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notesMasterIdLst>
    <p:notesMasterId r:id="rId32"/>
  </p:notesMasterIdLst>
  <p:handoutMasterIdLst>
    <p:handoutMasterId r:id="rId33"/>
  </p:handoutMasterIdLst>
  <p:sldIdLst>
    <p:sldId id="284" r:id="rId7"/>
    <p:sldId id="321" r:id="rId8"/>
    <p:sldId id="330" r:id="rId9"/>
    <p:sldId id="327" r:id="rId10"/>
    <p:sldId id="328" r:id="rId11"/>
    <p:sldId id="289" r:id="rId12"/>
    <p:sldId id="331" r:id="rId13"/>
    <p:sldId id="329" r:id="rId14"/>
    <p:sldId id="322" r:id="rId15"/>
    <p:sldId id="318" r:id="rId16"/>
    <p:sldId id="293" r:id="rId17"/>
    <p:sldId id="296" r:id="rId18"/>
    <p:sldId id="300" r:id="rId19"/>
    <p:sldId id="303" r:id="rId20"/>
    <p:sldId id="317" r:id="rId21"/>
    <p:sldId id="319" r:id="rId22"/>
    <p:sldId id="294" r:id="rId23"/>
    <p:sldId id="323" r:id="rId24"/>
    <p:sldId id="297" r:id="rId25"/>
    <p:sldId id="295" r:id="rId26"/>
    <p:sldId id="324" r:id="rId27"/>
    <p:sldId id="325" r:id="rId28"/>
    <p:sldId id="314" r:id="rId29"/>
    <p:sldId id="332" r:id="rId30"/>
    <p:sldId id="304" r:id="rId31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686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794" autoAdjust="0"/>
  </p:normalViewPr>
  <p:slideViewPr>
    <p:cSldViewPr>
      <p:cViewPr varScale="1">
        <p:scale>
          <a:sx n="56" d="100"/>
          <a:sy n="56" d="100"/>
        </p:scale>
        <p:origin x="-16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A9FF956-4538-4906-85D0-6C1F91200CE2}" type="datetimeFigureOut">
              <a:rPr lang="en-GB"/>
              <a:pPr>
                <a:defRPr/>
              </a:pPr>
              <a:t>20/09/2017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FCACABF-DBB4-40BD-8664-4F91E9A7E2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273FB5DC-E24D-47FC-BBA8-D88BCD974A24}" type="datetimeFigureOut">
              <a:rPr lang="de-DE"/>
              <a:pPr>
                <a:defRPr/>
              </a:pPr>
              <a:t>20.09.2017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dirty="0" smtClean="0"/>
              <a:t>Textmasterformat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  <a:endParaRPr 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1E9AFA3D-17AC-4B11-BDAE-2972C2D0D638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>
                <a:latin typeface="Arial" charset="0"/>
              </a:rPr>
              <a:t>Objective</a:t>
            </a:r>
          </a:p>
        </p:txBody>
      </p:sp>
      <p:sp>
        <p:nvSpPr>
          <p:cNvPr id="14339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9DA361-0BE8-4CDE-B30A-43B9A6F95F3E}" type="slidenum">
              <a:rPr lang="de-DE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de-DE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>
                <a:latin typeface="Arial" charset="0"/>
              </a:rPr>
              <a:t>The user asked for the possibility of release message</a:t>
            </a:r>
            <a:endParaRPr lang="en-GB" smtClean="0">
              <a:latin typeface="Arial" charset="0"/>
            </a:endParaRPr>
          </a:p>
        </p:txBody>
      </p:sp>
      <p:sp>
        <p:nvSpPr>
          <p:cNvPr id="43011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930294-DE21-4128-9E15-8B32420FA97C}" type="slidenum">
              <a:rPr lang="de-DE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de-DE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>
                <a:latin typeface="Arial" charset="0"/>
              </a:rPr>
              <a:t>Catalan firefighters + german civil protection </a:t>
            </a:r>
            <a:endParaRPr lang="en-GB" smtClean="0">
              <a:latin typeface="Arial" charset="0"/>
            </a:endParaRPr>
          </a:p>
        </p:txBody>
      </p:sp>
      <p:sp>
        <p:nvSpPr>
          <p:cNvPr id="18435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2F4743-1AC1-493E-8E57-9B90FB63AEB4}" type="slidenum">
              <a:rPr lang="de-DE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de-DE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>
                <a:latin typeface="Arial" charset="0"/>
              </a:rPr>
              <a:t>Integration of the alerting approach in a complete system for disaster managers</a:t>
            </a:r>
          </a:p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en-US" smtClean="0">
                <a:latin typeface="Arial" charset="0"/>
              </a:rPr>
              <a:t>From detection to response and warning</a:t>
            </a:r>
            <a:endParaRPr lang="en-GB" smtClean="0">
              <a:latin typeface="Arial" charset="0"/>
            </a:endParaRPr>
          </a:p>
        </p:txBody>
      </p:sp>
      <p:sp>
        <p:nvSpPr>
          <p:cNvPr id="20483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1C0285-3168-4A29-A81B-DE60195243CB}" type="slidenum">
              <a:rPr lang="de-DE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de-DE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>
                <a:latin typeface="Arial" charset="0"/>
              </a:rPr>
              <a:t>Make use of the standards of the CAP family to extend the alerting approach to an overall information sharing approach</a:t>
            </a:r>
            <a:endParaRPr lang="en-GB" smtClean="0">
              <a:latin typeface="Arial" charset="0"/>
            </a:endParaRPr>
          </a:p>
        </p:txBody>
      </p:sp>
      <p:sp>
        <p:nvSpPr>
          <p:cNvPr id="24579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820835B-C52A-49D3-B692-2385859D1DC9}" type="slidenum">
              <a:rPr lang="de-DE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de-DE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>
                <a:latin typeface="Arial" charset="0"/>
              </a:rPr>
              <a:t>Multichannel approach CAP is used as standard</a:t>
            </a:r>
          </a:p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en-US" smtClean="0">
                <a:latin typeface="Arial" charset="0"/>
              </a:rPr>
              <a:t>Alert issuer creates the alert once and the system takes care about tailoring the message to the channels.</a:t>
            </a:r>
          </a:p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en-US" smtClean="0">
                <a:latin typeface="Arial" charset="0"/>
              </a:rPr>
              <a:t>Use of standard communication receivers. </a:t>
            </a:r>
            <a:endParaRPr lang="en-GB" smtClean="0">
              <a:latin typeface="Arial" charset="0"/>
            </a:endParaRPr>
          </a:p>
          <a:p>
            <a:pPr>
              <a:spcBef>
                <a:spcPct val="0"/>
              </a:spcBef>
            </a:pPr>
            <a:endParaRPr lang="en-GB" smtClean="0">
              <a:latin typeface="Arial" charset="0"/>
            </a:endParaRPr>
          </a:p>
          <a:p>
            <a:pPr>
              <a:spcBef>
                <a:spcPct val="0"/>
              </a:spcBef>
            </a:pPr>
            <a:endParaRPr lang="en-GB" smtClean="0"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en-GB" smtClean="0">
                <a:latin typeface="Arial" charset="0"/>
              </a:rPr>
              <a:t>Multi-channel alerting system:</a:t>
            </a:r>
          </a:p>
          <a:p>
            <a:pPr>
              <a:spcBef>
                <a:spcPct val="0"/>
              </a:spcBef>
            </a:pPr>
            <a:r>
              <a:rPr lang="en-GB" smtClean="0">
                <a:latin typeface="Arial" charset="0"/>
              </a:rPr>
              <a:t>Capacity vs “wake up” effect</a:t>
            </a:r>
          </a:p>
          <a:p>
            <a:pPr>
              <a:spcBef>
                <a:spcPct val="0"/>
              </a:spcBef>
            </a:pPr>
            <a:r>
              <a:rPr lang="en-GB" smtClean="0">
                <a:latin typeface="Arial" charset="0"/>
              </a:rPr>
              <a:t>Message consistency</a:t>
            </a:r>
          </a:p>
          <a:p>
            <a:pPr>
              <a:spcBef>
                <a:spcPct val="0"/>
              </a:spcBef>
            </a:pPr>
            <a:endParaRPr lang="en-GB" smtClean="0"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en-GB" smtClean="0">
                <a:latin typeface="Arial" charset="0"/>
              </a:rPr>
              <a:t>Increased message penetration:</a:t>
            </a:r>
          </a:p>
          <a:p>
            <a:pPr>
              <a:spcBef>
                <a:spcPct val="0"/>
              </a:spcBef>
            </a:pPr>
            <a:r>
              <a:rPr lang="en-GB" smtClean="0">
                <a:latin typeface="Arial" charset="0"/>
              </a:rPr>
              <a:t>Traditional media vs new media</a:t>
            </a:r>
          </a:p>
          <a:p>
            <a:pPr>
              <a:spcBef>
                <a:spcPct val="0"/>
              </a:spcBef>
            </a:pPr>
            <a:endParaRPr lang="en-GB" smtClean="0">
              <a:latin typeface="Arial" charset="0"/>
            </a:endParaRPr>
          </a:p>
        </p:txBody>
      </p:sp>
      <p:sp>
        <p:nvSpPr>
          <p:cNvPr id="27651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E1CFEBA-B6A6-4D8D-81FC-5389F7D64353}" type="slidenum">
              <a:rPr lang="de-DE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de-DE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>
                <a:latin typeface="Arial" charset="0"/>
              </a:rPr>
              <a:t>Free text is possible, was requested by the end users </a:t>
            </a:r>
            <a:endParaRPr lang="en-GB" smtClean="0">
              <a:latin typeface="Arial" charset="0"/>
            </a:endParaRPr>
          </a:p>
        </p:txBody>
      </p:sp>
      <p:sp>
        <p:nvSpPr>
          <p:cNvPr id="29699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BD4F169-C2F6-426D-84A5-348A12B2DAE0}" type="slidenum">
              <a:rPr lang="de-DE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de-DE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>
                <a:latin typeface="Arial" charset="0"/>
              </a:rPr>
              <a:t>This encoding has two benefits, first is the capacity, second is the translation</a:t>
            </a:r>
          </a:p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en-US" smtClean="0">
                <a:latin typeface="Arial" charset="0"/>
              </a:rPr>
              <a:t>To give you an idea about how efficient the encoding is … 212 Bits</a:t>
            </a:r>
            <a:endParaRPr lang="en-GB" smtClean="0">
              <a:latin typeface="Arial" charset="0"/>
            </a:endParaRPr>
          </a:p>
        </p:txBody>
      </p:sp>
      <p:sp>
        <p:nvSpPr>
          <p:cNvPr id="31747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F30D62-C9DC-4720-B3FF-45A6E296A92F}" type="slidenum">
              <a:rPr lang="de-DE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de-DE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>
                <a:latin typeface="Arial" charset="0"/>
              </a:rPr>
              <a:t>Transmission of relevant information to population at risk:</a:t>
            </a:r>
          </a:p>
          <a:p>
            <a:pPr>
              <a:spcBef>
                <a:spcPct val="0"/>
              </a:spcBef>
            </a:pPr>
            <a:r>
              <a:rPr lang="en-GB" smtClean="0">
                <a:latin typeface="Arial" charset="0"/>
              </a:rPr>
              <a:t>Crisis information</a:t>
            </a:r>
          </a:p>
          <a:p>
            <a:pPr>
              <a:spcBef>
                <a:spcPct val="0"/>
              </a:spcBef>
            </a:pPr>
            <a:r>
              <a:rPr lang="en-GB" smtClean="0">
                <a:latin typeface="Arial" charset="0"/>
              </a:rPr>
              <a:t>Protective action to be implemented</a:t>
            </a:r>
          </a:p>
          <a:p>
            <a:pPr>
              <a:spcBef>
                <a:spcPct val="0"/>
              </a:spcBef>
            </a:pPr>
            <a:endParaRPr lang="en-GB" smtClean="0"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en-GB" smtClean="0">
                <a:latin typeface="Arial" charset="0"/>
              </a:rPr>
              <a:t>Multi-channel alerting system:</a:t>
            </a:r>
          </a:p>
          <a:p>
            <a:pPr>
              <a:spcBef>
                <a:spcPct val="0"/>
              </a:spcBef>
            </a:pPr>
            <a:r>
              <a:rPr lang="en-GB" smtClean="0">
                <a:latin typeface="Arial" charset="0"/>
              </a:rPr>
              <a:t>Capacity vs “wake up” effect</a:t>
            </a:r>
          </a:p>
          <a:p>
            <a:pPr>
              <a:spcBef>
                <a:spcPct val="0"/>
              </a:spcBef>
            </a:pPr>
            <a:r>
              <a:rPr lang="en-GB" smtClean="0">
                <a:latin typeface="Arial" charset="0"/>
              </a:rPr>
              <a:t>Message consistency</a:t>
            </a:r>
          </a:p>
          <a:p>
            <a:pPr>
              <a:spcBef>
                <a:spcPct val="0"/>
              </a:spcBef>
            </a:pPr>
            <a:endParaRPr lang="en-GB" smtClean="0"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en-GB" smtClean="0">
                <a:latin typeface="Arial" charset="0"/>
              </a:rPr>
              <a:t>Increased message penetration:</a:t>
            </a:r>
          </a:p>
          <a:p>
            <a:pPr>
              <a:spcBef>
                <a:spcPct val="0"/>
              </a:spcBef>
            </a:pPr>
            <a:r>
              <a:rPr lang="en-GB" smtClean="0">
                <a:latin typeface="Arial" charset="0"/>
              </a:rPr>
              <a:t>Traditional media vs new media</a:t>
            </a:r>
          </a:p>
          <a:p>
            <a:pPr>
              <a:spcBef>
                <a:spcPct val="0"/>
              </a:spcBef>
            </a:pPr>
            <a:endParaRPr lang="en-GB" smtClean="0">
              <a:latin typeface="Arial" charset="0"/>
            </a:endParaRPr>
          </a:p>
        </p:txBody>
      </p:sp>
      <p:sp>
        <p:nvSpPr>
          <p:cNvPr id="36867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36875B7-9486-4995-8616-A6104C37DA5E}" type="slidenum">
              <a:rPr lang="de-DE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de-DE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>
                <a:latin typeface="Arial" charset="0"/>
              </a:rPr>
              <a:t>CAP is our first solution when we have no capacity constraints</a:t>
            </a:r>
          </a:p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en-US" smtClean="0">
                <a:latin typeface="Arial" charset="0"/>
              </a:rPr>
              <a:t>A4A is basically also CAP</a:t>
            </a:r>
            <a:endParaRPr lang="en-GB" smtClean="0">
              <a:latin typeface="Arial" charset="0"/>
            </a:endParaRPr>
          </a:p>
          <a:p>
            <a:pPr>
              <a:spcBef>
                <a:spcPct val="0"/>
              </a:spcBef>
            </a:pPr>
            <a:endParaRPr lang="en-GB" smtClean="0"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en-GB" smtClean="0">
                <a:latin typeface="Arial" charset="0"/>
              </a:rPr>
              <a:t>European Geostationary Navigation Overlay Service</a:t>
            </a:r>
          </a:p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en-US" smtClean="0">
                <a:latin typeface="Arial" charset="0"/>
              </a:rPr>
              <a:t>Improved position accuracy of GPS for Europe</a:t>
            </a:r>
          </a:p>
          <a:p>
            <a:pPr>
              <a:spcBef>
                <a:spcPct val="0"/>
              </a:spcBef>
            </a:pPr>
            <a:r>
              <a:rPr lang="en-US" smtClean="0">
                <a:latin typeface="Arial" charset="0"/>
              </a:rPr>
              <a:t>With this channel you can imagen for instance your navigation device in the car as a receiver. </a:t>
            </a:r>
          </a:p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en-US" smtClean="0">
                <a:latin typeface="Arial" charset="0"/>
              </a:rPr>
              <a:t>Our studies in the future will advance the EGNOS investigation </a:t>
            </a:r>
          </a:p>
          <a:p>
            <a:pPr>
              <a:spcBef>
                <a:spcPct val="0"/>
              </a:spcBef>
            </a:pPr>
            <a:r>
              <a:rPr lang="en-US" smtClean="0">
                <a:latin typeface="Arial" charset="0"/>
              </a:rPr>
              <a:t>and further take into account Galileo</a:t>
            </a:r>
            <a:endParaRPr lang="en-GB" smtClean="0">
              <a:latin typeface="Arial" charset="0"/>
            </a:endParaRPr>
          </a:p>
        </p:txBody>
      </p:sp>
      <p:sp>
        <p:nvSpPr>
          <p:cNvPr id="38915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E307C35-C760-4352-9A7D-812711743675}" type="slidenum">
              <a:rPr lang="de-DE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de-DE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psf\Host\Users\cd\Desktop\Startbild_4zu3-E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rafik 10" descr="dlr_signet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44475" y="5857875"/>
            <a:ext cx="85725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45"/>
          <p:cNvSpPr>
            <a:spLocks noGrp="1" noChangeArrowheads="1"/>
          </p:cNvSpPr>
          <p:nvPr>
            <p:ph type="ctrTitle" sz="quarter"/>
          </p:nvPr>
        </p:nvSpPr>
        <p:spPr>
          <a:xfrm>
            <a:off x="878400" y="1573200"/>
            <a:ext cx="7779600" cy="741362"/>
          </a:xfrm>
          <a:prstGeom prst="rect">
            <a:avLst/>
          </a:prstGeom>
        </p:spPr>
        <p:txBody>
          <a:bodyPr/>
          <a:lstStyle>
            <a:lvl1pPr>
              <a:tabLst>
                <a:tab pos="2038350" algn="l"/>
              </a:tabLst>
              <a:defRPr b="1"/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GB" noProof="0" dirty="0" smtClean="0"/>
          </a:p>
        </p:txBody>
      </p:sp>
      <p:sp>
        <p:nvSpPr>
          <p:cNvPr id="8" name="Untertitel 2"/>
          <p:cNvSpPr>
            <a:spLocks noGrp="1"/>
          </p:cNvSpPr>
          <p:nvPr>
            <p:ph type="subTitle" idx="1"/>
          </p:nvPr>
        </p:nvSpPr>
        <p:spPr>
          <a:xfrm>
            <a:off x="878400" y="2429999"/>
            <a:ext cx="7779600" cy="115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2400">
                <a:solidFill>
                  <a:srgbClr val="686868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6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&gt; CAP Implementation Workshop 2017&gt; Benjamin Barth &gt; 20/09/2017</a:t>
            </a:r>
          </a:p>
        </p:txBody>
      </p:sp>
      <p:sp>
        <p:nvSpPr>
          <p:cNvPr id="7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DLR.de  •  Chart </a:t>
            </a:r>
            <a:fld id="{00CD51D2-83AC-4739-9DD6-1206039186B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2"/>
          </p:nvPr>
        </p:nvSpPr>
        <p:spPr>
          <a:xfrm>
            <a:off x="486000" y="1591199"/>
            <a:ext cx="8172000" cy="4338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4" name="Fußzeilenplatzhalt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CAP Implementation Workshop 2017&gt; Benjamin Barth &gt; 20/09/2017</a:t>
            </a:r>
          </a:p>
        </p:txBody>
      </p:sp>
      <p:sp>
        <p:nvSpPr>
          <p:cNvPr id="5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DLR.de  •  Chart </a:t>
            </a:r>
            <a:fld id="{680C18E5-0174-442A-B29C-45926DD668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486000" y="1591200"/>
            <a:ext cx="4086000" cy="4338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/>
          </p:nvPr>
        </p:nvSpPr>
        <p:spPr>
          <a:xfrm>
            <a:off x="4698000" y="1591200"/>
            <a:ext cx="3960812" cy="433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CAP Implementation Workshop 2017&gt; Benjamin Barth &gt; 20/09/2017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DLR.de  •  Chart </a:t>
            </a:r>
            <a:fld id="{ADC0164F-C620-483A-A284-8F80F6EA30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 Inhal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486000" y="1591200"/>
            <a:ext cx="4086000" cy="4338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4" name="Rectangle 50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DLR.de  •  Chart </a:t>
            </a:r>
            <a:fld id="{489B93B9-6A58-4C6A-A243-44B9F392F2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51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CAP Implementation Workshop 2017&gt; B. Barth &amp; </a:t>
            </a:r>
            <a:r>
              <a:rPr lang="en-GB" err="1"/>
              <a:t>M.Friedemann</a:t>
            </a:r>
            <a:r>
              <a:rPr lang="en-GB"/>
              <a:t> &gt; 20/09/2017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486000" y="1591200"/>
            <a:ext cx="4086000" cy="4338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6" name="Textplatzhalter 9"/>
          <p:cNvSpPr>
            <a:spLocks noGrp="1"/>
          </p:cNvSpPr>
          <p:nvPr>
            <p:ph type="body" sz="quarter" idx="16"/>
          </p:nvPr>
        </p:nvSpPr>
        <p:spPr>
          <a:xfrm>
            <a:off x="4698000" y="1591200"/>
            <a:ext cx="3960000" cy="4338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5" name="Rectangle 50"/>
          <p:cNvSpPr>
            <a:spLocks noGrp="1" noChangeArrowheads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DLR.de  •  Chart </a:t>
            </a:r>
            <a:fld id="{7E7B24A5-F645-43F7-ACA8-91DD08E247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51"/>
          <p:cNvSpPr>
            <a:spLocks noGrp="1" noChangeArrowheads="1"/>
          </p:cNvSpPr>
          <p:nvPr>
            <p:ph type="ftr" sz="quarter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CAP Implementation Workshop 2017&gt; B. Barth &amp; </a:t>
            </a:r>
            <a:r>
              <a:rPr lang="en-GB" err="1"/>
              <a:t>M.Friedemann</a:t>
            </a:r>
            <a:r>
              <a:rPr lang="en-GB"/>
              <a:t> &gt; 20/09/2017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9" name="Textplatzhalter 1"/>
          <p:cNvSpPr>
            <a:spLocks noGrp="1"/>
          </p:cNvSpPr>
          <p:nvPr>
            <p:ph type="body" idx="13"/>
          </p:nvPr>
        </p:nvSpPr>
        <p:spPr>
          <a:xfrm>
            <a:off x="467544" y="1591200"/>
            <a:ext cx="3960000" cy="333425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10" name="Textplatzhalter 1"/>
          <p:cNvSpPr>
            <a:spLocks noGrp="1"/>
          </p:cNvSpPr>
          <p:nvPr>
            <p:ph type="body" idx="14"/>
          </p:nvPr>
        </p:nvSpPr>
        <p:spPr>
          <a:xfrm>
            <a:off x="4698000" y="1591200"/>
            <a:ext cx="3960000" cy="333425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/>
          </p:nvPr>
        </p:nvSpPr>
        <p:spPr>
          <a:xfrm>
            <a:off x="486000" y="2142000"/>
            <a:ext cx="3960000" cy="37872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6"/>
          </p:nvPr>
        </p:nvSpPr>
        <p:spPr>
          <a:xfrm>
            <a:off x="4698000" y="2142000"/>
            <a:ext cx="3960000" cy="37872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&gt; Lecture &gt; Author  •  Document &gt; Date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DLR.de  •  Chart </a:t>
            </a:r>
            <a:fld id="{09BFE53B-C7D6-4FD8-BB3E-F498445CEE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&gt; Lecture &gt; Author  •  Document &gt; Date</a:t>
            </a: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DLR.de  •  Chart </a:t>
            </a:r>
            <a:fld id="{47023A68-0251-42DF-8CF8-60FFC006D4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&gt; Lecture &gt; Author  •  Document &gt; Date</a:t>
            </a:r>
          </a:p>
        </p:txBody>
      </p:sp>
      <p:sp>
        <p:nvSpPr>
          <p:cNvPr id="3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DLR.de  •  Chart </a:t>
            </a:r>
            <a:fld id="{275D288B-9DC9-4C66-8FFC-62136E9667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 ohne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&gt; Lecture &gt; Author  •  Document &gt; Date</a:t>
            </a:r>
          </a:p>
        </p:txBody>
      </p:sp>
      <p:sp>
        <p:nvSpPr>
          <p:cNvPr id="3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DLR.de  •  Chart </a:t>
            </a:r>
            <a:fld id="{8535AF75-48E2-47CD-8DE6-D2589B2C84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\\psf\Host\Users\cd\Desktop\Startbild_4zu3-Fuss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6307138"/>
            <a:ext cx="9144000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5775" y="647700"/>
            <a:ext cx="81724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here to insert chart 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775" y="1590675"/>
            <a:ext cx="8172450" cy="433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Master text format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7" name="Rectangle 5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5775" y="125413"/>
            <a:ext cx="1044575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de-DE" sz="800" kern="1200" dirty="0" smtClean="0">
                <a:solidFill>
                  <a:srgbClr val="686868"/>
                </a:solidFill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GB"/>
              <a:t>DLR.de  •  Chart </a:t>
            </a:r>
            <a:fld id="{9B66C730-5EB6-4054-83F2-CAAF78785D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Rectangle 5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30350" y="125413"/>
            <a:ext cx="7127875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dirty="0" smtClean="0">
                <a:solidFill>
                  <a:srgbClr val="686868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CAP Implementation Workshop 2017&gt; B. Barth &amp; </a:t>
            </a:r>
            <a:r>
              <a:rPr lang="en-GB" err="1"/>
              <a:t>M.Friedemann</a:t>
            </a:r>
            <a:r>
              <a:rPr lang="en-GB"/>
              <a:t> &gt; 20/09/2017</a:t>
            </a:r>
            <a:endParaRPr lang="en-GB"/>
          </a:p>
        </p:txBody>
      </p:sp>
      <p:pic>
        <p:nvPicPr>
          <p:cNvPr id="1031" name="Grafik 10" descr="dlr_signet.pn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34963" y="6143625"/>
            <a:ext cx="5715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56" r:id="rId4"/>
    <p:sldLayoutId id="2147483657" r:id="rId5"/>
    <p:sldLayoutId id="2147483661" r:id="rId6"/>
    <p:sldLayoutId id="2147483662" r:id="rId7"/>
    <p:sldLayoutId id="2147483663" r:id="rId8"/>
    <p:sldLayoutId id="2147483664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686868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cs typeface="Arial" charset="0"/>
        </a:defRPr>
      </a:lvl9pPr>
    </p:titleStyle>
    <p:bodyStyle>
      <a:lvl1pPr marL="179388" indent="-179388" algn="l" rtl="0" fontAlgn="base">
        <a:spcBef>
          <a:spcPts val="3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5475" indent="-179388" algn="l" rtl="0" fontAlgn="base">
        <a:spcBef>
          <a:spcPct val="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6325" indent="-179388" algn="l" rtl="0" fontAlgn="base">
        <a:spcBef>
          <a:spcPct val="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22413" indent="-179388" algn="l" rtl="0" fontAlgn="base">
        <a:spcBef>
          <a:spcPct val="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968500" indent="-179388" algn="l" rtl="0" fontAlgn="base">
        <a:spcBef>
          <a:spcPct val="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Monika.Friedemann@dlr.de" TargetMode="External"/><Relationship Id="rId2" Type="http://schemas.openxmlformats.org/officeDocument/2006/relationships/hyperlink" Target="mailto:Benjamin.Barth@dlr.d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5" Type="http://schemas.openxmlformats.org/officeDocument/2006/relationships/image" Target="../media/image13.pn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el 1"/>
          <p:cNvSpPr>
            <a:spLocks noGrp="1"/>
          </p:cNvSpPr>
          <p:nvPr>
            <p:ph type="ctrTitle" sz="quarter"/>
          </p:nvPr>
        </p:nvSpPr>
        <p:spPr>
          <a:xfrm>
            <a:off x="877888" y="1573213"/>
            <a:ext cx="7780337" cy="741362"/>
          </a:xfrm>
        </p:spPr>
        <p:txBody>
          <a:bodyPr/>
          <a:lstStyle/>
          <a:p>
            <a:r>
              <a:rPr lang="en-GB" smtClean="0">
                <a:latin typeface="Arial" charset="0"/>
                <a:cs typeface="Arial" charset="0"/>
              </a:rPr>
              <a:t>Experiences with CAP at the German Aerospace Center (DLR)</a:t>
            </a:r>
            <a:br>
              <a:rPr lang="en-GB" smtClean="0">
                <a:latin typeface="Arial" charset="0"/>
                <a:cs typeface="Arial" charset="0"/>
              </a:rPr>
            </a:br>
            <a:r>
              <a:rPr lang="en-GB" smtClean="0">
                <a:latin typeface="Arial" charset="0"/>
                <a:cs typeface="Arial" charset="0"/>
              </a:rPr>
              <a:t/>
            </a:r>
            <a:br>
              <a:rPr lang="en-GB" smtClean="0">
                <a:latin typeface="Arial" charset="0"/>
                <a:cs typeface="Arial" charset="0"/>
              </a:rPr>
            </a:br>
            <a:r>
              <a:rPr lang="en-GB" sz="1800" smtClean="0">
                <a:latin typeface="Arial" charset="0"/>
                <a:cs typeface="Arial" charset="0"/>
              </a:rPr>
              <a:t>CAP Implementation Workshop 2017</a:t>
            </a:r>
            <a:br>
              <a:rPr lang="en-GB" sz="1800" smtClean="0">
                <a:latin typeface="Arial" charset="0"/>
                <a:cs typeface="Arial" charset="0"/>
              </a:rPr>
            </a:br>
            <a:r>
              <a:rPr lang="en-GB" sz="1800" smtClean="0">
                <a:latin typeface="Arial" charset="0"/>
                <a:cs typeface="Arial" charset="0"/>
              </a:rPr>
              <a:t>Rome</a:t>
            </a:r>
          </a:p>
        </p:txBody>
      </p:sp>
      <p:sp>
        <p:nvSpPr>
          <p:cNvPr id="13314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latin typeface="Arial" charset="0"/>
                <a:cs typeface="Arial" charset="0"/>
              </a:rPr>
              <a:t>CAP Implementation Workshop 2017&gt; B. Barth &amp; M. Friedemann &gt; 20/09/2017</a:t>
            </a:r>
          </a:p>
        </p:txBody>
      </p:sp>
      <p:sp>
        <p:nvSpPr>
          <p:cNvPr id="13315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ea typeface="ヒラギノ角ゴ Pro W3"/>
                <a:cs typeface="ヒラギノ角ゴ Pro W3"/>
              </a:rPr>
              <a:t>DLR.de  •  Chart </a:t>
            </a:r>
            <a:fld id="{D20DE815-952D-4E86-839F-6632921E92A7}" type="slidenum">
              <a:rPr lang="en-GB">
                <a:ea typeface="ヒラギノ角ゴ Pro W3"/>
                <a:cs typeface="ヒラギノ角ゴ Pro W3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>
              <a:ea typeface="ヒラギノ角ゴ Pro W3"/>
              <a:cs typeface="ヒラギノ角ゴ Pro W3"/>
            </a:endParaRPr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>
          <a:xfrm>
            <a:off x="877888" y="3500438"/>
            <a:ext cx="7780337" cy="2449512"/>
          </a:xfr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>
              <a:defRPr/>
            </a:pPr>
            <a:r>
              <a:rPr lang="de-DE" sz="1800" dirty="0" smtClean="0"/>
              <a:t>B. Barth</a:t>
            </a:r>
            <a:endParaRPr lang="de-DE" sz="1800" dirty="0"/>
          </a:p>
          <a:p>
            <a:pPr>
              <a:defRPr/>
            </a:pPr>
            <a:r>
              <a:rPr lang="de-DE" sz="1800" dirty="0" smtClean="0"/>
              <a:t>M. Friedemann</a:t>
            </a:r>
          </a:p>
          <a:p>
            <a:pPr>
              <a:defRPr/>
            </a:pPr>
            <a:r>
              <a:rPr lang="de-DE" sz="1800" dirty="0" smtClean="0"/>
              <a:t>J. Mulero Chaves</a:t>
            </a:r>
          </a:p>
          <a:p>
            <a:pPr>
              <a:defRPr/>
            </a:pPr>
            <a:endParaRPr lang="de-DE" sz="1800" dirty="0" smtClean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dirty="0" smtClean="0"/>
              <a:t>German Aerospace Center (DLR)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/>
              <a:t>Institute for Communication 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/>
              <a:t>and Navigation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485775" y="1590675"/>
            <a:ext cx="8172450" cy="758825"/>
          </a:xfrm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Multi-Channels</a:t>
            </a:r>
            <a:endParaRPr lang="en-GB" smtClean="0">
              <a:latin typeface="Arial" charset="0"/>
              <a:cs typeface="Arial" charset="0"/>
            </a:endParaRPr>
          </a:p>
          <a:p>
            <a:r>
              <a:rPr lang="en-GB" smtClean="0">
                <a:latin typeface="Arial" charset="0"/>
                <a:cs typeface="Arial" charset="0"/>
              </a:rPr>
              <a:t>Alerting Gateway dispatches alert messages to the service providers/networks operators that will forward them to the population</a:t>
            </a:r>
          </a:p>
          <a:p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26626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Alerting Approach</a:t>
            </a:r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26627" name="Fußzeilenplatzhalter 3"/>
          <p:cNvSpPr>
            <a:spLocks noGrp="1"/>
          </p:cNvSpPr>
          <p:nvPr>
            <p:ph type="ftr" sz="quarter" idx="13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latin typeface="Arial" charset="0"/>
                <a:cs typeface="Arial" charset="0"/>
              </a:rPr>
              <a:t>CAP Implementation Workshop 2017&gt; B. Barth &amp; M. Friedemann &gt; 20/09/2017</a:t>
            </a:r>
          </a:p>
        </p:txBody>
      </p:sp>
      <p:sp>
        <p:nvSpPr>
          <p:cNvPr id="26628" name="Foliennummernplatzhalter 4"/>
          <p:cNvSpPr>
            <a:spLocks noGrp="1"/>
          </p:cNvSpPr>
          <p:nvPr>
            <p:ph type="sldNum" sz="quarter" idx="1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ea typeface="ヒラギノ角ゴ Pro W3"/>
                <a:cs typeface="ヒラギノ角ゴ Pro W3"/>
              </a:rPr>
              <a:t>DLR.de  •  Chart </a:t>
            </a:r>
            <a:fld id="{8EBBAAE1-EDE6-452D-B106-59C4CD556206}" type="slidenum">
              <a:rPr lang="en-GB">
                <a:ea typeface="ヒラギノ角ゴ Pro W3"/>
                <a:cs typeface="ヒラギノ角ゴ Pro W3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GB">
              <a:ea typeface="ヒラギノ角ゴ Pro W3"/>
              <a:cs typeface="ヒラギノ角ゴ Pro W3"/>
            </a:endParaRPr>
          </a:p>
        </p:txBody>
      </p:sp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2909888"/>
            <a:ext cx="6480175" cy="311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Rechteck 6"/>
          <p:cNvSpPr>
            <a:spLocks noChangeArrowheads="1"/>
          </p:cNvSpPr>
          <p:nvPr/>
        </p:nvSpPr>
        <p:spPr bwMode="auto">
          <a:xfrm>
            <a:off x="1331913" y="5516563"/>
            <a:ext cx="10795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e.g. MoWaS</a:t>
            </a:r>
            <a:endParaRPr lang="en-US">
              <a:latin typeface="Calibri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331913" y="2492375"/>
            <a:ext cx="3744912" cy="374491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485775" y="1590675"/>
            <a:ext cx="8172450" cy="1766888"/>
          </a:xfrm>
        </p:spPr>
        <p:txBody>
          <a:bodyPr/>
          <a:lstStyle/>
          <a:p>
            <a:r>
              <a:rPr lang="en-GB" smtClean="0">
                <a:latin typeface="Arial" charset="0"/>
                <a:cs typeface="Arial" charset="0"/>
              </a:rPr>
              <a:t>Messages can be composed by common building blocks:</a:t>
            </a:r>
          </a:p>
          <a:p>
            <a:r>
              <a:rPr lang="en-GB" smtClean="0">
                <a:latin typeface="Arial" charset="0"/>
                <a:cs typeface="Arial" charset="0"/>
              </a:rPr>
              <a:t>Alert message libraries: “composition” vs. “writing”</a:t>
            </a:r>
          </a:p>
          <a:p>
            <a:r>
              <a:rPr lang="en-GB" smtClean="0">
                <a:latin typeface="Arial" charset="0"/>
                <a:cs typeface="Arial" charset="0"/>
              </a:rPr>
              <a:t>Avoid jargon, typing errors, ambiguities</a:t>
            </a:r>
          </a:p>
          <a:p>
            <a:r>
              <a:rPr lang="en-GB" smtClean="0">
                <a:latin typeface="Arial" charset="0"/>
                <a:cs typeface="Arial" charset="0"/>
              </a:rPr>
              <a:t>Harmonised alert messages all over Europe</a:t>
            </a:r>
          </a:p>
          <a:p>
            <a:r>
              <a:rPr lang="en-GB" smtClean="0">
                <a:latin typeface="Arial" charset="0"/>
                <a:cs typeface="Arial" charset="0"/>
              </a:rPr>
              <a:t>Multi-lingual/multi-modal presentation</a:t>
            </a:r>
          </a:p>
          <a:p>
            <a:endParaRPr lang="en-GB" smtClean="0">
              <a:latin typeface="Arial" charset="0"/>
              <a:cs typeface="Arial" charset="0"/>
            </a:endParaRPr>
          </a:p>
          <a:p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28674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Message Composition</a:t>
            </a:r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28675" name="Fußzeilenplatzhalter 3"/>
          <p:cNvSpPr>
            <a:spLocks noGrp="1"/>
          </p:cNvSpPr>
          <p:nvPr>
            <p:ph type="ftr" sz="quarter" idx="13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latin typeface="Arial" charset="0"/>
                <a:cs typeface="Arial" charset="0"/>
              </a:rPr>
              <a:t>CAP Implementation Workshop 2017&gt; B. Barth &amp; M. Friedemann &gt; 20/09/2017</a:t>
            </a:r>
          </a:p>
        </p:txBody>
      </p:sp>
      <p:sp>
        <p:nvSpPr>
          <p:cNvPr id="28676" name="Foliennummernplatzhalter 4"/>
          <p:cNvSpPr>
            <a:spLocks noGrp="1"/>
          </p:cNvSpPr>
          <p:nvPr>
            <p:ph type="sldNum" sz="quarter" idx="1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ea typeface="ヒラギノ角ゴ Pro W3"/>
                <a:cs typeface="ヒラギノ角ゴ Pro W3"/>
              </a:rPr>
              <a:t>DLR.de  •  Chart </a:t>
            </a:r>
            <a:fld id="{58F5BB58-9D68-4267-9775-F5ADC90E1B86}" type="slidenum">
              <a:rPr lang="en-GB">
                <a:ea typeface="ヒラギノ角ゴ Pro W3"/>
                <a:cs typeface="ヒラギノ角ゴ Pro W3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GB">
              <a:ea typeface="ヒラギノ角ゴ Pro W3"/>
              <a:cs typeface="ヒラギノ角ゴ Pro W3"/>
            </a:endParaRPr>
          </a:p>
        </p:txBody>
      </p:sp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9325" y="3429000"/>
            <a:ext cx="724535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485775" y="1268413"/>
            <a:ext cx="8172450" cy="4338637"/>
          </a:xfrm>
        </p:spPr>
        <p:txBody>
          <a:bodyPr/>
          <a:lstStyle/>
          <a:p>
            <a:r>
              <a:rPr lang="en-GB" smtClean="0">
                <a:latin typeface="Arial" charset="0"/>
                <a:cs typeface="Arial" charset="0"/>
              </a:rPr>
              <a:t>Use of alerting libraries:</a:t>
            </a:r>
          </a:p>
          <a:p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30722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Message Composition</a:t>
            </a:r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30723" name="Fußzeilenplatzhalter 3"/>
          <p:cNvSpPr>
            <a:spLocks noGrp="1"/>
          </p:cNvSpPr>
          <p:nvPr>
            <p:ph type="ftr" sz="quarter" idx="13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latin typeface="Arial" charset="0"/>
                <a:cs typeface="Arial" charset="0"/>
              </a:rPr>
              <a:t>CAP Implementation Workshop 2017&gt; B. Barth &amp; M. Friedemann &gt; 20/09/2017</a:t>
            </a:r>
          </a:p>
        </p:txBody>
      </p:sp>
      <p:sp>
        <p:nvSpPr>
          <p:cNvPr id="30724" name="Foliennummernplatzhalter 4"/>
          <p:cNvSpPr>
            <a:spLocks noGrp="1"/>
          </p:cNvSpPr>
          <p:nvPr>
            <p:ph type="sldNum" sz="quarter" idx="1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ea typeface="ヒラギノ角ゴ Pro W3"/>
                <a:cs typeface="ヒラギノ角ゴ Pro W3"/>
              </a:rPr>
              <a:t>DLR.de  •  Chart </a:t>
            </a:r>
            <a:fld id="{28916785-C0C1-4EA4-B913-8CF2FCE1BF07}" type="slidenum">
              <a:rPr lang="en-GB">
                <a:ea typeface="ヒラギノ角ゴ Pro W3"/>
                <a:cs typeface="ヒラギノ角ゴ Pro W3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GB">
              <a:ea typeface="ヒラギノ角ゴ Pro W3"/>
              <a:cs typeface="ヒラギノ角ゴ Pro W3"/>
            </a:endParaRPr>
          </a:p>
        </p:txBody>
      </p:sp>
      <p:pic>
        <p:nvPicPr>
          <p:cNvPr id="3072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0225" y="1638300"/>
            <a:ext cx="5543550" cy="24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5"/>
          <p:cNvSpPr txBox="1"/>
          <p:nvPr/>
        </p:nvSpPr>
        <p:spPr>
          <a:xfrm>
            <a:off x="827088" y="4076700"/>
            <a:ext cx="2665412" cy="55403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&lt;Likelihood&gt;</a:t>
            </a:r>
            <a:r>
              <a:rPr lang="en-GB" dirty="0">
                <a:latin typeface="Arial" pitchFamily="34" charset="0"/>
                <a:cs typeface="Arial" pitchFamily="34" charset="0"/>
              </a:rPr>
              <a:t> </a:t>
            </a:r>
            <a:r>
              <a:rPr lang="en-GB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&lt;Hazard&gt;</a:t>
            </a:r>
            <a:r>
              <a:rPr lang="en-GB" dirty="0">
                <a:latin typeface="Arial" pitchFamily="34" charset="0"/>
                <a:cs typeface="Arial" pitchFamily="34" charset="0"/>
              </a:rPr>
              <a:t> at around </a:t>
            </a:r>
            <a:r>
              <a:rPr lang="en-GB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&lt;Time&gt;</a:t>
            </a:r>
            <a:r>
              <a:rPr lang="en-GB" dirty="0">
                <a:latin typeface="Arial" pitchFamily="34" charset="0"/>
                <a:cs typeface="Arial" pitchFamily="34" charset="0"/>
              </a:rPr>
              <a:t> in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&lt;Area&gt;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27088" y="4076700"/>
            <a:ext cx="2665412" cy="55403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Expected</a:t>
            </a:r>
            <a:r>
              <a:rPr lang="en-GB" dirty="0">
                <a:latin typeface="Arial" pitchFamily="34" charset="0"/>
                <a:cs typeface="Arial" pitchFamily="34" charset="0"/>
              </a:rPr>
              <a:t> </a:t>
            </a:r>
            <a:r>
              <a:rPr lang="en-GB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&lt;Hazard&gt;</a:t>
            </a:r>
            <a:r>
              <a:rPr lang="en-GB" dirty="0">
                <a:latin typeface="Arial" pitchFamily="34" charset="0"/>
                <a:cs typeface="Arial" pitchFamily="34" charset="0"/>
              </a:rPr>
              <a:t> at around </a:t>
            </a:r>
            <a:r>
              <a:rPr lang="en-GB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&lt;Time&gt;</a:t>
            </a:r>
            <a:r>
              <a:rPr lang="en-GB" dirty="0">
                <a:latin typeface="Arial" pitchFamily="34" charset="0"/>
                <a:cs typeface="Arial" pitchFamily="34" charset="0"/>
              </a:rPr>
              <a:t> in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&lt;Area&gt;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27088" y="4076700"/>
            <a:ext cx="2665412" cy="55403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Expected</a:t>
            </a:r>
            <a:r>
              <a:rPr lang="en-GB" dirty="0">
                <a:latin typeface="Arial" pitchFamily="34" charset="0"/>
                <a:cs typeface="Arial" pitchFamily="34" charset="0"/>
              </a:rPr>
              <a:t> </a:t>
            </a:r>
            <a:r>
              <a:rPr lang="en-GB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flash flood</a:t>
            </a:r>
            <a:r>
              <a:rPr lang="en-GB" dirty="0">
                <a:latin typeface="Arial" pitchFamily="34" charset="0"/>
                <a:cs typeface="Arial" pitchFamily="34" charset="0"/>
              </a:rPr>
              <a:t> at around </a:t>
            </a:r>
            <a:r>
              <a:rPr lang="en-GB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15:00</a:t>
            </a:r>
            <a:r>
              <a:rPr lang="en-GB" dirty="0">
                <a:latin typeface="Arial" pitchFamily="34" charset="0"/>
                <a:cs typeface="Arial" pitchFamily="34" charset="0"/>
              </a:rPr>
              <a:t> in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Rivendell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27088" y="4076700"/>
            <a:ext cx="2665412" cy="55403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Expected</a:t>
            </a:r>
            <a:r>
              <a:rPr lang="en-GB" dirty="0">
                <a:latin typeface="Arial" pitchFamily="34" charset="0"/>
                <a:cs typeface="Arial" pitchFamily="34" charset="0"/>
              </a:rPr>
              <a:t> </a:t>
            </a:r>
            <a:r>
              <a:rPr lang="en-GB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flash flood</a:t>
            </a:r>
            <a:r>
              <a:rPr lang="en-GB" dirty="0">
                <a:latin typeface="Arial" pitchFamily="34" charset="0"/>
                <a:cs typeface="Arial" pitchFamily="34" charset="0"/>
              </a:rPr>
              <a:t> at around </a:t>
            </a:r>
            <a:r>
              <a:rPr lang="en-GB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&lt;Time&gt;</a:t>
            </a:r>
            <a:r>
              <a:rPr lang="en-GB" dirty="0">
                <a:latin typeface="Arial" pitchFamily="34" charset="0"/>
                <a:cs typeface="Arial" pitchFamily="34" charset="0"/>
              </a:rPr>
              <a:t> in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&lt;Area&gt;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27088" y="4076700"/>
            <a:ext cx="2665412" cy="55403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Expected</a:t>
            </a:r>
            <a:r>
              <a:rPr lang="en-GB" dirty="0">
                <a:latin typeface="Arial" pitchFamily="34" charset="0"/>
                <a:cs typeface="Arial" pitchFamily="34" charset="0"/>
              </a:rPr>
              <a:t> </a:t>
            </a:r>
            <a:r>
              <a:rPr lang="en-GB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flash flood</a:t>
            </a:r>
            <a:r>
              <a:rPr lang="en-GB" dirty="0">
                <a:latin typeface="Arial" pitchFamily="34" charset="0"/>
                <a:cs typeface="Arial" pitchFamily="34" charset="0"/>
              </a:rPr>
              <a:t> at around </a:t>
            </a:r>
            <a:r>
              <a:rPr lang="en-GB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15:00</a:t>
            </a:r>
            <a:r>
              <a:rPr lang="en-GB" dirty="0">
                <a:latin typeface="Arial" pitchFamily="34" charset="0"/>
                <a:cs typeface="Arial" pitchFamily="34" charset="0"/>
              </a:rPr>
              <a:t> in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&lt;Area&gt;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508625" y="4076700"/>
            <a:ext cx="2663825" cy="55403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Expected</a:t>
            </a:r>
            <a:r>
              <a:rPr lang="en-GB" dirty="0">
                <a:latin typeface="Arial" pitchFamily="34" charset="0"/>
                <a:cs typeface="Arial" pitchFamily="34" charset="0"/>
              </a:rPr>
              <a:t> </a:t>
            </a:r>
            <a:r>
              <a:rPr lang="en-GB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flash flood</a:t>
            </a:r>
            <a:r>
              <a:rPr lang="en-GB" dirty="0">
                <a:latin typeface="Arial" pitchFamily="34" charset="0"/>
                <a:cs typeface="Arial" pitchFamily="34" charset="0"/>
              </a:rPr>
              <a:t> at around </a:t>
            </a:r>
            <a:r>
              <a:rPr lang="en-GB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15:00</a:t>
            </a:r>
            <a:r>
              <a:rPr lang="en-GB" dirty="0">
                <a:latin typeface="Arial" pitchFamily="34" charset="0"/>
                <a:cs typeface="Arial" pitchFamily="34" charset="0"/>
              </a:rPr>
              <a:t> in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Rivendell</a:t>
            </a:r>
          </a:p>
        </p:txBody>
      </p:sp>
      <p:cxnSp>
        <p:nvCxnSpPr>
          <p:cNvPr id="13" name="Straight Arrow Connector 7"/>
          <p:cNvCxnSpPr/>
          <p:nvPr/>
        </p:nvCxnSpPr>
        <p:spPr>
          <a:xfrm>
            <a:off x="3708400" y="4354513"/>
            <a:ext cx="1655763" cy="0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684213" y="5267325"/>
            <a:ext cx="2663825" cy="554038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GB"/>
              <a:t>Expected flash flood at around 15:00 in Rivendell</a:t>
            </a:r>
          </a:p>
        </p:txBody>
      </p:sp>
      <p:sp>
        <p:nvSpPr>
          <p:cNvPr id="15" name="TextBox 10"/>
          <p:cNvSpPr txBox="1"/>
          <p:nvPr/>
        </p:nvSpPr>
        <p:spPr>
          <a:xfrm>
            <a:off x="6011863" y="5267325"/>
            <a:ext cx="2663825" cy="55403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Expected</a:t>
            </a:r>
            <a:r>
              <a:rPr lang="en-GB" dirty="0">
                <a:latin typeface="Arial" pitchFamily="34" charset="0"/>
                <a:cs typeface="Arial" pitchFamily="34" charset="0"/>
              </a:rPr>
              <a:t> </a:t>
            </a:r>
            <a:r>
              <a:rPr lang="en-GB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flash flood</a:t>
            </a:r>
            <a:r>
              <a:rPr lang="en-GB" dirty="0">
                <a:latin typeface="Arial" pitchFamily="34" charset="0"/>
                <a:cs typeface="Arial" pitchFamily="34" charset="0"/>
              </a:rPr>
              <a:t> at around </a:t>
            </a:r>
            <a:r>
              <a:rPr lang="en-GB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15:00</a:t>
            </a:r>
            <a:r>
              <a:rPr lang="en-GB" dirty="0">
                <a:latin typeface="Arial" pitchFamily="34" charset="0"/>
                <a:cs typeface="Arial" pitchFamily="34" charset="0"/>
              </a:rPr>
              <a:t> in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Rivendell</a:t>
            </a:r>
          </a:p>
        </p:txBody>
      </p:sp>
      <p:cxnSp>
        <p:nvCxnSpPr>
          <p:cNvPr id="16" name="Straight Arrow Connector 11"/>
          <p:cNvCxnSpPr/>
          <p:nvPr/>
        </p:nvCxnSpPr>
        <p:spPr>
          <a:xfrm>
            <a:off x="3492500" y="5545138"/>
            <a:ext cx="466725" cy="0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5"/>
          <p:cNvCxnSpPr/>
          <p:nvPr/>
        </p:nvCxnSpPr>
        <p:spPr>
          <a:xfrm>
            <a:off x="5435600" y="5545138"/>
            <a:ext cx="468313" cy="0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6"/>
          <p:cNvSpPr txBox="1">
            <a:spLocks noChangeArrowheads="1"/>
          </p:cNvSpPr>
          <p:nvPr/>
        </p:nvSpPr>
        <p:spPr bwMode="auto">
          <a:xfrm>
            <a:off x="4130675" y="5407025"/>
            <a:ext cx="1104900" cy="276225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GB"/>
              <a:t>00150024</a:t>
            </a:r>
          </a:p>
        </p:txBody>
      </p:sp>
      <p:sp>
        <p:nvSpPr>
          <p:cNvPr id="19" name="TextBox 17"/>
          <p:cNvSpPr txBox="1">
            <a:spLocks noChangeArrowheads="1"/>
          </p:cNvSpPr>
          <p:nvPr/>
        </p:nvSpPr>
        <p:spPr bwMode="auto">
          <a:xfrm>
            <a:off x="684213" y="5267325"/>
            <a:ext cx="2663825" cy="554038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Expected</a:t>
            </a:r>
            <a:r>
              <a:rPr lang="en-GB"/>
              <a:t> flash flood at around 15:00 in Rivendell</a:t>
            </a:r>
          </a:p>
        </p:txBody>
      </p:sp>
      <p:sp>
        <p:nvSpPr>
          <p:cNvPr id="20" name="TextBox 18"/>
          <p:cNvSpPr txBox="1">
            <a:spLocks noChangeArrowheads="1"/>
          </p:cNvSpPr>
          <p:nvPr/>
        </p:nvSpPr>
        <p:spPr bwMode="auto">
          <a:xfrm>
            <a:off x="4130675" y="5407025"/>
            <a:ext cx="1104900" cy="276225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0</a:t>
            </a:r>
            <a:r>
              <a:rPr lang="en-GB"/>
              <a:t>0150024</a:t>
            </a:r>
          </a:p>
        </p:txBody>
      </p:sp>
      <p:sp>
        <p:nvSpPr>
          <p:cNvPr id="21" name="TextBox 13"/>
          <p:cNvSpPr txBox="1">
            <a:spLocks noChangeArrowheads="1"/>
          </p:cNvSpPr>
          <p:nvPr/>
        </p:nvSpPr>
        <p:spPr bwMode="auto">
          <a:xfrm>
            <a:off x="684213" y="5267325"/>
            <a:ext cx="2663825" cy="554038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Expected</a:t>
            </a:r>
            <a:r>
              <a:rPr lang="en-GB"/>
              <a:t> </a:t>
            </a:r>
            <a:r>
              <a:rPr lang="en-GB">
                <a:solidFill>
                  <a:srgbClr val="00B0F0"/>
                </a:solidFill>
              </a:rPr>
              <a:t>flash flood</a:t>
            </a:r>
            <a:r>
              <a:rPr lang="en-GB"/>
              <a:t> at around 15:00 in Rivendell</a:t>
            </a:r>
          </a:p>
        </p:txBody>
      </p:sp>
      <p:sp>
        <p:nvSpPr>
          <p:cNvPr id="22" name="TextBox 14"/>
          <p:cNvSpPr txBox="1">
            <a:spLocks noChangeArrowheads="1"/>
          </p:cNvSpPr>
          <p:nvPr/>
        </p:nvSpPr>
        <p:spPr bwMode="auto">
          <a:xfrm>
            <a:off x="4130675" y="5407025"/>
            <a:ext cx="1104900" cy="276225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0</a:t>
            </a:r>
            <a:r>
              <a:rPr lang="en-GB">
                <a:solidFill>
                  <a:srgbClr val="00B0F0"/>
                </a:solidFill>
              </a:rPr>
              <a:t>0</a:t>
            </a:r>
            <a:r>
              <a:rPr lang="en-GB"/>
              <a:t>150024</a:t>
            </a:r>
          </a:p>
        </p:txBody>
      </p:sp>
      <p:sp>
        <p:nvSpPr>
          <p:cNvPr id="23" name="TextBox 19"/>
          <p:cNvSpPr txBox="1">
            <a:spLocks noChangeArrowheads="1"/>
          </p:cNvSpPr>
          <p:nvPr/>
        </p:nvSpPr>
        <p:spPr bwMode="auto">
          <a:xfrm>
            <a:off x="684213" y="5267325"/>
            <a:ext cx="2663825" cy="554038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Expected</a:t>
            </a:r>
            <a:r>
              <a:rPr lang="en-GB"/>
              <a:t> </a:t>
            </a:r>
            <a:r>
              <a:rPr lang="en-GB">
                <a:solidFill>
                  <a:srgbClr val="00B0F0"/>
                </a:solidFill>
              </a:rPr>
              <a:t>flash flood</a:t>
            </a:r>
            <a:r>
              <a:rPr lang="en-GB"/>
              <a:t> at around </a:t>
            </a:r>
            <a:r>
              <a:rPr lang="en-GB">
                <a:solidFill>
                  <a:srgbClr val="00B050"/>
                </a:solidFill>
              </a:rPr>
              <a:t>15:00</a:t>
            </a:r>
            <a:r>
              <a:rPr lang="en-GB"/>
              <a:t> in Rivendell</a:t>
            </a:r>
          </a:p>
        </p:txBody>
      </p:sp>
      <p:sp>
        <p:nvSpPr>
          <p:cNvPr id="24" name="TextBox 20"/>
          <p:cNvSpPr txBox="1">
            <a:spLocks noChangeArrowheads="1"/>
          </p:cNvSpPr>
          <p:nvPr/>
        </p:nvSpPr>
        <p:spPr bwMode="auto">
          <a:xfrm>
            <a:off x="4130675" y="5407025"/>
            <a:ext cx="1104900" cy="276225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0</a:t>
            </a:r>
            <a:r>
              <a:rPr lang="en-GB">
                <a:solidFill>
                  <a:srgbClr val="00B0F0"/>
                </a:solidFill>
              </a:rPr>
              <a:t>0</a:t>
            </a:r>
            <a:r>
              <a:rPr lang="en-GB">
                <a:solidFill>
                  <a:srgbClr val="00B050"/>
                </a:solidFill>
              </a:rPr>
              <a:t>1500</a:t>
            </a:r>
            <a:r>
              <a:rPr lang="en-GB"/>
              <a:t>24</a:t>
            </a:r>
          </a:p>
        </p:txBody>
      </p:sp>
      <p:sp>
        <p:nvSpPr>
          <p:cNvPr id="25" name="TextBox 21"/>
          <p:cNvSpPr txBox="1"/>
          <p:nvPr/>
        </p:nvSpPr>
        <p:spPr>
          <a:xfrm>
            <a:off x="684213" y="5267325"/>
            <a:ext cx="2663825" cy="55403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Expected</a:t>
            </a:r>
            <a:r>
              <a:rPr lang="en-GB" dirty="0">
                <a:latin typeface="Arial" pitchFamily="34" charset="0"/>
                <a:cs typeface="Arial" pitchFamily="34" charset="0"/>
              </a:rPr>
              <a:t> </a:t>
            </a:r>
            <a:r>
              <a:rPr lang="en-GB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flash flood</a:t>
            </a:r>
            <a:r>
              <a:rPr lang="en-GB" dirty="0">
                <a:latin typeface="Arial" pitchFamily="34" charset="0"/>
                <a:cs typeface="Arial" pitchFamily="34" charset="0"/>
              </a:rPr>
              <a:t> at around </a:t>
            </a:r>
            <a:r>
              <a:rPr lang="en-GB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15:00</a:t>
            </a:r>
            <a:r>
              <a:rPr lang="en-GB" dirty="0">
                <a:latin typeface="Arial" pitchFamily="34" charset="0"/>
                <a:cs typeface="Arial" pitchFamily="34" charset="0"/>
              </a:rPr>
              <a:t> in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Rivendell</a:t>
            </a:r>
          </a:p>
        </p:txBody>
      </p:sp>
      <p:sp>
        <p:nvSpPr>
          <p:cNvPr id="26" name="TextBox 22"/>
          <p:cNvSpPr txBox="1"/>
          <p:nvPr/>
        </p:nvSpPr>
        <p:spPr>
          <a:xfrm>
            <a:off x="4130675" y="5407025"/>
            <a:ext cx="1104900" cy="27622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GB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GB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1500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24</a:t>
            </a:r>
          </a:p>
        </p:txBody>
      </p:sp>
      <p:sp>
        <p:nvSpPr>
          <p:cNvPr id="27" name="TextBox 23"/>
          <p:cNvSpPr txBox="1"/>
          <p:nvPr/>
        </p:nvSpPr>
        <p:spPr>
          <a:xfrm>
            <a:off x="5976938" y="5683250"/>
            <a:ext cx="2952750" cy="55403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Inundación</a:t>
            </a:r>
            <a:r>
              <a:rPr lang="en-GB" dirty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prevista</a:t>
            </a:r>
            <a:r>
              <a:rPr lang="en-GB" dirty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en</a:t>
            </a:r>
            <a:r>
              <a:rPr lang="en-GB" dirty="0">
                <a:latin typeface="Arial" pitchFamily="34" charset="0"/>
                <a:cs typeface="Arial" pitchFamily="34" charset="0"/>
              </a:rPr>
              <a:t>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Rivendell</a:t>
            </a:r>
            <a:r>
              <a:rPr lang="en-GB" dirty="0">
                <a:latin typeface="Arial" pitchFamily="34" charset="0"/>
                <a:cs typeface="Arial" pitchFamily="34" charset="0"/>
              </a:rPr>
              <a:t> a las </a:t>
            </a:r>
            <a:r>
              <a:rPr lang="en-GB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15:00</a:t>
            </a:r>
            <a:r>
              <a:rPr lang="en-GB" dirty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aprox</a:t>
            </a:r>
            <a:r>
              <a:rPr lang="en-GB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0747" name="Textfeld 27"/>
          <p:cNvSpPr txBox="1">
            <a:spLocks noChangeArrowheads="1"/>
          </p:cNvSpPr>
          <p:nvPr/>
        </p:nvSpPr>
        <p:spPr bwMode="auto">
          <a:xfrm>
            <a:off x="674688" y="4935538"/>
            <a:ext cx="29432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/>
              <a:t>Alerting libraries + Encoding:</a:t>
            </a:r>
            <a:endParaRPr lang="en-GB"/>
          </a:p>
        </p:txBody>
      </p:sp>
      <p:sp>
        <p:nvSpPr>
          <p:cNvPr id="29" name="Rechteck 28"/>
          <p:cNvSpPr>
            <a:spLocks noChangeArrowheads="1"/>
          </p:cNvSpPr>
          <p:nvPr/>
        </p:nvSpPr>
        <p:spPr bwMode="auto">
          <a:xfrm>
            <a:off x="3944938" y="4887913"/>
            <a:ext cx="14779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</a:rPr>
              <a:t>A4A Encoding</a:t>
            </a:r>
          </a:p>
        </p:txBody>
      </p:sp>
      <p:sp>
        <p:nvSpPr>
          <p:cNvPr id="30" name="Ellipse 29"/>
          <p:cNvSpPr/>
          <p:nvPr/>
        </p:nvSpPr>
        <p:spPr>
          <a:xfrm>
            <a:off x="3851275" y="4830763"/>
            <a:ext cx="1584325" cy="4699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96296E-6 L -0.00382 -0.05069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-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4" grpId="0" animBg="1"/>
      <p:bldP spid="15" grpId="0" animBg="1"/>
      <p:bldP spid="15" grpId="1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Creating Alerts using a GUI</a:t>
            </a:r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32770" name="Fußzeilenplatzhalter 3"/>
          <p:cNvSpPr>
            <a:spLocks noGrp="1"/>
          </p:cNvSpPr>
          <p:nvPr>
            <p:ph type="ftr" sz="quarter" idx="13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latin typeface="Arial" charset="0"/>
                <a:cs typeface="Arial" charset="0"/>
              </a:rPr>
              <a:t>CAP Implementation Workshop 2017&gt; B. Barth &amp; M. Friedemann &gt; 20/09/2017</a:t>
            </a:r>
          </a:p>
        </p:txBody>
      </p:sp>
      <p:sp>
        <p:nvSpPr>
          <p:cNvPr id="32771" name="Foliennummernplatzhalter 4"/>
          <p:cNvSpPr>
            <a:spLocks noGrp="1"/>
          </p:cNvSpPr>
          <p:nvPr>
            <p:ph type="sldNum" sz="quarter" idx="1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ea typeface="ヒラギノ角ゴ Pro W3"/>
                <a:cs typeface="ヒラギノ角ゴ Pro W3"/>
              </a:rPr>
              <a:t>DLR.de  •  Chart </a:t>
            </a:r>
            <a:fld id="{6B6ED695-98DB-477F-997A-99368ABA7C39}" type="slidenum">
              <a:rPr lang="en-GB">
                <a:ea typeface="ヒラギノ角ゴ Pro W3"/>
                <a:cs typeface="ヒラギノ角ゴ Pro W3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GB">
              <a:ea typeface="ヒラギノ角ゴ Pro W3"/>
              <a:cs typeface="ヒラギノ角ゴ Pro W3"/>
            </a:endParaRPr>
          </a:p>
        </p:txBody>
      </p:sp>
      <p:pic>
        <p:nvPicPr>
          <p:cNvPr id="32772" name="Picture 2" descr="28- Alert hazard"/>
          <p:cNvPicPr>
            <a:picLocks noChangeAspect="1" noChangeArrowheads="1"/>
          </p:cNvPicPr>
          <p:nvPr/>
        </p:nvPicPr>
        <p:blipFill>
          <a:blip r:embed="rId2"/>
          <a:srcRect r="1994" b="3474"/>
          <a:stretch>
            <a:fillRect/>
          </a:stretch>
        </p:blipFill>
        <p:spPr bwMode="auto">
          <a:xfrm>
            <a:off x="150813" y="1484313"/>
            <a:ext cx="884237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485775" y="1590675"/>
            <a:ext cx="8172450" cy="4338638"/>
          </a:xfrm>
        </p:spPr>
        <p:txBody>
          <a:bodyPr/>
          <a:lstStyle/>
          <a:p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33794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CAP Version</a:t>
            </a:r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33795" name="Fußzeilenplatzhalter 3"/>
          <p:cNvSpPr>
            <a:spLocks noGrp="1"/>
          </p:cNvSpPr>
          <p:nvPr>
            <p:ph type="ftr" sz="quarter" idx="13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latin typeface="Arial" charset="0"/>
                <a:cs typeface="Arial" charset="0"/>
              </a:rPr>
              <a:t>CAP Implementation Workshop 2017&gt; B. Barth &amp; M. Friedemann &gt; 20/09/2017</a:t>
            </a:r>
          </a:p>
        </p:txBody>
      </p:sp>
      <p:sp>
        <p:nvSpPr>
          <p:cNvPr id="33796" name="Foliennummernplatzhalter 4"/>
          <p:cNvSpPr>
            <a:spLocks noGrp="1"/>
          </p:cNvSpPr>
          <p:nvPr>
            <p:ph type="sldNum" sz="quarter" idx="1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ea typeface="ヒラギノ角ゴ Pro W3"/>
                <a:cs typeface="ヒラギノ角ゴ Pro W3"/>
              </a:rPr>
              <a:t>DLR.de  •  Chart </a:t>
            </a:r>
            <a:fld id="{1863F82E-179B-44C4-BF32-CBB90FD8E6D9}" type="slidenum">
              <a:rPr lang="en-GB">
                <a:ea typeface="ヒラギノ角ゴ Pro W3"/>
                <a:cs typeface="ヒラギノ角ゴ Pro W3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GB">
              <a:ea typeface="ヒラギノ角ゴ Pro W3"/>
              <a:cs typeface="ヒラギノ角ゴ Pro W3"/>
            </a:endParaRPr>
          </a:p>
        </p:txBody>
      </p:sp>
      <p:pic>
        <p:nvPicPr>
          <p:cNvPr id="337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506538"/>
            <a:ext cx="7315200" cy="465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hteck 8"/>
          <p:cNvSpPr/>
          <p:nvPr/>
        </p:nvSpPr>
        <p:spPr>
          <a:xfrm>
            <a:off x="1547813" y="3500438"/>
            <a:ext cx="3240087" cy="93662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914400" y="4562475"/>
            <a:ext cx="7473950" cy="95408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485775" y="1590675"/>
            <a:ext cx="8172450" cy="4338638"/>
          </a:xfrm>
        </p:spPr>
        <p:txBody>
          <a:bodyPr/>
          <a:lstStyle/>
          <a:p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34818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Alert Reception</a:t>
            </a:r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34819" name="Fußzeilenplatzhalter 3"/>
          <p:cNvSpPr>
            <a:spLocks noGrp="1"/>
          </p:cNvSpPr>
          <p:nvPr>
            <p:ph type="ftr" sz="quarter" idx="13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latin typeface="Arial" charset="0"/>
                <a:cs typeface="Arial" charset="0"/>
              </a:rPr>
              <a:t>CAP Implementation Workshop 2017&gt; B. Barth &amp; M. Friedemann &gt; 20/09/2017</a:t>
            </a:r>
          </a:p>
        </p:txBody>
      </p:sp>
      <p:sp>
        <p:nvSpPr>
          <p:cNvPr id="34820" name="Foliennummernplatzhalter 4"/>
          <p:cNvSpPr>
            <a:spLocks noGrp="1"/>
          </p:cNvSpPr>
          <p:nvPr>
            <p:ph type="sldNum" sz="quarter" idx="1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ea typeface="ヒラギノ角ゴ Pro W3"/>
                <a:cs typeface="ヒラギノ角ゴ Pro W3"/>
              </a:rPr>
              <a:t>DLR.de  •  Chart </a:t>
            </a:r>
            <a:fld id="{2F9E3FAC-6B5D-47EC-868C-ACFB9189F602}" type="slidenum">
              <a:rPr lang="en-GB">
                <a:ea typeface="ヒラギノ角ゴ Pro W3"/>
                <a:cs typeface="ヒラギノ角ゴ Pro W3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GB">
              <a:ea typeface="ヒラギノ角ゴ Pro W3"/>
              <a:cs typeface="ヒラギノ角ゴ Pro W3"/>
            </a:endParaRPr>
          </a:p>
        </p:txBody>
      </p:sp>
      <p:pic>
        <p:nvPicPr>
          <p:cNvPr id="348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1492250"/>
            <a:ext cx="6011863" cy="452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2" descr="alert mess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543050"/>
            <a:ext cx="2630488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485775" y="1590675"/>
            <a:ext cx="8172450" cy="758825"/>
          </a:xfrm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Multi-Channels</a:t>
            </a:r>
            <a:endParaRPr lang="en-GB" smtClean="0">
              <a:latin typeface="Arial" charset="0"/>
              <a:cs typeface="Arial" charset="0"/>
            </a:endParaRPr>
          </a:p>
          <a:p>
            <a:r>
              <a:rPr lang="en-GB" smtClean="0">
                <a:latin typeface="Arial" charset="0"/>
                <a:cs typeface="Arial" charset="0"/>
              </a:rPr>
              <a:t>Alerting Gateway dispatches alert messages to the service providers/networks operators that will forward them to the population</a:t>
            </a:r>
          </a:p>
          <a:p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35842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Alerting Approach</a:t>
            </a:r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35843" name="Fußzeilenplatzhalter 3"/>
          <p:cNvSpPr>
            <a:spLocks noGrp="1"/>
          </p:cNvSpPr>
          <p:nvPr>
            <p:ph type="ftr" sz="quarter" idx="13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latin typeface="Arial" charset="0"/>
                <a:cs typeface="Arial" charset="0"/>
              </a:rPr>
              <a:t>CAP Implementation Workshop 2017&gt; B. Barth &amp; M. Friedemann &gt; 20/09/2017</a:t>
            </a:r>
          </a:p>
        </p:txBody>
      </p:sp>
      <p:sp>
        <p:nvSpPr>
          <p:cNvPr id="35844" name="Foliennummernplatzhalter 4"/>
          <p:cNvSpPr>
            <a:spLocks noGrp="1"/>
          </p:cNvSpPr>
          <p:nvPr>
            <p:ph type="sldNum" sz="quarter" idx="1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ea typeface="ヒラギノ角ゴ Pro W3"/>
                <a:cs typeface="ヒラギノ角ゴ Pro W3"/>
              </a:rPr>
              <a:t>DLR.de  •  Chart </a:t>
            </a:r>
            <a:fld id="{B9B8E8C4-1FD8-4C89-BEAD-20EBB38894F2}" type="slidenum">
              <a:rPr lang="en-GB">
                <a:ea typeface="ヒラギノ角ゴ Pro W3"/>
                <a:cs typeface="ヒラギノ角ゴ Pro W3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GB">
              <a:ea typeface="ヒラギノ角ゴ Pro W3"/>
              <a:cs typeface="ヒラギノ角ゴ Pro W3"/>
            </a:endParaRPr>
          </a:p>
        </p:txBody>
      </p:sp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2909888"/>
            <a:ext cx="6480175" cy="311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Rechteck 6"/>
          <p:cNvSpPr>
            <a:spLocks noChangeArrowheads="1"/>
          </p:cNvSpPr>
          <p:nvPr/>
        </p:nvSpPr>
        <p:spPr bwMode="auto">
          <a:xfrm>
            <a:off x="1331913" y="5516563"/>
            <a:ext cx="10795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e.g. MoWaS</a:t>
            </a:r>
            <a:endParaRPr lang="en-US">
              <a:latin typeface="Calibri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4076700" y="2492375"/>
            <a:ext cx="3744913" cy="374491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bgerundetes Rechteck 19"/>
          <p:cNvSpPr/>
          <p:nvPr/>
        </p:nvSpPr>
        <p:spPr>
          <a:xfrm>
            <a:off x="2987675" y="4464050"/>
            <a:ext cx="2663825" cy="1655763"/>
          </a:xfrm>
          <a:prstGeom prst="round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2700000" scaled="1"/>
            <a:tileRect/>
          </a:gra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Abgerundetes Rechteck 23"/>
          <p:cNvSpPr/>
          <p:nvPr/>
        </p:nvSpPr>
        <p:spPr>
          <a:xfrm>
            <a:off x="2987675" y="1628775"/>
            <a:ext cx="2663825" cy="244792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2700000" scaled="1"/>
            <a:tileRect/>
          </a:gra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Abgerundetes Rechteck 16"/>
          <p:cNvSpPr/>
          <p:nvPr/>
        </p:nvSpPr>
        <p:spPr>
          <a:xfrm>
            <a:off x="242888" y="4464050"/>
            <a:ext cx="2665412" cy="1655763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Abgerundetes Rechteck 14"/>
          <p:cNvSpPr/>
          <p:nvPr/>
        </p:nvSpPr>
        <p:spPr>
          <a:xfrm>
            <a:off x="250825" y="1628775"/>
            <a:ext cx="2665413" cy="2447925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893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Alerting Channels</a:t>
            </a:r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485775" y="1323975"/>
            <a:ext cx="2646363" cy="2681288"/>
          </a:xfrm>
        </p:spPr>
        <p:txBody>
          <a:bodyPr/>
          <a:lstStyle/>
          <a:p>
            <a:pPr marL="0" indent="0">
              <a:spcBef>
                <a:spcPts val="600"/>
              </a:spcBef>
              <a:buFont typeface="Arial" charset="0"/>
              <a:buNone/>
            </a:pPr>
            <a:r>
              <a:rPr lang="en-US" u="sng" smtClean="0">
                <a:latin typeface="Arial" charset="0"/>
                <a:cs typeface="Arial" charset="0"/>
              </a:rPr>
              <a:t>Alert4All</a:t>
            </a:r>
          </a:p>
          <a:p>
            <a:pPr marL="0" indent="0">
              <a:spcBef>
                <a:spcPts val="600"/>
              </a:spcBef>
            </a:pPr>
            <a:r>
              <a:rPr lang="en-US" smtClean="0">
                <a:latin typeface="Arial" charset="0"/>
                <a:cs typeface="Arial" charset="0"/>
              </a:rPr>
              <a:t>DVB-SH</a:t>
            </a:r>
          </a:p>
          <a:p>
            <a:pPr marL="0" indent="0">
              <a:spcBef>
                <a:spcPts val="600"/>
              </a:spcBef>
            </a:pPr>
            <a:r>
              <a:rPr lang="en-US" smtClean="0">
                <a:latin typeface="Arial" charset="0"/>
                <a:cs typeface="Arial" charset="0"/>
              </a:rPr>
              <a:t>DVB-T2</a:t>
            </a:r>
          </a:p>
          <a:p>
            <a:pPr marL="0" indent="0">
              <a:spcBef>
                <a:spcPts val="600"/>
              </a:spcBef>
            </a:pPr>
            <a:r>
              <a:rPr lang="en-US" smtClean="0">
                <a:latin typeface="Arial" charset="0"/>
                <a:cs typeface="Arial" charset="0"/>
              </a:rPr>
              <a:t>DVB-S/S2</a:t>
            </a:r>
          </a:p>
          <a:p>
            <a:pPr marL="0" indent="0">
              <a:spcBef>
                <a:spcPts val="600"/>
              </a:spcBef>
            </a:pPr>
            <a:r>
              <a:rPr lang="en-US" smtClean="0">
                <a:latin typeface="Arial" charset="0"/>
                <a:cs typeface="Arial" charset="0"/>
              </a:rPr>
              <a:t>Internet </a:t>
            </a:r>
          </a:p>
          <a:p>
            <a:pPr marL="0" indent="0">
              <a:spcBef>
                <a:spcPts val="600"/>
              </a:spcBef>
            </a:pPr>
            <a:r>
              <a:rPr lang="en-US" smtClean="0">
                <a:latin typeface="Arial" charset="0"/>
                <a:cs typeface="Arial" charset="0"/>
              </a:rPr>
              <a:t>EGNOS (Emulated channel)</a:t>
            </a:r>
          </a:p>
          <a:p>
            <a:pPr marL="0" indent="0">
              <a:spcBef>
                <a:spcPts val="600"/>
              </a:spcBef>
            </a:pPr>
            <a:r>
              <a:rPr lang="en-US" smtClean="0">
                <a:latin typeface="Arial" charset="0"/>
                <a:cs typeface="Arial" charset="0"/>
              </a:rPr>
              <a:t>DVB-T</a:t>
            </a:r>
          </a:p>
          <a:p>
            <a:pPr marL="0" indent="0">
              <a:spcBef>
                <a:spcPts val="600"/>
              </a:spcBef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7895" name="Fußzeilenplatzhalter 3"/>
          <p:cNvSpPr>
            <a:spLocks noGrp="1"/>
          </p:cNvSpPr>
          <p:nvPr>
            <p:ph type="ftr" sz="quarter" idx="18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latin typeface="Arial" charset="0"/>
                <a:cs typeface="Arial" charset="0"/>
              </a:rPr>
              <a:t>CAP Implementation Workshop 2017&gt; B. Barth &amp; M. Friedemann &gt; 20/09/2017</a:t>
            </a:r>
          </a:p>
        </p:txBody>
      </p:sp>
      <p:sp>
        <p:nvSpPr>
          <p:cNvPr id="37896" name="Foliennummernplatzhalter 4"/>
          <p:cNvSpPr>
            <a:spLocks noGrp="1"/>
          </p:cNvSpPr>
          <p:nvPr>
            <p:ph type="sldNum" sz="quarter" idx="17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ea typeface="ヒラギノ角ゴ Pro W3"/>
                <a:cs typeface="ヒラギノ角ゴ Pro W3"/>
              </a:rPr>
              <a:t>DLR.de  •  Chart </a:t>
            </a:r>
            <a:fld id="{DC379A3D-C2C1-426E-A505-EDC941F8EF5E}" type="slidenum">
              <a:rPr lang="en-GB">
                <a:ea typeface="ヒラギノ角ゴ Pro W3"/>
                <a:cs typeface="ヒラギノ角ゴ Pro W3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GB">
              <a:ea typeface="ヒラギノ角ゴ Pro W3"/>
              <a:cs typeface="ヒラギノ角ゴ Pro W3"/>
            </a:endParaRPr>
          </a:p>
        </p:txBody>
      </p:sp>
      <p:pic>
        <p:nvPicPr>
          <p:cNvPr id="37897" name="Picture 2" descr="P:\#Finished\PHAROS-EU-SAN\Meetings\160510 Pilot PHASE II\PDPII Presentations\ARTEMI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4198938"/>
            <a:ext cx="2719387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3203575" y="1358900"/>
            <a:ext cx="3079750" cy="2754313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u="sng" dirty="0" smtClean="0"/>
          </a:p>
          <a:p>
            <a:pPr marL="180000" indent="-18000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</p:txBody>
      </p:sp>
      <p:sp>
        <p:nvSpPr>
          <p:cNvPr id="37899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3059113" y="4508500"/>
            <a:ext cx="2836862" cy="936625"/>
          </a:xfrm>
        </p:spPr>
        <p:txBody>
          <a:bodyPr/>
          <a:lstStyle/>
          <a:p>
            <a:pPr marL="0" indent="0">
              <a:spcBef>
                <a:spcPts val="600"/>
              </a:spcBef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 Mobile Phones</a:t>
            </a:r>
          </a:p>
          <a:p>
            <a:pPr marL="0" indent="0">
              <a:spcBef>
                <a:spcPts val="600"/>
              </a:spcBef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Android App + RSS-Feed</a:t>
            </a:r>
          </a:p>
          <a:p>
            <a:pPr marL="0" indent="0">
              <a:spcBef>
                <a:spcPts val="600"/>
              </a:spcBef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Ground Station</a:t>
            </a:r>
          </a:p>
          <a:p>
            <a:pPr marL="0" indent="0"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endParaRPr lang="en-US" u="sng" smtClean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endParaRPr lang="en-GB" smtClean="0">
              <a:latin typeface="Arial" charset="0"/>
              <a:cs typeface="Arial" charset="0"/>
            </a:endParaRPr>
          </a:p>
        </p:txBody>
      </p:sp>
      <p:cxnSp>
        <p:nvCxnSpPr>
          <p:cNvPr id="22" name="Gerade Verbindung 21"/>
          <p:cNvCxnSpPr/>
          <p:nvPr/>
        </p:nvCxnSpPr>
        <p:spPr>
          <a:xfrm>
            <a:off x="250825" y="1989138"/>
            <a:ext cx="5400675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/>
        </p:nvCxnSpPr>
        <p:spPr>
          <a:xfrm>
            <a:off x="250825" y="2349500"/>
            <a:ext cx="5400675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/>
        </p:nvCxnSpPr>
        <p:spPr>
          <a:xfrm>
            <a:off x="250825" y="2708275"/>
            <a:ext cx="5400675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>
          <a:xfrm>
            <a:off x="250825" y="3068638"/>
            <a:ext cx="5400675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/>
        </p:nvCxnSpPr>
        <p:spPr>
          <a:xfrm>
            <a:off x="250825" y="3698875"/>
            <a:ext cx="5400675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323850" y="4149725"/>
            <a:ext cx="2644775" cy="1800225"/>
          </a:xfrm>
        </p:spPr>
        <p:txBody>
          <a:bodyPr/>
          <a:lstStyle/>
          <a:p>
            <a:pPr marL="0" indent="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u="sng" dirty="0" smtClean="0"/>
              <a:t>PHAROS</a:t>
            </a:r>
            <a:endParaRPr lang="en-US" u="sng" dirty="0"/>
          </a:p>
          <a:p>
            <a:pPr marL="180000" indent="-18000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Cell Broadcast</a:t>
            </a:r>
          </a:p>
          <a:p>
            <a:pPr marL="180000" indent="-18000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Internet </a:t>
            </a:r>
          </a:p>
          <a:p>
            <a:pPr marL="180000" indent="-18000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EGNOS</a:t>
            </a:r>
            <a:r>
              <a:rPr lang="en-US" dirty="0"/>
              <a:t>: Artemis Satellite of Avanti </a:t>
            </a:r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37906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3222625" y="1341438"/>
            <a:ext cx="2644775" cy="2681287"/>
          </a:xfrm>
        </p:spPr>
        <p:txBody>
          <a:bodyPr/>
          <a:lstStyle/>
          <a:p>
            <a:pPr marL="0" indent="0">
              <a:spcBef>
                <a:spcPts val="600"/>
              </a:spcBef>
              <a:buFont typeface="Arial" charset="0"/>
              <a:buNone/>
            </a:pPr>
            <a:r>
              <a:rPr lang="en-US" u="sng" smtClean="0">
                <a:latin typeface="Arial" charset="0"/>
                <a:cs typeface="Arial" charset="0"/>
              </a:rPr>
              <a:t>Receiver</a:t>
            </a:r>
          </a:p>
          <a:p>
            <a:pPr marL="0" indent="0">
              <a:spcBef>
                <a:spcPts val="600"/>
              </a:spcBef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Sirens</a:t>
            </a:r>
          </a:p>
          <a:p>
            <a:pPr marL="0" indent="0">
              <a:spcBef>
                <a:spcPts val="600"/>
              </a:spcBef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HbbTV</a:t>
            </a:r>
          </a:p>
          <a:p>
            <a:pPr marL="0" indent="0">
              <a:spcBef>
                <a:spcPts val="600"/>
              </a:spcBef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HbbTV</a:t>
            </a:r>
          </a:p>
          <a:p>
            <a:pPr marL="0" indent="0">
              <a:spcBef>
                <a:spcPts val="600"/>
              </a:spcBef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Euralarm</a:t>
            </a:r>
          </a:p>
          <a:p>
            <a:pPr marL="0" indent="0">
              <a:spcBef>
                <a:spcPts val="600"/>
              </a:spcBef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Prototype at PC</a:t>
            </a:r>
          </a:p>
          <a:p>
            <a:pPr marL="0" indent="0">
              <a:spcBef>
                <a:spcPts val="600"/>
              </a:spcBef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 marL="0" indent="0">
              <a:spcBef>
                <a:spcPts val="600"/>
              </a:spcBef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Prototype at PC</a:t>
            </a:r>
          </a:p>
          <a:p>
            <a:pPr marL="0" indent="0"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</p:txBody>
      </p:sp>
      <p:cxnSp>
        <p:nvCxnSpPr>
          <p:cNvPr id="23" name="Gerade Verbindung 22"/>
          <p:cNvCxnSpPr/>
          <p:nvPr/>
        </p:nvCxnSpPr>
        <p:spPr>
          <a:xfrm>
            <a:off x="242888" y="4832350"/>
            <a:ext cx="5400675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>
            <a:off x="250825" y="5192713"/>
            <a:ext cx="5400675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>
            <a:spLocks noChangeArrowheads="1"/>
          </p:cNvSpPr>
          <p:nvPr/>
        </p:nvSpPr>
        <p:spPr bwMode="auto">
          <a:xfrm>
            <a:off x="6484938" y="2165350"/>
            <a:ext cx="1774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B050"/>
                </a:solidFill>
              </a:rPr>
              <a:t>CAP-Compliant</a:t>
            </a:r>
            <a:endParaRPr lang="en-GB">
              <a:solidFill>
                <a:srgbClr val="00B050"/>
              </a:solidFill>
            </a:endParaRPr>
          </a:p>
        </p:txBody>
      </p:sp>
      <p:sp>
        <p:nvSpPr>
          <p:cNvPr id="26" name="Rechteck 25"/>
          <p:cNvSpPr>
            <a:spLocks noChangeArrowheads="1"/>
          </p:cNvSpPr>
          <p:nvPr/>
        </p:nvSpPr>
        <p:spPr bwMode="auto">
          <a:xfrm>
            <a:off x="6491288" y="2771775"/>
            <a:ext cx="158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C000"/>
                </a:solidFill>
              </a:rPr>
              <a:t>A4A Encoded</a:t>
            </a:r>
            <a:endParaRPr lang="en-GB">
              <a:solidFill>
                <a:srgbClr val="FFC000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07950" y="1989138"/>
            <a:ext cx="5832475" cy="10795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hteck 32"/>
          <p:cNvSpPr/>
          <p:nvPr/>
        </p:nvSpPr>
        <p:spPr>
          <a:xfrm>
            <a:off x="107950" y="4452938"/>
            <a:ext cx="5832475" cy="73977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hteck 33"/>
          <p:cNvSpPr/>
          <p:nvPr/>
        </p:nvSpPr>
        <p:spPr>
          <a:xfrm>
            <a:off x="107950" y="3068638"/>
            <a:ext cx="5832475" cy="1008062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107950" y="5192713"/>
            <a:ext cx="5832475" cy="92710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07950" y="4189413"/>
            <a:ext cx="5688013" cy="196691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/>
      <p:bldP spid="3" grpId="0" animBg="1"/>
      <p:bldP spid="33" grpId="0" animBg="1"/>
      <p:bldP spid="34" grpId="0" animBg="1"/>
      <p:bldP spid="3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485775" y="1590675"/>
            <a:ext cx="8172450" cy="4338638"/>
          </a:xfrm>
        </p:spPr>
        <p:txBody>
          <a:bodyPr/>
          <a:lstStyle/>
          <a:p>
            <a:pPr marL="180000" indent="-1800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Introduction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marL="180000" indent="-1800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The Alerting Approach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marL="180000" indent="-1800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B050"/>
                </a:solidFill>
              </a:rPr>
              <a:t>Lessons learnt</a:t>
            </a:r>
          </a:p>
          <a:p>
            <a:pPr marL="180000" indent="-18000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marL="180000" indent="-1800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Outlook</a:t>
            </a:r>
          </a:p>
          <a:p>
            <a:pPr marL="180000" indent="-18000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</p:txBody>
      </p:sp>
      <p:sp>
        <p:nvSpPr>
          <p:cNvPr id="39938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Content</a:t>
            </a:r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39939" name="Fußzeilenplatzhalter 3"/>
          <p:cNvSpPr>
            <a:spLocks noGrp="1"/>
          </p:cNvSpPr>
          <p:nvPr>
            <p:ph type="ftr" sz="quarter" idx="13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latin typeface="Arial" charset="0"/>
                <a:cs typeface="Arial" charset="0"/>
              </a:rPr>
              <a:t>CAP Implementation Workshop 2017&gt; B. Barth &amp; M. Friedemann &gt; 20/09/2017</a:t>
            </a:r>
          </a:p>
        </p:txBody>
      </p:sp>
      <p:sp>
        <p:nvSpPr>
          <p:cNvPr id="39940" name="Foliennummernplatzhalter 4"/>
          <p:cNvSpPr>
            <a:spLocks noGrp="1"/>
          </p:cNvSpPr>
          <p:nvPr>
            <p:ph type="sldNum" sz="quarter" idx="1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ea typeface="ヒラギノ角ゴ Pro W3"/>
                <a:cs typeface="ヒラギノ角ゴ Pro W3"/>
              </a:rPr>
              <a:t>DLR.de  •  Chart </a:t>
            </a:r>
            <a:fld id="{E35A0296-1A64-4AAC-8CD9-F4CE71924A36}" type="slidenum">
              <a:rPr lang="en-GB">
                <a:ea typeface="ヒラギノ角ゴ Pro W3"/>
                <a:cs typeface="ヒラギノ角ゴ Pro W3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GB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485775" y="1590675"/>
            <a:ext cx="8172450" cy="4338638"/>
          </a:xfrm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Sometimes building blocks are not sufficient </a:t>
            </a:r>
            <a:r>
              <a:rPr lang="en-US" smtClean="0">
                <a:latin typeface="Arial" charset="0"/>
                <a:cs typeface="Arial" charset="0"/>
                <a:sym typeface="Wingdings" pitchFamily="2" charset="2"/>
              </a:rPr>
              <a:t> no automatic translation possible</a:t>
            </a:r>
          </a:p>
          <a:p>
            <a:r>
              <a:rPr lang="en-US" smtClean="0">
                <a:latin typeface="Arial" charset="0"/>
                <a:cs typeface="Arial" charset="0"/>
              </a:rPr>
              <a:t>Free text messages need to be translated manually</a:t>
            </a:r>
          </a:p>
          <a:p>
            <a:r>
              <a:rPr lang="en-US" smtClean="0">
                <a:latin typeface="Arial" charset="0"/>
                <a:cs typeface="Arial" charset="0"/>
              </a:rPr>
              <a:t>Code field is used to distinguish messages (standard or free text)</a:t>
            </a:r>
          </a:p>
          <a:p>
            <a:r>
              <a:rPr lang="en-US" smtClean="0">
                <a:latin typeface="Arial" charset="0"/>
                <a:cs typeface="Arial" charset="0"/>
              </a:rPr>
              <a:t>In case of free text multiple language fields need to be transmitted within a single CAP </a:t>
            </a:r>
            <a:r>
              <a:rPr lang="en-US" smtClean="0">
                <a:latin typeface="Arial" charset="0"/>
                <a:cs typeface="Arial" charset="0"/>
                <a:sym typeface="Wingdings" pitchFamily="2" charset="2"/>
              </a:rPr>
              <a:t> multiple info fields</a:t>
            </a:r>
            <a:endParaRPr lang="en-US" smtClean="0">
              <a:latin typeface="Arial" charset="0"/>
              <a:cs typeface="Arial" charset="0"/>
            </a:endParaRPr>
          </a:p>
          <a:p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40962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Translations</a:t>
            </a:r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40963" name="Fußzeilenplatzhalter 3"/>
          <p:cNvSpPr>
            <a:spLocks noGrp="1"/>
          </p:cNvSpPr>
          <p:nvPr>
            <p:ph type="ftr" sz="quarter" idx="13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latin typeface="Arial" charset="0"/>
                <a:cs typeface="Arial" charset="0"/>
              </a:rPr>
              <a:t>CAP Implementation Workshop 2017&gt; B. Barth &amp; M. Friedemann &gt; 20/09/2017</a:t>
            </a:r>
          </a:p>
        </p:txBody>
      </p:sp>
      <p:sp>
        <p:nvSpPr>
          <p:cNvPr id="40964" name="Foliennummernplatzhalter 4"/>
          <p:cNvSpPr>
            <a:spLocks noGrp="1"/>
          </p:cNvSpPr>
          <p:nvPr>
            <p:ph type="sldNum" sz="quarter" idx="1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ea typeface="ヒラギノ角ゴ Pro W3"/>
                <a:cs typeface="ヒラギノ角ゴ Pro W3"/>
              </a:rPr>
              <a:t>DLR.de  •  Chart </a:t>
            </a:r>
            <a:fld id="{0DB5921C-501D-4E35-B98C-9015588D10A7}" type="slidenum">
              <a:rPr lang="en-GB">
                <a:ea typeface="ヒラギノ角ゴ Pro W3"/>
                <a:cs typeface="ヒラギノ角ゴ Pro W3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GB">
              <a:ea typeface="ヒラギノ角ゴ Pro W3"/>
              <a:cs typeface="ヒラギノ角ゴ Pro W3"/>
            </a:endParaRPr>
          </a:p>
        </p:txBody>
      </p:sp>
      <p:pic>
        <p:nvPicPr>
          <p:cNvPr id="40965" name="Picture 2"/>
          <p:cNvPicPr>
            <a:picLocks noChangeAspect="1" noChangeArrowheads="1"/>
          </p:cNvPicPr>
          <p:nvPr/>
        </p:nvPicPr>
        <p:blipFill>
          <a:blip r:embed="rId2"/>
          <a:srcRect r="2226" b="53664"/>
          <a:stretch>
            <a:fillRect/>
          </a:stretch>
        </p:blipFill>
        <p:spPr bwMode="auto">
          <a:xfrm>
            <a:off x="827088" y="3608388"/>
            <a:ext cx="8231187" cy="248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eck 6"/>
          <p:cNvSpPr/>
          <p:nvPr/>
        </p:nvSpPr>
        <p:spPr>
          <a:xfrm>
            <a:off x="1258888" y="5013325"/>
            <a:ext cx="2017712" cy="215900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485775" y="1590675"/>
            <a:ext cx="8172450" cy="4338638"/>
          </a:xfrm>
        </p:spPr>
        <p:txBody>
          <a:bodyPr/>
          <a:lstStyle/>
          <a:p>
            <a:pPr marL="180000" indent="-1800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Introduction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marL="180000" indent="-1800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The Alerting Approach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marL="180000" indent="-1800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Lessons learnt</a:t>
            </a:r>
          </a:p>
          <a:p>
            <a:pPr marL="180000" indent="-18000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marL="180000" indent="-1800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Outlook</a:t>
            </a:r>
          </a:p>
          <a:p>
            <a:pPr marL="180000" indent="-18000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</p:txBody>
      </p:sp>
      <p:sp>
        <p:nvSpPr>
          <p:cNvPr id="15362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Content</a:t>
            </a:r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15363" name="Fußzeilenplatzhalter 3"/>
          <p:cNvSpPr>
            <a:spLocks noGrp="1"/>
          </p:cNvSpPr>
          <p:nvPr>
            <p:ph type="ftr" sz="quarter" idx="13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latin typeface="Arial" charset="0"/>
                <a:cs typeface="Arial" charset="0"/>
              </a:rPr>
              <a:t>CAP Implementation Workshop 2017&gt; B. Barth &amp; M. Friedemann &gt; 20/09/2017</a:t>
            </a:r>
          </a:p>
        </p:txBody>
      </p:sp>
      <p:sp>
        <p:nvSpPr>
          <p:cNvPr id="15364" name="Foliennummernplatzhalter 4"/>
          <p:cNvSpPr>
            <a:spLocks noGrp="1"/>
          </p:cNvSpPr>
          <p:nvPr>
            <p:ph type="sldNum" sz="quarter" idx="1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ea typeface="ヒラギノ角ゴ Pro W3"/>
                <a:cs typeface="ヒラギノ角ゴ Pro W3"/>
              </a:rPr>
              <a:t>DLR.de  •  Chart </a:t>
            </a:r>
            <a:fld id="{AB843AD0-0104-40E0-939B-731F4B039AEC}" type="slidenum">
              <a:rPr lang="en-GB">
                <a:ea typeface="ヒラギノ角ゴ Pro W3"/>
                <a:cs typeface="ヒラギノ角ゴ Pro W3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Further Issues</a:t>
            </a:r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41986" name="Fußzeilenplatzhalter 3"/>
          <p:cNvSpPr>
            <a:spLocks noGrp="1"/>
          </p:cNvSpPr>
          <p:nvPr>
            <p:ph type="ftr" sz="quarter" idx="13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latin typeface="Arial" charset="0"/>
                <a:cs typeface="Arial" charset="0"/>
              </a:rPr>
              <a:t>CAP Implementation Workshop 2017&gt; B. Barth &amp; M. Friedemann &gt; 20/09/2017</a:t>
            </a:r>
          </a:p>
        </p:txBody>
      </p:sp>
      <p:sp>
        <p:nvSpPr>
          <p:cNvPr id="41987" name="Foliennummernplatzhalter 4"/>
          <p:cNvSpPr>
            <a:spLocks noGrp="1"/>
          </p:cNvSpPr>
          <p:nvPr>
            <p:ph type="sldNum" sz="quarter" idx="1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ea typeface="ヒラギノ角ゴ Pro W3"/>
                <a:cs typeface="ヒラギノ角ゴ Pro W3"/>
              </a:rPr>
              <a:t>DLR.de  •  Chart </a:t>
            </a:r>
            <a:fld id="{45F7A256-4FF0-44C6-915C-81ECD89D5FF2}" type="slidenum">
              <a:rPr lang="en-GB">
                <a:ea typeface="ヒラギノ角ゴ Pro W3"/>
                <a:cs typeface="ヒラギノ角ゴ Pro W3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GB">
              <a:ea typeface="ヒラギノ角ゴ Pro W3"/>
              <a:cs typeface="ヒラギノ角ゴ Pro W3"/>
            </a:endParaRPr>
          </a:p>
        </p:txBody>
      </p:sp>
      <p:pic>
        <p:nvPicPr>
          <p:cNvPr id="2050" name="Picture 2" descr="settings"/>
          <p:cNvPicPr>
            <a:picLocks noChangeAspect="1" noChangeArrowheads="1"/>
          </p:cNvPicPr>
          <p:nvPr/>
        </p:nvPicPr>
        <p:blipFill>
          <a:blip r:embed="rId3"/>
          <a:srcRect t="2" b="59692"/>
          <a:stretch>
            <a:fillRect/>
          </a:stretch>
        </p:blipFill>
        <p:spPr bwMode="auto">
          <a:xfrm>
            <a:off x="3044825" y="3476625"/>
            <a:ext cx="30543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59000" y="4486275"/>
            <a:ext cx="4826000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485775" y="1557338"/>
            <a:ext cx="8172450" cy="4337050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u="sng" dirty="0"/>
              <a:t>Area </a:t>
            </a:r>
            <a:r>
              <a:rPr lang="en-US" u="sng" dirty="0" smtClean="0"/>
              <a:t>Field:</a:t>
            </a:r>
            <a:endParaRPr lang="en-US" u="sng" dirty="0"/>
          </a:p>
          <a:p>
            <a:pPr marL="180000" indent="-1800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Geo-fencing requires the area to alert </a:t>
            </a:r>
            <a:r>
              <a:rPr lang="en-US" dirty="0" smtClean="0">
                <a:sym typeface="Wingdings" panose="05000000000000000000" pitchFamily="2" charset="2"/>
              </a:rPr>
              <a:t> CAP area field</a:t>
            </a:r>
            <a:endParaRPr lang="en-US" dirty="0" smtClean="0"/>
          </a:p>
          <a:p>
            <a:pPr marL="180000" indent="-1800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To generate the message the incident area </a:t>
            </a:r>
            <a:r>
              <a:rPr lang="en-US" dirty="0"/>
              <a:t>is required  </a:t>
            </a:r>
            <a:r>
              <a:rPr lang="en-US" dirty="0">
                <a:sym typeface="Wingdings" panose="05000000000000000000" pitchFamily="2" charset="2"/>
              </a:rPr>
              <a:t> CAP area field</a:t>
            </a:r>
            <a:endParaRPr lang="en-US" dirty="0" smtClean="0"/>
          </a:p>
          <a:p>
            <a:pPr marL="180000" indent="-1800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C</a:t>
            </a:r>
            <a:r>
              <a:rPr lang="en-US" dirty="0" smtClean="0"/>
              <a:t>lassification for the area is required</a:t>
            </a:r>
          </a:p>
          <a:p>
            <a:pPr marL="180000" indent="-1800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Area </a:t>
            </a:r>
            <a:r>
              <a:rPr lang="en-US" dirty="0"/>
              <a:t>to </a:t>
            </a:r>
            <a:r>
              <a:rPr lang="en-US" dirty="0" smtClean="0"/>
              <a:t>alert = incident area</a:t>
            </a:r>
          </a:p>
          <a:p>
            <a:pPr marL="180000" indent="-18000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u="sng" dirty="0" smtClean="0"/>
              <a:t>Message Type:</a:t>
            </a:r>
          </a:p>
          <a:p>
            <a:pPr marL="180000" indent="-1800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Requirement for “all clear” messages</a:t>
            </a:r>
            <a:endParaRPr lang="en-US" dirty="0"/>
          </a:p>
          <a:p>
            <a:pPr marL="180000" indent="-1800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Automated system </a:t>
            </a:r>
            <a:r>
              <a:rPr lang="en-US" dirty="0" smtClean="0">
                <a:sym typeface="Wingdings" panose="05000000000000000000" pitchFamily="2" charset="2"/>
              </a:rPr>
              <a:t> </a:t>
            </a:r>
            <a:r>
              <a:rPr lang="en-US" dirty="0" err="1" smtClean="0"/>
              <a:t>msgType</a:t>
            </a:r>
            <a:r>
              <a:rPr lang="en-US" dirty="0" smtClean="0"/>
              <a:t> “Release”</a:t>
            </a:r>
            <a:endParaRPr lang="en-US" u="sng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485775" y="1590675"/>
            <a:ext cx="8172450" cy="4338638"/>
          </a:xfrm>
        </p:spPr>
        <p:txBody>
          <a:bodyPr/>
          <a:lstStyle/>
          <a:p>
            <a:pPr marL="180000" indent="-1800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Introduction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marL="180000" indent="-1800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The Alerting Approach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marL="180000" indent="-1800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Lessons learnt</a:t>
            </a:r>
          </a:p>
          <a:p>
            <a:pPr marL="180000" indent="-18000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marL="180000" indent="-1800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B050"/>
                </a:solidFill>
              </a:rPr>
              <a:t>Outlook</a:t>
            </a:r>
          </a:p>
          <a:p>
            <a:pPr marL="180000" indent="-18000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</p:txBody>
      </p:sp>
      <p:sp>
        <p:nvSpPr>
          <p:cNvPr id="44034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Content</a:t>
            </a:r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44035" name="Fußzeilenplatzhalter 3"/>
          <p:cNvSpPr>
            <a:spLocks noGrp="1"/>
          </p:cNvSpPr>
          <p:nvPr>
            <p:ph type="ftr" sz="quarter" idx="13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latin typeface="Arial" charset="0"/>
                <a:cs typeface="Arial" charset="0"/>
              </a:rPr>
              <a:t>CAP Implementation Workshop 2017&gt; B. Barth &amp; M. Friedemann &gt; 20/09/2017</a:t>
            </a:r>
          </a:p>
        </p:txBody>
      </p:sp>
      <p:sp>
        <p:nvSpPr>
          <p:cNvPr id="44036" name="Foliennummernplatzhalter 4"/>
          <p:cNvSpPr>
            <a:spLocks noGrp="1"/>
          </p:cNvSpPr>
          <p:nvPr>
            <p:ph type="sldNum" sz="quarter" idx="1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ea typeface="ヒラギノ角ゴ Pro W3"/>
                <a:cs typeface="ヒラギノ角ゴ Pro W3"/>
              </a:rPr>
              <a:t>DLR.de  •  Chart </a:t>
            </a:r>
            <a:fld id="{71A6C66D-9487-4C2B-9264-F91A095D2F54}" type="slidenum">
              <a:rPr lang="en-GB">
                <a:ea typeface="ヒラギノ角ゴ Pro W3"/>
                <a:cs typeface="ヒラギノ角ゴ Pro W3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GB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485775" y="1590675"/>
            <a:ext cx="8172450" cy="4338638"/>
          </a:xfrm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Prototype for Alerting over EGNOS</a:t>
            </a:r>
            <a:endParaRPr lang="en-GB" smtClean="0">
              <a:latin typeface="Arial" charset="0"/>
              <a:cs typeface="Arial" charset="0"/>
            </a:endParaRPr>
          </a:p>
          <a:p>
            <a:endParaRPr lang="en-US" smtClean="0">
              <a:latin typeface="Arial" charset="0"/>
              <a:cs typeface="Arial" charset="0"/>
            </a:endParaRPr>
          </a:p>
          <a:p>
            <a:r>
              <a:rPr lang="en-US" smtClean="0">
                <a:latin typeface="Arial" charset="0"/>
                <a:cs typeface="Arial" charset="0"/>
              </a:rPr>
              <a:t>Galileo</a:t>
            </a:r>
          </a:p>
        </p:txBody>
      </p:sp>
      <p:sp>
        <p:nvSpPr>
          <p:cNvPr id="45058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Further Investigation of Alerting Channels</a:t>
            </a:r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45059" name="Fußzeilenplatzhalter 3"/>
          <p:cNvSpPr>
            <a:spLocks noGrp="1"/>
          </p:cNvSpPr>
          <p:nvPr>
            <p:ph type="ftr" sz="quarter" idx="13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latin typeface="Arial" charset="0"/>
                <a:cs typeface="Arial" charset="0"/>
              </a:rPr>
              <a:t>CAP Implementation Workshop 2017&gt; B. Barth &amp; M. Friedemann &gt; 20/09/2017</a:t>
            </a:r>
          </a:p>
        </p:txBody>
      </p:sp>
      <p:sp>
        <p:nvSpPr>
          <p:cNvPr id="45060" name="Foliennummernplatzhalter 4"/>
          <p:cNvSpPr>
            <a:spLocks noGrp="1"/>
          </p:cNvSpPr>
          <p:nvPr>
            <p:ph type="sldNum" sz="quarter" idx="1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ea typeface="ヒラギノ角ゴ Pro W3"/>
                <a:cs typeface="ヒラギノ角ゴ Pro W3"/>
              </a:rPr>
              <a:t>DLR.de  •  Chart </a:t>
            </a:r>
            <a:fld id="{BA7D857E-48C1-453F-94CF-C18829AD5039}" type="slidenum">
              <a:rPr lang="en-GB">
                <a:ea typeface="ヒラギノ角ゴ Pro W3"/>
                <a:cs typeface="ヒラギノ角ゴ Pro W3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GB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Grafik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025525"/>
            <a:ext cx="7373937" cy="510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>
                <a:latin typeface="Arial" charset="0"/>
                <a:cs typeface="Arial" charset="0"/>
              </a:rPr>
              <a:t>CAP and other standards in HEIMDALL</a:t>
            </a:r>
          </a:p>
        </p:txBody>
      </p:sp>
      <p:sp>
        <p:nvSpPr>
          <p:cNvPr id="46083" name="Fußzeilenplatzhalter 3"/>
          <p:cNvSpPr>
            <a:spLocks noGrp="1"/>
          </p:cNvSpPr>
          <p:nvPr>
            <p:ph type="ftr" sz="quarter" idx="13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latin typeface="Arial" charset="0"/>
                <a:cs typeface="Arial" charset="0"/>
              </a:rPr>
              <a:t>CAP Implementation Workshop 2017&gt; B. Barth &amp; M. Friedemann &gt; 20/09/2017</a:t>
            </a:r>
          </a:p>
        </p:txBody>
      </p:sp>
      <p:sp>
        <p:nvSpPr>
          <p:cNvPr id="46084" name="Foliennummernplatzhalter 4"/>
          <p:cNvSpPr>
            <a:spLocks noGrp="1"/>
          </p:cNvSpPr>
          <p:nvPr>
            <p:ph type="sldNum" sz="quarter" idx="1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ea typeface="ヒラギノ角ゴ Pro W3"/>
                <a:cs typeface="ヒラギノ角ゴ Pro W3"/>
              </a:rPr>
              <a:t>DLR.de  •  Chart </a:t>
            </a:r>
            <a:fld id="{C42F735F-4FEC-4286-9398-5EBF46DE583F}" type="slidenum">
              <a:rPr lang="en-GB">
                <a:ea typeface="ヒラギノ角ゴ Pro W3"/>
                <a:cs typeface="ヒラギノ角ゴ Pro W3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GB">
              <a:ea typeface="ヒラギノ角ゴ Pro W3"/>
              <a:cs typeface="ヒラギノ角ゴ Pro W3"/>
            </a:endParaRPr>
          </a:p>
        </p:txBody>
      </p:sp>
      <p:pic>
        <p:nvPicPr>
          <p:cNvPr id="46085" name="Grafik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24775" y="160338"/>
            <a:ext cx="1311275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485775" y="1590675"/>
            <a:ext cx="8172450" cy="4338638"/>
          </a:xfrm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Overview of the research projects at the German Aerospace Center (DLR)</a:t>
            </a:r>
          </a:p>
          <a:p>
            <a:endParaRPr lang="en-US" smtClean="0">
              <a:latin typeface="Arial" charset="0"/>
              <a:cs typeface="Arial" charset="0"/>
            </a:endParaRPr>
          </a:p>
          <a:p>
            <a:r>
              <a:rPr lang="en-US" smtClean="0">
                <a:latin typeface="Arial" charset="0"/>
                <a:cs typeface="Arial" charset="0"/>
              </a:rPr>
              <a:t>Outlook of HEIMDALL</a:t>
            </a:r>
          </a:p>
          <a:p>
            <a:endParaRPr lang="en-US" smtClean="0">
              <a:latin typeface="Arial" charset="0"/>
              <a:cs typeface="Arial" charset="0"/>
            </a:endParaRPr>
          </a:p>
          <a:p>
            <a:r>
              <a:rPr lang="en-US" smtClean="0">
                <a:latin typeface="Arial" charset="0"/>
                <a:cs typeface="Arial" charset="0"/>
              </a:rPr>
              <a:t>CAP for a Pan-European warning system</a:t>
            </a:r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47106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Summary</a:t>
            </a:r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47107" name="Fußzeilenplatzhalter 3"/>
          <p:cNvSpPr>
            <a:spLocks noGrp="1"/>
          </p:cNvSpPr>
          <p:nvPr>
            <p:ph type="ftr" sz="quarter" idx="13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latin typeface="Arial" charset="0"/>
                <a:cs typeface="Arial" charset="0"/>
              </a:rPr>
              <a:t>CAP Implementation Workshop 2017&gt; B. Barth &amp; M. Friedemann &gt; 20/09/2017</a:t>
            </a:r>
          </a:p>
        </p:txBody>
      </p:sp>
      <p:sp>
        <p:nvSpPr>
          <p:cNvPr id="47108" name="Foliennummernplatzhalter 4"/>
          <p:cNvSpPr>
            <a:spLocks noGrp="1"/>
          </p:cNvSpPr>
          <p:nvPr>
            <p:ph type="sldNum" sz="quarter" idx="1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ea typeface="ヒラギノ角ゴ Pro W3"/>
                <a:cs typeface="ヒラギノ角ゴ Pro W3"/>
              </a:rPr>
              <a:t>DLR.de  •  Chart </a:t>
            </a:r>
            <a:fld id="{B8B7F02E-6FC6-47FB-A337-AEAAFDDCAF8B}" type="slidenum">
              <a:rPr lang="en-GB">
                <a:ea typeface="ヒラギノ角ゴ Pro W3"/>
                <a:cs typeface="ヒラギノ角ゴ Pro W3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GB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3095625" y="3141663"/>
            <a:ext cx="2952750" cy="10795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Thank you for your attention!</a:t>
            </a:r>
          </a:p>
          <a:p>
            <a:pPr marL="0" indent="0" algn="ctr">
              <a:buFont typeface="Arial" charset="0"/>
              <a:buNone/>
            </a:pPr>
            <a:endParaRPr lang="de-DE" smtClean="0">
              <a:latin typeface="Arial" charset="0"/>
              <a:cs typeface="Arial" charset="0"/>
              <a:hlinkClick r:id="rId2"/>
            </a:endParaRPr>
          </a:p>
          <a:p>
            <a:pPr marL="0" indent="0" algn="ctr">
              <a:buFont typeface="Arial" charset="0"/>
              <a:buNone/>
            </a:pPr>
            <a:r>
              <a:rPr lang="de-DE" smtClean="0">
                <a:latin typeface="Arial" charset="0"/>
                <a:cs typeface="Arial" charset="0"/>
                <a:hlinkClick r:id="rId2"/>
              </a:rPr>
              <a:t>Benjamin.Barth@dlr.de</a:t>
            </a:r>
            <a:endParaRPr lang="de-DE" smtClean="0">
              <a:latin typeface="Arial" charset="0"/>
              <a:cs typeface="Arial" charset="0"/>
            </a:endParaRPr>
          </a:p>
          <a:p>
            <a:pPr marL="0" indent="0" algn="ctr">
              <a:buFont typeface="Arial" charset="0"/>
              <a:buNone/>
            </a:pPr>
            <a:r>
              <a:rPr lang="de-DE" smtClean="0">
                <a:latin typeface="Arial" charset="0"/>
                <a:cs typeface="Arial" charset="0"/>
                <a:hlinkClick r:id="rId3"/>
              </a:rPr>
              <a:t>Monika.Friedemann@dlr.de</a:t>
            </a:r>
            <a:endParaRPr lang="de-DE" smtClean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endParaRPr lang="de-DE" smtClean="0">
              <a:latin typeface="Arial" charset="0"/>
              <a:cs typeface="Arial" charset="0"/>
            </a:endParaRPr>
          </a:p>
        </p:txBody>
      </p:sp>
      <p:sp>
        <p:nvSpPr>
          <p:cNvPr id="48130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48131" name="Fußzeilenplatzhalter 3"/>
          <p:cNvSpPr>
            <a:spLocks noGrp="1"/>
          </p:cNvSpPr>
          <p:nvPr>
            <p:ph type="ftr" sz="quarter" idx="13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latin typeface="Arial" charset="0"/>
                <a:cs typeface="Arial" charset="0"/>
              </a:rPr>
              <a:t>CAP Implementation Workshop 2017&gt; B. Barth &amp; M. Friedemann &gt; 20/09/2017</a:t>
            </a:r>
          </a:p>
        </p:txBody>
      </p:sp>
      <p:sp>
        <p:nvSpPr>
          <p:cNvPr id="48132" name="Foliennummernplatzhalter 4"/>
          <p:cNvSpPr>
            <a:spLocks noGrp="1"/>
          </p:cNvSpPr>
          <p:nvPr>
            <p:ph type="sldNum" sz="quarter" idx="1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ea typeface="ヒラギノ角ゴ Pro W3"/>
                <a:cs typeface="ヒラギノ角ゴ Pro W3"/>
              </a:rPr>
              <a:t>DLR.de  •  Chart </a:t>
            </a:r>
            <a:fld id="{157FE828-2511-4EE8-8204-FD3E5A929A3E}" type="slidenum">
              <a:rPr lang="en-GB">
                <a:ea typeface="ヒラギノ角ゴ Pro W3"/>
                <a:cs typeface="ヒラギノ角ゴ Pro W3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GB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485775" y="2944813"/>
            <a:ext cx="8172450" cy="3221037"/>
          </a:xfrm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The German Aerospace Center (DLR) coordinator of several EU-Research projects dealing with public warning </a:t>
            </a:r>
          </a:p>
          <a:p>
            <a:endParaRPr lang="en-US" smtClean="0">
              <a:latin typeface="Arial" charset="0"/>
              <a:cs typeface="Arial" charset="0"/>
            </a:endParaRPr>
          </a:p>
          <a:p>
            <a:r>
              <a:rPr lang="en-US" smtClean="0">
                <a:latin typeface="Arial" charset="0"/>
                <a:cs typeface="Arial" charset="0"/>
              </a:rPr>
              <a:t>Close interaction with practitioners and responsible authorities </a:t>
            </a:r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16386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CAP in Research Projects of DLR</a:t>
            </a:r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16387" name="Fußzeilenplatzhalter 3"/>
          <p:cNvSpPr>
            <a:spLocks noGrp="1"/>
          </p:cNvSpPr>
          <p:nvPr>
            <p:ph type="ftr" sz="quarter" idx="13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latin typeface="Arial" charset="0"/>
                <a:cs typeface="Arial" charset="0"/>
              </a:rPr>
              <a:t>CAP Implementation Workshop 2017&gt; B. Barth &amp; M. Friedemann &gt; 20/09/2017</a:t>
            </a:r>
          </a:p>
        </p:txBody>
      </p:sp>
      <p:sp>
        <p:nvSpPr>
          <p:cNvPr id="16388" name="Foliennummernplatzhalter 4"/>
          <p:cNvSpPr>
            <a:spLocks noGrp="1"/>
          </p:cNvSpPr>
          <p:nvPr>
            <p:ph type="sldNum" sz="quarter" idx="1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ea typeface="ヒラギノ角ゴ Pro W3"/>
                <a:cs typeface="ヒラギノ角ゴ Pro W3"/>
              </a:rPr>
              <a:t>DLR.de  •  Chart </a:t>
            </a:r>
            <a:fld id="{76A8FD4D-F6BE-480C-A840-33F323519935}" type="slidenum">
              <a:rPr lang="en-GB">
                <a:ea typeface="ヒラギノ角ゴ Pro W3"/>
                <a:cs typeface="ヒラギノ角ゴ Pro W3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>
              <a:ea typeface="ヒラギノ角ゴ Pro W3"/>
              <a:cs typeface="ヒラギノ角ゴ Pro W3"/>
            </a:endParaRPr>
          </a:p>
        </p:txBody>
      </p:sp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1601788"/>
            <a:ext cx="51435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Alert4All</a:t>
            </a:r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17410" name="Fußzeilenplatzhalter 3"/>
          <p:cNvSpPr>
            <a:spLocks noGrp="1"/>
          </p:cNvSpPr>
          <p:nvPr>
            <p:ph type="ftr" sz="quarter" idx="13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latin typeface="Arial" charset="0"/>
                <a:cs typeface="Arial" charset="0"/>
              </a:rPr>
              <a:t>CAP Implementation Workshop 2017&gt; B. Barth &amp; M. Friedemann &gt; 20/09/2017</a:t>
            </a:r>
          </a:p>
        </p:txBody>
      </p:sp>
      <p:sp>
        <p:nvSpPr>
          <p:cNvPr id="17411" name="Foliennummernplatzhalter 4"/>
          <p:cNvSpPr>
            <a:spLocks noGrp="1"/>
          </p:cNvSpPr>
          <p:nvPr>
            <p:ph type="sldNum" sz="quarter" idx="1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ea typeface="ヒラギノ角ゴ Pro W3"/>
                <a:cs typeface="ヒラギノ角ゴ Pro W3"/>
              </a:rPr>
              <a:t>DLR.de  •  Chart </a:t>
            </a:r>
            <a:fld id="{AB82C0BF-8CEF-4ED1-8188-AE7432ED4FE0}" type="slidenum">
              <a:rPr lang="en-GB">
                <a:ea typeface="ヒラギノ角ゴ Pro W3"/>
                <a:cs typeface="ヒラギノ角ゴ Pro W3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>
              <a:ea typeface="ヒラギノ角ゴ Pro W3"/>
              <a:cs typeface="ヒラギノ角ゴ Pro W3"/>
            </a:endParaRP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0" y="1601788"/>
            <a:ext cx="51435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485775" y="2478088"/>
            <a:ext cx="8172450" cy="3451225"/>
          </a:xfrm>
        </p:spPr>
        <p:txBody>
          <a:bodyPr/>
          <a:lstStyle/>
          <a:p>
            <a:r>
              <a:rPr lang="en-US" altLang="en-US" sz="1600" smtClean="0">
                <a:latin typeface="Arial" charset="0"/>
                <a:cs typeface="Arial" charset="0"/>
              </a:rPr>
              <a:t>Overall Objectives:</a:t>
            </a:r>
          </a:p>
          <a:p>
            <a:pPr lvl="1"/>
            <a:r>
              <a:rPr lang="en-US" altLang="en-US" sz="1600" smtClean="0">
                <a:latin typeface="Arial" charset="0"/>
                <a:cs typeface="Arial" charset="0"/>
              </a:rPr>
              <a:t>In the near term, improving effectiveness of alerting systems in the EU</a:t>
            </a:r>
          </a:p>
          <a:p>
            <a:pPr lvl="1"/>
            <a:r>
              <a:rPr lang="en-US" altLang="en-US" sz="1600" smtClean="0">
                <a:latin typeface="Arial" charset="0"/>
                <a:cs typeface="Arial" charset="0"/>
              </a:rPr>
              <a:t>In the long term, laying the foundations for a pan European alerting system</a:t>
            </a:r>
          </a:p>
          <a:p>
            <a:r>
              <a:rPr lang="en-US" sz="1600" smtClean="0">
                <a:latin typeface="Arial" charset="0"/>
                <a:cs typeface="Arial" charset="0"/>
              </a:rPr>
              <a:t>Development of the alerting approach together with practitioners</a:t>
            </a:r>
            <a:endParaRPr lang="en-GB" sz="1600" smtClean="0">
              <a:latin typeface="Arial" charset="0"/>
              <a:cs typeface="Arial" charset="0"/>
            </a:endParaRPr>
          </a:p>
        </p:txBody>
      </p:sp>
      <p:pic>
        <p:nvPicPr>
          <p:cNvPr id="17414" name="Picture 4" descr="A4A_Column_Diagram_round(2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113" y="3636963"/>
            <a:ext cx="3025775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PHAROS</a:t>
            </a:r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19458" name="Fußzeilenplatzhalter 3"/>
          <p:cNvSpPr>
            <a:spLocks noGrp="1"/>
          </p:cNvSpPr>
          <p:nvPr>
            <p:ph type="ftr" sz="quarter" idx="13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latin typeface="Arial" charset="0"/>
                <a:cs typeface="Arial" charset="0"/>
              </a:rPr>
              <a:t>CAP Implementation Workshop 2017&gt; B. Barth &amp; M. Friedemann &gt; 20/09/2017</a:t>
            </a:r>
          </a:p>
        </p:txBody>
      </p:sp>
      <p:sp>
        <p:nvSpPr>
          <p:cNvPr id="19459" name="Foliennummernplatzhalter 4"/>
          <p:cNvSpPr>
            <a:spLocks noGrp="1"/>
          </p:cNvSpPr>
          <p:nvPr>
            <p:ph type="sldNum" sz="quarter" idx="1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ea typeface="ヒラギノ角ゴ Pro W3"/>
                <a:cs typeface="ヒラギノ角ゴ Pro W3"/>
              </a:rPr>
              <a:t>DLR.de  •  Chart </a:t>
            </a:r>
            <a:fld id="{830BAA23-D381-4CDC-9EAA-A82A7AF34D79}" type="slidenum">
              <a:rPr lang="en-GB">
                <a:ea typeface="ヒラギノ角ゴ Pro W3"/>
                <a:cs typeface="ヒラギノ角ゴ Pro W3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>
              <a:ea typeface="ヒラギノ角ゴ Pro W3"/>
              <a:cs typeface="ヒラギノ角ゴ Pro W3"/>
            </a:endParaRP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0" y="1601788"/>
            <a:ext cx="51435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485775" y="2478088"/>
            <a:ext cx="8172450" cy="3451225"/>
          </a:xfrm>
        </p:spPr>
        <p:txBody>
          <a:bodyPr/>
          <a:lstStyle/>
          <a:p>
            <a:r>
              <a:rPr lang="en-GB" smtClean="0">
                <a:latin typeface="Arial" charset="0"/>
                <a:cs typeface="Arial" charset="0"/>
              </a:rPr>
              <a:t>Integration of the alerting approach in a platform for disaster managers</a:t>
            </a:r>
          </a:p>
          <a:p>
            <a:endParaRPr lang="en-GB" smtClean="0">
              <a:latin typeface="Arial" charset="0"/>
              <a:cs typeface="Arial" charset="0"/>
            </a:endParaRPr>
          </a:p>
          <a:p>
            <a:r>
              <a:rPr lang="en-GB" smtClean="0">
                <a:latin typeface="Arial" charset="0"/>
                <a:cs typeface="Arial" charset="0"/>
              </a:rPr>
              <a:t>Multi-hazard open service platform</a:t>
            </a:r>
          </a:p>
          <a:p>
            <a:endParaRPr lang="en-GB" smtClean="0">
              <a:latin typeface="Arial" charset="0"/>
              <a:cs typeface="Arial" charset="0"/>
            </a:endParaRPr>
          </a:p>
          <a:p>
            <a:r>
              <a:rPr lang="en-GB" smtClean="0">
                <a:latin typeface="Arial" charset="0"/>
                <a:cs typeface="Arial" charset="0"/>
              </a:rPr>
              <a:t>Complete emergency management cycle</a:t>
            </a:r>
          </a:p>
          <a:p>
            <a:endParaRPr lang="en-GB" smtClean="0">
              <a:latin typeface="Arial" charset="0"/>
              <a:cs typeface="Arial" charset="0"/>
            </a:endParaRPr>
          </a:p>
          <a:p>
            <a:endParaRPr lang="en-GB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485775" y="1590675"/>
            <a:ext cx="8172450" cy="4338638"/>
          </a:xfrm>
        </p:spPr>
        <p:txBody>
          <a:bodyPr/>
          <a:lstStyle/>
          <a:p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21506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PHAROS System</a:t>
            </a:r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21507" name="Fußzeilenplatzhalter 3"/>
          <p:cNvSpPr>
            <a:spLocks noGrp="1"/>
          </p:cNvSpPr>
          <p:nvPr>
            <p:ph type="ftr" sz="quarter" idx="13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latin typeface="Arial" charset="0"/>
                <a:cs typeface="Arial" charset="0"/>
              </a:rPr>
              <a:t>CAP Implementation Workshop 2017&gt; B. Barth &amp; M. Friedemann &gt; 20/09/2017</a:t>
            </a:r>
          </a:p>
        </p:txBody>
      </p:sp>
      <p:sp>
        <p:nvSpPr>
          <p:cNvPr id="21508" name="Foliennummernplatzhalter 4"/>
          <p:cNvSpPr>
            <a:spLocks noGrp="1"/>
          </p:cNvSpPr>
          <p:nvPr>
            <p:ph type="sldNum" sz="quarter" idx="1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ea typeface="ヒラギノ角ゴ Pro W3"/>
                <a:cs typeface="ヒラギノ角ゴ Pro W3"/>
              </a:rPr>
              <a:t>DLR.de  •  Chart </a:t>
            </a:r>
            <a:fld id="{852B2ACB-427E-48CC-9919-45A9810626AB}" type="slidenum">
              <a:rPr lang="en-GB">
                <a:ea typeface="ヒラギノ角ゴ Pro W3"/>
                <a:cs typeface="ヒラギノ角ゴ Pro W3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>
              <a:ea typeface="ヒラギノ角ゴ Pro W3"/>
              <a:cs typeface="ヒラギノ角ゴ Pro W3"/>
            </a:endParaRPr>
          </a:p>
        </p:txBody>
      </p:sp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654175"/>
            <a:ext cx="762000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eck 6"/>
          <p:cNvSpPr/>
          <p:nvPr/>
        </p:nvSpPr>
        <p:spPr>
          <a:xfrm>
            <a:off x="5311775" y="1557338"/>
            <a:ext cx="3167063" cy="259238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485775" y="1590675"/>
            <a:ext cx="8172450" cy="4338638"/>
          </a:xfrm>
        </p:spPr>
        <p:txBody>
          <a:bodyPr/>
          <a:lstStyle/>
          <a:p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22530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PHAROS Demonstration</a:t>
            </a:r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22531" name="Fußzeilenplatzhalter 3"/>
          <p:cNvSpPr>
            <a:spLocks noGrp="1"/>
          </p:cNvSpPr>
          <p:nvPr>
            <p:ph type="ftr" sz="quarter" idx="13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latin typeface="Arial" charset="0"/>
                <a:cs typeface="Arial" charset="0"/>
              </a:rPr>
              <a:t>CAP Implementation Workshop 2017&gt; B. Barth &amp; M. Friedemann &gt; 20/09/2017</a:t>
            </a:r>
          </a:p>
        </p:txBody>
      </p:sp>
      <p:sp>
        <p:nvSpPr>
          <p:cNvPr id="22532" name="Foliennummernplatzhalter 4"/>
          <p:cNvSpPr>
            <a:spLocks noGrp="1"/>
          </p:cNvSpPr>
          <p:nvPr>
            <p:ph type="sldNum" sz="quarter" idx="1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ea typeface="ヒラギノ角ゴ Pro W3"/>
                <a:cs typeface="ヒラギノ角ゴ Pro W3"/>
              </a:rPr>
              <a:t>DLR.de  •  Chart </a:t>
            </a:r>
            <a:fld id="{13526BF8-89B3-4165-BCC1-7502E7098C16}" type="slidenum">
              <a:rPr lang="en-GB">
                <a:ea typeface="ヒラギノ角ゴ Pro W3"/>
                <a:cs typeface="ヒラギノ角ゴ Pro W3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>
              <a:ea typeface="ヒラギノ角ゴ Pro W3"/>
              <a:cs typeface="ヒラギノ角ゴ Pro W3"/>
            </a:endParaRPr>
          </a:p>
        </p:txBody>
      </p:sp>
      <p:pic>
        <p:nvPicPr>
          <p:cNvPr id="22533" name="Picture 11" descr="P:\PHAROS-EU-SAN\Workpackages\WP 8\Task 8.1\2016\Informatik2016\Coll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2025" y="1152525"/>
            <a:ext cx="7219950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11" descr="C:\Users\Mariona\Dropbox (Pau Costa Foundation)\Fundacio Pau Costa\Projects\PHAROS\PHAROS WP\WP 7\D7.2\Images\IMG_68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11750" y="4076700"/>
            <a:ext cx="35671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HEIMDALL</a:t>
            </a:r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23554" name="Fußzeilenplatzhalter 3"/>
          <p:cNvSpPr>
            <a:spLocks noGrp="1"/>
          </p:cNvSpPr>
          <p:nvPr>
            <p:ph type="ftr" sz="quarter" idx="13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latin typeface="Arial" charset="0"/>
                <a:cs typeface="Arial" charset="0"/>
              </a:rPr>
              <a:t>CAP Implementation Workshop 2017&gt; B. Barth &amp; M. Friedemann &gt; 20/09/2017</a:t>
            </a:r>
          </a:p>
        </p:txBody>
      </p:sp>
      <p:sp>
        <p:nvSpPr>
          <p:cNvPr id="23555" name="Foliennummernplatzhalter 4"/>
          <p:cNvSpPr>
            <a:spLocks noGrp="1"/>
          </p:cNvSpPr>
          <p:nvPr>
            <p:ph type="sldNum" sz="quarter" idx="1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ea typeface="ヒラギノ角ゴ Pro W3"/>
                <a:cs typeface="ヒラギノ角ゴ Pro W3"/>
              </a:rPr>
              <a:t>DLR.de  •  Chart </a:t>
            </a:r>
            <a:fld id="{4EB88F37-C5F7-48B9-B621-6013CAA8FF8F}" type="slidenum">
              <a:rPr lang="en-GB">
                <a:ea typeface="ヒラギノ角ゴ Pro W3"/>
                <a:cs typeface="ヒラギノ角ゴ Pro W3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>
              <a:ea typeface="ヒラギノ角ゴ Pro W3"/>
              <a:cs typeface="ヒラギノ角ゴ Pro W3"/>
            </a:endParaRPr>
          </a:p>
        </p:txBody>
      </p:sp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0" y="1601788"/>
            <a:ext cx="51435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Gerade Verbindung 8"/>
          <p:cNvCxnSpPr/>
          <p:nvPr/>
        </p:nvCxnSpPr>
        <p:spPr>
          <a:xfrm>
            <a:off x="600075" y="3748088"/>
            <a:ext cx="3179763" cy="2381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 flipV="1">
            <a:off x="709613" y="3194050"/>
            <a:ext cx="3357562" cy="952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576263" y="4408488"/>
            <a:ext cx="34544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60" name="Picture 14" descr="P:\HEIMDALL-EC-SAN\50_Dissemination\10_Images\Partners Logos\Logo_SFRS.jpg"/>
          <p:cNvPicPr>
            <a:picLocks noChangeAspect="1" noChangeArrowheads="1"/>
          </p:cNvPicPr>
          <p:nvPr/>
        </p:nvPicPr>
        <p:blipFill>
          <a:blip r:embed="rId4"/>
          <a:srcRect l="3320" t="9685" r="6007" b="9296"/>
          <a:stretch>
            <a:fillRect/>
          </a:stretch>
        </p:blipFill>
        <p:spPr bwMode="auto">
          <a:xfrm>
            <a:off x="285750" y="5114925"/>
            <a:ext cx="1071563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Gerade Verbindung 12"/>
          <p:cNvCxnSpPr/>
          <p:nvPr/>
        </p:nvCxnSpPr>
        <p:spPr>
          <a:xfrm>
            <a:off x="576263" y="5103813"/>
            <a:ext cx="3525837" cy="1111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feil nach rechts 13"/>
          <p:cNvSpPr/>
          <p:nvPr/>
        </p:nvSpPr>
        <p:spPr>
          <a:xfrm>
            <a:off x="3779838" y="3675063"/>
            <a:ext cx="3313112" cy="906462"/>
          </a:xfrm>
          <a:prstGeom prst="rightArrow">
            <a:avLst>
              <a:gd name="adj1" fmla="val 100000"/>
              <a:gd name="adj2" fmla="val 14555"/>
            </a:avLst>
          </a:prstGeom>
          <a:solidFill>
            <a:schemeClr val="accent6">
              <a:lumMod val="50000"/>
              <a:alpha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	         </a:t>
            </a:r>
            <a:endParaRPr lang="de-DE" sz="2000" dirty="0">
              <a:solidFill>
                <a:srgbClr val="496BA9"/>
              </a:solidFill>
              <a:cs typeface="Arial" pitchFamily="34" charset="0"/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3708400" y="2589213"/>
            <a:ext cx="2925763" cy="311626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de-DE" sz="1200" dirty="0">
                <a:solidFill>
                  <a:schemeClr val="tx1"/>
                </a:solidFill>
                <a:cs typeface="Arial" panose="020B0604020202020204" pitchFamily="34" charset="0"/>
              </a:rPr>
              <a:t>Multi-</a:t>
            </a:r>
            <a:r>
              <a:rPr lang="de-DE" sz="1200" dirty="0" err="1">
                <a:solidFill>
                  <a:schemeClr val="tx1"/>
                </a:solidFill>
                <a:cs typeface="Arial" panose="020B0604020202020204" pitchFamily="34" charset="0"/>
              </a:rPr>
              <a:t>Hazard</a:t>
            </a:r>
            <a:endParaRPr lang="de-DE" sz="12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endParaRPr lang="de-DE" sz="12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1200" dirty="0" err="1">
                <a:solidFill>
                  <a:schemeClr val="tx1"/>
                </a:solidFill>
                <a:cs typeface="Arial" panose="020B0604020202020204" pitchFamily="34" charset="0"/>
              </a:rPr>
              <a:t>Cooperative</a:t>
            </a:r>
            <a:r>
              <a:rPr lang="de-DE" sz="12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de-DE" sz="1200" dirty="0">
                <a:solidFill>
                  <a:schemeClr val="tx1"/>
                </a:solidFill>
                <a:cs typeface="Arial" panose="020B0604020202020204" pitchFamily="34" charset="0"/>
              </a:rPr>
              <a:t>Management Tool</a:t>
            </a:r>
          </a:p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1200" dirty="0" err="1">
                <a:solidFill>
                  <a:schemeClr val="tx1"/>
                </a:solidFill>
                <a:cs typeface="Arial" panose="020B0604020202020204" pitchFamily="34" charset="0"/>
              </a:rPr>
              <a:t>for</a:t>
            </a:r>
            <a:endParaRPr lang="de-DE" sz="12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1200" dirty="0">
                <a:solidFill>
                  <a:schemeClr val="tx1"/>
                </a:solidFill>
                <a:cs typeface="Arial" panose="020B0604020202020204" pitchFamily="34" charset="0"/>
              </a:rPr>
              <a:t>Data Exchange, Response </a:t>
            </a:r>
            <a:r>
              <a:rPr lang="de-DE" sz="1200" dirty="0" err="1">
                <a:solidFill>
                  <a:schemeClr val="tx1"/>
                </a:solidFill>
                <a:cs typeface="Arial" panose="020B0604020202020204" pitchFamily="34" charset="0"/>
              </a:rPr>
              <a:t>Planning</a:t>
            </a:r>
            <a:r>
              <a:rPr lang="de-DE" sz="1200" dirty="0">
                <a:solidFill>
                  <a:schemeClr val="tx1"/>
                </a:solidFill>
                <a:cs typeface="Arial" panose="020B0604020202020204" pitchFamily="34" charset="0"/>
              </a:rPr>
              <a:t/>
            </a:r>
            <a:br>
              <a:rPr lang="de-DE" sz="1200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de-DE" sz="1200" dirty="0" err="1">
                <a:solidFill>
                  <a:schemeClr val="tx1"/>
                </a:solidFill>
                <a:cs typeface="Arial" panose="020B0604020202020204" pitchFamily="34" charset="0"/>
              </a:rPr>
              <a:t>and</a:t>
            </a:r>
            <a:endParaRPr lang="de-DE" sz="12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1200" dirty="0">
                <a:solidFill>
                  <a:schemeClr val="tx1"/>
                </a:solidFill>
                <a:cs typeface="Arial" panose="020B0604020202020204" pitchFamily="34" charset="0"/>
              </a:rPr>
              <a:t>Scenario Building</a:t>
            </a:r>
            <a:endParaRPr lang="de-DE" sz="1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grpSp>
        <p:nvGrpSpPr>
          <p:cNvPr id="23564" name="Gruppieren 15"/>
          <p:cNvGrpSpPr>
            <a:grpSpLocks/>
          </p:cNvGrpSpPr>
          <p:nvPr/>
        </p:nvGrpSpPr>
        <p:grpSpPr bwMode="auto">
          <a:xfrm>
            <a:off x="4572000" y="3303588"/>
            <a:ext cx="1225550" cy="358775"/>
            <a:chOff x="4355976" y="4005064"/>
            <a:chExt cx="1225894" cy="359786"/>
          </a:xfrm>
        </p:grpSpPr>
        <p:pic>
          <p:nvPicPr>
            <p:cNvPr id="23580" name="Picture 7" descr="F:\Projects\HEIMDALL\LogoMaterial\Icons\hazard-icon-fire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355976" y="4005064"/>
              <a:ext cx="355002" cy="354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81" name="Picture 8" descr="F:\Projects\HEIMDALL\LogoMaterial\Icons\hazard-icon-flood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794820" y="4005064"/>
              <a:ext cx="355002" cy="354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82" name="Picture 9" descr="F:\Projects\HEIMDALL\LogoMaterial\Icons\hazard-icon-landslide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222084" y="4005064"/>
              <a:ext cx="359786" cy="359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3565" name="Picture 4" descr="eu-fla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81188" y="6126163"/>
            <a:ext cx="546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6" name="Picture 5" descr="P:\HEIMDALL-EC-SAN\50_Dissemination\10_Images\Partners Logos\Logo_CRI_Colours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750" y="2905125"/>
            <a:ext cx="62865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7" name="Picture 12" descr="P:\HEIMDALL-EC-SAN\50_Dissemination\10_Images\Partners Logos\Logo_INT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5750" y="4484688"/>
            <a:ext cx="1454150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8" name="Picture 13" descr="P:\HEIMDALL-EC-SAN\50_Dissemination\10_Images\Partners Logos\Logo_FBBR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85750" y="3794125"/>
            <a:ext cx="1239838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9" name="Picture 2" descr="D:\x_Antraege-Beitraege\2013\2013-12-05_DFD-GS-Dialog-und-Anwendungsdialog_Geofarm\DFD-Systemlandschaft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461250" y="2371725"/>
            <a:ext cx="8318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0" name="Picture 2" descr="D:\x_Antraege-Beitraege\2013\2013-12-05_DFD-GS-Dialog-und-Anwendungsdialog_Geofarm\DFD-Systemlandschaft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551738" y="3587750"/>
            <a:ext cx="8318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1" name="Picture 2" descr="D:\x_Antraege-Beitraege\2013\2013-12-05_DFD-GS-Dialog-und-Anwendungsdialog_Geofarm\DFD-Systemlandschaft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486650" y="4821238"/>
            <a:ext cx="8318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feld 26"/>
          <p:cNvSpPr txBox="1"/>
          <p:nvPr/>
        </p:nvSpPr>
        <p:spPr>
          <a:xfrm>
            <a:off x="1004888" y="2962275"/>
            <a:ext cx="2378075" cy="2317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Medical Emergency Units</a:t>
            </a:r>
            <a:endParaRPr lang="de-DE" dirty="0">
              <a:solidFill>
                <a:schemeClr val="bg1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3573" name="Textfeld 27"/>
          <p:cNvSpPr txBox="1">
            <a:spLocks noChangeArrowheads="1"/>
          </p:cNvSpPr>
          <p:nvPr/>
        </p:nvSpPr>
        <p:spPr bwMode="auto">
          <a:xfrm>
            <a:off x="7481888" y="5414963"/>
            <a:ext cx="841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de-DE" sz="1400">
                <a:latin typeface="Calibri" pitchFamily="34" charset="0"/>
              </a:rPr>
              <a:t>Population</a:t>
            </a:r>
            <a:br>
              <a:rPr lang="de-DE" sz="1400">
                <a:latin typeface="Calibri" pitchFamily="34" charset="0"/>
              </a:rPr>
            </a:br>
            <a:r>
              <a:rPr lang="de-DE" sz="1400">
                <a:latin typeface="Calibri" pitchFamily="34" charset="0"/>
              </a:rPr>
              <a:t>and Society</a:t>
            </a:r>
          </a:p>
        </p:txBody>
      </p:sp>
      <p:sp>
        <p:nvSpPr>
          <p:cNvPr id="23574" name="Textfeld 28"/>
          <p:cNvSpPr txBox="1">
            <a:spLocks noChangeArrowheads="1"/>
          </p:cNvSpPr>
          <p:nvPr/>
        </p:nvSpPr>
        <p:spPr bwMode="auto">
          <a:xfrm>
            <a:off x="7308850" y="2947988"/>
            <a:ext cx="11382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de-DE" sz="1400">
                <a:latin typeface="Calibri" pitchFamily="34" charset="0"/>
              </a:rPr>
              <a:t>Command and </a:t>
            </a:r>
          </a:p>
          <a:p>
            <a:pPr algn="ctr">
              <a:lnSpc>
                <a:spcPts val="1800"/>
              </a:lnSpc>
            </a:pPr>
            <a:r>
              <a:rPr lang="de-DE" sz="1400">
                <a:latin typeface="Calibri" pitchFamily="34" charset="0"/>
              </a:rPr>
              <a:t>Control Centers</a:t>
            </a:r>
          </a:p>
        </p:txBody>
      </p:sp>
      <p:sp>
        <p:nvSpPr>
          <p:cNvPr id="23575" name="Textfeld 29"/>
          <p:cNvSpPr txBox="1">
            <a:spLocks noChangeArrowheads="1"/>
          </p:cNvSpPr>
          <p:nvPr/>
        </p:nvSpPr>
        <p:spPr bwMode="auto">
          <a:xfrm>
            <a:off x="7381875" y="4140200"/>
            <a:ext cx="11715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de-DE" sz="1400">
                <a:latin typeface="Calibri" pitchFamily="34" charset="0"/>
              </a:rPr>
              <a:t>First responders</a:t>
            </a:r>
            <a:br>
              <a:rPr lang="de-DE" sz="1400">
                <a:latin typeface="Calibri" pitchFamily="34" charset="0"/>
              </a:rPr>
            </a:br>
            <a:r>
              <a:rPr lang="de-DE" sz="1400">
                <a:latin typeface="Calibri" pitchFamily="34" charset="0"/>
              </a:rPr>
              <a:t>in the field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1293813" y="3517900"/>
            <a:ext cx="1958975" cy="2301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err="1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Civil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Protection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 Units</a:t>
            </a:r>
            <a:endParaRPr lang="de-DE" dirty="0">
              <a:solidFill>
                <a:schemeClr val="bg1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889000" y="4179888"/>
            <a:ext cx="2420938" cy="2317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Police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&amp;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Firefighting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 Units</a:t>
            </a:r>
            <a:endParaRPr lang="de-DE" dirty="0">
              <a:solidFill>
                <a:schemeClr val="bg1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709613" y="4868863"/>
            <a:ext cx="2889250" cy="2317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Command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and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Control Centers</a:t>
            </a:r>
            <a:endParaRPr lang="de-DE" dirty="0">
              <a:solidFill>
                <a:schemeClr val="bg1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3579" name="Rechteck 33"/>
          <p:cNvSpPr>
            <a:spLocks noChangeArrowheads="1"/>
          </p:cNvSpPr>
          <p:nvPr/>
        </p:nvSpPr>
        <p:spPr bwMode="auto">
          <a:xfrm>
            <a:off x="2543175" y="6032500"/>
            <a:ext cx="71421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>
                <a:latin typeface="Calibri" pitchFamily="34" charset="0"/>
              </a:rPr>
              <a:t>European Union’s Horizon 2020 research and innovation programme under grant agreement No 740689</a:t>
            </a:r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485775" y="1590675"/>
            <a:ext cx="8172450" cy="4338638"/>
          </a:xfrm>
        </p:spPr>
        <p:txBody>
          <a:bodyPr/>
          <a:lstStyle/>
          <a:p>
            <a:pPr marL="180000" indent="-1800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Introduction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marL="180000" indent="-1800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B050"/>
                </a:solidFill>
              </a:rPr>
              <a:t>The Alerting Approach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marL="180000" indent="-1800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Lessons learnt</a:t>
            </a:r>
          </a:p>
          <a:p>
            <a:pPr marL="180000" indent="-18000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marL="180000" indent="-1800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Outlook</a:t>
            </a:r>
          </a:p>
          <a:p>
            <a:pPr marL="180000" indent="-18000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</p:txBody>
      </p:sp>
      <p:sp>
        <p:nvSpPr>
          <p:cNvPr id="25602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Content</a:t>
            </a:r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25603" name="Fußzeilenplatzhalter 3"/>
          <p:cNvSpPr>
            <a:spLocks noGrp="1"/>
          </p:cNvSpPr>
          <p:nvPr>
            <p:ph type="ftr" sz="quarter" idx="13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latin typeface="Arial" charset="0"/>
                <a:cs typeface="Arial" charset="0"/>
              </a:rPr>
              <a:t>CAP Implementation Workshop 2017&gt; B. Barth &amp; M. Friedemann &gt; 20/09/2017</a:t>
            </a:r>
          </a:p>
        </p:txBody>
      </p:sp>
      <p:sp>
        <p:nvSpPr>
          <p:cNvPr id="25604" name="Foliennummernplatzhalter 4"/>
          <p:cNvSpPr>
            <a:spLocks noGrp="1"/>
          </p:cNvSpPr>
          <p:nvPr>
            <p:ph type="sldNum" sz="quarter" idx="1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ea typeface="ヒラギノ角ゴ Pro W3"/>
                <a:cs typeface="ヒラギノ角ゴ Pro W3"/>
              </a:rPr>
              <a:t>DLR.de  •  Chart </a:t>
            </a:r>
            <a:fld id="{CB1A2C8C-BEC1-4602-9444-88A34BACAC02}" type="slidenum">
              <a:rPr lang="en-GB">
                <a:ea typeface="ヒラギノ角ゴ Pro W3"/>
                <a:cs typeface="ヒラギノ角ゴ Pro W3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LR-Präsentation 4:3 Englisch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1"/>
          </a:solidFill>
        </a:ln>
      </a:spPr>
      <a:bodyPr rtlCol="0" anchor="ctr">
        <a:noAutofit/>
      </a:bodyPr>
      <a:lstStyle>
        <a:defPPr algn="ctr">
          <a:defRPr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3325704-798d-4cc1-8ad9-1133cfe28f57">6MMZYWRYPANJ-1685278226-93</_dlc_DocId>
    <_dlc_DocIdUrl xmlns="13325704-798d-4cc1-8ad9-1133cfe28f57">
      <Url>https://teamsites-extranet.dlr.de/kn/HEIMDALL/_layouts/DocIdRedir.aspx?ID=6MMZYWRYPANJ-1685278226-93</Url>
      <Description>6MMZYWRYPANJ-1685278226-93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3B2194483B8D4D8067FAFE04E11BE5" ma:contentTypeVersion="0" ma:contentTypeDescription="Create a new document." ma:contentTypeScope="" ma:versionID="68ad4032ead76d8d3c5466c52cbad51d">
  <xsd:schema xmlns:xsd="http://www.w3.org/2001/XMLSchema" xmlns:xs="http://www.w3.org/2001/XMLSchema" xmlns:p="http://schemas.microsoft.com/office/2006/metadata/properties" xmlns:ns2="13325704-798d-4cc1-8ad9-1133cfe28f57" targetNamespace="http://schemas.microsoft.com/office/2006/metadata/properties" ma:root="true" ma:fieldsID="9cc52af5fb8ae10dc96192c98334ce54" ns2:_="">
    <xsd:import namespace="13325704-798d-4cc1-8ad9-1133cfe28f5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325704-798d-4cc1-8ad9-1133cfe28f5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Beständige ID" ma:description="ID beim Hinzufügen beibehalten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tns:customPropertyEditors xmlns:tns="http://schemas.microsoft.com/office/2006/customDocumentInformationPanel">
  <tns:showOnOpen>false</tns:showOnOpen>
  <tns:defaultPropertyEditorNamespace>Standardeigenschaften</tns:defaultPropertyEditorNamespace>
</tns:customPropertyEditors>
</file>

<file path=customXml/itemProps1.xml><?xml version="1.0" encoding="utf-8"?>
<ds:datastoreItem xmlns:ds="http://schemas.openxmlformats.org/officeDocument/2006/customXml" ds:itemID="{D7540C7D-1CCC-41ED-84D0-DF6067AEA63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80FFC0A-9826-4EA2-80C9-96CF46011B1E}">
  <ds:schemaRefs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2006/metadata/properties"/>
    <ds:schemaRef ds:uri="http://purl.org/dc/elements/1.1/"/>
    <ds:schemaRef ds:uri="13325704-798d-4cc1-8ad9-1133cfe28f57"/>
    <ds:schemaRef ds:uri="http://schemas.microsoft.com/office/infopath/2007/PartnerControl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AA3C43F-5FCF-4816-9BA3-685BE3B32E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325704-798d-4cc1-8ad9-1133cfe28f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60E5EE3F-75C8-4A4C-9F6E-1F5C62EFD85B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117849E6-5DFA-4EA3-975F-03189BF675FF}">
  <ds:schemaRefs>
    <ds:schemaRef ds:uri="http://schemas.microsoft.com/office/2006/customDocumentInformationPan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1124</Words>
  <Application>Microsoft Office PowerPoint</Application>
  <PresentationFormat>On-screen Show (4:3)</PresentationFormat>
  <Paragraphs>275</Paragraphs>
  <Slides>25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8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Calibri</vt:lpstr>
      <vt:lpstr>Arial</vt:lpstr>
      <vt:lpstr>ヒラギノ角ゴ Pro W3</vt:lpstr>
      <vt:lpstr>Wingdings</vt:lpstr>
      <vt:lpstr>DLR-Präsentation 4:3 Englisch</vt:lpstr>
      <vt:lpstr>DLR-Präsentation 4:3 Englisch</vt:lpstr>
      <vt:lpstr>DLR-Präsentation 4:3 Englisch</vt:lpstr>
      <vt:lpstr>DLR-Präsentation 4:3 Englisch</vt:lpstr>
      <vt:lpstr>DLR-Präsentation 4:3 Englisch</vt:lpstr>
      <vt:lpstr>DLR-Präsentation 4:3 Englisch</vt:lpstr>
      <vt:lpstr>DLR-Präsentation 4:3 Englisch</vt:lpstr>
      <vt:lpstr>DLR-Präsentation 4:3 Englisch</vt:lpstr>
      <vt:lpstr>Experiences with CAP at the German Aerospace Center (DLR)  CAP Implementation Workshop 2017 Rome</vt:lpstr>
      <vt:lpstr>Content</vt:lpstr>
      <vt:lpstr>CAP in Research Projects of DLR</vt:lpstr>
      <vt:lpstr>Alert4All</vt:lpstr>
      <vt:lpstr>PHAROS</vt:lpstr>
      <vt:lpstr>PHAROS System</vt:lpstr>
      <vt:lpstr>PHAROS Demonstration</vt:lpstr>
      <vt:lpstr>HEIMDALL</vt:lpstr>
      <vt:lpstr>Content</vt:lpstr>
      <vt:lpstr>Alerting Approach</vt:lpstr>
      <vt:lpstr>Message Composition</vt:lpstr>
      <vt:lpstr>Message Composition</vt:lpstr>
      <vt:lpstr>Creating Alerts using a GUI</vt:lpstr>
      <vt:lpstr>CAP Version</vt:lpstr>
      <vt:lpstr>Alert Reception</vt:lpstr>
      <vt:lpstr>Alerting Approach</vt:lpstr>
      <vt:lpstr>Alerting Channels</vt:lpstr>
      <vt:lpstr>Content</vt:lpstr>
      <vt:lpstr>Translations</vt:lpstr>
      <vt:lpstr>Further Issues</vt:lpstr>
      <vt:lpstr>Content</vt:lpstr>
      <vt:lpstr>Further Investigation of Alerting Channels</vt:lpstr>
      <vt:lpstr>CAP and other standards in HEIMDALL</vt:lpstr>
      <vt:lpstr>Summary</vt:lpstr>
      <vt:lpstr>Slide 25</vt:lpstr>
    </vt:vector>
  </TitlesOfParts>
  <Company>DLR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Barth, Benjamin</dc:creator>
  <cp:lastModifiedBy>Administrator</cp:lastModifiedBy>
  <cp:revision>234</cp:revision>
  <dcterms:created xsi:type="dcterms:W3CDTF">2012-06-19T06:51:55Z</dcterms:created>
  <dcterms:modified xsi:type="dcterms:W3CDTF">2017-09-20T13:29:04Z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0x0101006A3B2194483B8D4D8067FAFE04E11BE5</vt:lpwstr>
  </property>
  <property fmtid="{D5CDD505-2E9C-101B-9397-08002B2CF9AE}" pid="3" name="_dlc_DocIdItemGuid">
    <vt:lpwstr>2a7e6dc6-c378-43e1-bace-a161266da217</vt:lpwstr>
  </property>
  <property fmtid="{D5CDD505-2E9C-101B-9397-08002B2CF9AE}" pid="4" name="_dlc_DocId">
    <vt:lpwstr>6MMZYWRYPANJ-1685278226-93</vt:lpwstr>
  </property>
  <property fmtid="{D5CDD505-2E9C-101B-9397-08002B2CF9AE}" pid="5" name="_dlc_DocIdUrl">
    <vt:lpwstr>https://teamsites-extranet.dlr.de/kn/HEIMDALL/_layouts/DocIdRedir.aspx?ID=6MMZYWRYPANJ-1685278226-93, 6MMZYWRYPANJ-1685278226-93</vt:lpwstr>
  </property>
</Properties>
</file>