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15" r:id="rId2"/>
    <p:sldId id="377" r:id="rId3"/>
    <p:sldId id="408" r:id="rId4"/>
    <p:sldId id="376" r:id="rId5"/>
    <p:sldId id="326" r:id="rId6"/>
    <p:sldId id="424" r:id="rId7"/>
    <p:sldId id="425" r:id="rId8"/>
    <p:sldId id="422" r:id="rId9"/>
    <p:sldId id="409" r:id="rId10"/>
    <p:sldId id="379" r:id="rId11"/>
    <p:sldId id="380" r:id="rId12"/>
    <p:sldId id="429" r:id="rId13"/>
    <p:sldId id="331" r:id="rId14"/>
    <p:sldId id="348" r:id="rId15"/>
    <p:sldId id="384" r:id="rId16"/>
    <p:sldId id="333" r:id="rId17"/>
    <p:sldId id="335" r:id="rId18"/>
    <p:sldId id="428" r:id="rId19"/>
    <p:sldId id="411" r:id="rId20"/>
    <p:sldId id="336" r:id="rId21"/>
    <p:sldId id="412" r:id="rId22"/>
    <p:sldId id="373" r:id="rId23"/>
    <p:sldId id="370" r:id="rId24"/>
    <p:sldId id="371" r:id="rId25"/>
    <p:sldId id="385" r:id="rId26"/>
    <p:sldId id="420" r:id="rId27"/>
    <p:sldId id="421" r:id="rId28"/>
    <p:sldId id="417" r:id="rId29"/>
    <p:sldId id="419" r:id="rId30"/>
    <p:sldId id="426" r:id="rId31"/>
    <p:sldId id="405" r:id="rId32"/>
    <p:sldId id="407" r:id="rId33"/>
    <p:sldId id="406" r:id="rId34"/>
    <p:sldId id="401" r:id="rId35"/>
    <p:sldId id="402" r:id="rId36"/>
    <p:sldId id="403" r:id="rId37"/>
    <p:sldId id="410" r:id="rId38"/>
    <p:sldId id="427" r:id="rId3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 showGuides="1">
      <p:cViewPr>
        <p:scale>
          <a:sx n="80" d="100"/>
          <a:sy n="80" d="100"/>
        </p:scale>
        <p:origin x="-10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49AC0-0600-4F95-BAA2-4903636ECF30}" type="doc">
      <dgm:prSet loTypeId="urn:microsoft.com/office/officeart/2005/8/layout/chevron1" loCatId="process" qsTypeId="urn:microsoft.com/office/officeart/2005/8/quickstyle/simple4" qsCatId="simple" csTypeId="urn:microsoft.com/office/officeart/2005/8/colors/accent0_3" csCatId="mainScheme" phldr="1"/>
      <dgm:spPr/>
    </dgm:pt>
    <dgm:pt modelId="{45A30748-499A-415C-AD3D-C2FBB1F0A222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2011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8C167F42-A6F0-415F-AC45-78F73D1E080A}" type="parTrans" cxnId="{0D59D99B-DB40-4AC4-8EA8-34253CC37CD7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7D767E64-1E79-4A4D-BEAE-511B033E2D35}" type="sibTrans" cxnId="{0D59D99B-DB40-4AC4-8EA8-34253CC37CD7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414C6385-7E79-4378-B1E4-621925EC0071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2012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8AFA0231-F2F5-4C90-8C56-810F7280AF49}" type="parTrans" cxnId="{3388060F-AD51-4E88-B9C5-33BD3CF397C0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9E6C4871-A291-4CFD-B130-FB3DDE043A98}" type="sibTrans" cxnId="{3388060F-AD51-4E88-B9C5-33BD3CF397C0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765E79D6-172B-4275-A08E-703094F559D6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2013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E14CCB30-82C9-4C1B-AF72-818201BD3CF8}" type="parTrans" cxnId="{5EFC6EAA-B8F9-4CE3-B1BB-080220AEC7A2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A122AB72-E049-4884-80C9-3FFF6E489A5E}" type="sibTrans" cxnId="{5EFC6EAA-B8F9-4CE3-B1BB-080220AEC7A2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2834702E-60B6-4C6A-9A86-6CD816CD2EBE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2014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26811396-179B-4417-9286-8E19D2806E53}" type="parTrans" cxnId="{F0F045BE-FCD1-4A60-8F94-2888751E52B9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B033F645-B15F-4EDB-81B8-B99CD2582F45}" type="sibTrans" cxnId="{F0F045BE-FCD1-4A60-8F94-2888751E52B9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C6D66505-A515-4E0E-9973-E872807D14D0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itchFamily="34" charset="-122"/>
              <a:ea typeface="微软雅黑" pitchFamily="34" charset="-122"/>
            </a:rPr>
            <a:t>2015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1A73F419-203A-44BD-907A-51B65803D201}" type="parTrans" cxnId="{E90658AB-8C0C-40B0-ABB8-CD6496A5271D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DB8C3691-0AFB-4690-A419-02260B266A84}" type="sibTrans" cxnId="{E90658AB-8C0C-40B0-ABB8-CD6496A5271D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74512C6A-CC2D-4EA2-A919-3E543557A9F4}">
      <dgm:prSet phldrT="[文本]" custT="1"/>
      <dgm:spPr/>
      <dgm:t>
        <a:bodyPr/>
        <a:lstStyle/>
        <a:p>
          <a:r>
            <a:rPr lang="en-US" sz="2000" b="0" i="0" dirty="0" smtClean="0"/>
            <a:t>The national development and reform commission issued investment, and the </a:t>
          </a:r>
          <a:r>
            <a:rPr lang="en-US" sz="2000" b="0" i="0" dirty="0" smtClean="0">
              <a:solidFill>
                <a:srgbClr val="FF0000"/>
              </a:solidFill>
            </a:rPr>
            <a:t>project construction started</a:t>
          </a:r>
          <a:endParaRPr lang="zh-CN" altLang="en-US" sz="2000" b="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3B6BD16B-A9ED-41A1-B409-FA4E1183A83D}" type="parTrans" cxnId="{A3A66557-CFF1-44E0-9279-52E258AB5ECF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DDDF7FA8-0AC0-4FDB-8074-F6B8C25EE381}" type="sibTrans" cxnId="{A3A66557-CFF1-44E0-9279-52E258AB5ECF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794E148D-5ADD-4BDE-8D57-9B69947BFAC8}">
      <dgm:prSet phldrT="[文本]" custT="1"/>
      <dgm:spPr/>
      <dgm:t>
        <a:bodyPr/>
        <a:lstStyle/>
        <a:p>
          <a:r>
            <a:rPr lang="en-US" sz="2000" b="0" i="0" dirty="0" smtClean="0">
              <a:solidFill>
                <a:srgbClr val="FF0000"/>
              </a:solidFill>
            </a:rPr>
            <a:t>Completed</a:t>
          </a:r>
          <a:r>
            <a:rPr lang="en-US" sz="2000" b="0" i="0" dirty="0" smtClean="0"/>
            <a:t> </a:t>
          </a:r>
          <a:r>
            <a:rPr lang="en-US" sz="2000" b="0" i="0" dirty="0" smtClean="0">
              <a:solidFill>
                <a:srgbClr val="FF0000"/>
              </a:solidFill>
            </a:rPr>
            <a:t>preliminary system </a:t>
          </a:r>
          <a:r>
            <a:rPr lang="en-US" sz="2000" b="0" i="0" dirty="0" smtClean="0"/>
            <a:t>platform construction</a:t>
          </a:r>
          <a:endParaRPr lang="zh-CN" altLang="en-US" sz="2000" b="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57B03681-4868-4CB7-9500-69FC6745927F}" type="parTrans" cxnId="{4CD93034-0F18-466B-9F1B-AA40D1C60EDB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074C3AEF-2CE2-4F3E-AA39-EACC8F13E7F5}" type="sibTrans" cxnId="{4CD93034-0F18-466B-9F1B-AA40D1C60EDB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89F625DD-DC98-422B-AA12-5A42F4ECAB4B}">
      <dgm:prSet phldrT="[文本]" custT="1"/>
      <dgm:spPr/>
      <dgm:t>
        <a:bodyPr/>
        <a:lstStyle/>
        <a:p>
          <a:r>
            <a:rPr lang="en-US" sz="2000" b="0" i="0" dirty="0" smtClean="0"/>
            <a:t>Completed the in deployment , installation and </a:t>
          </a:r>
          <a:r>
            <a:rPr lang="en-US" sz="2000" b="0" i="0" dirty="0" smtClean="0">
              <a:solidFill>
                <a:srgbClr val="FF0000"/>
              </a:solidFill>
            </a:rPr>
            <a:t>test</a:t>
          </a:r>
          <a:r>
            <a:rPr lang="en-US" sz="2000" b="0" i="0" dirty="0" smtClean="0"/>
            <a:t> of provincial and municipal platform </a:t>
          </a:r>
          <a:endParaRPr lang="zh-CN" altLang="en-US" sz="2000" b="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F7EAC17A-33D4-4EF0-A62B-2513EB03BF5B}" type="parTrans" cxnId="{EBAA4EB8-1CFE-4C34-9F91-5D52C59EC38A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BB73CC25-F68E-4F04-8FBB-F4C8ABF0C4F7}" type="sibTrans" cxnId="{EBAA4EB8-1CFE-4C34-9F91-5D52C59EC38A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A742B89F-A441-4EAB-9B07-092BAFD38AEB}">
      <dgm:prSet phldrT="[文本]" custT="1"/>
      <dgm:spPr/>
      <dgm:t>
        <a:bodyPr/>
        <a:lstStyle/>
        <a:p>
          <a:r>
            <a:rPr lang="en-US" sz="2000" b="0" i="0" dirty="0" smtClean="0"/>
            <a:t>System put into </a:t>
          </a:r>
          <a:r>
            <a:rPr lang="en-US" sz="2000" b="0" i="0" dirty="0" smtClean="0">
              <a:solidFill>
                <a:srgbClr val="FF0000"/>
              </a:solidFill>
            </a:rPr>
            <a:t>trial operation</a:t>
          </a:r>
          <a:endParaRPr lang="zh-CN" altLang="en-US" sz="2000" b="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DF2FA6D4-25D0-4B56-857C-907A55992A0C}" type="parTrans" cxnId="{15FE8C05-6953-4C42-B091-0B0EA67B4D8C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1582FF1A-CDFE-4A46-8F7C-800793A4137D}" type="sibTrans" cxnId="{15FE8C05-6953-4C42-B091-0B0EA67B4D8C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C929AFB0-05A3-43E0-BF2B-41ACDC850F01}">
      <dgm:prSet phldrT="[文本]" custT="1"/>
      <dgm:spPr/>
      <dgm:t>
        <a:bodyPr/>
        <a:lstStyle/>
        <a:p>
          <a:r>
            <a:rPr lang="en-US" altLang="zh-CN" sz="1800" b="0" dirty="0" smtClean="0">
              <a:latin typeface="微软雅黑" pitchFamily="34" charset="-122"/>
              <a:ea typeface="微软雅黑" pitchFamily="34" charset="-122"/>
            </a:rPr>
            <a:t>System put into formal operation 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D136EC26-6B7C-4389-A366-971A003BAA82}" type="parTrans" cxnId="{44811154-2FA8-427D-BEF4-C40E64CADE24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3146CA3E-602B-496B-AD9F-B163B39E8419}" type="sibTrans" cxnId="{44811154-2FA8-427D-BEF4-C40E64CADE24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6E440C7D-CDDA-4B22-B0B3-22F2BAD069CB}">
      <dgm:prSet phldrT="[文本]" custT="1"/>
      <dgm:spPr/>
      <dgm:t>
        <a:bodyPr/>
        <a:lstStyle/>
        <a:p>
          <a:r>
            <a:rPr lang="en-US" altLang="zh-CN" sz="1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System operation management method was issued</a:t>
          </a:r>
          <a:endParaRPr lang="zh-CN" altLang="en-US" sz="1800" b="1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C6298445-8857-4E48-B18B-EAEE39E840DE}" type="parTrans" cxnId="{A70EA5A9-49C2-4D20-AB4A-BE38AD460842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04380813-ACE9-4BF4-8AD3-78D8B4A68E92}" type="sibTrans" cxnId="{A70EA5A9-49C2-4D20-AB4A-BE38AD460842}">
      <dgm:prSet/>
      <dgm:spPr/>
      <dgm:t>
        <a:bodyPr/>
        <a:lstStyle/>
        <a:p>
          <a:endParaRPr lang="zh-CN" altLang="en-US" b="0">
            <a:latin typeface="微软雅黑" pitchFamily="34" charset="-122"/>
            <a:ea typeface="微软雅黑" pitchFamily="34" charset="-122"/>
          </a:endParaRPr>
        </a:p>
      </dgm:t>
    </dgm:pt>
    <dgm:pt modelId="{044E1E48-CF87-4AF5-B737-BFA50A9EB1E9}" type="pres">
      <dgm:prSet presAssocID="{8F149AC0-0600-4F95-BAA2-4903636ECF30}" presName="Name0" presStyleCnt="0">
        <dgm:presLayoutVars>
          <dgm:dir/>
          <dgm:animLvl val="lvl"/>
          <dgm:resizeHandles val="exact"/>
        </dgm:presLayoutVars>
      </dgm:prSet>
      <dgm:spPr/>
    </dgm:pt>
    <dgm:pt modelId="{1C6A7BC6-8DC1-4193-8C3E-6FC817DD5B36}" type="pres">
      <dgm:prSet presAssocID="{45A30748-499A-415C-AD3D-C2FBB1F0A222}" presName="composite" presStyleCnt="0"/>
      <dgm:spPr/>
    </dgm:pt>
    <dgm:pt modelId="{F49A2401-DE85-4B27-8745-3385FA83F4D7}" type="pres">
      <dgm:prSet presAssocID="{45A30748-499A-415C-AD3D-C2FBB1F0A22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125BFA-139B-48B2-8324-AF8836AD7AB2}" type="pres">
      <dgm:prSet presAssocID="{45A30748-499A-415C-AD3D-C2FBB1F0A222}" presName="desTx" presStyleLbl="revTx" presStyleIdx="0" presStyleCnt="5" custScaleX="1117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002364-1BD4-48DA-9350-5994DDF1FD3E}" type="pres">
      <dgm:prSet presAssocID="{7D767E64-1E79-4A4D-BEAE-511B033E2D35}" presName="space" presStyleCnt="0"/>
      <dgm:spPr/>
    </dgm:pt>
    <dgm:pt modelId="{B8E65110-6639-4817-B82D-378317AE532D}" type="pres">
      <dgm:prSet presAssocID="{414C6385-7E79-4378-B1E4-621925EC0071}" presName="composite" presStyleCnt="0"/>
      <dgm:spPr/>
    </dgm:pt>
    <dgm:pt modelId="{962DDE90-8F89-4365-AB0C-6975072A6EC5}" type="pres">
      <dgm:prSet presAssocID="{414C6385-7E79-4378-B1E4-621925EC0071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BD12CD-D751-456A-9BF3-170526A615B0}" type="pres">
      <dgm:prSet presAssocID="{414C6385-7E79-4378-B1E4-621925EC0071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A7A4E9-02E0-4A8D-B931-6BB97BDF9E53}" type="pres">
      <dgm:prSet presAssocID="{9E6C4871-A291-4CFD-B130-FB3DDE043A98}" presName="space" presStyleCnt="0"/>
      <dgm:spPr/>
    </dgm:pt>
    <dgm:pt modelId="{81004517-BD7A-45A9-8064-74D79B9B7B6A}" type="pres">
      <dgm:prSet presAssocID="{765E79D6-172B-4275-A08E-703094F559D6}" presName="composite" presStyleCnt="0"/>
      <dgm:spPr/>
    </dgm:pt>
    <dgm:pt modelId="{EC675B95-F61C-472C-B8CA-DC980E400E54}" type="pres">
      <dgm:prSet presAssocID="{765E79D6-172B-4275-A08E-703094F559D6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076C20-BA20-4CA0-B343-CD9A828DAF03}" type="pres">
      <dgm:prSet presAssocID="{765E79D6-172B-4275-A08E-703094F559D6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4F93AF-2A69-4020-912D-8FFBB633D46E}" type="pres">
      <dgm:prSet presAssocID="{A122AB72-E049-4884-80C9-3FFF6E489A5E}" presName="space" presStyleCnt="0"/>
      <dgm:spPr/>
    </dgm:pt>
    <dgm:pt modelId="{95832A76-3566-4BFC-87C8-695ACFE03793}" type="pres">
      <dgm:prSet presAssocID="{2834702E-60B6-4C6A-9A86-6CD816CD2EBE}" presName="composite" presStyleCnt="0"/>
      <dgm:spPr/>
    </dgm:pt>
    <dgm:pt modelId="{86C39451-A2D4-40FE-96A9-96C653960F56}" type="pres">
      <dgm:prSet presAssocID="{2834702E-60B6-4C6A-9A86-6CD816CD2E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9CEE95-F3EE-4EF9-A25C-B026581C42EC}" type="pres">
      <dgm:prSet presAssocID="{2834702E-60B6-4C6A-9A86-6CD816CD2EBE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ACB263-5D84-487E-A584-D2323A99CAB6}" type="pres">
      <dgm:prSet presAssocID="{B033F645-B15F-4EDB-81B8-B99CD2582F45}" presName="space" presStyleCnt="0"/>
      <dgm:spPr/>
    </dgm:pt>
    <dgm:pt modelId="{C3F45C97-FB9E-4E39-B6E8-1205CD942012}" type="pres">
      <dgm:prSet presAssocID="{C6D66505-A515-4E0E-9973-E872807D14D0}" presName="composite" presStyleCnt="0"/>
      <dgm:spPr/>
    </dgm:pt>
    <dgm:pt modelId="{D4B2C7ED-09B9-4280-917D-9D957ACCE5FE}" type="pres">
      <dgm:prSet presAssocID="{C6D66505-A515-4E0E-9973-E872807D14D0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0A48BA-080D-4D6D-AA07-3B07BE5D4FD2}" type="pres">
      <dgm:prSet presAssocID="{C6D66505-A515-4E0E-9973-E872807D14D0}" presName="desTx" presStyleLbl="revTx" presStyleIdx="4" presStyleCnt="5" custScaleX="1138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DB83B78-DC7A-48F3-8BA5-CAE0DD2CDF88}" type="presOf" srcId="{794E148D-5ADD-4BDE-8D57-9B69947BFAC8}" destId="{99BD12CD-D751-456A-9BF3-170526A615B0}" srcOrd="0" destOrd="0" presId="urn:microsoft.com/office/officeart/2005/8/layout/chevron1"/>
    <dgm:cxn modelId="{4CD93034-0F18-466B-9F1B-AA40D1C60EDB}" srcId="{414C6385-7E79-4378-B1E4-621925EC0071}" destId="{794E148D-5ADD-4BDE-8D57-9B69947BFAC8}" srcOrd="0" destOrd="0" parTransId="{57B03681-4868-4CB7-9500-69FC6745927F}" sibTransId="{074C3AEF-2CE2-4F3E-AA39-EACC8F13E7F5}"/>
    <dgm:cxn modelId="{E90658AB-8C0C-40B0-ABB8-CD6496A5271D}" srcId="{8F149AC0-0600-4F95-BAA2-4903636ECF30}" destId="{C6D66505-A515-4E0E-9973-E872807D14D0}" srcOrd="4" destOrd="0" parTransId="{1A73F419-203A-44BD-907A-51B65803D201}" sibTransId="{DB8C3691-0AFB-4690-A419-02260B266A84}"/>
    <dgm:cxn modelId="{21107230-E71A-4D3D-9D53-B24FA3763B7D}" type="presOf" srcId="{A742B89F-A441-4EAB-9B07-092BAFD38AEB}" destId="{0A9CEE95-F3EE-4EF9-A25C-B026581C42EC}" srcOrd="0" destOrd="0" presId="urn:microsoft.com/office/officeart/2005/8/layout/chevron1"/>
    <dgm:cxn modelId="{3388060F-AD51-4E88-B9C5-33BD3CF397C0}" srcId="{8F149AC0-0600-4F95-BAA2-4903636ECF30}" destId="{414C6385-7E79-4378-B1E4-621925EC0071}" srcOrd="1" destOrd="0" parTransId="{8AFA0231-F2F5-4C90-8C56-810F7280AF49}" sibTransId="{9E6C4871-A291-4CFD-B130-FB3DDE043A98}"/>
    <dgm:cxn modelId="{DBD591AA-F0D3-4CC1-BF58-C5E88B20B30C}" type="presOf" srcId="{45A30748-499A-415C-AD3D-C2FBB1F0A222}" destId="{F49A2401-DE85-4B27-8745-3385FA83F4D7}" srcOrd="0" destOrd="0" presId="urn:microsoft.com/office/officeart/2005/8/layout/chevron1"/>
    <dgm:cxn modelId="{290CC2A4-029E-4B2A-AD44-7AB6E64B0F12}" type="presOf" srcId="{2834702E-60B6-4C6A-9A86-6CD816CD2EBE}" destId="{86C39451-A2D4-40FE-96A9-96C653960F56}" srcOrd="0" destOrd="0" presId="urn:microsoft.com/office/officeart/2005/8/layout/chevron1"/>
    <dgm:cxn modelId="{15FE8C05-6953-4C42-B091-0B0EA67B4D8C}" srcId="{2834702E-60B6-4C6A-9A86-6CD816CD2EBE}" destId="{A742B89F-A441-4EAB-9B07-092BAFD38AEB}" srcOrd="0" destOrd="0" parTransId="{DF2FA6D4-25D0-4B56-857C-907A55992A0C}" sibTransId="{1582FF1A-CDFE-4A46-8F7C-800793A4137D}"/>
    <dgm:cxn modelId="{304238A0-A07A-4A20-B7C1-41308FF73ED1}" type="presOf" srcId="{765E79D6-172B-4275-A08E-703094F559D6}" destId="{EC675B95-F61C-472C-B8CA-DC980E400E54}" srcOrd="0" destOrd="0" presId="urn:microsoft.com/office/officeart/2005/8/layout/chevron1"/>
    <dgm:cxn modelId="{0D59D99B-DB40-4AC4-8EA8-34253CC37CD7}" srcId="{8F149AC0-0600-4F95-BAA2-4903636ECF30}" destId="{45A30748-499A-415C-AD3D-C2FBB1F0A222}" srcOrd="0" destOrd="0" parTransId="{8C167F42-A6F0-415F-AC45-78F73D1E080A}" sibTransId="{7D767E64-1E79-4A4D-BEAE-511B033E2D35}"/>
    <dgm:cxn modelId="{A5946582-ABA5-4E40-A8A5-AE020D25258F}" type="presOf" srcId="{89F625DD-DC98-422B-AA12-5A42F4ECAB4B}" destId="{81076C20-BA20-4CA0-B343-CD9A828DAF03}" srcOrd="0" destOrd="0" presId="urn:microsoft.com/office/officeart/2005/8/layout/chevron1"/>
    <dgm:cxn modelId="{A3A66557-CFF1-44E0-9279-52E258AB5ECF}" srcId="{45A30748-499A-415C-AD3D-C2FBB1F0A222}" destId="{74512C6A-CC2D-4EA2-A919-3E543557A9F4}" srcOrd="0" destOrd="0" parTransId="{3B6BD16B-A9ED-41A1-B409-FA4E1183A83D}" sibTransId="{DDDF7FA8-0AC0-4FDB-8074-F6B8C25EE381}"/>
    <dgm:cxn modelId="{BB6F109E-3AB5-4780-9D21-43E33EEE18CB}" type="presOf" srcId="{6E440C7D-CDDA-4B22-B0B3-22F2BAD069CB}" destId="{9C0A48BA-080D-4D6D-AA07-3B07BE5D4FD2}" srcOrd="0" destOrd="1" presId="urn:microsoft.com/office/officeart/2005/8/layout/chevron1"/>
    <dgm:cxn modelId="{A70EA5A9-49C2-4D20-AB4A-BE38AD460842}" srcId="{C6D66505-A515-4E0E-9973-E872807D14D0}" destId="{6E440C7D-CDDA-4B22-B0B3-22F2BAD069CB}" srcOrd="1" destOrd="0" parTransId="{C6298445-8857-4E48-B18B-EAEE39E840DE}" sibTransId="{04380813-ACE9-4BF4-8AD3-78D8B4A68E92}"/>
    <dgm:cxn modelId="{44811154-2FA8-427D-BEF4-C40E64CADE24}" srcId="{C6D66505-A515-4E0E-9973-E872807D14D0}" destId="{C929AFB0-05A3-43E0-BF2B-41ACDC850F01}" srcOrd="0" destOrd="0" parTransId="{D136EC26-6B7C-4389-A366-971A003BAA82}" sibTransId="{3146CA3E-602B-496B-AD9F-B163B39E8419}"/>
    <dgm:cxn modelId="{32AED722-1D38-4F6B-8937-0CA5A149AFEC}" type="presOf" srcId="{C6D66505-A515-4E0E-9973-E872807D14D0}" destId="{D4B2C7ED-09B9-4280-917D-9D957ACCE5FE}" srcOrd="0" destOrd="0" presId="urn:microsoft.com/office/officeart/2005/8/layout/chevron1"/>
    <dgm:cxn modelId="{C3D53241-70C8-43AE-9822-DA1B91027D03}" type="presOf" srcId="{414C6385-7E79-4378-B1E4-621925EC0071}" destId="{962DDE90-8F89-4365-AB0C-6975072A6EC5}" srcOrd="0" destOrd="0" presId="urn:microsoft.com/office/officeart/2005/8/layout/chevron1"/>
    <dgm:cxn modelId="{5DD1F122-27E1-4717-9A79-552C49D6E564}" type="presOf" srcId="{74512C6A-CC2D-4EA2-A919-3E543557A9F4}" destId="{15125BFA-139B-48B2-8324-AF8836AD7AB2}" srcOrd="0" destOrd="0" presId="urn:microsoft.com/office/officeart/2005/8/layout/chevron1"/>
    <dgm:cxn modelId="{EBAA4EB8-1CFE-4C34-9F91-5D52C59EC38A}" srcId="{765E79D6-172B-4275-A08E-703094F559D6}" destId="{89F625DD-DC98-422B-AA12-5A42F4ECAB4B}" srcOrd="0" destOrd="0" parTransId="{F7EAC17A-33D4-4EF0-A62B-2513EB03BF5B}" sibTransId="{BB73CC25-F68E-4F04-8FBB-F4C8ABF0C4F7}"/>
    <dgm:cxn modelId="{5EFC6EAA-B8F9-4CE3-B1BB-080220AEC7A2}" srcId="{8F149AC0-0600-4F95-BAA2-4903636ECF30}" destId="{765E79D6-172B-4275-A08E-703094F559D6}" srcOrd="2" destOrd="0" parTransId="{E14CCB30-82C9-4C1B-AF72-818201BD3CF8}" sibTransId="{A122AB72-E049-4884-80C9-3FFF6E489A5E}"/>
    <dgm:cxn modelId="{36F33927-1D02-4A53-B419-50DBC2C0CFAF}" type="presOf" srcId="{8F149AC0-0600-4F95-BAA2-4903636ECF30}" destId="{044E1E48-CF87-4AF5-B737-BFA50A9EB1E9}" srcOrd="0" destOrd="0" presId="urn:microsoft.com/office/officeart/2005/8/layout/chevron1"/>
    <dgm:cxn modelId="{F0F045BE-FCD1-4A60-8F94-2888751E52B9}" srcId="{8F149AC0-0600-4F95-BAA2-4903636ECF30}" destId="{2834702E-60B6-4C6A-9A86-6CD816CD2EBE}" srcOrd="3" destOrd="0" parTransId="{26811396-179B-4417-9286-8E19D2806E53}" sibTransId="{B033F645-B15F-4EDB-81B8-B99CD2582F45}"/>
    <dgm:cxn modelId="{C88AA932-6BFC-4928-9749-44E7F3C66085}" type="presOf" srcId="{C929AFB0-05A3-43E0-BF2B-41ACDC850F01}" destId="{9C0A48BA-080D-4D6D-AA07-3B07BE5D4FD2}" srcOrd="0" destOrd="0" presId="urn:microsoft.com/office/officeart/2005/8/layout/chevron1"/>
    <dgm:cxn modelId="{FD52100F-C877-4640-BA28-503A1CFAA953}" type="presParOf" srcId="{044E1E48-CF87-4AF5-B737-BFA50A9EB1E9}" destId="{1C6A7BC6-8DC1-4193-8C3E-6FC817DD5B36}" srcOrd="0" destOrd="0" presId="urn:microsoft.com/office/officeart/2005/8/layout/chevron1"/>
    <dgm:cxn modelId="{D8360DA1-63B9-48F2-850C-6749A978450C}" type="presParOf" srcId="{1C6A7BC6-8DC1-4193-8C3E-6FC817DD5B36}" destId="{F49A2401-DE85-4B27-8745-3385FA83F4D7}" srcOrd="0" destOrd="0" presId="urn:microsoft.com/office/officeart/2005/8/layout/chevron1"/>
    <dgm:cxn modelId="{FADAE276-D85A-454C-A11B-82D241B65F31}" type="presParOf" srcId="{1C6A7BC6-8DC1-4193-8C3E-6FC817DD5B36}" destId="{15125BFA-139B-48B2-8324-AF8836AD7AB2}" srcOrd="1" destOrd="0" presId="urn:microsoft.com/office/officeart/2005/8/layout/chevron1"/>
    <dgm:cxn modelId="{D8BD7870-F0A6-49DC-B468-39D5DF643EAD}" type="presParOf" srcId="{044E1E48-CF87-4AF5-B737-BFA50A9EB1E9}" destId="{CA002364-1BD4-48DA-9350-5994DDF1FD3E}" srcOrd="1" destOrd="0" presId="urn:microsoft.com/office/officeart/2005/8/layout/chevron1"/>
    <dgm:cxn modelId="{E42C4F51-5752-4092-B227-3A9ACC5C0991}" type="presParOf" srcId="{044E1E48-CF87-4AF5-B737-BFA50A9EB1E9}" destId="{B8E65110-6639-4817-B82D-378317AE532D}" srcOrd="2" destOrd="0" presId="urn:microsoft.com/office/officeart/2005/8/layout/chevron1"/>
    <dgm:cxn modelId="{83DCBF77-E73E-4A9A-90FF-7C47C877C621}" type="presParOf" srcId="{B8E65110-6639-4817-B82D-378317AE532D}" destId="{962DDE90-8F89-4365-AB0C-6975072A6EC5}" srcOrd="0" destOrd="0" presId="urn:microsoft.com/office/officeart/2005/8/layout/chevron1"/>
    <dgm:cxn modelId="{31F295B9-9D8F-41D3-9683-4727D4E500DB}" type="presParOf" srcId="{B8E65110-6639-4817-B82D-378317AE532D}" destId="{99BD12CD-D751-456A-9BF3-170526A615B0}" srcOrd="1" destOrd="0" presId="urn:microsoft.com/office/officeart/2005/8/layout/chevron1"/>
    <dgm:cxn modelId="{66C4BFA4-A0B4-40FE-AFB1-F38ECAE43F19}" type="presParOf" srcId="{044E1E48-CF87-4AF5-B737-BFA50A9EB1E9}" destId="{8BA7A4E9-02E0-4A8D-B931-6BB97BDF9E53}" srcOrd="3" destOrd="0" presId="urn:microsoft.com/office/officeart/2005/8/layout/chevron1"/>
    <dgm:cxn modelId="{70678243-BFAD-4246-8D09-2EE8659D5F4C}" type="presParOf" srcId="{044E1E48-CF87-4AF5-B737-BFA50A9EB1E9}" destId="{81004517-BD7A-45A9-8064-74D79B9B7B6A}" srcOrd="4" destOrd="0" presId="urn:microsoft.com/office/officeart/2005/8/layout/chevron1"/>
    <dgm:cxn modelId="{8D1FA28B-D506-4BC1-BADD-FD519A3BFF40}" type="presParOf" srcId="{81004517-BD7A-45A9-8064-74D79B9B7B6A}" destId="{EC675B95-F61C-472C-B8CA-DC980E400E54}" srcOrd="0" destOrd="0" presId="urn:microsoft.com/office/officeart/2005/8/layout/chevron1"/>
    <dgm:cxn modelId="{DB259308-5E8F-4764-87F9-32C674ABBCDE}" type="presParOf" srcId="{81004517-BD7A-45A9-8064-74D79B9B7B6A}" destId="{81076C20-BA20-4CA0-B343-CD9A828DAF03}" srcOrd="1" destOrd="0" presId="urn:microsoft.com/office/officeart/2005/8/layout/chevron1"/>
    <dgm:cxn modelId="{473614E8-59E2-40F4-965E-52D76FE9505C}" type="presParOf" srcId="{044E1E48-CF87-4AF5-B737-BFA50A9EB1E9}" destId="{6B4F93AF-2A69-4020-912D-8FFBB633D46E}" srcOrd="5" destOrd="0" presId="urn:microsoft.com/office/officeart/2005/8/layout/chevron1"/>
    <dgm:cxn modelId="{3C50D3EC-B413-4F71-A751-6D6CF52F7A04}" type="presParOf" srcId="{044E1E48-CF87-4AF5-B737-BFA50A9EB1E9}" destId="{95832A76-3566-4BFC-87C8-695ACFE03793}" srcOrd="6" destOrd="0" presId="urn:microsoft.com/office/officeart/2005/8/layout/chevron1"/>
    <dgm:cxn modelId="{5DAB0BEC-96C6-43D7-B6B9-B79BC7E3B6F1}" type="presParOf" srcId="{95832A76-3566-4BFC-87C8-695ACFE03793}" destId="{86C39451-A2D4-40FE-96A9-96C653960F56}" srcOrd="0" destOrd="0" presId="urn:microsoft.com/office/officeart/2005/8/layout/chevron1"/>
    <dgm:cxn modelId="{1E4227AE-F902-4D6C-B33E-09C3EC5845F0}" type="presParOf" srcId="{95832A76-3566-4BFC-87C8-695ACFE03793}" destId="{0A9CEE95-F3EE-4EF9-A25C-B026581C42EC}" srcOrd="1" destOrd="0" presId="urn:microsoft.com/office/officeart/2005/8/layout/chevron1"/>
    <dgm:cxn modelId="{3A183325-8F95-4867-ADEB-07DE55FF2809}" type="presParOf" srcId="{044E1E48-CF87-4AF5-B737-BFA50A9EB1E9}" destId="{CAACB263-5D84-487E-A584-D2323A99CAB6}" srcOrd="7" destOrd="0" presId="urn:microsoft.com/office/officeart/2005/8/layout/chevron1"/>
    <dgm:cxn modelId="{86591935-DDA4-4F50-A03F-0E07542AF59E}" type="presParOf" srcId="{044E1E48-CF87-4AF5-B737-BFA50A9EB1E9}" destId="{C3F45C97-FB9E-4E39-B6E8-1205CD942012}" srcOrd="8" destOrd="0" presId="urn:microsoft.com/office/officeart/2005/8/layout/chevron1"/>
    <dgm:cxn modelId="{6734A51C-3366-4C6B-91A9-D13982E0CA84}" type="presParOf" srcId="{C3F45C97-FB9E-4E39-B6E8-1205CD942012}" destId="{D4B2C7ED-09B9-4280-917D-9D957ACCE5FE}" srcOrd="0" destOrd="0" presId="urn:microsoft.com/office/officeart/2005/8/layout/chevron1"/>
    <dgm:cxn modelId="{A462CCE1-B826-447F-BE34-748AC2FB11FC}" type="presParOf" srcId="{C3F45C97-FB9E-4E39-B6E8-1205CD942012}" destId="{9C0A48BA-080D-4D6D-AA07-3B07BE5D4FD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0C501-A9F1-41AA-B388-0435305C42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5EC4D0F-19BC-405F-9E07-A940A1E32D64}">
      <dgm:prSet phldrT="[文本]" custT="1"/>
      <dgm:spPr/>
      <dgm:t>
        <a:bodyPr/>
        <a:lstStyle/>
        <a:p>
          <a:r>
            <a:rPr lang="en-US" altLang="zh-CN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Qmnimedia</a:t>
          </a:r>
          <a:r>
            <a: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release of early warning</a:t>
          </a:r>
          <a:endParaRPr lang="zh-CN" altLang="en-US" sz="2000" dirty="0"/>
        </a:p>
      </dgm:t>
    </dgm:pt>
    <dgm:pt modelId="{63A94885-7D01-46AE-B798-54262C2E8B4F}" type="parTrans" cxnId="{EEFDA087-5F40-4F16-812B-1A5A152E8983}">
      <dgm:prSet/>
      <dgm:spPr/>
      <dgm:t>
        <a:bodyPr/>
        <a:lstStyle/>
        <a:p>
          <a:endParaRPr lang="zh-CN" altLang="en-US"/>
        </a:p>
      </dgm:t>
    </dgm:pt>
    <dgm:pt modelId="{13BAB4EB-0062-44E0-AE28-BF8D5F1CA4B8}" type="sibTrans" cxnId="{EEFDA087-5F40-4F16-812B-1A5A152E8983}">
      <dgm:prSet/>
      <dgm:spPr/>
      <dgm:t>
        <a:bodyPr/>
        <a:lstStyle/>
        <a:p>
          <a:endParaRPr lang="zh-CN" altLang="en-US"/>
        </a:p>
      </dgm:t>
    </dgm:pt>
    <dgm:pt modelId="{9727960C-B35A-4804-A231-7576D7B0B16F}">
      <dgm:prSet phldrT="[文本]"/>
      <dgm:spPr/>
      <dgm:t>
        <a:bodyPr/>
        <a:lstStyle/>
        <a:p>
          <a:r>
            <a:rPr lang="en-US" altLang="zh-CN" b="1" dirty="0" smtClean="0">
              <a:latin typeface="Arial" panose="020B0604020202020204" pitchFamily="34" charset="0"/>
              <a:cs typeface="Arial" panose="020B0604020202020204" pitchFamily="34" charset="0"/>
            </a:rPr>
            <a:t>Rapid release of the designated area via entire network</a:t>
          </a:r>
          <a:endParaRPr lang="zh-CN" altLang="en-US" dirty="0"/>
        </a:p>
      </dgm:t>
    </dgm:pt>
    <dgm:pt modelId="{82BFE841-4924-4959-91B1-3093AD44B690}" type="parTrans" cxnId="{5FFD42A3-D7E6-481D-BB42-AF6FC8550DC1}">
      <dgm:prSet/>
      <dgm:spPr/>
      <dgm:t>
        <a:bodyPr/>
        <a:lstStyle/>
        <a:p>
          <a:endParaRPr lang="zh-CN" altLang="en-US"/>
        </a:p>
      </dgm:t>
    </dgm:pt>
    <dgm:pt modelId="{E646F4BA-A8A2-4C42-AB80-7DD17F9BF76D}" type="sibTrans" cxnId="{5FFD42A3-D7E6-481D-BB42-AF6FC8550DC1}">
      <dgm:prSet/>
      <dgm:spPr/>
      <dgm:t>
        <a:bodyPr/>
        <a:lstStyle/>
        <a:p>
          <a:endParaRPr lang="zh-CN" altLang="en-US"/>
        </a:p>
      </dgm:t>
    </dgm:pt>
    <dgm:pt modelId="{8EAFAD30-BDA7-4ACF-9176-BC42730F6B92}">
      <dgm:prSet phldrT="[文本]"/>
      <dgm:spPr/>
      <dgm:t>
        <a:bodyPr/>
        <a:lstStyle/>
        <a:p>
          <a:r>
            <a:rPr lang="en-US" altLang="zh-CN" b="1" dirty="0" smtClean="0">
              <a:latin typeface="Arial" panose="020B0604020202020204" pitchFamily="34" charset="0"/>
              <a:cs typeface="Arial" panose="020B0604020202020204" pitchFamily="34" charset="0"/>
            </a:rPr>
            <a:t>Barrier-free sharing of early warning across departments</a:t>
          </a:r>
          <a:endParaRPr lang="zh-CN" altLang="en-US" dirty="0"/>
        </a:p>
      </dgm:t>
    </dgm:pt>
    <dgm:pt modelId="{B3245B4E-D4A8-4ED2-9545-729FE9F91DDF}" type="parTrans" cxnId="{C34EF2C0-263D-4478-B781-97F2101B6A42}">
      <dgm:prSet/>
      <dgm:spPr/>
      <dgm:t>
        <a:bodyPr/>
        <a:lstStyle/>
        <a:p>
          <a:endParaRPr lang="zh-CN" altLang="en-US"/>
        </a:p>
      </dgm:t>
    </dgm:pt>
    <dgm:pt modelId="{F9863705-A852-45EB-BA57-AE49760A2C5F}" type="sibTrans" cxnId="{C34EF2C0-263D-4478-B781-97F2101B6A42}">
      <dgm:prSet/>
      <dgm:spPr/>
      <dgm:t>
        <a:bodyPr/>
        <a:lstStyle/>
        <a:p>
          <a:endParaRPr lang="zh-CN" altLang="en-US"/>
        </a:p>
      </dgm:t>
    </dgm:pt>
    <dgm:pt modelId="{526E14D5-636F-410E-BFA2-B5ADBCA5BD20}">
      <dgm:prSet custT="1"/>
      <dgm:spPr/>
      <dgm:t>
        <a:bodyPr/>
        <a:lstStyle/>
        <a:p>
          <a:r>
            <a: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Dedicated channel for local messengers</a:t>
          </a:r>
          <a:endParaRPr lang="zh-CN" altLang="en-US" sz="2000" dirty="0"/>
        </a:p>
      </dgm:t>
    </dgm:pt>
    <dgm:pt modelId="{56B9B6C1-C664-4F97-8EA7-10E42C4A5FF3}" type="parTrans" cxnId="{14DA7109-F633-41FB-B9F4-E5FA2364EDF9}">
      <dgm:prSet/>
      <dgm:spPr/>
      <dgm:t>
        <a:bodyPr/>
        <a:lstStyle/>
        <a:p>
          <a:endParaRPr lang="zh-CN" altLang="en-US"/>
        </a:p>
      </dgm:t>
    </dgm:pt>
    <dgm:pt modelId="{17A33788-C91C-4784-B421-369AE17B55AB}" type="sibTrans" cxnId="{14DA7109-F633-41FB-B9F4-E5FA2364EDF9}">
      <dgm:prSet/>
      <dgm:spPr/>
      <dgm:t>
        <a:bodyPr/>
        <a:lstStyle/>
        <a:p>
          <a:endParaRPr lang="zh-CN" altLang="en-US"/>
        </a:p>
      </dgm:t>
    </dgm:pt>
    <dgm:pt modelId="{68C584F8-C6A4-4FA0-97E1-C2128F5E9C0A}">
      <dgm:prSet custT="1"/>
      <dgm:spPr/>
      <dgm:t>
        <a:bodyPr/>
        <a:lstStyle/>
        <a:p>
          <a:r>
            <a: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Real-time feedback of release effect</a:t>
          </a:r>
          <a:endParaRPr lang="zh-CN" altLang="en-US" sz="2000" dirty="0"/>
        </a:p>
      </dgm:t>
    </dgm:pt>
    <dgm:pt modelId="{09AA5ACE-4924-4900-91C8-F3DBD16F1127}" type="parTrans" cxnId="{B678EC7B-A134-4AF6-A2B4-A7D03A6E8DAE}">
      <dgm:prSet/>
      <dgm:spPr/>
      <dgm:t>
        <a:bodyPr/>
        <a:lstStyle/>
        <a:p>
          <a:endParaRPr lang="zh-CN" altLang="en-US"/>
        </a:p>
      </dgm:t>
    </dgm:pt>
    <dgm:pt modelId="{BB1D6B2A-B2B9-4CF9-B3DF-F40171381DE0}" type="sibTrans" cxnId="{B678EC7B-A134-4AF6-A2B4-A7D03A6E8DAE}">
      <dgm:prSet/>
      <dgm:spPr/>
      <dgm:t>
        <a:bodyPr/>
        <a:lstStyle/>
        <a:p>
          <a:endParaRPr lang="zh-CN" altLang="en-US"/>
        </a:p>
      </dgm:t>
    </dgm:pt>
    <dgm:pt modelId="{2A56FA03-E6CB-4832-A8CB-DF9340A4FE94}">
      <dgm:prSet custT="1"/>
      <dgm:spPr/>
      <dgm:t>
        <a:bodyPr/>
        <a:lstStyle/>
        <a:p>
          <a:r>
            <a: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rPr>
            <a:t>Warning release security assurance</a:t>
          </a:r>
          <a:endParaRPr lang="zh-CN" altLang="en-US" sz="2000" dirty="0"/>
        </a:p>
      </dgm:t>
    </dgm:pt>
    <dgm:pt modelId="{E0AC91BE-3DAB-4E71-84F0-AF61108E099B}" type="parTrans" cxnId="{4FC9C579-CA70-4A79-82F4-B0CA9CB3DE49}">
      <dgm:prSet/>
      <dgm:spPr/>
      <dgm:t>
        <a:bodyPr/>
        <a:lstStyle/>
        <a:p>
          <a:endParaRPr lang="zh-CN" altLang="en-US"/>
        </a:p>
      </dgm:t>
    </dgm:pt>
    <dgm:pt modelId="{19E794D3-1DFC-4B22-9CA7-3FC156BFB5EE}" type="sibTrans" cxnId="{4FC9C579-CA70-4A79-82F4-B0CA9CB3DE49}">
      <dgm:prSet/>
      <dgm:spPr/>
      <dgm:t>
        <a:bodyPr/>
        <a:lstStyle/>
        <a:p>
          <a:endParaRPr lang="zh-CN" altLang="en-US"/>
        </a:p>
      </dgm:t>
    </dgm:pt>
    <dgm:pt modelId="{633B79E8-D65F-4644-A83B-3C8499BF888B}" type="pres">
      <dgm:prSet presAssocID="{1760C501-A9F1-41AA-B388-0435305C42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7A4906F-D016-4AC8-8E58-B7CDA4A8FD66}" type="pres">
      <dgm:prSet presAssocID="{1760C501-A9F1-41AA-B388-0435305C42DF}" presName="Name1" presStyleCnt="0"/>
      <dgm:spPr/>
    </dgm:pt>
    <dgm:pt modelId="{8B5B2A80-0D0F-44BF-A554-A53DF1FB2A9D}" type="pres">
      <dgm:prSet presAssocID="{1760C501-A9F1-41AA-B388-0435305C42DF}" presName="cycle" presStyleCnt="0"/>
      <dgm:spPr/>
    </dgm:pt>
    <dgm:pt modelId="{811ECAFA-8930-4B2D-BAEA-821C3A09589B}" type="pres">
      <dgm:prSet presAssocID="{1760C501-A9F1-41AA-B388-0435305C42DF}" presName="srcNode" presStyleLbl="node1" presStyleIdx="0" presStyleCnt="6"/>
      <dgm:spPr/>
    </dgm:pt>
    <dgm:pt modelId="{43497EAF-B5AD-4711-90A5-057FED578FA8}" type="pres">
      <dgm:prSet presAssocID="{1760C501-A9F1-41AA-B388-0435305C42DF}" presName="conn" presStyleLbl="parChTrans1D2" presStyleIdx="0" presStyleCnt="1"/>
      <dgm:spPr/>
      <dgm:t>
        <a:bodyPr/>
        <a:lstStyle/>
        <a:p>
          <a:endParaRPr lang="en-US"/>
        </a:p>
      </dgm:t>
    </dgm:pt>
    <dgm:pt modelId="{2B8FC534-96C8-4D57-AE13-C4FA066A2DFA}" type="pres">
      <dgm:prSet presAssocID="{1760C501-A9F1-41AA-B388-0435305C42DF}" presName="extraNode" presStyleLbl="node1" presStyleIdx="0" presStyleCnt="6"/>
      <dgm:spPr/>
    </dgm:pt>
    <dgm:pt modelId="{6A699861-7D22-4622-8898-A2392CF46348}" type="pres">
      <dgm:prSet presAssocID="{1760C501-A9F1-41AA-B388-0435305C42DF}" presName="dstNode" presStyleLbl="node1" presStyleIdx="0" presStyleCnt="6"/>
      <dgm:spPr/>
    </dgm:pt>
    <dgm:pt modelId="{167B43A4-88C4-4222-B635-FC6354F42526}" type="pres">
      <dgm:prSet presAssocID="{35EC4D0F-19BC-405F-9E07-A940A1E32D6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4291A1-7733-41A6-A151-0BF55E6B6AF2}" type="pres">
      <dgm:prSet presAssocID="{35EC4D0F-19BC-405F-9E07-A940A1E32D64}" presName="accent_1" presStyleCnt="0"/>
      <dgm:spPr/>
    </dgm:pt>
    <dgm:pt modelId="{641C53CB-8244-4197-BE2F-BF8FAF3E9D02}" type="pres">
      <dgm:prSet presAssocID="{35EC4D0F-19BC-405F-9E07-A940A1E32D64}" presName="accentRepeatNode" presStyleLbl="solidFgAcc1" presStyleIdx="0" presStyleCnt="6"/>
      <dgm:spPr/>
    </dgm:pt>
    <dgm:pt modelId="{A8B84CE1-59CC-4A66-8385-15A244B54DA6}" type="pres">
      <dgm:prSet presAssocID="{9727960C-B35A-4804-A231-7576D7B0B16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95B555-56D4-4CC8-8F5D-BE84649EA6CC}" type="pres">
      <dgm:prSet presAssocID="{9727960C-B35A-4804-A231-7576D7B0B16F}" presName="accent_2" presStyleCnt="0"/>
      <dgm:spPr/>
    </dgm:pt>
    <dgm:pt modelId="{0D3CD70D-FE21-4152-BC08-078A43E7B3A5}" type="pres">
      <dgm:prSet presAssocID="{9727960C-B35A-4804-A231-7576D7B0B16F}" presName="accentRepeatNode" presStyleLbl="solidFgAcc1" presStyleIdx="1" presStyleCnt="6"/>
      <dgm:spPr/>
    </dgm:pt>
    <dgm:pt modelId="{B75274F2-0E28-4CFD-85CD-F974A1AE97A5}" type="pres">
      <dgm:prSet presAssocID="{8EAFAD30-BDA7-4ACF-9176-BC42730F6B9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3FE8DA-19F6-4CBB-AC97-1D7E111F7F48}" type="pres">
      <dgm:prSet presAssocID="{8EAFAD30-BDA7-4ACF-9176-BC42730F6B92}" presName="accent_3" presStyleCnt="0"/>
      <dgm:spPr/>
    </dgm:pt>
    <dgm:pt modelId="{7162F010-82BF-49BE-8349-3C83701E0789}" type="pres">
      <dgm:prSet presAssocID="{8EAFAD30-BDA7-4ACF-9176-BC42730F6B92}" presName="accentRepeatNode" presStyleLbl="solidFgAcc1" presStyleIdx="2" presStyleCnt="6"/>
      <dgm:spPr/>
    </dgm:pt>
    <dgm:pt modelId="{C139D153-6FBA-4004-9453-FD7E1A49F83F}" type="pres">
      <dgm:prSet presAssocID="{526E14D5-636F-410E-BFA2-B5ADBCA5BD2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33F6B1-F65B-49A4-B8EA-3179361ED8F1}" type="pres">
      <dgm:prSet presAssocID="{526E14D5-636F-410E-BFA2-B5ADBCA5BD20}" presName="accent_4" presStyleCnt="0"/>
      <dgm:spPr/>
    </dgm:pt>
    <dgm:pt modelId="{C26F86DE-C9A4-4FBC-B759-C5815CB6C88D}" type="pres">
      <dgm:prSet presAssocID="{526E14D5-636F-410E-BFA2-B5ADBCA5BD20}" presName="accentRepeatNode" presStyleLbl="solidFgAcc1" presStyleIdx="3" presStyleCnt="6"/>
      <dgm:spPr/>
    </dgm:pt>
    <dgm:pt modelId="{48A46F78-0054-4AB7-B6B3-1FBC2A229712}" type="pres">
      <dgm:prSet presAssocID="{68C584F8-C6A4-4FA0-97E1-C2128F5E9C0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123593-0ABC-4814-B627-158972B8CE62}" type="pres">
      <dgm:prSet presAssocID="{68C584F8-C6A4-4FA0-97E1-C2128F5E9C0A}" presName="accent_5" presStyleCnt="0"/>
      <dgm:spPr/>
    </dgm:pt>
    <dgm:pt modelId="{28743604-1799-42AC-A15F-78C10825397C}" type="pres">
      <dgm:prSet presAssocID="{68C584F8-C6A4-4FA0-97E1-C2128F5E9C0A}" presName="accentRepeatNode" presStyleLbl="solidFgAcc1" presStyleIdx="4" presStyleCnt="6"/>
      <dgm:spPr/>
    </dgm:pt>
    <dgm:pt modelId="{5B092D77-CF1B-4A6A-B66B-865DF557E8D0}" type="pres">
      <dgm:prSet presAssocID="{2A56FA03-E6CB-4832-A8CB-DF9340A4FE9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E283D6-E353-40DF-B6C5-AC81D4F95EA1}" type="pres">
      <dgm:prSet presAssocID="{2A56FA03-E6CB-4832-A8CB-DF9340A4FE94}" presName="accent_6" presStyleCnt="0"/>
      <dgm:spPr/>
    </dgm:pt>
    <dgm:pt modelId="{43B7D63F-DFA9-4787-AB52-6544B2DB0BFE}" type="pres">
      <dgm:prSet presAssocID="{2A56FA03-E6CB-4832-A8CB-DF9340A4FE94}" presName="accentRepeatNode" presStyleLbl="solidFgAcc1" presStyleIdx="5" presStyleCnt="6"/>
      <dgm:spPr/>
    </dgm:pt>
  </dgm:ptLst>
  <dgm:cxnLst>
    <dgm:cxn modelId="{75E6AC66-9A21-4C4F-AB79-E9DEE557397E}" type="presOf" srcId="{526E14D5-636F-410E-BFA2-B5ADBCA5BD20}" destId="{C139D153-6FBA-4004-9453-FD7E1A49F83F}" srcOrd="0" destOrd="0" presId="urn:microsoft.com/office/officeart/2008/layout/VerticalCurvedList"/>
    <dgm:cxn modelId="{B678EC7B-A134-4AF6-A2B4-A7D03A6E8DAE}" srcId="{1760C501-A9F1-41AA-B388-0435305C42DF}" destId="{68C584F8-C6A4-4FA0-97E1-C2128F5E9C0A}" srcOrd="4" destOrd="0" parTransId="{09AA5ACE-4924-4900-91C8-F3DBD16F1127}" sibTransId="{BB1D6B2A-B2B9-4CF9-B3DF-F40171381DE0}"/>
    <dgm:cxn modelId="{C34EF2C0-263D-4478-B781-97F2101B6A42}" srcId="{1760C501-A9F1-41AA-B388-0435305C42DF}" destId="{8EAFAD30-BDA7-4ACF-9176-BC42730F6B92}" srcOrd="2" destOrd="0" parTransId="{B3245B4E-D4A8-4ED2-9545-729FE9F91DDF}" sibTransId="{F9863705-A852-45EB-BA57-AE49760A2C5F}"/>
    <dgm:cxn modelId="{54E2490A-3472-4F07-AD37-AE7299D0A3F6}" type="presOf" srcId="{9727960C-B35A-4804-A231-7576D7B0B16F}" destId="{A8B84CE1-59CC-4A66-8385-15A244B54DA6}" srcOrd="0" destOrd="0" presId="urn:microsoft.com/office/officeart/2008/layout/VerticalCurvedList"/>
    <dgm:cxn modelId="{29DED2D6-DC84-41DF-A9BA-234995486E28}" type="presOf" srcId="{2A56FA03-E6CB-4832-A8CB-DF9340A4FE94}" destId="{5B092D77-CF1B-4A6A-B66B-865DF557E8D0}" srcOrd="0" destOrd="0" presId="urn:microsoft.com/office/officeart/2008/layout/VerticalCurvedList"/>
    <dgm:cxn modelId="{D4890A68-6FA6-43CF-B8C6-57FCB90B9719}" type="presOf" srcId="{8EAFAD30-BDA7-4ACF-9176-BC42730F6B92}" destId="{B75274F2-0E28-4CFD-85CD-F974A1AE97A5}" srcOrd="0" destOrd="0" presId="urn:microsoft.com/office/officeart/2008/layout/VerticalCurvedList"/>
    <dgm:cxn modelId="{14DA7109-F633-41FB-B9F4-E5FA2364EDF9}" srcId="{1760C501-A9F1-41AA-B388-0435305C42DF}" destId="{526E14D5-636F-410E-BFA2-B5ADBCA5BD20}" srcOrd="3" destOrd="0" parTransId="{56B9B6C1-C664-4F97-8EA7-10E42C4A5FF3}" sibTransId="{17A33788-C91C-4784-B421-369AE17B55AB}"/>
    <dgm:cxn modelId="{C98A04B8-AAF0-484E-9DCD-03F96A487D8E}" type="presOf" srcId="{13BAB4EB-0062-44E0-AE28-BF8D5F1CA4B8}" destId="{43497EAF-B5AD-4711-90A5-057FED578FA8}" srcOrd="0" destOrd="0" presId="urn:microsoft.com/office/officeart/2008/layout/VerticalCurvedList"/>
    <dgm:cxn modelId="{5FFD42A3-D7E6-481D-BB42-AF6FC8550DC1}" srcId="{1760C501-A9F1-41AA-B388-0435305C42DF}" destId="{9727960C-B35A-4804-A231-7576D7B0B16F}" srcOrd="1" destOrd="0" parTransId="{82BFE841-4924-4959-91B1-3093AD44B690}" sibTransId="{E646F4BA-A8A2-4C42-AB80-7DD17F9BF76D}"/>
    <dgm:cxn modelId="{BAE0CB50-FAA7-4878-BBD8-BAFE7960CF19}" type="presOf" srcId="{35EC4D0F-19BC-405F-9E07-A940A1E32D64}" destId="{167B43A4-88C4-4222-B635-FC6354F42526}" srcOrd="0" destOrd="0" presId="urn:microsoft.com/office/officeart/2008/layout/VerticalCurvedList"/>
    <dgm:cxn modelId="{4FC9C579-CA70-4A79-82F4-B0CA9CB3DE49}" srcId="{1760C501-A9F1-41AA-B388-0435305C42DF}" destId="{2A56FA03-E6CB-4832-A8CB-DF9340A4FE94}" srcOrd="5" destOrd="0" parTransId="{E0AC91BE-3DAB-4E71-84F0-AF61108E099B}" sibTransId="{19E794D3-1DFC-4B22-9CA7-3FC156BFB5EE}"/>
    <dgm:cxn modelId="{E8828021-B38C-4959-B9A3-416F95156284}" type="presOf" srcId="{1760C501-A9F1-41AA-B388-0435305C42DF}" destId="{633B79E8-D65F-4644-A83B-3C8499BF888B}" srcOrd="0" destOrd="0" presId="urn:microsoft.com/office/officeart/2008/layout/VerticalCurvedList"/>
    <dgm:cxn modelId="{1084390A-DEBB-408C-AF36-31AE4F2A9A0A}" type="presOf" srcId="{68C584F8-C6A4-4FA0-97E1-C2128F5E9C0A}" destId="{48A46F78-0054-4AB7-B6B3-1FBC2A229712}" srcOrd="0" destOrd="0" presId="urn:microsoft.com/office/officeart/2008/layout/VerticalCurvedList"/>
    <dgm:cxn modelId="{EEFDA087-5F40-4F16-812B-1A5A152E8983}" srcId="{1760C501-A9F1-41AA-B388-0435305C42DF}" destId="{35EC4D0F-19BC-405F-9E07-A940A1E32D64}" srcOrd="0" destOrd="0" parTransId="{63A94885-7D01-46AE-B798-54262C2E8B4F}" sibTransId="{13BAB4EB-0062-44E0-AE28-BF8D5F1CA4B8}"/>
    <dgm:cxn modelId="{983413F9-4C9A-4C88-80B9-C94BF38EF97F}" type="presParOf" srcId="{633B79E8-D65F-4644-A83B-3C8499BF888B}" destId="{07A4906F-D016-4AC8-8E58-B7CDA4A8FD66}" srcOrd="0" destOrd="0" presId="urn:microsoft.com/office/officeart/2008/layout/VerticalCurvedList"/>
    <dgm:cxn modelId="{DCEE5100-8DBA-4066-A334-E07B082873EE}" type="presParOf" srcId="{07A4906F-D016-4AC8-8E58-B7CDA4A8FD66}" destId="{8B5B2A80-0D0F-44BF-A554-A53DF1FB2A9D}" srcOrd="0" destOrd="0" presId="urn:microsoft.com/office/officeart/2008/layout/VerticalCurvedList"/>
    <dgm:cxn modelId="{824DC2D4-E519-481F-94D4-D8985F0CC9F5}" type="presParOf" srcId="{8B5B2A80-0D0F-44BF-A554-A53DF1FB2A9D}" destId="{811ECAFA-8930-4B2D-BAEA-821C3A09589B}" srcOrd="0" destOrd="0" presId="urn:microsoft.com/office/officeart/2008/layout/VerticalCurvedList"/>
    <dgm:cxn modelId="{3A3B08A8-52B8-4976-8A9B-1F101B26165A}" type="presParOf" srcId="{8B5B2A80-0D0F-44BF-A554-A53DF1FB2A9D}" destId="{43497EAF-B5AD-4711-90A5-057FED578FA8}" srcOrd="1" destOrd="0" presId="urn:microsoft.com/office/officeart/2008/layout/VerticalCurvedList"/>
    <dgm:cxn modelId="{39763964-1C1F-4CF4-9698-7F689034562F}" type="presParOf" srcId="{8B5B2A80-0D0F-44BF-A554-A53DF1FB2A9D}" destId="{2B8FC534-96C8-4D57-AE13-C4FA066A2DFA}" srcOrd="2" destOrd="0" presId="urn:microsoft.com/office/officeart/2008/layout/VerticalCurvedList"/>
    <dgm:cxn modelId="{B24EE618-C468-47F7-BBC9-27B7888C0E0B}" type="presParOf" srcId="{8B5B2A80-0D0F-44BF-A554-A53DF1FB2A9D}" destId="{6A699861-7D22-4622-8898-A2392CF46348}" srcOrd="3" destOrd="0" presId="urn:microsoft.com/office/officeart/2008/layout/VerticalCurvedList"/>
    <dgm:cxn modelId="{6DF2E8C3-1D83-4205-97B8-009AC5C350CA}" type="presParOf" srcId="{07A4906F-D016-4AC8-8E58-B7CDA4A8FD66}" destId="{167B43A4-88C4-4222-B635-FC6354F42526}" srcOrd="1" destOrd="0" presId="urn:microsoft.com/office/officeart/2008/layout/VerticalCurvedList"/>
    <dgm:cxn modelId="{E57C937A-E5F1-441E-98F4-AEEEDEA01CA3}" type="presParOf" srcId="{07A4906F-D016-4AC8-8E58-B7CDA4A8FD66}" destId="{D14291A1-7733-41A6-A151-0BF55E6B6AF2}" srcOrd="2" destOrd="0" presId="urn:microsoft.com/office/officeart/2008/layout/VerticalCurvedList"/>
    <dgm:cxn modelId="{9662E0FA-E001-48FB-8C9A-FBD262CC3FF6}" type="presParOf" srcId="{D14291A1-7733-41A6-A151-0BF55E6B6AF2}" destId="{641C53CB-8244-4197-BE2F-BF8FAF3E9D02}" srcOrd="0" destOrd="0" presId="urn:microsoft.com/office/officeart/2008/layout/VerticalCurvedList"/>
    <dgm:cxn modelId="{EAE4A071-E2AF-4BA0-B1BC-858FA129FE6B}" type="presParOf" srcId="{07A4906F-D016-4AC8-8E58-B7CDA4A8FD66}" destId="{A8B84CE1-59CC-4A66-8385-15A244B54DA6}" srcOrd="3" destOrd="0" presId="urn:microsoft.com/office/officeart/2008/layout/VerticalCurvedList"/>
    <dgm:cxn modelId="{606907B6-2C91-4218-8556-A83BDBBFFAEC}" type="presParOf" srcId="{07A4906F-D016-4AC8-8E58-B7CDA4A8FD66}" destId="{CB95B555-56D4-4CC8-8F5D-BE84649EA6CC}" srcOrd="4" destOrd="0" presId="urn:microsoft.com/office/officeart/2008/layout/VerticalCurvedList"/>
    <dgm:cxn modelId="{EBE2DDE0-83F7-4D75-A43A-774010B7B748}" type="presParOf" srcId="{CB95B555-56D4-4CC8-8F5D-BE84649EA6CC}" destId="{0D3CD70D-FE21-4152-BC08-078A43E7B3A5}" srcOrd="0" destOrd="0" presId="urn:microsoft.com/office/officeart/2008/layout/VerticalCurvedList"/>
    <dgm:cxn modelId="{2B812BD7-AA3C-43A9-BC74-920F51CC87F9}" type="presParOf" srcId="{07A4906F-D016-4AC8-8E58-B7CDA4A8FD66}" destId="{B75274F2-0E28-4CFD-85CD-F974A1AE97A5}" srcOrd="5" destOrd="0" presId="urn:microsoft.com/office/officeart/2008/layout/VerticalCurvedList"/>
    <dgm:cxn modelId="{117439C8-0FA4-4882-8CDE-BCA0C22E25A0}" type="presParOf" srcId="{07A4906F-D016-4AC8-8E58-B7CDA4A8FD66}" destId="{6C3FE8DA-19F6-4CBB-AC97-1D7E111F7F48}" srcOrd="6" destOrd="0" presId="urn:microsoft.com/office/officeart/2008/layout/VerticalCurvedList"/>
    <dgm:cxn modelId="{C7397AEB-B380-4C16-BC68-578EF844225D}" type="presParOf" srcId="{6C3FE8DA-19F6-4CBB-AC97-1D7E111F7F48}" destId="{7162F010-82BF-49BE-8349-3C83701E0789}" srcOrd="0" destOrd="0" presId="urn:microsoft.com/office/officeart/2008/layout/VerticalCurvedList"/>
    <dgm:cxn modelId="{72D9CD64-64AA-4A08-8B14-B3C4A660694C}" type="presParOf" srcId="{07A4906F-D016-4AC8-8E58-B7CDA4A8FD66}" destId="{C139D153-6FBA-4004-9453-FD7E1A49F83F}" srcOrd="7" destOrd="0" presId="urn:microsoft.com/office/officeart/2008/layout/VerticalCurvedList"/>
    <dgm:cxn modelId="{C70C1C66-FE35-4F22-8483-618CF13669B1}" type="presParOf" srcId="{07A4906F-D016-4AC8-8E58-B7CDA4A8FD66}" destId="{0B33F6B1-F65B-49A4-B8EA-3179361ED8F1}" srcOrd="8" destOrd="0" presId="urn:microsoft.com/office/officeart/2008/layout/VerticalCurvedList"/>
    <dgm:cxn modelId="{ECC86AF1-BC02-49B3-AEF5-A02F3911190A}" type="presParOf" srcId="{0B33F6B1-F65B-49A4-B8EA-3179361ED8F1}" destId="{C26F86DE-C9A4-4FBC-B759-C5815CB6C88D}" srcOrd="0" destOrd="0" presId="urn:microsoft.com/office/officeart/2008/layout/VerticalCurvedList"/>
    <dgm:cxn modelId="{540E7AF8-E357-41D7-9F1E-081019E8A854}" type="presParOf" srcId="{07A4906F-D016-4AC8-8E58-B7CDA4A8FD66}" destId="{48A46F78-0054-4AB7-B6B3-1FBC2A229712}" srcOrd="9" destOrd="0" presId="urn:microsoft.com/office/officeart/2008/layout/VerticalCurvedList"/>
    <dgm:cxn modelId="{0BA31522-A34F-439F-AC35-9419A8F7201A}" type="presParOf" srcId="{07A4906F-D016-4AC8-8E58-B7CDA4A8FD66}" destId="{FF123593-0ABC-4814-B627-158972B8CE62}" srcOrd="10" destOrd="0" presId="urn:microsoft.com/office/officeart/2008/layout/VerticalCurvedList"/>
    <dgm:cxn modelId="{D8E0B9FC-6476-4A17-89A5-069C56D24D0A}" type="presParOf" srcId="{FF123593-0ABC-4814-B627-158972B8CE62}" destId="{28743604-1799-42AC-A15F-78C10825397C}" srcOrd="0" destOrd="0" presId="urn:microsoft.com/office/officeart/2008/layout/VerticalCurvedList"/>
    <dgm:cxn modelId="{4CAAE228-DD90-49E5-9A2D-1EA44DF66772}" type="presParOf" srcId="{07A4906F-D016-4AC8-8E58-B7CDA4A8FD66}" destId="{5B092D77-CF1B-4A6A-B66B-865DF557E8D0}" srcOrd="11" destOrd="0" presId="urn:microsoft.com/office/officeart/2008/layout/VerticalCurvedList"/>
    <dgm:cxn modelId="{FD43441D-0412-4600-8432-E55C3C729873}" type="presParOf" srcId="{07A4906F-D016-4AC8-8E58-B7CDA4A8FD66}" destId="{F9E283D6-E353-40DF-B6C5-AC81D4F95EA1}" srcOrd="12" destOrd="0" presId="urn:microsoft.com/office/officeart/2008/layout/VerticalCurvedList"/>
    <dgm:cxn modelId="{F5855483-978C-4620-B27B-FEA082DCCC98}" type="presParOf" srcId="{F9E283D6-E353-40DF-B6C5-AC81D4F95EA1}" destId="{43B7D63F-DFA9-4787-AB52-6544B2DB0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B3C17-9882-4687-B2C5-EA895D0AA7A2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</dgm:pt>
    <dgm:pt modelId="{68685BC6-1264-447F-9BCB-AE91C00E22A8}">
      <dgm:prSet phldrT="[文本]" custT="1"/>
      <dgm:spPr/>
      <dgm:t>
        <a:bodyPr/>
        <a:lstStyle/>
        <a:p>
          <a:pPr algn="ctr"/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Natural disasters</a:t>
          </a:r>
          <a:endParaRPr lang="zh-CN" altLang="en-US" sz="1200" b="1" dirty="0">
            <a:latin typeface="微软雅黑" pitchFamily="34" charset="-122"/>
            <a:ea typeface="微软雅黑" pitchFamily="34" charset="-122"/>
          </a:endParaRPr>
        </a:p>
      </dgm:t>
    </dgm:pt>
    <dgm:pt modelId="{5D101AA9-3757-4695-B85B-AC8370B412C6}" type="parTrans" cxnId="{C348A437-C4D4-4A0E-A353-9300CA43EA12}">
      <dgm:prSet/>
      <dgm:spPr/>
      <dgm:t>
        <a:bodyPr/>
        <a:lstStyle/>
        <a:p>
          <a:endParaRPr lang="zh-CN" altLang="en-US" sz="2400" b="1"/>
        </a:p>
      </dgm:t>
    </dgm:pt>
    <dgm:pt modelId="{88297A93-854A-40BB-8865-3B7D5FEB6812}" type="sibTrans" cxnId="{C348A437-C4D4-4A0E-A353-9300CA43EA12}">
      <dgm:prSet/>
      <dgm:spPr/>
      <dgm:t>
        <a:bodyPr/>
        <a:lstStyle/>
        <a:p>
          <a:endParaRPr lang="zh-CN" altLang="en-US" sz="2400" b="1"/>
        </a:p>
      </dgm:t>
    </dgm:pt>
    <dgm:pt modelId="{DC206806-5619-484C-817A-7D8D0103B28A}">
      <dgm:prSet phldrT="[文本]" custT="1"/>
      <dgm:spPr/>
      <dgm:t>
        <a:bodyPr/>
        <a:lstStyle/>
        <a:p>
          <a:pPr algn="ctr"/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Accidental disasters</a:t>
          </a:r>
          <a:endParaRPr lang="zh-CN" altLang="en-US" sz="1200" b="1" dirty="0">
            <a:latin typeface="微软雅黑" pitchFamily="34" charset="-122"/>
            <a:ea typeface="微软雅黑" pitchFamily="34" charset="-122"/>
          </a:endParaRPr>
        </a:p>
      </dgm:t>
    </dgm:pt>
    <dgm:pt modelId="{32C2B3A0-61A2-4893-9EF8-D39A89202468}" type="parTrans" cxnId="{A786392A-62F9-4861-BE56-7188607F679D}">
      <dgm:prSet/>
      <dgm:spPr/>
      <dgm:t>
        <a:bodyPr/>
        <a:lstStyle/>
        <a:p>
          <a:endParaRPr lang="zh-CN" altLang="en-US" sz="2400" b="1"/>
        </a:p>
      </dgm:t>
    </dgm:pt>
    <dgm:pt modelId="{E147D2AF-B226-4147-8C6F-3783F638E38B}" type="sibTrans" cxnId="{A786392A-62F9-4861-BE56-7188607F679D}">
      <dgm:prSet/>
      <dgm:spPr/>
      <dgm:t>
        <a:bodyPr/>
        <a:lstStyle/>
        <a:p>
          <a:endParaRPr lang="zh-CN" altLang="en-US" sz="2400" b="1"/>
        </a:p>
      </dgm:t>
    </dgm:pt>
    <dgm:pt modelId="{D98D4B73-6E40-455E-B168-FAF31761EE9B}">
      <dgm:prSet phldrT="[文本]" custT="1"/>
      <dgm:spPr/>
      <dgm:t>
        <a:bodyPr/>
        <a:lstStyle/>
        <a:p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Social security</a:t>
          </a:r>
          <a:endParaRPr lang="zh-CN" altLang="en-US" sz="1200" b="1" dirty="0">
            <a:latin typeface="微软雅黑" pitchFamily="34" charset="-122"/>
            <a:ea typeface="微软雅黑" pitchFamily="34" charset="-122"/>
          </a:endParaRPr>
        </a:p>
      </dgm:t>
    </dgm:pt>
    <dgm:pt modelId="{AB0AC6EB-8F67-4980-AFF9-FF2A5E12C108}" type="parTrans" cxnId="{DB623E00-7E58-4FF7-8B0B-2CC919287A12}">
      <dgm:prSet/>
      <dgm:spPr/>
      <dgm:t>
        <a:bodyPr/>
        <a:lstStyle/>
        <a:p>
          <a:endParaRPr lang="zh-CN" altLang="en-US" sz="2400" b="1"/>
        </a:p>
      </dgm:t>
    </dgm:pt>
    <dgm:pt modelId="{20A0DCE6-0194-4C0B-BE03-52D54CDD5A31}" type="sibTrans" cxnId="{DB623E00-7E58-4FF7-8B0B-2CC919287A12}">
      <dgm:prSet/>
      <dgm:spPr/>
      <dgm:t>
        <a:bodyPr/>
        <a:lstStyle/>
        <a:p>
          <a:endParaRPr lang="zh-CN" altLang="en-US" sz="2400" b="1"/>
        </a:p>
      </dgm:t>
    </dgm:pt>
    <dgm:pt modelId="{AA60DDD9-A089-410C-9840-967887222899}">
      <dgm:prSet phldrT="[文本]" custT="1"/>
      <dgm:spPr/>
      <dgm:t>
        <a:bodyPr/>
        <a:lstStyle/>
        <a:p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Public health</a:t>
          </a:r>
          <a:endParaRPr lang="zh-CN" altLang="en-US" sz="1200" b="1" dirty="0">
            <a:latin typeface="微软雅黑" pitchFamily="34" charset="-122"/>
            <a:ea typeface="微软雅黑" pitchFamily="34" charset="-122"/>
          </a:endParaRPr>
        </a:p>
      </dgm:t>
    </dgm:pt>
    <dgm:pt modelId="{3CA80BCA-13AE-4535-A785-477FE08ACED3}" type="parTrans" cxnId="{1B58350A-92E7-4BF1-A2AC-FAD5E113DD9B}">
      <dgm:prSet/>
      <dgm:spPr/>
      <dgm:t>
        <a:bodyPr/>
        <a:lstStyle/>
        <a:p>
          <a:endParaRPr lang="zh-CN" altLang="en-US" sz="2400" b="1"/>
        </a:p>
      </dgm:t>
    </dgm:pt>
    <dgm:pt modelId="{CB489F17-75BA-4AEC-BD08-C07A33601C42}" type="sibTrans" cxnId="{1B58350A-92E7-4BF1-A2AC-FAD5E113DD9B}">
      <dgm:prSet/>
      <dgm:spPr/>
      <dgm:t>
        <a:bodyPr/>
        <a:lstStyle/>
        <a:p>
          <a:endParaRPr lang="zh-CN" altLang="en-US" sz="2400" b="1"/>
        </a:p>
      </dgm:t>
    </dgm:pt>
    <dgm:pt modelId="{CA87CA6B-633B-4FC1-9958-186EDC0A55D9}" type="pres">
      <dgm:prSet presAssocID="{E0BB3C17-9882-4687-B2C5-EA895D0AA7A2}" presName="compositeShape" presStyleCnt="0">
        <dgm:presLayoutVars>
          <dgm:chMax val="7"/>
          <dgm:dir/>
          <dgm:resizeHandles val="exact"/>
        </dgm:presLayoutVars>
      </dgm:prSet>
      <dgm:spPr/>
    </dgm:pt>
    <dgm:pt modelId="{99334B75-1E60-4A58-A7D1-EC05FE746B3C}" type="pres">
      <dgm:prSet presAssocID="{E0BB3C17-9882-4687-B2C5-EA895D0AA7A2}" presName="wedge1" presStyleLbl="node1" presStyleIdx="0" presStyleCnt="4" custLinFactNeighborX="-3507" custLinFactNeighborY="2796"/>
      <dgm:spPr/>
      <dgm:t>
        <a:bodyPr/>
        <a:lstStyle/>
        <a:p>
          <a:endParaRPr lang="zh-CN" altLang="en-US"/>
        </a:p>
      </dgm:t>
    </dgm:pt>
    <dgm:pt modelId="{AD1AF4A0-1BDC-4B96-B6B3-DB114CA5D1C8}" type="pres">
      <dgm:prSet presAssocID="{E0BB3C17-9882-4687-B2C5-EA895D0AA7A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21479A-687A-416E-AEAB-16FB905D52F1}" type="pres">
      <dgm:prSet presAssocID="{E0BB3C17-9882-4687-B2C5-EA895D0AA7A2}" presName="wedge2" presStyleLbl="node1" presStyleIdx="1" presStyleCnt="4" custLinFactNeighborX="708" custLinFactNeighborY="-1418"/>
      <dgm:spPr/>
      <dgm:t>
        <a:bodyPr/>
        <a:lstStyle/>
        <a:p>
          <a:endParaRPr lang="zh-CN" altLang="en-US"/>
        </a:p>
      </dgm:t>
    </dgm:pt>
    <dgm:pt modelId="{747D9B2A-0DB2-4F16-A9DB-808104D8BA9D}" type="pres">
      <dgm:prSet presAssocID="{E0BB3C17-9882-4687-B2C5-EA895D0AA7A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1F55DA-DCEF-4005-B1F9-76899B382930}" type="pres">
      <dgm:prSet presAssocID="{E0BB3C17-9882-4687-B2C5-EA895D0AA7A2}" presName="wedge3" presStyleLbl="node1" presStyleIdx="2" presStyleCnt="4" custLinFactNeighborX="708" custLinFactNeighborY="-1418"/>
      <dgm:spPr/>
      <dgm:t>
        <a:bodyPr/>
        <a:lstStyle/>
        <a:p>
          <a:endParaRPr lang="zh-CN" altLang="en-US"/>
        </a:p>
      </dgm:t>
    </dgm:pt>
    <dgm:pt modelId="{95C02729-4546-4085-AA79-B2EE5212EC7B}" type="pres">
      <dgm:prSet presAssocID="{E0BB3C17-9882-4687-B2C5-EA895D0AA7A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0A4663-83F7-4617-AD03-4127B1F5699A}" type="pres">
      <dgm:prSet presAssocID="{E0BB3C17-9882-4687-B2C5-EA895D0AA7A2}" presName="wedge4" presStyleLbl="node1" presStyleIdx="3" presStyleCnt="4" custLinFactNeighborX="708" custLinFactNeighborY="-1418"/>
      <dgm:spPr/>
      <dgm:t>
        <a:bodyPr/>
        <a:lstStyle/>
        <a:p>
          <a:endParaRPr lang="zh-CN" altLang="en-US"/>
        </a:p>
      </dgm:t>
    </dgm:pt>
    <dgm:pt modelId="{DB0A984F-3010-4B3C-B646-54B724CD0EC3}" type="pres">
      <dgm:prSet presAssocID="{E0BB3C17-9882-4687-B2C5-EA895D0AA7A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6640FB5-F5E3-4FB2-8581-FED672F93847}" type="presOf" srcId="{68685BC6-1264-447F-9BCB-AE91C00E22A8}" destId="{99334B75-1E60-4A58-A7D1-EC05FE746B3C}" srcOrd="0" destOrd="0" presId="urn:microsoft.com/office/officeart/2005/8/layout/chart3"/>
    <dgm:cxn modelId="{C348A437-C4D4-4A0E-A353-9300CA43EA12}" srcId="{E0BB3C17-9882-4687-B2C5-EA895D0AA7A2}" destId="{68685BC6-1264-447F-9BCB-AE91C00E22A8}" srcOrd="0" destOrd="0" parTransId="{5D101AA9-3757-4695-B85B-AC8370B412C6}" sibTransId="{88297A93-854A-40BB-8865-3B7D5FEB6812}"/>
    <dgm:cxn modelId="{652C7DF8-CFCB-4C95-BC5E-C89A203F33B3}" type="presOf" srcId="{D98D4B73-6E40-455E-B168-FAF31761EE9B}" destId="{791F55DA-DCEF-4005-B1F9-76899B382930}" srcOrd="0" destOrd="0" presId="urn:microsoft.com/office/officeart/2005/8/layout/chart3"/>
    <dgm:cxn modelId="{752BD9DC-6B85-4169-988A-E31C69247489}" type="presOf" srcId="{E0BB3C17-9882-4687-B2C5-EA895D0AA7A2}" destId="{CA87CA6B-633B-4FC1-9958-186EDC0A55D9}" srcOrd="0" destOrd="0" presId="urn:microsoft.com/office/officeart/2005/8/layout/chart3"/>
    <dgm:cxn modelId="{DB623E00-7E58-4FF7-8B0B-2CC919287A12}" srcId="{E0BB3C17-9882-4687-B2C5-EA895D0AA7A2}" destId="{D98D4B73-6E40-455E-B168-FAF31761EE9B}" srcOrd="2" destOrd="0" parTransId="{AB0AC6EB-8F67-4980-AFF9-FF2A5E12C108}" sibTransId="{20A0DCE6-0194-4C0B-BE03-52D54CDD5A31}"/>
    <dgm:cxn modelId="{31AC790F-BECA-47A1-B733-90E07C92EE4D}" type="presOf" srcId="{68685BC6-1264-447F-9BCB-AE91C00E22A8}" destId="{AD1AF4A0-1BDC-4B96-B6B3-DB114CA5D1C8}" srcOrd="1" destOrd="0" presId="urn:microsoft.com/office/officeart/2005/8/layout/chart3"/>
    <dgm:cxn modelId="{A786392A-62F9-4861-BE56-7188607F679D}" srcId="{E0BB3C17-9882-4687-B2C5-EA895D0AA7A2}" destId="{DC206806-5619-484C-817A-7D8D0103B28A}" srcOrd="1" destOrd="0" parTransId="{32C2B3A0-61A2-4893-9EF8-D39A89202468}" sibTransId="{E147D2AF-B226-4147-8C6F-3783F638E38B}"/>
    <dgm:cxn modelId="{7A273AC1-0E7C-488B-A88C-59EC43F837B0}" type="presOf" srcId="{AA60DDD9-A089-410C-9840-967887222899}" destId="{DB0A984F-3010-4B3C-B646-54B724CD0EC3}" srcOrd="1" destOrd="0" presId="urn:microsoft.com/office/officeart/2005/8/layout/chart3"/>
    <dgm:cxn modelId="{F3E9FD03-1CDA-4010-BFDB-9008C182F978}" type="presOf" srcId="{DC206806-5619-484C-817A-7D8D0103B28A}" destId="{9521479A-687A-416E-AEAB-16FB905D52F1}" srcOrd="0" destOrd="0" presId="urn:microsoft.com/office/officeart/2005/8/layout/chart3"/>
    <dgm:cxn modelId="{701182DB-B62C-4BAE-A606-64253D5E0B7F}" type="presOf" srcId="{AA60DDD9-A089-410C-9840-967887222899}" destId="{D70A4663-83F7-4617-AD03-4127B1F5699A}" srcOrd="0" destOrd="0" presId="urn:microsoft.com/office/officeart/2005/8/layout/chart3"/>
    <dgm:cxn modelId="{ED7102EB-1C1E-45E0-B2DB-9F4E69111C6C}" type="presOf" srcId="{DC206806-5619-484C-817A-7D8D0103B28A}" destId="{747D9B2A-0DB2-4F16-A9DB-808104D8BA9D}" srcOrd="1" destOrd="0" presId="urn:microsoft.com/office/officeart/2005/8/layout/chart3"/>
    <dgm:cxn modelId="{5606357A-5755-420C-B08B-DDCD6432729C}" type="presOf" srcId="{D98D4B73-6E40-455E-B168-FAF31761EE9B}" destId="{95C02729-4546-4085-AA79-B2EE5212EC7B}" srcOrd="1" destOrd="0" presId="urn:microsoft.com/office/officeart/2005/8/layout/chart3"/>
    <dgm:cxn modelId="{1B58350A-92E7-4BF1-A2AC-FAD5E113DD9B}" srcId="{E0BB3C17-9882-4687-B2C5-EA895D0AA7A2}" destId="{AA60DDD9-A089-410C-9840-967887222899}" srcOrd="3" destOrd="0" parTransId="{3CA80BCA-13AE-4535-A785-477FE08ACED3}" sibTransId="{CB489F17-75BA-4AEC-BD08-C07A33601C42}"/>
    <dgm:cxn modelId="{8CCAE6E5-3527-42A8-B461-58932AB1DF5B}" type="presParOf" srcId="{CA87CA6B-633B-4FC1-9958-186EDC0A55D9}" destId="{99334B75-1E60-4A58-A7D1-EC05FE746B3C}" srcOrd="0" destOrd="0" presId="urn:microsoft.com/office/officeart/2005/8/layout/chart3"/>
    <dgm:cxn modelId="{D2A98769-C848-4475-8250-3D4A50CBF409}" type="presParOf" srcId="{CA87CA6B-633B-4FC1-9958-186EDC0A55D9}" destId="{AD1AF4A0-1BDC-4B96-B6B3-DB114CA5D1C8}" srcOrd="1" destOrd="0" presId="urn:microsoft.com/office/officeart/2005/8/layout/chart3"/>
    <dgm:cxn modelId="{17C0CCA4-B903-4DD2-8EF9-02BAE66AC4E1}" type="presParOf" srcId="{CA87CA6B-633B-4FC1-9958-186EDC0A55D9}" destId="{9521479A-687A-416E-AEAB-16FB905D52F1}" srcOrd="2" destOrd="0" presId="urn:microsoft.com/office/officeart/2005/8/layout/chart3"/>
    <dgm:cxn modelId="{3F63A7DF-7D0C-4B39-8037-AE4FFE16482C}" type="presParOf" srcId="{CA87CA6B-633B-4FC1-9958-186EDC0A55D9}" destId="{747D9B2A-0DB2-4F16-A9DB-808104D8BA9D}" srcOrd="3" destOrd="0" presId="urn:microsoft.com/office/officeart/2005/8/layout/chart3"/>
    <dgm:cxn modelId="{599FA8E0-1CDA-43C3-A451-0E83CB71499C}" type="presParOf" srcId="{CA87CA6B-633B-4FC1-9958-186EDC0A55D9}" destId="{791F55DA-DCEF-4005-B1F9-76899B382930}" srcOrd="4" destOrd="0" presId="urn:microsoft.com/office/officeart/2005/8/layout/chart3"/>
    <dgm:cxn modelId="{F65250F1-FA41-49D0-A404-04CD59D3DFA8}" type="presParOf" srcId="{CA87CA6B-633B-4FC1-9958-186EDC0A55D9}" destId="{95C02729-4546-4085-AA79-B2EE5212EC7B}" srcOrd="5" destOrd="0" presId="urn:microsoft.com/office/officeart/2005/8/layout/chart3"/>
    <dgm:cxn modelId="{A324F045-6AAC-4EE9-B975-914EBC8D8322}" type="presParOf" srcId="{CA87CA6B-633B-4FC1-9958-186EDC0A55D9}" destId="{D70A4663-83F7-4617-AD03-4127B1F5699A}" srcOrd="6" destOrd="0" presId="urn:microsoft.com/office/officeart/2005/8/layout/chart3"/>
    <dgm:cxn modelId="{6755C110-85FD-4A04-947B-17C0C2102688}" type="presParOf" srcId="{CA87CA6B-633B-4FC1-9958-186EDC0A55D9}" destId="{DB0A984F-3010-4B3C-B646-54B724CD0EC3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291326-6D0E-4D8C-8A79-F928E4148CED}" type="doc">
      <dgm:prSet loTypeId="urn:microsoft.com/office/officeart/2008/layout/AscendingPictureAccent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F491B635-DFE2-4CD0-830E-D53AB2120E69}">
      <dgm:prSet phldrT="[文本]" custT="1"/>
      <dgm:spPr/>
      <dgm:t>
        <a:bodyPr/>
        <a:lstStyle/>
        <a:p>
          <a:r>
            <a:rPr lang="en-US" sz="2200" b="0" i="0" dirty="0" smtClean="0"/>
            <a:t>Collect distribution channel types, local massagers reception, the public and geographical coverage, the effective number of terminal equipment of each early warning</a:t>
          </a:r>
          <a:endParaRPr lang="zh-CN" altLang="en-US" sz="2200" dirty="0">
            <a:latin typeface="微软雅黑" pitchFamily="34" charset="-122"/>
            <a:ea typeface="微软雅黑" pitchFamily="34" charset="-122"/>
          </a:endParaRPr>
        </a:p>
      </dgm:t>
    </dgm:pt>
    <dgm:pt modelId="{8E2EE050-309E-45B4-A122-7024D6DCC910}" type="parTrans" cxnId="{785BEA90-D78B-4A41-9EFB-9A4B46AE72CA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1319FCEB-5888-4C05-A55F-E836A52AB822}" type="sibTrans" cxnId="{785BEA90-D78B-4A41-9EFB-9A4B46AE72CA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089E6F5E-90F3-4F8B-A6E4-D703785F0323}">
      <dgm:prSet custT="1"/>
      <dgm:spPr/>
      <dgm:t>
        <a:bodyPr/>
        <a:lstStyle/>
        <a:p>
          <a:r>
            <a:rPr lang="en-US" sz="2200" b="0" i="0" dirty="0" smtClean="0"/>
            <a:t>For early warning release trace of incidents before, occur, peer-to-peer feedback assessment report service for various departments</a:t>
          </a:r>
          <a:endParaRPr lang="zh-CN" altLang="en-US" sz="2200" dirty="0">
            <a:latin typeface="微软雅黑" pitchFamily="34" charset="-122"/>
            <a:ea typeface="微软雅黑" pitchFamily="34" charset="-122"/>
          </a:endParaRPr>
        </a:p>
      </dgm:t>
    </dgm:pt>
    <dgm:pt modelId="{D5F496F3-871A-4D32-ABCE-A1320A7B108A}" type="parTrans" cxnId="{4103EFBA-A312-4CB8-A6EE-AD3D26D636C6}">
      <dgm:prSet/>
      <dgm:spPr/>
      <dgm:t>
        <a:bodyPr/>
        <a:lstStyle/>
        <a:p>
          <a:endParaRPr lang="zh-CN" altLang="en-US"/>
        </a:p>
      </dgm:t>
    </dgm:pt>
    <dgm:pt modelId="{2611C614-7999-45D4-AA27-A9C6F5216905}" type="sibTrans" cxnId="{4103EFBA-A312-4CB8-A6EE-AD3D26D636C6}">
      <dgm:prSet/>
      <dgm:spPr/>
      <dgm:t>
        <a:bodyPr/>
        <a:lstStyle/>
        <a:p>
          <a:endParaRPr lang="zh-CN" altLang="en-US"/>
        </a:p>
      </dgm:t>
    </dgm:pt>
    <dgm:pt modelId="{A0C0DCB6-1116-4275-9E3F-F677D454E01E}" type="pres">
      <dgm:prSet presAssocID="{AF291326-6D0E-4D8C-8A79-F928E4148C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A0EB226F-27CB-4C63-B8D5-81BEF401C4C9}" type="pres">
      <dgm:prSet presAssocID="{AF291326-6D0E-4D8C-8A79-F928E4148CED}" presName="dot1" presStyleLbl="alignNode1" presStyleIdx="0" presStyleCnt="10" custLinFactX="-100000" custLinFactY="-31711" custLinFactNeighborX="-174983" custLinFactNeighborY="-100000"/>
      <dgm:spPr/>
      <dgm:t>
        <a:bodyPr/>
        <a:lstStyle/>
        <a:p>
          <a:endParaRPr lang="zh-CN" altLang="en-US"/>
        </a:p>
      </dgm:t>
    </dgm:pt>
    <dgm:pt modelId="{09760927-C16B-4C02-B1E1-C6982C453A78}" type="pres">
      <dgm:prSet presAssocID="{AF291326-6D0E-4D8C-8A79-F928E4148CED}" presName="dot2" presStyleLbl="alignNode1" presStyleIdx="1" presStyleCnt="10" custLinFactX="-100000" custLinFactNeighborX="-154615" custLinFactNeighborY="-82524"/>
      <dgm:spPr/>
    </dgm:pt>
    <dgm:pt modelId="{AC72D841-ED21-467D-912B-9A6ECE6BEA2E}" type="pres">
      <dgm:prSet presAssocID="{AF291326-6D0E-4D8C-8A79-F928E4148CED}" presName="dot3" presStyleLbl="alignNode1" presStyleIdx="2" presStyleCnt="10"/>
      <dgm:spPr/>
    </dgm:pt>
    <dgm:pt modelId="{93F3A80A-1DA0-4877-BD8F-021BB8D0EAF0}" type="pres">
      <dgm:prSet presAssocID="{AF291326-6D0E-4D8C-8A79-F928E4148CED}" presName="dotArrow1" presStyleLbl="alignNode1" presStyleIdx="3" presStyleCnt="10" custLinFactX="-100000" custLinFactNeighborX="-181056"/>
      <dgm:spPr/>
    </dgm:pt>
    <dgm:pt modelId="{37A29BD0-C24B-494A-9BB8-E6B87B7EC8A0}" type="pres">
      <dgm:prSet presAssocID="{AF291326-6D0E-4D8C-8A79-F928E4148CED}" presName="dotArrow2" presStyleLbl="alignNode1" presStyleIdx="4" presStyleCnt="10" custLinFactX="-100000" custLinFactNeighborX="-181056"/>
      <dgm:spPr/>
    </dgm:pt>
    <dgm:pt modelId="{591E5507-0427-4ADB-99B7-3BE45F0B86A7}" type="pres">
      <dgm:prSet presAssocID="{AF291326-6D0E-4D8C-8A79-F928E4148CED}" presName="dotArrow3" presStyleLbl="alignNode1" presStyleIdx="5" presStyleCnt="10" custLinFactX="-100000" custLinFactNeighborX="-181056"/>
      <dgm:spPr/>
    </dgm:pt>
    <dgm:pt modelId="{71B668DA-6329-4153-9551-3F483D9815EB}" type="pres">
      <dgm:prSet presAssocID="{AF291326-6D0E-4D8C-8A79-F928E4148CED}" presName="dotArrow4" presStyleLbl="alignNode1" presStyleIdx="6" presStyleCnt="10" custLinFactX="-100000" custLinFactNeighborX="-181056"/>
      <dgm:spPr/>
    </dgm:pt>
    <dgm:pt modelId="{E69AA0E2-B1EE-4449-A560-D27EEC3A67E5}" type="pres">
      <dgm:prSet presAssocID="{AF291326-6D0E-4D8C-8A79-F928E4148CED}" presName="dotArrow5" presStyleLbl="alignNode1" presStyleIdx="7" presStyleCnt="10" custLinFactX="-100000" custLinFactNeighborX="-181056"/>
      <dgm:spPr/>
    </dgm:pt>
    <dgm:pt modelId="{7BBB202B-2DAE-42A7-874F-5A12082A832D}" type="pres">
      <dgm:prSet presAssocID="{AF291326-6D0E-4D8C-8A79-F928E4148CED}" presName="dotArrow6" presStyleLbl="alignNode1" presStyleIdx="8" presStyleCnt="10" custLinFactX="-100000" custLinFactNeighborX="-181056"/>
      <dgm:spPr/>
    </dgm:pt>
    <dgm:pt modelId="{4CFE6875-A327-4C0C-A8BF-375C5FEEDDEA}" type="pres">
      <dgm:prSet presAssocID="{AF291326-6D0E-4D8C-8A79-F928E4148CED}" presName="dotArrow7" presStyleLbl="alignNode1" presStyleIdx="9" presStyleCnt="10" custLinFactX="-100000" custLinFactNeighborX="-181056"/>
      <dgm:spPr/>
    </dgm:pt>
    <dgm:pt modelId="{7A51C4B0-7811-4F23-91B8-4FBAE2EEEC2A}" type="pres">
      <dgm:prSet presAssocID="{F491B635-DFE2-4CD0-830E-D53AB2120E69}" presName="parTx1" presStyleLbl="node1" presStyleIdx="0" presStyleCnt="2" custScaleX="154876" custScaleY="122530" custLinFactNeighborX="29085" custLinFactNeighborY="-58799"/>
      <dgm:spPr/>
      <dgm:t>
        <a:bodyPr/>
        <a:lstStyle/>
        <a:p>
          <a:endParaRPr lang="zh-CN" altLang="en-US"/>
        </a:p>
      </dgm:t>
    </dgm:pt>
    <dgm:pt modelId="{165107C1-78B7-4F4F-8863-93A0B0789187}" type="pres">
      <dgm:prSet presAssocID="{1319FCEB-5888-4C05-A55F-E836A52AB822}" presName="picture1" presStyleCnt="0"/>
      <dgm:spPr/>
    </dgm:pt>
    <dgm:pt modelId="{8CB740A0-B20E-4E01-B5B7-5AC740FC8C8F}" type="pres">
      <dgm:prSet presAssocID="{1319FCEB-5888-4C05-A55F-E836A52AB822}" presName="imageRepeatNode" presStyleLbl="fgImgPlace1" presStyleIdx="0" presStyleCnt="2" custLinFactNeighborX="-20078" custLinFactNeighborY="-7172"/>
      <dgm:spPr/>
      <dgm:t>
        <a:bodyPr/>
        <a:lstStyle/>
        <a:p>
          <a:endParaRPr lang="zh-CN" altLang="en-US"/>
        </a:p>
      </dgm:t>
    </dgm:pt>
    <dgm:pt modelId="{DDF4630C-8E47-454E-9BD7-2C304C30295F}" type="pres">
      <dgm:prSet presAssocID="{089E6F5E-90F3-4F8B-A6E4-D703785F0323}" presName="parTx2" presStyleLbl="node1" presStyleIdx="1" presStyleCnt="2" custScaleX="157292" custScaleY="132206" custLinFactNeighborX="-8932" custLinFactNeighborY="-83025"/>
      <dgm:spPr/>
      <dgm:t>
        <a:bodyPr/>
        <a:lstStyle/>
        <a:p>
          <a:endParaRPr lang="zh-CN" altLang="en-US"/>
        </a:p>
      </dgm:t>
    </dgm:pt>
    <dgm:pt modelId="{2392F2DA-F8DC-4FC1-9F55-F0E36CE7F4AB}" type="pres">
      <dgm:prSet presAssocID="{2611C614-7999-45D4-AA27-A9C6F5216905}" presName="picture2" presStyleCnt="0"/>
      <dgm:spPr/>
    </dgm:pt>
    <dgm:pt modelId="{91456111-5475-48C5-AA2E-953CEA13A9EA}" type="pres">
      <dgm:prSet presAssocID="{2611C614-7999-45D4-AA27-A9C6F5216905}" presName="imageRepeatNode" presStyleLbl="fgImgPlace1" presStyleIdx="1" presStyleCnt="2" custScaleX="91021" custScaleY="94761" custLinFactNeighborX="-74651" custLinFactNeighborY="-14913"/>
      <dgm:spPr/>
      <dgm:t>
        <a:bodyPr/>
        <a:lstStyle/>
        <a:p>
          <a:endParaRPr lang="zh-CN" altLang="en-US"/>
        </a:p>
      </dgm:t>
    </dgm:pt>
  </dgm:ptLst>
  <dgm:cxnLst>
    <dgm:cxn modelId="{357AE766-106E-4C20-9ED8-1BEBF4D13930}" type="presOf" srcId="{089E6F5E-90F3-4F8B-A6E4-D703785F0323}" destId="{DDF4630C-8E47-454E-9BD7-2C304C30295F}" srcOrd="0" destOrd="0" presId="urn:microsoft.com/office/officeart/2008/layout/AscendingPictureAccentProcess"/>
    <dgm:cxn modelId="{E7771C90-E189-4C27-B7A2-4B54BAE2922C}" type="presOf" srcId="{2611C614-7999-45D4-AA27-A9C6F5216905}" destId="{91456111-5475-48C5-AA2E-953CEA13A9EA}" srcOrd="0" destOrd="0" presId="urn:microsoft.com/office/officeart/2008/layout/AscendingPictureAccentProcess"/>
    <dgm:cxn modelId="{F239E1E7-70F9-4EDB-939E-AFB524612BFF}" type="presOf" srcId="{F491B635-DFE2-4CD0-830E-D53AB2120E69}" destId="{7A51C4B0-7811-4F23-91B8-4FBAE2EEEC2A}" srcOrd="0" destOrd="0" presId="urn:microsoft.com/office/officeart/2008/layout/AscendingPictureAccentProcess"/>
    <dgm:cxn modelId="{22FFA2E6-B999-4FC7-B297-FD7DD38F2888}" type="presOf" srcId="{AF291326-6D0E-4D8C-8A79-F928E4148CED}" destId="{A0C0DCB6-1116-4275-9E3F-F677D454E01E}" srcOrd="0" destOrd="0" presId="urn:microsoft.com/office/officeart/2008/layout/AscendingPictureAccentProcess"/>
    <dgm:cxn modelId="{4103EFBA-A312-4CB8-A6EE-AD3D26D636C6}" srcId="{AF291326-6D0E-4D8C-8A79-F928E4148CED}" destId="{089E6F5E-90F3-4F8B-A6E4-D703785F0323}" srcOrd="1" destOrd="0" parTransId="{D5F496F3-871A-4D32-ABCE-A1320A7B108A}" sibTransId="{2611C614-7999-45D4-AA27-A9C6F5216905}"/>
    <dgm:cxn modelId="{A3175926-B6AE-40F6-8392-66159C93B1EF}" type="presOf" srcId="{1319FCEB-5888-4C05-A55F-E836A52AB822}" destId="{8CB740A0-B20E-4E01-B5B7-5AC740FC8C8F}" srcOrd="0" destOrd="0" presId="urn:microsoft.com/office/officeart/2008/layout/AscendingPictureAccentProcess"/>
    <dgm:cxn modelId="{785BEA90-D78B-4A41-9EFB-9A4B46AE72CA}" srcId="{AF291326-6D0E-4D8C-8A79-F928E4148CED}" destId="{F491B635-DFE2-4CD0-830E-D53AB2120E69}" srcOrd="0" destOrd="0" parTransId="{8E2EE050-309E-45B4-A122-7024D6DCC910}" sibTransId="{1319FCEB-5888-4C05-A55F-E836A52AB822}"/>
    <dgm:cxn modelId="{A473E169-9F8C-4E8E-AAE9-D6F115DB7E18}" type="presParOf" srcId="{A0C0DCB6-1116-4275-9E3F-F677D454E01E}" destId="{A0EB226F-27CB-4C63-B8D5-81BEF401C4C9}" srcOrd="0" destOrd="0" presId="urn:microsoft.com/office/officeart/2008/layout/AscendingPictureAccentProcess"/>
    <dgm:cxn modelId="{2223428B-93D3-470D-B422-7DD50C1B2171}" type="presParOf" srcId="{A0C0DCB6-1116-4275-9E3F-F677D454E01E}" destId="{09760927-C16B-4C02-B1E1-C6982C453A78}" srcOrd="1" destOrd="0" presId="urn:microsoft.com/office/officeart/2008/layout/AscendingPictureAccentProcess"/>
    <dgm:cxn modelId="{D2C35466-628A-47F0-AE66-694DB5EF805C}" type="presParOf" srcId="{A0C0DCB6-1116-4275-9E3F-F677D454E01E}" destId="{AC72D841-ED21-467D-912B-9A6ECE6BEA2E}" srcOrd="2" destOrd="0" presId="urn:microsoft.com/office/officeart/2008/layout/AscendingPictureAccentProcess"/>
    <dgm:cxn modelId="{F4173044-0957-4D3E-B585-64314364CE21}" type="presParOf" srcId="{A0C0DCB6-1116-4275-9E3F-F677D454E01E}" destId="{93F3A80A-1DA0-4877-BD8F-021BB8D0EAF0}" srcOrd="3" destOrd="0" presId="urn:microsoft.com/office/officeart/2008/layout/AscendingPictureAccentProcess"/>
    <dgm:cxn modelId="{E13D1085-CA48-43B5-AD31-C496E00AC5C2}" type="presParOf" srcId="{A0C0DCB6-1116-4275-9E3F-F677D454E01E}" destId="{37A29BD0-C24B-494A-9BB8-E6B87B7EC8A0}" srcOrd="4" destOrd="0" presId="urn:microsoft.com/office/officeart/2008/layout/AscendingPictureAccentProcess"/>
    <dgm:cxn modelId="{5E660BB5-0370-49C2-8674-92DFD8E8871E}" type="presParOf" srcId="{A0C0DCB6-1116-4275-9E3F-F677D454E01E}" destId="{591E5507-0427-4ADB-99B7-3BE45F0B86A7}" srcOrd="5" destOrd="0" presId="urn:microsoft.com/office/officeart/2008/layout/AscendingPictureAccentProcess"/>
    <dgm:cxn modelId="{68D4F3E0-D3D2-4FFE-86CE-F6A17A75E9A5}" type="presParOf" srcId="{A0C0DCB6-1116-4275-9E3F-F677D454E01E}" destId="{71B668DA-6329-4153-9551-3F483D9815EB}" srcOrd="6" destOrd="0" presId="urn:microsoft.com/office/officeart/2008/layout/AscendingPictureAccentProcess"/>
    <dgm:cxn modelId="{A831C432-3D8D-49E4-A61F-798302F4E0AC}" type="presParOf" srcId="{A0C0DCB6-1116-4275-9E3F-F677D454E01E}" destId="{E69AA0E2-B1EE-4449-A560-D27EEC3A67E5}" srcOrd="7" destOrd="0" presId="urn:microsoft.com/office/officeart/2008/layout/AscendingPictureAccentProcess"/>
    <dgm:cxn modelId="{0EED1999-77B8-4572-A755-567A7B752747}" type="presParOf" srcId="{A0C0DCB6-1116-4275-9E3F-F677D454E01E}" destId="{7BBB202B-2DAE-42A7-874F-5A12082A832D}" srcOrd="8" destOrd="0" presId="urn:microsoft.com/office/officeart/2008/layout/AscendingPictureAccentProcess"/>
    <dgm:cxn modelId="{A97D69FD-97BF-4241-8FDD-E2AAFC285E3D}" type="presParOf" srcId="{A0C0DCB6-1116-4275-9E3F-F677D454E01E}" destId="{4CFE6875-A327-4C0C-A8BF-375C5FEEDDEA}" srcOrd="9" destOrd="0" presId="urn:microsoft.com/office/officeart/2008/layout/AscendingPictureAccentProcess"/>
    <dgm:cxn modelId="{94CAD7D9-5990-48A4-B6D6-B26F653DFC12}" type="presParOf" srcId="{A0C0DCB6-1116-4275-9E3F-F677D454E01E}" destId="{7A51C4B0-7811-4F23-91B8-4FBAE2EEEC2A}" srcOrd="10" destOrd="0" presId="urn:microsoft.com/office/officeart/2008/layout/AscendingPictureAccentProcess"/>
    <dgm:cxn modelId="{0703B8AC-E98C-408D-9667-163FC12B7C92}" type="presParOf" srcId="{A0C0DCB6-1116-4275-9E3F-F677D454E01E}" destId="{165107C1-78B7-4F4F-8863-93A0B0789187}" srcOrd="11" destOrd="0" presId="urn:microsoft.com/office/officeart/2008/layout/AscendingPictureAccentProcess"/>
    <dgm:cxn modelId="{7822A056-8165-4064-8D22-87F0E0FD4D72}" type="presParOf" srcId="{165107C1-78B7-4F4F-8863-93A0B0789187}" destId="{8CB740A0-B20E-4E01-B5B7-5AC740FC8C8F}" srcOrd="0" destOrd="0" presId="urn:microsoft.com/office/officeart/2008/layout/AscendingPictureAccentProcess"/>
    <dgm:cxn modelId="{25A2311E-85B5-4F07-8638-733A60C9A86B}" type="presParOf" srcId="{A0C0DCB6-1116-4275-9E3F-F677D454E01E}" destId="{DDF4630C-8E47-454E-9BD7-2C304C30295F}" srcOrd="12" destOrd="0" presId="urn:microsoft.com/office/officeart/2008/layout/AscendingPictureAccentProcess"/>
    <dgm:cxn modelId="{86C53323-8B05-4EFC-AE4B-E03A541902FF}" type="presParOf" srcId="{A0C0DCB6-1116-4275-9E3F-F677D454E01E}" destId="{2392F2DA-F8DC-4FC1-9F55-F0E36CE7F4AB}" srcOrd="13" destOrd="0" presId="urn:microsoft.com/office/officeart/2008/layout/AscendingPictureAccentProcess"/>
    <dgm:cxn modelId="{15422EFE-641A-45D8-BD58-A550E089E9F1}" type="presParOf" srcId="{2392F2DA-F8DC-4FC1-9F55-F0E36CE7F4AB}" destId="{91456111-5475-48C5-AA2E-953CEA13A9E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A2401-DE85-4B27-8745-3385FA83F4D7}">
      <dsp:nvSpPr>
        <dsp:cNvPr id="0" name=""/>
        <dsp:cNvSpPr/>
      </dsp:nvSpPr>
      <dsp:spPr>
        <a:xfrm>
          <a:off x="96813" y="1347018"/>
          <a:ext cx="1916464" cy="409875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2011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01751" y="1347018"/>
        <a:ext cx="1506589" cy="409875"/>
      </dsp:txXfrm>
    </dsp:sp>
    <dsp:sp modelId="{15125BFA-139B-48B2-8324-AF8836AD7AB2}">
      <dsp:nvSpPr>
        <dsp:cNvPr id="0" name=""/>
        <dsp:cNvSpPr/>
      </dsp:nvSpPr>
      <dsp:spPr>
        <a:xfrm>
          <a:off x="6639" y="1808128"/>
          <a:ext cx="1713518" cy="289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The national development and reform commission issued investment, and the </a:t>
          </a:r>
          <a:r>
            <a:rPr lang="en-US" sz="2000" b="0" i="0" kern="1200" dirty="0" smtClean="0">
              <a:solidFill>
                <a:srgbClr val="FF0000"/>
              </a:solidFill>
            </a:rPr>
            <a:t>project construction started</a:t>
          </a:r>
          <a:endParaRPr lang="zh-CN" altLang="en-US" sz="2000" b="0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6639" y="1808128"/>
        <a:ext cx="1713518" cy="2893524"/>
      </dsp:txXfrm>
    </dsp:sp>
    <dsp:sp modelId="{962DDE90-8F89-4365-AB0C-6975072A6EC5}">
      <dsp:nvSpPr>
        <dsp:cNvPr id="0" name=""/>
        <dsp:cNvSpPr/>
      </dsp:nvSpPr>
      <dsp:spPr>
        <a:xfrm>
          <a:off x="1797488" y="1347018"/>
          <a:ext cx="1916464" cy="409875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2012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002426" y="1347018"/>
        <a:ext cx="1506589" cy="409875"/>
      </dsp:txXfrm>
    </dsp:sp>
    <dsp:sp modelId="{99BD12CD-D751-456A-9BF3-170526A615B0}">
      <dsp:nvSpPr>
        <dsp:cNvPr id="0" name=""/>
        <dsp:cNvSpPr/>
      </dsp:nvSpPr>
      <dsp:spPr>
        <a:xfrm>
          <a:off x="1797488" y="1808128"/>
          <a:ext cx="1533171" cy="289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rgbClr val="FF0000"/>
              </a:solidFill>
            </a:rPr>
            <a:t>Completed</a:t>
          </a:r>
          <a:r>
            <a:rPr lang="en-US" sz="2000" b="0" i="0" kern="1200" dirty="0" smtClean="0"/>
            <a:t> </a:t>
          </a:r>
          <a:r>
            <a:rPr lang="en-US" sz="2000" b="0" i="0" kern="1200" dirty="0" smtClean="0">
              <a:solidFill>
                <a:srgbClr val="FF0000"/>
              </a:solidFill>
            </a:rPr>
            <a:t>preliminary system </a:t>
          </a:r>
          <a:r>
            <a:rPr lang="en-US" sz="2000" b="0" i="0" kern="1200" dirty="0" smtClean="0"/>
            <a:t>platform construction</a:t>
          </a:r>
          <a:endParaRPr lang="zh-CN" altLang="en-US" sz="2000" b="0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797488" y="1808128"/>
        <a:ext cx="1533171" cy="2893524"/>
      </dsp:txXfrm>
    </dsp:sp>
    <dsp:sp modelId="{EC675B95-F61C-472C-B8CA-DC980E400E54}">
      <dsp:nvSpPr>
        <dsp:cNvPr id="0" name=""/>
        <dsp:cNvSpPr/>
      </dsp:nvSpPr>
      <dsp:spPr>
        <a:xfrm>
          <a:off x="3498164" y="1347018"/>
          <a:ext cx="1916464" cy="409875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2013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703102" y="1347018"/>
        <a:ext cx="1506589" cy="409875"/>
      </dsp:txXfrm>
    </dsp:sp>
    <dsp:sp modelId="{81076C20-BA20-4CA0-B343-CD9A828DAF03}">
      <dsp:nvSpPr>
        <dsp:cNvPr id="0" name=""/>
        <dsp:cNvSpPr/>
      </dsp:nvSpPr>
      <dsp:spPr>
        <a:xfrm>
          <a:off x="3498164" y="1808128"/>
          <a:ext cx="1533171" cy="289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Completed the in deployment , installation and </a:t>
          </a:r>
          <a:r>
            <a:rPr lang="en-US" sz="2000" b="0" i="0" kern="1200" dirty="0" smtClean="0">
              <a:solidFill>
                <a:srgbClr val="FF0000"/>
              </a:solidFill>
            </a:rPr>
            <a:t>test</a:t>
          </a:r>
          <a:r>
            <a:rPr lang="en-US" sz="2000" b="0" i="0" kern="1200" dirty="0" smtClean="0"/>
            <a:t> of provincial and municipal platform </a:t>
          </a:r>
          <a:endParaRPr lang="zh-CN" altLang="en-US" sz="2000" b="0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498164" y="1808128"/>
        <a:ext cx="1533171" cy="2893524"/>
      </dsp:txXfrm>
    </dsp:sp>
    <dsp:sp modelId="{86C39451-A2D4-40FE-96A9-96C653960F56}">
      <dsp:nvSpPr>
        <dsp:cNvPr id="0" name=""/>
        <dsp:cNvSpPr/>
      </dsp:nvSpPr>
      <dsp:spPr>
        <a:xfrm>
          <a:off x="5198840" y="1347018"/>
          <a:ext cx="1916464" cy="409875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2014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5403778" y="1347018"/>
        <a:ext cx="1506589" cy="409875"/>
      </dsp:txXfrm>
    </dsp:sp>
    <dsp:sp modelId="{0A9CEE95-F3EE-4EF9-A25C-B026581C42EC}">
      <dsp:nvSpPr>
        <dsp:cNvPr id="0" name=""/>
        <dsp:cNvSpPr/>
      </dsp:nvSpPr>
      <dsp:spPr>
        <a:xfrm>
          <a:off x="5198840" y="1808128"/>
          <a:ext cx="1533171" cy="289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System put into </a:t>
          </a:r>
          <a:r>
            <a:rPr lang="en-US" sz="2000" b="0" i="0" kern="1200" dirty="0" smtClean="0">
              <a:solidFill>
                <a:srgbClr val="FF0000"/>
              </a:solidFill>
            </a:rPr>
            <a:t>trial operation</a:t>
          </a:r>
          <a:endParaRPr lang="zh-CN" altLang="en-US" sz="2000" b="0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5198840" y="1808128"/>
        <a:ext cx="1533171" cy="2893524"/>
      </dsp:txXfrm>
    </dsp:sp>
    <dsp:sp modelId="{D4B2C7ED-09B9-4280-917D-9D957ACCE5FE}">
      <dsp:nvSpPr>
        <dsp:cNvPr id="0" name=""/>
        <dsp:cNvSpPr/>
      </dsp:nvSpPr>
      <dsp:spPr>
        <a:xfrm>
          <a:off x="7005887" y="1347018"/>
          <a:ext cx="1916464" cy="409875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itchFamily="34" charset="-122"/>
              <a:ea typeface="微软雅黑" pitchFamily="34" charset="-122"/>
            </a:rPr>
            <a:t>2015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7210825" y="1347018"/>
        <a:ext cx="1506589" cy="409875"/>
      </dsp:txXfrm>
    </dsp:sp>
    <dsp:sp modelId="{9C0A48BA-080D-4D6D-AA07-3B07BE5D4FD2}">
      <dsp:nvSpPr>
        <dsp:cNvPr id="0" name=""/>
        <dsp:cNvSpPr/>
      </dsp:nvSpPr>
      <dsp:spPr>
        <a:xfrm>
          <a:off x="6899516" y="1808128"/>
          <a:ext cx="1745914" cy="289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b="0" kern="1200" dirty="0" smtClean="0">
              <a:latin typeface="微软雅黑" pitchFamily="34" charset="-122"/>
              <a:ea typeface="微软雅黑" pitchFamily="34" charset="-122"/>
            </a:rPr>
            <a:t>System put into formal operation </a:t>
          </a:r>
          <a:endParaRPr lang="zh-CN" altLang="en-US" sz="1600" b="1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System operation management method was issued</a:t>
          </a:r>
          <a:endParaRPr lang="zh-CN" altLang="en-US" sz="1800" b="1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6899516" y="1808128"/>
        <a:ext cx="1745914" cy="2893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97EAF-B5AD-4711-90A5-057FED578FA8}">
      <dsp:nvSpPr>
        <dsp:cNvPr id="0" name=""/>
        <dsp:cNvSpPr/>
      </dsp:nvSpPr>
      <dsp:spPr>
        <a:xfrm>
          <a:off x="-4878114" y="-747549"/>
          <a:ext cx="5809924" cy="5809924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B43A4-88C4-4222-B635-FC6354F42526}">
      <dsp:nvSpPr>
        <dsp:cNvPr id="0" name=""/>
        <dsp:cNvSpPr/>
      </dsp:nvSpPr>
      <dsp:spPr>
        <a:xfrm>
          <a:off x="347739" y="227218"/>
          <a:ext cx="7225812" cy="454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5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Qmnimedia</a:t>
          </a:r>
          <a:r>
            <a:rPr lang="en-US" altLang="zh-CN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release of early warning</a:t>
          </a:r>
          <a:endParaRPr lang="zh-CN" altLang="en-US" sz="2000" kern="1200" dirty="0"/>
        </a:p>
      </dsp:txBody>
      <dsp:txXfrm>
        <a:off x="347739" y="227218"/>
        <a:ext cx="7225812" cy="454264"/>
      </dsp:txXfrm>
    </dsp:sp>
    <dsp:sp modelId="{641C53CB-8244-4197-BE2F-BF8FAF3E9D02}">
      <dsp:nvSpPr>
        <dsp:cNvPr id="0" name=""/>
        <dsp:cNvSpPr/>
      </dsp:nvSpPr>
      <dsp:spPr>
        <a:xfrm>
          <a:off x="63824" y="170435"/>
          <a:ext cx="567830" cy="567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4CE1-59CC-4A66-8385-15A244B54DA6}">
      <dsp:nvSpPr>
        <dsp:cNvPr id="0" name=""/>
        <dsp:cNvSpPr/>
      </dsp:nvSpPr>
      <dsp:spPr>
        <a:xfrm>
          <a:off x="721403" y="908529"/>
          <a:ext cx="6852148" cy="454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5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Rapid release of the designated area via entire network</a:t>
          </a:r>
          <a:endParaRPr lang="zh-CN" altLang="en-US" sz="1800" kern="1200" dirty="0"/>
        </a:p>
      </dsp:txBody>
      <dsp:txXfrm>
        <a:off x="721403" y="908529"/>
        <a:ext cx="6852148" cy="454264"/>
      </dsp:txXfrm>
    </dsp:sp>
    <dsp:sp modelId="{0D3CD70D-FE21-4152-BC08-078A43E7B3A5}">
      <dsp:nvSpPr>
        <dsp:cNvPr id="0" name=""/>
        <dsp:cNvSpPr/>
      </dsp:nvSpPr>
      <dsp:spPr>
        <a:xfrm>
          <a:off x="437488" y="851746"/>
          <a:ext cx="567830" cy="567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274F2-0E28-4CFD-85CD-F974A1AE97A5}">
      <dsp:nvSpPr>
        <dsp:cNvPr id="0" name=""/>
        <dsp:cNvSpPr/>
      </dsp:nvSpPr>
      <dsp:spPr>
        <a:xfrm>
          <a:off x="892270" y="1589840"/>
          <a:ext cx="6681281" cy="454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5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Barrier-free sharing of early warning across departments</a:t>
          </a:r>
          <a:endParaRPr lang="zh-CN" altLang="en-US" sz="1800" kern="1200" dirty="0"/>
        </a:p>
      </dsp:txBody>
      <dsp:txXfrm>
        <a:off x="892270" y="1589840"/>
        <a:ext cx="6681281" cy="454264"/>
      </dsp:txXfrm>
    </dsp:sp>
    <dsp:sp modelId="{7162F010-82BF-49BE-8349-3C83701E0789}">
      <dsp:nvSpPr>
        <dsp:cNvPr id="0" name=""/>
        <dsp:cNvSpPr/>
      </dsp:nvSpPr>
      <dsp:spPr>
        <a:xfrm>
          <a:off x="608355" y="1533057"/>
          <a:ext cx="567830" cy="567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9D153-6FBA-4004-9453-FD7E1A49F83F}">
      <dsp:nvSpPr>
        <dsp:cNvPr id="0" name=""/>
        <dsp:cNvSpPr/>
      </dsp:nvSpPr>
      <dsp:spPr>
        <a:xfrm>
          <a:off x="892270" y="2270719"/>
          <a:ext cx="6681281" cy="454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5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Dedicated channel for local messengers</a:t>
          </a:r>
          <a:endParaRPr lang="zh-CN" altLang="en-US" sz="2000" kern="1200" dirty="0"/>
        </a:p>
      </dsp:txBody>
      <dsp:txXfrm>
        <a:off x="892270" y="2270719"/>
        <a:ext cx="6681281" cy="454264"/>
      </dsp:txXfrm>
    </dsp:sp>
    <dsp:sp modelId="{C26F86DE-C9A4-4FBC-B759-C5815CB6C88D}">
      <dsp:nvSpPr>
        <dsp:cNvPr id="0" name=""/>
        <dsp:cNvSpPr/>
      </dsp:nvSpPr>
      <dsp:spPr>
        <a:xfrm>
          <a:off x="608355" y="2213936"/>
          <a:ext cx="567830" cy="567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46F78-0054-4AB7-B6B3-1FBC2A229712}">
      <dsp:nvSpPr>
        <dsp:cNvPr id="0" name=""/>
        <dsp:cNvSpPr/>
      </dsp:nvSpPr>
      <dsp:spPr>
        <a:xfrm>
          <a:off x="721403" y="2952030"/>
          <a:ext cx="6852148" cy="454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5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Real-time feedback of release effect</a:t>
          </a:r>
          <a:endParaRPr lang="zh-CN" altLang="en-US" sz="2000" kern="1200" dirty="0"/>
        </a:p>
      </dsp:txBody>
      <dsp:txXfrm>
        <a:off x="721403" y="2952030"/>
        <a:ext cx="6852148" cy="454264"/>
      </dsp:txXfrm>
    </dsp:sp>
    <dsp:sp modelId="{28743604-1799-42AC-A15F-78C10825397C}">
      <dsp:nvSpPr>
        <dsp:cNvPr id="0" name=""/>
        <dsp:cNvSpPr/>
      </dsp:nvSpPr>
      <dsp:spPr>
        <a:xfrm>
          <a:off x="437488" y="2895247"/>
          <a:ext cx="567830" cy="567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92D77-CF1B-4A6A-B66B-865DF557E8D0}">
      <dsp:nvSpPr>
        <dsp:cNvPr id="0" name=""/>
        <dsp:cNvSpPr/>
      </dsp:nvSpPr>
      <dsp:spPr>
        <a:xfrm>
          <a:off x="347739" y="3633341"/>
          <a:ext cx="7225812" cy="454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5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Warning release security assurance</a:t>
          </a:r>
          <a:endParaRPr lang="zh-CN" altLang="en-US" sz="2000" kern="1200" dirty="0"/>
        </a:p>
      </dsp:txBody>
      <dsp:txXfrm>
        <a:off x="347739" y="3633341"/>
        <a:ext cx="7225812" cy="454264"/>
      </dsp:txXfrm>
    </dsp:sp>
    <dsp:sp modelId="{43B7D63F-DFA9-4787-AB52-6544B2DB0BFE}">
      <dsp:nvSpPr>
        <dsp:cNvPr id="0" name=""/>
        <dsp:cNvSpPr/>
      </dsp:nvSpPr>
      <dsp:spPr>
        <a:xfrm>
          <a:off x="63824" y="3576558"/>
          <a:ext cx="567830" cy="567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34B75-1E60-4A58-A7D1-EC05FE746B3C}">
      <dsp:nvSpPr>
        <dsp:cNvPr id="0" name=""/>
        <dsp:cNvSpPr/>
      </dsp:nvSpPr>
      <dsp:spPr>
        <a:xfrm>
          <a:off x="1872199" y="288035"/>
          <a:ext cx="2820372" cy="2820372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Natural disasters</a:t>
          </a:r>
          <a:endParaRPr lang="zh-CN" altLang="en-US" sz="12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314618" y="809804"/>
        <a:ext cx="1040851" cy="839396"/>
      </dsp:txXfrm>
    </dsp:sp>
    <dsp:sp modelId="{9521479A-687A-416E-AEAB-16FB905D52F1}">
      <dsp:nvSpPr>
        <dsp:cNvPr id="0" name=""/>
        <dsp:cNvSpPr/>
      </dsp:nvSpPr>
      <dsp:spPr>
        <a:xfrm>
          <a:off x="1872219" y="288043"/>
          <a:ext cx="2820372" cy="2820372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Accidental disasters</a:t>
          </a:r>
          <a:endParaRPr lang="zh-CN" altLang="en-US" sz="12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332769" y="1748593"/>
        <a:ext cx="1040851" cy="839396"/>
      </dsp:txXfrm>
    </dsp:sp>
    <dsp:sp modelId="{791F55DA-DCEF-4005-B1F9-76899B382930}">
      <dsp:nvSpPr>
        <dsp:cNvPr id="0" name=""/>
        <dsp:cNvSpPr/>
      </dsp:nvSpPr>
      <dsp:spPr>
        <a:xfrm>
          <a:off x="1872219" y="288043"/>
          <a:ext cx="2820372" cy="2820372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Social security</a:t>
          </a:r>
          <a:endParaRPr lang="zh-CN" altLang="en-US" sz="12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91190" y="1748593"/>
        <a:ext cx="1040851" cy="839396"/>
      </dsp:txXfrm>
    </dsp:sp>
    <dsp:sp modelId="{D70A4663-83F7-4617-AD03-4127B1F5699A}">
      <dsp:nvSpPr>
        <dsp:cNvPr id="0" name=""/>
        <dsp:cNvSpPr/>
      </dsp:nvSpPr>
      <dsp:spPr>
        <a:xfrm>
          <a:off x="1872219" y="288043"/>
          <a:ext cx="2820372" cy="2820372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Public health</a:t>
          </a:r>
          <a:endParaRPr lang="zh-CN" altLang="en-US" sz="12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91190" y="808469"/>
        <a:ext cx="1040851" cy="83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B226F-27CB-4C63-B8D5-81BEF401C4C9}">
      <dsp:nvSpPr>
        <dsp:cNvPr id="0" name=""/>
        <dsp:cNvSpPr/>
      </dsp:nvSpPr>
      <dsp:spPr>
        <a:xfrm>
          <a:off x="1746138" y="3011770"/>
          <a:ext cx="196552" cy="196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60927-C16B-4C02-B1E1-C6982C453A78}">
      <dsp:nvSpPr>
        <dsp:cNvPr id="0" name=""/>
        <dsp:cNvSpPr/>
      </dsp:nvSpPr>
      <dsp:spPr>
        <a:xfrm>
          <a:off x="1613992" y="3384376"/>
          <a:ext cx="196552" cy="196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72D841-ED21-467D-912B-9A6ECE6BEA2E}">
      <dsp:nvSpPr>
        <dsp:cNvPr id="0" name=""/>
        <dsp:cNvSpPr/>
      </dsp:nvSpPr>
      <dsp:spPr>
        <a:xfrm>
          <a:off x="1909243" y="3785473"/>
          <a:ext cx="196552" cy="196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F3A80A-1DA0-4877-BD8F-021BB8D0EAF0}">
      <dsp:nvSpPr>
        <dsp:cNvPr id="0" name=""/>
        <dsp:cNvSpPr/>
      </dsp:nvSpPr>
      <dsp:spPr>
        <a:xfrm>
          <a:off x="1602118" y="493640"/>
          <a:ext cx="196552" cy="196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29BD0-C24B-494A-9BB8-E6B87B7EC8A0}">
      <dsp:nvSpPr>
        <dsp:cNvPr id="0" name=""/>
        <dsp:cNvSpPr/>
      </dsp:nvSpPr>
      <dsp:spPr>
        <a:xfrm>
          <a:off x="1864712" y="337159"/>
          <a:ext cx="196552" cy="196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E5507-0427-4ADB-99B7-3BE45F0B86A7}">
      <dsp:nvSpPr>
        <dsp:cNvPr id="0" name=""/>
        <dsp:cNvSpPr/>
      </dsp:nvSpPr>
      <dsp:spPr>
        <a:xfrm>
          <a:off x="2126521" y="180678"/>
          <a:ext cx="196552" cy="196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668DA-6329-4153-9551-3F483D9815EB}">
      <dsp:nvSpPr>
        <dsp:cNvPr id="0" name=""/>
        <dsp:cNvSpPr/>
      </dsp:nvSpPr>
      <dsp:spPr>
        <a:xfrm>
          <a:off x="2388329" y="337159"/>
          <a:ext cx="196552" cy="196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AA0E2-B1EE-4449-A560-D27EEC3A67E5}">
      <dsp:nvSpPr>
        <dsp:cNvPr id="0" name=""/>
        <dsp:cNvSpPr/>
      </dsp:nvSpPr>
      <dsp:spPr>
        <a:xfrm>
          <a:off x="2650924" y="493640"/>
          <a:ext cx="196552" cy="196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BB202B-2DAE-42A7-874F-5A12082A832D}">
      <dsp:nvSpPr>
        <dsp:cNvPr id="0" name=""/>
        <dsp:cNvSpPr/>
      </dsp:nvSpPr>
      <dsp:spPr>
        <a:xfrm>
          <a:off x="2126521" y="510853"/>
          <a:ext cx="196552" cy="196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FE6875-A327-4C0C-A8BF-375C5FEEDDEA}">
      <dsp:nvSpPr>
        <dsp:cNvPr id="0" name=""/>
        <dsp:cNvSpPr/>
      </dsp:nvSpPr>
      <dsp:spPr>
        <a:xfrm>
          <a:off x="2126521" y="841027"/>
          <a:ext cx="196552" cy="196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51C4B0-7811-4F23-91B8-4FBAE2EEEC2A}">
      <dsp:nvSpPr>
        <dsp:cNvPr id="0" name=""/>
        <dsp:cNvSpPr/>
      </dsp:nvSpPr>
      <dsp:spPr>
        <a:xfrm>
          <a:off x="1149611" y="3706720"/>
          <a:ext cx="6565584" cy="139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730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Collect distribution channel types, local massagers reception, the public and geographical coverage, the effective number of terminal equipment of each early warning</a:t>
          </a:r>
          <a:endParaRPr lang="zh-CN" altLang="en-US" sz="2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217625" y="3774734"/>
        <a:ext cx="6429556" cy="1257252"/>
      </dsp:txXfrm>
    </dsp:sp>
    <dsp:sp modelId="{8CB740A0-B20E-4E01-B5B7-5AC740FC8C8F}">
      <dsp:nvSpPr>
        <dsp:cNvPr id="0" name=""/>
        <dsp:cNvSpPr/>
      </dsp:nvSpPr>
      <dsp:spPr>
        <a:xfrm>
          <a:off x="-95595" y="3248312"/>
          <a:ext cx="1965528" cy="1965398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F4630C-8E47-454E-9BD7-2C304C30295F}">
      <dsp:nvSpPr>
        <dsp:cNvPr id="0" name=""/>
        <dsp:cNvSpPr/>
      </dsp:nvSpPr>
      <dsp:spPr>
        <a:xfrm>
          <a:off x="1278540" y="1152122"/>
          <a:ext cx="6668004" cy="15033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730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For early warning release trace of incidents before, occur, peer-to-peer feedback assessment report service for various departments</a:t>
          </a:r>
          <a:endParaRPr lang="zh-CN" altLang="en-US" sz="2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351925" y="1225507"/>
        <a:ext cx="6521234" cy="1356535"/>
      </dsp:txXfrm>
    </dsp:sp>
    <dsp:sp modelId="{91456111-5475-48C5-AA2E-953CEA13A9EA}">
      <dsp:nvSpPr>
        <dsp:cNvPr id="0" name=""/>
        <dsp:cNvSpPr/>
      </dsp:nvSpPr>
      <dsp:spPr>
        <a:xfrm>
          <a:off x="317136" y="923541"/>
          <a:ext cx="1789043" cy="1862431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B7AFCB6-A926-4568-9D98-08665BCCE2D4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8F79E86-7104-4273-B675-B7F9C2BB24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25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Longitudinal and horizontal inter-connected, deployment of three levels and four levels application platform, the message transmission base on the meteorological broadband network</a:t>
            </a:r>
          </a:p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59231DCB-A00D-4B1D-8319-F384EFC16001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33B191E8-88AA-4EB4-9EBF-FE21B740854B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735AE048-99A6-4AF5-A08D-8046F676EE42}" type="slidenum">
              <a:rPr lang="zh-CN" altLang="en-US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Guizhou province.</a:t>
            </a: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719E7927-D788-4F6F-A576-CA4956A690B7}" type="slidenum">
              <a:rPr lang="zh-CN" altLang="en-US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altLang="zh-CN" sz="2400" b="1" smtClean="0">
                <a:cs typeface="Times New Roman" pitchFamily="18" charset="0"/>
              </a:rPr>
              <a:t>Until February 14th, 2019, a total of 1.03 million early warning information had been issued through NEWRS, of which meteorological information accounted for 98.28%, and non-meteorological early warning information was 17,863, accounting for 1.7%.</a:t>
            </a:r>
          </a:p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EDF99615-6769-45A6-91C0-198738971380}" type="slidenum">
              <a:rPr lang="zh-CN" altLang="en-US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A751CA56-F348-4738-BD2E-9320E11B4CEA}" type="slidenum">
              <a:rPr lang="zh-CN" altLang="en-US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869BF85C-4FA6-42DF-A4DF-593A95A556D8}" type="slidenum">
              <a:rPr lang="zh-CN" altLang="en-US">
                <a:latin typeface="Arial" pitchFamily="34" charset="0"/>
              </a:rPr>
              <a:pPr/>
              <a:t>29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7B970864-321C-4CDC-AA6C-875317C11DEF}" type="slidenum">
              <a:rPr lang="zh-CN" altLang="en-US">
                <a:latin typeface="Arial" pitchFamily="34" charset="0"/>
              </a:rPr>
              <a:pPr/>
              <a:t>30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这是</a:t>
            </a:r>
            <a:r>
              <a:rPr lang="en-US" altLang="zh-CN" smtClean="0"/>
              <a:t>GMAS</a:t>
            </a:r>
            <a:r>
              <a:rPr lang="zh-CN" altLang="en-US" smtClean="0"/>
              <a:t>结构中的一部分。</a:t>
            </a:r>
            <a:endParaRPr lang="en-US" altLang="zh-CN" smtClean="0"/>
          </a:p>
          <a:p>
            <a:r>
              <a:rPr lang="en-US" altLang="zh-CN" smtClean="0"/>
              <a:t>This is part of the GMAS structure</a:t>
            </a:r>
          </a:p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08A30E2B-5343-4AA7-868B-FD9289A7D622}" type="slidenum">
              <a:rPr lang="zh-CN" altLang="en-US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D99BC63A-66CE-4C06-AAA1-7FAFD2CEE72A}" type="slidenum">
              <a:rPr lang="zh-CN" altLang="en-US"/>
              <a:pPr>
                <a:spcBef>
                  <a:spcPct val="0"/>
                </a:spcBef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4B78F214-5114-45B1-A91F-07E9AC557E99}" type="slidenum">
              <a:rPr lang="zh-CN" altLang="en-US"/>
              <a:pPr>
                <a:spcBef>
                  <a:spcPct val="0"/>
                </a:spcBef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943BB6B8-FF0C-4D71-A418-3C21063B31B9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C6EE5688-08F4-4BDF-8884-A6F39A80DFC1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2D693CF4-C6EA-4838-BBD0-39646DF2841F}" type="slidenum">
              <a:rPr lang="zh-CN" altLang="en-US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5E9188A5-97DE-4D0A-AB01-D81A90372A37}" type="slidenum">
              <a:rPr lang="zh-CN" altLang="en-US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02FD9BC7-4CEE-42F1-96AA-23DAB0DFAF3E}" type="slidenum">
              <a:rPr lang="zh-CN" altLang="en-US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National release responsible departments produce early warnings, and national early warning center gather them, rapidly release to national dissemination network, which contains social media, Business &amp; Operating Support System, 12379 distribution channels, industry channels, and Emergency broadcasting system</a:t>
            </a: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2CC0AEE4-F004-48CC-A710-2FFE03F01D50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A1C27-8E8D-47CC-ADB5-B9C500535E33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19599-6236-42C9-B340-5963AE6450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43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528FB6-A6D0-4690-ABE8-A1C3897221A1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9A10-3F1C-45C4-9257-E624F3D7DFE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92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24317-5EBB-4D09-AE86-2B15EDA7EEF9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9235B-D454-4381-9F9C-50EFE7B4F2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93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01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1107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E7E28-246F-4B7F-A557-88C5A34156A0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CFDAD-9E2C-467E-88BC-3CC8B28C4F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1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AC0CD-EB08-4A78-BB60-AE3B41B228E7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741D5-3538-419A-B360-C29D05C0C6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89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71E7D-6819-4315-B300-BBCC7E850AFC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9C6F9-265D-4E77-9F69-4F7E52D2931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66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5DD1B4-2E09-4AF1-A472-17691BB2827D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8E27F-F459-41C1-B51D-7F47B7EB14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0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BE8BC-F99D-4291-9EE2-EAE83A2E57F1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C0DC9-C87F-4623-81EE-115B891E38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73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86322-C0B9-48EA-878B-D0A35859087D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66A46-4122-49CA-B9E5-88363E2189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0051E21-9B9A-4D09-AB54-E6A1FA8D050C}" type="datetimeFigureOut">
              <a:rPr lang="zh-CN" altLang="en-US"/>
              <a:pPr/>
              <a:t>2019/8/31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22163A7-0C92-4B1F-8599-F1F7C13E3381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3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91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lnSpc>
          <a:spcPts val="35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8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lnSpc>
          <a:spcPts val="35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0" fontAlgn="base" hangingPunct="0">
        <a:lnSpc>
          <a:spcPts val="35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lnSpc>
          <a:spcPts val="35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0" fontAlgn="base" hangingPunct="0">
        <a:lnSpc>
          <a:spcPts val="35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wmf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3"/>
          <p:cNvSpPr txBox="1">
            <a:spLocks noChangeArrowheads="1"/>
          </p:cNvSpPr>
          <p:nvPr/>
        </p:nvSpPr>
        <p:spPr bwMode="auto">
          <a:xfrm>
            <a:off x="495300" y="1196975"/>
            <a:ext cx="81057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000" b="0">
                <a:solidFill>
                  <a:schemeClr val="bg1"/>
                </a:solidFill>
                <a:latin typeface="Segoe UI Black" pitchFamily="34" charset="0"/>
                <a:ea typeface="宋体" pitchFamily="2" charset="-122"/>
              </a:rPr>
              <a:t>China's National Early Warning Releasing System and GMAS-A</a:t>
            </a:r>
          </a:p>
        </p:txBody>
      </p:sp>
      <p:sp>
        <p:nvSpPr>
          <p:cNvPr id="5124" name="文本框 6"/>
          <p:cNvSpPr txBox="1">
            <a:spLocks noChangeArrowheads="1"/>
          </p:cNvSpPr>
          <p:nvPr/>
        </p:nvSpPr>
        <p:spPr bwMode="auto">
          <a:xfrm>
            <a:off x="395288" y="4724400"/>
            <a:ext cx="83534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000">
                <a:latin typeface="Verdana" pitchFamily="34" charset="0"/>
              </a:rPr>
              <a:t>Minghui LYU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000">
                <a:latin typeface="Verdana" pitchFamily="34" charset="0"/>
              </a:rPr>
              <a:t>National Early Warning Center, </a:t>
            </a:r>
          </a:p>
          <a:p>
            <a:pPr algn="ctr">
              <a:lnSpc>
                <a:spcPct val="100000"/>
              </a:lnSpc>
              <a:buFont typeface="Arial" pitchFamily="34" charset="0"/>
              <a:buNone/>
            </a:pPr>
            <a:r>
              <a:rPr kumimoji="1" lang="en-US" altLang="zh-CN" sz="2000">
                <a:latin typeface="Verdana" pitchFamily="34" charset="0"/>
              </a:rPr>
              <a:t>China Meteorological Administration</a:t>
            </a: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68263" y="6532563"/>
            <a:ext cx="2281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b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</a:rPr>
              <a:t>Mexico City  16-18 October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4925" y="333375"/>
            <a:ext cx="8899525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Warnings horizontal transmission</a:t>
            </a:r>
          </a:p>
        </p:txBody>
      </p:sp>
      <p:sp>
        <p:nvSpPr>
          <p:cNvPr id="14339" name="Line 32"/>
          <p:cNvSpPr>
            <a:spLocks noChangeShapeType="1"/>
          </p:cNvSpPr>
          <p:nvPr/>
        </p:nvSpPr>
        <p:spPr bwMode="auto">
          <a:xfrm flipH="1">
            <a:off x="1204913" y="4683125"/>
            <a:ext cx="660400" cy="65088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32"/>
          <p:cNvSpPr>
            <a:spLocks noChangeShapeType="1"/>
          </p:cNvSpPr>
          <p:nvPr/>
        </p:nvSpPr>
        <p:spPr bwMode="auto">
          <a:xfrm flipH="1">
            <a:off x="2392363" y="4225925"/>
            <a:ext cx="517525" cy="250825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AutoShape 3"/>
          <p:cNvSpPr>
            <a:spLocks noChangeArrowheads="1"/>
          </p:cNvSpPr>
          <p:nvPr/>
        </p:nvSpPr>
        <p:spPr bwMode="auto">
          <a:xfrm>
            <a:off x="4733925" y="2622550"/>
            <a:ext cx="2592388" cy="735013"/>
          </a:xfrm>
          <a:prstGeom prst="diamond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b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 flipH="1">
            <a:off x="5129213" y="3184525"/>
            <a:ext cx="871537" cy="573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6029325" y="3268663"/>
            <a:ext cx="1409700" cy="779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4" name="组合 28672"/>
          <p:cNvGrpSpPr>
            <a:grpSpLocks/>
          </p:cNvGrpSpPr>
          <p:nvPr/>
        </p:nvGrpSpPr>
        <p:grpSpPr bwMode="auto">
          <a:xfrm>
            <a:off x="5064125" y="2535238"/>
            <a:ext cx="647700" cy="576262"/>
            <a:chOff x="3417888" y="2928938"/>
            <a:chExt cx="647700" cy="576262"/>
          </a:xfrm>
        </p:grpSpPr>
        <p:pic>
          <p:nvPicPr>
            <p:cNvPr id="14407" name="Picture 11" descr="lc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888" y="2928938"/>
              <a:ext cx="347980" cy="4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8" name="Picture 12" descr="ser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583" y="2955499"/>
              <a:ext cx="421005" cy="54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5" name="AutoShape 13"/>
          <p:cNvSpPr>
            <a:spLocks noChangeArrowheads="1"/>
          </p:cNvSpPr>
          <p:nvPr/>
        </p:nvSpPr>
        <p:spPr bwMode="auto">
          <a:xfrm>
            <a:off x="3760788" y="4278313"/>
            <a:ext cx="1944687" cy="733425"/>
          </a:xfrm>
          <a:prstGeom prst="diamond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b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346" name="Line 14"/>
          <p:cNvSpPr>
            <a:spLocks noChangeShapeType="1"/>
          </p:cNvSpPr>
          <p:nvPr/>
        </p:nvSpPr>
        <p:spPr bwMode="auto">
          <a:xfrm>
            <a:off x="4841875" y="4406900"/>
            <a:ext cx="503238" cy="287338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5"/>
          <p:cNvSpPr>
            <a:spLocks noChangeShapeType="1"/>
          </p:cNvSpPr>
          <p:nvPr/>
        </p:nvSpPr>
        <p:spPr bwMode="auto">
          <a:xfrm flipH="1">
            <a:off x="4191000" y="4408488"/>
            <a:ext cx="649288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 flipH="1">
            <a:off x="4624388" y="4694238"/>
            <a:ext cx="719137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9" name="Picture 17" descr="边缘交换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4622800"/>
            <a:ext cx="431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8" descr="边缘交换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335463"/>
            <a:ext cx="4333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Line 19"/>
          <p:cNvSpPr>
            <a:spLocks noChangeShapeType="1"/>
          </p:cNvSpPr>
          <p:nvPr/>
        </p:nvSpPr>
        <p:spPr bwMode="auto">
          <a:xfrm flipV="1">
            <a:off x="5056188" y="4116388"/>
            <a:ext cx="647700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52" name="Picture 21" descr="comp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4791075"/>
            <a:ext cx="4333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2" descr="comp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478338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Line 23"/>
          <p:cNvSpPr>
            <a:spLocks noChangeShapeType="1"/>
          </p:cNvSpPr>
          <p:nvPr/>
        </p:nvSpPr>
        <p:spPr bwMode="auto">
          <a:xfrm>
            <a:off x="4408488" y="3325813"/>
            <a:ext cx="1296987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AutoShape 24"/>
          <p:cNvSpPr>
            <a:spLocks noChangeArrowheads="1"/>
          </p:cNvSpPr>
          <p:nvPr/>
        </p:nvSpPr>
        <p:spPr bwMode="auto">
          <a:xfrm>
            <a:off x="2392363" y="3413125"/>
            <a:ext cx="1944687" cy="733425"/>
          </a:xfrm>
          <a:prstGeom prst="diamond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b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356" name="Line 25"/>
          <p:cNvSpPr>
            <a:spLocks noChangeShapeType="1"/>
          </p:cNvSpPr>
          <p:nvPr/>
        </p:nvSpPr>
        <p:spPr bwMode="auto">
          <a:xfrm>
            <a:off x="3473450" y="3541713"/>
            <a:ext cx="503238" cy="287337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6"/>
          <p:cNvSpPr>
            <a:spLocks noChangeShapeType="1"/>
          </p:cNvSpPr>
          <p:nvPr/>
        </p:nvSpPr>
        <p:spPr bwMode="auto">
          <a:xfrm flipH="1">
            <a:off x="2822575" y="3543300"/>
            <a:ext cx="649288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7"/>
          <p:cNvSpPr>
            <a:spLocks noChangeShapeType="1"/>
          </p:cNvSpPr>
          <p:nvPr/>
        </p:nvSpPr>
        <p:spPr bwMode="auto">
          <a:xfrm flipH="1">
            <a:off x="3255963" y="3829050"/>
            <a:ext cx="719137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59" name="Picture 28" descr="边缘交换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3757613"/>
            <a:ext cx="431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9" descr="边缘交换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470275"/>
            <a:ext cx="4333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30" descr="comp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925888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31" descr="comp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613150"/>
            <a:ext cx="4333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3" name="Line 32"/>
          <p:cNvSpPr>
            <a:spLocks noChangeShapeType="1"/>
          </p:cNvSpPr>
          <p:nvPr/>
        </p:nvSpPr>
        <p:spPr bwMode="auto">
          <a:xfrm flipH="1">
            <a:off x="3760788" y="3325813"/>
            <a:ext cx="647700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64" name="Picture 76" descr="industry_fina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40000"/>
            <a:ext cx="720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80" descr="核心交换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2968625"/>
            <a:ext cx="7207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66" name="组合 28671"/>
          <p:cNvGrpSpPr>
            <a:grpSpLocks/>
          </p:cNvGrpSpPr>
          <p:nvPr/>
        </p:nvGrpSpPr>
        <p:grpSpPr bwMode="auto">
          <a:xfrm>
            <a:off x="1635125" y="4406900"/>
            <a:ext cx="1287463" cy="871538"/>
            <a:chOff x="-11184" y="4799806"/>
            <a:chExt cx="1286693" cy="872182"/>
          </a:xfrm>
        </p:grpSpPr>
        <p:sp>
          <p:nvSpPr>
            <p:cNvPr id="14405" name="Oval 3"/>
            <p:cNvSpPr>
              <a:spLocks noChangeArrowheads="1"/>
            </p:cNvSpPr>
            <p:nvPr/>
          </p:nvSpPr>
          <p:spPr bwMode="auto">
            <a:xfrm>
              <a:off x="-11184" y="4936768"/>
              <a:ext cx="1286693" cy="735220"/>
            </a:xfrm>
            <a:prstGeom prst="ellipse">
              <a:avLst/>
            </a:prstGeom>
            <a:gradFill rotWithShape="0">
              <a:gsLst>
                <a:gs pos="0">
                  <a:srgbClr val="336699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14406" name="Picture 4" descr="图形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" y="4799806"/>
              <a:ext cx="1046970" cy="63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7" name="组合 4"/>
          <p:cNvGrpSpPr>
            <a:grpSpLocks/>
          </p:cNvGrpSpPr>
          <p:nvPr/>
        </p:nvGrpSpPr>
        <p:grpSpPr bwMode="auto">
          <a:xfrm>
            <a:off x="6718300" y="3827463"/>
            <a:ext cx="1589088" cy="1122362"/>
            <a:chOff x="5071045" y="4221088"/>
            <a:chExt cx="1589187" cy="1123156"/>
          </a:xfrm>
        </p:grpSpPr>
        <p:sp>
          <p:nvSpPr>
            <p:cNvPr id="14403" name="Oval 3"/>
            <p:cNvSpPr>
              <a:spLocks noChangeArrowheads="1"/>
            </p:cNvSpPr>
            <p:nvPr/>
          </p:nvSpPr>
          <p:spPr bwMode="auto">
            <a:xfrm>
              <a:off x="5071045" y="4397461"/>
              <a:ext cx="1589187" cy="946783"/>
            </a:xfrm>
            <a:prstGeom prst="ellipse">
              <a:avLst/>
            </a:prstGeom>
            <a:gradFill rotWithShape="0">
              <a:gsLst>
                <a:gs pos="0">
                  <a:srgbClr val="336699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14404" name="Picture 4" descr="图形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450" y="4221088"/>
              <a:ext cx="1293106" cy="82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8" name="Text Box 8"/>
          <p:cNvSpPr txBox="1">
            <a:spLocks noChangeArrowheads="1"/>
          </p:cNvSpPr>
          <p:nvPr/>
        </p:nvSpPr>
        <p:spPr bwMode="auto">
          <a:xfrm>
            <a:off x="6804025" y="3956050"/>
            <a:ext cx="1487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fontAlgn="b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400" b="0"/>
              <a:t>Meteorological</a:t>
            </a:r>
          </a:p>
          <a:p>
            <a:pPr eaLnBrk="1" fontAlgn="b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400" b="0"/>
              <a:t>Special net</a:t>
            </a:r>
            <a:endParaRPr kumimoji="1" lang="zh-CN" altLang="en-US" sz="1400" b="0"/>
          </a:p>
        </p:txBody>
      </p:sp>
      <p:pic>
        <p:nvPicPr>
          <p:cNvPr id="1436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022725"/>
            <a:ext cx="3095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184525"/>
            <a:ext cx="311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403600"/>
            <a:ext cx="311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Line 32"/>
          <p:cNvSpPr>
            <a:spLocks noChangeShapeType="1"/>
          </p:cNvSpPr>
          <p:nvPr/>
        </p:nvSpPr>
        <p:spPr bwMode="auto">
          <a:xfrm flipH="1">
            <a:off x="3171825" y="5045075"/>
            <a:ext cx="990600" cy="1651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73" name="组合 3"/>
          <p:cNvGrpSpPr>
            <a:grpSpLocks/>
          </p:cNvGrpSpPr>
          <p:nvPr/>
        </p:nvGrpSpPr>
        <p:grpSpPr bwMode="auto">
          <a:xfrm>
            <a:off x="2428875" y="5081588"/>
            <a:ext cx="1285875" cy="873125"/>
            <a:chOff x="1184820" y="5561181"/>
            <a:chExt cx="1286693" cy="872182"/>
          </a:xfrm>
        </p:grpSpPr>
        <p:sp>
          <p:nvSpPr>
            <p:cNvPr id="14401" name="Oval 3"/>
            <p:cNvSpPr>
              <a:spLocks noChangeArrowheads="1"/>
            </p:cNvSpPr>
            <p:nvPr/>
          </p:nvSpPr>
          <p:spPr bwMode="auto">
            <a:xfrm>
              <a:off x="1184820" y="5698143"/>
              <a:ext cx="1286693" cy="735220"/>
            </a:xfrm>
            <a:prstGeom prst="ellipse">
              <a:avLst/>
            </a:prstGeom>
            <a:gradFill rotWithShape="0">
              <a:gsLst>
                <a:gs pos="0">
                  <a:srgbClr val="336699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14402" name="Picture 4" descr="图形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583" y="5561181"/>
              <a:ext cx="1046970" cy="63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74" name="Picture 15" descr="三人-讨论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311650"/>
            <a:ext cx="9350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矩形 200"/>
          <p:cNvSpPr/>
          <p:nvPr/>
        </p:nvSpPr>
        <p:spPr>
          <a:xfrm>
            <a:off x="307135" y="5031792"/>
            <a:ext cx="8771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US" altLang="zh-C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Public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1666232" y="5867980"/>
            <a:ext cx="28905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">
              <a:defRPr/>
            </a:pPr>
            <a:r>
              <a:rPr lang="en-US" altLang="zh-C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Government Department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203" name="圆角矩形 202"/>
          <p:cNvSpPr/>
          <p:nvPr/>
        </p:nvSpPr>
        <p:spPr>
          <a:xfrm>
            <a:off x="3659188" y="4021710"/>
            <a:ext cx="1868488" cy="1547812"/>
          </a:xfrm>
          <a:prstGeom prst="roundRect">
            <a:avLst>
              <a:gd name="adj" fmla="val 10399"/>
            </a:avLst>
          </a:prstGeom>
          <a:solidFill>
            <a:srgbClr val="FF9966">
              <a:alpha val="30000"/>
            </a:srgbClr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" name="Text Box 9"/>
          <p:cNvSpPr txBox="1">
            <a:spLocks noChangeArrowheads="1"/>
          </p:cNvSpPr>
          <p:nvPr/>
        </p:nvSpPr>
        <p:spPr bwMode="auto">
          <a:xfrm>
            <a:off x="2343150" y="5192713"/>
            <a:ext cx="13462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government </a:t>
            </a:r>
          </a:p>
          <a:p>
            <a:pPr>
              <a:defRPr/>
            </a:pP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affairs DMZ</a:t>
            </a:r>
          </a:p>
        </p:txBody>
      </p:sp>
      <p:sp>
        <p:nvSpPr>
          <p:cNvPr id="205" name="上弧形箭头 204"/>
          <p:cNvSpPr/>
          <p:nvPr/>
        </p:nvSpPr>
        <p:spPr>
          <a:xfrm>
            <a:off x="4268788" y="3551864"/>
            <a:ext cx="2393712" cy="937419"/>
          </a:xfrm>
          <a:prstGeom prst="curvedDownArrow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6" name="Text Box 9"/>
          <p:cNvSpPr txBox="1">
            <a:spLocks noChangeArrowheads="1"/>
          </p:cNvSpPr>
          <p:nvPr/>
        </p:nvSpPr>
        <p:spPr bwMode="auto">
          <a:xfrm>
            <a:off x="412750" y="2571750"/>
            <a:ext cx="3983038" cy="83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Alert horizontal transmission</a:t>
            </a:r>
          </a:p>
        </p:txBody>
      </p:sp>
      <p:sp>
        <p:nvSpPr>
          <p:cNvPr id="207" name="圆角矩形 206"/>
          <p:cNvSpPr/>
          <p:nvPr/>
        </p:nvSpPr>
        <p:spPr>
          <a:xfrm>
            <a:off x="2324100" y="3131122"/>
            <a:ext cx="1868488" cy="1547812"/>
          </a:xfrm>
          <a:prstGeom prst="roundRect">
            <a:avLst>
              <a:gd name="adj" fmla="val 10399"/>
            </a:avLst>
          </a:prstGeom>
          <a:solidFill>
            <a:srgbClr val="FF9966">
              <a:alpha val="30000"/>
            </a:srgbClr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8" name="Text Box 9"/>
          <p:cNvSpPr txBox="1">
            <a:spLocks noChangeArrowheads="1"/>
          </p:cNvSpPr>
          <p:nvPr/>
        </p:nvSpPr>
        <p:spPr bwMode="auto">
          <a:xfrm>
            <a:off x="1509713" y="4529138"/>
            <a:ext cx="1400175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Internet DMZ</a:t>
            </a:r>
          </a:p>
        </p:txBody>
      </p:sp>
      <p:sp>
        <p:nvSpPr>
          <p:cNvPr id="209" name="Text Box 9"/>
          <p:cNvSpPr txBox="1">
            <a:spLocks noChangeArrowheads="1"/>
          </p:cNvSpPr>
          <p:nvPr/>
        </p:nvSpPr>
        <p:spPr bwMode="auto">
          <a:xfrm>
            <a:off x="6808788" y="3114675"/>
            <a:ext cx="2052637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Meteorological DMZ</a:t>
            </a:r>
          </a:p>
        </p:txBody>
      </p:sp>
      <p:sp>
        <p:nvSpPr>
          <p:cNvPr id="210" name="AutoShape 2"/>
          <p:cNvSpPr>
            <a:spLocks noChangeArrowheads="1"/>
          </p:cNvSpPr>
          <p:nvPr/>
        </p:nvSpPr>
        <p:spPr bwMode="gray">
          <a:xfrm>
            <a:off x="2257425" y="1387625"/>
            <a:ext cx="2262188" cy="457199"/>
          </a:xfrm>
          <a:prstGeom prst="bevel">
            <a:avLst>
              <a:gd name="adj" fmla="val 1368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1" name="AutoShape 3"/>
          <p:cNvSpPr>
            <a:spLocks noChangeArrowheads="1"/>
          </p:cNvSpPr>
          <p:nvPr/>
        </p:nvSpPr>
        <p:spPr bwMode="gray">
          <a:xfrm>
            <a:off x="66677" y="1364273"/>
            <a:ext cx="2252663" cy="480551"/>
          </a:xfrm>
          <a:prstGeom prst="bevel">
            <a:avLst>
              <a:gd name="adj" fmla="val 1368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90" name="Text Box 11"/>
          <p:cNvSpPr txBox="1">
            <a:spLocks noChangeArrowheads="1"/>
          </p:cNvSpPr>
          <p:nvPr/>
        </p:nvSpPr>
        <p:spPr bwMode="gray">
          <a:xfrm>
            <a:off x="244475" y="1439863"/>
            <a:ext cx="188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Transfer safe</a:t>
            </a:r>
          </a:p>
        </p:txBody>
      </p:sp>
      <p:sp>
        <p:nvSpPr>
          <p:cNvPr id="14391" name="Text Box 12"/>
          <p:cNvSpPr txBox="1">
            <a:spLocks noChangeArrowheads="1"/>
          </p:cNvSpPr>
          <p:nvPr/>
        </p:nvSpPr>
        <p:spPr bwMode="gray">
          <a:xfrm>
            <a:off x="2463800" y="1363663"/>
            <a:ext cx="19780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Trail Record </a:t>
            </a:r>
          </a:p>
        </p:txBody>
      </p:sp>
      <p:sp>
        <p:nvSpPr>
          <p:cNvPr id="214" name="AutoShape 18"/>
          <p:cNvSpPr>
            <a:spLocks noChangeArrowheads="1"/>
          </p:cNvSpPr>
          <p:nvPr/>
        </p:nvSpPr>
        <p:spPr bwMode="gray">
          <a:xfrm>
            <a:off x="4521200" y="1376972"/>
            <a:ext cx="2262188" cy="467851"/>
          </a:xfrm>
          <a:prstGeom prst="bevel">
            <a:avLst>
              <a:gd name="adj" fmla="val 1368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95" name="Text Box 19"/>
          <p:cNvSpPr txBox="1">
            <a:spLocks noChangeArrowheads="1"/>
          </p:cNvSpPr>
          <p:nvPr/>
        </p:nvSpPr>
        <p:spPr bwMode="gray">
          <a:xfrm>
            <a:off x="4749800" y="1452563"/>
            <a:ext cx="188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Unified standard</a:t>
            </a:r>
          </a:p>
        </p:txBody>
      </p:sp>
      <p:sp>
        <p:nvSpPr>
          <p:cNvPr id="216" name="AutoShape 18"/>
          <p:cNvSpPr>
            <a:spLocks noChangeArrowheads="1"/>
          </p:cNvSpPr>
          <p:nvPr/>
        </p:nvSpPr>
        <p:spPr bwMode="gray">
          <a:xfrm>
            <a:off x="6794500" y="1382859"/>
            <a:ext cx="2262188" cy="451312"/>
          </a:xfrm>
          <a:prstGeom prst="bevel">
            <a:avLst>
              <a:gd name="adj" fmla="val 1368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99" name="Text Box 19"/>
          <p:cNvSpPr txBox="1">
            <a:spLocks noChangeArrowheads="1"/>
          </p:cNvSpPr>
          <p:nvPr/>
        </p:nvSpPr>
        <p:spPr bwMode="gray">
          <a:xfrm>
            <a:off x="7031038" y="1439863"/>
            <a:ext cx="188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/>
              <a:t>Multiple method</a:t>
            </a:r>
          </a:p>
        </p:txBody>
      </p:sp>
      <p:sp>
        <p:nvSpPr>
          <p:cNvPr id="69" name="上弧形箭头 68"/>
          <p:cNvSpPr/>
          <p:nvPr/>
        </p:nvSpPr>
        <p:spPr>
          <a:xfrm rot="10363436" flipV="1">
            <a:off x="3423868" y="2326590"/>
            <a:ext cx="2009033" cy="972587"/>
          </a:xfrm>
          <a:prstGeom prst="curvedDownArrow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6" grpId="0"/>
      <p:bldP spid="208" grpId="0"/>
      <p:bldP spid="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上弧形箭头 51"/>
          <p:cNvSpPr/>
          <p:nvPr/>
        </p:nvSpPr>
        <p:spPr>
          <a:xfrm rot="1786788">
            <a:off x="4745038" y="1771650"/>
            <a:ext cx="2265362" cy="757238"/>
          </a:xfrm>
          <a:prstGeom prst="curved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-39688" y="374650"/>
            <a:ext cx="8651876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Vertical transmission between the three-level platform</a:t>
            </a:r>
          </a:p>
        </p:txBody>
      </p:sp>
      <p:sp>
        <p:nvSpPr>
          <p:cNvPr id="19" name="矩形 18"/>
          <p:cNvSpPr/>
          <p:nvPr/>
        </p:nvSpPr>
        <p:spPr>
          <a:xfrm>
            <a:off x="1073150" y="5876925"/>
            <a:ext cx="7820025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500"/>
              </a:lnSpc>
              <a:defRPr/>
            </a:pPr>
            <a:r>
              <a:rPr lang="en-US" altLang="zh-CN" sz="1600" b="1" dirty="0">
                <a:solidFill>
                  <a:srgbClr val="FFFF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Three-tier security measures to achieve cross-regional, provincial and municipal point-to-point secure transmission</a:t>
            </a:r>
          </a:p>
        </p:txBody>
      </p:sp>
      <p:grpSp>
        <p:nvGrpSpPr>
          <p:cNvPr id="15365" name="组合 71"/>
          <p:cNvGrpSpPr>
            <a:grpSpLocks/>
          </p:cNvGrpSpPr>
          <p:nvPr/>
        </p:nvGrpSpPr>
        <p:grpSpPr bwMode="auto">
          <a:xfrm>
            <a:off x="152400" y="1662113"/>
            <a:ext cx="7083425" cy="1233487"/>
            <a:chOff x="1533150" y="1772816"/>
            <a:chExt cx="8974415" cy="1368151"/>
          </a:xfrm>
        </p:grpSpPr>
        <p:grpSp>
          <p:nvGrpSpPr>
            <p:cNvPr id="15450" name="组合 87"/>
            <p:cNvGrpSpPr>
              <a:grpSpLocks/>
            </p:cNvGrpSpPr>
            <p:nvPr/>
          </p:nvGrpSpPr>
          <p:grpSpPr bwMode="auto">
            <a:xfrm>
              <a:off x="1533150" y="1772816"/>
              <a:ext cx="6711258" cy="1368151"/>
              <a:chOff x="2987824" y="4595450"/>
              <a:chExt cx="2835518" cy="1482241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gray">
              <a:xfrm>
                <a:off x="2987824" y="5085715"/>
                <a:ext cx="1114058" cy="991976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5453" name="Freeform 21"/>
              <p:cNvSpPr>
                <a:spLocks/>
              </p:cNvSpPr>
              <p:nvPr/>
            </p:nvSpPr>
            <p:spPr bwMode="gray">
              <a:xfrm>
                <a:off x="4088398" y="5014018"/>
                <a:ext cx="1734112" cy="1063673"/>
              </a:xfrm>
              <a:custGeom>
                <a:avLst/>
                <a:gdLst>
                  <a:gd name="T0" fmla="*/ 0 w 2083"/>
                  <a:gd name="T1" fmla="*/ 2147483647 h 1418"/>
                  <a:gd name="T2" fmla="*/ 2147483647 w 2083"/>
                  <a:gd name="T3" fmla="*/ 0 h 1418"/>
                  <a:gd name="T4" fmla="*/ 2147483647 w 2083"/>
                  <a:gd name="T5" fmla="*/ 2147483647 h 1418"/>
                  <a:gd name="T6" fmla="*/ 2147483647 w 2083"/>
                  <a:gd name="T7" fmla="*/ 2147483647 h 1418"/>
                  <a:gd name="T8" fmla="*/ 0 w 2083"/>
                  <a:gd name="T9" fmla="*/ 2147483647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4" name="Freeform 22"/>
              <p:cNvSpPr>
                <a:spLocks/>
              </p:cNvSpPr>
              <p:nvPr/>
            </p:nvSpPr>
            <p:spPr bwMode="gray">
              <a:xfrm>
                <a:off x="2987824" y="4595450"/>
                <a:ext cx="2835518" cy="1229450"/>
              </a:xfrm>
              <a:custGeom>
                <a:avLst/>
                <a:gdLst>
                  <a:gd name="T0" fmla="*/ 2147483647 w 3406"/>
                  <a:gd name="T1" fmla="*/ 2147483647 h 1639"/>
                  <a:gd name="T2" fmla="*/ 0 w 3406"/>
                  <a:gd name="T3" fmla="*/ 2147483647 h 1639"/>
                  <a:gd name="T4" fmla="*/ 2147483647 w 3406"/>
                  <a:gd name="T5" fmla="*/ 0 h 1639"/>
                  <a:gd name="T6" fmla="*/ 2147483647 w 3406"/>
                  <a:gd name="T7" fmla="*/ 2147483647 h 1639"/>
                  <a:gd name="T8" fmla="*/ 2147483647 w 3406"/>
                  <a:gd name="T9" fmla="*/ 2147483647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D6D6"/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标题 1"/>
            <p:cNvSpPr txBox="1">
              <a:spLocks/>
            </p:cNvSpPr>
            <p:nvPr/>
          </p:nvSpPr>
          <p:spPr>
            <a:xfrm>
              <a:off x="3118326" y="2437000"/>
              <a:ext cx="7389239" cy="271921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sz="2000" dirty="0" smtClean="0"/>
                <a:t>State release management platform</a:t>
              </a:r>
              <a:endParaRPr lang="zh-CN" altLang="en-US" sz="2000" dirty="0"/>
            </a:p>
          </p:txBody>
        </p:sp>
      </p:grpSp>
      <p:grpSp>
        <p:nvGrpSpPr>
          <p:cNvPr id="15366" name="组合 237"/>
          <p:cNvGrpSpPr>
            <a:grpSpLocks/>
          </p:cNvGrpSpPr>
          <p:nvPr/>
        </p:nvGrpSpPr>
        <p:grpSpPr bwMode="auto">
          <a:xfrm>
            <a:off x="871538" y="1736725"/>
            <a:ext cx="1538287" cy="495300"/>
            <a:chOff x="5500694" y="1071546"/>
            <a:chExt cx="2571768" cy="1214446"/>
          </a:xfrm>
        </p:grpSpPr>
        <p:sp>
          <p:nvSpPr>
            <p:cNvPr id="33" name="Oval 89"/>
            <p:cNvSpPr>
              <a:spLocks noChangeArrowheads="1"/>
            </p:cNvSpPr>
            <p:nvPr/>
          </p:nvSpPr>
          <p:spPr bwMode="auto">
            <a:xfrm>
              <a:off x="5500694" y="1635953"/>
              <a:ext cx="2571768" cy="65393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5447" name="Picture 90" descr="主机服务器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902" y="1071546"/>
              <a:ext cx="1019491" cy="90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8" name="Picture 92" descr="数据库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45" y="1585350"/>
              <a:ext cx="858216" cy="6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9" name="图片 215" descr="1(19)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57884" y="1285860"/>
              <a:ext cx="73671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7" name="组合 92"/>
          <p:cNvGrpSpPr>
            <a:grpSpLocks/>
          </p:cNvGrpSpPr>
          <p:nvPr/>
        </p:nvGrpSpPr>
        <p:grpSpPr bwMode="auto">
          <a:xfrm>
            <a:off x="215900" y="3165475"/>
            <a:ext cx="6300788" cy="1177925"/>
            <a:chOff x="1533150" y="1772816"/>
            <a:chExt cx="8066323" cy="1368151"/>
          </a:xfrm>
        </p:grpSpPr>
        <p:grpSp>
          <p:nvGrpSpPr>
            <p:cNvPr id="15441" name="组合 93"/>
            <p:cNvGrpSpPr>
              <a:grpSpLocks/>
            </p:cNvGrpSpPr>
            <p:nvPr/>
          </p:nvGrpSpPr>
          <p:grpSpPr bwMode="auto">
            <a:xfrm>
              <a:off x="1533150" y="1772816"/>
              <a:ext cx="6711258" cy="1368151"/>
              <a:chOff x="2987824" y="4595450"/>
              <a:chExt cx="2835518" cy="1482241"/>
            </a:xfrm>
          </p:grpSpPr>
          <p:sp>
            <p:nvSpPr>
              <p:cNvPr id="40" name="Freeform 20"/>
              <p:cNvSpPr>
                <a:spLocks/>
              </p:cNvSpPr>
              <p:nvPr/>
            </p:nvSpPr>
            <p:spPr bwMode="gray">
              <a:xfrm>
                <a:off x="2987824" y="5086867"/>
                <a:ext cx="1114545" cy="990824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5444" name="Freeform 21"/>
              <p:cNvSpPr>
                <a:spLocks/>
              </p:cNvSpPr>
              <p:nvPr/>
            </p:nvSpPr>
            <p:spPr bwMode="gray">
              <a:xfrm>
                <a:off x="4088398" y="5014018"/>
                <a:ext cx="1734112" cy="1063673"/>
              </a:xfrm>
              <a:custGeom>
                <a:avLst/>
                <a:gdLst>
                  <a:gd name="T0" fmla="*/ 0 w 2083"/>
                  <a:gd name="T1" fmla="*/ 2147483647 h 1418"/>
                  <a:gd name="T2" fmla="*/ 2147483647 w 2083"/>
                  <a:gd name="T3" fmla="*/ 0 h 1418"/>
                  <a:gd name="T4" fmla="*/ 2147483647 w 2083"/>
                  <a:gd name="T5" fmla="*/ 2147483647 h 1418"/>
                  <a:gd name="T6" fmla="*/ 2147483647 w 2083"/>
                  <a:gd name="T7" fmla="*/ 2147483647 h 1418"/>
                  <a:gd name="T8" fmla="*/ 0 w 2083"/>
                  <a:gd name="T9" fmla="*/ 2147483647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5" name="Freeform 22"/>
              <p:cNvSpPr>
                <a:spLocks/>
              </p:cNvSpPr>
              <p:nvPr/>
            </p:nvSpPr>
            <p:spPr bwMode="gray">
              <a:xfrm>
                <a:off x="2987824" y="4595450"/>
                <a:ext cx="2835518" cy="1229450"/>
              </a:xfrm>
              <a:custGeom>
                <a:avLst/>
                <a:gdLst>
                  <a:gd name="T0" fmla="*/ 2147483647 w 3406"/>
                  <a:gd name="T1" fmla="*/ 2147483647 h 1639"/>
                  <a:gd name="T2" fmla="*/ 0 w 3406"/>
                  <a:gd name="T3" fmla="*/ 2147483647 h 1639"/>
                  <a:gd name="T4" fmla="*/ 2147483647 w 3406"/>
                  <a:gd name="T5" fmla="*/ 0 h 1639"/>
                  <a:gd name="T6" fmla="*/ 2147483647 w 3406"/>
                  <a:gd name="T7" fmla="*/ 2147483647 h 1639"/>
                  <a:gd name="T8" fmla="*/ 2147483647 w 3406"/>
                  <a:gd name="T9" fmla="*/ 2147483647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D6D6"/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" name="标题 1"/>
            <p:cNvSpPr txBox="1">
              <a:spLocks/>
            </p:cNvSpPr>
            <p:nvPr/>
          </p:nvSpPr>
          <p:spPr>
            <a:xfrm>
              <a:off x="1947523" y="2436999"/>
              <a:ext cx="7651950" cy="271920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sz="2000" dirty="0" smtClean="0"/>
                <a:t>31 Provincial release management platform</a:t>
              </a:r>
              <a:endParaRPr lang="zh-CN" altLang="en-US" sz="2000" dirty="0"/>
            </a:p>
          </p:txBody>
        </p:sp>
      </p:grpSp>
      <p:grpSp>
        <p:nvGrpSpPr>
          <p:cNvPr id="15368" name="组合 237"/>
          <p:cNvGrpSpPr>
            <a:grpSpLocks/>
          </p:cNvGrpSpPr>
          <p:nvPr/>
        </p:nvGrpSpPr>
        <p:grpSpPr bwMode="auto">
          <a:xfrm>
            <a:off x="2667000" y="2971800"/>
            <a:ext cx="1490663" cy="533400"/>
            <a:chOff x="5500694" y="1071546"/>
            <a:chExt cx="2571768" cy="1214446"/>
          </a:xfrm>
        </p:grpSpPr>
        <p:sp>
          <p:nvSpPr>
            <p:cNvPr id="44" name="Oval 89"/>
            <p:cNvSpPr>
              <a:spLocks noChangeArrowheads="1"/>
            </p:cNvSpPr>
            <p:nvPr/>
          </p:nvSpPr>
          <p:spPr bwMode="auto">
            <a:xfrm>
              <a:off x="5500694" y="1635396"/>
              <a:ext cx="2571768" cy="6505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5438" name="Picture 90" descr="主机服务器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902" y="1071546"/>
              <a:ext cx="1019491" cy="90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9" name="Picture 92" descr="数据库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45" y="1585350"/>
              <a:ext cx="858216" cy="6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0" name="图片 215" descr="1(19)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57884" y="1285860"/>
              <a:ext cx="73671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9" name="组合 237"/>
          <p:cNvGrpSpPr>
            <a:grpSpLocks/>
          </p:cNvGrpSpPr>
          <p:nvPr/>
        </p:nvGrpSpPr>
        <p:grpSpPr bwMode="auto">
          <a:xfrm>
            <a:off x="1295400" y="3124200"/>
            <a:ext cx="1158875" cy="442913"/>
            <a:chOff x="5500694" y="1071546"/>
            <a:chExt cx="2571768" cy="1214446"/>
          </a:xfrm>
        </p:grpSpPr>
        <p:sp>
          <p:nvSpPr>
            <p:cNvPr id="57" name="Oval 89"/>
            <p:cNvSpPr>
              <a:spLocks noChangeArrowheads="1"/>
            </p:cNvSpPr>
            <p:nvPr/>
          </p:nvSpPr>
          <p:spPr bwMode="auto">
            <a:xfrm>
              <a:off x="5500694" y="1637416"/>
              <a:ext cx="2571768" cy="64857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5434" name="Picture 90" descr="主机服务器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902" y="1071546"/>
              <a:ext cx="1019491" cy="90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5" name="Picture 92" descr="数据库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45" y="1585350"/>
              <a:ext cx="858216" cy="6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36" name="图片 215" descr="1(19).gif"/>
            <p:cNvSpPr>
              <a:spLocks noChangeAspect="1"/>
            </p:cNvSpPr>
            <p:nvPr/>
          </p:nvSpPr>
          <p:spPr bwMode="auto">
            <a:xfrm flipH="1">
              <a:off x="5857884" y="1285860"/>
              <a:ext cx="73671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15370" name="组合 103"/>
          <p:cNvGrpSpPr>
            <a:grpSpLocks/>
          </p:cNvGrpSpPr>
          <p:nvPr/>
        </p:nvGrpSpPr>
        <p:grpSpPr bwMode="auto">
          <a:xfrm>
            <a:off x="6350" y="4513263"/>
            <a:ext cx="6580188" cy="1177925"/>
            <a:chOff x="1354288" y="1772816"/>
            <a:chExt cx="8091458" cy="1368151"/>
          </a:xfrm>
        </p:grpSpPr>
        <p:grpSp>
          <p:nvGrpSpPr>
            <p:cNvPr id="15428" name="组合 104"/>
            <p:cNvGrpSpPr>
              <a:grpSpLocks/>
            </p:cNvGrpSpPr>
            <p:nvPr/>
          </p:nvGrpSpPr>
          <p:grpSpPr bwMode="auto">
            <a:xfrm>
              <a:off x="1533150" y="1772816"/>
              <a:ext cx="6711258" cy="1368151"/>
              <a:chOff x="2987824" y="4595450"/>
              <a:chExt cx="2835518" cy="1482241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gray">
              <a:xfrm>
                <a:off x="2988133" y="5086867"/>
                <a:ext cx="1113434" cy="990824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gray">
              <a:xfrm>
                <a:off x="4089196" y="5014952"/>
                <a:ext cx="1732833" cy="1062739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5432" name="Freeform 22"/>
              <p:cNvSpPr>
                <a:spLocks/>
              </p:cNvSpPr>
              <p:nvPr/>
            </p:nvSpPr>
            <p:spPr bwMode="gray">
              <a:xfrm>
                <a:off x="2987824" y="4595450"/>
                <a:ext cx="2835518" cy="1229450"/>
              </a:xfrm>
              <a:custGeom>
                <a:avLst/>
                <a:gdLst>
                  <a:gd name="T0" fmla="*/ 2147483647 w 3406"/>
                  <a:gd name="T1" fmla="*/ 2147483647 h 1639"/>
                  <a:gd name="T2" fmla="*/ 0 w 3406"/>
                  <a:gd name="T3" fmla="*/ 2147483647 h 1639"/>
                  <a:gd name="T4" fmla="*/ 2147483647 w 3406"/>
                  <a:gd name="T5" fmla="*/ 0 h 1639"/>
                  <a:gd name="T6" fmla="*/ 2147483647 w 3406"/>
                  <a:gd name="T7" fmla="*/ 2147483647 h 1639"/>
                  <a:gd name="T8" fmla="*/ 2147483647 w 3406"/>
                  <a:gd name="T9" fmla="*/ 2147483647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D6D6"/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标题 1"/>
            <p:cNvSpPr txBox="1">
              <a:spLocks/>
            </p:cNvSpPr>
            <p:nvPr/>
          </p:nvSpPr>
          <p:spPr>
            <a:xfrm rot="21389171">
              <a:off x="1354288" y="2482517"/>
              <a:ext cx="8091458" cy="271920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sz="2000" dirty="0" smtClean="0"/>
                <a:t>343 Municipal release management platform</a:t>
              </a:r>
              <a:endParaRPr lang="zh-CN" altLang="en-US" sz="2000" dirty="0"/>
            </a:p>
          </p:txBody>
        </p:sp>
      </p:grpSp>
      <p:grpSp>
        <p:nvGrpSpPr>
          <p:cNvPr id="15371" name="组合 237"/>
          <p:cNvGrpSpPr>
            <a:grpSpLocks/>
          </p:cNvGrpSpPr>
          <p:nvPr/>
        </p:nvGrpSpPr>
        <p:grpSpPr bwMode="auto">
          <a:xfrm>
            <a:off x="2044700" y="4419600"/>
            <a:ext cx="1308100" cy="439738"/>
            <a:chOff x="5500694" y="1071546"/>
            <a:chExt cx="2571768" cy="1214446"/>
          </a:xfrm>
        </p:grpSpPr>
        <p:sp>
          <p:nvSpPr>
            <p:cNvPr id="68" name="Oval 89"/>
            <p:cNvSpPr>
              <a:spLocks noChangeArrowheads="1"/>
            </p:cNvSpPr>
            <p:nvPr/>
          </p:nvSpPr>
          <p:spPr bwMode="auto">
            <a:xfrm>
              <a:off x="5500694" y="1637119"/>
              <a:ext cx="2571768" cy="64887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5425" name="Picture 90" descr="主机服务器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902" y="1071546"/>
              <a:ext cx="1019491" cy="90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6" name="Picture 92" descr="数据库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45" y="1585350"/>
              <a:ext cx="858216" cy="6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7" name="图片 215" descr="1(19)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57884" y="1285860"/>
              <a:ext cx="73671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2" name="组合 237"/>
          <p:cNvGrpSpPr>
            <a:grpSpLocks/>
          </p:cNvGrpSpPr>
          <p:nvPr/>
        </p:nvGrpSpPr>
        <p:grpSpPr bwMode="auto">
          <a:xfrm>
            <a:off x="3276600" y="1600200"/>
            <a:ext cx="1308100" cy="439738"/>
            <a:chOff x="5500694" y="1071546"/>
            <a:chExt cx="2571768" cy="1214446"/>
          </a:xfrm>
        </p:grpSpPr>
        <p:sp>
          <p:nvSpPr>
            <p:cNvPr id="73" name="Oval 89"/>
            <p:cNvSpPr>
              <a:spLocks noChangeArrowheads="1"/>
            </p:cNvSpPr>
            <p:nvPr/>
          </p:nvSpPr>
          <p:spPr bwMode="auto">
            <a:xfrm>
              <a:off x="5500694" y="1637119"/>
              <a:ext cx="2571768" cy="64887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5421" name="Picture 90" descr="主机服务器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902" y="1071546"/>
              <a:ext cx="1019491" cy="90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2" name="Picture 92" descr="数据库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45" y="1585350"/>
              <a:ext cx="858216" cy="6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3" name="图片 215" descr="1(19)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57884" y="1285860"/>
              <a:ext cx="73671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AutoShape 2"/>
          <p:cNvSpPr>
            <a:spLocks noChangeArrowheads="1"/>
          </p:cNvSpPr>
          <p:nvPr/>
        </p:nvSpPr>
        <p:spPr bwMode="gray">
          <a:xfrm>
            <a:off x="2257425" y="850902"/>
            <a:ext cx="2262188" cy="457199"/>
          </a:xfrm>
          <a:prstGeom prst="bevel">
            <a:avLst>
              <a:gd name="adj" fmla="val 1368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gray">
          <a:xfrm>
            <a:off x="66677" y="838202"/>
            <a:ext cx="2252663" cy="480551"/>
          </a:xfrm>
          <a:prstGeom prst="bevel">
            <a:avLst>
              <a:gd name="adj" fmla="val 1368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79" name="Text Box 11"/>
          <p:cNvSpPr txBox="1">
            <a:spLocks noChangeArrowheads="1"/>
          </p:cNvSpPr>
          <p:nvPr/>
        </p:nvSpPr>
        <p:spPr bwMode="gray">
          <a:xfrm>
            <a:off x="244475" y="836613"/>
            <a:ext cx="1884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/>
              <a:t>Reliable transmission of information</a:t>
            </a:r>
          </a:p>
        </p:txBody>
      </p:sp>
      <p:sp>
        <p:nvSpPr>
          <p:cNvPr id="15380" name="Text Box 12"/>
          <p:cNvSpPr txBox="1">
            <a:spLocks noChangeArrowheads="1"/>
          </p:cNvSpPr>
          <p:nvPr/>
        </p:nvSpPr>
        <p:spPr bwMode="gray">
          <a:xfrm>
            <a:off x="2463800" y="838200"/>
            <a:ext cx="1978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en-US" altLang="zh-CN" sz="1200"/>
              <a:t>Trackable life cycle</a:t>
            </a:r>
          </a:p>
        </p:txBody>
      </p:sp>
      <p:sp>
        <p:nvSpPr>
          <p:cNvPr id="81" name="AutoShape 18"/>
          <p:cNvSpPr>
            <a:spLocks noChangeArrowheads="1"/>
          </p:cNvSpPr>
          <p:nvPr/>
        </p:nvSpPr>
        <p:spPr bwMode="gray">
          <a:xfrm>
            <a:off x="4521200" y="850901"/>
            <a:ext cx="2262188" cy="467851"/>
          </a:xfrm>
          <a:prstGeom prst="bevel">
            <a:avLst>
              <a:gd name="adj" fmla="val 1368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15384" name="Text Box 19"/>
          <p:cNvSpPr txBox="1">
            <a:spLocks noChangeArrowheads="1"/>
          </p:cNvSpPr>
          <p:nvPr/>
        </p:nvSpPr>
        <p:spPr bwMode="gray">
          <a:xfrm>
            <a:off x="4749800" y="836613"/>
            <a:ext cx="1884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/>
              <a:t>Unified standard, flexible configuration</a:t>
            </a:r>
          </a:p>
        </p:txBody>
      </p:sp>
      <p:sp>
        <p:nvSpPr>
          <p:cNvPr id="83" name="AutoShape 18"/>
          <p:cNvSpPr>
            <a:spLocks noChangeArrowheads="1"/>
          </p:cNvSpPr>
          <p:nvPr/>
        </p:nvSpPr>
        <p:spPr bwMode="gray">
          <a:xfrm>
            <a:off x="6794500" y="856788"/>
            <a:ext cx="2262188" cy="451312"/>
          </a:xfrm>
          <a:prstGeom prst="bevel">
            <a:avLst>
              <a:gd name="adj" fmla="val 1368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88" name="Text Box 19"/>
          <p:cNvSpPr txBox="1">
            <a:spLocks noChangeArrowheads="1"/>
          </p:cNvSpPr>
          <p:nvPr/>
        </p:nvSpPr>
        <p:spPr bwMode="gray">
          <a:xfrm>
            <a:off x="7031038" y="836613"/>
            <a:ext cx="1884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/>
              <a:t>Release channel flexible configuration </a:t>
            </a:r>
          </a:p>
        </p:txBody>
      </p:sp>
      <p:sp>
        <p:nvSpPr>
          <p:cNvPr id="53" name="上弧形箭头 52"/>
          <p:cNvSpPr/>
          <p:nvPr/>
        </p:nvSpPr>
        <p:spPr>
          <a:xfrm rot="7772210">
            <a:off x="5434807" y="4414043"/>
            <a:ext cx="2152650" cy="735013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5390" name="组合 237"/>
          <p:cNvGrpSpPr>
            <a:grpSpLocks/>
          </p:cNvGrpSpPr>
          <p:nvPr/>
        </p:nvGrpSpPr>
        <p:grpSpPr bwMode="auto">
          <a:xfrm>
            <a:off x="2057400" y="1462088"/>
            <a:ext cx="1330325" cy="444500"/>
            <a:chOff x="5500694" y="1071546"/>
            <a:chExt cx="2571768" cy="1214446"/>
          </a:xfrm>
        </p:grpSpPr>
        <p:sp>
          <p:nvSpPr>
            <p:cNvPr id="67" name="Oval 89"/>
            <p:cNvSpPr>
              <a:spLocks noChangeArrowheads="1"/>
            </p:cNvSpPr>
            <p:nvPr/>
          </p:nvSpPr>
          <p:spPr bwMode="auto">
            <a:xfrm>
              <a:off x="5500694" y="1635396"/>
              <a:ext cx="2571768" cy="65493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5417" name="Picture 90" descr="主机服务器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902" y="1071546"/>
              <a:ext cx="1019491" cy="90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8" name="Picture 92" descr="数据库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45" y="1585350"/>
              <a:ext cx="858216" cy="6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9" name="图片 215" descr="1(19)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57884" y="1285860"/>
              <a:ext cx="73671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矩形 71"/>
          <p:cNvSpPr/>
          <p:nvPr/>
        </p:nvSpPr>
        <p:spPr>
          <a:xfrm>
            <a:off x="1143000" y="2209800"/>
            <a:ext cx="10668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1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SMS Platform</a:t>
            </a:r>
          </a:p>
        </p:txBody>
      </p:sp>
      <p:sp>
        <p:nvSpPr>
          <p:cNvPr id="74" name="矩形 73"/>
          <p:cNvSpPr/>
          <p:nvPr/>
        </p:nvSpPr>
        <p:spPr>
          <a:xfrm>
            <a:off x="1979712" y="1828047"/>
            <a:ext cx="136247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1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Releasing System</a:t>
            </a:r>
          </a:p>
        </p:txBody>
      </p:sp>
      <p:sp>
        <p:nvSpPr>
          <p:cNvPr id="75" name="矩形 74"/>
          <p:cNvSpPr/>
          <p:nvPr/>
        </p:nvSpPr>
        <p:spPr>
          <a:xfrm>
            <a:off x="3359724" y="1900064"/>
            <a:ext cx="1500308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1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Feedback, Website</a:t>
            </a:r>
          </a:p>
        </p:txBody>
      </p:sp>
      <p:sp>
        <p:nvSpPr>
          <p:cNvPr id="76" name="矩形 75"/>
          <p:cNvSpPr/>
          <p:nvPr/>
        </p:nvSpPr>
        <p:spPr>
          <a:xfrm>
            <a:off x="2828152" y="3432511"/>
            <a:ext cx="13118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1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Releasing System</a:t>
            </a:r>
          </a:p>
        </p:txBody>
      </p:sp>
      <p:sp>
        <p:nvSpPr>
          <p:cNvPr id="79" name="矩形 78"/>
          <p:cNvSpPr/>
          <p:nvPr/>
        </p:nvSpPr>
        <p:spPr>
          <a:xfrm>
            <a:off x="1328573" y="3524977"/>
            <a:ext cx="10668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1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SMS Platform</a:t>
            </a:r>
          </a:p>
        </p:txBody>
      </p:sp>
      <p:sp>
        <p:nvSpPr>
          <p:cNvPr id="80" name="矩形 79"/>
          <p:cNvSpPr/>
          <p:nvPr/>
        </p:nvSpPr>
        <p:spPr>
          <a:xfrm>
            <a:off x="2106633" y="4859337"/>
            <a:ext cx="1385247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1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Releasing System</a:t>
            </a:r>
          </a:p>
        </p:txBody>
      </p:sp>
      <p:grpSp>
        <p:nvGrpSpPr>
          <p:cNvPr id="15409" name="组合 4"/>
          <p:cNvGrpSpPr>
            <a:grpSpLocks/>
          </p:cNvGrpSpPr>
          <p:nvPr/>
        </p:nvGrpSpPr>
        <p:grpSpPr bwMode="auto">
          <a:xfrm>
            <a:off x="5954713" y="2895600"/>
            <a:ext cx="1865312" cy="1274763"/>
            <a:chOff x="5071045" y="4221088"/>
            <a:chExt cx="1589187" cy="1123156"/>
          </a:xfrm>
        </p:grpSpPr>
        <p:sp>
          <p:nvSpPr>
            <p:cNvPr id="15414" name="Oval 3"/>
            <p:cNvSpPr>
              <a:spLocks noChangeArrowheads="1"/>
            </p:cNvSpPr>
            <p:nvPr/>
          </p:nvSpPr>
          <p:spPr bwMode="auto">
            <a:xfrm>
              <a:off x="5071045" y="4397461"/>
              <a:ext cx="1589187" cy="946783"/>
            </a:xfrm>
            <a:prstGeom prst="ellipse">
              <a:avLst/>
            </a:prstGeom>
            <a:gradFill rotWithShape="0">
              <a:gsLst>
                <a:gs pos="0">
                  <a:srgbClr val="336699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00"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15415" name="Picture 4" descr="图形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450" y="4221088"/>
              <a:ext cx="1293106" cy="82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10" name="Text Box 8"/>
          <p:cNvSpPr txBox="1">
            <a:spLocks noChangeArrowheads="1"/>
          </p:cNvSpPr>
          <p:nvPr/>
        </p:nvSpPr>
        <p:spPr bwMode="auto">
          <a:xfrm>
            <a:off x="6197600" y="3140075"/>
            <a:ext cx="2335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fontAlgn="b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600"/>
              <a:t>Meteorological Broadband Network</a:t>
            </a:r>
            <a:endParaRPr kumimoji="1" lang="zh-CN" altLang="en-US" sz="1600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5807075" y="3749675"/>
            <a:ext cx="3222625" cy="83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Alert</a:t>
            </a:r>
          </a:p>
          <a:p>
            <a:pPr algn="ctr"/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Vertical transmission</a:t>
            </a:r>
            <a:endParaRPr lang="en-US" altLang="zh-CN" sz="2400" b="1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上弧形箭头 81"/>
          <p:cNvSpPr/>
          <p:nvPr/>
        </p:nvSpPr>
        <p:spPr>
          <a:xfrm rot="21179378">
            <a:off x="4705350" y="2713038"/>
            <a:ext cx="1489075" cy="498475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上弧形箭头 53"/>
          <p:cNvSpPr/>
          <p:nvPr/>
        </p:nvSpPr>
        <p:spPr>
          <a:xfrm rot="21277275" flipH="1" flipV="1">
            <a:off x="4865688" y="3778250"/>
            <a:ext cx="1652587" cy="520700"/>
          </a:xfrm>
          <a:prstGeom prst="curved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/>
      <p:bldP spid="82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34925" y="333375"/>
            <a:ext cx="8748713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2060"/>
                </a:solidFill>
              </a:rPr>
              <a:t>Provide overall solutions and service</a:t>
            </a:r>
            <a:endParaRPr lang="zh-CN" altLang="en-US" smtClean="0">
              <a:solidFill>
                <a:srgbClr val="002060"/>
              </a:solidFill>
            </a:endParaRPr>
          </a:p>
        </p:txBody>
      </p:sp>
      <p:grpSp>
        <p:nvGrpSpPr>
          <p:cNvPr id="16387" name="组合 11"/>
          <p:cNvGrpSpPr>
            <a:grpSpLocks/>
          </p:cNvGrpSpPr>
          <p:nvPr/>
        </p:nvGrpSpPr>
        <p:grpSpPr bwMode="auto">
          <a:xfrm>
            <a:off x="755650" y="1687513"/>
            <a:ext cx="7632700" cy="4314825"/>
            <a:chOff x="1331640" y="1059582"/>
            <a:chExt cx="7080448" cy="3487936"/>
          </a:xfrm>
        </p:grpSpPr>
        <p:graphicFrame>
          <p:nvGraphicFramePr>
            <p:cNvPr id="13" name="图示 12"/>
            <p:cNvGraphicFramePr/>
            <p:nvPr/>
          </p:nvGraphicFramePr>
          <p:xfrm>
            <a:off x="1331640" y="1059582"/>
            <a:ext cx="7080448" cy="34879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6389" name="组合 13"/>
            <p:cNvGrpSpPr>
              <a:grpSpLocks/>
            </p:cNvGrpSpPr>
            <p:nvPr/>
          </p:nvGrpSpPr>
          <p:grpSpPr bwMode="auto">
            <a:xfrm>
              <a:off x="1412114" y="1158857"/>
              <a:ext cx="968602" cy="3286123"/>
              <a:chOff x="1412114" y="1158857"/>
              <a:chExt cx="968602" cy="3286123"/>
            </a:xfrm>
          </p:grpSpPr>
          <p:sp>
            <p:nvSpPr>
              <p:cNvPr id="16390" name="TextBox 14"/>
              <p:cNvSpPr txBox="1">
                <a:spLocks noChangeArrowheads="1"/>
              </p:cNvSpPr>
              <p:nvPr/>
            </p:nvSpPr>
            <p:spPr bwMode="auto">
              <a:xfrm>
                <a:off x="1412114" y="1158857"/>
                <a:ext cx="418141" cy="52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3600" b="1">
                    <a:latin typeface="Ebrima" pitchFamily="2" charset="0"/>
                  </a:rPr>
                  <a:t>1</a:t>
                </a:r>
                <a:endParaRPr lang="zh-CN" altLang="en-US" sz="3600" b="1">
                  <a:latin typeface="Ebrima" pitchFamily="2" charset="0"/>
                </a:endParaRPr>
              </a:p>
            </p:txBody>
          </p:sp>
          <p:sp>
            <p:nvSpPr>
              <p:cNvPr id="16391" name="TextBox 15"/>
              <p:cNvSpPr txBox="1">
                <a:spLocks noChangeArrowheads="1"/>
              </p:cNvSpPr>
              <p:nvPr/>
            </p:nvSpPr>
            <p:spPr bwMode="auto">
              <a:xfrm>
                <a:off x="1799217" y="1707654"/>
                <a:ext cx="418141" cy="52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3600" b="1">
                    <a:latin typeface="Ebrima" pitchFamily="2" charset="0"/>
                  </a:rPr>
                  <a:t>2</a:t>
                </a:r>
                <a:endParaRPr lang="zh-CN" altLang="en-US" sz="3600" b="1">
                  <a:latin typeface="Ebrima" pitchFamily="2" charset="0"/>
                </a:endParaRPr>
              </a:p>
            </p:txBody>
          </p:sp>
          <p:sp>
            <p:nvSpPr>
              <p:cNvPr id="16392" name="TextBox 16"/>
              <p:cNvSpPr txBox="1">
                <a:spLocks noChangeArrowheads="1"/>
              </p:cNvSpPr>
              <p:nvPr/>
            </p:nvSpPr>
            <p:spPr bwMode="auto">
              <a:xfrm>
                <a:off x="1962575" y="2264554"/>
                <a:ext cx="418141" cy="52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3600" b="1">
                    <a:latin typeface="Ebrima" pitchFamily="2" charset="0"/>
                  </a:rPr>
                  <a:t>3</a:t>
                </a:r>
                <a:endParaRPr lang="zh-CN" altLang="en-US" sz="3600" b="1">
                  <a:latin typeface="Ebrima" pitchFamily="2" charset="0"/>
                </a:endParaRPr>
              </a:p>
            </p:txBody>
          </p:sp>
          <p:sp>
            <p:nvSpPr>
              <p:cNvPr id="16393" name="TextBox 17"/>
              <p:cNvSpPr txBox="1">
                <a:spLocks noChangeArrowheads="1"/>
              </p:cNvSpPr>
              <p:nvPr/>
            </p:nvSpPr>
            <p:spPr bwMode="auto">
              <a:xfrm>
                <a:off x="1944385" y="2815220"/>
                <a:ext cx="418141" cy="52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3600" b="1">
                    <a:latin typeface="Ebrima" pitchFamily="2" charset="0"/>
                  </a:rPr>
                  <a:t>4</a:t>
                </a:r>
                <a:endParaRPr lang="zh-CN" altLang="en-US" sz="3600" b="1">
                  <a:latin typeface="Ebrima" pitchFamily="2" charset="0"/>
                </a:endParaRPr>
              </a:p>
            </p:txBody>
          </p:sp>
          <p:sp>
            <p:nvSpPr>
              <p:cNvPr id="16394" name="TextBox 18"/>
              <p:cNvSpPr txBox="1">
                <a:spLocks noChangeArrowheads="1"/>
              </p:cNvSpPr>
              <p:nvPr/>
            </p:nvSpPr>
            <p:spPr bwMode="auto">
              <a:xfrm>
                <a:off x="1799217" y="3369516"/>
                <a:ext cx="418141" cy="52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3600" b="1">
                    <a:latin typeface="Ebrima" pitchFamily="2" charset="0"/>
                  </a:rPr>
                  <a:t>5</a:t>
                </a:r>
                <a:endParaRPr lang="zh-CN" altLang="en-US" sz="3600" b="1">
                  <a:latin typeface="Ebrima" pitchFamily="2" charset="0"/>
                </a:endParaRPr>
              </a:p>
            </p:txBody>
          </p:sp>
          <p:sp>
            <p:nvSpPr>
              <p:cNvPr id="16395" name="TextBox 19"/>
              <p:cNvSpPr txBox="1">
                <a:spLocks noChangeArrowheads="1"/>
              </p:cNvSpPr>
              <p:nvPr/>
            </p:nvSpPr>
            <p:spPr bwMode="auto">
              <a:xfrm>
                <a:off x="1429785" y="3922367"/>
                <a:ext cx="418141" cy="52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3600" b="1">
                    <a:latin typeface="Ebrima" pitchFamily="2" charset="0"/>
                  </a:rPr>
                  <a:t>6</a:t>
                </a:r>
                <a:endParaRPr lang="zh-CN" altLang="en-US" sz="3600" b="1">
                  <a:latin typeface="Ebrima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10283825" cy="1258888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0000"/>
                </a:solidFill>
              </a:rPr>
              <a:t>1. omnimedia release of early warning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pic>
        <p:nvPicPr>
          <p:cNvPr id="17411" name="Picture 2" descr="E:\910\QQ图片201509102109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38238"/>
            <a:ext cx="83677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图形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29225"/>
            <a:ext cx="1584325" cy="1073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84213" y="1341438"/>
            <a:ext cx="3382962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0000"/>
                </a:solidFill>
              </a:rPr>
              <a:t>National release responsible departments 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2363" y="1341438"/>
            <a:ext cx="3311525" cy="215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rgbClr val="000000"/>
                </a:solidFill>
              </a:rPr>
              <a:t>National dissemination network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292600"/>
            <a:ext cx="14398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1882775" y="4581525"/>
            <a:ext cx="110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NEWRES</a:t>
            </a:r>
            <a:endParaRPr lang="zh-CN" altLang="en-US" sz="18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1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684213" y="1798638"/>
            <a:ext cx="863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Agriculture</a:t>
            </a:r>
            <a:endParaRPr lang="zh-CN" altLang="en-US" sz="11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938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Box 18"/>
          <p:cNvSpPr txBox="1">
            <a:spLocks noChangeArrowheads="1"/>
          </p:cNvSpPr>
          <p:nvPr/>
        </p:nvSpPr>
        <p:spPr bwMode="auto">
          <a:xfrm>
            <a:off x="1692275" y="1773238"/>
            <a:ext cx="863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Forestry</a:t>
            </a:r>
            <a:endParaRPr lang="zh-CN" altLang="en-US" sz="11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26" name="TextBox 19"/>
          <p:cNvSpPr txBox="1">
            <a:spLocks noChangeArrowheads="1"/>
          </p:cNvSpPr>
          <p:nvPr/>
        </p:nvSpPr>
        <p:spPr bwMode="auto">
          <a:xfrm>
            <a:off x="2484438" y="1773238"/>
            <a:ext cx="863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Oceanic</a:t>
            </a:r>
            <a:endParaRPr lang="zh-CN" altLang="en-US" sz="11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2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TextBox 21"/>
          <p:cNvSpPr txBox="1">
            <a:spLocks noChangeArrowheads="1"/>
          </p:cNvSpPr>
          <p:nvPr/>
        </p:nvSpPr>
        <p:spPr bwMode="auto">
          <a:xfrm>
            <a:off x="971550" y="2133600"/>
            <a:ext cx="15128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Land and  resources</a:t>
            </a:r>
            <a:endParaRPr lang="zh-CN" altLang="en-US" sz="8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29" name="TextBox 22"/>
          <p:cNvSpPr txBox="1">
            <a:spLocks noChangeArrowheads="1"/>
          </p:cNvSpPr>
          <p:nvPr/>
        </p:nvSpPr>
        <p:spPr bwMode="auto">
          <a:xfrm>
            <a:off x="1835150" y="2133600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Earthquake</a:t>
            </a:r>
            <a:endParaRPr lang="zh-CN" altLang="en-US" sz="11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2700338" y="2133600"/>
            <a:ext cx="12239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Water  resources</a:t>
            </a:r>
            <a:endParaRPr lang="zh-CN" altLang="en-US" sz="8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31" name="TextBox 24"/>
          <p:cNvSpPr txBox="1">
            <a:spLocks noChangeArrowheads="1"/>
          </p:cNvSpPr>
          <p:nvPr/>
        </p:nvSpPr>
        <p:spPr bwMode="auto">
          <a:xfrm>
            <a:off x="1258888" y="2447925"/>
            <a:ext cx="865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Education</a:t>
            </a:r>
            <a:endParaRPr lang="zh-CN" altLang="en-US" sz="11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3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813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20938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20938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TextBox 28"/>
          <p:cNvSpPr txBox="1">
            <a:spLocks noChangeArrowheads="1"/>
          </p:cNvSpPr>
          <p:nvPr/>
        </p:nvSpPr>
        <p:spPr bwMode="auto">
          <a:xfrm>
            <a:off x="2124075" y="2447925"/>
            <a:ext cx="863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Meteorological</a:t>
            </a:r>
            <a:endParaRPr lang="zh-CN" altLang="en-US" sz="8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36" name="TextBox 29"/>
          <p:cNvSpPr txBox="1">
            <a:spLocks noChangeArrowheads="1"/>
          </p:cNvSpPr>
          <p:nvPr/>
        </p:nvSpPr>
        <p:spPr bwMode="auto">
          <a:xfrm>
            <a:off x="2987675" y="2420938"/>
            <a:ext cx="863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Transport</a:t>
            </a:r>
            <a:endParaRPr lang="zh-CN" altLang="en-US" sz="11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37" name="TextBox 30"/>
          <p:cNvSpPr txBox="1">
            <a:spLocks noChangeArrowheads="1"/>
          </p:cNvSpPr>
          <p:nvPr/>
        </p:nvSpPr>
        <p:spPr bwMode="auto">
          <a:xfrm>
            <a:off x="1476375" y="2781300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Civil affairs</a:t>
            </a:r>
            <a:endParaRPr lang="zh-CN" altLang="en-US" sz="11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38" name="TextBox 31"/>
          <p:cNvSpPr txBox="1">
            <a:spLocks noChangeArrowheads="1"/>
          </p:cNvSpPr>
          <p:nvPr/>
        </p:nvSpPr>
        <p:spPr bwMode="auto">
          <a:xfrm>
            <a:off x="2484438" y="2781300"/>
            <a:ext cx="863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Health</a:t>
            </a:r>
            <a:endParaRPr lang="zh-CN" altLang="en-US" sz="11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3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52938"/>
            <a:ext cx="3603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284538"/>
            <a:ext cx="381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TextBox 36"/>
          <p:cNvSpPr txBox="1">
            <a:spLocks noChangeArrowheads="1"/>
          </p:cNvSpPr>
          <p:nvPr/>
        </p:nvSpPr>
        <p:spPr bwMode="auto">
          <a:xfrm>
            <a:off x="4932363" y="3316288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Wechat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4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84538"/>
            <a:ext cx="3603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60800"/>
            <a:ext cx="3587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24400"/>
            <a:ext cx="3603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5" name="TextBox 40"/>
          <p:cNvSpPr txBox="1">
            <a:spLocks noChangeArrowheads="1"/>
          </p:cNvSpPr>
          <p:nvPr/>
        </p:nvSpPr>
        <p:spPr bwMode="auto">
          <a:xfrm>
            <a:off x="4932363" y="4478338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Weibo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46" name="TextBox 41"/>
          <p:cNvSpPr txBox="1">
            <a:spLocks noChangeArrowheads="1"/>
          </p:cNvSpPr>
          <p:nvPr/>
        </p:nvSpPr>
        <p:spPr bwMode="auto">
          <a:xfrm>
            <a:off x="5508625" y="4767263"/>
            <a:ext cx="792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Email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4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37063"/>
            <a:ext cx="3603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8" name="TextBox 43"/>
          <p:cNvSpPr txBox="1">
            <a:spLocks noChangeArrowheads="1"/>
          </p:cNvSpPr>
          <p:nvPr/>
        </p:nvSpPr>
        <p:spPr bwMode="auto">
          <a:xfrm>
            <a:off x="5867400" y="4437063"/>
            <a:ext cx="792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Telephone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49" name="TextBox 44"/>
          <p:cNvSpPr txBox="1">
            <a:spLocks noChangeArrowheads="1"/>
          </p:cNvSpPr>
          <p:nvPr/>
        </p:nvSpPr>
        <p:spPr bwMode="auto">
          <a:xfrm>
            <a:off x="6011863" y="3860800"/>
            <a:ext cx="792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SMS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5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73463"/>
            <a:ext cx="3603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1" name="TextBox 46"/>
          <p:cNvSpPr txBox="1">
            <a:spLocks noChangeArrowheads="1"/>
          </p:cNvSpPr>
          <p:nvPr/>
        </p:nvSpPr>
        <p:spPr bwMode="auto">
          <a:xfrm>
            <a:off x="5435600" y="3573463"/>
            <a:ext cx="7921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Website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52" name="TextBox 47"/>
          <p:cNvSpPr txBox="1">
            <a:spLocks noChangeArrowheads="1"/>
          </p:cNvSpPr>
          <p:nvPr/>
        </p:nvSpPr>
        <p:spPr bwMode="auto">
          <a:xfrm>
            <a:off x="6011863" y="3284538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Fax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5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5661025"/>
            <a:ext cx="46831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876925"/>
            <a:ext cx="4683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661025"/>
            <a:ext cx="468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084763"/>
            <a:ext cx="4683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7" name="TextBox 53"/>
          <p:cNvSpPr txBox="1">
            <a:spLocks noChangeArrowheads="1"/>
          </p:cNvSpPr>
          <p:nvPr/>
        </p:nvSpPr>
        <p:spPr bwMode="auto">
          <a:xfrm>
            <a:off x="4859338" y="5589588"/>
            <a:ext cx="714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Broadcast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58" name="TextBox 54"/>
          <p:cNvSpPr txBox="1">
            <a:spLocks noChangeArrowheads="1"/>
          </p:cNvSpPr>
          <p:nvPr/>
        </p:nvSpPr>
        <p:spPr bwMode="auto">
          <a:xfrm>
            <a:off x="4859338" y="5084763"/>
            <a:ext cx="825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Cuncuntong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59" name="TextBox 55"/>
          <p:cNvSpPr txBox="1">
            <a:spLocks noChangeArrowheads="1"/>
          </p:cNvSpPr>
          <p:nvPr/>
        </p:nvSpPr>
        <p:spPr bwMode="auto">
          <a:xfrm>
            <a:off x="5867400" y="5630863"/>
            <a:ext cx="865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Cuncunxiang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60" name="TextBox 56"/>
          <p:cNvSpPr txBox="1">
            <a:spLocks noChangeArrowheads="1"/>
          </p:cNvSpPr>
          <p:nvPr/>
        </p:nvSpPr>
        <p:spPr bwMode="auto">
          <a:xfrm>
            <a:off x="5543550" y="5919788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TV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61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568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229225"/>
            <a:ext cx="668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306888"/>
            <a:ext cx="6492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4" name="TextBox 60"/>
          <p:cNvSpPr txBox="1">
            <a:spLocks noChangeArrowheads="1"/>
          </p:cNvSpPr>
          <p:nvPr/>
        </p:nvSpPr>
        <p:spPr bwMode="auto">
          <a:xfrm>
            <a:off x="5435600" y="4160838"/>
            <a:ext cx="1008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latin typeface="Calibri" pitchFamily="34" charset="0"/>
                <a:ea typeface="宋体" pitchFamily="2" charset="-122"/>
              </a:rPr>
              <a:t>12379</a:t>
            </a:r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65" name="TextBox 61"/>
          <p:cNvSpPr txBox="1">
            <a:spLocks noChangeArrowheads="1"/>
          </p:cNvSpPr>
          <p:nvPr/>
        </p:nvSpPr>
        <p:spPr bwMode="auto">
          <a:xfrm>
            <a:off x="5292725" y="5291138"/>
            <a:ext cx="1008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latin typeface="Calibri" pitchFamily="34" charset="0"/>
                <a:ea typeface="宋体" pitchFamily="2" charset="-122"/>
              </a:rPr>
              <a:t>Emergency broadcast</a:t>
            </a:r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66" name="TextBox 62"/>
          <p:cNvSpPr txBox="1">
            <a:spLocks noChangeArrowheads="1"/>
          </p:cNvSpPr>
          <p:nvPr/>
        </p:nvSpPr>
        <p:spPr bwMode="auto">
          <a:xfrm>
            <a:off x="6732588" y="4365625"/>
            <a:ext cx="1008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latin typeface="Calibri" pitchFamily="34" charset="0"/>
                <a:ea typeface="宋体" pitchFamily="2" charset="-122"/>
              </a:rPr>
              <a:t>Industry channel</a:t>
            </a:r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67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76475"/>
            <a:ext cx="6477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8" name="TextBox 64"/>
          <p:cNvSpPr txBox="1">
            <a:spLocks noChangeArrowheads="1"/>
          </p:cNvSpPr>
          <p:nvPr/>
        </p:nvSpPr>
        <p:spPr bwMode="auto">
          <a:xfrm>
            <a:off x="5219700" y="2349500"/>
            <a:ext cx="1008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latin typeface="Calibri" pitchFamily="34" charset="0"/>
                <a:ea typeface="宋体" pitchFamily="2" charset="-122"/>
              </a:rPr>
              <a:t>Social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latin typeface="Calibri" pitchFamily="34" charset="0"/>
                <a:ea typeface="宋体" pitchFamily="2" charset="-122"/>
              </a:rPr>
              <a:t>media</a:t>
            </a:r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69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141663"/>
            <a:ext cx="649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0" name="TextBox 66"/>
          <p:cNvSpPr txBox="1">
            <a:spLocks noChangeArrowheads="1"/>
          </p:cNvSpPr>
          <p:nvPr/>
        </p:nvSpPr>
        <p:spPr bwMode="auto">
          <a:xfrm>
            <a:off x="6732588" y="3068638"/>
            <a:ext cx="1008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latin typeface="Calibri" pitchFamily="34" charset="0"/>
                <a:ea typeface="宋体" pitchFamily="2" charset="-122"/>
              </a:rPr>
              <a:t>Mobile operating system</a:t>
            </a:r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7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414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2" name="TextBox 68"/>
          <p:cNvSpPr txBox="1">
            <a:spLocks noChangeArrowheads="1"/>
          </p:cNvSpPr>
          <p:nvPr/>
        </p:nvSpPr>
        <p:spPr bwMode="auto">
          <a:xfrm>
            <a:off x="4932363" y="2103438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Wechat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7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88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4" name="TextBox 73"/>
          <p:cNvSpPr txBox="1">
            <a:spLocks noChangeArrowheads="1"/>
          </p:cNvSpPr>
          <p:nvPr/>
        </p:nvSpPr>
        <p:spPr bwMode="auto">
          <a:xfrm>
            <a:off x="4932363" y="2678113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Weibo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75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844675"/>
            <a:ext cx="387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6" name="TextBox 75"/>
          <p:cNvSpPr txBox="1">
            <a:spLocks noChangeArrowheads="1"/>
          </p:cNvSpPr>
          <p:nvPr/>
        </p:nvSpPr>
        <p:spPr bwMode="auto">
          <a:xfrm>
            <a:off x="5364163" y="1844675"/>
            <a:ext cx="792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Website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77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133600"/>
            <a:ext cx="388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8" name="TextBox 77"/>
          <p:cNvSpPr txBox="1">
            <a:spLocks noChangeArrowheads="1"/>
          </p:cNvSpPr>
          <p:nvPr/>
        </p:nvSpPr>
        <p:spPr bwMode="auto">
          <a:xfrm>
            <a:off x="5795963" y="2103438"/>
            <a:ext cx="792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Newspaper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7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3889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80" name="TextBox 79"/>
          <p:cNvSpPr txBox="1">
            <a:spLocks noChangeArrowheads="1"/>
          </p:cNvSpPr>
          <p:nvPr/>
        </p:nvSpPr>
        <p:spPr bwMode="auto">
          <a:xfrm>
            <a:off x="5292725" y="2997200"/>
            <a:ext cx="788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Building TV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8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388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82" name="TextBox 81"/>
          <p:cNvSpPr txBox="1">
            <a:spLocks noChangeArrowheads="1"/>
          </p:cNvSpPr>
          <p:nvPr/>
        </p:nvSpPr>
        <p:spPr bwMode="auto">
          <a:xfrm>
            <a:off x="5795963" y="2708275"/>
            <a:ext cx="788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Building TV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83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724400"/>
            <a:ext cx="415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84" name="TextBox 83"/>
          <p:cNvSpPr txBox="1">
            <a:spLocks noChangeArrowheads="1"/>
          </p:cNvSpPr>
          <p:nvPr/>
        </p:nvSpPr>
        <p:spPr bwMode="auto">
          <a:xfrm>
            <a:off x="7469188" y="4724400"/>
            <a:ext cx="558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Beidou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8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836988"/>
            <a:ext cx="3603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49725"/>
            <a:ext cx="3603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87" name="TextBox 86"/>
          <p:cNvSpPr txBox="1">
            <a:spLocks noChangeArrowheads="1"/>
          </p:cNvSpPr>
          <p:nvPr/>
        </p:nvSpPr>
        <p:spPr bwMode="auto">
          <a:xfrm>
            <a:off x="7469188" y="4076700"/>
            <a:ext cx="519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Ocean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radio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88" name="TextBox 87"/>
          <p:cNvSpPr txBox="1">
            <a:spLocks noChangeArrowheads="1"/>
          </p:cNvSpPr>
          <p:nvPr/>
        </p:nvSpPr>
        <p:spPr bwMode="auto">
          <a:xfrm>
            <a:off x="6948488" y="3789363"/>
            <a:ext cx="522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Treble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horn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89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13325"/>
            <a:ext cx="431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91" name="TextBox 90"/>
          <p:cNvSpPr txBox="1">
            <a:spLocks noChangeArrowheads="1"/>
          </p:cNvSpPr>
          <p:nvPr/>
        </p:nvSpPr>
        <p:spPr bwMode="auto">
          <a:xfrm>
            <a:off x="7019925" y="5013325"/>
            <a:ext cx="38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LED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92" name="TextBox 91"/>
          <p:cNvSpPr txBox="1">
            <a:spLocks noChangeArrowheads="1"/>
          </p:cNvSpPr>
          <p:nvPr/>
        </p:nvSpPr>
        <p:spPr bwMode="auto">
          <a:xfrm>
            <a:off x="6300788" y="4108450"/>
            <a:ext cx="788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Air defense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 alert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493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29225"/>
            <a:ext cx="2873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4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7338"/>
            <a:ext cx="12954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0063"/>
            <a:ext cx="400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6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16113"/>
            <a:ext cx="400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60575"/>
            <a:ext cx="400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8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76475"/>
            <a:ext cx="400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6084888" y="1628775"/>
            <a:ext cx="2519362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B3A2C7"/>
                </a:solidFill>
              </a:rPr>
              <a:t>Oriented to the public</a:t>
            </a:r>
            <a:endParaRPr lang="zh-CN" altLang="en-US" b="1">
              <a:solidFill>
                <a:srgbClr val="B3A2C7"/>
              </a:solidFill>
            </a:endParaRPr>
          </a:p>
        </p:txBody>
      </p:sp>
      <p:pic>
        <p:nvPicPr>
          <p:cNvPr id="17500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76475"/>
            <a:ext cx="14112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492375"/>
            <a:ext cx="5984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6300788" y="2205038"/>
            <a:ext cx="2735262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solidFill>
                  <a:srgbClr val="E46C0A"/>
                </a:solidFill>
              </a:rPr>
              <a:t>Oriented to mobile client</a:t>
            </a:r>
            <a:endParaRPr lang="zh-CN" altLang="en-US">
              <a:solidFill>
                <a:srgbClr val="E46C0A"/>
              </a:solidFill>
            </a:endParaRPr>
          </a:p>
        </p:txBody>
      </p:sp>
      <p:pic>
        <p:nvPicPr>
          <p:cNvPr id="17503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933825"/>
            <a:ext cx="352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4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933825"/>
            <a:ext cx="400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157788"/>
            <a:ext cx="5318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6659563" y="5375275"/>
            <a:ext cx="2233612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solidFill>
                  <a:srgbClr val="E46C0A"/>
                </a:solidFill>
              </a:rPr>
              <a:t>Oriented to industry </a:t>
            </a:r>
          </a:p>
          <a:p>
            <a:r>
              <a:rPr lang="en-US" altLang="zh-CN">
                <a:solidFill>
                  <a:srgbClr val="E46C0A"/>
                </a:solidFill>
              </a:rPr>
              <a:t>and focus area</a:t>
            </a:r>
            <a:endParaRPr lang="zh-CN" altLang="en-US">
              <a:solidFill>
                <a:srgbClr val="E46C0A"/>
              </a:solidFill>
            </a:endParaRPr>
          </a:p>
        </p:txBody>
      </p:sp>
      <p:pic>
        <p:nvPicPr>
          <p:cNvPr id="17507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021388"/>
            <a:ext cx="5238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8" name="TextBox 109"/>
          <p:cNvSpPr txBox="1">
            <a:spLocks noChangeArrowheads="1"/>
          </p:cNvSpPr>
          <p:nvPr/>
        </p:nvSpPr>
        <p:spPr bwMode="auto">
          <a:xfrm>
            <a:off x="5867400" y="6083300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solidFill>
                  <a:srgbClr val="C00000"/>
                </a:solidFill>
                <a:latin typeface="Calibri" pitchFamily="34" charset="0"/>
                <a:ea typeface="宋体" pitchFamily="2" charset="-122"/>
              </a:rPr>
              <a:t>Oriented to vulnerable areas</a:t>
            </a:r>
            <a:endParaRPr lang="zh-CN" altLang="en-US" sz="1800" b="0">
              <a:solidFill>
                <a:srgbClr val="C00000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509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24175"/>
            <a:ext cx="487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43300"/>
            <a:ext cx="414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2997200"/>
            <a:ext cx="365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08275"/>
            <a:ext cx="4873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3" name="TextBox 116"/>
          <p:cNvSpPr txBox="1">
            <a:spLocks noChangeArrowheads="1"/>
          </p:cNvSpPr>
          <p:nvPr/>
        </p:nvSpPr>
        <p:spPr bwMode="auto">
          <a:xfrm>
            <a:off x="6300788" y="2924175"/>
            <a:ext cx="7921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China Unicom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514" name="TextBox 117"/>
          <p:cNvSpPr txBox="1">
            <a:spLocks noChangeArrowheads="1"/>
          </p:cNvSpPr>
          <p:nvPr/>
        </p:nvSpPr>
        <p:spPr bwMode="auto">
          <a:xfrm>
            <a:off x="6804025" y="2636838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China Mobile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515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500438"/>
            <a:ext cx="487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6" name="TextBox 120"/>
          <p:cNvSpPr txBox="1">
            <a:spLocks noChangeArrowheads="1"/>
          </p:cNvSpPr>
          <p:nvPr/>
        </p:nvSpPr>
        <p:spPr bwMode="auto">
          <a:xfrm>
            <a:off x="6300788" y="3500438"/>
            <a:ext cx="79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China Telecom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517" name="TextBox 112"/>
          <p:cNvSpPr txBox="1">
            <a:spLocks noChangeArrowheads="1"/>
          </p:cNvSpPr>
          <p:nvPr/>
        </p:nvSpPr>
        <p:spPr bwMode="auto">
          <a:xfrm>
            <a:off x="7164388" y="3429000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Phone manufacturers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518" name="TextBox 121"/>
          <p:cNvSpPr txBox="1">
            <a:spLocks noChangeArrowheads="1"/>
          </p:cNvSpPr>
          <p:nvPr/>
        </p:nvSpPr>
        <p:spPr bwMode="auto">
          <a:xfrm>
            <a:off x="7164388" y="2852738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Green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channels</a:t>
            </a:r>
            <a:endParaRPr lang="zh-CN" altLang="en-US" sz="10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7519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2889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4470375" y="1628800"/>
            <a:ext cx="461665" cy="374441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Oriented to responsible person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1"/>
          <p:cNvSpPr>
            <a:spLocks noGrp="1"/>
          </p:cNvSpPr>
          <p:nvPr>
            <p:ph idx="1"/>
          </p:nvPr>
        </p:nvSpPr>
        <p:spPr>
          <a:xfrm>
            <a:off x="950913" y="1600200"/>
            <a:ext cx="8229600" cy="4852988"/>
          </a:xfrm>
        </p:spPr>
        <p:txBody>
          <a:bodyPr/>
          <a:lstStyle/>
          <a:p>
            <a:pPr eaLnBrk="1" hangingPunct="1"/>
            <a:endParaRPr lang="en-US" altLang="zh-CN" smtClean="0">
              <a:solidFill>
                <a:srgbClr val="C00000"/>
              </a:solidFill>
            </a:endParaRPr>
          </a:p>
          <a:p>
            <a:pPr eaLnBrk="1" hangingPunct="1"/>
            <a:endParaRPr lang="zh-CN" altLang="en-US" smtClean="0"/>
          </a:p>
        </p:txBody>
      </p:sp>
      <p:pic>
        <p:nvPicPr>
          <p:cNvPr id="18435" name="Picture 2" descr="C:\Users\Super-Smile\Desktop\部委对接\部委对接\910\四级立体网络（原图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557338"/>
            <a:ext cx="786923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C:\Users\Super-Smile\Desktop\部委对接\部委对接\910\闪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921250"/>
            <a:ext cx="14509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标题 2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91513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0000"/>
                </a:solidFill>
              </a:rPr>
              <a:t>2. Rapid release to the designated area via entire network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01888" y="2781300"/>
            <a:ext cx="1295400" cy="412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National center 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01888" y="4238625"/>
            <a:ext cx="1295400" cy="412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Provincial center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01888" y="5591175"/>
            <a:ext cx="1449387" cy="527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Municipal and county centers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441" name="组合 11"/>
          <p:cNvGrpSpPr>
            <a:grpSpLocks/>
          </p:cNvGrpSpPr>
          <p:nvPr/>
        </p:nvGrpSpPr>
        <p:grpSpPr bwMode="auto">
          <a:xfrm>
            <a:off x="0" y="1928813"/>
            <a:ext cx="2074863" cy="4071937"/>
            <a:chOff x="-176941" y="2220962"/>
            <a:chExt cx="2312922" cy="3670586"/>
          </a:xfrm>
        </p:grpSpPr>
        <p:sp>
          <p:nvSpPr>
            <p:cNvPr id="18455" name="Oval 147"/>
            <p:cNvSpPr>
              <a:spLocks noChangeArrowheads="1"/>
            </p:cNvSpPr>
            <p:nvPr/>
          </p:nvSpPr>
          <p:spPr bwMode="auto">
            <a:xfrm>
              <a:off x="460130" y="5128811"/>
              <a:ext cx="1675851" cy="762737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>
              <a:outerShdw dist="25400" dir="54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18456" name="Picture 141" descr="房子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278" y="4866056"/>
              <a:ext cx="868362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7" name="Oval 147"/>
            <p:cNvSpPr>
              <a:spLocks noChangeArrowheads="1"/>
            </p:cNvSpPr>
            <p:nvPr/>
          </p:nvSpPr>
          <p:spPr bwMode="auto">
            <a:xfrm>
              <a:off x="440664" y="3765041"/>
              <a:ext cx="1675850" cy="76273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>
              <a:outerShdw dist="25400" dir="54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8458" name="Oval 147"/>
            <p:cNvSpPr>
              <a:spLocks noChangeArrowheads="1"/>
            </p:cNvSpPr>
            <p:nvPr/>
          </p:nvSpPr>
          <p:spPr bwMode="auto">
            <a:xfrm>
              <a:off x="405272" y="2567271"/>
              <a:ext cx="1675850" cy="761307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>
              <a:outerShdw dist="25400" dir="54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18459" name="Picture 150" descr="房子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" y="3579044"/>
              <a:ext cx="1214437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141" descr="房子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19" y="5129548"/>
              <a:ext cx="868362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上下箭头 18"/>
            <p:cNvSpPr/>
            <p:nvPr/>
          </p:nvSpPr>
          <p:spPr>
            <a:xfrm>
              <a:off x="1132594" y="4587882"/>
              <a:ext cx="217666" cy="457929"/>
            </a:xfrm>
            <a:prstGeom prst="upDownArrow">
              <a:avLst>
                <a:gd name="adj1" fmla="val 49999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76941" y="4474830"/>
              <a:ext cx="1327231" cy="36920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provincial</a:t>
              </a:r>
              <a:endPara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8463" name="Picture 3" descr="图形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156" y="2220962"/>
              <a:ext cx="8572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上下箭头 22"/>
            <p:cNvSpPr/>
            <p:nvPr/>
          </p:nvSpPr>
          <p:spPr>
            <a:xfrm>
              <a:off x="1106050" y="3309974"/>
              <a:ext cx="210587" cy="457929"/>
            </a:xfrm>
            <a:prstGeom prst="upDownArrow">
              <a:avLst>
                <a:gd name="adj1" fmla="val 49999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76941" y="3251302"/>
              <a:ext cx="844120" cy="3334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state</a:t>
              </a:r>
              <a:endPara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80963" y="5949950"/>
            <a:ext cx="1557338" cy="6461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municipal </a:t>
            </a:r>
          </a:p>
          <a:p>
            <a:pPr algn="ctr" eaLnBrk="1" hangingPunct="1"/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and county </a:t>
            </a:r>
            <a:endParaRPr lang="zh-CN" altLang="en-US" b="1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4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151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15128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933950"/>
            <a:ext cx="15843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89138"/>
            <a:ext cx="151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Box 25"/>
          <p:cNvSpPr txBox="1">
            <a:spLocks noChangeArrowheads="1"/>
          </p:cNvSpPr>
          <p:nvPr/>
        </p:nvSpPr>
        <p:spPr bwMode="auto">
          <a:xfrm>
            <a:off x="3059113" y="1773238"/>
            <a:ext cx="2233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0">
                <a:latin typeface="Calibri" pitchFamily="34" charset="0"/>
                <a:ea typeface="宋体" pitchFamily="2" charset="-122"/>
              </a:rPr>
              <a:t>National early warning information release responsibility unit</a:t>
            </a:r>
            <a:endParaRPr lang="zh-CN" altLang="en-US" sz="1100" b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448" name="TextBox 29"/>
          <p:cNvSpPr txBox="1">
            <a:spLocks noChangeArrowheads="1"/>
          </p:cNvSpPr>
          <p:nvPr/>
        </p:nvSpPr>
        <p:spPr bwMode="auto">
          <a:xfrm>
            <a:off x="2916238" y="3213100"/>
            <a:ext cx="2447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0">
                <a:latin typeface="Calibri" pitchFamily="34" charset="0"/>
                <a:ea typeface="宋体" pitchFamily="2" charset="-122"/>
              </a:rPr>
              <a:t>Provincial early warning information release responsibility unit</a:t>
            </a:r>
            <a:endParaRPr lang="zh-CN" altLang="en-US" sz="1100" b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449" name="TextBox 30"/>
          <p:cNvSpPr txBox="1">
            <a:spLocks noChangeArrowheads="1"/>
          </p:cNvSpPr>
          <p:nvPr/>
        </p:nvSpPr>
        <p:spPr bwMode="auto">
          <a:xfrm>
            <a:off x="2987675" y="4725988"/>
            <a:ext cx="2447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0">
                <a:latin typeface="Calibri" pitchFamily="34" charset="0"/>
                <a:ea typeface="宋体" pitchFamily="2" charset="-122"/>
              </a:rPr>
              <a:t>Municipal and county early warning information release responsibility unit</a:t>
            </a:r>
            <a:endParaRPr lang="zh-CN" altLang="en-US" sz="1100" b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8450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429000"/>
            <a:ext cx="151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41888"/>
            <a:ext cx="15113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Box 33"/>
          <p:cNvSpPr txBox="1">
            <a:spLocks noChangeArrowheads="1"/>
          </p:cNvSpPr>
          <p:nvPr/>
        </p:nvSpPr>
        <p:spPr bwMode="auto">
          <a:xfrm>
            <a:off x="5795963" y="1871663"/>
            <a:ext cx="2232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0">
                <a:latin typeface="Calibri" pitchFamily="34" charset="0"/>
                <a:ea typeface="宋体" pitchFamily="2" charset="-122"/>
              </a:rPr>
              <a:t>National early warning network</a:t>
            </a:r>
            <a:endParaRPr lang="zh-CN" altLang="en-US" sz="1100" b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453" name="TextBox 34"/>
          <p:cNvSpPr txBox="1">
            <a:spLocks noChangeArrowheads="1"/>
          </p:cNvSpPr>
          <p:nvPr/>
        </p:nvSpPr>
        <p:spPr bwMode="auto">
          <a:xfrm>
            <a:off x="5867400" y="3311525"/>
            <a:ext cx="2233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0">
                <a:latin typeface="Calibri" pitchFamily="34" charset="0"/>
                <a:ea typeface="宋体" pitchFamily="2" charset="-122"/>
              </a:rPr>
              <a:t>Provincial early warning network</a:t>
            </a:r>
            <a:endParaRPr lang="zh-CN" altLang="en-US" sz="1100" b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454" name="TextBox 35"/>
          <p:cNvSpPr txBox="1">
            <a:spLocks noChangeArrowheads="1"/>
          </p:cNvSpPr>
          <p:nvPr/>
        </p:nvSpPr>
        <p:spPr bwMode="auto">
          <a:xfrm>
            <a:off x="5795963" y="4724400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0">
                <a:latin typeface="Calibri" pitchFamily="34" charset="0"/>
                <a:ea typeface="宋体" pitchFamily="2" charset="-122"/>
              </a:rPr>
              <a:t>Municipal and county early warning network</a:t>
            </a:r>
            <a:endParaRPr lang="zh-CN" altLang="en-US" sz="1100" b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3923928" y="5455241"/>
            <a:ext cx="1495473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Ocean……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331640" y="2276872"/>
          <a:ext cx="664373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2" name="标题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85225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0000"/>
                </a:solidFill>
              </a:rPr>
              <a:t>3. barrier-free sharing of early warning across departments</a:t>
            </a:r>
            <a:r>
              <a:rPr lang="en-US" altLang="zh-CN" b="0" smtClean="0"/>
              <a:t>  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012631" y="1340768"/>
            <a:ext cx="1142111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Emergency Management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987824" y="5301208"/>
            <a:ext cx="1251191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Forestry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54741" y="5301207"/>
            <a:ext cx="1649507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Agriculture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913097" y="4509120"/>
            <a:ext cx="1251191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Transportation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195736" y="4586136"/>
            <a:ext cx="1251191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Meteorology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787496" y="3583033"/>
            <a:ext cx="1251191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Earthquake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51720" y="2502913"/>
            <a:ext cx="1251191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Tourism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72066" y="1628799"/>
            <a:ext cx="1195878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Land </a:t>
            </a:r>
          </a:p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Resources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154742" y="1628798"/>
            <a:ext cx="1142111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Water</a:t>
            </a:r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conservancy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22683" y="2424944"/>
            <a:ext cx="1142111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Health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156176" y="3444025"/>
            <a:ext cx="1142111" cy="1142111"/>
          </a:xfrm>
          <a:prstGeom prst="ellipse">
            <a:avLst/>
          </a:prstGeom>
          <a:gradFill flip="none" rotWithShape="1">
            <a:gsLst>
              <a:gs pos="7500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Environment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0000"/>
                </a:solidFill>
              </a:rPr>
              <a:t>4. dedicated channel for local emergency  messenger</a:t>
            </a:r>
          </a:p>
        </p:txBody>
      </p:sp>
      <p:grpSp>
        <p:nvGrpSpPr>
          <p:cNvPr id="20483" name="组合 2051"/>
          <p:cNvGrpSpPr>
            <a:grpSpLocks/>
          </p:cNvGrpSpPr>
          <p:nvPr/>
        </p:nvGrpSpPr>
        <p:grpSpPr bwMode="auto">
          <a:xfrm>
            <a:off x="1692275" y="1987550"/>
            <a:ext cx="5759450" cy="4754563"/>
            <a:chOff x="1613343" y="1254591"/>
            <a:chExt cx="6013674" cy="5185543"/>
          </a:xfrm>
        </p:grpSpPr>
        <p:sp>
          <p:nvSpPr>
            <p:cNvPr id="6" name="TextBox 5"/>
            <p:cNvSpPr txBox="1"/>
            <p:nvPr/>
          </p:nvSpPr>
          <p:spPr>
            <a:xfrm>
              <a:off x="2531638" y="3666431"/>
              <a:ext cx="4767179" cy="403416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dedicated channel for local messenger</a:t>
              </a:r>
              <a:endPara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13343" y="4563297"/>
              <a:ext cx="1152014" cy="403416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APP</a:t>
              </a:r>
              <a:endPara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09565" y="4563297"/>
              <a:ext cx="1152014" cy="403416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SMS</a:t>
              </a:r>
              <a:endPara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9429" y="4563297"/>
              <a:ext cx="845362" cy="403416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Email</a:t>
              </a:r>
              <a:endPara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69383" y="4561565"/>
              <a:ext cx="792320" cy="403417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FAX</a:t>
              </a:r>
              <a:endPara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52869" y="4561565"/>
              <a:ext cx="808896" cy="403417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TEL</a:t>
              </a:r>
              <a:endPara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0618" y="4571953"/>
              <a:ext cx="656399" cy="36878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……</a:t>
              </a:r>
              <a:endPara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0493" name="Picture 25" descr="People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302" y="5354351"/>
              <a:ext cx="1848409" cy="108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924" y="1700808"/>
              <a:ext cx="1596381" cy="478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68209" y="1701292"/>
              <a:ext cx="1619448" cy="436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warning</a:t>
              </a:r>
              <a:endPara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049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970"/>
            <a:stretch>
              <a:fillRect/>
            </a:stretch>
          </p:blipFill>
          <p:spPr bwMode="auto">
            <a:xfrm>
              <a:off x="4444134" y="1254591"/>
              <a:ext cx="483959" cy="446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466" y="2461546"/>
              <a:ext cx="2985709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58111" y="2179076"/>
              <a:ext cx="256006" cy="36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52736" y="3270212"/>
              <a:ext cx="256006" cy="36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箭头连接符 20"/>
            <p:cNvCxnSpPr/>
            <p:nvPr/>
          </p:nvCxnSpPr>
          <p:spPr>
            <a:xfrm flipH="1">
              <a:off x="2268085" y="4118326"/>
              <a:ext cx="719387" cy="3757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3635582" y="4076773"/>
              <a:ext cx="308309" cy="3601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H="1">
              <a:off x="4572111" y="4118326"/>
              <a:ext cx="16576" cy="3601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5291497" y="4118326"/>
              <a:ext cx="288418" cy="3757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6012541" y="4118326"/>
              <a:ext cx="344775" cy="3601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直接箭头连接符 2048"/>
            <p:cNvCxnSpPr/>
            <p:nvPr/>
          </p:nvCxnSpPr>
          <p:spPr>
            <a:xfrm>
              <a:off x="6660653" y="4118326"/>
              <a:ext cx="505559" cy="3757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3708515" y="5032505"/>
              <a:ext cx="162442" cy="4207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H="1">
              <a:off x="4499178" y="5041163"/>
              <a:ext cx="149182" cy="3774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H="1">
              <a:off x="5076013" y="5032505"/>
              <a:ext cx="215484" cy="3861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>
              <a:off x="6012541" y="5013461"/>
              <a:ext cx="896747" cy="4813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2481911" y="5067133"/>
              <a:ext cx="1153671" cy="5228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H="1">
              <a:off x="5579915" y="5032505"/>
              <a:ext cx="449202" cy="4120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4" name="TextBox 2053"/>
          <p:cNvSpPr txBox="1"/>
          <p:nvPr/>
        </p:nvSpPr>
        <p:spPr>
          <a:xfrm>
            <a:off x="179388" y="1196975"/>
            <a:ext cx="8964612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algn="just" eaLnBrk="1" hangingPunct="1"/>
            <a:r>
              <a:rPr lang="en-US" altLang="zh-CN" sz="2000" b="1">
                <a:solidFill>
                  <a:srgbClr val="000000"/>
                </a:solidFill>
              </a:rPr>
              <a:t>Fast and accurate warning release to Departments’ emergency duty staff, emergency linkage department, local messenger early warning information, to realize hazard monitoring and prevention operated by mass people</a:t>
            </a:r>
            <a:endParaRPr lang="zh-CN" altLang="en-US" sz="20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98988" y="3171825"/>
            <a:ext cx="1322387" cy="663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NEWRES</a:t>
            </a: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0000"/>
                </a:solidFill>
              </a:rPr>
              <a:t>5. Real-time feedback of release effect</a:t>
            </a:r>
            <a:br>
              <a:rPr lang="en-US" altLang="zh-CN" smtClean="0">
                <a:solidFill>
                  <a:srgbClr val="FF0000"/>
                </a:solidFill>
              </a:rPr>
            </a:br>
            <a:endParaRPr lang="zh-CN" altLang="en-US" smtClean="0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088" y="2279650"/>
            <a:ext cx="1728787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17375E"/>
                </a:solidFill>
                <a:latin typeface="微软雅黑" pitchFamily="34" charset="-122"/>
                <a:ea typeface="微软雅黑" pitchFamily="34" charset="-122"/>
              </a:rPr>
              <a:t>Real-time feedback</a:t>
            </a:r>
            <a:endParaRPr lang="zh-CN" altLang="en-US" sz="2400" b="1">
              <a:solidFill>
                <a:srgbClr val="1737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125" y="4652963"/>
            <a:ext cx="1933575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000" b="1">
                <a:solidFill>
                  <a:srgbClr val="17375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>
                <a:solidFill>
                  <a:srgbClr val="17375E"/>
                </a:solidFill>
                <a:latin typeface="微软雅黑" pitchFamily="34" charset="-122"/>
                <a:ea typeface="微软雅黑" pitchFamily="34" charset="-122"/>
              </a:rPr>
              <a:t>Specific</a:t>
            </a:r>
            <a:r>
              <a:rPr lang="en-US" altLang="zh-CN" sz="2800" b="1">
                <a:solidFill>
                  <a:srgbClr val="17375E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400" b="1">
                <a:solidFill>
                  <a:srgbClr val="17375E"/>
                </a:solidFill>
                <a:latin typeface="微软雅黑" pitchFamily="34" charset="-122"/>
                <a:ea typeface="微软雅黑" pitchFamily="34" charset="-122"/>
              </a:rPr>
              <a:t>support</a:t>
            </a:r>
            <a:endParaRPr lang="zh-CN" altLang="en-US" sz="2800" b="1">
              <a:solidFill>
                <a:srgbClr val="17375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20"/>
          <p:cNvSpPr>
            <a:spLocks noChangeArrowheads="1"/>
          </p:cNvSpPr>
          <p:nvPr/>
        </p:nvSpPr>
        <p:spPr bwMode="auto">
          <a:xfrm rot="5400000" flipV="1">
            <a:off x="1908175" y="-747712"/>
            <a:ext cx="5183187" cy="8929688"/>
          </a:xfrm>
          <a:custGeom>
            <a:avLst/>
            <a:gdLst>
              <a:gd name="T0" fmla="*/ 0 w 8610608"/>
              <a:gd name="T1" fmla="*/ 2147483647 h 4132558"/>
              <a:gd name="T2" fmla="*/ 24662 w 8610608"/>
              <a:gd name="T3" fmla="*/ 2147483647 h 4132558"/>
              <a:gd name="T4" fmla="*/ 19916 w 8610608"/>
              <a:gd name="T5" fmla="*/ 2147483647 h 4132558"/>
              <a:gd name="T6" fmla="*/ 31607 w 8610608"/>
              <a:gd name="T7" fmla="*/ 0 h 4132558"/>
              <a:gd name="T8" fmla="*/ 32385 w 8610608"/>
              <a:gd name="T9" fmla="*/ 2147483647 h 4132558"/>
              <a:gd name="T10" fmla="*/ 31417 w 8610608"/>
              <a:gd name="T11" fmla="*/ 2147483647 h 4132558"/>
              <a:gd name="T12" fmla="*/ 23193 w 8610608"/>
              <a:gd name="T13" fmla="*/ 2147483647 h 4132558"/>
              <a:gd name="T14" fmla="*/ 0 w 8610608"/>
              <a:gd name="T15" fmla="*/ 2147483647 h 41325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10608"/>
              <a:gd name="T25" fmla="*/ 0 h 4132558"/>
              <a:gd name="T26" fmla="*/ 8610608 w 8610608"/>
              <a:gd name="T27" fmla="*/ 4132558 h 41325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10608" h="4132558">
                <a:moveTo>
                  <a:pt x="0" y="4132558"/>
                </a:moveTo>
                <a:lnTo>
                  <a:pt x="6557253" y="859319"/>
                </a:lnTo>
                <a:lnTo>
                  <a:pt x="5295219" y="927404"/>
                </a:lnTo>
                <a:lnTo>
                  <a:pt x="8403797" y="0"/>
                </a:lnTo>
                <a:lnTo>
                  <a:pt x="8610608" y="1833586"/>
                </a:lnTo>
                <a:lnTo>
                  <a:pt x="8353091" y="1259995"/>
                </a:lnTo>
                <a:lnTo>
                  <a:pt x="6166766" y="4074037"/>
                </a:lnTo>
                <a:lnTo>
                  <a:pt x="0" y="413255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385D8A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rot="10800000" flipV="1">
            <a:off x="1257300" y="2357438"/>
            <a:ext cx="6457950" cy="359251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2" name="组合 215"/>
          <p:cNvGrpSpPr/>
          <p:nvPr/>
        </p:nvGrpSpPr>
        <p:grpSpPr>
          <a:xfrm>
            <a:off x="7607258" y="1687352"/>
            <a:ext cx="1268455" cy="1142984"/>
            <a:chOff x="224064" y="5000636"/>
            <a:chExt cx="1268455" cy="114300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流程图: 磁盘 7"/>
            <p:cNvSpPr/>
            <p:nvPr/>
          </p:nvSpPr>
          <p:spPr>
            <a:xfrm>
              <a:off x="357158" y="5000636"/>
              <a:ext cx="928694" cy="1143008"/>
            </a:xfrm>
            <a:prstGeom prst="flowChartMagneticDisk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glow rad="139700">
                <a:srgbClr val="C0504D">
                  <a:satMod val="175000"/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  <a:latin typeface="Arial"/>
                <a:ea typeface="黑体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4064" y="5233172"/>
              <a:ext cx="1268455" cy="58478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prstClr val="white"/>
                  </a:solidFill>
                  <a:ea typeface="黑体" pitchFamily="2" charset="-122"/>
                </a:rPr>
                <a:t>Early</a:t>
              </a:r>
            </a:p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prstClr val="white"/>
                  </a:solidFill>
                  <a:ea typeface="黑体" pitchFamily="2" charset="-122"/>
                </a:rPr>
                <a:t>warnings</a:t>
              </a:r>
              <a:endParaRPr lang="zh-CN" altLang="en-US" sz="1600" b="1" dirty="0">
                <a:solidFill>
                  <a:prstClr val="white"/>
                </a:solidFill>
                <a:ea typeface="黑体" pitchFamily="2" charset="-122"/>
              </a:endParaRPr>
            </a:p>
          </p:txBody>
        </p:sp>
      </p:grpSp>
      <p:sp>
        <p:nvSpPr>
          <p:cNvPr id="10" name="上箭头 9"/>
          <p:cNvSpPr/>
          <p:nvPr/>
        </p:nvSpPr>
        <p:spPr>
          <a:xfrm rot="10800000">
            <a:off x="7837488" y="2882900"/>
            <a:ext cx="661987" cy="401638"/>
          </a:xfrm>
          <a:prstGeom prst="upArrow">
            <a:avLst>
              <a:gd name="adj1" fmla="val 43465"/>
              <a:gd name="adj2" fmla="val 50000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>
            <a:off x="7302500" y="2636838"/>
            <a:ext cx="34925" cy="2592387"/>
          </a:xfrm>
          <a:prstGeom prst="line">
            <a:avLst/>
          </a:prstGeom>
          <a:noFill/>
          <a:ln w="44450" cap="rnd" algn="ctr">
            <a:solidFill>
              <a:srgbClr val="4A7EBB"/>
            </a:solidFill>
            <a:prstDash val="sysDot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5867400" y="2682875"/>
            <a:ext cx="1166813" cy="1058863"/>
            <a:chOff x="5907111" y="2591677"/>
            <a:chExt cx="1165350" cy="1059428"/>
          </a:xfrm>
        </p:grpSpPr>
        <p:sp>
          <p:nvSpPr>
            <p:cNvPr id="13" name="流程图: 磁盘 12"/>
            <p:cNvSpPr/>
            <p:nvPr/>
          </p:nvSpPr>
          <p:spPr>
            <a:xfrm>
              <a:off x="6084168" y="2591677"/>
              <a:ext cx="785818" cy="1059428"/>
            </a:xfrm>
            <a:prstGeom prst="flowChartMagneticDisk">
              <a:avLst/>
            </a:prstGeom>
            <a:solidFill>
              <a:srgbClr val="008E4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1400">
                <a:solidFill>
                  <a:srgbClr val="FFFFFF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07111" y="2803862"/>
              <a:ext cx="1165350" cy="58508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FF"/>
                  </a:solidFill>
                  <a:ea typeface="黑体" pitchFamily="49" charset="-122"/>
                </a:rPr>
                <a:t>Leader</a:t>
              </a:r>
            </a:p>
            <a:p>
              <a:pPr algn="ctr" eaLnBrk="1" hangingPunct="1"/>
              <a:r>
                <a:rPr lang="en-US" altLang="zh-CN" sz="1600" b="1">
                  <a:solidFill>
                    <a:srgbClr val="FFFFFF"/>
                  </a:solidFill>
                  <a:ea typeface="黑体" pitchFamily="49" charset="-122"/>
                </a:rPr>
                <a:t>approval</a:t>
              </a:r>
              <a:endParaRPr lang="zh-CN" altLang="en-US" sz="1600" b="1">
                <a:solidFill>
                  <a:srgbClr val="FFFFFF"/>
                </a:solidFill>
                <a:ea typeface="黑体" pitchFamily="49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4173538" y="3581400"/>
            <a:ext cx="1011237" cy="1000125"/>
            <a:chOff x="4276802" y="3543204"/>
            <a:chExt cx="1011617" cy="1000132"/>
          </a:xfrm>
        </p:grpSpPr>
        <p:sp>
          <p:nvSpPr>
            <p:cNvPr id="16" name="流程图: 磁盘 15"/>
            <p:cNvSpPr/>
            <p:nvPr/>
          </p:nvSpPr>
          <p:spPr>
            <a:xfrm>
              <a:off x="4388073" y="3543204"/>
              <a:ext cx="785818" cy="1000132"/>
            </a:xfrm>
            <a:prstGeom prst="flowChartMagneticDisk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1400">
                <a:solidFill>
                  <a:srgbClr val="FFFF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6802" y="3768079"/>
              <a:ext cx="1011617" cy="58478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FF"/>
                  </a:solidFill>
                  <a:ea typeface="黑体" pitchFamily="49" charset="-122"/>
                </a:rPr>
                <a:t>Warning</a:t>
              </a:r>
            </a:p>
            <a:p>
              <a:pPr algn="ctr" eaLnBrk="1" hangingPunct="1"/>
              <a:r>
                <a:rPr lang="en-US" altLang="zh-CN" sz="1600" b="1">
                  <a:solidFill>
                    <a:srgbClr val="FFFFFF"/>
                  </a:solidFill>
                  <a:ea typeface="黑体" pitchFamily="49" charset="-122"/>
                </a:rPr>
                <a:t>release</a:t>
              </a:r>
              <a:endParaRPr lang="zh-CN" altLang="en-US" sz="1600" b="1">
                <a:solidFill>
                  <a:srgbClr val="FFFFFF"/>
                </a:solidFill>
                <a:ea typeface="黑体" pitchFamily="49" charset="-122"/>
              </a:endParaRPr>
            </a:p>
          </p:txBody>
        </p:sp>
      </p:grpSp>
      <p:grpSp>
        <p:nvGrpSpPr>
          <p:cNvPr id="12" name="组合 189"/>
          <p:cNvGrpSpPr>
            <a:grpSpLocks/>
          </p:cNvGrpSpPr>
          <p:nvPr/>
        </p:nvGrpSpPr>
        <p:grpSpPr bwMode="auto">
          <a:xfrm>
            <a:off x="2309813" y="4660900"/>
            <a:ext cx="1136650" cy="928688"/>
            <a:chOff x="2428824" y="4566913"/>
            <a:chExt cx="1135072" cy="928694"/>
          </a:xfrm>
        </p:grpSpPr>
        <p:sp>
          <p:nvSpPr>
            <p:cNvPr id="19" name="流程图: 磁盘 18"/>
            <p:cNvSpPr/>
            <p:nvPr/>
          </p:nvSpPr>
          <p:spPr>
            <a:xfrm>
              <a:off x="2602657" y="4566913"/>
              <a:ext cx="785818" cy="928694"/>
            </a:xfrm>
            <a:prstGeom prst="flowChartMagneticDisk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1400">
                <a:solidFill>
                  <a:srgbClr val="FFFF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8824" y="4721534"/>
              <a:ext cx="1135072" cy="58477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prstClr val="white"/>
                  </a:solidFill>
                  <a:ea typeface="黑体" pitchFamily="2" charset="-122"/>
                </a:rPr>
                <a:t>Track,</a:t>
              </a:r>
            </a:p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prstClr val="white"/>
                  </a:solidFill>
                  <a:ea typeface="黑体" pitchFamily="2" charset="-122"/>
                </a:rPr>
                <a:t>feedback</a:t>
              </a:r>
            </a:p>
          </p:txBody>
        </p:sp>
      </p:grpSp>
      <p:grpSp>
        <p:nvGrpSpPr>
          <p:cNvPr id="15" name="组合 40970"/>
          <p:cNvGrpSpPr>
            <a:grpSpLocks/>
          </p:cNvGrpSpPr>
          <p:nvPr/>
        </p:nvGrpSpPr>
        <p:grpSpPr bwMode="auto">
          <a:xfrm>
            <a:off x="-252413" y="5419725"/>
            <a:ext cx="1724026" cy="846138"/>
            <a:chOff x="316245" y="5420003"/>
            <a:chExt cx="1177010" cy="845114"/>
          </a:xfrm>
        </p:grpSpPr>
        <p:sp>
          <p:nvSpPr>
            <p:cNvPr id="22" name="流程图: 磁盘 21"/>
            <p:cNvSpPr/>
            <p:nvPr/>
          </p:nvSpPr>
          <p:spPr>
            <a:xfrm>
              <a:off x="542402" y="5420003"/>
              <a:ext cx="714380" cy="845114"/>
            </a:xfrm>
            <a:prstGeom prst="flowChartMagneticDisk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sz="1400">
                <a:solidFill>
                  <a:srgbClr val="FFFFFF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6245" y="5538661"/>
              <a:ext cx="1177010" cy="58406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FF"/>
                  </a:solidFill>
                  <a:ea typeface="黑体" pitchFamily="49" charset="-122"/>
                </a:rPr>
                <a:t>Analyze,</a:t>
              </a:r>
            </a:p>
            <a:p>
              <a:pPr algn="ctr" eaLnBrk="1" hangingPunct="1"/>
              <a:r>
                <a:rPr lang="en-US" altLang="zh-CN" sz="1600" b="1">
                  <a:solidFill>
                    <a:srgbClr val="FFFFFF"/>
                  </a:solidFill>
                  <a:ea typeface="黑体" pitchFamily="49" charset="-122"/>
                </a:rPr>
                <a:t>summarize</a:t>
              </a:r>
              <a:endParaRPr lang="zh-CN" altLang="en-US" sz="1600" b="1">
                <a:solidFill>
                  <a:srgbClr val="FFFFFF"/>
                </a:solidFill>
                <a:ea typeface="黑体" pitchFamily="49" charset="-122"/>
              </a:endParaRPr>
            </a:p>
          </p:txBody>
        </p:sp>
      </p:grp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>
            <a:off x="5494338" y="3667125"/>
            <a:ext cx="0" cy="1993900"/>
          </a:xfrm>
          <a:prstGeom prst="line">
            <a:avLst/>
          </a:prstGeom>
          <a:noFill/>
          <a:ln w="44450" cap="rnd" algn="ctr">
            <a:solidFill>
              <a:srgbClr val="4A7EBB"/>
            </a:solidFill>
            <a:prstDash val="sysDot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 flipH="1">
            <a:off x="3884613" y="4546600"/>
            <a:ext cx="0" cy="1403350"/>
          </a:xfrm>
          <a:prstGeom prst="line">
            <a:avLst/>
          </a:prstGeom>
          <a:noFill/>
          <a:ln w="44450" cap="rnd" algn="ctr">
            <a:solidFill>
              <a:srgbClr val="4A7EBB"/>
            </a:solidFill>
            <a:prstDash val="sysDot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组合 40969"/>
          <p:cNvGrpSpPr>
            <a:grpSpLocks/>
          </p:cNvGrpSpPr>
          <p:nvPr/>
        </p:nvGrpSpPr>
        <p:grpSpPr bwMode="auto">
          <a:xfrm>
            <a:off x="7446963" y="3294063"/>
            <a:ext cx="1428750" cy="2246312"/>
            <a:chOff x="7447173" y="3292863"/>
            <a:chExt cx="1428760" cy="2247497"/>
          </a:xfrm>
        </p:grpSpPr>
        <p:grpSp>
          <p:nvGrpSpPr>
            <p:cNvPr id="22591" name="组合 15"/>
            <p:cNvGrpSpPr>
              <a:grpSpLocks/>
            </p:cNvGrpSpPr>
            <p:nvPr/>
          </p:nvGrpSpPr>
          <p:grpSpPr bwMode="auto">
            <a:xfrm>
              <a:off x="7447173" y="4986075"/>
              <a:ext cx="1428760" cy="554285"/>
              <a:chOff x="7447173" y="4986075"/>
              <a:chExt cx="1428760" cy="554285"/>
            </a:xfrm>
          </p:grpSpPr>
          <p:sp>
            <p:nvSpPr>
              <p:cNvPr id="22601" name="矩形 109"/>
              <p:cNvSpPr>
                <a:spLocks noChangeArrowheads="1"/>
              </p:cNvSpPr>
              <p:nvPr/>
            </p:nvSpPr>
            <p:spPr bwMode="auto">
              <a:xfrm>
                <a:off x="7447173" y="5013176"/>
                <a:ext cx="1428760" cy="487924"/>
              </a:xfrm>
              <a:prstGeom prst="rect">
                <a:avLst/>
              </a:prstGeom>
              <a:solidFill>
                <a:srgbClr val="FAC090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8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solidFill>
                    <a:srgbClr val="FFFFFF"/>
                  </a:solidFill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22602" name="TextBox 112"/>
              <p:cNvSpPr txBox="1">
                <a:spLocks noChangeArrowheads="1"/>
              </p:cNvSpPr>
              <p:nvPr/>
            </p:nvSpPr>
            <p:spPr bwMode="auto">
              <a:xfrm>
                <a:off x="7558565" y="4986075"/>
                <a:ext cx="1275624" cy="55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8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0">
                    <a:solidFill>
                      <a:srgbClr val="000000"/>
                    </a:solidFill>
                    <a:latin typeface="Calibri" pitchFamily="34" charset="0"/>
                    <a:ea typeface="黑体" pitchFamily="49" charset="-122"/>
                  </a:rPr>
                  <a:t>print documents</a:t>
                </a:r>
                <a:endParaRPr lang="zh-CN" altLang="en-US" sz="1600" b="0">
                  <a:solidFill>
                    <a:srgbClr val="000000"/>
                  </a:solidFill>
                  <a:latin typeface="Calibri" pitchFamily="34" charset="0"/>
                  <a:ea typeface="黑体" pitchFamily="49" charset="-122"/>
                </a:endParaRPr>
              </a:p>
            </p:txBody>
          </p:sp>
        </p:grpSp>
        <p:grpSp>
          <p:nvGrpSpPr>
            <p:cNvPr id="22592" name="组合 17"/>
            <p:cNvGrpSpPr>
              <a:grpSpLocks/>
            </p:cNvGrpSpPr>
            <p:nvPr/>
          </p:nvGrpSpPr>
          <p:grpSpPr bwMode="auto">
            <a:xfrm>
              <a:off x="7447173" y="3902958"/>
              <a:ext cx="1428760" cy="577648"/>
              <a:chOff x="7447173" y="3902958"/>
              <a:chExt cx="1428760" cy="577648"/>
            </a:xfrm>
          </p:grpSpPr>
          <p:sp>
            <p:nvSpPr>
              <p:cNvPr id="22599" name="矩形 113"/>
              <p:cNvSpPr>
                <a:spLocks noChangeArrowheads="1"/>
              </p:cNvSpPr>
              <p:nvPr/>
            </p:nvSpPr>
            <p:spPr bwMode="auto">
              <a:xfrm>
                <a:off x="7447173" y="3902958"/>
                <a:ext cx="1428760" cy="487924"/>
              </a:xfrm>
              <a:prstGeom prst="rect">
                <a:avLst/>
              </a:prstGeom>
              <a:solidFill>
                <a:srgbClr val="E46C0A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8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solidFill>
                    <a:srgbClr val="FFFFFF"/>
                  </a:solidFill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22600" name="TextBox 114"/>
              <p:cNvSpPr txBox="1">
                <a:spLocks noChangeArrowheads="1"/>
              </p:cNvSpPr>
              <p:nvPr/>
            </p:nvSpPr>
            <p:spPr bwMode="auto">
              <a:xfrm>
                <a:off x="7558565" y="3923114"/>
                <a:ext cx="1275782" cy="557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8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solidFill>
                      <a:srgbClr val="FFFFFF"/>
                    </a:solidFill>
                    <a:latin typeface="Calibri" pitchFamily="34" charset="0"/>
                    <a:ea typeface="黑体" pitchFamily="49" charset="-122"/>
                  </a:rPr>
                  <a:t>warning levels</a:t>
                </a:r>
                <a:endParaRPr lang="zh-CN" altLang="en-US" sz="1800" b="0">
                  <a:solidFill>
                    <a:srgbClr val="FFFFFF"/>
                  </a:solidFill>
                  <a:latin typeface="Calibri" pitchFamily="34" charset="0"/>
                  <a:ea typeface="黑体" pitchFamily="49" charset="-122"/>
                </a:endParaRPr>
              </a:p>
            </p:txBody>
          </p:sp>
        </p:grpSp>
        <p:grpSp>
          <p:nvGrpSpPr>
            <p:cNvPr id="22593" name="组合 18"/>
            <p:cNvGrpSpPr>
              <a:grpSpLocks/>
            </p:cNvGrpSpPr>
            <p:nvPr/>
          </p:nvGrpSpPr>
          <p:grpSpPr bwMode="auto">
            <a:xfrm>
              <a:off x="7447173" y="3292863"/>
              <a:ext cx="1428760" cy="557492"/>
              <a:chOff x="7447173" y="3292863"/>
              <a:chExt cx="1428760" cy="557492"/>
            </a:xfrm>
          </p:grpSpPr>
          <p:sp>
            <p:nvSpPr>
              <p:cNvPr id="22597" name="矩形 127"/>
              <p:cNvSpPr>
                <a:spLocks noChangeArrowheads="1"/>
              </p:cNvSpPr>
              <p:nvPr/>
            </p:nvSpPr>
            <p:spPr bwMode="auto">
              <a:xfrm>
                <a:off x="7447173" y="3331454"/>
                <a:ext cx="1428760" cy="500066"/>
              </a:xfrm>
              <a:prstGeom prst="rect">
                <a:avLst/>
              </a:prstGeom>
              <a:solidFill>
                <a:srgbClr val="984807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8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solidFill>
                    <a:srgbClr val="FFFFFF"/>
                  </a:solidFill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22598" name="TextBox 128"/>
              <p:cNvSpPr txBox="1">
                <a:spLocks noChangeArrowheads="1"/>
              </p:cNvSpPr>
              <p:nvPr/>
            </p:nvSpPr>
            <p:spPr bwMode="auto">
              <a:xfrm>
                <a:off x="7558565" y="3292863"/>
                <a:ext cx="1230409" cy="557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8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solidFill>
                      <a:srgbClr val="FFFFFF"/>
                    </a:solidFill>
                    <a:latin typeface="Calibri" pitchFamily="34" charset="0"/>
                    <a:ea typeface="黑体" pitchFamily="49" charset="-122"/>
                  </a:rPr>
                  <a:t>warning types</a:t>
                </a:r>
                <a:endParaRPr lang="zh-CN" altLang="en-US" sz="1600" b="0">
                  <a:solidFill>
                    <a:srgbClr val="FFFFFF"/>
                  </a:solidFill>
                  <a:latin typeface="Calibri" pitchFamily="34" charset="0"/>
                  <a:ea typeface="黑体" pitchFamily="49" charset="-122"/>
                </a:endParaRPr>
              </a:p>
            </p:txBody>
          </p:sp>
        </p:grpSp>
        <p:grpSp>
          <p:nvGrpSpPr>
            <p:cNvPr id="22594" name="组合 16"/>
            <p:cNvGrpSpPr>
              <a:grpSpLocks/>
            </p:cNvGrpSpPr>
            <p:nvPr/>
          </p:nvGrpSpPr>
          <p:grpSpPr bwMode="auto">
            <a:xfrm>
              <a:off x="7447173" y="4461433"/>
              <a:ext cx="1428760" cy="557492"/>
              <a:chOff x="7447173" y="4461433"/>
              <a:chExt cx="1428760" cy="557492"/>
            </a:xfrm>
          </p:grpSpPr>
          <p:sp>
            <p:nvSpPr>
              <p:cNvPr id="22595" name="矩形 135"/>
              <p:cNvSpPr>
                <a:spLocks noChangeArrowheads="1"/>
              </p:cNvSpPr>
              <p:nvPr/>
            </p:nvSpPr>
            <p:spPr bwMode="auto">
              <a:xfrm>
                <a:off x="7447173" y="4481182"/>
                <a:ext cx="1428760" cy="487924"/>
              </a:xfrm>
              <a:prstGeom prst="rect">
                <a:avLst/>
              </a:prstGeom>
              <a:solidFill>
                <a:srgbClr val="FCD5B5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8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solidFill>
                    <a:srgbClr val="FFFFFF"/>
                  </a:solidFill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22596" name="TextBox 136"/>
              <p:cNvSpPr txBox="1">
                <a:spLocks noChangeArrowheads="1"/>
              </p:cNvSpPr>
              <p:nvPr/>
            </p:nvSpPr>
            <p:spPr bwMode="auto">
              <a:xfrm>
                <a:off x="7558565" y="4461433"/>
                <a:ext cx="1168120" cy="557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800" b="1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2pPr>
                <a:lvl3pPr marL="11430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3pPr>
                <a:lvl4pPr marL="16002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4pPr>
                <a:lvl5pPr marL="2057400" indent="-228600">
                  <a:lnSpc>
                    <a:spcPts val="35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5pPr>
                <a:lvl6pPr marL="25146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6pPr>
                <a:lvl7pPr marL="29718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7pPr>
                <a:lvl8pPr marL="34290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8pPr>
                <a:lvl9pPr marL="3886200" indent="-228600" eaLnBrk="0" fontAlgn="base" hangingPunct="0">
                  <a:lnSpc>
                    <a:spcPts val="35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9pPr>
              </a:lstStyle>
              <a:p>
                <a:pPr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solidFill>
                      <a:srgbClr val="000000"/>
                    </a:solidFill>
                    <a:latin typeface="Calibri" pitchFamily="34" charset="0"/>
                    <a:ea typeface="黑体" pitchFamily="49" charset="-122"/>
                  </a:rPr>
                  <a:t>warning</a:t>
                </a:r>
              </a:p>
              <a:p>
                <a:pPr eaLnBrk="1" hangingPunct="1">
                  <a:lnSpc>
                    <a:spcPts val="1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0">
                    <a:solidFill>
                      <a:srgbClr val="000000"/>
                    </a:solidFill>
                    <a:latin typeface="Calibri" pitchFamily="34" charset="0"/>
                    <a:ea typeface="黑体" pitchFamily="49" charset="-122"/>
                  </a:rPr>
                  <a:t>contents</a:t>
                </a:r>
                <a:endParaRPr lang="zh-CN" altLang="en-US" sz="1800" b="0">
                  <a:solidFill>
                    <a:srgbClr val="000000"/>
                  </a:solidFill>
                  <a:latin typeface="Calibri" pitchFamily="34" charset="0"/>
                  <a:ea typeface="黑体" pitchFamily="49" charset="-122"/>
                </a:endParaRPr>
              </a:p>
            </p:txBody>
          </p:sp>
        </p:grpSp>
      </p:grpSp>
      <p:grpSp>
        <p:nvGrpSpPr>
          <p:cNvPr id="29" name="组合 19"/>
          <p:cNvGrpSpPr>
            <a:grpSpLocks/>
          </p:cNvGrpSpPr>
          <p:nvPr/>
        </p:nvGrpSpPr>
        <p:grpSpPr bwMode="auto">
          <a:xfrm>
            <a:off x="5724527" y="4237042"/>
            <a:ext cx="1496553" cy="566690"/>
            <a:chOff x="5724128" y="3914972"/>
            <a:chExt cx="1496563" cy="5673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0" name="矩形 137"/>
            <p:cNvSpPr>
              <a:spLocks noChangeArrowheads="1"/>
            </p:cNvSpPr>
            <p:nvPr/>
          </p:nvSpPr>
          <p:spPr bwMode="auto">
            <a:xfrm>
              <a:off x="5724128" y="3914972"/>
              <a:ext cx="1428760" cy="487924"/>
            </a:xfrm>
            <a:prstGeom prst="rect">
              <a:avLst/>
            </a:prstGeom>
            <a:grpFill/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000000"/>
                </a:solidFill>
                <a:ea typeface="黑体" pitchFamily="2" charset="-122"/>
              </a:endParaRPr>
            </a:p>
          </p:txBody>
        </p:sp>
        <p:sp>
          <p:nvSpPr>
            <p:cNvPr id="41" name="TextBox 138"/>
            <p:cNvSpPr txBox="1">
              <a:spLocks noChangeArrowheads="1"/>
            </p:cNvSpPr>
            <p:nvPr/>
          </p:nvSpPr>
          <p:spPr bwMode="auto">
            <a:xfrm>
              <a:off x="5807812" y="3924469"/>
              <a:ext cx="1412879" cy="557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ts val="1800"/>
                </a:lnSpc>
                <a:defRPr/>
              </a:pPr>
              <a:r>
                <a:rPr lang="en-US" altLang="zh-CN" dirty="0">
                  <a:solidFill>
                    <a:srgbClr val="000000"/>
                  </a:solidFill>
                  <a:ea typeface="黑体" pitchFamily="49" charset="-122"/>
                  <a:sym typeface="黑体" pitchFamily="49" charset="-122"/>
                </a:rPr>
                <a:t>System approval</a:t>
              </a:r>
              <a:endParaRPr lang="zh-CN" altLang="en-US" dirty="0">
                <a:solidFill>
                  <a:srgbClr val="000000"/>
                </a:solidFill>
                <a:ea typeface="黑体" pitchFamily="49" charset="-122"/>
                <a:sym typeface="黑体" pitchFamily="49" charset="-122"/>
              </a:endParaRPr>
            </a:p>
          </p:txBody>
        </p:sp>
      </p:grpSp>
      <p:grpSp>
        <p:nvGrpSpPr>
          <p:cNvPr id="30" name="组合 34"/>
          <p:cNvGrpSpPr>
            <a:grpSpLocks/>
          </p:cNvGrpSpPr>
          <p:nvPr/>
        </p:nvGrpSpPr>
        <p:grpSpPr bwMode="auto">
          <a:xfrm>
            <a:off x="5724525" y="4781550"/>
            <a:ext cx="1427163" cy="554038"/>
            <a:chOff x="5717842" y="4494261"/>
            <a:chExt cx="1428760" cy="554636"/>
          </a:xfrm>
        </p:grpSpPr>
        <p:sp>
          <p:nvSpPr>
            <p:cNvPr id="43" name="矩形 139"/>
            <p:cNvSpPr>
              <a:spLocks noChangeArrowheads="1"/>
            </p:cNvSpPr>
            <p:nvPr/>
          </p:nvSpPr>
          <p:spPr bwMode="auto">
            <a:xfrm>
              <a:off x="5717842" y="4526045"/>
              <a:ext cx="1428760" cy="4878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黑体" pitchFamily="49" charset="-122"/>
              </a:endParaRPr>
            </a:p>
          </p:txBody>
        </p:sp>
        <p:sp>
          <p:nvSpPr>
            <p:cNvPr id="22590" name="TextBox 140"/>
            <p:cNvSpPr txBox="1">
              <a:spLocks noChangeArrowheads="1"/>
            </p:cNvSpPr>
            <p:nvPr/>
          </p:nvSpPr>
          <p:spPr bwMode="auto">
            <a:xfrm>
              <a:off x="5779824" y="4494261"/>
              <a:ext cx="1296850" cy="55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solidFill>
                    <a:srgbClr val="000000"/>
                  </a:solidFill>
                  <a:latin typeface="Calibri" pitchFamily="34" charset="0"/>
                  <a:ea typeface="黑体" pitchFamily="49" charset="-122"/>
                </a:rPr>
                <a:t>Approval</a:t>
              </a: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solidFill>
                    <a:srgbClr val="000000"/>
                  </a:solidFill>
                  <a:latin typeface="Calibri" pitchFamily="34" charset="0"/>
                  <a:ea typeface="黑体" pitchFamily="49" charset="-122"/>
                </a:rPr>
                <a:t>documents</a:t>
              </a:r>
              <a:endParaRPr lang="zh-CN" altLang="en-US" sz="1800" b="0">
                <a:solidFill>
                  <a:srgbClr val="000000"/>
                </a:solidFill>
                <a:latin typeface="Calibri" pitchFamily="34" charset="0"/>
                <a:ea typeface="黑体" pitchFamily="49" charset="-122"/>
              </a:endParaRPr>
            </a:p>
          </p:txBody>
        </p:sp>
      </p:grpSp>
      <p:sp>
        <p:nvSpPr>
          <p:cNvPr id="45" name="上箭头 44"/>
          <p:cNvSpPr/>
          <p:nvPr/>
        </p:nvSpPr>
        <p:spPr>
          <a:xfrm rot="10800000">
            <a:off x="6084888" y="3819525"/>
            <a:ext cx="660400" cy="401638"/>
          </a:xfrm>
          <a:prstGeom prst="upArrow">
            <a:avLst>
              <a:gd name="adj1" fmla="val 43465"/>
              <a:gd name="adj2" fmla="val 50000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" name="上箭头 45"/>
          <p:cNvSpPr/>
          <p:nvPr/>
        </p:nvSpPr>
        <p:spPr>
          <a:xfrm rot="10800000">
            <a:off x="4343400" y="4581525"/>
            <a:ext cx="660400" cy="401638"/>
          </a:xfrm>
          <a:prstGeom prst="upArrow">
            <a:avLst>
              <a:gd name="adj1" fmla="val 43465"/>
              <a:gd name="adj2" fmla="val 50000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1" name="组合 145"/>
          <p:cNvGrpSpPr>
            <a:grpSpLocks/>
          </p:cNvGrpSpPr>
          <p:nvPr/>
        </p:nvGrpSpPr>
        <p:grpSpPr bwMode="auto">
          <a:xfrm>
            <a:off x="3995738" y="5013325"/>
            <a:ext cx="1590675" cy="487363"/>
            <a:chOff x="5724128" y="3914972"/>
            <a:chExt cx="1450985" cy="487924"/>
          </a:xfrm>
        </p:grpSpPr>
        <p:sp>
          <p:nvSpPr>
            <p:cNvPr id="22587" name="矩形 146"/>
            <p:cNvSpPr>
              <a:spLocks noChangeArrowheads="1"/>
            </p:cNvSpPr>
            <p:nvPr/>
          </p:nvSpPr>
          <p:spPr bwMode="auto">
            <a:xfrm>
              <a:off x="5724128" y="3914972"/>
              <a:ext cx="1428760" cy="487924"/>
            </a:xfrm>
            <a:prstGeom prst="rect">
              <a:avLst/>
            </a:prstGeom>
            <a:solidFill>
              <a:srgbClr val="B3A2C7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0">
                <a:solidFill>
                  <a:srgbClr val="000000"/>
                </a:solidFill>
                <a:latin typeface="Calibri" pitchFamily="34" charset="0"/>
                <a:ea typeface="黑体" pitchFamily="49" charset="-122"/>
              </a:endParaRPr>
            </a:p>
          </p:txBody>
        </p:sp>
        <p:sp>
          <p:nvSpPr>
            <p:cNvPr id="22588" name="TextBox 147"/>
            <p:cNvSpPr txBox="1">
              <a:spLocks noChangeArrowheads="1"/>
            </p:cNvSpPr>
            <p:nvPr/>
          </p:nvSpPr>
          <p:spPr bwMode="auto">
            <a:xfrm>
              <a:off x="5724128" y="3933056"/>
              <a:ext cx="1450985" cy="36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solidFill>
                    <a:srgbClr val="000000"/>
                  </a:solidFill>
                  <a:latin typeface="Calibri" pitchFamily="34" charset="0"/>
                  <a:ea typeface="黑体" pitchFamily="49" charset="-122"/>
                </a:rPr>
                <a:t>Quick report</a:t>
              </a:r>
              <a:endParaRPr lang="zh-CN" altLang="en-US" sz="1800" b="0">
                <a:solidFill>
                  <a:srgbClr val="000000"/>
                </a:solidFill>
                <a:latin typeface="Calibri" pitchFamily="34" charset="0"/>
                <a:ea typeface="黑体" pitchFamily="49" charset="-122"/>
              </a:endParaRPr>
            </a:p>
          </p:txBody>
        </p:sp>
      </p:grpSp>
      <p:grpSp>
        <p:nvGrpSpPr>
          <p:cNvPr id="19488" name="组合 148"/>
          <p:cNvGrpSpPr>
            <a:grpSpLocks/>
          </p:cNvGrpSpPr>
          <p:nvPr/>
        </p:nvGrpSpPr>
        <p:grpSpPr bwMode="auto">
          <a:xfrm>
            <a:off x="2378075" y="5813425"/>
            <a:ext cx="1906588" cy="554038"/>
            <a:chOff x="7441992" y="3355208"/>
            <a:chExt cx="1472771" cy="484753"/>
          </a:xfrm>
        </p:grpSpPr>
        <p:sp>
          <p:nvSpPr>
            <p:cNvPr id="51" name="矩形 149"/>
            <p:cNvSpPr>
              <a:spLocks noChangeArrowheads="1"/>
            </p:cNvSpPr>
            <p:nvPr/>
          </p:nvSpPr>
          <p:spPr bwMode="auto">
            <a:xfrm>
              <a:off x="7450576" y="3370487"/>
              <a:ext cx="1411456" cy="4375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黑体" pitchFamily="49" charset="-122"/>
              </a:endParaRPr>
            </a:p>
          </p:txBody>
        </p:sp>
        <p:sp>
          <p:nvSpPr>
            <p:cNvPr id="22586" name="TextBox 150"/>
            <p:cNvSpPr txBox="1">
              <a:spLocks noChangeArrowheads="1"/>
            </p:cNvSpPr>
            <p:nvPr/>
          </p:nvSpPr>
          <p:spPr bwMode="auto">
            <a:xfrm>
              <a:off x="7441992" y="3355208"/>
              <a:ext cx="1472771" cy="48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solidFill>
                    <a:srgbClr val="000000"/>
                  </a:solidFill>
                  <a:latin typeface="Calibri" pitchFamily="34" charset="0"/>
                  <a:ea typeface="黑体" pitchFamily="49" charset="-122"/>
                </a:rPr>
                <a:t>Generate analysis report</a:t>
              </a:r>
              <a:endParaRPr lang="zh-CN" altLang="en-US" sz="1800" b="0">
                <a:solidFill>
                  <a:srgbClr val="000000"/>
                </a:solidFill>
                <a:latin typeface="Calibri" pitchFamily="34" charset="0"/>
                <a:ea typeface="黑体" pitchFamily="49" charset="-122"/>
              </a:endParaRPr>
            </a:p>
          </p:txBody>
        </p:sp>
      </p:grpSp>
      <p:sp>
        <p:nvSpPr>
          <p:cNvPr id="53" name="上箭头 52"/>
          <p:cNvSpPr/>
          <p:nvPr/>
        </p:nvSpPr>
        <p:spPr>
          <a:xfrm rot="16200000" flipV="1">
            <a:off x="1663701" y="5514975"/>
            <a:ext cx="431800" cy="1012825"/>
          </a:xfrm>
          <a:prstGeom prst="upArrow">
            <a:avLst>
              <a:gd name="adj1" fmla="val 43465"/>
              <a:gd name="adj2" fmla="val 50000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4" name="直接箭头连接符 53"/>
          <p:cNvCxnSpPr/>
          <p:nvPr/>
        </p:nvCxnSpPr>
        <p:spPr>
          <a:xfrm>
            <a:off x="4641850" y="2997200"/>
            <a:ext cx="0" cy="52387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5" name="直接箭头连接符 54"/>
          <p:cNvCxnSpPr/>
          <p:nvPr/>
        </p:nvCxnSpPr>
        <p:spPr>
          <a:xfrm flipV="1">
            <a:off x="4367213" y="1477963"/>
            <a:ext cx="3300412" cy="16446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6" name="直接箭头连接符 55"/>
          <p:cNvCxnSpPr/>
          <p:nvPr/>
        </p:nvCxnSpPr>
        <p:spPr>
          <a:xfrm flipV="1">
            <a:off x="6365875" y="1462088"/>
            <a:ext cx="1301750" cy="1587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7" name="流程图: 磁盘 56"/>
          <p:cNvSpPr/>
          <p:nvPr/>
        </p:nvSpPr>
        <p:spPr>
          <a:xfrm>
            <a:off x="5808209" y="1185719"/>
            <a:ext cx="555949" cy="583087"/>
          </a:xfrm>
          <a:prstGeom prst="flowChartMagneticDisk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zh-CN" sz="120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hangingPunct="1"/>
            <a:endParaRPr lang="en-US" altLang="zh-CN" sz="120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hangingPunct="1"/>
            <a:endParaRPr lang="en-US" altLang="zh-CN" sz="120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hangingPunct="1"/>
            <a:endParaRPr lang="en-US" altLang="zh-CN" sz="120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hangingPunct="1"/>
            <a:endParaRPr lang="en-US" altLang="zh-CN" sz="120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hangingPunct="1"/>
            <a:endParaRPr lang="en-US" altLang="zh-CN" sz="120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hangingPunct="1"/>
            <a:endParaRPr lang="en-US" altLang="zh-CN" sz="120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hangingPunct="1"/>
            <a:endParaRPr lang="en-US" altLang="zh-CN" sz="120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hangingPunct="1"/>
            <a:r>
              <a:rPr lang="en-US" altLang="zh-CN" sz="1400">
                <a:solidFill>
                  <a:srgbClr val="FFFFFF"/>
                </a:solidFill>
                <a:ea typeface="黑体" pitchFamily="49" charset="-122"/>
              </a:rPr>
              <a:t>SMS</a:t>
            </a:r>
          </a:p>
        </p:txBody>
      </p:sp>
      <p:sp>
        <p:nvSpPr>
          <p:cNvPr id="58" name="流程图: 磁盘 57"/>
          <p:cNvSpPr/>
          <p:nvPr/>
        </p:nvSpPr>
        <p:spPr>
          <a:xfrm>
            <a:off x="5087187" y="1514396"/>
            <a:ext cx="571504" cy="571504"/>
          </a:xfrm>
          <a:prstGeom prst="flowChartMagneticDisk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100">
                <a:solidFill>
                  <a:srgbClr val="FFFFFF"/>
                </a:solidFill>
                <a:ea typeface="黑体" pitchFamily="49" charset="-122"/>
              </a:rPr>
              <a:t>loudspeaker</a:t>
            </a:r>
            <a:endParaRPr lang="zh-CN" altLang="en-US" sz="110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59" name="流程图: 磁盘 58"/>
          <p:cNvSpPr/>
          <p:nvPr/>
        </p:nvSpPr>
        <p:spPr>
          <a:xfrm>
            <a:off x="4284767" y="1905229"/>
            <a:ext cx="653844" cy="571504"/>
          </a:xfrm>
          <a:prstGeom prst="flowChartMagneticDisk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FFFFFF"/>
                </a:solidFill>
                <a:ea typeface="黑体" pitchFamily="49" charset="-122"/>
              </a:rPr>
              <a:t>broadcast</a:t>
            </a:r>
            <a:endParaRPr lang="zh-CN" altLang="en-US" sz="140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60" name="流程图: 磁盘 59"/>
          <p:cNvSpPr/>
          <p:nvPr/>
        </p:nvSpPr>
        <p:spPr>
          <a:xfrm>
            <a:off x="3641897" y="2342407"/>
            <a:ext cx="571504" cy="571504"/>
          </a:xfrm>
          <a:prstGeom prst="flowChartMagneticDisk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FFFFFF"/>
                </a:solidFill>
                <a:ea typeface="黑体" pitchFamily="49" charset="-122"/>
              </a:rPr>
              <a:t>internet</a:t>
            </a:r>
            <a:endParaRPr lang="zh-CN" altLang="en-US" sz="140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61" name="流程图: 磁盘 60"/>
          <p:cNvSpPr/>
          <p:nvPr/>
        </p:nvSpPr>
        <p:spPr>
          <a:xfrm>
            <a:off x="2993825" y="2769895"/>
            <a:ext cx="571504" cy="571504"/>
          </a:xfrm>
          <a:prstGeom prst="flowChartMagneticDisk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FFFFFF"/>
                </a:solidFill>
                <a:ea typeface="黑体" pitchFamily="49" charset="-122"/>
              </a:rPr>
              <a:t>TV</a:t>
            </a:r>
            <a:endParaRPr lang="zh-CN" altLang="en-US" sz="1400">
              <a:solidFill>
                <a:srgbClr val="FFFFFF"/>
              </a:solidFill>
              <a:ea typeface="黑体" pitchFamily="49" charset="-122"/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>
            <a:off x="5659438" y="1819275"/>
            <a:ext cx="129381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3" name="直接箭头连接符 62"/>
          <p:cNvCxnSpPr/>
          <p:nvPr/>
        </p:nvCxnSpPr>
        <p:spPr>
          <a:xfrm>
            <a:off x="4938713" y="2201863"/>
            <a:ext cx="12954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4" name="直接箭头连接符 63"/>
          <p:cNvCxnSpPr>
            <a:stCxn id="60" idx="4"/>
          </p:cNvCxnSpPr>
          <p:nvPr/>
        </p:nvCxnSpPr>
        <p:spPr>
          <a:xfrm>
            <a:off x="4213225" y="2628900"/>
            <a:ext cx="1157288" cy="1587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5" name="直接箭头连接符 64"/>
          <p:cNvCxnSpPr/>
          <p:nvPr/>
        </p:nvCxnSpPr>
        <p:spPr>
          <a:xfrm flipV="1">
            <a:off x="3570288" y="3122613"/>
            <a:ext cx="820737" cy="793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66" name="Picture 2" descr="E:\气象行业\国突项目国办汇报\参考资料\素材\现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66838"/>
            <a:ext cx="25923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50825" y="3429000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Live image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and public opinions</a:t>
            </a:r>
            <a:endParaRPr lang="zh-CN" altLang="en-US" sz="12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68" name="直接箭头连接符 67"/>
          <p:cNvCxnSpPr>
            <a:stCxn id="66" idx="2"/>
          </p:cNvCxnSpPr>
          <p:nvPr/>
        </p:nvCxnSpPr>
        <p:spPr>
          <a:xfrm>
            <a:off x="1331913" y="3213100"/>
            <a:ext cx="1439862" cy="1447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9" name="直接箭头连接符 68"/>
          <p:cNvCxnSpPr/>
          <p:nvPr/>
        </p:nvCxnSpPr>
        <p:spPr>
          <a:xfrm rot="5400000">
            <a:off x="2869407" y="3139281"/>
            <a:ext cx="1530350" cy="1512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994025" y="2427288"/>
            <a:ext cx="527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100%</a:t>
            </a:r>
            <a:endParaRPr lang="zh-CN" altLang="en-US" sz="1200" b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681413" y="2022475"/>
            <a:ext cx="527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90%</a:t>
            </a:r>
            <a:endParaRPr lang="zh-CN" altLang="en-US" sz="1200" b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386263" y="1628775"/>
            <a:ext cx="527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100%</a:t>
            </a:r>
            <a:endParaRPr lang="zh-CN" altLang="en-US" sz="1200" b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110163" y="1236663"/>
            <a:ext cx="525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95%</a:t>
            </a:r>
            <a:endParaRPr lang="zh-CN" altLang="en-US" sz="1200" b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5454650" y="5813425"/>
            <a:ext cx="3244850" cy="487363"/>
          </a:xfrm>
          <a:prstGeom prst="rect">
            <a:avLst/>
          </a:prstGeom>
          <a:solidFill>
            <a:srgbClr val="B3A2C7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b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75" name="肘形连接符 40983"/>
          <p:cNvCxnSpPr>
            <a:stCxn id="22587" idx="2"/>
            <a:endCxn id="74" idx="1"/>
          </p:cNvCxnSpPr>
          <p:nvPr/>
        </p:nvCxnSpPr>
        <p:spPr>
          <a:xfrm rot="16200000" flipH="1">
            <a:off x="4837907" y="5441156"/>
            <a:ext cx="557212" cy="676275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6" name="直接箭头连接符 75"/>
          <p:cNvCxnSpPr/>
          <p:nvPr/>
        </p:nvCxnSpPr>
        <p:spPr>
          <a:xfrm>
            <a:off x="4071938" y="6143625"/>
            <a:ext cx="1374775" cy="79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84425" y="3663950"/>
            <a:ext cx="982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Release situations</a:t>
            </a:r>
            <a:endParaRPr lang="zh-CN" altLang="en-US" sz="12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83" name="矩形 1"/>
          <p:cNvSpPr>
            <a:spLocks noChangeArrowheads="1"/>
          </p:cNvSpPr>
          <p:nvPr/>
        </p:nvSpPr>
        <p:spPr bwMode="auto">
          <a:xfrm>
            <a:off x="5494338" y="5915025"/>
            <a:ext cx="301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solidFill>
                  <a:srgbClr val="000000"/>
                </a:solidFill>
                <a:latin typeface="Calibri" pitchFamily="34" charset="0"/>
                <a:ea typeface="黑体" pitchFamily="49" charset="-122"/>
              </a:rPr>
              <a:t>Releasing department</a:t>
            </a:r>
            <a:endParaRPr lang="zh-CN" altLang="en-US" sz="1800" b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34925" y="333375"/>
            <a:ext cx="8899525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Overall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75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 animBg="1"/>
      <p:bldP spid="46" grpId="0" animBg="1"/>
      <p:bldP spid="53" grpId="0" animBg="1"/>
      <p:bldP spid="67" grpId="0"/>
      <p:bldP spid="70" grpId="0"/>
      <p:bldP spid="71" grpId="0"/>
      <p:bldP spid="72" grpId="0"/>
      <p:bldP spid="73" grpId="0"/>
      <p:bldP spid="74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>
            <a:spLocks noGrp="1"/>
          </p:cNvSpPr>
          <p:nvPr>
            <p:ph type="title"/>
          </p:nvPr>
        </p:nvSpPr>
        <p:spPr>
          <a:xfrm>
            <a:off x="107950" y="476250"/>
            <a:ext cx="9323388" cy="52387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CN" sz="2400" smtClean="0">
                <a:solidFill>
                  <a:srgbClr val="FF0000"/>
                </a:solidFill>
              </a:rPr>
              <a:t> </a:t>
            </a:r>
            <a:r>
              <a:rPr lang="en-US" altLang="zh-CN" sz="2800" smtClean="0">
                <a:solidFill>
                  <a:srgbClr val="FF0000"/>
                </a:solidFill>
              </a:rPr>
              <a:t>NEWRES real-time monitoring  platform</a:t>
            </a:r>
            <a:endParaRPr lang="zh-CN" altLang="en-US" sz="2800" smtClean="0"/>
          </a:p>
        </p:txBody>
      </p:sp>
      <p:sp>
        <p:nvSpPr>
          <p:cNvPr id="3" name="TextBox 2"/>
          <p:cNvSpPr txBox="1"/>
          <p:nvPr/>
        </p:nvSpPr>
        <p:spPr>
          <a:xfrm>
            <a:off x="468313" y="1484313"/>
            <a:ext cx="7920037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</a:rPr>
              <a:t/>
            </a:r>
            <a:br>
              <a:rPr lang="en-US" altLang="zh-CN">
                <a:solidFill>
                  <a:srgbClr val="000000"/>
                </a:solidFill>
              </a:rPr>
            </a:br>
            <a:endParaRPr lang="en-US" altLang="zh-CN">
              <a:solidFill>
                <a:srgbClr val="000000"/>
              </a:solidFill>
            </a:endParaRPr>
          </a:p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323850" y="4365625"/>
            <a:ext cx="85915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/>
              <a:t> Monitoring the operation of NEWRES, the releasing processes,   the releasing pattern 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/>
              <a:t> The real-time disaster situation.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/>
              <a:t> Response action. </a:t>
            </a:r>
          </a:p>
          <a:p>
            <a:endParaRPr lang="zh-CN" altLang="en-US"/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341438"/>
            <a:ext cx="86979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xfrm>
            <a:off x="2843213" y="1773238"/>
            <a:ext cx="6300787" cy="3416300"/>
          </a:xfrm>
        </p:spPr>
        <p:txBody>
          <a:bodyPr>
            <a:spAutoFit/>
          </a:bodyPr>
          <a:lstStyle/>
          <a:p>
            <a:pPr marL="857250" indent="-857250" eaLnBrk="1" hangingPunct="1">
              <a:lnSpc>
                <a:spcPct val="100000"/>
              </a:lnSpc>
              <a:buFont typeface="Calibri" pitchFamily="34" charset="0"/>
              <a:buAutoNum type="arabicPeriod"/>
            </a:pPr>
            <a:r>
              <a:rPr lang="en-US" altLang="zh-CN" sz="4000" smtClean="0">
                <a:solidFill>
                  <a:srgbClr val="C00000"/>
                </a:solidFill>
                <a:latin typeface="Calibri" pitchFamily="34" charset="0"/>
                <a:ea typeface="黑体" pitchFamily="49" charset="-122"/>
                <a:cs typeface="Arial" pitchFamily="34" charset="0"/>
              </a:rPr>
              <a:t>Construction and functions</a:t>
            </a:r>
          </a:p>
          <a:p>
            <a:pPr marL="857250" indent="-857250" eaLnBrk="1" hangingPunct="1">
              <a:lnSpc>
                <a:spcPct val="100000"/>
              </a:lnSpc>
              <a:buFont typeface="Calibri" pitchFamily="34" charset="0"/>
              <a:buAutoNum type="arabicPeriod"/>
            </a:pPr>
            <a:r>
              <a:rPr lang="en-US" altLang="zh-CN" sz="4000" smtClean="0">
                <a:latin typeface="Calibri" pitchFamily="34" charset="0"/>
                <a:ea typeface="黑体" pitchFamily="49" charset="-122"/>
                <a:cs typeface="Arial" pitchFamily="34" charset="0"/>
              </a:rPr>
              <a:t>Application and effectiveness</a:t>
            </a:r>
            <a:endParaRPr lang="zh-CN" altLang="en-US" sz="4000" smtClean="0">
              <a:latin typeface="Calibri" pitchFamily="34" charset="0"/>
              <a:ea typeface="黑体" pitchFamily="49" charset="-122"/>
              <a:cs typeface="Arial" pitchFamily="34" charset="0"/>
            </a:endParaRPr>
          </a:p>
          <a:p>
            <a:pPr marL="857250" indent="-857250" eaLnBrk="1" hangingPunct="1">
              <a:lnSpc>
                <a:spcPct val="100000"/>
              </a:lnSpc>
              <a:buFont typeface="Calibri" pitchFamily="34" charset="0"/>
              <a:buAutoNum type="arabicPeriod"/>
            </a:pPr>
            <a:r>
              <a:rPr lang="en-US" altLang="zh-CN" sz="4000" smtClean="0">
                <a:latin typeface="Calibri" pitchFamily="34" charset="0"/>
                <a:ea typeface="黑体" pitchFamily="49" charset="-122"/>
                <a:cs typeface="Arial" pitchFamily="34" charset="0"/>
              </a:rPr>
              <a:t>Connect to GMAS-A </a:t>
            </a:r>
          </a:p>
        </p:txBody>
      </p:sp>
      <p:sp>
        <p:nvSpPr>
          <p:cNvPr id="6147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smtClean="0">
                <a:latin typeface="Calibri" pitchFamily="34" charset="0"/>
                <a:cs typeface="Arial" pitchFamily="34" charset="0"/>
              </a:rPr>
              <a:t>Contents</a:t>
            </a:r>
            <a:endParaRPr lang="zh-CN" altLang="en-US" sz="440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148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r="72072"/>
          <a:stretch>
            <a:fillRect/>
          </a:stretch>
        </p:blipFill>
        <p:spPr bwMode="auto">
          <a:xfrm>
            <a:off x="0" y="836613"/>
            <a:ext cx="321468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708400" y="3070225"/>
            <a:ext cx="50403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08400" y="5229225"/>
            <a:ext cx="50403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706813" y="4510088"/>
            <a:ext cx="50403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25400" y="333375"/>
            <a:ext cx="9228138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0000"/>
                </a:solidFill>
              </a:rPr>
              <a:t>6</a:t>
            </a:r>
            <a:r>
              <a:rPr lang="zh-CN" altLang="en-US" smtClean="0">
                <a:solidFill>
                  <a:srgbClr val="FF0000"/>
                </a:solidFill>
              </a:rPr>
              <a:t>、</a:t>
            </a:r>
            <a:r>
              <a:rPr lang="en-US" altLang="zh-CN" smtClean="0">
                <a:solidFill>
                  <a:srgbClr val="FF0000"/>
                </a:solidFill>
              </a:rPr>
              <a:t>warning release security assurance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50838" y="1557338"/>
            <a:ext cx="835977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b="0"/>
              <a:t>24/7 assurance for the secure and stable operation of the system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b="0"/>
              <a:t>Round-the-clock  warning re-check for release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b="0"/>
              <a:t>Early warning access and dissemination technical support service at any time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b="0"/>
              <a:t>Disasters prevention publicity and popularization, and training</a:t>
            </a:r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xfrm>
            <a:off x="2843213" y="1700213"/>
            <a:ext cx="6300787" cy="3416300"/>
          </a:xfrm>
        </p:spPr>
        <p:txBody>
          <a:bodyPr>
            <a:spAutoFit/>
          </a:bodyPr>
          <a:lstStyle/>
          <a:p>
            <a:pPr marL="857250" indent="-857250" eaLnBrk="1" hangingPunct="1">
              <a:lnSpc>
                <a:spcPct val="100000"/>
              </a:lnSpc>
              <a:buFont typeface="Calibri" pitchFamily="34" charset="0"/>
              <a:buAutoNum type="arabicPeriod"/>
            </a:pPr>
            <a:r>
              <a:rPr lang="en-US" altLang="zh-CN" sz="4000" smtClean="0">
                <a:latin typeface="Calibri" pitchFamily="34" charset="0"/>
                <a:ea typeface="黑体" pitchFamily="49" charset="-122"/>
                <a:cs typeface="Arial" pitchFamily="34" charset="0"/>
              </a:rPr>
              <a:t>NEWRES Construction and functions</a:t>
            </a:r>
          </a:p>
          <a:p>
            <a:pPr marL="857250" indent="-857250" eaLnBrk="1" hangingPunct="1">
              <a:lnSpc>
                <a:spcPct val="100000"/>
              </a:lnSpc>
              <a:buFont typeface="Calibri" pitchFamily="34" charset="0"/>
              <a:buAutoNum type="arabicPeriod"/>
            </a:pPr>
            <a:r>
              <a:rPr lang="en-US" altLang="zh-CN" sz="4000" smtClean="0">
                <a:solidFill>
                  <a:srgbClr val="C00000"/>
                </a:solidFill>
                <a:latin typeface="Calibri" pitchFamily="34" charset="0"/>
                <a:ea typeface="黑体" pitchFamily="49" charset="-122"/>
                <a:cs typeface="Arial" pitchFamily="34" charset="0"/>
              </a:rPr>
              <a:t>Application and effectiveness</a:t>
            </a:r>
            <a:endParaRPr lang="zh-CN" altLang="en-US" sz="4000" smtClean="0">
              <a:solidFill>
                <a:srgbClr val="C00000"/>
              </a:solidFill>
              <a:latin typeface="Calibri" pitchFamily="34" charset="0"/>
              <a:ea typeface="黑体" pitchFamily="49" charset="-122"/>
              <a:cs typeface="Arial" pitchFamily="34" charset="0"/>
            </a:endParaRPr>
          </a:p>
          <a:p>
            <a:pPr marL="857250" indent="-857250" eaLnBrk="1" hangingPunct="1">
              <a:lnSpc>
                <a:spcPct val="100000"/>
              </a:lnSpc>
              <a:buFont typeface="Calibri" pitchFamily="34" charset="0"/>
              <a:buAutoNum type="arabicPeriod"/>
            </a:pPr>
            <a:r>
              <a:rPr lang="en-US" altLang="zh-CN" sz="4000" smtClean="0">
                <a:latin typeface="Calibri" pitchFamily="34" charset="0"/>
                <a:ea typeface="黑体" pitchFamily="49" charset="-122"/>
                <a:cs typeface="Arial" pitchFamily="34" charset="0"/>
              </a:rPr>
              <a:t>Connect to GMAS-A </a:t>
            </a:r>
          </a:p>
        </p:txBody>
      </p:sp>
      <p:sp>
        <p:nvSpPr>
          <p:cNvPr id="6147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smtClean="0">
                <a:latin typeface="Calibri" pitchFamily="34" charset="0"/>
                <a:cs typeface="Arial" pitchFamily="34" charset="0"/>
              </a:rPr>
              <a:t>Contents</a:t>
            </a:r>
            <a:endParaRPr lang="zh-CN" altLang="en-US" sz="440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60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r="72072"/>
          <a:stretch>
            <a:fillRect/>
          </a:stretch>
        </p:blipFill>
        <p:spPr bwMode="auto">
          <a:xfrm>
            <a:off x="0" y="836613"/>
            <a:ext cx="321468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708400" y="2997200"/>
            <a:ext cx="50403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08400" y="5157788"/>
            <a:ext cx="50403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706813" y="4437063"/>
            <a:ext cx="50403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Box 324"/>
          <p:cNvSpPr txBox="1"/>
          <p:nvPr/>
        </p:nvSpPr>
        <p:spPr>
          <a:xfrm>
            <a:off x="142875" y="4443413"/>
            <a:ext cx="31432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 national center(D)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provincial center(D)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343</a:t>
            </a:r>
            <a:r>
              <a:rPr lang="zh-CN" altLang="en-US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municipal center(D) 2015</a:t>
            </a:r>
            <a:r>
              <a:rPr lang="zh-CN" altLang="en-US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county center(A)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10126</a:t>
            </a:r>
            <a:r>
              <a:rPr lang="zh-CN" altLang="en-US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spc="50" dirty="0">
                <a:ln w="11430"/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specialty staff</a:t>
            </a:r>
          </a:p>
        </p:txBody>
      </p:sp>
      <p:grpSp>
        <p:nvGrpSpPr>
          <p:cNvPr id="26627" name="组合 648"/>
          <p:cNvGrpSpPr>
            <a:grpSpLocks/>
          </p:cNvGrpSpPr>
          <p:nvPr/>
        </p:nvGrpSpPr>
        <p:grpSpPr bwMode="auto">
          <a:xfrm>
            <a:off x="2357438" y="1052513"/>
            <a:ext cx="6572250" cy="5507037"/>
            <a:chOff x="5411903" y="1824081"/>
            <a:chExt cx="3659107" cy="3066307"/>
          </a:xfrm>
        </p:grpSpPr>
        <p:grpSp>
          <p:nvGrpSpPr>
            <p:cNvPr id="26629" name="组合 649"/>
            <p:cNvGrpSpPr>
              <a:grpSpLocks/>
            </p:cNvGrpSpPr>
            <p:nvPr/>
          </p:nvGrpSpPr>
          <p:grpSpPr bwMode="auto">
            <a:xfrm>
              <a:off x="5411903" y="1824081"/>
              <a:ext cx="3659107" cy="3066307"/>
              <a:chOff x="1331914" y="31750"/>
              <a:chExt cx="7721601" cy="6470650"/>
            </a:xfrm>
          </p:grpSpPr>
          <p:pic>
            <p:nvPicPr>
              <p:cNvPr id="2663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8" r="5643" b="3455"/>
              <a:stretch>
                <a:fillRect/>
              </a:stretch>
            </p:blipFill>
            <p:spPr bwMode="auto">
              <a:xfrm>
                <a:off x="1331914" y="31750"/>
                <a:ext cx="7721601" cy="647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2" name="Picture 2" descr="C:\Users\Administrator\Desktop\images\s11B06_unknow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5925" y="2393950"/>
                <a:ext cx="373063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3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8738" y="2052638"/>
                <a:ext cx="214312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4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0663" y="1647825"/>
                <a:ext cx="2143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5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3088" y="1431925"/>
                <a:ext cx="2143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6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3338" y="2898775"/>
                <a:ext cx="2143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7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7038" y="2016125"/>
                <a:ext cx="2143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8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8813" y="2687638"/>
                <a:ext cx="214312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9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9638" y="2011363"/>
                <a:ext cx="214312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0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038" y="4284663"/>
                <a:ext cx="214312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1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4450" y="4275138"/>
                <a:ext cx="214313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2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063" y="3114675"/>
                <a:ext cx="2143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3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7200" y="2876550"/>
                <a:ext cx="214313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4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8413" y="3197225"/>
                <a:ext cx="2143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5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5500" y="3365500"/>
                <a:ext cx="214313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6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5025" y="3095625"/>
                <a:ext cx="215900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7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0838" y="2898775"/>
                <a:ext cx="2143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8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2250" y="3589338"/>
                <a:ext cx="214313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9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5613" y="4413250"/>
                <a:ext cx="250825" cy="252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0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6363" y="4651375"/>
                <a:ext cx="2143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1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0838" y="4202113"/>
                <a:ext cx="214312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2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0100" y="3890963"/>
                <a:ext cx="214313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3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2688" y="3840163"/>
                <a:ext cx="214312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4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4463" y="3890963"/>
                <a:ext cx="214312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5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5400" y="4243388"/>
                <a:ext cx="214313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6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1825" y="4494213"/>
                <a:ext cx="214313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7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5248275"/>
                <a:ext cx="214313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8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688" y="4987925"/>
                <a:ext cx="2143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9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1050" y="5565775"/>
                <a:ext cx="214313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0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3475" y="6084888"/>
                <a:ext cx="214313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1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8938" y="5284788"/>
                <a:ext cx="214312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2" name="Picture 9" descr="C:\Users\Administrator\Desktop\images\s11B08_r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2838" y="4740275"/>
                <a:ext cx="2143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4" name="椭圆 683"/>
              <p:cNvSpPr/>
              <p:nvPr/>
            </p:nvSpPr>
            <p:spPr>
              <a:xfrm>
                <a:off x="3448826" y="1538895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5" name="椭圆 684"/>
              <p:cNvSpPr/>
              <p:nvPr/>
            </p:nvSpPr>
            <p:spPr>
              <a:xfrm>
                <a:off x="2915401" y="1689982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6" name="椭圆 685"/>
              <p:cNvSpPr/>
              <p:nvPr/>
            </p:nvSpPr>
            <p:spPr>
              <a:xfrm>
                <a:off x="3157867" y="2087287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7" name="椭圆 686"/>
              <p:cNvSpPr/>
              <p:nvPr/>
            </p:nvSpPr>
            <p:spPr>
              <a:xfrm>
                <a:off x="3418984" y="2374540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8" name="椭圆 687"/>
              <p:cNvSpPr/>
              <p:nvPr/>
            </p:nvSpPr>
            <p:spPr>
              <a:xfrm>
                <a:off x="3806929" y="2275679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9" name="椭圆 688"/>
              <p:cNvSpPr/>
              <p:nvPr/>
            </p:nvSpPr>
            <p:spPr>
              <a:xfrm>
                <a:off x="4165032" y="2158167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0" name="椭圆 689"/>
              <p:cNvSpPr/>
              <p:nvPr/>
            </p:nvSpPr>
            <p:spPr>
              <a:xfrm>
                <a:off x="2771787" y="1988426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1" name="椭圆 690"/>
              <p:cNvSpPr/>
              <p:nvPr/>
            </p:nvSpPr>
            <p:spPr>
              <a:xfrm>
                <a:off x="2628173" y="2230913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2" name="椭圆 691"/>
              <p:cNvSpPr/>
              <p:nvPr/>
            </p:nvSpPr>
            <p:spPr>
              <a:xfrm>
                <a:off x="3301482" y="2230913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3" name="椭圆 692"/>
              <p:cNvSpPr/>
              <p:nvPr/>
            </p:nvSpPr>
            <p:spPr>
              <a:xfrm>
                <a:off x="2484559" y="2520031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4" name="椭圆 693"/>
              <p:cNvSpPr/>
              <p:nvPr/>
            </p:nvSpPr>
            <p:spPr>
              <a:xfrm>
                <a:off x="1764622" y="2950910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5" name="椭圆 694"/>
              <p:cNvSpPr/>
              <p:nvPr/>
            </p:nvSpPr>
            <p:spPr>
              <a:xfrm>
                <a:off x="2124590" y="3021791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6" name="椭圆 695"/>
              <p:cNvSpPr/>
              <p:nvPr/>
            </p:nvSpPr>
            <p:spPr>
              <a:xfrm>
                <a:off x="2771787" y="2997543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7" name="椭圆 696"/>
              <p:cNvSpPr/>
              <p:nvPr/>
            </p:nvSpPr>
            <p:spPr>
              <a:xfrm>
                <a:off x="3301482" y="2663657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8" name="椭圆 697"/>
              <p:cNvSpPr/>
              <p:nvPr/>
            </p:nvSpPr>
            <p:spPr>
              <a:xfrm>
                <a:off x="2268205" y="3743654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9" name="椭圆 698"/>
              <p:cNvSpPr/>
              <p:nvPr/>
            </p:nvSpPr>
            <p:spPr>
              <a:xfrm>
                <a:off x="2988141" y="3887280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0" name="椭圆 699"/>
              <p:cNvSpPr/>
              <p:nvPr/>
            </p:nvSpPr>
            <p:spPr>
              <a:xfrm>
                <a:off x="2842662" y="4463651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1" name="椭圆 700"/>
              <p:cNvSpPr/>
              <p:nvPr/>
            </p:nvSpPr>
            <p:spPr>
              <a:xfrm>
                <a:off x="3590575" y="4607277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2" name="椭圆 701"/>
              <p:cNvSpPr/>
              <p:nvPr/>
            </p:nvSpPr>
            <p:spPr>
              <a:xfrm>
                <a:off x="3995307" y="4390905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3" name="椭圆 702"/>
              <p:cNvSpPr/>
              <p:nvPr/>
            </p:nvSpPr>
            <p:spPr>
              <a:xfrm>
                <a:off x="4284400" y="4247279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4" name="椭圆 703"/>
              <p:cNvSpPr/>
              <p:nvPr/>
            </p:nvSpPr>
            <p:spPr>
              <a:xfrm>
                <a:off x="4023283" y="3383655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5" name="椭圆 704"/>
              <p:cNvSpPr/>
              <p:nvPr/>
            </p:nvSpPr>
            <p:spPr>
              <a:xfrm>
                <a:off x="3995307" y="3743654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6" name="椭圆 705"/>
              <p:cNvSpPr/>
              <p:nvPr/>
            </p:nvSpPr>
            <p:spPr>
              <a:xfrm>
                <a:off x="4741355" y="3743654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7" name="椭圆 706"/>
              <p:cNvSpPr/>
              <p:nvPr/>
            </p:nvSpPr>
            <p:spPr>
              <a:xfrm>
                <a:off x="4741355" y="3456401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8" name="椭圆 707"/>
              <p:cNvSpPr/>
              <p:nvPr/>
            </p:nvSpPr>
            <p:spPr>
              <a:xfrm>
                <a:off x="4931598" y="3573913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9" name="椭圆 708"/>
              <p:cNvSpPr/>
              <p:nvPr/>
            </p:nvSpPr>
            <p:spPr>
              <a:xfrm>
                <a:off x="4957709" y="3383655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0" name="椭圆 709"/>
              <p:cNvSpPr/>
              <p:nvPr/>
            </p:nvSpPr>
            <p:spPr>
              <a:xfrm>
                <a:off x="4599606" y="3096402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1" name="椭圆 710"/>
              <p:cNvSpPr/>
              <p:nvPr/>
            </p:nvSpPr>
            <p:spPr>
              <a:xfrm>
                <a:off x="4237773" y="3096402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2" name="椭圆 711"/>
              <p:cNvSpPr/>
              <p:nvPr/>
            </p:nvSpPr>
            <p:spPr>
              <a:xfrm>
                <a:off x="4211661" y="2663657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3" name="椭圆 712"/>
              <p:cNvSpPr/>
              <p:nvPr/>
            </p:nvSpPr>
            <p:spPr>
              <a:xfrm>
                <a:off x="4428015" y="2807284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4" name="椭圆 713"/>
              <p:cNvSpPr/>
              <p:nvPr/>
            </p:nvSpPr>
            <p:spPr>
              <a:xfrm>
                <a:off x="4717108" y="2807284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5" name="椭圆 714"/>
              <p:cNvSpPr/>
              <p:nvPr/>
            </p:nvSpPr>
            <p:spPr>
              <a:xfrm>
                <a:off x="4886835" y="2924796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6" name="椭圆 715"/>
              <p:cNvSpPr/>
              <p:nvPr/>
            </p:nvSpPr>
            <p:spPr>
              <a:xfrm>
                <a:off x="5101323" y="3068423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" name="椭圆 716"/>
              <p:cNvSpPr/>
              <p:nvPr/>
            </p:nvSpPr>
            <p:spPr>
              <a:xfrm>
                <a:off x="5317677" y="3213915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8" name="椭圆 717"/>
              <p:cNvSpPr/>
              <p:nvPr/>
            </p:nvSpPr>
            <p:spPr>
              <a:xfrm>
                <a:off x="5246802" y="3501168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" name="椭圆 718"/>
              <p:cNvSpPr/>
              <p:nvPr/>
            </p:nvSpPr>
            <p:spPr>
              <a:xfrm>
                <a:off x="5174063" y="3644794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" name="椭圆 719"/>
              <p:cNvSpPr/>
              <p:nvPr/>
            </p:nvSpPr>
            <p:spPr>
              <a:xfrm>
                <a:off x="5435180" y="3814534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" name="椭圆 720"/>
              <p:cNvSpPr/>
              <p:nvPr/>
            </p:nvSpPr>
            <p:spPr>
              <a:xfrm>
                <a:off x="5390417" y="3573913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2" name="椭圆 721"/>
              <p:cNvSpPr/>
              <p:nvPr/>
            </p:nvSpPr>
            <p:spPr>
              <a:xfrm>
                <a:off x="5534031" y="3672773"/>
                <a:ext cx="46629" cy="4290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3" name="椭圆 722"/>
              <p:cNvSpPr/>
              <p:nvPr/>
            </p:nvSpPr>
            <p:spPr>
              <a:xfrm>
                <a:off x="5677646" y="3527282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4" name="椭圆 723"/>
              <p:cNvSpPr/>
              <p:nvPr/>
            </p:nvSpPr>
            <p:spPr>
              <a:xfrm>
                <a:off x="5724273" y="3383655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5" name="椭圆 724"/>
              <p:cNvSpPr/>
              <p:nvPr/>
            </p:nvSpPr>
            <p:spPr>
              <a:xfrm>
                <a:off x="5677646" y="2880029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6" name="椭圆 725"/>
              <p:cNvSpPr/>
              <p:nvPr/>
            </p:nvSpPr>
            <p:spPr>
              <a:xfrm>
                <a:off x="5507919" y="314116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7" name="椭圆 726"/>
              <p:cNvSpPr/>
              <p:nvPr/>
            </p:nvSpPr>
            <p:spPr>
              <a:xfrm>
                <a:off x="5606771" y="3213915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8" name="椭圆 727"/>
              <p:cNvSpPr/>
              <p:nvPr/>
            </p:nvSpPr>
            <p:spPr>
              <a:xfrm>
                <a:off x="5606771" y="3357541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9" name="椭圆 728"/>
              <p:cNvSpPr/>
              <p:nvPr/>
            </p:nvSpPr>
            <p:spPr>
              <a:xfrm>
                <a:off x="6011502" y="2781170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0" name="椭圆 729"/>
              <p:cNvSpPr/>
              <p:nvPr/>
            </p:nvSpPr>
            <p:spPr>
              <a:xfrm>
                <a:off x="5651534" y="2734538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1" name="椭圆 730"/>
              <p:cNvSpPr/>
              <p:nvPr/>
            </p:nvSpPr>
            <p:spPr>
              <a:xfrm>
                <a:off x="5147952" y="2564798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2" name="椭圆 731"/>
              <p:cNvSpPr/>
              <p:nvPr/>
            </p:nvSpPr>
            <p:spPr>
              <a:xfrm>
                <a:off x="5724273" y="2492052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3" name="椭圆 732"/>
              <p:cNvSpPr/>
              <p:nvPr/>
            </p:nvSpPr>
            <p:spPr>
              <a:xfrm>
                <a:off x="6039479" y="2520031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4" name="椭圆 733"/>
              <p:cNvSpPr/>
              <p:nvPr/>
            </p:nvSpPr>
            <p:spPr>
              <a:xfrm>
                <a:off x="6470322" y="2275679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5" name="椭圆 734"/>
              <p:cNvSpPr/>
              <p:nvPr/>
            </p:nvSpPr>
            <p:spPr>
              <a:xfrm>
                <a:off x="7262999" y="2014540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6" name="椭圆 735"/>
              <p:cNvSpPr/>
              <p:nvPr/>
            </p:nvSpPr>
            <p:spPr>
              <a:xfrm>
                <a:off x="7524116" y="1844801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7" name="椭圆 736"/>
              <p:cNvSpPr/>
              <p:nvPr/>
            </p:nvSpPr>
            <p:spPr>
              <a:xfrm>
                <a:off x="7406613" y="1412056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8" name="椭圆 737"/>
              <p:cNvSpPr/>
              <p:nvPr/>
            </p:nvSpPr>
            <p:spPr>
              <a:xfrm>
                <a:off x="7333873" y="835684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9" name="椭圆 738"/>
              <p:cNvSpPr/>
              <p:nvPr/>
            </p:nvSpPr>
            <p:spPr>
              <a:xfrm>
                <a:off x="7550227" y="358173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0" name="椭圆 739"/>
              <p:cNvSpPr/>
              <p:nvPr/>
            </p:nvSpPr>
            <p:spPr>
              <a:xfrm>
                <a:off x="8027698" y="934545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1" name="椭圆 740"/>
              <p:cNvSpPr/>
              <p:nvPr/>
            </p:nvSpPr>
            <p:spPr>
              <a:xfrm>
                <a:off x="7693841" y="1268429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2" name="椭圆 741"/>
              <p:cNvSpPr/>
              <p:nvPr/>
            </p:nvSpPr>
            <p:spPr>
              <a:xfrm>
                <a:off x="7885949" y="1412056"/>
                <a:ext cx="4289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3" name="椭圆 742"/>
              <p:cNvSpPr/>
              <p:nvPr/>
            </p:nvSpPr>
            <p:spPr>
              <a:xfrm>
                <a:off x="8055675" y="1221798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4" name="椭圆 743"/>
              <p:cNvSpPr/>
              <p:nvPr/>
            </p:nvSpPr>
            <p:spPr>
              <a:xfrm>
                <a:off x="8244052" y="1124803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5" name="椭圆 744"/>
              <p:cNvSpPr/>
              <p:nvPr/>
            </p:nvSpPr>
            <p:spPr>
              <a:xfrm>
                <a:off x="8387666" y="1052057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6" name="椭圆 745"/>
              <p:cNvSpPr/>
              <p:nvPr/>
            </p:nvSpPr>
            <p:spPr>
              <a:xfrm>
                <a:off x="8342903" y="1268429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7" name="椭圆 746"/>
              <p:cNvSpPr/>
              <p:nvPr/>
            </p:nvSpPr>
            <p:spPr>
              <a:xfrm>
                <a:off x="8631998" y="1221798"/>
                <a:ext cx="4289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8" name="椭圆 747"/>
              <p:cNvSpPr/>
              <p:nvPr/>
            </p:nvSpPr>
            <p:spPr>
              <a:xfrm>
                <a:off x="8486518" y="1367289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49" name="椭圆 748"/>
              <p:cNvSpPr/>
              <p:nvPr/>
            </p:nvSpPr>
            <p:spPr>
              <a:xfrm>
                <a:off x="8533146" y="1557548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0" name="椭圆 749"/>
              <p:cNvSpPr/>
              <p:nvPr/>
            </p:nvSpPr>
            <p:spPr>
              <a:xfrm>
                <a:off x="8486518" y="1656407"/>
                <a:ext cx="46627" cy="4290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1" name="椭圆 750"/>
              <p:cNvSpPr/>
              <p:nvPr/>
            </p:nvSpPr>
            <p:spPr>
              <a:xfrm>
                <a:off x="8415644" y="1870914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2" name="椭圆 751"/>
              <p:cNvSpPr/>
              <p:nvPr/>
            </p:nvSpPr>
            <p:spPr>
              <a:xfrm>
                <a:off x="8199290" y="1807495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3" name="椭圆 752"/>
              <p:cNvSpPr/>
              <p:nvPr/>
            </p:nvSpPr>
            <p:spPr>
              <a:xfrm>
                <a:off x="7766582" y="1656407"/>
                <a:ext cx="44763" cy="4290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4" name="椭圆 753"/>
              <p:cNvSpPr/>
              <p:nvPr/>
            </p:nvSpPr>
            <p:spPr>
              <a:xfrm>
                <a:off x="7596855" y="155754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5" name="椭圆 754"/>
              <p:cNvSpPr/>
              <p:nvPr/>
            </p:nvSpPr>
            <p:spPr>
              <a:xfrm>
                <a:off x="7811344" y="1773920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6" name="椭圆 755"/>
              <p:cNvSpPr/>
              <p:nvPr/>
            </p:nvSpPr>
            <p:spPr>
              <a:xfrm>
                <a:off x="8173178" y="1988426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7" name="椭圆 756"/>
              <p:cNvSpPr/>
              <p:nvPr/>
            </p:nvSpPr>
            <p:spPr>
              <a:xfrm>
                <a:off x="8173178" y="2158167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8" name="椭圆 757"/>
              <p:cNvSpPr/>
              <p:nvPr/>
            </p:nvSpPr>
            <p:spPr>
              <a:xfrm>
                <a:off x="8316792" y="2087287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9" name="椭圆 758"/>
              <p:cNvSpPr/>
              <p:nvPr/>
            </p:nvSpPr>
            <p:spPr>
              <a:xfrm>
                <a:off x="7910195" y="1988426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0" name="椭圆 759"/>
              <p:cNvSpPr/>
              <p:nvPr/>
            </p:nvSpPr>
            <p:spPr>
              <a:xfrm>
                <a:off x="7596855" y="2087287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1" name="椭圆 760"/>
              <p:cNvSpPr/>
              <p:nvPr/>
            </p:nvSpPr>
            <p:spPr>
              <a:xfrm>
                <a:off x="7333873" y="2303659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2" name="椭圆 761"/>
              <p:cNvSpPr/>
              <p:nvPr/>
            </p:nvSpPr>
            <p:spPr>
              <a:xfrm>
                <a:off x="7451375" y="2447285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3" name="椭圆 762"/>
              <p:cNvSpPr/>
              <p:nvPr/>
            </p:nvSpPr>
            <p:spPr>
              <a:xfrm>
                <a:off x="7524116" y="2303659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4" name="椭圆 763"/>
              <p:cNvSpPr/>
              <p:nvPr/>
            </p:nvSpPr>
            <p:spPr>
              <a:xfrm>
                <a:off x="7740470" y="2350290"/>
                <a:ext cx="46627" cy="4290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5" name="椭圆 764"/>
              <p:cNvSpPr/>
              <p:nvPr/>
            </p:nvSpPr>
            <p:spPr>
              <a:xfrm>
                <a:off x="7740470" y="2492052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6" name="椭圆 765"/>
              <p:cNvSpPr/>
              <p:nvPr/>
            </p:nvSpPr>
            <p:spPr>
              <a:xfrm>
                <a:off x="7596855" y="2734538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7" name="椭圆 766"/>
              <p:cNvSpPr/>
              <p:nvPr/>
            </p:nvSpPr>
            <p:spPr>
              <a:xfrm>
                <a:off x="7839321" y="2421171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8" name="椭圆 767"/>
              <p:cNvSpPr/>
              <p:nvPr/>
            </p:nvSpPr>
            <p:spPr>
              <a:xfrm>
                <a:off x="7885949" y="2240240"/>
                <a:ext cx="4289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9" name="椭圆 768"/>
              <p:cNvSpPr/>
              <p:nvPr/>
            </p:nvSpPr>
            <p:spPr>
              <a:xfrm>
                <a:off x="7956824" y="2374540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0" name="椭圆 769"/>
              <p:cNvSpPr/>
              <p:nvPr/>
            </p:nvSpPr>
            <p:spPr>
              <a:xfrm>
                <a:off x="7262999" y="2421171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1" name="椭圆 770"/>
              <p:cNvSpPr/>
              <p:nvPr/>
            </p:nvSpPr>
            <p:spPr>
              <a:xfrm>
                <a:off x="7235021" y="2590912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2" name="椭圆 771"/>
              <p:cNvSpPr/>
              <p:nvPr/>
            </p:nvSpPr>
            <p:spPr>
              <a:xfrm>
                <a:off x="7093272" y="2303659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3" name="椭圆 772"/>
              <p:cNvSpPr/>
              <p:nvPr/>
            </p:nvSpPr>
            <p:spPr>
              <a:xfrm>
                <a:off x="6733304" y="2492052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4" name="椭圆 773"/>
              <p:cNvSpPr/>
              <p:nvPr/>
            </p:nvSpPr>
            <p:spPr>
              <a:xfrm>
                <a:off x="6804179" y="2807284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5" name="椭圆 774"/>
              <p:cNvSpPr/>
              <p:nvPr/>
            </p:nvSpPr>
            <p:spPr>
              <a:xfrm>
                <a:off x="6947793" y="2880029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6" name="椭圆 775"/>
              <p:cNvSpPr/>
              <p:nvPr/>
            </p:nvSpPr>
            <p:spPr>
              <a:xfrm>
                <a:off x="7020533" y="2950910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7" name="椭圆 776"/>
              <p:cNvSpPr/>
              <p:nvPr/>
            </p:nvSpPr>
            <p:spPr>
              <a:xfrm>
                <a:off x="6830291" y="3068423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8" name="椭圆 777"/>
              <p:cNvSpPr/>
              <p:nvPr/>
            </p:nvSpPr>
            <p:spPr>
              <a:xfrm>
                <a:off x="6733304" y="314116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9" name="椭圆 778"/>
              <p:cNvSpPr/>
              <p:nvPr/>
            </p:nvSpPr>
            <p:spPr>
              <a:xfrm>
                <a:off x="6733304" y="3238163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0" name="椭圆 779"/>
              <p:cNvSpPr/>
              <p:nvPr/>
            </p:nvSpPr>
            <p:spPr>
              <a:xfrm>
                <a:off x="6587825" y="2708424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1" name="椭圆 780"/>
              <p:cNvSpPr/>
              <p:nvPr/>
            </p:nvSpPr>
            <p:spPr>
              <a:xfrm>
                <a:off x="6470322" y="2781170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2" name="椭圆 781"/>
              <p:cNvSpPr/>
              <p:nvPr/>
            </p:nvSpPr>
            <p:spPr>
              <a:xfrm>
                <a:off x="6300596" y="2997543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3" name="椭圆 782"/>
              <p:cNvSpPr/>
              <p:nvPr/>
            </p:nvSpPr>
            <p:spPr>
              <a:xfrm>
                <a:off x="6300596" y="314116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4" name="椭圆 783"/>
              <p:cNvSpPr/>
              <p:nvPr/>
            </p:nvSpPr>
            <p:spPr>
              <a:xfrm>
                <a:off x="6371471" y="3310909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5" name="椭圆 784"/>
              <p:cNvSpPr/>
              <p:nvPr/>
            </p:nvSpPr>
            <p:spPr>
              <a:xfrm>
                <a:off x="6300596" y="3456401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6" name="椭圆 785"/>
              <p:cNvSpPr/>
              <p:nvPr/>
            </p:nvSpPr>
            <p:spPr>
              <a:xfrm>
                <a:off x="6444210" y="3383655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7" name="椭圆 786"/>
              <p:cNvSpPr/>
              <p:nvPr/>
            </p:nvSpPr>
            <p:spPr>
              <a:xfrm>
                <a:off x="6444210" y="3238163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8" name="椭圆 787"/>
              <p:cNvSpPr/>
              <p:nvPr/>
            </p:nvSpPr>
            <p:spPr>
              <a:xfrm>
                <a:off x="6470322" y="3141168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9" name="椭圆 788"/>
              <p:cNvSpPr/>
              <p:nvPr/>
            </p:nvSpPr>
            <p:spPr>
              <a:xfrm>
                <a:off x="6658700" y="3068423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0" name="椭圆 789"/>
              <p:cNvSpPr/>
              <p:nvPr/>
            </p:nvSpPr>
            <p:spPr>
              <a:xfrm>
                <a:off x="6084242" y="2924796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1" name="椭圆 790"/>
              <p:cNvSpPr/>
              <p:nvPr/>
            </p:nvSpPr>
            <p:spPr>
              <a:xfrm>
                <a:off x="6011502" y="3213915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2" name="椭圆 791"/>
              <p:cNvSpPr/>
              <p:nvPr/>
            </p:nvSpPr>
            <p:spPr>
              <a:xfrm>
                <a:off x="6011502" y="3357541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3" name="椭圆 792"/>
              <p:cNvSpPr/>
              <p:nvPr/>
            </p:nvSpPr>
            <p:spPr>
              <a:xfrm>
                <a:off x="6084242" y="3428421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4" name="椭圆 793"/>
              <p:cNvSpPr/>
              <p:nvPr/>
            </p:nvSpPr>
            <p:spPr>
              <a:xfrm>
                <a:off x="6110354" y="3672773"/>
                <a:ext cx="46627" cy="4290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5" name="椭圆 794"/>
              <p:cNvSpPr/>
              <p:nvPr/>
            </p:nvSpPr>
            <p:spPr>
              <a:xfrm>
                <a:off x="5940627" y="3598162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6" name="椭圆 795"/>
              <p:cNvSpPr/>
              <p:nvPr/>
            </p:nvSpPr>
            <p:spPr>
              <a:xfrm>
                <a:off x="5750385" y="3672773"/>
                <a:ext cx="44763" cy="4290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7" name="椭圆 796"/>
              <p:cNvSpPr/>
              <p:nvPr/>
            </p:nvSpPr>
            <p:spPr>
              <a:xfrm>
                <a:off x="5724273" y="3887280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8" name="椭圆 797"/>
              <p:cNvSpPr/>
              <p:nvPr/>
            </p:nvSpPr>
            <p:spPr>
              <a:xfrm>
                <a:off x="6011502" y="3933912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9" name="椭圆 798"/>
              <p:cNvSpPr/>
              <p:nvPr/>
            </p:nvSpPr>
            <p:spPr>
              <a:xfrm>
                <a:off x="5724273" y="4077538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0" name="椭圆 799"/>
              <p:cNvSpPr/>
              <p:nvPr/>
            </p:nvSpPr>
            <p:spPr>
              <a:xfrm>
                <a:off x="5877213" y="4040233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1" name="椭圆 800"/>
              <p:cNvSpPr/>
              <p:nvPr/>
            </p:nvSpPr>
            <p:spPr>
              <a:xfrm>
                <a:off x="5677646" y="4292046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2" name="椭圆 801"/>
              <p:cNvSpPr/>
              <p:nvPr/>
            </p:nvSpPr>
            <p:spPr>
              <a:xfrm>
                <a:off x="5463156" y="407753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3" name="椭圆 802"/>
              <p:cNvSpPr/>
              <p:nvPr/>
            </p:nvSpPr>
            <p:spPr>
              <a:xfrm>
                <a:off x="5435180" y="4193185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4" name="椭圆 803"/>
              <p:cNvSpPr/>
              <p:nvPr/>
            </p:nvSpPr>
            <p:spPr>
              <a:xfrm>
                <a:off x="5823125" y="4247279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5" name="椭圆 804"/>
              <p:cNvSpPr/>
              <p:nvPr/>
            </p:nvSpPr>
            <p:spPr>
              <a:xfrm>
                <a:off x="5293431" y="4390905"/>
                <a:ext cx="4289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6" name="椭圆 805"/>
              <p:cNvSpPr/>
              <p:nvPr/>
            </p:nvSpPr>
            <p:spPr>
              <a:xfrm>
                <a:off x="5435180" y="4320024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7" name="椭圆 806"/>
              <p:cNvSpPr/>
              <p:nvPr/>
            </p:nvSpPr>
            <p:spPr>
              <a:xfrm>
                <a:off x="5218826" y="4193185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8" name="椭圆 807"/>
              <p:cNvSpPr/>
              <p:nvPr/>
            </p:nvSpPr>
            <p:spPr>
              <a:xfrm>
                <a:off x="5218826" y="4004793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9" name="椭圆 808"/>
              <p:cNvSpPr/>
              <p:nvPr/>
            </p:nvSpPr>
            <p:spPr>
              <a:xfrm>
                <a:off x="4931598" y="4193185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0" name="椭圆 809"/>
              <p:cNvSpPr/>
              <p:nvPr/>
            </p:nvSpPr>
            <p:spPr>
              <a:xfrm>
                <a:off x="5218826" y="4536397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1" name="椭圆 810"/>
              <p:cNvSpPr/>
              <p:nvPr/>
            </p:nvSpPr>
            <p:spPr>
              <a:xfrm>
                <a:off x="5580660" y="4724790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2" name="椭圆 811"/>
              <p:cNvSpPr/>
              <p:nvPr/>
            </p:nvSpPr>
            <p:spPr>
              <a:xfrm>
                <a:off x="5463156" y="4607277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3" name="椭圆 812"/>
              <p:cNvSpPr/>
              <p:nvPr/>
            </p:nvSpPr>
            <p:spPr>
              <a:xfrm>
                <a:off x="5147952" y="4750904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4" name="椭圆 813"/>
              <p:cNvSpPr/>
              <p:nvPr/>
            </p:nvSpPr>
            <p:spPr>
              <a:xfrm>
                <a:off x="5030448" y="4967277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5" name="椭圆 814"/>
              <p:cNvSpPr/>
              <p:nvPr/>
            </p:nvSpPr>
            <p:spPr>
              <a:xfrm>
                <a:off x="4886835" y="4536397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6" name="椭圆 815"/>
              <p:cNvSpPr/>
              <p:nvPr/>
            </p:nvSpPr>
            <p:spPr>
              <a:xfrm>
                <a:off x="4717108" y="4103652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7" name="椭圆 816"/>
              <p:cNvSpPr/>
              <p:nvPr/>
            </p:nvSpPr>
            <p:spPr>
              <a:xfrm>
                <a:off x="4644369" y="4797536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8" name="椭圆 817"/>
              <p:cNvSpPr/>
              <p:nvPr/>
            </p:nvSpPr>
            <p:spPr>
              <a:xfrm>
                <a:off x="4599606" y="501390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9" name="椭圆 818"/>
              <p:cNvSpPr/>
              <p:nvPr/>
            </p:nvSpPr>
            <p:spPr>
              <a:xfrm>
                <a:off x="4787983" y="4941163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0" name="椭圆 819"/>
              <p:cNvSpPr/>
              <p:nvPr/>
            </p:nvSpPr>
            <p:spPr>
              <a:xfrm>
                <a:off x="4741355" y="5183649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1" name="椭圆 820"/>
              <p:cNvSpPr/>
              <p:nvPr/>
            </p:nvSpPr>
            <p:spPr>
              <a:xfrm>
                <a:off x="4599606" y="5327275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2" name="椭圆 821"/>
              <p:cNvSpPr/>
              <p:nvPr/>
            </p:nvSpPr>
            <p:spPr>
              <a:xfrm>
                <a:off x="4381386" y="5400021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3" name="椭圆 822"/>
              <p:cNvSpPr/>
              <p:nvPr/>
            </p:nvSpPr>
            <p:spPr>
              <a:xfrm>
                <a:off x="4670481" y="5444788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4" name="椭圆 823"/>
              <p:cNvSpPr/>
              <p:nvPr/>
            </p:nvSpPr>
            <p:spPr>
              <a:xfrm>
                <a:off x="4858857" y="5543647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5" name="椭圆 824"/>
              <p:cNvSpPr/>
              <p:nvPr/>
            </p:nvSpPr>
            <p:spPr>
              <a:xfrm>
                <a:off x="4787983" y="5760019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6" name="椭圆 825"/>
              <p:cNvSpPr/>
              <p:nvPr/>
            </p:nvSpPr>
            <p:spPr>
              <a:xfrm>
                <a:off x="5101323" y="5543647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7" name="椭圆 826"/>
              <p:cNvSpPr/>
              <p:nvPr/>
            </p:nvSpPr>
            <p:spPr>
              <a:xfrm>
                <a:off x="5463156" y="5444788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8" name="椭圆 827"/>
              <p:cNvSpPr/>
              <p:nvPr/>
            </p:nvSpPr>
            <p:spPr>
              <a:xfrm>
                <a:off x="5077077" y="5400021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9" name="椭圆 828"/>
              <p:cNvSpPr/>
              <p:nvPr/>
            </p:nvSpPr>
            <p:spPr>
              <a:xfrm>
                <a:off x="5293431" y="5183649"/>
                <a:ext cx="4289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0" name="椭圆 829"/>
              <p:cNvSpPr/>
              <p:nvPr/>
            </p:nvSpPr>
            <p:spPr>
              <a:xfrm>
                <a:off x="5246802" y="4868416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1" name="椭圆 830"/>
              <p:cNvSpPr/>
              <p:nvPr/>
            </p:nvSpPr>
            <p:spPr>
              <a:xfrm>
                <a:off x="5183388" y="5157535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2" name="椭圆 831"/>
              <p:cNvSpPr/>
              <p:nvPr/>
            </p:nvSpPr>
            <p:spPr>
              <a:xfrm>
                <a:off x="5507919" y="4967277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3" name="椭圆 832"/>
              <p:cNvSpPr/>
              <p:nvPr/>
            </p:nvSpPr>
            <p:spPr>
              <a:xfrm>
                <a:off x="5507919" y="5110902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4" name="椭圆 833"/>
              <p:cNvSpPr/>
              <p:nvPr/>
            </p:nvSpPr>
            <p:spPr>
              <a:xfrm>
                <a:off x="5435180" y="5256394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5" name="椭圆 834"/>
              <p:cNvSpPr/>
              <p:nvPr/>
            </p:nvSpPr>
            <p:spPr>
              <a:xfrm>
                <a:off x="5606771" y="5183649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6" name="椭圆 835"/>
              <p:cNvSpPr/>
              <p:nvPr/>
            </p:nvSpPr>
            <p:spPr>
              <a:xfrm>
                <a:off x="5867888" y="5183649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7" name="椭圆 836"/>
              <p:cNvSpPr/>
              <p:nvPr/>
            </p:nvSpPr>
            <p:spPr>
              <a:xfrm>
                <a:off x="5966739" y="501390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8" name="椭圆 837"/>
              <p:cNvSpPr/>
              <p:nvPr/>
            </p:nvSpPr>
            <p:spPr>
              <a:xfrm>
                <a:off x="5823125" y="4896396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9" name="椭圆 838"/>
              <p:cNvSpPr/>
              <p:nvPr/>
            </p:nvSpPr>
            <p:spPr>
              <a:xfrm>
                <a:off x="5966739" y="4750904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0" name="椭圆 839"/>
              <p:cNvSpPr/>
              <p:nvPr/>
            </p:nvSpPr>
            <p:spPr>
              <a:xfrm>
                <a:off x="6253968" y="3887280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1" name="椭圆 840"/>
              <p:cNvSpPr/>
              <p:nvPr/>
            </p:nvSpPr>
            <p:spPr>
              <a:xfrm>
                <a:off x="6326708" y="4103652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2" name="椭圆 841"/>
              <p:cNvSpPr/>
              <p:nvPr/>
            </p:nvSpPr>
            <p:spPr>
              <a:xfrm>
                <a:off x="6470322" y="4247279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3" name="椭圆 842"/>
              <p:cNvSpPr/>
              <p:nvPr/>
            </p:nvSpPr>
            <p:spPr>
              <a:xfrm>
                <a:off x="6110354" y="4390905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4" name="椭圆 843"/>
              <p:cNvSpPr/>
              <p:nvPr/>
            </p:nvSpPr>
            <p:spPr>
              <a:xfrm>
                <a:off x="6470322" y="4320024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5" name="椭圆 844"/>
              <p:cNvSpPr/>
              <p:nvPr/>
            </p:nvSpPr>
            <p:spPr>
              <a:xfrm>
                <a:off x="6615801" y="4103652"/>
                <a:ext cx="42898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6" name="椭圆 845"/>
              <p:cNvSpPr/>
              <p:nvPr/>
            </p:nvSpPr>
            <p:spPr>
              <a:xfrm>
                <a:off x="6399447" y="4004793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7" name="椭圆 846"/>
              <p:cNvSpPr/>
              <p:nvPr/>
            </p:nvSpPr>
            <p:spPr>
              <a:xfrm>
                <a:off x="6757550" y="4103652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8" name="椭圆 847"/>
              <p:cNvSpPr/>
              <p:nvPr/>
            </p:nvSpPr>
            <p:spPr>
              <a:xfrm>
                <a:off x="6875054" y="4221165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49" name="椭圆 848"/>
              <p:cNvSpPr/>
              <p:nvPr/>
            </p:nvSpPr>
            <p:spPr>
              <a:xfrm>
                <a:off x="6973904" y="4292046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0" name="椭圆 849"/>
              <p:cNvSpPr/>
              <p:nvPr/>
            </p:nvSpPr>
            <p:spPr>
              <a:xfrm>
                <a:off x="6973904" y="4174533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1" name="椭圆 850"/>
              <p:cNvSpPr/>
              <p:nvPr/>
            </p:nvSpPr>
            <p:spPr>
              <a:xfrm>
                <a:off x="6903030" y="4320024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2" name="椭圆 851"/>
              <p:cNvSpPr/>
              <p:nvPr/>
            </p:nvSpPr>
            <p:spPr>
              <a:xfrm>
                <a:off x="6615801" y="4390905"/>
                <a:ext cx="42898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3" name="椭圆 852"/>
              <p:cNvSpPr/>
              <p:nvPr/>
            </p:nvSpPr>
            <p:spPr>
              <a:xfrm>
                <a:off x="6164442" y="4086865"/>
                <a:ext cx="46629" cy="4290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4" name="椭圆 853"/>
              <p:cNvSpPr/>
              <p:nvPr/>
            </p:nvSpPr>
            <p:spPr>
              <a:xfrm>
                <a:off x="6757550" y="3960026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5" name="椭圆 854"/>
              <p:cNvSpPr/>
              <p:nvPr/>
            </p:nvSpPr>
            <p:spPr>
              <a:xfrm>
                <a:off x="6757550" y="3790285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6" name="椭圆 855"/>
              <p:cNvSpPr/>
              <p:nvPr/>
            </p:nvSpPr>
            <p:spPr>
              <a:xfrm>
                <a:off x="6516950" y="3790285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7" name="椭圆 856"/>
              <p:cNvSpPr/>
              <p:nvPr/>
            </p:nvSpPr>
            <p:spPr>
              <a:xfrm>
                <a:off x="6326708" y="3644794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8" name="椭圆 857"/>
              <p:cNvSpPr/>
              <p:nvPr/>
            </p:nvSpPr>
            <p:spPr>
              <a:xfrm>
                <a:off x="6516950" y="3598162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59" name="椭圆 858"/>
              <p:cNvSpPr/>
              <p:nvPr/>
            </p:nvSpPr>
            <p:spPr>
              <a:xfrm>
                <a:off x="6587825" y="3501168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0" name="椭圆 859"/>
              <p:cNvSpPr/>
              <p:nvPr/>
            </p:nvSpPr>
            <p:spPr>
              <a:xfrm>
                <a:off x="6686676" y="3428421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1" name="椭圆 860"/>
              <p:cNvSpPr/>
              <p:nvPr/>
            </p:nvSpPr>
            <p:spPr>
              <a:xfrm>
                <a:off x="6757550" y="3573913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2" name="椭圆 861"/>
              <p:cNvSpPr/>
              <p:nvPr/>
            </p:nvSpPr>
            <p:spPr>
              <a:xfrm>
                <a:off x="6830291" y="350116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3" name="椭圆 862"/>
              <p:cNvSpPr/>
              <p:nvPr/>
            </p:nvSpPr>
            <p:spPr>
              <a:xfrm>
                <a:off x="6875054" y="3644794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4" name="椭圆 863"/>
              <p:cNvSpPr/>
              <p:nvPr/>
            </p:nvSpPr>
            <p:spPr>
              <a:xfrm>
                <a:off x="6875054" y="3861166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5" name="椭圆 864"/>
              <p:cNvSpPr/>
              <p:nvPr/>
            </p:nvSpPr>
            <p:spPr>
              <a:xfrm>
                <a:off x="6804179" y="3357541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6" name="椭圆 865"/>
              <p:cNvSpPr/>
              <p:nvPr/>
            </p:nvSpPr>
            <p:spPr>
              <a:xfrm>
                <a:off x="6830291" y="3715674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7" name="椭圆 866"/>
              <p:cNvSpPr/>
              <p:nvPr/>
            </p:nvSpPr>
            <p:spPr>
              <a:xfrm>
                <a:off x="6983231" y="3428421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8" name="椭圆 867"/>
              <p:cNvSpPr/>
              <p:nvPr/>
            </p:nvSpPr>
            <p:spPr>
              <a:xfrm>
                <a:off x="7164147" y="3357541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69" name="椭圆 868"/>
              <p:cNvSpPr/>
              <p:nvPr/>
            </p:nvSpPr>
            <p:spPr>
              <a:xfrm>
                <a:off x="7262999" y="3428421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0" name="椭圆 869"/>
              <p:cNvSpPr/>
              <p:nvPr/>
            </p:nvSpPr>
            <p:spPr>
              <a:xfrm>
                <a:off x="7117519" y="3213915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1" name="椭圆 870"/>
              <p:cNvSpPr/>
              <p:nvPr/>
            </p:nvSpPr>
            <p:spPr>
              <a:xfrm>
                <a:off x="6947793" y="3238163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2" name="椭圆 871"/>
              <p:cNvSpPr/>
              <p:nvPr/>
            </p:nvSpPr>
            <p:spPr>
              <a:xfrm>
                <a:off x="7046645" y="3096402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3" name="椭圆 872"/>
              <p:cNvSpPr/>
              <p:nvPr/>
            </p:nvSpPr>
            <p:spPr>
              <a:xfrm>
                <a:off x="7117519" y="3068423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4" name="椭圆 873"/>
              <p:cNvSpPr/>
              <p:nvPr/>
            </p:nvSpPr>
            <p:spPr>
              <a:xfrm>
                <a:off x="7235021" y="2997543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5" name="椭圆 874"/>
              <p:cNvSpPr/>
              <p:nvPr/>
            </p:nvSpPr>
            <p:spPr>
              <a:xfrm>
                <a:off x="7380501" y="3310909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6" name="椭圆 875"/>
              <p:cNvSpPr/>
              <p:nvPr/>
            </p:nvSpPr>
            <p:spPr>
              <a:xfrm>
                <a:off x="7406613" y="314116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7" name="椭圆 876"/>
              <p:cNvSpPr/>
              <p:nvPr/>
            </p:nvSpPr>
            <p:spPr>
              <a:xfrm>
                <a:off x="7622967" y="2997543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8" name="椭圆 877"/>
              <p:cNvSpPr/>
              <p:nvPr/>
            </p:nvSpPr>
            <p:spPr>
              <a:xfrm>
                <a:off x="7766582" y="2997543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79" name="椭圆 878"/>
              <p:cNvSpPr/>
              <p:nvPr/>
            </p:nvSpPr>
            <p:spPr>
              <a:xfrm>
                <a:off x="7479353" y="3527282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0" name="椭圆 879"/>
              <p:cNvSpPr/>
              <p:nvPr/>
            </p:nvSpPr>
            <p:spPr>
              <a:xfrm>
                <a:off x="7333873" y="3573913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1" name="椭圆 880"/>
              <p:cNvSpPr/>
              <p:nvPr/>
            </p:nvSpPr>
            <p:spPr>
              <a:xfrm>
                <a:off x="7451375" y="3672773"/>
                <a:ext cx="46629" cy="4290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2" name="椭圆 881"/>
              <p:cNvSpPr/>
              <p:nvPr/>
            </p:nvSpPr>
            <p:spPr>
              <a:xfrm>
                <a:off x="7622967" y="3743654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3" name="椭圆 882"/>
              <p:cNvSpPr/>
              <p:nvPr/>
            </p:nvSpPr>
            <p:spPr>
              <a:xfrm>
                <a:off x="7596855" y="3598162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4" name="椭圆 883"/>
              <p:cNvSpPr/>
              <p:nvPr/>
            </p:nvSpPr>
            <p:spPr>
              <a:xfrm>
                <a:off x="7693841" y="3861166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5" name="椭圆 884"/>
              <p:cNvSpPr/>
              <p:nvPr/>
            </p:nvSpPr>
            <p:spPr>
              <a:xfrm>
                <a:off x="7479353" y="3861166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6" name="椭圆 885"/>
              <p:cNvSpPr/>
              <p:nvPr/>
            </p:nvSpPr>
            <p:spPr>
              <a:xfrm>
                <a:off x="7667729" y="4030907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7" name="椭圆 886"/>
              <p:cNvSpPr/>
              <p:nvPr/>
            </p:nvSpPr>
            <p:spPr>
              <a:xfrm>
                <a:off x="7524116" y="4004793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8" name="椭圆 887"/>
              <p:cNvSpPr/>
              <p:nvPr/>
            </p:nvSpPr>
            <p:spPr>
              <a:xfrm>
                <a:off x="7020533" y="3790285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89" name="椭圆 888"/>
              <p:cNvSpPr/>
              <p:nvPr/>
            </p:nvSpPr>
            <p:spPr>
              <a:xfrm>
                <a:off x="7164147" y="3743654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0" name="椭圆 889"/>
              <p:cNvSpPr/>
              <p:nvPr/>
            </p:nvSpPr>
            <p:spPr>
              <a:xfrm>
                <a:off x="7117519" y="3887280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1" name="椭圆 890"/>
              <p:cNvSpPr/>
              <p:nvPr/>
            </p:nvSpPr>
            <p:spPr>
              <a:xfrm>
                <a:off x="7046645" y="4030907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2" name="椭圆 891"/>
              <p:cNvSpPr/>
              <p:nvPr/>
            </p:nvSpPr>
            <p:spPr>
              <a:xfrm>
                <a:off x="7164147" y="4103652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3" name="椭圆 892"/>
              <p:cNvSpPr/>
              <p:nvPr/>
            </p:nvSpPr>
            <p:spPr>
              <a:xfrm>
                <a:off x="7190259" y="4221165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4" name="椭圆 893"/>
              <p:cNvSpPr/>
              <p:nvPr/>
            </p:nvSpPr>
            <p:spPr>
              <a:xfrm>
                <a:off x="7333873" y="4221165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5" name="椭圆 894"/>
              <p:cNvSpPr/>
              <p:nvPr/>
            </p:nvSpPr>
            <p:spPr>
              <a:xfrm>
                <a:off x="7380501" y="4150285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6" name="椭圆 895"/>
              <p:cNvSpPr/>
              <p:nvPr/>
            </p:nvSpPr>
            <p:spPr>
              <a:xfrm>
                <a:off x="7380501" y="4292046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7" name="椭圆 896"/>
              <p:cNvSpPr/>
              <p:nvPr/>
            </p:nvSpPr>
            <p:spPr>
              <a:xfrm>
                <a:off x="7479353" y="4174533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8" name="椭圆 897"/>
              <p:cNvSpPr/>
              <p:nvPr/>
            </p:nvSpPr>
            <p:spPr>
              <a:xfrm>
                <a:off x="7262999" y="3861166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99" name="椭圆 898"/>
              <p:cNvSpPr/>
              <p:nvPr/>
            </p:nvSpPr>
            <p:spPr>
              <a:xfrm>
                <a:off x="7667729" y="4150285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0" name="椭圆 899"/>
              <p:cNvSpPr/>
              <p:nvPr/>
            </p:nvSpPr>
            <p:spPr>
              <a:xfrm>
                <a:off x="7846781" y="4320024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1" name="椭圆 900"/>
              <p:cNvSpPr/>
              <p:nvPr/>
            </p:nvSpPr>
            <p:spPr>
              <a:xfrm>
                <a:off x="7740470" y="4247279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2" name="椭圆 901"/>
              <p:cNvSpPr/>
              <p:nvPr/>
            </p:nvSpPr>
            <p:spPr>
              <a:xfrm>
                <a:off x="7596855" y="4247279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3" name="椭圆 902"/>
              <p:cNvSpPr/>
              <p:nvPr/>
            </p:nvSpPr>
            <p:spPr>
              <a:xfrm>
                <a:off x="7846781" y="4463651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4" name="椭圆 903"/>
              <p:cNvSpPr/>
              <p:nvPr/>
            </p:nvSpPr>
            <p:spPr>
              <a:xfrm>
                <a:off x="7693841" y="4463651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5" name="椭圆 904"/>
              <p:cNvSpPr/>
              <p:nvPr/>
            </p:nvSpPr>
            <p:spPr>
              <a:xfrm>
                <a:off x="7667729" y="4581163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6" name="椭圆 905"/>
              <p:cNvSpPr/>
              <p:nvPr/>
            </p:nvSpPr>
            <p:spPr>
              <a:xfrm>
                <a:off x="7622967" y="4390905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7" name="椭圆 906"/>
              <p:cNvSpPr/>
              <p:nvPr/>
            </p:nvSpPr>
            <p:spPr>
              <a:xfrm>
                <a:off x="7524116" y="4463651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8" name="椭圆 907"/>
              <p:cNvSpPr/>
              <p:nvPr/>
            </p:nvSpPr>
            <p:spPr>
              <a:xfrm>
                <a:off x="7235021" y="4616604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09" name="椭圆 908"/>
              <p:cNvSpPr/>
              <p:nvPr/>
            </p:nvSpPr>
            <p:spPr>
              <a:xfrm>
                <a:off x="7333873" y="4581163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0" name="椭圆 909"/>
              <p:cNvSpPr/>
              <p:nvPr/>
            </p:nvSpPr>
            <p:spPr>
              <a:xfrm>
                <a:off x="7093272" y="4390905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" name="椭圆 910"/>
              <p:cNvSpPr/>
              <p:nvPr/>
            </p:nvSpPr>
            <p:spPr>
              <a:xfrm>
                <a:off x="7309626" y="4437537"/>
                <a:ext cx="42898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2" name="椭圆 911"/>
              <p:cNvSpPr/>
              <p:nvPr/>
            </p:nvSpPr>
            <p:spPr>
              <a:xfrm>
                <a:off x="7262999" y="4508418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3" name="椭圆 912"/>
              <p:cNvSpPr/>
              <p:nvPr/>
            </p:nvSpPr>
            <p:spPr>
              <a:xfrm>
                <a:off x="6973904" y="4680024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4" name="椭圆 913"/>
              <p:cNvSpPr/>
              <p:nvPr/>
            </p:nvSpPr>
            <p:spPr>
              <a:xfrm>
                <a:off x="6903030" y="4508418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5" name="椭圆 914"/>
              <p:cNvSpPr/>
              <p:nvPr/>
            </p:nvSpPr>
            <p:spPr>
              <a:xfrm>
                <a:off x="6875054" y="4750904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6" name="椭圆 915"/>
              <p:cNvSpPr/>
              <p:nvPr/>
            </p:nvSpPr>
            <p:spPr>
              <a:xfrm>
                <a:off x="6830291" y="4868416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7" name="椭圆 916"/>
              <p:cNvSpPr/>
              <p:nvPr/>
            </p:nvSpPr>
            <p:spPr>
              <a:xfrm>
                <a:off x="7164147" y="4823649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8" name="椭圆 917"/>
              <p:cNvSpPr/>
              <p:nvPr/>
            </p:nvSpPr>
            <p:spPr>
              <a:xfrm>
                <a:off x="7020533" y="4823649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9" name="椭圆 918"/>
              <p:cNvSpPr/>
              <p:nvPr/>
            </p:nvSpPr>
            <p:spPr>
              <a:xfrm>
                <a:off x="7020533" y="501390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0" name="椭圆 919"/>
              <p:cNvSpPr/>
              <p:nvPr/>
            </p:nvSpPr>
            <p:spPr>
              <a:xfrm>
                <a:off x="6947793" y="4967277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" name="椭圆 920"/>
              <p:cNvSpPr/>
              <p:nvPr/>
            </p:nvSpPr>
            <p:spPr>
              <a:xfrm>
                <a:off x="7020533" y="5110902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2" name="椭圆 921"/>
              <p:cNvSpPr/>
              <p:nvPr/>
            </p:nvSpPr>
            <p:spPr>
              <a:xfrm>
                <a:off x="6587825" y="4967277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3" name="椭圆 922"/>
              <p:cNvSpPr/>
              <p:nvPr/>
            </p:nvSpPr>
            <p:spPr>
              <a:xfrm>
                <a:off x="7667729" y="4750904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4" name="椭圆 923"/>
              <p:cNvSpPr/>
              <p:nvPr/>
            </p:nvSpPr>
            <p:spPr>
              <a:xfrm>
                <a:off x="7550227" y="4967277"/>
                <a:ext cx="46627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5" name="椭圆 924"/>
              <p:cNvSpPr/>
              <p:nvPr/>
            </p:nvSpPr>
            <p:spPr>
              <a:xfrm>
                <a:off x="7524116" y="5084788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6" name="椭圆 925"/>
              <p:cNvSpPr/>
              <p:nvPr/>
            </p:nvSpPr>
            <p:spPr>
              <a:xfrm>
                <a:off x="7451375" y="5183649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7" name="椭圆 926"/>
              <p:cNvSpPr/>
              <p:nvPr/>
            </p:nvSpPr>
            <p:spPr>
              <a:xfrm>
                <a:off x="7235021" y="5084788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8" name="椭圆 927"/>
              <p:cNvSpPr/>
              <p:nvPr/>
            </p:nvSpPr>
            <p:spPr>
              <a:xfrm>
                <a:off x="7309626" y="4967277"/>
                <a:ext cx="42898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9" name="椭圆 928"/>
              <p:cNvSpPr/>
              <p:nvPr/>
            </p:nvSpPr>
            <p:spPr>
              <a:xfrm>
                <a:off x="7380501" y="4797536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0" name="椭圆 929"/>
              <p:cNvSpPr/>
              <p:nvPr/>
            </p:nvSpPr>
            <p:spPr>
              <a:xfrm>
                <a:off x="7550227" y="4680024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1" name="椭圆 930"/>
              <p:cNvSpPr/>
              <p:nvPr/>
            </p:nvSpPr>
            <p:spPr>
              <a:xfrm>
                <a:off x="7190259" y="5373907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2" name="椭圆 931"/>
              <p:cNvSpPr/>
              <p:nvPr/>
            </p:nvSpPr>
            <p:spPr>
              <a:xfrm>
                <a:off x="7093272" y="5444788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3" name="椭圆 932"/>
              <p:cNvSpPr/>
              <p:nvPr/>
            </p:nvSpPr>
            <p:spPr>
              <a:xfrm>
                <a:off x="6947793" y="5543647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4" name="椭圆 933"/>
              <p:cNvSpPr/>
              <p:nvPr/>
            </p:nvSpPr>
            <p:spPr>
              <a:xfrm>
                <a:off x="6686676" y="5515668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5" name="椭圆 934"/>
              <p:cNvSpPr/>
              <p:nvPr/>
            </p:nvSpPr>
            <p:spPr>
              <a:xfrm>
                <a:off x="6587825" y="5687274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6" name="椭圆 935"/>
              <p:cNvSpPr/>
              <p:nvPr/>
            </p:nvSpPr>
            <p:spPr>
              <a:xfrm>
                <a:off x="6973904" y="5472766"/>
                <a:ext cx="46629" cy="4290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7" name="椭圆 936"/>
              <p:cNvSpPr/>
              <p:nvPr/>
            </p:nvSpPr>
            <p:spPr>
              <a:xfrm>
                <a:off x="6658700" y="5614528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8" name="椭圆 937"/>
              <p:cNvSpPr/>
              <p:nvPr/>
            </p:nvSpPr>
            <p:spPr>
              <a:xfrm>
                <a:off x="6399447" y="5687274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39" name="椭圆 938"/>
              <p:cNvSpPr/>
              <p:nvPr/>
            </p:nvSpPr>
            <p:spPr>
              <a:xfrm>
                <a:off x="6227856" y="5903646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0" name="椭圆 939"/>
              <p:cNvSpPr/>
              <p:nvPr/>
            </p:nvSpPr>
            <p:spPr>
              <a:xfrm>
                <a:off x="6541196" y="5515668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1" name="椭圆 940"/>
              <p:cNvSpPr/>
              <p:nvPr/>
            </p:nvSpPr>
            <p:spPr>
              <a:xfrm>
                <a:off x="7164147" y="5256394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2" name="椭圆 941"/>
              <p:cNvSpPr/>
              <p:nvPr/>
            </p:nvSpPr>
            <p:spPr>
              <a:xfrm>
                <a:off x="7020533" y="5334736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3" name="椭圆 942"/>
              <p:cNvSpPr/>
              <p:nvPr/>
            </p:nvSpPr>
            <p:spPr>
              <a:xfrm>
                <a:off x="6875054" y="5301161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4" name="椭圆 943"/>
              <p:cNvSpPr/>
              <p:nvPr/>
            </p:nvSpPr>
            <p:spPr>
              <a:xfrm>
                <a:off x="6757550" y="5183649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5" name="椭圆 944"/>
              <p:cNvSpPr/>
              <p:nvPr/>
            </p:nvSpPr>
            <p:spPr>
              <a:xfrm>
                <a:off x="6658700" y="5334736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6" name="椭圆 945"/>
              <p:cNvSpPr/>
              <p:nvPr/>
            </p:nvSpPr>
            <p:spPr>
              <a:xfrm>
                <a:off x="6587825" y="5472766"/>
                <a:ext cx="46627" cy="4290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7" name="椭圆 946"/>
              <p:cNvSpPr/>
              <p:nvPr/>
            </p:nvSpPr>
            <p:spPr>
              <a:xfrm>
                <a:off x="7309626" y="5373907"/>
                <a:ext cx="42898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8" name="椭圆 947"/>
              <p:cNvSpPr/>
              <p:nvPr/>
            </p:nvSpPr>
            <p:spPr>
              <a:xfrm>
                <a:off x="6541196" y="5760019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49" name="椭圆 948"/>
              <p:cNvSpPr/>
              <p:nvPr/>
            </p:nvSpPr>
            <p:spPr>
              <a:xfrm>
                <a:off x="6615801" y="5120229"/>
                <a:ext cx="42898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0" name="椭圆 949"/>
              <p:cNvSpPr/>
              <p:nvPr/>
            </p:nvSpPr>
            <p:spPr>
              <a:xfrm>
                <a:off x="6740765" y="5120229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1" name="椭圆 950"/>
              <p:cNvSpPr/>
              <p:nvPr/>
            </p:nvSpPr>
            <p:spPr>
              <a:xfrm>
                <a:off x="6263294" y="4543858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2" name="椭圆 951"/>
              <p:cNvSpPr/>
              <p:nvPr/>
            </p:nvSpPr>
            <p:spPr>
              <a:xfrm>
                <a:off x="6414368" y="4581163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3" name="椭圆 952"/>
              <p:cNvSpPr/>
              <p:nvPr/>
            </p:nvSpPr>
            <p:spPr>
              <a:xfrm>
                <a:off x="6615801" y="4508418"/>
                <a:ext cx="42898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4" name="椭圆 953"/>
              <p:cNvSpPr/>
              <p:nvPr/>
            </p:nvSpPr>
            <p:spPr>
              <a:xfrm>
                <a:off x="6658700" y="4652044"/>
                <a:ext cx="46627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5" name="椭圆 954"/>
              <p:cNvSpPr/>
              <p:nvPr/>
            </p:nvSpPr>
            <p:spPr>
              <a:xfrm>
                <a:off x="6444210" y="4823649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6" name="椭圆 955"/>
              <p:cNvSpPr/>
              <p:nvPr/>
            </p:nvSpPr>
            <p:spPr>
              <a:xfrm>
                <a:off x="6227856" y="4823649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7" name="椭圆 956"/>
              <p:cNvSpPr/>
              <p:nvPr/>
            </p:nvSpPr>
            <p:spPr>
              <a:xfrm>
                <a:off x="6227856" y="4967277"/>
                <a:ext cx="46629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8" name="椭圆 957"/>
              <p:cNvSpPr/>
              <p:nvPr/>
            </p:nvSpPr>
            <p:spPr>
              <a:xfrm>
                <a:off x="6587825" y="4896396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9" name="椭圆 958"/>
              <p:cNvSpPr/>
              <p:nvPr/>
            </p:nvSpPr>
            <p:spPr>
              <a:xfrm>
                <a:off x="6470322" y="4896396"/>
                <a:ext cx="46629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0" name="椭圆 959"/>
              <p:cNvSpPr/>
              <p:nvPr/>
            </p:nvSpPr>
            <p:spPr>
              <a:xfrm>
                <a:off x="6181229" y="4463651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1" name="椭圆 960"/>
              <p:cNvSpPr/>
              <p:nvPr/>
            </p:nvSpPr>
            <p:spPr>
              <a:xfrm>
                <a:off x="6399447" y="5444788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2" name="椭圆 961"/>
              <p:cNvSpPr/>
              <p:nvPr/>
            </p:nvSpPr>
            <p:spPr>
              <a:xfrm>
                <a:off x="6300596" y="5301161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3" name="椭圆 962"/>
              <p:cNvSpPr/>
              <p:nvPr/>
            </p:nvSpPr>
            <p:spPr>
              <a:xfrm>
                <a:off x="6084242" y="5301161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4" name="椭圆 963"/>
              <p:cNvSpPr/>
              <p:nvPr/>
            </p:nvSpPr>
            <p:spPr>
              <a:xfrm>
                <a:off x="5867888" y="5373907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5" name="椭圆 964"/>
              <p:cNvSpPr/>
              <p:nvPr/>
            </p:nvSpPr>
            <p:spPr>
              <a:xfrm>
                <a:off x="5823125" y="5543647"/>
                <a:ext cx="44763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6" name="椭圆 965"/>
              <p:cNvSpPr/>
              <p:nvPr/>
            </p:nvSpPr>
            <p:spPr>
              <a:xfrm>
                <a:off x="6084242" y="5732041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7" name="椭圆 966"/>
              <p:cNvSpPr/>
              <p:nvPr/>
            </p:nvSpPr>
            <p:spPr>
              <a:xfrm>
                <a:off x="6181229" y="5590279"/>
                <a:ext cx="46627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8" name="椭圆 967"/>
              <p:cNvSpPr/>
              <p:nvPr/>
            </p:nvSpPr>
            <p:spPr>
              <a:xfrm>
                <a:off x="6039479" y="5444788"/>
                <a:ext cx="44763" cy="466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69" name="椭圆 968"/>
              <p:cNvSpPr/>
              <p:nvPr/>
            </p:nvSpPr>
            <p:spPr>
              <a:xfrm>
                <a:off x="6300596" y="5157535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0" name="椭圆 969"/>
              <p:cNvSpPr/>
              <p:nvPr/>
            </p:nvSpPr>
            <p:spPr>
              <a:xfrm>
                <a:off x="6470322" y="5327275"/>
                <a:ext cx="46629" cy="4663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71" name="椭圆 970"/>
              <p:cNvSpPr/>
              <p:nvPr/>
            </p:nvSpPr>
            <p:spPr>
              <a:xfrm>
                <a:off x="5823125" y="5760019"/>
                <a:ext cx="44763" cy="447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51" name="椭圆 650"/>
            <p:cNvSpPr/>
            <p:nvPr/>
          </p:nvSpPr>
          <p:spPr>
            <a:xfrm>
              <a:off x="8514189" y="4235406"/>
              <a:ext cx="57449" cy="6099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628" name="标题 328"/>
          <p:cNvSpPr>
            <a:spLocks noGrp="1"/>
          </p:cNvSpPr>
          <p:nvPr>
            <p:ph type="title"/>
          </p:nvPr>
        </p:nvSpPr>
        <p:spPr>
          <a:xfrm>
            <a:off x="12700" y="557213"/>
            <a:ext cx="8662988" cy="620712"/>
          </a:xfrm>
        </p:spPr>
        <p:txBody>
          <a:bodyPr/>
          <a:lstStyle/>
          <a:p>
            <a:r>
              <a:rPr lang="en-US" altLang="zh-CN" smtClean="0">
                <a:solidFill>
                  <a:srgbClr val="002060"/>
                </a:solidFill>
              </a:rPr>
              <a:t>Deployment and application scale</a:t>
            </a:r>
            <a:endParaRPr lang="zh-CN" altLang="en-US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-4763" y="188913"/>
            <a:ext cx="9148763" cy="628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National Early Warning Center</a:t>
            </a:r>
            <a:endParaRPr lang="zh-CN" altLang="en-US" sz="3600" b="1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-11113" y="333375"/>
            <a:ext cx="9134476" cy="628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Shanghai Early Warning Center</a:t>
            </a:r>
            <a:endParaRPr lang="zh-CN" altLang="en-US" sz="3600" b="1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485775"/>
            <a:ext cx="9134475" cy="8794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Panyu</a:t>
            </a:r>
            <a:r>
              <a:rPr lang="zh-CN" altLang="en-US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county) Early Warning Center</a:t>
            </a:r>
            <a:endParaRPr lang="zh-CN" altLang="en-US" sz="3600" b="1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699" name="Picture 6" descr="D:\TEMP\webwxgetmsgimg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268413"/>
            <a:ext cx="91440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875"/>
            <a:ext cx="5392604" cy="5112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23" name="标题 2"/>
          <p:cNvSpPr>
            <a:spLocks noGrp="1"/>
          </p:cNvSpPr>
          <p:nvPr>
            <p:ph type="title"/>
          </p:nvPr>
        </p:nvSpPr>
        <p:spPr>
          <a:xfrm>
            <a:off x="0" y="244475"/>
            <a:ext cx="8893175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2060"/>
                </a:solidFill>
              </a:rPr>
              <a:t>Warnings from different department</a:t>
            </a:r>
          </a:p>
        </p:txBody>
      </p:sp>
      <p:sp>
        <p:nvSpPr>
          <p:cNvPr id="2054" name="TextBox 2053"/>
          <p:cNvSpPr txBox="1"/>
          <p:nvPr/>
        </p:nvSpPr>
        <p:spPr>
          <a:xfrm>
            <a:off x="107950" y="1412875"/>
            <a:ext cx="3449638" cy="353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j-lt"/>
                <a:cs typeface="Times New Roman" panose="02020603050405020304" pitchFamily="18" charset="0"/>
              </a:rPr>
              <a:t>Until February 14th, 2019, a total of 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1.03 million </a:t>
            </a:r>
            <a:r>
              <a:rPr lang="en-US" altLang="zh-CN" sz="3200" b="1" dirty="0">
                <a:latin typeface="+mj-lt"/>
                <a:cs typeface="Times New Roman" panose="02020603050405020304" pitchFamily="18" charset="0"/>
              </a:rPr>
              <a:t>early warning information had been issued through NEWRES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222250"/>
            <a:ext cx="879475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2060"/>
                </a:solidFill>
              </a:rPr>
              <a:t>Warnings from different department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1793" r="797" b="1044"/>
          <a:stretch>
            <a:fillRect/>
          </a:stretch>
        </p:blipFill>
        <p:spPr bwMode="auto">
          <a:xfrm>
            <a:off x="395288" y="1169988"/>
            <a:ext cx="82804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 noChangeArrowheads="1"/>
          </p:cNvSpPr>
          <p:nvPr>
            <p:ph type="title"/>
          </p:nvPr>
        </p:nvSpPr>
        <p:spPr>
          <a:xfrm>
            <a:off x="230188" y="396875"/>
            <a:ext cx="8302625" cy="655638"/>
          </a:xfrm>
        </p:spPr>
        <p:txBody>
          <a:bodyPr/>
          <a:lstStyle/>
          <a:p>
            <a:r>
              <a:rPr lang="zh-CN" altLang="en-US" smtClean="0">
                <a:solidFill>
                  <a:srgbClr val="002060"/>
                </a:solidFill>
              </a:rPr>
              <a:t>Information Service Interface</a:t>
            </a:r>
          </a:p>
        </p:txBody>
      </p:sp>
      <p:sp>
        <p:nvSpPr>
          <p:cNvPr id="32771" name="内容占位符 2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27384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smtClean="0"/>
              <a:t>The interface have been available since 2017.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/>
              <a:t>The interface provides </a:t>
            </a:r>
            <a:r>
              <a:rPr lang="en-US" altLang="zh-CN" sz="2400" smtClean="0">
                <a:solidFill>
                  <a:srgbClr val="0000FF"/>
                </a:solidFill>
              </a:rPr>
              <a:t>15 functions </a:t>
            </a:r>
            <a:r>
              <a:rPr lang="en-US" altLang="zh-CN" sz="2400" smtClean="0"/>
              <a:t>in 2 categories.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/>
              <a:t>The interface serviced </a:t>
            </a:r>
            <a:r>
              <a:rPr lang="en-US" altLang="zh-CN" sz="2400" smtClean="0">
                <a:solidFill>
                  <a:srgbClr val="0000FF"/>
                </a:solidFill>
              </a:rPr>
              <a:t>65 users </a:t>
            </a:r>
            <a:r>
              <a:rPr lang="en-US" altLang="zh-CN" sz="2400" smtClean="0"/>
              <a:t>and </a:t>
            </a:r>
            <a:r>
              <a:rPr lang="en-US" altLang="zh-CN" sz="2400" smtClean="0">
                <a:solidFill>
                  <a:srgbClr val="0000FF"/>
                </a:solidFill>
              </a:rPr>
              <a:t>provided 27 million times </a:t>
            </a:r>
            <a:r>
              <a:rPr lang="en-US" altLang="zh-CN" sz="2400" smtClean="0"/>
              <a:t>in 2018.</a:t>
            </a:r>
            <a:r>
              <a:rPr lang="en-US" altLang="zh-CN" sz="2400" smtClean="0">
                <a:sym typeface="+mn-ea"/>
              </a:rPr>
              <a:t> </a:t>
            </a:r>
          </a:p>
        </p:txBody>
      </p:sp>
      <p:grpSp>
        <p:nvGrpSpPr>
          <p:cNvPr id="32772" name="组合 1"/>
          <p:cNvGrpSpPr>
            <a:grpSpLocks/>
          </p:cNvGrpSpPr>
          <p:nvPr/>
        </p:nvGrpSpPr>
        <p:grpSpPr bwMode="auto">
          <a:xfrm>
            <a:off x="628650" y="3998913"/>
            <a:ext cx="7837488" cy="1865312"/>
            <a:chOff x="558800" y="4149725"/>
            <a:chExt cx="7837488" cy="2030413"/>
          </a:xfrm>
        </p:grpSpPr>
        <p:pic>
          <p:nvPicPr>
            <p:cNvPr id="32773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763" y="4165600"/>
              <a:ext cx="796925" cy="86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4149725"/>
              <a:ext cx="817563" cy="87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图片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425" y="5389563"/>
              <a:ext cx="863600" cy="77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图片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950" y="4292600"/>
              <a:ext cx="587375" cy="73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图片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424488"/>
              <a:ext cx="819150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图片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950" y="5402263"/>
              <a:ext cx="668338" cy="71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图片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050" y="5434013"/>
              <a:ext cx="711200" cy="73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图片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3" y="4210050"/>
              <a:ext cx="715962" cy="73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图片 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0" y="4216400"/>
              <a:ext cx="746125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图片 1" descr="LVV}6`S$WV[1V%7OVH_ND{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650" y="4257675"/>
              <a:ext cx="1616075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图片 2" descr="LC9Y73UEJBDFURW@I@P0_SO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0" y="5402263"/>
              <a:ext cx="81597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图片 3" descr="M@%1VJ2A3M%MO%]`_1X@D`A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763" y="5402263"/>
              <a:ext cx="869950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2" descr="D:\TEMP\timg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5326063"/>
              <a:ext cx="12096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11"/>
          <p:cNvSpPr txBox="1">
            <a:spLocks/>
          </p:cNvSpPr>
          <p:nvPr/>
        </p:nvSpPr>
        <p:spPr bwMode="auto">
          <a:xfrm>
            <a:off x="107950" y="836613"/>
            <a:ext cx="66246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just">
              <a:lnSpc>
                <a:spcPct val="150000"/>
              </a:lnSpc>
              <a:buClr>
                <a:schemeClr val="tx2"/>
              </a:buClr>
              <a:buFontTx/>
              <a:buNone/>
            </a:pPr>
            <a:r>
              <a:rPr lang="en-US" altLang="zh-CN" sz="1800" b="0"/>
              <a:t>At about 8:30 on the morning of 11, </a:t>
            </a:r>
            <a:r>
              <a:rPr lang="en-US" altLang="zh-CN" sz="1800">
                <a:solidFill>
                  <a:srgbClr val="0000FF"/>
                </a:solidFill>
              </a:rPr>
              <a:t>August 2018</a:t>
            </a:r>
            <a:r>
              <a:rPr lang="en-US" altLang="zh-CN" sz="1800" b="0"/>
              <a:t>, the </a:t>
            </a:r>
            <a:r>
              <a:rPr lang="en-US" altLang="zh-CN" sz="1800">
                <a:solidFill>
                  <a:srgbClr val="0000FF"/>
                </a:solidFill>
              </a:rPr>
              <a:t>mountain  collapsed </a:t>
            </a:r>
            <a:r>
              <a:rPr lang="en-US" altLang="zh-CN" sz="1800" b="0"/>
              <a:t>on Junhong Road, Da'anshan Town, Fangshan District,   Beijing. About 30,000 square meters of rock fell down. Fortunately, </a:t>
            </a:r>
            <a:r>
              <a:rPr lang="en-US" altLang="zh-CN" sz="1800">
                <a:solidFill>
                  <a:srgbClr val="0000FF"/>
                </a:solidFill>
              </a:rPr>
              <a:t>the local geological disaster group strengthened inspections after receiving early warning</a:t>
            </a:r>
            <a:r>
              <a:rPr lang="zh-CN" altLang="en-US" sz="1800" b="0"/>
              <a:t>，</a:t>
            </a:r>
            <a:r>
              <a:rPr lang="en-US" altLang="zh-CN" sz="1800" b="0"/>
              <a:t>found dangers </a:t>
            </a:r>
            <a:r>
              <a:rPr lang="en-US" altLang="zh-CN" sz="1800">
                <a:solidFill>
                  <a:srgbClr val="0000FF"/>
                </a:solidFill>
              </a:rPr>
              <a:t>10 minutes before </a:t>
            </a:r>
            <a:r>
              <a:rPr lang="en-US" altLang="zh-CN" sz="1800" b="0"/>
              <a:t>the   mass collapse, and took prompt action quickly</a:t>
            </a:r>
            <a:r>
              <a:rPr lang="zh-CN" altLang="en-US" sz="1800" b="0"/>
              <a:t>，</a:t>
            </a:r>
            <a:r>
              <a:rPr lang="en-US" altLang="zh-CN" sz="1800" b="0"/>
              <a:t>thereby avoiding casualties.</a:t>
            </a:r>
          </a:p>
        </p:txBody>
      </p:sp>
      <p:pic>
        <p:nvPicPr>
          <p:cNvPr id="33795" name="图片 11" descr="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295116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125538"/>
            <a:ext cx="2160587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7" descr="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273526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标题 2"/>
          <p:cNvSpPr txBox="1">
            <a:spLocks/>
          </p:cNvSpPr>
          <p:nvPr/>
        </p:nvSpPr>
        <p:spPr bwMode="auto">
          <a:xfrm>
            <a:off x="25400" y="-17463"/>
            <a:ext cx="8291513" cy="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40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Arial" pitchFamily="34" charset="0"/>
                <a:ea typeface="黑体" pitchFamily="49" charset="-122"/>
                <a:cs typeface="Arial" pitchFamily="34" charset="0"/>
              </a:rPr>
              <a:t>Case Study</a:t>
            </a:r>
            <a:endParaRPr lang="zh-CN" altLang="en-US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07504" y="404664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标题 2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96300" cy="11430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latin typeface="Calibri" pitchFamily="34" charset="0"/>
                <a:ea typeface="黑体" pitchFamily="49" charset="-122"/>
              </a:rPr>
              <a:t>NEWRES built for 4 years since project approval</a:t>
            </a:r>
            <a:endParaRPr lang="zh-CN" altLang="en-US" sz="2800" smtClean="0">
              <a:latin typeface="Calibri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835150" y="2651125"/>
            <a:ext cx="0" cy="36718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35375" y="2636838"/>
            <a:ext cx="0" cy="3671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292725" y="2651125"/>
            <a:ext cx="0" cy="36718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92950" y="2636838"/>
            <a:ext cx="0" cy="3671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088">
            <a:off x="4025900" y="1462088"/>
            <a:ext cx="14636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703388"/>
            <a:ext cx="13620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70258">
            <a:off x="6935788" y="3949700"/>
            <a:ext cx="9921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3307">
            <a:off x="4597400" y="5054600"/>
            <a:ext cx="1482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722">
            <a:off x="3216275" y="3584575"/>
            <a:ext cx="8905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矩形 13"/>
          <p:cNvSpPr>
            <a:spLocks noChangeArrowheads="1"/>
          </p:cNvSpPr>
          <p:nvPr/>
        </p:nvSpPr>
        <p:spPr bwMode="auto">
          <a:xfrm>
            <a:off x="131763" y="260350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latin typeface="Arial" pitchFamily="34" charset="0"/>
                <a:ea typeface="黑体" pitchFamily="49" charset="-122"/>
                <a:cs typeface="Arial" pitchFamily="34" charset="0"/>
              </a:rPr>
              <a:t>Application and effectiveness</a:t>
            </a:r>
            <a:endParaRPr lang="zh-CN" altLang="en-US" sz="320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124075" y="3195638"/>
            <a:ext cx="720725" cy="392112"/>
          </a:xfrm>
          <a:prstGeom prst="rightArrow">
            <a:avLst>
              <a:gd name="adj1" fmla="val 50000"/>
              <a:gd name="adj2" fmla="val 97763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左箭头 24"/>
          <p:cNvSpPr/>
          <p:nvPr/>
        </p:nvSpPr>
        <p:spPr>
          <a:xfrm>
            <a:off x="2051050" y="2833688"/>
            <a:ext cx="720725" cy="328612"/>
          </a:xfrm>
          <a:prstGeom prst="leftArrow">
            <a:avLst>
              <a:gd name="adj1" fmla="val 56291"/>
              <a:gd name="adj2" fmla="val 118865"/>
            </a:avLst>
          </a:prstGeom>
          <a:solidFill>
            <a:srgbClr val="02C02F"/>
          </a:solidFill>
          <a:ln>
            <a:solidFill>
              <a:srgbClr val="029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grpSp>
        <p:nvGrpSpPr>
          <p:cNvPr id="34826" name="组合 22"/>
          <p:cNvGrpSpPr>
            <a:grpSpLocks/>
          </p:cNvGrpSpPr>
          <p:nvPr/>
        </p:nvGrpSpPr>
        <p:grpSpPr bwMode="auto">
          <a:xfrm>
            <a:off x="-36513" y="2357438"/>
            <a:ext cx="2339976" cy="2027237"/>
            <a:chOff x="318836" y="1863764"/>
            <a:chExt cx="1857143" cy="1580952"/>
          </a:xfrm>
        </p:grpSpPr>
        <p:pic>
          <p:nvPicPr>
            <p:cNvPr id="34842" name="图片 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36" y="1863764"/>
              <a:ext cx="1857143" cy="158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3" name="文本框 14"/>
            <p:cNvSpPr txBox="1">
              <a:spLocks noChangeArrowheads="1"/>
            </p:cNvSpPr>
            <p:nvPr/>
          </p:nvSpPr>
          <p:spPr bwMode="auto">
            <a:xfrm>
              <a:off x="568260" y="2184377"/>
              <a:ext cx="1338994" cy="6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Responsible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Department</a:t>
              </a:r>
              <a:endParaRPr lang="zh-CN" altLang="en-US" sz="18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34827" name="组合 20"/>
          <p:cNvGrpSpPr>
            <a:grpSpLocks/>
          </p:cNvGrpSpPr>
          <p:nvPr/>
        </p:nvGrpSpPr>
        <p:grpSpPr bwMode="auto">
          <a:xfrm>
            <a:off x="2473325" y="2201863"/>
            <a:ext cx="2171700" cy="1871662"/>
            <a:chOff x="2411760" y="1851670"/>
            <a:chExt cx="1857143" cy="1580952"/>
          </a:xfrm>
        </p:grpSpPr>
        <p:pic>
          <p:nvPicPr>
            <p:cNvPr id="34840" name="图片 2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851670"/>
              <a:ext cx="1857143" cy="158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1" name="文本框 15"/>
            <p:cNvSpPr txBox="1">
              <a:spLocks noChangeArrowheads="1"/>
            </p:cNvSpPr>
            <p:nvPr/>
          </p:nvSpPr>
          <p:spPr bwMode="auto">
            <a:xfrm>
              <a:off x="2505585" y="2440725"/>
              <a:ext cx="1669492" cy="34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NEWRES</a:t>
              </a:r>
              <a:endParaRPr lang="zh-CN" altLang="en-US" sz="24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34828" name="组合 37"/>
          <p:cNvGrpSpPr>
            <a:grpSpLocks/>
          </p:cNvGrpSpPr>
          <p:nvPr/>
        </p:nvGrpSpPr>
        <p:grpSpPr bwMode="auto">
          <a:xfrm>
            <a:off x="3316288" y="4276725"/>
            <a:ext cx="2119312" cy="1911350"/>
            <a:chOff x="3861448" y="3023627"/>
            <a:chExt cx="1857143" cy="1580952"/>
          </a:xfrm>
        </p:grpSpPr>
        <p:pic>
          <p:nvPicPr>
            <p:cNvPr id="34838" name="图片 2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448" y="3023627"/>
              <a:ext cx="1857143" cy="158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9" name="文本框 16"/>
            <p:cNvSpPr txBox="1">
              <a:spLocks noChangeArrowheads="1"/>
            </p:cNvSpPr>
            <p:nvPr/>
          </p:nvSpPr>
          <p:spPr bwMode="auto">
            <a:xfrm>
              <a:off x="4029064" y="3484324"/>
              <a:ext cx="1521910" cy="48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emergency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 responders </a:t>
              </a:r>
            </a:p>
          </p:txBody>
        </p:sp>
      </p:grpSp>
      <p:grpSp>
        <p:nvGrpSpPr>
          <p:cNvPr id="34829" name="组合 17"/>
          <p:cNvGrpSpPr>
            <a:grpSpLocks/>
          </p:cNvGrpSpPr>
          <p:nvPr/>
        </p:nvGrpSpPr>
        <p:grpSpPr bwMode="auto">
          <a:xfrm>
            <a:off x="5705475" y="4281488"/>
            <a:ext cx="2138363" cy="1906587"/>
            <a:chOff x="6122082" y="2879662"/>
            <a:chExt cx="2291532" cy="1580952"/>
          </a:xfrm>
        </p:grpSpPr>
        <p:pic>
          <p:nvPicPr>
            <p:cNvPr id="34836" name="图片 3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082" y="2879662"/>
              <a:ext cx="2291532" cy="158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7" name="文本框 31"/>
            <p:cNvSpPr txBox="1">
              <a:spLocks noChangeArrowheads="1"/>
            </p:cNvSpPr>
            <p:nvPr/>
          </p:nvSpPr>
          <p:spPr bwMode="auto">
            <a:xfrm>
              <a:off x="6454606" y="3341969"/>
              <a:ext cx="1669492" cy="48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Strengthen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 inspections</a:t>
              </a:r>
              <a:endParaRPr lang="zh-CN" altLang="en-US" sz="18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34830" name="组合 18"/>
          <p:cNvGrpSpPr>
            <a:grpSpLocks/>
          </p:cNvGrpSpPr>
          <p:nvPr/>
        </p:nvGrpSpPr>
        <p:grpSpPr bwMode="auto">
          <a:xfrm>
            <a:off x="6278563" y="2135188"/>
            <a:ext cx="2214562" cy="1938337"/>
            <a:chOff x="6416714" y="1494318"/>
            <a:chExt cx="2346504" cy="1580952"/>
          </a:xfrm>
        </p:grpSpPr>
        <p:pic>
          <p:nvPicPr>
            <p:cNvPr id="34834" name="图片 3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714" y="1494318"/>
              <a:ext cx="2346504" cy="158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5" name="文本框 33"/>
            <p:cNvSpPr txBox="1">
              <a:spLocks noChangeArrowheads="1"/>
            </p:cNvSpPr>
            <p:nvPr/>
          </p:nvSpPr>
          <p:spPr bwMode="auto">
            <a:xfrm>
              <a:off x="6764471" y="1956054"/>
              <a:ext cx="1669492" cy="48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Find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the danger</a:t>
              </a:r>
              <a:endParaRPr lang="zh-CN" altLang="en-US" sz="18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34831" name="组合 36"/>
          <p:cNvGrpSpPr>
            <a:grpSpLocks/>
          </p:cNvGrpSpPr>
          <p:nvPr/>
        </p:nvGrpSpPr>
        <p:grpSpPr bwMode="auto">
          <a:xfrm>
            <a:off x="4376738" y="846138"/>
            <a:ext cx="2230437" cy="1949450"/>
            <a:chOff x="4283640" y="689954"/>
            <a:chExt cx="2209851" cy="1580952"/>
          </a:xfrm>
        </p:grpSpPr>
        <p:pic>
          <p:nvPicPr>
            <p:cNvPr id="34832" name="图片 3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640" y="689954"/>
              <a:ext cx="2209851" cy="158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3" name="文本框 35"/>
            <p:cNvSpPr txBox="1">
              <a:spLocks noChangeArrowheads="1"/>
            </p:cNvSpPr>
            <p:nvPr/>
          </p:nvSpPr>
          <p:spPr bwMode="auto">
            <a:xfrm>
              <a:off x="4553819" y="1119678"/>
              <a:ext cx="1669492" cy="53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Emergency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</a:rPr>
                <a:t>treatment</a:t>
              </a:r>
              <a:endParaRPr lang="zh-CN" altLang="en-US" sz="20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xfrm>
            <a:off x="2843213" y="1700213"/>
            <a:ext cx="6300787" cy="3416300"/>
          </a:xfrm>
        </p:spPr>
        <p:txBody>
          <a:bodyPr>
            <a:spAutoFit/>
          </a:bodyPr>
          <a:lstStyle/>
          <a:p>
            <a:pPr marL="857250" indent="-857250" eaLnBrk="1" hangingPunct="1">
              <a:lnSpc>
                <a:spcPct val="100000"/>
              </a:lnSpc>
              <a:buFont typeface="Calibri" pitchFamily="34" charset="0"/>
              <a:buAutoNum type="arabicPeriod"/>
            </a:pPr>
            <a:r>
              <a:rPr lang="en-US" altLang="zh-CN" sz="4000" smtClean="0">
                <a:latin typeface="Calibri" pitchFamily="34" charset="0"/>
                <a:ea typeface="黑体" pitchFamily="49" charset="-122"/>
                <a:cs typeface="Arial" pitchFamily="34" charset="0"/>
              </a:rPr>
              <a:t>Construction and system functions</a:t>
            </a:r>
          </a:p>
          <a:p>
            <a:pPr marL="857250" indent="-857250" eaLnBrk="1" hangingPunct="1">
              <a:lnSpc>
                <a:spcPct val="100000"/>
              </a:lnSpc>
              <a:buFont typeface="Calibri" pitchFamily="34" charset="0"/>
              <a:buAutoNum type="arabicPeriod"/>
            </a:pPr>
            <a:r>
              <a:rPr lang="en-US" altLang="zh-CN" sz="4000" smtClean="0">
                <a:latin typeface="Calibri" pitchFamily="34" charset="0"/>
                <a:ea typeface="黑体" pitchFamily="49" charset="-122"/>
                <a:cs typeface="Arial" pitchFamily="34" charset="0"/>
              </a:rPr>
              <a:t>Application and effectiveness</a:t>
            </a:r>
            <a:endParaRPr lang="zh-CN" altLang="en-US" sz="4000" smtClean="0">
              <a:latin typeface="Calibri" pitchFamily="34" charset="0"/>
              <a:ea typeface="黑体" pitchFamily="49" charset="-122"/>
              <a:cs typeface="Arial" pitchFamily="34" charset="0"/>
            </a:endParaRPr>
          </a:p>
          <a:p>
            <a:pPr marL="857250" indent="-857250" eaLnBrk="1" hangingPunct="1">
              <a:lnSpc>
                <a:spcPct val="100000"/>
              </a:lnSpc>
              <a:buFont typeface="Calibri" pitchFamily="34" charset="0"/>
              <a:buAutoNum type="arabicPeriod"/>
            </a:pPr>
            <a:r>
              <a:rPr lang="en-US" altLang="zh-CN" sz="4000" smtClean="0">
                <a:solidFill>
                  <a:srgbClr val="C00000"/>
                </a:solidFill>
                <a:latin typeface="Calibri" pitchFamily="34" charset="0"/>
                <a:ea typeface="黑体" pitchFamily="49" charset="-122"/>
                <a:cs typeface="Arial" pitchFamily="34" charset="0"/>
              </a:rPr>
              <a:t>Connect to GMAS-A </a:t>
            </a:r>
          </a:p>
        </p:txBody>
      </p:sp>
      <p:sp>
        <p:nvSpPr>
          <p:cNvPr id="6147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smtClean="0">
                <a:latin typeface="Calibri" pitchFamily="34" charset="0"/>
                <a:cs typeface="Arial" pitchFamily="34" charset="0"/>
              </a:rPr>
              <a:t>Contents</a:t>
            </a:r>
            <a:endParaRPr lang="zh-CN" altLang="en-US" sz="440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584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r="72072"/>
          <a:stretch>
            <a:fillRect/>
          </a:stretch>
        </p:blipFill>
        <p:spPr bwMode="auto">
          <a:xfrm>
            <a:off x="0" y="836613"/>
            <a:ext cx="321468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708400" y="2997200"/>
            <a:ext cx="50403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08400" y="5086350"/>
            <a:ext cx="50403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706813" y="4437063"/>
            <a:ext cx="50403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圆角矩形 82"/>
          <p:cNvSpPr/>
          <p:nvPr/>
        </p:nvSpPr>
        <p:spPr>
          <a:xfrm>
            <a:off x="382588" y="576263"/>
            <a:ext cx="8502650" cy="594836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" name="六邊形 52"/>
          <p:cNvSpPr/>
          <p:nvPr/>
        </p:nvSpPr>
        <p:spPr>
          <a:xfrm>
            <a:off x="4684545" y="1355465"/>
            <a:ext cx="1121720" cy="856889"/>
          </a:xfrm>
          <a:prstGeom prst="hexagon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CC00"/>
              </a:gs>
              <a:gs pos="100000">
                <a:srgbClr val="FFCC00"/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C00000"/>
                </a:solidFill>
                <a:ea typeface="PMingLiU" pitchFamily="18" charset="-120"/>
              </a:rPr>
              <a:t>Global</a:t>
            </a:r>
            <a:br>
              <a:rPr lang="en-US" altLang="zh-TW" sz="800">
                <a:solidFill>
                  <a:srgbClr val="C00000"/>
                </a:solidFill>
                <a:ea typeface="PMingLiU" pitchFamily="18" charset="-120"/>
              </a:rPr>
            </a:br>
            <a:r>
              <a:rPr lang="en-US" altLang="zh-TW" sz="800">
                <a:solidFill>
                  <a:srgbClr val="C00000"/>
                </a:solidFill>
                <a:ea typeface="PMingLiU" pitchFamily="18" charset="-120"/>
              </a:rPr>
              <a:t>SWIC</a:t>
            </a:r>
            <a:endParaRPr lang="zh-HK" altLang="zh-TW" sz="800">
              <a:solidFill>
                <a:srgbClr val="C00000"/>
              </a:solidFill>
              <a:ea typeface="PMingLiU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038" y="2522538"/>
            <a:ext cx="1052512" cy="2628900"/>
          </a:xfrm>
          <a:prstGeom prst="rect">
            <a:avLst/>
          </a:prstGeom>
          <a:noFill/>
          <a:ln w="571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1" lang="en-US" altLang="zh-HK" sz="800">
                <a:solidFill>
                  <a:srgbClr val="FFFFFF"/>
                </a:solidFill>
                <a:ea typeface="PMingLiU" pitchFamily="18" charset="-120"/>
              </a:rPr>
              <a:t>   </a:t>
            </a:r>
            <a:endParaRPr kumimoji="1" lang="zh-HK" altLang="en-US" sz="800">
              <a:solidFill>
                <a:srgbClr val="FFFFFF"/>
              </a:solidFill>
              <a:ea typeface="PMingLiU" pitchFamily="18" charset="-120"/>
            </a:endParaRPr>
          </a:p>
        </p:txBody>
      </p:sp>
      <p:sp>
        <p:nvSpPr>
          <p:cNvPr id="8" name="圓角矩形 49"/>
          <p:cNvSpPr/>
          <p:nvPr/>
        </p:nvSpPr>
        <p:spPr>
          <a:xfrm>
            <a:off x="611188" y="4383088"/>
            <a:ext cx="1038225" cy="760412"/>
          </a:xfrm>
          <a:prstGeom prst="round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FFFFFF"/>
                </a:solidFill>
                <a:latin typeface="Calibri" pitchFamily="34" charset="0"/>
                <a:ea typeface="PMingLiU" pitchFamily="18" charset="-120"/>
              </a:rPr>
              <a:t>RAII Alerting Authorities (NMHSs, </a:t>
            </a:r>
            <a:r>
              <a:rPr lang="mr-IN" altLang="zh-TW" sz="800" b="0">
                <a:solidFill>
                  <a:srgbClr val="FFFFFF"/>
                </a:solidFill>
                <a:latin typeface="Calibri" pitchFamily="34" charset="0"/>
                <a:ea typeface="PMingLiU" pitchFamily="18" charset="-120"/>
              </a:rPr>
              <a:t>…</a:t>
            </a:r>
            <a:r>
              <a:rPr lang="en-US" altLang="zh-TW" sz="800" b="0">
                <a:solidFill>
                  <a:srgbClr val="FFFFFF"/>
                </a:solidFill>
                <a:latin typeface="Calibri" pitchFamily="34" charset="0"/>
                <a:ea typeface="PMingLiU" pitchFamily="18" charset="-120"/>
              </a:rPr>
              <a:t>)</a:t>
            </a:r>
            <a:endParaRPr lang="zh-HK" altLang="zh-TW" sz="800" b="0">
              <a:solidFill>
                <a:srgbClr val="FFFFFF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0" name="橢圓 58"/>
          <p:cNvSpPr/>
          <p:nvPr/>
        </p:nvSpPr>
        <p:spPr>
          <a:xfrm>
            <a:off x="3494088" y="2668588"/>
            <a:ext cx="746125" cy="92551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800">
                <a:solidFill>
                  <a:srgbClr val="17375E"/>
                </a:solidFill>
                <a:latin typeface="Calibri" pitchFamily="34" charset="0"/>
                <a:ea typeface="PMingLiU" pitchFamily="18" charset="-120"/>
              </a:rPr>
              <a:t>Asian SWIC</a:t>
            </a:r>
            <a:r>
              <a:rPr lang="en-US" altLang="zh-HK" sz="800" b="0">
                <a:solidFill>
                  <a:srgbClr val="17375E"/>
                </a:solidFill>
                <a:latin typeface="Calibri" pitchFamily="34" charset="0"/>
                <a:ea typeface="PMingLiU" pitchFamily="18" charset="-120"/>
              </a:rPr>
              <a:t> </a:t>
            </a:r>
            <a:endParaRPr lang="zh-HK" altLang="zh-TW" sz="800" b="0">
              <a:solidFill>
                <a:srgbClr val="17375E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1" name="橢圓 61"/>
          <p:cNvSpPr/>
          <p:nvPr/>
        </p:nvSpPr>
        <p:spPr>
          <a:xfrm>
            <a:off x="3436938" y="4314825"/>
            <a:ext cx="863600" cy="773113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>
                <a:solidFill>
                  <a:srgbClr val="17375E"/>
                </a:solidFill>
                <a:latin typeface="Calibri" pitchFamily="34" charset="0"/>
                <a:ea typeface="PMingLiU" pitchFamily="18" charset="-120"/>
              </a:rPr>
              <a:t>RA II Alert Hub</a:t>
            </a:r>
            <a:endParaRPr lang="zh-HK" altLang="zh-TW" sz="800">
              <a:solidFill>
                <a:srgbClr val="17375E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2" name="文字方塊 114"/>
          <p:cNvSpPr txBox="1">
            <a:spLocks noChangeArrowheads="1"/>
          </p:cNvSpPr>
          <p:nvPr/>
        </p:nvSpPr>
        <p:spPr bwMode="auto">
          <a:xfrm>
            <a:off x="3790950" y="3846513"/>
            <a:ext cx="493713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cxnSp>
        <p:nvCxnSpPr>
          <p:cNvPr id="36875" name="直線接點 63"/>
          <p:cNvCxnSpPr>
            <a:cxnSpLocks noChangeShapeType="1"/>
            <a:endCxn id="5" idx="0"/>
          </p:cNvCxnSpPr>
          <p:nvPr/>
        </p:nvCxnSpPr>
        <p:spPr bwMode="auto">
          <a:xfrm flipH="1">
            <a:off x="3875088" y="1784350"/>
            <a:ext cx="809625" cy="738188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矩形 16"/>
          <p:cNvSpPr/>
          <p:nvPr/>
        </p:nvSpPr>
        <p:spPr>
          <a:xfrm>
            <a:off x="4762500" y="3178175"/>
            <a:ext cx="962025" cy="1287463"/>
          </a:xfrm>
          <a:prstGeom prst="rect">
            <a:avLst/>
          </a:prstGeom>
          <a:noFill/>
          <a:ln w="571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1" lang="en-US" altLang="zh-HK" sz="800">
                <a:solidFill>
                  <a:srgbClr val="FFFFFF"/>
                </a:solidFill>
                <a:ea typeface="PMingLiU" pitchFamily="18" charset="-120"/>
              </a:rPr>
              <a:t>   </a:t>
            </a:r>
            <a:endParaRPr kumimoji="1" lang="zh-HK" altLang="en-US" sz="800">
              <a:solidFill>
                <a:srgbClr val="FFFFFF"/>
              </a:solidFill>
              <a:ea typeface="PMingLiU" pitchFamily="18" charset="-120"/>
            </a:endParaRPr>
          </a:p>
        </p:txBody>
      </p:sp>
      <p:sp>
        <p:nvSpPr>
          <p:cNvPr id="18" name="圓角矩形 49"/>
          <p:cNvSpPr/>
          <p:nvPr/>
        </p:nvSpPr>
        <p:spPr>
          <a:xfrm>
            <a:off x="7493000" y="3478213"/>
            <a:ext cx="1038225" cy="782637"/>
          </a:xfrm>
          <a:prstGeom prst="round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FFFFFF"/>
                </a:solidFill>
                <a:latin typeface="Calibri" pitchFamily="34" charset="0"/>
                <a:ea typeface="PMingLiU" pitchFamily="18" charset="-120"/>
              </a:rPr>
              <a:t>Alerting Authorities (NMHSs, </a:t>
            </a:r>
            <a:r>
              <a:rPr lang="mr-IN" altLang="zh-TW" sz="800" b="0">
                <a:solidFill>
                  <a:srgbClr val="FFFFFF"/>
                </a:solidFill>
                <a:latin typeface="Calibri" pitchFamily="34" charset="0"/>
                <a:ea typeface="PMingLiU" pitchFamily="18" charset="-120"/>
              </a:rPr>
              <a:t>…</a:t>
            </a:r>
            <a:r>
              <a:rPr lang="en-US" altLang="zh-TW" sz="800" b="0">
                <a:solidFill>
                  <a:srgbClr val="FFFFFF"/>
                </a:solidFill>
                <a:latin typeface="Calibri" pitchFamily="34" charset="0"/>
                <a:ea typeface="PMingLiU" pitchFamily="18" charset="-120"/>
              </a:rPr>
              <a:t>)</a:t>
            </a:r>
            <a:endParaRPr lang="zh-HK" altLang="zh-TW" sz="800" b="0">
              <a:solidFill>
                <a:srgbClr val="FFFFFF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27" name="橢圓 39"/>
          <p:cNvSpPr/>
          <p:nvPr/>
        </p:nvSpPr>
        <p:spPr>
          <a:xfrm>
            <a:off x="4837113" y="3316288"/>
            <a:ext cx="812800" cy="1004887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>
                <a:solidFill>
                  <a:srgbClr val="FFFFFF"/>
                </a:solidFill>
                <a:latin typeface="Calibri" pitchFamily="34" charset="0"/>
                <a:ea typeface="PMingLiU" pitchFamily="18" charset="-120"/>
              </a:rPr>
              <a:t>WMO Alert Hub</a:t>
            </a:r>
            <a:endParaRPr lang="zh-HK" altLang="zh-TW" sz="800">
              <a:solidFill>
                <a:srgbClr val="FFFFFF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37" name="橢圓 58"/>
          <p:cNvSpPr/>
          <p:nvPr/>
        </p:nvSpPr>
        <p:spPr>
          <a:xfrm>
            <a:off x="2082800" y="2894013"/>
            <a:ext cx="750888" cy="4730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800">
                <a:solidFill>
                  <a:srgbClr val="17375E"/>
                </a:solidFill>
                <a:latin typeface="Calibri" pitchFamily="34" charset="0"/>
                <a:ea typeface="PMingLiU" pitchFamily="18" charset="-120"/>
              </a:rPr>
              <a:t>NEWRS</a:t>
            </a:r>
            <a:endParaRPr lang="zh-HK" altLang="zh-TW" sz="800">
              <a:solidFill>
                <a:srgbClr val="17375E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44" name="橢圓 58"/>
          <p:cNvSpPr/>
          <p:nvPr/>
        </p:nvSpPr>
        <p:spPr>
          <a:xfrm>
            <a:off x="6269038" y="2736850"/>
            <a:ext cx="738187" cy="498475"/>
          </a:xfrm>
          <a:prstGeom prst="ellipse">
            <a:avLst/>
          </a:prstGeom>
          <a:solidFill>
            <a:srgbClr val="F97BD8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rgbClr val="17375E"/>
                </a:solidFill>
                <a:latin typeface="Calibri" pitchFamily="34" charset="0"/>
                <a:ea typeface="PMingLiU" pitchFamily="18" charset="-120"/>
              </a:rPr>
              <a:t>Meteo-Alarm System</a:t>
            </a:r>
            <a:endParaRPr lang="zh-HK" altLang="zh-TW" sz="800">
              <a:solidFill>
                <a:srgbClr val="17375E"/>
              </a:solidFill>
              <a:latin typeface="Calibri" pitchFamily="34" charset="0"/>
              <a:ea typeface="PMingLiU" pitchFamily="18" charset="-120"/>
            </a:endParaRPr>
          </a:p>
        </p:txBody>
      </p:sp>
      <p:cxnSp>
        <p:nvCxnSpPr>
          <p:cNvPr id="36881" name="直線單箭頭接點 72"/>
          <p:cNvCxnSpPr>
            <a:cxnSpLocks noChangeShapeType="1"/>
            <a:stCxn id="44" idx="2"/>
          </p:cNvCxnSpPr>
          <p:nvPr/>
        </p:nvCxnSpPr>
        <p:spPr bwMode="auto">
          <a:xfrm flipH="1">
            <a:off x="5738813" y="2986088"/>
            <a:ext cx="530225" cy="28575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橢圓 58"/>
          <p:cNvSpPr/>
          <p:nvPr/>
        </p:nvSpPr>
        <p:spPr>
          <a:xfrm>
            <a:off x="6289675" y="3548063"/>
            <a:ext cx="708025" cy="595312"/>
          </a:xfrm>
          <a:prstGeom prst="ellipse">
            <a:avLst/>
          </a:prstGeom>
          <a:solidFill>
            <a:srgbClr val="F97BD8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rgbClr val="17375E"/>
                </a:solidFill>
                <a:latin typeface="Calibri" pitchFamily="34" charset="0"/>
                <a:ea typeface="PMingLiU" pitchFamily="18" charset="-120"/>
              </a:rPr>
              <a:t>Roshydromet Meteo-Alarm System</a:t>
            </a:r>
            <a:endParaRPr lang="zh-HK" altLang="zh-TW" sz="800">
              <a:solidFill>
                <a:srgbClr val="17375E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48" name="橢圓 58"/>
          <p:cNvSpPr/>
          <p:nvPr/>
        </p:nvSpPr>
        <p:spPr>
          <a:xfrm>
            <a:off x="6289675" y="4527550"/>
            <a:ext cx="744538" cy="608013"/>
          </a:xfrm>
          <a:prstGeom prst="ellipse">
            <a:avLst/>
          </a:prstGeom>
          <a:solidFill>
            <a:srgbClr val="F97BD8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rgbClr val="17375E"/>
                </a:solidFill>
                <a:latin typeface="Calibri" pitchFamily="34" charset="0"/>
                <a:ea typeface="PMingLiU" pitchFamily="18" charset="-120"/>
              </a:rPr>
              <a:t>Asian Meteo-Alarm System</a:t>
            </a:r>
            <a:endParaRPr lang="zh-HK" altLang="zh-TW" sz="800">
              <a:solidFill>
                <a:srgbClr val="17375E"/>
              </a:solidFill>
              <a:latin typeface="Calibri" pitchFamily="34" charset="0"/>
              <a:ea typeface="PMingLiU" pitchFamily="18" charset="-120"/>
            </a:endParaRPr>
          </a:p>
        </p:txBody>
      </p:sp>
      <p:cxnSp>
        <p:nvCxnSpPr>
          <p:cNvPr id="36884" name="直線單箭頭接點 72"/>
          <p:cNvCxnSpPr>
            <a:cxnSpLocks noChangeShapeType="1"/>
            <a:stCxn id="47" idx="2"/>
          </p:cNvCxnSpPr>
          <p:nvPr/>
        </p:nvCxnSpPr>
        <p:spPr bwMode="auto">
          <a:xfrm flipH="1" flipV="1">
            <a:off x="5726113" y="3833813"/>
            <a:ext cx="563562" cy="11112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直線單箭頭接點 72"/>
          <p:cNvCxnSpPr>
            <a:cxnSpLocks noChangeShapeType="1"/>
            <a:endCxn id="183" idx="1"/>
          </p:cNvCxnSpPr>
          <p:nvPr/>
        </p:nvCxnSpPr>
        <p:spPr bwMode="auto">
          <a:xfrm flipH="1" flipV="1">
            <a:off x="5738813" y="4325938"/>
            <a:ext cx="530225" cy="42227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6" name="直線接點 40"/>
          <p:cNvCxnSpPr>
            <a:cxnSpLocks noChangeShapeType="1"/>
          </p:cNvCxnSpPr>
          <p:nvPr/>
        </p:nvCxnSpPr>
        <p:spPr bwMode="auto">
          <a:xfrm>
            <a:off x="3749675" y="5151438"/>
            <a:ext cx="0" cy="54610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矩形 60"/>
          <p:cNvSpPr/>
          <p:nvPr/>
        </p:nvSpPr>
        <p:spPr>
          <a:xfrm>
            <a:off x="3181350" y="5711825"/>
            <a:ext cx="3046413" cy="4984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FF0000"/>
                </a:solidFill>
                <a:latin typeface="Calibri" pitchFamily="34" charset="0"/>
                <a:ea typeface="PMingLiU" pitchFamily="18" charset="-120"/>
              </a:rPr>
              <a:t>VIP, time-sensitive applications and users including NMHSs and special product</a:t>
            </a:r>
            <a:endParaRPr lang="zh-HK" altLang="zh-TW" sz="800" b="0">
              <a:solidFill>
                <a:srgbClr val="FF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62" name="文字方塊 114"/>
          <p:cNvSpPr txBox="1">
            <a:spLocks noChangeArrowheads="1"/>
          </p:cNvSpPr>
          <p:nvPr/>
        </p:nvSpPr>
        <p:spPr bwMode="auto">
          <a:xfrm>
            <a:off x="3633788" y="5278438"/>
            <a:ext cx="4953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65" name="文字方塊 114"/>
          <p:cNvSpPr txBox="1">
            <a:spLocks noChangeArrowheads="1"/>
          </p:cNvSpPr>
          <p:nvPr/>
        </p:nvSpPr>
        <p:spPr bwMode="auto">
          <a:xfrm>
            <a:off x="5011738" y="5097463"/>
            <a:ext cx="49371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cxnSp>
        <p:nvCxnSpPr>
          <p:cNvPr id="36890" name="直線接點 62"/>
          <p:cNvCxnSpPr>
            <a:cxnSpLocks noChangeShapeType="1"/>
          </p:cNvCxnSpPr>
          <p:nvPr/>
        </p:nvCxnSpPr>
        <p:spPr bwMode="auto">
          <a:xfrm flipV="1">
            <a:off x="4400550" y="3954463"/>
            <a:ext cx="436563" cy="28098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1" name="直線接點 63"/>
          <p:cNvCxnSpPr>
            <a:cxnSpLocks noChangeShapeType="1"/>
            <a:stCxn id="27" idx="3"/>
          </p:cNvCxnSpPr>
          <p:nvPr/>
        </p:nvCxnSpPr>
        <p:spPr bwMode="auto">
          <a:xfrm flipH="1">
            <a:off x="4400550" y="4173538"/>
            <a:ext cx="555625" cy="341312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2" name="直線接點 63"/>
          <p:cNvCxnSpPr>
            <a:cxnSpLocks noChangeShapeType="1"/>
            <a:endCxn id="17" idx="0"/>
          </p:cNvCxnSpPr>
          <p:nvPr/>
        </p:nvCxnSpPr>
        <p:spPr bwMode="auto">
          <a:xfrm>
            <a:off x="5243513" y="2206625"/>
            <a:ext cx="0" cy="97155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橢圓 55"/>
          <p:cNvSpPr/>
          <p:nvPr/>
        </p:nvSpPr>
        <p:spPr>
          <a:xfrm>
            <a:off x="7934325" y="1296988"/>
            <a:ext cx="704850" cy="9096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800" b="0">
                <a:solidFill>
                  <a:srgbClr val="FFFFFF"/>
                </a:solidFill>
                <a:latin typeface="Calibri" pitchFamily="34" charset="0"/>
                <a:ea typeface="PMingLiU" pitchFamily="18" charset="-120"/>
              </a:rPr>
              <a:t>Other regional systems</a:t>
            </a:r>
            <a:endParaRPr lang="zh-HK" altLang="zh-TW" sz="800" b="0">
              <a:solidFill>
                <a:srgbClr val="FFFFFF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89" name="橢圓 56"/>
          <p:cNvSpPr/>
          <p:nvPr/>
        </p:nvSpPr>
        <p:spPr>
          <a:xfrm>
            <a:off x="7185025" y="1801813"/>
            <a:ext cx="749300" cy="9255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FFFFFF"/>
                </a:solidFill>
                <a:latin typeface="Calibri" pitchFamily="34" charset="0"/>
                <a:ea typeface="PMingLiU" pitchFamily="18" charset="-120"/>
              </a:rPr>
              <a:t>RA IV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800" b="0">
                <a:solidFill>
                  <a:srgbClr val="FFFFFF"/>
                </a:solidFill>
                <a:latin typeface="Calibri" pitchFamily="34" charset="0"/>
                <a:ea typeface="PMingLiU" pitchFamily="18" charset="-120"/>
              </a:rPr>
              <a:t>Meteo-Alarm</a:t>
            </a:r>
            <a:endParaRPr lang="zh-HK" altLang="zh-TW" sz="800" b="0">
              <a:solidFill>
                <a:srgbClr val="FFFFFF"/>
              </a:solidFill>
              <a:latin typeface="Calibri" pitchFamily="34" charset="0"/>
              <a:ea typeface="PMingLiU" pitchFamily="18" charset="-120"/>
            </a:endParaRPr>
          </a:p>
        </p:txBody>
      </p:sp>
      <p:cxnSp>
        <p:nvCxnSpPr>
          <p:cNvPr id="90" name="直線接點 67"/>
          <p:cNvCxnSpPr>
            <a:endCxn id="88" idx="0"/>
          </p:cNvCxnSpPr>
          <p:nvPr/>
        </p:nvCxnSpPr>
        <p:spPr>
          <a:xfrm flipV="1">
            <a:off x="5805488" y="1296988"/>
            <a:ext cx="2481262" cy="487362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  <p:cxnSp>
        <p:nvCxnSpPr>
          <p:cNvPr id="91" name="直線接點 68"/>
          <p:cNvCxnSpPr>
            <a:endCxn id="89" idx="0"/>
          </p:cNvCxnSpPr>
          <p:nvPr/>
        </p:nvCxnSpPr>
        <p:spPr>
          <a:xfrm>
            <a:off x="5805488" y="1784350"/>
            <a:ext cx="1754187" cy="17463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cxnSp>
      <p:sp>
        <p:nvSpPr>
          <p:cNvPr id="99" name="矩形 98"/>
          <p:cNvSpPr/>
          <p:nvPr/>
        </p:nvSpPr>
        <p:spPr>
          <a:xfrm>
            <a:off x="6184900" y="2574925"/>
            <a:ext cx="927100" cy="2738438"/>
          </a:xfrm>
          <a:prstGeom prst="rect">
            <a:avLst/>
          </a:pr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1" lang="en-US" altLang="zh-HK" sz="800">
                <a:solidFill>
                  <a:srgbClr val="FFFFFF"/>
                </a:solidFill>
                <a:ea typeface="PMingLiU" pitchFamily="18" charset="-120"/>
              </a:rPr>
              <a:t>   </a:t>
            </a:r>
            <a:endParaRPr kumimoji="1" lang="zh-HK" altLang="en-US" sz="800">
              <a:solidFill>
                <a:srgbClr val="FFFFFF"/>
              </a:solidFill>
              <a:ea typeface="PMingLiU" pitchFamily="18" charset="-12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993900" y="2825750"/>
            <a:ext cx="928688" cy="1195388"/>
          </a:xfrm>
          <a:prstGeom prst="rect">
            <a:avLst/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1" lang="en-US" altLang="zh-HK" sz="800">
                <a:solidFill>
                  <a:srgbClr val="FFFFFF"/>
                </a:solidFill>
                <a:ea typeface="PMingLiU" pitchFamily="18" charset="-120"/>
              </a:rPr>
              <a:t>   </a:t>
            </a:r>
            <a:endParaRPr kumimoji="1" lang="zh-HK" altLang="en-US" sz="800">
              <a:solidFill>
                <a:srgbClr val="FFFFFF"/>
              </a:solidFill>
              <a:ea typeface="PMingLiU" pitchFamily="18" charset="-12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7308850" y="763588"/>
            <a:ext cx="558800" cy="50482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FF0000"/>
                </a:solidFill>
                <a:latin typeface="Calibri" pitchFamily="34" charset="0"/>
                <a:ea typeface="PMingLiU" pitchFamily="18" charset="-120"/>
              </a:rPr>
              <a:t>General users</a:t>
            </a:r>
            <a:endParaRPr lang="zh-HK" altLang="zh-TW" sz="800" b="0">
              <a:solidFill>
                <a:srgbClr val="FF0000"/>
              </a:solidFill>
              <a:latin typeface="Calibri" pitchFamily="34" charset="0"/>
              <a:ea typeface="PMingLiU" pitchFamily="18" charset="-120"/>
            </a:endParaRPr>
          </a:p>
        </p:txBody>
      </p:sp>
      <p:cxnSp>
        <p:nvCxnSpPr>
          <p:cNvPr id="36900" name="直線接點 44"/>
          <p:cNvCxnSpPr>
            <a:cxnSpLocks noChangeShapeType="1"/>
            <a:stCxn id="132" idx="1"/>
          </p:cNvCxnSpPr>
          <p:nvPr/>
        </p:nvCxnSpPr>
        <p:spPr bwMode="auto">
          <a:xfrm flipH="1">
            <a:off x="5795963" y="1016000"/>
            <a:ext cx="1512887" cy="684213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" name="矩形 133"/>
          <p:cNvSpPr/>
          <p:nvPr/>
        </p:nvSpPr>
        <p:spPr>
          <a:xfrm>
            <a:off x="1036638" y="2239963"/>
            <a:ext cx="558800" cy="50482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FF0000"/>
                </a:solidFill>
                <a:latin typeface="Calibri" pitchFamily="34" charset="0"/>
                <a:ea typeface="PMingLiU" pitchFamily="18" charset="-120"/>
              </a:rPr>
              <a:t>General users</a:t>
            </a:r>
            <a:endParaRPr lang="zh-HK" altLang="zh-TW" sz="800" b="0">
              <a:solidFill>
                <a:srgbClr val="FF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45" name="橢圓 58"/>
          <p:cNvSpPr/>
          <p:nvPr/>
        </p:nvSpPr>
        <p:spPr>
          <a:xfrm>
            <a:off x="2109788" y="3554413"/>
            <a:ext cx="696912" cy="3905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rgbClr val="17375E"/>
                </a:solidFill>
                <a:latin typeface="Calibri" pitchFamily="34" charset="0"/>
                <a:ea typeface="PMingLiU" pitchFamily="18" charset="-120"/>
              </a:rPr>
              <a:t>Converter</a:t>
            </a:r>
            <a:endParaRPr lang="zh-HK" altLang="zh-TW" sz="800">
              <a:solidFill>
                <a:srgbClr val="17375E"/>
              </a:solidFill>
              <a:latin typeface="Calibri" pitchFamily="34" charset="0"/>
              <a:ea typeface="PMingLiU" pitchFamily="18" charset="-120"/>
            </a:endParaRPr>
          </a:p>
        </p:txBody>
      </p:sp>
      <p:cxnSp>
        <p:nvCxnSpPr>
          <p:cNvPr id="36903" name="直線單箭頭接點 72"/>
          <p:cNvCxnSpPr>
            <a:cxnSpLocks noChangeShapeType="1"/>
            <a:stCxn id="145" idx="0"/>
            <a:endCxn id="37" idx="4"/>
          </p:cNvCxnSpPr>
          <p:nvPr/>
        </p:nvCxnSpPr>
        <p:spPr bwMode="auto">
          <a:xfrm flipV="1">
            <a:off x="2459038" y="3367088"/>
            <a:ext cx="0" cy="1873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" name="文字方塊 114"/>
          <p:cNvSpPr txBox="1">
            <a:spLocks noChangeArrowheads="1"/>
          </p:cNvSpPr>
          <p:nvPr/>
        </p:nvSpPr>
        <p:spPr bwMode="auto">
          <a:xfrm>
            <a:off x="2363788" y="3344863"/>
            <a:ext cx="4953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Pull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68" name="文字方塊 114"/>
          <p:cNvSpPr txBox="1">
            <a:spLocks noChangeArrowheads="1"/>
          </p:cNvSpPr>
          <p:nvPr/>
        </p:nvSpPr>
        <p:spPr bwMode="auto">
          <a:xfrm>
            <a:off x="6443663" y="1028700"/>
            <a:ext cx="4953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Pull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73" name="文字方塊 114"/>
          <p:cNvSpPr txBox="1">
            <a:spLocks noChangeArrowheads="1"/>
          </p:cNvSpPr>
          <p:nvPr/>
        </p:nvSpPr>
        <p:spPr bwMode="auto">
          <a:xfrm>
            <a:off x="7091363" y="3600450"/>
            <a:ext cx="49371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74" name="文字方塊 114"/>
          <p:cNvSpPr txBox="1">
            <a:spLocks noChangeArrowheads="1"/>
          </p:cNvSpPr>
          <p:nvPr/>
        </p:nvSpPr>
        <p:spPr bwMode="auto">
          <a:xfrm>
            <a:off x="1785938" y="4313238"/>
            <a:ext cx="132556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Web form CAP news feed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75" name="文字方塊 114"/>
          <p:cNvSpPr txBox="1">
            <a:spLocks noChangeArrowheads="1"/>
          </p:cNvSpPr>
          <p:nvPr/>
        </p:nvSpPr>
        <p:spPr bwMode="auto">
          <a:xfrm>
            <a:off x="2381250" y="2239963"/>
            <a:ext cx="4953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Pull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77" name="文字方塊 79"/>
          <p:cNvSpPr txBox="1">
            <a:spLocks noChangeArrowheads="1"/>
          </p:cNvSpPr>
          <p:nvPr/>
        </p:nvSpPr>
        <p:spPr bwMode="auto">
          <a:xfrm>
            <a:off x="4305300" y="3856038"/>
            <a:ext cx="493713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78" name="文字方塊 79"/>
          <p:cNvSpPr txBox="1">
            <a:spLocks noChangeArrowheads="1"/>
          </p:cNvSpPr>
          <p:nvPr/>
        </p:nvSpPr>
        <p:spPr bwMode="auto">
          <a:xfrm>
            <a:off x="4313238" y="4173538"/>
            <a:ext cx="4953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79" name="文字方塊 79"/>
          <p:cNvSpPr txBox="1">
            <a:spLocks noChangeArrowheads="1"/>
          </p:cNvSpPr>
          <p:nvPr/>
        </p:nvSpPr>
        <p:spPr bwMode="auto">
          <a:xfrm>
            <a:off x="5135563" y="2595563"/>
            <a:ext cx="49371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80" name="文字方塊 79"/>
          <p:cNvSpPr txBox="1">
            <a:spLocks noChangeArrowheads="1"/>
          </p:cNvSpPr>
          <p:nvPr/>
        </p:nvSpPr>
        <p:spPr bwMode="auto">
          <a:xfrm>
            <a:off x="2854325" y="3141663"/>
            <a:ext cx="493713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81" name="文字方塊 79"/>
          <p:cNvSpPr txBox="1">
            <a:spLocks noChangeArrowheads="1"/>
          </p:cNvSpPr>
          <p:nvPr/>
        </p:nvSpPr>
        <p:spPr bwMode="auto">
          <a:xfrm>
            <a:off x="5737225" y="3624263"/>
            <a:ext cx="493713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82" name="文字方塊 79"/>
          <p:cNvSpPr txBox="1">
            <a:spLocks noChangeArrowheads="1"/>
          </p:cNvSpPr>
          <p:nvPr/>
        </p:nvSpPr>
        <p:spPr bwMode="auto">
          <a:xfrm>
            <a:off x="5734050" y="2933700"/>
            <a:ext cx="493713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83" name="文字方塊 79"/>
          <p:cNvSpPr txBox="1">
            <a:spLocks noChangeArrowheads="1"/>
          </p:cNvSpPr>
          <p:nvPr/>
        </p:nvSpPr>
        <p:spPr bwMode="auto">
          <a:xfrm>
            <a:off x="5738813" y="4217988"/>
            <a:ext cx="49371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36916" name="圓角矩形 49"/>
          <p:cNvSpPr>
            <a:spLocks noChangeArrowheads="1"/>
          </p:cNvSpPr>
          <p:nvPr/>
        </p:nvSpPr>
        <p:spPr bwMode="auto">
          <a:xfrm>
            <a:off x="619125" y="2978150"/>
            <a:ext cx="1038225" cy="776288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800" b="0">
                <a:solidFill>
                  <a:schemeClr val="bg1"/>
                </a:solidFill>
                <a:latin typeface="Calibri" pitchFamily="34" charset="0"/>
                <a:ea typeface="PMingLiU" pitchFamily="18" charset="-120"/>
              </a:rPr>
              <a:t>China's early warning center of all levels</a:t>
            </a:r>
          </a:p>
        </p:txBody>
      </p:sp>
      <p:cxnSp>
        <p:nvCxnSpPr>
          <p:cNvPr id="36917" name="直線接點 63"/>
          <p:cNvCxnSpPr>
            <a:cxnSpLocks noChangeShapeType="1"/>
          </p:cNvCxnSpPr>
          <p:nvPr/>
        </p:nvCxnSpPr>
        <p:spPr bwMode="auto">
          <a:xfrm flipH="1">
            <a:off x="1687513" y="3397250"/>
            <a:ext cx="274637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文字方塊 114"/>
          <p:cNvSpPr txBox="1">
            <a:spLocks noChangeArrowheads="1"/>
          </p:cNvSpPr>
          <p:nvPr/>
        </p:nvSpPr>
        <p:spPr bwMode="auto">
          <a:xfrm>
            <a:off x="1568450" y="3106738"/>
            <a:ext cx="493713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cxnSp>
        <p:nvCxnSpPr>
          <p:cNvPr id="36919" name="直線接點 63"/>
          <p:cNvCxnSpPr>
            <a:cxnSpLocks noChangeShapeType="1"/>
          </p:cNvCxnSpPr>
          <p:nvPr/>
        </p:nvCxnSpPr>
        <p:spPr bwMode="auto">
          <a:xfrm flipV="1">
            <a:off x="7169150" y="3887788"/>
            <a:ext cx="296863" cy="158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0" name="直線接點 63"/>
          <p:cNvCxnSpPr>
            <a:cxnSpLocks noChangeShapeType="1"/>
          </p:cNvCxnSpPr>
          <p:nvPr/>
        </p:nvCxnSpPr>
        <p:spPr bwMode="auto">
          <a:xfrm flipH="1" flipV="1">
            <a:off x="2955925" y="3422650"/>
            <a:ext cx="341313" cy="83820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1" name="直線接點 63"/>
          <p:cNvCxnSpPr>
            <a:cxnSpLocks noChangeShapeType="1"/>
          </p:cNvCxnSpPr>
          <p:nvPr/>
        </p:nvCxnSpPr>
        <p:spPr bwMode="auto">
          <a:xfrm flipH="1">
            <a:off x="1757363" y="4535488"/>
            <a:ext cx="1530350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2" name="直線接點 63"/>
          <p:cNvCxnSpPr>
            <a:cxnSpLocks noChangeShapeType="1"/>
          </p:cNvCxnSpPr>
          <p:nvPr/>
        </p:nvCxnSpPr>
        <p:spPr bwMode="auto">
          <a:xfrm>
            <a:off x="1622425" y="2525713"/>
            <a:ext cx="1665288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3" name="直線接點 63"/>
          <p:cNvCxnSpPr>
            <a:cxnSpLocks noChangeShapeType="1"/>
          </p:cNvCxnSpPr>
          <p:nvPr/>
        </p:nvCxnSpPr>
        <p:spPr bwMode="auto">
          <a:xfrm flipV="1">
            <a:off x="3867150" y="3671888"/>
            <a:ext cx="0" cy="58578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4" name="直線接點 63"/>
          <p:cNvCxnSpPr>
            <a:cxnSpLocks noChangeShapeType="1"/>
          </p:cNvCxnSpPr>
          <p:nvPr/>
        </p:nvCxnSpPr>
        <p:spPr bwMode="auto">
          <a:xfrm flipV="1">
            <a:off x="5110163" y="4505325"/>
            <a:ext cx="0" cy="1184275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" name="文字方塊 114"/>
          <p:cNvSpPr txBox="1">
            <a:spLocks noChangeArrowheads="1"/>
          </p:cNvSpPr>
          <p:nvPr/>
        </p:nvSpPr>
        <p:spPr bwMode="auto">
          <a:xfrm>
            <a:off x="379413" y="969963"/>
            <a:ext cx="44005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2060"/>
                </a:solidFill>
              </a:rPr>
              <a:t>WMO Global Multi-Hazard Alert System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2060"/>
                </a:solidFill>
              </a:rPr>
              <a:t>（</a:t>
            </a:r>
            <a:r>
              <a:rPr lang="en-US" altLang="zh-CN" sz="2400">
                <a:solidFill>
                  <a:srgbClr val="002060"/>
                </a:solidFill>
              </a:rPr>
              <a:t>GMAS</a:t>
            </a:r>
            <a:r>
              <a:rPr lang="zh-CN" altLang="en-US" sz="2400">
                <a:solidFill>
                  <a:srgbClr val="002060"/>
                </a:solidFill>
              </a:rPr>
              <a:t>）</a:t>
            </a:r>
            <a:endParaRPr lang="zh-HK" altLang="zh-TW" sz="2400">
              <a:solidFill>
                <a:srgbClr val="002060"/>
              </a:solidFill>
            </a:endParaRPr>
          </a:p>
        </p:txBody>
      </p:sp>
      <p:sp>
        <p:nvSpPr>
          <p:cNvPr id="66" name="文字方塊 114"/>
          <p:cNvSpPr txBox="1">
            <a:spLocks noChangeArrowheads="1"/>
          </p:cNvSpPr>
          <p:nvPr/>
        </p:nvSpPr>
        <p:spPr bwMode="auto">
          <a:xfrm>
            <a:off x="1787525" y="4487863"/>
            <a:ext cx="1325563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E</a:t>
            </a:r>
            <a:r>
              <a:rPr lang="en-US" altLang="zh-CN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mail</a:t>
            </a:r>
            <a:r>
              <a:rPr lang="en-US" altLang="zh-HK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  CAP news feed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72" name="文字方塊 114"/>
          <p:cNvSpPr txBox="1">
            <a:spLocks noChangeArrowheads="1"/>
          </p:cNvSpPr>
          <p:nvPr/>
        </p:nvSpPr>
        <p:spPr bwMode="auto">
          <a:xfrm>
            <a:off x="1779588" y="4686300"/>
            <a:ext cx="132556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Push  CAP news feed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76" name="文字方塊 114"/>
          <p:cNvSpPr txBox="1">
            <a:spLocks noChangeArrowheads="1"/>
          </p:cNvSpPr>
          <p:nvPr/>
        </p:nvSpPr>
        <p:spPr bwMode="auto">
          <a:xfrm>
            <a:off x="1757363" y="4873625"/>
            <a:ext cx="132556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800" b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Pull  CAP news feed</a:t>
            </a:r>
            <a:endParaRPr lang="zh-HK" altLang="zh-TW" sz="800" b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cxnSp>
        <p:nvCxnSpPr>
          <p:cNvPr id="36929" name="直線接點 63"/>
          <p:cNvCxnSpPr>
            <a:cxnSpLocks noChangeShapeType="1"/>
          </p:cNvCxnSpPr>
          <p:nvPr/>
        </p:nvCxnSpPr>
        <p:spPr bwMode="auto">
          <a:xfrm flipH="1">
            <a:off x="1757363" y="4687888"/>
            <a:ext cx="1528762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0" name="直線接點 63"/>
          <p:cNvCxnSpPr>
            <a:cxnSpLocks noChangeShapeType="1"/>
          </p:cNvCxnSpPr>
          <p:nvPr/>
        </p:nvCxnSpPr>
        <p:spPr bwMode="auto">
          <a:xfrm flipH="1">
            <a:off x="1755775" y="5053013"/>
            <a:ext cx="1528763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1" name="直線接點 63"/>
          <p:cNvCxnSpPr>
            <a:cxnSpLocks noChangeShapeType="1"/>
          </p:cNvCxnSpPr>
          <p:nvPr/>
        </p:nvCxnSpPr>
        <p:spPr bwMode="auto">
          <a:xfrm flipH="1">
            <a:off x="1755775" y="4875213"/>
            <a:ext cx="1528763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2" name="直線接點 63"/>
          <p:cNvCxnSpPr>
            <a:cxnSpLocks noChangeShapeType="1"/>
          </p:cNvCxnSpPr>
          <p:nvPr/>
        </p:nvCxnSpPr>
        <p:spPr bwMode="auto">
          <a:xfrm>
            <a:off x="5391150" y="4486275"/>
            <a:ext cx="0" cy="1190625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33" name="直線接點 40"/>
          <p:cNvCxnSpPr>
            <a:cxnSpLocks noChangeShapeType="1"/>
          </p:cNvCxnSpPr>
          <p:nvPr/>
        </p:nvCxnSpPr>
        <p:spPr bwMode="auto">
          <a:xfrm flipV="1">
            <a:off x="4011613" y="5143500"/>
            <a:ext cx="0" cy="541338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0" y="233363"/>
            <a:ext cx="9036050" cy="819150"/>
          </a:xfrm>
        </p:spPr>
        <p:txBody>
          <a:bodyPr/>
          <a:lstStyle/>
          <a:p>
            <a:r>
              <a:rPr lang="en-US" altLang="zh-CN" sz="3200" smtClean="0">
                <a:solidFill>
                  <a:srgbClr val="002060"/>
                </a:solidFill>
                <a:sym typeface="隶书" pitchFamily="49" charset="-122"/>
              </a:rPr>
              <a:t>Global Multi-Hazard Alert System </a:t>
            </a:r>
            <a:r>
              <a:rPr lang="en-US" altLang="zh-CN" sz="3200" smtClean="0">
                <a:solidFill>
                  <a:srgbClr val="002060"/>
                </a:solidFill>
              </a:rPr>
              <a:t>in Asia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25550"/>
            <a:ext cx="8362950" cy="52482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2400" smtClean="0"/>
              <a:t>To establish a regional system, based on the </a:t>
            </a:r>
            <a:r>
              <a:rPr lang="en-US" altLang="zh-CN" sz="2400" smtClean="0">
                <a:solidFill>
                  <a:srgbClr val="0000FF"/>
                </a:solidFill>
              </a:rPr>
              <a:t>implementation of CAP</a:t>
            </a:r>
            <a:r>
              <a:rPr lang="en-US" altLang="zh-CN" sz="2400" smtClean="0"/>
              <a:t> and the experience in WMO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smtClean="0"/>
              <a:t>To provide assistance to relevant RAII members to improve operational capability in meteorological risk reduction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smtClean="0">
                <a:solidFill>
                  <a:srgbClr val="0000FF"/>
                </a:solidFill>
              </a:rPr>
              <a:t>CMA and HKO as co-coordinators</a:t>
            </a:r>
            <a:endParaRPr lang="en-US" altLang="zh-CN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136525"/>
            <a:ext cx="9134475" cy="628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NEWRES connected to GMAS-A</a:t>
            </a:r>
            <a:endParaRPr lang="zh-CN" altLang="en-US" sz="3600" b="1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891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954088"/>
            <a:ext cx="748982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54088"/>
            <a:ext cx="792162" cy="528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2276872"/>
            <a:ext cx="923330" cy="252028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bg1"/>
                </a:solidFill>
              </a:rPr>
              <a:t>NEWRES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981075"/>
            <a:ext cx="79216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0288" y="2205038"/>
            <a:ext cx="923925" cy="2201862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4800">
                <a:solidFill>
                  <a:schemeClr val="bg1"/>
                </a:solidFill>
              </a:rPr>
              <a:t>GMAS-A</a:t>
            </a:r>
            <a:endParaRPr lang="zh-CN" altLang="en-US" sz="4800">
              <a:solidFill>
                <a:schemeClr val="bg1"/>
              </a:solidFill>
            </a:endParaRPr>
          </a:p>
        </p:txBody>
      </p:sp>
      <p:pic>
        <p:nvPicPr>
          <p:cNvPr id="389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12239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3203575" y="1835150"/>
            <a:ext cx="187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Feedback solution</a:t>
            </a: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3892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4333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22503" y="2084070"/>
            <a:ext cx="461665" cy="264107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bg1"/>
                </a:solidFill>
              </a:rPr>
              <a:t>Transmission distribution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89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36838"/>
            <a:ext cx="409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83968" y="2422043"/>
            <a:ext cx="461665" cy="23751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bg1"/>
                </a:solidFill>
              </a:rPr>
              <a:t>Information analysis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892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4667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43808" y="2555612"/>
            <a:ext cx="738664" cy="130543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</a:rPr>
              <a:t>Information screening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892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437063"/>
            <a:ext cx="4318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43808" y="4509120"/>
            <a:ext cx="738664" cy="143900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</a:rPr>
              <a:t>Policy configuration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3893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16563"/>
            <a:ext cx="165576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TextBox 19"/>
          <p:cNvSpPr txBox="1">
            <a:spLocks noChangeArrowheads="1"/>
          </p:cNvSpPr>
          <p:nvPr/>
        </p:nvSpPr>
        <p:spPr bwMode="auto">
          <a:xfrm>
            <a:off x="4284663" y="5589588"/>
            <a:ext cx="2519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Language conversion</a:t>
            </a:r>
            <a:endParaRPr lang="zh-CN" altLang="en-US" sz="160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389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2736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3" name="TextBox 21"/>
          <p:cNvSpPr txBox="1">
            <a:spLocks noChangeArrowheads="1"/>
          </p:cNvSpPr>
          <p:nvPr/>
        </p:nvSpPr>
        <p:spPr bwMode="auto">
          <a:xfrm>
            <a:off x="2843213" y="1125538"/>
            <a:ext cx="367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Calibri" pitchFamily="34" charset="0"/>
                <a:ea typeface="宋体" pitchFamily="2" charset="-122"/>
              </a:rPr>
              <a:t>Asian Early Warning Docking System</a:t>
            </a:r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3808413" y="5440363"/>
            <a:ext cx="1357312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>
                <a:solidFill>
                  <a:srgbClr val="FFFFFF"/>
                </a:solidFill>
              </a:rPr>
              <a:t>Translator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496888"/>
            <a:ext cx="9134475" cy="628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Translator Based on CAP</a:t>
            </a:r>
            <a:endParaRPr lang="zh-CN" altLang="en-US" sz="3600" b="1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9940" name="组合 28671"/>
          <p:cNvGrpSpPr>
            <a:grpSpLocks/>
          </p:cNvGrpSpPr>
          <p:nvPr/>
        </p:nvGrpSpPr>
        <p:grpSpPr bwMode="auto">
          <a:xfrm>
            <a:off x="3160713" y="1552575"/>
            <a:ext cx="3311525" cy="1285875"/>
            <a:chOff x="-11184" y="4799806"/>
            <a:chExt cx="1286693" cy="872182"/>
          </a:xfrm>
        </p:grpSpPr>
        <p:sp>
          <p:nvSpPr>
            <p:cNvPr id="39953" name="Oval 3"/>
            <p:cNvSpPr>
              <a:spLocks noChangeArrowheads="1"/>
            </p:cNvSpPr>
            <p:nvPr/>
          </p:nvSpPr>
          <p:spPr bwMode="auto">
            <a:xfrm>
              <a:off x="-11184" y="4936768"/>
              <a:ext cx="1286693" cy="735220"/>
            </a:xfrm>
            <a:prstGeom prst="ellipse">
              <a:avLst/>
            </a:prstGeom>
            <a:gradFill rotWithShape="0">
              <a:gsLst>
                <a:gs pos="0">
                  <a:srgbClr val="336699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8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lnSpc>
                  <a:spcPts val="3500"/>
                </a:lnSpc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eaLnBrk="0" fontAlgn="base" hangingPunct="0">
                <a:lnSpc>
                  <a:spcPts val="35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39954" name="Picture 4" descr="图形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9" y="4799806"/>
              <a:ext cx="1046970" cy="63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3275013" y="1789113"/>
            <a:ext cx="268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fontAlgn="b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400" b="0"/>
              <a:t>Translate cloud service</a:t>
            </a:r>
          </a:p>
          <a:p>
            <a:pPr eaLnBrk="1" fontAlgn="b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400" b="0"/>
              <a:t>           Baidu/Google</a:t>
            </a:r>
            <a:endParaRPr kumimoji="1" lang="zh-CN" altLang="en-US" sz="1400" b="0"/>
          </a:p>
        </p:txBody>
      </p:sp>
      <p:pic>
        <p:nvPicPr>
          <p:cNvPr id="39942" name="Picture 3" descr="C:\Users\Administrator\Desktop\transil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37385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C:\Users\Administrator\Desktop\c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211513"/>
            <a:ext cx="188753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5" descr="C:\Users\Administrator\Desktop\cap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3213100"/>
            <a:ext cx="18224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右箭头 38"/>
          <p:cNvSpPr/>
          <p:nvPr/>
        </p:nvSpPr>
        <p:spPr>
          <a:xfrm>
            <a:off x="2908300" y="4167188"/>
            <a:ext cx="7143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右箭头 39"/>
          <p:cNvSpPr/>
          <p:nvPr/>
        </p:nvSpPr>
        <p:spPr>
          <a:xfrm>
            <a:off x="5343525" y="4167188"/>
            <a:ext cx="78581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2788" y="5453063"/>
            <a:ext cx="2303462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254061"/>
                </a:solidFill>
              </a:rPr>
              <a:t>Chinese</a:t>
            </a:r>
            <a:r>
              <a:rPr lang="zh-CN" altLang="en-US" b="1">
                <a:solidFill>
                  <a:srgbClr val="254061"/>
                </a:solidFill>
              </a:rPr>
              <a:t> </a:t>
            </a:r>
            <a:r>
              <a:rPr lang="en-US" altLang="zh-CN" b="1">
                <a:solidFill>
                  <a:srgbClr val="254061"/>
                </a:solidFill>
              </a:rPr>
              <a:t>CAP files</a:t>
            </a:r>
            <a:endParaRPr lang="zh-CN" altLang="en-US" b="1">
              <a:solidFill>
                <a:srgbClr val="254061"/>
              </a:solidFill>
            </a:endParaRPr>
          </a:p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5969000" y="5378450"/>
            <a:ext cx="2447925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>
                <a:solidFill>
                  <a:srgbClr val="254061"/>
                </a:solidFill>
              </a:rPr>
              <a:t>English CAP files</a:t>
            </a:r>
            <a:endParaRPr lang="zh-CN" altLang="en-US" b="1">
              <a:solidFill>
                <a:srgbClr val="254061"/>
              </a:solidFill>
            </a:endParaRPr>
          </a:p>
          <a:p>
            <a:pPr algn="ctr"/>
            <a:endParaRPr lang="zh-CN" altLang="en-US"/>
          </a:p>
        </p:txBody>
      </p:sp>
      <p:sp>
        <p:nvSpPr>
          <p:cNvPr id="3" name="右弧形箭头 2"/>
          <p:cNvSpPr/>
          <p:nvPr/>
        </p:nvSpPr>
        <p:spPr>
          <a:xfrm rot="10800000">
            <a:off x="3681413" y="2509838"/>
            <a:ext cx="655637" cy="10795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950" name="文本框 3"/>
          <p:cNvSpPr txBox="1">
            <a:spLocks noChangeArrowheads="1"/>
          </p:cNvSpPr>
          <p:nvPr/>
        </p:nvSpPr>
        <p:spPr bwMode="auto">
          <a:xfrm>
            <a:off x="3656013" y="294005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alibri" pitchFamily="34" charset="0"/>
                <a:ea typeface="宋体" pitchFamily="2" charset="-122"/>
              </a:rPr>
              <a:t>Chinese  </a:t>
            </a:r>
            <a:endParaRPr lang="zh-CN" altLang="en-US" sz="1800" b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右弧形箭头 7"/>
          <p:cNvSpPr/>
          <p:nvPr/>
        </p:nvSpPr>
        <p:spPr>
          <a:xfrm>
            <a:off x="4767263" y="2576513"/>
            <a:ext cx="600075" cy="10858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952" name="文本框 23"/>
          <p:cNvSpPr txBox="1">
            <a:spLocks noChangeArrowheads="1"/>
          </p:cNvSpPr>
          <p:nvPr/>
        </p:nvSpPr>
        <p:spPr bwMode="auto">
          <a:xfrm>
            <a:off x="4546600" y="2940050"/>
            <a:ext cx="1001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alibri" pitchFamily="34" charset="0"/>
                <a:ea typeface="宋体" pitchFamily="2" charset="-122"/>
              </a:rPr>
              <a:t>English</a:t>
            </a:r>
            <a:endParaRPr lang="zh-CN" altLang="en-US" sz="1800" b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3"/>
          <p:cNvSpPr>
            <a:spLocks noChangeArrowheads="1"/>
          </p:cNvSpPr>
          <p:nvPr/>
        </p:nvSpPr>
        <p:spPr bwMode="auto">
          <a:xfrm>
            <a:off x="6057900" y="4030663"/>
            <a:ext cx="2906713" cy="1558925"/>
          </a:xfrm>
          <a:prstGeom prst="diamond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b="0"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40963" name="组合 104"/>
          <p:cNvGrpSpPr>
            <a:grpSpLocks/>
          </p:cNvGrpSpPr>
          <p:nvPr/>
        </p:nvGrpSpPr>
        <p:grpSpPr bwMode="auto">
          <a:xfrm>
            <a:off x="307975" y="1093788"/>
            <a:ext cx="4595813" cy="2097087"/>
            <a:chOff x="2987824" y="4595450"/>
            <a:chExt cx="2835518" cy="1482241"/>
          </a:xfrm>
        </p:grpSpPr>
        <p:sp>
          <p:nvSpPr>
            <p:cNvPr id="34" name="Freeform 20"/>
            <p:cNvSpPr>
              <a:spLocks/>
            </p:cNvSpPr>
            <p:nvPr/>
          </p:nvSpPr>
          <p:spPr bwMode="gray">
            <a:xfrm>
              <a:off x="2987824" y="5086912"/>
              <a:ext cx="1113639" cy="990779"/>
            </a:xfrm>
            <a:custGeom>
              <a:avLst/>
              <a:gdLst>
                <a:gd name="T0" fmla="*/ 51 w 1323"/>
                <a:gd name="T1" fmla="*/ 367 h 1322"/>
                <a:gd name="T2" fmla="*/ 1323 w 1323"/>
                <a:gd name="T3" fmla="*/ 1322 h 1322"/>
                <a:gd name="T4" fmla="*/ 1323 w 1323"/>
                <a:gd name="T5" fmla="*/ 974 h 1322"/>
                <a:gd name="T6" fmla="*/ 0 w 1323"/>
                <a:gd name="T7" fmla="*/ 0 h 1322"/>
                <a:gd name="T8" fmla="*/ 51 w 1323"/>
                <a:gd name="T9" fmla="*/ 36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3" h="1322">
                  <a:moveTo>
                    <a:pt x="51" y="367"/>
                  </a:moveTo>
                  <a:lnTo>
                    <a:pt x="1323" y="1322"/>
                  </a:lnTo>
                  <a:lnTo>
                    <a:pt x="1323" y="974"/>
                  </a:lnTo>
                  <a:lnTo>
                    <a:pt x="0" y="0"/>
                  </a:lnTo>
                  <a:lnTo>
                    <a:pt x="51" y="36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gray">
            <a:xfrm>
              <a:off x="4088730" y="5016222"/>
              <a:ext cx="1733633" cy="1061469"/>
            </a:xfrm>
            <a:custGeom>
              <a:avLst/>
              <a:gdLst>
                <a:gd name="T0" fmla="*/ 0 w 2083"/>
                <a:gd name="T1" fmla="*/ 1070 h 1418"/>
                <a:gd name="T2" fmla="*/ 2083 w 2083"/>
                <a:gd name="T3" fmla="*/ 0 h 1418"/>
                <a:gd name="T4" fmla="*/ 2045 w 2083"/>
                <a:gd name="T5" fmla="*/ 355 h 1418"/>
                <a:gd name="T6" fmla="*/ 7 w 2083"/>
                <a:gd name="T7" fmla="*/ 1418 h 1418"/>
                <a:gd name="T8" fmla="*/ 0 w 2083"/>
                <a:gd name="T9" fmla="*/ 107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3" h="1418">
                  <a:moveTo>
                    <a:pt x="0" y="1070"/>
                  </a:moveTo>
                  <a:lnTo>
                    <a:pt x="2083" y="0"/>
                  </a:lnTo>
                  <a:lnTo>
                    <a:pt x="2045" y="355"/>
                  </a:lnTo>
                  <a:lnTo>
                    <a:pt x="7" y="1418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1002" name="Freeform 22"/>
            <p:cNvSpPr>
              <a:spLocks/>
            </p:cNvSpPr>
            <p:nvPr/>
          </p:nvSpPr>
          <p:spPr bwMode="gray">
            <a:xfrm>
              <a:off x="2987824" y="4595450"/>
              <a:ext cx="2835518" cy="1229450"/>
            </a:xfrm>
            <a:custGeom>
              <a:avLst/>
              <a:gdLst>
                <a:gd name="T0" fmla="*/ 2147483647 w 3406"/>
                <a:gd name="T1" fmla="*/ 2147483647 h 1639"/>
                <a:gd name="T2" fmla="*/ 0 w 3406"/>
                <a:gd name="T3" fmla="*/ 2147483647 h 1639"/>
                <a:gd name="T4" fmla="*/ 2147483647 w 3406"/>
                <a:gd name="T5" fmla="*/ 0 h 1639"/>
                <a:gd name="T6" fmla="*/ 2147483647 w 3406"/>
                <a:gd name="T7" fmla="*/ 2147483647 h 1639"/>
                <a:gd name="T8" fmla="*/ 2147483647 w 3406"/>
                <a:gd name="T9" fmla="*/ 2147483647 h 1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6"/>
                <a:gd name="T16" fmla="*/ 0 h 1639"/>
                <a:gd name="T17" fmla="*/ 3406 w 3406"/>
                <a:gd name="T18" fmla="*/ 1639 h 16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6" h="1639">
                  <a:moveTo>
                    <a:pt x="1323" y="1639"/>
                  </a:moveTo>
                  <a:lnTo>
                    <a:pt x="0" y="671"/>
                  </a:lnTo>
                  <a:lnTo>
                    <a:pt x="1969" y="0"/>
                  </a:lnTo>
                  <a:lnTo>
                    <a:pt x="3406" y="569"/>
                  </a:lnTo>
                  <a:lnTo>
                    <a:pt x="1323" y="1639"/>
                  </a:lnTo>
                  <a:close/>
                </a:path>
              </a:pathLst>
            </a:custGeom>
            <a:gradFill rotWithShape="1">
              <a:gsLst>
                <a:gs pos="0">
                  <a:srgbClr val="D6D6D6"/>
                </a:gs>
                <a:gs pos="100000">
                  <a:srgbClr val="F8F8F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矩形 5"/>
          <p:cNvSpPr/>
          <p:nvPr/>
        </p:nvSpPr>
        <p:spPr bwMode="auto">
          <a:xfrm>
            <a:off x="9525" y="0"/>
            <a:ext cx="9134475" cy="628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CAP Data Transfer Process</a:t>
            </a:r>
            <a:endParaRPr lang="zh-CN" altLang="en-US" sz="3600" b="1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965" name="组合 28672"/>
          <p:cNvGrpSpPr>
            <a:grpSpLocks/>
          </p:cNvGrpSpPr>
          <p:nvPr/>
        </p:nvGrpSpPr>
        <p:grpSpPr bwMode="auto">
          <a:xfrm>
            <a:off x="6516688" y="4651375"/>
            <a:ext cx="647700" cy="433388"/>
            <a:chOff x="3417888" y="2928938"/>
            <a:chExt cx="647700" cy="576262"/>
          </a:xfrm>
        </p:grpSpPr>
        <p:pic>
          <p:nvPicPr>
            <p:cNvPr id="40998" name="Picture 11" descr="lc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888" y="2928938"/>
              <a:ext cx="347980" cy="4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9" name="Picture 12" descr="ser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583" y="2955499"/>
              <a:ext cx="421005" cy="54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6" name="AutoShape 13"/>
          <p:cNvSpPr>
            <a:spLocks noChangeArrowheads="1"/>
          </p:cNvSpPr>
          <p:nvPr/>
        </p:nvSpPr>
        <p:spPr bwMode="auto">
          <a:xfrm rot="-284574">
            <a:off x="3667125" y="2922588"/>
            <a:ext cx="3143250" cy="882650"/>
          </a:xfrm>
          <a:prstGeom prst="diamond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b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0967" name="Line 14"/>
          <p:cNvSpPr>
            <a:spLocks noChangeShapeType="1"/>
          </p:cNvSpPr>
          <p:nvPr/>
        </p:nvSpPr>
        <p:spPr bwMode="auto">
          <a:xfrm>
            <a:off x="5419725" y="3090863"/>
            <a:ext cx="812800" cy="258762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15"/>
          <p:cNvSpPr>
            <a:spLocks noChangeShapeType="1"/>
          </p:cNvSpPr>
          <p:nvPr/>
        </p:nvSpPr>
        <p:spPr bwMode="auto">
          <a:xfrm flipH="1">
            <a:off x="4725988" y="3079750"/>
            <a:ext cx="1049337" cy="325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16"/>
          <p:cNvSpPr>
            <a:spLocks noChangeShapeType="1"/>
          </p:cNvSpPr>
          <p:nvPr/>
        </p:nvSpPr>
        <p:spPr bwMode="auto">
          <a:xfrm flipH="1">
            <a:off x="4965700" y="3197225"/>
            <a:ext cx="1162050" cy="3905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70" name="Picture 17" descr="边缘交换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3246438"/>
            <a:ext cx="698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边缘交换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009900"/>
            <a:ext cx="7000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21" descr="compu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355975"/>
            <a:ext cx="700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2" descr="compu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1025"/>
            <a:ext cx="7000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76" descr="industry_fin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314825"/>
            <a:ext cx="7207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80" descr="核心交换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4979988"/>
            <a:ext cx="720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圆角矩形 69"/>
          <p:cNvSpPr/>
          <p:nvPr/>
        </p:nvSpPr>
        <p:spPr>
          <a:xfrm>
            <a:off x="3203848" y="2459236"/>
            <a:ext cx="3744416" cy="2016224"/>
          </a:xfrm>
          <a:prstGeom prst="roundRect">
            <a:avLst>
              <a:gd name="adj" fmla="val 10399"/>
            </a:avLst>
          </a:prstGeom>
          <a:solidFill>
            <a:srgbClr val="FF9966">
              <a:alpha val="30000"/>
            </a:srgbClr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368300" y="4598988"/>
            <a:ext cx="4533900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National   Meteorological Information Center</a:t>
            </a:r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4700588" y="5267325"/>
            <a:ext cx="2395537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Hong Kong Observatory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Alert Hub</a:t>
            </a:r>
          </a:p>
        </p:txBody>
      </p:sp>
      <p:grpSp>
        <p:nvGrpSpPr>
          <p:cNvPr id="40979" name="组合 237"/>
          <p:cNvGrpSpPr>
            <a:grpSpLocks/>
          </p:cNvGrpSpPr>
          <p:nvPr/>
        </p:nvGrpSpPr>
        <p:grpSpPr bwMode="auto">
          <a:xfrm>
            <a:off x="971550" y="1290638"/>
            <a:ext cx="1490663" cy="531812"/>
            <a:chOff x="5500694" y="1071546"/>
            <a:chExt cx="2571768" cy="1214446"/>
          </a:xfrm>
        </p:grpSpPr>
        <p:sp>
          <p:nvSpPr>
            <p:cNvPr id="80" name="Oval 89"/>
            <p:cNvSpPr>
              <a:spLocks noChangeArrowheads="1"/>
            </p:cNvSpPr>
            <p:nvPr/>
          </p:nvSpPr>
          <p:spPr bwMode="auto">
            <a:xfrm>
              <a:off x="5500694" y="1637080"/>
              <a:ext cx="2571768" cy="6489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40995" name="Picture 90" descr="主机服务器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902" y="1071546"/>
              <a:ext cx="1019491" cy="90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6" name="Picture 92" descr="数据库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45" y="1585350"/>
              <a:ext cx="858216" cy="6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7" name="图片 215" descr="1(19).gi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57884" y="1285860"/>
              <a:ext cx="73671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82575" y="3232150"/>
            <a:ext cx="3282950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National Early Warning Center</a:t>
            </a:r>
            <a:endParaRPr lang="zh-CN" altLang="en-US" sz="1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981" name="组合 237"/>
          <p:cNvGrpSpPr>
            <a:grpSpLocks/>
          </p:cNvGrpSpPr>
          <p:nvPr/>
        </p:nvGrpSpPr>
        <p:grpSpPr bwMode="auto">
          <a:xfrm>
            <a:off x="2168525" y="1449388"/>
            <a:ext cx="1490663" cy="533400"/>
            <a:chOff x="5500694" y="1071546"/>
            <a:chExt cx="2571768" cy="1214446"/>
          </a:xfrm>
        </p:grpSpPr>
        <p:sp>
          <p:nvSpPr>
            <p:cNvPr id="46" name="Oval 89"/>
            <p:cNvSpPr>
              <a:spLocks noChangeArrowheads="1"/>
            </p:cNvSpPr>
            <p:nvPr/>
          </p:nvSpPr>
          <p:spPr bwMode="auto">
            <a:xfrm>
              <a:off x="5500694" y="1635396"/>
              <a:ext cx="2571768" cy="6505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40991" name="Picture 90" descr="主机服务器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902" y="1071546"/>
              <a:ext cx="1019491" cy="90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2" name="Picture 92" descr="数据库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45" y="1585350"/>
              <a:ext cx="858216" cy="61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3" name="图片 215" descr="1(19).gi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57884" y="1285860"/>
              <a:ext cx="73671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矩形 49"/>
          <p:cNvSpPr/>
          <p:nvPr/>
        </p:nvSpPr>
        <p:spPr>
          <a:xfrm>
            <a:off x="2376365" y="2081716"/>
            <a:ext cx="1120737" cy="233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Translator</a:t>
            </a:r>
          </a:p>
        </p:txBody>
      </p:sp>
      <p:sp>
        <p:nvSpPr>
          <p:cNvPr id="51" name="矩形 50"/>
          <p:cNvSpPr/>
          <p:nvPr/>
        </p:nvSpPr>
        <p:spPr>
          <a:xfrm>
            <a:off x="829618" y="1876593"/>
            <a:ext cx="1120737" cy="233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NEWRS</a:t>
            </a:r>
          </a:p>
        </p:txBody>
      </p:sp>
      <p:sp>
        <p:nvSpPr>
          <p:cNvPr id="47" name="上弧形箭头 46"/>
          <p:cNvSpPr/>
          <p:nvPr/>
        </p:nvSpPr>
        <p:spPr>
          <a:xfrm rot="3198577">
            <a:off x="4086142" y="1297976"/>
            <a:ext cx="2393712" cy="703064"/>
          </a:xfrm>
          <a:prstGeom prst="curvedDownArrow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上弧形箭头 48"/>
          <p:cNvSpPr/>
          <p:nvPr/>
        </p:nvSpPr>
        <p:spPr>
          <a:xfrm rot="4132657">
            <a:off x="6438615" y="2914466"/>
            <a:ext cx="2393712" cy="703064"/>
          </a:xfrm>
          <a:prstGeom prst="curvedDownArrow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79488"/>
            <a:ext cx="9144000" cy="5618162"/>
          </a:xfrm>
        </p:spPr>
      </p:pic>
      <p:sp>
        <p:nvSpPr>
          <p:cNvPr id="41987" name="标题 2"/>
          <p:cNvSpPr>
            <a:spLocks noGrp="1"/>
          </p:cNvSpPr>
          <p:nvPr>
            <p:ph type="title"/>
          </p:nvPr>
        </p:nvSpPr>
        <p:spPr>
          <a:xfrm>
            <a:off x="0" y="188913"/>
            <a:ext cx="6588125" cy="522287"/>
          </a:xfrm>
        </p:spPr>
        <p:txBody>
          <a:bodyPr>
            <a:spAutoFit/>
          </a:bodyPr>
          <a:lstStyle/>
          <a:p>
            <a:r>
              <a:rPr lang="en-US" altLang="zh-CN" sz="2800" smtClean="0"/>
              <a:t>http:// GMAS.ASIA/20190226  </a:t>
            </a:r>
            <a:endParaRPr lang="zh-CN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4950"/>
            <a:ext cx="7620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929687" cy="1143000"/>
          </a:xfrm>
        </p:spPr>
        <p:txBody>
          <a:bodyPr/>
          <a:lstStyle/>
          <a:p>
            <a:r>
              <a:rPr lang="en-US" altLang="zh-CN" sz="3200" smtClean="0">
                <a:solidFill>
                  <a:srgbClr val="002060"/>
                </a:solidFill>
              </a:rPr>
              <a:t>NEWRES's relationship with other Systems</a:t>
            </a:r>
            <a:endParaRPr lang="zh-CN" altLang="en-US" sz="3200" smtClean="0"/>
          </a:p>
        </p:txBody>
      </p:sp>
      <p:pic>
        <p:nvPicPr>
          <p:cNvPr id="8195" name="Picture 6" descr="D:\TEMP\webwxgetmsgimg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96975"/>
            <a:ext cx="9153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3B9816F-E342-4D90-ACEC-92A44AB1383B}" type="slidenum">
              <a:rPr lang="zh-CN" altLang="en-US"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200" b="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aphicFrame>
        <p:nvGraphicFramePr>
          <p:cNvPr id="9220" name="Object 19"/>
          <p:cNvGraphicFramePr>
            <a:graphicFrameLocks noChangeAspect="1"/>
          </p:cNvGraphicFramePr>
          <p:nvPr/>
        </p:nvGraphicFramePr>
        <p:xfrm>
          <a:off x="317500" y="836613"/>
          <a:ext cx="8266113" cy="516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Visio" r:id="rId4" imgW="7136905" imgH="5040531" progId="Visio.Drawing.11">
                  <p:embed/>
                </p:oleObj>
              </mc:Choice>
              <mc:Fallback>
                <p:oleObj name="Visio" r:id="rId4" imgW="7136905" imgH="5040531" progId="Visio.Drawing.11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836613"/>
                        <a:ext cx="8266113" cy="516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矩形 9"/>
          <p:cNvSpPr>
            <a:spLocks noChangeArrowheads="1"/>
          </p:cNvSpPr>
          <p:nvPr/>
        </p:nvSpPr>
        <p:spPr bwMode="auto">
          <a:xfrm>
            <a:off x="250825" y="190500"/>
            <a:ext cx="5834063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002060"/>
                </a:solidFill>
                <a:cs typeface="+mj-cs"/>
              </a:rPr>
              <a:t>NEWRES's framework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36513" y="5983288"/>
            <a:ext cx="9107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latin typeface="Arial" pitchFamily="34" charset="0"/>
                <a:ea typeface="隶书" pitchFamily="49" charset="-122"/>
                <a:cs typeface="Arial" pitchFamily="34" charset="0"/>
              </a:rPr>
              <a:t>Longitudinal and horizontal inter-connected, deployment of three levels and four levels application platform</a:t>
            </a:r>
            <a:endParaRPr lang="zh-CN" altLang="en-US" sz="1800">
              <a:latin typeface="Arial" pitchFamily="34" charset="0"/>
              <a:ea typeface="隶书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 bwMode="auto">
          <a:xfrm>
            <a:off x="20638" y="333375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Warning Release Process</a:t>
            </a:r>
            <a:endParaRPr lang="zh-CN" altLang="en-US" sz="3600" b="1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3" name="文本框 6"/>
          <p:cNvSpPr txBox="1">
            <a:spLocks noChangeArrowheads="1"/>
          </p:cNvSpPr>
          <p:nvPr/>
        </p:nvSpPr>
        <p:spPr bwMode="auto">
          <a:xfrm>
            <a:off x="279400" y="1231900"/>
            <a:ext cx="496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C00000"/>
                </a:solidFill>
                <a:latin typeface="Calibri" pitchFamily="34" charset="0"/>
                <a:ea typeface="宋体" pitchFamily="2" charset="-122"/>
              </a:rPr>
              <a:t>The login screen</a:t>
            </a:r>
          </a:p>
        </p:txBody>
      </p:sp>
      <p:pic>
        <p:nvPicPr>
          <p:cNvPr id="10244" name="Picture 1" descr="C:\Users\cl\Documents\Tencent Files\6938007\Image\C2C\Image3\~TBCFH~UIBU2])@CAH2KO%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03400"/>
            <a:ext cx="8539163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圆角矩形 27"/>
          <p:cNvSpPr/>
          <p:nvPr/>
        </p:nvSpPr>
        <p:spPr>
          <a:xfrm rot="10800000">
            <a:off x="4551363" y="2708275"/>
            <a:ext cx="3981450" cy="208915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 sz="1100">
              <a:solidFill>
                <a:srgbClr val="FAC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56345" y="3323919"/>
            <a:ext cx="1000031" cy="276999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username</a:t>
            </a:r>
            <a:endParaRPr lang="zh-CN" altLang="en-US" sz="1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48265" y="3717032"/>
            <a:ext cx="1008111" cy="276999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password</a:t>
            </a:r>
            <a:endParaRPr lang="zh-CN" altLang="en-US" sz="1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6659563" y="3500438"/>
            <a:ext cx="2159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6659563" y="3789363"/>
            <a:ext cx="2159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Projects\gf\GMAS峰会(南宁)\预警录入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773238"/>
            <a:ext cx="85375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841395" y="1742653"/>
            <a:ext cx="1897543" cy="461665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Set up:msgType</a:t>
            </a:r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severity</a:t>
            </a:r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sendTime…</a:t>
            </a:r>
            <a:endParaRPr lang="zh-CN" altLang="en-US" sz="1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 rot="10800000">
            <a:off x="2155825" y="2298700"/>
            <a:ext cx="5040313" cy="576263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 sz="1100">
              <a:solidFill>
                <a:srgbClr val="FAC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624388" y="2060575"/>
            <a:ext cx="190500" cy="1651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 rot="10800000">
            <a:off x="1868488" y="3735388"/>
            <a:ext cx="5761037" cy="2517775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 sz="1100">
              <a:solidFill>
                <a:srgbClr val="FAC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82796" y="4003349"/>
            <a:ext cx="1242774" cy="461665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Select:</a:t>
            </a:r>
          </a:p>
          <a:p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methodName</a:t>
            </a:r>
            <a:endParaRPr lang="zh-CN" altLang="en-US" sz="1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77498" y="2996406"/>
            <a:ext cx="1314782" cy="461665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Input:Warning</a:t>
            </a:r>
          </a:p>
          <a:p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description</a:t>
            </a:r>
            <a:endParaRPr lang="zh-CN" altLang="en-US" sz="1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508625" y="3162300"/>
            <a:ext cx="2159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913313" y="4292600"/>
            <a:ext cx="2159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201433" y="4767535"/>
            <a:ext cx="1674823" cy="461665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Select:</a:t>
            </a:r>
          </a:p>
          <a:p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SMS ReleaseObject</a:t>
            </a:r>
            <a:endParaRPr lang="zh-CN" altLang="en-US" sz="1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913313" y="5013325"/>
            <a:ext cx="2159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244033" y="2908215"/>
            <a:ext cx="1432423" cy="276999"/>
          </a:xfrm>
          <a:prstGeom prst="rect">
            <a:avLst/>
          </a:prstGeom>
          <a:gradFill>
            <a:gsLst>
              <a:gs pos="100000">
                <a:srgbClr val="FF0000"/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Submit Warning</a:t>
            </a:r>
            <a:endParaRPr lang="zh-CN" altLang="en-US" sz="1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7937500" y="2636838"/>
            <a:ext cx="0" cy="2159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 bwMode="auto">
          <a:xfrm>
            <a:off x="0" y="4048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Warning Release</a:t>
            </a:r>
            <a:r>
              <a: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Process</a:t>
            </a:r>
            <a:endParaRPr lang="zh-CN" altLang="en-US" sz="3600" b="1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90" name="文本框 6"/>
          <p:cNvSpPr txBox="1">
            <a:spLocks noChangeArrowheads="1"/>
          </p:cNvSpPr>
          <p:nvPr/>
        </p:nvSpPr>
        <p:spPr bwMode="auto">
          <a:xfrm>
            <a:off x="279400" y="1125538"/>
            <a:ext cx="4967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C00000"/>
                </a:solidFill>
                <a:latin typeface="Calibri" pitchFamily="34" charset="0"/>
                <a:ea typeface="宋体" pitchFamily="2" charset="-122"/>
              </a:rPr>
              <a:t>Early  Warning Input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8"/>
          <a:stretch>
            <a:fillRect/>
          </a:stretch>
        </p:blipFill>
        <p:spPr bwMode="auto">
          <a:xfrm>
            <a:off x="233363" y="1519238"/>
            <a:ext cx="8782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01"/>
          <p:cNvSpPr txBox="1">
            <a:spLocks noChangeArrowheads="1"/>
          </p:cNvSpPr>
          <p:nvPr/>
        </p:nvSpPr>
        <p:spPr bwMode="auto">
          <a:xfrm>
            <a:off x="354013" y="1209675"/>
            <a:ext cx="853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Note: based on CAP, convert earthquake bulletin into CAP format that NEWRES can identify. </a:t>
            </a:r>
            <a:endParaRPr lang="zh-CN" altLang="en-US" sz="160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0" y="352425"/>
            <a:ext cx="9134475" cy="773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6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Docking with Earthquake Bulletin Sys</a:t>
            </a:r>
            <a:endParaRPr lang="zh-CN" altLang="en-US" sz="3600" b="1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1908175" y="4554538"/>
            <a:ext cx="4989513" cy="1800225"/>
          </a:xfrm>
          <a:prstGeom prst="wedgeRectCallout">
            <a:avLst>
              <a:gd name="adj1" fmla="val 38032"/>
              <a:gd name="adj2" fmla="val -84808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&lt;identifier&gt;00000041900001_20170814193526&lt;/identifier&gt;</a:t>
            </a:r>
          </a:p>
          <a:p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&lt;sender&gt;</a:t>
            </a:r>
            <a:r>
              <a:rPr lang="zh-CN" altLang="en-US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中国地震台网中心</a:t>
            </a:r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&lt;/sender&gt;    &lt;senderCode&gt;00000041900001&lt;/senderCode&gt;</a:t>
            </a:r>
          </a:p>
          <a:p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&lt;sendTime&gt;2017-08-14 19:35:26+08:00&lt;/sendTime&gt;</a:t>
            </a:r>
          </a:p>
          <a:p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&lt;description&gt;</a:t>
            </a:r>
          </a:p>
          <a:p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08</a:t>
            </a:r>
            <a:r>
              <a:rPr lang="zh-CN" altLang="en-US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en-US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时</a:t>
            </a:r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en-US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分在新疆阿克苏地区库车县（北纬</a:t>
            </a:r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41.29</a:t>
            </a:r>
            <a:r>
              <a:rPr lang="zh-CN" altLang="en-US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度，东经</a:t>
            </a:r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83.74</a:t>
            </a:r>
            <a:r>
              <a:rPr lang="zh-CN" altLang="en-US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度）发生</a:t>
            </a:r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4.5</a:t>
            </a:r>
            <a:r>
              <a:rPr lang="zh-CN" altLang="en-US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级地震，震源深度</a:t>
            </a:r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千米。</a:t>
            </a:r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&lt;/description&gt;      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&lt;areaDesc&gt;</a:t>
            </a:r>
            <a:r>
              <a:rPr lang="zh-CN" altLang="en-US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新疆阿克苏地区库车县</a:t>
            </a:r>
            <a:r>
              <a:rPr lang="en-US" altLang="zh-CN" sz="11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&lt;/areaDesc&gt;            &lt;circle&gt;83.74,41.29,80000&lt;/circle&gt;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CAAB8E3-7BA0-4A7A-BC7C-D3B39721D416}" type="slidenum">
              <a:rPr lang="zh-CN" altLang="en-US"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200" b="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8" name="矩形 9"/>
          <p:cNvSpPr>
            <a:spLocks noChangeArrowheads="1"/>
          </p:cNvSpPr>
          <p:nvPr/>
        </p:nvSpPr>
        <p:spPr bwMode="auto">
          <a:xfrm>
            <a:off x="0" y="333375"/>
            <a:ext cx="8713788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lnSpc>
                <a:spcPts val="3500"/>
              </a:lnSpc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002060"/>
                </a:solidFill>
                <a:cs typeface="+mj-cs"/>
              </a:rPr>
              <a:t>message-oriented middleware(TLQ)</a:t>
            </a:r>
          </a:p>
        </p:txBody>
      </p:sp>
      <p:pic>
        <p:nvPicPr>
          <p:cNvPr id="13317" name="Picture 4" descr="D:\TEMP\webwxgetmsgimg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196975"/>
            <a:ext cx="91503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国家预警信息发布中心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国家预警信息发布中心2</Template>
  <TotalTime>33624</TotalTime>
  <Words>1405</Words>
  <Application>Microsoft Office PowerPoint</Application>
  <PresentationFormat>On-screen Show (4:3)</PresentationFormat>
  <Paragraphs>387</Paragraphs>
  <Slides>38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Calibri</vt:lpstr>
      <vt:lpstr>宋体</vt:lpstr>
      <vt:lpstr>Arial</vt:lpstr>
      <vt:lpstr>微软雅黑</vt:lpstr>
      <vt:lpstr>Segoe UI Black</vt:lpstr>
      <vt:lpstr>Verdana</vt:lpstr>
      <vt:lpstr>Microsoft Himalaya</vt:lpstr>
      <vt:lpstr>黑体</vt:lpstr>
      <vt:lpstr>隶书</vt:lpstr>
      <vt:lpstr>Arial Unicode MS</vt:lpstr>
      <vt:lpstr>Ebrima</vt:lpstr>
      <vt:lpstr>Wingdings</vt:lpstr>
      <vt:lpstr>Times New Roman</vt:lpstr>
      <vt:lpstr>+mn-ea</vt:lpstr>
      <vt:lpstr>PMingLiU</vt:lpstr>
      <vt:lpstr>Mangal</vt:lpstr>
      <vt:lpstr>国家预警信息发布中心2</vt:lpstr>
      <vt:lpstr>Microsoft Office Visio 绘图</vt:lpstr>
      <vt:lpstr>PowerPoint Presentation</vt:lpstr>
      <vt:lpstr>Contents</vt:lpstr>
      <vt:lpstr>NEWRES built for 4 years since project approval</vt:lpstr>
      <vt:lpstr>NEWRES's relationship with other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Provide overall solutions and service</vt:lpstr>
      <vt:lpstr>1. omnimedia release of early warning</vt:lpstr>
      <vt:lpstr>2. Rapid release to the designated area via entire network</vt:lpstr>
      <vt:lpstr>3. barrier-free sharing of early warning across departments  </vt:lpstr>
      <vt:lpstr>4. dedicated channel for local emergency  messenger</vt:lpstr>
      <vt:lpstr>5. Real-time feedback of release effect </vt:lpstr>
      <vt:lpstr>PowerPoint Presentation</vt:lpstr>
      <vt:lpstr> NEWRES real-time monitoring  platform</vt:lpstr>
      <vt:lpstr>6、warning release security assurance</vt:lpstr>
      <vt:lpstr>Contents</vt:lpstr>
      <vt:lpstr>Deployment and application scale</vt:lpstr>
      <vt:lpstr>PowerPoint Presentation</vt:lpstr>
      <vt:lpstr>PowerPoint Presentation</vt:lpstr>
      <vt:lpstr>PowerPoint Presentation</vt:lpstr>
      <vt:lpstr>Warnings from different department</vt:lpstr>
      <vt:lpstr>Warnings from different department</vt:lpstr>
      <vt:lpstr>Information Service Interface</vt:lpstr>
      <vt:lpstr>PowerPoint Presentation</vt:lpstr>
      <vt:lpstr>PowerPoint Presentation</vt:lpstr>
      <vt:lpstr>Contents</vt:lpstr>
      <vt:lpstr>PowerPoint Presentation</vt:lpstr>
      <vt:lpstr>Global Multi-Hazard Alert System in Asia</vt:lpstr>
      <vt:lpstr>PowerPoint Presentation</vt:lpstr>
      <vt:lpstr>PowerPoint Presentation</vt:lpstr>
      <vt:lpstr>PowerPoint Presentation</vt:lpstr>
      <vt:lpstr>http:// GMAS.ASIA/20190226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国家突发事件预警信息发布系统 应用对接工作方案</dc:title>
  <dc:creator>Super-Smile</dc:creator>
  <cp:lastModifiedBy>Admin</cp:lastModifiedBy>
  <cp:revision>1656</cp:revision>
  <dcterms:created xsi:type="dcterms:W3CDTF">2015-09-10T10:02:08Z</dcterms:created>
  <dcterms:modified xsi:type="dcterms:W3CDTF">2019-08-31T17:26:07Z</dcterms:modified>
</cp:coreProperties>
</file>