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5143500" cx="9144000"/>
  <p:notesSz cx="6858000" cy="9144000"/>
  <p:embeddedFontLst>
    <p:embeddedFont>
      <p:font typeface="Roboto Black"/>
      <p:bold r:id="rId23"/>
      <p:boldItalic r:id="rId24"/>
    </p:embeddedFont>
    <p:embeddedFont>
      <p:font typeface="Roboto"/>
      <p:regular r:id="rId25"/>
      <p:bold r:id="rId26"/>
      <p:italic r:id="rId27"/>
      <p:boldItalic r:id="rId28"/>
    </p:embeddedFont>
    <p:embeddedFont>
      <p:font typeface="Roboto Light"/>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33" roundtripDataSignature="AMtx7mhoaSl0aR/PVvr+rkMzCE1gmZSe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CE25D77-E3CF-4E52-B9A0-22536D2692DF}">
  <a:tblStyle styleId="{ACE25D77-E3CF-4E52-B9A0-22536D2692DF}"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RobotoBlack-boldItalic.fntdata"/><Relationship Id="rId23" Type="http://schemas.openxmlformats.org/officeDocument/2006/relationships/font" Target="fonts/RobotoBlack-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RobotoLight-regular.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RobotoLight-italic.fntdata"/><Relationship Id="rId30" Type="http://schemas.openxmlformats.org/officeDocument/2006/relationships/font" Target="fonts/RobotoLight-bold.fntdata"/><Relationship Id="rId11" Type="http://schemas.openxmlformats.org/officeDocument/2006/relationships/slide" Target="slides/slide5.xml"/><Relationship Id="rId33" Type="http://customschemas.google.com/relationships/presentationmetadata" Target="metadata"/><Relationship Id="rId10" Type="http://schemas.openxmlformats.org/officeDocument/2006/relationships/slide" Target="slides/slide4.xml"/><Relationship Id="rId32" Type="http://schemas.openxmlformats.org/officeDocument/2006/relationships/font" Target="fonts/RobotoLight-boldItalic.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olferinoacademy.com/review-your-ifrc-data-playbook-v1/" TargetMode="External"/><Relationship Id="rId3" Type="http://schemas.openxmlformats.org/officeDocument/2006/relationships/hyperlink" Target="https://solferinoacademy.com/we-wrote-a-book-with-200-contributors-and-120-pieces-of-content/" TargetMode="External"/><Relationship Id="rId4" Type="http://schemas.openxmlformats.org/officeDocument/2006/relationships/hyperlink" Target="https://preparecenter.org/toolkit/data-playbook-toolki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Last updated - September 20, 2022</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Background </a:t>
            </a:r>
            <a:endParaRPr/>
          </a:p>
          <a:p>
            <a:pPr indent="0" lvl="0" marL="0" rtl="0" algn="l">
              <a:lnSpc>
                <a:spcPct val="100000"/>
              </a:lnSpc>
              <a:spcBef>
                <a:spcPts val="0"/>
              </a:spcBef>
              <a:spcAft>
                <a:spcPts val="0"/>
              </a:spcAft>
              <a:buSzPts val="1100"/>
              <a:buNone/>
            </a:pPr>
            <a:r>
              <a:rPr lang="en" u="sng">
                <a:solidFill>
                  <a:schemeClr val="hlink"/>
                </a:solidFill>
                <a:hlinkClick r:id="rId2"/>
              </a:rPr>
              <a:t>https://solferinoacademy.com/review-your-ifrc-data-playbook-v1/</a:t>
            </a:r>
            <a:endParaRPr/>
          </a:p>
          <a:p>
            <a:pPr indent="0" lvl="0" marL="0" rtl="0" algn="l">
              <a:lnSpc>
                <a:spcPct val="100000"/>
              </a:lnSpc>
              <a:spcBef>
                <a:spcPts val="0"/>
              </a:spcBef>
              <a:spcAft>
                <a:spcPts val="0"/>
              </a:spcAft>
              <a:buSzPts val="1100"/>
              <a:buNone/>
            </a:pPr>
            <a:r>
              <a:rPr lang="en" u="sng">
                <a:solidFill>
                  <a:schemeClr val="hlink"/>
                </a:solidFill>
                <a:hlinkClick r:id="rId3"/>
              </a:rPr>
              <a:t>https://solferinoacademy.com/we-wrote-a-book-with-200-contributors-and-120-pieces-of-content/</a:t>
            </a:r>
            <a:endParaRPr/>
          </a:p>
          <a:p>
            <a:pPr indent="0" lvl="0" marL="0" rtl="0" algn="l">
              <a:lnSpc>
                <a:spcPct val="100000"/>
              </a:lnSpc>
              <a:spcBef>
                <a:spcPts val="0"/>
              </a:spcBef>
              <a:spcAft>
                <a:spcPts val="0"/>
              </a:spcAft>
              <a:buSzPts val="1100"/>
              <a:buNone/>
            </a:pPr>
            <a:r>
              <a:rPr lang="en" u="sng">
                <a:solidFill>
                  <a:schemeClr val="hlink"/>
                </a:solidFill>
                <a:hlinkClick r:id="rId4"/>
              </a:rPr>
              <a:t>https://preparecenter.org/toolkit/data-playbook-toolkit/</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29414567b0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g129414567b0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
              <a:t> </a:t>
            </a:r>
            <a:endParaRPr/>
          </a:p>
          <a:p>
            <a:pPr indent="0" lvl="0" marL="0" rtl="0" algn="l">
              <a:lnSpc>
                <a:spcPct val="115000"/>
              </a:lnSpc>
              <a:spcBef>
                <a:spcPts val="0"/>
              </a:spcBef>
              <a:spcAft>
                <a:spcPts val="0"/>
              </a:spcAft>
              <a:buSzPts val="1100"/>
              <a:buNone/>
            </a:pPr>
            <a:r>
              <a:t/>
            </a:r>
            <a:endParaRPr/>
          </a:p>
          <a:p>
            <a:pPr indent="0" lvl="0" marL="0" rtl="0" algn="l">
              <a:lnSpc>
                <a:spcPct val="115000"/>
              </a:lnSpc>
              <a:spcBef>
                <a:spcPts val="0"/>
              </a:spcBef>
              <a:spcAft>
                <a:spcPts val="0"/>
              </a:spcAft>
              <a:buSzPts val="1100"/>
              <a:buNone/>
            </a:pPr>
            <a:r>
              <a:rPr lang="en"/>
              <a:t>What are some data literacy best practices in your organization?</a:t>
            </a:r>
            <a:endParaRPr/>
          </a:p>
          <a:p>
            <a:pPr indent="0" lvl="0" marL="0" rtl="0" algn="l">
              <a:lnSpc>
                <a:spcPct val="115000"/>
              </a:lnSpc>
              <a:spcBef>
                <a:spcPts val="0"/>
              </a:spcBef>
              <a:spcAft>
                <a:spcPts val="0"/>
              </a:spcAft>
              <a:buSzPts val="1100"/>
              <a:buNone/>
            </a:pPr>
            <a:r>
              <a:rPr lang="en"/>
              <a:t>From the topics chosen for today, how do you communicate those to your team? How have they been communicated with you?</a:t>
            </a:r>
            <a:endParaRPr/>
          </a:p>
          <a:p>
            <a:pPr indent="0" lvl="0" marL="0" rtl="0" algn="l">
              <a:lnSpc>
                <a:spcPct val="115000"/>
              </a:lnSpc>
              <a:spcBef>
                <a:spcPts val="0"/>
              </a:spcBef>
              <a:spcAft>
                <a:spcPts val="0"/>
              </a:spcAft>
              <a:buSzPts val="1100"/>
              <a:buNone/>
            </a:pPr>
            <a:r>
              <a:rPr lang="en"/>
              <a:t>What methods of communication were used?</a:t>
            </a:r>
            <a:endParaRPr/>
          </a:p>
          <a:p>
            <a:pPr indent="0" lvl="0" marL="0" rtl="0" algn="l">
              <a:lnSpc>
                <a:spcPct val="115000"/>
              </a:lnSpc>
              <a:spcBef>
                <a:spcPts val="0"/>
              </a:spcBef>
              <a:spcAft>
                <a:spcPts val="0"/>
              </a:spcAft>
              <a:buSzPts val="1100"/>
              <a:buNone/>
            </a:pPr>
            <a:r>
              <a:rPr lang="en"/>
              <a:t>Which of the methods do you think worked best?</a:t>
            </a:r>
            <a:endParaRPr/>
          </a:p>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37be1b92d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37be1b92d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beta project was collaborate across many teams with many in person events: Information management, health, cash, monitoring and evaluation, and </a:t>
            </a:r>
            <a:r>
              <a:rPr lang="en"/>
              <a:t>innovation</a:t>
            </a:r>
            <a:r>
              <a:rPr lang="en"/>
              <a:t>. The V1 project was done online only. We had 270 contributors join the events across timezones and topics. We took an inclusive approach. But, we note that our work was in </a:t>
            </a:r>
            <a:r>
              <a:rPr lang="en"/>
              <a:t>english</a:t>
            </a:r>
            <a:r>
              <a:rPr lang="en"/>
              <a:t> and very limiting to those with no or low </a:t>
            </a:r>
            <a:r>
              <a:rPr lang="en"/>
              <a:t>internet</a:t>
            </a:r>
            <a:r>
              <a:rPr lang="en"/>
              <a:t> or diverse </a:t>
            </a:r>
            <a:r>
              <a:rPr lang="en"/>
              <a:t>language</a:t>
            </a:r>
            <a:r>
              <a:rPr lang="en"/>
              <a:t> skills. We wanted to have ‘creators’ and ‘owners’ of the playbook and the way forward. Launch with a </a:t>
            </a:r>
            <a:r>
              <a:rPr lang="en"/>
              <a:t>community</a:t>
            </a:r>
            <a:r>
              <a:rPr lang="en"/>
              <a:t> of potential trainers or ambassadors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29414567b0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g129414567b0_0_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129414567b0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g129414567b0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00b4dbf40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g100b4dbf40e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37be1b92d8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g137be1b92d8_0_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Nearly all humanitarian projects are data projects in some way shape or form. So it is more than necessary to have a full understanding about data and this can be done by promoting data literacy. The definition we are using for data literacy is as follows “individuals understanding their contribution to data as a team sport”. With that in mind, the IFRC has developed the Data Playbook specifically for group learning environments, whether by teams or trainers.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0447c7183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g100447c7183_0_1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And </a:t>
            </a:r>
            <a:r>
              <a:rPr lang="en"/>
              <a:t>curriculum</a:t>
            </a:r>
            <a:r>
              <a:rPr lang="en"/>
              <a:t> templates!!!!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00b4dbf40e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g100b4dbf40e_0_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
              <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56ea5bc906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g156ea5bc906_0_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
              <a:t> </a:t>
            </a:r>
            <a:endParaRPr/>
          </a:p>
          <a:p>
            <a:pPr indent="0" lvl="0" marL="0" rtl="0" algn="l">
              <a:lnSpc>
                <a:spcPct val="115000"/>
              </a:lnSpc>
              <a:spcBef>
                <a:spcPts val="0"/>
              </a:spcBef>
              <a:spcAft>
                <a:spcPts val="0"/>
              </a:spcAft>
              <a:buSzPts val="1100"/>
              <a:buNone/>
            </a:pPr>
            <a:r>
              <a:t/>
            </a:r>
            <a:endParaRPr/>
          </a:p>
          <a:p>
            <a:pPr indent="0" lvl="0" marL="0" rtl="0" algn="l">
              <a:lnSpc>
                <a:spcPct val="115000"/>
              </a:lnSpc>
              <a:spcBef>
                <a:spcPts val="0"/>
              </a:spcBef>
              <a:spcAft>
                <a:spcPts val="0"/>
              </a:spcAft>
              <a:buSzPts val="1100"/>
              <a:buNone/>
            </a:pPr>
            <a:r>
              <a:rPr lang="en"/>
              <a:t>What are some data literacy best practices in your organization?</a:t>
            </a:r>
            <a:endParaRPr/>
          </a:p>
          <a:p>
            <a:pPr indent="0" lvl="0" marL="0" rtl="0" algn="l">
              <a:lnSpc>
                <a:spcPct val="115000"/>
              </a:lnSpc>
              <a:spcBef>
                <a:spcPts val="0"/>
              </a:spcBef>
              <a:spcAft>
                <a:spcPts val="0"/>
              </a:spcAft>
              <a:buSzPts val="1100"/>
              <a:buNone/>
            </a:pPr>
            <a:r>
              <a:rPr lang="en"/>
              <a:t>From the topics chosen for today, how do you communicate those to your team? How have they been communicated with you?</a:t>
            </a:r>
            <a:endParaRPr/>
          </a:p>
          <a:p>
            <a:pPr indent="0" lvl="0" marL="0" rtl="0" algn="l">
              <a:lnSpc>
                <a:spcPct val="115000"/>
              </a:lnSpc>
              <a:spcBef>
                <a:spcPts val="0"/>
              </a:spcBef>
              <a:spcAft>
                <a:spcPts val="0"/>
              </a:spcAft>
              <a:buSzPts val="1100"/>
              <a:buNone/>
            </a:pPr>
            <a:r>
              <a:rPr lang="en"/>
              <a:t>What methods of communication were used?</a:t>
            </a:r>
            <a:endParaRPr/>
          </a:p>
          <a:p>
            <a:pPr indent="0" lvl="0" marL="0" rtl="0" algn="l">
              <a:lnSpc>
                <a:spcPct val="115000"/>
              </a:lnSpc>
              <a:spcBef>
                <a:spcPts val="0"/>
              </a:spcBef>
              <a:spcAft>
                <a:spcPts val="0"/>
              </a:spcAft>
              <a:buSzPts val="1100"/>
              <a:buNone/>
            </a:pPr>
            <a:r>
              <a:rPr lang="en"/>
              <a:t>Which of the methods do you think worked best?</a:t>
            </a:r>
            <a:endParaRPr/>
          </a:p>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37be1b92d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37be1b92d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a:solidFill>
                  <a:srgbClr val="8F00A8"/>
                </a:solidFill>
                <a:latin typeface="Roboto"/>
                <a:ea typeface="Roboto"/>
                <a:cs typeface="Roboto"/>
                <a:sym typeface="Roboto"/>
              </a:rPr>
              <a:t>The IFRC Data Playbook beta was piloted, then launched in 2018. It reached 1000s. For the V1 project, we hosted over 50 online events to get input, draft and test content. Our goals were open and participatory design with shared ownership.</a:t>
            </a:r>
            <a:endParaRPr>
              <a:solidFill>
                <a:srgbClr val="8F00A8"/>
              </a:solidFill>
              <a:latin typeface="Roboto"/>
              <a:ea typeface="Roboto"/>
              <a:cs typeface="Roboto"/>
              <a:sym typeface="Roboto"/>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Font typeface="Roboto"/>
              <a:buNone/>
              <a:defRPr sz="5200">
                <a:latin typeface="Roboto"/>
                <a:ea typeface="Roboto"/>
                <a:cs typeface="Roboto"/>
                <a:sym typeface="Roboto"/>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Font typeface="Roboto"/>
              <a:buNone/>
              <a:defRPr sz="2800">
                <a:latin typeface="Roboto"/>
                <a:ea typeface="Roboto"/>
                <a:cs typeface="Roboto"/>
                <a:sym typeface="Roboto"/>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9"/>
          <p:cNvSpPr txBox="1"/>
          <p:nvPr>
            <p:ph idx="12" type="sldNum"/>
          </p:nvPr>
        </p:nvSpPr>
        <p:spPr>
          <a:xfrm>
            <a:off x="8492633" y="71042"/>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2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5" name="Google Shape;45;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2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8" name="Google Shape;48;p2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9" name="Google Shape;49;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 name="Shape 13"/>
        <p:cNvGrpSpPr/>
        <p:nvPr/>
      </p:nvGrpSpPr>
      <p:grpSpPr>
        <a:xfrm>
          <a:off x="0" y="0"/>
          <a:ext cx="0" cy="0"/>
          <a:chOff x="0" y="0"/>
          <a:chExt cx="0" cy="0"/>
        </a:xfrm>
      </p:grpSpPr>
      <p:sp>
        <p:nvSpPr>
          <p:cNvPr id="14" name="Google Shape;14;p2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15" name="Google Shape;15;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6" name="Shape 16"/>
        <p:cNvGrpSpPr/>
        <p:nvPr/>
      </p:nvGrpSpPr>
      <p:grpSpPr>
        <a:xfrm>
          <a:off x="0" y="0"/>
          <a:ext cx="0" cy="0"/>
          <a:chOff x="0" y="0"/>
          <a:chExt cx="0" cy="0"/>
        </a:xfrm>
      </p:grpSpPr>
      <p:sp>
        <p:nvSpPr>
          <p:cNvPr id="17" name="Google Shape;17;p2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8" name="Google Shape;18;p2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19" name="Google Shape;19;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0" name="Shape 20"/>
        <p:cNvGrpSpPr/>
        <p:nvPr/>
      </p:nvGrpSpPr>
      <p:grpSpPr>
        <a:xfrm>
          <a:off x="0" y="0"/>
          <a:ext cx="0" cy="0"/>
          <a:chOff x="0" y="0"/>
          <a:chExt cx="0" cy="0"/>
        </a:xfrm>
      </p:grpSpPr>
      <p:sp>
        <p:nvSpPr>
          <p:cNvPr id="21" name="Google Shape;21;p22"/>
          <p:cNvSpPr/>
          <p:nvPr/>
        </p:nvSpPr>
        <p:spPr>
          <a:xfrm>
            <a:off x="4572000" y="555100"/>
            <a:ext cx="4572000" cy="45882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22"/>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23" name="Google Shape;23;p22"/>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24" name="Google Shape;24;p22"/>
          <p:cNvSpPr txBox="1"/>
          <p:nvPr>
            <p:ph idx="2" type="body"/>
          </p:nvPr>
        </p:nvSpPr>
        <p:spPr>
          <a:xfrm>
            <a:off x="4939500" y="1130375"/>
            <a:ext cx="3837000" cy="3532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5" name="Google Shape;2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6" name="Shape 26"/>
        <p:cNvGrpSpPr/>
        <p:nvPr/>
      </p:nvGrpSpPr>
      <p:grpSpPr>
        <a:xfrm>
          <a:off x="0" y="0"/>
          <a:ext cx="0" cy="0"/>
          <a:chOff x="0" y="0"/>
          <a:chExt cx="0" cy="0"/>
        </a:xfrm>
      </p:grpSpPr>
      <p:sp>
        <p:nvSpPr>
          <p:cNvPr id="27" name="Google Shape;27;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sp>
        <p:nvSpPr>
          <p:cNvPr id="29" name="Google Shape;29;p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0" name="Google Shape;30;p2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31" name="Google Shape;31;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2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37" name="Google Shape;37;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40" name="Google Shape;40;p2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1" name="Google Shape;41;p2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2" name="Google Shape;42;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Roboto"/>
              <a:buNone/>
              <a:defRPr b="0" i="0" sz="2800" u="none" cap="none" strike="noStrike">
                <a:solidFill>
                  <a:schemeClr val="dk1"/>
                </a:solidFill>
                <a:latin typeface="Roboto"/>
                <a:ea typeface="Roboto"/>
                <a:cs typeface="Roboto"/>
                <a:sym typeface="Roboto"/>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Roboto"/>
              <a:buChar char="●"/>
              <a:defRPr b="0" i="0" sz="1800" u="none" cap="none" strike="noStrike">
                <a:solidFill>
                  <a:schemeClr val="dk2"/>
                </a:solidFill>
                <a:latin typeface="Roboto"/>
                <a:ea typeface="Roboto"/>
                <a:cs typeface="Roboto"/>
                <a:sym typeface="Roboto"/>
              </a:defRPr>
            </a:lvl1pPr>
            <a:lvl2pPr indent="-317500" lvl="1" marL="9144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2pPr>
            <a:lvl3pPr indent="-317500" lvl="2" marL="13716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3pPr>
            <a:lvl4pPr indent="-317500" lvl="3" marL="18288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4pPr>
            <a:lvl5pPr indent="-317500" lvl="4" marL="22860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5pPr>
            <a:lvl6pPr indent="-317500" lvl="5" marL="27432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6pPr>
            <a:lvl7pPr indent="-317500" lvl="6" marL="32004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7pPr>
            <a:lvl8pPr indent="-317500" lvl="7" marL="3657600" marR="0" rtl="0" algn="l">
              <a:lnSpc>
                <a:spcPct val="115000"/>
              </a:lnSpc>
              <a:spcBef>
                <a:spcPts val="160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dk2"/>
              </a:buClr>
              <a:buSzPts val="1400"/>
              <a:buFont typeface="Roboto"/>
              <a:buChar char="■"/>
              <a:defRPr b="0" i="0" sz="1400" u="none" cap="none" strike="noStrike">
                <a:solidFill>
                  <a:schemeClr val="dk2"/>
                </a:solidFill>
                <a:latin typeface="Roboto"/>
                <a:ea typeface="Roboto"/>
                <a:cs typeface="Roboto"/>
                <a:sym typeface="Roboto"/>
              </a:defRPr>
            </a:lvl9pPr>
          </a:lstStyle>
          <a:p/>
        </p:txBody>
      </p:sp>
      <p:sp>
        <p:nvSpPr>
          <p:cNvPr id="8" name="Google Shape;8;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image" Target="../media/image6.png"/><Relationship Id="rId4" Type="http://schemas.openxmlformats.org/officeDocument/2006/relationships/hyperlink" Target="mailto:heather.leson@ifrc.org" TargetMode="External"/><Relationship Id="rId5" Type="http://schemas.openxmlformats.org/officeDocument/2006/relationships/hyperlink" Target="https://www.fabriders.net/" TargetMode="External"/><Relationship Id="rId6" Type="http://schemas.openxmlformats.org/officeDocument/2006/relationships/hyperlink" Target="mailto:dirk@fabriders.net" TargetMode="External"/><Relationship Id="rId7" Type="http://schemas.openxmlformats.org/officeDocument/2006/relationships/hyperlink" Target="mailto:melissa.elhamouch@ifrc.org" TargetMode="External"/><Relationship Id="rId8" Type="http://schemas.openxmlformats.org/officeDocument/2006/relationships/hyperlink" Target="mailto:melissa.elhamouch@ifrc.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588525" y="1723088"/>
            <a:ext cx="4845900" cy="2253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b="1" lang="en" sz="4200"/>
              <a:t>Documentation is a Team Sport: </a:t>
            </a:r>
            <a:endParaRPr b="1" sz="4200"/>
          </a:p>
          <a:p>
            <a:pPr indent="0" lvl="0" marL="0" rtl="0" algn="ctr">
              <a:lnSpc>
                <a:spcPct val="100000"/>
              </a:lnSpc>
              <a:spcBef>
                <a:spcPts val="0"/>
              </a:spcBef>
              <a:spcAft>
                <a:spcPts val="0"/>
              </a:spcAft>
              <a:buSzPts val="5200"/>
              <a:buNone/>
            </a:pPr>
            <a:r>
              <a:t/>
            </a:r>
            <a:endParaRPr b="1" sz="4200"/>
          </a:p>
          <a:p>
            <a:pPr indent="0" lvl="0" marL="0" rtl="0" algn="ctr">
              <a:lnSpc>
                <a:spcPct val="100000"/>
              </a:lnSpc>
              <a:spcBef>
                <a:spcPts val="0"/>
              </a:spcBef>
              <a:spcAft>
                <a:spcPts val="0"/>
              </a:spcAft>
              <a:buSzPts val="5200"/>
              <a:buNone/>
            </a:pPr>
            <a:r>
              <a:rPr lang="en" sz="2400">
                <a:solidFill>
                  <a:schemeClr val="accent3"/>
                </a:solidFill>
              </a:rPr>
              <a:t>IFRC Data Playbook </a:t>
            </a:r>
            <a:endParaRPr sz="2400">
              <a:solidFill>
                <a:schemeClr val="accent3"/>
              </a:solidFill>
            </a:endParaRPr>
          </a:p>
          <a:p>
            <a:pPr indent="0" lvl="0" marL="0" rtl="0" algn="ctr">
              <a:lnSpc>
                <a:spcPct val="100000"/>
              </a:lnSpc>
              <a:spcBef>
                <a:spcPts val="0"/>
              </a:spcBef>
              <a:spcAft>
                <a:spcPts val="0"/>
              </a:spcAft>
              <a:buSzPts val="5200"/>
              <a:buNone/>
            </a:pPr>
            <a:r>
              <a:rPr lang="en" sz="2400">
                <a:solidFill>
                  <a:schemeClr val="accent3"/>
                </a:solidFill>
              </a:rPr>
              <a:t>Idea to Beta to V1</a:t>
            </a:r>
            <a:endParaRPr sz="3600">
              <a:latin typeface="Roboto"/>
              <a:ea typeface="Roboto"/>
              <a:cs typeface="Roboto"/>
              <a:sym typeface="Roboto"/>
            </a:endParaRPr>
          </a:p>
        </p:txBody>
      </p:sp>
      <p:pic>
        <p:nvPicPr>
          <p:cNvPr id="55" name="Google Shape;55;p1"/>
          <p:cNvPicPr preferRelativeResize="0"/>
          <p:nvPr/>
        </p:nvPicPr>
        <p:blipFill rotWithShape="1">
          <a:blip r:embed="rId3">
            <a:alphaModFix/>
          </a:blip>
          <a:srcRect b="0" l="0" r="0" t="0"/>
          <a:stretch/>
        </p:blipFill>
        <p:spPr>
          <a:xfrm>
            <a:off x="5749650" y="845775"/>
            <a:ext cx="2939399" cy="400791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9" name="Shape 109"/>
        <p:cNvGrpSpPr/>
        <p:nvPr/>
      </p:nvGrpSpPr>
      <p:grpSpPr>
        <a:xfrm>
          <a:off x="0" y="0"/>
          <a:ext cx="0" cy="0"/>
          <a:chOff x="0" y="0"/>
          <a:chExt cx="0" cy="0"/>
        </a:xfrm>
      </p:grpSpPr>
      <p:sp>
        <p:nvSpPr>
          <p:cNvPr id="110" name="Google Shape;110;g129414567b0_0_7"/>
          <p:cNvSpPr/>
          <p:nvPr/>
        </p:nvSpPr>
        <p:spPr>
          <a:xfrm>
            <a:off x="-60225" y="15238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g129414567b0_0_7"/>
          <p:cNvSpPr txBox="1"/>
          <p:nvPr>
            <p:ph idx="4294967295" type="title"/>
          </p:nvPr>
        </p:nvSpPr>
        <p:spPr>
          <a:xfrm>
            <a:off x="490250" y="450150"/>
            <a:ext cx="8411400" cy="1327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Network and Community-building</a:t>
            </a:r>
            <a:endParaRPr>
              <a:solidFill>
                <a:schemeClr val="accent5"/>
              </a:solidFill>
            </a:endParaRPr>
          </a:p>
          <a:p>
            <a:pPr indent="0" lvl="0" marL="0" rtl="0" algn="ctr">
              <a:lnSpc>
                <a:spcPct val="100000"/>
              </a:lnSpc>
              <a:spcBef>
                <a:spcPts val="0"/>
              </a:spcBef>
              <a:spcAft>
                <a:spcPts val="0"/>
              </a:spcAft>
              <a:buSzPts val="2800"/>
              <a:buNone/>
            </a:pPr>
            <a:r>
              <a:t/>
            </a:r>
            <a:endParaRPr>
              <a:solidFill>
                <a:schemeClr val="accent5"/>
              </a:solidFill>
            </a:endParaRPr>
          </a:p>
        </p:txBody>
      </p:sp>
      <p:sp>
        <p:nvSpPr>
          <p:cNvPr id="112" name="Google Shape;112;g129414567b0_0_7"/>
          <p:cNvSpPr txBox="1"/>
          <p:nvPr>
            <p:ph idx="4294967295" type="title"/>
          </p:nvPr>
        </p:nvSpPr>
        <p:spPr>
          <a:xfrm>
            <a:off x="599475" y="1710150"/>
            <a:ext cx="8040000" cy="2576400"/>
          </a:xfrm>
          <a:prstGeom prst="rect">
            <a:avLst/>
          </a:prstGeom>
          <a:noFill/>
          <a:ln>
            <a:noFill/>
          </a:ln>
        </p:spPr>
        <p:txBody>
          <a:bodyPr anchorCtr="0" anchor="t" bIns="91425" lIns="91425" spcFirstLastPara="1" rIns="91425" wrap="square" tIns="91425">
            <a:noAutofit/>
          </a:bodyPr>
          <a:lstStyle/>
          <a:p>
            <a:pPr indent="-361950" lvl="0" marL="457200" rtl="0" algn="l">
              <a:lnSpc>
                <a:spcPct val="150000"/>
              </a:lnSpc>
              <a:spcBef>
                <a:spcPts val="0"/>
              </a:spcBef>
              <a:spcAft>
                <a:spcPts val="0"/>
              </a:spcAft>
              <a:buSzPts val="2100"/>
              <a:buChar char="●"/>
            </a:pPr>
            <a:r>
              <a:rPr lang="en" sz="2100"/>
              <a:t>Mentors and ambassadors connected</a:t>
            </a:r>
            <a:endParaRPr sz="2100"/>
          </a:p>
          <a:p>
            <a:pPr indent="-361950" lvl="0" marL="457200" rtl="0" algn="l">
              <a:lnSpc>
                <a:spcPct val="150000"/>
              </a:lnSpc>
              <a:spcBef>
                <a:spcPts val="0"/>
              </a:spcBef>
              <a:spcAft>
                <a:spcPts val="0"/>
              </a:spcAft>
              <a:buSzPts val="2100"/>
              <a:buChar char="●"/>
            </a:pPr>
            <a:r>
              <a:rPr lang="en" sz="2100"/>
              <a:t>We convened multiple communities and networks across the Red Cross Red Crescent. Network-building is complex across time zones, skills and language. </a:t>
            </a:r>
            <a:endParaRPr sz="2100"/>
          </a:p>
          <a:p>
            <a:pPr indent="-361950" lvl="0" marL="457200" rtl="0" algn="l">
              <a:lnSpc>
                <a:spcPct val="150000"/>
              </a:lnSpc>
              <a:spcBef>
                <a:spcPts val="0"/>
              </a:spcBef>
              <a:spcAft>
                <a:spcPts val="0"/>
              </a:spcAft>
              <a:buSzPts val="2100"/>
              <a:buChar char="●"/>
            </a:pPr>
            <a:r>
              <a:rPr lang="en" sz="2100"/>
              <a:t>Unique forum to foster community/network building exercises to support leaders and build peer networking on their data and digital journey. </a:t>
            </a:r>
            <a:endParaRPr sz="23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137be1b92d8_0_5"/>
          <p:cNvSpPr txBox="1"/>
          <p:nvPr>
            <p:ph type="title"/>
          </p:nvPr>
        </p:nvSpPr>
        <p:spPr>
          <a:xfrm>
            <a:off x="377800" y="1846575"/>
            <a:ext cx="8520600" cy="196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8700"/>
              <a:t>270 contributors (V1)</a:t>
            </a:r>
            <a:endParaRPr sz="87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1" name="Shape 121"/>
        <p:cNvGrpSpPr/>
        <p:nvPr/>
      </p:nvGrpSpPr>
      <p:grpSpPr>
        <a:xfrm>
          <a:off x="0" y="0"/>
          <a:ext cx="0" cy="0"/>
          <a:chOff x="0" y="0"/>
          <a:chExt cx="0" cy="0"/>
        </a:xfrm>
      </p:grpSpPr>
      <p:sp>
        <p:nvSpPr>
          <p:cNvPr id="122" name="Google Shape;122;g129414567b0_0_13"/>
          <p:cNvSpPr/>
          <p:nvPr/>
        </p:nvSpPr>
        <p:spPr>
          <a:xfrm>
            <a:off x="-60225" y="15238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g129414567b0_0_13"/>
          <p:cNvSpPr txBox="1"/>
          <p:nvPr>
            <p:ph idx="4294967295" type="title"/>
          </p:nvPr>
        </p:nvSpPr>
        <p:spPr>
          <a:xfrm>
            <a:off x="490250" y="450150"/>
            <a:ext cx="8411400" cy="1327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Skillshares</a:t>
            </a:r>
            <a:endParaRPr>
              <a:solidFill>
                <a:schemeClr val="accent5"/>
              </a:solidFill>
            </a:endParaRPr>
          </a:p>
          <a:p>
            <a:pPr indent="0" lvl="0" marL="0" rtl="0" algn="ctr">
              <a:lnSpc>
                <a:spcPct val="100000"/>
              </a:lnSpc>
              <a:spcBef>
                <a:spcPts val="0"/>
              </a:spcBef>
              <a:spcAft>
                <a:spcPts val="0"/>
              </a:spcAft>
              <a:buSzPts val="2800"/>
              <a:buNone/>
            </a:pPr>
            <a:r>
              <a:t/>
            </a:r>
            <a:endParaRPr>
              <a:solidFill>
                <a:schemeClr val="accent5"/>
              </a:solidFill>
            </a:endParaRPr>
          </a:p>
        </p:txBody>
      </p:sp>
      <p:sp>
        <p:nvSpPr>
          <p:cNvPr id="124" name="Google Shape;124;g129414567b0_0_13"/>
          <p:cNvSpPr txBox="1"/>
          <p:nvPr>
            <p:ph idx="4294967295" type="title"/>
          </p:nvPr>
        </p:nvSpPr>
        <p:spPr>
          <a:xfrm>
            <a:off x="599475" y="1710150"/>
            <a:ext cx="8040000" cy="2576400"/>
          </a:xfrm>
          <a:prstGeom prst="rect">
            <a:avLst/>
          </a:prstGeom>
          <a:noFill/>
          <a:ln>
            <a:noFill/>
          </a:ln>
        </p:spPr>
        <p:txBody>
          <a:bodyPr anchorCtr="0" anchor="t" bIns="91425" lIns="91425" spcFirstLastPara="1" rIns="91425" wrap="square" tIns="91425">
            <a:noAutofit/>
          </a:bodyPr>
          <a:lstStyle/>
          <a:p>
            <a:pPr indent="-361950" lvl="0" marL="457200" rtl="0" algn="l">
              <a:lnSpc>
                <a:spcPct val="150000"/>
              </a:lnSpc>
              <a:spcBef>
                <a:spcPts val="0"/>
              </a:spcBef>
              <a:spcAft>
                <a:spcPts val="0"/>
              </a:spcAft>
              <a:buSzPts val="2100"/>
              <a:buChar char="●"/>
            </a:pPr>
            <a:r>
              <a:rPr lang="en" sz="2100"/>
              <a:t>Creating content and spaces, we used a </a:t>
            </a:r>
            <a:r>
              <a:rPr b="1" lang="en" sz="2100"/>
              <a:t>‘sharing’ and  ‘learn by doing’ </a:t>
            </a:r>
            <a:r>
              <a:rPr lang="en" sz="2100"/>
              <a:t>approach (social learning)</a:t>
            </a:r>
            <a:endParaRPr sz="2100"/>
          </a:p>
          <a:p>
            <a:pPr indent="-361950" lvl="0" marL="457200" rtl="0" algn="l">
              <a:lnSpc>
                <a:spcPct val="150000"/>
              </a:lnSpc>
              <a:spcBef>
                <a:spcPts val="0"/>
              </a:spcBef>
              <a:spcAft>
                <a:spcPts val="0"/>
              </a:spcAft>
              <a:buSzPts val="2100"/>
              <a:buChar char="●"/>
            </a:pPr>
            <a:r>
              <a:rPr b="1" lang="en" sz="2100"/>
              <a:t>Promote soft skills</a:t>
            </a:r>
            <a:r>
              <a:rPr lang="en" sz="2100"/>
              <a:t> - exposure to innovation methods, data/digital literacy skills, open methodologies, facilitation, peer training, and technical documentation skills.</a:t>
            </a:r>
            <a:endParaRPr sz="2100"/>
          </a:p>
          <a:p>
            <a:pPr indent="0" lvl="0" marL="0" rtl="0" algn="l">
              <a:lnSpc>
                <a:spcPct val="150000"/>
              </a:lnSpc>
              <a:spcBef>
                <a:spcPts val="0"/>
              </a:spcBef>
              <a:spcAft>
                <a:spcPts val="0"/>
              </a:spcAft>
              <a:buSzPts val="2800"/>
              <a:buNone/>
            </a:pPr>
            <a:r>
              <a:rPr lang="en" sz="2100"/>
              <a:t> </a:t>
            </a:r>
            <a:endParaRPr sz="23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8" name="Shape 128"/>
        <p:cNvGrpSpPr/>
        <p:nvPr/>
      </p:nvGrpSpPr>
      <p:grpSpPr>
        <a:xfrm>
          <a:off x="0" y="0"/>
          <a:ext cx="0" cy="0"/>
          <a:chOff x="0" y="0"/>
          <a:chExt cx="0" cy="0"/>
        </a:xfrm>
      </p:grpSpPr>
      <p:sp>
        <p:nvSpPr>
          <p:cNvPr id="129" name="Google Shape;129;g129414567b0_0_1"/>
          <p:cNvSpPr/>
          <p:nvPr/>
        </p:nvSpPr>
        <p:spPr>
          <a:xfrm>
            <a:off x="-60225" y="18286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g129414567b0_0_1"/>
          <p:cNvSpPr txBox="1"/>
          <p:nvPr>
            <p:ph idx="4294967295" type="title"/>
          </p:nvPr>
        </p:nvSpPr>
        <p:spPr>
          <a:xfrm>
            <a:off x="490250" y="450150"/>
            <a:ext cx="8411400" cy="1327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Product Development</a:t>
            </a:r>
            <a:r>
              <a:rPr lang="en">
                <a:solidFill>
                  <a:schemeClr val="accent5"/>
                </a:solidFill>
              </a:rPr>
              <a:t> and Innovation methodologies</a:t>
            </a:r>
            <a:endParaRPr>
              <a:solidFill>
                <a:schemeClr val="accent5"/>
              </a:solidFill>
            </a:endParaRPr>
          </a:p>
          <a:p>
            <a:pPr indent="0" lvl="0" marL="0" rtl="0" algn="ctr">
              <a:lnSpc>
                <a:spcPct val="100000"/>
              </a:lnSpc>
              <a:spcBef>
                <a:spcPts val="0"/>
              </a:spcBef>
              <a:spcAft>
                <a:spcPts val="0"/>
              </a:spcAft>
              <a:buSzPts val="2800"/>
              <a:buNone/>
            </a:pPr>
            <a:r>
              <a:t/>
            </a:r>
            <a:endParaRPr>
              <a:solidFill>
                <a:schemeClr val="accent5"/>
              </a:solidFill>
            </a:endParaRPr>
          </a:p>
        </p:txBody>
      </p:sp>
      <p:sp>
        <p:nvSpPr>
          <p:cNvPr id="131" name="Google Shape;131;g129414567b0_0_1"/>
          <p:cNvSpPr txBox="1"/>
          <p:nvPr>
            <p:ph idx="4294967295" type="title"/>
          </p:nvPr>
        </p:nvSpPr>
        <p:spPr>
          <a:xfrm>
            <a:off x="552000" y="1964325"/>
            <a:ext cx="8040000" cy="2576400"/>
          </a:xfrm>
          <a:prstGeom prst="rect">
            <a:avLst/>
          </a:prstGeom>
          <a:noFill/>
          <a:ln>
            <a:noFill/>
          </a:ln>
        </p:spPr>
        <p:txBody>
          <a:bodyPr anchorCtr="0" anchor="t" bIns="91425" lIns="91425" spcFirstLastPara="1" rIns="91425" wrap="square" tIns="91425">
            <a:noAutofit/>
          </a:bodyPr>
          <a:lstStyle/>
          <a:p>
            <a:pPr indent="-355600" lvl="0" marL="457200" rtl="0" algn="l">
              <a:lnSpc>
                <a:spcPct val="150000"/>
              </a:lnSpc>
              <a:spcBef>
                <a:spcPts val="0"/>
              </a:spcBef>
              <a:spcAft>
                <a:spcPts val="0"/>
              </a:spcAft>
              <a:buSzPts val="2000"/>
              <a:buChar char="●"/>
            </a:pPr>
            <a:r>
              <a:rPr b="1" lang="en" sz="2000"/>
              <a:t>Distributed networks</a:t>
            </a:r>
            <a:r>
              <a:rPr lang="en" sz="2000"/>
              <a:t> can apply open methods to innovate and transform supporting the digital agenda. We need to improve this.</a:t>
            </a:r>
            <a:endParaRPr sz="2000"/>
          </a:p>
          <a:p>
            <a:pPr indent="-355600" lvl="0" marL="457200" rtl="0" algn="l">
              <a:lnSpc>
                <a:spcPct val="150000"/>
              </a:lnSpc>
              <a:spcBef>
                <a:spcPts val="0"/>
              </a:spcBef>
              <a:spcAft>
                <a:spcPts val="0"/>
              </a:spcAft>
              <a:buSzPts val="2000"/>
              <a:buChar char="●"/>
            </a:pPr>
            <a:r>
              <a:rPr b="1" lang="en" sz="2000"/>
              <a:t>Participation activities</a:t>
            </a:r>
            <a:r>
              <a:rPr lang="en" sz="2000"/>
              <a:t> also show a digital divide in our network. </a:t>
            </a:r>
            <a:r>
              <a:rPr b="1" lang="en" sz="2000"/>
              <a:t>Translation</a:t>
            </a:r>
            <a:r>
              <a:rPr lang="en" sz="2000"/>
              <a:t> is a large gap, </a:t>
            </a:r>
            <a:r>
              <a:rPr b="1" lang="en" sz="2000"/>
              <a:t>internet access </a:t>
            </a:r>
            <a:r>
              <a:rPr lang="en" sz="2000"/>
              <a:t>as well.</a:t>
            </a:r>
            <a:endParaRPr sz="2000"/>
          </a:p>
          <a:p>
            <a:pPr indent="-355600" lvl="0" marL="457200" rtl="0" algn="l">
              <a:lnSpc>
                <a:spcPct val="150000"/>
              </a:lnSpc>
              <a:spcBef>
                <a:spcPts val="0"/>
              </a:spcBef>
              <a:spcAft>
                <a:spcPts val="0"/>
              </a:spcAft>
              <a:buSzPts val="2000"/>
              <a:buChar char="●"/>
            </a:pPr>
            <a:r>
              <a:rPr b="1" lang="en" sz="2000"/>
              <a:t>Agile product development and innovation methodologies</a:t>
            </a:r>
            <a:r>
              <a:rPr lang="en" sz="2000"/>
              <a:t>  (user-centered design) shaped the project and product.</a:t>
            </a:r>
            <a:endParaRPr sz="2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5" name="Shape 135"/>
        <p:cNvGrpSpPr/>
        <p:nvPr/>
      </p:nvGrpSpPr>
      <p:grpSpPr>
        <a:xfrm>
          <a:off x="0" y="0"/>
          <a:ext cx="0" cy="0"/>
          <a:chOff x="0" y="0"/>
          <a:chExt cx="0" cy="0"/>
        </a:xfrm>
      </p:grpSpPr>
      <p:pic>
        <p:nvPicPr>
          <p:cNvPr id="136" name="Google Shape;136;g100b4dbf40e_0_45"/>
          <p:cNvPicPr preferRelativeResize="0"/>
          <p:nvPr/>
        </p:nvPicPr>
        <p:blipFill rotWithShape="1">
          <a:blip r:embed="rId4">
            <a:alphaModFix/>
          </a:blip>
          <a:srcRect b="0" l="0" r="0" t="0"/>
          <a:stretch/>
        </p:blipFill>
        <p:spPr>
          <a:xfrm>
            <a:off x="6828550" y="513050"/>
            <a:ext cx="1891150" cy="806600"/>
          </a:xfrm>
          <a:prstGeom prst="rect">
            <a:avLst/>
          </a:prstGeom>
          <a:noFill/>
          <a:ln>
            <a:noFill/>
          </a:ln>
        </p:spPr>
      </p:pic>
      <p:sp>
        <p:nvSpPr>
          <p:cNvPr id="137" name="Google Shape;137;g100b4dbf40e_0_45"/>
          <p:cNvSpPr txBox="1"/>
          <p:nvPr>
            <p:ph idx="4294967295" type="ctrTitle"/>
          </p:nvPr>
        </p:nvSpPr>
        <p:spPr>
          <a:xfrm>
            <a:off x="311708" y="1882000"/>
            <a:ext cx="8520600" cy="205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Roboto"/>
              <a:buNone/>
            </a:pPr>
            <a:r>
              <a:rPr b="1" i="0" lang="en" sz="3000" u="none" cap="none" strike="noStrike">
                <a:solidFill>
                  <a:schemeClr val="lt1"/>
                </a:solidFill>
                <a:latin typeface="Roboto"/>
                <a:ea typeface="Roboto"/>
                <a:cs typeface="Roboto"/>
                <a:sym typeface="Roboto"/>
              </a:rPr>
              <a:t>PART 2</a:t>
            </a:r>
            <a:endParaRPr b="1" i="0" sz="3000" u="none" cap="none" strike="noStrike">
              <a:solidFill>
                <a:schemeClr val="lt1"/>
              </a:solidFill>
              <a:latin typeface="Roboto"/>
              <a:ea typeface="Roboto"/>
              <a:cs typeface="Roboto"/>
              <a:sym typeface="Roboto"/>
            </a:endParaRPr>
          </a:p>
          <a:p>
            <a:pPr indent="0" lvl="0" marL="0" marR="0" rtl="0" algn="ctr">
              <a:lnSpc>
                <a:spcPct val="100000"/>
              </a:lnSpc>
              <a:spcBef>
                <a:spcPts val="0"/>
              </a:spcBef>
              <a:spcAft>
                <a:spcPts val="0"/>
              </a:spcAft>
              <a:buClr>
                <a:schemeClr val="dk1"/>
              </a:buClr>
              <a:buSzPts val="2800"/>
              <a:buFont typeface="Roboto"/>
              <a:buNone/>
            </a:pPr>
            <a:r>
              <a:t/>
            </a:r>
            <a:endParaRPr b="1" i="0" sz="3000" u="none" cap="none" strike="noStrike">
              <a:solidFill>
                <a:schemeClr val="lt1"/>
              </a:solidFill>
              <a:latin typeface="Roboto"/>
              <a:ea typeface="Roboto"/>
              <a:cs typeface="Roboto"/>
              <a:sym typeface="Roboto"/>
            </a:endParaRPr>
          </a:p>
          <a:p>
            <a:pPr indent="0" lvl="0" marL="0" marR="0" rtl="0" algn="ctr">
              <a:lnSpc>
                <a:spcPct val="100000"/>
              </a:lnSpc>
              <a:spcBef>
                <a:spcPts val="0"/>
              </a:spcBef>
              <a:spcAft>
                <a:spcPts val="0"/>
              </a:spcAft>
              <a:buClr>
                <a:schemeClr val="dk1"/>
              </a:buClr>
              <a:buSzPts val="2800"/>
              <a:buFont typeface="Roboto"/>
              <a:buNone/>
            </a:pPr>
            <a:r>
              <a:rPr lang="en" sz="2600">
                <a:solidFill>
                  <a:schemeClr val="lt1"/>
                </a:solidFill>
                <a:latin typeface="Roboto Light"/>
                <a:ea typeface="Roboto Light"/>
                <a:cs typeface="Roboto Light"/>
                <a:sym typeface="Roboto Light"/>
              </a:rPr>
              <a:t>Lessons and Suggestions </a:t>
            </a:r>
            <a:endParaRPr b="0" i="0" sz="3000" u="none" cap="none" strike="noStrike">
              <a:solidFill>
                <a:schemeClr val="lt1"/>
              </a:solidFill>
              <a:latin typeface="Roboto"/>
              <a:ea typeface="Roboto"/>
              <a:cs typeface="Roboto"/>
              <a:sym typeface="Robo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1" name="Shape 141"/>
        <p:cNvGrpSpPr/>
        <p:nvPr/>
      </p:nvGrpSpPr>
      <p:grpSpPr>
        <a:xfrm>
          <a:off x="0" y="0"/>
          <a:ext cx="0" cy="0"/>
          <a:chOff x="0" y="0"/>
          <a:chExt cx="0" cy="0"/>
        </a:xfrm>
      </p:grpSpPr>
      <p:sp>
        <p:nvSpPr>
          <p:cNvPr id="142" name="Google Shape;142;g137be1b92d8_0_14"/>
          <p:cNvSpPr/>
          <p:nvPr/>
        </p:nvSpPr>
        <p:spPr>
          <a:xfrm>
            <a:off x="-60225" y="15238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g137be1b92d8_0_14"/>
          <p:cNvSpPr txBox="1"/>
          <p:nvPr>
            <p:ph idx="4294967295" type="title"/>
          </p:nvPr>
        </p:nvSpPr>
        <p:spPr>
          <a:xfrm>
            <a:off x="408225" y="537950"/>
            <a:ext cx="8422500" cy="6633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Lessons and Suggestions</a:t>
            </a:r>
            <a:endParaRPr>
              <a:solidFill>
                <a:schemeClr val="accent5"/>
              </a:solidFill>
            </a:endParaRPr>
          </a:p>
        </p:txBody>
      </p:sp>
      <p:graphicFrame>
        <p:nvGraphicFramePr>
          <p:cNvPr id="144" name="Google Shape;144;g137be1b92d8_0_14"/>
          <p:cNvGraphicFramePr/>
          <p:nvPr/>
        </p:nvGraphicFramePr>
        <p:xfrm>
          <a:off x="230200" y="1523864"/>
          <a:ext cx="3000000" cy="3000000"/>
        </p:xfrm>
        <a:graphic>
          <a:graphicData uri="http://schemas.openxmlformats.org/drawingml/2006/table">
            <a:tbl>
              <a:tblPr>
                <a:noFill/>
                <a:tableStyleId>{ACE25D77-E3CF-4E52-B9A0-22536D2692DF}</a:tableStyleId>
              </a:tblPr>
              <a:tblGrid>
                <a:gridCol w="920200"/>
                <a:gridCol w="3182900"/>
                <a:gridCol w="382850"/>
                <a:gridCol w="973350"/>
                <a:gridCol w="3319250"/>
              </a:tblGrid>
              <a:tr h="9914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1</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Contributors are owners</a:t>
                      </a:r>
                      <a:r>
                        <a:rPr lang="en" sz="1200">
                          <a:latin typeface="Roboto"/>
                          <a:ea typeface="Roboto"/>
                          <a:cs typeface="Roboto"/>
                          <a:sym typeface="Roboto"/>
                        </a:rPr>
                        <a:t> - </a:t>
                      </a:r>
                      <a:r>
                        <a:rPr lang="en" sz="1100">
                          <a:latin typeface="Roboto"/>
                          <a:ea typeface="Roboto"/>
                          <a:cs typeface="Roboto"/>
                          <a:sym typeface="Roboto"/>
                        </a:rPr>
                        <a:t>Be ready to adapt to your contributors - time zones, tooling, methodology, content priorities</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6</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Team - </a:t>
                      </a:r>
                      <a:r>
                        <a:rPr lang="en" sz="1100">
                          <a:latin typeface="Roboto"/>
                          <a:ea typeface="Roboto"/>
                          <a:cs typeface="Roboto"/>
                          <a:sym typeface="Roboto"/>
                        </a:rPr>
                        <a:t>we had module editors,  a ‘core team’ and 3 co-editors. Humanitarians get busy and deploy. Have a plan and team sport. </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74515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2</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Open methods - </a:t>
                      </a:r>
                      <a:r>
                        <a:rPr lang="en" sz="1200">
                          <a:latin typeface="Roboto"/>
                          <a:ea typeface="Roboto"/>
                          <a:cs typeface="Roboto"/>
                          <a:sym typeface="Roboto"/>
                        </a:rPr>
                        <a:t>we used participatory design and open methods. This works, but it take socialization and trust building. </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7</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Patience - </a:t>
                      </a:r>
                      <a:r>
                        <a:rPr lang="en" sz="1100">
                          <a:latin typeface="Roboto"/>
                          <a:ea typeface="Roboto"/>
                          <a:cs typeface="Roboto"/>
                          <a:sym typeface="Roboto"/>
                        </a:rPr>
                        <a:t>documentation is not always a top priority. It look a long time.</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68000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3</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Spaces -</a:t>
                      </a:r>
                      <a:r>
                        <a:rPr lang="en" sz="1200">
                          <a:latin typeface="Roboto"/>
                          <a:ea typeface="Roboto"/>
                          <a:cs typeface="Roboto"/>
                          <a:sym typeface="Roboto"/>
                        </a:rPr>
                        <a:t> </a:t>
                      </a:r>
                      <a:r>
                        <a:rPr lang="en" sz="1100">
                          <a:latin typeface="Roboto"/>
                          <a:ea typeface="Roboto"/>
                          <a:cs typeface="Roboto"/>
                          <a:sym typeface="Roboto"/>
                        </a:rPr>
                        <a:t>we made it possible to contribute during online events or asynchronously</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8</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Network-centric</a:t>
                      </a:r>
                      <a:r>
                        <a:rPr lang="en" sz="1200">
                          <a:latin typeface="Roboto"/>
                          <a:ea typeface="Roboto"/>
                          <a:cs typeface="Roboto"/>
                          <a:sym typeface="Roboto"/>
                        </a:rPr>
                        <a:t> -</a:t>
                      </a:r>
                      <a:r>
                        <a:rPr lang="en" sz="1100">
                          <a:latin typeface="Roboto"/>
                          <a:ea typeface="Roboto"/>
                          <a:cs typeface="Roboto"/>
                          <a:sym typeface="Roboto"/>
                        </a:rPr>
                        <a:t> we often talked /reviewed how others delivered playbooks/collaborations. Learn with, build with</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685125">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4</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Documentation -</a:t>
                      </a:r>
                      <a:r>
                        <a:rPr lang="en" sz="1200">
                          <a:latin typeface="Roboto"/>
                          <a:ea typeface="Roboto"/>
                          <a:cs typeface="Roboto"/>
                          <a:sym typeface="Roboto"/>
                        </a:rPr>
                        <a:t> </a:t>
                      </a:r>
                      <a:r>
                        <a:rPr lang="en" sz="1100">
                          <a:latin typeface="Roboto"/>
                          <a:ea typeface="Roboto"/>
                          <a:cs typeface="Roboto"/>
                          <a:sym typeface="Roboto"/>
                        </a:rPr>
                        <a:t>We had many templates. Run it like an innovation prototype and use product development best practices.</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9</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b="1" lang="en" sz="1200">
                          <a:latin typeface="Roboto"/>
                          <a:ea typeface="Roboto"/>
                          <a:cs typeface="Roboto"/>
                          <a:sym typeface="Roboto"/>
                        </a:rPr>
                        <a:t>Editing -</a:t>
                      </a:r>
                      <a:r>
                        <a:rPr lang="en" sz="1200">
                          <a:latin typeface="Roboto"/>
                          <a:ea typeface="Roboto"/>
                          <a:cs typeface="Roboto"/>
                          <a:sym typeface="Roboto"/>
                        </a:rPr>
                        <a:t> </a:t>
                      </a:r>
                      <a:r>
                        <a:rPr lang="en" sz="1100">
                          <a:latin typeface="Roboto"/>
                          <a:ea typeface="Roboto"/>
                          <a:cs typeface="Roboto"/>
                          <a:sym typeface="Roboto"/>
                        </a:rPr>
                        <a:t>No matter how many times you edit, you will always find something. Humans. </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801025">
                <a:tc>
                  <a:txBody>
                    <a:bodyPr/>
                    <a:lstStyle/>
                    <a:p>
                      <a:pPr indent="0" lvl="0" marL="0" marR="0" rtl="0" algn="l">
                        <a:lnSpc>
                          <a:spcPct val="100000"/>
                        </a:lnSpc>
                        <a:spcBef>
                          <a:spcPts val="0"/>
                        </a:spcBef>
                        <a:spcAft>
                          <a:spcPts val="0"/>
                        </a:spcAft>
                        <a:buClr>
                          <a:srgbClr val="000000"/>
                        </a:buClr>
                        <a:buSzPts val="1200"/>
                        <a:buFont typeface="Arial"/>
                        <a:buNone/>
                      </a:pPr>
                      <a:r>
                        <a:rPr lang="en" sz="1200">
                          <a:solidFill>
                            <a:schemeClr val="lt1"/>
                          </a:solidFill>
                          <a:latin typeface="Roboto"/>
                          <a:ea typeface="Roboto"/>
                          <a:cs typeface="Roboto"/>
                          <a:sym typeface="Roboto"/>
                        </a:rPr>
                        <a:t>5</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15000"/>
                        </a:lnSpc>
                        <a:spcBef>
                          <a:spcPts val="0"/>
                        </a:spcBef>
                        <a:spcAft>
                          <a:spcPts val="0"/>
                        </a:spcAft>
                        <a:buClr>
                          <a:srgbClr val="000000"/>
                        </a:buClr>
                        <a:buSzPts val="1200"/>
                        <a:buFont typeface="Arial"/>
                        <a:buNone/>
                      </a:pPr>
                      <a:r>
                        <a:rPr b="1" lang="en" sz="1200">
                          <a:latin typeface="Roboto"/>
                          <a:ea typeface="Roboto"/>
                          <a:cs typeface="Roboto"/>
                          <a:sym typeface="Roboto"/>
                        </a:rPr>
                        <a:t>Beta and pilot -</a:t>
                      </a:r>
                      <a:r>
                        <a:rPr lang="en" sz="1200">
                          <a:latin typeface="Roboto"/>
                          <a:ea typeface="Roboto"/>
                          <a:cs typeface="Roboto"/>
                          <a:sym typeface="Roboto"/>
                        </a:rPr>
                        <a:t> </a:t>
                      </a:r>
                      <a:r>
                        <a:rPr lang="en" sz="1100">
                          <a:latin typeface="Roboto"/>
                          <a:ea typeface="Roboto"/>
                          <a:cs typeface="Roboto"/>
                          <a:sym typeface="Roboto"/>
                        </a:rPr>
                        <a:t>We piloted and refined this work from 2016 - 2021 to get the mix we needed. Take the time with your network</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10</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15000"/>
                        </a:lnSpc>
                        <a:spcBef>
                          <a:spcPts val="0"/>
                        </a:spcBef>
                        <a:spcAft>
                          <a:spcPts val="0"/>
                        </a:spcAft>
                        <a:buClr>
                          <a:srgbClr val="000000"/>
                        </a:buClr>
                        <a:buSzPts val="1200"/>
                        <a:buFont typeface="Arial"/>
                        <a:buNone/>
                      </a:pPr>
                      <a:r>
                        <a:rPr b="1" lang="en" sz="1200">
                          <a:latin typeface="Roboto"/>
                          <a:ea typeface="Roboto"/>
                          <a:cs typeface="Roboto"/>
                          <a:sym typeface="Roboto"/>
                        </a:rPr>
                        <a:t>Design </a:t>
                      </a:r>
                      <a:r>
                        <a:rPr lang="en" sz="1200">
                          <a:latin typeface="Roboto"/>
                          <a:ea typeface="Roboto"/>
                          <a:cs typeface="Roboto"/>
                          <a:sym typeface="Roboto"/>
                        </a:rPr>
                        <a:t>-</a:t>
                      </a:r>
                      <a:r>
                        <a:rPr lang="en" sz="1100">
                          <a:latin typeface="Roboto"/>
                          <a:ea typeface="Roboto"/>
                          <a:cs typeface="Roboto"/>
                          <a:sym typeface="Roboto"/>
                        </a:rPr>
                        <a:t> tradeoffs - Collaboration may mean less heavy design processes. Beautiful design -may be hard to collaborate/edit.</a:t>
                      </a:r>
                      <a:endParaRPr sz="11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8" name="Shape 148"/>
        <p:cNvGrpSpPr/>
        <p:nvPr/>
      </p:nvGrpSpPr>
      <p:grpSpPr>
        <a:xfrm>
          <a:off x="0" y="0"/>
          <a:ext cx="0" cy="0"/>
          <a:chOff x="0" y="0"/>
          <a:chExt cx="0" cy="0"/>
        </a:xfrm>
      </p:grpSpPr>
      <p:sp>
        <p:nvSpPr>
          <p:cNvPr id="149" name="Google Shape;149;p17"/>
          <p:cNvSpPr txBox="1"/>
          <p:nvPr>
            <p:ph idx="4294967295" type="title"/>
          </p:nvPr>
        </p:nvSpPr>
        <p:spPr>
          <a:xfrm>
            <a:off x="211725" y="1106125"/>
            <a:ext cx="8620500" cy="3138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n" sz="7100">
                <a:solidFill>
                  <a:schemeClr val="accent5"/>
                </a:solidFill>
                <a:latin typeface="Roboto Black"/>
                <a:ea typeface="Roboto Black"/>
                <a:cs typeface="Roboto Black"/>
                <a:sym typeface="Roboto Black"/>
              </a:rPr>
              <a:t>THANK YOU!</a:t>
            </a:r>
            <a:endParaRPr sz="2600">
              <a:solidFill>
                <a:schemeClr val="lt1"/>
              </a:solidFill>
            </a:endParaRPr>
          </a:p>
          <a:p>
            <a:pPr indent="0" lvl="0" marL="0" rtl="0" algn="l">
              <a:spcBef>
                <a:spcPts val="0"/>
              </a:spcBef>
              <a:spcAft>
                <a:spcPts val="0"/>
              </a:spcAft>
              <a:buSzPts val="2800"/>
              <a:buNone/>
            </a:pPr>
            <a:r>
              <a:rPr lang="en" sz="1700">
                <a:solidFill>
                  <a:schemeClr val="lt1"/>
                </a:solidFill>
              </a:rPr>
              <a:t>Your co-editors:</a:t>
            </a:r>
            <a:endParaRPr sz="1700">
              <a:solidFill>
                <a:schemeClr val="lt1"/>
              </a:solidFill>
            </a:endParaRPr>
          </a:p>
          <a:p>
            <a:pPr indent="0" lvl="0" marL="0" rtl="0" algn="l">
              <a:spcBef>
                <a:spcPts val="0"/>
              </a:spcBef>
              <a:spcAft>
                <a:spcPts val="0"/>
              </a:spcAft>
              <a:buSzPts val="2800"/>
              <a:buNone/>
            </a:pPr>
            <a:r>
              <a:rPr lang="en" sz="1700">
                <a:solidFill>
                  <a:schemeClr val="lt1"/>
                </a:solidFill>
              </a:rPr>
              <a:t>Heather Leson, Digital Innovation Lead, IFRC Solferino Academy</a:t>
            </a:r>
            <a:endParaRPr sz="1700">
              <a:solidFill>
                <a:schemeClr val="lt1"/>
              </a:solidFill>
            </a:endParaRPr>
          </a:p>
          <a:p>
            <a:pPr indent="0" lvl="0" marL="0" rtl="0" algn="l">
              <a:spcBef>
                <a:spcPts val="0"/>
              </a:spcBef>
              <a:spcAft>
                <a:spcPts val="0"/>
              </a:spcAft>
              <a:buSzPts val="2800"/>
              <a:buNone/>
            </a:pPr>
            <a:r>
              <a:rPr lang="en" sz="1900">
                <a:solidFill>
                  <a:schemeClr val="lt1"/>
                </a:solidFill>
              </a:rPr>
              <a:t>SolferinoAcademy.com   </a:t>
            </a:r>
            <a:r>
              <a:rPr lang="en" sz="1900" u="sng">
                <a:solidFill>
                  <a:schemeClr val="accent3"/>
                </a:solidFill>
                <a:hlinkClick r:id="rId4">
                  <a:extLst>
                    <a:ext uri="{A12FA001-AC4F-418D-AE19-62706E023703}">
                      <ahyp:hlinkClr val="tx"/>
                    </a:ext>
                  </a:extLst>
                </a:hlinkClick>
              </a:rPr>
              <a:t>heather.leson@ifrc.org</a:t>
            </a:r>
            <a:endParaRPr sz="1700">
              <a:solidFill>
                <a:schemeClr val="lt1"/>
              </a:solidFill>
            </a:endParaRPr>
          </a:p>
          <a:p>
            <a:pPr indent="0" lvl="0" marL="0" rtl="0" algn="l">
              <a:spcBef>
                <a:spcPts val="0"/>
              </a:spcBef>
              <a:spcAft>
                <a:spcPts val="0"/>
              </a:spcAft>
              <a:buSzPts val="2800"/>
              <a:buNone/>
            </a:pPr>
            <a:r>
              <a:t/>
            </a:r>
            <a:endParaRPr sz="1700">
              <a:solidFill>
                <a:schemeClr val="lt1"/>
              </a:solidFill>
            </a:endParaRPr>
          </a:p>
          <a:p>
            <a:pPr indent="0" lvl="0" marL="0" rtl="0" algn="l">
              <a:spcBef>
                <a:spcPts val="0"/>
              </a:spcBef>
              <a:spcAft>
                <a:spcPts val="0"/>
              </a:spcAft>
              <a:buSzPts val="2800"/>
              <a:buNone/>
            </a:pPr>
            <a:r>
              <a:rPr lang="en" sz="1900">
                <a:solidFill>
                  <a:schemeClr val="lt1"/>
                </a:solidFill>
              </a:rPr>
              <a:t>Dirk Slater, FabRider, </a:t>
            </a:r>
            <a:r>
              <a:rPr lang="en" sz="1900" u="sng">
                <a:solidFill>
                  <a:schemeClr val="hlink"/>
                </a:solidFill>
                <a:hlinkClick r:id="rId5"/>
              </a:rPr>
              <a:t>FabRiders</a:t>
            </a:r>
            <a:r>
              <a:rPr lang="en" sz="1900">
                <a:solidFill>
                  <a:schemeClr val="lt1"/>
                </a:solidFill>
              </a:rPr>
              <a:t>  </a:t>
            </a:r>
            <a:r>
              <a:rPr lang="en" sz="1900" u="sng">
                <a:solidFill>
                  <a:schemeClr val="hlink"/>
                </a:solidFill>
                <a:hlinkClick r:id="rId6"/>
              </a:rPr>
              <a:t>dirk@fabriders.net</a:t>
            </a:r>
            <a:endParaRPr sz="1900">
              <a:solidFill>
                <a:schemeClr val="lt1"/>
              </a:solidFill>
            </a:endParaRPr>
          </a:p>
          <a:p>
            <a:pPr indent="0" lvl="0" marL="0" rtl="0" algn="l">
              <a:spcBef>
                <a:spcPts val="0"/>
              </a:spcBef>
              <a:spcAft>
                <a:spcPts val="0"/>
              </a:spcAft>
              <a:buSzPts val="2800"/>
              <a:buNone/>
            </a:pPr>
            <a:r>
              <a:t/>
            </a:r>
            <a:endParaRPr sz="1900">
              <a:solidFill>
                <a:schemeClr val="lt1"/>
              </a:solidFill>
            </a:endParaRPr>
          </a:p>
          <a:p>
            <a:pPr indent="0" lvl="0" marL="0" rtl="0" algn="l">
              <a:spcBef>
                <a:spcPts val="0"/>
              </a:spcBef>
              <a:spcAft>
                <a:spcPts val="0"/>
              </a:spcAft>
              <a:buSzPts val="2800"/>
              <a:buNone/>
            </a:pPr>
            <a:r>
              <a:rPr lang="en" sz="1700">
                <a:solidFill>
                  <a:schemeClr val="lt1"/>
                </a:solidFill>
              </a:rPr>
              <a:t>Melissa el Hamouch, Data and Digital Literacy Lead, 510, an initiative of the Netherlands Red Cross</a:t>
            </a:r>
            <a:r>
              <a:rPr lang="en" sz="2600">
                <a:solidFill>
                  <a:schemeClr val="lt1"/>
                </a:solidFill>
              </a:rPr>
              <a:t> </a:t>
            </a:r>
            <a:r>
              <a:rPr lang="en" sz="1900">
                <a:solidFill>
                  <a:schemeClr val="accent5"/>
                </a:solidFill>
              </a:rPr>
              <a:t>510.global  </a:t>
            </a:r>
            <a:r>
              <a:rPr lang="en" sz="1900" u="sng">
                <a:solidFill>
                  <a:schemeClr val="hlink"/>
                </a:solidFill>
                <a:hlinkClick r:id="rId7"/>
              </a:rPr>
              <a:t>melissa.elhamouch@ifrc.</a:t>
            </a:r>
            <a:r>
              <a:rPr lang="en" sz="1900" u="sng">
                <a:solidFill>
                  <a:schemeClr val="hlink"/>
                </a:solidFill>
                <a:hlinkClick r:id="rId8"/>
                <a:extLst>
                  <a:ext uri="http://customooxmlschemas.google.com/">
                    <go:slidesCustomData xmlns:go="http://customooxmlschemas.google.com/" textRoundtripDataId="0"/>
                  </a:ext>
                </a:extLst>
              </a:rPr>
              <a:t>org</a:t>
            </a:r>
            <a:r>
              <a:rPr lang="en" sz="1900">
                <a:solidFill>
                  <a:schemeClr val="accent5"/>
                </a:solidFill>
              </a:rPr>
              <a:t>  digital.ifrc.org</a:t>
            </a:r>
            <a:endParaRPr sz="1900">
              <a:solidFill>
                <a:schemeClr val="accent5"/>
              </a:solidFill>
            </a:endParaRPr>
          </a:p>
          <a:p>
            <a:pPr indent="0" lvl="0" marL="0" rtl="0" algn="l">
              <a:lnSpc>
                <a:spcPct val="100000"/>
              </a:lnSpc>
              <a:spcBef>
                <a:spcPts val="0"/>
              </a:spcBef>
              <a:spcAft>
                <a:spcPts val="0"/>
              </a:spcAft>
              <a:buSzPts val="2800"/>
              <a:buNone/>
            </a:pPr>
            <a:r>
              <a:t/>
            </a:r>
            <a:endParaRPr sz="1900">
              <a:solidFill>
                <a:schemeClr val="accent5"/>
              </a:solidFill>
            </a:endParaRPr>
          </a:p>
          <a:p>
            <a:pPr indent="0" lvl="0" marL="0" rtl="0" algn="l">
              <a:lnSpc>
                <a:spcPct val="100000"/>
              </a:lnSpc>
              <a:spcBef>
                <a:spcPts val="0"/>
              </a:spcBef>
              <a:spcAft>
                <a:spcPts val="0"/>
              </a:spcAft>
              <a:buSzPts val="2800"/>
              <a:buNone/>
            </a:pPr>
            <a:r>
              <a:rPr lang="en" sz="1900">
                <a:solidFill>
                  <a:schemeClr val="accent5"/>
                </a:solidFill>
              </a:rPr>
              <a:t> </a:t>
            </a:r>
            <a:endParaRPr sz="1900">
              <a:solidFill>
                <a:schemeClr val="accent5"/>
              </a:solidFill>
            </a:endParaRPr>
          </a:p>
          <a:p>
            <a:pPr indent="0" lvl="0" marL="0" rtl="0" algn="l">
              <a:lnSpc>
                <a:spcPct val="100000"/>
              </a:lnSpc>
              <a:spcBef>
                <a:spcPts val="0"/>
              </a:spcBef>
              <a:spcAft>
                <a:spcPts val="0"/>
              </a:spcAft>
              <a:buSzPts val="2800"/>
              <a:buNone/>
            </a:pPr>
            <a:r>
              <a:t/>
            </a:r>
            <a:endParaRPr sz="1900">
              <a:solidFill>
                <a:schemeClr val="accent5"/>
              </a:solidFill>
            </a:endParaRPr>
          </a:p>
          <a:p>
            <a:pPr indent="0" lvl="0" marL="0" rtl="0" algn="l">
              <a:lnSpc>
                <a:spcPct val="100000"/>
              </a:lnSpc>
              <a:spcBef>
                <a:spcPts val="0"/>
              </a:spcBef>
              <a:spcAft>
                <a:spcPts val="0"/>
              </a:spcAft>
              <a:buSzPts val="2800"/>
              <a:buNone/>
            </a:pPr>
            <a:r>
              <a:t/>
            </a:r>
            <a:endParaRPr sz="1900">
              <a:solidFill>
                <a:schemeClr val="accent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pic>
        <p:nvPicPr>
          <p:cNvPr id="60" name="Google Shape;60;p2"/>
          <p:cNvPicPr preferRelativeResize="0"/>
          <p:nvPr/>
        </p:nvPicPr>
        <p:blipFill rotWithShape="1">
          <a:blip r:embed="rId4">
            <a:alphaModFix/>
          </a:blip>
          <a:srcRect b="0" l="0" r="0" t="0"/>
          <a:stretch/>
        </p:blipFill>
        <p:spPr>
          <a:xfrm>
            <a:off x="6828550" y="513050"/>
            <a:ext cx="1891150" cy="806600"/>
          </a:xfrm>
          <a:prstGeom prst="rect">
            <a:avLst/>
          </a:prstGeom>
          <a:noFill/>
          <a:ln>
            <a:noFill/>
          </a:ln>
        </p:spPr>
      </p:pic>
      <p:sp>
        <p:nvSpPr>
          <p:cNvPr id="61" name="Google Shape;61;p2"/>
          <p:cNvSpPr txBox="1"/>
          <p:nvPr>
            <p:ph idx="4294967295" type="ctrTitle"/>
          </p:nvPr>
        </p:nvSpPr>
        <p:spPr>
          <a:xfrm>
            <a:off x="311700" y="1181250"/>
            <a:ext cx="8788500" cy="3150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Roboto"/>
              <a:buNone/>
            </a:pPr>
            <a:r>
              <a:rPr b="1" i="0" lang="en" sz="3000" u="none" cap="none" strike="noStrike">
                <a:solidFill>
                  <a:schemeClr val="lt1"/>
                </a:solidFill>
                <a:latin typeface="Roboto"/>
                <a:ea typeface="Roboto"/>
                <a:cs typeface="Roboto"/>
                <a:sym typeface="Roboto"/>
              </a:rPr>
              <a:t>Outline</a:t>
            </a:r>
            <a:endParaRPr b="1" i="0" sz="3000" u="none" cap="none" strike="noStrike">
              <a:solidFill>
                <a:schemeClr val="lt1"/>
              </a:solidFill>
              <a:latin typeface="Roboto"/>
              <a:ea typeface="Roboto"/>
              <a:cs typeface="Roboto"/>
              <a:sym typeface="Roboto"/>
            </a:endParaRPr>
          </a:p>
          <a:p>
            <a:pPr indent="0" lvl="0" marL="0" marR="0" rtl="0" algn="ctr">
              <a:lnSpc>
                <a:spcPct val="100000"/>
              </a:lnSpc>
              <a:spcBef>
                <a:spcPts val="0"/>
              </a:spcBef>
              <a:spcAft>
                <a:spcPts val="0"/>
              </a:spcAft>
              <a:buClr>
                <a:schemeClr val="dk1"/>
              </a:buClr>
              <a:buSzPts val="2800"/>
              <a:buFont typeface="Roboto"/>
              <a:buNone/>
            </a:pPr>
            <a:r>
              <a:t/>
            </a:r>
            <a:endParaRPr b="1" i="0" sz="3000" u="none" cap="none" strike="noStrike">
              <a:solidFill>
                <a:schemeClr val="lt1"/>
              </a:solidFill>
              <a:latin typeface="Roboto"/>
              <a:ea typeface="Roboto"/>
              <a:cs typeface="Roboto"/>
              <a:sym typeface="Roboto"/>
            </a:endParaRPr>
          </a:p>
          <a:p>
            <a:pPr indent="0" lvl="0" marL="0" marR="0" rtl="0" algn="ctr">
              <a:lnSpc>
                <a:spcPct val="100000"/>
              </a:lnSpc>
              <a:spcBef>
                <a:spcPts val="0"/>
              </a:spcBef>
              <a:spcAft>
                <a:spcPts val="0"/>
              </a:spcAft>
              <a:buClr>
                <a:schemeClr val="dk1"/>
              </a:buClr>
              <a:buSzPts val="2800"/>
              <a:buFont typeface="Roboto"/>
              <a:buNone/>
            </a:pPr>
            <a:r>
              <a:rPr b="0" i="0" lang="en" sz="2600" u="none" cap="none" strike="noStrike">
                <a:solidFill>
                  <a:schemeClr val="lt1"/>
                </a:solidFill>
                <a:latin typeface="Roboto Light"/>
                <a:ea typeface="Roboto Light"/>
                <a:cs typeface="Roboto Light"/>
                <a:sym typeface="Roboto Light"/>
              </a:rPr>
              <a:t>Introduction to Data Playbook</a:t>
            </a:r>
            <a:endParaRPr b="0" i="0" sz="2600" u="none" cap="none" strike="noStrike">
              <a:solidFill>
                <a:schemeClr val="lt1"/>
              </a:solidFill>
              <a:latin typeface="Roboto Light"/>
              <a:ea typeface="Roboto Light"/>
              <a:cs typeface="Roboto Light"/>
              <a:sym typeface="Roboto Light"/>
            </a:endParaRPr>
          </a:p>
          <a:p>
            <a:pPr indent="0" lvl="0" marL="0" marR="0" rtl="0" algn="ctr">
              <a:lnSpc>
                <a:spcPct val="100000"/>
              </a:lnSpc>
              <a:spcBef>
                <a:spcPts val="0"/>
              </a:spcBef>
              <a:spcAft>
                <a:spcPts val="0"/>
              </a:spcAft>
              <a:buClr>
                <a:schemeClr val="dk1"/>
              </a:buClr>
              <a:buSzPts val="2800"/>
              <a:buFont typeface="Roboto"/>
              <a:buNone/>
            </a:pPr>
            <a:r>
              <a:rPr b="1" i="0" lang="en" sz="2600" u="none" cap="none" strike="noStrike">
                <a:solidFill>
                  <a:schemeClr val="lt1"/>
                </a:solidFill>
                <a:latin typeface="Roboto"/>
                <a:ea typeface="Roboto"/>
                <a:cs typeface="Roboto"/>
                <a:sym typeface="Roboto"/>
              </a:rPr>
              <a:t>Part 1:</a:t>
            </a:r>
            <a:r>
              <a:rPr b="0" i="0" lang="en" sz="2600" u="none" cap="none" strike="noStrike">
                <a:solidFill>
                  <a:schemeClr val="lt1"/>
                </a:solidFill>
                <a:latin typeface="Roboto Light"/>
                <a:ea typeface="Roboto Light"/>
                <a:cs typeface="Roboto Light"/>
                <a:sym typeface="Roboto Light"/>
              </a:rPr>
              <a:t> Methodology </a:t>
            </a:r>
            <a:r>
              <a:rPr lang="en" sz="2600">
                <a:solidFill>
                  <a:schemeClr val="lt1"/>
                </a:solidFill>
                <a:latin typeface="Roboto Light"/>
                <a:ea typeface="Roboto Light"/>
                <a:cs typeface="Roboto Light"/>
                <a:sym typeface="Roboto Light"/>
              </a:rPr>
              <a:t> </a:t>
            </a:r>
            <a:endParaRPr b="0" i="0" sz="2600" u="none" cap="none" strike="noStrike">
              <a:solidFill>
                <a:schemeClr val="lt1"/>
              </a:solidFill>
              <a:latin typeface="Roboto Light"/>
              <a:ea typeface="Roboto Light"/>
              <a:cs typeface="Roboto Light"/>
              <a:sym typeface="Roboto Light"/>
            </a:endParaRPr>
          </a:p>
          <a:p>
            <a:pPr indent="0" lvl="0" marL="0" marR="0" rtl="0" algn="ctr">
              <a:lnSpc>
                <a:spcPct val="100000"/>
              </a:lnSpc>
              <a:spcBef>
                <a:spcPts val="0"/>
              </a:spcBef>
              <a:spcAft>
                <a:spcPts val="0"/>
              </a:spcAft>
              <a:buClr>
                <a:schemeClr val="dk1"/>
              </a:buClr>
              <a:buSzPts val="2800"/>
              <a:buFont typeface="Roboto"/>
              <a:buNone/>
            </a:pPr>
            <a:r>
              <a:rPr b="1" i="0" lang="en" sz="2600" u="none" cap="none" strike="noStrike">
                <a:solidFill>
                  <a:schemeClr val="lt1"/>
                </a:solidFill>
                <a:latin typeface="Roboto"/>
                <a:ea typeface="Roboto"/>
                <a:cs typeface="Roboto"/>
                <a:sym typeface="Roboto"/>
              </a:rPr>
              <a:t>Part 2:</a:t>
            </a:r>
            <a:r>
              <a:rPr b="0" i="0" lang="en" sz="2600" u="none" cap="none" strike="noStrike">
                <a:solidFill>
                  <a:schemeClr val="lt1"/>
                </a:solidFill>
                <a:latin typeface="Roboto Light"/>
                <a:ea typeface="Roboto Light"/>
                <a:cs typeface="Roboto Light"/>
                <a:sym typeface="Roboto Light"/>
              </a:rPr>
              <a:t> </a:t>
            </a:r>
            <a:r>
              <a:rPr lang="en" sz="2600">
                <a:solidFill>
                  <a:schemeClr val="lt1"/>
                </a:solidFill>
                <a:latin typeface="Roboto Light"/>
                <a:ea typeface="Roboto Light"/>
                <a:cs typeface="Roboto Light"/>
                <a:sym typeface="Roboto Light"/>
              </a:rPr>
              <a:t> Lessons and Suggestions</a:t>
            </a:r>
            <a:endParaRPr b="0" i="0" sz="2600" u="none" cap="none" strike="noStrike">
              <a:solidFill>
                <a:schemeClr val="lt1"/>
              </a:solidFill>
              <a:latin typeface="Roboto Light"/>
              <a:ea typeface="Roboto Light"/>
              <a:cs typeface="Roboto Light"/>
              <a:sym typeface="Roboto Light"/>
            </a:endParaRPr>
          </a:p>
          <a:p>
            <a:pPr indent="0" lvl="0" marL="0" marR="0" rtl="0" algn="ctr">
              <a:lnSpc>
                <a:spcPct val="100000"/>
              </a:lnSpc>
              <a:spcBef>
                <a:spcPts val="0"/>
              </a:spcBef>
              <a:spcAft>
                <a:spcPts val="0"/>
              </a:spcAft>
              <a:buClr>
                <a:schemeClr val="dk1"/>
              </a:buClr>
              <a:buSzPts val="2800"/>
              <a:buFont typeface="Roboto"/>
              <a:buNone/>
            </a:pPr>
            <a:r>
              <a:rPr b="0" i="0" lang="en" sz="2600" u="none" cap="none" strike="noStrike">
                <a:solidFill>
                  <a:schemeClr val="lt1"/>
                </a:solidFill>
                <a:latin typeface="Roboto Light"/>
                <a:ea typeface="Roboto Light"/>
                <a:cs typeface="Roboto Light"/>
                <a:sym typeface="Roboto Light"/>
              </a:rPr>
              <a:t>Closing</a:t>
            </a:r>
            <a:endParaRPr b="0" i="0" sz="2600" u="none" cap="none" strike="noStrike">
              <a:solidFill>
                <a:schemeClr val="lt1"/>
              </a:solidFill>
              <a:latin typeface="Roboto Light"/>
              <a:ea typeface="Roboto Light"/>
              <a:cs typeface="Roboto Light"/>
              <a:sym typeface="Roboto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3"/>
          <p:cNvSpPr txBox="1"/>
          <p:nvPr>
            <p:ph type="title"/>
          </p:nvPr>
        </p:nvSpPr>
        <p:spPr>
          <a:xfrm>
            <a:off x="261750" y="608250"/>
            <a:ext cx="8620500" cy="19635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2000"/>
              <a:buNone/>
            </a:pPr>
            <a:r>
              <a:rPr lang="en" sz="6300">
                <a:latin typeface="Roboto Black"/>
                <a:ea typeface="Roboto Black"/>
                <a:cs typeface="Roboto Black"/>
                <a:sym typeface="Roboto Black"/>
              </a:rPr>
              <a:t>THE DATA PLAYBOOK</a:t>
            </a:r>
            <a:endParaRPr sz="6300">
              <a:latin typeface="Roboto Black"/>
              <a:ea typeface="Roboto Black"/>
              <a:cs typeface="Roboto Black"/>
              <a:sym typeface="Roboto Black"/>
            </a:endParaRPr>
          </a:p>
        </p:txBody>
      </p:sp>
      <p:sp>
        <p:nvSpPr>
          <p:cNvPr id="67" name="Google Shape;67;p3"/>
          <p:cNvSpPr txBox="1"/>
          <p:nvPr>
            <p:ph idx="1" type="body"/>
          </p:nvPr>
        </p:nvSpPr>
        <p:spPr>
          <a:xfrm>
            <a:off x="311700" y="2859075"/>
            <a:ext cx="8570700" cy="1682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SzPts val="1800"/>
              <a:buNone/>
            </a:pPr>
            <a:r>
              <a:rPr lang="en"/>
              <a:t>Our definition of data literacy is “individuals understanding their contribution to data as a team sport”. IFRC has developed the Data Playbook specifically for group/social learning environments, whether by teams or trainers.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4"/>
          <p:cNvSpPr txBox="1"/>
          <p:nvPr>
            <p:ph type="title"/>
          </p:nvPr>
        </p:nvSpPr>
        <p:spPr>
          <a:xfrm>
            <a:off x="265500" y="1233175"/>
            <a:ext cx="4251600" cy="2103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lang="en" sz="4900"/>
              <a:t>THE DATA PLAYBOOK</a:t>
            </a:r>
            <a:endParaRPr sz="4900">
              <a:latin typeface="Roboto"/>
              <a:ea typeface="Roboto"/>
              <a:cs typeface="Roboto"/>
              <a:sym typeface="Roboto"/>
            </a:endParaRPr>
          </a:p>
        </p:txBody>
      </p:sp>
      <p:sp>
        <p:nvSpPr>
          <p:cNvPr id="73" name="Google Shape;73;p4"/>
          <p:cNvSpPr txBox="1"/>
          <p:nvPr>
            <p:ph idx="2" type="body"/>
          </p:nvPr>
        </p:nvSpPr>
        <p:spPr>
          <a:xfrm>
            <a:off x="4939500" y="1130375"/>
            <a:ext cx="4046700" cy="35328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SzPts val="1800"/>
              <a:buNone/>
            </a:pPr>
            <a:r>
              <a:rPr b="1" lang="en">
                <a:solidFill>
                  <a:schemeClr val="lt1"/>
                </a:solidFill>
              </a:rPr>
              <a:t>WHAT IT IS</a:t>
            </a:r>
            <a:endParaRPr b="1">
              <a:solidFill>
                <a:schemeClr val="lt1"/>
              </a:solidFill>
            </a:endParaRPr>
          </a:p>
          <a:p>
            <a:pPr indent="0" lvl="0" marL="0" rtl="0" algn="ctr">
              <a:lnSpc>
                <a:spcPct val="115000"/>
              </a:lnSpc>
              <a:spcBef>
                <a:spcPts val="1100"/>
              </a:spcBef>
              <a:spcAft>
                <a:spcPts val="0"/>
              </a:spcAft>
              <a:buSzPts val="1800"/>
              <a:buNone/>
            </a:pPr>
            <a:r>
              <a:rPr lang="en" sz="1400">
                <a:solidFill>
                  <a:schemeClr val="lt1"/>
                </a:solidFill>
              </a:rPr>
              <a:t>Tools to onboard data skills in an engaging way</a:t>
            </a:r>
            <a:endParaRPr sz="1400">
              <a:solidFill>
                <a:schemeClr val="lt1"/>
              </a:solidFill>
            </a:endParaRPr>
          </a:p>
          <a:p>
            <a:pPr indent="0" lvl="0" marL="0" rtl="0" algn="ctr">
              <a:lnSpc>
                <a:spcPct val="115000"/>
              </a:lnSpc>
              <a:spcBef>
                <a:spcPts val="1100"/>
              </a:spcBef>
              <a:spcAft>
                <a:spcPts val="0"/>
              </a:spcAft>
              <a:buSzPts val="1800"/>
              <a:buNone/>
            </a:pPr>
            <a:r>
              <a:t/>
            </a:r>
            <a:endParaRPr sz="1450">
              <a:solidFill>
                <a:schemeClr val="lt1"/>
              </a:solidFill>
            </a:endParaRPr>
          </a:p>
          <a:p>
            <a:pPr indent="0" lvl="0" marL="0" rtl="0" algn="ctr">
              <a:lnSpc>
                <a:spcPct val="115000"/>
              </a:lnSpc>
              <a:spcBef>
                <a:spcPts val="1100"/>
              </a:spcBef>
              <a:spcAft>
                <a:spcPts val="0"/>
              </a:spcAft>
              <a:buSzPts val="1800"/>
              <a:buNone/>
            </a:pPr>
            <a:r>
              <a:rPr b="1" lang="en">
                <a:solidFill>
                  <a:schemeClr val="lt1"/>
                </a:solidFill>
              </a:rPr>
              <a:t>WHAT IT IS NOT</a:t>
            </a:r>
            <a:endParaRPr b="1">
              <a:solidFill>
                <a:schemeClr val="lt1"/>
              </a:solidFill>
            </a:endParaRPr>
          </a:p>
          <a:p>
            <a:pPr indent="0" lvl="0" marL="0" rtl="0" algn="ctr">
              <a:lnSpc>
                <a:spcPct val="115000"/>
              </a:lnSpc>
              <a:spcBef>
                <a:spcPts val="1100"/>
              </a:spcBef>
              <a:spcAft>
                <a:spcPts val="0"/>
              </a:spcAft>
              <a:buSzPts val="1800"/>
              <a:buNone/>
            </a:pPr>
            <a:r>
              <a:rPr lang="en" sz="1400">
                <a:solidFill>
                  <a:schemeClr val="lt1"/>
                </a:solidFill>
              </a:rPr>
              <a:t>Individual capacity-development</a:t>
            </a:r>
            <a:endParaRPr sz="1400">
              <a:solidFill>
                <a:schemeClr val="lt1"/>
              </a:solidFill>
            </a:endParaRPr>
          </a:p>
          <a:p>
            <a:pPr indent="0" lvl="0" marL="0" rtl="0" algn="ctr">
              <a:lnSpc>
                <a:spcPct val="115000"/>
              </a:lnSpc>
              <a:spcBef>
                <a:spcPts val="1100"/>
              </a:spcBef>
              <a:spcAft>
                <a:spcPts val="0"/>
              </a:spcAft>
              <a:buSzPts val="1800"/>
              <a:buNone/>
            </a:pPr>
            <a:r>
              <a:t/>
            </a:r>
            <a:endParaRPr sz="1450">
              <a:solidFill>
                <a:schemeClr val="lt1"/>
              </a:solidFill>
            </a:endParaRPr>
          </a:p>
          <a:p>
            <a:pPr indent="0" lvl="0" marL="0" rtl="0" algn="ctr">
              <a:lnSpc>
                <a:spcPct val="115000"/>
              </a:lnSpc>
              <a:spcBef>
                <a:spcPts val="1100"/>
              </a:spcBef>
              <a:spcAft>
                <a:spcPts val="0"/>
              </a:spcAft>
              <a:buSzPts val="1800"/>
              <a:buNone/>
            </a:pPr>
            <a:r>
              <a:rPr b="1" lang="en">
                <a:solidFill>
                  <a:schemeClr val="lt1"/>
                </a:solidFill>
              </a:rPr>
              <a:t>WHO IT IS MEANT FOR</a:t>
            </a:r>
            <a:endParaRPr b="1">
              <a:solidFill>
                <a:schemeClr val="lt1"/>
              </a:solidFill>
            </a:endParaRPr>
          </a:p>
          <a:p>
            <a:pPr indent="0" lvl="0" marL="0" rtl="0" algn="ctr">
              <a:lnSpc>
                <a:spcPct val="115000"/>
              </a:lnSpc>
              <a:spcBef>
                <a:spcPts val="1100"/>
              </a:spcBef>
              <a:spcAft>
                <a:spcPts val="1100"/>
              </a:spcAft>
              <a:buSzPts val="1800"/>
              <a:buNone/>
            </a:pPr>
            <a:r>
              <a:rPr lang="en" sz="1400">
                <a:solidFill>
                  <a:schemeClr val="lt1"/>
                </a:solidFill>
              </a:rPr>
              <a:t>Teams interested in building data literacy</a:t>
            </a:r>
            <a:endParaRPr sz="14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7" name="Shape 77"/>
        <p:cNvGrpSpPr/>
        <p:nvPr/>
      </p:nvGrpSpPr>
      <p:grpSpPr>
        <a:xfrm>
          <a:off x="0" y="0"/>
          <a:ext cx="0" cy="0"/>
          <a:chOff x="0" y="0"/>
          <a:chExt cx="0" cy="0"/>
        </a:xfrm>
      </p:grpSpPr>
      <p:sp>
        <p:nvSpPr>
          <p:cNvPr id="78" name="Google Shape;78;g100447c7183_0_176"/>
          <p:cNvSpPr/>
          <p:nvPr/>
        </p:nvSpPr>
        <p:spPr>
          <a:xfrm>
            <a:off x="-60225" y="15238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g100447c7183_0_176"/>
          <p:cNvSpPr txBox="1"/>
          <p:nvPr>
            <p:ph idx="4294967295" type="title"/>
          </p:nvPr>
        </p:nvSpPr>
        <p:spPr>
          <a:xfrm>
            <a:off x="408225" y="537950"/>
            <a:ext cx="8422500" cy="6633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Data Playbook Contents</a:t>
            </a:r>
            <a:endParaRPr>
              <a:solidFill>
                <a:schemeClr val="accent5"/>
              </a:solidFill>
            </a:endParaRPr>
          </a:p>
        </p:txBody>
      </p:sp>
      <p:graphicFrame>
        <p:nvGraphicFramePr>
          <p:cNvPr id="80" name="Google Shape;80;g100447c7183_0_176"/>
          <p:cNvGraphicFramePr/>
          <p:nvPr/>
        </p:nvGraphicFramePr>
        <p:xfrm>
          <a:off x="230200" y="1654200"/>
          <a:ext cx="3000000" cy="3000000"/>
        </p:xfrm>
        <a:graphic>
          <a:graphicData uri="http://schemas.openxmlformats.org/drawingml/2006/table">
            <a:tbl>
              <a:tblPr>
                <a:noFill/>
                <a:tableStyleId>{ACE25D77-E3CF-4E52-B9A0-22536D2692DF}</a:tableStyleId>
              </a:tblPr>
              <a:tblGrid>
                <a:gridCol w="920200"/>
                <a:gridCol w="3182900"/>
                <a:gridCol w="382850"/>
                <a:gridCol w="973350"/>
                <a:gridCol w="3319250"/>
              </a:tblGrid>
              <a:tr h="66755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1</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Understanding how </a:t>
                      </a:r>
                      <a:r>
                        <a:rPr lang="en" sz="1200">
                          <a:latin typeface="Roboto"/>
                          <a:ea typeface="Roboto"/>
                          <a:cs typeface="Roboto"/>
                          <a:sym typeface="Roboto"/>
                        </a:rPr>
                        <a:t>D</a:t>
                      </a:r>
                      <a:r>
                        <a:rPr lang="en" sz="1200" u="none" cap="none" strike="noStrike">
                          <a:latin typeface="Roboto"/>
                          <a:ea typeface="Roboto"/>
                          <a:cs typeface="Roboto"/>
                          <a:sym typeface="Roboto"/>
                        </a:rPr>
                        <a:t>ata </a:t>
                      </a:r>
                      <a:r>
                        <a:rPr lang="en" sz="1200">
                          <a:latin typeface="Roboto"/>
                          <a:ea typeface="Roboto"/>
                          <a:cs typeface="Roboto"/>
                          <a:sym typeface="Roboto"/>
                        </a:rPr>
                        <a:t>M</a:t>
                      </a:r>
                      <a:r>
                        <a:rPr lang="en" sz="1200" u="none" cap="none" strike="noStrike">
                          <a:latin typeface="Roboto"/>
                          <a:ea typeface="Roboto"/>
                          <a:cs typeface="Roboto"/>
                          <a:sym typeface="Roboto"/>
                        </a:rPr>
                        <a:t>atters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6</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Understanding and </a:t>
                      </a:r>
                      <a:r>
                        <a:rPr lang="en" sz="1200">
                          <a:latin typeface="Roboto"/>
                          <a:ea typeface="Roboto"/>
                          <a:cs typeface="Roboto"/>
                          <a:sym typeface="Roboto"/>
                        </a:rPr>
                        <a:t>A</a:t>
                      </a:r>
                      <a:r>
                        <a:rPr lang="en" sz="1200" u="none" cap="none" strike="noStrike">
                          <a:latin typeface="Roboto"/>
                          <a:ea typeface="Roboto"/>
                          <a:cs typeface="Roboto"/>
                          <a:sym typeface="Roboto"/>
                        </a:rPr>
                        <a:t>nalyzing </a:t>
                      </a:r>
                      <a:r>
                        <a:rPr lang="en" sz="1200">
                          <a:latin typeface="Roboto"/>
                          <a:ea typeface="Roboto"/>
                          <a:cs typeface="Roboto"/>
                          <a:sym typeface="Roboto"/>
                        </a:rPr>
                        <a:t>D</a:t>
                      </a:r>
                      <a:r>
                        <a:rPr lang="en" sz="1200" u="none" cap="none" strike="noStrike">
                          <a:latin typeface="Roboto"/>
                          <a:ea typeface="Roboto"/>
                          <a:cs typeface="Roboto"/>
                          <a:sym typeface="Roboto"/>
                        </a:rPr>
                        <a:t>ata</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66755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2</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Nurturing a </a:t>
                      </a:r>
                      <a:r>
                        <a:rPr lang="en" sz="1200">
                          <a:latin typeface="Roboto"/>
                          <a:ea typeface="Roboto"/>
                          <a:cs typeface="Roboto"/>
                          <a:sym typeface="Roboto"/>
                        </a:rPr>
                        <a:t>Data Culture</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7</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latin typeface="Roboto"/>
                          <a:ea typeface="Roboto"/>
                          <a:cs typeface="Roboto"/>
                          <a:sym typeface="Roboto"/>
                        </a:rPr>
                        <a:t>Responsible Data Practices and Data Protection</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667550">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3</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Strengthening </a:t>
                      </a:r>
                      <a:r>
                        <a:rPr lang="en" sz="1200">
                          <a:latin typeface="Roboto"/>
                          <a:ea typeface="Roboto"/>
                          <a:cs typeface="Roboto"/>
                          <a:sym typeface="Roboto"/>
                        </a:rPr>
                        <a:t>D</a:t>
                      </a:r>
                      <a:r>
                        <a:rPr lang="en" sz="1200" u="none" cap="none" strike="noStrike">
                          <a:latin typeface="Roboto"/>
                          <a:ea typeface="Roboto"/>
                          <a:cs typeface="Roboto"/>
                          <a:sym typeface="Roboto"/>
                        </a:rPr>
                        <a:t>ata </a:t>
                      </a:r>
                      <a:r>
                        <a:rPr lang="en" sz="1200">
                          <a:latin typeface="Roboto"/>
                          <a:ea typeface="Roboto"/>
                          <a:cs typeface="Roboto"/>
                          <a:sym typeface="Roboto"/>
                        </a:rPr>
                        <a:t>Te</a:t>
                      </a:r>
                      <a:r>
                        <a:rPr lang="en" sz="1200" u="none" cap="none" strike="noStrike">
                          <a:latin typeface="Roboto"/>
                          <a:ea typeface="Roboto"/>
                          <a:cs typeface="Roboto"/>
                          <a:sym typeface="Roboto"/>
                        </a:rPr>
                        <a:t>ams</a:t>
                      </a:r>
                      <a:r>
                        <a:rPr lang="en" sz="1200">
                          <a:latin typeface="Roboto"/>
                          <a:ea typeface="Roboto"/>
                          <a:cs typeface="Roboto"/>
                          <a:sym typeface="Roboto"/>
                        </a:rPr>
                        <a:t> and Projects</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8</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Presenting and </a:t>
                      </a:r>
                      <a:r>
                        <a:rPr lang="en" sz="1200">
                          <a:latin typeface="Roboto"/>
                          <a:ea typeface="Roboto"/>
                          <a:cs typeface="Roboto"/>
                          <a:sym typeface="Roboto"/>
                        </a:rPr>
                        <a:t>V</a:t>
                      </a:r>
                      <a:r>
                        <a:rPr lang="en" sz="1200" u="none" cap="none" strike="noStrike">
                          <a:latin typeface="Roboto"/>
                          <a:ea typeface="Roboto"/>
                          <a:cs typeface="Roboto"/>
                          <a:sym typeface="Roboto"/>
                        </a:rPr>
                        <a:t>isualizing </a:t>
                      </a:r>
                      <a:r>
                        <a:rPr lang="en" sz="1200">
                          <a:latin typeface="Roboto"/>
                          <a:ea typeface="Roboto"/>
                          <a:cs typeface="Roboto"/>
                          <a:sym typeface="Roboto"/>
                        </a:rPr>
                        <a:t>D</a:t>
                      </a:r>
                      <a:r>
                        <a:rPr lang="en" sz="1200" u="none" cap="none" strike="noStrike">
                          <a:latin typeface="Roboto"/>
                          <a:ea typeface="Roboto"/>
                          <a:cs typeface="Roboto"/>
                          <a:sym typeface="Roboto"/>
                        </a:rPr>
                        <a:t>ata</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672575">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4</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Getting the </a:t>
                      </a:r>
                      <a:r>
                        <a:rPr lang="en" sz="1200">
                          <a:latin typeface="Roboto"/>
                          <a:ea typeface="Roboto"/>
                          <a:cs typeface="Roboto"/>
                          <a:sym typeface="Roboto"/>
                        </a:rPr>
                        <a:t>D</a:t>
                      </a:r>
                      <a:r>
                        <a:rPr lang="en" sz="1200" u="none" cap="none" strike="noStrike">
                          <a:latin typeface="Roboto"/>
                          <a:ea typeface="Roboto"/>
                          <a:cs typeface="Roboto"/>
                          <a:sym typeface="Roboto"/>
                        </a:rPr>
                        <a:t>ata we </a:t>
                      </a:r>
                      <a:r>
                        <a:rPr lang="en" sz="1200">
                          <a:latin typeface="Roboto"/>
                          <a:ea typeface="Roboto"/>
                          <a:cs typeface="Roboto"/>
                          <a:sym typeface="Roboto"/>
                        </a:rPr>
                        <a:t>N</a:t>
                      </a:r>
                      <a:r>
                        <a:rPr lang="en" sz="1200" u="none" cap="none" strike="noStrike">
                          <a:latin typeface="Roboto"/>
                          <a:ea typeface="Roboto"/>
                          <a:cs typeface="Roboto"/>
                          <a:sym typeface="Roboto"/>
                        </a:rPr>
                        <a:t>eed</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9</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Making </a:t>
                      </a:r>
                      <a:r>
                        <a:rPr lang="en" sz="1200">
                          <a:latin typeface="Roboto"/>
                          <a:ea typeface="Roboto"/>
                          <a:cs typeface="Roboto"/>
                          <a:sym typeface="Roboto"/>
                        </a:rPr>
                        <a:t>D</a:t>
                      </a:r>
                      <a:r>
                        <a:rPr lang="en" sz="1200" u="none" cap="none" strike="noStrike">
                          <a:latin typeface="Roboto"/>
                          <a:ea typeface="Roboto"/>
                          <a:cs typeface="Roboto"/>
                          <a:sym typeface="Roboto"/>
                        </a:rPr>
                        <a:t>ecisions with </a:t>
                      </a:r>
                      <a:r>
                        <a:rPr lang="en" sz="1200">
                          <a:latin typeface="Roboto"/>
                          <a:ea typeface="Roboto"/>
                          <a:cs typeface="Roboto"/>
                          <a:sym typeface="Roboto"/>
                        </a:rPr>
                        <a:t>D</a:t>
                      </a:r>
                      <a:r>
                        <a:rPr lang="en" sz="1200" u="none" cap="none" strike="noStrike">
                          <a:latin typeface="Roboto"/>
                          <a:ea typeface="Roboto"/>
                          <a:cs typeface="Roboto"/>
                          <a:sym typeface="Roboto"/>
                        </a:rPr>
                        <a:t>ata</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r h="698825">
                <a:tc>
                  <a:txBody>
                    <a:bodyPr/>
                    <a:lstStyle/>
                    <a:p>
                      <a:pPr indent="0" lvl="0" marL="0" marR="0" rtl="0" algn="l">
                        <a:lnSpc>
                          <a:spcPct val="100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5</a:t>
                      </a:r>
                      <a:endParaRPr sz="1200" u="none" cap="none" strike="noStrike">
                        <a:solidFill>
                          <a:schemeClr val="lt1"/>
                        </a:solidFill>
                        <a:latin typeface="Roboto"/>
                        <a:ea typeface="Roboto"/>
                        <a:cs typeface="Roboto"/>
                        <a:sym typeface="Roboto"/>
                      </a:endParaRPr>
                    </a:p>
                  </a:txBody>
                  <a:tcPr marT="91425" marB="91425" marR="91425" marL="91425">
                    <a:lnR cap="flat" cmpd="sng" w="9525">
                      <a:solidFill>
                        <a:srgbClr val="999999"/>
                      </a:solidFill>
                      <a:prstDash val="solid"/>
                      <a:round/>
                      <a:headEnd len="sm" w="sm" type="none"/>
                      <a:tailEnd len="sm" w="sm" type="none"/>
                    </a:lnR>
                    <a:solidFill>
                      <a:srgbClr val="5508D3"/>
                    </a:solidFill>
                  </a:tcPr>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latin typeface="Roboto"/>
                          <a:ea typeface="Roboto"/>
                          <a:cs typeface="Roboto"/>
                          <a:sym typeface="Roboto"/>
                        </a:rPr>
                        <a:t>Making </a:t>
                      </a:r>
                      <a:r>
                        <a:rPr lang="en" sz="1200">
                          <a:latin typeface="Roboto"/>
                          <a:ea typeface="Roboto"/>
                          <a:cs typeface="Roboto"/>
                          <a:sym typeface="Roboto"/>
                        </a:rPr>
                        <a:t>Da</a:t>
                      </a:r>
                      <a:r>
                        <a:rPr lang="en" sz="1200" u="none" cap="none" strike="noStrike">
                          <a:latin typeface="Roboto"/>
                          <a:ea typeface="Roboto"/>
                          <a:cs typeface="Roboto"/>
                          <a:sym typeface="Roboto"/>
                        </a:rPr>
                        <a:t>ta </a:t>
                      </a:r>
                      <a:r>
                        <a:rPr lang="en" sz="1200">
                          <a:latin typeface="Roboto"/>
                          <a:ea typeface="Roboto"/>
                          <a:cs typeface="Roboto"/>
                          <a:sym typeface="Roboto"/>
                        </a:rPr>
                        <a:t>U</a:t>
                      </a:r>
                      <a:r>
                        <a:rPr lang="en" sz="1200" u="none" cap="none" strike="noStrike">
                          <a:latin typeface="Roboto"/>
                          <a:ea typeface="Roboto"/>
                          <a:cs typeface="Roboto"/>
                          <a:sym typeface="Roboto"/>
                        </a:rPr>
                        <a:t>seful</a:t>
                      </a:r>
                      <a:r>
                        <a:rPr lang="en" sz="1200">
                          <a:latin typeface="Roboto"/>
                          <a:ea typeface="Roboto"/>
                          <a:cs typeface="Roboto"/>
                          <a:sym typeface="Roboto"/>
                        </a:rPr>
                        <a:t>, U</a:t>
                      </a:r>
                      <a:r>
                        <a:rPr lang="en" sz="1200" u="none" cap="none" strike="noStrike">
                          <a:latin typeface="Roboto"/>
                          <a:ea typeface="Roboto"/>
                          <a:cs typeface="Roboto"/>
                          <a:sym typeface="Roboto"/>
                        </a:rPr>
                        <a:t>seable</a:t>
                      </a:r>
                      <a:r>
                        <a:rPr lang="en" sz="1200">
                          <a:latin typeface="Roboto"/>
                          <a:ea typeface="Roboto"/>
                          <a:cs typeface="Roboto"/>
                          <a:sym typeface="Roboto"/>
                        </a:rPr>
                        <a:t>, and Shareable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1200"/>
                        <a:buFont typeface="Arial"/>
                        <a:buNone/>
                      </a:pPr>
                      <a:r>
                        <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1200"/>
                        <a:buFont typeface="Arial"/>
                        <a:buNone/>
                      </a:pPr>
                      <a:r>
                        <a:rPr lang="en" sz="1200" u="none" cap="none" strike="noStrike">
                          <a:solidFill>
                            <a:schemeClr val="lt1"/>
                          </a:solidFill>
                          <a:latin typeface="Roboto"/>
                          <a:ea typeface="Roboto"/>
                          <a:cs typeface="Roboto"/>
                          <a:sym typeface="Roboto"/>
                        </a:rPr>
                        <a:t>Module 10</a:t>
                      </a:r>
                      <a:endParaRPr sz="1200" u="none" cap="none" strike="noStrike">
                        <a:solidFill>
                          <a:schemeClr val="lt1"/>
                        </a:solidFill>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lnR cap="flat" cmpd="sng" w="9525">
                      <a:solidFill>
                        <a:srgbClr val="999999"/>
                      </a:solidFill>
                      <a:prstDash val="solid"/>
                      <a:round/>
                      <a:headEnd len="sm" w="sm" type="none"/>
                      <a:tailEnd len="sm" w="sm" type="none"/>
                    </a:lnR>
                    <a:lnT cap="flat" cmpd="sng" w="9525">
                      <a:solidFill>
                        <a:srgbClr val="999999"/>
                      </a:solidFill>
                      <a:prstDash val="solid"/>
                      <a:round/>
                      <a:headEnd len="sm" w="sm" type="none"/>
                      <a:tailEnd len="sm" w="sm" type="none"/>
                    </a:lnT>
                    <a:lnB cap="flat" cmpd="sng" w="9525">
                      <a:solidFill>
                        <a:srgbClr val="999999"/>
                      </a:solidFill>
                      <a:prstDash val="solid"/>
                      <a:round/>
                      <a:headEnd len="sm" w="sm" type="none"/>
                      <a:tailEnd len="sm" w="sm" type="none"/>
                    </a:lnB>
                    <a:solidFill>
                      <a:srgbClr val="5508D3"/>
                    </a:solidFill>
                  </a:tcPr>
                </a:tc>
                <a:tc>
                  <a:txBody>
                    <a:bodyPr/>
                    <a:lstStyle/>
                    <a:p>
                      <a:pPr indent="0" lvl="0" marL="0" marR="0" rtl="0" algn="l">
                        <a:lnSpc>
                          <a:spcPct val="115000"/>
                        </a:lnSpc>
                        <a:spcBef>
                          <a:spcPts val="0"/>
                        </a:spcBef>
                        <a:spcAft>
                          <a:spcPts val="0"/>
                        </a:spcAft>
                        <a:buClr>
                          <a:srgbClr val="000000"/>
                        </a:buClr>
                        <a:buSzPts val="1200"/>
                        <a:buFont typeface="Arial"/>
                        <a:buNone/>
                      </a:pPr>
                      <a:r>
                        <a:rPr lang="en" sz="1200">
                          <a:latin typeface="Roboto"/>
                          <a:ea typeface="Roboto"/>
                          <a:cs typeface="Roboto"/>
                          <a:sym typeface="Roboto"/>
                        </a:rPr>
                        <a:t>Data Science and Emerging Technologies</a:t>
                      </a:r>
                      <a:endParaRPr sz="1200" u="none" cap="none" strike="noStrike">
                        <a:latin typeface="Roboto"/>
                        <a:ea typeface="Roboto"/>
                        <a:cs typeface="Roboto"/>
                        <a:sym typeface="Roboto"/>
                      </a:endParaRPr>
                    </a:p>
                  </a:txBody>
                  <a:tcPr marT="91425" marB="91425" marR="91425" marL="91425">
                    <a:lnL cap="flat" cmpd="sng" w="9525">
                      <a:solidFill>
                        <a:srgbClr val="999999"/>
                      </a:solidFill>
                      <a:prstDash val="solid"/>
                      <a:round/>
                      <a:headEnd len="sm" w="sm" type="none"/>
                      <a:tailEnd len="sm" w="sm" type="none"/>
                    </a:ln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4" name="Shape 84"/>
        <p:cNvGrpSpPr/>
        <p:nvPr/>
      </p:nvGrpSpPr>
      <p:grpSpPr>
        <a:xfrm>
          <a:off x="0" y="0"/>
          <a:ext cx="0" cy="0"/>
          <a:chOff x="0" y="0"/>
          <a:chExt cx="0" cy="0"/>
        </a:xfrm>
      </p:grpSpPr>
      <p:pic>
        <p:nvPicPr>
          <p:cNvPr id="85" name="Google Shape;85;g100b4dbf40e_0_35"/>
          <p:cNvPicPr preferRelativeResize="0"/>
          <p:nvPr/>
        </p:nvPicPr>
        <p:blipFill rotWithShape="1">
          <a:blip r:embed="rId4">
            <a:alphaModFix/>
          </a:blip>
          <a:srcRect b="0" l="0" r="0" t="0"/>
          <a:stretch/>
        </p:blipFill>
        <p:spPr>
          <a:xfrm>
            <a:off x="6828550" y="513050"/>
            <a:ext cx="1891150" cy="806600"/>
          </a:xfrm>
          <a:prstGeom prst="rect">
            <a:avLst/>
          </a:prstGeom>
          <a:noFill/>
          <a:ln>
            <a:noFill/>
          </a:ln>
        </p:spPr>
      </p:pic>
      <p:sp>
        <p:nvSpPr>
          <p:cNvPr id="86" name="Google Shape;86;g100b4dbf40e_0_35"/>
          <p:cNvSpPr txBox="1"/>
          <p:nvPr>
            <p:ph idx="4294967295" type="ctrTitle"/>
          </p:nvPr>
        </p:nvSpPr>
        <p:spPr>
          <a:xfrm>
            <a:off x="311708" y="1882000"/>
            <a:ext cx="8520600" cy="20526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chemeClr val="dk1"/>
              </a:buClr>
              <a:buSzPts val="2800"/>
              <a:buFont typeface="Roboto"/>
              <a:buNone/>
            </a:pPr>
            <a:r>
              <a:rPr b="1" i="0" lang="en" sz="3000" u="none" cap="none" strike="noStrike">
                <a:solidFill>
                  <a:schemeClr val="lt1"/>
                </a:solidFill>
                <a:latin typeface="Roboto"/>
                <a:ea typeface="Roboto"/>
                <a:cs typeface="Roboto"/>
                <a:sym typeface="Roboto"/>
              </a:rPr>
              <a:t>PART 1</a:t>
            </a:r>
            <a:endParaRPr b="1" i="0" sz="3000" u="none" cap="none" strike="noStrike">
              <a:solidFill>
                <a:schemeClr val="lt1"/>
              </a:solidFill>
              <a:latin typeface="Roboto"/>
              <a:ea typeface="Roboto"/>
              <a:cs typeface="Roboto"/>
              <a:sym typeface="Roboto"/>
            </a:endParaRPr>
          </a:p>
          <a:p>
            <a:pPr indent="0" lvl="0" marL="0" marR="0" rtl="0" algn="ctr">
              <a:lnSpc>
                <a:spcPct val="100000"/>
              </a:lnSpc>
              <a:spcBef>
                <a:spcPts val="0"/>
              </a:spcBef>
              <a:spcAft>
                <a:spcPts val="0"/>
              </a:spcAft>
              <a:buClr>
                <a:schemeClr val="dk1"/>
              </a:buClr>
              <a:buSzPts val="2800"/>
              <a:buFont typeface="Roboto"/>
              <a:buNone/>
            </a:pPr>
            <a:r>
              <a:t/>
            </a:r>
            <a:endParaRPr b="1" i="0" sz="3000" u="none" cap="none" strike="noStrike">
              <a:solidFill>
                <a:schemeClr val="lt1"/>
              </a:solidFill>
              <a:latin typeface="Roboto"/>
              <a:ea typeface="Roboto"/>
              <a:cs typeface="Roboto"/>
              <a:sym typeface="Roboto"/>
            </a:endParaRPr>
          </a:p>
          <a:p>
            <a:pPr indent="0" lvl="0" marL="0" marR="0" rtl="0" algn="ctr">
              <a:lnSpc>
                <a:spcPct val="100000"/>
              </a:lnSpc>
              <a:spcBef>
                <a:spcPts val="0"/>
              </a:spcBef>
              <a:spcAft>
                <a:spcPts val="0"/>
              </a:spcAft>
              <a:buClr>
                <a:schemeClr val="dk1"/>
              </a:buClr>
              <a:buSzPts val="2800"/>
              <a:buFont typeface="Roboto"/>
              <a:buNone/>
            </a:pPr>
            <a:r>
              <a:rPr b="0" i="0" lang="en" sz="2600" u="none" cap="none" strike="noStrike">
                <a:solidFill>
                  <a:schemeClr val="lt1"/>
                </a:solidFill>
                <a:latin typeface="Roboto Light"/>
                <a:ea typeface="Roboto Light"/>
                <a:cs typeface="Roboto Light"/>
                <a:sym typeface="Roboto Light"/>
              </a:rPr>
              <a:t>Methodology </a:t>
            </a:r>
            <a:endParaRPr b="0" i="0" sz="3000" u="none" cap="none" strike="noStrike">
              <a:solidFill>
                <a:schemeClr val="lt1"/>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0" name="Shape 90"/>
        <p:cNvGrpSpPr/>
        <p:nvPr/>
      </p:nvGrpSpPr>
      <p:grpSpPr>
        <a:xfrm>
          <a:off x="0" y="0"/>
          <a:ext cx="0" cy="0"/>
          <a:chOff x="0" y="0"/>
          <a:chExt cx="0" cy="0"/>
        </a:xfrm>
      </p:grpSpPr>
      <p:sp>
        <p:nvSpPr>
          <p:cNvPr id="91" name="Google Shape;91;p8"/>
          <p:cNvSpPr/>
          <p:nvPr/>
        </p:nvSpPr>
        <p:spPr>
          <a:xfrm>
            <a:off x="-60225" y="15238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8"/>
          <p:cNvSpPr txBox="1"/>
          <p:nvPr>
            <p:ph idx="4294967295" type="title"/>
          </p:nvPr>
        </p:nvSpPr>
        <p:spPr>
          <a:xfrm>
            <a:off x="490250" y="450150"/>
            <a:ext cx="8411400" cy="1327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How to Playbook</a:t>
            </a:r>
            <a:endParaRPr>
              <a:solidFill>
                <a:schemeClr val="accent5"/>
              </a:solidFill>
            </a:endParaRPr>
          </a:p>
          <a:p>
            <a:pPr indent="0" lvl="0" marL="0" rtl="0" algn="ctr">
              <a:lnSpc>
                <a:spcPct val="100000"/>
              </a:lnSpc>
              <a:spcBef>
                <a:spcPts val="0"/>
              </a:spcBef>
              <a:spcAft>
                <a:spcPts val="0"/>
              </a:spcAft>
              <a:buSzPts val="2800"/>
              <a:buNone/>
            </a:pPr>
            <a:r>
              <a:t/>
            </a:r>
            <a:endParaRPr>
              <a:solidFill>
                <a:schemeClr val="accent5"/>
              </a:solidFill>
            </a:endParaRPr>
          </a:p>
        </p:txBody>
      </p:sp>
      <p:sp>
        <p:nvSpPr>
          <p:cNvPr id="93" name="Google Shape;93;p8"/>
          <p:cNvSpPr txBox="1"/>
          <p:nvPr>
            <p:ph idx="4294967295" type="title"/>
          </p:nvPr>
        </p:nvSpPr>
        <p:spPr>
          <a:xfrm>
            <a:off x="552000" y="1710150"/>
            <a:ext cx="8040000" cy="2576400"/>
          </a:xfrm>
          <a:prstGeom prst="rect">
            <a:avLst/>
          </a:prstGeom>
          <a:noFill/>
          <a:ln>
            <a:noFill/>
          </a:ln>
        </p:spPr>
        <p:txBody>
          <a:bodyPr anchorCtr="0" anchor="t" bIns="91425" lIns="91425" spcFirstLastPara="1" rIns="91425" wrap="square" tIns="91425">
            <a:noAutofit/>
          </a:bodyPr>
          <a:lstStyle/>
          <a:p>
            <a:pPr indent="-361950" lvl="0" marL="457200" rtl="0" algn="l">
              <a:lnSpc>
                <a:spcPct val="150000"/>
              </a:lnSpc>
              <a:spcBef>
                <a:spcPts val="0"/>
              </a:spcBef>
              <a:spcAft>
                <a:spcPts val="0"/>
              </a:spcAft>
              <a:buSzPts val="2100"/>
              <a:buChar char="●"/>
            </a:pPr>
            <a:r>
              <a:rPr lang="en" sz="2100"/>
              <a:t>Collaboration on a Network-Centric resource</a:t>
            </a:r>
            <a:endParaRPr sz="2100"/>
          </a:p>
          <a:p>
            <a:pPr indent="-361950" lvl="0" marL="457200" rtl="0" algn="l">
              <a:lnSpc>
                <a:spcPct val="150000"/>
              </a:lnSpc>
              <a:spcBef>
                <a:spcPts val="0"/>
              </a:spcBef>
              <a:spcAft>
                <a:spcPts val="0"/>
              </a:spcAft>
              <a:buSzPts val="2100"/>
              <a:buChar char="●"/>
            </a:pPr>
            <a:r>
              <a:rPr lang="en" sz="2100"/>
              <a:t>Focus on deep Network and Community Building</a:t>
            </a:r>
            <a:endParaRPr sz="2100"/>
          </a:p>
          <a:p>
            <a:pPr indent="-361950" lvl="0" marL="457200" rtl="0" algn="l">
              <a:lnSpc>
                <a:spcPct val="150000"/>
              </a:lnSpc>
              <a:spcBef>
                <a:spcPts val="0"/>
              </a:spcBef>
              <a:spcAft>
                <a:spcPts val="0"/>
              </a:spcAft>
              <a:buSzPts val="2100"/>
              <a:buChar char="●"/>
            </a:pPr>
            <a:r>
              <a:rPr lang="en" sz="2100"/>
              <a:t>Give back with skillshares and upskilling</a:t>
            </a:r>
            <a:endParaRPr sz="2100"/>
          </a:p>
          <a:p>
            <a:pPr indent="-361950" lvl="0" marL="457200" rtl="0" algn="l">
              <a:lnSpc>
                <a:spcPct val="150000"/>
              </a:lnSpc>
              <a:spcBef>
                <a:spcPts val="0"/>
              </a:spcBef>
              <a:spcAft>
                <a:spcPts val="0"/>
              </a:spcAft>
              <a:buSzPts val="2100"/>
              <a:buChar char="●"/>
            </a:pPr>
            <a:r>
              <a:rPr lang="en" sz="2100"/>
              <a:t>Use product development and innovation methodologies</a:t>
            </a: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7" name="Shape 97"/>
        <p:cNvGrpSpPr/>
        <p:nvPr/>
      </p:nvGrpSpPr>
      <p:grpSpPr>
        <a:xfrm>
          <a:off x="0" y="0"/>
          <a:ext cx="0" cy="0"/>
          <a:chOff x="0" y="0"/>
          <a:chExt cx="0" cy="0"/>
        </a:xfrm>
      </p:grpSpPr>
      <p:sp>
        <p:nvSpPr>
          <p:cNvPr id="98" name="Google Shape;98;g156ea5bc906_0_3"/>
          <p:cNvSpPr/>
          <p:nvPr/>
        </p:nvSpPr>
        <p:spPr>
          <a:xfrm>
            <a:off x="-60225" y="1523875"/>
            <a:ext cx="9359400" cy="3716100"/>
          </a:xfrm>
          <a:prstGeom prst="rect">
            <a:avLst/>
          </a:prstGeom>
          <a:solidFill>
            <a:schemeClr val="accent6"/>
          </a:solidFill>
          <a:ln cap="flat" cmpd="sng" w="9525">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g156ea5bc906_0_3"/>
          <p:cNvSpPr txBox="1"/>
          <p:nvPr>
            <p:ph idx="4294967295" type="title"/>
          </p:nvPr>
        </p:nvSpPr>
        <p:spPr>
          <a:xfrm>
            <a:off x="490250" y="450150"/>
            <a:ext cx="8411400" cy="13275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n">
                <a:solidFill>
                  <a:schemeClr val="accent5"/>
                </a:solidFill>
              </a:rPr>
              <a:t>Make it a network-centric resource</a:t>
            </a:r>
            <a:endParaRPr>
              <a:solidFill>
                <a:schemeClr val="accent5"/>
              </a:solidFill>
            </a:endParaRPr>
          </a:p>
          <a:p>
            <a:pPr indent="0" lvl="0" marL="0" rtl="0" algn="ctr">
              <a:lnSpc>
                <a:spcPct val="100000"/>
              </a:lnSpc>
              <a:spcBef>
                <a:spcPts val="0"/>
              </a:spcBef>
              <a:spcAft>
                <a:spcPts val="0"/>
              </a:spcAft>
              <a:buSzPts val="2800"/>
              <a:buNone/>
            </a:pPr>
            <a:r>
              <a:t/>
            </a:r>
            <a:endParaRPr>
              <a:solidFill>
                <a:schemeClr val="accent5"/>
              </a:solidFill>
            </a:endParaRPr>
          </a:p>
        </p:txBody>
      </p:sp>
      <p:sp>
        <p:nvSpPr>
          <p:cNvPr id="100" name="Google Shape;100;g156ea5bc906_0_3"/>
          <p:cNvSpPr txBox="1"/>
          <p:nvPr>
            <p:ph idx="4294967295" type="title"/>
          </p:nvPr>
        </p:nvSpPr>
        <p:spPr>
          <a:xfrm>
            <a:off x="599475" y="1710150"/>
            <a:ext cx="8040000" cy="2576400"/>
          </a:xfrm>
          <a:prstGeom prst="rect">
            <a:avLst/>
          </a:prstGeom>
          <a:noFill/>
          <a:ln>
            <a:noFill/>
          </a:ln>
        </p:spPr>
        <p:txBody>
          <a:bodyPr anchorCtr="0" anchor="t" bIns="91425" lIns="91425" spcFirstLastPara="1" rIns="91425" wrap="square" tIns="91425">
            <a:noAutofit/>
          </a:bodyPr>
          <a:lstStyle/>
          <a:p>
            <a:pPr indent="-361950" lvl="0" marL="457200" rtl="0" algn="l">
              <a:lnSpc>
                <a:spcPct val="150000"/>
              </a:lnSpc>
              <a:spcBef>
                <a:spcPts val="0"/>
              </a:spcBef>
              <a:spcAft>
                <a:spcPts val="0"/>
              </a:spcAft>
              <a:buSzPts val="2100"/>
              <a:buChar char="●"/>
            </a:pPr>
            <a:r>
              <a:rPr b="1" lang="en" sz="2100"/>
              <a:t>Collaboration</a:t>
            </a:r>
            <a:r>
              <a:rPr lang="en" sz="2100"/>
              <a:t> on resources to create assets for and by the network is a transformation. </a:t>
            </a:r>
            <a:endParaRPr sz="2100"/>
          </a:p>
          <a:p>
            <a:pPr indent="-361950" lvl="0" marL="457200" rtl="0" algn="l">
              <a:lnSpc>
                <a:spcPct val="150000"/>
              </a:lnSpc>
              <a:spcBef>
                <a:spcPts val="0"/>
              </a:spcBef>
              <a:spcAft>
                <a:spcPts val="0"/>
              </a:spcAft>
              <a:buSzPts val="2100"/>
              <a:buChar char="●"/>
            </a:pPr>
            <a:r>
              <a:rPr lang="en" sz="2100"/>
              <a:t>It was exploratory innovation to </a:t>
            </a:r>
            <a:r>
              <a:rPr b="1" lang="en" sz="2100"/>
              <a:t>create for and by the network</a:t>
            </a:r>
            <a:r>
              <a:rPr lang="en" sz="2100"/>
              <a:t> using shared and open leadership methods. </a:t>
            </a:r>
            <a:endParaRPr sz="2100"/>
          </a:p>
          <a:p>
            <a:pPr indent="-361950" lvl="0" marL="457200" rtl="0" algn="l">
              <a:lnSpc>
                <a:spcPct val="150000"/>
              </a:lnSpc>
              <a:spcBef>
                <a:spcPts val="0"/>
              </a:spcBef>
              <a:spcAft>
                <a:spcPts val="0"/>
              </a:spcAft>
              <a:buSzPts val="2100"/>
              <a:buChar char="●"/>
            </a:pPr>
            <a:r>
              <a:rPr b="1" lang="en" sz="2100"/>
              <a:t>Documentation</a:t>
            </a:r>
            <a:r>
              <a:rPr lang="en" sz="2100"/>
              <a:t> curated and created for and by RCRC</a:t>
            </a:r>
            <a:endParaRPr sz="2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137be1b92d8_0_0"/>
          <p:cNvSpPr txBox="1"/>
          <p:nvPr>
            <p:ph type="title"/>
          </p:nvPr>
        </p:nvSpPr>
        <p:spPr>
          <a:xfrm>
            <a:off x="311700" y="1476350"/>
            <a:ext cx="8520600" cy="1963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10300"/>
              <a:t>50+ events </a:t>
            </a:r>
            <a:endParaRPr sz="103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B0028"/>
      </a:dk1>
      <a:lt1>
        <a:srgbClr val="FCF5E3"/>
      </a:lt1>
      <a:dk2>
        <a:srgbClr val="8F00A8"/>
      </a:dk2>
      <a:lt2>
        <a:srgbClr val="5508D3"/>
      </a:lt2>
      <a:accent1>
        <a:srgbClr val="5508D3"/>
      </a:accent1>
      <a:accent2>
        <a:srgbClr val="8F00A8"/>
      </a:accent2>
      <a:accent3>
        <a:srgbClr val="EF3340"/>
      </a:accent3>
      <a:accent4>
        <a:srgbClr val="0B0028"/>
      </a:accent4>
      <a:accent5>
        <a:srgbClr val="FCF5E3"/>
      </a:accent5>
      <a:accent6>
        <a:srgbClr val="F7F5F0"/>
      </a:accent6>
      <a:hlink>
        <a:srgbClr val="EF334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