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1" r:id="rId3"/>
    <p:sldId id="260" r:id="rId4"/>
    <p:sldId id="264" r:id="rId5"/>
    <p:sldId id="257" r:id="rId6"/>
    <p:sldId id="262" r:id="rId7"/>
    <p:sldId id="258" r:id="rId8"/>
    <p:sldId id="259" r:id="rId9"/>
    <p:sldId id="269" r:id="rId10"/>
    <p:sldId id="263" r:id="rId11"/>
    <p:sldId id="265" r:id="rId12"/>
    <p:sldId id="268" r:id="rId13"/>
    <p:sldId id="266" r:id="rId14"/>
    <p:sldId id="267" r:id="rId15"/>
  </p:sldIdLst>
  <p:sldSz cx="10688638" cy="7562850"/>
  <p:notesSz cx="9144000" cy="6858000"/>
  <p:defaultTextStyle>
    <a:defPPr>
      <a:defRPr lang="en-US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69" autoAdjust="0"/>
    <p:restoredTop sz="81193" autoAdjust="0"/>
  </p:normalViewPr>
  <p:slideViewPr>
    <p:cSldViewPr snapToGrid="0" snapToObjects="1">
      <p:cViewPr varScale="1">
        <p:scale>
          <a:sx n="65" d="100"/>
          <a:sy n="65" d="100"/>
        </p:scale>
        <p:origin x="-1264" y="-120"/>
      </p:cViewPr>
      <p:guideLst>
        <p:guide orient="horz" pos="2382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E1853-E1E6-D14B-B3CF-EADAAA424D18}" type="datetimeFigureOut">
              <a:rPr lang="en-US" smtClean="0"/>
              <a:t>18-07-31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54313" y="514350"/>
            <a:ext cx="36353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057E2-EFC4-1C41-AD53-B8B961B36D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757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skills could lead to data readiness which could improve our work - be more transparent, more accountable, more effective, and more engaged in what matters and why with communities/NS and each other.  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057E2-EFC4-1C41-AD53-B8B961B36DC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753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057E2-EFC4-1C41-AD53-B8B961B36DC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708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Shape 2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Quote from Helen Welch, MEAL Director American Red </a:t>
            </a:r>
            <a:r>
              <a:rPr lang="en" dirty="0" smtClean="0"/>
              <a:t>Cross</a:t>
            </a:r>
            <a:r>
              <a:rPr lang="en-CA" dirty="0" smtClean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91266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2754313" y="514350"/>
            <a:ext cx="3635375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chemeClr val="dk1"/>
                </a:solidFill>
              </a:rPr>
              <a:t>Purpose - give view into how to train and build a common language on data. </a:t>
            </a:r>
            <a:r>
              <a:rPr lang="en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 purpose is to build a common language about what people mean by data skills plus build confidence that everyone has skills to offer. </a:t>
            </a:r>
            <a:endParaRPr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Our IFRC Data Literacy plan is 4 fold - connect emerging and new leaders, build learning zones, create content/products and measure impact</a:t>
            </a:r>
            <a:endParaRPr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Icon </a:t>
            </a:r>
            <a:r>
              <a:rPr lang="en" dirty="0">
                <a:solidFill>
                  <a:schemeClr val="dk1"/>
                </a:solidFill>
              </a:rPr>
              <a:t>Credits via the Noun Project: TNS, TukTuk, Look and Feel and Thibault Geoffrey</a:t>
            </a:r>
            <a:endParaRPr dirty="0">
              <a:solidFill>
                <a:schemeClr val="dk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 </a:t>
            </a:r>
            <a:endParaRPr dirty="0">
              <a:solidFill>
                <a:schemeClr val="dk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EBF9BEE-9E56-9542-8562-1AE7769056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Red Bold Arial 60 Click to add </a:t>
            </a:r>
            <a:r>
              <a:rPr lang="en-US" dirty="0" err="1"/>
              <a:t>SlideDeck</a:t>
            </a:r>
            <a:r>
              <a:rPr lang="en-US" dirty="0"/>
              <a:t> 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CF396B5-55BB-1D4A-A90A-786435A6F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492C-64B5-A745-A21C-4402B7E07F82}" type="datetimeFigureOut">
              <a:rPr lang="en-US" smtClean="0"/>
              <a:t>18-07-31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B943E14-8877-D645-84D2-5FC685146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8B607FF-26FD-8E45-AA6E-A8FDF17C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56B-CF64-6641-ADB9-1347EBDA20F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91FFB154-9430-4244-99AD-11B7A0177E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8388" y="3663950"/>
            <a:ext cx="8724900" cy="2992438"/>
          </a:xfrm>
          <a:prstGeom prst="rect">
            <a:avLst/>
          </a:prstGeom>
        </p:spPr>
        <p:txBody>
          <a:bodyPr/>
          <a:lstStyle>
            <a:lvl2pPr marL="521436" indent="0">
              <a:buNone/>
              <a:defRPr/>
            </a:lvl2pPr>
          </a:lstStyle>
          <a:p>
            <a:pPr lvl="0"/>
            <a:r>
              <a:rPr lang="en-US" dirty="0"/>
              <a:t>Arial 24. Click to add authors</a:t>
            </a:r>
          </a:p>
        </p:txBody>
      </p:sp>
    </p:spTree>
    <p:extLst>
      <p:ext uri="{BB962C8B-B14F-4D97-AF65-F5344CB8AC3E}">
        <p14:creationId xmlns:p14="http://schemas.microsoft.com/office/powerpoint/2010/main" val="833284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4045" y="4788077"/>
            <a:ext cx="3371810" cy="166346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lang="en-GB" sz="2400" b="0" i="0" u="none" strike="noStrike" baseline="0" smtClean="0"/>
            </a:lvl1pPr>
            <a:lvl2pPr marL="521436" indent="0">
              <a:buNone/>
              <a:defRPr sz="3200"/>
            </a:lvl2pPr>
            <a:lvl3pPr marL="1042874" indent="0">
              <a:buNone/>
              <a:defRPr sz="2700"/>
            </a:lvl3pPr>
            <a:lvl4pPr marL="1564310" indent="0">
              <a:buNone/>
              <a:defRPr sz="2300"/>
            </a:lvl4pPr>
            <a:lvl5pPr marL="2085747" indent="0">
              <a:buNone/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492C-64B5-A745-A21C-4402B7E07F82}" type="datetimeFigureOut">
              <a:rPr lang="en-US" smtClean="0"/>
              <a:t>18-07-31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56B-CF64-6641-ADB9-1347EBDA20F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5953826" y="3034694"/>
            <a:ext cx="2605621" cy="1310079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>
            <a:lvl1pPr marL="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400" b="0" kern="1200" cap="none" spc="0">
                <a:ln>
                  <a:noFill/>
                </a:ln>
                <a:solidFill>
                  <a:schemeClr val="bg1"/>
                </a:solidFill>
                <a:effectLst/>
                <a:latin typeface="Arial"/>
                <a:ea typeface="+mn-ea"/>
                <a:cs typeface="Arial"/>
              </a:defRPr>
            </a:lvl1pPr>
            <a:lvl2pPr marL="521437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287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431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85746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0718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2862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0056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7149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Information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1180133" y="2191765"/>
            <a:ext cx="49228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b="1" dirty="0">
                <a:solidFill>
                  <a:srgbClr val="FF0000"/>
                </a:solidFill>
                <a:latin typeface="Arial"/>
                <a:cs typeface="Arial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60717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67740" y="2056848"/>
            <a:ext cx="8598115" cy="4124934"/>
          </a:xfrm>
          <a:prstGeom prst="rect">
            <a:avLst/>
          </a:prstGeom>
        </p:spPr>
        <p:txBody>
          <a:bodyPr/>
          <a:lstStyle>
            <a:lvl1pPr algn="l">
              <a:defRPr sz="2000" b="0" i="0" baseline="0">
                <a:latin typeface="Arial"/>
                <a:cs typeface="Arial"/>
              </a:defRPr>
            </a:lvl1pPr>
            <a:lvl2pPr marL="521436" indent="0">
              <a:buNone/>
              <a:defRPr sz="3200"/>
            </a:lvl2pPr>
            <a:lvl3pPr marL="1042874" indent="0">
              <a:buNone/>
              <a:defRPr sz="2700"/>
            </a:lvl3pPr>
            <a:lvl4pPr marL="1564310" indent="0">
              <a:buNone/>
              <a:defRPr sz="2300"/>
            </a:lvl4pPr>
            <a:lvl5pPr marL="2085747" indent="0">
              <a:buNone/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dirty="0"/>
              <a:t>Arial 24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492C-64B5-A745-A21C-4402B7E07F82}" type="datetimeFigureOut">
              <a:rPr lang="en-US" smtClean="0"/>
              <a:t>18-07-31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56B-CF64-6641-ADB9-1347EBDA20F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5953826" y="3034694"/>
            <a:ext cx="2605621" cy="1310079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>
            <a:lvl1pPr marL="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400" b="0" kern="1200" cap="none" spc="0">
                <a:ln>
                  <a:noFill/>
                </a:ln>
                <a:solidFill>
                  <a:schemeClr val="bg1"/>
                </a:solidFill>
                <a:effectLst/>
                <a:latin typeface="Arial"/>
                <a:ea typeface="+mn-ea"/>
                <a:cs typeface="Arial"/>
              </a:defRPr>
            </a:lvl1pPr>
            <a:lvl2pPr marL="521437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287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431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85746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0718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2862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0056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7149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Information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D5CF604D-8CEC-D243-A752-577A702A4D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8388" y="850900"/>
            <a:ext cx="8597900" cy="8397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  <a:lvl2pPr marL="521436" indent="0">
              <a:buNone/>
              <a:defRPr/>
            </a:lvl2pPr>
          </a:lstStyle>
          <a:p>
            <a:pPr lvl="0"/>
            <a:r>
              <a:rPr lang="en-US" dirty="0"/>
              <a:t>Red Arial 24. Edit Slide Title</a:t>
            </a:r>
          </a:p>
        </p:txBody>
      </p:sp>
    </p:spTree>
    <p:extLst>
      <p:ext uri="{BB962C8B-B14F-4D97-AF65-F5344CB8AC3E}">
        <p14:creationId xmlns:p14="http://schemas.microsoft.com/office/powerpoint/2010/main" val="81136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Text Centre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67740" y="2056848"/>
            <a:ext cx="8598115" cy="4124934"/>
          </a:xfrm>
          <a:prstGeom prst="rect">
            <a:avLst/>
          </a:prstGeom>
        </p:spPr>
        <p:txBody>
          <a:bodyPr/>
          <a:lstStyle>
            <a:lvl1pPr algn="l">
              <a:defRPr sz="2000" b="0" i="0" baseline="0">
                <a:latin typeface="Arial"/>
                <a:cs typeface="Arial"/>
              </a:defRPr>
            </a:lvl1pPr>
            <a:lvl2pPr marL="521436" indent="0">
              <a:buNone/>
              <a:defRPr sz="3200"/>
            </a:lvl2pPr>
            <a:lvl3pPr marL="1042874" indent="0">
              <a:buNone/>
              <a:defRPr sz="2700"/>
            </a:lvl3pPr>
            <a:lvl4pPr marL="1564310" indent="0">
              <a:buNone/>
              <a:defRPr sz="2300"/>
            </a:lvl4pPr>
            <a:lvl5pPr marL="2085747" indent="0">
              <a:buNone/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dirty="0"/>
              <a:t>Arial 20.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492C-64B5-A745-A21C-4402B7E07F82}" type="datetimeFigureOut">
              <a:rPr lang="en-US" smtClean="0"/>
              <a:t>18-07-31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56B-CF64-6641-ADB9-1347EBDA20F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5953826" y="3034694"/>
            <a:ext cx="2605621" cy="1310079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>
            <a:lvl1pPr marL="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400" b="0" kern="1200" cap="none" spc="0">
                <a:ln>
                  <a:noFill/>
                </a:ln>
                <a:solidFill>
                  <a:schemeClr val="bg1"/>
                </a:solidFill>
                <a:effectLst/>
                <a:latin typeface="Arial"/>
                <a:ea typeface="+mn-ea"/>
                <a:cs typeface="Arial"/>
              </a:defRPr>
            </a:lvl1pPr>
            <a:lvl2pPr marL="521437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287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431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85746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0718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2862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0056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7149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Information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D5CF604D-8CEC-D243-A752-577A702A4D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8388" y="850900"/>
            <a:ext cx="8597900" cy="839788"/>
          </a:xfrm>
          <a:prstGeom prst="rect">
            <a:avLst/>
          </a:prstGeom>
        </p:spPr>
        <p:txBody>
          <a:bodyPr/>
          <a:lstStyle>
            <a:lvl1pPr algn="ctr">
              <a:defRPr b="0">
                <a:solidFill>
                  <a:schemeClr val="tx1"/>
                </a:solidFill>
              </a:defRPr>
            </a:lvl1pPr>
            <a:lvl2pPr marL="521436" indent="0">
              <a:buNone/>
              <a:defRPr/>
            </a:lvl2pPr>
          </a:lstStyle>
          <a:p>
            <a:pPr lvl="0"/>
            <a:r>
              <a:rPr lang="en-US" dirty="0"/>
              <a:t>Arial 24. Edit Slide Title</a:t>
            </a:r>
          </a:p>
        </p:txBody>
      </p:sp>
    </p:spTree>
    <p:extLst>
      <p:ext uri="{BB962C8B-B14F-4D97-AF65-F5344CB8AC3E}">
        <p14:creationId xmlns:p14="http://schemas.microsoft.com/office/powerpoint/2010/main" val="4275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492C-64B5-A745-A21C-4402B7E07F82}" type="datetimeFigureOut">
              <a:rPr lang="en-US" smtClean="0"/>
              <a:t>18-07-31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56B-CF64-6641-ADB9-1347EBDA20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51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94045" y="4788077"/>
            <a:ext cx="3371810" cy="166346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lang="en-GB" sz="2400" b="0" i="0" u="none" strike="noStrike" baseline="0" smtClean="0"/>
            </a:lvl1pPr>
            <a:lvl2pPr marL="521436" indent="0">
              <a:buNone/>
              <a:defRPr sz="3200"/>
            </a:lvl2pPr>
            <a:lvl3pPr marL="1042874" indent="0">
              <a:buNone/>
              <a:defRPr sz="2700"/>
            </a:lvl3pPr>
            <a:lvl4pPr marL="1564310" indent="0">
              <a:buNone/>
              <a:defRPr sz="2300"/>
            </a:lvl4pPr>
            <a:lvl5pPr marL="2085747" indent="0">
              <a:buNone/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dirty="0"/>
              <a:t>Arial 24. Author Names and Contact Details	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492C-64B5-A745-A21C-4402B7E07F82}" type="datetimeFigureOut">
              <a:rPr lang="en-US" smtClean="0"/>
              <a:t>18-07-31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56B-CF64-6641-ADB9-1347EBDA20F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5953826" y="3034694"/>
            <a:ext cx="2605621" cy="1310079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>
            <a:lvl1pPr marL="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400" b="0" kern="1200" cap="none" spc="0">
                <a:ln>
                  <a:noFill/>
                </a:ln>
                <a:solidFill>
                  <a:schemeClr val="bg1"/>
                </a:solidFill>
                <a:effectLst/>
                <a:latin typeface="Arial"/>
                <a:ea typeface="+mn-ea"/>
                <a:cs typeface="Arial"/>
              </a:defRPr>
            </a:lvl1pPr>
            <a:lvl2pPr marL="521437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287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431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85746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0718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28620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0056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71493" indent="0" algn="ctr" defTabSz="521437" rtl="0" eaLnBrk="1" latinLnBrk="0" hangingPunct="1">
              <a:spcBef>
                <a:spcPct val="20000"/>
              </a:spcBef>
              <a:buFont typeface="Arial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Information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1180133" y="2191765"/>
            <a:ext cx="64800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b="1" dirty="0">
                <a:solidFill>
                  <a:srgbClr val="FF0000"/>
                </a:solidFill>
                <a:latin typeface="Arial"/>
                <a:cs typeface="Arial"/>
              </a:rPr>
              <a:t>ARIAL 44 THANK YOU</a:t>
            </a:r>
          </a:p>
        </p:txBody>
      </p:sp>
    </p:spTree>
    <p:extLst>
      <p:ext uri="{BB962C8B-B14F-4D97-AF65-F5344CB8AC3E}">
        <p14:creationId xmlns:p14="http://schemas.microsoft.com/office/powerpoint/2010/main" val="164499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364355" y="441701"/>
            <a:ext cx="9959943" cy="842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91" tIns="93091" rIns="93091" bIns="93091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Arial"/>
              <a:buNone/>
              <a:defRPr sz="61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1800"/>
            </a:lvl9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364355" y="1694565"/>
            <a:ext cx="9959943" cy="5023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91" tIns="93091" rIns="93091" bIns="93091" anchor="t" anchorCtr="0"/>
          <a:lstStyle>
            <a:lvl1pPr marL="584027" marR="0" lvl="0" indent="-4055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168055" marR="0" lvl="1" indent="-381240" algn="l" rtl="0">
              <a:spcBef>
                <a:spcPts val="1916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752082" marR="0" lvl="2" indent="-381240" algn="l" rtl="0">
              <a:spcBef>
                <a:spcPts val="1916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2336109" marR="0" lvl="3" indent="-381240" algn="l" rtl="0">
              <a:spcBef>
                <a:spcPts val="1916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920136" marR="0" lvl="4" indent="-381240" algn="l" rtl="0">
              <a:spcBef>
                <a:spcPts val="1916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504164" marR="0" lvl="5" indent="-381240" algn="l" rtl="0">
              <a:spcBef>
                <a:spcPts val="1916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4088191" marR="0" lvl="6" indent="-381240" algn="l" rtl="0">
              <a:spcBef>
                <a:spcPts val="1916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672218" marR="0" lvl="7" indent="-381240" algn="l" rtl="0">
              <a:spcBef>
                <a:spcPts val="1916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5256246" marR="0" lvl="8" indent="-381240" algn="l" rtl="0">
              <a:spcBef>
                <a:spcPts val="1916"/>
              </a:spcBef>
              <a:spcAft>
                <a:spcPts val="1916"/>
              </a:spcAft>
              <a:buClr>
                <a:schemeClr val="dk1"/>
              </a:buClr>
              <a:buSzPts val="1100"/>
              <a:buFont typeface="Arial"/>
              <a:buChar char="■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type="sldNum" idx="12"/>
          </p:nvPr>
        </p:nvSpPr>
        <p:spPr>
          <a:xfrm>
            <a:off x="9903670" y="6856656"/>
            <a:ext cx="641388" cy="578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91" tIns="93091" rIns="93091" bIns="93091" anchor="ctr" anchorCtr="0">
            <a:noAutofit/>
          </a:bodyPr>
          <a:lstStyle>
            <a:lvl1pPr marL="0" marR="0" lvl="0" indent="0" algn="r" rtl="0">
              <a:buClr>
                <a:srgbClr val="888888"/>
              </a:buClr>
              <a:buSzPts val="1100"/>
              <a:buFont typeface="Calibri"/>
              <a:buNone/>
              <a:defRPr sz="1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buClr>
                <a:srgbClr val="888888"/>
              </a:buClr>
              <a:buSzPts val="1100"/>
              <a:buFont typeface="Calibri"/>
              <a:buNone/>
              <a:defRPr sz="1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buClr>
                <a:srgbClr val="888888"/>
              </a:buClr>
              <a:buSzPts val="1100"/>
              <a:buFont typeface="Calibri"/>
              <a:buNone/>
              <a:defRPr sz="1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buClr>
                <a:srgbClr val="888888"/>
              </a:buClr>
              <a:buSzPts val="1100"/>
              <a:buFont typeface="Calibri"/>
              <a:buNone/>
              <a:defRPr sz="1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buClr>
                <a:srgbClr val="888888"/>
              </a:buClr>
              <a:buSzPts val="1100"/>
              <a:buFont typeface="Calibri"/>
              <a:buNone/>
              <a:defRPr sz="1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buClr>
                <a:srgbClr val="888888"/>
              </a:buClr>
              <a:buSzPts val="1100"/>
              <a:buFont typeface="Calibri"/>
              <a:buNone/>
              <a:defRPr sz="1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buClr>
                <a:srgbClr val="888888"/>
              </a:buClr>
              <a:buSzPts val="1100"/>
              <a:buFont typeface="Calibri"/>
              <a:buNone/>
              <a:defRPr sz="1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buClr>
                <a:srgbClr val="888888"/>
              </a:buClr>
              <a:buSzPts val="1100"/>
              <a:buFont typeface="Calibri"/>
              <a:buNone/>
              <a:defRPr sz="1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buClr>
                <a:srgbClr val="888888"/>
              </a:buClr>
              <a:buSzPts val="1100"/>
              <a:buFont typeface="Calibri"/>
              <a:buNone/>
              <a:defRPr sz="1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2505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492C-64B5-A745-A21C-4402B7E07F82}" type="datetimeFigureOut">
              <a:rPr lang="en-US" smtClean="0"/>
              <a:t>18-07-31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56B-CF64-6641-ADB9-1347EBDA20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18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492C-64B5-A745-A21C-4402B7E07F82}" type="datetimeFigureOut">
              <a:rPr lang="en-US" smtClean="0"/>
              <a:t>18-07-31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56B-CF64-6641-ADB9-1347EBDA20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73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ctrTitle"/>
          </p:nvPr>
        </p:nvSpPr>
        <p:spPr>
          <a:xfrm>
            <a:off x="364363" y="1094801"/>
            <a:ext cx="9959931" cy="3018082"/>
          </a:xfrm>
          <a:prstGeom prst="rect">
            <a:avLst/>
          </a:prstGeom>
        </p:spPr>
        <p:txBody>
          <a:bodyPr spcFirstLastPara="1" wrap="square" lIns="116786" tIns="116786" rIns="116786" bIns="116786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600"/>
            </a:lvl9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ubTitle" idx="1"/>
          </p:nvPr>
        </p:nvSpPr>
        <p:spPr>
          <a:xfrm>
            <a:off x="364354" y="4167213"/>
            <a:ext cx="9959931" cy="1165416"/>
          </a:xfrm>
          <a:prstGeom prst="rect">
            <a:avLst/>
          </a:prstGeom>
        </p:spPr>
        <p:txBody>
          <a:bodyPr spcFirstLastPara="1" wrap="square" lIns="116786" tIns="116786" rIns="116786" bIns="116786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9903657" y="6856656"/>
            <a:ext cx="641388" cy="578738"/>
          </a:xfrm>
          <a:prstGeom prst="rect">
            <a:avLst/>
          </a:prstGeom>
        </p:spPr>
        <p:txBody>
          <a:bodyPr spcFirstLastPara="1" wrap="square" lIns="116786" tIns="116786" rIns="116786" bIns="116786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727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7740" y="1843294"/>
            <a:ext cx="8631833" cy="1820818"/>
          </a:xfrm>
          <a:prstGeom prst="rect">
            <a:avLst/>
          </a:prstGeom>
        </p:spPr>
        <p:txBody>
          <a:bodyPr vert="horz" lIns="104287" tIns="52144" rIns="104287" bIns="52144" rtlCol="0" anchor="ctr">
            <a:noAutofit/>
          </a:bodyPr>
          <a:lstStyle/>
          <a:p>
            <a:r>
              <a:rPr lang="en-US" dirty="0"/>
              <a:t>Click to edit </a:t>
            </a:r>
            <a:r>
              <a:rPr lang="en-US" dirty="0" err="1"/>
              <a:t>SlideDeck</a:t>
            </a:r>
            <a:r>
              <a:rPr lang="en-US" dirty="0"/>
              <a:t>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7740" y="7009642"/>
            <a:ext cx="2584212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3492C-64B5-A745-A21C-4402B7E07F82}" type="datetimeFigureOut">
              <a:rPr lang="en-US" smtClean="0"/>
              <a:t>18-07-31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952" y="7009642"/>
            <a:ext cx="3384735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0190" y="7009642"/>
            <a:ext cx="2494016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7" name="Picture 6" descr="300dpiifrc_logo_fourlanguages-transparent copy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740" y="6778467"/>
            <a:ext cx="3652794" cy="43089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879805" y="6855753"/>
            <a:ext cx="3956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b="0" i="0" u="none" strike="noStrike" kern="12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DATA </a:t>
            </a:r>
            <a:r>
              <a:rPr lang="en-GB" sz="1800" b="0" i="0" u="none" strike="noStrike" kern="12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PLAYBOOK (Beta)</a:t>
            </a:r>
            <a:r>
              <a:rPr lang="en-GB" sz="1800" b="0" i="0" u="none" strike="noStrike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rPr>
              <a:t> </a:t>
            </a:r>
            <a:endParaRPr lang="en-GB" sz="1800" b="0" i="0" u="none" strike="noStrike" kern="1200" baseline="30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70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3" r:id="rId2"/>
    <p:sldLayoutId id="2147483666" r:id="rId3"/>
    <p:sldLayoutId id="2147483650" r:id="rId4"/>
    <p:sldLayoutId id="2147483664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l" defTabSz="521437" rtl="0" eaLnBrk="1" latinLnBrk="0" hangingPunct="1">
        <a:spcBef>
          <a:spcPct val="0"/>
        </a:spcBef>
        <a:buNone/>
        <a:defRPr sz="6000" b="1" kern="1200">
          <a:solidFill>
            <a:srgbClr val="FF0000"/>
          </a:solidFill>
          <a:latin typeface="Arial"/>
          <a:ea typeface="+mj-ea"/>
          <a:cs typeface="Arial"/>
        </a:defRPr>
      </a:lvl1pPr>
    </p:titleStyle>
    <p:bodyStyle>
      <a:lvl1pPr marL="0" indent="0" algn="l" defTabSz="521437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847334" indent="-325898" algn="l" defTabSz="521437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92" indent="-260718" algn="l" defTabSz="521437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hyperlink" Target="mailto:heather.leson@ifrc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9.jpg"/><Relationship Id="rId6" Type="http://schemas.openxmlformats.org/officeDocument/2006/relationships/image" Target="../media/image10.jpg"/><Relationship Id="rId7" Type="http://schemas.openxmlformats.org/officeDocument/2006/relationships/image" Target="../media/image11.jp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03C279-9B58-054C-B102-A2AE15676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Data Playbook (beta)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3EACA8D-34F4-F64F-95FD-DB061F0814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An IFRC Social Learning Collection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11429" y="5947961"/>
            <a:ext cx="28271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Heather Leson</a:t>
            </a:r>
          </a:p>
          <a:p>
            <a:r>
              <a:rPr lang="en-US" sz="1400" dirty="0" smtClean="0">
                <a:latin typeface="Arial"/>
                <a:cs typeface="Arial"/>
              </a:rPr>
              <a:t>IFRC Data Literacy Lead</a:t>
            </a:r>
          </a:p>
          <a:p>
            <a:r>
              <a:rPr lang="en-US" sz="1400" dirty="0" smtClean="0">
                <a:latin typeface="Arial"/>
                <a:cs typeface="Arial"/>
              </a:rPr>
              <a:t>July 2018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0768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Modules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Module </a:t>
            </a:r>
            <a:r>
              <a:rPr lang="en-US" dirty="0" smtClean="0"/>
              <a:t>1: </a:t>
            </a:r>
            <a:r>
              <a:rPr lang="en-US" dirty="0">
                <a:solidFill>
                  <a:srgbClr val="FF0000"/>
                </a:solidFill>
              </a:rPr>
              <a:t>Data Essentials. </a:t>
            </a:r>
            <a:r>
              <a:rPr lang="en-US" dirty="0"/>
              <a:t>What are the essentials for using data</a:t>
            </a:r>
            <a:r>
              <a:rPr lang="en-US" dirty="0" smtClean="0"/>
              <a:t>?</a:t>
            </a:r>
          </a:p>
          <a:p>
            <a:pPr marL="178452" indent="0">
              <a:buNone/>
            </a:pPr>
            <a:endParaRPr lang="en-US" dirty="0"/>
          </a:p>
          <a:p>
            <a:r>
              <a:rPr lang="en-US" dirty="0" smtClean="0"/>
              <a:t>Module 2: </a:t>
            </a:r>
            <a:r>
              <a:rPr lang="en-US" dirty="0">
                <a:solidFill>
                  <a:srgbClr val="FF0000"/>
                </a:solidFill>
              </a:rPr>
              <a:t>Data Culture. </a:t>
            </a:r>
            <a:r>
              <a:rPr lang="en-US" dirty="0"/>
              <a:t>How do we build a data-friendly culture</a:t>
            </a:r>
            <a:r>
              <a:rPr lang="en-US" dirty="0" smtClean="0"/>
              <a:t>?</a:t>
            </a:r>
          </a:p>
          <a:p>
            <a:pPr marL="178452" indent="0">
              <a:buNone/>
            </a:pPr>
            <a:endParaRPr lang="en-US" dirty="0"/>
          </a:p>
          <a:p>
            <a:r>
              <a:rPr lang="en-US" dirty="0" smtClean="0"/>
              <a:t>Module 3: </a:t>
            </a:r>
            <a:r>
              <a:rPr lang="en-US" dirty="0">
                <a:solidFill>
                  <a:srgbClr val="FF0000"/>
                </a:solidFill>
              </a:rPr>
              <a:t>Data-Driven Projects. </a:t>
            </a:r>
            <a:r>
              <a:rPr lang="en-US" dirty="0"/>
              <a:t>How do we build data-driven projects</a:t>
            </a:r>
            <a:r>
              <a:rPr lang="en-US" dirty="0" smtClean="0"/>
              <a:t>?</a:t>
            </a:r>
          </a:p>
          <a:p>
            <a:pPr marL="178452" indent="0">
              <a:buNone/>
            </a:pPr>
            <a:endParaRPr lang="en-US" dirty="0"/>
          </a:p>
          <a:p>
            <a:r>
              <a:rPr lang="en-US" dirty="0" smtClean="0"/>
              <a:t>Module 4: </a:t>
            </a:r>
            <a:r>
              <a:rPr lang="en-US" dirty="0">
                <a:solidFill>
                  <a:srgbClr val="FF0000"/>
                </a:solidFill>
              </a:rPr>
              <a:t>Responsible Data. </a:t>
            </a:r>
            <a:r>
              <a:rPr lang="en-US" dirty="0"/>
              <a:t>How can we protect and use data responsibly</a:t>
            </a:r>
            <a:r>
              <a:rPr lang="en-US" dirty="0" smtClean="0"/>
              <a:t>?</a:t>
            </a:r>
          </a:p>
          <a:p>
            <a:pPr marL="178452" indent="0">
              <a:buNone/>
            </a:pPr>
            <a:endParaRPr lang="en-US" dirty="0"/>
          </a:p>
          <a:p>
            <a:r>
              <a:rPr lang="en-US" dirty="0" smtClean="0"/>
              <a:t>Module 5: </a:t>
            </a:r>
            <a:r>
              <a:rPr lang="en-US" dirty="0">
                <a:solidFill>
                  <a:srgbClr val="FF0000"/>
                </a:solidFill>
              </a:rPr>
              <a:t>Data Viz. </a:t>
            </a:r>
            <a:r>
              <a:rPr lang="en-US" dirty="0"/>
              <a:t>How can we create effective data </a:t>
            </a:r>
            <a:r>
              <a:rPr lang="en-US" dirty="0" smtClean="0"/>
              <a:t>visualizations?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613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Modules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Module 6: </a:t>
            </a:r>
            <a:r>
              <a:rPr lang="en-US" dirty="0">
                <a:solidFill>
                  <a:srgbClr val="FF0000"/>
                </a:solidFill>
              </a:rPr>
              <a:t>IM at IFRC.</a:t>
            </a:r>
            <a:r>
              <a:rPr lang="en-US" dirty="0"/>
              <a:t> What is Information Management’s role at IFRC</a:t>
            </a:r>
            <a:r>
              <a:rPr lang="en-US" dirty="0" smtClean="0"/>
              <a:t>?</a:t>
            </a:r>
          </a:p>
          <a:p>
            <a:pPr marL="178452" indent="0">
              <a:buNone/>
            </a:pPr>
            <a:endParaRPr lang="en-US" dirty="0"/>
          </a:p>
          <a:p>
            <a:r>
              <a:rPr lang="en-US" dirty="0" smtClean="0"/>
              <a:t>Module 7: </a:t>
            </a:r>
            <a:r>
              <a:rPr lang="en-US" dirty="0">
                <a:solidFill>
                  <a:srgbClr val="FF0000"/>
                </a:solidFill>
              </a:rPr>
              <a:t>Data Sharing. </a:t>
            </a:r>
            <a:r>
              <a:rPr lang="en-US" dirty="0"/>
              <a:t>Why should we share and collaborate on data</a:t>
            </a:r>
            <a:r>
              <a:rPr lang="en-US" dirty="0" smtClean="0"/>
              <a:t>?</a:t>
            </a:r>
          </a:p>
          <a:p>
            <a:pPr marL="178452" indent="0">
              <a:buNone/>
            </a:pPr>
            <a:endParaRPr lang="en-US" dirty="0"/>
          </a:p>
          <a:p>
            <a:r>
              <a:rPr lang="en-US" dirty="0" smtClean="0"/>
              <a:t>Module 8: </a:t>
            </a:r>
            <a:r>
              <a:rPr lang="en-US" dirty="0">
                <a:solidFill>
                  <a:srgbClr val="FF0000"/>
                </a:solidFill>
              </a:rPr>
              <a:t>Data Quality &amp; Standards. </a:t>
            </a:r>
            <a:r>
              <a:rPr lang="en-US" dirty="0"/>
              <a:t>Why do data standards matter and </a:t>
            </a:r>
            <a:r>
              <a:rPr lang="en-US" dirty="0" smtClean="0"/>
              <a:t>how might </a:t>
            </a:r>
            <a:r>
              <a:rPr lang="en-US" dirty="0"/>
              <a:t>we address data quality issues</a:t>
            </a:r>
            <a:r>
              <a:rPr lang="en-US" dirty="0" smtClean="0"/>
              <a:t>?</a:t>
            </a:r>
          </a:p>
          <a:p>
            <a:pPr marL="178452" indent="0">
              <a:buNone/>
            </a:pPr>
            <a:endParaRPr lang="en-US" dirty="0"/>
          </a:p>
          <a:p>
            <a:r>
              <a:rPr lang="en-US" dirty="0" smtClean="0"/>
              <a:t>Module 9: </a:t>
            </a:r>
            <a:r>
              <a:rPr lang="en-US" dirty="0">
                <a:solidFill>
                  <a:srgbClr val="FF0000"/>
                </a:solidFill>
              </a:rPr>
              <a:t>Data for Leadership. </a:t>
            </a:r>
            <a:r>
              <a:rPr lang="en-US" dirty="0"/>
              <a:t>How can we use data for decision-making?</a:t>
            </a:r>
          </a:p>
        </p:txBody>
      </p:sp>
    </p:spTree>
    <p:extLst>
      <p:ext uri="{BB962C8B-B14F-4D97-AF65-F5344CB8AC3E}">
        <p14:creationId xmlns:p14="http://schemas.microsoft.com/office/powerpoint/2010/main" val="2973700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8452" indent="0">
              <a:buNone/>
            </a:pPr>
            <a:r>
              <a:rPr lang="en-US" b="1" dirty="0" smtClean="0"/>
              <a:t>Data Simulation </a:t>
            </a:r>
            <a:r>
              <a:rPr lang="mr-IN" dirty="0" smtClean="0"/>
              <a:t>–</a:t>
            </a:r>
            <a:r>
              <a:rPr lang="en-US" dirty="0" smtClean="0"/>
              <a:t> 10 times (Finland, Hungary, Kenya, Nepal. Senegal, </a:t>
            </a:r>
            <a:r>
              <a:rPr lang="en-US" dirty="0"/>
              <a:t>Switzerland </a:t>
            </a:r>
            <a:r>
              <a:rPr lang="en-US" dirty="0" smtClean="0"/>
              <a:t>(3), Thailand, and Qatar</a:t>
            </a:r>
            <a:r>
              <a:rPr lang="en-US" dirty="0"/>
              <a:t>.</a:t>
            </a:r>
            <a:r>
              <a:rPr lang="en-US" dirty="0" smtClean="0"/>
              <a:t>)</a:t>
            </a:r>
          </a:p>
          <a:p>
            <a:pPr marL="178452" indent="0">
              <a:buNone/>
            </a:pPr>
            <a:endParaRPr lang="en-US" dirty="0"/>
          </a:p>
          <a:p>
            <a:pPr marL="178452" indent="0">
              <a:buNone/>
            </a:pPr>
            <a:r>
              <a:rPr lang="en-US" dirty="0" smtClean="0"/>
              <a:t>“A </a:t>
            </a:r>
            <a:r>
              <a:rPr lang="en-US" dirty="0"/>
              <a:t>lot of good points on issues around accountability and transparency vs. privacy/protection. examples from our recovery programs about how they post beneficiary lists in the communities as part of their community engagement and accountability </a:t>
            </a:r>
            <a:r>
              <a:rPr lang="en-US" dirty="0" smtClean="0"/>
              <a:t>approach. </a:t>
            </a:r>
          </a:p>
          <a:p>
            <a:pPr marL="178452" indent="0">
              <a:buNone/>
            </a:pPr>
            <a:r>
              <a:rPr lang="en-US" sz="1600" dirty="0" smtClean="0"/>
              <a:t>Helen Welch, Director Information Management, Monitoring, evaluation, and Learning, International Services, American Red Cross (Bangkok, Thailand event.)</a:t>
            </a:r>
          </a:p>
          <a:p>
            <a:pPr marL="178452" indent="0">
              <a:buNone/>
            </a:pPr>
            <a:endParaRPr lang="en-US" dirty="0"/>
          </a:p>
          <a:p>
            <a:pPr marL="178452" indent="0">
              <a:buNone/>
            </a:pPr>
            <a:r>
              <a:rPr lang="en-US" b="1" dirty="0" smtClean="0"/>
              <a:t>Apple Exercise </a:t>
            </a:r>
            <a:r>
              <a:rPr lang="mr-IN" dirty="0" smtClean="0"/>
              <a:t>–</a:t>
            </a:r>
            <a:r>
              <a:rPr lang="en-US" dirty="0" smtClean="0"/>
              <a:t> “</a:t>
            </a:r>
            <a:r>
              <a:rPr lang="en-US" dirty="0"/>
              <a:t>"The </a:t>
            </a:r>
            <a:r>
              <a:rPr lang="en-US" dirty="0" smtClean="0"/>
              <a:t>apple</a:t>
            </a:r>
            <a:r>
              <a:rPr lang="en-US" dirty="0"/>
              <a:t> exercise is really good to introduce the concept of data at the beginning of the training, so the participant </a:t>
            </a:r>
            <a:r>
              <a:rPr lang="en-US" dirty="0" smtClean="0"/>
              <a:t>feels </a:t>
            </a:r>
            <a:r>
              <a:rPr lang="en-US" dirty="0"/>
              <a:t>confident to speak about something they know." </a:t>
            </a:r>
            <a:endParaRPr lang="en-US" dirty="0" smtClean="0"/>
          </a:p>
          <a:p>
            <a:pPr marL="178452" indent="0">
              <a:buNone/>
            </a:pPr>
            <a:r>
              <a:rPr lang="en-US" sz="1800" dirty="0" smtClean="0"/>
              <a:t>Fanor Andres Camacho Orejuela, Information Management Delegate, IFRC Americas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07485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How can you contribute?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15950" indent="-457200">
              <a:lnSpc>
                <a:spcPct val="115000"/>
              </a:lnSpc>
              <a:spcBef>
                <a:spcPts val="600"/>
              </a:spcBef>
              <a:buSzPts val="1100"/>
              <a:buFont typeface="+mj-lt"/>
              <a:buAutoNum type="arabicPeriod"/>
            </a:pPr>
            <a:r>
              <a:rPr lang="en-CA" dirty="0" smtClean="0"/>
              <a:t>Run a Lunch and Learn</a:t>
            </a:r>
          </a:p>
          <a:p>
            <a:pPr marL="615950" lvl="0" indent="-457200">
              <a:lnSpc>
                <a:spcPct val="115000"/>
              </a:lnSpc>
              <a:spcBef>
                <a:spcPts val="600"/>
              </a:spcBef>
              <a:buSzPts val="1100"/>
              <a:buFont typeface="+mj-lt"/>
              <a:buAutoNum type="arabicPeriod"/>
            </a:pPr>
            <a:r>
              <a:rPr lang="en-CA" dirty="0" smtClean="0"/>
              <a:t>Pilot content in your office/sector training</a:t>
            </a:r>
          </a:p>
          <a:p>
            <a:pPr marL="615950" lvl="0" indent="-457200">
              <a:lnSpc>
                <a:spcPct val="115000"/>
              </a:lnSpc>
              <a:spcBef>
                <a:spcPts val="600"/>
              </a:spcBef>
              <a:buSzPts val="1100"/>
              <a:buFont typeface="+mj-lt"/>
              <a:buAutoNum type="arabicPeriod"/>
            </a:pPr>
            <a:r>
              <a:rPr lang="en-CA" dirty="0" smtClean="0"/>
              <a:t>Help us improve the current beta content / </a:t>
            </a:r>
            <a:r>
              <a:rPr lang="en" dirty="0" smtClean="0"/>
              <a:t>User </a:t>
            </a:r>
            <a:r>
              <a:rPr lang="en" dirty="0"/>
              <a:t>testing</a:t>
            </a:r>
          </a:p>
          <a:p>
            <a:pPr marL="615950" lvl="0" indent="-457200">
              <a:lnSpc>
                <a:spcPct val="115000"/>
              </a:lnSpc>
              <a:buSzPts val="1100"/>
              <a:buFont typeface="+mj-lt"/>
              <a:buAutoNum type="arabicPeriod"/>
            </a:pPr>
            <a:r>
              <a:rPr lang="en-CA" dirty="0" smtClean="0"/>
              <a:t>Locate and share other useful content  </a:t>
            </a:r>
            <a:endParaRPr lang="en" dirty="0"/>
          </a:p>
          <a:p>
            <a:pPr marL="615950" lvl="0" indent="-457200">
              <a:lnSpc>
                <a:spcPct val="115000"/>
              </a:lnSpc>
              <a:buSzPts val="1100"/>
              <a:buFont typeface="+mj-lt"/>
              <a:buAutoNum type="arabicPeriod"/>
            </a:pPr>
            <a:r>
              <a:rPr lang="en-CA" dirty="0" smtClean="0"/>
              <a:t>Create content/</a:t>
            </a:r>
            <a:r>
              <a:rPr lang="en" dirty="0" smtClean="0"/>
              <a:t>Creative </a:t>
            </a:r>
            <a:r>
              <a:rPr lang="en" dirty="0"/>
              <a:t>exercises</a:t>
            </a:r>
          </a:p>
          <a:p>
            <a:pPr marL="615950" lvl="0" indent="-457200">
              <a:lnSpc>
                <a:spcPct val="115000"/>
              </a:lnSpc>
              <a:buSzPts val="1100"/>
              <a:buFont typeface="+mj-lt"/>
              <a:buAutoNum type="arabicPeriod"/>
            </a:pPr>
            <a:r>
              <a:rPr lang="en-CA" dirty="0" smtClean="0"/>
              <a:t>Generate </a:t>
            </a:r>
            <a:r>
              <a:rPr lang="en-CA" dirty="0"/>
              <a:t>e</a:t>
            </a:r>
            <a:r>
              <a:rPr lang="en" dirty="0" smtClean="0"/>
              <a:t>xamples </a:t>
            </a:r>
            <a:r>
              <a:rPr lang="en" dirty="0"/>
              <a:t>and scenarios </a:t>
            </a:r>
            <a:r>
              <a:rPr lang="en-CA" dirty="0" smtClean="0"/>
              <a:t>related to your work</a:t>
            </a:r>
            <a:endParaRPr lang="en" dirty="0"/>
          </a:p>
          <a:p>
            <a:pPr marL="615950" lvl="0" indent="-457200">
              <a:lnSpc>
                <a:spcPct val="115000"/>
              </a:lnSpc>
              <a:buSzPts val="1100"/>
              <a:buFont typeface="+mj-lt"/>
              <a:buAutoNum type="arabicPeriod"/>
            </a:pPr>
            <a:r>
              <a:rPr lang="en" dirty="0" smtClean="0"/>
              <a:t>Videos</a:t>
            </a:r>
            <a:r>
              <a:rPr lang="en" dirty="0"/>
              <a:t>, </a:t>
            </a:r>
            <a:r>
              <a:rPr lang="en" dirty="0" smtClean="0"/>
              <a:t>graphics</a:t>
            </a:r>
            <a:r>
              <a:rPr lang="en-CA" dirty="0" smtClean="0"/>
              <a:t>, and translations</a:t>
            </a:r>
          </a:p>
          <a:p>
            <a:pPr marL="615950" lvl="0" indent="-457200">
              <a:lnSpc>
                <a:spcPct val="115000"/>
              </a:lnSpc>
              <a:buSzPts val="1100"/>
              <a:buFont typeface="+mj-lt"/>
              <a:buAutoNum type="arabicPeriod"/>
            </a:pPr>
            <a:r>
              <a:rPr lang="en-CA" dirty="0" smtClean="0"/>
              <a:t>Online course development</a:t>
            </a:r>
          </a:p>
          <a:p>
            <a:pPr marL="615950" lvl="0" indent="-457200">
              <a:lnSpc>
                <a:spcPct val="115000"/>
              </a:lnSpc>
              <a:buSzPts val="1100"/>
              <a:buFont typeface="+mj-lt"/>
              <a:buAutoNum type="arabicPeriod"/>
            </a:pPr>
            <a:r>
              <a:rPr lang="en-CA" dirty="0" smtClean="0"/>
              <a:t>Give Feedback/Share impact</a:t>
            </a:r>
          </a:p>
          <a:p>
            <a:pPr marL="615950" lvl="0" indent="-457200">
              <a:lnSpc>
                <a:spcPct val="115000"/>
              </a:lnSpc>
              <a:buSzPts val="1100"/>
              <a:buFont typeface="+mj-lt"/>
              <a:buAutoNum type="arabicPeriod"/>
            </a:pPr>
            <a:r>
              <a:rPr lang="en-CA" dirty="0" smtClean="0"/>
              <a:t>Join the Data Playbook Version 1 Team</a:t>
            </a:r>
            <a:endParaRPr lang="e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048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2F3EC64F-FC28-6F42-96E0-1B9D6667C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b="1" dirty="0">
                <a:solidFill>
                  <a:srgbClr val="FF0000"/>
                </a:solidFill>
              </a:rPr>
              <a:t>Heather Leson</a:t>
            </a:r>
          </a:p>
          <a:p>
            <a:pPr>
              <a:buClr>
                <a:srgbClr val="F72431"/>
              </a:buClr>
            </a:pPr>
            <a:r>
              <a:rPr lang="en-GB" sz="1800" dirty="0"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  <a:hlinkClick r:id="rId2"/>
              </a:rPr>
              <a:t>heather.leson@</a:t>
            </a:r>
            <a:r>
              <a:rPr lang="en-GB" sz="1800" dirty="0" smtClean="0"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  <a:hlinkClick r:id="rId2"/>
              </a:rPr>
              <a:t>ifrc.org</a:t>
            </a:r>
            <a:endParaRPr lang="en-GB" sz="1800" dirty="0" smtClean="0">
              <a:latin typeface="Arial" panose="020B0604020202020204" pitchFamily="34" charset="0"/>
              <a:ea typeface="Trebuchet MS"/>
              <a:cs typeface="Arial" panose="020B0604020202020204" pitchFamily="34" charset="0"/>
              <a:sym typeface="Trebuchet MS"/>
            </a:endParaRPr>
          </a:p>
          <a:p>
            <a:pPr>
              <a:buClr>
                <a:srgbClr val="F72431"/>
              </a:buClr>
            </a:pPr>
            <a:r>
              <a:rPr lang="en-GB" sz="1800" dirty="0" smtClean="0"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Data.literacy@ifrc.org</a:t>
            </a:r>
            <a:endParaRPr lang="en-GB" sz="1800" dirty="0">
              <a:latin typeface="Arial" panose="020B0604020202020204" pitchFamily="34" charset="0"/>
              <a:ea typeface="Trebuchet MS"/>
              <a:cs typeface="Arial" panose="020B0604020202020204" pitchFamily="34" charset="0"/>
              <a:sym typeface="Trebuchet MS"/>
            </a:endParaRPr>
          </a:p>
          <a:p>
            <a:pPr>
              <a:buClr>
                <a:srgbClr val="F72431"/>
              </a:buClr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@heatherleson</a:t>
            </a:r>
          </a:p>
          <a:p>
            <a:pPr>
              <a:buClr>
                <a:srgbClr val="F72431"/>
              </a:buClr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  <a:sym typeface="Trebuchet MS"/>
              </a:rPr>
              <a:t>skype: heatherleson</a:t>
            </a:r>
            <a:endParaRPr lang="en-GB" sz="1800" dirty="0">
              <a:latin typeface="Arial" panose="020B0604020202020204" pitchFamily="34" charset="0"/>
              <a:ea typeface="Trebuchet MS"/>
              <a:cs typeface="Arial" panose="020B0604020202020204" pitchFamily="34" charset="0"/>
              <a:sym typeface="Trebuchet M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744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E9D9F08-3D4A-814E-A90A-5A30D548A9BC}"/>
              </a:ext>
            </a:extLst>
          </p:cNvPr>
          <p:cNvSpPr/>
          <p:nvPr/>
        </p:nvSpPr>
        <p:spPr>
          <a:xfrm>
            <a:off x="950538" y="2315292"/>
            <a:ext cx="8317132" cy="3111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spcBef>
                <a:spcPts val="500"/>
              </a:spcBef>
              <a:buFont typeface="+mj-lt"/>
              <a:buAutoNum type="arabicPeriod"/>
            </a:pPr>
            <a:r>
              <a:rPr lang="en-GB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Discrete</a:t>
            </a:r>
            <a:r>
              <a:rPr lang="en-GB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pieces of</a:t>
            </a:r>
            <a:r>
              <a:rPr lang="en-GB" sz="3200" dirty="0">
                <a:solidFill>
                  <a:srgbClr val="CF1C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lang="en-GB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such as amounts, prices, measurements, dates, names of places and people, and </a:t>
            </a:r>
            <a:r>
              <a:rPr lang="en-GB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addresses.</a:t>
            </a:r>
          </a:p>
          <a:p>
            <a:pPr marL="457200" indent="-457200" fontAlgn="base">
              <a:spcBef>
                <a:spcPts val="500"/>
              </a:spcBef>
              <a:buFont typeface="+mj-lt"/>
              <a:buAutoNum type="arabicPeriod"/>
            </a:pPr>
            <a:r>
              <a:rPr lang="en-GB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Facts </a:t>
            </a:r>
            <a:r>
              <a:rPr lang="en-GB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statistics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collected together for reference or analysis. </a:t>
            </a:r>
            <a:endParaRPr lang="en-GB" sz="32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EBB6FD2-418C-4A44-AF94-A066753F0CDA}"/>
              </a:ext>
            </a:extLst>
          </p:cNvPr>
          <p:cNvSpPr txBox="1"/>
          <p:nvPr/>
        </p:nvSpPr>
        <p:spPr>
          <a:xfrm>
            <a:off x="950538" y="1140174"/>
            <a:ext cx="89368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can be defined as..</a:t>
            </a:r>
            <a:endParaRPr lang="en-US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491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289">
            <a:extLst>
              <a:ext uri="{FF2B5EF4-FFF2-40B4-BE49-F238E27FC236}">
                <a16:creationId xmlns="" xmlns:a16="http://schemas.microsoft.com/office/drawing/2014/main" id="{6D5C68FB-B54D-BF4E-B9BC-7BE0BC9C0D45}"/>
              </a:ext>
            </a:extLst>
          </p:cNvPr>
          <p:cNvSpPr txBox="1"/>
          <p:nvPr/>
        </p:nvSpPr>
        <p:spPr>
          <a:xfrm>
            <a:off x="726928" y="497334"/>
            <a:ext cx="9144000" cy="12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latin typeface="Arial"/>
                <a:ea typeface="Arvo"/>
                <a:cs typeface="Arial"/>
                <a:sym typeface="Arvo"/>
              </a:rPr>
              <a:t>Data can lead to:</a:t>
            </a:r>
            <a:r>
              <a:rPr lang="en" sz="4400" dirty="0">
                <a:latin typeface="Arial"/>
                <a:cs typeface="Arial"/>
              </a:rPr>
              <a:t> 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77815" y="2103914"/>
            <a:ext cx="2026701" cy="2027936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21437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 flipH="1">
            <a:off x="2377814" y="2859398"/>
            <a:ext cx="2026701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/>
            <a:r>
              <a:rPr lang="en-GB" sz="2400" dirty="0">
                <a:solidFill>
                  <a:schemeClr val="bg1"/>
                </a:solidFill>
                <a:latin typeface="Arial" charset="0"/>
                <a:cs typeface="Arial" charset="0"/>
              </a:rPr>
              <a:t>Information</a:t>
            </a:r>
            <a:endParaRPr lang="en-US" sz="24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078193" y="2103914"/>
            <a:ext cx="2026701" cy="2027936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21437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7"/>
          <p:cNvSpPr txBox="1">
            <a:spLocks noChangeArrowheads="1"/>
          </p:cNvSpPr>
          <p:nvPr/>
        </p:nvSpPr>
        <p:spPr bwMode="auto">
          <a:xfrm flipH="1">
            <a:off x="5078193" y="2829169"/>
            <a:ext cx="2026701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/>
            <a:r>
              <a:rPr lang="en-GB" sz="2400" dirty="0">
                <a:solidFill>
                  <a:schemeClr val="bg1"/>
                </a:solidFill>
                <a:latin typeface="Arial" charset="0"/>
                <a:cs typeface="Arial" charset="0"/>
              </a:rPr>
              <a:t>Knowledge</a:t>
            </a:r>
            <a:endParaRPr lang="en-US" sz="24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395659" y="4131850"/>
            <a:ext cx="2026701" cy="2027936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21437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7"/>
          <p:cNvSpPr txBox="1">
            <a:spLocks noChangeArrowheads="1"/>
          </p:cNvSpPr>
          <p:nvPr/>
        </p:nvSpPr>
        <p:spPr bwMode="auto">
          <a:xfrm flipH="1">
            <a:off x="6395659" y="4857105"/>
            <a:ext cx="2026701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/>
            <a:r>
              <a:rPr lang="en-GB" sz="2400" dirty="0">
                <a:solidFill>
                  <a:schemeClr val="bg1"/>
                </a:solidFill>
                <a:latin typeface="Arial" charset="0"/>
                <a:cs typeface="Arial" charset="0"/>
              </a:rPr>
              <a:t>Evidence</a:t>
            </a:r>
            <a:endParaRPr lang="en-US" sz="24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7011" y="4131850"/>
            <a:ext cx="2026701" cy="2027936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21437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7"/>
          <p:cNvSpPr txBox="1">
            <a:spLocks noChangeArrowheads="1"/>
          </p:cNvSpPr>
          <p:nvPr/>
        </p:nvSpPr>
        <p:spPr bwMode="auto">
          <a:xfrm flipH="1">
            <a:off x="3637011" y="4857105"/>
            <a:ext cx="2026701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/>
            <a:r>
              <a:rPr lang="en-GB" sz="2400" dirty="0">
                <a:solidFill>
                  <a:schemeClr val="bg1"/>
                </a:solidFill>
                <a:latin typeface="Arial" charset="0"/>
                <a:cs typeface="Arial" charset="0"/>
              </a:rPr>
              <a:t>Decisions</a:t>
            </a:r>
            <a:endParaRPr lang="en-US" sz="24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096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" name="Shape 321" descr="TNS from Noun Project noun_152491_cc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69397" y="3311953"/>
            <a:ext cx="953547" cy="1264991"/>
          </a:xfrm>
          <a:prstGeom prst="rect">
            <a:avLst/>
          </a:prstGeom>
          <a:noFill/>
          <a:ln>
            <a:noFill/>
          </a:ln>
        </p:spPr>
      </p:pic>
      <p:pic>
        <p:nvPicPr>
          <p:cNvPr id="322" name="Shape 322" descr="Education by Tuktuk Design (Noun Project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19224" y="3460055"/>
            <a:ext cx="1099800" cy="1116889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" name="Shape 323" descr="Look and Feel via noun_149777_cc copy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35185" y="3323197"/>
            <a:ext cx="1081647" cy="11056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Shape 324" descr="Data Scientist (Thibault Geoffroy Noun Project)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940278" y="3323198"/>
            <a:ext cx="830517" cy="1111252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Shape 325"/>
          <p:cNvSpPr txBox="1"/>
          <p:nvPr/>
        </p:nvSpPr>
        <p:spPr>
          <a:xfrm>
            <a:off x="1418918" y="5112150"/>
            <a:ext cx="1255671" cy="579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786" tIns="116786" rIns="116786" bIns="116786" anchor="t" anchorCtr="0">
            <a:noAutofit/>
          </a:bodyPr>
          <a:lstStyle/>
          <a:p>
            <a:r>
              <a:rPr lang="en" dirty="0">
                <a:latin typeface="Arvo"/>
                <a:ea typeface="Arvo"/>
                <a:cs typeface="Arvo"/>
                <a:sym typeface="Arvo"/>
              </a:rPr>
              <a:t>Connect</a:t>
            </a:r>
            <a:endParaRPr dirty="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326" name="Shape 326"/>
          <p:cNvSpPr txBox="1"/>
          <p:nvPr/>
        </p:nvSpPr>
        <p:spPr>
          <a:xfrm>
            <a:off x="3783614" y="5086203"/>
            <a:ext cx="1099800" cy="413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786" tIns="116786" rIns="116786" bIns="116786" anchor="t" anchorCtr="0">
            <a:noAutofit/>
          </a:bodyPr>
          <a:lstStyle/>
          <a:p>
            <a:r>
              <a:rPr lang="en" dirty="0">
                <a:latin typeface="Arvo"/>
                <a:ea typeface="Arvo"/>
                <a:cs typeface="Arvo"/>
                <a:sym typeface="Arvo"/>
              </a:rPr>
              <a:t>Learn</a:t>
            </a:r>
            <a:endParaRPr dirty="0">
              <a:latin typeface="Arvo"/>
              <a:ea typeface="Arvo"/>
              <a:cs typeface="Arvo"/>
              <a:sym typeface="Arvo"/>
            </a:endParaRPr>
          </a:p>
          <a:p>
            <a:endParaRPr dirty="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327" name="Shape 327"/>
          <p:cNvSpPr/>
          <p:nvPr/>
        </p:nvSpPr>
        <p:spPr>
          <a:xfrm>
            <a:off x="-175" y="-24261"/>
            <a:ext cx="10688638" cy="99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16786" tIns="116786" rIns="116786" bIns="116786" anchor="ctr" anchorCtr="0">
            <a:noAutofit/>
          </a:bodyPr>
          <a:lstStyle/>
          <a:p>
            <a:endParaRPr/>
          </a:p>
        </p:txBody>
      </p:sp>
      <p:sp>
        <p:nvSpPr>
          <p:cNvPr id="328" name="Shape 328"/>
          <p:cNvSpPr txBox="1"/>
          <p:nvPr/>
        </p:nvSpPr>
        <p:spPr>
          <a:xfrm>
            <a:off x="5835185" y="5086203"/>
            <a:ext cx="1169970" cy="315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786" tIns="116786" rIns="116786" bIns="116786" anchor="t" anchorCtr="0">
            <a:noAutofit/>
          </a:bodyPr>
          <a:lstStyle/>
          <a:p>
            <a:r>
              <a:rPr lang="en" dirty="0">
                <a:latin typeface="Arvo"/>
                <a:ea typeface="Arvo"/>
                <a:cs typeface="Arvo"/>
                <a:sym typeface="Arvo"/>
              </a:rPr>
              <a:t>Create</a:t>
            </a:r>
            <a:endParaRPr dirty="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329" name="Shape 329"/>
          <p:cNvSpPr txBox="1"/>
          <p:nvPr/>
        </p:nvSpPr>
        <p:spPr>
          <a:xfrm>
            <a:off x="7712810" y="5086203"/>
            <a:ext cx="1584944" cy="405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786" tIns="116786" rIns="116786" bIns="116786" anchor="t" anchorCtr="0">
            <a:noAutofit/>
          </a:bodyPr>
          <a:lstStyle/>
          <a:p>
            <a:r>
              <a:rPr lang="en" dirty="0">
                <a:latin typeface="Arvo"/>
                <a:ea typeface="Arvo"/>
                <a:cs typeface="Arvo"/>
                <a:sym typeface="Arvo"/>
              </a:rPr>
              <a:t>Measure</a:t>
            </a:r>
            <a:endParaRPr dirty="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330" name="Shape 330"/>
          <p:cNvSpPr txBox="1">
            <a:spLocks noGrp="1"/>
          </p:cNvSpPr>
          <p:nvPr>
            <p:ph type="ctrTitle"/>
          </p:nvPr>
        </p:nvSpPr>
        <p:spPr>
          <a:xfrm>
            <a:off x="547306" y="1186400"/>
            <a:ext cx="8672216" cy="1211284"/>
          </a:xfrm>
          <a:prstGeom prst="rect">
            <a:avLst/>
          </a:prstGeom>
        </p:spPr>
        <p:txBody>
          <a:bodyPr spcFirstLastPara="1" wrap="square" lIns="116786" tIns="116786" rIns="116786" bIns="116786" anchor="b" anchorCtr="0">
            <a:noAutofit/>
          </a:bodyPr>
          <a:lstStyle/>
          <a:p>
            <a:pPr algn="l">
              <a:buClr>
                <a:schemeClr val="dk1"/>
              </a:buClr>
              <a:buSzPts val="1100"/>
            </a:pPr>
            <a:r>
              <a:rPr lang="en-CA" sz="4400" b="0" dirty="0" smtClean="0">
                <a:ea typeface="Merriweather"/>
                <a:sym typeface="Merriweather"/>
              </a:rPr>
              <a:t/>
            </a:r>
            <a:br>
              <a:rPr lang="en-CA" sz="4400" b="0" dirty="0" smtClean="0">
                <a:ea typeface="Merriweather"/>
                <a:sym typeface="Merriweather"/>
              </a:rPr>
            </a:br>
            <a:r>
              <a:rPr lang="en-CA" sz="4400" dirty="0" smtClean="0">
                <a:ea typeface="Merriweather"/>
                <a:sym typeface="Merriweather"/>
              </a:rPr>
              <a:t>Data Literacy Program</a:t>
            </a:r>
            <a:r>
              <a:rPr lang="en-CA" sz="4400" b="0" dirty="0" smtClean="0">
                <a:ea typeface="Merriweather"/>
                <a:sym typeface="Merriweather"/>
              </a:rPr>
              <a:t/>
            </a:r>
            <a:br>
              <a:rPr lang="en-CA" sz="4400" b="0" dirty="0" smtClean="0">
                <a:ea typeface="Merriweather"/>
                <a:sym typeface="Merriweather"/>
              </a:rPr>
            </a:br>
            <a:r>
              <a:rPr lang="en-CA" sz="2400" b="0" dirty="0" smtClean="0">
                <a:solidFill>
                  <a:schemeClr val="tx1"/>
                </a:solidFill>
                <a:ea typeface="Merriweather"/>
                <a:sym typeface="Merriweather"/>
              </a:rPr>
              <a:t>Feed the data curious, act with the data ready, learn by doing</a:t>
            </a:r>
            <a:endParaRPr sz="2400" b="0" dirty="0">
              <a:solidFill>
                <a:schemeClr val="tx1"/>
              </a:solidFill>
              <a:ea typeface="Merriweather"/>
              <a:sym typeface="Merriweather"/>
            </a:endParaRPr>
          </a:p>
          <a:p>
            <a:pPr>
              <a:buClr>
                <a:schemeClr val="dk1"/>
              </a:buClr>
              <a:buSzPts val="1100"/>
            </a:pPr>
            <a:endParaRPr sz="4400" dirty="0">
              <a:ea typeface="Merriweather"/>
              <a:sym typeface="Merriweather"/>
            </a:endParaRPr>
          </a:p>
        </p:txBody>
      </p:sp>
    </p:spTree>
    <p:extLst>
      <p:ext uri="{BB962C8B-B14F-4D97-AF65-F5344CB8AC3E}">
        <p14:creationId xmlns:p14="http://schemas.microsoft.com/office/powerpoint/2010/main" val="2260125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>
            <a:spLocks noGrp="1"/>
          </p:cNvSpPr>
          <p:nvPr>
            <p:ph type="title"/>
          </p:nvPr>
        </p:nvSpPr>
        <p:spPr>
          <a:xfrm>
            <a:off x="364355" y="723947"/>
            <a:ext cx="9959943" cy="669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771" tIns="108771" rIns="108771" bIns="108771" anchor="t" anchorCtr="0">
            <a:noAutofit/>
          </a:bodyPr>
          <a:lstStyle/>
          <a:p>
            <a:r>
              <a:rPr lang="en" sz="4400" dirty="0"/>
              <a:t>Our Data Audiences</a:t>
            </a:r>
            <a:endParaRPr sz="4400" dirty="0"/>
          </a:p>
        </p:txBody>
      </p:sp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364355" y="2001457"/>
            <a:ext cx="9959943" cy="3993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771" tIns="108771" rIns="108771" bIns="108771" anchor="t" anchorCtr="0">
            <a:noAutofit/>
          </a:bodyPr>
          <a:lstStyle/>
          <a:p>
            <a:pPr marL="0" indent="0">
              <a:buNone/>
            </a:pPr>
            <a:r>
              <a:rPr lang="en" dirty="0"/>
              <a:t>IFRC has diverse audiences across the sectors and regions. We’ve </a:t>
            </a:r>
            <a:r>
              <a:rPr lang="en-CA" dirty="0" smtClean="0"/>
              <a:t>tailored </a:t>
            </a:r>
            <a:r>
              <a:rPr lang="en" dirty="0" smtClean="0"/>
              <a:t>content </a:t>
            </a:r>
            <a:r>
              <a:rPr lang="en" dirty="0"/>
              <a:t>based on these audiences. </a:t>
            </a:r>
            <a:endParaRPr dirty="0"/>
          </a:p>
          <a:p>
            <a:pPr marL="0" indent="0">
              <a:buNone/>
            </a:pPr>
            <a:endParaRPr dirty="0"/>
          </a:p>
          <a:p>
            <a:pPr marL="551581" indent="-381240">
              <a:buSzPts val="1100"/>
            </a:pPr>
            <a:r>
              <a:rPr lang="en" b="1" dirty="0"/>
              <a:t>Data Curious </a:t>
            </a:r>
            <a:r>
              <a:rPr lang="en" dirty="0"/>
              <a:t>need an ‘</a:t>
            </a:r>
            <a:r>
              <a:rPr lang="en" i="1" dirty="0"/>
              <a:t>on ramp</a:t>
            </a:r>
            <a:r>
              <a:rPr lang="en" dirty="0"/>
              <a:t>’ to learn and be exposed to the data basics. </a:t>
            </a:r>
            <a:endParaRPr dirty="0"/>
          </a:p>
          <a:p>
            <a:pPr marL="551581" indent="-381240">
              <a:spcBef>
                <a:spcPts val="1277"/>
              </a:spcBef>
              <a:buSzPts val="1100"/>
            </a:pPr>
            <a:r>
              <a:rPr lang="en" b="1" dirty="0"/>
              <a:t>Data Advocate </a:t>
            </a:r>
            <a:r>
              <a:rPr lang="en" dirty="0"/>
              <a:t>sees relevance and and wants to improve their skills and/or offer support.</a:t>
            </a:r>
            <a:endParaRPr dirty="0"/>
          </a:p>
          <a:p>
            <a:pPr marL="551581" indent="-381240">
              <a:spcBef>
                <a:spcPts val="1277"/>
              </a:spcBef>
              <a:buSzPts val="1100"/>
            </a:pPr>
            <a:r>
              <a:rPr lang="en" b="1" dirty="0"/>
              <a:t>Data Active </a:t>
            </a:r>
            <a:r>
              <a:rPr lang="en" dirty="0"/>
              <a:t>are motivated to self-learn and are on their way to being a ‘data-leader’.</a:t>
            </a:r>
            <a:endParaRPr dirty="0"/>
          </a:p>
          <a:p>
            <a:pPr marL="551581" indent="-381240">
              <a:spcBef>
                <a:spcPts val="1277"/>
              </a:spcBef>
              <a:spcAft>
                <a:spcPts val="1277"/>
              </a:spcAft>
              <a:buSzPts val="1100"/>
            </a:pPr>
            <a:r>
              <a:rPr lang="en" b="1" dirty="0"/>
              <a:t>Data Ready</a:t>
            </a:r>
            <a:r>
              <a:rPr lang="en" dirty="0"/>
              <a:t> are ‘trainers’ or ‘data leaders’ who lead data-driven projects and mentor colleagues.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7305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A playbook is</a:t>
            </a:r>
            <a:r>
              <a:rPr lang="en-CA" sz="4400" dirty="0" smtClean="0"/>
              <a:t>..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A recipe </a:t>
            </a:r>
            <a:r>
              <a:rPr lang="en-US" b="1" dirty="0">
                <a:solidFill>
                  <a:srgbClr val="FF0000"/>
                </a:solidFill>
              </a:rPr>
              <a:t>book or exercise book </a:t>
            </a:r>
            <a:r>
              <a:rPr lang="en-US" dirty="0"/>
              <a:t>with examples, best practices, how to’s, slides, session plans, training materials, matrices, scenarios, and resources. </a:t>
            </a:r>
            <a:endParaRPr lang="en-US" dirty="0" smtClean="0"/>
          </a:p>
          <a:p>
            <a:pPr marL="178452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Social, modularized content that can be used in a</a:t>
            </a:r>
            <a:r>
              <a:rPr lang="en-US" dirty="0"/>
              <a:t> </a:t>
            </a:r>
            <a:r>
              <a:rPr lang="en-US" b="1" dirty="0">
                <a:solidFill>
                  <a:srgbClr val="FF0000"/>
                </a:solidFill>
              </a:rPr>
              <a:t>'pick-and-</a:t>
            </a:r>
            <a:r>
              <a:rPr lang="en-US" b="1" dirty="0" smtClean="0">
                <a:solidFill>
                  <a:srgbClr val="FF0000"/>
                </a:solidFill>
              </a:rPr>
              <a:t>choose’</a:t>
            </a:r>
            <a:r>
              <a:rPr lang="en-US" dirty="0" smtClean="0"/>
              <a:t> method.</a:t>
            </a:r>
          </a:p>
          <a:p>
            <a:pPr marL="178452" indent="0">
              <a:buNone/>
            </a:pPr>
            <a:endParaRPr lang="en-US" dirty="0"/>
          </a:p>
          <a:p>
            <a:r>
              <a:rPr lang="en-US" dirty="0"/>
              <a:t>Visual, remixable, </a:t>
            </a:r>
            <a:r>
              <a:rPr lang="en-US" b="1" dirty="0">
                <a:solidFill>
                  <a:srgbClr val="FF0000"/>
                </a:solidFill>
              </a:rPr>
              <a:t>collaborative</a:t>
            </a:r>
            <a:r>
              <a:rPr lang="en-US" dirty="0"/>
              <a:t>, useful, and informative.</a:t>
            </a:r>
          </a:p>
          <a:p>
            <a:pPr marL="17845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948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Our Data Playbook</a:t>
            </a:r>
            <a:r>
              <a:rPr lang="en-CA" sz="4400" dirty="0" smtClean="0"/>
              <a:t>..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178452" indent="0">
              <a:buNone/>
            </a:pPr>
            <a:endParaRPr lang="en-US" dirty="0"/>
          </a:p>
          <a:p>
            <a:r>
              <a:rPr lang="en-US" dirty="0" smtClean="0"/>
              <a:t>Includes resources for IFRC </a:t>
            </a:r>
            <a:r>
              <a:rPr lang="en-US" dirty="0"/>
              <a:t>and National Societies to develop their literacy around data, including responsible data use and data readiness</a:t>
            </a:r>
            <a:r>
              <a:rPr lang="en-US" dirty="0" smtClean="0"/>
              <a:t>.</a:t>
            </a:r>
          </a:p>
          <a:p>
            <a:pPr marL="178452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Piloted and co-created by </a:t>
            </a:r>
            <a:r>
              <a:rPr lang="en-US" b="1" dirty="0" smtClean="0">
                <a:solidFill>
                  <a:srgbClr val="FF0000"/>
                </a:solidFill>
              </a:rPr>
              <a:t>100s of contributors</a:t>
            </a:r>
            <a:r>
              <a:rPr lang="en-US" dirty="0" smtClean="0"/>
              <a:t> across the IFRC Secretariat, Regional Offices, National Societies and our partners.</a:t>
            </a:r>
          </a:p>
          <a:p>
            <a:pPr marL="178452" indent="0">
              <a:buNone/>
            </a:pPr>
            <a:endParaRPr lang="en-US" dirty="0" smtClean="0"/>
          </a:p>
          <a:p>
            <a:r>
              <a:rPr lang="en-US" dirty="0" smtClean="0"/>
              <a:t>Easy-to-use for </a:t>
            </a:r>
            <a:r>
              <a:rPr lang="en-US" b="1" dirty="0" smtClean="0">
                <a:solidFill>
                  <a:srgbClr val="FF0000"/>
                </a:solidFill>
              </a:rPr>
              <a:t>Lunch and Learns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30 minutes to 1 hour or even as part of existing </a:t>
            </a:r>
            <a:r>
              <a:rPr lang="en-US" b="1" dirty="0" smtClean="0">
                <a:solidFill>
                  <a:srgbClr val="FF0000"/>
                </a:solidFill>
              </a:rPr>
              <a:t>sector training programs.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206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What is included?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30" y="1311944"/>
            <a:ext cx="8179001" cy="5023372"/>
          </a:xfrm>
        </p:spPr>
        <p:txBody>
          <a:bodyPr/>
          <a:lstStyle/>
          <a:p>
            <a:pPr marL="178452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Exercises</a:t>
            </a:r>
            <a:r>
              <a:rPr lang="en-CA" cap="all" dirty="0" smtClean="0"/>
              <a:t> - </a:t>
            </a:r>
            <a:r>
              <a:rPr lang="en-GB" dirty="0" smtClean="0"/>
              <a:t>Short</a:t>
            </a:r>
            <a:r>
              <a:rPr lang="en-GB" dirty="0"/>
              <a:t>, discrete social learning </a:t>
            </a:r>
            <a:r>
              <a:rPr lang="en-GB" dirty="0" smtClean="0"/>
              <a:t>experiences.</a:t>
            </a:r>
          </a:p>
          <a:p>
            <a:pPr marL="178452" indent="0">
              <a:buNone/>
            </a:pPr>
            <a:endParaRPr lang="en-CA" dirty="0"/>
          </a:p>
          <a:p>
            <a:pPr marL="178452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Session Plans</a:t>
            </a:r>
            <a:r>
              <a:rPr lang="en-GB" b="1" cap="all" dirty="0" smtClean="0">
                <a:solidFill>
                  <a:srgbClr val="FF0000"/>
                </a:solidFill>
              </a:rPr>
              <a:t> </a:t>
            </a:r>
            <a:r>
              <a:rPr lang="en-GB" cap="all" dirty="0" smtClean="0"/>
              <a:t>- </a:t>
            </a:r>
            <a:r>
              <a:rPr lang="en-GB" dirty="0" smtClean="0"/>
              <a:t>Longer </a:t>
            </a:r>
            <a:r>
              <a:rPr lang="en-GB" dirty="0"/>
              <a:t>social learning </a:t>
            </a:r>
            <a:r>
              <a:rPr lang="en-GB" dirty="0" smtClean="0"/>
              <a:t>experiences.</a:t>
            </a:r>
          </a:p>
          <a:p>
            <a:endParaRPr lang="en-CA" dirty="0"/>
          </a:p>
          <a:p>
            <a:pPr marL="178452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Checklists</a:t>
            </a:r>
            <a:r>
              <a:rPr lang="en-CA" cap="all" dirty="0" smtClean="0"/>
              <a:t> - </a:t>
            </a:r>
            <a:r>
              <a:rPr lang="en-GB" dirty="0" smtClean="0"/>
              <a:t>For </a:t>
            </a:r>
            <a:r>
              <a:rPr lang="en-GB" dirty="0"/>
              <a:t>documentation </a:t>
            </a:r>
            <a:r>
              <a:rPr lang="en-CA" dirty="0" smtClean="0"/>
              <a:t>and revision. </a:t>
            </a:r>
          </a:p>
          <a:p>
            <a:endParaRPr lang="en-CA" dirty="0"/>
          </a:p>
          <a:p>
            <a:pPr marL="178452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Slidedecks</a:t>
            </a:r>
            <a:r>
              <a:rPr lang="en-CA" cap="all" dirty="0" smtClean="0"/>
              <a:t> - </a:t>
            </a:r>
            <a:r>
              <a:rPr lang="en-GB" dirty="0" smtClean="0"/>
              <a:t>Slides to be used standalone </a:t>
            </a:r>
            <a:r>
              <a:rPr lang="en-GB" dirty="0"/>
              <a:t>or as parts of presentations.	 </a:t>
            </a:r>
            <a:endParaRPr lang="en-GB" dirty="0" smtClean="0"/>
          </a:p>
          <a:p>
            <a:endParaRPr lang="en-CA" dirty="0"/>
          </a:p>
          <a:p>
            <a:pPr marL="178452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Handouts</a:t>
            </a:r>
            <a:r>
              <a:rPr lang="en-CA" cap="all" dirty="0" smtClean="0"/>
              <a:t> </a:t>
            </a:r>
            <a:r>
              <a:rPr lang="en-CA" cap="all" dirty="0"/>
              <a:t>-</a:t>
            </a:r>
            <a:r>
              <a:rPr lang="en-CA" cap="all" dirty="0" smtClean="0"/>
              <a:t> </a:t>
            </a:r>
            <a:r>
              <a:rPr lang="en-GB" dirty="0" smtClean="0"/>
              <a:t>short content to be used as standalone </a:t>
            </a:r>
            <a:r>
              <a:rPr lang="en-GB" dirty="0"/>
              <a:t>or </a:t>
            </a:r>
            <a:r>
              <a:rPr lang="en-GB" dirty="0" smtClean="0"/>
              <a:t>as parts </a:t>
            </a:r>
            <a:r>
              <a:rPr lang="en-GB" dirty="0"/>
              <a:t>of presentations.	 </a:t>
            </a:r>
            <a:endParaRPr lang="en-GB" dirty="0" smtClean="0"/>
          </a:p>
          <a:p>
            <a:pPr marL="178452" indent="0">
              <a:buNone/>
            </a:pPr>
            <a:endParaRPr lang="en-GB" dirty="0" smtClean="0"/>
          </a:p>
          <a:p>
            <a:pPr marL="178452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Next Steps </a:t>
            </a:r>
            <a:r>
              <a:rPr lang="en-CA" cap="all" dirty="0"/>
              <a:t>-</a:t>
            </a:r>
            <a:r>
              <a:rPr lang="en-CA" cap="all" dirty="0" smtClean="0"/>
              <a:t> </a:t>
            </a:r>
            <a:r>
              <a:rPr lang="en-GB" dirty="0" smtClean="0"/>
              <a:t>links to other modules and further reading.</a:t>
            </a:r>
            <a:endParaRPr lang="en-US" sz="1800" dirty="0"/>
          </a:p>
        </p:txBody>
      </p:sp>
      <p:pic>
        <p:nvPicPr>
          <p:cNvPr id="4" name="Picture 3" descr="exercis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2" y="1283782"/>
            <a:ext cx="696302" cy="696302"/>
          </a:xfrm>
          <a:prstGeom prst="rect">
            <a:avLst/>
          </a:prstGeom>
        </p:spPr>
      </p:pic>
      <p:pic>
        <p:nvPicPr>
          <p:cNvPr id="5" name="Picture 4" descr="check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57" y="2943173"/>
            <a:ext cx="650927" cy="650927"/>
          </a:xfrm>
          <a:prstGeom prst="rect">
            <a:avLst/>
          </a:prstGeom>
        </p:spPr>
      </p:pic>
      <p:pic>
        <p:nvPicPr>
          <p:cNvPr id="6" name="Picture 5" descr="sessio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2" y="2008245"/>
            <a:ext cx="696302" cy="696302"/>
          </a:xfrm>
          <a:prstGeom prst="rect">
            <a:avLst/>
          </a:prstGeom>
        </p:spPr>
      </p:pic>
      <p:pic>
        <p:nvPicPr>
          <p:cNvPr id="7" name="Picture 6" descr="slidedeck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20" y="3594100"/>
            <a:ext cx="891339" cy="891339"/>
          </a:xfrm>
          <a:prstGeom prst="rect">
            <a:avLst/>
          </a:prstGeom>
        </p:spPr>
      </p:pic>
      <p:pic>
        <p:nvPicPr>
          <p:cNvPr id="8" name="Picture 7" descr="handout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20" y="4637252"/>
            <a:ext cx="790160" cy="790160"/>
          </a:xfrm>
          <a:prstGeom prst="rect">
            <a:avLst/>
          </a:prstGeom>
        </p:spPr>
      </p:pic>
      <p:pic>
        <p:nvPicPr>
          <p:cNvPr id="9" name="Picture 8" descr="steps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94" y="5669302"/>
            <a:ext cx="666013" cy="66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806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Points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8452" indent="0">
              <a:buNone/>
            </a:pPr>
            <a:r>
              <a:rPr lang="en-US" sz="4000" dirty="0" smtClean="0"/>
              <a:t>We’ve created recipes to help get you started.</a:t>
            </a:r>
          </a:p>
          <a:p>
            <a:pPr marL="178452" indent="0">
              <a:buNone/>
            </a:pPr>
            <a:endParaRPr lang="en-US" sz="4000" dirty="0"/>
          </a:p>
          <a:p>
            <a:pPr marL="178452" indent="0">
              <a:buNone/>
            </a:pPr>
            <a:r>
              <a:rPr lang="en-US" sz="4000" dirty="0" smtClean="0"/>
              <a:t>The ingredients help you design your activity.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9979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ntroducing the Data Playbook 12071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Final_SlideDeck_Template" id="{BEEE8B90-5D21-3E4F-A4A0-73B0CC108BFA}" vid="{4D03648F-0825-F24D-ACCA-D999330437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Introducing the Data Playbook 120718.potx</Template>
  <TotalTime>832</TotalTime>
  <Words>813</Words>
  <Application>Microsoft Macintosh PowerPoint</Application>
  <PresentationFormat>Custom</PresentationFormat>
  <Paragraphs>107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Introducing the Data Playbook 120718</vt:lpstr>
      <vt:lpstr>Introducing the Data Playbook (beta)</vt:lpstr>
      <vt:lpstr>PowerPoint Presentation</vt:lpstr>
      <vt:lpstr>PowerPoint Presentation</vt:lpstr>
      <vt:lpstr> Data Literacy Program Feed the data curious, act with the data ready, learn by doing </vt:lpstr>
      <vt:lpstr>Our Data Audiences</vt:lpstr>
      <vt:lpstr>A playbook is..</vt:lpstr>
      <vt:lpstr>Our Data Playbook..</vt:lpstr>
      <vt:lpstr>What is included?</vt:lpstr>
      <vt:lpstr>Access Points</vt:lpstr>
      <vt:lpstr>Modules</vt:lpstr>
      <vt:lpstr>Modules</vt:lpstr>
      <vt:lpstr>Impact</vt:lpstr>
      <vt:lpstr>How can you contribute?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Dirk Slater</dc:creator>
  <cp:lastModifiedBy>Heather Leson</cp:lastModifiedBy>
  <cp:revision>20</cp:revision>
  <dcterms:created xsi:type="dcterms:W3CDTF">2018-06-27T13:21:20Z</dcterms:created>
  <dcterms:modified xsi:type="dcterms:W3CDTF">2018-07-31T12:32:31Z</dcterms:modified>
</cp:coreProperties>
</file>