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60" r:id="rId2"/>
    <p:sldId id="324" r:id="rId3"/>
    <p:sldId id="256" r:id="rId4"/>
    <p:sldId id="294" r:id="rId5"/>
    <p:sldId id="302" r:id="rId6"/>
    <p:sldId id="306" r:id="rId7"/>
    <p:sldId id="297" r:id="rId8"/>
    <p:sldId id="307" r:id="rId9"/>
    <p:sldId id="325" r:id="rId10"/>
    <p:sldId id="326" r:id="rId11"/>
    <p:sldId id="295" r:id="rId12"/>
    <p:sldId id="312" r:id="rId13"/>
    <p:sldId id="339" r:id="rId14"/>
    <p:sldId id="334" r:id="rId15"/>
    <p:sldId id="313" r:id="rId16"/>
    <p:sldId id="310" r:id="rId17"/>
    <p:sldId id="309" r:id="rId18"/>
    <p:sldId id="337" r:id="rId19"/>
    <p:sldId id="338" r:id="rId20"/>
    <p:sldId id="300" r:id="rId21"/>
    <p:sldId id="335" r:id="rId22"/>
    <p:sldId id="340" r:id="rId23"/>
    <p:sldId id="341" r:id="rId24"/>
    <p:sldId id="327" r:id="rId25"/>
    <p:sldId id="342" r:id="rId26"/>
    <p:sldId id="343" r:id="rId27"/>
    <p:sldId id="331" r:id="rId28"/>
    <p:sldId id="332" r:id="rId29"/>
    <p:sldId id="330" r:id="rId30"/>
    <p:sldId id="315" r:id="rId31"/>
    <p:sldId id="316" r:id="rId32"/>
    <p:sldId id="336" r:id="rId33"/>
    <p:sldId id="317" r:id="rId34"/>
    <p:sldId id="321" r:id="rId35"/>
    <p:sldId id="322" r:id="rId36"/>
    <p:sldId id="329" r:id="rId37"/>
    <p:sldId id="323" r:id="rId38"/>
    <p:sldId id="275" r:id="rId39"/>
  </p:sldIdLst>
  <p:sldSz cx="9144000" cy="6858000" type="screen4x3"/>
  <p:notesSz cx="6950075" cy="9236075"/>
  <p:custDataLst>
    <p:tags r:id="rId42"/>
  </p:custDataLst>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tothart"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371"/>
    <a:srgbClr val="C1FFF6"/>
    <a:srgbClr val="33CCCC"/>
    <a:srgbClr val="009389"/>
    <a:srgbClr val="00D6C7"/>
    <a:srgbClr val="007A71"/>
    <a:srgbClr val="006666"/>
    <a:srgbClr val="D2A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72306" autoAdjust="0"/>
  </p:normalViewPr>
  <p:slideViewPr>
    <p:cSldViewPr>
      <p:cViewPr varScale="1">
        <p:scale>
          <a:sx n="38" d="100"/>
          <a:sy n="38" d="100"/>
        </p:scale>
        <p:origin x="-1512"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E73E81-E35F-4831-9EB5-8981392A7989}" type="doc">
      <dgm:prSet loTypeId="urn:diagrams.loki3.com/VaryingWidthList" loCatId="list" qsTypeId="urn:microsoft.com/office/officeart/2005/8/quickstyle/simple1" qsCatId="simple" csTypeId="urn:microsoft.com/office/officeart/2005/8/colors/accent1_5" csCatId="accent1" phldr="1"/>
      <dgm:spPr/>
    </dgm:pt>
    <dgm:pt modelId="{9FD8901C-4C70-45BC-B7CE-FC1EF9951580}">
      <dgm:prSet phldrT="[Text]" custT="1"/>
      <dgm:spPr/>
      <dgm:t>
        <a:bodyPr/>
        <a:lstStyle/>
        <a:p>
          <a:pPr marL="0" lvl="0" indent="0" algn="ctr" defTabSz="2667000">
            <a:lnSpc>
              <a:spcPct val="90000"/>
            </a:lnSpc>
            <a:spcBef>
              <a:spcPct val="0"/>
            </a:spcBef>
            <a:spcAft>
              <a:spcPct val="35000"/>
            </a:spcAft>
            <a:buNone/>
          </a:pPr>
          <a:r>
            <a:rPr lang="en-US" sz="3600" b="1" kern="1200" dirty="0">
              <a:solidFill>
                <a:prstClr val="white"/>
              </a:solidFill>
              <a:latin typeface="Calibri"/>
              <a:ea typeface="+mn-ea"/>
              <a:cs typeface="+mn-cs"/>
            </a:rPr>
            <a:t>UNDAC</a:t>
          </a:r>
        </a:p>
      </dgm:t>
    </dgm:pt>
    <dgm:pt modelId="{24AF3579-94A5-4386-B115-41306C389017}" type="parTrans" cxnId="{DE2968DE-37BB-4B40-BF1D-7A5798EB2C2F}">
      <dgm:prSet/>
      <dgm:spPr/>
      <dgm:t>
        <a:bodyPr/>
        <a:lstStyle/>
        <a:p>
          <a:endParaRPr lang="en-US"/>
        </a:p>
      </dgm:t>
    </dgm:pt>
    <dgm:pt modelId="{17C61B2F-7B41-4061-BB0A-D0A85585FC6F}" type="sibTrans" cxnId="{DE2968DE-37BB-4B40-BF1D-7A5798EB2C2F}">
      <dgm:prSet/>
      <dgm:spPr/>
      <dgm:t>
        <a:bodyPr/>
        <a:lstStyle/>
        <a:p>
          <a:endParaRPr lang="en-US"/>
        </a:p>
      </dgm:t>
    </dgm:pt>
    <dgm:pt modelId="{4EFF52C7-B401-4EA1-8947-941856B384B4}">
      <dgm:prSet phldrT="[Text]" custT="1"/>
      <dgm:spPr/>
      <dgm:t>
        <a:bodyPr/>
        <a:lstStyle/>
        <a:p>
          <a:r>
            <a:rPr lang="en-US" sz="3600" b="1" dirty="0"/>
            <a:t>EUCPM</a:t>
          </a:r>
        </a:p>
      </dgm:t>
    </dgm:pt>
    <dgm:pt modelId="{C1F3B803-86B8-475F-902C-46A48CF73B8E}" type="parTrans" cxnId="{9D473D6F-8DFB-48D6-B422-E13B45AEBC6C}">
      <dgm:prSet/>
      <dgm:spPr/>
      <dgm:t>
        <a:bodyPr/>
        <a:lstStyle/>
        <a:p>
          <a:endParaRPr lang="en-US"/>
        </a:p>
      </dgm:t>
    </dgm:pt>
    <dgm:pt modelId="{E8AF1021-DCEE-4020-9CD9-7459460C27B1}" type="sibTrans" cxnId="{9D473D6F-8DFB-48D6-B422-E13B45AEBC6C}">
      <dgm:prSet/>
      <dgm:spPr/>
      <dgm:t>
        <a:bodyPr/>
        <a:lstStyle/>
        <a:p>
          <a:endParaRPr lang="en-US"/>
        </a:p>
      </dgm:t>
    </dgm:pt>
    <dgm:pt modelId="{B983FAF5-58C6-44C8-A2AE-F2EBC4D02350}">
      <dgm:prSet phldrT="[Text]" custT="1"/>
      <dgm:spPr/>
      <dgm:t>
        <a:bodyPr/>
        <a:lstStyle/>
        <a:p>
          <a:pPr marL="0" lvl="0" indent="0" algn="ctr" defTabSz="1600200">
            <a:lnSpc>
              <a:spcPct val="90000"/>
            </a:lnSpc>
            <a:spcBef>
              <a:spcPct val="0"/>
            </a:spcBef>
            <a:spcAft>
              <a:spcPct val="35000"/>
            </a:spcAft>
            <a:buNone/>
          </a:pPr>
          <a:r>
            <a:rPr lang="en-US" sz="3600" b="1" kern="1200" dirty="0">
              <a:solidFill>
                <a:prstClr val="white"/>
              </a:solidFill>
              <a:latin typeface="Calibri"/>
              <a:ea typeface="+mn-ea"/>
              <a:cs typeface="+mn-cs"/>
            </a:rPr>
            <a:t>USAR</a:t>
          </a:r>
        </a:p>
      </dgm:t>
    </dgm:pt>
    <dgm:pt modelId="{A8B95FBC-A6D7-4EED-B277-025BC635F8FD}" type="parTrans" cxnId="{C3FCAC75-6953-4CD0-A9D6-B1F4118E26B8}">
      <dgm:prSet/>
      <dgm:spPr/>
      <dgm:t>
        <a:bodyPr/>
        <a:lstStyle/>
        <a:p>
          <a:endParaRPr lang="en-US"/>
        </a:p>
      </dgm:t>
    </dgm:pt>
    <dgm:pt modelId="{D062166B-AE5C-4C7C-BBA0-C5B19A2F0F14}" type="sibTrans" cxnId="{C3FCAC75-6953-4CD0-A9D6-B1F4118E26B8}">
      <dgm:prSet/>
      <dgm:spPr/>
      <dgm:t>
        <a:bodyPr/>
        <a:lstStyle/>
        <a:p>
          <a:endParaRPr lang="en-US"/>
        </a:p>
      </dgm:t>
    </dgm:pt>
    <dgm:pt modelId="{E8968C06-3F20-4C1B-A48B-5BAD0292E256}" type="pres">
      <dgm:prSet presAssocID="{48E73E81-E35F-4831-9EB5-8981392A7989}" presName="Name0" presStyleCnt="0">
        <dgm:presLayoutVars>
          <dgm:resizeHandles/>
        </dgm:presLayoutVars>
      </dgm:prSet>
      <dgm:spPr/>
    </dgm:pt>
    <dgm:pt modelId="{DF428F56-7822-4F64-A005-B00D7F70224E}" type="pres">
      <dgm:prSet presAssocID="{9FD8901C-4C70-45BC-B7CE-FC1EF9951580}" presName="text" presStyleLbl="node1" presStyleIdx="0" presStyleCnt="3" custScaleX="690077" custScaleY="80127" custLinFactNeighborY="1272">
        <dgm:presLayoutVars>
          <dgm:bulletEnabled val="1"/>
        </dgm:presLayoutVars>
      </dgm:prSet>
      <dgm:spPr/>
      <dgm:t>
        <a:bodyPr/>
        <a:lstStyle/>
        <a:p>
          <a:endParaRPr lang="es-PA"/>
        </a:p>
      </dgm:t>
    </dgm:pt>
    <dgm:pt modelId="{6E5740F7-BA6C-49EE-A97A-D47273353C18}" type="pres">
      <dgm:prSet presAssocID="{17C61B2F-7B41-4061-BB0A-D0A85585FC6F}" presName="space" presStyleCnt="0"/>
      <dgm:spPr/>
    </dgm:pt>
    <dgm:pt modelId="{A93A2623-52BB-41E7-AE1A-683A952DFD2C}" type="pres">
      <dgm:prSet presAssocID="{4EFF52C7-B401-4EA1-8947-941856B384B4}" presName="text" presStyleLbl="node1" presStyleIdx="1" presStyleCnt="3" custScaleX="690077" custScaleY="77789" custLinFactNeighborX="-36220" custLinFactNeighborY="-402">
        <dgm:presLayoutVars>
          <dgm:bulletEnabled val="1"/>
        </dgm:presLayoutVars>
      </dgm:prSet>
      <dgm:spPr/>
      <dgm:t>
        <a:bodyPr/>
        <a:lstStyle/>
        <a:p>
          <a:endParaRPr lang="es-PA"/>
        </a:p>
      </dgm:t>
    </dgm:pt>
    <dgm:pt modelId="{F41C47D0-ADA7-4C94-A6A0-D1F864C95091}" type="pres">
      <dgm:prSet presAssocID="{E8AF1021-DCEE-4020-9CD9-7459460C27B1}" presName="space" presStyleCnt="0"/>
      <dgm:spPr/>
    </dgm:pt>
    <dgm:pt modelId="{9D6526A1-9056-4BCC-8905-F55FF6FF2284}" type="pres">
      <dgm:prSet presAssocID="{B983FAF5-58C6-44C8-A2AE-F2EBC4D02350}" presName="text" presStyleLbl="node1" presStyleIdx="2" presStyleCnt="3" custScaleX="844538" custScaleY="79518">
        <dgm:presLayoutVars>
          <dgm:bulletEnabled val="1"/>
        </dgm:presLayoutVars>
      </dgm:prSet>
      <dgm:spPr/>
      <dgm:t>
        <a:bodyPr/>
        <a:lstStyle/>
        <a:p>
          <a:endParaRPr lang="es-PA"/>
        </a:p>
      </dgm:t>
    </dgm:pt>
  </dgm:ptLst>
  <dgm:cxnLst>
    <dgm:cxn modelId="{C3FCAC75-6953-4CD0-A9D6-B1F4118E26B8}" srcId="{48E73E81-E35F-4831-9EB5-8981392A7989}" destId="{B983FAF5-58C6-44C8-A2AE-F2EBC4D02350}" srcOrd="2" destOrd="0" parTransId="{A8B95FBC-A6D7-4EED-B277-025BC635F8FD}" sibTransId="{D062166B-AE5C-4C7C-BBA0-C5B19A2F0F14}"/>
    <dgm:cxn modelId="{CCE09973-DD6D-44FD-961E-CC54FFFF2A55}" type="presOf" srcId="{B983FAF5-58C6-44C8-A2AE-F2EBC4D02350}" destId="{9D6526A1-9056-4BCC-8905-F55FF6FF2284}" srcOrd="0" destOrd="0" presId="urn:diagrams.loki3.com/VaryingWidthList"/>
    <dgm:cxn modelId="{3D01F406-0D83-4D75-8F45-418D5D304C46}" type="presOf" srcId="{4EFF52C7-B401-4EA1-8947-941856B384B4}" destId="{A93A2623-52BB-41E7-AE1A-683A952DFD2C}" srcOrd="0" destOrd="0" presId="urn:diagrams.loki3.com/VaryingWidthList"/>
    <dgm:cxn modelId="{BC1A1BA3-A09D-48A7-BF1E-4CBFBBF155AE}" type="presOf" srcId="{9FD8901C-4C70-45BC-B7CE-FC1EF9951580}" destId="{DF428F56-7822-4F64-A005-B00D7F70224E}" srcOrd="0" destOrd="0" presId="urn:diagrams.loki3.com/VaryingWidthList"/>
    <dgm:cxn modelId="{E020B1B9-45E6-4C09-8DA6-66A25FE3F4BC}" type="presOf" srcId="{48E73E81-E35F-4831-9EB5-8981392A7989}" destId="{E8968C06-3F20-4C1B-A48B-5BAD0292E256}" srcOrd="0" destOrd="0" presId="urn:diagrams.loki3.com/VaryingWidthList"/>
    <dgm:cxn modelId="{9D473D6F-8DFB-48D6-B422-E13B45AEBC6C}" srcId="{48E73E81-E35F-4831-9EB5-8981392A7989}" destId="{4EFF52C7-B401-4EA1-8947-941856B384B4}" srcOrd="1" destOrd="0" parTransId="{C1F3B803-86B8-475F-902C-46A48CF73B8E}" sibTransId="{E8AF1021-DCEE-4020-9CD9-7459460C27B1}"/>
    <dgm:cxn modelId="{DE2968DE-37BB-4B40-BF1D-7A5798EB2C2F}" srcId="{48E73E81-E35F-4831-9EB5-8981392A7989}" destId="{9FD8901C-4C70-45BC-B7CE-FC1EF9951580}" srcOrd="0" destOrd="0" parTransId="{24AF3579-94A5-4386-B115-41306C389017}" sibTransId="{17C61B2F-7B41-4061-BB0A-D0A85585FC6F}"/>
    <dgm:cxn modelId="{577CFB97-4CBF-496C-A8FD-7B8FB55B1C49}" type="presParOf" srcId="{E8968C06-3F20-4C1B-A48B-5BAD0292E256}" destId="{DF428F56-7822-4F64-A005-B00D7F70224E}" srcOrd="0" destOrd="0" presId="urn:diagrams.loki3.com/VaryingWidthList"/>
    <dgm:cxn modelId="{FD8C04DC-8C76-411C-9753-B6E52C57463F}" type="presParOf" srcId="{E8968C06-3F20-4C1B-A48B-5BAD0292E256}" destId="{6E5740F7-BA6C-49EE-A97A-D47273353C18}" srcOrd="1" destOrd="0" presId="urn:diagrams.loki3.com/VaryingWidthList"/>
    <dgm:cxn modelId="{DE1983F5-CB22-4EBD-8FBC-02AEF481468F}" type="presParOf" srcId="{E8968C06-3F20-4C1B-A48B-5BAD0292E256}" destId="{A93A2623-52BB-41E7-AE1A-683A952DFD2C}" srcOrd="2" destOrd="0" presId="urn:diagrams.loki3.com/VaryingWidthList"/>
    <dgm:cxn modelId="{36FC522E-EF40-458F-B3AA-6CC46ADF93BF}" type="presParOf" srcId="{E8968C06-3F20-4C1B-A48B-5BAD0292E256}" destId="{F41C47D0-ADA7-4C94-A6A0-D1F864C95091}" srcOrd="3" destOrd="0" presId="urn:diagrams.loki3.com/VaryingWidthList"/>
    <dgm:cxn modelId="{575B4D9D-6EA6-49B1-8403-32CD4B9D96F8}" type="presParOf" srcId="{E8968C06-3F20-4C1B-A48B-5BAD0292E256}" destId="{9D6526A1-9056-4BCC-8905-F55FF6FF2284}" srcOrd="4" destOrd="0" presId="urn:diagrams.loki3.com/VaryingWidth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428F56-7822-4F64-A005-B00D7F70224E}">
      <dsp:nvSpPr>
        <dsp:cNvPr id="0" name=""/>
        <dsp:cNvSpPr/>
      </dsp:nvSpPr>
      <dsp:spPr>
        <a:xfrm>
          <a:off x="0" y="1951"/>
          <a:ext cx="2664295" cy="932771"/>
        </a:xfrm>
        <a:prstGeom prst="rect">
          <a:avLst/>
        </a:prstGeom>
        <a:solidFill>
          <a:schemeClr val="accent1">
            <a:alpha val="9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667000">
            <a:lnSpc>
              <a:spcPct val="90000"/>
            </a:lnSpc>
            <a:spcBef>
              <a:spcPct val="0"/>
            </a:spcBef>
            <a:spcAft>
              <a:spcPct val="35000"/>
            </a:spcAft>
            <a:buNone/>
          </a:pPr>
          <a:r>
            <a:rPr lang="en-US" sz="3600" b="1" kern="1200" dirty="0">
              <a:solidFill>
                <a:prstClr val="white"/>
              </a:solidFill>
              <a:latin typeface="Calibri"/>
              <a:ea typeface="+mn-ea"/>
              <a:cs typeface="+mn-cs"/>
            </a:rPr>
            <a:t>UNDAC</a:t>
          </a:r>
        </a:p>
      </dsp:txBody>
      <dsp:txXfrm>
        <a:off x="0" y="1951"/>
        <a:ext cx="2664295" cy="932771"/>
      </dsp:txXfrm>
    </dsp:sp>
    <dsp:sp modelId="{A93A2623-52BB-41E7-AE1A-683A952DFD2C}">
      <dsp:nvSpPr>
        <dsp:cNvPr id="0" name=""/>
        <dsp:cNvSpPr/>
      </dsp:nvSpPr>
      <dsp:spPr>
        <a:xfrm>
          <a:off x="0" y="991954"/>
          <a:ext cx="2664295" cy="905554"/>
        </a:xfrm>
        <a:prstGeom prst="rect">
          <a:avLst/>
        </a:prstGeom>
        <a:solidFill>
          <a:schemeClr val="accent1">
            <a:alpha val="90000"/>
            <a:hueOff val="0"/>
            <a:satOff val="0"/>
            <a:lumOff val="0"/>
            <a:alphaOff val="-2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b="1" kern="1200" dirty="0"/>
            <a:t>EUCPM</a:t>
          </a:r>
        </a:p>
      </dsp:txBody>
      <dsp:txXfrm>
        <a:off x="0" y="991954"/>
        <a:ext cx="2664295" cy="905554"/>
      </dsp:txXfrm>
    </dsp:sp>
    <dsp:sp modelId="{9D6526A1-9056-4BCC-8905-F55FF6FF2284}">
      <dsp:nvSpPr>
        <dsp:cNvPr id="0" name=""/>
        <dsp:cNvSpPr/>
      </dsp:nvSpPr>
      <dsp:spPr>
        <a:xfrm>
          <a:off x="0" y="1955949"/>
          <a:ext cx="2664295" cy="925682"/>
        </a:xfrm>
        <a:prstGeom prst="rect">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prstClr val="white"/>
              </a:solidFill>
              <a:latin typeface="Calibri"/>
              <a:ea typeface="+mn-ea"/>
              <a:cs typeface="+mn-cs"/>
            </a:rPr>
            <a:t>USAR</a:t>
          </a:r>
        </a:p>
      </dsp:txBody>
      <dsp:txXfrm>
        <a:off x="0" y="1955949"/>
        <a:ext cx="2664295" cy="925682"/>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457" cy="462247"/>
          </a:xfrm>
          <a:prstGeom prst="rect">
            <a:avLst/>
          </a:prstGeom>
        </p:spPr>
        <p:txBody>
          <a:bodyPr vert="horz" lIns="91440" tIns="45720" rIns="91440" bIns="45720" rtlCol="0"/>
          <a:lstStyle>
            <a:lvl1pPr algn="l">
              <a:defRPr sz="1200"/>
            </a:lvl1pPr>
          </a:lstStyle>
          <a:p>
            <a:pPr>
              <a:defRPr/>
            </a:pPr>
            <a:r>
              <a:rPr lang="en-GB"/>
              <a:t>ENVIRONMENT AND EMERGENCIES TRAINING</a:t>
            </a:r>
          </a:p>
        </p:txBody>
      </p:sp>
      <p:sp>
        <p:nvSpPr>
          <p:cNvPr id="3" name="Date Placeholder 2"/>
          <p:cNvSpPr>
            <a:spLocks noGrp="1"/>
          </p:cNvSpPr>
          <p:nvPr>
            <p:ph type="dt" sz="quarter" idx="1"/>
          </p:nvPr>
        </p:nvSpPr>
        <p:spPr>
          <a:xfrm>
            <a:off x="3935996" y="0"/>
            <a:ext cx="3012457" cy="462247"/>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F5734FA-DDC2-42B5-B3A9-E6CC63C90BCD}" type="datetimeFigureOut">
              <a:rPr lang="en-GB" altLang="en-US"/>
              <a:pPr/>
              <a:t>16/09/2017</a:t>
            </a:fld>
            <a:endParaRPr lang="en-GB" altLang="en-US"/>
          </a:p>
        </p:txBody>
      </p:sp>
      <p:sp>
        <p:nvSpPr>
          <p:cNvPr id="4" name="Footer Placeholder 3"/>
          <p:cNvSpPr>
            <a:spLocks noGrp="1"/>
          </p:cNvSpPr>
          <p:nvPr>
            <p:ph type="ftr" sz="quarter" idx="2"/>
          </p:nvPr>
        </p:nvSpPr>
        <p:spPr>
          <a:xfrm>
            <a:off x="0" y="8772352"/>
            <a:ext cx="3012457" cy="462247"/>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5" name="Slide Number Placeholder 4"/>
          <p:cNvSpPr>
            <a:spLocks noGrp="1"/>
          </p:cNvSpPr>
          <p:nvPr>
            <p:ph type="sldNum" sz="quarter" idx="3"/>
          </p:nvPr>
        </p:nvSpPr>
        <p:spPr>
          <a:xfrm>
            <a:off x="3935996" y="8772352"/>
            <a:ext cx="3012457" cy="46224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38F93DA-5BA5-413D-9BAA-0E40C203A06F}" type="slidenum">
              <a:rPr lang="en-GB" altLang="en-US"/>
              <a:pPr/>
              <a:t>‹Nº›</a:t>
            </a:fld>
            <a:endParaRPr lang="en-GB" alt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457" cy="462247"/>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en-GB" altLang="en-US"/>
              <a:t>ENVIRONMENT AND EMERGENCIES TRAINING</a:t>
            </a:r>
          </a:p>
        </p:txBody>
      </p:sp>
      <p:sp>
        <p:nvSpPr>
          <p:cNvPr id="3" name="Date Placeholder 2"/>
          <p:cNvSpPr>
            <a:spLocks noGrp="1"/>
          </p:cNvSpPr>
          <p:nvPr>
            <p:ph type="dt" idx="1"/>
          </p:nvPr>
        </p:nvSpPr>
        <p:spPr>
          <a:xfrm>
            <a:off x="3935996" y="0"/>
            <a:ext cx="3012457" cy="46224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0E88FD7B-7B7B-46DC-BEE1-A5C0F38A8CFE}" type="datetimeFigureOut">
              <a:rPr lang="en-GB" altLang="en-US"/>
              <a:pPr/>
              <a:t>16/09/2017</a:t>
            </a:fld>
            <a:endParaRPr lang="en-GB" alt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94684" y="4387653"/>
            <a:ext cx="5560709" cy="4155791"/>
          </a:xfrm>
          <a:prstGeom prst="rect">
            <a:avLst/>
          </a:prstGeom>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Footer Placeholder 5"/>
          <p:cNvSpPr>
            <a:spLocks noGrp="1"/>
          </p:cNvSpPr>
          <p:nvPr>
            <p:ph type="ftr" sz="quarter" idx="4"/>
          </p:nvPr>
        </p:nvSpPr>
        <p:spPr>
          <a:xfrm>
            <a:off x="0" y="8772352"/>
            <a:ext cx="3012457" cy="46224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GB" altLang="en-US"/>
          </a:p>
        </p:txBody>
      </p:sp>
      <p:sp>
        <p:nvSpPr>
          <p:cNvPr id="7" name="Slide Number Placeholder 6"/>
          <p:cNvSpPr>
            <a:spLocks noGrp="1"/>
          </p:cNvSpPr>
          <p:nvPr>
            <p:ph type="sldNum" sz="quarter" idx="5"/>
          </p:nvPr>
        </p:nvSpPr>
        <p:spPr>
          <a:xfrm>
            <a:off x="3935996" y="8772352"/>
            <a:ext cx="3012457" cy="46224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itchFamily="34" charset="0"/>
              </a:defRPr>
            </a:lvl1pPr>
          </a:lstStyle>
          <a:p>
            <a:fld id="{91F29EBD-9C79-4FC5-B470-A1F399C82B6F}" type="slidenum">
              <a:rPr lang="en-GB" altLang="en-US"/>
              <a:pPr/>
              <a:t>‹Nº›</a:t>
            </a:fld>
            <a:endParaRPr lang="en-GB"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a:lstStyle/>
          <a:p>
            <a:endParaRPr lang="en-GB" altLang="en-US"/>
          </a:p>
        </p:txBody>
      </p:sp>
      <p:sp>
        <p:nvSpPr>
          <p:cNvPr id="6148"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6149" name="Slide Number Placeholder 4"/>
          <p:cNvSpPr>
            <a:spLocks noGrp="1"/>
          </p:cNvSpPr>
          <p:nvPr>
            <p:ph type="sldNum" sz="quarter" idx="5"/>
          </p:nvPr>
        </p:nvSpPr>
        <p:spPr bwMode="auto">
          <a:noFill/>
          <a:ln>
            <a:miter lim="800000"/>
            <a:headEnd/>
            <a:tailEnd/>
          </a:ln>
        </p:spPr>
        <p:txBody>
          <a:bodyPr/>
          <a:lstStyle/>
          <a:p>
            <a:fld id="{03C9DC79-1D1A-4336-9BEF-6BBD48552105}" type="slidenum">
              <a:rPr lang="en-GB" altLang="en-US"/>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r>
              <a:rPr lang="en-US"/>
              <a:t>Ask participants to list some of the coordination tools they identified. Then show these.</a:t>
            </a:r>
          </a:p>
        </p:txBody>
      </p:sp>
      <p:sp>
        <p:nvSpPr>
          <p:cNvPr id="27652"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27653" name="Slide Number Placeholder 4"/>
          <p:cNvSpPr>
            <a:spLocks noGrp="1"/>
          </p:cNvSpPr>
          <p:nvPr>
            <p:ph type="sldNum" sz="quarter" idx="5"/>
          </p:nvPr>
        </p:nvSpPr>
        <p:spPr bwMode="auto">
          <a:noFill/>
          <a:ln>
            <a:miter lim="800000"/>
            <a:headEnd/>
            <a:tailEnd/>
          </a:ln>
        </p:spPr>
        <p:txBody>
          <a:bodyPr/>
          <a:lstStyle/>
          <a:p>
            <a:fld id="{74665038-86B9-404F-A2D2-8135DBA50791}" type="slidenum">
              <a:rPr lang="en-GB" altLang="en-US"/>
              <a:pPr/>
              <a:t>11</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US" altLang="en-US"/>
              <a:t>Go through this slide only if necessary.</a:t>
            </a:r>
          </a:p>
        </p:txBody>
      </p:sp>
      <p:sp>
        <p:nvSpPr>
          <p:cNvPr id="29700"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29701" name="Slide Number Placeholder 4"/>
          <p:cNvSpPr>
            <a:spLocks noGrp="1"/>
          </p:cNvSpPr>
          <p:nvPr>
            <p:ph type="sldNum" sz="quarter" idx="5"/>
          </p:nvPr>
        </p:nvSpPr>
        <p:spPr bwMode="auto">
          <a:noFill/>
          <a:ln>
            <a:miter lim="800000"/>
            <a:headEnd/>
            <a:tailEnd/>
          </a:ln>
        </p:spPr>
        <p:txBody>
          <a:bodyPr/>
          <a:lstStyle/>
          <a:p>
            <a:fld id="{87DB9176-EC2C-4474-B99E-4924BAB1CCB2}" type="slidenum">
              <a:rPr lang="en-GB" altLang="en-US"/>
              <a:pPr/>
              <a:t>12</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r>
              <a:rPr lang="en-US"/>
              <a:t>Ask groups to list the information sources / sharing mechanisms they found.</a:t>
            </a:r>
          </a:p>
        </p:txBody>
      </p:sp>
      <p:sp>
        <p:nvSpPr>
          <p:cNvPr id="44036"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44037" name="Slide Number Placeholder 4"/>
          <p:cNvSpPr>
            <a:spLocks noGrp="1"/>
          </p:cNvSpPr>
          <p:nvPr>
            <p:ph type="sldNum" sz="quarter" idx="5"/>
          </p:nvPr>
        </p:nvSpPr>
        <p:spPr bwMode="auto">
          <a:noFill/>
          <a:ln>
            <a:miter lim="800000"/>
            <a:headEnd/>
            <a:tailEnd/>
          </a:ln>
        </p:spPr>
        <p:txBody>
          <a:bodyPr/>
          <a:lstStyle/>
          <a:p>
            <a:fld id="{6012A319-10B5-4840-9A9A-0C04B2E1E0FA}" type="slidenum">
              <a:rPr lang="en-GB" altLang="en-US"/>
              <a:pPr/>
              <a:t>13</a:t>
            </a:fld>
            <a:endParaRPr lang="en-GB" altLang="en-US"/>
          </a:p>
        </p:txBody>
      </p:sp>
    </p:spTree>
    <p:extLst>
      <p:ext uri="{BB962C8B-B14F-4D97-AF65-F5344CB8AC3E}">
        <p14:creationId xmlns="" xmlns:p14="http://schemas.microsoft.com/office/powerpoint/2010/main" val="533063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r>
              <a:rPr lang="en-US" dirty="0"/>
              <a:t>Each group takes one tool. </a:t>
            </a:r>
          </a:p>
        </p:txBody>
      </p:sp>
      <p:sp>
        <p:nvSpPr>
          <p:cNvPr id="27652"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27653" name="Slide Number Placeholder 4"/>
          <p:cNvSpPr>
            <a:spLocks noGrp="1"/>
          </p:cNvSpPr>
          <p:nvPr>
            <p:ph type="sldNum" sz="quarter" idx="5"/>
          </p:nvPr>
        </p:nvSpPr>
        <p:spPr bwMode="auto">
          <a:noFill/>
          <a:ln>
            <a:miter lim="800000"/>
            <a:headEnd/>
            <a:tailEnd/>
          </a:ln>
        </p:spPr>
        <p:txBody>
          <a:bodyPr/>
          <a:lstStyle/>
          <a:p>
            <a:fld id="{74665038-86B9-404F-A2D2-8135DBA50791}" type="slidenum">
              <a:rPr lang="en-GB" altLang="en-US"/>
              <a:pPr/>
              <a:t>14</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r>
              <a:rPr lang="en-US" dirty="0"/>
              <a:t>Go through this if necessary, or ask one of the participants to explain.</a:t>
            </a:r>
          </a:p>
          <a:p>
            <a:endParaRPr lang="en-US" dirty="0"/>
          </a:p>
          <a:p>
            <a:r>
              <a:rPr lang="en-US" dirty="0"/>
              <a:t>The On-Site Operations Coordination Centre (OSOCC) concept was originally developed by OCHA and the International Search and Rescue Advisory Group network. It was designed to assist affected countries in coordinating international search-and-rescue efforts following an earthquake. However, OSOCC's emergency management principles make it a valuable tool in any sudden-onset disaster involving international relief resources. Over the last decade, the OSOCC concept has been used during numerous disasters including floods, hurricanes, tsunamis and complex emergencies.</a:t>
            </a:r>
            <a:br>
              <a:rPr lang="en-US" dirty="0"/>
            </a:br>
            <a:r>
              <a:rPr lang="en-US" dirty="0"/>
              <a:t> </a:t>
            </a:r>
            <a:br>
              <a:rPr lang="en-US" dirty="0"/>
            </a:br>
            <a:r>
              <a:rPr lang="en-US" dirty="0"/>
              <a:t>An OSOCC is set up to help local authorities in a disaster-affected country to coordinate international relief. Following a disaster, the OSOCC is established as soon as possible by the first arriving international urban search-and-rescue team or United Nations Disaster Assessment and Coordination team deployed by OCHA.</a:t>
            </a:r>
          </a:p>
        </p:txBody>
      </p:sp>
      <p:sp>
        <p:nvSpPr>
          <p:cNvPr id="31748"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31749" name="Slide Number Placeholder 4"/>
          <p:cNvSpPr>
            <a:spLocks noGrp="1"/>
          </p:cNvSpPr>
          <p:nvPr>
            <p:ph type="sldNum" sz="quarter" idx="5"/>
          </p:nvPr>
        </p:nvSpPr>
        <p:spPr bwMode="auto">
          <a:noFill/>
          <a:ln>
            <a:miter lim="800000"/>
            <a:headEnd/>
            <a:tailEnd/>
          </a:ln>
        </p:spPr>
        <p:txBody>
          <a:bodyPr/>
          <a:lstStyle/>
          <a:p>
            <a:fld id="{3C915667-00F8-4BD0-9550-00FB3B50E05F}" type="slidenum">
              <a:rPr lang="en-GB" altLang="en-US"/>
              <a:pPr/>
              <a:t>15</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dirty="0"/>
              <a:t>Present key emergency response coordination mechanisms</a:t>
            </a:r>
          </a:p>
          <a:p>
            <a:r>
              <a:rPr lang="en-US" dirty="0"/>
              <a:t>The Virtual OSOCC (VOSOCC) is a real time, online coordination platform designed to support</a:t>
            </a:r>
          </a:p>
          <a:p>
            <a:r>
              <a:rPr lang="en-US" dirty="0"/>
              <a:t>information exchange and coordination among international responders in the early phase of major sudden onset disasters and emergencies.</a:t>
            </a:r>
          </a:p>
          <a:p>
            <a:endParaRPr lang="en-US" dirty="0"/>
          </a:p>
          <a:p>
            <a:pPr>
              <a:buFontTx/>
              <a:buChar char="•"/>
            </a:pPr>
            <a:r>
              <a:rPr lang="en-US" dirty="0"/>
              <a:t>On the VOSOCC, disaster managers share information (comments, maps, reports) in dedicated disaster discussions and can subscribe to receive automatic situation updates by e-mail and SMS.</a:t>
            </a:r>
          </a:p>
          <a:p>
            <a:pPr>
              <a:buFontTx/>
              <a:buChar char="•"/>
            </a:pPr>
            <a:r>
              <a:rPr lang="en-US" dirty="0"/>
              <a:t>Discussion </a:t>
            </a:r>
            <a:r>
              <a:rPr lang="en-US" dirty="0" err="1"/>
              <a:t>fora</a:t>
            </a:r>
            <a:r>
              <a:rPr lang="en-US" dirty="0"/>
              <a:t> can be created to exchange information in areas of interest, including best practice and lessons learned after major disasters.</a:t>
            </a:r>
          </a:p>
        </p:txBody>
      </p:sp>
      <p:sp>
        <p:nvSpPr>
          <p:cNvPr id="33796"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33797" name="Slide Number Placeholder 4"/>
          <p:cNvSpPr>
            <a:spLocks noGrp="1"/>
          </p:cNvSpPr>
          <p:nvPr>
            <p:ph type="sldNum" sz="quarter" idx="5"/>
          </p:nvPr>
        </p:nvSpPr>
        <p:spPr bwMode="auto">
          <a:noFill/>
          <a:ln>
            <a:miter lim="800000"/>
            <a:headEnd/>
            <a:tailEnd/>
          </a:ln>
        </p:spPr>
        <p:txBody>
          <a:bodyPr/>
          <a:lstStyle/>
          <a:p>
            <a:fld id="{D8DD365D-9030-41C4-A7E1-F07248850A6F}" type="slidenum">
              <a:rPr lang="en-GB" altLang="en-US"/>
              <a:pPr/>
              <a:t>16</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dirty="0"/>
              <a:t>Present key emergency response coordination mechanisms</a:t>
            </a:r>
          </a:p>
          <a:p>
            <a:pPr>
              <a:buFontTx/>
              <a:buChar char="•"/>
            </a:pPr>
            <a:r>
              <a:rPr lang="en-US" dirty="0"/>
              <a:t>Global Disaster Alert and Coordination System is a cooperation framework of providers of disaster information systems in the United Nations and the European Commission, as well as disaster</a:t>
            </a:r>
          </a:p>
          <a:p>
            <a:r>
              <a:rPr lang="en-US" dirty="0"/>
              <a:t>managers worldwide. </a:t>
            </a:r>
          </a:p>
          <a:p>
            <a:pPr>
              <a:buFontTx/>
              <a:buChar char="•"/>
            </a:pPr>
            <a:r>
              <a:rPr lang="en-US" dirty="0"/>
              <a:t>VOSOCC is part of GDACS</a:t>
            </a:r>
          </a:p>
          <a:p>
            <a:pPr>
              <a:buFontTx/>
              <a:buChar char="•"/>
            </a:pPr>
            <a:r>
              <a:rPr lang="en-US" dirty="0"/>
              <a:t>GDACS provides real-time alerts and automatic impact estimations after major sudden-onset disasters (earthquakes, tsunamis, storms, and floods), as well as satellite images and mapping.</a:t>
            </a:r>
          </a:p>
          <a:p>
            <a:endParaRPr lang="en-US" dirty="0"/>
          </a:p>
        </p:txBody>
      </p:sp>
      <p:sp>
        <p:nvSpPr>
          <p:cNvPr id="35844"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35845" name="Slide Number Placeholder 4"/>
          <p:cNvSpPr>
            <a:spLocks noGrp="1"/>
          </p:cNvSpPr>
          <p:nvPr>
            <p:ph type="sldNum" sz="quarter" idx="5"/>
          </p:nvPr>
        </p:nvSpPr>
        <p:spPr bwMode="auto">
          <a:noFill/>
          <a:ln>
            <a:miter lim="800000"/>
            <a:headEnd/>
            <a:tailEnd/>
          </a:ln>
        </p:spPr>
        <p:txBody>
          <a:bodyPr/>
          <a:lstStyle/>
          <a:p>
            <a:fld id="{6D701959-EA41-4273-A10D-15757A339B89}" type="slidenum">
              <a:rPr lang="en-GB" altLang="en-US"/>
              <a:pPr/>
              <a:t>17</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dirty="0"/>
              <a:t>Present key emergency response coordination mechanisms</a:t>
            </a:r>
          </a:p>
          <a:p>
            <a:pPr>
              <a:buFontTx/>
              <a:buChar char="•"/>
            </a:pPr>
            <a:r>
              <a:rPr lang="en-US" dirty="0"/>
              <a:t>Global Disaster Alert and Coordination System is a cooperation framework of providers of disaster information systems in the United Nations and the European Commission, as well as disaster</a:t>
            </a:r>
          </a:p>
          <a:p>
            <a:r>
              <a:rPr lang="en-US" dirty="0"/>
              <a:t>managers worldwide. </a:t>
            </a:r>
          </a:p>
          <a:p>
            <a:pPr>
              <a:buFontTx/>
              <a:buChar char="•"/>
            </a:pPr>
            <a:r>
              <a:rPr lang="en-US" dirty="0"/>
              <a:t>VOSOCC is part of GDACS</a:t>
            </a:r>
          </a:p>
          <a:p>
            <a:pPr>
              <a:buFontTx/>
              <a:buChar char="•"/>
            </a:pPr>
            <a:r>
              <a:rPr lang="en-US" dirty="0"/>
              <a:t>GDACS provides real-time alerts and automatic impact estimations after major sudden-onset disasters (earthquakes, tsunamis, storms, and floods), as well as satellite images and mapping.</a:t>
            </a:r>
          </a:p>
          <a:p>
            <a:endParaRPr lang="en-US" dirty="0"/>
          </a:p>
        </p:txBody>
      </p:sp>
      <p:sp>
        <p:nvSpPr>
          <p:cNvPr id="35844"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35845" name="Slide Number Placeholder 4"/>
          <p:cNvSpPr>
            <a:spLocks noGrp="1"/>
          </p:cNvSpPr>
          <p:nvPr>
            <p:ph type="sldNum" sz="quarter" idx="5"/>
          </p:nvPr>
        </p:nvSpPr>
        <p:spPr bwMode="auto">
          <a:noFill/>
          <a:ln>
            <a:miter lim="800000"/>
            <a:headEnd/>
            <a:tailEnd/>
          </a:ln>
        </p:spPr>
        <p:txBody>
          <a:bodyPr/>
          <a:lstStyle/>
          <a:p>
            <a:fld id="{6D701959-EA41-4273-A10D-15757A339B89}" type="slidenum">
              <a:rPr lang="en-GB" altLang="en-US"/>
              <a:pPr/>
              <a:t>18</a:t>
            </a:fld>
            <a:endParaRPr lang="en-GB" altLang="en-US"/>
          </a:p>
        </p:txBody>
      </p:sp>
    </p:spTree>
    <p:extLst>
      <p:ext uri="{BB962C8B-B14F-4D97-AF65-F5344CB8AC3E}">
        <p14:creationId xmlns="" xmlns:p14="http://schemas.microsoft.com/office/powerpoint/2010/main" val="4097240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dirty="0"/>
              <a:t>Present key emergency response coordination mechanisms</a:t>
            </a:r>
          </a:p>
          <a:p>
            <a:pPr>
              <a:buFontTx/>
              <a:buChar char="•"/>
            </a:pPr>
            <a:r>
              <a:rPr lang="en-US" dirty="0"/>
              <a:t>Global Disaster Alert and Coordination System is a cooperation framework of providers of disaster information systems in the United Nations and the European Commission, as well as disaster</a:t>
            </a:r>
          </a:p>
          <a:p>
            <a:r>
              <a:rPr lang="en-US" dirty="0"/>
              <a:t>managers worldwide. </a:t>
            </a:r>
          </a:p>
          <a:p>
            <a:pPr>
              <a:buFontTx/>
              <a:buChar char="•"/>
            </a:pPr>
            <a:r>
              <a:rPr lang="en-US" dirty="0"/>
              <a:t>VOSOCC is part of GDACS</a:t>
            </a:r>
          </a:p>
          <a:p>
            <a:pPr>
              <a:buFontTx/>
              <a:buChar char="•"/>
            </a:pPr>
            <a:r>
              <a:rPr lang="en-US" dirty="0"/>
              <a:t>GDACS provides real-time alerts and automatic impact estimations after major sudden-onset disasters (earthquakes, tsunamis, storms, and floods), as well as satellite images and mapping.</a:t>
            </a:r>
          </a:p>
          <a:p>
            <a:endParaRPr lang="en-US" dirty="0"/>
          </a:p>
        </p:txBody>
      </p:sp>
      <p:sp>
        <p:nvSpPr>
          <p:cNvPr id="35844"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35845" name="Slide Number Placeholder 4"/>
          <p:cNvSpPr>
            <a:spLocks noGrp="1"/>
          </p:cNvSpPr>
          <p:nvPr>
            <p:ph type="sldNum" sz="quarter" idx="5"/>
          </p:nvPr>
        </p:nvSpPr>
        <p:spPr bwMode="auto">
          <a:noFill/>
          <a:ln>
            <a:miter lim="800000"/>
            <a:headEnd/>
            <a:tailEnd/>
          </a:ln>
        </p:spPr>
        <p:txBody>
          <a:bodyPr/>
          <a:lstStyle/>
          <a:p>
            <a:fld id="{6D701959-EA41-4273-A10D-15757A339B89}" type="slidenum">
              <a:rPr lang="en-GB" altLang="en-US"/>
              <a:pPr/>
              <a:t>19</a:t>
            </a:fld>
            <a:endParaRPr lang="en-GB" altLang="en-US"/>
          </a:p>
        </p:txBody>
      </p:sp>
    </p:spTree>
    <p:extLst>
      <p:ext uri="{BB962C8B-B14F-4D97-AF65-F5344CB8AC3E}">
        <p14:creationId xmlns="" xmlns:p14="http://schemas.microsoft.com/office/powerpoint/2010/main" val="3959870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r>
              <a:rPr lang="en-US" dirty="0"/>
              <a:t>There are cross-cutting themes: Environment, gender, age and disability – which do not have a dedicated cluster. </a:t>
            </a:r>
          </a:p>
          <a:p>
            <a:r>
              <a:rPr lang="en-GB" noProof="0" dirty="0"/>
              <a:t>As environmental experts, we have to learn to “speak</a:t>
            </a:r>
            <a:r>
              <a:rPr lang="en-GB" baseline="0" noProof="0" dirty="0"/>
              <a:t> the language” of the other sectors.</a:t>
            </a:r>
          </a:p>
          <a:p>
            <a:r>
              <a:rPr lang="en-GB" baseline="0" noProof="0" dirty="0"/>
              <a:t>Strengths: Technical competence, focus, organisation, leadership. </a:t>
            </a:r>
          </a:p>
          <a:p>
            <a:r>
              <a:rPr lang="en-GB" baseline="0" noProof="0" dirty="0"/>
              <a:t>Weaknesses: Silo mentalities, difficulties coordinating across/between clusters, cross-cutting themes fall between the gaps, may not align to LEMA structures, role of government not overtly defined, clusters are not always activated so not always predictable or harmonised. </a:t>
            </a:r>
          </a:p>
          <a:p>
            <a:r>
              <a:rPr lang="en-GB" baseline="0" noProof="0" dirty="0"/>
              <a:t>There is no obvious environmental entry point and it will depend on the situation, the negotiating skills of the environmental expert and openness of cluster coordinators. </a:t>
            </a:r>
            <a:endParaRPr lang="en-GB" noProof="0" dirty="0"/>
          </a:p>
        </p:txBody>
      </p:sp>
      <p:sp>
        <p:nvSpPr>
          <p:cNvPr id="37892"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37893" name="Slide Number Placeholder 4"/>
          <p:cNvSpPr>
            <a:spLocks noGrp="1"/>
          </p:cNvSpPr>
          <p:nvPr>
            <p:ph type="sldNum" sz="quarter" idx="5"/>
          </p:nvPr>
        </p:nvSpPr>
        <p:spPr bwMode="auto">
          <a:noFill/>
          <a:ln>
            <a:miter lim="800000"/>
            <a:headEnd/>
            <a:tailEnd/>
          </a:ln>
        </p:spPr>
        <p:txBody>
          <a:bodyPr/>
          <a:lstStyle/>
          <a:p>
            <a:fld id="{275E3E59-8F48-42B9-94C8-773A17B4F1D6}" type="slidenum">
              <a:rPr lang="en-GB" altLang="en-US"/>
              <a:pPr/>
              <a:t>20</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a:lstStyle/>
          <a:p>
            <a:r>
              <a:rPr lang="en-US"/>
              <a:t>Point out that the detailed learning objectives are located in the participants’ folders</a:t>
            </a:r>
          </a:p>
        </p:txBody>
      </p:sp>
      <p:sp>
        <p:nvSpPr>
          <p:cNvPr id="9220"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9221" name="Slide Number Placeholder 4"/>
          <p:cNvSpPr>
            <a:spLocks noGrp="1"/>
          </p:cNvSpPr>
          <p:nvPr>
            <p:ph type="sldNum" sz="quarter" idx="5"/>
          </p:nvPr>
        </p:nvSpPr>
        <p:spPr bwMode="auto">
          <a:noFill/>
          <a:ln>
            <a:miter lim="800000"/>
            <a:headEnd/>
            <a:tailEnd/>
          </a:ln>
        </p:spPr>
        <p:txBody>
          <a:bodyPr/>
          <a:lstStyle/>
          <a:p>
            <a:fld id="{0974CCCA-025E-4878-B7FF-722456AC0BA0}" type="slidenum">
              <a:rPr lang="en-GB" altLang="en-US"/>
              <a:pPr/>
              <a:t>3</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rtl="0"/>
            <a:r>
              <a:rPr lang="en-US" sz="1200" b="0" i="0" u="none" strike="noStrike" kern="1200" dirty="0">
                <a:solidFill>
                  <a:schemeClr val="tx1"/>
                </a:solidFill>
                <a:latin typeface="+mn-lt"/>
                <a:ea typeface="MS PGothic" pitchFamily="34" charset="-128"/>
                <a:cs typeface="ＭＳ Ｐゴシック" charset="0"/>
              </a:rPr>
              <a:t>1. Hurricane – Nutrition, education in emergencies; </a:t>
            </a:r>
            <a:endParaRPr lang="en-US" dirty="0"/>
          </a:p>
          <a:p>
            <a:pPr rtl="0"/>
            <a:r>
              <a:rPr lang="en-US" sz="1200" b="0" i="0" u="none" strike="noStrike" kern="1200" dirty="0">
                <a:solidFill>
                  <a:schemeClr val="tx1"/>
                </a:solidFill>
                <a:latin typeface="+mn-lt"/>
                <a:ea typeface="MS PGothic" pitchFamily="34" charset="-128"/>
                <a:cs typeface="ＭＳ Ｐゴシック" charset="0"/>
              </a:rPr>
              <a:t>2. Tailings dam burst</a:t>
            </a:r>
            <a:r>
              <a:rPr lang="en-US" sz="1200" b="0" i="0" u="none" strike="noStrike" kern="1200" baseline="0" dirty="0">
                <a:solidFill>
                  <a:schemeClr val="tx1"/>
                </a:solidFill>
                <a:latin typeface="+mn-lt"/>
                <a:ea typeface="MS PGothic" pitchFamily="34" charset="-128"/>
                <a:cs typeface="ＭＳ Ｐゴシック" charset="0"/>
              </a:rPr>
              <a:t> – Food security, shelter;</a:t>
            </a:r>
            <a:r>
              <a:rPr lang="en-US" sz="1200" b="0" i="0" u="none" strike="noStrike" kern="1200" dirty="0">
                <a:solidFill>
                  <a:schemeClr val="tx1"/>
                </a:solidFill>
                <a:latin typeface="+mn-lt"/>
                <a:ea typeface="MS PGothic" pitchFamily="34" charset="-128"/>
                <a:cs typeface="ＭＳ Ｐゴシック" charset="0"/>
              </a:rPr>
              <a:t> </a:t>
            </a:r>
            <a:endParaRPr lang="en-US" dirty="0"/>
          </a:p>
          <a:p>
            <a:pPr rtl="0"/>
            <a:r>
              <a:rPr lang="en-US" sz="1200" b="0" i="0" u="none" strike="noStrike" kern="1200" dirty="0">
                <a:solidFill>
                  <a:schemeClr val="tx1"/>
                </a:solidFill>
                <a:latin typeface="+mn-lt"/>
                <a:ea typeface="MS PGothic" pitchFamily="34" charset="-128"/>
                <a:cs typeface="ＭＳ Ｐゴシック" charset="0"/>
              </a:rPr>
              <a:t>3. Drought</a:t>
            </a:r>
            <a:r>
              <a:rPr lang="en-US" sz="1200" b="0" i="0" u="none" strike="noStrike" kern="1200" baseline="0" dirty="0">
                <a:solidFill>
                  <a:schemeClr val="tx1"/>
                </a:solidFill>
                <a:latin typeface="+mn-lt"/>
                <a:ea typeface="MS PGothic" pitchFamily="34" charset="-128"/>
                <a:cs typeface="ＭＳ Ｐゴシック" charset="0"/>
              </a:rPr>
              <a:t> – WASH, early recovery;</a:t>
            </a:r>
            <a:endParaRPr lang="en-US" dirty="0"/>
          </a:p>
          <a:p>
            <a:pPr rtl="0"/>
            <a:r>
              <a:rPr lang="en-US" sz="1200" b="0" i="0" u="none" strike="noStrike" kern="1200" dirty="0">
                <a:solidFill>
                  <a:schemeClr val="tx1"/>
                </a:solidFill>
                <a:latin typeface="+mn-lt"/>
                <a:ea typeface="MS PGothic" pitchFamily="34" charset="-128"/>
                <a:cs typeface="ＭＳ Ｐゴシック" charset="0"/>
              </a:rPr>
              <a:t>4. Wildfire – Health, emergency </a:t>
            </a:r>
            <a:r>
              <a:rPr lang="en-US" sz="1200" b="0" i="0" u="none" strike="noStrike" kern="1200" dirty="0" err="1">
                <a:solidFill>
                  <a:schemeClr val="tx1"/>
                </a:solidFill>
                <a:latin typeface="+mn-lt"/>
                <a:ea typeface="MS PGothic" pitchFamily="34" charset="-128"/>
                <a:cs typeface="ＭＳ Ｐゴシック" charset="0"/>
              </a:rPr>
              <a:t>telecomms</a:t>
            </a:r>
            <a:r>
              <a:rPr lang="en-US" sz="1200" b="0" i="0" u="none" strike="noStrike" kern="1200" dirty="0">
                <a:solidFill>
                  <a:schemeClr val="tx1"/>
                </a:solidFill>
                <a:latin typeface="+mn-lt"/>
                <a:ea typeface="MS PGothic" pitchFamily="34" charset="-128"/>
                <a:cs typeface="ＭＳ Ｐゴシック" charset="0"/>
              </a:rPr>
              <a:t>; </a:t>
            </a:r>
            <a:endParaRPr lang="en-US" dirty="0"/>
          </a:p>
          <a:p>
            <a:pPr rtl="0"/>
            <a:r>
              <a:rPr lang="en-US" sz="1200" b="0" i="0" u="none" strike="noStrike" kern="1200" dirty="0">
                <a:solidFill>
                  <a:schemeClr val="tx1"/>
                </a:solidFill>
                <a:latin typeface="+mn-lt"/>
                <a:ea typeface="MS PGothic" pitchFamily="34" charset="-128"/>
                <a:cs typeface="ＭＳ Ｐゴシック" charset="0"/>
              </a:rPr>
              <a:t>5. Pipeline accident</a:t>
            </a:r>
            <a:r>
              <a:rPr lang="en-US" sz="1200" b="0" i="0" u="none" strike="noStrike" kern="1200" baseline="0" dirty="0">
                <a:solidFill>
                  <a:schemeClr val="tx1"/>
                </a:solidFill>
                <a:latin typeface="+mn-lt"/>
                <a:ea typeface="MS PGothic" pitchFamily="34" charset="-128"/>
                <a:cs typeface="ＭＳ Ｐゴシック" charset="0"/>
              </a:rPr>
              <a:t> – Protection, logistics.</a:t>
            </a:r>
            <a:endParaRPr lang="en-US" dirty="0"/>
          </a:p>
        </p:txBody>
      </p:sp>
      <p:sp>
        <p:nvSpPr>
          <p:cNvPr id="27652"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27653" name="Slide Number Placeholder 4"/>
          <p:cNvSpPr>
            <a:spLocks noGrp="1"/>
          </p:cNvSpPr>
          <p:nvPr>
            <p:ph type="sldNum" sz="quarter" idx="5"/>
          </p:nvPr>
        </p:nvSpPr>
        <p:spPr bwMode="auto">
          <a:noFill/>
          <a:ln>
            <a:miter lim="800000"/>
            <a:headEnd/>
            <a:tailEnd/>
          </a:ln>
        </p:spPr>
        <p:txBody>
          <a:bodyPr/>
          <a:lstStyle/>
          <a:p>
            <a:fld id="{74665038-86B9-404F-A2D2-8135DBA50791}" type="slidenum">
              <a:rPr lang="en-GB" altLang="en-US"/>
              <a:pPr/>
              <a:t>21</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
        <p:nvSpPr>
          <p:cNvPr id="15364" name="Header Placeholder 3"/>
          <p:cNvSpPr>
            <a:spLocks noGrp="1"/>
          </p:cNvSpPr>
          <p:nvPr>
            <p:ph type="hdr" sz="quarter"/>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a:t>ENVIRONMENT AND EMERGENCIES TRAINING</a:t>
            </a:r>
          </a:p>
        </p:txBody>
      </p:sp>
      <p:sp>
        <p:nvSpPr>
          <p:cNvPr id="15365"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DD7E313-E669-4730-ABB0-A5C29A0AA3B2}" type="slidenum">
              <a:rPr lang="en-GB" altLang="en-US" smtClean="0"/>
              <a:pPr/>
              <a:t>23</a:t>
            </a:fld>
            <a:endParaRPr lang="en-GB" altLang="en-US"/>
          </a:p>
        </p:txBody>
      </p:sp>
    </p:spTree>
    <p:extLst>
      <p:ext uri="{BB962C8B-B14F-4D97-AF65-F5344CB8AC3E}">
        <p14:creationId xmlns="" xmlns:p14="http://schemas.microsoft.com/office/powerpoint/2010/main" val="4118374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GB" noProof="0" dirty="0"/>
              <a:t>Summarise why the environmental expert must understand at least the basics of the </a:t>
            </a:r>
            <a:r>
              <a:rPr lang="en-GB" noProof="0" dirty="0" err="1"/>
              <a:t>intl</a:t>
            </a:r>
            <a:r>
              <a:rPr lang="en-GB" noProof="0" dirty="0"/>
              <a:t> disaster response system.</a:t>
            </a:r>
          </a:p>
        </p:txBody>
      </p:sp>
      <p:sp>
        <p:nvSpPr>
          <p:cNvPr id="41988"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41989" name="Slide Number Placeholder 4"/>
          <p:cNvSpPr>
            <a:spLocks noGrp="1"/>
          </p:cNvSpPr>
          <p:nvPr>
            <p:ph type="sldNum" sz="quarter" idx="5"/>
          </p:nvPr>
        </p:nvSpPr>
        <p:spPr bwMode="auto">
          <a:noFill/>
          <a:ln>
            <a:miter lim="800000"/>
            <a:headEnd/>
            <a:tailEnd/>
          </a:ln>
        </p:spPr>
        <p:txBody>
          <a:bodyPr/>
          <a:lstStyle/>
          <a:p>
            <a:fld id="{75C49974-2B94-4ABD-B9C2-5BF23355C2AD}" type="slidenum">
              <a:rPr lang="en-GB" altLang="en-US"/>
              <a:pPr/>
              <a:t>24</a:t>
            </a:fld>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GB" noProof="0" dirty="0"/>
              <a:t>Invite the audience to comment</a:t>
            </a:r>
            <a:r>
              <a:rPr lang="en-GB" baseline="0" noProof="0" dirty="0"/>
              <a:t> on the questions</a:t>
            </a:r>
          </a:p>
          <a:p>
            <a:pPr marL="228600" indent="-228600">
              <a:buAutoNum type="arabicPeriod"/>
            </a:pPr>
            <a:r>
              <a:rPr lang="en-GB" baseline="0" noProof="0" dirty="0" smtClean="0"/>
              <a:t>Through assessments, unclear </a:t>
            </a:r>
            <a:r>
              <a:rPr lang="en-GB" baseline="0" noProof="0" dirty="0"/>
              <a:t>patchy, unpredictable, unreliable and dynamic information becomes structured and trusted and leads to decision-making</a:t>
            </a:r>
          </a:p>
          <a:p>
            <a:pPr marL="228600" indent="-228600">
              <a:buAutoNum type="arabicPeriod"/>
            </a:pPr>
            <a:r>
              <a:rPr lang="en-GB" baseline="0" noProof="0" dirty="0"/>
              <a:t>Everyone! UN, Government, civil society, donors!</a:t>
            </a:r>
          </a:p>
          <a:p>
            <a:pPr marL="228600" indent="-228600">
              <a:buAutoNum type="arabicPeriod"/>
            </a:pPr>
            <a:r>
              <a:rPr lang="en-GB" baseline="0" noProof="0" dirty="0" smtClean="0"/>
              <a:t>Assessments allow the expert to help different sectors understand how environmental issues affect the interests and priorities of their sectors, and to exercise their sector mandate in a more comprehensive way.</a:t>
            </a:r>
            <a:endParaRPr lang="en-GB" baseline="0" noProof="0" dirty="0"/>
          </a:p>
          <a:p>
            <a:pPr marL="228600" indent="-228600">
              <a:buAutoNum type="arabicPeriod"/>
            </a:pPr>
            <a:endParaRPr lang="en-GB" noProof="0" dirty="0"/>
          </a:p>
        </p:txBody>
      </p:sp>
      <p:sp>
        <p:nvSpPr>
          <p:cNvPr id="41988"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41989" name="Slide Number Placeholder 4"/>
          <p:cNvSpPr>
            <a:spLocks noGrp="1"/>
          </p:cNvSpPr>
          <p:nvPr>
            <p:ph type="sldNum" sz="quarter" idx="5"/>
          </p:nvPr>
        </p:nvSpPr>
        <p:spPr bwMode="auto">
          <a:noFill/>
          <a:ln>
            <a:miter lim="800000"/>
            <a:headEnd/>
            <a:tailEnd/>
          </a:ln>
        </p:spPr>
        <p:txBody>
          <a:bodyPr/>
          <a:lstStyle/>
          <a:p>
            <a:fld id="{75C49974-2B94-4ABD-B9C2-5BF23355C2AD}" type="slidenum">
              <a:rPr lang="en-GB" altLang="en-US"/>
              <a:pPr/>
              <a:t>25</a:t>
            </a:fld>
            <a:endParaRPr lang="en-GB" altLang="en-US"/>
          </a:p>
        </p:txBody>
      </p:sp>
    </p:spTree>
    <p:extLst>
      <p:ext uri="{BB962C8B-B14F-4D97-AF65-F5344CB8AC3E}">
        <p14:creationId xmlns="" xmlns:p14="http://schemas.microsoft.com/office/powerpoint/2010/main" val="478541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GB" noProof="0" dirty="0"/>
              <a:t>Invite the audience to comment</a:t>
            </a:r>
            <a:r>
              <a:rPr lang="en-GB" baseline="0" noProof="0" dirty="0"/>
              <a:t> on the questions</a:t>
            </a:r>
          </a:p>
          <a:p>
            <a:pPr marL="228600" indent="-228600">
              <a:buAutoNum type="arabicPeriod"/>
            </a:pPr>
            <a:r>
              <a:rPr lang="en-GB" baseline="0" noProof="0" dirty="0"/>
              <a:t>Unclear patchy, unpredictable, unreliable and dynamic information becomes structured and trusted and leads to decision-making</a:t>
            </a:r>
          </a:p>
          <a:p>
            <a:pPr marL="228600" indent="-228600">
              <a:buAutoNum type="arabicPeriod"/>
            </a:pPr>
            <a:r>
              <a:rPr lang="en-GB" baseline="0" noProof="0" dirty="0"/>
              <a:t>Everyone! UN, Government, civil society, donors!</a:t>
            </a:r>
          </a:p>
          <a:p>
            <a:pPr marL="228600" indent="-228600">
              <a:buAutoNum type="arabicPeriod"/>
            </a:pPr>
            <a:endParaRPr lang="en-GB" baseline="0" noProof="0" dirty="0"/>
          </a:p>
          <a:p>
            <a:pPr marL="228600" indent="-228600">
              <a:buAutoNum type="arabicPeriod"/>
            </a:pPr>
            <a:endParaRPr lang="en-GB" noProof="0" dirty="0"/>
          </a:p>
        </p:txBody>
      </p:sp>
      <p:sp>
        <p:nvSpPr>
          <p:cNvPr id="41988"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41989" name="Slide Number Placeholder 4"/>
          <p:cNvSpPr>
            <a:spLocks noGrp="1"/>
          </p:cNvSpPr>
          <p:nvPr>
            <p:ph type="sldNum" sz="quarter" idx="5"/>
          </p:nvPr>
        </p:nvSpPr>
        <p:spPr bwMode="auto">
          <a:noFill/>
          <a:ln>
            <a:miter lim="800000"/>
            <a:headEnd/>
            <a:tailEnd/>
          </a:ln>
        </p:spPr>
        <p:txBody>
          <a:bodyPr/>
          <a:lstStyle/>
          <a:p>
            <a:fld id="{75C49974-2B94-4ABD-B9C2-5BF23355C2AD}" type="slidenum">
              <a:rPr lang="en-GB" altLang="en-US"/>
              <a:pPr/>
              <a:t>26</a:t>
            </a:fld>
            <a:endParaRPr lang="en-GB" altLang="en-US"/>
          </a:p>
        </p:txBody>
      </p:sp>
    </p:spTree>
    <p:extLst>
      <p:ext uri="{BB962C8B-B14F-4D97-AF65-F5344CB8AC3E}">
        <p14:creationId xmlns="" xmlns:p14="http://schemas.microsoft.com/office/powerpoint/2010/main" val="4100888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r>
              <a:rPr lang="en-US"/>
              <a:t>Go through this only briefly.</a:t>
            </a:r>
          </a:p>
        </p:txBody>
      </p:sp>
      <p:sp>
        <p:nvSpPr>
          <p:cNvPr id="39940"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39941" name="Slide Number Placeholder 4"/>
          <p:cNvSpPr>
            <a:spLocks noGrp="1"/>
          </p:cNvSpPr>
          <p:nvPr>
            <p:ph type="sldNum" sz="quarter" idx="5"/>
          </p:nvPr>
        </p:nvSpPr>
        <p:spPr bwMode="auto">
          <a:noFill/>
          <a:ln>
            <a:miter lim="800000"/>
            <a:headEnd/>
            <a:tailEnd/>
          </a:ln>
        </p:spPr>
        <p:txBody>
          <a:bodyPr/>
          <a:lstStyle/>
          <a:p>
            <a:fld id="{0059A79E-BE91-4AEE-A438-31275DC1B71F}" type="slidenum">
              <a:rPr lang="en-GB" altLang="en-US"/>
              <a:pPr/>
              <a:t>29</a:t>
            </a:fld>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marL="171450" indent="-171450">
              <a:buFontTx/>
              <a:buChar char="•"/>
            </a:pPr>
            <a:r>
              <a:rPr lang="en-US" sz="1100"/>
              <a:t>The Multi-Cluster/Sector Initial Rapid Assessment (MIRA) is a joint needs assessment tool that can be used in sudden onset emergencies, including IASC System-Wide level 3 Emergency Responses (L3 Responses)</a:t>
            </a:r>
          </a:p>
          <a:p>
            <a:pPr marL="171450" indent="-171450">
              <a:buFontTx/>
              <a:buChar char="•"/>
            </a:pPr>
            <a:r>
              <a:rPr lang="en-US" altLang="en-US" sz="1100"/>
              <a:t>Used for cluster / sectoral needs assessments = &gt; provides a process for collecting and analyzing information on affected people and their needs to inform strategic response planning</a:t>
            </a:r>
          </a:p>
          <a:p>
            <a:pPr marL="171450" indent="-171450">
              <a:buFontTx/>
              <a:buChar char="•"/>
            </a:pPr>
            <a:r>
              <a:rPr lang="en-US" altLang="en-US" sz="1100"/>
              <a:t>In a protracted crisis MIRA (onset disaster assessment) is usually followed by Humanitarian Needs Overview (HNO)</a:t>
            </a:r>
          </a:p>
        </p:txBody>
      </p:sp>
      <p:sp>
        <p:nvSpPr>
          <p:cNvPr id="48132"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48133" name="Slide Number Placeholder 4"/>
          <p:cNvSpPr>
            <a:spLocks noGrp="1"/>
          </p:cNvSpPr>
          <p:nvPr>
            <p:ph type="sldNum" sz="quarter" idx="5"/>
          </p:nvPr>
        </p:nvSpPr>
        <p:spPr bwMode="auto">
          <a:noFill/>
          <a:ln>
            <a:miter lim="800000"/>
            <a:headEnd/>
            <a:tailEnd/>
          </a:ln>
        </p:spPr>
        <p:txBody>
          <a:bodyPr/>
          <a:lstStyle/>
          <a:p>
            <a:fld id="{3E23EACF-4C0E-48AC-B5C9-8D9CA772C66D}" type="slidenum">
              <a:rPr lang="en-GB" altLang="en-US"/>
              <a:pPr/>
              <a:t>30</a:t>
            </a:fld>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en-US"/>
          </a:p>
          <a:p>
            <a:endParaRPr lang="en-US"/>
          </a:p>
        </p:txBody>
      </p:sp>
      <p:sp>
        <p:nvSpPr>
          <p:cNvPr id="50180"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50181" name="Slide Number Placeholder 4"/>
          <p:cNvSpPr>
            <a:spLocks noGrp="1"/>
          </p:cNvSpPr>
          <p:nvPr>
            <p:ph type="sldNum" sz="quarter" idx="5"/>
          </p:nvPr>
        </p:nvSpPr>
        <p:spPr bwMode="auto">
          <a:noFill/>
          <a:ln>
            <a:miter lim="800000"/>
            <a:headEnd/>
            <a:tailEnd/>
          </a:ln>
        </p:spPr>
        <p:txBody>
          <a:bodyPr/>
          <a:lstStyle/>
          <a:p>
            <a:fld id="{ABE5D3E6-F2ED-42C1-9780-CA53019ACCA8}" type="slidenum">
              <a:rPr lang="en-GB" altLang="en-US"/>
              <a:pPr/>
              <a:t>31</a:t>
            </a:fld>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r>
              <a:rPr lang="en-US" dirty="0"/>
              <a:t>Groups have a</a:t>
            </a:r>
            <a:r>
              <a:rPr lang="en-US" baseline="0" dirty="0"/>
              <a:t> couple of copies of the NWOW summary document on their table. If there is time, they could use it to answer the last question and stimulate discussion. If not, the slide serves simply to point out that the landscape is always changing and that we must stay abreast of the changes and seize them as opportunities. </a:t>
            </a:r>
          </a:p>
          <a:p>
            <a:r>
              <a:rPr lang="en-US" dirty="0"/>
              <a:t>https://www.unocha.org/sites/unocha/files/NWOW%20Booklet%20low%20res.002_0.pdf</a:t>
            </a:r>
          </a:p>
          <a:p>
            <a:endParaRPr lang="en-US" dirty="0"/>
          </a:p>
        </p:txBody>
      </p:sp>
      <p:sp>
        <p:nvSpPr>
          <p:cNvPr id="52228"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52229" name="Slide Number Placeholder 4"/>
          <p:cNvSpPr>
            <a:spLocks noGrp="1"/>
          </p:cNvSpPr>
          <p:nvPr>
            <p:ph type="sldNum" sz="quarter" idx="5"/>
          </p:nvPr>
        </p:nvSpPr>
        <p:spPr bwMode="auto">
          <a:noFill/>
          <a:ln>
            <a:miter lim="800000"/>
            <a:headEnd/>
            <a:tailEnd/>
          </a:ln>
        </p:spPr>
        <p:txBody>
          <a:bodyPr/>
          <a:lstStyle/>
          <a:p>
            <a:fld id="{580A6671-7363-4A25-93DE-AAC945A20B1B}" type="slidenum">
              <a:rPr lang="en-GB" altLang="en-US"/>
              <a:pPr/>
              <a:t>32</a:t>
            </a:fld>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r>
              <a:rPr lang="en-US"/>
              <a:t>Hand out the Environmental Expert TOR (or refer to it in the booklet).</a:t>
            </a:r>
          </a:p>
          <a:p>
            <a:endParaRPr lang="en-US"/>
          </a:p>
          <a:p>
            <a:r>
              <a:rPr lang="en-US"/>
              <a:t>In their break-out rooms, group now work on developing a plan of action for their scenario. Note: they are developing the inputs of the environmental expert in the UNDAC / EUCP team.</a:t>
            </a:r>
          </a:p>
        </p:txBody>
      </p:sp>
      <p:sp>
        <p:nvSpPr>
          <p:cNvPr id="55300"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55301" name="Slide Number Placeholder 4"/>
          <p:cNvSpPr>
            <a:spLocks noGrp="1"/>
          </p:cNvSpPr>
          <p:nvPr>
            <p:ph type="sldNum" sz="quarter" idx="5"/>
          </p:nvPr>
        </p:nvSpPr>
        <p:spPr bwMode="auto">
          <a:noFill/>
          <a:ln>
            <a:miter lim="800000"/>
            <a:headEnd/>
            <a:tailEnd/>
          </a:ln>
        </p:spPr>
        <p:txBody>
          <a:bodyPr/>
          <a:lstStyle/>
          <a:p>
            <a:fld id="{33A08A89-458A-4FC4-A0D3-61C762E01D05}" type="slidenum">
              <a:rPr lang="en-GB" altLang="en-US"/>
              <a:pPr/>
              <a:t>33</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r>
              <a:rPr lang="en-US" dirty="0"/>
              <a:t>Ask participants the question and have them yell out key words (chaotic, stressful, …) Possibly consider having another facilitator jot down words on flipchart.</a:t>
            </a:r>
          </a:p>
          <a:p>
            <a:endParaRPr lang="en-US" dirty="0"/>
          </a:p>
          <a:p>
            <a:r>
              <a:rPr lang="en-US" altLang="en-US" dirty="0"/>
              <a:t>When disaster strikes, the situation on the ground is often chaotic and overwhelming. There is very little information available about the disaster itself, the location, how many people have been affected and where they are. It is often unclear who is in charge of the response and what capacity they have to deal with the emergency. </a:t>
            </a:r>
            <a:r>
              <a:rPr lang="en-US" dirty="0"/>
              <a:t>Local capacity may be degraded due to casualties and stress. Emergency relief workers need to make a quick assessment of a potentially dangerous situation on the basis of very little information.</a:t>
            </a:r>
          </a:p>
          <a:p>
            <a:endParaRPr lang="en-US" altLang="en-US" dirty="0"/>
          </a:p>
          <a:p>
            <a:endParaRPr lang="en-US" dirty="0"/>
          </a:p>
        </p:txBody>
      </p:sp>
      <p:sp>
        <p:nvSpPr>
          <p:cNvPr id="11268"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11269" name="Slide Number Placeholder 4"/>
          <p:cNvSpPr>
            <a:spLocks noGrp="1"/>
          </p:cNvSpPr>
          <p:nvPr>
            <p:ph type="sldNum" sz="quarter" idx="5"/>
          </p:nvPr>
        </p:nvSpPr>
        <p:spPr bwMode="auto">
          <a:noFill/>
          <a:ln>
            <a:miter lim="800000"/>
            <a:headEnd/>
            <a:tailEnd/>
          </a:ln>
        </p:spPr>
        <p:txBody>
          <a:bodyPr/>
          <a:lstStyle/>
          <a:p>
            <a:fld id="{6FADD501-9CE2-40C4-8175-5CEA0C0398CC}" type="slidenum">
              <a:rPr lang="en-GB" altLang="en-US"/>
              <a:pPr/>
              <a:t>4</a:t>
            </a:fld>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a:t>Some basic things about the PoA. A separate note on PoA will be handed out to participants.</a:t>
            </a:r>
          </a:p>
        </p:txBody>
      </p:sp>
      <p:sp>
        <p:nvSpPr>
          <p:cNvPr id="57348"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57349" name="Slide Number Placeholder 4"/>
          <p:cNvSpPr>
            <a:spLocks noGrp="1"/>
          </p:cNvSpPr>
          <p:nvPr>
            <p:ph type="sldNum" sz="quarter" idx="5"/>
          </p:nvPr>
        </p:nvSpPr>
        <p:spPr bwMode="auto">
          <a:noFill/>
          <a:ln>
            <a:miter lim="800000"/>
            <a:headEnd/>
            <a:tailEnd/>
          </a:ln>
        </p:spPr>
        <p:txBody>
          <a:bodyPr/>
          <a:lstStyle/>
          <a:p>
            <a:fld id="{3717707A-CB0C-4A4F-843B-4820C8B6C4A3}" type="slidenum">
              <a:rPr lang="en-GB" altLang="en-US"/>
              <a:pPr/>
              <a:t>34</a:t>
            </a:fld>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a:t>Groups work in their breakout rooms. They have 45mins to develop the PoA, after this a mentor from another group acts as LEMA and they present their plan.</a:t>
            </a:r>
          </a:p>
        </p:txBody>
      </p:sp>
      <p:sp>
        <p:nvSpPr>
          <p:cNvPr id="59396"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59397" name="Slide Number Placeholder 4"/>
          <p:cNvSpPr>
            <a:spLocks noGrp="1"/>
          </p:cNvSpPr>
          <p:nvPr>
            <p:ph type="sldNum" sz="quarter" idx="5"/>
          </p:nvPr>
        </p:nvSpPr>
        <p:spPr bwMode="auto">
          <a:noFill/>
          <a:ln>
            <a:miter lim="800000"/>
            <a:headEnd/>
            <a:tailEnd/>
          </a:ln>
        </p:spPr>
        <p:txBody>
          <a:bodyPr/>
          <a:lstStyle/>
          <a:p>
            <a:fld id="{9A90FEAE-EFF4-46DC-8FF6-A0EE6E455118}" type="slidenum">
              <a:rPr lang="en-GB" altLang="en-US"/>
              <a:pPr/>
              <a:t>35</a:t>
            </a:fld>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r>
              <a:rPr lang="en-US"/>
              <a:t>Before going into the experiences of one of the environmental experts deployed by JEU, ask groups to share their perspectives on developing the PoA and working as an environmental expert.</a:t>
            </a:r>
          </a:p>
        </p:txBody>
      </p:sp>
      <p:sp>
        <p:nvSpPr>
          <p:cNvPr id="61444"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61445" name="Slide Number Placeholder 4"/>
          <p:cNvSpPr>
            <a:spLocks noGrp="1"/>
          </p:cNvSpPr>
          <p:nvPr>
            <p:ph type="sldNum" sz="quarter" idx="5"/>
          </p:nvPr>
        </p:nvSpPr>
        <p:spPr bwMode="auto">
          <a:noFill/>
          <a:ln>
            <a:miter lim="800000"/>
            <a:headEnd/>
            <a:tailEnd/>
          </a:ln>
        </p:spPr>
        <p:txBody>
          <a:bodyPr/>
          <a:lstStyle/>
          <a:p>
            <a:fld id="{27EA3AEF-2B2E-451C-B34B-EA16090C6F9C}" type="slidenum">
              <a:rPr lang="en-GB" altLang="en-US"/>
              <a:pPr/>
              <a:t>36</a:t>
            </a:fld>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r>
              <a:rPr lang="en-US"/>
              <a:t>Show the EE Hub and the Terms of Reference, the typical mission timeline.</a:t>
            </a:r>
          </a:p>
        </p:txBody>
      </p:sp>
      <p:sp>
        <p:nvSpPr>
          <p:cNvPr id="63492"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63493" name="Slide Number Placeholder 4"/>
          <p:cNvSpPr>
            <a:spLocks noGrp="1"/>
          </p:cNvSpPr>
          <p:nvPr>
            <p:ph type="sldNum" sz="quarter" idx="5"/>
          </p:nvPr>
        </p:nvSpPr>
        <p:spPr bwMode="auto">
          <a:noFill/>
          <a:ln>
            <a:miter lim="800000"/>
            <a:headEnd/>
            <a:tailEnd/>
          </a:ln>
        </p:spPr>
        <p:txBody>
          <a:bodyPr/>
          <a:lstStyle/>
          <a:p>
            <a:fld id="{36A4CEED-81AD-4B88-B9AB-D1AC4C6D1476}" type="slidenum">
              <a:rPr lang="en-GB" altLang="en-US"/>
              <a:pPr/>
              <a:t>37</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r>
              <a:rPr lang="en-US" dirty="0"/>
              <a:t>Groups are asked to return to yesterday’s scenario (five groups, five scenarios), and to list key national and international actors on pieces of paper (placed on tables beforehand). They get approx. 10-15 </a:t>
            </a:r>
            <a:r>
              <a:rPr lang="en-US" dirty="0" err="1"/>
              <a:t>mins</a:t>
            </a:r>
            <a:r>
              <a:rPr lang="en-US" dirty="0"/>
              <a:t> for this.</a:t>
            </a:r>
          </a:p>
          <a:p>
            <a:endParaRPr lang="en-US" dirty="0"/>
          </a:p>
          <a:p>
            <a:r>
              <a:rPr lang="en-US" dirty="0"/>
              <a:t>Once done, ask them to mark the most important ones (either underline or group separately)</a:t>
            </a:r>
          </a:p>
        </p:txBody>
      </p:sp>
      <p:sp>
        <p:nvSpPr>
          <p:cNvPr id="13316"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13317" name="Slide Number Placeholder 4"/>
          <p:cNvSpPr>
            <a:spLocks noGrp="1"/>
          </p:cNvSpPr>
          <p:nvPr>
            <p:ph type="sldNum" sz="quarter" idx="5"/>
          </p:nvPr>
        </p:nvSpPr>
        <p:spPr bwMode="auto">
          <a:noFill/>
          <a:ln>
            <a:miter lim="800000"/>
            <a:headEnd/>
            <a:tailEnd/>
          </a:ln>
        </p:spPr>
        <p:txBody>
          <a:bodyPr/>
          <a:lstStyle/>
          <a:p>
            <a:fld id="{401F9AA1-C046-4518-B50B-285BE785138C}" type="slidenum">
              <a:rPr lang="en-GB" altLang="en-US"/>
              <a:pPr/>
              <a:t>5</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r>
              <a:rPr lang="en-US" dirty="0"/>
              <a:t>Groups are then asked to reflect on how to communicate and coordinate with these actors (10mins). Ask them to list coordination mechanisms and methods on pieces of paper.</a:t>
            </a:r>
          </a:p>
        </p:txBody>
      </p:sp>
      <p:sp>
        <p:nvSpPr>
          <p:cNvPr id="15364"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15365" name="Slide Number Placeholder 4"/>
          <p:cNvSpPr>
            <a:spLocks noGrp="1"/>
          </p:cNvSpPr>
          <p:nvPr>
            <p:ph type="sldNum" sz="quarter" idx="5"/>
          </p:nvPr>
        </p:nvSpPr>
        <p:spPr bwMode="auto">
          <a:noFill/>
          <a:ln>
            <a:miter lim="800000"/>
            <a:headEnd/>
            <a:tailEnd/>
          </a:ln>
        </p:spPr>
        <p:txBody>
          <a:bodyPr/>
          <a:lstStyle/>
          <a:p>
            <a:fld id="{61FFBFB2-5A4D-492E-9F83-C375695DD321}" type="slidenum">
              <a:rPr lang="en-GB" altLang="en-US"/>
              <a:pPr/>
              <a:t>6</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US" dirty="0"/>
              <a:t>Remind participants about the key principles of international response. Emphasize the role of the national system.</a:t>
            </a:r>
          </a:p>
        </p:txBody>
      </p:sp>
      <p:sp>
        <p:nvSpPr>
          <p:cNvPr id="17412"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17413" name="Slide Number Placeholder 4"/>
          <p:cNvSpPr>
            <a:spLocks noGrp="1"/>
          </p:cNvSpPr>
          <p:nvPr>
            <p:ph type="sldNum" sz="quarter" idx="5"/>
          </p:nvPr>
        </p:nvSpPr>
        <p:spPr bwMode="auto">
          <a:noFill/>
          <a:ln>
            <a:miter lim="800000"/>
            <a:headEnd/>
            <a:tailEnd/>
          </a:ln>
        </p:spPr>
        <p:txBody>
          <a:bodyPr/>
          <a:lstStyle/>
          <a:p>
            <a:fld id="{3A4BCCDB-A3FA-41FF-AB7D-74257A27A3E7}" type="slidenum">
              <a:rPr lang="en-GB" altLang="en-US"/>
              <a:pPr/>
              <a:t>7</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US"/>
              <a:t>Ask participants to share the actors / stakeholders they have identified for their various scenarios. Then show the formal and informal actors listed here.</a:t>
            </a:r>
          </a:p>
        </p:txBody>
      </p:sp>
      <p:sp>
        <p:nvSpPr>
          <p:cNvPr id="21508" name="Header Placeholder 3"/>
          <p:cNvSpPr>
            <a:spLocks noGrp="1"/>
          </p:cNvSpPr>
          <p:nvPr>
            <p:ph type="hdr" sz="quarter"/>
          </p:nvPr>
        </p:nvSpPr>
        <p:spPr bwMode="auto">
          <a:noFill/>
          <a:ln>
            <a:miter lim="800000"/>
            <a:headEnd/>
            <a:tailEnd/>
          </a:ln>
        </p:spPr>
        <p:txBody>
          <a:bodyPr/>
          <a:lstStyle/>
          <a:p>
            <a:r>
              <a:rPr lang="en-GB" altLang="en-US"/>
              <a:t>ENVIRONMENT AND EMERGENCIES TRAINING</a:t>
            </a:r>
          </a:p>
        </p:txBody>
      </p:sp>
      <p:sp>
        <p:nvSpPr>
          <p:cNvPr id="21509" name="Slide Number Placeholder 4"/>
          <p:cNvSpPr>
            <a:spLocks noGrp="1"/>
          </p:cNvSpPr>
          <p:nvPr>
            <p:ph type="sldNum" sz="quarter" idx="5"/>
          </p:nvPr>
        </p:nvSpPr>
        <p:spPr bwMode="auto">
          <a:noFill/>
          <a:ln>
            <a:miter lim="800000"/>
            <a:headEnd/>
            <a:tailEnd/>
          </a:ln>
        </p:spPr>
        <p:txBody>
          <a:bodyPr/>
          <a:lstStyle/>
          <a:p>
            <a:fld id="{A617EF2D-0010-4033-97DD-B387B3F2CE8A}" type="slidenum">
              <a:rPr lang="en-GB" altLang="en-US"/>
              <a:pPr/>
              <a:t>8</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1298575" y="735013"/>
            <a:ext cx="4708525" cy="3530600"/>
          </a:xfrm>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xfrm>
            <a:off x="996578" y="4558965"/>
            <a:ext cx="5312377" cy="4265076"/>
          </a:xfrm>
          <a:solidFill>
            <a:srgbClr val="FFFFFF"/>
          </a:solidFill>
          <a:ln>
            <a:solidFill>
              <a:srgbClr val="000000"/>
            </a:solidFill>
            <a:miter lim="800000"/>
            <a:headEnd/>
            <a:tailEnd/>
          </a:ln>
        </p:spPr>
        <p:txBody>
          <a:bodyPr lIns="95882" tIns="47941" rIns="95882" bIns="47941"/>
          <a:lstStyle/>
          <a:p>
            <a:pPr>
              <a:spcBef>
                <a:spcPct val="0"/>
              </a:spcBef>
            </a:pPr>
            <a:r>
              <a:rPr lang="en-GB" altLang="en-US" sz="2400"/>
              <a:t>An overview of coordination….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xfrm>
            <a:off x="1298575" y="735013"/>
            <a:ext cx="4708525" cy="3530600"/>
          </a:xfr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996578" y="4558965"/>
            <a:ext cx="5312377" cy="4265076"/>
          </a:xfrm>
          <a:solidFill>
            <a:srgbClr val="FFFFFF"/>
          </a:solidFill>
          <a:ln>
            <a:solidFill>
              <a:srgbClr val="000000"/>
            </a:solidFill>
            <a:miter lim="800000"/>
            <a:headEnd/>
            <a:tailEnd/>
          </a:ln>
        </p:spPr>
        <p:txBody>
          <a:bodyPr lIns="95882" tIns="47941" rIns="95882" bIns="47941"/>
          <a:lstStyle/>
          <a:p>
            <a:pPr>
              <a:spcBef>
                <a:spcPct val="0"/>
              </a:spcBef>
            </a:pPr>
            <a:r>
              <a:rPr lang="en-GB" altLang="en-US" sz="2400"/>
              <a:t>And the reality….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8312" y="1700213"/>
            <a:ext cx="8218487" cy="1143000"/>
          </a:xfrm>
        </p:spPr>
        <p:txBody>
          <a:bodyPr/>
          <a:lstStyle/>
          <a:p>
            <a:r>
              <a:rPr lang="fr-FR" dirty="0"/>
              <a:t>Cliquez pour modifier le style du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a:t>Cliquez pour modifier le style du titre</a:t>
            </a:r>
          </a:p>
        </p:txBody>
      </p:sp>
      <p:sp>
        <p:nvSpPr>
          <p:cNvPr id="3" name="Espace réservé du texte 2"/>
          <p:cNvSpPr>
            <a:spLocks noGrp="1"/>
          </p:cNvSpPr>
          <p:nvPr>
            <p:ph type="body" idx="1"/>
          </p:nvPr>
        </p:nvSpPr>
        <p:spPr>
          <a:xfrm>
            <a:off x="722313" y="1700809"/>
            <a:ext cx="7772400" cy="270609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68312" y="1700213"/>
            <a:ext cx="8214295" cy="1143000"/>
          </a:xfrm>
        </p:spPr>
        <p:txBody>
          <a:bodyPr/>
          <a:lstStyle/>
          <a:p>
            <a:r>
              <a:rPr lang="fr-FR"/>
              <a:t>Cliquez pour modifier le style du titre</a:t>
            </a:r>
          </a:p>
        </p:txBody>
      </p:sp>
      <p:sp>
        <p:nvSpPr>
          <p:cNvPr id="3" name="Espace réservé du contenu 2"/>
          <p:cNvSpPr>
            <a:spLocks noGrp="1"/>
          </p:cNvSpPr>
          <p:nvPr>
            <p:ph sz="half" idx="1"/>
          </p:nvPr>
        </p:nvSpPr>
        <p:spPr>
          <a:xfrm>
            <a:off x="432897" y="3068960"/>
            <a:ext cx="4038600" cy="3024336"/>
          </a:xfrm>
        </p:spPr>
        <p:txBody>
          <a:bodyPr/>
          <a:lstStyle>
            <a:lvl1pPr>
              <a:defRPr sz="2800"/>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4008" y="3068960"/>
            <a:ext cx="4038600" cy="3024336"/>
          </a:xfrm>
        </p:spPr>
        <p:txBody>
          <a:bodyPr/>
          <a:lstStyle>
            <a:lvl1pPr>
              <a:defRPr sz="2800"/>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68312" y="1781944"/>
            <a:ext cx="8064127" cy="1143000"/>
          </a:xfrm>
        </p:spPr>
        <p:txBody>
          <a:bodyPr/>
          <a:lstStyle/>
          <a:p>
            <a:r>
              <a:rPr lang="fr-FR" dirty="0"/>
              <a:t>Cliquez pour modifier le style du titre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5050" y="1844824"/>
            <a:ext cx="5111750" cy="4281339"/>
          </a:xfrm>
        </p:spPr>
        <p:txBody>
          <a:bodyPr/>
          <a:lstStyle>
            <a:lvl1pPr>
              <a:defRPr sz="3200"/>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ctr">
              <a:defRPr sz="2000" b="1"/>
            </a:lvl1pPr>
          </a:lstStyle>
          <a:p>
            <a:r>
              <a:rPr lang="fr-FR" dirty="0"/>
              <a:t>Cliquez pour modifier le style du titre</a:t>
            </a:r>
          </a:p>
        </p:txBody>
      </p:sp>
      <p:sp>
        <p:nvSpPr>
          <p:cNvPr id="3" name="Espace réservé pour une image  2"/>
          <p:cNvSpPr>
            <a:spLocks noGrp="1"/>
          </p:cNvSpPr>
          <p:nvPr>
            <p:ph type="pic" idx="1"/>
          </p:nvPr>
        </p:nvSpPr>
        <p:spPr>
          <a:xfrm>
            <a:off x="1792288" y="1700809"/>
            <a:ext cx="5486400" cy="302676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7259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312" y="1781944"/>
            <a:ext cx="8064127" cy="1143000"/>
          </a:xfrm>
        </p:spPr>
        <p:txBody>
          <a:bodyPr/>
          <a:lstStyle/>
          <a:p>
            <a:r>
              <a:rPr lang="en-US" dirty="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xfrm>
            <a:off x="0" y="0"/>
            <a:ext cx="0" cy="0"/>
          </a:xfrm>
        </p:spPr>
        <p:txBody>
          <a:bodyPr/>
          <a:lstStyle>
            <a:lvl1pPr>
              <a:defRPr/>
            </a:lvl1pPr>
          </a:lstStyle>
          <a:p>
            <a:pPr>
              <a:defRPr/>
            </a:pPr>
            <a:r>
              <a:rPr lang="en-US"/>
              <a:t>03/30/12</a:t>
            </a:r>
          </a:p>
        </p:txBody>
      </p:sp>
      <p:sp>
        <p:nvSpPr>
          <p:cNvPr id="3" name="Rectangle 6"/>
          <p:cNvSpPr>
            <a:spLocks noGrp="1" noChangeArrowheads="1"/>
          </p:cNvSpPr>
          <p:nvPr>
            <p:ph type="ftr" idx="11"/>
          </p:nvPr>
        </p:nvSpPr>
        <p:spPr>
          <a:xfrm>
            <a:off x="0" y="0"/>
            <a:ext cx="0" cy="0"/>
          </a:xfrm>
        </p:spPr>
        <p:txBody>
          <a:bodyPr/>
          <a:lstStyle>
            <a:lvl1pPr>
              <a:defRPr/>
            </a:lvl1pPr>
          </a:lstStyle>
          <a:p>
            <a:pPr>
              <a:defRPr/>
            </a:pPr>
            <a:r>
              <a:rPr lang="en-US"/>
              <a:t>http://ochaonline.un.org/ochaunep</a:t>
            </a:r>
          </a:p>
        </p:txBody>
      </p:sp>
      <p:sp>
        <p:nvSpPr>
          <p:cNvPr id="4" name="Rectangle 7"/>
          <p:cNvSpPr>
            <a:spLocks noGrp="1" noChangeArrowheads="1"/>
          </p:cNvSpPr>
          <p:nvPr>
            <p:ph type="sldNum"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53454382-B499-442C-B506-80CFC4C234AD}" type="slidenum">
              <a:rPr lang="en-US" altLang="en-US"/>
              <a:pPr/>
              <a:t>‹Nº›</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Flowchart: Document 13"/>
          <p:cNvSpPr/>
          <p:nvPr userDrawn="1"/>
        </p:nvSpPr>
        <p:spPr>
          <a:xfrm>
            <a:off x="0" y="0"/>
            <a:ext cx="9144000" cy="1484313"/>
          </a:xfrm>
          <a:prstGeom prst="flowChart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en-US">
              <a:solidFill>
                <a:srgbClr val="FFFFFF"/>
              </a:solidFill>
              <a:ea typeface="MS PGothic" pitchFamily="34" charset="-128"/>
            </a:endParaRPr>
          </a:p>
        </p:txBody>
      </p:sp>
      <p:sp>
        <p:nvSpPr>
          <p:cNvPr id="1027" name="Espace réservé du titre 1"/>
          <p:cNvSpPr>
            <a:spLocks noGrp="1"/>
          </p:cNvSpPr>
          <p:nvPr>
            <p:ph type="title"/>
          </p:nvPr>
        </p:nvSpPr>
        <p:spPr bwMode="auto">
          <a:xfrm>
            <a:off x="468313" y="1700213"/>
            <a:ext cx="82184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p>
        </p:txBody>
      </p:sp>
      <p:sp>
        <p:nvSpPr>
          <p:cNvPr id="1028" name="Espace réservé du texte 2"/>
          <p:cNvSpPr>
            <a:spLocks noGrp="1"/>
          </p:cNvSpPr>
          <p:nvPr>
            <p:ph type="body" idx="1"/>
          </p:nvPr>
        </p:nvSpPr>
        <p:spPr bwMode="auto">
          <a:xfrm>
            <a:off x="457200" y="2997200"/>
            <a:ext cx="8229600" cy="2927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pic>
        <p:nvPicPr>
          <p:cNvPr id="1029" name="Picture 13"/>
          <p:cNvPicPr>
            <a:picLocks noChangeAspect="1" noChangeArrowheads="1"/>
          </p:cNvPicPr>
          <p:nvPr userDrawn="1"/>
        </p:nvPicPr>
        <p:blipFill>
          <a:blip r:embed="rId12" cstate="print"/>
          <a:srcRect/>
          <a:stretch>
            <a:fillRect/>
          </a:stretch>
        </p:blipFill>
        <p:spPr bwMode="auto">
          <a:xfrm>
            <a:off x="250825" y="6237288"/>
            <a:ext cx="3036888" cy="433387"/>
          </a:xfrm>
          <a:prstGeom prst="rect">
            <a:avLst/>
          </a:prstGeom>
          <a:noFill/>
          <a:ln w="9525">
            <a:noFill/>
            <a:miter lim="800000"/>
            <a:headEnd/>
            <a:tailEnd/>
          </a:ln>
        </p:spPr>
      </p:pic>
      <p:pic>
        <p:nvPicPr>
          <p:cNvPr id="1030" name="Picture 5"/>
          <p:cNvPicPr>
            <a:picLocks noChangeAspect="1"/>
          </p:cNvPicPr>
          <p:nvPr userDrawn="1"/>
        </p:nvPicPr>
        <p:blipFill>
          <a:blip r:embed="rId13" cstate="print"/>
          <a:srcRect/>
          <a:stretch>
            <a:fillRect/>
          </a:stretch>
        </p:blipFill>
        <p:spPr bwMode="auto">
          <a:xfrm>
            <a:off x="7596188" y="333375"/>
            <a:ext cx="1152525" cy="598488"/>
          </a:xfrm>
          <a:prstGeom prst="rect">
            <a:avLst/>
          </a:prstGeom>
          <a:noFill/>
          <a:ln w="9525">
            <a:noFill/>
            <a:miter lim="800000"/>
            <a:headEnd/>
            <a:tailEnd/>
          </a:ln>
        </p:spPr>
      </p:pic>
      <p:pic>
        <p:nvPicPr>
          <p:cNvPr id="1031" name="Picture 15"/>
          <p:cNvPicPr>
            <a:picLocks noChangeAspect="1" noChangeArrowheads="1"/>
          </p:cNvPicPr>
          <p:nvPr userDrawn="1"/>
        </p:nvPicPr>
        <p:blipFill>
          <a:blip r:embed="rId14" cstate="print"/>
          <a:srcRect/>
          <a:stretch>
            <a:fillRect/>
          </a:stretch>
        </p:blipFill>
        <p:spPr bwMode="auto">
          <a:xfrm>
            <a:off x="3635375" y="6092825"/>
            <a:ext cx="792163" cy="687388"/>
          </a:xfrm>
          <a:prstGeom prst="rect">
            <a:avLst/>
          </a:prstGeom>
          <a:noFill/>
          <a:ln w="9525">
            <a:noFill/>
            <a:miter lim="800000"/>
            <a:headEnd/>
            <a:tailEnd/>
          </a:ln>
        </p:spPr>
      </p:pic>
      <p:sp>
        <p:nvSpPr>
          <p:cNvPr id="1033" name="TextBox 1"/>
          <p:cNvSpPr txBox="1">
            <a:spLocks noChangeArrowheads="1"/>
          </p:cNvSpPr>
          <p:nvPr userDrawn="1"/>
        </p:nvSpPr>
        <p:spPr bwMode="auto">
          <a:xfrm>
            <a:off x="468313" y="273050"/>
            <a:ext cx="63246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defRPr/>
            </a:pPr>
            <a:r>
              <a:rPr lang="en-GB" altLang="en-US" sz="2000" b="1">
                <a:solidFill>
                  <a:schemeClr val="bg1"/>
                </a:solidFill>
                <a:latin typeface="Georgia" pitchFamily="18" charset="0"/>
                <a:ea typeface="Microsoft YaHei" pitchFamily="34" charset="-122"/>
              </a:rPr>
              <a:t>ENVIRONMENT AND EMERGENCIES TRAINING COURSE</a:t>
            </a:r>
          </a:p>
        </p:txBody>
      </p:sp>
      <p:pic>
        <p:nvPicPr>
          <p:cNvPr id="2" name="Picture 2"/>
          <p:cNvPicPr>
            <a:picLocks noChangeAspect="1"/>
          </p:cNvPicPr>
          <p:nvPr userDrawn="1"/>
        </p:nvPicPr>
        <p:blipFill>
          <a:blip r:embed="rId15" cstate="print"/>
          <a:srcRect/>
          <a:stretch>
            <a:fillRect/>
          </a:stretch>
        </p:blipFill>
        <p:spPr bwMode="auto">
          <a:xfrm>
            <a:off x="6708775" y="166688"/>
            <a:ext cx="742950" cy="920750"/>
          </a:xfrm>
          <a:prstGeom prst="rect">
            <a:avLst/>
          </a:prstGeom>
          <a:noFill/>
          <a:ln w="9525">
            <a:noFill/>
            <a:miter lim="800000"/>
            <a:headEnd/>
            <a:tailEnd/>
          </a:ln>
        </p:spPr>
      </p:pic>
      <p:grpSp>
        <p:nvGrpSpPr>
          <p:cNvPr id="1034" name="Group 4"/>
          <p:cNvGrpSpPr>
            <a:grpSpLocks/>
          </p:cNvGrpSpPr>
          <p:nvPr userDrawn="1"/>
        </p:nvGrpSpPr>
        <p:grpSpPr bwMode="auto">
          <a:xfrm>
            <a:off x="4284663" y="6165850"/>
            <a:ext cx="2592387" cy="512763"/>
            <a:chOff x="4427984" y="6165304"/>
            <a:chExt cx="2592288" cy="513348"/>
          </a:xfrm>
        </p:grpSpPr>
        <p:sp>
          <p:nvSpPr>
            <p:cNvPr id="12" name="TextBox 5"/>
            <p:cNvSpPr txBox="1">
              <a:spLocks noChangeArrowheads="1"/>
            </p:cNvSpPr>
            <p:nvPr/>
          </p:nvSpPr>
          <p:spPr bwMode="auto">
            <a:xfrm>
              <a:off x="4427984" y="6309932"/>
              <a:ext cx="2592288" cy="368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en-GB" altLang="en-US" sz="900" dirty="0">
                  <a:latin typeface="Calibri" panose="020F0502020204030204" pitchFamily="34" charset="0"/>
                </a:rPr>
                <a:t>GENERAL DIRECTORATE FOR CIVIL PROTECTION AND HUMANITARIAN AID OPERATIONS</a:t>
              </a:r>
            </a:p>
          </p:txBody>
        </p:sp>
        <p:sp>
          <p:nvSpPr>
            <p:cNvPr id="13" name="TextBox 6"/>
            <p:cNvSpPr txBox="1">
              <a:spLocks noChangeArrowheads="1"/>
            </p:cNvSpPr>
            <p:nvPr/>
          </p:nvSpPr>
          <p:spPr bwMode="auto">
            <a:xfrm>
              <a:off x="4427984" y="6165304"/>
              <a:ext cx="2592288" cy="246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en-GB" altLang="en-US" sz="1000" b="1">
                  <a:latin typeface="Calibri" panose="020F0502020204030204" pitchFamily="34" charset="0"/>
                </a:rPr>
                <a:t>UNION CIVIL PROTECTION MECHANISM</a:t>
              </a:r>
            </a:p>
          </p:txBody>
        </p:sp>
      </p:grpSp>
      <p:pic>
        <p:nvPicPr>
          <p:cNvPr id="1035" name="Picture 8" descr="logo_ec_17_colors_300dpi"/>
          <p:cNvPicPr>
            <a:picLocks noChangeAspect="1" noChangeArrowheads="1"/>
          </p:cNvPicPr>
          <p:nvPr userDrawn="1"/>
        </p:nvPicPr>
        <p:blipFill>
          <a:blip r:embed="rId16" cstate="print"/>
          <a:srcRect/>
          <a:stretch>
            <a:fillRect/>
          </a:stretch>
        </p:blipFill>
        <p:spPr bwMode="auto">
          <a:xfrm>
            <a:off x="6948488" y="5949950"/>
            <a:ext cx="1368425" cy="673100"/>
          </a:xfrm>
          <a:prstGeom prst="rect">
            <a:avLst/>
          </a:prstGeom>
          <a:noFill/>
          <a:ln w="9525">
            <a:noFill/>
            <a:miter lim="800000"/>
            <a:headEnd/>
            <a:tailEnd/>
          </a:ln>
        </p:spPr>
      </p:pic>
    </p:spTree>
    <p:custDataLst>
      <p:tags r:id="rId11"/>
    </p:custData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xStyles>
    <p:titleStyle>
      <a:lvl1pPr algn="ctr" rtl="0" eaLnBrk="0" fontAlgn="base" hangingPunct="0">
        <a:spcBef>
          <a:spcPct val="0"/>
        </a:spcBef>
        <a:spcAft>
          <a:spcPct val="0"/>
        </a:spcAft>
        <a:defRPr sz="4000" b="1" kern="1200">
          <a:solidFill>
            <a:srgbClr val="37609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rgbClr val="376092"/>
          </a:solidFill>
          <a:latin typeface="Arial" charset="0"/>
          <a:cs typeface="Arial" charset="0"/>
        </a:defRPr>
      </a:lvl2pPr>
      <a:lvl3pPr algn="ctr" rtl="0" eaLnBrk="0" fontAlgn="base" hangingPunct="0">
        <a:spcBef>
          <a:spcPct val="0"/>
        </a:spcBef>
        <a:spcAft>
          <a:spcPct val="0"/>
        </a:spcAft>
        <a:defRPr sz="4000" b="1">
          <a:solidFill>
            <a:srgbClr val="376092"/>
          </a:solidFill>
          <a:latin typeface="Arial" charset="0"/>
          <a:cs typeface="Arial" charset="0"/>
        </a:defRPr>
      </a:lvl3pPr>
      <a:lvl4pPr algn="ctr" rtl="0" eaLnBrk="0" fontAlgn="base" hangingPunct="0">
        <a:spcBef>
          <a:spcPct val="0"/>
        </a:spcBef>
        <a:spcAft>
          <a:spcPct val="0"/>
        </a:spcAft>
        <a:defRPr sz="4000" b="1">
          <a:solidFill>
            <a:srgbClr val="376092"/>
          </a:solidFill>
          <a:latin typeface="Arial" charset="0"/>
          <a:cs typeface="Arial" charset="0"/>
        </a:defRPr>
      </a:lvl4pPr>
      <a:lvl5pPr algn="ctr" rtl="0" eaLnBrk="0" fontAlgn="base" hangingPunct="0">
        <a:spcBef>
          <a:spcPct val="0"/>
        </a:spcBef>
        <a:spcAft>
          <a:spcPct val="0"/>
        </a:spcAft>
        <a:defRPr sz="4000" b="1">
          <a:solidFill>
            <a:srgbClr val="376092"/>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humanitarian.i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ata.humdata.org/" TargetMode="External"/><Relationship Id="rId5" Type="http://schemas.openxmlformats.org/officeDocument/2006/relationships/hyperlink" Target="http://reliefweb.int/" TargetMode="External"/><Relationship Id="rId4" Type="http://schemas.openxmlformats.org/officeDocument/2006/relationships/hyperlink" Target="https://www.humanitarianresponse.info/"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vosocc.unocha.or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hyperlink" Target="http://www.gdacs.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hyperlink" Target="http://reliefweb.int/"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https://data.humdata.or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sites.google.com/site/environmentalexpertsguidanc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89818" y="1916832"/>
            <a:ext cx="7056437" cy="960437"/>
          </a:xfrm>
        </p:spPr>
        <p:txBody>
          <a:bodyPr/>
          <a:lstStyle/>
          <a:p>
            <a:r>
              <a:rPr lang="en-GB" altLang="en-US" sz="3600" dirty="0"/>
              <a:t>Session 3: Stakeholder Coordination</a:t>
            </a:r>
          </a:p>
        </p:txBody>
      </p:sp>
      <p:pic>
        <p:nvPicPr>
          <p:cNvPr id="5123" name="Picture Placeholder 2"/>
          <p:cNvPicPr>
            <a:picLocks noGrp="1" noChangeAspect="1"/>
          </p:cNvPicPr>
          <p:nvPr>
            <p:ph type="pic" idx="1"/>
          </p:nvPr>
        </p:nvPicPr>
        <p:blipFill>
          <a:blip r:embed="rId4" cstate="print"/>
          <a:srcRect t="23181" b="23181"/>
          <a:stretch>
            <a:fillRect/>
          </a:stretch>
        </p:blipFill>
        <p:spPr>
          <a:xfrm>
            <a:off x="1187450" y="2997200"/>
            <a:ext cx="6861175" cy="2303463"/>
          </a:xfr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900113" y="4743450"/>
            <a:ext cx="9440863" cy="2286000"/>
          </a:xfrm>
          <a:prstGeom prst="rect">
            <a:avLst/>
          </a:prstGeom>
          <a:solidFill>
            <a:schemeClr val="bg1"/>
          </a:solidFill>
          <a:ln w="9525">
            <a:noFill/>
            <a:miter lim="800000"/>
            <a:headEnd/>
            <a:tailEnd/>
          </a:ln>
        </p:spPr>
        <p:txBody>
          <a:bodyPr>
            <a:spAutoFit/>
          </a:bodyPr>
          <a:lstStyle/>
          <a:p>
            <a:endParaRPr lang="es-PA"/>
          </a:p>
        </p:txBody>
      </p:sp>
      <p:sp>
        <p:nvSpPr>
          <p:cNvPr id="24579" name="Rectangle 2"/>
          <p:cNvSpPr>
            <a:spLocks noGrp="1" noChangeArrowheads="1"/>
          </p:cNvSpPr>
          <p:nvPr>
            <p:ph type="title" idx="4294967295"/>
          </p:nvPr>
        </p:nvSpPr>
        <p:spPr>
          <a:xfrm>
            <a:off x="-180975" y="-117475"/>
            <a:ext cx="9432925" cy="1660525"/>
          </a:xfrm>
          <a:solidFill>
            <a:schemeClr val="bg1"/>
          </a:solidFill>
        </p:spPr>
        <p:txBody>
          <a:bodyPr lIns="85020" tIns="42510" rIns="85020" bIns="42510"/>
          <a:lstStyle/>
          <a:p>
            <a:pPr eaLnBrk="1" hangingPunct="1"/>
            <a:r>
              <a:rPr lang="en-US" altLang="en-US" sz="3400" dirty="0"/>
              <a:t>Relief Coordination – </a:t>
            </a:r>
            <a:br>
              <a:rPr lang="en-US" altLang="en-US" sz="3400" dirty="0"/>
            </a:br>
            <a:r>
              <a:rPr lang="en-US" altLang="en-US" sz="3400" dirty="0"/>
              <a:t>the reality</a:t>
            </a:r>
          </a:p>
        </p:txBody>
      </p:sp>
      <p:cxnSp>
        <p:nvCxnSpPr>
          <p:cNvPr id="24580" name="AutoShape 3"/>
          <p:cNvCxnSpPr>
            <a:cxnSpLocks noChangeShapeType="1"/>
            <a:stCxn id="26634" idx="2"/>
            <a:endCxn id="26669" idx="2"/>
          </p:cNvCxnSpPr>
          <p:nvPr/>
        </p:nvCxnSpPr>
        <p:spPr bwMode="auto">
          <a:xfrm rot="5400000" flipH="1">
            <a:off x="4651375" y="1041401"/>
            <a:ext cx="211137" cy="7567612"/>
          </a:xfrm>
          <a:prstGeom prst="bentConnector3">
            <a:avLst>
              <a:gd name="adj1" fmla="val -108662"/>
            </a:avLst>
          </a:prstGeom>
          <a:noFill/>
          <a:ln w="9525">
            <a:solidFill>
              <a:schemeClr val="tx1"/>
            </a:solidFill>
            <a:miter lim="800000"/>
            <a:headEnd type="triangle" w="med" len="med"/>
            <a:tailEnd type="triangle" w="med" len="med"/>
          </a:ln>
        </p:spPr>
      </p:cxnSp>
      <p:cxnSp>
        <p:nvCxnSpPr>
          <p:cNvPr id="24581" name="AutoShape 4"/>
          <p:cNvCxnSpPr>
            <a:cxnSpLocks noChangeShapeType="1"/>
            <a:stCxn id="26675" idx="2"/>
            <a:endCxn id="26674" idx="2"/>
          </p:cNvCxnSpPr>
          <p:nvPr/>
        </p:nvCxnSpPr>
        <p:spPr bwMode="auto">
          <a:xfrm rot="5400000" flipH="1">
            <a:off x="6433344" y="3659981"/>
            <a:ext cx="708025" cy="2881313"/>
          </a:xfrm>
          <a:prstGeom prst="bentConnector3">
            <a:avLst>
              <a:gd name="adj1" fmla="val -32329"/>
            </a:avLst>
          </a:prstGeom>
          <a:noFill/>
          <a:ln w="19050">
            <a:solidFill>
              <a:schemeClr val="tx1"/>
            </a:solidFill>
            <a:miter lim="800000"/>
            <a:headEnd type="triangle" w="med" len="med"/>
            <a:tailEnd type="triangle" w="med" len="med"/>
          </a:ln>
        </p:spPr>
      </p:cxnSp>
      <p:cxnSp>
        <p:nvCxnSpPr>
          <p:cNvPr id="24582" name="AutoShape 5"/>
          <p:cNvCxnSpPr>
            <a:cxnSpLocks noChangeShapeType="1"/>
            <a:stCxn id="26681" idx="2"/>
            <a:endCxn id="26708" idx="0"/>
          </p:cNvCxnSpPr>
          <p:nvPr/>
        </p:nvCxnSpPr>
        <p:spPr bwMode="auto">
          <a:xfrm>
            <a:off x="5402263" y="2663825"/>
            <a:ext cx="473075" cy="3051175"/>
          </a:xfrm>
          <a:prstGeom prst="straightConnector1">
            <a:avLst/>
          </a:prstGeom>
          <a:noFill/>
          <a:ln w="12700">
            <a:solidFill>
              <a:schemeClr val="tx1"/>
            </a:solidFill>
            <a:round/>
            <a:headEnd/>
            <a:tailEnd type="triangle" w="med" len="med"/>
          </a:ln>
        </p:spPr>
      </p:cxnSp>
      <p:cxnSp>
        <p:nvCxnSpPr>
          <p:cNvPr id="24583" name="AutoShape 6"/>
          <p:cNvCxnSpPr>
            <a:cxnSpLocks noChangeShapeType="1"/>
            <a:stCxn id="26674" idx="0"/>
            <a:endCxn id="26690" idx="0"/>
          </p:cNvCxnSpPr>
          <p:nvPr/>
        </p:nvCxnSpPr>
        <p:spPr bwMode="auto">
          <a:xfrm rot="16200000" flipV="1">
            <a:off x="3693319" y="2547144"/>
            <a:ext cx="234950" cy="3071812"/>
          </a:xfrm>
          <a:prstGeom prst="curvedConnector3">
            <a:avLst>
              <a:gd name="adj1" fmla="val 197468"/>
            </a:avLst>
          </a:prstGeom>
          <a:noFill/>
          <a:ln w="9525">
            <a:solidFill>
              <a:schemeClr val="tx1"/>
            </a:solidFill>
            <a:round/>
            <a:headEnd type="triangle" w="med" len="med"/>
            <a:tailEnd type="triangle" w="med" len="med"/>
          </a:ln>
        </p:spPr>
      </p:cxnSp>
      <p:cxnSp>
        <p:nvCxnSpPr>
          <p:cNvPr id="24584" name="AutoShape 7"/>
          <p:cNvCxnSpPr>
            <a:cxnSpLocks noChangeShapeType="1"/>
            <a:stCxn id="26674" idx="3"/>
            <a:endCxn id="26641" idx="0"/>
          </p:cNvCxnSpPr>
          <p:nvPr/>
        </p:nvCxnSpPr>
        <p:spPr bwMode="auto">
          <a:xfrm>
            <a:off x="5759450" y="4473575"/>
            <a:ext cx="866775" cy="320675"/>
          </a:xfrm>
          <a:prstGeom prst="bentConnector2">
            <a:avLst/>
          </a:prstGeom>
          <a:noFill/>
          <a:ln w="9525">
            <a:solidFill>
              <a:schemeClr val="tx1"/>
            </a:solidFill>
            <a:miter lim="800000"/>
            <a:headEnd/>
            <a:tailEnd type="triangle" w="med" len="med"/>
          </a:ln>
        </p:spPr>
      </p:cxnSp>
      <p:cxnSp>
        <p:nvCxnSpPr>
          <p:cNvPr id="24585" name="AutoShape 8"/>
          <p:cNvCxnSpPr>
            <a:cxnSpLocks noChangeShapeType="1"/>
            <a:stCxn id="26669" idx="2"/>
            <a:endCxn id="26641" idx="2"/>
          </p:cNvCxnSpPr>
          <p:nvPr/>
        </p:nvCxnSpPr>
        <p:spPr bwMode="auto">
          <a:xfrm rot="16200000" flipH="1">
            <a:off x="3517901" y="2174875"/>
            <a:ext cx="563562" cy="5653087"/>
          </a:xfrm>
          <a:prstGeom prst="bentConnector3">
            <a:avLst>
              <a:gd name="adj1" fmla="val 140509"/>
            </a:avLst>
          </a:prstGeom>
          <a:noFill/>
          <a:ln w="9525" cap="rnd">
            <a:solidFill>
              <a:schemeClr val="tx1"/>
            </a:solidFill>
            <a:prstDash val="sysDot"/>
            <a:miter lim="800000"/>
            <a:headEnd/>
            <a:tailEnd type="triangle" w="med" len="med"/>
          </a:ln>
        </p:spPr>
      </p:cxnSp>
      <p:cxnSp>
        <p:nvCxnSpPr>
          <p:cNvPr id="24586" name="AutoShape 9"/>
          <p:cNvCxnSpPr>
            <a:cxnSpLocks noChangeShapeType="1"/>
            <a:stCxn id="26690" idx="0"/>
            <a:endCxn id="26654" idx="1"/>
          </p:cNvCxnSpPr>
          <p:nvPr/>
        </p:nvCxnSpPr>
        <p:spPr bwMode="auto">
          <a:xfrm flipV="1">
            <a:off x="2274888" y="2279650"/>
            <a:ext cx="5119687" cy="1685925"/>
          </a:xfrm>
          <a:prstGeom prst="straightConnector1">
            <a:avLst/>
          </a:prstGeom>
          <a:noFill/>
          <a:ln w="9525">
            <a:solidFill>
              <a:schemeClr val="tx1"/>
            </a:solidFill>
            <a:round/>
            <a:headEnd/>
            <a:tailEnd type="triangle" w="med" len="med"/>
          </a:ln>
        </p:spPr>
      </p:cxnSp>
      <p:sp>
        <p:nvSpPr>
          <p:cNvPr id="26634" name="Rectangle 10"/>
          <p:cNvSpPr>
            <a:spLocks noChangeArrowheads="1"/>
          </p:cNvSpPr>
          <p:nvPr/>
        </p:nvSpPr>
        <p:spPr bwMode="auto">
          <a:xfrm>
            <a:off x="8047038" y="4506913"/>
            <a:ext cx="989012" cy="423862"/>
          </a:xfrm>
          <a:prstGeom prst="rect">
            <a:avLst/>
          </a:prstGeom>
          <a:solidFill>
            <a:schemeClr val="accent1"/>
          </a:solidFill>
          <a:ln w="9525">
            <a:solidFill>
              <a:schemeClr val="tx1"/>
            </a:solidFill>
            <a:miter lim="800000"/>
            <a:headEnd/>
            <a:tailEnd/>
          </a:ln>
        </p:spPr>
        <p:txBody>
          <a:bodyPr wrap="none" anchor="ct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662">
                <a:solidFill>
                  <a:schemeClr val="tx1"/>
                </a:solidFill>
                <a:latin typeface="Arial" panose="020B0604020202020204" pitchFamily="34" charset="0"/>
                <a:cs typeface="Lucida Sans Unicode" panose="020B0602030504020204" pitchFamily="34" charset="0"/>
              </a:rPr>
              <a:t>OSSOC</a:t>
            </a:r>
          </a:p>
        </p:txBody>
      </p:sp>
      <p:sp>
        <p:nvSpPr>
          <p:cNvPr id="26635" name="Text Box 11"/>
          <p:cNvSpPr txBox="1">
            <a:spLocks noChangeArrowheads="1"/>
          </p:cNvSpPr>
          <p:nvPr/>
        </p:nvSpPr>
        <p:spPr bwMode="auto">
          <a:xfrm>
            <a:off x="3849688" y="4919663"/>
            <a:ext cx="1041400" cy="376237"/>
          </a:xfrm>
          <a:prstGeom prst="rect">
            <a:avLst/>
          </a:prstGeom>
          <a:solidFill>
            <a:schemeClr val="accent2"/>
          </a:solidFill>
          <a:ln w="9525">
            <a:solidFill>
              <a:schemeClr val="tx1"/>
            </a:solidFill>
            <a:miter lim="800000"/>
            <a:headEnd/>
            <a:tailEnd/>
          </a:ln>
        </p:spPr>
        <p:txBody>
          <a:bodyPr wrap="none">
            <a:spAutoFit/>
          </a:bodyP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847">
                <a:solidFill>
                  <a:srgbClr val="3333CC"/>
                </a:solidFill>
                <a:latin typeface="Arial" panose="020B0604020202020204" pitchFamily="34" charset="0"/>
                <a:cs typeface="Lucida Sans Unicode" panose="020B0602030504020204" pitchFamily="34" charset="0"/>
              </a:rPr>
              <a:t>EMOPS</a:t>
            </a:r>
          </a:p>
        </p:txBody>
      </p:sp>
      <p:sp>
        <p:nvSpPr>
          <p:cNvPr id="26636" name="Text Box 12"/>
          <p:cNvSpPr txBox="1">
            <a:spLocks noChangeArrowheads="1"/>
          </p:cNvSpPr>
          <p:nvPr/>
        </p:nvSpPr>
        <p:spPr bwMode="auto">
          <a:xfrm>
            <a:off x="3878263" y="3267075"/>
            <a:ext cx="919162" cy="347663"/>
          </a:xfrm>
          <a:prstGeom prst="rect">
            <a:avLst/>
          </a:prstGeom>
          <a:solidFill>
            <a:srgbClr val="0066FF"/>
          </a:solidFill>
          <a:ln w="9525">
            <a:solidFill>
              <a:schemeClr val="tx1"/>
            </a:solidFill>
            <a:miter lim="800000"/>
            <a:headEnd/>
            <a:tailEnd/>
          </a:ln>
        </p:spPr>
        <p:txBody>
          <a:bodyPr wrap="none">
            <a:spAutoFit/>
          </a:bodyPr>
          <a:lstStyle/>
          <a:p>
            <a:r>
              <a:rPr lang="en-US" altLang="en-US" sz="1600" b="1">
                <a:latin typeface="Arial" pitchFamily="34" charset="0"/>
                <a:cs typeface="Lucida Sans Unicode" pitchFamily="34" charset="0"/>
              </a:rPr>
              <a:t>UNCEF</a:t>
            </a:r>
            <a:endParaRPr lang="en-US" altLang="en-US" sz="1400" b="1">
              <a:latin typeface="Arial" pitchFamily="34" charset="0"/>
              <a:cs typeface="Lucida Sans Unicode" pitchFamily="34" charset="0"/>
            </a:endParaRPr>
          </a:p>
        </p:txBody>
      </p:sp>
      <p:grpSp>
        <p:nvGrpSpPr>
          <p:cNvPr id="24590" name="Group 13"/>
          <p:cNvGrpSpPr>
            <a:grpSpLocks/>
          </p:cNvGrpSpPr>
          <p:nvPr/>
        </p:nvGrpSpPr>
        <p:grpSpPr bwMode="auto">
          <a:xfrm>
            <a:off x="1944688" y="5440363"/>
            <a:ext cx="947737" cy="719137"/>
            <a:chOff x="939" y="3216"/>
            <a:chExt cx="597" cy="491"/>
          </a:xfrm>
        </p:grpSpPr>
        <p:sp>
          <p:nvSpPr>
            <p:cNvPr id="900110" name="Rectangle 14"/>
            <p:cNvSpPr>
              <a:spLocks noChangeArrowheads="1"/>
            </p:cNvSpPr>
            <p:nvPr/>
          </p:nvSpPr>
          <p:spPr bwMode="auto">
            <a:xfrm>
              <a:off x="939" y="3467"/>
              <a:ext cx="432" cy="240"/>
            </a:xfrm>
            <a:prstGeom prst="rect">
              <a:avLst/>
            </a:prstGeom>
            <a:solidFill>
              <a:schemeClr val="tx1"/>
            </a:solidFill>
            <a:ln w="9525">
              <a:solidFill>
                <a:srgbClr val="000000"/>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900111" name="Rectangle 15"/>
            <p:cNvSpPr>
              <a:spLocks noChangeArrowheads="1"/>
            </p:cNvSpPr>
            <p:nvPr/>
          </p:nvSpPr>
          <p:spPr bwMode="auto">
            <a:xfrm>
              <a:off x="953" y="3408"/>
              <a:ext cx="433" cy="241"/>
            </a:xfrm>
            <a:prstGeom prst="rect">
              <a:avLst/>
            </a:prstGeom>
            <a:solidFill>
              <a:schemeClr val="tx1"/>
            </a:solidFill>
            <a:ln w="9525">
              <a:solidFill>
                <a:srgbClr val="000000"/>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900112" name="Rectangle 16"/>
            <p:cNvSpPr>
              <a:spLocks noChangeArrowheads="1"/>
            </p:cNvSpPr>
            <p:nvPr/>
          </p:nvSpPr>
          <p:spPr bwMode="auto">
            <a:xfrm>
              <a:off x="1001" y="3338"/>
              <a:ext cx="433" cy="240"/>
            </a:xfrm>
            <a:prstGeom prst="rect">
              <a:avLst/>
            </a:prstGeom>
            <a:solidFill>
              <a:schemeClr val="tx1"/>
            </a:solidFill>
            <a:ln w="9525">
              <a:solidFill>
                <a:srgbClr val="000000"/>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900113" name="Rectangle 17"/>
            <p:cNvSpPr>
              <a:spLocks noChangeArrowheads="1"/>
            </p:cNvSpPr>
            <p:nvPr/>
          </p:nvSpPr>
          <p:spPr bwMode="auto">
            <a:xfrm>
              <a:off x="1056" y="3264"/>
              <a:ext cx="432" cy="241"/>
            </a:xfrm>
            <a:prstGeom prst="rect">
              <a:avLst/>
            </a:prstGeom>
            <a:solidFill>
              <a:schemeClr val="tx1"/>
            </a:solidFill>
            <a:ln w="9525">
              <a:solidFill>
                <a:srgbClr val="000000"/>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26751" name="Rectangle 18"/>
            <p:cNvSpPr>
              <a:spLocks noChangeArrowheads="1"/>
            </p:cNvSpPr>
            <p:nvPr/>
          </p:nvSpPr>
          <p:spPr bwMode="auto">
            <a:xfrm>
              <a:off x="1104" y="3216"/>
              <a:ext cx="432" cy="240"/>
            </a:xfrm>
            <a:prstGeom prst="rect">
              <a:avLst/>
            </a:prstGeom>
            <a:solidFill>
              <a:schemeClr val="tx1"/>
            </a:solidFill>
            <a:ln w="9525">
              <a:solidFill>
                <a:schemeClr val="tx1"/>
              </a:solidFill>
              <a:miter lim="800000"/>
              <a:headEnd/>
              <a:tailEnd/>
            </a:ln>
          </p:spPr>
          <p:txBody>
            <a:bodyPr wrap="none" anchor="ctr"/>
            <a:lstStyle/>
            <a:p>
              <a:r>
                <a:rPr lang="en-US" altLang="en-US" sz="1600" b="1">
                  <a:solidFill>
                    <a:srgbClr val="FF3300"/>
                  </a:solidFill>
                  <a:latin typeface="Arial Rounded MT Bold" pitchFamily="34" charset="0"/>
                  <a:cs typeface="Lucida Sans Unicode" pitchFamily="34" charset="0"/>
                </a:rPr>
                <a:t>PNS’</a:t>
              </a:r>
            </a:p>
          </p:txBody>
        </p:sp>
      </p:grpSp>
      <p:sp>
        <p:nvSpPr>
          <p:cNvPr id="900115" name="Line 19"/>
          <p:cNvSpPr>
            <a:spLocks noChangeShapeType="1"/>
          </p:cNvSpPr>
          <p:nvPr/>
        </p:nvSpPr>
        <p:spPr bwMode="auto">
          <a:xfrm>
            <a:off x="3959225" y="5654675"/>
            <a:ext cx="0" cy="228600"/>
          </a:xfrm>
          <a:prstGeom prst="line">
            <a:avLst/>
          </a:prstGeom>
          <a:noFill/>
          <a:ln w="9525">
            <a:solidFill>
              <a:schemeClr val="tx1"/>
            </a:solidFill>
            <a:round/>
            <a:headEnd/>
            <a:tailEnd type="triangle" w="med" len="med"/>
          </a:ln>
          <a:effectLst/>
          <a:extLst/>
        </p:spPr>
        <p:txBody>
          <a:bodyPr wrap="none" anchor="ctr"/>
          <a:lstStyle/>
          <a:p>
            <a:pPr>
              <a:defRPr/>
            </a:pPr>
            <a:endParaRPr lang="en-GB">
              <a:effectLst>
                <a:outerShdw blurRad="38100" dist="38100" dir="2700000" algn="tl">
                  <a:srgbClr val="000000">
                    <a:alpha val="43137"/>
                  </a:srgbClr>
                </a:outerShdw>
              </a:effectLst>
            </a:endParaRPr>
          </a:p>
        </p:txBody>
      </p:sp>
      <p:grpSp>
        <p:nvGrpSpPr>
          <p:cNvPr id="24592" name="Group 20"/>
          <p:cNvGrpSpPr>
            <a:grpSpLocks/>
          </p:cNvGrpSpPr>
          <p:nvPr/>
        </p:nvGrpSpPr>
        <p:grpSpPr bwMode="auto">
          <a:xfrm>
            <a:off x="3806825" y="5594350"/>
            <a:ext cx="947738" cy="719138"/>
            <a:chOff x="939" y="3216"/>
            <a:chExt cx="597" cy="491"/>
          </a:xfrm>
        </p:grpSpPr>
        <p:sp>
          <p:nvSpPr>
            <p:cNvPr id="900117" name="Rectangle 21"/>
            <p:cNvSpPr>
              <a:spLocks noChangeArrowheads="1"/>
            </p:cNvSpPr>
            <p:nvPr/>
          </p:nvSpPr>
          <p:spPr bwMode="auto">
            <a:xfrm>
              <a:off x="939" y="3467"/>
              <a:ext cx="432" cy="240"/>
            </a:xfrm>
            <a:prstGeom prst="rect">
              <a:avLst/>
            </a:prstGeom>
            <a:solidFill>
              <a:srgbClr val="FFCC99"/>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900118" name="Rectangle 22"/>
            <p:cNvSpPr>
              <a:spLocks noChangeArrowheads="1"/>
            </p:cNvSpPr>
            <p:nvPr/>
          </p:nvSpPr>
          <p:spPr bwMode="auto">
            <a:xfrm>
              <a:off x="953" y="3408"/>
              <a:ext cx="432" cy="241"/>
            </a:xfrm>
            <a:prstGeom prst="rect">
              <a:avLst/>
            </a:prstGeom>
            <a:solidFill>
              <a:srgbClr val="FFCC99"/>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900119" name="Rectangle 23"/>
            <p:cNvSpPr>
              <a:spLocks noChangeArrowheads="1"/>
            </p:cNvSpPr>
            <p:nvPr/>
          </p:nvSpPr>
          <p:spPr bwMode="auto">
            <a:xfrm>
              <a:off x="1001" y="3338"/>
              <a:ext cx="432" cy="240"/>
            </a:xfrm>
            <a:prstGeom prst="rect">
              <a:avLst/>
            </a:prstGeom>
            <a:solidFill>
              <a:srgbClr val="FFCC99"/>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900120" name="Rectangle 24"/>
            <p:cNvSpPr>
              <a:spLocks noChangeArrowheads="1"/>
            </p:cNvSpPr>
            <p:nvPr/>
          </p:nvSpPr>
          <p:spPr bwMode="auto">
            <a:xfrm>
              <a:off x="1056" y="3264"/>
              <a:ext cx="432" cy="241"/>
            </a:xfrm>
            <a:prstGeom prst="rect">
              <a:avLst/>
            </a:prstGeom>
            <a:solidFill>
              <a:srgbClr val="FFCC99"/>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26746" name="Rectangle 25"/>
            <p:cNvSpPr>
              <a:spLocks noChangeArrowheads="1"/>
            </p:cNvSpPr>
            <p:nvPr/>
          </p:nvSpPr>
          <p:spPr bwMode="auto">
            <a:xfrm>
              <a:off x="1104" y="3216"/>
              <a:ext cx="432" cy="240"/>
            </a:xfrm>
            <a:prstGeom prst="rect">
              <a:avLst/>
            </a:prstGeom>
            <a:solidFill>
              <a:srgbClr val="FFCC99"/>
            </a:solidFill>
            <a:ln w="9525">
              <a:solidFill>
                <a:schemeClr val="tx1"/>
              </a:solidFill>
              <a:miter lim="800000"/>
              <a:headEnd/>
              <a:tailEnd/>
            </a:ln>
          </p:spPr>
          <p:txBody>
            <a:bodyPr wrap="none" anchor="ct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662">
                  <a:solidFill>
                    <a:schemeClr val="tx1"/>
                  </a:solidFill>
                  <a:latin typeface="Arial Rounded MT Bold" panose="020F0704030504030204" pitchFamily="34" charset="0"/>
                  <a:cs typeface="Lucida Sans Unicode" panose="020B0602030504020204" pitchFamily="34" charset="0"/>
                </a:rPr>
                <a:t>NGOs</a:t>
              </a:r>
            </a:p>
          </p:txBody>
        </p:sp>
      </p:grpSp>
      <p:sp>
        <p:nvSpPr>
          <p:cNvPr id="900122" name="Line 26"/>
          <p:cNvSpPr>
            <a:spLocks noChangeShapeType="1"/>
          </p:cNvSpPr>
          <p:nvPr/>
        </p:nvSpPr>
        <p:spPr bwMode="auto">
          <a:xfrm>
            <a:off x="4389438" y="5368925"/>
            <a:ext cx="0" cy="228600"/>
          </a:xfrm>
          <a:prstGeom prst="line">
            <a:avLst/>
          </a:prstGeom>
          <a:noFill/>
          <a:ln w="9525">
            <a:solidFill>
              <a:schemeClr val="tx1"/>
            </a:solidFill>
            <a:round/>
            <a:headEnd/>
            <a:tailEnd type="triangle" w="med" len="med"/>
          </a:ln>
          <a:effectLst/>
          <a:extLst/>
        </p:spPr>
        <p:txBody>
          <a:bodyPr wrap="none" anchor="ctr"/>
          <a:lstStyle/>
          <a:p>
            <a:pPr>
              <a:defRPr/>
            </a:pPr>
            <a:endParaRPr lang="en-GB">
              <a:effectLst>
                <a:outerShdw blurRad="38100" dist="38100" dir="2700000" algn="tl">
                  <a:srgbClr val="000000">
                    <a:alpha val="43137"/>
                  </a:srgbClr>
                </a:outerShdw>
              </a:effectLst>
            </a:endParaRPr>
          </a:p>
        </p:txBody>
      </p:sp>
      <p:sp>
        <p:nvSpPr>
          <p:cNvPr id="26641" name="Text Box 27"/>
          <p:cNvSpPr txBox="1">
            <a:spLocks noChangeArrowheads="1"/>
          </p:cNvSpPr>
          <p:nvPr/>
        </p:nvSpPr>
        <p:spPr bwMode="invGray">
          <a:xfrm>
            <a:off x="6167438" y="4794250"/>
            <a:ext cx="915987" cy="488950"/>
          </a:xfrm>
          <a:prstGeom prst="rect">
            <a:avLst/>
          </a:prstGeom>
          <a:solidFill>
            <a:srgbClr val="00CC00"/>
          </a:solidFill>
          <a:ln w="9525">
            <a:solidFill>
              <a:schemeClr val="tx1"/>
            </a:solidFill>
            <a:miter lim="800000"/>
            <a:headEnd/>
            <a:tailEnd/>
          </a:ln>
        </p:spPr>
        <p:txBody>
          <a:bodyPr wrap="none">
            <a:spAutoFit/>
          </a:bodyPr>
          <a:lstStyle/>
          <a:p>
            <a:r>
              <a:rPr lang="en-US" altLang="en-US" sz="2500" b="1">
                <a:latin typeface="Arial Rounded MT Bold" pitchFamily="34" charset="0"/>
                <a:cs typeface="Lucida Sans Unicode" pitchFamily="34" charset="0"/>
              </a:rPr>
              <a:t>WFP</a:t>
            </a:r>
            <a:endParaRPr lang="en-US" altLang="en-US" sz="2500">
              <a:latin typeface="Arial Rounded MT Bold" pitchFamily="34" charset="0"/>
              <a:cs typeface="Lucida Sans Unicode" pitchFamily="34" charset="0"/>
            </a:endParaRPr>
          </a:p>
        </p:txBody>
      </p:sp>
      <p:sp>
        <p:nvSpPr>
          <p:cNvPr id="900124" name="Line 28"/>
          <p:cNvSpPr>
            <a:spLocks noChangeShapeType="1"/>
          </p:cNvSpPr>
          <p:nvPr/>
        </p:nvSpPr>
        <p:spPr bwMode="auto">
          <a:xfrm>
            <a:off x="5202238" y="5092700"/>
            <a:ext cx="811212" cy="0"/>
          </a:xfrm>
          <a:prstGeom prst="line">
            <a:avLst/>
          </a:prstGeom>
          <a:noFill/>
          <a:ln w="9525">
            <a:solidFill>
              <a:schemeClr val="tx1"/>
            </a:solidFill>
            <a:round/>
            <a:headEnd/>
            <a:tailEnd type="triangle" w="med" len="med"/>
          </a:ln>
          <a:effectLst/>
          <a:extLst/>
        </p:spPr>
        <p:txBody>
          <a:bodyPr wrap="none" anchor="ctr"/>
          <a:lstStyle/>
          <a:p>
            <a:pPr>
              <a:defRPr/>
            </a:pPr>
            <a:endParaRPr lang="en-GB">
              <a:effectLst>
                <a:outerShdw blurRad="38100" dist="38100" dir="2700000" algn="tl">
                  <a:srgbClr val="000000">
                    <a:alpha val="43137"/>
                  </a:srgbClr>
                </a:outerShdw>
              </a:effectLst>
            </a:endParaRPr>
          </a:p>
        </p:txBody>
      </p:sp>
      <p:grpSp>
        <p:nvGrpSpPr>
          <p:cNvPr id="24596" name="Group 29"/>
          <p:cNvGrpSpPr>
            <a:grpSpLocks/>
          </p:cNvGrpSpPr>
          <p:nvPr/>
        </p:nvGrpSpPr>
        <p:grpSpPr bwMode="auto">
          <a:xfrm>
            <a:off x="6437313" y="5532438"/>
            <a:ext cx="947737" cy="719137"/>
            <a:chOff x="939" y="3216"/>
            <a:chExt cx="597" cy="491"/>
          </a:xfrm>
        </p:grpSpPr>
        <p:sp>
          <p:nvSpPr>
            <p:cNvPr id="900126" name="Rectangle 30"/>
            <p:cNvSpPr>
              <a:spLocks noChangeArrowheads="1"/>
            </p:cNvSpPr>
            <p:nvPr/>
          </p:nvSpPr>
          <p:spPr bwMode="auto">
            <a:xfrm>
              <a:off x="939" y="3467"/>
              <a:ext cx="432" cy="240"/>
            </a:xfrm>
            <a:prstGeom prst="rect">
              <a:avLst/>
            </a:prstGeom>
            <a:solidFill>
              <a:schemeClr val="accent1"/>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900127" name="Rectangle 31"/>
            <p:cNvSpPr>
              <a:spLocks noChangeArrowheads="1"/>
            </p:cNvSpPr>
            <p:nvPr/>
          </p:nvSpPr>
          <p:spPr bwMode="auto">
            <a:xfrm>
              <a:off x="953" y="3408"/>
              <a:ext cx="433" cy="241"/>
            </a:xfrm>
            <a:prstGeom prst="rect">
              <a:avLst/>
            </a:prstGeom>
            <a:solidFill>
              <a:schemeClr val="accent1"/>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900128" name="Rectangle 32"/>
            <p:cNvSpPr>
              <a:spLocks noChangeArrowheads="1"/>
            </p:cNvSpPr>
            <p:nvPr/>
          </p:nvSpPr>
          <p:spPr bwMode="auto">
            <a:xfrm>
              <a:off x="1001" y="3338"/>
              <a:ext cx="433" cy="240"/>
            </a:xfrm>
            <a:prstGeom prst="rect">
              <a:avLst/>
            </a:prstGeom>
            <a:solidFill>
              <a:schemeClr val="accent1"/>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900129" name="Rectangle 33"/>
            <p:cNvSpPr>
              <a:spLocks noChangeArrowheads="1"/>
            </p:cNvSpPr>
            <p:nvPr/>
          </p:nvSpPr>
          <p:spPr bwMode="auto">
            <a:xfrm>
              <a:off x="1056" y="3264"/>
              <a:ext cx="432" cy="241"/>
            </a:xfrm>
            <a:prstGeom prst="rect">
              <a:avLst/>
            </a:prstGeom>
            <a:solidFill>
              <a:schemeClr val="accent1"/>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26741" name="Rectangle 34"/>
            <p:cNvSpPr>
              <a:spLocks noChangeArrowheads="1"/>
            </p:cNvSpPr>
            <p:nvPr/>
          </p:nvSpPr>
          <p:spPr bwMode="auto">
            <a:xfrm>
              <a:off x="1104" y="3216"/>
              <a:ext cx="432" cy="240"/>
            </a:xfrm>
            <a:prstGeom prst="rect">
              <a:avLst/>
            </a:prstGeom>
            <a:solidFill>
              <a:schemeClr val="accent1"/>
            </a:solidFill>
            <a:ln w="9525">
              <a:solidFill>
                <a:schemeClr val="tx1"/>
              </a:solidFill>
              <a:miter lim="800000"/>
              <a:headEnd/>
              <a:tailEnd/>
            </a:ln>
          </p:spPr>
          <p:txBody>
            <a:bodyPr wrap="none" anchor="ct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662">
                  <a:solidFill>
                    <a:schemeClr val="tx1"/>
                  </a:solidFill>
                  <a:latin typeface="Arial Rounded MT Bold" panose="020F0704030504030204" pitchFamily="34" charset="0"/>
                  <a:cs typeface="Lucida Sans Unicode" panose="020B0602030504020204" pitchFamily="34" charset="0"/>
                </a:rPr>
                <a:t>NGOs</a:t>
              </a:r>
            </a:p>
          </p:txBody>
        </p:sp>
      </p:grpSp>
      <p:cxnSp>
        <p:nvCxnSpPr>
          <p:cNvPr id="24597" name="AutoShape 35"/>
          <p:cNvCxnSpPr>
            <a:cxnSpLocks noChangeShapeType="1"/>
            <a:stCxn id="26635" idx="1"/>
            <a:endCxn id="26751" idx="0"/>
          </p:cNvCxnSpPr>
          <p:nvPr/>
        </p:nvCxnSpPr>
        <p:spPr bwMode="auto">
          <a:xfrm rot="10800000" flipV="1">
            <a:off x="2549525" y="5108575"/>
            <a:ext cx="1300163" cy="331788"/>
          </a:xfrm>
          <a:prstGeom prst="curvedConnector2">
            <a:avLst/>
          </a:prstGeom>
          <a:noFill/>
          <a:ln w="9525">
            <a:solidFill>
              <a:schemeClr val="tx1"/>
            </a:solidFill>
            <a:round/>
            <a:headEnd/>
            <a:tailEnd type="triangle" w="med" len="med"/>
          </a:ln>
        </p:spPr>
      </p:cxnSp>
      <p:sp>
        <p:nvSpPr>
          <p:cNvPr id="900132" name="AutoShape 36"/>
          <p:cNvSpPr>
            <a:spLocks noChangeArrowheads="1"/>
          </p:cNvSpPr>
          <p:nvPr/>
        </p:nvSpPr>
        <p:spPr bwMode="auto">
          <a:xfrm>
            <a:off x="4037013" y="3625850"/>
            <a:ext cx="687387" cy="1157288"/>
          </a:xfrm>
          <a:prstGeom prst="upDownArrow">
            <a:avLst>
              <a:gd name="adj1" fmla="val 50000"/>
              <a:gd name="adj2" fmla="val 33689"/>
            </a:avLst>
          </a:prstGeom>
          <a:solidFill>
            <a:srgbClr val="66CCFF"/>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26646" name="Text Box 37"/>
          <p:cNvSpPr txBox="1">
            <a:spLocks noChangeArrowheads="1"/>
          </p:cNvSpPr>
          <p:nvPr/>
        </p:nvSpPr>
        <p:spPr bwMode="invGray">
          <a:xfrm>
            <a:off x="6146800" y="3059113"/>
            <a:ext cx="709613" cy="576262"/>
          </a:xfrm>
          <a:prstGeom prst="rect">
            <a:avLst/>
          </a:prstGeom>
          <a:solidFill>
            <a:srgbClr val="CC3300"/>
          </a:solidFill>
          <a:ln w="9525">
            <a:solidFill>
              <a:schemeClr val="tx1"/>
            </a:solidFill>
            <a:miter lim="800000"/>
            <a:headEnd/>
            <a:tailEnd/>
          </a:ln>
        </p:spPr>
        <p:txBody>
          <a:bodyPr wrap="none">
            <a:spAutoFit/>
          </a:bodyPr>
          <a:lstStyle/>
          <a:p>
            <a:r>
              <a:rPr lang="en-US" altLang="en-US" sz="1600" b="1">
                <a:latin typeface="Arial" pitchFamily="34" charset="0"/>
                <a:cs typeface="Lucida Sans Unicode" pitchFamily="34" charset="0"/>
              </a:rPr>
              <a:t>WFP</a:t>
            </a:r>
            <a:endParaRPr lang="en-US" altLang="en-US" sz="2200" b="1">
              <a:latin typeface="Arial" pitchFamily="34" charset="0"/>
              <a:cs typeface="Lucida Sans Unicode" pitchFamily="34" charset="0"/>
            </a:endParaRPr>
          </a:p>
          <a:p>
            <a:r>
              <a:rPr lang="en-US" altLang="en-US" sz="1400" b="1">
                <a:solidFill>
                  <a:schemeClr val="accent1"/>
                </a:solidFill>
                <a:latin typeface="Arial" pitchFamily="34" charset="0"/>
                <a:cs typeface="Lucida Sans Unicode" pitchFamily="34" charset="0"/>
              </a:rPr>
              <a:t>Rome</a:t>
            </a:r>
            <a:endParaRPr lang="en-US" altLang="en-US" sz="1400" b="1">
              <a:solidFill>
                <a:schemeClr val="accent2"/>
              </a:solidFill>
              <a:latin typeface="Arial" pitchFamily="34" charset="0"/>
              <a:cs typeface="Lucida Sans Unicode" pitchFamily="34" charset="0"/>
            </a:endParaRPr>
          </a:p>
        </p:txBody>
      </p:sp>
      <p:cxnSp>
        <p:nvCxnSpPr>
          <p:cNvPr id="24600" name="AutoShape 38"/>
          <p:cNvCxnSpPr>
            <a:cxnSpLocks noChangeShapeType="1"/>
            <a:stCxn id="26641" idx="2"/>
            <a:endCxn id="26741" idx="0"/>
          </p:cNvCxnSpPr>
          <p:nvPr/>
        </p:nvCxnSpPr>
        <p:spPr bwMode="auto">
          <a:xfrm>
            <a:off x="6626225" y="5283200"/>
            <a:ext cx="415925" cy="249238"/>
          </a:xfrm>
          <a:prstGeom prst="straightConnector1">
            <a:avLst/>
          </a:prstGeom>
          <a:noFill/>
          <a:ln w="9525">
            <a:solidFill>
              <a:schemeClr val="tx1"/>
            </a:solidFill>
            <a:round/>
            <a:headEnd/>
            <a:tailEnd type="triangle" w="med" len="med"/>
          </a:ln>
        </p:spPr>
      </p:cxnSp>
      <p:cxnSp>
        <p:nvCxnSpPr>
          <p:cNvPr id="24601" name="AutoShape 39"/>
          <p:cNvCxnSpPr>
            <a:cxnSpLocks noChangeShapeType="1"/>
            <a:stCxn id="900127" idx="2"/>
            <a:endCxn id="900110" idx="2"/>
          </p:cNvCxnSpPr>
          <p:nvPr/>
        </p:nvCxnSpPr>
        <p:spPr bwMode="auto">
          <a:xfrm rot="16200000" flipV="1">
            <a:off x="4541838" y="3905250"/>
            <a:ext cx="6350" cy="4514850"/>
          </a:xfrm>
          <a:prstGeom prst="curvedConnector3">
            <a:avLst>
              <a:gd name="adj1" fmla="val -3600000"/>
            </a:avLst>
          </a:prstGeom>
          <a:noFill/>
          <a:ln w="9525">
            <a:solidFill>
              <a:schemeClr val="tx1"/>
            </a:solidFill>
            <a:prstDash val="dashDot"/>
            <a:round/>
            <a:headEnd type="triangle" w="med" len="med"/>
            <a:tailEnd type="triangle" w="med" len="med"/>
          </a:ln>
        </p:spPr>
      </p:cxnSp>
      <p:sp>
        <p:nvSpPr>
          <p:cNvPr id="900136" name="AutoShape 40"/>
          <p:cNvSpPr>
            <a:spLocks noChangeArrowheads="1"/>
          </p:cNvSpPr>
          <p:nvPr/>
        </p:nvSpPr>
        <p:spPr bwMode="auto">
          <a:xfrm>
            <a:off x="6329363" y="3676650"/>
            <a:ext cx="528637" cy="1008063"/>
          </a:xfrm>
          <a:prstGeom prst="upDownArrow">
            <a:avLst>
              <a:gd name="adj1" fmla="val 50000"/>
              <a:gd name="adj2" fmla="val 38116"/>
            </a:avLst>
          </a:prstGeom>
          <a:solidFill>
            <a:srgbClr val="CC3300"/>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grpSp>
        <p:nvGrpSpPr>
          <p:cNvPr id="24603" name="Group 41"/>
          <p:cNvGrpSpPr>
            <a:grpSpLocks/>
          </p:cNvGrpSpPr>
          <p:nvPr/>
        </p:nvGrpSpPr>
        <p:grpSpPr bwMode="auto">
          <a:xfrm>
            <a:off x="1120775" y="4743450"/>
            <a:ext cx="947738" cy="720725"/>
            <a:chOff x="939" y="3216"/>
            <a:chExt cx="597" cy="491"/>
          </a:xfrm>
        </p:grpSpPr>
        <p:sp>
          <p:nvSpPr>
            <p:cNvPr id="900138" name="Rectangle 42"/>
            <p:cNvSpPr>
              <a:spLocks noChangeArrowheads="1"/>
            </p:cNvSpPr>
            <p:nvPr/>
          </p:nvSpPr>
          <p:spPr bwMode="auto">
            <a:xfrm>
              <a:off x="939" y="3467"/>
              <a:ext cx="432" cy="240"/>
            </a:xfrm>
            <a:prstGeom prst="rect">
              <a:avLst/>
            </a:prstGeom>
            <a:solidFill>
              <a:srgbClr val="009900"/>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900139" name="Rectangle 43"/>
            <p:cNvSpPr>
              <a:spLocks noChangeArrowheads="1"/>
            </p:cNvSpPr>
            <p:nvPr/>
          </p:nvSpPr>
          <p:spPr bwMode="auto">
            <a:xfrm>
              <a:off x="953" y="3409"/>
              <a:ext cx="433" cy="239"/>
            </a:xfrm>
            <a:prstGeom prst="rect">
              <a:avLst/>
            </a:prstGeom>
            <a:solidFill>
              <a:srgbClr val="009900"/>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900140" name="Rectangle 44"/>
            <p:cNvSpPr>
              <a:spLocks noChangeArrowheads="1"/>
            </p:cNvSpPr>
            <p:nvPr/>
          </p:nvSpPr>
          <p:spPr bwMode="auto">
            <a:xfrm>
              <a:off x="1001" y="3338"/>
              <a:ext cx="433" cy="240"/>
            </a:xfrm>
            <a:prstGeom prst="rect">
              <a:avLst/>
            </a:prstGeom>
            <a:solidFill>
              <a:srgbClr val="009900"/>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900141" name="Rectangle 45"/>
            <p:cNvSpPr>
              <a:spLocks noChangeArrowheads="1"/>
            </p:cNvSpPr>
            <p:nvPr/>
          </p:nvSpPr>
          <p:spPr bwMode="auto">
            <a:xfrm>
              <a:off x="1056" y="3264"/>
              <a:ext cx="432" cy="240"/>
            </a:xfrm>
            <a:prstGeom prst="rect">
              <a:avLst/>
            </a:prstGeom>
            <a:solidFill>
              <a:srgbClr val="009900"/>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26736" name="Rectangle 46"/>
            <p:cNvSpPr>
              <a:spLocks noChangeArrowheads="1"/>
            </p:cNvSpPr>
            <p:nvPr/>
          </p:nvSpPr>
          <p:spPr bwMode="auto">
            <a:xfrm>
              <a:off x="1104" y="3216"/>
              <a:ext cx="432" cy="240"/>
            </a:xfrm>
            <a:prstGeom prst="rect">
              <a:avLst/>
            </a:prstGeom>
            <a:solidFill>
              <a:srgbClr val="009900"/>
            </a:solidFill>
            <a:ln w="9525">
              <a:solidFill>
                <a:schemeClr val="tx1"/>
              </a:solidFill>
              <a:miter lim="800000"/>
              <a:headEnd/>
              <a:tailEnd/>
            </a:ln>
          </p:spPr>
          <p:txBody>
            <a:bodyPr wrap="none" anchor="ct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662">
                  <a:solidFill>
                    <a:schemeClr val="tx1"/>
                  </a:solidFill>
                  <a:latin typeface="Arial Rounded MT Bold" panose="020F0704030504030204" pitchFamily="34" charset="0"/>
                  <a:cs typeface="Lucida Sans Unicode" panose="020B0602030504020204" pitchFamily="34" charset="0"/>
                </a:rPr>
                <a:t>MIL</a:t>
              </a:r>
            </a:p>
          </p:txBody>
        </p:sp>
      </p:grpSp>
      <p:cxnSp>
        <p:nvCxnSpPr>
          <p:cNvPr id="24604" name="AutoShape 47"/>
          <p:cNvCxnSpPr>
            <a:cxnSpLocks noChangeShapeType="1"/>
            <a:stCxn id="26690" idx="2"/>
            <a:endCxn id="26736" idx="3"/>
          </p:cNvCxnSpPr>
          <p:nvPr/>
        </p:nvCxnSpPr>
        <p:spPr bwMode="auto">
          <a:xfrm rot="5400000">
            <a:off x="1911351" y="4556125"/>
            <a:ext cx="520700" cy="206375"/>
          </a:xfrm>
          <a:prstGeom prst="bentConnector2">
            <a:avLst/>
          </a:prstGeom>
          <a:noFill/>
          <a:ln w="9525">
            <a:solidFill>
              <a:schemeClr val="tx1"/>
            </a:solidFill>
            <a:miter lim="800000"/>
            <a:headEnd/>
            <a:tailEnd type="triangle" w="med" len="med"/>
          </a:ln>
        </p:spPr>
      </p:cxnSp>
      <p:cxnSp>
        <p:nvCxnSpPr>
          <p:cNvPr id="24605" name="AutoShape 48"/>
          <p:cNvCxnSpPr>
            <a:cxnSpLocks noChangeShapeType="1"/>
            <a:stCxn id="26635" idx="1"/>
            <a:endCxn id="26690" idx="3"/>
          </p:cNvCxnSpPr>
          <p:nvPr/>
        </p:nvCxnSpPr>
        <p:spPr bwMode="auto">
          <a:xfrm rot="10800000">
            <a:off x="2879725" y="4181475"/>
            <a:ext cx="969963" cy="927100"/>
          </a:xfrm>
          <a:prstGeom prst="bentConnector3">
            <a:avLst>
              <a:gd name="adj1" fmla="val 50000"/>
            </a:avLst>
          </a:prstGeom>
          <a:noFill/>
          <a:ln w="9525" cap="rnd">
            <a:solidFill>
              <a:schemeClr val="tx1"/>
            </a:solidFill>
            <a:prstDash val="sysDot"/>
            <a:miter lim="800000"/>
            <a:headEnd type="triangle" w="med" len="med"/>
            <a:tailEnd type="triangle" w="med" len="med"/>
          </a:ln>
        </p:spPr>
      </p:cxnSp>
      <p:sp>
        <p:nvSpPr>
          <p:cNvPr id="26653" name="Text Box 49"/>
          <p:cNvSpPr txBox="1">
            <a:spLocks noChangeArrowheads="1"/>
          </p:cNvSpPr>
          <p:nvPr/>
        </p:nvSpPr>
        <p:spPr bwMode="invGray">
          <a:xfrm>
            <a:off x="7742238" y="4203700"/>
            <a:ext cx="882650" cy="376238"/>
          </a:xfrm>
          <a:prstGeom prst="rect">
            <a:avLst/>
          </a:prstGeom>
          <a:solidFill>
            <a:schemeClr val="bg2"/>
          </a:solidFill>
          <a:ln w="9525">
            <a:solidFill>
              <a:schemeClr val="tx1"/>
            </a:solidFill>
            <a:miter lim="800000"/>
            <a:headEnd/>
            <a:tailEnd/>
          </a:ln>
        </p:spPr>
        <p:txBody>
          <a:bodyPr wrap="none">
            <a:spAutoFit/>
          </a:bodyPr>
          <a:lstStyle/>
          <a:p>
            <a:r>
              <a:rPr lang="en-US" altLang="en-US" b="1">
                <a:solidFill>
                  <a:srgbClr val="FF9933"/>
                </a:solidFill>
                <a:latin typeface="Arial Narrow" pitchFamily="34" charset="0"/>
                <a:cs typeface="Lucida Sans Unicode" pitchFamily="34" charset="0"/>
              </a:rPr>
              <a:t>UNDAC</a:t>
            </a:r>
            <a:endParaRPr lang="en-US" altLang="en-US" sz="2200">
              <a:latin typeface="Arial" pitchFamily="34" charset="0"/>
              <a:cs typeface="Lucida Sans Unicode" pitchFamily="34" charset="0"/>
            </a:endParaRPr>
          </a:p>
        </p:txBody>
      </p:sp>
      <p:sp>
        <p:nvSpPr>
          <p:cNvPr id="26654" name="Text Box 50"/>
          <p:cNvSpPr txBox="1">
            <a:spLocks noChangeArrowheads="1"/>
          </p:cNvSpPr>
          <p:nvPr/>
        </p:nvSpPr>
        <p:spPr bwMode="invGray">
          <a:xfrm>
            <a:off x="7394575" y="1949450"/>
            <a:ext cx="1270000" cy="661988"/>
          </a:xfrm>
          <a:prstGeom prst="rect">
            <a:avLst/>
          </a:prstGeom>
          <a:solidFill>
            <a:schemeClr val="bg2"/>
          </a:solidFill>
          <a:ln w="9525">
            <a:solidFill>
              <a:schemeClr val="bg2"/>
            </a:solidFill>
            <a:miter lim="800000"/>
            <a:headEnd/>
            <a:tailEnd/>
          </a:ln>
        </p:spPr>
        <p:txBody>
          <a:bodyPr>
            <a:spAutoFit/>
          </a:bodyPr>
          <a:lstStyle/>
          <a:p>
            <a:r>
              <a:rPr lang="en-US" altLang="en-US" b="1">
                <a:solidFill>
                  <a:srgbClr val="FF9933"/>
                </a:solidFill>
                <a:latin typeface="Arial Narrow" pitchFamily="34" charset="0"/>
                <a:cs typeface="Lucida Sans Unicode" pitchFamily="34" charset="0"/>
              </a:rPr>
              <a:t>OCHA</a:t>
            </a:r>
          </a:p>
          <a:p>
            <a:r>
              <a:rPr lang="en-US" altLang="en-US" b="1">
                <a:solidFill>
                  <a:srgbClr val="FF9933"/>
                </a:solidFill>
                <a:latin typeface="Arial Narrow" pitchFamily="34" charset="0"/>
                <a:cs typeface="Lucida Sans Unicode" pitchFamily="34" charset="0"/>
              </a:rPr>
              <a:t>New York</a:t>
            </a:r>
            <a:endParaRPr lang="en-US" altLang="en-US">
              <a:latin typeface="Arial" pitchFamily="34" charset="0"/>
              <a:cs typeface="Lucida Sans Unicode" pitchFamily="34" charset="0"/>
            </a:endParaRPr>
          </a:p>
        </p:txBody>
      </p:sp>
      <p:sp>
        <p:nvSpPr>
          <p:cNvPr id="26655" name="Text Box 51"/>
          <p:cNvSpPr txBox="1">
            <a:spLocks noChangeArrowheads="1"/>
          </p:cNvSpPr>
          <p:nvPr/>
        </p:nvSpPr>
        <p:spPr bwMode="invGray">
          <a:xfrm>
            <a:off x="7439025" y="3394075"/>
            <a:ext cx="1176338" cy="546100"/>
          </a:xfrm>
          <a:prstGeom prst="rect">
            <a:avLst/>
          </a:prstGeom>
          <a:solidFill>
            <a:srgbClr val="3333CC"/>
          </a:solidFill>
          <a:ln w="9525">
            <a:solidFill>
              <a:schemeClr val="tx1"/>
            </a:solidFill>
            <a:miter lim="800000"/>
            <a:headEnd/>
            <a:tailEnd/>
          </a:ln>
        </p:spPr>
        <p:txBody>
          <a:bodyPr wrap="none">
            <a:spAutoFit/>
          </a:bodyPr>
          <a:lstStyle/>
          <a:p>
            <a:r>
              <a:rPr lang="en-US" altLang="en-US" sz="1400" b="1">
                <a:solidFill>
                  <a:srgbClr val="FF9933"/>
                </a:solidFill>
                <a:latin typeface="Arial Narrow" pitchFamily="34" charset="0"/>
                <a:cs typeface="Lucida Sans Unicode" pitchFamily="34" charset="0"/>
              </a:rPr>
              <a:t>Humanitarian</a:t>
            </a:r>
          </a:p>
          <a:p>
            <a:r>
              <a:rPr lang="en-US" altLang="en-US" sz="1400" b="1">
                <a:solidFill>
                  <a:srgbClr val="FF9933"/>
                </a:solidFill>
                <a:latin typeface="Arial Narrow" pitchFamily="34" charset="0"/>
                <a:cs typeface="Lucida Sans Unicode" pitchFamily="34" charset="0"/>
              </a:rPr>
              <a:t>Coordinator</a:t>
            </a:r>
            <a:endParaRPr lang="en-US" altLang="en-US" sz="1600">
              <a:latin typeface="Arial" pitchFamily="34" charset="0"/>
              <a:cs typeface="Lucida Sans Unicode" pitchFamily="34" charset="0"/>
            </a:endParaRPr>
          </a:p>
        </p:txBody>
      </p:sp>
      <p:cxnSp>
        <p:nvCxnSpPr>
          <p:cNvPr id="24609" name="AutoShape 52"/>
          <p:cNvCxnSpPr>
            <a:cxnSpLocks noChangeShapeType="1"/>
            <a:stCxn id="26654" idx="2"/>
            <a:endCxn id="26655" idx="0"/>
          </p:cNvCxnSpPr>
          <p:nvPr/>
        </p:nvCxnSpPr>
        <p:spPr bwMode="auto">
          <a:xfrm flipH="1">
            <a:off x="8027988" y="2611438"/>
            <a:ext cx="1587" cy="782637"/>
          </a:xfrm>
          <a:prstGeom prst="straightConnector1">
            <a:avLst/>
          </a:prstGeom>
          <a:noFill/>
          <a:ln w="9525">
            <a:solidFill>
              <a:schemeClr val="tx1"/>
            </a:solidFill>
            <a:round/>
            <a:headEnd type="triangle" w="med" len="med"/>
            <a:tailEnd type="triangle" w="med" len="med"/>
          </a:ln>
        </p:spPr>
      </p:cxnSp>
      <p:cxnSp>
        <p:nvCxnSpPr>
          <p:cNvPr id="24610" name="AutoShape 53"/>
          <p:cNvCxnSpPr>
            <a:cxnSpLocks noChangeShapeType="1"/>
            <a:stCxn id="26655" idx="1"/>
            <a:endCxn id="26653" idx="1"/>
          </p:cNvCxnSpPr>
          <p:nvPr/>
        </p:nvCxnSpPr>
        <p:spPr bwMode="auto">
          <a:xfrm rot="10800000" flipH="1" flipV="1">
            <a:off x="7439025" y="3667125"/>
            <a:ext cx="303213" cy="723900"/>
          </a:xfrm>
          <a:prstGeom prst="bentConnector3">
            <a:avLst>
              <a:gd name="adj1" fmla="val -75338"/>
            </a:avLst>
          </a:prstGeom>
          <a:noFill/>
          <a:ln w="9525">
            <a:solidFill>
              <a:schemeClr val="tx1"/>
            </a:solidFill>
            <a:miter lim="800000"/>
            <a:headEnd/>
            <a:tailEnd type="triangle" w="med" len="med"/>
          </a:ln>
        </p:spPr>
      </p:cxnSp>
      <p:cxnSp>
        <p:nvCxnSpPr>
          <p:cNvPr id="24611" name="AutoShape 54"/>
          <p:cNvCxnSpPr>
            <a:cxnSpLocks noChangeShapeType="1"/>
            <a:stCxn id="26654" idx="3"/>
            <a:endCxn id="26653" idx="3"/>
          </p:cNvCxnSpPr>
          <p:nvPr/>
        </p:nvCxnSpPr>
        <p:spPr bwMode="auto">
          <a:xfrm flipH="1">
            <a:off x="8624888" y="2279650"/>
            <a:ext cx="39687" cy="2111375"/>
          </a:xfrm>
          <a:prstGeom prst="curvedConnector3">
            <a:avLst>
              <a:gd name="adj1" fmla="val -570787"/>
            </a:avLst>
          </a:prstGeom>
          <a:noFill/>
          <a:ln w="9525">
            <a:solidFill>
              <a:schemeClr val="tx1"/>
            </a:solidFill>
            <a:prstDash val="sysDot"/>
            <a:round/>
            <a:headEnd/>
            <a:tailEnd type="triangle" w="med" len="med"/>
          </a:ln>
        </p:spPr>
      </p:cxnSp>
      <p:grpSp>
        <p:nvGrpSpPr>
          <p:cNvPr id="24612" name="Group 55"/>
          <p:cNvGrpSpPr>
            <a:grpSpLocks/>
          </p:cNvGrpSpPr>
          <p:nvPr/>
        </p:nvGrpSpPr>
        <p:grpSpPr bwMode="auto">
          <a:xfrm rot="-1799803">
            <a:off x="581025" y="1739900"/>
            <a:ext cx="3276600" cy="1906588"/>
            <a:chOff x="219" y="1042"/>
            <a:chExt cx="1054" cy="843"/>
          </a:xfrm>
        </p:grpSpPr>
        <p:sp>
          <p:nvSpPr>
            <p:cNvPr id="900152" name="Oval 56"/>
            <p:cNvSpPr>
              <a:spLocks noChangeArrowheads="1"/>
            </p:cNvSpPr>
            <p:nvPr/>
          </p:nvSpPr>
          <p:spPr bwMode="auto">
            <a:xfrm>
              <a:off x="606" y="1710"/>
              <a:ext cx="174" cy="172"/>
            </a:xfrm>
            <a:prstGeom prst="ellipse">
              <a:avLst/>
            </a:prstGeom>
            <a:solidFill>
              <a:srgbClr val="FFFFFF"/>
            </a:solidFill>
            <a:ln w="12700">
              <a:solidFill>
                <a:srgbClr val="000000"/>
              </a:solidFill>
              <a:round/>
              <a:headEnd/>
              <a:tailEnd/>
            </a:ln>
          </p:spPr>
          <p:txBody>
            <a:bodyPr/>
            <a:lstStyle/>
            <a:p>
              <a:endParaRPr lang="en-GB">
                <a:effectLst>
                  <a:outerShdw blurRad="38100" dist="38100" dir="2700000" algn="tl">
                    <a:srgbClr val="C0C0C0"/>
                  </a:outerShdw>
                </a:effectLst>
              </a:endParaRPr>
            </a:p>
          </p:txBody>
        </p:sp>
        <p:sp>
          <p:nvSpPr>
            <p:cNvPr id="900153" name="Oval 57"/>
            <p:cNvSpPr>
              <a:spLocks noChangeArrowheads="1"/>
            </p:cNvSpPr>
            <p:nvPr/>
          </p:nvSpPr>
          <p:spPr bwMode="auto">
            <a:xfrm>
              <a:off x="606" y="1041"/>
              <a:ext cx="174" cy="173"/>
            </a:xfrm>
            <a:prstGeom prst="ellipse">
              <a:avLst/>
            </a:prstGeom>
            <a:solidFill>
              <a:srgbClr val="FFFFFF"/>
            </a:solidFill>
            <a:ln w="12700">
              <a:solidFill>
                <a:srgbClr val="000000"/>
              </a:solidFill>
              <a:round/>
              <a:headEnd/>
              <a:tailEnd/>
            </a:ln>
          </p:spPr>
          <p:txBody>
            <a:bodyPr/>
            <a:lstStyle/>
            <a:p>
              <a:endParaRPr lang="en-GB">
                <a:effectLst>
                  <a:outerShdw blurRad="38100" dist="38100" dir="2700000" algn="tl">
                    <a:srgbClr val="C0C0C0"/>
                  </a:outerShdw>
                </a:effectLst>
              </a:endParaRPr>
            </a:p>
          </p:txBody>
        </p:sp>
        <p:sp>
          <p:nvSpPr>
            <p:cNvPr id="900154" name="Oval 58"/>
            <p:cNvSpPr>
              <a:spLocks noChangeArrowheads="1"/>
            </p:cNvSpPr>
            <p:nvPr/>
          </p:nvSpPr>
          <p:spPr bwMode="auto">
            <a:xfrm>
              <a:off x="360" y="1076"/>
              <a:ext cx="102" cy="102"/>
            </a:xfrm>
            <a:prstGeom prst="ellipse">
              <a:avLst/>
            </a:prstGeom>
            <a:solidFill>
              <a:srgbClr val="FFFFFF"/>
            </a:solidFill>
            <a:ln w="12700">
              <a:solidFill>
                <a:srgbClr val="000000"/>
              </a:solidFill>
              <a:round/>
              <a:headEnd/>
              <a:tailEnd/>
            </a:ln>
          </p:spPr>
          <p:txBody>
            <a:bodyPr/>
            <a:lstStyle/>
            <a:p>
              <a:endParaRPr lang="en-GB">
                <a:effectLst>
                  <a:outerShdw blurRad="38100" dist="38100" dir="2700000" algn="tl">
                    <a:srgbClr val="C0C0C0"/>
                  </a:outerShdw>
                </a:effectLst>
              </a:endParaRPr>
            </a:p>
          </p:txBody>
        </p:sp>
        <p:sp>
          <p:nvSpPr>
            <p:cNvPr id="900155" name="Oval 59"/>
            <p:cNvSpPr>
              <a:spLocks noChangeArrowheads="1"/>
            </p:cNvSpPr>
            <p:nvPr/>
          </p:nvSpPr>
          <p:spPr bwMode="auto">
            <a:xfrm>
              <a:off x="289" y="1498"/>
              <a:ext cx="103" cy="102"/>
            </a:xfrm>
            <a:prstGeom prst="ellipse">
              <a:avLst/>
            </a:prstGeom>
            <a:solidFill>
              <a:srgbClr val="FFFFFF"/>
            </a:solidFill>
            <a:ln w="12700">
              <a:solidFill>
                <a:srgbClr val="000000"/>
              </a:solidFill>
              <a:round/>
              <a:headEnd/>
              <a:tailEnd/>
            </a:ln>
          </p:spPr>
          <p:txBody>
            <a:bodyPr/>
            <a:lstStyle/>
            <a:p>
              <a:endParaRPr lang="en-GB">
                <a:effectLst>
                  <a:outerShdw blurRad="38100" dist="38100" dir="2700000" algn="tl">
                    <a:srgbClr val="C0C0C0"/>
                  </a:outerShdw>
                </a:effectLst>
              </a:endParaRPr>
            </a:p>
          </p:txBody>
        </p:sp>
        <p:sp>
          <p:nvSpPr>
            <p:cNvPr id="900156" name="Oval 60"/>
            <p:cNvSpPr>
              <a:spLocks noChangeArrowheads="1"/>
            </p:cNvSpPr>
            <p:nvPr/>
          </p:nvSpPr>
          <p:spPr bwMode="auto">
            <a:xfrm>
              <a:off x="219" y="1321"/>
              <a:ext cx="173" cy="173"/>
            </a:xfrm>
            <a:prstGeom prst="ellipse">
              <a:avLst/>
            </a:prstGeom>
            <a:solidFill>
              <a:srgbClr val="FFFFFF"/>
            </a:solidFill>
            <a:ln w="12700">
              <a:solidFill>
                <a:srgbClr val="000000"/>
              </a:solidFill>
              <a:round/>
              <a:headEnd/>
              <a:tailEnd/>
            </a:ln>
          </p:spPr>
          <p:txBody>
            <a:bodyPr/>
            <a:lstStyle/>
            <a:p>
              <a:endParaRPr lang="en-GB">
                <a:effectLst>
                  <a:outerShdw blurRad="38100" dist="38100" dir="2700000" algn="tl">
                    <a:srgbClr val="C0C0C0"/>
                  </a:outerShdw>
                </a:effectLst>
              </a:endParaRPr>
            </a:p>
          </p:txBody>
        </p:sp>
        <p:sp>
          <p:nvSpPr>
            <p:cNvPr id="900157" name="Oval 61"/>
            <p:cNvSpPr>
              <a:spLocks noChangeArrowheads="1"/>
            </p:cNvSpPr>
            <p:nvPr/>
          </p:nvSpPr>
          <p:spPr bwMode="auto">
            <a:xfrm>
              <a:off x="465" y="1042"/>
              <a:ext cx="174" cy="173"/>
            </a:xfrm>
            <a:prstGeom prst="ellipse">
              <a:avLst/>
            </a:prstGeom>
            <a:solidFill>
              <a:srgbClr val="FFFFFF"/>
            </a:solidFill>
            <a:ln w="12700">
              <a:solidFill>
                <a:srgbClr val="000000"/>
              </a:solidFill>
              <a:round/>
              <a:headEnd/>
              <a:tailEnd/>
            </a:ln>
          </p:spPr>
          <p:txBody>
            <a:bodyPr/>
            <a:lstStyle/>
            <a:p>
              <a:endParaRPr lang="en-GB">
                <a:effectLst>
                  <a:outerShdw blurRad="38100" dist="38100" dir="2700000" algn="tl">
                    <a:srgbClr val="C0C0C0"/>
                  </a:outerShdw>
                </a:effectLst>
              </a:endParaRPr>
            </a:p>
          </p:txBody>
        </p:sp>
        <p:sp>
          <p:nvSpPr>
            <p:cNvPr id="900158" name="Oval 62"/>
            <p:cNvSpPr>
              <a:spLocks noChangeArrowheads="1"/>
            </p:cNvSpPr>
            <p:nvPr/>
          </p:nvSpPr>
          <p:spPr bwMode="auto">
            <a:xfrm>
              <a:off x="1064" y="1675"/>
              <a:ext cx="174" cy="174"/>
            </a:xfrm>
            <a:prstGeom prst="ellipse">
              <a:avLst/>
            </a:prstGeom>
            <a:solidFill>
              <a:srgbClr val="FFFFFF"/>
            </a:solidFill>
            <a:ln w="12700">
              <a:solidFill>
                <a:srgbClr val="000000"/>
              </a:solidFill>
              <a:round/>
              <a:headEnd/>
              <a:tailEnd/>
            </a:ln>
          </p:spPr>
          <p:txBody>
            <a:bodyPr/>
            <a:lstStyle/>
            <a:p>
              <a:endParaRPr lang="en-GB">
                <a:effectLst>
                  <a:outerShdw blurRad="38100" dist="38100" dir="2700000" algn="tl">
                    <a:srgbClr val="C0C0C0"/>
                  </a:outerShdw>
                </a:effectLst>
              </a:endParaRPr>
            </a:p>
          </p:txBody>
        </p:sp>
        <p:sp>
          <p:nvSpPr>
            <p:cNvPr id="900159" name="Oval 63"/>
            <p:cNvSpPr>
              <a:spLocks noChangeArrowheads="1"/>
            </p:cNvSpPr>
            <p:nvPr/>
          </p:nvSpPr>
          <p:spPr bwMode="auto">
            <a:xfrm>
              <a:off x="923" y="1710"/>
              <a:ext cx="174" cy="172"/>
            </a:xfrm>
            <a:prstGeom prst="ellipse">
              <a:avLst/>
            </a:prstGeom>
            <a:solidFill>
              <a:srgbClr val="FFFFFF"/>
            </a:solidFill>
            <a:ln w="12700">
              <a:solidFill>
                <a:srgbClr val="000000"/>
              </a:solidFill>
              <a:round/>
              <a:headEnd/>
              <a:tailEnd/>
            </a:ln>
          </p:spPr>
          <p:txBody>
            <a:bodyPr/>
            <a:lstStyle/>
            <a:p>
              <a:endParaRPr lang="en-GB">
                <a:effectLst>
                  <a:outerShdw blurRad="38100" dist="38100" dir="2700000" algn="tl">
                    <a:srgbClr val="C0C0C0"/>
                  </a:outerShdw>
                </a:effectLst>
              </a:endParaRPr>
            </a:p>
          </p:txBody>
        </p:sp>
        <p:grpSp>
          <p:nvGrpSpPr>
            <p:cNvPr id="24670" name="Group 64"/>
            <p:cNvGrpSpPr>
              <a:grpSpLocks/>
            </p:cNvGrpSpPr>
            <p:nvPr/>
          </p:nvGrpSpPr>
          <p:grpSpPr bwMode="auto">
            <a:xfrm>
              <a:off x="219" y="1077"/>
              <a:ext cx="1054" cy="808"/>
              <a:chOff x="219" y="1077"/>
              <a:chExt cx="1054" cy="808"/>
            </a:xfrm>
          </p:grpSpPr>
          <p:sp>
            <p:nvSpPr>
              <p:cNvPr id="900161" name="Oval 65"/>
              <p:cNvSpPr>
                <a:spLocks noChangeArrowheads="1"/>
              </p:cNvSpPr>
              <p:nvPr/>
            </p:nvSpPr>
            <p:spPr bwMode="auto">
              <a:xfrm>
                <a:off x="219" y="1139"/>
                <a:ext cx="314" cy="315"/>
              </a:xfrm>
              <a:prstGeom prst="ellipse">
                <a:avLst/>
              </a:prstGeom>
              <a:solidFill>
                <a:srgbClr val="FFFFFF"/>
              </a:solidFill>
              <a:ln w="12700">
                <a:solidFill>
                  <a:srgbClr val="000000"/>
                </a:solidFill>
                <a:round/>
                <a:headEnd/>
                <a:tailEnd/>
              </a:ln>
            </p:spPr>
            <p:txBody>
              <a:bodyPr/>
              <a:lstStyle/>
              <a:p>
                <a:endParaRPr lang="en-GB">
                  <a:effectLst>
                    <a:outerShdw blurRad="38100" dist="38100" dir="2700000" algn="tl">
                      <a:srgbClr val="C0C0C0"/>
                    </a:outerShdw>
                  </a:effectLst>
                </a:endParaRPr>
              </a:p>
            </p:txBody>
          </p:sp>
          <p:grpSp>
            <p:nvGrpSpPr>
              <p:cNvPr id="24672" name="Group 66"/>
              <p:cNvGrpSpPr>
                <a:grpSpLocks/>
              </p:cNvGrpSpPr>
              <p:nvPr/>
            </p:nvGrpSpPr>
            <p:grpSpPr bwMode="auto">
              <a:xfrm>
                <a:off x="305" y="1218"/>
                <a:ext cx="615" cy="597"/>
                <a:chOff x="305" y="1218"/>
                <a:chExt cx="615" cy="597"/>
              </a:xfrm>
            </p:grpSpPr>
            <p:sp>
              <p:nvSpPr>
                <p:cNvPr id="900163" name="Oval 67"/>
                <p:cNvSpPr>
                  <a:spLocks noChangeArrowheads="1"/>
                </p:cNvSpPr>
                <p:nvPr/>
              </p:nvSpPr>
              <p:spPr bwMode="auto">
                <a:xfrm>
                  <a:off x="320" y="1202"/>
                  <a:ext cx="595" cy="597"/>
                </a:xfrm>
                <a:prstGeom prst="ellipse">
                  <a:avLst/>
                </a:prstGeom>
                <a:solidFill>
                  <a:srgbClr val="FFFFFF"/>
                </a:solidFill>
                <a:ln w="12700">
                  <a:solidFill>
                    <a:srgbClr val="000000"/>
                  </a:solidFill>
                  <a:round/>
                  <a:headEnd/>
                  <a:tailEnd/>
                </a:ln>
              </p:spPr>
              <p:txBody>
                <a:bodyPr/>
                <a:lstStyle/>
                <a:p>
                  <a:endParaRPr lang="en-GB">
                    <a:effectLst>
                      <a:outerShdw blurRad="38100" dist="38100" dir="2700000" algn="tl">
                        <a:srgbClr val="C0C0C0"/>
                      </a:outerShdw>
                    </a:effectLst>
                  </a:endParaRPr>
                </a:p>
              </p:txBody>
            </p:sp>
            <p:sp>
              <p:nvSpPr>
                <p:cNvPr id="900164" name="Freeform 68"/>
                <p:cNvSpPr>
                  <a:spLocks/>
                </p:cNvSpPr>
                <p:nvPr/>
              </p:nvSpPr>
              <p:spPr bwMode="auto">
                <a:xfrm>
                  <a:off x="301" y="1272"/>
                  <a:ext cx="123" cy="160"/>
                </a:xfrm>
                <a:custGeom>
                  <a:avLst/>
                  <a:gdLst>
                    <a:gd name="T0" fmla="*/ 316 w 369"/>
                    <a:gd name="T1" fmla="*/ 0 h 476"/>
                    <a:gd name="T2" fmla="*/ 0 w 369"/>
                    <a:gd name="T3" fmla="*/ 417 h 476"/>
                    <a:gd name="T4" fmla="*/ 156 w 369"/>
                    <a:gd name="T5" fmla="*/ 476 h 476"/>
                    <a:gd name="T6" fmla="*/ 369 w 369"/>
                    <a:gd name="T7" fmla="*/ 42 h 476"/>
                    <a:gd name="T8" fmla="*/ 316 w 369"/>
                    <a:gd name="T9" fmla="*/ 0 h 476"/>
                  </a:gdLst>
                  <a:ahLst/>
                  <a:cxnLst>
                    <a:cxn ang="0">
                      <a:pos x="T0" y="T1"/>
                    </a:cxn>
                    <a:cxn ang="0">
                      <a:pos x="T2" y="T3"/>
                    </a:cxn>
                    <a:cxn ang="0">
                      <a:pos x="T4" y="T5"/>
                    </a:cxn>
                    <a:cxn ang="0">
                      <a:pos x="T6" y="T7"/>
                    </a:cxn>
                    <a:cxn ang="0">
                      <a:pos x="T8" y="T9"/>
                    </a:cxn>
                  </a:cxnLst>
                  <a:rect l="0" t="0" r="r" b="b"/>
                  <a:pathLst>
                    <a:path w="369" h="476">
                      <a:moveTo>
                        <a:pt x="316" y="0"/>
                      </a:moveTo>
                      <a:lnTo>
                        <a:pt x="0" y="417"/>
                      </a:lnTo>
                      <a:lnTo>
                        <a:pt x="156" y="476"/>
                      </a:lnTo>
                      <a:lnTo>
                        <a:pt x="369" y="42"/>
                      </a:lnTo>
                      <a:lnTo>
                        <a:pt x="316" y="0"/>
                      </a:lnTo>
                      <a:close/>
                    </a:path>
                  </a:pathLst>
                </a:custGeom>
                <a:solidFill>
                  <a:srgbClr val="FFFFFF"/>
                </a:solidFill>
                <a:ln>
                  <a:noFill/>
                </a:ln>
                <a:extLst/>
              </p:spPr>
              <p:txBody>
                <a:bodyPr/>
                <a:lstStyle/>
                <a:p>
                  <a:pPr>
                    <a:defRPr/>
                  </a:pPr>
                  <a:endParaRPr lang="en-GB">
                    <a:effectLst>
                      <a:outerShdw blurRad="38100" dist="38100" dir="2700000" algn="tl">
                        <a:srgbClr val="000000">
                          <a:alpha val="43137"/>
                        </a:srgbClr>
                      </a:outerShdw>
                    </a:effectLst>
                  </a:endParaRPr>
                </a:p>
              </p:txBody>
            </p:sp>
          </p:grpSp>
          <p:sp>
            <p:nvSpPr>
              <p:cNvPr id="900165" name="Oval 69"/>
              <p:cNvSpPr>
                <a:spLocks noChangeArrowheads="1"/>
              </p:cNvSpPr>
              <p:nvPr/>
            </p:nvSpPr>
            <p:spPr bwMode="auto">
              <a:xfrm>
                <a:off x="535" y="1280"/>
                <a:ext cx="596" cy="596"/>
              </a:xfrm>
              <a:prstGeom prst="ellipse">
                <a:avLst/>
              </a:prstGeom>
              <a:solidFill>
                <a:srgbClr val="FFFFFF"/>
              </a:solidFill>
              <a:ln w="12700">
                <a:solidFill>
                  <a:srgbClr val="000000"/>
                </a:solidFill>
                <a:round/>
                <a:headEnd/>
                <a:tailEnd/>
              </a:ln>
            </p:spPr>
            <p:txBody>
              <a:bodyPr/>
              <a:lstStyle/>
              <a:p>
                <a:endParaRPr lang="en-GB">
                  <a:effectLst>
                    <a:outerShdw blurRad="38100" dist="38100" dir="2700000" algn="tl">
                      <a:srgbClr val="C0C0C0"/>
                    </a:outerShdw>
                  </a:effectLst>
                </a:endParaRPr>
              </a:p>
            </p:txBody>
          </p:sp>
          <p:sp>
            <p:nvSpPr>
              <p:cNvPr id="900166" name="Oval 70"/>
              <p:cNvSpPr>
                <a:spLocks noChangeArrowheads="1"/>
              </p:cNvSpPr>
              <p:nvPr/>
            </p:nvSpPr>
            <p:spPr bwMode="auto">
              <a:xfrm>
                <a:off x="1064" y="1384"/>
                <a:ext cx="209" cy="208"/>
              </a:xfrm>
              <a:prstGeom prst="ellipse">
                <a:avLst/>
              </a:prstGeom>
              <a:solidFill>
                <a:srgbClr val="FFFFFF"/>
              </a:solidFill>
              <a:ln w="12700">
                <a:solidFill>
                  <a:srgbClr val="000000"/>
                </a:solidFill>
                <a:round/>
                <a:headEnd/>
                <a:tailEnd/>
              </a:ln>
            </p:spPr>
            <p:txBody>
              <a:bodyPr/>
              <a:lstStyle/>
              <a:p>
                <a:endParaRPr lang="en-GB">
                  <a:effectLst>
                    <a:outerShdw blurRad="38100" dist="38100" dir="2700000" algn="tl">
                      <a:srgbClr val="C0C0C0"/>
                    </a:outerShdw>
                  </a:effectLst>
                </a:endParaRPr>
              </a:p>
            </p:txBody>
          </p:sp>
          <p:sp>
            <p:nvSpPr>
              <p:cNvPr id="900167" name="Oval 71"/>
              <p:cNvSpPr>
                <a:spLocks noChangeArrowheads="1"/>
              </p:cNvSpPr>
              <p:nvPr/>
            </p:nvSpPr>
            <p:spPr bwMode="auto">
              <a:xfrm>
                <a:off x="994" y="1702"/>
                <a:ext cx="138" cy="137"/>
              </a:xfrm>
              <a:prstGeom prst="ellipse">
                <a:avLst/>
              </a:prstGeom>
              <a:solidFill>
                <a:srgbClr val="FFFFFF"/>
              </a:solidFill>
              <a:ln w="12700">
                <a:solidFill>
                  <a:srgbClr val="000000"/>
                </a:solidFill>
                <a:round/>
                <a:headEnd/>
                <a:tailEnd/>
              </a:ln>
            </p:spPr>
            <p:txBody>
              <a:bodyPr/>
              <a:lstStyle/>
              <a:p>
                <a:endParaRPr lang="en-GB">
                  <a:effectLst>
                    <a:outerShdw blurRad="38100" dist="38100" dir="2700000" algn="tl">
                      <a:srgbClr val="C0C0C0"/>
                    </a:outerShdw>
                  </a:effectLst>
                </a:endParaRPr>
              </a:p>
            </p:txBody>
          </p:sp>
          <p:sp>
            <p:nvSpPr>
              <p:cNvPr id="900168" name="Oval 72"/>
              <p:cNvSpPr>
                <a:spLocks noChangeArrowheads="1"/>
              </p:cNvSpPr>
              <p:nvPr/>
            </p:nvSpPr>
            <p:spPr bwMode="auto">
              <a:xfrm>
                <a:off x="994" y="1314"/>
                <a:ext cx="138" cy="137"/>
              </a:xfrm>
              <a:prstGeom prst="ellipse">
                <a:avLst/>
              </a:prstGeom>
              <a:solidFill>
                <a:srgbClr val="FFFFFF"/>
              </a:solidFill>
              <a:ln w="12700">
                <a:solidFill>
                  <a:srgbClr val="000000"/>
                </a:solidFill>
                <a:round/>
                <a:headEnd/>
                <a:tailEnd/>
              </a:ln>
            </p:spPr>
            <p:txBody>
              <a:bodyPr/>
              <a:lstStyle/>
              <a:p>
                <a:endParaRPr lang="en-GB">
                  <a:effectLst>
                    <a:outerShdw blurRad="38100" dist="38100" dir="2700000" algn="tl">
                      <a:srgbClr val="C0C0C0"/>
                    </a:outerShdw>
                  </a:effectLst>
                </a:endParaRPr>
              </a:p>
            </p:txBody>
          </p:sp>
          <p:sp>
            <p:nvSpPr>
              <p:cNvPr id="900169" name="Oval 73"/>
              <p:cNvSpPr>
                <a:spLocks noChangeArrowheads="1"/>
              </p:cNvSpPr>
              <p:nvPr/>
            </p:nvSpPr>
            <p:spPr bwMode="auto">
              <a:xfrm>
                <a:off x="1027" y="1531"/>
                <a:ext cx="209" cy="208"/>
              </a:xfrm>
              <a:prstGeom prst="ellipse">
                <a:avLst/>
              </a:prstGeom>
              <a:solidFill>
                <a:srgbClr val="FFFFFF"/>
              </a:solidFill>
              <a:ln w="12700">
                <a:solidFill>
                  <a:srgbClr val="000000"/>
                </a:solidFill>
                <a:round/>
                <a:headEnd/>
                <a:tailEnd/>
              </a:ln>
            </p:spPr>
            <p:txBody>
              <a:bodyPr/>
              <a:lstStyle/>
              <a:p>
                <a:endParaRPr lang="en-GB">
                  <a:effectLst>
                    <a:outerShdw blurRad="38100" dist="38100" dir="2700000" algn="tl">
                      <a:srgbClr val="C0C0C0"/>
                    </a:outerShdw>
                  </a:effectLst>
                </a:endParaRPr>
              </a:p>
            </p:txBody>
          </p:sp>
          <p:sp>
            <p:nvSpPr>
              <p:cNvPr id="900170" name="Oval 74"/>
              <p:cNvSpPr>
                <a:spLocks noChangeArrowheads="1"/>
              </p:cNvSpPr>
              <p:nvPr/>
            </p:nvSpPr>
            <p:spPr bwMode="auto">
              <a:xfrm>
                <a:off x="395" y="1067"/>
                <a:ext cx="314" cy="315"/>
              </a:xfrm>
              <a:prstGeom prst="ellipse">
                <a:avLst/>
              </a:prstGeom>
              <a:solidFill>
                <a:srgbClr val="FFFFFF"/>
              </a:solidFill>
              <a:ln w="12700">
                <a:solidFill>
                  <a:srgbClr val="000000"/>
                </a:solidFill>
                <a:round/>
                <a:headEnd/>
                <a:tailEnd/>
              </a:ln>
            </p:spPr>
            <p:txBody>
              <a:bodyPr/>
              <a:lstStyle/>
              <a:p>
                <a:endParaRPr lang="en-GB">
                  <a:effectLst>
                    <a:outerShdw blurRad="38100" dist="38100" dir="2700000" algn="tl">
                      <a:srgbClr val="C0C0C0"/>
                    </a:outerShdw>
                  </a:effectLst>
                </a:endParaRPr>
              </a:p>
            </p:txBody>
          </p:sp>
          <p:sp>
            <p:nvSpPr>
              <p:cNvPr id="900171" name="Oval 75"/>
              <p:cNvSpPr>
                <a:spLocks noChangeArrowheads="1"/>
              </p:cNvSpPr>
              <p:nvPr/>
            </p:nvSpPr>
            <p:spPr bwMode="auto">
              <a:xfrm>
                <a:off x="712" y="1140"/>
                <a:ext cx="314" cy="315"/>
              </a:xfrm>
              <a:prstGeom prst="ellipse">
                <a:avLst/>
              </a:prstGeom>
              <a:solidFill>
                <a:srgbClr val="FFFFFF"/>
              </a:solidFill>
              <a:ln w="12700">
                <a:solidFill>
                  <a:srgbClr val="000000"/>
                </a:solidFill>
                <a:round/>
                <a:headEnd/>
                <a:tailEnd/>
              </a:ln>
            </p:spPr>
            <p:txBody>
              <a:bodyPr/>
              <a:lstStyle/>
              <a:p>
                <a:endParaRPr lang="en-GB">
                  <a:effectLst>
                    <a:outerShdw blurRad="38100" dist="38100" dir="2700000" algn="tl">
                      <a:srgbClr val="C0C0C0"/>
                    </a:outerShdw>
                  </a:effectLst>
                </a:endParaRPr>
              </a:p>
            </p:txBody>
          </p:sp>
          <p:sp>
            <p:nvSpPr>
              <p:cNvPr id="900172" name="Oval 76"/>
              <p:cNvSpPr>
                <a:spLocks noChangeArrowheads="1"/>
              </p:cNvSpPr>
              <p:nvPr/>
            </p:nvSpPr>
            <p:spPr bwMode="auto">
              <a:xfrm>
                <a:off x="571" y="1069"/>
                <a:ext cx="314" cy="315"/>
              </a:xfrm>
              <a:prstGeom prst="ellipse">
                <a:avLst/>
              </a:prstGeom>
              <a:solidFill>
                <a:srgbClr val="FFFFFF"/>
              </a:solidFill>
              <a:ln w="12700">
                <a:solidFill>
                  <a:srgbClr val="000000"/>
                </a:solidFill>
                <a:round/>
                <a:headEnd/>
                <a:tailEnd/>
              </a:ln>
            </p:spPr>
            <p:txBody>
              <a:bodyPr/>
              <a:lstStyle/>
              <a:p>
                <a:endParaRPr lang="en-GB">
                  <a:effectLst>
                    <a:outerShdw blurRad="38100" dist="38100" dir="2700000" algn="tl">
                      <a:srgbClr val="C0C0C0"/>
                    </a:outerShdw>
                  </a:effectLst>
                </a:endParaRPr>
              </a:p>
            </p:txBody>
          </p:sp>
          <p:sp>
            <p:nvSpPr>
              <p:cNvPr id="900173" name="Oval 77"/>
              <p:cNvSpPr>
                <a:spLocks noChangeArrowheads="1"/>
              </p:cNvSpPr>
              <p:nvPr/>
            </p:nvSpPr>
            <p:spPr bwMode="auto">
              <a:xfrm>
                <a:off x="465" y="1461"/>
                <a:ext cx="315" cy="315"/>
              </a:xfrm>
              <a:prstGeom prst="ellipse">
                <a:avLst/>
              </a:prstGeom>
              <a:solidFill>
                <a:srgbClr val="FFFFFF"/>
              </a:solidFill>
              <a:ln w="12700">
                <a:solidFill>
                  <a:srgbClr val="000000"/>
                </a:solidFill>
                <a:round/>
                <a:headEnd/>
                <a:tailEnd/>
              </a:ln>
            </p:spPr>
            <p:txBody>
              <a:bodyPr/>
              <a:lstStyle/>
              <a:p>
                <a:endParaRPr lang="en-GB">
                  <a:effectLst>
                    <a:outerShdw blurRad="38100" dist="38100" dir="2700000" algn="tl">
                      <a:srgbClr val="C0C0C0"/>
                    </a:outerShdw>
                  </a:effectLst>
                </a:endParaRPr>
              </a:p>
            </p:txBody>
          </p:sp>
          <p:sp>
            <p:nvSpPr>
              <p:cNvPr id="900174" name="Freeform 78"/>
              <p:cNvSpPr>
                <a:spLocks/>
              </p:cNvSpPr>
              <p:nvPr/>
            </p:nvSpPr>
            <p:spPr bwMode="auto">
              <a:xfrm>
                <a:off x="399" y="1121"/>
                <a:ext cx="785" cy="676"/>
              </a:xfrm>
              <a:custGeom>
                <a:avLst/>
                <a:gdLst>
                  <a:gd name="T0" fmla="*/ 555 w 2355"/>
                  <a:gd name="T1" fmla="*/ 0 h 2028"/>
                  <a:gd name="T2" fmla="*/ 982 w 2355"/>
                  <a:gd name="T3" fmla="*/ 252 h 2028"/>
                  <a:gd name="T4" fmla="*/ 1497 w 2355"/>
                  <a:gd name="T5" fmla="*/ 186 h 2028"/>
                  <a:gd name="T6" fmla="*/ 1826 w 2355"/>
                  <a:gd name="T7" fmla="*/ 674 h 2028"/>
                  <a:gd name="T8" fmla="*/ 1913 w 2355"/>
                  <a:gd name="T9" fmla="*/ 713 h 2028"/>
                  <a:gd name="T10" fmla="*/ 2143 w 2355"/>
                  <a:gd name="T11" fmla="*/ 866 h 2028"/>
                  <a:gd name="T12" fmla="*/ 2203 w 2355"/>
                  <a:gd name="T13" fmla="*/ 991 h 2028"/>
                  <a:gd name="T14" fmla="*/ 2355 w 2355"/>
                  <a:gd name="T15" fmla="*/ 1216 h 2028"/>
                  <a:gd name="T16" fmla="*/ 2330 w 2355"/>
                  <a:gd name="T17" fmla="*/ 1289 h 2028"/>
                  <a:gd name="T18" fmla="*/ 1972 w 2355"/>
                  <a:gd name="T19" fmla="*/ 1950 h 2028"/>
                  <a:gd name="T20" fmla="*/ 1722 w 2355"/>
                  <a:gd name="T21" fmla="*/ 2028 h 2028"/>
                  <a:gd name="T22" fmla="*/ 903 w 2355"/>
                  <a:gd name="T23" fmla="*/ 1956 h 2028"/>
                  <a:gd name="T24" fmla="*/ 844 w 2355"/>
                  <a:gd name="T25" fmla="*/ 1850 h 2028"/>
                  <a:gd name="T26" fmla="*/ 304 w 2355"/>
                  <a:gd name="T27" fmla="*/ 1731 h 2028"/>
                  <a:gd name="T28" fmla="*/ 204 w 2355"/>
                  <a:gd name="T29" fmla="*/ 1777 h 2028"/>
                  <a:gd name="T30" fmla="*/ 0 w 2355"/>
                  <a:gd name="T31" fmla="*/ 686 h 2028"/>
                  <a:gd name="T32" fmla="*/ 555 w 2355"/>
                  <a:gd name="T33"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55" h="2028">
                    <a:moveTo>
                      <a:pt x="555" y="0"/>
                    </a:moveTo>
                    <a:lnTo>
                      <a:pt x="982" y="252"/>
                    </a:lnTo>
                    <a:lnTo>
                      <a:pt x="1497" y="186"/>
                    </a:lnTo>
                    <a:lnTo>
                      <a:pt x="1826" y="674"/>
                    </a:lnTo>
                    <a:lnTo>
                      <a:pt x="1913" y="713"/>
                    </a:lnTo>
                    <a:lnTo>
                      <a:pt x="2143" y="866"/>
                    </a:lnTo>
                    <a:lnTo>
                      <a:pt x="2203" y="991"/>
                    </a:lnTo>
                    <a:lnTo>
                      <a:pt x="2355" y="1216"/>
                    </a:lnTo>
                    <a:lnTo>
                      <a:pt x="2330" y="1289"/>
                    </a:lnTo>
                    <a:lnTo>
                      <a:pt x="1972" y="1950"/>
                    </a:lnTo>
                    <a:lnTo>
                      <a:pt x="1722" y="2028"/>
                    </a:lnTo>
                    <a:lnTo>
                      <a:pt x="903" y="1956"/>
                    </a:lnTo>
                    <a:lnTo>
                      <a:pt x="844" y="1850"/>
                    </a:lnTo>
                    <a:lnTo>
                      <a:pt x="304" y="1731"/>
                    </a:lnTo>
                    <a:lnTo>
                      <a:pt x="204" y="1777"/>
                    </a:lnTo>
                    <a:lnTo>
                      <a:pt x="0" y="686"/>
                    </a:lnTo>
                    <a:lnTo>
                      <a:pt x="555" y="0"/>
                    </a:lnTo>
                    <a:close/>
                  </a:path>
                </a:pathLst>
              </a:custGeom>
              <a:solidFill>
                <a:srgbClr val="FFFFFF"/>
              </a:solidFill>
              <a:ln>
                <a:noFill/>
              </a:ln>
              <a:extLst/>
            </p:spPr>
            <p:txBody>
              <a:bodyPr/>
              <a:lstStyle/>
              <a:p>
                <a:pPr>
                  <a:defRPr/>
                </a:pPr>
                <a:endParaRPr lang="en-GB">
                  <a:effectLst>
                    <a:outerShdw blurRad="38100" dist="38100" dir="2700000" algn="tl">
                      <a:srgbClr val="000000">
                        <a:alpha val="43137"/>
                      </a:srgbClr>
                    </a:outerShdw>
                  </a:effectLst>
                </a:endParaRPr>
              </a:p>
            </p:txBody>
          </p:sp>
        </p:grpSp>
      </p:grpSp>
      <p:sp>
        <p:nvSpPr>
          <p:cNvPr id="900175" name="Rectangle 79"/>
          <p:cNvSpPr>
            <a:spLocks noChangeArrowheads="1"/>
          </p:cNvSpPr>
          <p:nvPr/>
        </p:nvSpPr>
        <p:spPr bwMode="auto">
          <a:xfrm>
            <a:off x="1219200" y="2503488"/>
            <a:ext cx="1354138" cy="692150"/>
          </a:xfrm>
          <a:prstGeom prst="rect">
            <a:avLst/>
          </a:prstGeom>
          <a:solidFill>
            <a:srgbClr val="0066FF">
              <a:alpha val="50000"/>
            </a:srgbClr>
          </a:solidFill>
          <a:ln>
            <a:noFill/>
          </a:ln>
          <a:extLst/>
        </p:spPr>
        <p:txBody>
          <a:bodyPr/>
          <a:lstStyle/>
          <a:p>
            <a:endParaRPr lang="en-GB">
              <a:effectLst>
                <a:outerShdw blurRad="38100" dist="38100" dir="2700000" algn="tl">
                  <a:srgbClr val="FFFFFF"/>
                </a:outerShdw>
              </a:effectLst>
            </a:endParaRPr>
          </a:p>
        </p:txBody>
      </p:sp>
      <p:sp>
        <p:nvSpPr>
          <p:cNvPr id="900176" name="Text Box 80"/>
          <p:cNvSpPr txBox="1">
            <a:spLocks noChangeArrowheads="1"/>
          </p:cNvSpPr>
          <p:nvPr/>
        </p:nvSpPr>
        <p:spPr bwMode="auto">
          <a:xfrm>
            <a:off x="1668463" y="1965325"/>
            <a:ext cx="731837" cy="546100"/>
          </a:xfrm>
          <a:prstGeom prst="rect">
            <a:avLst/>
          </a:prstGeom>
          <a:noFill/>
          <a:ln>
            <a:noFill/>
          </a:ln>
          <a:effectLst/>
          <a:extLst/>
        </p:spPr>
        <p:txBody>
          <a:bodyPr wrap="none">
            <a:spAutoFit/>
          </a:bodyPr>
          <a:lstStyle/>
          <a:p>
            <a:pPr>
              <a:defRPr/>
            </a:pPr>
            <a:r>
              <a:rPr lang="en-US" sz="2955">
                <a:solidFill>
                  <a:schemeClr val="bg2"/>
                </a:solidFill>
                <a:effectLst>
                  <a:outerShdw blurRad="38100" dist="38100" dir="2700000" algn="tl">
                    <a:srgbClr val="000000"/>
                  </a:outerShdw>
                </a:effectLst>
                <a:latin typeface="Arial" charset="0"/>
              </a:rPr>
              <a:t>SG</a:t>
            </a:r>
          </a:p>
        </p:txBody>
      </p:sp>
      <p:sp>
        <p:nvSpPr>
          <p:cNvPr id="26662" name="Rectangle 81"/>
          <p:cNvSpPr>
            <a:spLocks noChangeArrowheads="1"/>
          </p:cNvSpPr>
          <p:nvPr/>
        </p:nvSpPr>
        <p:spPr bwMode="auto">
          <a:xfrm>
            <a:off x="1568450" y="2582863"/>
            <a:ext cx="555625" cy="227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b="1">
                <a:solidFill>
                  <a:srgbClr val="000000"/>
                </a:solidFill>
                <a:latin typeface="Arial" pitchFamily="34" charset="0"/>
                <a:cs typeface="Lucida Sans Unicode" pitchFamily="34" charset="0"/>
              </a:rPr>
              <a:t>OCHA</a:t>
            </a:r>
            <a:endParaRPr lang="en-US" altLang="en-US" b="1">
              <a:latin typeface="Arial" pitchFamily="34" charset="0"/>
              <a:cs typeface="Lucida Sans Unicode" pitchFamily="34" charset="0"/>
            </a:endParaRPr>
          </a:p>
        </p:txBody>
      </p:sp>
      <p:sp>
        <p:nvSpPr>
          <p:cNvPr id="26663" name="Rectangle 82"/>
          <p:cNvSpPr>
            <a:spLocks noChangeArrowheads="1"/>
          </p:cNvSpPr>
          <p:nvPr/>
        </p:nvSpPr>
        <p:spPr bwMode="auto">
          <a:xfrm>
            <a:off x="1320800" y="2833688"/>
            <a:ext cx="1082675" cy="227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b="1">
                <a:solidFill>
                  <a:srgbClr val="000000"/>
                </a:solidFill>
                <a:latin typeface="Arial" pitchFamily="34" charset="0"/>
                <a:cs typeface="Lucida Sans Unicode" pitchFamily="34" charset="0"/>
              </a:rPr>
              <a:t>Coordinator</a:t>
            </a:r>
            <a:endParaRPr lang="en-US" altLang="en-US" b="1">
              <a:latin typeface="Arial" pitchFamily="34" charset="0"/>
              <a:cs typeface="Lucida Sans Unicode" pitchFamily="34" charset="0"/>
            </a:endParaRPr>
          </a:p>
        </p:txBody>
      </p:sp>
      <p:cxnSp>
        <p:nvCxnSpPr>
          <p:cNvPr id="24617" name="AutoShape 83"/>
          <p:cNvCxnSpPr>
            <a:cxnSpLocks noChangeShapeType="1"/>
            <a:endCxn id="26690" idx="0"/>
          </p:cNvCxnSpPr>
          <p:nvPr/>
        </p:nvCxnSpPr>
        <p:spPr bwMode="auto">
          <a:xfrm rot="10800000" flipV="1">
            <a:off x="2274888" y="2474913"/>
            <a:ext cx="2441575" cy="1490662"/>
          </a:xfrm>
          <a:prstGeom prst="curvedConnector2">
            <a:avLst/>
          </a:prstGeom>
          <a:noFill/>
          <a:ln w="28575">
            <a:solidFill>
              <a:schemeClr val="tx1"/>
            </a:solidFill>
            <a:prstDash val="sysDot"/>
            <a:round/>
            <a:headEnd/>
            <a:tailEnd type="triangle" w="med" len="med"/>
          </a:ln>
        </p:spPr>
      </p:cxnSp>
      <p:cxnSp>
        <p:nvCxnSpPr>
          <p:cNvPr id="24618" name="AutoShape 84"/>
          <p:cNvCxnSpPr>
            <a:cxnSpLocks noChangeShapeType="1"/>
            <a:stCxn id="26681" idx="2"/>
            <a:endCxn id="26636" idx="0"/>
          </p:cNvCxnSpPr>
          <p:nvPr/>
        </p:nvCxnSpPr>
        <p:spPr bwMode="auto">
          <a:xfrm rot="5400000">
            <a:off x="4568826" y="2433637"/>
            <a:ext cx="603250" cy="1063625"/>
          </a:xfrm>
          <a:prstGeom prst="bentConnector3">
            <a:avLst>
              <a:gd name="adj1" fmla="val 50000"/>
            </a:avLst>
          </a:prstGeom>
          <a:noFill/>
          <a:ln w="28575">
            <a:solidFill>
              <a:schemeClr val="tx1"/>
            </a:solidFill>
            <a:prstDash val="sysDot"/>
            <a:miter lim="800000"/>
            <a:headEnd/>
            <a:tailEnd type="triangle" w="med" len="med"/>
          </a:ln>
        </p:spPr>
      </p:cxnSp>
      <p:cxnSp>
        <p:nvCxnSpPr>
          <p:cNvPr id="24619" name="AutoShape 85"/>
          <p:cNvCxnSpPr>
            <a:cxnSpLocks noChangeShapeType="1"/>
            <a:stCxn id="26681" idx="3"/>
            <a:endCxn id="26646" idx="0"/>
          </p:cNvCxnSpPr>
          <p:nvPr/>
        </p:nvCxnSpPr>
        <p:spPr bwMode="auto">
          <a:xfrm>
            <a:off x="5821363" y="2362200"/>
            <a:ext cx="679450" cy="696913"/>
          </a:xfrm>
          <a:prstGeom prst="curvedConnector2">
            <a:avLst/>
          </a:prstGeom>
          <a:noFill/>
          <a:ln w="38100">
            <a:solidFill>
              <a:schemeClr val="tx1"/>
            </a:solidFill>
            <a:prstDash val="sysDot"/>
            <a:round/>
            <a:headEnd/>
            <a:tailEnd type="triangle" w="med" len="med"/>
          </a:ln>
        </p:spPr>
      </p:cxnSp>
      <p:cxnSp>
        <p:nvCxnSpPr>
          <p:cNvPr id="24620" name="AutoShape 86"/>
          <p:cNvCxnSpPr>
            <a:cxnSpLocks noChangeShapeType="1"/>
            <a:stCxn id="26636" idx="3"/>
            <a:endCxn id="26654" idx="1"/>
          </p:cNvCxnSpPr>
          <p:nvPr/>
        </p:nvCxnSpPr>
        <p:spPr bwMode="auto">
          <a:xfrm flipV="1">
            <a:off x="4797425" y="2279650"/>
            <a:ext cx="2597150" cy="1160463"/>
          </a:xfrm>
          <a:prstGeom prst="straightConnector1">
            <a:avLst/>
          </a:prstGeom>
          <a:noFill/>
          <a:ln w="9525">
            <a:solidFill>
              <a:schemeClr val="tx1"/>
            </a:solidFill>
            <a:round/>
            <a:headEnd/>
            <a:tailEnd type="triangle" w="med" len="med"/>
          </a:ln>
        </p:spPr>
      </p:cxnSp>
      <p:cxnSp>
        <p:nvCxnSpPr>
          <p:cNvPr id="24621" name="AutoShape 87"/>
          <p:cNvCxnSpPr>
            <a:cxnSpLocks noChangeShapeType="1"/>
            <a:stCxn id="26646" idx="0"/>
            <a:endCxn id="26654" idx="1"/>
          </p:cNvCxnSpPr>
          <p:nvPr/>
        </p:nvCxnSpPr>
        <p:spPr bwMode="auto">
          <a:xfrm flipV="1">
            <a:off x="6500813" y="2279650"/>
            <a:ext cx="893762" cy="779463"/>
          </a:xfrm>
          <a:prstGeom prst="straightConnector1">
            <a:avLst/>
          </a:prstGeom>
          <a:noFill/>
          <a:ln w="9525">
            <a:solidFill>
              <a:schemeClr val="tx1"/>
            </a:solidFill>
            <a:round/>
            <a:headEnd/>
            <a:tailEnd type="triangle" w="med" len="med"/>
          </a:ln>
        </p:spPr>
      </p:cxnSp>
      <p:sp>
        <p:nvSpPr>
          <p:cNvPr id="26669" name="Text Box 88"/>
          <p:cNvSpPr txBox="1">
            <a:spLocks noChangeArrowheads="1"/>
          </p:cNvSpPr>
          <p:nvPr/>
        </p:nvSpPr>
        <p:spPr bwMode="invGray">
          <a:xfrm>
            <a:off x="550863" y="4371975"/>
            <a:ext cx="846137" cy="347663"/>
          </a:xfrm>
          <a:prstGeom prst="rect">
            <a:avLst/>
          </a:prstGeom>
          <a:solidFill>
            <a:srgbClr val="008000"/>
          </a:solidFill>
          <a:ln w="9525">
            <a:solidFill>
              <a:schemeClr val="tx1"/>
            </a:solidFill>
            <a:miter lim="800000"/>
            <a:headEnd/>
            <a:tailEnd/>
          </a:ln>
        </p:spPr>
        <p:txBody>
          <a:bodyPr wrap="none">
            <a:spAutoFit/>
          </a:bodyPr>
          <a:lstStyle/>
          <a:p>
            <a:r>
              <a:rPr lang="en-US" altLang="en-US" sz="1600">
                <a:solidFill>
                  <a:schemeClr val="bg1"/>
                </a:solidFill>
                <a:latin typeface="Arial Rounded MT Bold" pitchFamily="34" charset="0"/>
                <a:cs typeface="Lucida Sans Unicode" pitchFamily="34" charset="0"/>
              </a:rPr>
              <a:t>CMOC</a:t>
            </a:r>
            <a:endParaRPr lang="en-US" altLang="en-US" sz="1600">
              <a:latin typeface="Arial Rounded MT Bold" pitchFamily="34" charset="0"/>
              <a:cs typeface="Lucida Sans Unicode" pitchFamily="34" charset="0"/>
            </a:endParaRPr>
          </a:p>
        </p:txBody>
      </p:sp>
      <p:sp>
        <p:nvSpPr>
          <p:cNvPr id="26670" name="Text Box 89"/>
          <p:cNvSpPr txBox="1">
            <a:spLocks noChangeArrowheads="1"/>
          </p:cNvSpPr>
          <p:nvPr/>
        </p:nvSpPr>
        <p:spPr bwMode="invGray">
          <a:xfrm>
            <a:off x="542925" y="3551238"/>
            <a:ext cx="808038" cy="347662"/>
          </a:xfrm>
          <a:prstGeom prst="rect">
            <a:avLst/>
          </a:prstGeom>
          <a:solidFill>
            <a:schemeClr val="bg2"/>
          </a:solidFill>
          <a:ln w="9525">
            <a:solidFill>
              <a:schemeClr val="tx1"/>
            </a:solidFill>
            <a:miter lim="800000"/>
            <a:headEnd/>
            <a:tailEnd/>
          </a:ln>
        </p:spPr>
        <p:txBody>
          <a:bodyPr wrap="none">
            <a:spAutoFit/>
          </a:bodyP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662">
                <a:solidFill>
                  <a:srgbClr val="FFFF00"/>
                </a:solidFill>
                <a:latin typeface="Arial Rounded MT Bold" panose="020F0704030504030204" pitchFamily="34" charset="0"/>
                <a:cs typeface="Lucida Sans Unicode" panose="020B0602030504020204" pitchFamily="34" charset="0"/>
              </a:rPr>
              <a:t>UNCS</a:t>
            </a:r>
          </a:p>
        </p:txBody>
      </p:sp>
      <p:sp>
        <p:nvSpPr>
          <p:cNvPr id="900186" name="Line 90"/>
          <p:cNvSpPr>
            <a:spLocks noChangeShapeType="1"/>
          </p:cNvSpPr>
          <p:nvPr/>
        </p:nvSpPr>
        <p:spPr bwMode="auto">
          <a:xfrm>
            <a:off x="942975" y="3919538"/>
            <a:ext cx="123825" cy="439737"/>
          </a:xfrm>
          <a:prstGeom prst="line">
            <a:avLst/>
          </a:prstGeom>
          <a:noFill/>
          <a:ln w="9525">
            <a:solidFill>
              <a:schemeClr val="tx1"/>
            </a:solidFill>
            <a:round/>
            <a:headEnd/>
            <a:tailEnd type="triangle" w="med" len="med"/>
          </a:ln>
          <a:effectLst/>
          <a:extLst/>
        </p:spPr>
        <p:txBody>
          <a:bodyPr wrap="none" anchor="ctr"/>
          <a:lstStyle/>
          <a:p>
            <a:pPr>
              <a:defRPr/>
            </a:pPr>
            <a:endParaRPr lang="en-GB">
              <a:effectLst>
                <a:outerShdw blurRad="38100" dist="38100" dir="2700000" algn="tl">
                  <a:srgbClr val="000000">
                    <a:alpha val="43137"/>
                  </a:srgbClr>
                </a:outerShdw>
              </a:effectLst>
            </a:endParaRPr>
          </a:p>
        </p:txBody>
      </p:sp>
      <p:cxnSp>
        <p:nvCxnSpPr>
          <p:cNvPr id="24625" name="AutoShape 91"/>
          <p:cNvCxnSpPr>
            <a:cxnSpLocks noChangeShapeType="1"/>
            <a:stCxn id="26669" idx="0"/>
            <a:endCxn id="26690" idx="1"/>
          </p:cNvCxnSpPr>
          <p:nvPr/>
        </p:nvCxnSpPr>
        <p:spPr bwMode="auto">
          <a:xfrm rot="5400000" flipH="1" flipV="1">
            <a:off x="1226344" y="3928269"/>
            <a:ext cx="190500" cy="696912"/>
          </a:xfrm>
          <a:prstGeom prst="bentConnector2">
            <a:avLst/>
          </a:prstGeom>
          <a:noFill/>
          <a:ln w="9525" cap="rnd">
            <a:solidFill>
              <a:schemeClr val="tx1"/>
            </a:solidFill>
            <a:prstDash val="sysDot"/>
            <a:miter lim="800000"/>
            <a:headEnd type="triangle" w="med" len="med"/>
            <a:tailEnd type="triangle" w="med" len="med"/>
          </a:ln>
        </p:spPr>
      </p:cxnSp>
      <p:cxnSp>
        <p:nvCxnSpPr>
          <p:cNvPr id="24626" name="AutoShape 92"/>
          <p:cNvCxnSpPr>
            <a:cxnSpLocks noChangeShapeType="1"/>
            <a:stCxn id="26669" idx="3"/>
            <a:endCxn id="26635" idx="1"/>
          </p:cNvCxnSpPr>
          <p:nvPr/>
        </p:nvCxnSpPr>
        <p:spPr bwMode="auto">
          <a:xfrm>
            <a:off x="1397000" y="4545013"/>
            <a:ext cx="2452688" cy="563562"/>
          </a:xfrm>
          <a:prstGeom prst="bentConnector3">
            <a:avLst>
              <a:gd name="adj1" fmla="val 50000"/>
            </a:avLst>
          </a:prstGeom>
          <a:noFill/>
          <a:ln w="9525" cap="rnd">
            <a:solidFill>
              <a:schemeClr val="tx1"/>
            </a:solidFill>
            <a:prstDash val="sysDot"/>
            <a:miter lim="800000"/>
            <a:headEnd type="triangle" w="med" len="med"/>
            <a:tailEnd type="triangle" w="med" len="med"/>
          </a:ln>
        </p:spPr>
      </p:cxnSp>
      <p:sp>
        <p:nvSpPr>
          <p:cNvPr id="26674" name="Text Box 93"/>
          <p:cNvSpPr txBox="1">
            <a:spLocks noChangeArrowheads="1"/>
          </p:cNvSpPr>
          <p:nvPr/>
        </p:nvSpPr>
        <p:spPr bwMode="auto">
          <a:xfrm>
            <a:off x="4933950" y="4200525"/>
            <a:ext cx="825500" cy="546100"/>
          </a:xfrm>
          <a:prstGeom prst="rect">
            <a:avLst/>
          </a:prstGeom>
          <a:solidFill>
            <a:srgbClr val="FFFF66"/>
          </a:solidFill>
          <a:ln w="9525">
            <a:solidFill>
              <a:schemeClr val="tx1"/>
            </a:solidFill>
            <a:miter lim="800000"/>
            <a:headEnd/>
            <a:tailEnd/>
          </a:ln>
        </p:spPr>
        <p:txBody>
          <a:bodyPr wrap="none">
            <a:spAutoFit/>
          </a:bodyP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477">
                <a:solidFill>
                  <a:srgbClr val="FF3300"/>
                </a:solidFill>
                <a:latin typeface="Arial" panose="020B0604020202020204" pitchFamily="34" charset="0"/>
                <a:cs typeface="Lucida Sans Unicode" panose="020B0602030504020204" pitchFamily="34" charset="0"/>
              </a:rPr>
              <a:t>USAID/</a:t>
            </a:r>
          </a:p>
          <a:p>
            <a:pPr>
              <a:defRPr/>
            </a:pPr>
            <a:r>
              <a:rPr lang="en-US" altLang="en-US" sz="1477">
                <a:solidFill>
                  <a:srgbClr val="FF3300"/>
                </a:solidFill>
                <a:latin typeface="Arial" panose="020B0604020202020204" pitchFamily="34" charset="0"/>
                <a:cs typeface="Lucida Sans Unicode" panose="020B0602030504020204" pitchFamily="34" charset="0"/>
              </a:rPr>
              <a:t>DART</a:t>
            </a:r>
          </a:p>
        </p:txBody>
      </p:sp>
      <p:sp>
        <p:nvSpPr>
          <p:cNvPr id="26675" name="Text Box 94"/>
          <p:cNvSpPr txBox="1">
            <a:spLocks noChangeArrowheads="1"/>
          </p:cNvSpPr>
          <p:nvPr/>
        </p:nvSpPr>
        <p:spPr bwMode="auto">
          <a:xfrm>
            <a:off x="7489825" y="5105400"/>
            <a:ext cx="1476375" cy="349250"/>
          </a:xfrm>
          <a:prstGeom prst="rect">
            <a:avLst/>
          </a:prstGeom>
          <a:solidFill>
            <a:srgbClr val="FFFF66"/>
          </a:solidFill>
          <a:ln w="9525">
            <a:solidFill>
              <a:schemeClr val="tx1"/>
            </a:solidFill>
            <a:miter lim="800000"/>
            <a:headEnd/>
            <a:tailEnd/>
          </a:ln>
        </p:spPr>
        <p:txBody>
          <a:bodyPr wrap="none">
            <a:spAutoFit/>
          </a:bodyP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662">
                <a:solidFill>
                  <a:srgbClr val="000000"/>
                </a:solidFill>
                <a:latin typeface="Arial" panose="020B0604020202020204" pitchFamily="34" charset="0"/>
                <a:cs typeface="Lucida Sans Unicode" panose="020B0602030504020204" pitchFamily="34" charset="0"/>
              </a:rPr>
              <a:t>Ambassador</a:t>
            </a:r>
          </a:p>
        </p:txBody>
      </p:sp>
      <p:cxnSp>
        <p:nvCxnSpPr>
          <p:cNvPr id="24629" name="AutoShape 95"/>
          <p:cNvCxnSpPr>
            <a:cxnSpLocks noChangeShapeType="1"/>
            <a:stCxn id="26675" idx="1"/>
            <a:endCxn id="26655" idx="1"/>
          </p:cNvCxnSpPr>
          <p:nvPr/>
        </p:nvCxnSpPr>
        <p:spPr bwMode="auto">
          <a:xfrm rot="10800000">
            <a:off x="7439025" y="3667125"/>
            <a:ext cx="50800" cy="1612900"/>
          </a:xfrm>
          <a:prstGeom prst="curvedConnector3">
            <a:avLst>
              <a:gd name="adj1" fmla="val 545579"/>
            </a:avLst>
          </a:prstGeom>
          <a:noFill/>
          <a:ln w="9525">
            <a:solidFill>
              <a:schemeClr val="tx1"/>
            </a:solidFill>
            <a:round/>
            <a:headEnd type="triangle" w="med" len="med"/>
            <a:tailEnd type="triangle" w="med" len="med"/>
          </a:ln>
        </p:spPr>
      </p:cxnSp>
      <p:cxnSp>
        <p:nvCxnSpPr>
          <p:cNvPr id="24630" name="AutoShape 96"/>
          <p:cNvCxnSpPr>
            <a:cxnSpLocks noChangeShapeType="1"/>
            <a:stCxn id="26674" idx="2"/>
            <a:endCxn id="26635" idx="3"/>
          </p:cNvCxnSpPr>
          <p:nvPr/>
        </p:nvCxnSpPr>
        <p:spPr bwMode="auto">
          <a:xfrm rot="5400000">
            <a:off x="4937919" y="4699794"/>
            <a:ext cx="361950" cy="455612"/>
          </a:xfrm>
          <a:prstGeom prst="curvedConnector2">
            <a:avLst/>
          </a:prstGeom>
          <a:noFill/>
          <a:ln w="9525">
            <a:solidFill>
              <a:schemeClr val="tx1"/>
            </a:solidFill>
            <a:round/>
            <a:headEnd/>
            <a:tailEnd type="triangle" w="med" len="med"/>
          </a:ln>
        </p:spPr>
      </p:cxnSp>
      <p:cxnSp>
        <p:nvCxnSpPr>
          <p:cNvPr id="24631" name="AutoShape 97"/>
          <p:cNvCxnSpPr>
            <a:cxnSpLocks noChangeShapeType="1"/>
            <a:stCxn id="900176" idx="3"/>
            <a:endCxn id="900175" idx="3"/>
          </p:cNvCxnSpPr>
          <p:nvPr/>
        </p:nvCxnSpPr>
        <p:spPr bwMode="auto">
          <a:xfrm>
            <a:off x="2400300" y="2238375"/>
            <a:ext cx="173038" cy="611188"/>
          </a:xfrm>
          <a:prstGeom prst="curvedConnector3">
            <a:avLst>
              <a:gd name="adj1" fmla="val 232134"/>
            </a:avLst>
          </a:prstGeom>
          <a:noFill/>
          <a:ln w="28575">
            <a:solidFill>
              <a:schemeClr val="tx1"/>
            </a:solidFill>
            <a:round/>
            <a:headEnd/>
            <a:tailEnd type="triangle" w="med" len="med"/>
          </a:ln>
        </p:spPr>
      </p:cxnSp>
      <p:cxnSp>
        <p:nvCxnSpPr>
          <p:cNvPr id="24632" name="AutoShape 98"/>
          <p:cNvCxnSpPr>
            <a:cxnSpLocks noChangeShapeType="1"/>
            <a:stCxn id="900175" idx="1"/>
            <a:endCxn id="900176" idx="1"/>
          </p:cNvCxnSpPr>
          <p:nvPr/>
        </p:nvCxnSpPr>
        <p:spPr bwMode="auto">
          <a:xfrm rot="10800000" flipH="1">
            <a:off x="1219200" y="2238375"/>
            <a:ext cx="449263" cy="611188"/>
          </a:xfrm>
          <a:prstGeom prst="curvedConnector3">
            <a:avLst>
              <a:gd name="adj1" fmla="val -50963"/>
            </a:avLst>
          </a:prstGeom>
          <a:noFill/>
          <a:ln w="28575">
            <a:solidFill>
              <a:schemeClr val="tx1"/>
            </a:solidFill>
            <a:round/>
            <a:headEnd/>
            <a:tailEnd type="triangle" w="med" len="med"/>
          </a:ln>
        </p:spPr>
      </p:cxnSp>
      <p:cxnSp>
        <p:nvCxnSpPr>
          <p:cNvPr id="24633" name="AutoShape 99"/>
          <p:cNvCxnSpPr>
            <a:cxnSpLocks noChangeShapeType="1"/>
            <a:stCxn id="900175" idx="3"/>
            <a:endCxn id="26654" idx="1"/>
          </p:cNvCxnSpPr>
          <p:nvPr/>
        </p:nvCxnSpPr>
        <p:spPr bwMode="auto">
          <a:xfrm flipV="1">
            <a:off x="2573338" y="2279650"/>
            <a:ext cx="4821237" cy="569913"/>
          </a:xfrm>
          <a:prstGeom prst="curvedConnector3">
            <a:avLst>
              <a:gd name="adj1" fmla="val 50000"/>
            </a:avLst>
          </a:prstGeom>
          <a:noFill/>
          <a:ln w="19050">
            <a:solidFill>
              <a:schemeClr val="tx1"/>
            </a:solidFill>
            <a:round/>
            <a:headEnd/>
            <a:tailEnd type="triangle" w="med" len="med"/>
          </a:ln>
        </p:spPr>
      </p:cxnSp>
      <p:sp>
        <p:nvSpPr>
          <p:cNvPr id="26681" name="Text Box 100"/>
          <p:cNvSpPr txBox="1">
            <a:spLocks noChangeArrowheads="1"/>
          </p:cNvSpPr>
          <p:nvPr/>
        </p:nvSpPr>
        <p:spPr bwMode="auto">
          <a:xfrm>
            <a:off x="4983163" y="2060575"/>
            <a:ext cx="838200" cy="603250"/>
          </a:xfrm>
          <a:prstGeom prst="rect">
            <a:avLst/>
          </a:prstGeom>
          <a:solidFill>
            <a:srgbClr val="FFFF66"/>
          </a:solidFill>
          <a:ln w="9525">
            <a:solidFill>
              <a:schemeClr val="tx1"/>
            </a:solidFill>
            <a:miter lim="800000"/>
            <a:headEnd/>
            <a:tailEnd/>
          </a:ln>
        </p:spPr>
        <p:txBody>
          <a:bodyPr wrap="none">
            <a:spAutoFit/>
          </a:bodyPr>
          <a:lstStyle/>
          <a:p>
            <a:r>
              <a:rPr lang="en-US" altLang="en-US" sz="1600" b="1">
                <a:solidFill>
                  <a:srgbClr val="000000"/>
                </a:solidFill>
                <a:latin typeface="Arial" pitchFamily="34" charset="0"/>
                <a:cs typeface="Lucida Sans Unicode" pitchFamily="34" charset="0"/>
              </a:rPr>
              <a:t>Donor</a:t>
            </a:r>
          </a:p>
          <a:p>
            <a:r>
              <a:rPr lang="en-US" altLang="en-US" sz="1600" b="1">
                <a:solidFill>
                  <a:srgbClr val="000000"/>
                </a:solidFill>
                <a:latin typeface="Arial" pitchFamily="34" charset="0"/>
                <a:cs typeface="Lucida Sans Unicode" pitchFamily="34" charset="0"/>
              </a:rPr>
              <a:t>Govt’s</a:t>
            </a:r>
            <a:endParaRPr lang="en-US" altLang="en-US" sz="1600">
              <a:solidFill>
                <a:srgbClr val="000000"/>
              </a:solidFill>
              <a:latin typeface="Arial" pitchFamily="34" charset="0"/>
              <a:cs typeface="Lucida Sans Unicode" pitchFamily="34" charset="0"/>
            </a:endParaRPr>
          </a:p>
        </p:txBody>
      </p:sp>
      <p:cxnSp>
        <p:nvCxnSpPr>
          <p:cNvPr id="24635" name="AutoShape 101"/>
          <p:cNvCxnSpPr>
            <a:cxnSpLocks noChangeShapeType="1"/>
            <a:stCxn id="26681" idx="1"/>
            <a:endCxn id="900176" idx="3"/>
          </p:cNvCxnSpPr>
          <p:nvPr/>
        </p:nvCxnSpPr>
        <p:spPr bwMode="auto">
          <a:xfrm rot="10800000">
            <a:off x="2400300" y="2238375"/>
            <a:ext cx="2582863" cy="123825"/>
          </a:xfrm>
          <a:prstGeom prst="curvedConnector3">
            <a:avLst>
              <a:gd name="adj1" fmla="val 50000"/>
            </a:avLst>
          </a:prstGeom>
          <a:noFill/>
          <a:ln w="28575">
            <a:solidFill>
              <a:schemeClr val="tx1"/>
            </a:solidFill>
            <a:round/>
            <a:headEnd type="triangle" w="med" len="med"/>
            <a:tailEnd type="triangle" w="med" len="med"/>
          </a:ln>
        </p:spPr>
      </p:cxnSp>
      <p:grpSp>
        <p:nvGrpSpPr>
          <p:cNvPr id="24636" name="Group 102"/>
          <p:cNvGrpSpPr>
            <a:grpSpLocks/>
          </p:cNvGrpSpPr>
          <p:nvPr/>
        </p:nvGrpSpPr>
        <p:grpSpPr bwMode="auto">
          <a:xfrm>
            <a:off x="5270500" y="5715000"/>
            <a:ext cx="947738" cy="717550"/>
            <a:chOff x="939" y="3216"/>
            <a:chExt cx="597" cy="491"/>
          </a:xfrm>
        </p:grpSpPr>
        <p:sp>
          <p:nvSpPr>
            <p:cNvPr id="900199" name="Rectangle 103"/>
            <p:cNvSpPr>
              <a:spLocks noChangeArrowheads="1"/>
            </p:cNvSpPr>
            <p:nvPr/>
          </p:nvSpPr>
          <p:spPr bwMode="auto">
            <a:xfrm>
              <a:off x="939" y="3467"/>
              <a:ext cx="432" cy="240"/>
            </a:xfrm>
            <a:prstGeom prst="rect">
              <a:avLst/>
            </a:prstGeom>
            <a:solidFill>
              <a:srgbClr val="A1A1A1"/>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900200" name="Rectangle 104"/>
            <p:cNvSpPr>
              <a:spLocks noChangeArrowheads="1"/>
            </p:cNvSpPr>
            <p:nvPr/>
          </p:nvSpPr>
          <p:spPr bwMode="auto">
            <a:xfrm>
              <a:off x="953" y="3408"/>
              <a:ext cx="433" cy="235"/>
            </a:xfrm>
            <a:prstGeom prst="rect">
              <a:avLst/>
            </a:prstGeom>
            <a:solidFill>
              <a:srgbClr val="A1A1A1"/>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900201" name="Rectangle 105"/>
            <p:cNvSpPr>
              <a:spLocks noChangeArrowheads="1"/>
            </p:cNvSpPr>
            <p:nvPr/>
          </p:nvSpPr>
          <p:spPr bwMode="auto">
            <a:xfrm>
              <a:off x="1001" y="3338"/>
              <a:ext cx="433" cy="236"/>
            </a:xfrm>
            <a:prstGeom prst="rect">
              <a:avLst/>
            </a:prstGeom>
            <a:solidFill>
              <a:srgbClr val="A1A1A1"/>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900202" name="Rectangle 106"/>
            <p:cNvSpPr>
              <a:spLocks noChangeArrowheads="1"/>
            </p:cNvSpPr>
            <p:nvPr/>
          </p:nvSpPr>
          <p:spPr bwMode="auto">
            <a:xfrm>
              <a:off x="1056" y="3264"/>
              <a:ext cx="432" cy="236"/>
            </a:xfrm>
            <a:prstGeom prst="rect">
              <a:avLst/>
            </a:prstGeom>
            <a:solidFill>
              <a:srgbClr val="A1A1A1"/>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26708" name="Rectangle 107"/>
            <p:cNvSpPr>
              <a:spLocks noChangeArrowheads="1"/>
            </p:cNvSpPr>
            <p:nvPr/>
          </p:nvSpPr>
          <p:spPr bwMode="auto">
            <a:xfrm>
              <a:off x="1104" y="3216"/>
              <a:ext cx="432" cy="240"/>
            </a:xfrm>
            <a:prstGeom prst="rect">
              <a:avLst/>
            </a:prstGeom>
            <a:solidFill>
              <a:srgbClr val="A1A1A1"/>
            </a:solidFill>
            <a:ln w="9525">
              <a:solidFill>
                <a:schemeClr val="tx1"/>
              </a:solidFill>
              <a:miter lim="800000"/>
              <a:headEnd/>
              <a:tailEnd/>
            </a:ln>
          </p:spPr>
          <p:txBody>
            <a:bodyPr wrap="none" anchor="ct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662">
                  <a:solidFill>
                    <a:schemeClr val="tx1"/>
                  </a:solidFill>
                  <a:latin typeface="Arial Rounded MT Bold" panose="020F0704030504030204" pitchFamily="34" charset="0"/>
                  <a:cs typeface="Lucida Sans Unicode" panose="020B0602030504020204" pitchFamily="34" charset="0"/>
                </a:rPr>
                <a:t>NGOs</a:t>
              </a:r>
            </a:p>
          </p:txBody>
        </p:sp>
      </p:grpSp>
      <p:grpSp>
        <p:nvGrpSpPr>
          <p:cNvPr id="24637" name="Group 108"/>
          <p:cNvGrpSpPr>
            <a:grpSpLocks/>
          </p:cNvGrpSpPr>
          <p:nvPr/>
        </p:nvGrpSpPr>
        <p:grpSpPr bwMode="auto">
          <a:xfrm>
            <a:off x="239713" y="5675313"/>
            <a:ext cx="947737" cy="719137"/>
            <a:chOff x="939" y="3216"/>
            <a:chExt cx="597" cy="491"/>
          </a:xfrm>
        </p:grpSpPr>
        <p:sp>
          <p:nvSpPr>
            <p:cNvPr id="900205" name="Rectangle 109"/>
            <p:cNvSpPr>
              <a:spLocks noChangeArrowheads="1"/>
            </p:cNvSpPr>
            <p:nvPr/>
          </p:nvSpPr>
          <p:spPr bwMode="auto">
            <a:xfrm>
              <a:off x="939" y="3467"/>
              <a:ext cx="432" cy="240"/>
            </a:xfrm>
            <a:prstGeom prst="rect">
              <a:avLst/>
            </a:prstGeom>
            <a:solidFill>
              <a:srgbClr val="990000"/>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900206" name="Rectangle 110"/>
            <p:cNvSpPr>
              <a:spLocks noChangeArrowheads="1"/>
            </p:cNvSpPr>
            <p:nvPr/>
          </p:nvSpPr>
          <p:spPr bwMode="auto">
            <a:xfrm>
              <a:off x="953" y="3408"/>
              <a:ext cx="433" cy="241"/>
            </a:xfrm>
            <a:prstGeom prst="rect">
              <a:avLst/>
            </a:prstGeom>
            <a:solidFill>
              <a:srgbClr val="990000"/>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900207" name="Rectangle 111"/>
            <p:cNvSpPr>
              <a:spLocks noChangeArrowheads="1"/>
            </p:cNvSpPr>
            <p:nvPr/>
          </p:nvSpPr>
          <p:spPr bwMode="auto">
            <a:xfrm>
              <a:off x="1001" y="3338"/>
              <a:ext cx="433" cy="240"/>
            </a:xfrm>
            <a:prstGeom prst="rect">
              <a:avLst/>
            </a:prstGeom>
            <a:solidFill>
              <a:srgbClr val="990000"/>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900208" name="Rectangle 112"/>
            <p:cNvSpPr>
              <a:spLocks noChangeArrowheads="1"/>
            </p:cNvSpPr>
            <p:nvPr/>
          </p:nvSpPr>
          <p:spPr bwMode="auto">
            <a:xfrm>
              <a:off x="1056" y="3264"/>
              <a:ext cx="432" cy="241"/>
            </a:xfrm>
            <a:prstGeom prst="rect">
              <a:avLst/>
            </a:prstGeom>
            <a:solidFill>
              <a:srgbClr val="990000"/>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26703" name="Rectangle 113"/>
            <p:cNvSpPr>
              <a:spLocks noChangeArrowheads="1"/>
            </p:cNvSpPr>
            <p:nvPr/>
          </p:nvSpPr>
          <p:spPr bwMode="auto">
            <a:xfrm>
              <a:off x="1104" y="3216"/>
              <a:ext cx="432" cy="240"/>
            </a:xfrm>
            <a:prstGeom prst="rect">
              <a:avLst/>
            </a:prstGeom>
            <a:solidFill>
              <a:srgbClr val="990000"/>
            </a:solidFill>
            <a:ln w="9525">
              <a:solidFill>
                <a:schemeClr val="tx1"/>
              </a:solidFill>
              <a:miter lim="800000"/>
              <a:headEnd/>
              <a:tailEnd/>
            </a:ln>
          </p:spPr>
          <p:txBody>
            <a:bodyPr wrap="none" anchor="ct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662">
                  <a:solidFill>
                    <a:schemeClr val="tx1"/>
                  </a:solidFill>
                  <a:latin typeface="Arial Rounded MT Bold" panose="020F0704030504030204" pitchFamily="34" charset="0"/>
                  <a:cs typeface="Lucida Sans Unicode" panose="020B0602030504020204" pitchFamily="34" charset="0"/>
                </a:rPr>
                <a:t>NGOs</a:t>
              </a:r>
            </a:p>
          </p:txBody>
        </p:sp>
      </p:grpSp>
      <p:cxnSp>
        <p:nvCxnSpPr>
          <p:cNvPr id="24638" name="AutoShape 114"/>
          <p:cNvCxnSpPr>
            <a:cxnSpLocks noChangeShapeType="1"/>
            <a:stCxn id="26674" idx="2"/>
            <a:endCxn id="900110" idx="2"/>
          </p:cNvCxnSpPr>
          <p:nvPr/>
        </p:nvCxnSpPr>
        <p:spPr bwMode="auto">
          <a:xfrm rot="5400000">
            <a:off x="3110706" y="3923507"/>
            <a:ext cx="1412875" cy="3059112"/>
          </a:xfrm>
          <a:prstGeom prst="curvedConnector3">
            <a:avLst>
              <a:gd name="adj1" fmla="val 116181"/>
            </a:avLst>
          </a:prstGeom>
          <a:noFill/>
          <a:ln w="9525">
            <a:solidFill>
              <a:schemeClr val="tx1"/>
            </a:solidFill>
            <a:round/>
            <a:headEnd/>
            <a:tailEnd type="triangle" w="med" len="med"/>
          </a:ln>
        </p:spPr>
      </p:cxnSp>
      <p:cxnSp>
        <p:nvCxnSpPr>
          <p:cNvPr id="24639" name="AutoShape 115"/>
          <p:cNvCxnSpPr>
            <a:cxnSpLocks noChangeShapeType="1"/>
            <a:stCxn id="26636" idx="3"/>
            <a:endCxn id="26646" idx="1"/>
          </p:cNvCxnSpPr>
          <p:nvPr/>
        </p:nvCxnSpPr>
        <p:spPr bwMode="auto">
          <a:xfrm flipV="1">
            <a:off x="4797425" y="3348038"/>
            <a:ext cx="1349375" cy="92075"/>
          </a:xfrm>
          <a:prstGeom prst="straightConnector1">
            <a:avLst/>
          </a:prstGeom>
          <a:noFill/>
          <a:ln w="9525">
            <a:solidFill>
              <a:schemeClr val="tx1"/>
            </a:solidFill>
            <a:round/>
            <a:headEnd type="triangle" w="med" len="med"/>
            <a:tailEnd type="triangle" w="med" len="med"/>
          </a:ln>
        </p:spPr>
      </p:cxnSp>
      <p:cxnSp>
        <p:nvCxnSpPr>
          <p:cNvPr id="24640" name="AutoShape 116"/>
          <p:cNvCxnSpPr>
            <a:cxnSpLocks noChangeShapeType="1"/>
            <a:stCxn id="26636" idx="1"/>
            <a:endCxn id="26690" idx="0"/>
          </p:cNvCxnSpPr>
          <p:nvPr/>
        </p:nvCxnSpPr>
        <p:spPr bwMode="auto">
          <a:xfrm flipH="1">
            <a:off x="2274888" y="3440113"/>
            <a:ext cx="1603375" cy="525462"/>
          </a:xfrm>
          <a:prstGeom prst="straightConnector1">
            <a:avLst/>
          </a:prstGeom>
          <a:noFill/>
          <a:ln w="9525">
            <a:solidFill>
              <a:schemeClr val="tx1"/>
            </a:solidFill>
            <a:round/>
            <a:headEnd type="triangle" w="med" len="med"/>
            <a:tailEnd type="triangle" w="med" len="med"/>
          </a:ln>
        </p:spPr>
      </p:cxnSp>
      <p:sp>
        <p:nvSpPr>
          <p:cNvPr id="26688" name="Text Box 117"/>
          <p:cNvSpPr txBox="1">
            <a:spLocks noChangeArrowheads="1"/>
          </p:cNvSpPr>
          <p:nvPr/>
        </p:nvSpPr>
        <p:spPr bwMode="auto">
          <a:xfrm>
            <a:off x="2725738" y="3532188"/>
            <a:ext cx="788987" cy="347662"/>
          </a:xfrm>
          <a:prstGeom prst="rect">
            <a:avLst/>
          </a:prstGeom>
          <a:solidFill>
            <a:srgbClr val="A1A1A1"/>
          </a:solidFill>
          <a:ln w="9525">
            <a:solidFill>
              <a:schemeClr val="tx1"/>
            </a:solidFill>
            <a:miter lim="800000"/>
            <a:headEnd/>
            <a:tailEnd/>
          </a:ln>
        </p:spPr>
        <p:txBody>
          <a:bodyPr wrap="none">
            <a:spAutoFit/>
          </a:bodyP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662">
                <a:solidFill>
                  <a:schemeClr val="tx1"/>
                </a:solidFill>
                <a:latin typeface="Albertus Medium" pitchFamily="34" charset="0"/>
                <a:cs typeface="Lucida Sans Unicode" panose="020B0602030504020204" pitchFamily="34" charset="0"/>
              </a:rPr>
              <a:t>UNDP</a:t>
            </a:r>
          </a:p>
        </p:txBody>
      </p:sp>
      <p:cxnSp>
        <p:nvCxnSpPr>
          <p:cNvPr id="24642" name="AutoShape 118"/>
          <p:cNvCxnSpPr>
            <a:cxnSpLocks noChangeShapeType="1"/>
            <a:stCxn id="26670" idx="3"/>
            <a:endCxn id="26636" idx="1"/>
          </p:cNvCxnSpPr>
          <p:nvPr/>
        </p:nvCxnSpPr>
        <p:spPr bwMode="auto">
          <a:xfrm flipV="1">
            <a:off x="1350963" y="3440113"/>
            <a:ext cx="2527300" cy="284162"/>
          </a:xfrm>
          <a:prstGeom prst="straightConnector1">
            <a:avLst/>
          </a:prstGeom>
          <a:noFill/>
          <a:ln w="9525">
            <a:solidFill>
              <a:schemeClr val="tx1"/>
            </a:solidFill>
            <a:round/>
            <a:headEnd type="triangle" w="med" len="med"/>
            <a:tailEnd type="triangle" w="med" len="med"/>
          </a:ln>
        </p:spPr>
      </p:cxnSp>
      <p:sp>
        <p:nvSpPr>
          <p:cNvPr id="26690" name="Text Box 119"/>
          <p:cNvSpPr txBox="1">
            <a:spLocks noChangeArrowheads="1"/>
          </p:cNvSpPr>
          <p:nvPr/>
        </p:nvSpPr>
        <p:spPr bwMode="gray">
          <a:xfrm>
            <a:off x="1670050" y="3965575"/>
            <a:ext cx="1209675" cy="433388"/>
          </a:xfrm>
          <a:prstGeom prst="rect">
            <a:avLst/>
          </a:prstGeom>
          <a:solidFill>
            <a:srgbClr val="0066FF"/>
          </a:solidFill>
          <a:ln w="9525">
            <a:solidFill>
              <a:schemeClr val="tx1"/>
            </a:solidFill>
            <a:miter lim="800000"/>
            <a:headEnd/>
            <a:tailEnd/>
          </a:ln>
        </p:spPr>
        <p:txBody>
          <a:bodyPr wrap="none">
            <a:spAutoFit/>
          </a:bodyP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2216">
                <a:solidFill>
                  <a:schemeClr val="tx1"/>
                </a:solidFill>
                <a:latin typeface="Albertus Medium" pitchFamily="34" charset="0"/>
                <a:cs typeface="Lucida Sans Unicode" panose="020B0602030504020204" pitchFamily="34" charset="0"/>
              </a:rPr>
              <a:t>UNHCR</a:t>
            </a:r>
          </a:p>
        </p:txBody>
      </p:sp>
      <p:grpSp>
        <p:nvGrpSpPr>
          <p:cNvPr id="24644" name="Group 120"/>
          <p:cNvGrpSpPr>
            <a:grpSpLocks/>
          </p:cNvGrpSpPr>
          <p:nvPr/>
        </p:nvGrpSpPr>
        <p:grpSpPr bwMode="auto">
          <a:xfrm>
            <a:off x="7380288" y="5794375"/>
            <a:ext cx="1038225" cy="703263"/>
            <a:chOff x="939" y="3216"/>
            <a:chExt cx="597" cy="491"/>
          </a:xfrm>
        </p:grpSpPr>
        <p:sp>
          <p:nvSpPr>
            <p:cNvPr id="900217" name="Rectangle 121"/>
            <p:cNvSpPr>
              <a:spLocks noChangeArrowheads="1"/>
            </p:cNvSpPr>
            <p:nvPr/>
          </p:nvSpPr>
          <p:spPr bwMode="auto">
            <a:xfrm>
              <a:off x="939" y="3466"/>
              <a:ext cx="432" cy="241"/>
            </a:xfrm>
            <a:prstGeom prst="rect">
              <a:avLst/>
            </a:prstGeom>
            <a:solidFill>
              <a:srgbClr val="FF6600"/>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900218" name="Rectangle 122"/>
            <p:cNvSpPr>
              <a:spLocks noChangeArrowheads="1"/>
            </p:cNvSpPr>
            <p:nvPr/>
          </p:nvSpPr>
          <p:spPr bwMode="auto">
            <a:xfrm>
              <a:off x="953" y="3408"/>
              <a:ext cx="433" cy="241"/>
            </a:xfrm>
            <a:prstGeom prst="rect">
              <a:avLst/>
            </a:prstGeom>
            <a:solidFill>
              <a:srgbClr val="FF6600"/>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900219" name="Rectangle 123"/>
            <p:cNvSpPr>
              <a:spLocks noChangeArrowheads="1"/>
            </p:cNvSpPr>
            <p:nvPr/>
          </p:nvSpPr>
          <p:spPr bwMode="auto">
            <a:xfrm>
              <a:off x="1001" y="3338"/>
              <a:ext cx="432" cy="241"/>
            </a:xfrm>
            <a:prstGeom prst="rect">
              <a:avLst/>
            </a:prstGeom>
            <a:solidFill>
              <a:srgbClr val="FF6600"/>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900220" name="Rectangle 124"/>
            <p:cNvSpPr>
              <a:spLocks noChangeArrowheads="1"/>
            </p:cNvSpPr>
            <p:nvPr/>
          </p:nvSpPr>
          <p:spPr bwMode="auto">
            <a:xfrm>
              <a:off x="1056" y="3264"/>
              <a:ext cx="432" cy="241"/>
            </a:xfrm>
            <a:prstGeom prst="rect">
              <a:avLst/>
            </a:prstGeom>
            <a:solidFill>
              <a:srgbClr val="FF6600"/>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26698" name="Rectangle 125"/>
            <p:cNvSpPr>
              <a:spLocks noChangeArrowheads="1"/>
            </p:cNvSpPr>
            <p:nvPr/>
          </p:nvSpPr>
          <p:spPr bwMode="auto">
            <a:xfrm>
              <a:off x="1104" y="3216"/>
              <a:ext cx="432" cy="241"/>
            </a:xfrm>
            <a:prstGeom prst="rect">
              <a:avLst/>
            </a:prstGeom>
            <a:solidFill>
              <a:srgbClr val="FF6600"/>
            </a:solidFill>
            <a:ln w="9525">
              <a:solidFill>
                <a:schemeClr val="tx1"/>
              </a:solidFill>
              <a:miter lim="800000"/>
              <a:headEnd/>
              <a:tailEnd/>
            </a:ln>
          </p:spPr>
          <p:txBody>
            <a:bodyPr wrap="none" anchor="ct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477">
                  <a:solidFill>
                    <a:schemeClr val="bg2"/>
                  </a:solidFill>
                  <a:latin typeface="Arial Rounded MT Bold" panose="020F0704030504030204" pitchFamily="34" charset="0"/>
                  <a:cs typeface="Lucida Sans Unicode" panose="020B0602030504020204" pitchFamily="34" charset="0"/>
                </a:rPr>
                <a:t>Private</a:t>
              </a:r>
            </a:p>
          </p:txBody>
        </p:sp>
      </p:grpSp>
      <p:sp>
        <p:nvSpPr>
          <p:cNvPr id="26692" name="Text Box 126"/>
          <p:cNvSpPr txBox="1">
            <a:spLocks noChangeArrowheads="1"/>
          </p:cNvSpPr>
          <p:nvPr/>
        </p:nvSpPr>
        <p:spPr bwMode="auto">
          <a:xfrm>
            <a:off x="3279775" y="4165600"/>
            <a:ext cx="736600" cy="377825"/>
          </a:xfrm>
          <a:prstGeom prst="rect">
            <a:avLst/>
          </a:prstGeom>
          <a:solidFill>
            <a:schemeClr val="tx1"/>
          </a:solidFill>
          <a:ln w="9525">
            <a:solidFill>
              <a:schemeClr val="tx1"/>
            </a:solidFill>
            <a:miter lim="800000"/>
            <a:headEnd/>
            <a:tailEnd/>
          </a:ln>
        </p:spPr>
        <p:txBody>
          <a:bodyPr wrap="none">
            <a:spAutoFit/>
          </a:bodyP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847">
                <a:solidFill>
                  <a:srgbClr val="FF3300"/>
                </a:solidFill>
                <a:latin typeface="Arial" panose="020B0604020202020204" pitchFamily="34" charset="0"/>
                <a:cs typeface="Lucida Sans Unicode" panose="020B0602030504020204" pitchFamily="34" charset="0"/>
              </a:rPr>
              <a:t>IFRC</a:t>
            </a:r>
          </a:p>
        </p:txBody>
      </p:sp>
      <p:cxnSp>
        <p:nvCxnSpPr>
          <p:cNvPr id="24646" name="AutoShape 127"/>
          <p:cNvCxnSpPr>
            <a:cxnSpLocks noChangeShapeType="1"/>
            <a:stCxn id="26692" idx="2"/>
            <a:endCxn id="26751" idx="0"/>
          </p:cNvCxnSpPr>
          <p:nvPr/>
        </p:nvCxnSpPr>
        <p:spPr bwMode="auto">
          <a:xfrm flipH="1">
            <a:off x="2549525" y="4543425"/>
            <a:ext cx="1098550" cy="896938"/>
          </a:xfrm>
          <a:prstGeom prst="straightConnector1">
            <a:avLst/>
          </a:prstGeom>
          <a:noFill/>
          <a:ln w="12700">
            <a:solidFill>
              <a:schemeClr val="tx1"/>
            </a:solidFill>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8313" y="1557338"/>
            <a:ext cx="8218487" cy="720725"/>
          </a:xfrm>
        </p:spPr>
        <p:txBody>
          <a:bodyPr/>
          <a:lstStyle/>
          <a:p>
            <a:pPr algn="l"/>
            <a:r>
              <a:rPr lang="en-US" sz="3200" dirty="0"/>
              <a:t>Making sense of it all: coordination</a:t>
            </a:r>
          </a:p>
        </p:txBody>
      </p:sp>
      <p:sp>
        <p:nvSpPr>
          <p:cNvPr id="3" name="Content Placeholder 2"/>
          <p:cNvSpPr>
            <a:spLocks noGrp="1"/>
          </p:cNvSpPr>
          <p:nvPr>
            <p:ph idx="1"/>
          </p:nvPr>
        </p:nvSpPr>
        <p:spPr>
          <a:xfrm>
            <a:off x="457200" y="2420938"/>
            <a:ext cx="8229600" cy="3503612"/>
          </a:xfrm>
        </p:spPr>
        <p:txBody>
          <a:bodyPr/>
          <a:lstStyle/>
          <a:p>
            <a:pPr>
              <a:buClr>
                <a:schemeClr val="accent1">
                  <a:lumMod val="75000"/>
                </a:schemeClr>
              </a:buClr>
              <a:buFont typeface="Wingdings" panose="05000000000000000000" pitchFamily="2" charset="2"/>
              <a:buChar char="§"/>
            </a:pPr>
            <a:r>
              <a:rPr lang="en-US" sz="2400" dirty="0"/>
              <a:t>Coordination mechanisms:</a:t>
            </a:r>
          </a:p>
          <a:p>
            <a:pPr lvl="1">
              <a:buClr>
                <a:schemeClr val="accent1">
                  <a:lumMod val="75000"/>
                </a:schemeClr>
              </a:buClr>
              <a:buFont typeface="Wingdings" panose="05000000000000000000" pitchFamily="2" charset="2"/>
              <a:buChar char="§"/>
            </a:pPr>
            <a:r>
              <a:rPr lang="en-US" sz="2200" dirty="0"/>
              <a:t>National Emergency Response Centre (or similar)</a:t>
            </a:r>
          </a:p>
          <a:p>
            <a:pPr lvl="1">
              <a:buClr>
                <a:schemeClr val="accent1">
                  <a:lumMod val="75000"/>
                </a:schemeClr>
              </a:buClr>
              <a:buFont typeface="Wingdings" panose="05000000000000000000" pitchFamily="2" charset="2"/>
              <a:buChar char="§"/>
            </a:pPr>
            <a:r>
              <a:rPr lang="en-US" sz="2200" dirty="0"/>
              <a:t>UN Resident/Humanitarian Coordinator, UN Disaster Assessment and Coordination, Union Civil Protection Mechanism, USAR teams (INSARAG)</a:t>
            </a:r>
          </a:p>
          <a:p>
            <a:pPr lvl="1">
              <a:buClr>
                <a:schemeClr val="accent1">
                  <a:lumMod val="75000"/>
                </a:schemeClr>
              </a:buClr>
              <a:buFont typeface="Wingdings" panose="05000000000000000000" pitchFamily="2" charset="2"/>
              <a:buChar char="§"/>
            </a:pPr>
            <a:r>
              <a:rPr lang="en-US" sz="2200" dirty="0"/>
              <a:t>On-site Operations Coordination Centre (OSOCC)</a:t>
            </a:r>
          </a:p>
          <a:p>
            <a:pPr lvl="1">
              <a:buClr>
                <a:schemeClr val="accent1">
                  <a:lumMod val="75000"/>
                </a:schemeClr>
              </a:buClr>
              <a:buFont typeface="Wingdings" panose="05000000000000000000" pitchFamily="2" charset="2"/>
              <a:buChar char="§"/>
            </a:pPr>
            <a:r>
              <a:rPr lang="en-US" sz="2200" dirty="0"/>
              <a:t>Global Disaster Alerts Coordination System (GDACS)</a:t>
            </a:r>
          </a:p>
          <a:p>
            <a:pPr lvl="1">
              <a:buClr>
                <a:schemeClr val="accent1">
                  <a:lumMod val="75000"/>
                </a:schemeClr>
              </a:buClr>
              <a:buFont typeface="Wingdings" panose="05000000000000000000" pitchFamily="2" charset="2"/>
              <a:buChar char="§"/>
            </a:pPr>
            <a:r>
              <a:rPr lang="en-US" sz="2200" dirty="0"/>
              <a:t>Virtual OSOCC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670495" y="3140968"/>
          <a:ext cx="2664296" cy="2882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 Same Side Corner Rectangle 10"/>
          <p:cNvSpPr/>
          <p:nvPr/>
        </p:nvSpPr>
        <p:spPr>
          <a:xfrm rot="5400000">
            <a:off x="5811044" y="823119"/>
            <a:ext cx="776287" cy="5413375"/>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28676" name="Group 13"/>
          <p:cNvGrpSpPr>
            <a:grpSpLocks/>
          </p:cNvGrpSpPr>
          <p:nvPr/>
        </p:nvGrpSpPr>
        <p:grpSpPr bwMode="auto">
          <a:xfrm>
            <a:off x="3462338" y="4076700"/>
            <a:ext cx="5443537" cy="936625"/>
            <a:chOff x="2194560" y="192162"/>
            <a:chExt cx="3901440" cy="1047750"/>
          </a:xfrm>
        </p:grpSpPr>
        <p:sp>
          <p:nvSpPr>
            <p:cNvPr id="15" name="Round Same Side Corner Rectangle 14"/>
            <p:cNvSpPr/>
            <p:nvPr/>
          </p:nvSpPr>
          <p:spPr>
            <a:xfrm rot="5400000">
              <a:off x="3621405" y="-1234683"/>
              <a:ext cx="1047750" cy="390144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Round Same Side Corner Rectangle 4"/>
            <p:cNvSpPr txBox="1"/>
            <p:nvPr/>
          </p:nvSpPr>
          <p:spPr>
            <a:xfrm>
              <a:off x="2194560" y="241886"/>
              <a:ext cx="3850240" cy="9483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02870" tIns="51435" rIns="102870" bIns="51435" anchor="ctr"/>
            <a:lstStyle/>
            <a:p>
              <a:pPr marL="228600" lvl="1" indent="-228600" defTabSz="1200150">
                <a:lnSpc>
                  <a:spcPct val="90000"/>
                </a:lnSpc>
                <a:spcAft>
                  <a:spcPct val="15000"/>
                </a:spcAft>
                <a:buFontTx/>
                <a:buChar char="•"/>
              </a:pPr>
              <a:endParaRPr lang="en-US" sz="2700">
                <a:solidFill>
                  <a:srgbClr val="000000"/>
                </a:solidFill>
                <a:ea typeface="MS PGothic" pitchFamily="34" charset="-128"/>
              </a:endParaRPr>
            </a:p>
            <a:p>
              <a:pPr marL="228600" lvl="1" indent="-228600" defTabSz="1200150">
                <a:lnSpc>
                  <a:spcPct val="90000"/>
                </a:lnSpc>
                <a:spcAft>
                  <a:spcPct val="15000"/>
                </a:spcAft>
                <a:buFontTx/>
                <a:buChar char="•"/>
              </a:pPr>
              <a:endParaRPr lang="en-US" sz="2700">
                <a:solidFill>
                  <a:srgbClr val="000000"/>
                </a:solidFill>
                <a:ea typeface="MS PGothic" pitchFamily="34" charset="-128"/>
              </a:endParaRPr>
            </a:p>
          </p:txBody>
        </p:sp>
      </p:grpSp>
      <p:grpSp>
        <p:nvGrpSpPr>
          <p:cNvPr id="28677" name="Group 16"/>
          <p:cNvGrpSpPr>
            <a:grpSpLocks/>
          </p:cNvGrpSpPr>
          <p:nvPr/>
        </p:nvGrpSpPr>
        <p:grpSpPr bwMode="auto">
          <a:xfrm>
            <a:off x="3492500" y="5084763"/>
            <a:ext cx="5413375" cy="957262"/>
            <a:chOff x="2194560" y="192162"/>
            <a:chExt cx="3901440" cy="1047750"/>
          </a:xfrm>
        </p:grpSpPr>
        <p:sp>
          <p:nvSpPr>
            <p:cNvPr id="18" name="Round Same Side Corner Rectangle 17"/>
            <p:cNvSpPr/>
            <p:nvPr/>
          </p:nvSpPr>
          <p:spPr>
            <a:xfrm rot="5400000">
              <a:off x="3621405" y="-1234684"/>
              <a:ext cx="1047750" cy="390144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ound Same Side Corner Rectangle 4"/>
            <p:cNvSpPr txBox="1"/>
            <p:nvPr/>
          </p:nvSpPr>
          <p:spPr>
            <a:xfrm>
              <a:off x="2194560" y="242551"/>
              <a:ext cx="3849955" cy="9469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02870" tIns="51435" rIns="102870" bIns="51435" anchor="ctr"/>
            <a:lstStyle/>
            <a:p>
              <a:pPr marL="228600" lvl="1" indent="-228600" defTabSz="1200150">
                <a:lnSpc>
                  <a:spcPct val="90000"/>
                </a:lnSpc>
                <a:spcAft>
                  <a:spcPct val="15000"/>
                </a:spcAft>
                <a:buFontTx/>
                <a:buChar char="•"/>
              </a:pPr>
              <a:endParaRPr lang="en-US" sz="2700">
                <a:solidFill>
                  <a:srgbClr val="000000"/>
                </a:solidFill>
                <a:ea typeface="MS PGothic" pitchFamily="34" charset="-128"/>
              </a:endParaRPr>
            </a:p>
            <a:p>
              <a:pPr marL="228600" lvl="1" indent="-228600" defTabSz="1200150">
                <a:lnSpc>
                  <a:spcPct val="90000"/>
                </a:lnSpc>
                <a:spcAft>
                  <a:spcPct val="15000"/>
                </a:spcAft>
                <a:buFontTx/>
                <a:buChar char="•"/>
              </a:pPr>
              <a:endParaRPr lang="en-US" sz="2700">
                <a:solidFill>
                  <a:srgbClr val="000000"/>
                </a:solidFill>
                <a:ea typeface="MS PGothic" pitchFamily="34" charset="-128"/>
              </a:endParaRPr>
            </a:p>
          </p:txBody>
        </p:sp>
      </p:grpSp>
      <p:sp>
        <p:nvSpPr>
          <p:cNvPr id="20" name="TextBox 19"/>
          <p:cNvSpPr txBox="1"/>
          <p:nvPr/>
        </p:nvSpPr>
        <p:spPr>
          <a:xfrm>
            <a:off x="3440113" y="3148013"/>
            <a:ext cx="4948237" cy="785812"/>
          </a:xfrm>
          <a:prstGeom prst="rect">
            <a:avLst/>
          </a:prstGeom>
          <a:noFill/>
        </p:spPr>
        <p:txBody>
          <a:bodyPr>
            <a:spAutoFit/>
          </a:bodyPr>
          <a:lstStyle/>
          <a:p>
            <a:pPr algn="just">
              <a:spcBef>
                <a:spcPct val="50000"/>
              </a:spcBef>
            </a:pPr>
            <a:r>
              <a:rPr lang="en-US" altLang="en-US" sz="1500" dirty="0">
                <a:solidFill>
                  <a:srgbClr val="17375E"/>
                </a:solidFill>
                <a:latin typeface="Arial" pitchFamily="34" charset="0"/>
                <a:cs typeface="Arial" pitchFamily="34" charset="0"/>
              </a:rPr>
              <a:t>Part of the international emergency response system for sudden-onset emergencies. UNDAC teams can deploy at short notice (12-48 hours) anywhere in the world.</a:t>
            </a:r>
            <a:endParaRPr lang="en-GB" altLang="en-US" sz="1500" dirty="0">
              <a:solidFill>
                <a:srgbClr val="17375E"/>
              </a:solidFill>
              <a:latin typeface="Arial" pitchFamily="34" charset="0"/>
              <a:cs typeface="Arial" pitchFamily="34" charset="0"/>
            </a:endParaRPr>
          </a:p>
        </p:txBody>
      </p:sp>
      <p:sp>
        <p:nvSpPr>
          <p:cNvPr id="28679" name="TextBox 20"/>
          <p:cNvSpPr txBox="1">
            <a:spLocks noChangeArrowheads="1"/>
          </p:cNvSpPr>
          <p:nvPr/>
        </p:nvSpPr>
        <p:spPr bwMode="auto">
          <a:xfrm>
            <a:off x="3491880" y="4077072"/>
            <a:ext cx="5286375" cy="1015663"/>
          </a:xfrm>
          <a:prstGeom prst="rect">
            <a:avLst/>
          </a:prstGeom>
          <a:noFill/>
          <a:ln w="9525">
            <a:noFill/>
            <a:miter lim="800000"/>
            <a:headEnd/>
            <a:tailEnd/>
          </a:ln>
        </p:spPr>
        <p:txBody>
          <a:bodyPr>
            <a:spAutoFit/>
          </a:bodyPr>
          <a:lstStyle/>
          <a:p>
            <a:pPr algn="just">
              <a:spcBef>
                <a:spcPct val="50000"/>
              </a:spcBef>
            </a:pPr>
            <a:r>
              <a:rPr lang="en-US" altLang="en-US" sz="1500" dirty="0">
                <a:solidFill>
                  <a:srgbClr val="17375E"/>
                </a:solidFill>
                <a:latin typeface="Arial" pitchFamily="34" charset="0"/>
                <a:cs typeface="Arial" pitchFamily="34" charset="0"/>
              </a:rPr>
              <a:t>European Union Civil Protection Mechanism enables coordinated assistance from the participating states to victims of natural and man-made disasters in Europe and elsewhere.</a:t>
            </a:r>
          </a:p>
        </p:txBody>
      </p:sp>
      <p:sp>
        <p:nvSpPr>
          <p:cNvPr id="17" name="Title 1"/>
          <p:cNvSpPr txBox="1">
            <a:spLocks/>
          </p:cNvSpPr>
          <p:nvPr/>
        </p:nvSpPr>
        <p:spPr bwMode="auto">
          <a:xfrm>
            <a:off x="107950" y="1484313"/>
            <a:ext cx="9036050"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GB" altLang="en-US" sz="3000" b="1">
                <a:solidFill>
                  <a:srgbClr val="376092"/>
                </a:solidFill>
                <a:latin typeface="Arial" pitchFamily="34" charset="0"/>
                <a:cs typeface="Arial" pitchFamily="34" charset="0"/>
              </a:rPr>
              <a:t>Coordination</a:t>
            </a:r>
            <a:r>
              <a:rPr lang="en-GB" altLang="en-US" sz="3200" b="1">
                <a:solidFill>
                  <a:srgbClr val="376092"/>
                </a:solidFill>
                <a:latin typeface="Arial" pitchFamily="34" charset="0"/>
                <a:cs typeface="Arial" pitchFamily="34" charset="0"/>
              </a:rPr>
              <a:t> mechanisms: </a:t>
            </a:r>
            <a:r>
              <a:rPr lang="en-GB" altLang="en-US" sz="3200" b="1">
                <a:solidFill>
                  <a:srgbClr val="E46C0A"/>
                </a:solidFill>
                <a:latin typeface="Arial" pitchFamily="34" charset="0"/>
                <a:cs typeface="Arial" pitchFamily="34" charset="0"/>
              </a:rPr>
              <a:t>International level</a:t>
            </a:r>
            <a:endParaRPr lang="en-GB" altLang="en-US" sz="4000" b="1">
              <a:solidFill>
                <a:srgbClr val="17375E"/>
              </a:solidFill>
              <a:latin typeface="Arial" pitchFamily="34" charset="0"/>
              <a:cs typeface="Arial" pitchFamily="34" charset="0"/>
            </a:endParaRPr>
          </a:p>
        </p:txBody>
      </p:sp>
      <p:sp>
        <p:nvSpPr>
          <p:cNvPr id="28681" name="TextBox 21"/>
          <p:cNvSpPr txBox="1">
            <a:spLocks noChangeArrowheads="1"/>
          </p:cNvSpPr>
          <p:nvPr/>
        </p:nvSpPr>
        <p:spPr bwMode="auto">
          <a:xfrm>
            <a:off x="3462338" y="5078413"/>
            <a:ext cx="5443537" cy="1014412"/>
          </a:xfrm>
          <a:prstGeom prst="rect">
            <a:avLst/>
          </a:prstGeom>
          <a:noFill/>
          <a:ln w="9525">
            <a:noFill/>
            <a:miter lim="800000"/>
            <a:headEnd/>
            <a:tailEnd/>
          </a:ln>
        </p:spPr>
        <p:txBody>
          <a:bodyPr>
            <a:spAutoFit/>
          </a:bodyPr>
          <a:lstStyle/>
          <a:p>
            <a:pPr algn="just">
              <a:spcBef>
                <a:spcPct val="50000"/>
              </a:spcBef>
            </a:pPr>
            <a:r>
              <a:rPr lang="en-US" altLang="en-US" sz="1500" dirty="0">
                <a:solidFill>
                  <a:srgbClr val="17375E"/>
                </a:solidFill>
                <a:latin typeface="Arial" pitchFamily="34" charset="0"/>
                <a:cs typeface="Arial" pitchFamily="34" charset="0"/>
              </a:rPr>
              <a:t>Urban Search and Rescue (USAR) teams of more than 80 countries operate under the International Search and Rescue Advisory Group (INSARAG) under the UN umbrella according to specific guidelines.</a:t>
            </a:r>
          </a:p>
        </p:txBody>
      </p:sp>
      <p:grpSp>
        <p:nvGrpSpPr>
          <p:cNvPr id="28682" name="Group 23"/>
          <p:cNvGrpSpPr>
            <a:grpSpLocks/>
          </p:cNvGrpSpPr>
          <p:nvPr/>
        </p:nvGrpSpPr>
        <p:grpSpPr bwMode="auto">
          <a:xfrm>
            <a:off x="669925" y="2133600"/>
            <a:ext cx="2679700" cy="1008063"/>
            <a:chOff x="-2569357" y="-913228"/>
            <a:chExt cx="2678907" cy="1008112"/>
          </a:xfrm>
        </p:grpSpPr>
        <p:sp>
          <p:nvSpPr>
            <p:cNvPr id="25" name="Rectangle 24"/>
            <p:cNvSpPr/>
            <p:nvPr/>
          </p:nvSpPr>
          <p:spPr>
            <a:xfrm>
              <a:off x="-2569357" y="-771933"/>
              <a:ext cx="2664624" cy="749336"/>
            </a:xfrm>
            <a:prstGeom prst="rect">
              <a:avLst/>
            </a:prstGeom>
            <a:solidFill>
              <a:schemeClr val="accent1">
                <a:lumMod val="75000"/>
                <a:alpha val="90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6" name="TextBox 25"/>
            <p:cNvSpPr txBox="1"/>
            <p:nvPr/>
          </p:nvSpPr>
          <p:spPr>
            <a:xfrm>
              <a:off x="-2555073" y="-913228"/>
              <a:ext cx="2664623" cy="1008112"/>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2667000">
                <a:lnSpc>
                  <a:spcPct val="90000"/>
                </a:lnSpc>
                <a:spcAft>
                  <a:spcPct val="35000"/>
                </a:spcAft>
                <a:defRPr/>
              </a:pPr>
              <a:r>
                <a:rPr lang="en-US" sz="3600" b="1" dirty="0">
                  <a:solidFill>
                    <a:prstClr val="white"/>
                  </a:solidFill>
                </a:rPr>
                <a:t>UNRC/HC</a:t>
              </a:r>
            </a:p>
          </p:txBody>
        </p:sp>
      </p:grpSp>
      <p:sp>
        <p:nvSpPr>
          <p:cNvPr id="27" name="Round Same Side Corner Rectangle 26"/>
          <p:cNvSpPr/>
          <p:nvPr/>
        </p:nvSpPr>
        <p:spPr>
          <a:xfrm rot="5400000">
            <a:off x="5811044" y="-72231"/>
            <a:ext cx="746125" cy="5443537"/>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defRPr/>
            </a:pPr>
            <a:endParaRPr lang="en-US" dirty="0"/>
          </a:p>
        </p:txBody>
      </p:sp>
      <p:sp>
        <p:nvSpPr>
          <p:cNvPr id="28" name="TextBox 27"/>
          <p:cNvSpPr txBox="1"/>
          <p:nvPr/>
        </p:nvSpPr>
        <p:spPr>
          <a:xfrm>
            <a:off x="3430588" y="2292350"/>
            <a:ext cx="5475287" cy="785813"/>
          </a:xfrm>
          <a:prstGeom prst="rect">
            <a:avLst/>
          </a:prstGeom>
          <a:noFill/>
        </p:spPr>
        <p:txBody>
          <a:bodyPr>
            <a:spAutoFit/>
          </a:bodyPr>
          <a:lstStyle/>
          <a:p>
            <a:pPr algn="just">
              <a:spcBef>
                <a:spcPct val="50000"/>
              </a:spcBef>
            </a:pPr>
            <a:r>
              <a:rPr lang="en-US" altLang="en-US" sz="1500" dirty="0">
                <a:solidFill>
                  <a:srgbClr val="17375E"/>
                </a:solidFill>
                <a:latin typeface="Arial" pitchFamily="34" charset="0"/>
                <a:cs typeface="Arial" pitchFamily="34" charset="0"/>
              </a:rPr>
              <a:t>Appointed by the UN Secretary-General, chairs (Humanitarian) Country Team, represents the UN to the central government and coordinates the UN response.</a:t>
            </a:r>
            <a:endParaRPr lang="en-GB" altLang="en-US" sz="1500" dirty="0">
              <a:solidFill>
                <a:srgbClr val="17375E"/>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8313" y="1557338"/>
            <a:ext cx="8218487" cy="720725"/>
          </a:xfrm>
        </p:spPr>
        <p:txBody>
          <a:bodyPr/>
          <a:lstStyle/>
          <a:p>
            <a:pPr algn="l"/>
            <a:r>
              <a:rPr lang="en-US" sz="3200" dirty="0"/>
              <a:t>Making sense of it all: information</a:t>
            </a:r>
          </a:p>
        </p:txBody>
      </p:sp>
      <p:sp>
        <p:nvSpPr>
          <p:cNvPr id="43011" name="Content Placeholder 2"/>
          <p:cNvSpPr>
            <a:spLocks noGrp="1"/>
          </p:cNvSpPr>
          <p:nvPr>
            <p:ph idx="1"/>
          </p:nvPr>
        </p:nvSpPr>
        <p:spPr>
          <a:xfrm>
            <a:off x="457200" y="2420938"/>
            <a:ext cx="8229600" cy="3503612"/>
          </a:xfrm>
        </p:spPr>
        <p:txBody>
          <a:bodyPr/>
          <a:lstStyle/>
          <a:p>
            <a:pPr>
              <a:buClr>
                <a:schemeClr val="accent1">
                  <a:lumMod val="75000"/>
                </a:schemeClr>
              </a:buClr>
              <a:buFont typeface="Wingdings" panose="05000000000000000000" pitchFamily="2" charset="2"/>
              <a:buChar char="§"/>
            </a:pPr>
            <a:r>
              <a:rPr lang="en-US" sz="2400" dirty="0"/>
              <a:t>Information-sharing mechanisms</a:t>
            </a:r>
          </a:p>
          <a:p>
            <a:pPr lvl="1">
              <a:buClr>
                <a:schemeClr val="accent1">
                  <a:lumMod val="75000"/>
                </a:schemeClr>
              </a:buClr>
              <a:buFont typeface="Wingdings" panose="05000000000000000000" pitchFamily="2" charset="2"/>
              <a:buChar char="§"/>
            </a:pPr>
            <a:r>
              <a:rPr lang="en-US" sz="2200" dirty="0"/>
              <a:t>Coordination fora (OSOCC, VOSOCC)</a:t>
            </a:r>
          </a:p>
          <a:p>
            <a:pPr lvl="1">
              <a:buClr>
                <a:schemeClr val="accent1">
                  <a:lumMod val="75000"/>
                </a:schemeClr>
              </a:buClr>
              <a:buFont typeface="Wingdings" panose="05000000000000000000" pitchFamily="2" charset="2"/>
              <a:buChar char="§"/>
            </a:pPr>
            <a:r>
              <a:rPr lang="en-US" sz="2200" dirty="0"/>
              <a:t>Humanitarian ID: </a:t>
            </a:r>
            <a:r>
              <a:rPr lang="en-US" sz="2200" dirty="0">
                <a:hlinkClick r:id="rId3"/>
              </a:rPr>
              <a:t>https://humanitarian.id/</a:t>
            </a:r>
            <a:r>
              <a:rPr lang="en-US" sz="2200" dirty="0"/>
              <a:t> </a:t>
            </a:r>
          </a:p>
          <a:p>
            <a:pPr lvl="1">
              <a:buClr>
                <a:schemeClr val="accent1">
                  <a:lumMod val="75000"/>
                </a:schemeClr>
              </a:buClr>
              <a:buFont typeface="Wingdings" panose="05000000000000000000" pitchFamily="2" charset="2"/>
              <a:buChar char="§"/>
            </a:pPr>
            <a:r>
              <a:rPr lang="en-US" sz="2200" dirty="0"/>
              <a:t>Humanitarian response: </a:t>
            </a:r>
            <a:r>
              <a:rPr lang="en-US" sz="2200" dirty="0">
                <a:hlinkClick r:id="rId4"/>
              </a:rPr>
              <a:t>https://www.humanitarianresponse.info/</a:t>
            </a:r>
            <a:r>
              <a:rPr lang="en-US" sz="2200" dirty="0"/>
              <a:t> (phasing out)</a:t>
            </a:r>
          </a:p>
          <a:p>
            <a:pPr lvl="1">
              <a:buClr>
                <a:schemeClr val="accent1">
                  <a:lumMod val="75000"/>
                </a:schemeClr>
              </a:buClr>
              <a:buFont typeface="Wingdings" panose="05000000000000000000" pitchFamily="2" charset="2"/>
              <a:buChar char="§"/>
            </a:pPr>
            <a:r>
              <a:rPr lang="en-US" sz="2200" dirty="0" err="1"/>
              <a:t>Reliefweb</a:t>
            </a:r>
            <a:r>
              <a:rPr lang="en-US" sz="2200" dirty="0"/>
              <a:t>: </a:t>
            </a:r>
            <a:r>
              <a:rPr lang="en-US" sz="2200" dirty="0">
                <a:hlinkClick r:id="rId5"/>
              </a:rPr>
              <a:t>http://reliefweb.int/</a:t>
            </a:r>
            <a:r>
              <a:rPr lang="en-US" sz="2200" dirty="0"/>
              <a:t> </a:t>
            </a:r>
          </a:p>
          <a:p>
            <a:pPr lvl="1">
              <a:buClr>
                <a:schemeClr val="accent1">
                  <a:lumMod val="75000"/>
                </a:schemeClr>
              </a:buClr>
              <a:buFont typeface="Wingdings" panose="05000000000000000000" pitchFamily="2" charset="2"/>
              <a:buChar char="§"/>
            </a:pPr>
            <a:r>
              <a:rPr lang="en-US" sz="2200" dirty="0"/>
              <a:t>Humanitarian Data Exchange: </a:t>
            </a:r>
            <a:r>
              <a:rPr lang="en-US" sz="2200" dirty="0">
                <a:hlinkClick r:id="rId6"/>
              </a:rPr>
              <a:t>https://data.humdata.org/</a:t>
            </a:r>
            <a:r>
              <a:rPr lang="en-US" sz="2200" dirty="0"/>
              <a:t> </a:t>
            </a:r>
          </a:p>
        </p:txBody>
      </p:sp>
    </p:spTree>
    <p:extLst>
      <p:ext uri="{BB962C8B-B14F-4D97-AF65-F5344CB8AC3E}">
        <p14:creationId xmlns="" xmlns:p14="http://schemas.microsoft.com/office/powerpoint/2010/main" val="19692391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8313" y="1557338"/>
            <a:ext cx="8218487" cy="863550"/>
          </a:xfrm>
        </p:spPr>
        <p:txBody>
          <a:bodyPr/>
          <a:lstStyle/>
          <a:p>
            <a:pPr algn="l"/>
            <a:r>
              <a:rPr lang="en-US" sz="3200" dirty="0"/>
              <a:t>Group work: coordination and information tools</a:t>
            </a:r>
          </a:p>
        </p:txBody>
      </p:sp>
      <p:sp>
        <p:nvSpPr>
          <p:cNvPr id="3" name="Content Placeholder 2"/>
          <p:cNvSpPr>
            <a:spLocks noGrp="1"/>
          </p:cNvSpPr>
          <p:nvPr>
            <p:ph idx="1"/>
          </p:nvPr>
        </p:nvSpPr>
        <p:spPr>
          <a:xfrm>
            <a:off x="457200" y="2420938"/>
            <a:ext cx="8229600" cy="3503612"/>
          </a:xfrm>
        </p:spPr>
        <p:txBody>
          <a:bodyPr/>
          <a:lstStyle/>
          <a:p>
            <a:pPr>
              <a:buClr>
                <a:schemeClr val="accent1">
                  <a:lumMod val="75000"/>
                </a:schemeClr>
              </a:buClr>
              <a:buFont typeface="Wingdings" panose="05000000000000000000" pitchFamily="2" charset="2"/>
              <a:buChar char="§"/>
            </a:pPr>
            <a:r>
              <a:rPr lang="en-US" sz="2400" dirty="0"/>
              <a:t>Each group is assigned one of the following tools: </a:t>
            </a:r>
            <a:r>
              <a:rPr lang="en-US" sz="2400" dirty="0" smtClean="0"/>
              <a:t>OSOCC &amp; GDACS</a:t>
            </a:r>
            <a:r>
              <a:rPr lang="en-US" sz="2400" dirty="0" smtClean="0"/>
              <a:t>;</a:t>
            </a:r>
            <a:r>
              <a:rPr lang="en-US" sz="2400" dirty="0" smtClean="0"/>
              <a:t> VOSOCC, </a:t>
            </a:r>
            <a:r>
              <a:rPr lang="en-US" sz="2400" smtClean="0"/>
              <a:t>Kobo Toolbox; </a:t>
            </a:r>
            <a:r>
              <a:rPr lang="en-US" sz="2400" dirty="0" err="1"/>
              <a:t>Reliefweb</a:t>
            </a:r>
            <a:r>
              <a:rPr lang="en-US" sz="2400" dirty="0"/>
              <a:t>, Humanitarian Data Exchange</a:t>
            </a:r>
            <a:r>
              <a:rPr lang="en-US" dirty="0"/>
              <a:t>:</a:t>
            </a:r>
          </a:p>
          <a:p>
            <a:pPr lvl="1">
              <a:buClr>
                <a:schemeClr val="accent1">
                  <a:lumMod val="75000"/>
                </a:schemeClr>
              </a:buClr>
              <a:buFont typeface="Wingdings" panose="05000000000000000000" pitchFamily="2" charset="2"/>
              <a:buChar char="§"/>
            </a:pPr>
            <a:r>
              <a:rPr lang="en-US" sz="2200" dirty="0"/>
              <a:t>Research your tool online and/or in the UNDAC handbook (use the electronic version and search it);</a:t>
            </a:r>
          </a:p>
          <a:p>
            <a:pPr lvl="1">
              <a:buClr>
                <a:schemeClr val="accent1">
                  <a:lumMod val="75000"/>
                </a:schemeClr>
              </a:buClr>
              <a:buFont typeface="Wingdings" panose="05000000000000000000" pitchFamily="2" charset="2"/>
              <a:buChar char="§"/>
            </a:pPr>
            <a:r>
              <a:rPr lang="en-US" sz="2200" dirty="0"/>
              <a:t>What do you see that is or could be useful to the environmental expert?</a:t>
            </a:r>
          </a:p>
          <a:p>
            <a:pPr lvl="1">
              <a:buClr>
                <a:schemeClr val="accent1">
                  <a:lumMod val="75000"/>
                </a:schemeClr>
              </a:buClr>
              <a:buFont typeface="Wingdings" panose="05000000000000000000" pitchFamily="2" charset="2"/>
              <a:buChar char="§"/>
            </a:pPr>
            <a:r>
              <a:rPr lang="en-US" sz="2200" dirty="0"/>
              <a:t>How could you as an environmental expert make the tool more useful to others during your emergency deployment?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8313" y="1557338"/>
            <a:ext cx="8218487" cy="720725"/>
          </a:xfrm>
        </p:spPr>
        <p:txBody>
          <a:bodyPr/>
          <a:lstStyle/>
          <a:p>
            <a:pPr algn="l"/>
            <a:r>
              <a:rPr lang="en-US" sz="3200" dirty="0"/>
              <a:t>OSOCC</a:t>
            </a:r>
          </a:p>
        </p:txBody>
      </p:sp>
      <p:sp>
        <p:nvSpPr>
          <p:cNvPr id="30723" name="Content Placeholder 3"/>
          <p:cNvSpPr>
            <a:spLocks noGrp="1"/>
          </p:cNvSpPr>
          <p:nvPr>
            <p:ph idx="1"/>
          </p:nvPr>
        </p:nvSpPr>
        <p:spPr>
          <a:xfrm>
            <a:off x="457200" y="2420938"/>
            <a:ext cx="8229600" cy="3503612"/>
          </a:xfrm>
        </p:spPr>
        <p:txBody>
          <a:bodyPr/>
          <a:lstStyle/>
          <a:p>
            <a:pPr>
              <a:buClr>
                <a:schemeClr val="accent1">
                  <a:lumMod val="75000"/>
                </a:schemeClr>
              </a:buClr>
              <a:buFont typeface="Wingdings" panose="05000000000000000000" pitchFamily="2" charset="2"/>
              <a:buChar char="§"/>
            </a:pPr>
            <a:r>
              <a:rPr lang="en-US" sz="2400" dirty="0"/>
              <a:t>The On-Site Operations</a:t>
            </a:r>
            <a:br>
              <a:rPr lang="en-US" sz="2400" dirty="0"/>
            </a:br>
            <a:r>
              <a:rPr lang="en-US" sz="2400" dirty="0"/>
              <a:t>Coordination Centre is set up</a:t>
            </a:r>
            <a:br>
              <a:rPr lang="en-US" sz="2400" dirty="0"/>
            </a:br>
            <a:r>
              <a:rPr lang="en-US" sz="2400" dirty="0"/>
              <a:t>to assist local authorities in</a:t>
            </a:r>
            <a:br>
              <a:rPr lang="en-US" sz="2400" dirty="0"/>
            </a:br>
            <a:r>
              <a:rPr lang="en-US" sz="2400" dirty="0"/>
              <a:t>coordinating international relief</a:t>
            </a:r>
          </a:p>
          <a:p>
            <a:pPr>
              <a:buClr>
                <a:schemeClr val="accent1">
                  <a:lumMod val="75000"/>
                </a:schemeClr>
              </a:buClr>
              <a:buFont typeface="Wingdings" panose="05000000000000000000" pitchFamily="2" charset="2"/>
              <a:buChar char="§"/>
            </a:pPr>
            <a:r>
              <a:rPr lang="en-US" sz="2400" dirty="0"/>
              <a:t>Links international responders and the Government</a:t>
            </a:r>
          </a:p>
          <a:p>
            <a:pPr>
              <a:buClr>
                <a:schemeClr val="accent1">
                  <a:lumMod val="75000"/>
                </a:schemeClr>
              </a:buClr>
              <a:buFont typeface="Wingdings" panose="05000000000000000000" pitchFamily="2" charset="2"/>
              <a:buChar char="§"/>
            </a:pPr>
            <a:r>
              <a:rPr lang="en-US" sz="2400" dirty="0"/>
              <a:t>Provides a platform for cooperation, coordination and information management</a:t>
            </a:r>
          </a:p>
          <a:p>
            <a:pPr>
              <a:buClr>
                <a:schemeClr val="accent1">
                  <a:lumMod val="75000"/>
                </a:schemeClr>
              </a:buClr>
              <a:buFont typeface="Wingdings" panose="05000000000000000000" pitchFamily="2" charset="2"/>
              <a:buChar char="§"/>
            </a:pPr>
            <a:r>
              <a:rPr lang="en-US" sz="2400" dirty="0"/>
              <a:t>Size and functions vary according to disaster</a:t>
            </a:r>
          </a:p>
        </p:txBody>
      </p:sp>
      <p:pic>
        <p:nvPicPr>
          <p:cNvPr id="30724" name="Picture 5" descr="15"/>
          <p:cNvPicPr>
            <a:picLocks noChangeAspect="1" noChangeArrowheads="1"/>
          </p:cNvPicPr>
          <p:nvPr/>
        </p:nvPicPr>
        <p:blipFill>
          <a:blip r:embed="rId3" cstate="print"/>
          <a:srcRect/>
          <a:stretch>
            <a:fillRect/>
          </a:stretch>
        </p:blipFill>
        <p:spPr bwMode="auto">
          <a:xfrm>
            <a:off x="5268913" y="1490663"/>
            <a:ext cx="3692525" cy="2009775"/>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96975"/>
            <a:ext cx="8431213" cy="1143000"/>
          </a:xfrm>
        </p:spPr>
        <p:txBody>
          <a:bodyPr/>
          <a:lstStyle/>
          <a:p>
            <a:pPr algn="l"/>
            <a:r>
              <a:rPr lang="en-US" sz="2400">
                <a:solidFill>
                  <a:srgbClr val="E46C0A"/>
                </a:solidFill>
              </a:rPr>
              <a:t/>
            </a:r>
            <a:br>
              <a:rPr lang="en-US" sz="2400">
                <a:solidFill>
                  <a:srgbClr val="E46C0A"/>
                </a:solidFill>
              </a:rPr>
            </a:br>
            <a:r>
              <a:rPr lang="en-US" sz="2400">
                <a:solidFill>
                  <a:srgbClr val="E46C0A"/>
                </a:solidFill>
              </a:rPr>
              <a:t>Virtual OSOCC: </a:t>
            </a:r>
            <a:r>
              <a:rPr lang="en-US" sz="2400">
                <a:hlinkClick r:id="rId3"/>
              </a:rPr>
              <a:t>https://vosocc.unocha.org</a:t>
            </a:r>
            <a:r>
              <a:rPr lang="en-US" sz="2400"/>
              <a:t>   </a:t>
            </a:r>
            <a:r>
              <a:rPr lang="en-US" sz="2000"/>
              <a:t/>
            </a:r>
            <a:br>
              <a:rPr lang="en-US" sz="2000"/>
            </a:br>
            <a:endParaRPr lang="en-US" sz="2000"/>
          </a:p>
        </p:txBody>
      </p:sp>
      <p:pic>
        <p:nvPicPr>
          <p:cNvPr id="32771" name="Picture 10"/>
          <p:cNvPicPr>
            <a:picLocks noChangeAspect="1"/>
          </p:cNvPicPr>
          <p:nvPr/>
        </p:nvPicPr>
        <p:blipFill>
          <a:blip r:embed="rId4" cstate="print"/>
          <a:srcRect/>
          <a:stretch>
            <a:fillRect/>
          </a:stretch>
        </p:blipFill>
        <p:spPr bwMode="auto">
          <a:xfrm>
            <a:off x="627063" y="2205038"/>
            <a:ext cx="7689850" cy="3748087"/>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p:cNvSpPr txBox="1">
            <a:spLocks/>
          </p:cNvSpPr>
          <p:nvPr/>
        </p:nvSpPr>
        <p:spPr bwMode="auto">
          <a:xfrm>
            <a:off x="677863" y="1844675"/>
            <a:ext cx="843121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2400" b="1">
                <a:solidFill>
                  <a:srgbClr val="E46C0A"/>
                </a:solidFill>
                <a:latin typeface="Arial" pitchFamily="34" charset="0"/>
                <a:cs typeface="Arial" pitchFamily="34" charset="0"/>
              </a:rPr>
              <a:t>GDACS</a:t>
            </a:r>
            <a:r>
              <a:rPr lang="en-US" sz="2400" b="1">
                <a:solidFill>
                  <a:srgbClr val="376092"/>
                </a:solidFill>
                <a:latin typeface="Arial" pitchFamily="34" charset="0"/>
                <a:cs typeface="Arial" pitchFamily="34" charset="0"/>
              </a:rPr>
              <a:t> </a:t>
            </a:r>
            <a:r>
              <a:rPr lang="en-US" sz="2400" b="1">
                <a:solidFill>
                  <a:srgbClr val="376092"/>
                </a:solidFill>
                <a:latin typeface="Arial" pitchFamily="34" charset="0"/>
                <a:cs typeface="Arial" pitchFamily="34" charset="0"/>
                <a:hlinkClick r:id="rId3"/>
              </a:rPr>
              <a:t>http://www.gdacs.org</a:t>
            </a:r>
            <a:r>
              <a:rPr lang="en-US" sz="2400" b="1">
                <a:solidFill>
                  <a:srgbClr val="376092"/>
                </a:solidFill>
                <a:latin typeface="Arial" pitchFamily="34" charset="0"/>
                <a:cs typeface="Arial" pitchFamily="34" charset="0"/>
              </a:rPr>
              <a:t> </a:t>
            </a:r>
          </a:p>
          <a:p>
            <a:r>
              <a:rPr lang="en-US" sz="2000" b="1">
                <a:solidFill>
                  <a:srgbClr val="376092"/>
                </a:solidFill>
                <a:latin typeface="Arial" pitchFamily="34" charset="0"/>
                <a:cs typeface="Arial" pitchFamily="34" charset="0"/>
              </a:rPr>
              <a:t/>
            </a:r>
            <a:br>
              <a:rPr lang="en-US" sz="2000" b="1">
                <a:solidFill>
                  <a:srgbClr val="376092"/>
                </a:solidFill>
                <a:latin typeface="Arial" pitchFamily="34" charset="0"/>
                <a:cs typeface="Arial" pitchFamily="34" charset="0"/>
              </a:rPr>
            </a:br>
            <a:endParaRPr lang="en-US" sz="2000" b="1">
              <a:solidFill>
                <a:srgbClr val="376092"/>
              </a:solidFill>
              <a:latin typeface="Arial" pitchFamily="34" charset="0"/>
              <a:cs typeface="Arial" pitchFamily="34" charset="0"/>
            </a:endParaRPr>
          </a:p>
        </p:txBody>
      </p:sp>
      <p:pic>
        <p:nvPicPr>
          <p:cNvPr id="34819" name="Picture 8"/>
          <p:cNvPicPr>
            <a:picLocks noChangeAspect="1"/>
          </p:cNvPicPr>
          <p:nvPr/>
        </p:nvPicPr>
        <p:blipFill>
          <a:blip r:embed="rId4" cstate="print"/>
          <a:srcRect/>
          <a:stretch>
            <a:fillRect/>
          </a:stretch>
        </p:blipFill>
        <p:spPr bwMode="auto">
          <a:xfrm>
            <a:off x="1476375" y="2132013"/>
            <a:ext cx="5689600" cy="3817937"/>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p:cNvSpPr txBox="1">
            <a:spLocks/>
          </p:cNvSpPr>
          <p:nvPr/>
        </p:nvSpPr>
        <p:spPr bwMode="auto">
          <a:xfrm>
            <a:off x="677863" y="1844675"/>
            <a:ext cx="843121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2400" b="1" dirty="0" err="1">
                <a:solidFill>
                  <a:srgbClr val="E46C0A"/>
                </a:solidFill>
                <a:latin typeface="Arial" pitchFamily="34" charset="0"/>
                <a:cs typeface="Arial" pitchFamily="34" charset="0"/>
              </a:rPr>
              <a:t>Reliefweb</a:t>
            </a:r>
            <a:r>
              <a:rPr lang="en-US" sz="2400" b="1" dirty="0">
                <a:solidFill>
                  <a:srgbClr val="376092"/>
                </a:solidFill>
                <a:latin typeface="Arial" pitchFamily="34" charset="0"/>
                <a:cs typeface="Arial" pitchFamily="34" charset="0"/>
              </a:rPr>
              <a:t> </a:t>
            </a:r>
            <a:r>
              <a:rPr lang="en-US" sz="2400" b="1" dirty="0">
                <a:solidFill>
                  <a:srgbClr val="376092"/>
                </a:solidFill>
                <a:latin typeface="Arial" pitchFamily="34" charset="0"/>
                <a:cs typeface="Arial" pitchFamily="34" charset="0"/>
                <a:hlinkClick r:id="rId3"/>
              </a:rPr>
              <a:t>http://reliefweb.int/</a:t>
            </a:r>
            <a:r>
              <a:rPr lang="en-US" sz="2400" b="1" dirty="0">
                <a:solidFill>
                  <a:srgbClr val="376092"/>
                </a:solidFill>
                <a:latin typeface="Arial" pitchFamily="34" charset="0"/>
                <a:cs typeface="Arial" pitchFamily="34" charset="0"/>
              </a:rPr>
              <a:t> </a:t>
            </a:r>
          </a:p>
          <a:p>
            <a:r>
              <a:rPr lang="en-US" sz="2000" b="1" dirty="0">
                <a:solidFill>
                  <a:srgbClr val="376092"/>
                </a:solidFill>
                <a:latin typeface="Arial" pitchFamily="34" charset="0"/>
                <a:cs typeface="Arial" pitchFamily="34" charset="0"/>
              </a:rPr>
              <a:t/>
            </a:r>
            <a:br>
              <a:rPr lang="en-US" sz="2000" b="1" dirty="0">
                <a:solidFill>
                  <a:srgbClr val="376092"/>
                </a:solidFill>
                <a:latin typeface="Arial" pitchFamily="34" charset="0"/>
                <a:cs typeface="Arial" pitchFamily="34" charset="0"/>
              </a:rPr>
            </a:br>
            <a:endParaRPr lang="en-US" sz="2000" b="1" dirty="0">
              <a:solidFill>
                <a:srgbClr val="376092"/>
              </a:solidFill>
              <a:latin typeface="Arial" pitchFamily="34" charset="0"/>
              <a:cs typeface="Arial" pitchFamily="34" charset="0"/>
            </a:endParaRPr>
          </a:p>
        </p:txBody>
      </p:sp>
      <p:pic>
        <p:nvPicPr>
          <p:cNvPr id="2" name="Picture 1"/>
          <p:cNvPicPr>
            <a:picLocks noChangeAspect="1"/>
          </p:cNvPicPr>
          <p:nvPr/>
        </p:nvPicPr>
        <p:blipFill>
          <a:blip r:embed="rId4" cstate="print"/>
          <a:stretch>
            <a:fillRect/>
          </a:stretch>
        </p:blipFill>
        <p:spPr>
          <a:xfrm>
            <a:off x="691250" y="2064023"/>
            <a:ext cx="5398462" cy="3935958"/>
          </a:xfrm>
          <a:prstGeom prst="rect">
            <a:avLst/>
          </a:prstGeom>
        </p:spPr>
      </p:pic>
    </p:spTree>
    <p:extLst>
      <p:ext uri="{BB962C8B-B14F-4D97-AF65-F5344CB8AC3E}">
        <p14:creationId xmlns="" xmlns:p14="http://schemas.microsoft.com/office/powerpoint/2010/main" val="413063646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p:cNvSpPr txBox="1">
            <a:spLocks/>
          </p:cNvSpPr>
          <p:nvPr/>
        </p:nvSpPr>
        <p:spPr bwMode="auto">
          <a:xfrm>
            <a:off x="677863" y="1844675"/>
            <a:ext cx="843121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2400" b="1" dirty="0">
                <a:solidFill>
                  <a:srgbClr val="E46C0A"/>
                </a:solidFill>
                <a:latin typeface="Arial" pitchFamily="34" charset="0"/>
                <a:cs typeface="Arial" pitchFamily="34" charset="0"/>
              </a:rPr>
              <a:t>Humanitarian Data Exchange</a:t>
            </a:r>
            <a:r>
              <a:rPr lang="en-US" sz="2400" b="1" dirty="0">
                <a:solidFill>
                  <a:srgbClr val="376092"/>
                </a:solidFill>
                <a:latin typeface="Arial" pitchFamily="34" charset="0"/>
                <a:cs typeface="Arial" pitchFamily="34" charset="0"/>
              </a:rPr>
              <a:t> </a:t>
            </a:r>
            <a:r>
              <a:rPr lang="en-US" sz="2400" b="1" dirty="0">
                <a:solidFill>
                  <a:srgbClr val="376092"/>
                </a:solidFill>
                <a:latin typeface="Arial" pitchFamily="34" charset="0"/>
                <a:cs typeface="Arial" pitchFamily="34" charset="0"/>
                <a:hlinkClick r:id="rId3"/>
              </a:rPr>
              <a:t>https://data.humdata.org/</a:t>
            </a:r>
            <a:r>
              <a:rPr lang="en-US" sz="2400" b="1" dirty="0">
                <a:solidFill>
                  <a:srgbClr val="376092"/>
                </a:solidFill>
                <a:latin typeface="Arial" pitchFamily="34" charset="0"/>
                <a:cs typeface="Arial" pitchFamily="34" charset="0"/>
              </a:rPr>
              <a:t> </a:t>
            </a:r>
          </a:p>
          <a:p>
            <a:r>
              <a:rPr lang="en-US" sz="2000" b="1" dirty="0">
                <a:solidFill>
                  <a:srgbClr val="376092"/>
                </a:solidFill>
                <a:latin typeface="Arial" pitchFamily="34" charset="0"/>
                <a:cs typeface="Arial" pitchFamily="34" charset="0"/>
              </a:rPr>
              <a:t/>
            </a:r>
            <a:br>
              <a:rPr lang="en-US" sz="2000" b="1" dirty="0">
                <a:solidFill>
                  <a:srgbClr val="376092"/>
                </a:solidFill>
                <a:latin typeface="Arial" pitchFamily="34" charset="0"/>
                <a:cs typeface="Arial" pitchFamily="34" charset="0"/>
              </a:rPr>
            </a:br>
            <a:endParaRPr lang="en-US" sz="2000" b="1" dirty="0">
              <a:solidFill>
                <a:srgbClr val="376092"/>
              </a:solidFill>
              <a:latin typeface="Arial" pitchFamily="34" charset="0"/>
              <a:cs typeface="Arial" pitchFamily="34" charset="0"/>
            </a:endParaRPr>
          </a:p>
        </p:txBody>
      </p:sp>
      <p:pic>
        <p:nvPicPr>
          <p:cNvPr id="3" name="Picture 2"/>
          <p:cNvPicPr>
            <a:picLocks noChangeAspect="1"/>
          </p:cNvPicPr>
          <p:nvPr/>
        </p:nvPicPr>
        <p:blipFill>
          <a:blip r:embed="rId4" cstate="print"/>
          <a:stretch>
            <a:fillRect/>
          </a:stretch>
        </p:blipFill>
        <p:spPr>
          <a:xfrm>
            <a:off x="899592" y="2271810"/>
            <a:ext cx="6512130" cy="3411116"/>
          </a:xfrm>
          <a:prstGeom prst="rect">
            <a:avLst/>
          </a:prstGeom>
        </p:spPr>
      </p:pic>
    </p:spTree>
    <p:extLst>
      <p:ext uri="{BB962C8B-B14F-4D97-AF65-F5344CB8AC3E}">
        <p14:creationId xmlns="" xmlns:p14="http://schemas.microsoft.com/office/powerpoint/2010/main" val="302446655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825" y="1373188"/>
            <a:ext cx="6985000" cy="831850"/>
          </a:xfrm>
          <a:prstGeom prst="rect">
            <a:avLst/>
          </a:prstGeom>
          <a:noFill/>
        </p:spPr>
        <p:txBody>
          <a:bodyPr>
            <a:spAutoFit/>
          </a:bodyPr>
          <a:lstStyle/>
          <a:p>
            <a:pPr>
              <a:lnSpc>
                <a:spcPct val="150000"/>
              </a:lnSpc>
            </a:pPr>
            <a:r>
              <a:rPr lang="en-GB" altLang="en-US" sz="3200" b="1" dirty="0">
                <a:solidFill>
                  <a:srgbClr val="376092"/>
                </a:solidFill>
                <a:latin typeface="Arial" pitchFamily="34" charset="0"/>
                <a:cs typeface="Arial" pitchFamily="34" charset="0"/>
              </a:rPr>
              <a:t>The last thing we wish to see…</a:t>
            </a:r>
          </a:p>
        </p:txBody>
      </p:sp>
      <p:pic>
        <p:nvPicPr>
          <p:cNvPr id="7171" name="Picture 5"/>
          <p:cNvPicPr>
            <a:picLocks noChangeAspect="1" noChangeArrowheads="1"/>
          </p:cNvPicPr>
          <p:nvPr/>
        </p:nvPicPr>
        <p:blipFill>
          <a:blip r:embed="rId2" cstate="print"/>
          <a:srcRect l="17038" t="12732" r="16968" b="17293"/>
          <a:stretch>
            <a:fillRect/>
          </a:stretch>
        </p:blipFill>
        <p:spPr bwMode="auto">
          <a:xfrm>
            <a:off x="1979613" y="2060575"/>
            <a:ext cx="6015037" cy="40227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8313" y="1557338"/>
            <a:ext cx="8213725" cy="647700"/>
          </a:xfrm>
        </p:spPr>
        <p:txBody>
          <a:bodyPr/>
          <a:lstStyle/>
          <a:p>
            <a:pPr algn="l"/>
            <a:r>
              <a:rPr lang="en-US" sz="3200" dirty="0"/>
              <a:t>Cluster approach</a:t>
            </a:r>
          </a:p>
        </p:txBody>
      </p:sp>
      <p:sp>
        <p:nvSpPr>
          <p:cNvPr id="4" name="Content Placeholder 3"/>
          <p:cNvSpPr>
            <a:spLocks noGrp="1"/>
          </p:cNvSpPr>
          <p:nvPr>
            <p:ph sz="half" idx="1"/>
          </p:nvPr>
        </p:nvSpPr>
        <p:spPr>
          <a:xfrm>
            <a:off x="0" y="2204864"/>
            <a:ext cx="3744987" cy="3960440"/>
          </a:xfrm>
        </p:spPr>
        <p:txBody>
          <a:bodyPr/>
          <a:lstStyle/>
          <a:p>
            <a:pPr>
              <a:buClr>
                <a:schemeClr val="accent1">
                  <a:lumMod val="75000"/>
                </a:schemeClr>
              </a:buClr>
              <a:buFont typeface="Wingdings" panose="05000000000000000000" pitchFamily="2" charset="2"/>
              <a:buChar char="§"/>
            </a:pPr>
            <a:r>
              <a:rPr lang="en-US" sz="2200" dirty="0"/>
              <a:t>Lead agency in each sector;</a:t>
            </a:r>
          </a:p>
          <a:p>
            <a:pPr>
              <a:buClr>
                <a:schemeClr val="accent1">
                  <a:lumMod val="75000"/>
                </a:schemeClr>
              </a:buClr>
              <a:buFont typeface="Wingdings" panose="05000000000000000000" pitchFamily="2" charset="2"/>
              <a:buChar char="§"/>
            </a:pPr>
            <a:r>
              <a:rPr lang="en-US" sz="2200" dirty="0"/>
              <a:t>Objective: a more predictable response;</a:t>
            </a:r>
          </a:p>
          <a:p>
            <a:pPr>
              <a:buClr>
                <a:schemeClr val="accent1">
                  <a:lumMod val="75000"/>
                </a:schemeClr>
              </a:buClr>
              <a:buFont typeface="Wingdings" panose="05000000000000000000" pitchFamily="2" charset="2"/>
              <a:buChar char="§"/>
            </a:pPr>
            <a:r>
              <a:rPr lang="en-US" sz="2200" dirty="0"/>
              <a:t>Cluster leads are “providers of last resort” in case of gaps in their sectors;</a:t>
            </a:r>
          </a:p>
          <a:p>
            <a:pPr>
              <a:buClr>
                <a:schemeClr val="accent1">
                  <a:lumMod val="75000"/>
                </a:schemeClr>
              </a:buClr>
              <a:buFont typeface="Wingdings" panose="05000000000000000000" pitchFamily="2" charset="2"/>
              <a:buChar char="§"/>
            </a:pPr>
            <a:r>
              <a:rPr lang="en-US" sz="2200" dirty="0"/>
              <a:t>What are the strengths and weaknesses of this approach?</a:t>
            </a:r>
          </a:p>
          <a:p>
            <a:pPr>
              <a:buFont typeface="Arial" pitchFamily="34" charset="0"/>
              <a:buNone/>
            </a:pPr>
            <a:endParaRPr lang="en-US" sz="2200" dirty="0"/>
          </a:p>
        </p:txBody>
      </p:sp>
      <p:pic>
        <p:nvPicPr>
          <p:cNvPr id="36868" name="Picture 2"/>
          <p:cNvPicPr>
            <a:picLocks noChangeAspect="1" noChangeArrowheads="1"/>
          </p:cNvPicPr>
          <p:nvPr/>
        </p:nvPicPr>
        <p:blipFill>
          <a:blip r:embed="rId3" cstate="print"/>
          <a:srcRect/>
          <a:stretch>
            <a:fillRect/>
          </a:stretch>
        </p:blipFill>
        <p:spPr bwMode="auto">
          <a:xfrm>
            <a:off x="3708400" y="1389063"/>
            <a:ext cx="5364163" cy="4703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7544" y="1412776"/>
            <a:ext cx="8218487" cy="863550"/>
          </a:xfrm>
        </p:spPr>
        <p:txBody>
          <a:bodyPr/>
          <a:lstStyle/>
          <a:p>
            <a:pPr algn="l"/>
            <a:r>
              <a:rPr lang="en-US" sz="3200" dirty="0"/>
              <a:t>Group work: talking the talk</a:t>
            </a:r>
          </a:p>
        </p:txBody>
      </p:sp>
      <p:sp>
        <p:nvSpPr>
          <p:cNvPr id="3" name="Content Placeholder 2"/>
          <p:cNvSpPr>
            <a:spLocks noGrp="1"/>
          </p:cNvSpPr>
          <p:nvPr>
            <p:ph idx="1"/>
          </p:nvPr>
        </p:nvSpPr>
        <p:spPr>
          <a:xfrm>
            <a:off x="467544" y="2132856"/>
            <a:ext cx="8424936" cy="3960440"/>
          </a:xfrm>
        </p:spPr>
        <p:txBody>
          <a:bodyPr/>
          <a:lstStyle/>
          <a:p>
            <a:pPr>
              <a:buClr>
                <a:schemeClr val="accent1">
                  <a:lumMod val="75000"/>
                </a:schemeClr>
              </a:buClr>
              <a:buFont typeface="Wingdings" panose="05000000000000000000" pitchFamily="2" charset="2"/>
              <a:buChar char="§"/>
            </a:pPr>
            <a:r>
              <a:rPr lang="en-US" sz="2200" dirty="0"/>
              <a:t>You’ll be given two clusters relevant for your emergency. Prepare three key messages to each of the two clusters, explaining the relevance of environmental issues and environmental impacts to the work of that cluster.</a:t>
            </a:r>
          </a:p>
          <a:p>
            <a:pPr lvl="1">
              <a:buClr>
                <a:schemeClr val="accent1">
                  <a:lumMod val="75000"/>
                </a:schemeClr>
              </a:buClr>
              <a:buFont typeface="Wingdings" panose="05000000000000000000" pitchFamily="2" charset="2"/>
              <a:buChar char="§"/>
            </a:pPr>
            <a:r>
              <a:rPr lang="en-US" sz="2000" dirty="0"/>
              <a:t>Remember – this is about life saving so keep the focus on how this affects people within the remit of the cluster/sector;</a:t>
            </a:r>
          </a:p>
          <a:p>
            <a:pPr lvl="1">
              <a:buClr>
                <a:schemeClr val="accent1">
                  <a:lumMod val="75000"/>
                </a:schemeClr>
              </a:buClr>
              <a:buFont typeface="Wingdings" panose="05000000000000000000" pitchFamily="2" charset="2"/>
              <a:buChar char="§"/>
            </a:pPr>
            <a:r>
              <a:rPr lang="en-US" sz="2000" dirty="0"/>
              <a:t>Cluster coordinators are busy people! Keep it brief;</a:t>
            </a:r>
          </a:p>
          <a:p>
            <a:pPr lvl="1">
              <a:buClr>
                <a:schemeClr val="accent1">
                  <a:lumMod val="75000"/>
                </a:schemeClr>
              </a:buClr>
              <a:buFont typeface="Wingdings" panose="05000000000000000000" pitchFamily="2" charset="2"/>
              <a:buChar char="§"/>
            </a:pPr>
            <a:r>
              <a:rPr lang="en-US" sz="2000" dirty="0"/>
              <a:t>Try to include one message also relevant to a cross-cutting theme;</a:t>
            </a:r>
          </a:p>
          <a:p>
            <a:pPr lvl="1">
              <a:buClr>
                <a:schemeClr val="accent1">
                  <a:lumMod val="75000"/>
                </a:schemeClr>
              </a:buClr>
              <a:buFont typeface="Wingdings" panose="05000000000000000000" pitchFamily="2" charset="2"/>
              <a:buChar char="§"/>
            </a:pPr>
            <a:r>
              <a:rPr lang="en-US" sz="2000" dirty="0"/>
              <a:t>Consider the environmental impacts of the response actions likely to be implemented by the cluster and how they might affect people.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140200" y="3141663"/>
            <a:ext cx="4689475" cy="792162"/>
          </a:xfrm>
        </p:spPr>
        <p:txBody>
          <a:bodyPr/>
          <a:lstStyle/>
          <a:p>
            <a:r>
              <a:rPr lang="en-US"/>
              <a:t>Coffee break!</a:t>
            </a:r>
          </a:p>
        </p:txBody>
      </p:sp>
      <p:pic>
        <p:nvPicPr>
          <p:cNvPr id="53251" name="Picture 3"/>
          <p:cNvPicPr>
            <a:picLocks noChangeAspect="1"/>
          </p:cNvPicPr>
          <p:nvPr/>
        </p:nvPicPr>
        <p:blipFill>
          <a:blip r:embed="rId2" cstate="print"/>
          <a:srcRect/>
          <a:stretch>
            <a:fillRect/>
          </a:stretch>
        </p:blipFill>
        <p:spPr bwMode="auto">
          <a:xfrm>
            <a:off x="539750" y="1773238"/>
            <a:ext cx="3311525" cy="3859212"/>
          </a:xfrm>
          <a:prstGeom prst="rect">
            <a:avLst/>
          </a:prstGeom>
          <a:noFill/>
          <a:ln w="9525">
            <a:noFill/>
            <a:miter lim="800000"/>
            <a:headEnd/>
            <a:tailEnd/>
          </a:ln>
        </p:spPr>
      </p:pic>
    </p:spTree>
    <p:extLst>
      <p:ext uri="{BB962C8B-B14F-4D97-AF65-F5344CB8AC3E}">
        <p14:creationId xmlns="" xmlns:p14="http://schemas.microsoft.com/office/powerpoint/2010/main" val="2293143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liebzeit\AppData\Local\Microsoft\Windows\INetCache\Content.Word\h.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8313" y="2349500"/>
            <a:ext cx="1871439" cy="1223516"/>
          </a:xfrm>
          <a:prstGeom prst="rect">
            <a:avLst/>
          </a:prstGeom>
          <a:noFill/>
          <a:ln>
            <a:solidFill>
              <a:schemeClr val="bg1">
                <a:lumMod val="65000"/>
              </a:schemeClr>
            </a:solidFill>
          </a:ln>
        </p:spPr>
      </p:pic>
      <p:sp>
        <p:nvSpPr>
          <p:cNvPr id="14339" name="Title 1"/>
          <p:cNvSpPr>
            <a:spLocks noGrp="1"/>
          </p:cNvSpPr>
          <p:nvPr>
            <p:ph type="title"/>
          </p:nvPr>
        </p:nvSpPr>
        <p:spPr>
          <a:xfrm>
            <a:off x="468313" y="1557338"/>
            <a:ext cx="8218487" cy="720725"/>
          </a:xfrm>
        </p:spPr>
        <p:txBody>
          <a:bodyPr/>
          <a:lstStyle/>
          <a:p>
            <a:pPr algn="l"/>
            <a:r>
              <a:rPr lang="en-US" altLang="en-US" sz="3200" dirty="0"/>
              <a:t>Group debrief</a:t>
            </a:r>
          </a:p>
        </p:txBody>
      </p:sp>
      <p:pic>
        <p:nvPicPr>
          <p:cNvPr id="6" name="Picture 5"/>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2896632" y="2349500"/>
            <a:ext cx="1819383" cy="1223516"/>
          </a:xfrm>
          <a:prstGeom prst="rect">
            <a:avLst/>
          </a:prstGeom>
          <a:noFill/>
          <a:ln>
            <a:solidFill>
              <a:schemeClr val="bg1">
                <a:lumMod val="65000"/>
              </a:schemeClr>
            </a:solidFill>
          </a:ln>
        </p:spPr>
      </p:pic>
      <p:pic>
        <p:nvPicPr>
          <p:cNvPr id="7" name="Picture 6" descr="https://www.outlookindia.com/public/uploads/newsimages/DROUGHTMAHARAAHSTRA_20160415_600_855_630_630.jp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12730" y="3717032"/>
            <a:ext cx="1995448" cy="1152128"/>
          </a:xfrm>
          <a:prstGeom prst="rect">
            <a:avLst/>
          </a:prstGeom>
          <a:noFill/>
          <a:ln>
            <a:solidFill>
              <a:schemeClr val="bg1">
                <a:lumMod val="65000"/>
              </a:schemeClr>
            </a:solidFill>
          </a:ln>
        </p:spPr>
      </p:pic>
      <p:pic>
        <p:nvPicPr>
          <p:cNvPr id="8" name="Picture 7"/>
          <p:cNvPicPr/>
          <p:nvPr/>
        </p:nvPicPr>
        <p:blipFill>
          <a:blip r:embed="rId6" cstate="print"/>
          <a:stretch>
            <a:fillRect/>
          </a:stretch>
        </p:blipFill>
        <p:spPr>
          <a:xfrm>
            <a:off x="2838915" y="3853706"/>
            <a:ext cx="1934816" cy="1310828"/>
          </a:xfrm>
          <a:prstGeom prst="rect">
            <a:avLst/>
          </a:prstGeom>
          <a:ln>
            <a:solidFill>
              <a:schemeClr val="bg1">
                <a:lumMod val="65000"/>
              </a:schemeClr>
            </a:solidFill>
          </a:ln>
        </p:spPr>
      </p:pic>
      <p:pic>
        <p:nvPicPr>
          <p:cNvPr id="56322" name="Picture 2" descr="PL"/>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363485" y="4653136"/>
            <a:ext cx="2086003" cy="1296144"/>
          </a:xfrm>
          <a:prstGeom prst="rect">
            <a:avLst/>
          </a:prstGeom>
          <a:noFill/>
          <a:ln w="9525">
            <a:solidFill>
              <a:schemeClr val="bg1">
                <a:lumMod val="65000"/>
              </a:schemeClr>
            </a:solidFill>
            <a:miter lim="800000"/>
            <a:headEnd/>
            <a:tailEnd/>
          </a:ln>
          <a:extLst>
            <a:ext uri="{909E8E84-426E-40DD-AFC4-6F175D3DCCD1}">
              <a14:hiddenFill xmlns=""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cstate="print"/>
          <a:srcRect/>
          <a:stretch>
            <a:fillRect/>
          </a:stretch>
        </p:blipFill>
        <p:spPr bwMode="auto">
          <a:xfrm>
            <a:off x="4992036" y="2097088"/>
            <a:ext cx="3694764" cy="3239888"/>
          </a:xfrm>
          <a:prstGeom prst="rect">
            <a:avLst/>
          </a:prstGeom>
          <a:noFill/>
          <a:ln w="9525">
            <a:noFill/>
            <a:miter lim="800000"/>
            <a:headEnd/>
            <a:tailEnd/>
          </a:ln>
        </p:spPr>
      </p:pic>
    </p:spTree>
    <p:extLst>
      <p:ext uri="{BB962C8B-B14F-4D97-AF65-F5344CB8AC3E}">
        <p14:creationId xmlns="" xmlns:p14="http://schemas.microsoft.com/office/powerpoint/2010/main" val="622683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68313" y="1557338"/>
            <a:ext cx="8218487" cy="647700"/>
          </a:xfrm>
        </p:spPr>
        <p:txBody>
          <a:bodyPr/>
          <a:lstStyle/>
          <a:p>
            <a:pPr algn="l"/>
            <a:r>
              <a:rPr lang="en-US" sz="3200" dirty="0"/>
              <a:t>Environment in the disaster context</a:t>
            </a:r>
          </a:p>
        </p:txBody>
      </p:sp>
      <p:sp>
        <p:nvSpPr>
          <p:cNvPr id="40963" name="Content Placeholder 2"/>
          <p:cNvSpPr>
            <a:spLocks noGrp="1"/>
          </p:cNvSpPr>
          <p:nvPr>
            <p:ph idx="1"/>
          </p:nvPr>
        </p:nvSpPr>
        <p:spPr>
          <a:xfrm>
            <a:off x="457200" y="2276475"/>
            <a:ext cx="8229600" cy="3816821"/>
          </a:xfrm>
        </p:spPr>
        <p:txBody>
          <a:bodyPr/>
          <a:lstStyle/>
          <a:p>
            <a:pPr>
              <a:buClr>
                <a:schemeClr val="accent1">
                  <a:lumMod val="75000"/>
                </a:schemeClr>
              </a:buClr>
              <a:buFont typeface="Wingdings" panose="05000000000000000000" pitchFamily="2" charset="2"/>
              <a:buChar char="§"/>
            </a:pPr>
            <a:r>
              <a:rPr lang="en-GB" sz="2400" dirty="0"/>
              <a:t>Key principles:</a:t>
            </a:r>
          </a:p>
          <a:p>
            <a:pPr lvl="1">
              <a:buClr>
                <a:schemeClr val="accent1">
                  <a:lumMod val="75000"/>
                </a:schemeClr>
              </a:buClr>
              <a:buFont typeface="Wingdings" panose="05000000000000000000" pitchFamily="2" charset="2"/>
              <a:buChar char="§"/>
            </a:pPr>
            <a:r>
              <a:rPr lang="en-GB" sz="2200" dirty="0"/>
              <a:t>Environmental work must be integrated in the overall humanitarian operations;</a:t>
            </a:r>
          </a:p>
          <a:p>
            <a:pPr lvl="1">
              <a:buClr>
                <a:schemeClr val="accent1">
                  <a:lumMod val="75000"/>
                </a:schemeClr>
              </a:buClr>
              <a:buFont typeface="Wingdings" panose="05000000000000000000" pitchFamily="2" charset="2"/>
              <a:buChar char="§"/>
            </a:pPr>
            <a:r>
              <a:rPr lang="en-GB" sz="2200" dirty="0"/>
              <a:t>In line with relevant legal and policy frameworks;</a:t>
            </a:r>
          </a:p>
          <a:p>
            <a:pPr lvl="1">
              <a:buClr>
                <a:schemeClr val="accent1">
                  <a:lumMod val="75000"/>
                </a:schemeClr>
              </a:buClr>
              <a:buFont typeface="Wingdings" panose="05000000000000000000" pitchFamily="2" charset="2"/>
              <a:buChar char="§"/>
            </a:pPr>
            <a:r>
              <a:rPr lang="en-GB" sz="2200" dirty="0"/>
              <a:t>Consider ongoing programmes and projects (Govt, national, </a:t>
            </a:r>
            <a:r>
              <a:rPr lang="en-GB" sz="2200" dirty="0" err="1"/>
              <a:t>intl</a:t>
            </a:r>
            <a:r>
              <a:rPr lang="en-GB" sz="2200" dirty="0"/>
              <a:t> NGOs and donors);</a:t>
            </a:r>
          </a:p>
          <a:p>
            <a:pPr lvl="1">
              <a:buClr>
                <a:schemeClr val="accent1">
                  <a:lumMod val="75000"/>
                </a:schemeClr>
              </a:buClr>
              <a:buFont typeface="Wingdings" panose="05000000000000000000" pitchFamily="2" charset="2"/>
              <a:buChar char="§"/>
            </a:pPr>
            <a:r>
              <a:rPr lang="en-GB" sz="2200" dirty="0"/>
              <a:t>Make use of existing knowledge (situation, land use, socio-economic context);</a:t>
            </a:r>
          </a:p>
          <a:p>
            <a:pPr lvl="1">
              <a:buClr>
                <a:schemeClr val="accent1">
                  <a:lumMod val="75000"/>
                </a:schemeClr>
              </a:buClr>
              <a:buFont typeface="Wingdings" panose="05000000000000000000" pitchFamily="2" charset="2"/>
              <a:buChar char="§"/>
            </a:pPr>
            <a:r>
              <a:rPr lang="en-GB" sz="2200" dirty="0"/>
              <a:t>Be participatory and consultative </a:t>
            </a:r>
            <a:r>
              <a:rPr lang="en-US" sz="2200" dirty="0"/>
              <a:t>(bring in national technical experts!) and be a convincing communicator!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693"/>
          <p:cNvPicPr preferRelativeResize="0"/>
          <p:nvPr/>
        </p:nvPicPr>
        <p:blipFill rotWithShape="1">
          <a:blip r:embed="rId3" cstate="print">
            <a:alphaModFix/>
          </a:blip>
          <a:srcRect/>
          <a:stretch/>
        </p:blipFill>
        <p:spPr>
          <a:xfrm>
            <a:off x="3146251" y="1772816"/>
            <a:ext cx="6034261" cy="4249414"/>
          </a:xfrm>
          <a:prstGeom prst="rect">
            <a:avLst/>
          </a:prstGeom>
          <a:noFill/>
          <a:ln>
            <a:noFill/>
          </a:ln>
        </p:spPr>
      </p:pic>
      <p:sp>
        <p:nvSpPr>
          <p:cNvPr id="40962" name="Title 1"/>
          <p:cNvSpPr>
            <a:spLocks noGrp="1"/>
          </p:cNvSpPr>
          <p:nvPr>
            <p:ph type="title"/>
          </p:nvPr>
        </p:nvSpPr>
        <p:spPr>
          <a:xfrm>
            <a:off x="468313" y="1557338"/>
            <a:ext cx="8218487" cy="647700"/>
          </a:xfrm>
        </p:spPr>
        <p:txBody>
          <a:bodyPr/>
          <a:lstStyle/>
          <a:p>
            <a:pPr algn="l"/>
            <a:r>
              <a:rPr lang="en-US" sz="3200" dirty="0"/>
              <a:t>Introduction to assessments</a:t>
            </a:r>
          </a:p>
        </p:txBody>
      </p:sp>
      <p:sp>
        <p:nvSpPr>
          <p:cNvPr id="40963" name="Content Placeholder 2"/>
          <p:cNvSpPr>
            <a:spLocks noGrp="1"/>
          </p:cNvSpPr>
          <p:nvPr>
            <p:ph idx="1"/>
          </p:nvPr>
        </p:nvSpPr>
        <p:spPr>
          <a:xfrm>
            <a:off x="457200" y="2276475"/>
            <a:ext cx="8229600" cy="3816821"/>
          </a:xfrm>
        </p:spPr>
        <p:txBody>
          <a:bodyPr/>
          <a:lstStyle/>
          <a:p>
            <a:pPr marL="457200" indent="-457200">
              <a:buFont typeface="+mj-lt"/>
              <a:buAutoNum type="arabicPeriod"/>
            </a:pPr>
            <a:r>
              <a:rPr lang="en-GB" sz="2400" dirty="0"/>
              <a:t>Why assess?</a:t>
            </a:r>
          </a:p>
          <a:p>
            <a:pPr marL="457200" indent="-457200">
              <a:buFont typeface="+mj-lt"/>
              <a:buAutoNum type="arabicPeriod"/>
            </a:pPr>
            <a:r>
              <a:rPr lang="en-GB" sz="2400" dirty="0"/>
              <a:t>Who assesses</a:t>
            </a:r>
            <a:r>
              <a:rPr lang="en-GB" sz="2400" dirty="0" smtClean="0"/>
              <a:t>?</a:t>
            </a:r>
          </a:p>
          <a:p>
            <a:pPr marL="457200" indent="-457200">
              <a:buFont typeface="+mj-lt"/>
              <a:buAutoNum type="arabicPeriod"/>
            </a:pPr>
            <a:r>
              <a:rPr lang="en-GB" sz="2400" dirty="0" smtClean="0"/>
              <a:t>What opportunities do</a:t>
            </a:r>
          </a:p>
          <a:p>
            <a:pPr marL="457200" indent="-457200">
              <a:buNone/>
            </a:pPr>
            <a:r>
              <a:rPr lang="en-GB" sz="2400" dirty="0" smtClean="0"/>
              <a:t>assessments provide the</a:t>
            </a:r>
          </a:p>
          <a:p>
            <a:pPr marL="457200" indent="-457200">
              <a:buNone/>
            </a:pPr>
            <a:r>
              <a:rPr lang="en-GB" sz="2400" dirty="0" smtClean="0"/>
              <a:t>environmental</a:t>
            </a:r>
          </a:p>
          <a:p>
            <a:pPr marL="457200" indent="-457200">
              <a:buNone/>
            </a:pPr>
            <a:r>
              <a:rPr lang="en-GB" sz="2400" dirty="0" smtClean="0"/>
              <a:t>expert?</a:t>
            </a:r>
            <a:endParaRPr lang="en-GB" sz="2400" dirty="0"/>
          </a:p>
        </p:txBody>
      </p:sp>
    </p:spTree>
    <p:extLst>
      <p:ext uri="{BB962C8B-B14F-4D97-AF65-F5344CB8AC3E}">
        <p14:creationId xmlns="" xmlns:p14="http://schemas.microsoft.com/office/powerpoint/2010/main" val="3302651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252252" y="1536698"/>
            <a:ext cx="8496212" cy="4556598"/>
            <a:chOff x="107505" y="1511755"/>
            <a:chExt cx="8496212" cy="4556598"/>
          </a:xfrm>
        </p:grpSpPr>
        <p:sp>
          <p:nvSpPr>
            <p:cNvPr id="5" name="Shape 665"/>
            <p:cNvSpPr/>
            <p:nvPr/>
          </p:nvSpPr>
          <p:spPr>
            <a:xfrm rot="5400000">
              <a:off x="5156146" y="2924123"/>
              <a:ext cx="506515" cy="360362"/>
            </a:xfrm>
            <a:prstGeom prst="ellipse">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a:ea typeface="Times"/>
                <a:cs typeface="Times"/>
                <a:sym typeface="Times"/>
              </a:endParaRPr>
            </a:p>
          </p:txBody>
        </p:sp>
        <p:graphicFrame>
          <p:nvGraphicFramePr>
            <p:cNvPr id="6" name="Shape 666"/>
            <p:cNvGraphicFramePr/>
            <p:nvPr>
              <p:extLst>
                <p:ext uri="{D42A27DB-BD31-4B8C-83A1-F6EECF244321}">
                  <p14:modId xmlns="" xmlns:p14="http://schemas.microsoft.com/office/powerpoint/2010/main" val="2503605835"/>
                </p:ext>
              </p:extLst>
            </p:nvPr>
          </p:nvGraphicFramePr>
          <p:xfrm>
            <a:off x="899592" y="1511755"/>
            <a:ext cx="7704125" cy="4511561"/>
          </p:xfrm>
          <a:graphic>
            <a:graphicData uri="http://schemas.openxmlformats.org/drawingml/2006/table">
              <a:tbl>
                <a:tblPr>
                  <a:noFill/>
                </a:tblPr>
                <a:tblGrid>
                  <a:gridCol w="4535984">
                    <a:extLst>
                      <a:ext uri="{9D8B030D-6E8A-4147-A177-3AD203B41FA5}">
                        <a16:colId xmlns="" xmlns:a16="http://schemas.microsoft.com/office/drawing/2014/main" val="20000"/>
                      </a:ext>
                    </a:extLst>
                  </a:gridCol>
                  <a:gridCol w="3168141">
                    <a:extLst>
                      <a:ext uri="{9D8B030D-6E8A-4147-A177-3AD203B41FA5}">
                        <a16:colId xmlns="" xmlns:a16="http://schemas.microsoft.com/office/drawing/2014/main" val="20001"/>
                      </a:ext>
                    </a:extLst>
                  </a:gridCol>
                </a:tblGrid>
                <a:tr h="361764">
                  <a:tc>
                    <a:txBody>
                      <a:bodyPr/>
                      <a:lstStyle/>
                      <a:p>
                        <a:pPr marL="0" marR="0" lvl="0" indent="0" algn="l" rtl="0">
                          <a:spcBef>
                            <a:spcPts val="0"/>
                          </a:spcBef>
                          <a:buSzPct val="25000"/>
                          <a:buNone/>
                        </a:pPr>
                        <a:r>
                          <a:rPr lang="en-US" sz="2400" b="1" i="0" u="none" kern="1200" dirty="0">
                            <a:solidFill>
                              <a:schemeClr val="accent1">
                                <a:lumMod val="75000"/>
                              </a:schemeClr>
                            </a:solidFill>
                            <a:latin typeface="Arial"/>
                            <a:ea typeface="Arial"/>
                            <a:cs typeface="Arial"/>
                            <a:sym typeface="Arial"/>
                          </a:rPr>
                          <a:t>Types of assessments</a:t>
                        </a:r>
                        <a:endParaRPr sz="2400" b="1" i="0" u="none" kern="1200" dirty="0">
                          <a:solidFill>
                            <a:schemeClr val="accent1">
                              <a:lumMod val="75000"/>
                            </a:schemeClr>
                          </a:solidFill>
                          <a:latin typeface="Arial"/>
                          <a:ea typeface="Arial"/>
                          <a:cs typeface="Arial"/>
                          <a:sym typeface="Arial"/>
                        </a:endParaRPr>
                      </a:p>
                    </a:txBody>
                    <a:tcPr marL="91425" marR="91425"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2800" b="0" i="0" u="none" dirty="0">
                            <a:solidFill>
                              <a:schemeClr val="dk1"/>
                            </a:solidFill>
                            <a:latin typeface="Arial"/>
                            <a:ea typeface="Arial"/>
                            <a:cs typeface="Arial"/>
                            <a:sym typeface="Arial"/>
                          </a:rPr>
                          <a:t>         </a:t>
                        </a:r>
                      </a:p>
                    </a:txBody>
                    <a:tcPr marL="91425" marR="91425"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157014">
                  <a:tc>
                    <a:txBody>
                      <a:bodyPr/>
                      <a:lstStyle/>
                      <a:p>
                        <a:pPr marL="0" marR="0" lvl="0" indent="0" algn="l" rtl="0">
                          <a:lnSpc>
                            <a:spcPct val="100000"/>
                          </a:lnSpc>
                          <a:spcBef>
                            <a:spcPts val="0"/>
                          </a:spcBef>
                          <a:spcAft>
                            <a:spcPts val="0"/>
                          </a:spcAft>
                          <a:buClr>
                            <a:srgbClr val="086EB6"/>
                          </a:buClr>
                          <a:buSzPct val="25000"/>
                          <a:buFont typeface="Arial"/>
                          <a:buNone/>
                        </a:pPr>
                        <a:r>
                          <a:rPr lang="en-US" sz="1800" b="1" i="0" u="none" dirty="0">
                            <a:solidFill>
                              <a:schemeClr val="accent1">
                                <a:lumMod val="75000"/>
                              </a:schemeClr>
                            </a:solidFill>
                            <a:latin typeface="Arial"/>
                            <a:ea typeface="Arial"/>
                            <a:cs typeface="Arial"/>
                            <a:sym typeface="Arial"/>
                          </a:rPr>
                          <a:t>Uncoordinated</a:t>
                        </a:r>
                      </a:p>
                      <a:p>
                        <a:pPr marL="285750" marR="0" lvl="0" indent="-285750" algn="l" rtl="0">
                          <a:lnSpc>
                            <a:spcPct val="100000"/>
                          </a:lnSpc>
                          <a:spcBef>
                            <a:spcPts val="300"/>
                          </a:spcBef>
                          <a:spcAft>
                            <a:spcPts val="0"/>
                          </a:spcAft>
                          <a:buClr>
                            <a:srgbClr val="3F3F3F"/>
                          </a:buClr>
                          <a:buSzPct val="100000"/>
                          <a:buFont typeface="Arial" panose="020B0604020202020204" pitchFamily="34" charset="0"/>
                          <a:buChar char="•"/>
                        </a:pPr>
                        <a:r>
                          <a:rPr lang="en-US" sz="1800" b="0" i="0" u="none" dirty="0">
                            <a:solidFill>
                              <a:srgbClr val="3F3F3F"/>
                            </a:solidFill>
                            <a:latin typeface="Arial"/>
                            <a:ea typeface="Arial"/>
                            <a:cs typeface="Arial"/>
                            <a:sym typeface="Arial"/>
                          </a:rPr>
                          <a:t>Multiple Assessments</a:t>
                        </a:r>
                      </a:p>
                      <a:p>
                        <a:pPr marL="285750" marR="0" lvl="0" indent="-285750" algn="l" rtl="0">
                          <a:lnSpc>
                            <a:spcPct val="100000"/>
                          </a:lnSpc>
                          <a:spcBef>
                            <a:spcPts val="300"/>
                          </a:spcBef>
                          <a:spcAft>
                            <a:spcPts val="0"/>
                          </a:spcAft>
                          <a:buClr>
                            <a:srgbClr val="3F3F3F"/>
                          </a:buClr>
                          <a:buSzPct val="100000"/>
                          <a:buFont typeface="Arial" panose="020B0604020202020204" pitchFamily="34" charset="0"/>
                          <a:buChar char="•"/>
                        </a:pPr>
                        <a:r>
                          <a:rPr lang="en-US" sz="1800" b="0" i="0" u="none" dirty="0">
                            <a:solidFill>
                              <a:srgbClr val="3F3F3F"/>
                            </a:solidFill>
                            <a:latin typeface="Arial"/>
                            <a:ea typeface="Arial"/>
                            <a:cs typeface="Arial"/>
                            <a:sym typeface="Arial"/>
                          </a:rPr>
                          <a:t>Multiple Methodology</a:t>
                        </a:r>
                      </a:p>
                      <a:p>
                        <a:pPr marL="285750" marR="0" lvl="0" indent="-285750" algn="l" rtl="0">
                          <a:lnSpc>
                            <a:spcPct val="100000"/>
                          </a:lnSpc>
                          <a:spcBef>
                            <a:spcPts val="300"/>
                          </a:spcBef>
                          <a:spcAft>
                            <a:spcPts val="0"/>
                          </a:spcAft>
                          <a:buClr>
                            <a:srgbClr val="3F3F3F"/>
                          </a:buClr>
                          <a:buSzPct val="100000"/>
                          <a:buFont typeface="Arial" panose="020B0604020202020204" pitchFamily="34" charset="0"/>
                          <a:buChar char="•"/>
                        </a:pPr>
                        <a:r>
                          <a:rPr lang="en-US" sz="1800" b="0" i="0" u="none" dirty="0">
                            <a:solidFill>
                              <a:srgbClr val="3F3F3F"/>
                            </a:solidFill>
                            <a:latin typeface="Arial"/>
                            <a:ea typeface="Arial"/>
                            <a:cs typeface="Arial"/>
                            <a:sym typeface="Arial"/>
                          </a:rPr>
                          <a:t>Multiple Reports</a:t>
                        </a:r>
                      </a:p>
                    </a:txBody>
                    <a:tcPr marL="91425" marR="91425"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solidFill>
                            <a:schemeClr val="dk1"/>
                          </a:solidFill>
                          <a:latin typeface="Arial"/>
                          <a:ea typeface="Arial"/>
                          <a:cs typeface="Arial"/>
                          <a:sym typeface="Arial"/>
                        </a:endParaRPr>
                      </a:p>
                    </a:txBody>
                    <a:tcPr marL="91425" marR="91425"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387331">
                  <a:tc>
                    <a:txBody>
                      <a:bodyPr/>
                      <a:lstStyle/>
                      <a:p>
                        <a:pPr marL="0" marR="0" lvl="0" indent="0" algn="l" rtl="0">
                          <a:lnSpc>
                            <a:spcPct val="100000"/>
                          </a:lnSpc>
                          <a:spcBef>
                            <a:spcPts val="0"/>
                          </a:spcBef>
                          <a:spcAft>
                            <a:spcPts val="0"/>
                          </a:spcAft>
                          <a:buClr>
                            <a:srgbClr val="086EB6"/>
                          </a:buClr>
                          <a:buSzPct val="25000"/>
                          <a:buFont typeface="Arial"/>
                          <a:buNone/>
                        </a:pPr>
                        <a:r>
                          <a:rPr lang="en-US" sz="1800" b="1" i="0" u="none" dirty="0">
                            <a:solidFill>
                              <a:schemeClr val="accent1">
                                <a:lumMod val="75000"/>
                              </a:schemeClr>
                            </a:solidFill>
                            <a:latin typeface="Arial"/>
                            <a:ea typeface="Arial"/>
                            <a:cs typeface="Arial"/>
                            <a:sym typeface="Arial"/>
                          </a:rPr>
                          <a:t>Harmonized (</a:t>
                        </a:r>
                        <a:r>
                          <a:rPr lang="en-US" sz="1800" b="1" i="0" u="none" dirty="0" err="1">
                            <a:solidFill>
                              <a:schemeClr val="accent1">
                                <a:lumMod val="75000"/>
                              </a:schemeClr>
                            </a:solidFill>
                            <a:latin typeface="Arial"/>
                            <a:ea typeface="Arial"/>
                            <a:cs typeface="Arial"/>
                            <a:sym typeface="Arial"/>
                          </a:rPr>
                          <a:t>coord</a:t>
                        </a:r>
                        <a:r>
                          <a:rPr lang="en-US" sz="1800" b="1" i="0" u="none" dirty="0">
                            <a:solidFill>
                              <a:schemeClr val="accent1">
                                <a:lumMod val="75000"/>
                              </a:schemeClr>
                            </a:solidFill>
                            <a:latin typeface="Arial"/>
                            <a:ea typeface="Arial"/>
                            <a:cs typeface="Arial"/>
                            <a:sym typeface="Arial"/>
                          </a:rPr>
                          <a:t>.)</a:t>
                        </a:r>
                      </a:p>
                      <a:p>
                        <a:pPr marL="285750" marR="0" lvl="0" indent="-285750" algn="l" rtl="0">
                          <a:lnSpc>
                            <a:spcPct val="100000"/>
                          </a:lnSpc>
                          <a:spcBef>
                            <a:spcPts val="300"/>
                          </a:spcBef>
                          <a:spcAft>
                            <a:spcPts val="0"/>
                          </a:spcAft>
                          <a:buClr>
                            <a:srgbClr val="3F3F3F"/>
                          </a:buClr>
                          <a:buSzPct val="100000"/>
                          <a:buFont typeface="Arial" panose="020B0604020202020204" pitchFamily="34" charset="0"/>
                          <a:buChar char="•"/>
                        </a:pPr>
                        <a:r>
                          <a:rPr lang="en-US" sz="1800" b="0" i="0" u="none" dirty="0">
                            <a:solidFill>
                              <a:srgbClr val="3F3F3F"/>
                            </a:solidFill>
                            <a:latin typeface="Arial"/>
                            <a:ea typeface="Arial"/>
                            <a:cs typeface="Arial"/>
                            <a:sym typeface="Arial"/>
                          </a:rPr>
                          <a:t>Multiple assessments with common questions</a:t>
                        </a:r>
                      </a:p>
                      <a:p>
                        <a:pPr marL="285750" marR="0" lvl="0" indent="-285750" algn="l" rtl="0">
                          <a:lnSpc>
                            <a:spcPct val="100000"/>
                          </a:lnSpc>
                          <a:spcBef>
                            <a:spcPts val="300"/>
                          </a:spcBef>
                          <a:spcAft>
                            <a:spcPts val="0"/>
                          </a:spcAft>
                          <a:buClr>
                            <a:srgbClr val="3F3F3F"/>
                          </a:buClr>
                          <a:buSzPct val="100000"/>
                          <a:buFont typeface="Arial" panose="020B0604020202020204" pitchFamily="34" charset="0"/>
                          <a:buChar char="•"/>
                        </a:pPr>
                        <a:r>
                          <a:rPr lang="en-US" sz="1800" b="0" i="0" u="none" dirty="0">
                            <a:solidFill>
                              <a:srgbClr val="3F3F3F"/>
                            </a:solidFill>
                            <a:latin typeface="Arial"/>
                            <a:ea typeface="Arial"/>
                            <a:cs typeface="Arial"/>
                            <a:sym typeface="Arial"/>
                          </a:rPr>
                          <a:t>Single Methodology</a:t>
                        </a:r>
                      </a:p>
                    </a:txBody>
                    <a:tcPr marL="91425" marR="91425"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dirty="0">
                          <a:solidFill>
                            <a:schemeClr val="dk1"/>
                          </a:solidFill>
                          <a:latin typeface="Arial"/>
                          <a:ea typeface="Arial"/>
                          <a:cs typeface="Arial"/>
                          <a:sym typeface="Arial"/>
                        </a:endParaRPr>
                      </a:p>
                    </a:txBody>
                    <a:tcPr marL="91425" marR="91425"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019048">
                  <a:tc>
                    <a:txBody>
                      <a:bodyPr/>
                      <a:lstStyle/>
                      <a:p>
                        <a:pPr marL="0" marR="0" lvl="0" indent="0" algn="l" rtl="0">
                          <a:lnSpc>
                            <a:spcPct val="100000"/>
                          </a:lnSpc>
                          <a:spcBef>
                            <a:spcPts val="0"/>
                          </a:spcBef>
                          <a:spcAft>
                            <a:spcPts val="0"/>
                          </a:spcAft>
                          <a:buClr>
                            <a:srgbClr val="086EB6"/>
                          </a:buClr>
                          <a:buSzPct val="25000"/>
                          <a:buFont typeface="Arial"/>
                          <a:buNone/>
                        </a:pPr>
                        <a:r>
                          <a:rPr lang="en-US" sz="1800" b="1" i="0" u="none" dirty="0">
                            <a:solidFill>
                              <a:schemeClr val="accent1">
                                <a:lumMod val="75000"/>
                              </a:schemeClr>
                            </a:solidFill>
                            <a:latin typeface="Arial"/>
                            <a:ea typeface="Arial"/>
                            <a:cs typeface="Arial"/>
                            <a:sym typeface="Arial"/>
                          </a:rPr>
                          <a:t>Joint (</a:t>
                        </a:r>
                        <a:r>
                          <a:rPr lang="en-US" sz="1800" b="1" i="0" u="none" dirty="0" err="1">
                            <a:solidFill>
                              <a:schemeClr val="accent1">
                                <a:lumMod val="75000"/>
                              </a:schemeClr>
                            </a:solidFill>
                            <a:latin typeface="Arial"/>
                            <a:ea typeface="Arial"/>
                            <a:cs typeface="Arial"/>
                            <a:sym typeface="Arial"/>
                          </a:rPr>
                          <a:t>coord</a:t>
                        </a:r>
                        <a:r>
                          <a:rPr lang="en-US" sz="1800" b="1" i="0" u="none" dirty="0">
                            <a:solidFill>
                              <a:schemeClr val="accent1">
                                <a:lumMod val="75000"/>
                              </a:schemeClr>
                            </a:solidFill>
                            <a:latin typeface="Arial"/>
                            <a:ea typeface="Arial"/>
                            <a:cs typeface="Arial"/>
                            <a:sym typeface="Arial"/>
                          </a:rPr>
                          <a:t>., e.g. MIRA)</a:t>
                        </a:r>
                      </a:p>
                      <a:p>
                        <a:pPr marL="285750" marR="0" lvl="0" indent="-285750" algn="l" rtl="0">
                          <a:lnSpc>
                            <a:spcPct val="100000"/>
                          </a:lnSpc>
                          <a:spcBef>
                            <a:spcPts val="300"/>
                          </a:spcBef>
                          <a:spcAft>
                            <a:spcPts val="0"/>
                          </a:spcAft>
                          <a:buClr>
                            <a:srgbClr val="3F3F3F"/>
                          </a:buClr>
                          <a:buSzPct val="100000"/>
                          <a:buFont typeface="Arial" panose="020B0604020202020204" pitchFamily="34" charset="0"/>
                          <a:buChar char="•"/>
                        </a:pPr>
                        <a:r>
                          <a:rPr lang="en-US" sz="1800" b="0" i="0" u="none" dirty="0">
                            <a:solidFill>
                              <a:srgbClr val="3F3F3F"/>
                            </a:solidFill>
                            <a:latin typeface="Arial"/>
                            <a:ea typeface="Arial"/>
                            <a:cs typeface="Arial"/>
                            <a:sym typeface="Arial"/>
                          </a:rPr>
                          <a:t>Single assessment form</a:t>
                        </a:r>
                      </a:p>
                      <a:p>
                        <a:pPr marL="285750" marR="0" lvl="0" indent="-285750" algn="l" rtl="0">
                          <a:lnSpc>
                            <a:spcPct val="100000"/>
                          </a:lnSpc>
                          <a:spcBef>
                            <a:spcPts val="300"/>
                          </a:spcBef>
                          <a:spcAft>
                            <a:spcPts val="0"/>
                          </a:spcAft>
                          <a:buClr>
                            <a:srgbClr val="3F3F3F"/>
                          </a:buClr>
                          <a:buSzPct val="100000"/>
                          <a:buFont typeface="Arial" panose="020B0604020202020204" pitchFamily="34" charset="0"/>
                          <a:buChar char="•"/>
                        </a:pPr>
                        <a:r>
                          <a:rPr lang="en-US" sz="1800" b="0" i="0" u="none" dirty="0">
                            <a:solidFill>
                              <a:srgbClr val="3F3F3F"/>
                            </a:solidFill>
                            <a:latin typeface="Arial"/>
                            <a:ea typeface="Arial"/>
                            <a:cs typeface="Arial"/>
                            <a:sym typeface="Arial"/>
                          </a:rPr>
                          <a:t>Single methodology</a:t>
                        </a:r>
                      </a:p>
                      <a:p>
                        <a:pPr marL="285750" marR="0" lvl="0" indent="-285750" algn="l" rtl="0">
                          <a:lnSpc>
                            <a:spcPct val="100000"/>
                          </a:lnSpc>
                          <a:spcBef>
                            <a:spcPts val="300"/>
                          </a:spcBef>
                          <a:spcAft>
                            <a:spcPts val="0"/>
                          </a:spcAft>
                          <a:buClr>
                            <a:srgbClr val="3F3F3F"/>
                          </a:buClr>
                          <a:buSzPct val="100000"/>
                          <a:buFont typeface="Arial" panose="020B0604020202020204" pitchFamily="34" charset="0"/>
                          <a:buChar char="•"/>
                        </a:pPr>
                        <a:r>
                          <a:rPr lang="en-US" sz="1800" b="0" i="0" u="none" dirty="0">
                            <a:solidFill>
                              <a:srgbClr val="3F3F3F"/>
                            </a:solidFill>
                            <a:latin typeface="Arial"/>
                            <a:ea typeface="Arial"/>
                            <a:cs typeface="Arial"/>
                            <a:sym typeface="Arial"/>
                          </a:rPr>
                          <a:t>Single report</a:t>
                        </a:r>
                      </a:p>
                    </a:txBody>
                    <a:tcPr marL="91425" marR="91425"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dirty="0">
                          <a:solidFill>
                            <a:schemeClr val="dk1"/>
                          </a:solidFill>
                          <a:latin typeface="Arial"/>
                          <a:ea typeface="Arial"/>
                          <a:cs typeface="Arial"/>
                          <a:sym typeface="Arial"/>
                        </a:endParaRPr>
                      </a:p>
                    </a:txBody>
                    <a:tcPr marL="91425" marR="91425"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grpSp>
          <p:nvGrpSpPr>
            <p:cNvPr id="7" name="Shape 667"/>
            <p:cNvGrpSpPr/>
            <p:nvPr/>
          </p:nvGrpSpPr>
          <p:grpSpPr>
            <a:xfrm rot="10800000">
              <a:off x="107505" y="1556791"/>
              <a:ext cx="432243" cy="4511562"/>
              <a:chOff x="177800" y="765175"/>
              <a:chExt cx="430388" cy="5254624"/>
            </a:xfrm>
          </p:grpSpPr>
          <p:cxnSp>
            <p:nvCxnSpPr>
              <p:cNvPr id="8" name="Shape 668"/>
              <p:cNvCxnSpPr/>
              <p:nvPr/>
            </p:nvCxnSpPr>
            <p:spPr>
              <a:xfrm rot="10800000">
                <a:off x="177800" y="765175"/>
                <a:ext cx="0" cy="5254624"/>
              </a:xfrm>
              <a:prstGeom prst="straightConnector1">
                <a:avLst/>
              </a:prstGeom>
              <a:noFill/>
              <a:ln w="76200" cap="flat" cmpd="sng">
                <a:solidFill>
                  <a:schemeClr val="dk1"/>
                </a:solidFill>
                <a:prstDash val="solid"/>
                <a:miter/>
                <a:headEnd type="none" w="med" len="med"/>
                <a:tailEnd type="triangle" w="lg" len="lg"/>
              </a:ln>
            </p:spPr>
          </p:cxnSp>
          <p:sp>
            <p:nvSpPr>
              <p:cNvPr id="9" name="Shape 669"/>
              <p:cNvSpPr txBox="1"/>
              <p:nvPr/>
            </p:nvSpPr>
            <p:spPr>
              <a:xfrm rot="5400000">
                <a:off x="-945180" y="3164681"/>
                <a:ext cx="2738437" cy="368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1200"/>
                  </a:spcAft>
                  <a:buClr>
                    <a:srgbClr val="3F3F3F"/>
                  </a:buClr>
                  <a:buSzPct val="25000"/>
                  <a:buFont typeface="Arial"/>
                  <a:buNone/>
                </a:pPr>
                <a:r>
                  <a:rPr lang="en-US" sz="1800" b="0" i="0" u="none" dirty="0">
                    <a:solidFill>
                      <a:srgbClr val="3F3F3F"/>
                    </a:solidFill>
                    <a:latin typeface="Arial"/>
                    <a:ea typeface="Arial"/>
                    <a:cs typeface="Arial"/>
                    <a:sym typeface="Arial"/>
                  </a:rPr>
                  <a:t>Increasing</a:t>
                </a:r>
              </a:p>
              <a:p>
                <a:pPr marL="0" marR="0" lvl="0" indent="0" algn="l" rtl="0">
                  <a:lnSpc>
                    <a:spcPct val="100000"/>
                  </a:lnSpc>
                  <a:spcBef>
                    <a:spcPts val="0"/>
                  </a:spcBef>
                  <a:spcAft>
                    <a:spcPts val="1200"/>
                  </a:spcAft>
                  <a:buClr>
                    <a:srgbClr val="3F3F3F"/>
                  </a:buClr>
                  <a:buSzPct val="25000"/>
                  <a:buFont typeface="Arial"/>
                  <a:buNone/>
                </a:pPr>
                <a:r>
                  <a:rPr lang="en-US" sz="1800" b="0" i="0" u="none" dirty="0">
                    <a:solidFill>
                      <a:srgbClr val="3F3F3F"/>
                    </a:solidFill>
                    <a:latin typeface="Arial"/>
                    <a:ea typeface="Arial"/>
                    <a:cs typeface="Arial"/>
                    <a:sym typeface="Arial"/>
                  </a:rPr>
                  <a:t> Coordination</a:t>
                </a:r>
              </a:p>
            </p:txBody>
          </p:sp>
        </p:grpSp>
        <p:sp>
          <p:nvSpPr>
            <p:cNvPr id="13" name="Shape 673"/>
            <p:cNvSpPr txBox="1"/>
            <p:nvPr/>
          </p:nvSpPr>
          <p:spPr>
            <a:xfrm>
              <a:off x="7094201" y="3637575"/>
              <a:ext cx="719870" cy="486526"/>
            </a:xfrm>
            <a:prstGeom prst="rect">
              <a:avLst/>
            </a:prstGeom>
            <a:solidFill>
              <a:schemeClr val="accent2"/>
            </a:solidFill>
            <a:ln w="38100" cap="flat" cmpd="sng">
              <a:solidFill>
                <a:schemeClr val="lt1"/>
              </a:solidFill>
              <a:prstDash val="solid"/>
              <a:miter/>
              <a:headEnd type="none" w="med" len="med"/>
              <a:tailEnd type="none" w="med" len="med"/>
            </a:ln>
            <a:effectLst>
              <a:outerShdw blurRad="63500" dist="20000" dir="5400000">
                <a:srgbClr val="808080">
                  <a:alpha val="37254"/>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a:ea typeface="Times"/>
                <a:cs typeface="Times"/>
                <a:sym typeface="Times"/>
              </a:endParaRPr>
            </a:p>
          </p:txBody>
        </p:sp>
        <p:sp>
          <p:nvSpPr>
            <p:cNvPr id="14" name="Shape 674"/>
            <p:cNvSpPr/>
            <p:nvPr/>
          </p:nvSpPr>
          <p:spPr>
            <a:xfrm>
              <a:off x="7275693" y="3440569"/>
              <a:ext cx="359935" cy="326967"/>
            </a:xfrm>
            <a:prstGeom prst="ellipse">
              <a:avLst/>
            </a:prstGeom>
            <a:solidFill>
              <a:srgbClr val="9BBB59"/>
            </a:solidFill>
            <a:ln w="38100" cap="flat" cmpd="sng">
              <a:solidFill>
                <a:schemeClr val="lt1"/>
              </a:solidFill>
              <a:prstDash val="solid"/>
              <a:miter/>
              <a:headEnd type="none" w="med" len="med"/>
              <a:tailEnd type="none" w="med" len="med"/>
            </a:ln>
            <a:effectLst>
              <a:outerShdw blurRad="63500" dist="20000" dir="5400000">
                <a:srgbClr val="808080">
                  <a:alpha val="37254"/>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a:ea typeface="Times"/>
                <a:cs typeface="Times"/>
                <a:sym typeface="Times"/>
              </a:endParaRPr>
            </a:p>
          </p:txBody>
        </p:sp>
        <p:sp>
          <p:nvSpPr>
            <p:cNvPr id="15" name="Shape 675"/>
            <p:cNvSpPr txBox="1"/>
            <p:nvPr/>
          </p:nvSpPr>
          <p:spPr>
            <a:xfrm rot="16200000">
              <a:off x="7599131" y="3783843"/>
              <a:ext cx="756113" cy="396530"/>
            </a:xfrm>
            <a:prstGeom prst="rect">
              <a:avLst/>
            </a:prstGeom>
            <a:solidFill>
              <a:srgbClr val="9BBB59"/>
            </a:solidFill>
            <a:ln w="38100" cap="flat" cmpd="sng">
              <a:solidFill>
                <a:schemeClr val="lt1"/>
              </a:solidFill>
              <a:prstDash val="solid"/>
              <a:miter/>
              <a:headEnd type="none" w="med" len="med"/>
              <a:tailEnd type="none" w="med" len="med"/>
            </a:ln>
            <a:effectLst>
              <a:outerShdw blurRad="63500" dist="20000" dir="5400000">
                <a:srgbClr val="808080">
                  <a:alpha val="37254"/>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a:ea typeface="Times"/>
                <a:cs typeface="Times"/>
                <a:sym typeface="Times"/>
              </a:endParaRPr>
            </a:p>
          </p:txBody>
        </p:sp>
        <p:sp>
          <p:nvSpPr>
            <p:cNvPr id="17" name="Shape 677"/>
            <p:cNvSpPr txBox="1"/>
            <p:nvPr/>
          </p:nvSpPr>
          <p:spPr>
            <a:xfrm>
              <a:off x="5884581" y="3561580"/>
              <a:ext cx="718620" cy="448234"/>
            </a:xfrm>
            <a:prstGeom prst="rect">
              <a:avLst/>
            </a:prstGeom>
            <a:solidFill>
              <a:srgbClr val="4BACC6"/>
            </a:solidFill>
            <a:ln w="38100" cap="flat" cmpd="sng">
              <a:solidFill>
                <a:schemeClr val="lt1"/>
              </a:solidFill>
              <a:prstDash val="solid"/>
              <a:miter/>
              <a:headEnd type="none" w="med" len="med"/>
              <a:tailEnd type="none" w="med" len="med"/>
            </a:ln>
            <a:effectLst>
              <a:outerShdw blurRad="63500" dist="20000" dir="5400000">
                <a:srgbClr val="808080">
                  <a:alpha val="37254"/>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a:ea typeface="Times"/>
                <a:cs typeface="Times"/>
                <a:sym typeface="Times"/>
              </a:endParaRPr>
            </a:p>
          </p:txBody>
        </p:sp>
        <p:sp>
          <p:nvSpPr>
            <p:cNvPr id="18" name="Shape 678"/>
            <p:cNvSpPr txBox="1"/>
            <p:nvPr/>
          </p:nvSpPr>
          <p:spPr>
            <a:xfrm>
              <a:off x="6470506" y="5073377"/>
              <a:ext cx="587175" cy="508049"/>
            </a:xfrm>
            <a:prstGeom prst="rect">
              <a:avLst/>
            </a:prstGeom>
            <a:solidFill>
              <a:schemeClr val="accent1"/>
            </a:solidFill>
            <a:ln w="38100" cap="flat" cmpd="sng">
              <a:solidFill>
                <a:schemeClr val="lt1"/>
              </a:solidFill>
              <a:prstDash val="solid"/>
              <a:miter/>
              <a:headEnd type="none" w="med" len="med"/>
              <a:tailEnd type="none" w="med" len="med"/>
            </a:ln>
            <a:effectLst>
              <a:outerShdw blurRad="63500" dist="20000" dir="5400000">
                <a:srgbClr val="808080">
                  <a:alpha val="37254"/>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a:ea typeface="Times"/>
                <a:cs typeface="Times"/>
                <a:sym typeface="Times"/>
              </a:endParaRPr>
            </a:p>
          </p:txBody>
        </p:sp>
        <p:sp>
          <p:nvSpPr>
            <p:cNvPr id="19" name="Shape 679"/>
            <p:cNvSpPr txBox="1"/>
            <p:nvPr/>
          </p:nvSpPr>
          <p:spPr>
            <a:xfrm rot="16200000">
              <a:off x="7155814" y="5001654"/>
              <a:ext cx="401546" cy="1241200"/>
            </a:xfrm>
            <a:prstGeom prst="rect">
              <a:avLst/>
            </a:prstGeom>
            <a:solidFill>
              <a:schemeClr val="accent1"/>
            </a:solidFill>
            <a:ln w="38100" cap="flat" cmpd="sng">
              <a:solidFill>
                <a:schemeClr val="lt1"/>
              </a:solidFill>
              <a:prstDash val="solid"/>
              <a:miter/>
              <a:headEnd type="none" w="med" len="med"/>
              <a:tailEnd type="none" w="med" len="med"/>
            </a:ln>
            <a:effectLst>
              <a:outerShdw blurRad="63500" dist="20000" dir="5400000">
                <a:srgbClr val="808080">
                  <a:alpha val="37254"/>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a:ea typeface="Times"/>
                <a:cs typeface="Times"/>
                <a:sym typeface="Times"/>
              </a:endParaRPr>
            </a:p>
          </p:txBody>
        </p:sp>
        <p:sp>
          <p:nvSpPr>
            <p:cNvPr id="20" name="Shape 680"/>
            <p:cNvSpPr txBox="1"/>
            <p:nvPr/>
          </p:nvSpPr>
          <p:spPr>
            <a:xfrm>
              <a:off x="6125013" y="5340938"/>
              <a:ext cx="478188" cy="568594"/>
            </a:xfrm>
            <a:prstGeom prst="rect">
              <a:avLst/>
            </a:prstGeom>
            <a:solidFill>
              <a:schemeClr val="accent1"/>
            </a:solidFill>
            <a:ln w="38100" cap="flat" cmpd="sng">
              <a:solidFill>
                <a:schemeClr val="lt1"/>
              </a:solidFill>
              <a:prstDash val="solid"/>
              <a:miter/>
              <a:headEnd type="none" w="med" len="med"/>
              <a:tailEnd type="none" w="med" len="med"/>
            </a:ln>
            <a:effectLst>
              <a:outerShdw blurRad="63500" dist="20000" dir="5400000">
                <a:srgbClr val="808080">
                  <a:alpha val="37254"/>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a:ea typeface="Times"/>
                <a:cs typeface="Times"/>
                <a:sym typeface="Times"/>
              </a:endParaRPr>
            </a:p>
          </p:txBody>
        </p:sp>
        <p:sp>
          <p:nvSpPr>
            <p:cNvPr id="21" name="Shape 681"/>
            <p:cNvSpPr txBox="1"/>
            <p:nvPr/>
          </p:nvSpPr>
          <p:spPr>
            <a:xfrm>
              <a:off x="5816729" y="4916931"/>
              <a:ext cx="586759" cy="481629"/>
            </a:xfrm>
            <a:prstGeom prst="rect">
              <a:avLst/>
            </a:prstGeom>
            <a:solidFill>
              <a:schemeClr val="accent1"/>
            </a:solidFill>
            <a:ln w="38100" cap="flat" cmpd="sng">
              <a:solidFill>
                <a:schemeClr val="lt1"/>
              </a:solidFill>
              <a:prstDash val="solid"/>
              <a:miter/>
              <a:headEnd type="none" w="med" len="med"/>
              <a:tailEnd type="none" w="med" len="med"/>
            </a:ln>
            <a:effectLst>
              <a:outerShdw blurRad="63500" dist="20000" dir="5400000">
                <a:srgbClr val="808080">
                  <a:alpha val="37254"/>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a:ea typeface="Times"/>
                <a:cs typeface="Times"/>
                <a:sym typeface="Times"/>
              </a:endParaRPr>
            </a:p>
          </p:txBody>
        </p:sp>
        <p:sp>
          <p:nvSpPr>
            <p:cNvPr id="22" name="Shape 682"/>
            <p:cNvSpPr txBox="1"/>
            <p:nvPr/>
          </p:nvSpPr>
          <p:spPr>
            <a:xfrm>
              <a:off x="5773836" y="2254425"/>
              <a:ext cx="719870" cy="718417"/>
            </a:xfrm>
            <a:prstGeom prst="rect">
              <a:avLst/>
            </a:prstGeom>
            <a:solidFill>
              <a:srgbClr val="9BBB59"/>
            </a:solidFill>
            <a:ln w="38100" cap="flat" cmpd="sng">
              <a:solidFill>
                <a:schemeClr val="lt1"/>
              </a:solidFill>
              <a:prstDash val="solid"/>
              <a:miter/>
              <a:headEnd type="none" w="med" len="med"/>
              <a:tailEnd type="none" w="med" len="med"/>
            </a:ln>
            <a:effectLst>
              <a:outerShdw blurRad="63500" dist="20000" dir="5400000">
                <a:srgbClr val="808080">
                  <a:alpha val="37254"/>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a:ea typeface="Times"/>
                <a:cs typeface="Times"/>
                <a:sym typeface="Times"/>
              </a:endParaRPr>
            </a:p>
          </p:txBody>
        </p:sp>
        <p:sp>
          <p:nvSpPr>
            <p:cNvPr id="23" name="Shape 683"/>
            <p:cNvSpPr txBox="1"/>
            <p:nvPr/>
          </p:nvSpPr>
          <p:spPr>
            <a:xfrm>
              <a:off x="6412725" y="3985532"/>
              <a:ext cx="719345" cy="448289"/>
            </a:xfrm>
            <a:prstGeom prst="rect">
              <a:avLst/>
            </a:prstGeom>
            <a:solidFill>
              <a:srgbClr val="2B5DA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a:ea typeface="Times"/>
                <a:cs typeface="Times"/>
                <a:sym typeface="Times"/>
              </a:endParaRPr>
            </a:p>
          </p:txBody>
        </p:sp>
        <p:sp>
          <p:nvSpPr>
            <p:cNvPr id="24" name="Shape 684"/>
            <p:cNvSpPr/>
            <p:nvPr/>
          </p:nvSpPr>
          <p:spPr>
            <a:xfrm>
              <a:off x="6043553" y="3767536"/>
              <a:ext cx="359935" cy="160250"/>
            </a:xfrm>
            <a:prstGeom prst="ellipse">
              <a:avLst/>
            </a:prstGeom>
            <a:solidFill>
              <a:srgbClr val="4BACC6"/>
            </a:solidFill>
            <a:ln w="38100" cap="flat" cmpd="sng">
              <a:solidFill>
                <a:schemeClr val="lt1"/>
              </a:solidFill>
              <a:prstDash val="solid"/>
              <a:miter/>
              <a:headEnd type="none" w="med" len="med"/>
              <a:tailEnd type="none" w="med" len="med"/>
            </a:ln>
            <a:effectLst>
              <a:outerShdw blurRad="63500" dist="20000" dir="5400000">
                <a:srgbClr val="808080">
                  <a:alpha val="37254"/>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a:ea typeface="Times"/>
                <a:cs typeface="Times"/>
                <a:sym typeface="Times"/>
              </a:endParaRPr>
            </a:p>
          </p:txBody>
        </p:sp>
        <p:sp>
          <p:nvSpPr>
            <p:cNvPr id="25" name="Shape 685"/>
            <p:cNvSpPr/>
            <p:nvPr/>
          </p:nvSpPr>
          <p:spPr>
            <a:xfrm>
              <a:off x="6666175" y="2210998"/>
              <a:ext cx="926082" cy="512445"/>
            </a:xfrm>
            <a:prstGeom prst="ellipse">
              <a:avLst/>
            </a:prstGeom>
            <a:solidFill>
              <a:schemeClr val="accent2"/>
            </a:solidFill>
            <a:ln w="38100" cap="flat" cmpd="sng">
              <a:solidFill>
                <a:schemeClr val="lt1"/>
              </a:solidFill>
              <a:prstDash val="solid"/>
              <a:miter/>
              <a:headEnd type="none" w="med" len="med"/>
              <a:tailEnd type="none" w="med" len="med"/>
            </a:ln>
            <a:effectLst>
              <a:outerShdw blurRad="63500" dist="20000" dir="5400000">
                <a:srgbClr val="808080">
                  <a:alpha val="37254"/>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a:ea typeface="Times"/>
                <a:cs typeface="Times"/>
                <a:sym typeface="Times"/>
              </a:endParaRPr>
            </a:p>
          </p:txBody>
        </p:sp>
        <p:sp>
          <p:nvSpPr>
            <p:cNvPr id="26" name="Shape 686"/>
            <p:cNvSpPr/>
            <p:nvPr/>
          </p:nvSpPr>
          <p:spPr>
            <a:xfrm>
              <a:off x="7205731" y="2304912"/>
              <a:ext cx="771456" cy="615537"/>
            </a:xfrm>
            <a:prstGeom prst="hexagon">
              <a:avLst>
                <a:gd name="adj" fmla="val 4314"/>
                <a:gd name="vf" fmla="val 115470"/>
              </a:avLst>
            </a:prstGeom>
            <a:solidFill>
              <a:srgbClr val="2B5DA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a:ea typeface="Times"/>
                <a:cs typeface="Times"/>
                <a:sym typeface="Times"/>
              </a:endParaRPr>
            </a:p>
          </p:txBody>
        </p:sp>
        <p:sp>
          <p:nvSpPr>
            <p:cNvPr id="27" name="Shape 687"/>
            <p:cNvSpPr/>
            <p:nvPr/>
          </p:nvSpPr>
          <p:spPr>
            <a:xfrm>
              <a:off x="6253749" y="2305298"/>
              <a:ext cx="771110" cy="616671"/>
            </a:xfrm>
            <a:prstGeom prst="triangle">
              <a:avLst>
                <a:gd name="adj" fmla="val 50000"/>
              </a:avLst>
            </a:prstGeom>
            <a:solidFill>
              <a:srgbClr val="4BACC6"/>
            </a:solidFill>
            <a:ln w="38100" cap="flat" cmpd="sng">
              <a:solidFill>
                <a:schemeClr val="lt1"/>
              </a:solidFill>
              <a:prstDash val="solid"/>
              <a:miter/>
              <a:headEnd type="none" w="med" len="med"/>
              <a:tailEnd type="none" w="med" len="med"/>
            </a:ln>
            <a:effectLst>
              <a:outerShdw blurRad="63500" dist="20000" dir="5400000">
                <a:srgbClr val="808080">
                  <a:alpha val="37254"/>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a:ea typeface="Times"/>
                <a:cs typeface="Times"/>
                <a:sym typeface="Times"/>
              </a:endParaRPr>
            </a:p>
          </p:txBody>
        </p:sp>
        <p:sp>
          <p:nvSpPr>
            <p:cNvPr id="16" name="Shape 676"/>
            <p:cNvSpPr/>
            <p:nvPr/>
          </p:nvSpPr>
          <p:spPr>
            <a:xfrm rot="5400000">
              <a:off x="6682700" y="3933691"/>
              <a:ext cx="333579" cy="229397"/>
            </a:xfrm>
            <a:prstGeom prst="ellipse">
              <a:avLst/>
            </a:prstGeom>
            <a:solidFill>
              <a:srgbClr val="2B5DA1"/>
            </a:solidFill>
            <a:ln w="254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a:ea typeface="Times"/>
                <a:cs typeface="Times"/>
                <a:sym typeface="Times"/>
              </a:endParaRPr>
            </a:p>
          </p:txBody>
        </p:sp>
      </p:grpSp>
    </p:spTree>
    <p:extLst>
      <p:ext uri="{BB962C8B-B14F-4D97-AF65-F5344CB8AC3E}">
        <p14:creationId xmlns="" xmlns:p14="http://schemas.microsoft.com/office/powerpoint/2010/main" val="65667455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p:cNvSpPr>
            <a:spLocks noGrp="1"/>
          </p:cNvSpPr>
          <p:nvPr>
            <p:ph type="title"/>
          </p:nvPr>
        </p:nvSpPr>
        <p:spPr>
          <a:xfrm>
            <a:off x="49213" y="1412875"/>
            <a:ext cx="9275762" cy="792163"/>
          </a:xfrm>
        </p:spPr>
        <p:txBody>
          <a:bodyPr/>
          <a:lstStyle/>
          <a:p>
            <a:r>
              <a:rPr lang="en-US" sz="3400" dirty="0"/>
              <a:t>Assessment context</a:t>
            </a:r>
          </a:p>
        </p:txBody>
      </p:sp>
      <p:pic>
        <p:nvPicPr>
          <p:cNvPr id="45059" name="Shape 718"/>
          <p:cNvPicPr preferRelativeResize="0">
            <a:picLocks noChangeAspect="1" noChangeArrowheads="1"/>
          </p:cNvPicPr>
          <p:nvPr/>
        </p:nvPicPr>
        <p:blipFill>
          <a:blip r:embed="rId2" cstate="print"/>
          <a:srcRect/>
          <a:stretch>
            <a:fillRect/>
          </a:stretch>
        </p:blipFill>
        <p:spPr bwMode="auto">
          <a:xfrm>
            <a:off x="1619250" y="2133600"/>
            <a:ext cx="6151563" cy="3865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le 1"/>
          <p:cNvSpPr>
            <a:spLocks noGrp="1"/>
          </p:cNvSpPr>
          <p:nvPr>
            <p:ph type="title"/>
          </p:nvPr>
        </p:nvSpPr>
        <p:spPr>
          <a:xfrm>
            <a:off x="-107950" y="-42863"/>
            <a:ext cx="9383713" cy="1541463"/>
          </a:xfrm>
          <a:solidFill>
            <a:schemeClr val="bg1"/>
          </a:solidFill>
        </p:spPr>
        <p:txBody>
          <a:bodyPr/>
          <a:lstStyle/>
          <a:p>
            <a:r>
              <a:rPr lang="en-US" sz="3400" dirty="0"/>
              <a:t>Emergency phases and information needs</a:t>
            </a:r>
          </a:p>
        </p:txBody>
      </p:sp>
      <p:sp>
        <p:nvSpPr>
          <p:cNvPr id="46083" name="Shape 723"/>
          <p:cNvSpPr txBox="1">
            <a:spLocks noChangeArrowheads="1"/>
          </p:cNvSpPr>
          <p:nvPr/>
        </p:nvSpPr>
        <p:spPr bwMode="auto">
          <a:xfrm>
            <a:off x="4038600" y="5713413"/>
            <a:ext cx="1292225" cy="461962"/>
          </a:xfrm>
          <a:prstGeom prst="rect">
            <a:avLst/>
          </a:prstGeom>
          <a:noFill/>
          <a:ln w="9525">
            <a:noFill/>
            <a:miter lim="800000"/>
            <a:headEnd/>
            <a:tailEnd/>
          </a:ln>
        </p:spPr>
        <p:txBody>
          <a:bodyPr lIns="91425" tIns="45700" rIns="91425" bIns="45700"/>
          <a:lstStyle/>
          <a:p>
            <a:pPr>
              <a:buClr>
                <a:srgbClr val="000000"/>
              </a:buClr>
              <a:buSzPct val="25000"/>
              <a:buFont typeface="Arial" pitchFamily="34" charset="0"/>
              <a:buNone/>
            </a:pPr>
            <a:r>
              <a:rPr lang="en-US" sz="2400">
                <a:solidFill>
                  <a:srgbClr val="000000"/>
                </a:solidFill>
                <a:latin typeface="Arial" pitchFamily="34" charset="0"/>
                <a:cs typeface="Arial" pitchFamily="34" charset="0"/>
                <a:sym typeface="Arial" pitchFamily="34" charset="0"/>
              </a:rPr>
              <a:t>Time</a:t>
            </a:r>
          </a:p>
        </p:txBody>
      </p:sp>
      <p:sp>
        <p:nvSpPr>
          <p:cNvPr id="46084" name="Shape 724"/>
          <p:cNvSpPr txBox="1">
            <a:spLocks noChangeArrowheads="1"/>
          </p:cNvSpPr>
          <p:nvPr/>
        </p:nvSpPr>
        <p:spPr bwMode="auto">
          <a:xfrm rot="-5400000">
            <a:off x="-1041400" y="2849563"/>
            <a:ext cx="3421063" cy="554037"/>
          </a:xfrm>
          <a:prstGeom prst="rect">
            <a:avLst/>
          </a:prstGeom>
          <a:noFill/>
          <a:ln w="9525">
            <a:noFill/>
            <a:miter lim="800000"/>
            <a:headEnd/>
            <a:tailEnd/>
          </a:ln>
        </p:spPr>
        <p:txBody>
          <a:bodyPr lIns="91425" tIns="45700" rIns="91425" bIns="45700"/>
          <a:lstStyle/>
          <a:p>
            <a:pPr>
              <a:buClr>
                <a:srgbClr val="000000"/>
              </a:buClr>
              <a:buSzPct val="25000"/>
              <a:buFont typeface="Arial" pitchFamily="34" charset="0"/>
              <a:buNone/>
            </a:pPr>
            <a:r>
              <a:rPr lang="en-US" sz="2400">
                <a:solidFill>
                  <a:srgbClr val="000000"/>
                </a:solidFill>
                <a:latin typeface="Arial" pitchFamily="34" charset="0"/>
                <a:cs typeface="Arial" pitchFamily="34" charset="0"/>
                <a:sym typeface="Arial" pitchFamily="34" charset="0"/>
              </a:rPr>
              <a:t>Assessment  focus</a:t>
            </a:r>
          </a:p>
        </p:txBody>
      </p:sp>
      <p:sp>
        <p:nvSpPr>
          <p:cNvPr id="46085" name="Shape 725"/>
          <p:cNvSpPr txBox="1">
            <a:spLocks noChangeArrowheads="1"/>
          </p:cNvSpPr>
          <p:nvPr/>
        </p:nvSpPr>
        <p:spPr bwMode="auto">
          <a:xfrm>
            <a:off x="1028700" y="5226050"/>
            <a:ext cx="971550" cy="433388"/>
          </a:xfrm>
          <a:prstGeom prst="rect">
            <a:avLst/>
          </a:prstGeom>
          <a:solidFill>
            <a:srgbClr val="9FC3E3"/>
          </a:solidFill>
          <a:ln w="9525">
            <a:noFill/>
            <a:miter lim="800000"/>
            <a:headEnd/>
            <a:tailEnd/>
          </a:ln>
        </p:spPr>
        <p:txBody>
          <a:bodyPr lIns="0" tIns="45700" rIns="0" bIns="45700" anchor="ctr"/>
          <a:lstStyle/>
          <a:p>
            <a:pPr algn="ctr">
              <a:buClr>
                <a:srgbClr val="000000"/>
              </a:buClr>
              <a:buSzPct val="25000"/>
              <a:buFont typeface="Arial" pitchFamily="34" charset="0"/>
              <a:buNone/>
            </a:pPr>
            <a:r>
              <a:rPr lang="en-US" sz="2000" b="1">
                <a:solidFill>
                  <a:srgbClr val="000000"/>
                </a:solidFill>
                <a:latin typeface="Arial" pitchFamily="34" charset="0"/>
                <a:cs typeface="Arial" pitchFamily="34" charset="0"/>
                <a:sym typeface="Arial" pitchFamily="34" charset="0"/>
              </a:rPr>
              <a:t>Phase I</a:t>
            </a:r>
          </a:p>
        </p:txBody>
      </p:sp>
      <p:sp>
        <p:nvSpPr>
          <p:cNvPr id="46086" name="Shape 726"/>
          <p:cNvSpPr txBox="1">
            <a:spLocks noChangeArrowheads="1"/>
          </p:cNvSpPr>
          <p:nvPr/>
        </p:nvSpPr>
        <p:spPr bwMode="auto">
          <a:xfrm>
            <a:off x="1965325" y="5226050"/>
            <a:ext cx="3060700" cy="433388"/>
          </a:xfrm>
          <a:prstGeom prst="rect">
            <a:avLst/>
          </a:prstGeom>
          <a:solidFill>
            <a:srgbClr val="9FC3E3">
              <a:alpha val="59607"/>
            </a:srgbClr>
          </a:solidFill>
          <a:ln w="9525">
            <a:noFill/>
            <a:miter lim="800000"/>
            <a:headEnd/>
            <a:tailEnd/>
          </a:ln>
        </p:spPr>
        <p:txBody>
          <a:bodyPr lIns="91425" tIns="45700" rIns="91425" bIns="45700" anchor="ctr"/>
          <a:lstStyle/>
          <a:p>
            <a:pPr algn="ctr">
              <a:buClr>
                <a:srgbClr val="000000"/>
              </a:buClr>
              <a:buSzPct val="25000"/>
              <a:buFont typeface="Arial" pitchFamily="34" charset="0"/>
              <a:buNone/>
            </a:pPr>
            <a:r>
              <a:rPr lang="en-US" sz="2000" b="1">
                <a:solidFill>
                  <a:srgbClr val="000000"/>
                </a:solidFill>
                <a:latin typeface="Arial" pitchFamily="34" charset="0"/>
                <a:cs typeface="Arial" pitchFamily="34" charset="0"/>
                <a:sym typeface="Arial" pitchFamily="34" charset="0"/>
              </a:rPr>
              <a:t>Phase II</a:t>
            </a:r>
          </a:p>
        </p:txBody>
      </p:sp>
      <p:sp>
        <p:nvSpPr>
          <p:cNvPr id="46087" name="Shape 727"/>
          <p:cNvSpPr>
            <a:spLocks noChangeArrowheads="1"/>
          </p:cNvSpPr>
          <p:nvPr/>
        </p:nvSpPr>
        <p:spPr bwMode="auto">
          <a:xfrm>
            <a:off x="5026025" y="5010150"/>
            <a:ext cx="3924300" cy="865188"/>
          </a:xfrm>
          <a:prstGeom prst="rightArrow">
            <a:avLst>
              <a:gd name="adj1" fmla="val 19222"/>
              <a:gd name="adj2" fmla="val 49999"/>
            </a:avLst>
          </a:prstGeom>
          <a:solidFill>
            <a:srgbClr val="9FC3E3">
              <a:alpha val="34509"/>
            </a:srgbClr>
          </a:solidFill>
          <a:ln w="9525">
            <a:noFill/>
            <a:miter lim="800000"/>
            <a:headEnd/>
            <a:tailEnd/>
          </a:ln>
        </p:spPr>
        <p:txBody>
          <a:bodyPr lIns="91425" tIns="45700" rIns="91425" bIns="45700" anchor="ctr"/>
          <a:lstStyle/>
          <a:p>
            <a:pPr algn="ctr">
              <a:buClr>
                <a:srgbClr val="000000"/>
              </a:buClr>
              <a:buSzPct val="25000"/>
              <a:buFont typeface="Arial" pitchFamily="34" charset="0"/>
              <a:buNone/>
            </a:pPr>
            <a:r>
              <a:rPr lang="en-US" sz="2000" b="1">
                <a:solidFill>
                  <a:srgbClr val="000000"/>
                </a:solidFill>
                <a:latin typeface="Arial" pitchFamily="34" charset="0"/>
                <a:cs typeface="Arial" pitchFamily="34" charset="0"/>
                <a:sym typeface="Arial" pitchFamily="34" charset="0"/>
              </a:rPr>
              <a:t>    Phase III                Phase IV</a:t>
            </a:r>
          </a:p>
        </p:txBody>
      </p:sp>
      <p:sp>
        <p:nvSpPr>
          <p:cNvPr id="9" name="Shape 728"/>
          <p:cNvSpPr>
            <a:spLocks/>
          </p:cNvSpPr>
          <p:nvPr/>
        </p:nvSpPr>
        <p:spPr bwMode="auto">
          <a:xfrm>
            <a:off x="1014413" y="2263775"/>
            <a:ext cx="7926387" cy="2951163"/>
          </a:xfrm>
          <a:custGeom>
            <a:avLst/>
            <a:gdLst>
              <a:gd name="T0" fmla="*/ 0 w 120000"/>
              <a:gd name="T1" fmla="*/ 0 h 120000"/>
              <a:gd name="T2" fmla="*/ 120000 w 120000"/>
              <a:gd name="T3" fmla="*/ 120000 h 120000"/>
            </a:gdLst>
            <a:ahLst/>
            <a:cxnLst>
              <a:cxn ang="0">
                <a:pos x="446" y="0"/>
              </a:cxn>
              <a:cxn ang="0">
                <a:pos x="13605" y="458"/>
              </a:cxn>
              <a:cxn ang="0">
                <a:pos x="61561" y="66870"/>
              </a:cxn>
              <a:cxn ang="0">
                <a:pos x="96356" y="96183"/>
              </a:cxn>
              <a:cxn ang="0">
                <a:pos x="119776" y="108091"/>
              </a:cxn>
              <a:cxn ang="0">
                <a:pos x="120000" y="120000"/>
              </a:cxn>
              <a:cxn ang="0">
                <a:pos x="0" y="120000"/>
              </a:cxn>
              <a:cxn ang="0">
                <a:pos x="0" y="120000"/>
              </a:cxn>
            </a:cxnLst>
            <a:rect l="T0" t="T1" r="T2" b="T3"/>
            <a:pathLst>
              <a:path w="120000" h="120000" extrusionOk="0">
                <a:moveTo>
                  <a:pt x="446" y="0"/>
                </a:moveTo>
                <a:lnTo>
                  <a:pt x="13605" y="458"/>
                </a:lnTo>
                <a:lnTo>
                  <a:pt x="61561" y="66870"/>
                </a:lnTo>
                <a:lnTo>
                  <a:pt x="96356" y="96183"/>
                </a:lnTo>
                <a:lnTo>
                  <a:pt x="119776" y="108091"/>
                </a:lnTo>
                <a:lnTo>
                  <a:pt x="120000" y="120000"/>
                </a:lnTo>
                <a:lnTo>
                  <a:pt x="0" y="120000"/>
                </a:lnTo>
              </a:path>
            </a:pathLst>
          </a:custGeom>
          <a:solidFill>
            <a:schemeClr val="accent1">
              <a:alpha val="33333"/>
            </a:schemeClr>
          </a:solidFill>
          <a:ln w="38100" cap="flat" cmpd="sng">
            <a:solidFill>
              <a:srgbClr val="5C99CE"/>
            </a:solidFill>
            <a:prstDash val="solid"/>
            <a:round/>
            <a:headEnd type="none" w="med" len="med"/>
            <a:tailEnd type="none" w="med" len="med"/>
          </a:ln>
        </p:spPr>
        <p:txBody>
          <a:bodyPr lIns="91425" tIns="45700" rIns="91425" bIns="45700" anchor="ctr"/>
          <a:lstStyle/>
          <a:p>
            <a:endParaRPr lang="es-PA"/>
          </a:p>
        </p:txBody>
      </p:sp>
      <p:sp>
        <p:nvSpPr>
          <p:cNvPr id="12" name="Shape 729"/>
          <p:cNvSpPr>
            <a:spLocks/>
          </p:cNvSpPr>
          <p:nvPr/>
        </p:nvSpPr>
        <p:spPr bwMode="auto">
          <a:xfrm>
            <a:off x="1044575" y="2235200"/>
            <a:ext cx="7896225" cy="2992438"/>
          </a:xfrm>
          <a:custGeom>
            <a:avLst/>
            <a:gdLst>
              <a:gd name="T0" fmla="*/ 0 w 120000"/>
              <a:gd name="T1" fmla="*/ 0 h 120000"/>
              <a:gd name="T2" fmla="*/ 120000 w 120000"/>
              <a:gd name="T3" fmla="*/ 120000 h 120000"/>
            </a:gdLst>
            <a:ahLst/>
            <a:cxnLst>
              <a:cxn ang="0">
                <a:pos x="0" y="115418"/>
              </a:cxn>
              <a:cxn ang="0">
                <a:pos x="14525" y="111853"/>
              </a:cxn>
              <a:cxn ang="0">
                <a:pos x="60434" y="69146"/>
              </a:cxn>
              <a:cxn ang="0">
                <a:pos x="120000" y="0"/>
              </a:cxn>
              <a:cxn ang="0">
                <a:pos x="120000" y="120000"/>
              </a:cxn>
              <a:cxn ang="0">
                <a:pos x="0" y="119166"/>
              </a:cxn>
            </a:cxnLst>
            <a:rect l="T0" t="T1" r="T2" b="T3"/>
            <a:pathLst>
              <a:path w="120000" h="120000" extrusionOk="0">
                <a:moveTo>
                  <a:pt x="0" y="115418"/>
                </a:moveTo>
                <a:lnTo>
                  <a:pt x="14525" y="111853"/>
                </a:lnTo>
                <a:lnTo>
                  <a:pt x="60434" y="69146"/>
                </a:lnTo>
                <a:cubicBezTo>
                  <a:pt x="80377" y="43964"/>
                  <a:pt x="100144" y="20337"/>
                  <a:pt x="120000" y="0"/>
                </a:cubicBezTo>
                <a:lnTo>
                  <a:pt x="120000" y="120000"/>
                </a:lnTo>
                <a:lnTo>
                  <a:pt x="0" y="119166"/>
                </a:lnTo>
              </a:path>
            </a:pathLst>
          </a:custGeom>
          <a:solidFill>
            <a:srgbClr val="92D050">
              <a:alpha val="49411"/>
            </a:srgbClr>
          </a:solidFill>
          <a:ln w="38100" cap="flat" cmpd="sng">
            <a:solidFill>
              <a:srgbClr val="92D050"/>
            </a:solidFill>
            <a:prstDash val="solid"/>
            <a:round/>
            <a:headEnd type="none" w="med" len="med"/>
            <a:tailEnd type="none" w="med" len="med"/>
          </a:ln>
        </p:spPr>
        <p:txBody>
          <a:bodyPr lIns="91425" tIns="45700" rIns="91425" bIns="45700" anchor="ctr"/>
          <a:lstStyle/>
          <a:p>
            <a:endParaRPr lang="es-PA"/>
          </a:p>
        </p:txBody>
      </p:sp>
      <p:sp>
        <p:nvSpPr>
          <p:cNvPr id="13" name="Shape 730"/>
          <p:cNvSpPr txBox="1">
            <a:spLocks noChangeArrowheads="1"/>
          </p:cNvSpPr>
          <p:nvPr/>
        </p:nvSpPr>
        <p:spPr bwMode="auto">
          <a:xfrm>
            <a:off x="1136650" y="3463925"/>
            <a:ext cx="2987675" cy="708025"/>
          </a:xfrm>
          <a:prstGeom prst="rect">
            <a:avLst/>
          </a:prstGeom>
          <a:noFill/>
          <a:ln w="9525">
            <a:noFill/>
            <a:miter lim="800000"/>
            <a:headEnd/>
            <a:tailEnd/>
          </a:ln>
        </p:spPr>
        <p:txBody>
          <a:bodyPr lIns="91425" tIns="45700" rIns="91425" bIns="45700"/>
          <a:lstStyle/>
          <a:p>
            <a:pPr algn="ctr">
              <a:buClr>
                <a:srgbClr val="000000"/>
              </a:buClr>
              <a:buSzPct val="25000"/>
              <a:buFont typeface="Arial" pitchFamily="34" charset="0"/>
              <a:buNone/>
            </a:pPr>
            <a:r>
              <a:rPr lang="en-US" sz="2000" b="1">
                <a:solidFill>
                  <a:srgbClr val="000000"/>
                </a:solidFill>
                <a:latin typeface="Arial" pitchFamily="34" charset="0"/>
                <a:cs typeface="Arial" pitchFamily="34" charset="0"/>
                <a:sym typeface="Arial" pitchFamily="34" charset="0"/>
              </a:rPr>
              <a:t>Saving and sustaining lives</a:t>
            </a:r>
          </a:p>
        </p:txBody>
      </p:sp>
      <p:sp>
        <p:nvSpPr>
          <p:cNvPr id="14" name="Shape 731"/>
          <p:cNvSpPr txBox="1">
            <a:spLocks noChangeArrowheads="1"/>
          </p:cNvSpPr>
          <p:nvPr/>
        </p:nvSpPr>
        <p:spPr bwMode="auto">
          <a:xfrm>
            <a:off x="3424238" y="4356100"/>
            <a:ext cx="3429000" cy="708025"/>
          </a:xfrm>
          <a:prstGeom prst="rect">
            <a:avLst/>
          </a:prstGeom>
          <a:noFill/>
          <a:ln w="9525">
            <a:noFill/>
            <a:miter lim="800000"/>
            <a:headEnd/>
            <a:tailEnd/>
          </a:ln>
        </p:spPr>
        <p:txBody>
          <a:bodyPr lIns="91425" tIns="45700" rIns="91425" bIns="45700"/>
          <a:lstStyle/>
          <a:p>
            <a:pPr algn="ctr">
              <a:buClr>
                <a:srgbClr val="000000"/>
              </a:buClr>
              <a:buSzPct val="25000"/>
              <a:buFont typeface="Arial" pitchFamily="34" charset="0"/>
              <a:buNone/>
            </a:pPr>
            <a:r>
              <a:rPr lang="en-US" sz="2000" b="1">
                <a:solidFill>
                  <a:srgbClr val="000000"/>
                </a:solidFill>
                <a:latin typeface="Arial" pitchFamily="34" charset="0"/>
                <a:cs typeface="Arial" pitchFamily="34" charset="0"/>
                <a:sym typeface="Arial" pitchFamily="34" charset="0"/>
              </a:rPr>
              <a:t>Re establishing essential services</a:t>
            </a:r>
          </a:p>
        </p:txBody>
      </p:sp>
      <p:sp>
        <p:nvSpPr>
          <p:cNvPr id="15" name="Shape 732"/>
          <p:cNvSpPr txBox="1">
            <a:spLocks noChangeArrowheads="1"/>
          </p:cNvSpPr>
          <p:nvPr/>
        </p:nvSpPr>
        <p:spPr bwMode="auto">
          <a:xfrm>
            <a:off x="6465888" y="3392488"/>
            <a:ext cx="1595437" cy="708025"/>
          </a:xfrm>
          <a:prstGeom prst="rect">
            <a:avLst/>
          </a:prstGeom>
          <a:noFill/>
          <a:ln w="9525">
            <a:noFill/>
            <a:miter lim="800000"/>
            <a:headEnd/>
            <a:tailEnd/>
          </a:ln>
        </p:spPr>
        <p:txBody>
          <a:bodyPr lIns="91425" tIns="45700" rIns="91425" bIns="45700"/>
          <a:lstStyle/>
          <a:p>
            <a:pPr algn="ctr">
              <a:buClr>
                <a:srgbClr val="000000"/>
              </a:buClr>
              <a:buSzPct val="25000"/>
              <a:buFont typeface="Arial" pitchFamily="34" charset="0"/>
              <a:buNone/>
            </a:pPr>
            <a:r>
              <a:rPr lang="en-US" sz="2000" b="1">
                <a:solidFill>
                  <a:srgbClr val="000000"/>
                </a:solidFill>
                <a:latin typeface="Arial" pitchFamily="34" charset="0"/>
                <a:cs typeface="Arial" pitchFamily="34" charset="0"/>
                <a:sym typeface="Arial" pitchFamily="34" charset="0"/>
              </a:rPr>
              <a:t>Restoring livelihoods</a:t>
            </a:r>
          </a:p>
        </p:txBody>
      </p:sp>
      <p:sp>
        <p:nvSpPr>
          <p:cNvPr id="46093" name="Shape 733"/>
          <p:cNvSpPr txBox="1">
            <a:spLocks noChangeArrowheads="1"/>
          </p:cNvSpPr>
          <p:nvPr/>
        </p:nvSpPr>
        <p:spPr bwMode="auto">
          <a:xfrm>
            <a:off x="900113" y="1125538"/>
            <a:ext cx="4605337" cy="368300"/>
          </a:xfrm>
          <a:prstGeom prst="rect">
            <a:avLst/>
          </a:prstGeom>
          <a:noFill/>
          <a:ln w="9525">
            <a:noFill/>
            <a:miter lim="800000"/>
            <a:headEnd/>
            <a:tailEnd/>
          </a:ln>
        </p:spPr>
        <p:txBody>
          <a:bodyPr lIns="91425" tIns="45700" rIns="91425" bIns="45700"/>
          <a:lstStyle/>
          <a:p>
            <a:pPr>
              <a:buClr>
                <a:srgbClr val="000000"/>
              </a:buClr>
              <a:buSzPct val="25000"/>
              <a:buFont typeface="Arial" pitchFamily="34" charset="0"/>
              <a:buNone/>
            </a:pPr>
            <a:r>
              <a:rPr lang="en-US" sz="2200">
                <a:solidFill>
                  <a:srgbClr val="000000"/>
                </a:solidFill>
                <a:latin typeface="Arial" pitchFamily="34" charset="0"/>
                <a:cs typeface="Arial" pitchFamily="34" charset="0"/>
                <a:sym typeface="Arial" pitchFamily="34" charset="0"/>
              </a:rPr>
              <a:t>What do you need to know now?</a:t>
            </a:r>
          </a:p>
        </p:txBody>
      </p:sp>
      <p:sp>
        <p:nvSpPr>
          <p:cNvPr id="46094" name="Shape 734"/>
          <p:cNvSpPr>
            <a:spLocks noChangeArrowheads="1"/>
          </p:cNvSpPr>
          <p:nvPr/>
        </p:nvSpPr>
        <p:spPr bwMode="auto">
          <a:xfrm rot="5400000">
            <a:off x="1385094" y="1907382"/>
            <a:ext cx="396875" cy="179387"/>
          </a:xfrm>
          <a:prstGeom prst="notchedRightArrow">
            <a:avLst>
              <a:gd name="adj1" fmla="val 16722"/>
              <a:gd name="adj2" fmla="val 50004"/>
            </a:avLst>
          </a:prstGeom>
          <a:solidFill>
            <a:srgbClr val="9FC3E3"/>
          </a:solidFill>
          <a:ln w="9525">
            <a:solidFill>
              <a:srgbClr val="9A1995"/>
            </a:solidFill>
            <a:round/>
            <a:headEnd/>
            <a:tailEnd/>
          </a:ln>
        </p:spPr>
        <p:txBody>
          <a:bodyPr lIns="91425" tIns="45700" rIns="91425" bIns="45700" anchor="ctr" anchorCtr="1"/>
          <a:lstStyle/>
          <a:p>
            <a:endParaRPr lang="es-PA" sz="2400">
              <a:solidFill>
                <a:srgbClr val="000000"/>
              </a:solidFill>
              <a:latin typeface="Times" pitchFamily="18" charset="0"/>
              <a:cs typeface="Times" pitchFamily="18" charset="0"/>
              <a:sym typeface="Times" pitchFamily="18" charset="0"/>
            </a:endParaRPr>
          </a:p>
        </p:txBody>
      </p:sp>
      <p:sp>
        <p:nvSpPr>
          <p:cNvPr id="46095" name="Shape 735"/>
          <p:cNvSpPr>
            <a:spLocks noChangeArrowheads="1"/>
          </p:cNvSpPr>
          <p:nvPr/>
        </p:nvSpPr>
        <p:spPr bwMode="auto">
          <a:xfrm rot="5400000">
            <a:off x="2550319" y="2105819"/>
            <a:ext cx="790575" cy="176213"/>
          </a:xfrm>
          <a:prstGeom prst="notchedRightArrow">
            <a:avLst>
              <a:gd name="adj1" fmla="val 19194"/>
              <a:gd name="adj2" fmla="val 49995"/>
            </a:avLst>
          </a:prstGeom>
          <a:solidFill>
            <a:srgbClr val="9FC3E3"/>
          </a:solidFill>
          <a:ln w="9525">
            <a:solidFill>
              <a:srgbClr val="9A1995"/>
            </a:solidFill>
            <a:round/>
            <a:headEnd/>
            <a:tailEnd/>
          </a:ln>
        </p:spPr>
        <p:txBody>
          <a:bodyPr lIns="91425" tIns="45700" rIns="91425" bIns="45700" anchor="ctr" anchorCtr="1"/>
          <a:lstStyle/>
          <a:p>
            <a:endParaRPr lang="es-PA" sz="2400">
              <a:solidFill>
                <a:srgbClr val="000000"/>
              </a:solidFill>
              <a:latin typeface="Times" pitchFamily="18" charset="0"/>
              <a:cs typeface="Times" pitchFamily="18" charset="0"/>
              <a:sym typeface="Times" pitchFamily="18" charset="0"/>
            </a:endParaRPr>
          </a:p>
        </p:txBody>
      </p:sp>
      <p:sp>
        <p:nvSpPr>
          <p:cNvPr id="46096" name="Shape 736"/>
          <p:cNvSpPr>
            <a:spLocks noChangeArrowheads="1"/>
          </p:cNvSpPr>
          <p:nvPr/>
        </p:nvSpPr>
        <p:spPr bwMode="auto">
          <a:xfrm rot="5400000">
            <a:off x="3921125" y="2709863"/>
            <a:ext cx="1995487" cy="173038"/>
          </a:xfrm>
          <a:prstGeom prst="notchedRightArrow">
            <a:avLst>
              <a:gd name="adj1" fmla="val 20667"/>
              <a:gd name="adj2" fmla="val 50026"/>
            </a:avLst>
          </a:prstGeom>
          <a:solidFill>
            <a:srgbClr val="9FC3E3"/>
          </a:solidFill>
          <a:ln w="9525">
            <a:solidFill>
              <a:srgbClr val="9A1995"/>
            </a:solidFill>
            <a:round/>
            <a:headEnd/>
            <a:tailEnd/>
          </a:ln>
        </p:spPr>
        <p:txBody>
          <a:bodyPr lIns="91425" tIns="45700" rIns="91425" bIns="45700" anchor="ctr" anchorCtr="1"/>
          <a:lstStyle/>
          <a:p>
            <a:endParaRPr lang="es-PA" sz="2400">
              <a:solidFill>
                <a:srgbClr val="000000"/>
              </a:solidFill>
              <a:latin typeface="Times" pitchFamily="18" charset="0"/>
              <a:cs typeface="Times" pitchFamily="18" charset="0"/>
              <a:sym typeface="Times" pitchFamily="18" charset="0"/>
            </a:endParaRPr>
          </a:p>
        </p:txBody>
      </p:sp>
      <p:sp>
        <p:nvSpPr>
          <p:cNvPr id="20" name="Shape 737"/>
          <p:cNvSpPr txBox="1">
            <a:spLocks noChangeArrowheads="1"/>
          </p:cNvSpPr>
          <p:nvPr/>
        </p:nvSpPr>
        <p:spPr bwMode="auto">
          <a:xfrm>
            <a:off x="46038" y="5226050"/>
            <a:ext cx="971550" cy="433388"/>
          </a:xfrm>
          <a:prstGeom prst="rect">
            <a:avLst/>
          </a:prstGeom>
          <a:solidFill>
            <a:srgbClr val="9FC3E3"/>
          </a:solidFill>
          <a:ln w="9525">
            <a:noFill/>
            <a:miter lim="800000"/>
            <a:headEnd/>
            <a:tailEnd/>
          </a:ln>
        </p:spPr>
        <p:txBody>
          <a:bodyPr lIns="0" tIns="45700" rIns="0" bIns="45700" anchor="ctr"/>
          <a:lstStyle/>
          <a:p>
            <a:pPr algn="ctr">
              <a:buClr>
                <a:srgbClr val="000000"/>
              </a:buClr>
              <a:buSzPct val="25000"/>
              <a:buFont typeface="Arial" pitchFamily="34" charset="0"/>
              <a:buNone/>
            </a:pPr>
            <a:r>
              <a:rPr lang="en-US" sz="2000" b="1">
                <a:solidFill>
                  <a:srgbClr val="000000"/>
                </a:solidFill>
                <a:latin typeface="Arial" pitchFamily="34" charset="0"/>
                <a:cs typeface="Arial" pitchFamily="34" charset="0"/>
                <a:sym typeface="Arial" pitchFamily="34" charset="0"/>
              </a:rPr>
              <a:t>Phase 0</a:t>
            </a:r>
          </a:p>
        </p:txBody>
      </p:sp>
      <p:sp>
        <p:nvSpPr>
          <p:cNvPr id="21" name="Shape 738"/>
          <p:cNvSpPr txBox="1">
            <a:spLocks noChangeArrowheads="1"/>
          </p:cNvSpPr>
          <p:nvPr/>
        </p:nvSpPr>
        <p:spPr bwMode="auto">
          <a:xfrm>
            <a:off x="34925" y="2071688"/>
            <a:ext cx="965200" cy="3133725"/>
          </a:xfrm>
          <a:prstGeom prst="rect">
            <a:avLst/>
          </a:prstGeom>
          <a:solidFill>
            <a:srgbClr val="FF0000">
              <a:alpha val="33333"/>
            </a:srgbClr>
          </a:solidFill>
          <a:ln w="38100">
            <a:solidFill>
              <a:srgbClr val="FF0000"/>
            </a:solidFill>
            <a:round/>
            <a:headEnd/>
            <a:tailEnd/>
          </a:ln>
        </p:spPr>
        <p:txBody>
          <a:bodyPr lIns="91425" tIns="45700" rIns="91425" bIns="45700" anchor="ctr"/>
          <a:lstStyle/>
          <a:p>
            <a:endParaRPr lang="es-PA" sz="2400">
              <a:solidFill>
                <a:srgbClr val="000000"/>
              </a:solidFill>
              <a:latin typeface="Times" pitchFamily="18" charset="0"/>
              <a:cs typeface="Times" pitchFamily="18" charset="0"/>
              <a:sym typeface="Times" pitchFamily="18" charset="0"/>
            </a:endParaRPr>
          </a:p>
        </p:txBody>
      </p:sp>
      <p:sp>
        <p:nvSpPr>
          <p:cNvPr id="22" name="Shape 739"/>
          <p:cNvSpPr txBox="1">
            <a:spLocks noChangeArrowheads="1"/>
          </p:cNvSpPr>
          <p:nvPr/>
        </p:nvSpPr>
        <p:spPr bwMode="auto">
          <a:xfrm>
            <a:off x="0" y="4983163"/>
            <a:ext cx="1017588" cy="246062"/>
          </a:xfrm>
          <a:prstGeom prst="rect">
            <a:avLst/>
          </a:prstGeom>
          <a:noFill/>
          <a:ln w="9525">
            <a:noFill/>
            <a:miter lim="800000"/>
            <a:headEnd/>
            <a:tailEnd/>
          </a:ln>
        </p:spPr>
        <p:txBody>
          <a:bodyPr lIns="91425" tIns="45700" rIns="91425" bIns="45700"/>
          <a:lstStyle/>
          <a:p>
            <a:pPr algn="ctr">
              <a:buClr>
                <a:srgbClr val="000000"/>
              </a:buClr>
              <a:buSzPct val="25000"/>
              <a:buFont typeface="Arial" pitchFamily="34" charset="0"/>
              <a:buNone/>
            </a:pPr>
            <a:r>
              <a:rPr lang="en-US" sz="1000" b="1">
                <a:solidFill>
                  <a:srgbClr val="000000"/>
                </a:solidFill>
                <a:latin typeface="Arial" pitchFamily="34" charset="0"/>
                <a:cs typeface="Arial" pitchFamily="34" charset="0"/>
                <a:sym typeface="Arial" pitchFamily="34" charset="0"/>
              </a:rPr>
              <a:t>Preparedness</a:t>
            </a:r>
          </a:p>
        </p:txBody>
      </p:sp>
      <p:cxnSp>
        <p:nvCxnSpPr>
          <p:cNvPr id="46100" name="Shape 740"/>
          <p:cNvCxnSpPr>
            <a:cxnSpLocks noChangeShapeType="1"/>
          </p:cNvCxnSpPr>
          <p:nvPr/>
        </p:nvCxnSpPr>
        <p:spPr bwMode="auto">
          <a:xfrm rot="10800000" flipH="1">
            <a:off x="1022350" y="1709738"/>
            <a:ext cx="26988" cy="3949700"/>
          </a:xfrm>
          <a:prstGeom prst="straightConnector1">
            <a:avLst/>
          </a:prstGeom>
          <a:noFill/>
          <a:ln w="57150">
            <a:solidFill>
              <a:srgbClr val="4F81BD"/>
            </a:solidFill>
            <a:miter lim="800000"/>
            <a:headEnd/>
            <a:tailEnd type="stealth" w="lg" len="lg"/>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itle 1"/>
          <p:cNvSpPr>
            <a:spLocks noGrp="1"/>
          </p:cNvSpPr>
          <p:nvPr>
            <p:ph type="title"/>
          </p:nvPr>
        </p:nvSpPr>
        <p:spPr>
          <a:xfrm>
            <a:off x="-107950" y="-11113"/>
            <a:ext cx="9359900" cy="1636713"/>
          </a:xfrm>
          <a:solidFill>
            <a:schemeClr val="bg1"/>
          </a:solidFill>
        </p:spPr>
        <p:txBody>
          <a:bodyPr/>
          <a:lstStyle/>
          <a:p>
            <a:r>
              <a:rPr lang="en-US" altLang="en-US" sz="3200" dirty="0"/>
              <a:t>Humanitarian </a:t>
            </a:r>
            <a:r>
              <a:rPr lang="en-US" altLang="en-US" sz="3200" dirty="0" err="1"/>
              <a:t>Programme</a:t>
            </a:r>
            <a:r>
              <a:rPr lang="en-US" altLang="en-US" sz="3200" dirty="0"/>
              <a:t> Cycle overview</a:t>
            </a:r>
          </a:p>
        </p:txBody>
      </p:sp>
      <p:sp>
        <p:nvSpPr>
          <p:cNvPr id="38915" name="Shape 515"/>
          <p:cNvSpPr txBox="1">
            <a:spLocks noChangeArrowheads="1"/>
          </p:cNvSpPr>
          <p:nvPr/>
        </p:nvSpPr>
        <p:spPr bwMode="auto">
          <a:xfrm>
            <a:off x="4191000" y="1497013"/>
            <a:ext cx="1844675" cy="830262"/>
          </a:xfrm>
          <a:prstGeom prst="rect">
            <a:avLst/>
          </a:prstGeom>
          <a:noFill/>
          <a:ln w="9525">
            <a:noFill/>
            <a:miter lim="800000"/>
            <a:headEnd/>
            <a:tailEnd/>
          </a:ln>
        </p:spPr>
        <p:txBody>
          <a:bodyPr lIns="91425" tIns="45700" rIns="91425" bIns="45700"/>
          <a:lstStyle/>
          <a:p>
            <a:pPr>
              <a:buClr>
                <a:srgbClr val="7F7F7F"/>
              </a:buClr>
              <a:buSzPct val="25000"/>
              <a:buFont typeface="Arial" pitchFamily="34" charset="0"/>
              <a:buNone/>
            </a:pPr>
            <a:r>
              <a:rPr lang="en-US" sz="2400" b="1">
                <a:solidFill>
                  <a:srgbClr val="7F7F7F"/>
                </a:solidFill>
                <a:latin typeface="Arial" pitchFamily="34" charset="0"/>
                <a:cs typeface="Arial" pitchFamily="34" charset="0"/>
                <a:sym typeface="Arial" pitchFamily="34" charset="0"/>
              </a:rPr>
              <a:t>Protracted</a:t>
            </a:r>
          </a:p>
          <a:p>
            <a:pPr>
              <a:buClr>
                <a:srgbClr val="7F7F7F"/>
              </a:buClr>
              <a:buSzPct val="25000"/>
              <a:buFont typeface="Arial" pitchFamily="34" charset="0"/>
              <a:buNone/>
            </a:pPr>
            <a:r>
              <a:rPr lang="en-US" sz="2400" b="1">
                <a:solidFill>
                  <a:srgbClr val="7F7F7F"/>
                </a:solidFill>
                <a:latin typeface="Arial" pitchFamily="34" charset="0"/>
                <a:cs typeface="Arial" pitchFamily="34" charset="0"/>
                <a:sym typeface="Arial" pitchFamily="34" charset="0"/>
              </a:rPr>
              <a:t>Emergency</a:t>
            </a:r>
          </a:p>
        </p:txBody>
      </p:sp>
      <p:graphicFrame>
        <p:nvGraphicFramePr>
          <p:cNvPr id="7" name="Shape 516"/>
          <p:cNvGraphicFramePr>
            <a:graphicFrameLocks noGrp="1"/>
          </p:cNvGraphicFramePr>
          <p:nvPr/>
        </p:nvGraphicFramePr>
        <p:xfrm>
          <a:off x="4267200" y="2487613"/>
          <a:ext cx="4775200" cy="3048000"/>
        </p:xfrm>
        <a:graphic>
          <a:graphicData uri="http://schemas.openxmlformats.org/drawingml/2006/table">
            <a:tbl>
              <a:tblPr/>
              <a:tblGrid>
                <a:gridCol w="1222375">
                  <a:extLst>
                    <a:ext uri="{9D8B030D-6E8A-4147-A177-3AD203B41FA5}">
                      <a16:colId xmlns="" xmlns:a16="http://schemas.microsoft.com/office/drawing/2014/main" val="20000"/>
                    </a:ext>
                  </a:extLst>
                </a:gridCol>
                <a:gridCol w="511175">
                  <a:extLst>
                    <a:ext uri="{9D8B030D-6E8A-4147-A177-3AD203B41FA5}">
                      <a16:colId xmlns="" xmlns:a16="http://schemas.microsoft.com/office/drawing/2014/main" val="20001"/>
                    </a:ext>
                  </a:extLst>
                </a:gridCol>
                <a:gridCol w="1266825">
                  <a:extLst>
                    <a:ext uri="{9D8B030D-6E8A-4147-A177-3AD203B41FA5}">
                      <a16:colId xmlns="" xmlns:a16="http://schemas.microsoft.com/office/drawing/2014/main" val="20002"/>
                    </a:ext>
                  </a:extLst>
                </a:gridCol>
                <a:gridCol w="555625">
                  <a:extLst>
                    <a:ext uri="{9D8B030D-6E8A-4147-A177-3AD203B41FA5}">
                      <a16:colId xmlns="" xmlns:a16="http://schemas.microsoft.com/office/drawing/2014/main" val="20003"/>
                    </a:ext>
                  </a:extLst>
                </a:gridCol>
                <a:gridCol w="1219200">
                  <a:extLst>
                    <a:ext uri="{9D8B030D-6E8A-4147-A177-3AD203B41FA5}">
                      <a16:colId xmlns="" xmlns:a16="http://schemas.microsoft.com/office/drawing/2014/main" val="20004"/>
                    </a:ext>
                  </a:extLst>
                </a:gridCol>
              </a:tblGrid>
              <a:tr h="3048000">
                <a:tc>
                  <a:txBody>
                    <a:bodyPr/>
                    <a:lstStyle/>
                    <a:p>
                      <a:pPr marL="0" marR="0" lvl="0" indent="0" algn="ctr" defTabSz="914400" rtl="0" eaLnBrk="1" fontAlgn="base" latinLnBrk="0" hangingPunct="1">
                        <a:lnSpc>
                          <a:spcPct val="115000"/>
                        </a:lnSpc>
                        <a:spcBef>
                          <a:spcPct val="0"/>
                        </a:spcBef>
                        <a:spcAft>
                          <a:spcPct val="0"/>
                        </a:spcAft>
                        <a:buClr>
                          <a:srgbClr val="FFFFFF"/>
                        </a:buClr>
                        <a:buSzPct val="25000"/>
                        <a:buFont typeface="Arial" pitchFamily="34" charset="0"/>
                        <a:buNone/>
                        <a:tabLst/>
                      </a:pPr>
                      <a:r>
                        <a:rPr kumimoji="0" lang="en-US" sz="1800" b="1"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rPr>
                        <a:t>Needs Assess-ment/ Analysis</a:t>
                      </a:r>
                    </a:p>
                    <a:p>
                      <a:pPr marL="0" marR="0" lvl="0" indent="0" algn="ctr" defTabSz="914400" rtl="0" eaLnBrk="1" fontAlgn="base" latinLnBrk="0" hangingPunct="1">
                        <a:lnSpc>
                          <a:spcPct val="115000"/>
                        </a:lnSpc>
                        <a:spcBef>
                          <a:spcPct val="0"/>
                        </a:spcBef>
                        <a:spcAft>
                          <a:spcPct val="0"/>
                        </a:spcAft>
                        <a:buClr>
                          <a:srgbClr val="000000"/>
                        </a:buClr>
                        <a:buSzPct val="25000"/>
                        <a:buFont typeface="Arial" pitchFamily="34" charset="0"/>
                        <a:buNone/>
                        <a:tabLst/>
                      </a:pPr>
                      <a:endParaRPr kumimoji="0" lang="es-PA" sz="2400" b="1"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endParaRPr>
                    </a:p>
                    <a:p>
                      <a:pPr marL="0" marR="0" lvl="0" indent="0" algn="ctr" defTabSz="914400" rtl="0" eaLnBrk="1" fontAlgn="base" latinLnBrk="0" hangingPunct="1">
                        <a:lnSpc>
                          <a:spcPct val="115000"/>
                        </a:lnSpc>
                        <a:spcBef>
                          <a:spcPct val="0"/>
                        </a:spcBef>
                        <a:spcAft>
                          <a:spcPct val="0"/>
                        </a:spcAft>
                        <a:buClr>
                          <a:srgbClr val="FFFFFF"/>
                        </a:buClr>
                        <a:buSzPct val="25000"/>
                        <a:buFont typeface="Arial" pitchFamily="34" charset="0"/>
                        <a:buNone/>
                        <a:tabLst/>
                      </a:pPr>
                      <a:r>
                        <a:rPr kumimoji="0" lang="en-US" sz="2400" b="1"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rPr>
                        <a:t>HNO</a:t>
                      </a:r>
                    </a:p>
                    <a:p>
                      <a:pPr marL="0" marR="0" lvl="0" indent="0" algn="ctr" defTabSz="914400" rtl="0" eaLnBrk="1" fontAlgn="base" latinLnBrk="0" hangingPunct="1">
                        <a:lnSpc>
                          <a:spcPct val="115000"/>
                        </a:lnSpc>
                        <a:spcBef>
                          <a:spcPct val="0"/>
                        </a:spcBef>
                        <a:spcAft>
                          <a:spcPct val="0"/>
                        </a:spcAft>
                        <a:buClr>
                          <a:srgbClr val="FFFFFF"/>
                        </a:buClr>
                        <a:buSzPct val="25000"/>
                        <a:buFont typeface="Arial" pitchFamily="34" charset="0"/>
                        <a:buNone/>
                        <a:tabLst/>
                      </a:pPr>
                      <a:r>
                        <a:rPr kumimoji="0" lang="en-US" sz="1400" b="0"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rPr>
                        <a:t>Humanitarian Needs</a:t>
                      </a:r>
                    </a:p>
                    <a:p>
                      <a:pPr marL="0" marR="0" lvl="0" indent="0" algn="ctr" defTabSz="914400" rtl="0" eaLnBrk="1" fontAlgn="base" latinLnBrk="0" hangingPunct="1">
                        <a:lnSpc>
                          <a:spcPct val="115000"/>
                        </a:lnSpc>
                        <a:spcBef>
                          <a:spcPct val="0"/>
                        </a:spcBef>
                        <a:spcAft>
                          <a:spcPct val="0"/>
                        </a:spcAft>
                        <a:buClr>
                          <a:srgbClr val="FFFFFF"/>
                        </a:buClr>
                        <a:buSzPct val="25000"/>
                        <a:buFont typeface="Arial" pitchFamily="34" charset="0"/>
                        <a:buNone/>
                        <a:tabLst/>
                      </a:pPr>
                      <a:r>
                        <a:rPr kumimoji="0" lang="en-US" sz="1400" b="0"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rPr>
                        <a:t> Overview</a:t>
                      </a:r>
                    </a:p>
                  </a:txBody>
                  <a:tcPr marL="68575" marR="68575"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56EB6"/>
                    </a:solidFill>
                  </a:tcPr>
                </a:tc>
                <a:tc>
                  <a:txBody>
                    <a:bodyPr/>
                    <a:lstStyle/>
                    <a:p>
                      <a:pPr marL="0" marR="0" lvl="0" indent="0" algn="ctr" defTabSz="914400" rtl="0" eaLnBrk="1" fontAlgn="base" latinLnBrk="0" hangingPunct="1">
                        <a:lnSpc>
                          <a:spcPct val="115000"/>
                        </a:lnSpc>
                        <a:spcBef>
                          <a:spcPct val="0"/>
                        </a:spcBef>
                        <a:spcAft>
                          <a:spcPct val="0"/>
                        </a:spcAft>
                        <a:buClr>
                          <a:srgbClr val="A6A6A6"/>
                        </a:buClr>
                        <a:buSzPct val="25000"/>
                        <a:buFont typeface="Arial" pitchFamily="34" charset="0"/>
                        <a:buNone/>
                        <a:tabLst/>
                      </a:pPr>
                      <a:r>
                        <a:rPr kumimoji="0" lang="en-US" sz="2400" b="0" i="0" u="none" strike="noStrike" cap="none" normalizeH="0" baseline="0">
                          <a:ln>
                            <a:noFill/>
                          </a:ln>
                          <a:solidFill>
                            <a:srgbClr val="A6A6A6"/>
                          </a:solidFill>
                          <a:effectLst/>
                          <a:latin typeface="Arial" pitchFamily="34" charset="0"/>
                          <a:ea typeface="MS PGothic" pitchFamily="34" charset="-128"/>
                          <a:cs typeface="Arial" pitchFamily="34" charset="0"/>
                          <a:sym typeface="Arial" pitchFamily="34" charset="0"/>
                        </a:rPr>
                        <a:t>►</a:t>
                      </a:r>
                    </a:p>
                  </a:txBody>
                  <a:tcPr marL="68575" marR="68575"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FFFFFF"/>
                        </a:buClr>
                        <a:buSzPct val="25000"/>
                        <a:buFont typeface="Arial" pitchFamily="34" charset="0"/>
                        <a:buNone/>
                        <a:tabLst/>
                      </a:pPr>
                      <a:r>
                        <a:rPr kumimoji="0" lang="en-US" sz="1800" b="1"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rPr>
                        <a:t>Response Planning </a:t>
                      </a:r>
                    </a:p>
                    <a:p>
                      <a:pPr marL="0" marR="0" lvl="0" indent="0" algn="ctr" defTabSz="914400" rtl="0" eaLnBrk="1" fontAlgn="base" latinLnBrk="0" hangingPunct="1">
                        <a:lnSpc>
                          <a:spcPct val="115000"/>
                        </a:lnSpc>
                        <a:spcBef>
                          <a:spcPct val="0"/>
                        </a:spcBef>
                        <a:spcAft>
                          <a:spcPct val="0"/>
                        </a:spcAft>
                        <a:buClr>
                          <a:srgbClr val="000000"/>
                        </a:buClr>
                        <a:buSzPct val="25000"/>
                        <a:buFont typeface="Arial" pitchFamily="34" charset="0"/>
                        <a:buNone/>
                        <a:tabLst/>
                      </a:pPr>
                      <a:endParaRPr kumimoji="0" lang="es-PA" sz="2400" b="1"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endParaRPr>
                    </a:p>
                    <a:p>
                      <a:pPr marL="0" marR="0" lvl="0" indent="0" algn="ctr" defTabSz="914400" rtl="0" eaLnBrk="1" fontAlgn="base" latinLnBrk="0" hangingPunct="1">
                        <a:lnSpc>
                          <a:spcPct val="115000"/>
                        </a:lnSpc>
                        <a:spcBef>
                          <a:spcPct val="0"/>
                        </a:spcBef>
                        <a:spcAft>
                          <a:spcPct val="0"/>
                        </a:spcAft>
                        <a:buClr>
                          <a:srgbClr val="000000"/>
                        </a:buClr>
                        <a:buSzPct val="25000"/>
                        <a:buFont typeface="Arial" pitchFamily="34" charset="0"/>
                        <a:buNone/>
                        <a:tabLst/>
                      </a:pPr>
                      <a:endParaRPr kumimoji="0" lang="es-PA" sz="2400" b="1"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endParaRPr>
                    </a:p>
                    <a:p>
                      <a:pPr marL="0" marR="0" lvl="0" indent="0" algn="ctr" defTabSz="914400" rtl="0" eaLnBrk="1" fontAlgn="base" latinLnBrk="0" hangingPunct="1">
                        <a:lnSpc>
                          <a:spcPct val="115000"/>
                        </a:lnSpc>
                        <a:spcBef>
                          <a:spcPct val="0"/>
                        </a:spcBef>
                        <a:spcAft>
                          <a:spcPct val="0"/>
                        </a:spcAft>
                        <a:buClr>
                          <a:srgbClr val="FFFFFF"/>
                        </a:buClr>
                        <a:buSzPct val="25000"/>
                        <a:buFont typeface="Arial" pitchFamily="34" charset="0"/>
                        <a:buNone/>
                        <a:tabLst/>
                      </a:pPr>
                      <a:r>
                        <a:rPr kumimoji="0" lang="en-US" sz="2400" b="1"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rPr>
                        <a:t>HRP</a:t>
                      </a:r>
                    </a:p>
                    <a:p>
                      <a:pPr marL="0" marR="0" lvl="0" indent="0" algn="ctr" defTabSz="914400" rtl="0" eaLnBrk="1" fontAlgn="base" latinLnBrk="0" hangingPunct="1">
                        <a:lnSpc>
                          <a:spcPct val="115000"/>
                        </a:lnSpc>
                        <a:spcBef>
                          <a:spcPct val="0"/>
                        </a:spcBef>
                        <a:spcAft>
                          <a:spcPct val="0"/>
                        </a:spcAft>
                        <a:buClr>
                          <a:srgbClr val="FFFFFF"/>
                        </a:buClr>
                        <a:buSzPct val="25000"/>
                        <a:buFont typeface="Arial" pitchFamily="34" charset="0"/>
                        <a:buNone/>
                        <a:tabLst/>
                      </a:pPr>
                      <a:r>
                        <a:rPr kumimoji="0" lang="en-US" sz="1400" b="0"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rPr>
                        <a:t>Humanitarian Response </a:t>
                      </a:r>
                    </a:p>
                    <a:p>
                      <a:pPr marL="0" marR="0" lvl="0" indent="0" algn="ctr" defTabSz="914400" rtl="0" eaLnBrk="1" fontAlgn="base" latinLnBrk="0" hangingPunct="1">
                        <a:lnSpc>
                          <a:spcPct val="115000"/>
                        </a:lnSpc>
                        <a:spcBef>
                          <a:spcPct val="0"/>
                        </a:spcBef>
                        <a:spcAft>
                          <a:spcPct val="0"/>
                        </a:spcAft>
                        <a:buClr>
                          <a:srgbClr val="FFFFFF"/>
                        </a:buClr>
                        <a:buSzPct val="25000"/>
                        <a:buFont typeface="Arial" pitchFamily="34" charset="0"/>
                        <a:buNone/>
                        <a:tabLst/>
                      </a:pPr>
                      <a:r>
                        <a:rPr kumimoji="0" lang="en-US" sz="1400" b="0"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rPr>
                        <a:t>Plan</a:t>
                      </a:r>
                    </a:p>
                  </a:txBody>
                  <a:tcPr marL="68575" marR="68575"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36C0A"/>
                    </a:solidFill>
                  </a:tcPr>
                </a:tc>
                <a:tc>
                  <a:txBody>
                    <a:bodyPr/>
                    <a:lstStyle/>
                    <a:p>
                      <a:pPr marL="0" marR="0" lvl="0" indent="0" algn="ctr" defTabSz="914400" rtl="0" eaLnBrk="1" fontAlgn="base" latinLnBrk="0" hangingPunct="1">
                        <a:lnSpc>
                          <a:spcPct val="115000"/>
                        </a:lnSpc>
                        <a:spcBef>
                          <a:spcPct val="0"/>
                        </a:spcBef>
                        <a:spcAft>
                          <a:spcPct val="0"/>
                        </a:spcAft>
                        <a:buClr>
                          <a:srgbClr val="A6A6A6"/>
                        </a:buClr>
                        <a:buSzPct val="25000"/>
                        <a:buFont typeface="Arial" pitchFamily="34" charset="0"/>
                        <a:buNone/>
                        <a:tabLst/>
                      </a:pPr>
                      <a:r>
                        <a:rPr kumimoji="0" lang="en-US" sz="2400" b="0" i="0" u="none" strike="noStrike" cap="none" normalizeH="0" baseline="0">
                          <a:ln>
                            <a:noFill/>
                          </a:ln>
                          <a:solidFill>
                            <a:srgbClr val="A6A6A6"/>
                          </a:solidFill>
                          <a:effectLst/>
                          <a:latin typeface="Arial" pitchFamily="34" charset="0"/>
                          <a:ea typeface="MS PGothic" pitchFamily="34" charset="-128"/>
                          <a:cs typeface="Arial" pitchFamily="34" charset="0"/>
                          <a:sym typeface="Arial" pitchFamily="34" charset="0"/>
                        </a:rPr>
                        <a:t>►</a:t>
                      </a:r>
                    </a:p>
                  </a:txBody>
                  <a:tcPr marL="68575" marR="68575"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FFFFFF"/>
                        </a:buClr>
                        <a:buSzPct val="25000"/>
                        <a:buFont typeface="Arial" pitchFamily="34" charset="0"/>
                        <a:buNone/>
                        <a:tabLst/>
                      </a:pPr>
                      <a:r>
                        <a:rPr kumimoji="0" lang="en-US" sz="1600" b="1"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rPr>
                        <a:t>Response Monitoring </a:t>
                      </a:r>
                    </a:p>
                    <a:p>
                      <a:pPr marL="0" marR="0" lvl="0" indent="0" algn="ctr" defTabSz="914400" rtl="0" eaLnBrk="1" fontAlgn="base" latinLnBrk="0" hangingPunct="1">
                        <a:lnSpc>
                          <a:spcPct val="115000"/>
                        </a:lnSpc>
                        <a:spcBef>
                          <a:spcPct val="0"/>
                        </a:spcBef>
                        <a:spcAft>
                          <a:spcPct val="0"/>
                        </a:spcAft>
                        <a:buClr>
                          <a:srgbClr val="000000"/>
                        </a:buClr>
                        <a:buSzPct val="25000"/>
                        <a:buFont typeface="Arial" pitchFamily="34" charset="0"/>
                        <a:buNone/>
                        <a:tabLst/>
                      </a:pPr>
                      <a:endParaRPr kumimoji="0" lang="es-PA" sz="2400" b="1"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endParaRPr>
                    </a:p>
                    <a:p>
                      <a:pPr marL="0" marR="0" lvl="0" indent="0" algn="ctr" defTabSz="914400" rtl="0" eaLnBrk="1" fontAlgn="base" latinLnBrk="0" hangingPunct="1">
                        <a:lnSpc>
                          <a:spcPct val="115000"/>
                        </a:lnSpc>
                        <a:spcBef>
                          <a:spcPct val="0"/>
                        </a:spcBef>
                        <a:spcAft>
                          <a:spcPct val="0"/>
                        </a:spcAft>
                        <a:buClr>
                          <a:srgbClr val="000000"/>
                        </a:buClr>
                        <a:buSzPct val="25000"/>
                        <a:buFont typeface="Arial" pitchFamily="34" charset="0"/>
                        <a:buNone/>
                        <a:tabLst/>
                      </a:pPr>
                      <a:endParaRPr kumimoji="0" lang="es-PA" sz="2400" b="1"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endParaRPr>
                    </a:p>
                    <a:p>
                      <a:pPr marL="0" marR="0" lvl="0" indent="0" algn="ctr" defTabSz="914400" rtl="0" eaLnBrk="1" fontAlgn="base" latinLnBrk="0" hangingPunct="1">
                        <a:lnSpc>
                          <a:spcPct val="115000"/>
                        </a:lnSpc>
                        <a:spcBef>
                          <a:spcPct val="0"/>
                        </a:spcBef>
                        <a:spcAft>
                          <a:spcPct val="0"/>
                        </a:spcAft>
                        <a:buClr>
                          <a:srgbClr val="FFFFFF"/>
                        </a:buClr>
                        <a:buSzPct val="25000"/>
                        <a:buFont typeface="Arial" pitchFamily="34" charset="0"/>
                        <a:buNone/>
                        <a:tabLst/>
                      </a:pPr>
                      <a:r>
                        <a:rPr kumimoji="0" lang="en-US" sz="2400" b="1"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rPr>
                        <a:t>PMR</a:t>
                      </a:r>
                    </a:p>
                    <a:p>
                      <a:pPr marL="0" marR="0" lvl="0" indent="0" algn="ctr" defTabSz="914400" rtl="0" eaLnBrk="1" fontAlgn="base" latinLnBrk="0" hangingPunct="1">
                        <a:lnSpc>
                          <a:spcPct val="115000"/>
                        </a:lnSpc>
                        <a:spcBef>
                          <a:spcPct val="0"/>
                        </a:spcBef>
                        <a:spcAft>
                          <a:spcPct val="0"/>
                        </a:spcAft>
                        <a:buClr>
                          <a:srgbClr val="FFFFFF"/>
                        </a:buClr>
                        <a:buSzPct val="25000"/>
                        <a:buFont typeface="Arial" pitchFamily="34" charset="0"/>
                        <a:buNone/>
                        <a:tabLst/>
                      </a:pPr>
                      <a:r>
                        <a:rPr kumimoji="0" lang="en-US" sz="1400" b="0"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rPr>
                        <a:t>Periodic Monitoring </a:t>
                      </a:r>
                    </a:p>
                    <a:p>
                      <a:pPr marL="0" marR="0" lvl="0" indent="0" algn="ctr" defTabSz="914400" rtl="0" eaLnBrk="1" fontAlgn="base" latinLnBrk="0" hangingPunct="1">
                        <a:lnSpc>
                          <a:spcPct val="115000"/>
                        </a:lnSpc>
                        <a:spcBef>
                          <a:spcPct val="0"/>
                        </a:spcBef>
                        <a:spcAft>
                          <a:spcPct val="0"/>
                        </a:spcAft>
                        <a:buClr>
                          <a:srgbClr val="FFFFFF"/>
                        </a:buClr>
                        <a:buSzPct val="25000"/>
                        <a:buFont typeface="Arial" pitchFamily="34" charset="0"/>
                        <a:buNone/>
                        <a:tabLst/>
                      </a:pPr>
                      <a:r>
                        <a:rPr kumimoji="0" lang="en-US" sz="1400" b="0"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rPr>
                        <a:t>Report</a:t>
                      </a:r>
                    </a:p>
                  </a:txBody>
                  <a:tcPr marL="68575" marR="68575"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76923C"/>
                    </a:solidFill>
                  </a:tcPr>
                </a:tc>
                <a:extLst>
                  <a:ext uri="{0D108BD9-81ED-4DB2-BD59-A6C34878D82A}">
                    <a16:rowId xmlns="" xmlns:a16="http://schemas.microsoft.com/office/drawing/2014/main" val="10000"/>
                  </a:ext>
                </a:extLst>
              </a:tr>
            </a:tbl>
          </a:graphicData>
        </a:graphic>
      </p:graphicFrame>
      <p:graphicFrame>
        <p:nvGraphicFramePr>
          <p:cNvPr id="8" name="Shape 518"/>
          <p:cNvGraphicFramePr>
            <a:graphicFrameLocks noGrp="1"/>
          </p:cNvGraphicFramePr>
          <p:nvPr/>
        </p:nvGraphicFramePr>
        <p:xfrm>
          <a:off x="111125" y="2493963"/>
          <a:ext cx="3394075" cy="2990850"/>
        </p:xfrm>
        <a:graphic>
          <a:graphicData uri="http://schemas.openxmlformats.org/drawingml/2006/table">
            <a:tbl>
              <a:tblPr/>
              <a:tblGrid>
                <a:gridCol w="1641475">
                  <a:extLst>
                    <a:ext uri="{9D8B030D-6E8A-4147-A177-3AD203B41FA5}">
                      <a16:colId xmlns="" xmlns:a16="http://schemas.microsoft.com/office/drawing/2014/main" val="20000"/>
                    </a:ext>
                  </a:extLst>
                </a:gridCol>
                <a:gridCol w="392113">
                  <a:extLst>
                    <a:ext uri="{9D8B030D-6E8A-4147-A177-3AD203B41FA5}">
                      <a16:colId xmlns="" xmlns:a16="http://schemas.microsoft.com/office/drawing/2014/main" val="20001"/>
                    </a:ext>
                  </a:extLst>
                </a:gridCol>
                <a:gridCol w="1360487">
                  <a:extLst>
                    <a:ext uri="{9D8B030D-6E8A-4147-A177-3AD203B41FA5}">
                      <a16:colId xmlns="" xmlns:a16="http://schemas.microsoft.com/office/drawing/2014/main" val="20002"/>
                    </a:ext>
                  </a:extLst>
                </a:gridCol>
              </a:tblGrid>
              <a:tr h="2990850">
                <a:tc>
                  <a:txBody>
                    <a:bodyPr/>
                    <a:lstStyle/>
                    <a:p>
                      <a:pPr marL="0" marR="0" lvl="0" indent="0" algn="ctr" defTabSz="914400" rtl="0" eaLnBrk="1" fontAlgn="base" latinLnBrk="0" hangingPunct="1">
                        <a:lnSpc>
                          <a:spcPct val="115000"/>
                        </a:lnSpc>
                        <a:spcBef>
                          <a:spcPct val="0"/>
                        </a:spcBef>
                        <a:spcAft>
                          <a:spcPct val="0"/>
                        </a:spcAft>
                        <a:buClr>
                          <a:srgbClr val="FFFFFF"/>
                        </a:buClr>
                        <a:buSzPct val="25000"/>
                        <a:buFont typeface="Arial" pitchFamily="34" charset="0"/>
                        <a:buNone/>
                        <a:tabLst/>
                      </a:pPr>
                      <a:r>
                        <a:rPr kumimoji="0" lang="en-US" sz="1800" b="1"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rPr>
                        <a:t>Coordinated Needs Assessment/Analysis</a:t>
                      </a:r>
                    </a:p>
                    <a:p>
                      <a:pPr marL="0" marR="0" lvl="0" indent="0" algn="ctr" defTabSz="914400" rtl="0" eaLnBrk="1" fontAlgn="base" latinLnBrk="0" hangingPunct="1">
                        <a:lnSpc>
                          <a:spcPct val="115000"/>
                        </a:lnSpc>
                        <a:spcBef>
                          <a:spcPct val="0"/>
                        </a:spcBef>
                        <a:spcAft>
                          <a:spcPct val="0"/>
                        </a:spcAft>
                        <a:buClr>
                          <a:srgbClr val="000000"/>
                        </a:buClr>
                        <a:buSzPct val="25000"/>
                        <a:buFont typeface="Arial" pitchFamily="34" charset="0"/>
                        <a:buNone/>
                        <a:tabLst/>
                      </a:pPr>
                      <a:endParaRPr kumimoji="0" lang="es-PA" sz="2400" b="1"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endParaRPr>
                    </a:p>
                    <a:p>
                      <a:pPr marL="0" marR="0" lvl="0" indent="0" algn="ctr" defTabSz="914400" rtl="0" eaLnBrk="1" fontAlgn="base" latinLnBrk="0" hangingPunct="1">
                        <a:lnSpc>
                          <a:spcPct val="115000"/>
                        </a:lnSpc>
                        <a:spcBef>
                          <a:spcPct val="0"/>
                        </a:spcBef>
                        <a:spcAft>
                          <a:spcPct val="0"/>
                        </a:spcAft>
                        <a:buClr>
                          <a:srgbClr val="FFFFFF"/>
                        </a:buClr>
                        <a:buSzPct val="25000"/>
                        <a:buFont typeface="Arial" pitchFamily="34" charset="0"/>
                        <a:buNone/>
                        <a:tabLst/>
                      </a:pPr>
                      <a:r>
                        <a:rPr kumimoji="0" lang="en-US" sz="2400" b="1"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rPr>
                        <a:t>MIRA</a:t>
                      </a:r>
                    </a:p>
                    <a:p>
                      <a:pPr marL="0" marR="0" lvl="0" indent="0" algn="ctr" defTabSz="914400" rtl="0" eaLnBrk="1" fontAlgn="base" latinLnBrk="0" hangingPunct="1">
                        <a:lnSpc>
                          <a:spcPct val="115000"/>
                        </a:lnSpc>
                        <a:spcBef>
                          <a:spcPct val="0"/>
                        </a:spcBef>
                        <a:spcAft>
                          <a:spcPct val="0"/>
                        </a:spcAft>
                        <a:buClr>
                          <a:srgbClr val="FFFFFF"/>
                        </a:buClr>
                        <a:buSzPct val="25000"/>
                        <a:buFont typeface="Arial" pitchFamily="34" charset="0"/>
                        <a:buNone/>
                        <a:tabLst/>
                      </a:pPr>
                      <a:r>
                        <a:rPr kumimoji="0" lang="en-US" sz="1400" b="0"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rPr>
                        <a:t>Multi-Cluster Initial Rapid Assessment </a:t>
                      </a:r>
                    </a:p>
                    <a:p>
                      <a:pPr marL="0" marR="0" lvl="0" indent="0" algn="ctr" defTabSz="914400" rtl="0" eaLnBrk="1" fontAlgn="base" latinLnBrk="0" hangingPunct="1">
                        <a:lnSpc>
                          <a:spcPct val="115000"/>
                        </a:lnSpc>
                        <a:spcBef>
                          <a:spcPct val="0"/>
                        </a:spcBef>
                        <a:spcAft>
                          <a:spcPct val="0"/>
                        </a:spcAft>
                        <a:buClr>
                          <a:srgbClr val="FFFFFF"/>
                        </a:buClr>
                        <a:buSzPct val="25000"/>
                        <a:buFont typeface="Arial" pitchFamily="34" charset="0"/>
                        <a:buNone/>
                        <a:tabLst/>
                      </a:pPr>
                      <a:r>
                        <a:rPr kumimoji="0" lang="en-US" sz="1400" b="0"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rPr>
                        <a:t>(or similar)</a:t>
                      </a:r>
                    </a:p>
                  </a:txBody>
                  <a:tcPr marL="68575" marR="68575"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4A8EF2"/>
                    </a:solidFill>
                  </a:tcPr>
                </a:tc>
                <a:tc>
                  <a:txBody>
                    <a:bodyPr/>
                    <a:lstStyle/>
                    <a:p>
                      <a:pPr marL="0" marR="0" lvl="0" indent="0" algn="ctr" defTabSz="914400" rtl="0" eaLnBrk="1" fontAlgn="base" latinLnBrk="0" hangingPunct="1">
                        <a:lnSpc>
                          <a:spcPct val="115000"/>
                        </a:lnSpc>
                        <a:spcBef>
                          <a:spcPct val="0"/>
                        </a:spcBef>
                        <a:spcAft>
                          <a:spcPct val="0"/>
                        </a:spcAft>
                        <a:buClr>
                          <a:srgbClr val="A6A6A6"/>
                        </a:buClr>
                        <a:buSzPct val="25000"/>
                        <a:buFont typeface="Arial" pitchFamily="34" charset="0"/>
                        <a:buNone/>
                        <a:tabLst/>
                      </a:pPr>
                      <a:r>
                        <a:rPr kumimoji="0" lang="en-US" sz="2400" b="0" i="0" u="none" strike="noStrike" cap="none" normalizeH="0" baseline="0">
                          <a:ln>
                            <a:noFill/>
                          </a:ln>
                          <a:solidFill>
                            <a:srgbClr val="A6A6A6"/>
                          </a:solidFill>
                          <a:effectLst/>
                          <a:latin typeface="Arial" pitchFamily="34" charset="0"/>
                          <a:ea typeface="MS PGothic" pitchFamily="34" charset="-128"/>
                          <a:cs typeface="Arial" pitchFamily="34" charset="0"/>
                          <a:sym typeface="Arial" pitchFamily="34" charset="0"/>
                        </a:rPr>
                        <a:t>►</a:t>
                      </a:r>
                    </a:p>
                  </a:txBody>
                  <a:tcPr marL="68575" marR="68575"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FFFFFF"/>
                        </a:buClr>
                        <a:buSzPct val="25000"/>
                        <a:buFont typeface="Arial" pitchFamily="34" charset="0"/>
                        <a:buNone/>
                        <a:tabLst/>
                      </a:pPr>
                      <a:r>
                        <a:rPr kumimoji="0" lang="en-US" sz="1800" b="1"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rPr>
                        <a:t>Initial Collective Response Planning </a:t>
                      </a:r>
                    </a:p>
                    <a:p>
                      <a:pPr marL="0" marR="0" lvl="0" indent="0" algn="ctr" defTabSz="914400" rtl="0" eaLnBrk="1" fontAlgn="base" latinLnBrk="0" hangingPunct="1">
                        <a:lnSpc>
                          <a:spcPct val="115000"/>
                        </a:lnSpc>
                        <a:spcBef>
                          <a:spcPct val="0"/>
                        </a:spcBef>
                        <a:spcAft>
                          <a:spcPct val="0"/>
                        </a:spcAft>
                        <a:buClr>
                          <a:srgbClr val="000000"/>
                        </a:buClr>
                        <a:buSzPct val="25000"/>
                        <a:buFont typeface="Arial" pitchFamily="34" charset="0"/>
                        <a:buNone/>
                        <a:tabLst/>
                      </a:pPr>
                      <a:endParaRPr kumimoji="0" lang="es-PA" sz="1400" b="0"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endParaRPr>
                    </a:p>
                    <a:p>
                      <a:pPr marL="0" marR="0" lvl="0" indent="0" algn="ctr" defTabSz="914400" rtl="0" eaLnBrk="1" fontAlgn="base" latinLnBrk="0" hangingPunct="1">
                        <a:lnSpc>
                          <a:spcPct val="115000"/>
                        </a:lnSpc>
                        <a:spcBef>
                          <a:spcPct val="0"/>
                        </a:spcBef>
                        <a:spcAft>
                          <a:spcPct val="0"/>
                        </a:spcAft>
                        <a:buClr>
                          <a:srgbClr val="000000"/>
                        </a:buClr>
                        <a:buSzPct val="25000"/>
                        <a:buFont typeface="Arial" pitchFamily="34" charset="0"/>
                        <a:buNone/>
                        <a:tabLst/>
                      </a:pPr>
                      <a:endParaRPr kumimoji="0" lang="es-PA" sz="1400" b="0"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endParaRPr>
                    </a:p>
                    <a:p>
                      <a:pPr marL="0" marR="0" lvl="0" indent="0" algn="ctr" defTabSz="914400" rtl="0" eaLnBrk="1" fontAlgn="base" latinLnBrk="0" hangingPunct="1">
                        <a:lnSpc>
                          <a:spcPct val="115000"/>
                        </a:lnSpc>
                        <a:spcBef>
                          <a:spcPct val="0"/>
                        </a:spcBef>
                        <a:spcAft>
                          <a:spcPct val="0"/>
                        </a:spcAft>
                        <a:buClr>
                          <a:srgbClr val="FFFFFF"/>
                        </a:buClr>
                        <a:buSzPct val="25000"/>
                        <a:buFont typeface="Arial" pitchFamily="34" charset="0"/>
                        <a:buNone/>
                        <a:tabLst/>
                      </a:pPr>
                      <a:r>
                        <a:rPr kumimoji="0" lang="en-US" sz="2400" b="1" i="0" u="none" strike="noStrike" cap="none" normalizeH="0" baseline="0">
                          <a:ln>
                            <a:noFill/>
                          </a:ln>
                          <a:solidFill>
                            <a:srgbClr val="FFFFFF"/>
                          </a:solidFill>
                          <a:effectLst/>
                          <a:latin typeface="Arial" pitchFamily="34" charset="0"/>
                          <a:ea typeface="MS PGothic" pitchFamily="34" charset="-128"/>
                          <a:cs typeface="Arial" pitchFamily="34" charset="0"/>
                          <a:sym typeface="Arial" pitchFamily="34" charset="0"/>
                        </a:rPr>
                        <a:t>Flash Appeal </a:t>
                      </a:r>
                    </a:p>
                  </a:txBody>
                  <a:tcPr marL="68575" marR="68575"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 xmlns:a16="http://schemas.microsoft.com/office/drawing/2014/main" val="10000"/>
                  </a:ext>
                </a:extLst>
              </a:tr>
            </a:tbl>
          </a:graphicData>
        </a:graphic>
      </p:graphicFrame>
      <p:sp>
        <p:nvSpPr>
          <p:cNvPr id="38940" name="Shape 519"/>
          <p:cNvSpPr txBox="1">
            <a:spLocks noChangeArrowheads="1"/>
          </p:cNvSpPr>
          <p:nvPr/>
        </p:nvSpPr>
        <p:spPr bwMode="auto">
          <a:xfrm>
            <a:off x="76200" y="1497013"/>
            <a:ext cx="2740025" cy="830262"/>
          </a:xfrm>
          <a:prstGeom prst="rect">
            <a:avLst/>
          </a:prstGeom>
          <a:noFill/>
          <a:ln w="9525">
            <a:noFill/>
            <a:miter lim="800000"/>
            <a:headEnd/>
            <a:tailEnd/>
          </a:ln>
        </p:spPr>
        <p:txBody>
          <a:bodyPr lIns="91425" tIns="45700" rIns="91425" bIns="45700"/>
          <a:lstStyle/>
          <a:p>
            <a:pPr>
              <a:buClr>
                <a:srgbClr val="7F7F7F"/>
              </a:buClr>
              <a:buSzPct val="25000"/>
              <a:buFont typeface="Arial" pitchFamily="34" charset="0"/>
              <a:buNone/>
            </a:pPr>
            <a:r>
              <a:rPr lang="en-US" sz="2400" b="1">
                <a:solidFill>
                  <a:srgbClr val="7F7F7F"/>
                </a:solidFill>
                <a:latin typeface="Arial" pitchFamily="34" charset="0"/>
                <a:cs typeface="Arial" pitchFamily="34" charset="0"/>
                <a:sym typeface="Arial" pitchFamily="34" charset="0"/>
              </a:rPr>
              <a:t>Sudden Onset</a:t>
            </a:r>
          </a:p>
          <a:p>
            <a:pPr>
              <a:buClr>
                <a:srgbClr val="7F7F7F"/>
              </a:buClr>
              <a:buSzPct val="25000"/>
              <a:buFont typeface="Arial" pitchFamily="34" charset="0"/>
              <a:buNone/>
            </a:pPr>
            <a:r>
              <a:rPr lang="en-US" sz="2400" b="1">
                <a:solidFill>
                  <a:srgbClr val="7F7F7F"/>
                </a:solidFill>
                <a:latin typeface="Arial" pitchFamily="34" charset="0"/>
                <a:cs typeface="Arial" pitchFamily="34" charset="0"/>
                <a:sym typeface="Arial" pitchFamily="34" charset="0"/>
              </a:rPr>
              <a:t>Emergency</a:t>
            </a:r>
          </a:p>
        </p:txBody>
      </p:sp>
      <p:sp>
        <p:nvSpPr>
          <p:cNvPr id="38941" name="Shape 520"/>
          <p:cNvSpPr>
            <a:spLocks noChangeArrowheads="1"/>
          </p:cNvSpPr>
          <p:nvPr/>
        </p:nvSpPr>
        <p:spPr bwMode="auto">
          <a:xfrm>
            <a:off x="3657600" y="3554413"/>
            <a:ext cx="533400" cy="914400"/>
          </a:xfrm>
          <a:prstGeom prst="rightArrow">
            <a:avLst>
              <a:gd name="adj1" fmla="val 10796"/>
              <a:gd name="adj2" fmla="val 50000"/>
            </a:avLst>
          </a:prstGeom>
          <a:solidFill>
            <a:srgbClr val="FF0000"/>
          </a:solidFill>
          <a:ln w="25400">
            <a:solidFill>
              <a:srgbClr val="467299"/>
            </a:solidFill>
            <a:miter lim="800000"/>
            <a:headEnd/>
            <a:tailEnd/>
          </a:ln>
        </p:spPr>
        <p:txBody>
          <a:bodyPr lIns="91425" tIns="45700" rIns="91425" bIns="45700" anchor="ctr"/>
          <a:lstStyle/>
          <a:p>
            <a:endParaRPr lang="es-PA" sz="2400">
              <a:solidFill>
                <a:srgbClr val="000000"/>
              </a:solidFill>
              <a:latin typeface="Times" pitchFamily="18" charset="0"/>
              <a:cs typeface="Times" pitchFamily="18" charset="0"/>
              <a:sym typeface="Times" pitchFamily="18" charset="0"/>
            </a:endParaRPr>
          </a:p>
        </p:txBody>
      </p:sp>
      <p:sp>
        <p:nvSpPr>
          <p:cNvPr id="38942" name="Shape 521"/>
          <p:cNvSpPr>
            <a:spLocks noChangeArrowheads="1"/>
          </p:cNvSpPr>
          <p:nvPr/>
        </p:nvSpPr>
        <p:spPr bwMode="auto">
          <a:xfrm>
            <a:off x="0" y="1268413"/>
            <a:ext cx="3581400" cy="4608512"/>
          </a:xfrm>
          <a:prstGeom prst="roundRect">
            <a:avLst>
              <a:gd name="adj" fmla="val 16667"/>
            </a:avLst>
          </a:prstGeom>
          <a:noFill/>
          <a:ln w="38100">
            <a:solidFill>
              <a:srgbClr val="FF0000"/>
            </a:solidFill>
            <a:miter lim="800000"/>
            <a:headEnd/>
            <a:tailEnd/>
          </a:ln>
        </p:spPr>
        <p:txBody>
          <a:bodyPr lIns="91425" tIns="45700" rIns="91425" bIns="45700" anchor="ctr"/>
          <a:lstStyle/>
          <a:p>
            <a:endParaRPr lang="es-PA" sz="2400">
              <a:solidFill>
                <a:srgbClr val="000000"/>
              </a:solidFill>
              <a:latin typeface="Times" pitchFamily="18" charset="0"/>
              <a:cs typeface="Times" pitchFamily="18" charset="0"/>
              <a:sym typeface="Times"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468313" y="2276475"/>
            <a:ext cx="7991475" cy="3168650"/>
          </a:xfrm>
          <a:extLst/>
        </p:spPr>
        <p:txBody>
          <a:bodyPr/>
          <a:lstStyle/>
          <a:p>
            <a:pPr marL="457200" indent="-457200" algn="l">
              <a:buClr>
                <a:srgbClr val="376092"/>
              </a:buClr>
              <a:buFont typeface="Wingdings" pitchFamily="2" charset="2"/>
              <a:buChar char="§"/>
            </a:pPr>
            <a:r>
              <a:rPr lang="en-GB" altLang="en-US" sz="2200" dirty="0">
                <a:solidFill>
                  <a:schemeClr val="tx1"/>
                </a:solidFill>
              </a:rPr>
              <a:t>Disaster context and coordination structures</a:t>
            </a:r>
          </a:p>
          <a:p>
            <a:pPr marL="914400" lvl="1" indent="-457200" algn="l">
              <a:buClr>
                <a:srgbClr val="376092"/>
              </a:buClr>
              <a:buFont typeface="Wingdings" pitchFamily="2" charset="2"/>
              <a:buChar char="§"/>
            </a:pPr>
            <a:r>
              <a:rPr lang="en-GB" altLang="en-US" sz="2200" dirty="0">
                <a:solidFill>
                  <a:schemeClr val="tx1"/>
                </a:solidFill>
              </a:rPr>
              <a:t>International and national response</a:t>
            </a:r>
          </a:p>
          <a:p>
            <a:pPr marL="914400" lvl="1" indent="-457200" algn="l">
              <a:buClr>
                <a:srgbClr val="376092"/>
              </a:buClr>
              <a:buFont typeface="Wingdings" pitchFamily="2" charset="2"/>
              <a:buChar char="§"/>
            </a:pPr>
            <a:r>
              <a:rPr lang="en-GB" altLang="en-US" sz="2200" dirty="0">
                <a:solidFill>
                  <a:schemeClr val="tx1"/>
                </a:solidFill>
              </a:rPr>
              <a:t>Key actors involved</a:t>
            </a:r>
          </a:p>
          <a:p>
            <a:pPr marL="914400" lvl="1" indent="-457200" algn="l">
              <a:spcAft>
                <a:spcPts val="1200"/>
              </a:spcAft>
              <a:buClr>
                <a:srgbClr val="376092"/>
              </a:buClr>
              <a:buFont typeface="Wingdings" pitchFamily="2" charset="2"/>
              <a:buChar char="§"/>
            </a:pPr>
            <a:r>
              <a:rPr lang="en-GB" altLang="en-US" sz="2200" dirty="0">
                <a:solidFill>
                  <a:schemeClr val="tx1"/>
                </a:solidFill>
              </a:rPr>
              <a:t>Coordination mechanisms used</a:t>
            </a:r>
          </a:p>
          <a:p>
            <a:pPr marL="457200" indent="-457200" algn="l">
              <a:buClr>
                <a:srgbClr val="376092"/>
              </a:buClr>
              <a:buFont typeface="Wingdings" pitchFamily="2" charset="2"/>
              <a:buChar char="§"/>
            </a:pPr>
            <a:r>
              <a:rPr lang="en-US" sz="2200" dirty="0">
                <a:solidFill>
                  <a:schemeClr val="tx1"/>
                </a:solidFill>
              </a:rPr>
              <a:t>Introduction to assessments</a:t>
            </a:r>
            <a:endParaRPr lang="en-GB" altLang="en-US" sz="2200" dirty="0">
              <a:solidFill>
                <a:schemeClr val="tx1"/>
              </a:solidFill>
            </a:endParaRPr>
          </a:p>
          <a:p>
            <a:pPr marL="457200" indent="-457200" algn="l">
              <a:spcBef>
                <a:spcPts val="1200"/>
              </a:spcBef>
              <a:buClr>
                <a:srgbClr val="376092"/>
              </a:buClr>
              <a:buFont typeface="Wingdings" pitchFamily="2" charset="2"/>
              <a:buChar char="§"/>
            </a:pPr>
            <a:r>
              <a:rPr lang="en-US" sz="2200" dirty="0">
                <a:solidFill>
                  <a:schemeClr val="tx1"/>
                </a:solidFill>
              </a:rPr>
              <a:t>Information sources and information sharing mechanisms</a:t>
            </a:r>
            <a:endParaRPr lang="en-GB" sz="2200" dirty="0">
              <a:solidFill>
                <a:schemeClr val="tx1"/>
              </a:solidFill>
            </a:endParaRPr>
          </a:p>
          <a:p>
            <a:pPr marL="457200" indent="-457200" algn="l">
              <a:spcBef>
                <a:spcPts val="1200"/>
              </a:spcBef>
              <a:buClr>
                <a:srgbClr val="376092"/>
              </a:buClr>
              <a:buFont typeface="Wingdings" pitchFamily="2" charset="2"/>
              <a:buChar char="§"/>
            </a:pPr>
            <a:r>
              <a:rPr lang="en-GB" altLang="en-US" sz="2200" dirty="0">
                <a:solidFill>
                  <a:schemeClr val="tx1"/>
                </a:solidFill>
              </a:rPr>
              <a:t>Plan of Action and Terms of Reference</a:t>
            </a:r>
          </a:p>
          <a:p>
            <a:pPr marL="457200" indent="-457200" algn="l"/>
            <a:endParaRPr lang="en-GB" altLang="en-US" sz="2200" dirty="0">
              <a:solidFill>
                <a:schemeClr val="tx1"/>
              </a:solidFill>
            </a:endParaRPr>
          </a:p>
        </p:txBody>
      </p:sp>
      <p:sp>
        <p:nvSpPr>
          <p:cNvPr id="2" name="TextBox 1"/>
          <p:cNvSpPr txBox="1"/>
          <p:nvPr/>
        </p:nvSpPr>
        <p:spPr>
          <a:xfrm>
            <a:off x="539750" y="1484313"/>
            <a:ext cx="5976938" cy="739775"/>
          </a:xfrm>
          <a:prstGeom prst="rect">
            <a:avLst/>
          </a:prstGeom>
          <a:noFill/>
        </p:spPr>
        <p:txBody>
          <a:bodyPr>
            <a:spAutoFit/>
          </a:bodyPr>
          <a:lstStyle/>
          <a:p>
            <a:pPr>
              <a:lnSpc>
                <a:spcPct val="150000"/>
              </a:lnSpc>
              <a:defRPr/>
            </a:pPr>
            <a:r>
              <a:rPr lang="en-GB" altLang="en-US" sz="3200" b="1" dirty="0">
                <a:solidFill>
                  <a:srgbClr val="376092"/>
                </a:solidFill>
                <a:latin typeface="Arial" panose="020B0604020202020204" pitchFamily="34" charset="0"/>
                <a:ea typeface="+mj-ea"/>
                <a:cs typeface="Arial" panose="020B0604020202020204" pitchFamily="34" charset="0"/>
              </a:rPr>
              <a:t>Content</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8313" y="1484313"/>
            <a:ext cx="8213725" cy="793750"/>
          </a:xfrm>
        </p:spPr>
        <p:txBody>
          <a:bodyPr/>
          <a:lstStyle/>
          <a:p>
            <a:pPr algn="l"/>
            <a:r>
              <a:rPr lang="en-US" altLang="en-US" sz="3600" dirty="0"/>
              <a:t>MIRA overview</a:t>
            </a:r>
          </a:p>
        </p:txBody>
      </p:sp>
      <p:sp>
        <p:nvSpPr>
          <p:cNvPr id="4" name="Content Placeholder 3"/>
          <p:cNvSpPr>
            <a:spLocks noGrp="1"/>
          </p:cNvSpPr>
          <p:nvPr>
            <p:ph sz="half" idx="2"/>
          </p:nvPr>
        </p:nvSpPr>
        <p:spPr>
          <a:xfrm>
            <a:off x="432897" y="2276872"/>
            <a:ext cx="8249711" cy="3743821"/>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a:spcBef>
                <a:spcPts val="0"/>
              </a:spcBef>
              <a:buClr>
                <a:schemeClr val="accent1">
                  <a:lumMod val="75000"/>
                </a:schemeClr>
              </a:buClr>
              <a:buFont typeface="Wingdings" panose="05000000000000000000" pitchFamily="2" charset="2"/>
              <a:buChar char="§"/>
              <a:defRPr/>
            </a:pPr>
            <a:r>
              <a:rPr lang="en-US" sz="2200" dirty="0"/>
              <a:t>Multi Cluster Interagency Rapid Assessment</a:t>
            </a:r>
          </a:p>
          <a:p>
            <a:pPr algn="just">
              <a:spcBef>
                <a:spcPts val="0"/>
              </a:spcBef>
              <a:buClr>
                <a:schemeClr val="accent1">
                  <a:lumMod val="75000"/>
                </a:schemeClr>
              </a:buClr>
              <a:buFont typeface="Wingdings" panose="05000000000000000000" pitchFamily="2" charset="2"/>
              <a:buChar char="§"/>
              <a:defRPr/>
            </a:pPr>
            <a:r>
              <a:rPr lang="en-US" sz="2200" dirty="0"/>
              <a:t>Purpose: Identify humanitarian priorities rapidly</a:t>
            </a:r>
          </a:p>
          <a:p>
            <a:pPr algn="just">
              <a:spcBef>
                <a:spcPts val="0"/>
              </a:spcBef>
              <a:buClr>
                <a:schemeClr val="accent1">
                  <a:lumMod val="75000"/>
                </a:schemeClr>
              </a:buClr>
              <a:buFont typeface="Wingdings" panose="05000000000000000000" pitchFamily="2" charset="2"/>
              <a:buChar char="§"/>
              <a:defRPr/>
            </a:pPr>
            <a:r>
              <a:rPr lang="en-US" sz="2200" dirty="0"/>
              <a:t>2 products:</a:t>
            </a:r>
          </a:p>
          <a:p>
            <a:pPr marL="0" lvl="8" indent="0" algn="just">
              <a:buClr>
                <a:schemeClr val="accent1">
                  <a:lumMod val="75000"/>
                </a:schemeClr>
              </a:buClr>
              <a:buFont typeface="Arial" pitchFamily="34" charset="0"/>
              <a:buNone/>
              <a:defRPr/>
            </a:pPr>
            <a:r>
              <a:rPr lang="en-US" sz="2200" dirty="0">
                <a:solidFill>
                  <a:srgbClr val="FF0000"/>
                </a:solidFill>
                <a:latin typeface="Arial" panose="020B0604020202020204" pitchFamily="34" charset="0"/>
                <a:cs typeface="Arial" panose="020B0604020202020204" pitchFamily="34" charset="0"/>
              </a:rPr>
              <a:t>	</a:t>
            </a:r>
            <a:r>
              <a:rPr lang="en-US" sz="2200" b="1" dirty="0">
                <a:solidFill>
                  <a:schemeClr val="accent6">
                    <a:lumMod val="75000"/>
                  </a:schemeClr>
                </a:solidFill>
                <a:latin typeface="Arial" panose="020B0604020202020204" pitchFamily="34" charset="0"/>
                <a:cs typeface="Arial" panose="020B0604020202020204" pitchFamily="34" charset="0"/>
              </a:rPr>
              <a:t>72 hours</a:t>
            </a:r>
            <a:r>
              <a:rPr lang="en-US" sz="2200" dirty="0">
                <a:latin typeface="Arial" panose="020B0604020202020204" pitchFamily="34" charset="0"/>
                <a:cs typeface="Arial" panose="020B0604020202020204" pitchFamily="34" charset="0"/>
              </a:rPr>
              <a:t>: Situation analysis</a:t>
            </a:r>
          </a:p>
          <a:p>
            <a:pPr marL="0" lvl="3" indent="0" algn="just">
              <a:buClr>
                <a:schemeClr val="accent1">
                  <a:lumMod val="75000"/>
                </a:schemeClr>
              </a:buClr>
              <a:buFont typeface="Arial" pitchFamily="34" charset="0"/>
              <a:buNone/>
              <a:defRPr/>
            </a:pPr>
            <a:r>
              <a:rPr lang="en-US" sz="2200" dirty="0">
                <a:solidFill>
                  <a:srgbClr val="FF0000"/>
                </a:solidFill>
              </a:rPr>
              <a:t>	</a:t>
            </a:r>
            <a:r>
              <a:rPr lang="en-US" sz="2200" b="1" dirty="0">
                <a:solidFill>
                  <a:schemeClr val="accent6">
                    <a:lumMod val="75000"/>
                  </a:schemeClr>
                </a:solidFill>
              </a:rPr>
              <a:t>2 weeks</a:t>
            </a:r>
            <a:r>
              <a:rPr lang="en-US" sz="2200" dirty="0"/>
              <a:t>: MIRA report</a:t>
            </a:r>
          </a:p>
          <a:p>
            <a:pPr marL="342900" lvl="2" indent="-342900" algn="just">
              <a:buClr>
                <a:schemeClr val="accent1">
                  <a:lumMod val="75000"/>
                </a:schemeClr>
              </a:buClr>
              <a:buFont typeface="Wingdings" panose="05000000000000000000" pitchFamily="2" charset="2"/>
              <a:buChar char="§"/>
              <a:defRPr/>
            </a:pPr>
            <a:r>
              <a:rPr lang="en-US" sz="2200" dirty="0"/>
              <a:t>IASC Operational Guidance calls for joint assessment before in depth sectoral assessments = MIRA</a:t>
            </a:r>
          </a:p>
          <a:p>
            <a:pPr marL="342900" lvl="2" indent="-342900" algn="just">
              <a:buClr>
                <a:schemeClr val="accent1">
                  <a:lumMod val="75000"/>
                </a:schemeClr>
              </a:buClr>
              <a:buFont typeface="Wingdings" panose="05000000000000000000" pitchFamily="2" charset="2"/>
              <a:buChar char="§"/>
              <a:defRPr/>
            </a:pPr>
            <a:r>
              <a:rPr lang="en-US" sz="2200" dirty="0"/>
              <a:t>Framework for the identification of needs and the collection, collation and analysis of secondary and primary data.</a:t>
            </a:r>
          </a:p>
          <a:p>
            <a:pPr marL="0" lvl="2" indent="0">
              <a:buFont typeface="Arial" pitchFamily="34" charset="0"/>
              <a:buNone/>
              <a:defRPr/>
            </a:pPr>
            <a:endParaRPr lang="en-US" sz="2200" dirty="0"/>
          </a:p>
          <a:p>
            <a:pPr>
              <a:defRPr/>
            </a:pP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95288" y="1412875"/>
            <a:ext cx="8640762" cy="1008063"/>
          </a:xfrm>
        </p:spPr>
        <p:txBody>
          <a:bodyPr/>
          <a:lstStyle/>
          <a:p>
            <a:pPr algn="l"/>
            <a:r>
              <a:rPr lang="en-US" altLang="en-US" sz="3200" dirty="0"/>
              <a:t>Assessments: entry points for environment</a:t>
            </a:r>
          </a:p>
        </p:txBody>
      </p:sp>
      <p:sp>
        <p:nvSpPr>
          <p:cNvPr id="3" name="Content Placeholder 2"/>
          <p:cNvSpPr>
            <a:spLocks noGrp="1"/>
          </p:cNvSpPr>
          <p:nvPr>
            <p:ph sz="half" idx="1"/>
          </p:nvPr>
        </p:nvSpPr>
        <p:spPr>
          <a:xfrm>
            <a:off x="433388" y="2276475"/>
            <a:ext cx="8026400" cy="3816350"/>
          </a:xfrm>
        </p:spPr>
        <p:txBody>
          <a:bodyPr/>
          <a:lstStyle/>
          <a:p>
            <a:pPr marL="0" indent="0">
              <a:buFont typeface="Arial" pitchFamily="34" charset="0"/>
              <a:buNone/>
            </a:pPr>
            <a:r>
              <a:rPr lang="en-GB" sz="1800" b="1" dirty="0">
                <a:solidFill>
                  <a:srgbClr val="E46C0A"/>
                </a:solidFill>
              </a:rPr>
              <a:t>Questions to be asked:</a:t>
            </a:r>
          </a:p>
          <a:p>
            <a:pPr>
              <a:buClr>
                <a:schemeClr val="accent1">
                  <a:lumMod val="75000"/>
                </a:schemeClr>
              </a:buClr>
              <a:buFont typeface="Wingdings" panose="05000000000000000000" pitchFamily="2" charset="2"/>
              <a:buChar char="§"/>
            </a:pPr>
            <a:r>
              <a:rPr lang="en-GB" sz="1800" dirty="0"/>
              <a:t>What are the main drivers of the crisis (including </a:t>
            </a:r>
            <a:r>
              <a:rPr lang="en-GB" sz="1800" dirty="0">
                <a:solidFill>
                  <a:srgbClr val="FF0000"/>
                </a:solidFill>
              </a:rPr>
              <a:t>environmental</a:t>
            </a:r>
            <a:r>
              <a:rPr lang="en-GB" sz="1800" dirty="0"/>
              <a:t>, socio-political, climatic and economic factors)?</a:t>
            </a:r>
          </a:p>
          <a:p>
            <a:pPr>
              <a:buClr>
                <a:schemeClr val="accent1">
                  <a:lumMod val="75000"/>
                </a:schemeClr>
              </a:buClr>
              <a:buFont typeface="Wingdings" panose="05000000000000000000" pitchFamily="2" charset="2"/>
              <a:buChar char="§"/>
            </a:pPr>
            <a:r>
              <a:rPr lang="en-GB" sz="1800" dirty="0"/>
              <a:t>What are the underlying factors (often pre-existing conditions) of the crisis (including </a:t>
            </a:r>
            <a:r>
              <a:rPr lang="en-GB" sz="1800" dirty="0">
                <a:solidFill>
                  <a:srgbClr val="FF0000"/>
                </a:solidFill>
              </a:rPr>
              <a:t>environmental</a:t>
            </a:r>
            <a:r>
              <a:rPr lang="en-GB" sz="1800" dirty="0"/>
              <a:t>…..) that may lead to increased vulnerabilities?</a:t>
            </a:r>
          </a:p>
          <a:p>
            <a:pPr>
              <a:buClr>
                <a:schemeClr val="accent1">
                  <a:lumMod val="75000"/>
                </a:schemeClr>
              </a:buClr>
              <a:buFont typeface="Wingdings" panose="05000000000000000000" pitchFamily="2" charset="2"/>
              <a:buChar char="§"/>
            </a:pPr>
            <a:r>
              <a:rPr lang="en-GB" sz="1800" dirty="0"/>
              <a:t>Are there other key issues to be considered (</a:t>
            </a:r>
            <a:r>
              <a:rPr lang="en-GB" sz="1800" dirty="0">
                <a:solidFill>
                  <a:srgbClr val="FF0000"/>
                </a:solidFill>
              </a:rPr>
              <a:t>environment</a:t>
            </a:r>
            <a:r>
              <a:rPr lang="en-GB" sz="1800" dirty="0"/>
              <a:t>, HIV, disability, etc.)?</a:t>
            </a:r>
          </a:p>
          <a:p>
            <a:pPr marL="0" indent="0">
              <a:buClr>
                <a:srgbClr val="376092"/>
              </a:buClr>
              <a:buFont typeface="Arial" pitchFamily="34" charset="0"/>
              <a:buNone/>
            </a:pPr>
            <a:endParaRPr lang="en-US" sz="1800" b="1" dirty="0">
              <a:solidFill>
                <a:srgbClr val="E46C0A"/>
              </a:solidFill>
            </a:endParaRPr>
          </a:p>
          <a:p>
            <a:pPr marL="0" indent="0">
              <a:buFont typeface="Arial" pitchFamily="34" charset="0"/>
              <a:buNone/>
            </a:pPr>
            <a:r>
              <a:rPr lang="en-US" sz="1800" b="1" dirty="0">
                <a:solidFill>
                  <a:srgbClr val="E46C0A"/>
                </a:solidFill>
              </a:rPr>
              <a:t>Selecting key informants</a:t>
            </a:r>
          </a:p>
          <a:p>
            <a:pPr>
              <a:buClr>
                <a:schemeClr val="accent1">
                  <a:lumMod val="75000"/>
                </a:schemeClr>
              </a:buClr>
              <a:buFont typeface="Wingdings" panose="05000000000000000000" pitchFamily="2" charset="2"/>
              <a:buChar char="§"/>
            </a:pPr>
            <a:r>
              <a:rPr lang="en-GB" sz="1800" dirty="0"/>
              <a:t>On the basis of the information they can provide on the affected population’s profile, movement </a:t>
            </a:r>
            <a:r>
              <a:rPr lang="en-US" sz="1800" dirty="0"/>
              <a:t>trends), security, context </a:t>
            </a:r>
            <a:r>
              <a:rPr lang="en-GB" sz="1800" dirty="0"/>
              <a:t>and sectoral issues (water, </a:t>
            </a:r>
            <a:r>
              <a:rPr lang="en-GB" sz="1800" dirty="0">
                <a:solidFill>
                  <a:srgbClr val="FF0000"/>
                </a:solidFill>
              </a:rPr>
              <a:t>environment</a:t>
            </a:r>
            <a:r>
              <a:rPr lang="en-GB" sz="1800" dirty="0"/>
              <a:t> and sanitation </a:t>
            </a:r>
            <a:r>
              <a:rPr lang="en-US" sz="1800" dirty="0"/>
              <a:t>….).</a:t>
            </a:r>
          </a:p>
          <a:p>
            <a:pPr marL="0" indent="0">
              <a:buFont typeface="Arial" pitchFamily="34" charset="0"/>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67544" y="1556792"/>
            <a:ext cx="8218487" cy="720725"/>
          </a:xfrm>
        </p:spPr>
        <p:txBody>
          <a:bodyPr/>
          <a:lstStyle/>
          <a:p>
            <a:pPr algn="l"/>
            <a:r>
              <a:rPr lang="en-US" sz="3200" dirty="0"/>
              <a:t>New Way of Working</a:t>
            </a:r>
          </a:p>
        </p:txBody>
      </p:sp>
      <p:sp>
        <p:nvSpPr>
          <p:cNvPr id="51203" name="Content Placeholder 2"/>
          <p:cNvSpPr>
            <a:spLocks noGrp="1"/>
          </p:cNvSpPr>
          <p:nvPr>
            <p:ph idx="1"/>
          </p:nvPr>
        </p:nvSpPr>
        <p:spPr>
          <a:xfrm>
            <a:off x="467544" y="2204864"/>
            <a:ext cx="8229600" cy="3960440"/>
          </a:xfrm>
        </p:spPr>
        <p:txBody>
          <a:bodyPr/>
          <a:lstStyle/>
          <a:p>
            <a:pPr>
              <a:buClr>
                <a:schemeClr val="accent1">
                  <a:lumMod val="75000"/>
                </a:schemeClr>
              </a:buClr>
              <a:buFont typeface="Wingdings" panose="05000000000000000000" pitchFamily="2" charset="2"/>
              <a:buChar char="§"/>
            </a:pPr>
            <a:r>
              <a:rPr lang="en-US" sz="2200" dirty="0"/>
              <a:t>The “humanitarian architecture” is constantly being updated and improved:</a:t>
            </a:r>
          </a:p>
          <a:p>
            <a:pPr lvl="1">
              <a:buClr>
                <a:schemeClr val="accent1">
                  <a:lumMod val="75000"/>
                </a:schemeClr>
              </a:buClr>
              <a:buFont typeface="Wingdings" panose="05000000000000000000" pitchFamily="2" charset="2"/>
              <a:buChar char="§"/>
            </a:pPr>
            <a:r>
              <a:rPr lang="en-US" sz="2000" dirty="0"/>
              <a:t>“New Way of Working” describes an approach aiming to bring together humanitarian and development actors using a longer term vision;</a:t>
            </a:r>
          </a:p>
          <a:p>
            <a:pPr lvl="1">
              <a:buClr>
                <a:schemeClr val="accent1">
                  <a:lumMod val="75000"/>
                </a:schemeClr>
              </a:buClr>
              <a:buFont typeface="Wingdings" panose="05000000000000000000" pitchFamily="2" charset="2"/>
              <a:buChar char="§"/>
            </a:pPr>
            <a:r>
              <a:rPr lang="en-US" sz="2000" dirty="0"/>
              <a:t>Multi-year timeframes, complementary mandates, planning of “collective outcomes”;</a:t>
            </a:r>
          </a:p>
          <a:p>
            <a:pPr lvl="1">
              <a:buClr>
                <a:schemeClr val="accent1">
                  <a:lumMod val="75000"/>
                </a:schemeClr>
              </a:buClr>
              <a:buFont typeface="Wingdings" panose="05000000000000000000" pitchFamily="2" charset="2"/>
              <a:buChar char="§"/>
            </a:pPr>
            <a:r>
              <a:rPr lang="en-US" sz="2000" dirty="0"/>
              <a:t>What opportunities could this open up for the environmental expert to influence long-term emergencies?</a:t>
            </a:r>
          </a:p>
          <a:p>
            <a:pPr lvl="1">
              <a:buClr>
                <a:schemeClr val="accent1">
                  <a:lumMod val="75000"/>
                </a:schemeClr>
              </a:buClr>
              <a:buFont typeface="Wingdings" panose="05000000000000000000" pitchFamily="2" charset="2"/>
              <a:buChar char="§"/>
            </a:pPr>
            <a:r>
              <a:rPr lang="en-US" sz="2000" dirty="0"/>
              <a:t>How might we be able to influence future development and environmental policy? Who should we work with?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457200" y="2276475"/>
            <a:ext cx="8229600" cy="3432175"/>
          </a:xfrm>
        </p:spPr>
        <p:txBody>
          <a:bodyPr/>
          <a:lstStyle/>
          <a:p>
            <a:pPr>
              <a:buClr>
                <a:schemeClr val="accent1">
                  <a:lumMod val="75000"/>
                </a:schemeClr>
              </a:buClr>
              <a:buFont typeface="Wingdings" panose="05000000000000000000" pitchFamily="2" charset="2"/>
              <a:buChar char="§"/>
            </a:pPr>
            <a:r>
              <a:rPr lang="en-US" altLang="en-US" dirty="0"/>
              <a:t>What, who and when?</a:t>
            </a:r>
          </a:p>
          <a:p>
            <a:pPr>
              <a:buClr>
                <a:schemeClr val="accent1">
                  <a:lumMod val="75000"/>
                </a:schemeClr>
              </a:buClr>
              <a:buFont typeface="Wingdings" panose="05000000000000000000" pitchFamily="2" charset="2"/>
              <a:buChar char="§"/>
            </a:pPr>
            <a:r>
              <a:rPr lang="en-US" altLang="en-US" dirty="0"/>
              <a:t>To be adjusted upon arrival</a:t>
            </a:r>
          </a:p>
        </p:txBody>
      </p:sp>
      <p:sp>
        <p:nvSpPr>
          <p:cNvPr id="54275" name="Title 1"/>
          <p:cNvSpPr>
            <a:spLocks noGrp="1"/>
          </p:cNvSpPr>
          <p:nvPr>
            <p:ph type="title"/>
          </p:nvPr>
        </p:nvSpPr>
        <p:spPr>
          <a:xfrm>
            <a:off x="457200" y="1470709"/>
            <a:ext cx="8496175" cy="935038"/>
          </a:xfrm>
        </p:spPr>
        <p:txBody>
          <a:bodyPr/>
          <a:lstStyle/>
          <a:p>
            <a:pPr algn="l"/>
            <a:r>
              <a:rPr lang="en-GB" altLang="en-US" sz="3200" dirty="0"/>
              <a:t>Terms of Reference: Environmental Expert</a:t>
            </a:r>
          </a:p>
        </p:txBody>
      </p:sp>
      <p:pic>
        <p:nvPicPr>
          <p:cNvPr id="54276" name="Picture 2"/>
          <p:cNvPicPr>
            <a:picLocks noChangeAspect="1"/>
          </p:cNvPicPr>
          <p:nvPr/>
        </p:nvPicPr>
        <p:blipFill>
          <a:blip r:embed="rId3" cstate="print"/>
          <a:srcRect/>
          <a:stretch>
            <a:fillRect/>
          </a:stretch>
        </p:blipFill>
        <p:spPr bwMode="auto">
          <a:xfrm>
            <a:off x="2809875" y="3500438"/>
            <a:ext cx="5849938" cy="1916112"/>
          </a:xfrm>
          <a:prstGeom prst="rect">
            <a:avLst/>
          </a:prstGeom>
          <a:noFill/>
          <a:ln w="9525">
            <a:solidFill>
              <a:schemeClr val="tx1"/>
            </a:solid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57200" y="2492375"/>
            <a:ext cx="8229600" cy="3432175"/>
          </a:xfrm>
        </p:spPr>
        <p:txBody>
          <a:bodyPr/>
          <a:lstStyle/>
          <a:p>
            <a:pPr>
              <a:buClr>
                <a:schemeClr val="accent1">
                  <a:lumMod val="75000"/>
                </a:schemeClr>
              </a:buClr>
              <a:buFont typeface="Wingdings" panose="05000000000000000000" pitchFamily="2" charset="2"/>
              <a:buChar char="§"/>
            </a:pPr>
            <a:r>
              <a:rPr lang="en-US" altLang="en-US" dirty="0"/>
              <a:t>Initial </a:t>
            </a:r>
            <a:r>
              <a:rPr lang="en-US" altLang="en-US" dirty="0" err="1"/>
              <a:t>PoA</a:t>
            </a:r>
            <a:r>
              <a:rPr lang="en-US" altLang="en-US" dirty="0"/>
              <a:t> is developed before mission</a:t>
            </a:r>
          </a:p>
          <a:p>
            <a:pPr>
              <a:buClr>
                <a:schemeClr val="accent1">
                  <a:lumMod val="75000"/>
                </a:schemeClr>
              </a:buClr>
              <a:buFont typeface="Wingdings" panose="05000000000000000000" pitchFamily="2" charset="2"/>
              <a:buChar char="§"/>
            </a:pPr>
            <a:r>
              <a:rPr lang="en-US" altLang="en-US" dirty="0"/>
              <a:t>Considerations: team composition, roles, on-site support</a:t>
            </a:r>
          </a:p>
          <a:p>
            <a:pPr>
              <a:buClr>
                <a:schemeClr val="accent1">
                  <a:lumMod val="75000"/>
                </a:schemeClr>
              </a:buClr>
              <a:buFont typeface="Wingdings" panose="05000000000000000000" pitchFamily="2" charset="2"/>
              <a:buChar char="§"/>
            </a:pPr>
            <a:r>
              <a:rPr lang="en-US" altLang="en-US" dirty="0"/>
              <a:t>Include: information flow, reporting requirements, outputs, communications</a:t>
            </a:r>
          </a:p>
          <a:p>
            <a:pPr>
              <a:buClr>
                <a:schemeClr val="accent1">
                  <a:lumMod val="75000"/>
                </a:schemeClr>
              </a:buClr>
              <a:buFont typeface="Wingdings" panose="05000000000000000000" pitchFamily="2" charset="2"/>
              <a:buChar char="§"/>
            </a:pPr>
            <a:r>
              <a:rPr lang="en-US" altLang="en-US" dirty="0"/>
              <a:t>Update during mission: objectives, constraints, needs, resources, handover and exits</a:t>
            </a:r>
          </a:p>
        </p:txBody>
      </p:sp>
      <p:sp>
        <p:nvSpPr>
          <p:cNvPr id="56323" name="Title 1"/>
          <p:cNvSpPr>
            <a:spLocks noGrp="1"/>
          </p:cNvSpPr>
          <p:nvPr>
            <p:ph type="title"/>
          </p:nvPr>
        </p:nvSpPr>
        <p:spPr>
          <a:xfrm>
            <a:off x="468313" y="1412875"/>
            <a:ext cx="8218487" cy="935038"/>
          </a:xfrm>
        </p:spPr>
        <p:txBody>
          <a:bodyPr/>
          <a:lstStyle/>
          <a:p>
            <a:pPr algn="l"/>
            <a:r>
              <a:rPr lang="en-GB" altLang="en-US" sz="3200" dirty="0"/>
              <a:t>Plan of Action (</a:t>
            </a:r>
            <a:r>
              <a:rPr lang="en-GB" altLang="en-US" sz="3200" dirty="0" err="1"/>
              <a:t>PoA</a:t>
            </a:r>
            <a:r>
              <a:rPr lang="en-GB" altLang="en-US" sz="3200"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79388" y="1700213"/>
            <a:ext cx="8785225" cy="720725"/>
          </a:xfrm>
        </p:spPr>
        <p:txBody>
          <a:bodyPr/>
          <a:lstStyle/>
          <a:p>
            <a:pPr algn="l"/>
            <a:r>
              <a:rPr lang="en-US" sz="3200" dirty="0"/>
              <a:t>Group work: developing your Plan of Action</a:t>
            </a:r>
          </a:p>
        </p:txBody>
      </p:sp>
      <p:sp>
        <p:nvSpPr>
          <p:cNvPr id="58371" name="Content Placeholder 2"/>
          <p:cNvSpPr>
            <a:spLocks noGrp="1"/>
          </p:cNvSpPr>
          <p:nvPr>
            <p:ph idx="1"/>
          </p:nvPr>
        </p:nvSpPr>
        <p:spPr>
          <a:xfrm>
            <a:off x="454025" y="2636838"/>
            <a:ext cx="8229600" cy="3359150"/>
          </a:xfrm>
        </p:spPr>
        <p:txBody>
          <a:bodyPr/>
          <a:lstStyle/>
          <a:p>
            <a:pPr>
              <a:buClr>
                <a:schemeClr val="accent1">
                  <a:lumMod val="75000"/>
                </a:schemeClr>
              </a:buClr>
              <a:buFont typeface="Wingdings" panose="05000000000000000000" pitchFamily="2" charset="2"/>
              <a:buChar char="§"/>
            </a:pPr>
            <a:r>
              <a:rPr lang="en-US" sz="2400" dirty="0"/>
              <a:t>Return, in your groups, to your scenario:</a:t>
            </a:r>
          </a:p>
          <a:p>
            <a:pPr lvl="1">
              <a:buClr>
                <a:schemeClr val="accent1">
                  <a:lumMod val="75000"/>
                </a:schemeClr>
              </a:buClr>
              <a:buFont typeface="Wingdings" panose="05000000000000000000" pitchFamily="2" charset="2"/>
              <a:buChar char="§"/>
            </a:pPr>
            <a:r>
              <a:rPr lang="en-US" sz="2400" dirty="0"/>
              <a:t>Develop a Plan of Action (</a:t>
            </a:r>
            <a:r>
              <a:rPr lang="en-US" sz="2400" dirty="0" err="1"/>
              <a:t>PoA</a:t>
            </a:r>
            <a:r>
              <a:rPr lang="en-US" sz="2400" dirty="0"/>
              <a:t>) for your three-week mission to assess the situation</a:t>
            </a:r>
          </a:p>
          <a:p>
            <a:pPr lvl="1">
              <a:buClr>
                <a:schemeClr val="accent1">
                  <a:lumMod val="75000"/>
                </a:schemeClr>
              </a:buClr>
              <a:buFont typeface="Wingdings" panose="05000000000000000000" pitchFamily="2" charset="2"/>
              <a:buChar char="§"/>
            </a:pPr>
            <a:r>
              <a:rPr lang="en-US" sz="2400" dirty="0"/>
              <a:t>Consider: international and national coordination mechanisms, key actors, information-sharing and dissemination of findings</a:t>
            </a:r>
          </a:p>
          <a:p>
            <a:pPr lvl="1">
              <a:buClr>
                <a:schemeClr val="accent1">
                  <a:lumMod val="75000"/>
                </a:schemeClr>
              </a:buClr>
              <a:buFont typeface="Wingdings" panose="05000000000000000000" pitchFamily="2" charset="2"/>
              <a:buChar char="§"/>
            </a:pPr>
            <a:r>
              <a:rPr lang="en-US" sz="2400" dirty="0"/>
              <a:t>Be prepared to present your </a:t>
            </a:r>
            <a:r>
              <a:rPr lang="en-US" sz="2400" dirty="0" err="1"/>
              <a:t>PoA</a:t>
            </a:r>
            <a:r>
              <a:rPr lang="en-US" sz="2400" dirty="0"/>
              <a:t> to the LEMA Director in 30 mins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68313" y="1484313"/>
            <a:ext cx="8218487" cy="720725"/>
          </a:xfrm>
        </p:spPr>
        <p:txBody>
          <a:bodyPr/>
          <a:lstStyle/>
          <a:p>
            <a:pPr algn="l"/>
            <a:r>
              <a:rPr lang="en-US" sz="3200" dirty="0"/>
              <a:t>Working as an environmental expert</a:t>
            </a:r>
          </a:p>
        </p:txBody>
      </p:sp>
      <p:sp>
        <p:nvSpPr>
          <p:cNvPr id="60419" name="Content Placeholder 2"/>
          <p:cNvSpPr>
            <a:spLocks noGrp="1"/>
          </p:cNvSpPr>
          <p:nvPr>
            <p:ph idx="1"/>
          </p:nvPr>
        </p:nvSpPr>
        <p:spPr>
          <a:xfrm>
            <a:off x="454025" y="2133600"/>
            <a:ext cx="8229600" cy="3359150"/>
          </a:xfrm>
        </p:spPr>
        <p:txBody>
          <a:bodyPr/>
          <a:lstStyle/>
          <a:p>
            <a:pPr>
              <a:buClr>
                <a:schemeClr val="accent1">
                  <a:lumMod val="75000"/>
                </a:schemeClr>
              </a:buClr>
              <a:buFont typeface="Wingdings" panose="05000000000000000000" pitchFamily="2" charset="2"/>
              <a:buChar char="§"/>
            </a:pPr>
            <a:r>
              <a:rPr lang="en-US" sz="2200" dirty="0"/>
              <a:t>Multitude of actors</a:t>
            </a:r>
          </a:p>
          <a:p>
            <a:pPr>
              <a:buClr>
                <a:schemeClr val="accent1">
                  <a:lumMod val="75000"/>
                </a:schemeClr>
              </a:buClr>
              <a:buFont typeface="Wingdings" panose="05000000000000000000" pitchFamily="2" charset="2"/>
              <a:buChar char="§"/>
            </a:pPr>
            <a:r>
              <a:rPr lang="en-US" sz="2200" dirty="0"/>
              <a:t>Coordination cumbersome, but shouldn’t be avoided</a:t>
            </a:r>
          </a:p>
          <a:p>
            <a:pPr>
              <a:buClr>
                <a:schemeClr val="accent1">
                  <a:lumMod val="75000"/>
                </a:schemeClr>
              </a:buClr>
              <a:buFont typeface="Wingdings" panose="05000000000000000000" pitchFamily="2" charset="2"/>
              <a:buChar char="§"/>
            </a:pPr>
            <a:r>
              <a:rPr lang="en-US" sz="2200" dirty="0"/>
              <a:t>Duplication between various actors, processes and assessments</a:t>
            </a:r>
          </a:p>
          <a:p>
            <a:pPr>
              <a:buClr>
                <a:schemeClr val="accent1">
                  <a:lumMod val="75000"/>
                </a:schemeClr>
              </a:buClr>
              <a:buFont typeface="Wingdings" panose="05000000000000000000" pitchFamily="2" charset="2"/>
              <a:buChar char="§"/>
            </a:pPr>
            <a:r>
              <a:rPr lang="en-US" sz="2200" dirty="0"/>
              <a:t>Hidden agendas (geopolitics, selection of area of intervention)</a:t>
            </a:r>
          </a:p>
          <a:p>
            <a:pPr>
              <a:buClr>
                <a:schemeClr val="accent1">
                  <a:lumMod val="75000"/>
                </a:schemeClr>
              </a:buClr>
              <a:buFont typeface="Wingdings" panose="05000000000000000000" pitchFamily="2" charset="2"/>
              <a:buChar char="§"/>
            </a:pPr>
            <a:r>
              <a:rPr lang="en-US" sz="2200" dirty="0"/>
              <a:t>Change of actors: few active from relief to recovery</a:t>
            </a:r>
          </a:p>
          <a:p>
            <a:pPr>
              <a:buClr>
                <a:schemeClr val="accent1">
                  <a:lumMod val="75000"/>
                </a:schemeClr>
              </a:buClr>
              <a:buFont typeface="Wingdings" panose="05000000000000000000" pitchFamily="2" charset="2"/>
              <a:buChar char="§"/>
            </a:pPr>
            <a:r>
              <a:rPr lang="en-US" sz="2200" dirty="0"/>
              <a:t>Interaction with all actors isn’t feasible: get to know key players and involve national actors</a:t>
            </a:r>
          </a:p>
          <a:p>
            <a:pPr>
              <a:buClr>
                <a:schemeClr val="accent1">
                  <a:lumMod val="75000"/>
                </a:schemeClr>
              </a:buClr>
              <a:buFont typeface="Wingdings" panose="05000000000000000000" pitchFamily="2" charset="2"/>
              <a:buChar char="§"/>
            </a:pPr>
            <a:r>
              <a:rPr lang="en-US" sz="2200" dirty="0"/>
              <a:t>Set priorities for your interventions</a:t>
            </a:r>
          </a:p>
          <a:p>
            <a:pPr>
              <a:buClr>
                <a:schemeClr val="accent1">
                  <a:lumMod val="75000"/>
                </a:schemeClr>
              </a:buClr>
              <a:buFont typeface="Wingdings" panose="05000000000000000000" pitchFamily="2" charset="2"/>
              <a:buChar char="§"/>
            </a:pPr>
            <a:r>
              <a:rPr lang="en-US" sz="2200" dirty="0"/>
              <a:t>Promote joint assessments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69875" y="1773238"/>
            <a:ext cx="8416925" cy="720725"/>
          </a:xfrm>
        </p:spPr>
        <p:txBody>
          <a:bodyPr/>
          <a:lstStyle/>
          <a:p>
            <a:pPr algn="l">
              <a:lnSpc>
                <a:spcPct val="150000"/>
              </a:lnSpc>
              <a:spcAft>
                <a:spcPts val="1200"/>
              </a:spcAft>
            </a:pPr>
            <a:r>
              <a:rPr lang="en-US" sz="3200" dirty="0"/>
              <a:t>EE Expert Hub</a:t>
            </a:r>
            <a:br>
              <a:rPr lang="en-US" sz="3200" dirty="0"/>
            </a:br>
            <a:r>
              <a:rPr lang="en-US" sz="2400" b="0" dirty="0">
                <a:hlinkClick r:id="rId3"/>
              </a:rPr>
              <a:t>https://sites.google.com/site/environmentalexpertsguidance/</a:t>
            </a:r>
            <a:endParaRPr lang="en-US" sz="2400" b="0" dirty="0"/>
          </a:p>
        </p:txBody>
      </p:sp>
      <p:pic>
        <p:nvPicPr>
          <p:cNvPr id="62467" name="Picture 4"/>
          <p:cNvPicPr>
            <a:picLocks noChangeAspect="1"/>
          </p:cNvPicPr>
          <p:nvPr/>
        </p:nvPicPr>
        <p:blipFill>
          <a:blip r:embed="rId4" cstate="print"/>
          <a:srcRect/>
          <a:stretch>
            <a:fillRect/>
          </a:stretch>
        </p:blipFill>
        <p:spPr bwMode="auto">
          <a:xfrm>
            <a:off x="269875" y="3068638"/>
            <a:ext cx="8694738" cy="378936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68313" y="1700213"/>
            <a:ext cx="8218487" cy="1143000"/>
          </a:xfrm>
        </p:spPr>
        <p:txBody>
          <a:bodyPr/>
          <a:lstStyle/>
          <a:p>
            <a:pPr algn="l"/>
            <a:r>
              <a:rPr lang="en-GB" altLang="en-US">
                <a:solidFill>
                  <a:schemeClr val="tx1"/>
                </a:solidFill>
              </a:rPr>
              <a:t/>
            </a:r>
            <a:br>
              <a:rPr lang="en-GB" altLang="en-US">
                <a:solidFill>
                  <a:schemeClr val="tx1"/>
                </a:solidFill>
              </a:rPr>
            </a:br>
            <a:endParaRPr lang="en-GB" altLang="en-US"/>
          </a:p>
        </p:txBody>
      </p:sp>
      <p:sp>
        <p:nvSpPr>
          <p:cNvPr id="19459" name="Content Placeholder 2"/>
          <p:cNvSpPr>
            <a:spLocks noGrp="1"/>
          </p:cNvSpPr>
          <p:nvPr>
            <p:ph idx="1"/>
          </p:nvPr>
        </p:nvSpPr>
        <p:spPr>
          <a:xfrm>
            <a:off x="457200" y="2852738"/>
            <a:ext cx="8229600" cy="1008062"/>
          </a:xfrm>
        </p:spPr>
        <p:txBody>
          <a:bodyPr/>
          <a:lstStyle/>
          <a:p>
            <a:pPr marL="0" indent="0" algn="ctr">
              <a:buFont typeface="Arial" pitchFamily="34" charset="0"/>
              <a:buNone/>
              <a:defRPr/>
            </a:pPr>
            <a:r>
              <a:rPr lang="en-GB" altLang="en-US" sz="4400" b="1" dirty="0">
                <a:solidFill>
                  <a:schemeClr val="accent1">
                    <a:lumMod val="75000"/>
                  </a:schemeClr>
                </a:solidFill>
              </a:rPr>
              <a:t>Thank you!</a:t>
            </a:r>
          </a:p>
          <a:p>
            <a:pPr marL="0" indent="0" algn="ctr">
              <a:buFont typeface="Arial" pitchFamily="34" charset="0"/>
              <a:buNone/>
              <a:defRPr/>
            </a:pPr>
            <a:r>
              <a:rPr lang="en-GB" altLang="en-US" sz="4400" b="1" dirty="0">
                <a:solidFill>
                  <a:schemeClr val="accent1">
                    <a:lumMod val="75000"/>
                  </a:schemeClr>
                </a:solidFill>
              </a:rPr>
              <a:t>Questions?</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1700213"/>
            <a:ext cx="8218487" cy="576262"/>
          </a:xfrm>
        </p:spPr>
        <p:txBody>
          <a:bodyPr/>
          <a:lstStyle/>
          <a:p>
            <a:pPr algn="l"/>
            <a:r>
              <a:rPr lang="en-US" sz="3200" dirty="0"/>
              <a:t>Disaster context</a:t>
            </a:r>
          </a:p>
        </p:txBody>
      </p:sp>
      <p:sp>
        <p:nvSpPr>
          <p:cNvPr id="10243" name="Content Placeholder 2"/>
          <p:cNvSpPr>
            <a:spLocks noGrp="1"/>
          </p:cNvSpPr>
          <p:nvPr>
            <p:ph idx="1"/>
          </p:nvPr>
        </p:nvSpPr>
        <p:spPr/>
        <p:txBody>
          <a:bodyPr/>
          <a:lstStyle/>
          <a:p>
            <a:pPr>
              <a:buClr>
                <a:schemeClr val="accent1">
                  <a:lumMod val="75000"/>
                </a:schemeClr>
              </a:buClr>
              <a:buFont typeface="Wingdings" panose="05000000000000000000" pitchFamily="2" charset="2"/>
              <a:buChar char="§"/>
            </a:pPr>
            <a:r>
              <a:rPr lang="en-US" dirty="0"/>
              <a:t>How would you describe the context of a disaster?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313" y="1700213"/>
            <a:ext cx="8218487" cy="720725"/>
          </a:xfrm>
        </p:spPr>
        <p:txBody>
          <a:bodyPr/>
          <a:lstStyle/>
          <a:p>
            <a:pPr algn="l"/>
            <a:r>
              <a:rPr lang="en-US" sz="3200" dirty="0"/>
              <a:t>Group work: identifying stakeholders</a:t>
            </a:r>
          </a:p>
        </p:txBody>
      </p:sp>
      <p:sp>
        <p:nvSpPr>
          <p:cNvPr id="12291" name="Content Placeholder 2"/>
          <p:cNvSpPr>
            <a:spLocks noGrp="1"/>
          </p:cNvSpPr>
          <p:nvPr>
            <p:ph idx="1"/>
          </p:nvPr>
        </p:nvSpPr>
        <p:spPr>
          <a:xfrm>
            <a:off x="395536" y="2420888"/>
            <a:ext cx="8229600" cy="3672408"/>
          </a:xfrm>
        </p:spPr>
        <p:txBody>
          <a:bodyPr/>
          <a:lstStyle/>
          <a:p>
            <a:pPr>
              <a:buClr>
                <a:schemeClr val="accent1">
                  <a:lumMod val="75000"/>
                </a:schemeClr>
              </a:buClr>
              <a:buFont typeface="Wingdings" panose="05000000000000000000" pitchFamily="2" charset="2"/>
              <a:buChar char="§"/>
            </a:pPr>
            <a:r>
              <a:rPr lang="en-US" sz="2400" dirty="0" smtClean="0"/>
              <a:t>Read today’s scenario</a:t>
            </a:r>
            <a:r>
              <a:rPr lang="en-US" sz="2400" dirty="0"/>
              <a:t>:</a:t>
            </a:r>
          </a:p>
          <a:p>
            <a:pPr lvl="1">
              <a:buClr>
                <a:schemeClr val="accent1">
                  <a:lumMod val="75000"/>
                </a:schemeClr>
              </a:buClr>
              <a:buFont typeface="Wingdings" panose="05000000000000000000" pitchFamily="2" charset="2"/>
              <a:buChar char="§"/>
            </a:pPr>
            <a:r>
              <a:rPr lang="en-US" sz="2400" dirty="0"/>
              <a:t>Which </a:t>
            </a:r>
            <a:r>
              <a:rPr lang="en-US" sz="2400" dirty="0" smtClean="0"/>
              <a:t>would be the three </a:t>
            </a:r>
            <a:r>
              <a:rPr lang="en-US" sz="2400" dirty="0"/>
              <a:t>key national actors involved?</a:t>
            </a:r>
          </a:p>
          <a:p>
            <a:pPr lvl="1">
              <a:buClr>
                <a:schemeClr val="accent1">
                  <a:lumMod val="75000"/>
                </a:schemeClr>
              </a:buClr>
              <a:buFont typeface="Wingdings" panose="05000000000000000000" pitchFamily="2" charset="2"/>
              <a:buChar char="§"/>
            </a:pPr>
            <a:r>
              <a:rPr lang="en-US" sz="2400" dirty="0"/>
              <a:t>Which </a:t>
            </a:r>
            <a:r>
              <a:rPr lang="en-US" sz="2400" dirty="0" smtClean="0"/>
              <a:t>would be the three key </a:t>
            </a:r>
            <a:r>
              <a:rPr lang="en-US" sz="2400" dirty="0"/>
              <a:t>international actors</a:t>
            </a:r>
            <a:r>
              <a:rPr lang="en-US" sz="2400" dirty="0" smtClean="0"/>
              <a:t>?</a:t>
            </a:r>
          </a:p>
          <a:p>
            <a:pPr>
              <a:buClr>
                <a:schemeClr val="accent1">
                  <a:lumMod val="75000"/>
                </a:schemeClr>
              </a:buClr>
              <a:buNone/>
            </a:pPr>
            <a:r>
              <a:rPr lang="en-US" sz="2400" dirty="0" smtClean="0"/>
              <a:t>Remember to focus on the environmental aspects!</a:t>
            </a:r>
          </a:p>
          <a:p>
            <a:pPr>
              <a:buClr>
                <a:schemeClr val="accent1">
                  <a:lumMod val="75000"/>
                </a:schemeClr>
              </a:buClr>
              <a:buNone/>
            </a:pPr>
            <a:endParaRPr lang="en-US" sz="2400" dirty="0" smtClean="0"/>
          </a:p>
          <a:p>
            <a:pPr>
              <a:buClr>
                <a:schemeClr val="accent1">
                  <a:lumMod val="75000"/>
                </a:schemeClr>
              </a:buClr>
              <a:buFont typeface="Wingdings" panose="05000000000000000000" pitchFamily="2" charset="2"/>
              <a:buChar char="§"/>
            </a:pPr>
            <a:r>
              <a:rPr lang="en-US" sz="2400" dirty="0" smtClean="0"/>
              <a:t>Task</a:t>
            </a:r>
            <a:r>
              <a:rPr lang="en-US" sz="2400" dirty="0"/>
              <a:t>: list all possible stakeholders (one actor / note), indicating the most important ones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1700213"/>
            <a:ext cx="8218487" cy="720725"/>
          </a:xfrm>
        </p:spPr>
        <p:txBody>
          <a:bodyPr/>
          <a:lstStyle/>
          <a:p>
            <a:pPr algn="l"/>
            <a:r>
              <a:rPr lang="en-US" sz="3200"/>
              <a:t>Group work: interacting with stakeholders</a:t>
            </a:r>
          </a:p>
        </p:txBody>
      </p:sp>
      <p:sp>
        <p:nvSpPr>
          <p:cNvPr id="14339" name="Content Placeholder 2"/>
          <p:cNvSpPr>
            <a:spLocks noGrp="1"/>
          </p:cNvSpPr>
          <p:nvPr>
            <p:ph idx="1"/>
          </p:nvPr>
        </p:nvSpPr>
        <p:spPr>
          <a:xfrm>
            <a:off x="467544" y="2708920"/>
            <a:ext cx="8229600" cy="3312368"/>
          </a:xfrm>
        </p:spPr>
        <p:txBody>
          <a:bodyPr/>
          <a:lstStyle/>
          <a:p>
            <a:pPr>
              <a:buClr>
                <a:schemeClr val="accent1">
                  <a:lumMod val="75000"/>
                </a:schemeClr>
              </a:buClr>
              <a:buFont typeface="Wingdings" panose="05000000000000000000" pitchFamily="2" charset="2"/>
              <a:buChar char="§"/>
            </a:pPr>
            <a:r>
              <a:rPr lang="en-GB" sz="2400" dirty="0"/>
              <a:t>Return, in your groups, to your scenario:</a:t>
            </a:r>
          </a:p>
          <a:p>
            <a:pPr lvl="1">
              <a:buClr>
                <a:schemeClr val="accent1">
                  <a:lumMod val="75000"/>
                </a:schemeClr>
              </a:buClr>
              <a:buFont typeface="Wingdings" panose="05000000000000000000" pitchFamily="2" charset="2"/>
              <a:buChar char="§"/>
            </a:pPr>
            <a:r>
              <a:rPr lang="en-GB" sz="2400" dirty="0"/>
              <a:t>How do you reach out to, communicate and coordinate with these actors?</a:t>
            </a:r>
          </a:p>
          <a:p>
            <a:pPr lvl="1">
              <a:buClr>
                <a:schemeClr val="accent1">
                  <a:lumMod val="75000"/>
                </a:schemeClr>
              </a:buClr>
              <a:buFont typeface="Wingdings" panose="05000000000000000000" pitchFamily="2" charset="2"/>
              <a:buChar char="§"/>
            </a:pPr>
            <a:r>
              <a:rPr lang="en-GB" sz="2400" dirty="0"/>
              <a:t>What are the differences in how you communicate with different actors?</a:t>
            </a:r>
          </a:p>
          <a:p>
            <a:pPr lvl="1">
              <a:spcAft>
                <a:spcPts val="1200"/>
              </a:spcAft>
              <a:buClr>
                <a:schemeClr val="accent1">
                  <a:lumMod val="75000"/>
                </a:schemeClr>
              </a:buClr>
              <a:buFont typeface="Wingdings" panose="05000000000000000000" pitchFamily="2" charset="2"/>
              <a:buChar char="§"/>
            </a:pPr>
            <a:r>
              <a:rPr lang="en-GB" sz="2400" dirty="0"/>
              <a:t>How do you share your findings with these actors?</a:t>
            </a:r>
          </a:p>
          <a:p>
            <a:pPr>
              <a:buClr>
                <a:schemeClr val="accent1">
                  <a:lumMod val="75000"/>
                </a:schemeClr>
              </a:buClr>
              <a:buFont typeface="Wingdings" panose="05000000000000000000" pitchFamily="2" charset="2"/>
              <a:buChar char="§"/>
            </a:pPr>
            <a:r>
              <a:rPr lang="en-GB" sz="2400" dirty="0"/>
              <a:t>Task: list coordination </a:t>
            </a:r>
            <a:r>
              <a:rPr lang="en-GB" sz="2400" i="1" dirty="0"/>
              <a:t>mechanisms</a:t>
            </a:r>
            <a:r>
              <a:rPr lang="en-GB" sz="2400" dirty="0"/>
              <a:t> and </a:t>
            </a:r>
            <a:r>
              <a:rPr lang="en-GB" sz="2400" i="1" dirty="0"/>
              <a:t>methods</a:t>
            </a:r>
            <a:endParaRPr lang="en-GB"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1700213"/>
            <a:ext cx="8218487" cy="649287"/>
          </a:xfrm>
        </p:spPr>
        <p:txBody>
          <a:bodyPr/>
          <a:lstStyle/>
          <a:p>
            <a:pPr algn="l"/>
            <a:r>
              <a:rPr lang="en-US" sz="3200"/>
              <a:t>National and international response</a:t>
            </a:r>
          </a:p>
        </p:txBody>
      </p:sp>
      <p:sp>
        <p:nvSpPr>
          <p:cNvPr id="16387" name="Content Placeholder 2"/>
          <p:cNvSpPr>
            <a:spLocks noGrp="1"/>
          </p:cNvSpPr>
          <p:nvPr>
            <p:ph idx="1"/>
          </p:nvPr>
        </p:nvSpPr>
        <p:spPr>
          <a:xfrm>
            <a:off x="457200" y="2420938"/>
            <a:ext cx="8229600" cy="3432175"/>
          </a:xfrm>
        </p:spPr>
        <p:txBody>
          <a:bodyPr/>
          <a:lstStyle/>
          <a:p>
            <a:pPr>
              <a:buClr>
                <a:schemeClr val="accent1">
                  <a:lumMod val="75000"/>
                </a:schemeClr>
              </a:buClr>
              <a:buFont typeface="Wingdings" panose="05000000000000000000" pitchFamily="2" charset="2"/>
              <a:buChar char="§"/>
            </a:pPr>
            <a:r>
              <a:rPr lang="en-GB" sz="2200" dirty="0"/>
              <a:t>Key principles:</a:t>
            </a:r>
          </a:p>
          <a:p>
            <a:pPr lvl="1">
              <a:buClr>
                <a:schemeClr val="accent1">
                  <a:lumMod val="75000"/>
                </a:schemeClr>
              </a:buClr>
              <a:buFont typeface="Wingdings" panose="05000000000000000000" pitchFamily="2" charset="2"/>
              <a:buChar char="§"/>
            </a:pPr>
            <a:r>
              <a:rPr lang="en-GB" sz="2200" dirty="0"/>
              <a:t>Sovereignty, territorial integrity and national unity of States, consent of affected country, responsibility of State to care for victim;</a:t>
            </a:r>
          </a:p>
          <a:p>
            <a:pPr lvl="1">
              <a:buClr>
                <a:schemeClr val="accent1">
                  <a:lumMod val="75000"/>
                </a:schemeClr>
              </a:buClr>
              <a:buFont typeface="Wingdings" panose="05000000000000000000" pitchFamily="2" charset="2"/>
              <a:buChar char="§"/>
            </a:pPr>
            <a:r>
              <a:rPr lang="en-GB" sz="2200" dirty="0"/>
              <a:t>Humanity, neutrality, impartiality, independence;</a:t>
            </a:r>
          </a:p>
          <a:p>
            <a:pPr>
              <a:buClr>
                <a:schemeClr val="accent1">
                  <a:lumMod val="75000"/>
                </a:schemeClr>
              </a:buClr>
              <a:buFont typeface="Wingdings" panose="05000000000000000000" pitchFamily="2" charset="2"/>
              <a:buChar char="§"/>
            </a:pPr>
            <a:r>
              <a:rPr lang="en-GB" sz="2200" dirty="0"/>
              <a:t>National system: Local Emergency Management Authority (LEMA), responsible for national response, host nation support, varying levels of capacity/resources, may be affected, may be politicised.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33388" y="2492375"/>
            <a:ext cx="4038600" cy="3600450"/>
          </a:xfrm>
        </p:spPr>
        <p:txBody>
          <a:bodyPr/>
          <a:lstStyle/>
          <a:p>
            <a:pPr>
              <a:buClr>
                <a:schemeClr val="accent1">
                  <a:lumMod val="75000"/>
                </a:schemeClr>
              </a:buClr>
              <a:buFont typeface="Wingdings" panose="05000000000000000000" pitchFamily="2" charset="2"/>
              <a:buChar char="§"/>
            </a:pPr>
            <a:r>
              <a:rPr lang="en-GB" sz="2400" dirty="0"/>
              <a:t>Formal</a:t>
            </a:r>
          </a:p>
          <a:p>
            <a:pPr lvl="1">
              <a:buClr>
                <a:schemeClr val="accent1">
                  <a:lumMod val="75000"/>
                </a:schemeClr>
              </a:buClr>
              <a:buFont typeface="Wingdings" panose="05000000000000000000" pitchFamily="2" charset="2"/>
              <a:buChar char="§"/>
            </a:pPr>
            <a:r>
              <a:rPr lang="en-GB" sz="2200" dirty="0"/>
              <a:t>Government and local authorities</a:t>
            </a:r>
          </a:p>
          <a:p>
            <a:pPr lvl="1">
              <a:buClr>
                <a:schemeClr val="accent1">
                  <a:lumMod val="75000"/>
                </a:schemeClr>
              </a:buClr>
              <a:buFont typeface="Wingdings" panose="05000000000000000000" pitchFamily="2" charset="2"/>
              <a:buChar char="§"/>
            </a:pPr>
            <a:r>
              <a:rPr lang="en-GB" sz="2200" dirty="0"/>
              <a:t>International humanitarian response system: UN, donors, regional organisations</a:t>
            </a:r>
          </a:p>
          <a:p>
            <a:pPr lvl="1">
              <a:buClr>
                <a:schemeClr val="accent1">
                  <a:lumMod val="75000"/>
                </a:schemeClr>
              </a:buClr>
              <a:buFont typeface="Wingdings" panose="05000000000000000000" pitchFamily="2" charset="2"/>
              <a:buChar char="§"/>
            </a:pPr>
            <a:r>
              <a:rPr lang="en-GB" sz="2200" dirty="0"/>
              <a:t>Civil society</a:t>
            </a:r>
          </a:p>
          <a:p>
            <a:pPr lvl="1">
              <a:buClr>
                <a:schemeClr val="accent1">
                  <a:lumMod val="75000"/>
                </a:schemeClr>
              </a:buClr>
              <a:buFont typeface="Wingdings" panose="05000000000000000000" pitchFamily="2" charset="2"/>
              <a:buChar char="§"/>
            </a:pPr>
            <a:r>
              <a:rPr lang="en-GB" sz="2200" dirty="0"/>
              <a:t>Military</a:t>
            </a:r>
          </a:p>
        </p:txBody>
      </p:sp>
      <p:sp>
        <p:nvSpPr>
          <p:cNvPr id="7" name="Content Placeholder 6"/>
          <p:cNvSpPr>
            <a:spLocks noGrp="1"/>
          </p:cNvSpPr>
          <p:nvPr>
            <p:ph sz="half" idx="2"/>
          </p:nvPr>
        </p:nvSpPr>
        <p:spPr>
          <a:xfrm>
            <a:off x="4643438" y="2492375"/>
            <a:ext cx="4038600" cy="3600450"/>
          </a:xfrm>
        </p:spPr>
        <p:txBody>
          <a:bodyPr/>
          <a:lstStyle/>
          <a:p>
            <a:pPr>
              <a:buClr>
                <a:schemeClr val="accent1">
                  <a:lumMod val="75000"/>
                </a:schemeClr>
              </a:buClr>
              <a:buFont typeface="Wingdings" panose="05000000000000000000" pitchFamily="2" charset="2"/>
              <a:buChar char="§"/>
            </a:pPr>
            <a:r>
              <a:rPr lang="en-US" sz="2400" dirty="0"/>
              <a:t>Informal</a:t>
            </a:r>
          </a:p>
          <a:p>
            <a:pPr lvl="1">
              <a:buClr>
                <a:schemeClr val="accent1">
                  <a:lumMod val="75000"/>
                </a:schemeClr>
              </a:buClr>
              <a:buFont typeface="Wingdings" panose="05000000000000000000" pitchFamily="2" charset="2"/>
              <a:buChar char="§"/>
            </a:pPr>
            <a:r>
              <a:rPr lang="en-US" sz="2200" dirty="0"/>
              <a:t>Affected people and communities</a:t>
            </a:r>
          </a:p>
          <a:p>
            <a:pPr lvl="1">
              <a:buClr>
                <a:schemeClr val="accent1">
                  <a:lumMod val="75000"/>
                </a:schemeClr>
              </a:buClr>
              <a:buFont typeface="Wingdings" panose="05000000000000000000" pitchFamily="2" charset="2"/>
              <a:buChar char="§"/>
            </a:pPr>
            <a:r>
              <a:rPr lang="en-US" sz="2200" dirty="0"/>
              <a:t>Informal groups and NGOs</a:t>
            </a:r>
          </a:p>
          <a:p>
            <a:pPr lvl="1">
              <a:buClr>
                <a:schemeClr val="accent1">
                  <a:lumMod val="75000"/>
                </a:schemeClr>
              </a:buClr>
              <a:buFont typeface="Wingdings" panose="05000000000000000000" pitchFamily="2" charset="2"/>
              <a:buChar char="§"/>
            </a:pPr>
            <a:r>
              <a:rPr lang="en-US" sz="2200" dirty="0"/>
              <a:t>Militia/rebels</a:t>
            </a:r>
          </a:p>
          <a:p>
            <a:pPr lvl="1">
              <a:buClr>
                <a:schemeClr val="accent1">
                  <a:lumMod val="75000"/>
                </a:schemeClr>
              </a:buClr>
              <a:buFont typeface="Wingdings" panose="05000000000000000000" pitchFamily="2" charset="2"/>
              <a:buChar char="§"/>
            </a:pPr>
            <a:r>
              <a:rPr lang="en-US" sz="2200" dirty="0"/>
              <a:t>Religious groups</a:t>
            </a:r>
          </a:p>
          <a:p>
            <a:pPr lvl="1">
              <a:buClr>
                <a:schemeClr val="accent1">
                  <a:lumMod val="75000"/>
                </a:schemeClr>
              </a:buClr>
              <a:buFont typeface="Wingdings" panose="05000000000000000000" pitchFamily="2" charset="2"/>
              <a:buChar char="§"/>
            </a:pPr>
            <a:r>
              <a:rPr lang="en-US" sz="2200" dirty="0"/>
              <a:t>Private sector</a:t>
            </a:r>
          </a:p>
        </p:txBody>
      </p:sp>
      <p:sp>
        <p:nvSpPr>
          <p:cNvPr id="20484" name="Title 1"/>
          <p:cNvSpPr txBox="1">
            <a:spLocks/>
          </p:cNvSpPr>
          <p:nvPr/>
        </p:nvSpPr>
        <p:spPr bwMode="auto">
          <a:xfrm>
            <a:off x="468313" y="1700213"/>
            <a:ext cx="8218487" cy="649287"/>
          </a:xfrm>
          <a:prstGeom prst="rect">
            <a:avLst/>
          </a:prstGeom>
          <a:noFill/>
          <a:ln w="9525">
            <a:noFill/>
            <a:miter lim="800000"/>
            <a:headEnd/>
            <a:tailEnd/>
          </a:ln>
        </p:spPr>
        <p:txBody>
          <a:bodyPr anchor="ctr"/>
          <a:lstStyle/>
          <a:p>
            <a:r>
              <a:rPr lang="en-US" sz="3200" b="1">
                <a:solidFill>
                  <a:srgbClr val="376092"/>
                </a:solidFill>
                <a:latin typeface="Arial" pitchFamily="34" charset="0"/>
                <a:cs typeface="Arial" pitchFamily="34" charset="0"/>
              </a:rPr>
              <a:t>Formal vs. informal disaster response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extBox 121"/>
          <p:cNvSpPr txBox="1">
            <a:spLocks noChangeArrowheads="1"/>
          </p:cNvSpPr>
          <p:nvPr/>
        </p:nvSpPr>
        <p:spPr bwMode="auto">
          <a:xfrm>
            <a:off x="-900113" y="4743450"/>
            <a:ext cx="9440863" cy="2286000"/>
          </a:xfrm>
          <a:prstGeom prst="rect">
            <a:avLst/>
          </a:prstGeom>
          <a:solidFill>
            <a:schemeClr val="bg1"/>
          </a:solidFill>
          <a:ln w="9525">
            <a:noFill/>
            <a:miter lim="800000"/>
            <a:headEnd/>
            <a:tailEnd/>
          </a:ln>
        </p:spPr>
        <p:txBody>
          <a:bodyPr>
            <a:spAutoFit/>
          </a:bodyPr>
          <a:lstStyle/>
          <a:p>
            <a:endParaRPr lang="es-PA"/>
          </a:p>
        </p:txBody>
      </p:sp>
      <p:sp>
        <p:nvSpPr>
          <p:cNvPr id="22531" name="Rectangle 3"/>
          <p:cNvSpPr>
            <a:spLocks noGrp="1" noChangeArrowheads="1"/>
          </p:cNvSpPr>
          <p:nvPr>
            <p:ph type="title" idx="4294967295"/>
          </p:nvPr>
        </p:nvSpPr>
        <p:spPr>
          <a:xfrm>
            <a:off x="-107950" y="-23813"/>
            <a:ext cx="9359900" cy="1550988"/>
          </a:xfrm>
          <a:solidFill>
            <a:schemeClr val="bg1"/>
          </a:solidFill>
        </p:spPr>
        <p:txBody>
          <a:bodyPr/>
          <a:lstStyle/>
          <a:p>
            <a:pPr eaLnBrk="1" hangingPunct="1"/>
            <a:r>
              <a:rPr lang="en-US" altLang="en-US" sz="3400" dirty="0"/>
              <a:t>Humanitarian Coordination – </a:t>
            </a:r>
            <a:br>
              <a:rPr lang="en-US" altLang="en-US" sz="3400" dirty="0"/>
            </a:br>
            <a:r>
              <a:rPr lang="en-US" altLang="en-US" sz="3400" dirty="0"/>
              <a:t>the concept</a:t>
            </a:r>
          </a:p>
        </p:txBody>
      </p:sp>
      <p:grpSp>
        <p:nvGrpSpPr>
          <p:cNvPr id="22532" name="Group 4"/>
          <p:cNvGrpSpPr>
            <a:grpSpLocks/>
          </p:cNvGrpSpPr>
          <p:nvPr/>
        </p:nvGrpSpPr>
        <p:grpSpPr bwMode="auto">
          <a:xfrm>
            <a:off x="1219200" y="5118100"/>
            <a:ext cx="5257800" cy="1476375"/>
            <a:chOff x="1127" y="2995"/>
            <a:chExt cx="3325" cy="700"/>
          </a:xfrm>
        </p:grpSpPr>
        <p:grpSp>
          <p:nvGrpSpPr>
            <p:cNvPr id="22616" name="Group 5"/>
            <p:cNvGrpSpPr>
              <a:grpSpLocks/>
            </p:cNvGrpSpPr>
            <p:nvPr/>
          </p:nvGrpSpPr>
          <p:grpSpPr bwMode="auto">
            <a:xfrm>
              <a:off x="1127" y="3204"/>
              <a:ext cx="597" cy="491"/>
              <a:chOff x="939" y="3216"/>
              <a:chExt cx="597" cy="491"/>
            </a:xfrm>
          </p:grpSpPr>
          <p:sp>
            <p:nvSpPr>
              <p:cNvPr id="898054" name="Rectangle 6"/>
              <p:cNvSpPr>
                <a:spLocks noChangeArrowheads="1"/>
              </p:cNvSpPr>
              <p:nvPr/>
            </p:nvSpPr>
            <p:spPr bwMode="auto">
              <a:xfrm>
                <a:off x="939" y="3467"/>
                <a:ext cx="433" cy="240"/>
              </a:xfrm>
              <a:prstGeom prst="rect">
                <a:avLst/>
              </a:prstGeom>
              <a:solidFill>
                <a:srgbClr val="33CC33"/>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898055" name="Rectangle 7"/>
              <p:cNvSpPr>
                <a:spLocks noChangeArrowheads="1"/>
              </p:cNvSpPr>
              <p:nvPr/>
            </p:nvSpPr>
            <p:spPr bwMode="auto">
              <a:xfrm>
                <a:off x="953" y="3408"/>
                <a:ext cx="433" cy="240"/>
              </a:xfrm>
              <a:prstGeom prst="rect">
                <a:avLst/>
              </a:prstGeom>
              <a:solidFill>
                <a:srgbClr val="33CC33"/>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898056" name="Rectangle 8"/>
              <p:cNvSpPr>
                <a:spLocks noChangeArrowheads="1"/>
              </p:cNvSpPr>
              <p:nvPr/>
            </p:nvSpPr>
            <p:spPr bwMode="auto">
              <a:xfrm>
                <a:off x="1001" y="3338"/>
                <a:ext cx="432" cy="240"/>
              </a:xfrm>
              <a:prstGeom prst="rect">
                <a:avLst/>
              </a:prstGeom>
              <a:solidFill>
                <a:srgbClr val="33CC33"/>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898057" name="Rectangle 9"/>
              <p:cNvSpPr>
                <a:spLocks noChangeArrowheads="1"/>
              </p:cNvSpPr>
              <p:nvPr/>
            </p:nvSpPr>
            <p:spPr bwMode="auto">
              <a:xfrm>
                <a:off x="1056" y="3264"/>
                <a:ext cx="432" cy="239"/>
              </a:xfrm>
              <a:prstGeom prst="rect">
                <a:avLst/>
              </a:prstGeom>
              <a:solidFill>
                <a:srgbClr val="33CC33"/>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25721" name="Rectangle 10"/>
              <p:cNvSpPr>
                <a:spLocks noChangeArrowheads="1"/>
              </p:cNvSpPr>
              <p:nvPr/>
            </p:nvSpPr>
            <p:spPr bwMode="auto">
              <a:xfrm>
                <a:off x="1104" y="3216"/>
                <a:ext cx="433" cy="240"/>
              </a:xfrm>
              <a:prstGeom prst="rect">
                <a:avLst/>
              </a:prstGeom>
              <a:solidFill>
                <a:srgbClr val="33CC33"/>
              </a:solidFill>
              <a:ln w="9525">
                <a:solidFill>
                  <a:schemeClr val="tx1"/>
                </a:solidFill>
                <a:miter lim="800000"/>
                <a:headEnd/>
                <a:tailEnd/>
              </a:ln>
            </p:spPr>
            <p:txBody>
              <a:bodyPr wrap="none" anchor="ct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662">
                    <a:solidFill>
                      <a:schemeClr val="tx1"/>
                    </a:solidFill>
                    <a:latin typeface="Arial Rounded MT Bold" panose="020F0704030504030204" pitchFamily="34" charset="0"/>
                    <a:cs typeface="Lucida Sans Unicode" panose="020B0602030504020204" pitchFamily="34" charset="0"/>
                  </a:rPr>
                  <a:t>NGOs</a:t>
                </a:r>
              </a:p>
            </p:txBody>
          </p:sp>
        </p:grpSp>
        <p:sp>
          <p:nvSpPr>
            <p:cNvPr id="898059" name="Line 11"/>
            <p:cNvSpPr>
              <a:spLocks noChangeShapeType="1"/>
            </p:cNvSpPr>
            <p:nvPr/>
          </p:nvSpPr>
          <p:spPr bwMode="auto">
            <a:xfrm>
              <a:off x="1510" y="3033"/>
              <a:ext cx="0" cy="157"/>
            </a:xfrm>
            <a:prstGeom prst="line">
              <a:avLst/>
            </a:prstGeom>
            <a:noFill/>
            <a:ln w="9525">
              <a:solidFill>
                <a:schemeClr val="tx1"/>
              </a:solidFill>
              <a:round/>
              <a:headEnd/>
              <a:tailEnd type="triangle" w="med" len="med"/>
            </a:ln>
            <a:effectLst/>
            <a:extLst/>
          </p:spPr>
          <p:txBody>
            <a:bodyPr wrap="none" anchor="ctr"/>
            <a:lstStyle/>
            <a:p>
              <a:pPr>
                <a:defRPr/>
              </a:pPr>
              <a:endParaRPr lang="en-GB">
                <a:effectLst>
                  <a:outerShdw blurRad="38100" dist="38100" dir="2700000" algn="tl">
                    <a:srgbClr val="000000">
                      <a:alpha val="43137"/>
                    </a:srgbClr>
                  </a:outerShdw>
                </a:effectLst>
              </a:endParaRPr>
            </a:p>
          </p:txBody>
        </p:sp>
        <p:grpSp>
          <p:nvGrpSpPr>
            <p:cNvPr id="22618" name="Group 12"/>
            <p:cNvGrpSpPr>
              <a:grpSpLocks/>
            </p:cNvGrpSpPr>
            <p:nvPr/>
          </p:nvGrpSpPr>
          <p:grpSpPr bwMode="auto">
            <a:xfrm>
              <a:off x="1800" y="3166"/>
              <a:ext cx="597" cy="491"/>
              <a:chOff x="939" y="3216"/>
              <a:chExt cx="597" cy="491"/>
            </a:xfrm>
          </p:grpSpPr>
          <p:sp>
            <p:nvSpPr>
              <p:cNvPr id="898061" name="Rectangle 13"/>
              <p:cNvSpPr>
                <a:spLocks noChangeArrowheads="1"/>
              </p:cNvSpPr>
              <p:nvPr/>
            </p:nvSpPr>
            <p:spPr bwMode="auto">
              <a:xfrm>
                <a:off x="939" y="3467"/>
                <a:ext cx="433" cy="240"/>
              </a:xfrm>
              <a:prstGeom prst="rect">
                <a:avLst/>
              </a:prstGeom>
              <a:solidFill>
                <a:srgbClr val="FFCC66"/>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898062" name="Rectangle 14"/>
              <p:cNvSpPr>
                <a:spLocks noChangeArrowheads="1"/>
              </p:cNvSpPr>
              <p:nvPr/>
            </p:nvSpPr>
            <p:spPr bwMode="auto">
              <a:xfrm>
                <a:off x="953" y="3408"/>
                <a:ext cx="433" cy="241"/>
              </a:xfrm>
              <a:prstGeom prst="rect">
                <a:avLst/>
              </a:prstGeom>
              <a:solidFill>
                <a:srgbClr val="FFCC66"/>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898063" name="Rectangle 15"/>
              <p:cNvSpPr>
                <a:spLocks noChangeArrowheads="1"/>
              </p:cNvSpPr>
              <p:nvPr/>
            </p:nvSpPr>
            <p:spPr bwMode="auto">
              <a:xfrm>
                <a:off x="1001" y="3338"/>
                <a:ext cx="432" cy="240"/>
              </a:xfrm>
              <a:prstGeom prst="rect">
                <a:avLst/>
              </a:prstGeom>
              <a:solidFill>
                <a:srgbClr val="FFCC66"/>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898064" name="Rectangle 16"/>
              <p:cNvSpPr>
                <a:spLocks noChangeArrowheads="1"/>
              </p:cNvSpPr>
              <p:nvPr/>
            </p:nvSpPr>
            <p:spPr bwMode="auto">
              <a:xfrm>
                <a:off x="1056" y="3264"/>
                <a:ext cx="432" cy="240"/>
              </a:xfrm>
              <a:prstGeom prst="rect">
                <a:avLst/>
              </a:prstGeom>
              <a:solidFill>
                <a:srgbClr val="FFCC66"/>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25716" name="Rectangle 17"/>
              <p:cNvSpPr>
                <a:spLocks noChangeArrowheads="1"/>
              </p:cNvSpPr>
              <p:nvPr/>
            </p:nvSpPr>
            <p:spPr bwMode="auto">
              <a:xfrm>
                <a:off x="1103" y="3216"/>
                <a:ext cx="433" cy="240"/>
              </a:xfrm>
              <a:prstGeom prst="rect">
                <a:avLst/>
              </a:prstGeom>
              <a:solidFill>
                <a:srgbClr val="FFCC66"/>
              </a:solidFill>
              <a:ln w="9525">
                <a:solidFill>
                  <a:schemeClr val="tx1"/>
                </a:solidFill>
                <a:miter lim="800000"/>
                <a:headEnd/>
                <a:tailEnd/>
              </a:ln>
            </p:spPr>
            <p:txBody>
              <a:bodyPr wrap="none" anchor="ct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662">
                    <a:solidFill>
                      <a:schemeClr val="tx1"/>
                    </a:solidFill>
                    <a:latin typeface="Arial Rounded MT Bold" panose="020F0704030504030204" pitchFamily="34" charset="0"/>
                    <a:cs typeface="Lucida Sans Unicode" panose="020B0602030504020204" pitchFamily="34" charset="0"/>
                  </a:rPr>
                  <a:t>NGOs</a:t>
                </a:r>
              </a:p>
            </p:txBody>
          </p:sp>
        </p:grpSp>
        <p:sp>
          <p:nvSpPr>
            <p:cNvPr id="898066" name="Line 18"/>
            <p:cNvSpPr>
              <a:spLocks noChangeShapeType="1"/>
            </p:cNvSpPr>
            <p:nvPr/>
          </p:nvSpPr>
          <p:spPr bwMode="auto">
            <a:xfrm>
              <a:off x="2184" y="2995"/>
              <a:ext cx="0" cy="156"/>
            </a:xfrm>
            <a:prstGeom prst="line">
              <a:avLst/>
            </a:prstGeom>
            <a:noFill/>
            <a:ln w="9525">
              <a:solidFill>
                <a:schemeClr val="tx1"/>
              </a:solidFill>
              <a:round/>
              <a:headEnd/>
              <a:tailEnd type="triangle" w="med" len="med"/>
            </a:ln>
            <a:effectLst/>
            <a:extLst/>
          </p:spPr>
          <p:txBody>
            <a:bodyPr wrap="none" anchor="ctr"/>
            <a:lstStyle/>
            <a:p>
              <a:pPr>
                <a:defRPr/>
              </a:pPr>
              <a:endParaRPr lang="en-GB">
                <a:effectLst>
                  <a:outerShdw blurRad="38100" dist="38100" dir="2700000" algn="tl">
                    <a:srgbClr val="000000">
                      <a:alpha val="43137"/>
                    </a:srgbClr>
                  </a:outerShdw>
                </a:effectLst>
              </a:endParaRPr>
            </a:p>
          </p:txBody>
        </p:sp>
        <p:grpSp>
          <p:nvGrpSpPr>
            <p:cNvPr id="22620" name="Group 19"/>
            <p:cNvGrpSpPr>
              <a:grpSpLocks/>
            </p:cNvGrpSpPr>
            <p:nvPr/>
          </p:nvGrpSpPr>
          <p:grpSpPr bwMode="auto">
            <a:xfrm>
              <a:off x="2496" y="3195"/>
              <a:ext cx="597" cy="491"/>
              <a:chOff x="939" y="3216"/>
              <a:chExt cx="597" cy="491"/>
            </a:xfrm>
          </p:grpSpPr>
          <p:sp>
            <p:nvSpPr>
              <p:cNvPr id="898068" name="Rectangle 20"/>
              <p:cNvSpPr>
                <a:spLocks noChangeArrowheads="1"/>
              </p:cNvSpPr>
              <p:nvPr/>
            </p:nvSpPr>
            <p:spPr bwMode="auto">
              <a:xfrm>
                <a:off x="939" y="3467"/>
                <a:ext cx="432" cy="240"/>
              </a:xfrm>
              <a:prstGeom prst="rect">
                <a:avLst/>
              </a:prstGeom>
              <a:solidFill>
                <a:srgbClr val="FFE15F"/>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898069" name="Rectangle 21"/>
              <p:cNvSpPr>
                <a:spLocks noChangeArrowheads="1"/>
              </p:cNvSpPr>
              <p:nvPr/>
            </p:nvSpPr>
            <p:spPr bwMode="auto">
              <a:xfrm>
                <a:off x="953" y="3408"/>
                <a:ext cx="432" cy="240"/>
              </a:xfrm>
              <a:prstGeom prst="rect">
                <a:avLst/>
              </a:prstGeom>
              <a:solidFill>
                <a:srgbClr val="FFE15F"/>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898070" name="Rectangle 22"/>
              <p:cNvSpPr>
                <a:spLocks noChangeArrowheads="1"/>
              </p:cNvSpPr>
              <p:nvPr/>
            </p:nvSpPr>
            <p:spPr bwMode="auto">
              <a:xfrm>
                <a:off x="1002" y="3338"/>
                <a:ext cx="432" cy="240"/>
              </a:xfrm>
              <a:prstGeom prst="rect">
                <a:avLst/>
              </a:prstGeom>
              <a:solidFill>
                <a:srgbClr val="FFE15F"/>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898071" name="Rectangle 23"/>
              <p:cNvSpPr>
                <a:spLocks noChangeArrowheads="1"/>
              </p:cNvSpPr>
              <p:nvPr/>
            </p:nvSpPr>
            <p:spPr bwMode="auto">
              <a:xfrm>
                <a:off x="1056" y="3264"/>
                <a:ext cx="432" cy="239"/>
              </a:xfrm>
              <a:prstGeom prst="rect">
                <a:avLst/>
              </a:prstGeom>
              <a:solidFill>
                <a:srgbClr val="FFE15F"/>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25711" name="Rectangle 24"/>
              <p:cNvSpPr>
                <a:spLocks noChangeArrowheads="1"/>
              </p:cNvSpPr>
              <p:nvPr/>
            </p:nvSpPr>
            <p:spPr bwMode="auto">
              <a:xfrm>
                <a:off x="1104" y="3216"/>
                <a:ext cx="432" cy="240"/>
              </a:xfrm>
              <a:prstGeom prst="rect">
                <a:avLst/>
              </a:prstGeom>
              <a:solidFill>
                <a:srgbClr val="FFE15F"/>
              </a:solidFill>
              <a:ln w="9525">
                <a:solidFill>
                  <a:schemeClr val="tx1"/>
                </a:solidFill>
                <a:miter lim="800000"/>
                <a:headEnd/>
                <a:tailEnd/>
              </a:ln>
            </p:spPr>
            <p:txBody>
              <a:bodyPr wrap="none" anchor="ct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662">
                    <a:solidFill>
                      <a:schemeClr val="tx1"/>
                    </a:solidFill>
                    <a:latin typeface="Arial Rounded MT Bold" panose="020F0704030504030204" pitchFamily="34" charset="0"/>
                    <a:cs typeface="Lucida Sans Unicode" panose="020B0602030504020204" pitchFamily="34" charset="0"/>
                  </a:rPr>
                  <a:t>NGOs</a:t>
                </a:r>
              </a:p>
            </p:txBody>
          </p:sp>
        </p:grpSp>
        <p:sp>
          <p:nvSpPr>
            <p:cNvPr id="898073" name="Line 25"/>
            <p:cNvSpPr>
              <a:spLocks noChangeShapeType="1"/>
            </p:cNvSpPr>
            <p:nvPr/>
          </p:nvSpPr>
          <p:spPr bwMode="auto">
            <a:xfrm>
              <a:off x="2880" y="3024"/>
              <a:ext cx="0" cy="156"/>
            </a:xfrm>
            <a:prstGeom prst="line">
              <a:avLst/>
            </a:prstGeom>
            <a:noFill/>
            <a:ln w="9525">
              <a:solidFill>
                <a:schemeClr val="tx1"/>
              </a:solidFill>
              <a:round/>
              <a:headEnd/>
              <a:tailEnd type="triangle" w="med" len="med"/>
            </a:ln>
            <a:effectLst/>
            <a:extLst/>
          </p:spPr>
          <p:txBody>
            <a:bodyPr wrap="none" anchor="ctr"/>
            <a:lstStyle/>
            <a:p>
              <a:pPr>
                <a:defRPr/>
              </a:pPr>
              <a:endParaRPr lang="en-GB">
                <a:effectLst>
                  <a:outerShdw blurRad="38100" dist="38100" dir="2700000" algn="tl">
                    <a:srgbClr val="000000">
                      <a:alpha val="43137"/>
                    </a:srgbClr>
                  </a:outerShdw>
                </a:effectLst>
              </a:endParaRPr>
            </a:p>
          </p:txBody>
        </p:sp>
        <p:grpSp>
          <p:nvGrpSpPr>
            <p:cNvPr id="22622" name="Group 26"/>
            <p:cNvGrpSpPr>
              <a:grpSpLocks/>
            </p:cNvGrpSpPr>
            <p:nvPr/>
          </p:nvGrpSpPr>
          <p:grpSpPr bwMode="auto">
            <a:xfrm>
              <a:off x="3170" y="3180"/>
              <a:ext cx="597" cy="491"/>
              <a:chOff x="939" y="3216"/>
              <a:chExt cx="597" cy="491"/>
            </a:xfrm>
          </p:grpSpPr>
          <p:sp>
            <p:nvSpPr>
              <p:cNvPr id="898075" name="Rectangle 27"/>
              <p:cNvSpPr>
                <a:spLocks noChangeArrowheads="1"/>
              </p:cNvSpPr>
              <p:nvPr/>
            </p:nvSpPr>
            <p:spPr bwMode="auto">
              <a:xfrm>
                <a:off x="939" y="3466"/>
                <a:ext cx="433" cy="240"/>
              </a:xfrm>
              <a:prstGeom prst="rect">
                <a:avLst/>
              </a:prstGeom>
              <a:solidFill>
                <a:srgbClr val="FF66FF"/>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898076" name="Rectangle 28"/>
              <p:cNvSpPr>
                <a:spLocks noChangeArrowheads="1"/>
              </p:cNvSpPr>
              <p:nvPr/>
            </p:nvSpPr>
            <p:spPr bwMode="auto">
              <a:xfrm>
                <a:off x="953" y="3407"/>
                <a:ext cx="433" cy="239"/>
              </a:xfrm>
              <a:prstGeom prst="rect">
                <a:avLst/>
              </a:prstGeom>
              <a:solidFill>
                <a:srgbClr val="FF66FF"/>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898077" name="Rectangle 29"/>
              <p:cNvSpPr>
                <a:spLocks noChangeArrowheads="1"/>
              </p:cNvSpPr>
              <p:nvPr/>
            </p:nvSpPr>
            <p:spPr bwMode="auto">
              <a:xfrm>
                <a:off x="1001" y="3338"/>
                <a:ext cx="432" cy="240"/>
              </a:xfrm>
              <a:prstGeom prst="rect">
                <a:avLst/>
              </a:prstGeom>
              <a:solidFill>
                <a:srgbClr val="FF66FF"/>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898078" name="Rectangle 30"/>
              <p:cNvSpPr>
                <a:spLocks noChangeArrowheads="1"/>
              </p:cNvSpPr>
              <p:nvPr/>
            </p:nvSpPr>
            <p:spPr bwMode="auto">
              <a:xfrm>
                <a:off x="1056" y="3264"/>
                <a:ext cx="432" cy="239"/>
              </a:xfrm>
              <a:prstGeom prst="rect">
                <a:avLst/>
              </a:prstGeom>
              <a:solidFill>
                <a:srgbClr val="FF66FF"/>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25706" name="Rectangle 31"/>
              <p:cNvSpPr>
                <a:spLocks noChangeArrowheads="1"/>
              </p:cNvSpPr>
              <p:nvPr/>
            </p:nvSpPr>
            <p:spPr bwMode="auto">
              <a:xfrm>
                <a:off x="1104" y="3216"/>
                <a:ext cx="433" cy="240"/>
              </a:xfrm>
              <a:prstGeom prst="rect">
                <a:avLst/>
              </a:prstGeom>
              <a:solidFill>
                <a:srgbClr val="FF66FF"/>
              </a:solidFill>
              <a:ln w="9525">
                <a:solidFill>
                  <a:schemeClr val="tx1"/>
                </a:solidFill>
                <a:miter lim="800000"/>
                <a:headEnd/>
                <a:tailEnd/>
              </a:ln>
            </p:spPr>
            <p:txBody>
              <a:bodyPr wrap="none" anchor="ct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662">
                    <a:solidFill>
                      <a:schemeClr val="tx1"/>
                    </a:solidFill>
                    <a:latin typeface="Arial Rounded MT Bold" panose="020F0704030504030204" pitchFamily="34" charset="0"/>
                    <a:cs typeface="Lucida Sans Unicode" panose="020B0602030504020204" pitchFamily="34" charset="0"/>
                  </a:rPr>
                  <a:t>NGOs</a:t>
                </a:r>
              </a:p>
            </p:txBody>
          </p:sp>
        </p:grpSp>
        <p:sp>
          <p:nvSpPr>
            <p:cNvPr id="898080" name="Line 32"/>
            <p:cNvSpPr>
              <a:spLocks noChangeShapeType="1"/>
            </p:cNvSpPr>
            <p:nvPr/>
          </p:nvSpPr>
          <p:spPr bwMode="auto">
            <a:xfrm>
              <a:off x="3554" y="3009"/>
              <a:ext cx="0" cy="156"/>
            </a:xfrm>
            <a:prstGeom prst="line">
              <a:avLst/>
            </a:prstGeom>
            <a:noFill/>
            <a:ln w="9525">
              <a:solidFill>
                <a:schemeClr val="tx1"/>
              </a:solidFill>
              <a:round/>
              <a:headEnd/>
              <a:tailEnd type="triangle" w="med" len="med"/>
            </a:ln>
            <a:effectLst/>
            <a:extLst/>
          </p:spPr>
          <p:txBody>
            <a:bodyPr wrap="none" anchor="ctr"/>
            <a:lstStyle/>
            <a:p>
              <a:pPr>
                <a:defRPr/>
              </a:pPr>
              <a:endParaRPr lang="en-GB">
                <a:effectLst>
                  <a:outerShdw blurRad="38100" dist="38100" dir="2700000" algn="tl">
                    <a:srgbClr val="000000">
                      <a:alpha val="43137"/>
                    </a:srgbClr>
                  </a:outerShdw>
                </a:effectLst>
              </a:endParaRPr>
            </a:p>
          </p:txBody>
        </p:sp>
        <p:grpSp>
          <p:nvGrpSpPr>
            <p:cNvPr id="22624" name="Group 33"/>
            <p:cNvGrpSpPr>
              <a:grpSpLocks/>
            </p:cNvGrpSpPr>
            <p:nvPr/>
          </p:nvGrpSpPr>
          <p:grpSpPr bwMode="auto">
            <a:xfrm>
              <a:off x="3855" y="3187"/>
              <a:ext cx="597" cy="491"/>
              <a:chOff x="939" y="3216"/>
              <a:chExt cx="597" cy="491"/>
            </a:xfrm>
          </p:grpSpPr>
          <p:sp>
            <p:nvSpPr>
              <p:cNvPr id="898082" name="Rectangle 34"/>
              <p:cNvSpPr>
                <a:spLocks noChangeArrowheads="1"/>
              </p:cNvSpPr>
              <p:nvPr/>
            </p:nvSpPr>
            <p:spPr bwMode="auto">
              <a:xfrm>
                <a:off x="939" y="3467"/>
                <a:ext cx="433" cy="240"/>
              </a:xfrm>
              <a:prstGeom prst="rect">
                <a:avLst/>
              </a:prstGeom>
              <a:solidFill>
                <a:srgbClr val="99FF99"/>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898083" name="Rectangle 35"/>
              <p:cNvSpPr>
                <a:spLocks noChangeArrowheads="1"/>
              </p:cNvSpPr>
              <p:nvPr/>
            </p:nvSpPr>
            <p:spPr bwMode="auto">
              <a:xfrm>
                <a:off x="953" y="3408"/>
                <a:ext cx="433" cy="240"/>
              </a:xfrm>
              <a:prstGeom prst="rect">
                <a:avLst/>
              </a:prstGeom>
              <a:solidFill>
                <a:srgbClr val="99FF99"/>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898084" name="Rectangle 36"/>
              <p:cNvSpPr>
                <a:spLocks noChangeArrowheads="1"/>
              </p:cNvSpPr>
              <p:nvPr/>
            </p:nvSpPr>
            <p:spPr bwMode="auto">
              <a:xfrm>
                <a:off x="1001" y="3338"/>
                <a:ext cx="432" cy="240"/>
              </a:xfrm>
              <a:prstGeom prst="rect">
                <a:avLst/>
              </a:prstGeom>
              <a:solidFill>
                <a:srgbClr val="99FF99"/>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898085" name="Rectangle 37"/>
              <p:cNvSpPr>
                <a:spLocks noChangeArrowheads="1"/>
              </p:cNvSpPr>
              <p:nvPr/>
            </p:nvSpPr>
            <p:spPr bwMode="auto">
              <a:xfrm>
                <a:off x="1056" y="3264"/>
                <a:ext cx="432" cy="239"/>
              </a:xfrm>
              <a:prstGeom prst="rect">
                <a:avLst/>
              </a:prstGeom>
              <a:solidFill>
                <a:srgbClr val="99FF99"/>
              </a:solidFill>
              <a:ln w="9525">
                <a:solidFill>
                  <a:schemeClr val="tx1"/>
                </a:solidFill>
                <a:miter lim="800000"/>
                <a:headEnd/>
                <a:tailEnd/>
              </a:ln>
              <a:effectLst/>
              <a:extLst/>
            </p:spPr>
            <p:txBody>
              <a:bodyPr wrap="none" anchor="ctr"/>
              <a:lstStyle/>
              <a:p>
                <a:endParaRPr lang="en-GB">
                  <a:effectLst>
                    <a:outerShdw blurRad="38100" dist="38100" dir="2700000" algn="tl">
                      <a:srgbClr val="FFFFFF"/>
                    </a:outerShdw>
                  </a:effectLst>
                </a:endParaRPr>
              </a:p>
            </p:txBody>
          </p:sp>
          <p:sp>
            <p:nvSpPr>
              <p:cNvPr id="25701" name="Rectangle 38"/>
              <p:cNvSpPr>
                <a:spLocks noChangeArrowheads="1"/>
              </p:cNvSpPr>
              <p:nvPr/>
            </p:nvSpPr>
            <p:spPr bwMode="auto">
              <a:xfrm>
                <a:off x="1103" y="3216"/>
                <a:ext cx="433" cy="240"/>
              </a:xfrm>
              <a:prstGeom prst="rect">
                <a:avLst/>
              </a:prstGeom>
              <a:solidFill>
                <a:srgbClr val="99FF99"/>
              </a:solidFill>
              <a:ln w="9525">
                <a:solidFill>
                  <a:schemeClr val="tx1"/>
                </a:solidFill>
                <a:miter lim="800000"/>
                <a:headEnd/>
                <a:tailEnd/>
              </a:ln>
            </p:spPr>
            <p:txBody>
              <a:bodyPr wrap="none" anchor="ct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662">
                    <a:solidFill>
                      <a:schemeClr val="tx1"/>
                    </a:solidFill>
                    <a:latin typeface="Arial Rounded MT Bold" panose="020F0704030504030204" pitchFamily="34" charset="0"/>
                    <a:cs typeface="Lucida Sans Unicode" panose="020B0602030504020204" pitchFamily="34" charset="0"/>
                  </a:rPr>
                  <a:t>NGOs</a:t>
                </a:r>
              </a:p>
            </p:txBody>
          </p:sp>
        </p:grpSp>
        <p:sp>
          <p:nvSpPr>
            <p:cNvPr id="898087" name="Line 39"/>
            <p:cNvSpPr>
              <a:spLocks noChangeShapeType="1"/>
            </p:cNvSpPr>
            <p:nvPr/>
          </p:nvSpPr>
          <p:spPr bwMode="auto">
            <a:xfrm>
              <a:off x="4239" y="3016"/>
              <a:ext cx="0" cy="156"/>
            </a:xfrm>
            <a:prstGeom prst="line">
              <a:avLst/>
            </a:prstGeom>
            <a:noFill/>
            <a:ln w="9525">
              <a:solidFill>
                <a:schemeClr val="tx1"/>
              </a:solidFill>
              <a:round/>
              <a:headEnd/>
              <a:tailEnd type="triangle" w="med" len="med"/>
            </a:ln>
            <a:effectLst/>
            <a:extLst/>
          </p:spPr>
          <p:txBody>
            <a:bodyPr wrap="none" anchor="ctr"/>
            <a:lstStyle/>
            <a:p>
              <a:pPr>
                <a:defRPr/>
              </a:pPr>
              <a:endParaRPr lang="en-GB">
                <a:effectLst>
                  <a:outerShdw blurRad="38100" dist="38100" dir="2700000" algn="tl">
                    <a:srgbClr val="000000">
                      <a:alpha val="43137"/>
                    </a:srgbClr>
                  </a:outerShdw>
                </a:effectLst>
              </a:endParaRPr>
            </a:p>
          </p:txBody>
        </p:sp>
      </p:grpSp>
      <p:grpSp>
        <p:nvGrpSpPr>
          <p:cNvPr id="22533" name="Group 40"/>
          <p:cNvGrpSpPr>
            <a:grpSpLocks/>
          </p:cNvGrpSpPr>
          <p:nvPr/>
        </p:nvGrpSpPr>
        <p:grpSpPr bwMode="auto">
          <a:xfrm>
            <a:off x="4114800" y="3921125"/>
            <a:ext cx="1835150" cy="347663"/>
            <a:chOff x="2592" y="2256"/>
            <a:chExt cx="1156" cy="237"/>
          </a:xfrm>
        </p:grpSpPr>
        <p:sp>
          <p:nvSpPr>
            <p:cNvPr id="25685" name="Text Box 41"/>
            <p:cNvSpPr txBox="1">
              <a:spLocks noChangeArrowheads="1"/>
            </p:cNvSpPr>
            <p:nvPr/>
          </p:nvSpPr>
          <p:spPr bwMode="invGray">
            <a:xfrm>
              <a:off x="3216" y="2256"/>
              <a:ext cx="532" cy="237"/>
            </a:xfrm>
            <a:prstGeom prst="rect">
              <a:avLst/>
            </a:prstGeom>
            <a:solidFill>
              <a:srgbClr val="008000"/>
            </a:solidFill>
            <a:ln w="9525">
              <a:solidFill>
                <a:schemeClr val="tx1"/>
              </a:solidFill>
              <a:miter lim="800000"/>
              <a:headEnd/>
              <a:tailEnd/>
            </a:ln>
          </p:spPr>
          <p:txBody>
            <a:bodyPr wrap="none">
              <a:spAutoFit/>
            </a:bodyPr>
            <a:lstStyle/>
            <a:p>
              <a:r>
                <a:rPr lang="en-US" altLang="en-US" sz="1600">
                  <a:solidFill>
                    <a:schemeClr val="bg1"/>
                  </a:solidFill>
                  <a:latin typeface="Arial Rounded MT Bold" pitchFamily="34" charset="0"/>
                  <a:cs typeface="Lucida Sans Unicode" pitchFamily="34" charset="0"/>
                </a:rPr>
                <a:t>CMOC</a:t>
              </a:r>
              <a:endParaRPr lang="en-US" altLang="en-US" sz="1600">
                <a:latin typeface="Arial Rounded MT Bold" pitchFamily="34" charset="0"/>
                <a:cs typeface="Lucida Sans Unicode" pitchFamily="34" charset="0"/>
              </a:endParaRPr>
            </a:p>
          </p:txBody>
        </p:sp>
        <p:sp>
          <p:nvSpPr>
            <p:cNvPr id="898090" name="Line 42"/>
            <p:cNvSpPr>
              <a:spLocks noChangeShapeType="1"/>
            </p:cNvSpPr>
            <p:nvPr/>
          </p:nvSpPr>
          <p:spPr bwMode="auto">
            <a:xfrm flipV="1">
              <a:off x="2592" y="2352"/>
              <a:ext cx="528" cy="0"/>
            </a:xfrm>
            <a:prstGeom prst="line">
              <a:avLst/>
            </a:prstGeom>
            <a:noFill/>
            <a:ln w="9525">
              <a:solidFill>
                <a:schemeClr val="tx1"/>
              </a:solidFill>
              <a:round/>
              <a:headEnd type="triangle" w="med" len="med"/>
              <a:tailEnd type="triangle" w="med" len="med"/>
            </a:ln>
            <a:effectLst/>
            <a:extLst/>
          </p:spPr>
          <p:txBody>
            <a:bodyPr wrap="none" anchor="ctr"/>
            <a:lstStyle/>
            <a:p>
              <a:pPr>
                <a:defRPr/>
              </a:pPr>
              <a:endParaRPr lang="en-GB">
                <a:effectLst>
                  <a:outerShdw blurRad="38100" dist="38100" dir="2700000" algn="tl">
                    <a:srgbClr val="000000">
                      <a:alpha val="43137"/>
                    </a:srgbClr>
                  </a:outerShdw>
                </a:effectLst>
              </a:endParaRPr>
            </a:p>
          </p:txBody>
        </p:sp>
      </p:grpSp>
      <p:sp>
        <p:nvSpPr>
          <p:cNvPr id="898091" name="Line 43"/>
          <p:cNvSpPr>
            <a:spLocks noChangeShapeType="1"/>
          </p:cNvSpPr>
          <p:nvPr/>
        </p:nvSpPr>
        <p:spPr bwMode="auto">
          <a:xfrm flipH="1" flipV="1">
            <a:off x="5410200" y="2654300"/>
            <a:ext cx="1295400" cy="0"/>
          </a:xfrm>
          <a:prstGeom prst="line">
            <a:avLst/>
          </a:prstGeom>
          <a:noFill/>
          <a:ln w="57150">
            <a:solidFill>
              <a:srgbClr val="0033CC"/>
            </a:solidFill>
            <a:round/>
            <a:headEnd type="triangle" w="med" len="med"/>
            <a:tailEnd type="triangle" w="med" len="med"/>
          </a:ln>
          <a:effectLst/>
          <a:extLst/>
        </p:spPr>
        <p:txBody>
          <a:bodyPr wrap="none" anchor="ctr"/>
          <a:lstStyle/>
          <a:p>
            <a:pPr>
              <a:defRPr/>
            </a:pPr>
            <a:endParaRPr lang="en-GB">
              <a:effectLst>
                <a:outerShdw blurRad="38100" dist="38100" dir="2700000" algn="tl">
                  <a:srgbClr val="000000">
                    <a:alpha val="43137"/>
                  </a:srgbClr>
                </a:outerShdw>
              </a:effectLst>
            </a:endParaRPr>
          </a:p>
        </p:txBody>
      </p:sp>
      <p:sp>
        <p:nvSpPr>
          <p:cNvPr id="25606" name="Text Box 45"/>
          <p:cNvSpPr txBox="1">
            <a:spLocks noChangeArrowheads="1"/>
          </p:cNvSpPr>
          <p:nvPr/>
        </p:nvSpPr>
        <p:spPr bwMode="auto">
          <a:xfrm>
            <a:off x="101600" y="3148013"/>
            <a:ext cx="2668588" cy="347662"/>
          </a:xfrm>
          <a:prstGeom prst="rect">
            <a:avLst/>
          </a:prstGeom>
          <a:solidFill>
            <a:srgbClr val="FFFF66"/>
          </a:solidFill>
          <a:ln w="9525">
            <a:solidFill>
              <a:schemeClr val="tx1"/>
            </a:solidFill>
            <a:miter lim="800000"/>
            <a:headEnd/>
            <a:tailEnd/>
          </a:ln>
        </p:spPr>
        <p:txBody>
          <a:bodyPr wrap="none">
            <a:spAutoFit/>
          </a:bodyP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662">
                <a:solidFill>
                  <a:srgbClr val="000000"/>
                </a:solidFill>
                <a:latin typeface="Arial" panose="020B0604020202020204" pitchFamily="34" charset="0"/>
                <a:cs typeface="Lucida Sans Unicode" panose="020B0602030504020204" pitchFamily="34" charset="0"/>
              </a:rPr>
              <a:t>Host Govt/Ambassadors</a:t>
            </a:r>
          </a:p>
        </p:txBody>
      </p:sp>
      <p:sp>
        <p:nvSpPr>
          <p:cNvPr id="898094" name="Line 46"/>
          <p:cNvSpPr>
            <a:spLocks noChangeShapeType="1"/>
          </p:cNvSpPr>
          <p:nvPr/>
        </p:nvSpPr>
        <p:spPr bwMode="auto">
          <a:xfrm flipH="1">
            <a:off x="2673350" y="3359150"/>
            <a:ext cx="912813" cy="0"/>
          </a:xfrm>
          <a:prstGeom prst="line">
            <a:avLst/>
          </a:prstGeom>
          <a:noFill/>
          <a:ln w="9525">
            <a:solidFill>
              <a:schemeClr val="tx1"/>
            </a:solidFill>
            <a:round/>
            <a:headEnd type="triangle" w="med" len="med"/>
            <a:tailEnd type="triangle" w="med" len="med"/>
          </a:ln>
          <a:effectLst/>
          <a:extLst/>
        </p:spPr>
        <p:txBody>
          <a:bodyPr wrap="none" anchor="ctr"/>
          <a:lstStyle/>
          <a:p>
            <a:pPr>
              <a:defRPr/>
            </a:pPr>
            <a:endParaRPr lang="en-GB">
              <a:effectLst>
                <a:outerShdw blurRad="38100" dist="38100" dir="2700000" algn="tl">
                  <a:srgbClr val="000000">
                    <a:alpha val="43137"/>
                  </a:srgbClr>
                </a:outerShdw>
              </a:effectLst>
            </a:endParaRPr>
          </a:p>
        </p:txBody>
      </p:sp>
      <p:grpSp>
        <p:nvGrpSpPr>
          <p:cNvPr id="22537" name="Group 47"/>
          <p:cNvGrpSpPr>
            <a:grpSpLocks/>
          </p:cNvGrpSpPr>
          <p:nvPr/>
        </p:nvGrpSpPr>
        <p:grpSpPr bwMode="auto">
          <a:xfrm>
            <a:off x="1066800" y="2022475"/>
            <a:ext cx="2971800" cy="631825"/>
            <a:chOff x="672" y="960"/>
            <a:chExt cx="1872" cy="432"/>
          </a:xfrm>
        </p:grpSpPr>
        <p:sp>
          <p:nvSpPr>
            <p:cNvPr id="25682" name="Text Box 48"/>
            <p:cNvSpPr txBox="1">
              <a:spLocks noChangeArrowheads="1"/>
            </p:cNvSpPr>
            <p:nvPr/>
          </p:nvSpPr>
          <p:spPr bwMode="auto">
            <a:xfrm>
              <a:off x="672" y="960"/>
              <a:ext cx="576" cy="412"/>
            </a:xfrm>
            <a:prstGeom prst="rect">
              <a:avLst/>
            </a:prstGeom>
            <a:solidFill>
              <a:srgbClr val="FFFF66"/>
            </a:solidFill>
            <a:ln w="9525">
              <a:solidFill>
                <a:schemeClr val="tx1"/>
              </a:solidFill>
              <a:miter lim="800000"/>
              <a:headEnd/>
              <a:tailEnd/>
            </a:ln>
          </p:spPr>
          <p:txBody>
            <a:bodyPr>
              <a:spAutoFit/>
            </a:bodyPr>
            <a:lstStyle/>
            <a:p>
              <a:r>
                <a:rPr lang="en-US" altLang="en-US" sz="1600" b="1">
                  <a:solidFill>
                    <a:srgbClr val="000000"/>
                  </a:solidFill>
                  <a:latin typeface="Arial" pitchFamily="34" charset="0"/>
                  <a:cs typeface="Lucida Sans Unicode" pitchFamily="34" charset="0"/>
                </a:rPr>
                <a:t>Donor</a:t>
              </a:r>
            </a:p>
            <a:p>
              <a:r>
                <a:rPr lang="en-US" altLang="en-US" sz="1600" b="1">
                  <a:solidFill>
                    <a:srgbClr val="000000"/>
                  </a:solidFill>
                  <a:latin typeface="Arial" pitchFamily="34" charset="0"/>
                  <a:cs typeface="Lucida Sans Unicode" pitchFamily="34" charset="0"/>
                </a:rPr>
                <a:t>Govt’s</a:t>
              </a:r>
              <a:endParaRPr lang="en-US" altLang="en-US" sz="1600">
                <a:solidFill>
                  <a:srgbClr val="000000"/>
                </a:solidFill>
                <a:latin typeface="Arial" pitchFamily="34" charset="0"/>
                <a:cs typeface="Lucida Sans Unicode" pitchFamily="34" charset="0"/>
              </a:endParaRPr>
            </a:p>
          </p:txBody>
        </p:sp>
        <p:sp>
          <p:nvSpPr>
            <p:cNvPr id="898097" name="Line 49"/>
            <p:cNvSpPr>
              <a:spLocks noChangeShapeType="1"/>
            </p:cNvSpPr>
            <p:nvPr/>
          </p:nvSpPr>
          <p:spPr bwMode="auto">
            <a:xfrm flipH="1">
              <a:off x="1344" y="960"/>
              <a:ext cx="1200" cy="96"/>
            </a:xfrm>
            <a:prstGeom prst="line">
              <a:avLst/>
            </a:prstGeom>
            <a:noFill/>
            <a:ln w="9525">
              <a:solidFill>
                <a:schemeClr val="tx1"/>
              </a:solidFill>
              <a:round/>
              <a:headEnd type="triangle" w="med" len="med"/>
              <a:tailEnd type="triangle" w="med" len="med"/>
            </a:ln>
            <a:effectLst/>
            <a:extLst/>
          </p:spPr>
          <p:txBody>
            <a:bodyPr wrap="none" anchor="ctr"/>
            <a:lstStyle/>
            <a:p>
              <a:pPr>
                <a:defRPr/>
              </a:pPr>
              <a:endParaRPr lang="en-GB">
                <a:effectLst>
                  <a:outerShdw blurRad="38100" dist="38100" dir="2700000" algn="tl">
                    <a:srgbClr val="000000">
                      <a:alpha val="43137"/>
                    </a:srgbClr>
                  </a:outerShdw>
                </a:effectLst>
              </a:endParaRPr>
            </a:p>
          </p:txBody>
        </p:sp>
        <p:sp>
          <p:nvSpPr>
            <p:cNvPr id="898098" name="Line 50"/>
            <p:cNvSpPr>
              <a:spLocks noChangeShapeType="1"/>
            </p:cNvSpPr>
            <p:nvPr/>
          </p:nvSpPr>
          <p:spPr bwMode="auto">
            <a:xfrm flipH="1" flipV="1">
              <a:off x="1344" y="1248"/>
              <a:ext cx="1152" cy="144"/>
            </a:xfrm>
            <a:prstGeom prst="line">
              <a:avLst/>
            </a:prstGeom>
            <a:noFill/>
            <a:ln w="9525">
              <a:solidFill>
                <a:schemeClr val="tx1"/>
              </a:solidFill>
              <a:round/>
              <a:headEnd type="triangle" w="med" len="med"/>
              <a:tailEnd type="triangle" w="med" len="med"/>
            </a:ln>
            <a:effectLst/>
            <a:extLst/>
          </p:spPr>
          <p:txBody>
            <a:bodyPr wrap="none" anchor="ctr"/>
            <a:lstStyle/>
            <a:p>
              <a:pPr>
                <a:defRPr/>
              </a:pPr>
              <a:endParaRPr lang="en-GB">
                <a:effectLst>
                  <a:outerShdw blurRad="38100" dist="38100" dir="2700000" algn="tl">
                    <a:srgbClr val="000000">
                      <a:alpha val="43137"/>
                    </a:srgbClr>
                  </a:outerShdw>
                </a:effectLst>
              </a:endParaRPr>
            </a:p>
          </p:txBody>
        </p:sp>
      </p:grpSp>
      <p:sp>
        <p:nvSpPr>
          <p:cNvPr id="25609" name="Oval 51"/>
          <p:cNvSpPr>
            <a:spLocks noChangeArrowheads="1"/>
          </p:cNvSpPr>
          <p:nvPr/>
        </p:nvSpPr>
        <p:spPr bwMode="invGray">
          <a:xfrm>
            <a:off x="6705600" y="3429000"/>
            <a:ext cx="2157413" cy="1082675"/>
          </a:xfrm>
          <a:prstGeom prst="ellipse">
            <a:avLst/>
          </a:prstGeom>
          <a:solidFill>
            <a:schemeClr val="hlink"/>
          </a:solidFill>
          <a:ln w="9525">
            <a:solidFill>
              <a:schemeClr val="tx1"/>
            </a:solidFill>
            <a:round/>
            <a:headEnd/>
            <a:tailEnd/>
          </a:ln>
        </p:spPr>
        <p:txBody>
          <a:bodyPr wrap="none" anchor="ct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847" i="1">
                <a:solidFill>
                  <a:schemeClr val="tx1"/>
                </a:solidFill>
                <a:latin typeface="Arial Narrow" panose="020B0606020202030204" pitchFamily="34" charset="0"/>
                <a:cs typeface="Lucida Sans Unicode" panose="020B0602030504020204" pitchFamily="34" charset="0"/>
              </a:rPr>
              <a:t>Planning and </a:t>
            </a:r>
          </a:p>
          <a:p>
            <a:pPr>
              <a:defRPr/>
            </a:pPr>
            <a:r>
              <a:rPr lang="en-US" altLang="en-US" sz="1847" i="1">
                <a:solidFill>
                  <a:schemeClr val="tx1"/>
                </a:solidFill>
                <a:latin typeface="Arial Narrow" panose="020B0606020202030204" pitchFamily="34" charset="0"/>
                <a:cs typeface="Lucida Sans Unicode" panose="020B0602030504020204" pitchFamily="34" charset="0"/>
              </a:rPr>
              <a:t>Coordination</a:t>
            </a:r>
          </a:p>
          <a:p>
            <a:pPr>
              <a:defRPr/>
            </a:pPr>
            <a:r>
              <a:rPr lang="en-US" altLang="en-US" sz="1847" i="1">
                <a:solidFill>
                  <a:schemeClr val="tx1"/>
                </a:solidFill>
                <a:latin typeface="Arial Narrow" panose="020B0606020202030204" pitchFamily="34" charset="0"/>
                <a:cs typeface="Lucida Sans Unicode" panose="020B0602030504020204" pitchFamily="34" charset="0"/>
              </a:rPr>
              <a:t>(ERC)</a:t>
            </a:r>
          </a:p>
        </p:txBody>
      </p:sp>
      <p:sp>
        <p:nvSpPr>
          <p:cNvPr id="898100" name="Line 52"/>
          <p:cNvSpPr>
            <a:spLocks noChangeShapeType="1"/>
          </p:cNvSpPr>
          <p:nvPr/>
        </p:nvSpPr>
        <p:spPr bwMode="auto">
          <a:xfrm flipH="1">
            <a:off x="5791200" y="3781425"/>
            <a:ext cx="773113" cy="0"/>
          </a:xfrm>
          <a:prstGeom prst="line">
            <a:avLst/>
          </a:prstGeom>
          <a:noFill/>
          <a:ln w="57150">
            <a:solidFill>
              <a:srgbClr val="0033CC"/>
            </a:solidFill>
            <a:round/>
            <a:headEnd/>
            <a:tailEnd type="triangle" w="med" len="med"/>
          </a:ln>
          <a:effectLst/>
          <a:extLst/>
        </p:spPr>
        <p:txBody>
          <a:bodyPr wrap="none" anchor="ctr"/>
          <a:lstStyle/>
          <a:p>
            <a:pPr>
              <a:defRPr/>
            </a:pPr>
            <a:endParaRPr lang="en-GB">
              <a:effectLst>
                <a:outerShdw blurRad="38100" dist="38100" dir="2700000" algn="tl">
                  <a:srgbClr val="000000">
                    <a:alpha val="43137"/>
                  </a:srgbClr>
                </a:outerShdw>
              </a:effectLst>
            </a:endParaRPr>
          </a:p>
        </p:txBody>
      </p:sp>
      <p:sp>
        <p:nvSpPr>
          <p:cNvPr id="25611" name="Oval 53"/>
          <p:cNvSpPr>
            <a:spLocks noChangeArrowheads="1"/>
          </p:cNvSpPr>
          <p:nvPr/>
        </p:nvSpPr>
        <p:spPr bwMode="invGray">
          <a:xfrm>
            <a:off x="6705600" y="4835525"/>
            <a:ext cx="2159000" cy="731838"/>
          </a:xfrm>
          <a:prstGeom prst="ellipse">
            <a:avLst/>
          </a:prstGeom>
          <a:solidFill>
            <a:schemeClr val="hlink"/>
          </a:solidFill>
          <a:ln w="9525">
            <a:solidFill>
              <a:schemeClr val="tx1"/>
            </a:solidFill>
            <a:round/>
            <a:headEnd/>
            <a:tailEnd/>
          </a:ln>
        </p:spPr>
        <p:txBody>
          <a:bodyPr wrap="none" anchor="ct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847" i="1">
                <a:solidFill>
                  <a:schemeClr val="tx1"/>
                </a:solidFill>
                <a:latin typeface="Arial Narrow" panose="020B0606020202030204" pitchFamily="34" charset="0"/>
                <a:cs typeface="Lucida Sans Unicode" panose="020B0602030504020204" pitchFamily="34" charset="0"/>
              </a:rPr>
              <a:t>Operations and </a:t>
            </a:r>
          </a:p>
          <a:p>
            <a:pPr>
              <a:defRPr/>
            </a:pPr>
            <a:r>
              <a:rPr lang="en-US" altLang="en-US" sz="1847" i="1">
                <a:solidFill>
                  <a:schemeClr val="tx1"/>
                </a:solidFill>
                <a:latin typeface="Arial Narrow" panose="020B0606020202030204" pitchFamily="34" charset="0"/>
                <a:cs typeface="Lucida Sans Unicode" panose="020B0602030504020204" pitchFamily="34" charset="0"/>
              </a:rPr>
              <a:t>Implementation</a:t>
            </a:r>
          </a:p>
        </p:txBody>
      </p:sp>
      <p:sp>
        <p:nvSpPr>
          <p:cNvPr id="25612" name="Oval 54"/>
          <p:cNvSpPr>
            <a:spLocks noChangeArrowheads="1"/>
          </p:cNvSpPr>
          <p:nvPr/>
        </p:nvSpPr>
        <p:spPr bwMode="invGray">
          <a:xfrm>
            <a:off x="6858000" y="2233613"/>
            <a:ext cx="1468438" cy="731837"/>
          </a:xfrm>
          <a:prstGeom prst="ellipse">
            <a:avLst/>
          </a:prstGeom>
          <a:solidFill>
            <a:schemeClr val="hlink"/>
          </a:solidFill>
          <a:ln w="9525">
            <a:solidFill>
              <a:schemeClr val="tx1"/>
            </a:solidFill>
            <a:round/>
            <a:headEnd/>
            <a:tailEnd/>
          </a:ln>
        </p:spPr>
        <p:txBody>
          <a:bodyPr wrap="none" anchor="ctr"/>
          <a:lstStyle>
            <a:lvl1pPr>
              <a:defRPr sz="2800" b="1">
                <a:solidFill>
                  <a:srgbClr val="FFFF99"/>
                </a:solidFill>
                <a:latin typeface="Helvetica" panose="020B0604020202020204" pitchFamily="34" charset="0"/>
                <a:cs typeface="Arial" panose="020B0604020202020204" pitchFamily="34" charset="0"/>
              </a:defRPr>
            </a:lvl1pPr>
            <a:lvl2pPr marL="742950" indent="-285750">
              <a:defRPr sz="2800" b="1">
                <a:solidFill>
                  <a:srgbClr val="FFFF99"/>
                </a:solidFill>
                <a:latin typeface="Helvetica" panose="020B0604020202020204" pitchFamily="34" charset="0"/>
                <a:cs typeface="Arial" panose="020B0604020202020204" pitchFamily="34" charset="0"/>
              </a:defRPr>
            </a:lvl2pPr>
            <a:lvl3pPr marL="1143000" indent="-228600">
              <a:defRPr sz="2800" b="1">
                <a:solidFill>
                  <a:srgbClr val="FFFF99"/>
                </a:solidFill>
                <a:latin typeface="Helvetica" panose="020B0604020202020204" pitchFamily="34" charset="0"/>
                <a:cs typeface="Arial" panose="020B0604020202020204" pitchFamily="34" charset="0"/>
              </a:defRPr>
            </a:lvl3pPr>
            <a:lvl4pPr marL="1600200" indent="-228600">
              <a:defRPr sz="2800" b="1">
                <a:solidFill>
                  <a:srgbClr val="FFFF99"/>
                </a:solidFill>
                <a:latin typeface="Helvetica" panose="020B0604020202020204" pitchFamily="34" charset="0"/>
                <a:cs typeface="Arial" panose="020B0604020202020204" pitchFamily="34" charset="0"/>
              </a:defRPr>
            </a:lvl4pPr>
            <a:lvl5pPr marL="2057400" indent="-228600">
              <a:defRPr sz="2800" b="1">
                <a:solidFill>
                  <a:srgbClr val="FFFF99"/>
                </a:solidFill>
                <a:latin typeface="Helvetica" panose="020B0604020202020204" pitchFamily="34" charset="0"/>
                <a:cs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FFFF99"/>
                </a:solidFill>
                <a:latin typeface="Helvetica" panose="020B0604020202020204" pitchFamily="34" charset="0"/>
                <a:cs typeface="Arial" panose="020B0604020202020204" pitchFamily="34" charset="0"/>
              </a:defRPr>
            </a:lvl9pPr>
          </a:lstStyle>
          <a:p>
            <a:pPr>
              <a:defRPr/>
            </a:pPr>
            <a:r>
              <a:rPr lang="en-US" altLang="en-US" sz="1847" i="1">
                <a:solidFill>
                  <a:schemeClr val="tx1"/>
                </a:solidFill>
                <a:latin typeface="Arial Narrow" panose="020B0606020202030204" pitchFamily="34" charset="0"/>
                <a:cs typeface="Lucida Sans Unicode" panose="020B0602030504020204" pitchFamily="34" charset="0"/>
              </a:rPr>
              <a:t>Policy</a:t>
            </a:r>
          </a:p>
          <a:p>
            <a:pPr>
              <a:defRPr/>
            </a:pPr>
            <a:r>
              <a:rPr lang="en-US" altLang="en-US" sz="1847" i="1">
                <a:solidFill>
                  <a:schemeClr val="tx1"/>
                </a:solidFill>
                <a:latin typeface="Arial Narrow" panose="020B0606020202030204" pitchFamily="34" charset="0"/>
                <a:cs typeface="Lucida Sans Unicode" panose="020B0602030504020204" pitchFamily="34" charset="0"/>
              </a:rPr>
              <a:t>(ERC)</a:t>
            </a:r>
          </a:p>
        </p:txBody>
      </p:sp>
      <p:sp>
        <p:nvSpPr>
          <p:cNvPr id="898103" name="Line 55"/>
          <p:cNvSpPr>
            <a:spLocks noChangeShapeType="1"/>
          </p:cNvSpPr>
          <p:nvPr/>
        </p:nvSpPr>
        <p:spPr bwMode="auto">
          <a:xfrm rot="1735232" flipH="1">
            <a:off x="5486400" y="2092325"/>
            <a:ext cx="1295400" cy="217488"/>
          </a:xfrm>
          <a:prstGeom prst="line">
            <a:avLst/>
          </a:prstGeom>
          <a:noFill/>
          <a:ln w="57150">
            <a:solidFill>
              <a:srgbClr val="0033CC"/>
            </a:solidFill>
            <a:round/>
            <a:headEnd type="triangle" w="med" len="med"/>
            <a:tailEnd type="triangle" w="med" len="med"/>
          </a:ln>
          <a:effectLst/>
          <a:extLst/>
        </p:spPr>
        <p:txBody>
          <a:bodyPr wrap="none" anchor="ctr"/>
          <a:lstStyle/>
          <a:p>
            <a:pPr>
              <a:defRPr/>
            </a:pPr>
            <a:endParaRPr lang="en-GB">
              <a:effectLst>
                <a:outerShdw blurRad="38100" dist="38100" dir="2700000" algn="tl">
                  <a:srgbClr val="000000">
                    <a:alpha val="43137"/>
                  </a:srgbClr>
                </a:outerShdw>
              </a:effectLst>
            </a:endParaRPr>
          </a:p>
        </p:txBody>
      </p:sp>
      <p:sp>
        <p:nvSpPr>
          <p:cNvPr id="898104" name="AutoShape 56"/>
          <p:cNvSpPr>
            <a:spLocks noChangeAspect="1" noChangeArrowheads="1" noTextEdit="1"/>
          </p:cNvSpPr>
          <p:nvPr/>
        </p:nvSpPr>
        <p:spPr bwMode="auto">
          <a:xfrm>
            <a:off x="2181225" y="1811338"/>
            <a:ext cx="4398963" cy="3270250"/>
          </a:xfrm>
          <a:prstGeom prst="rect">
            <a:avLst/>
          </a:prstGeom>
          <a:noFill/>
          <a:ln>
            <a:noFill/>
          </a:ln>
          <a:extLst/>
        </p:spPr>
        <p:txBody>
          <a:bodyPr/>
          <a:lstStyle/>
          <a:p>
            <a:pPr>
              <a:defRPr/>
            </a:pPr>
            <a:endParaRPr lang="en-GB">
              <a:effectLst>
                <a:outerShdw blurRad="38100" dist="38100" dir="2700000" algn="tl">
                  <a:srgbClr val="000000">
                    <a:alpha val="43137"/>
                  </a:srgbClr>
                </a:outerShdw>
              </a:effectLst>
            </a:endParaRPr>
          </a:p>
        </p:txBody>
      </p:sp>
      <p:sp>
        <p:nvSpPr>
          <p:cNvPr id="898106" name="Line 58"/>
          <p:cNvSpPr>
            <a:spLocks noChangeShapeType="1"/>
          </p:cNvSpPr>
          <p:nvPr/>
        </p:nvSpPr>
        <p:spPr bwMode="auto">
          <a:xfrm>
            <a:off x="4651375" y="2165350"/>
            <a:ext cx="1588" cy="103188"/>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07" name="Line 59"/>
          <p:cNvSpPr>
            <a:spLocks noChangeShapeType="1"/>
          </p:cNvSpPr>
          <p:nvPr/>
        </p:nvSpPr>
        <p:spPr bwMode="auto">
          <a:xfrm>
            <a:off x="4651375" y="2392363"/>
            <a:ext cx="1588" cy="34925"/>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08" name="Line 60"/>
          <p:cNvSpPr>
            <a:spLocks noChangeShapeType="1"/>
          </p:cNvSpPr>
          <p:nvPr/>
        </p:nvSpPr>
        <p:spPr bwMode="auto">
          <a:xfrm>
            <a:off x="4651375" y="2927350"/>
            <a:ext cx="1588" cy="96838"/>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09" name="Line 61"/>
          <p:cNvSpPr>
            <a:spLocks noChangeShapeType="1"/>
          </p:cNvSpPr>
          <p:nvPr/>
        </p:nvSpPr>
        <p:spPr bwMode="auto">
          <a:xfrm>
            <a:off x="4651375" y="3024188"/>
            <a:ext cx="1588" cy="33337"/>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10" name="Line 62"/>
          <p:cNvSpPr>
            <a:spLocks noChangeShapeType="1"/>
          </p:cNvSpPr>
          <p:nvPr/>
        </p:nvSpPr>
        <p:spPr bwMode="auto">
          <a:xfrm>
            <a:off x="4064000" y="3057525"/>
            <a:ext cx="1588" cy="131763"/>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11" name="Line 63"/>
          <p:cNvSpPr>
            <a:spLocks noChangeShapeType="1"/>
          </p:cNvSpPr>
          <p:nvPr/>
        </p:nvSpPr>
        <p:spPr bwMode="auto">
          <a:xfrm>
            <a:off x="5235575" y="3057525"/>
            <a:ext cx="1588" cy="131763"/>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12" name="Line 64"/>
          <p:cNvSpPr>
            <a:spLocks noChangeShapeType="1"/>
          </p:cNvSpPr>
          <p:nvPr/>
        </p:nvSpPr>
        <p:spPr bwMode="auto">
          <a:xfrm>
            <a:off x="4064000" y="3057525"/>
            <a:ext cx="587375" cy="1588"/>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13" name="Line 65"/>
          <p:cNvSpPr>
            <a:spLocks noChangeShapeType="1"/>
          </p:cNvSpPr>
          <p:nvPr/>
        </p:nvSpPr>
        <p:spPr bwMode="auto">
          <a:xfrm>
            <a:off x="4651375" y="3057525"/>
            <a:ext cx="584200" cy="1588"/>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14" name="Line 66"/>
          <p:cNvSpPr>
            <a:spLocks noChangeShapeType="1"/>
          </p:cNvSpPr>
          <p:nvPr/>
        </p:nvSpPr>
        <p:spPr bwMode="auto">
          <a:xfrm flipV="1">
            <a:off x="4064000" y="3689350"/>
            <a:ext cx="1588" cy="387350"/>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15" name="Line 67"/>
          <p:cNvSpPr>
            <a:spLocks noChangeShapeType="1"/>
          </p:cNvSpPr>
          <p:nvPr/>
        </p:nvSpPr>
        <p:spPr bwMode="auto">
          <a:xfrm>
            <a:off x="4064000" y="3689350"/>
            <a:ext cx="1588" cy="387350"/>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16" name="Line 68"/>
          <p:cNvSpPr>
            <a:spLocks noChangeShapeType="1"/>
          </p:cNvSpPr>
          <p:nvPr/>
        </p:nvSpPr>
        <p:spPr bwMode="auto">
          <a:xfrm>
            <a:off x="3932238" y="4076700"/>
            <a:ext cx="131762" cy="1588"/>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17" name="Rectangle 69"/>
          <p:cNvSpPr>
            <a:spLocks noChangeArrowheads="1"/>
          </p:cNvSpPr>
          <p:nvPr/>
        </p:nvSpPr>
        <p:spPr bwMode="auto">
          <a:xfrm>
            <a:off x="3170238" y="3825875"/>
            <a:ext cx="762000" cy="501650"/>
          </a:xfrm>
          <a:prstGeom prst="rect">
            <a:avLst/>
          </a:prstGeom>
          <a:solidFill>
            <a:srgbClr val="618FFD"/>
          </a:solidFill>
          <a:ln>
            <a:noFill/>
          </a:ln>
          <a:extLst/>
        </p:spPr>
        <p:txBody>
          <a:bodyPr/>
          <a:lstStyle/>
          <a:p>
            <a:endParaRPr lang="en-GB">
              <a:effectLst>
                <a:outerShdw blurRad="38100" dist="38100" dir="2700000" algn="tl">
                  <a:srgbClr val="FFFFFF"/>
                </a:outerShdw>
              </a:effectLst>
            </a:endParaRPr>
          </a:p>
        </p:txBody>
      </p:sp>
      <p:sp>
        <p:nvSpPr>
          <p:cNvPr id="898118" name="Rectangle 70"/>
          <p:cNvSpPr>
            <a:spLocks noChangeArrowheads="1"/>
          </p:cNvSpPr>
          <p:nvPr/>
        </p:nvSpPr>
        <p:spPr bwMode="auto">
          <a:xfrm>
            <a:off x="3338513" y="3878263"/>
            <a:ext cx="479425" cy="198437"/>
          </a:xfrm>
          <a:prstGeom prst="rect">
            <a:avLst/>
          </a:prstGeom>
          <a:noFill/>
          <a:ln>
            <a:noFill/>
          </a:ln>
          <a:extLst/>
        </p:spPr>
        <p:txBody>
          <a:bodyPr wrap="none" lIns="0" tIns="0" rIns="0" bIns="0">
            <a:spAutoFit/>
          </a:bodyPr>
          <a:lstStyle/>
          <a:p>
            <a:pPr marL="330200" indent="-330200" defTabSz="736600"/>
            <a:r>
              <a:rPr lang="en-US" sz="1200">
                <a:solidFill>
                  <a:srgbClr val="000000"/>
                </a:solidFill>
                <a:latin typeface="Arial" pitchFamily="34" charset="0"/>
              </a:rPr>
              <a:t>OCHA</a:t>
            </a:r>
            <a:endParaRPr lang="en-US">
              <a:effectLst>
                <a:outerShdw blurRad="38100" dist="38100" dir="2700000" algn="tl">
                  <a:srgbClr val="C0C0C0"/>
                </a:outerShdw>
              </a:effectLst>
            </a:endParaRPr>
          </a:p>
        </p:txBody>
      </p:sp>
      <p:sp>
        <p:nvSpPr>
          <p:cNvPr id="898119" name="Rectangle 71"/>
          <p:cNvSpPr>
            <a:spLocks noChangeArrowheads="1"/>
          </p:cNvSpPr>
          <p:nvPr/>
        </p:nvSpPr>
        <p:spPr bwMode="auto">
          <a:xfrm>
            <a:off x="3232150" y="4076700"/>
            <a:ext cx="700088" cy="198438"/>
          </a:xfrm>
          <a:prstGeom prst="rect">
            <a:avLst/>
          </a:prstGeom>
          <a:noFill/>
          <a:ln>
            <a:noFill/>
          </a:ln>
          <a:extLst/>
        </p:spPr>
        <p:txBody>
          <a:bodyPr wrap="none" lIns="0" tIns="0" rIns="0" bIns="0">
            <a:spAutoFit/>
          </a:bodyPr>
          <a:lstStyle/>
          <a:p>
            <a:pPr marL="330200" indent="-330200" defTabSz="736600"/>
            <a:r>
              <a:rPr lang="en-US" sz="1200">
                <a:solidFill>
                  <a:srgbClr val="000000"/>
                </a:solidFill>
                <a:latin typeface="Arial" pitchFamily="34" charset="0"/>
              </a:rPr>
              <a:t>(UNDAC)</a:t>
            </a:r>
            <a:endParaRPr lang="en-US">
              <a:effectLst>
                <a:outerShdw blurRad="38100" dist="38100" dir="2700000" algn="tl">
                  <a:srgbClr val="C0C0C0"/>
                </a:outerShdw>
              </a:effectLst>
            </a:endParaRPr>
          </a:p>
        </p:txBody>
      </p:sp>
      <p:sp>
        <p:nvSpPr>
          <p:cNvPr id="898120" name="Rectangle 72"/>
          <p:cNvSpPr>
            <a:spLocks noChangeArrowheads="1"/>
          </p:cNvSpPr>
          <p:nvPr/>
        </p:nvSpPr>
        <p:spPr bwMode="auto">
          <a:xfrm>
            <a:off x="3170238" y="3825875"/>
            <a:ext cx="762000" cy="501650"/>
          </a:xfrm>
          <a:prstGeom prst="rect">
            <a:avLst/>
          </a:prstGeom>
          <a:noFill/>
          <a:ln w="12700">
            <a:solidFill>
              <a:srgbClr val="919191"/>
            </a:solidFill>
            <a:miter lim="800000"/>
            <a:headEnd/>
            <a:tailEnd/>
          </a:ln>
          <a:extLst/>
        </p:spPr>
        <p:txBody>
          <a:bodyPr/>
          <a:lstStyle/>
          <a:p>
            <a:endParaRPr lang="en-GB">
              <a:effectLst>
                <a:outerShdw blurRad="38100" dist="38100" dir="2700000" algn="tl">
                  <a:srgbClr val="C0C0C0"/>
                </a:outerShdw>
              </a:effectLst>
            </a:endParaRPr>
          </a:p>
        </p:txBody>
      </p:sp>
      <p:sp>
        <p:nvSpPr>
          <p:cNvPr id="898121" name="Line 73"/>
          <p:cNvSpPr>
            <a:spLocks noChangeShapeType="1"/>
          </p:cNvSpPr>
          <p:nvPr/>
        </p:nvSpPr>
        <p:spPr bwMode="auto">
          <a:xfrm>
            <a:off x="4064000" y="4076700"/>
            <a:ext cx="1588" cy="381000"/>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26" name="Line 78"/>
          <p:cNvSpPr>
            <a:spLocks noChangeShapeType="1"/>
          </p:cNvSpPr>
          <p:nvPr/>
        </p:nvSpPr>
        <p:spPr bwMode="auto">
          <a:xfrm>
            <a:off x="4064000" y="4457700"/>
            <a:ext cx="1588" cy="96838"/>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30" name="Line 82"/>
          <p:cNvSpPr>
            <a:spLocks noChangeShapeType="1"/>
          </p:cNvSpPr>
          <p:nvPr/>
        </p:nvSpPr>
        <p:spPr bwMode="auto">
          <a:xfrm>
            <a:off x="5857875" y="4457700"/>
            <a:ext cx="1588" cy="96838"/>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32" name="Line 84"/>
          <p:cNvSpPr>
            <a:spLocks noChangeShapeType="1"/>
          </p:cNvSpPr>
          <p:nvPr/>
        </p:nvSpPr>
        <p:spPr bwMode="auto">
          <a:xfrm flipV="1">
            <a:off x="1898650" y="4459288"/>
            <a:ext cx="1266825" cy="25400"/>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33" name="Line 85"/>
          <p:cNvSpPr>
            <a:spLocks noChangeShapeType="1"/>
          </p:cNvSpPr>
          <p:nvPr/>
        </p:nvSpPr>
        <p:spPr bwMode="auto">
          <a:xfrm>
            <a:off x="3165475" y="4457700"/>
            <a:ext cx="898525" cy="1588"/>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34" name="Line 86"/>
          <p:cNvSpPr>
            <a:spLocks noChangeShapeType="1"/>
          </p:cNvSpPr>
          <p:nvPr/>
        </p:nvSpPr>
        <p:spPr bwMode="auto">
          <a:xfrm>
            <a:off x="4064000" y="4457700"/>
            <a:ext cx="896938" cy="1588"/>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35" name="Line 87"/>
          <p:cNvSpPr>
            <a:spLocks noChangeShapeType="1"/>
          </p:cNvSpPr>
          <p:nvPr/>
        </p:nvSpPr>
        <p:spPr bwMode="auto">
          <a:xfrm>
            <a:off x="4960938" y="4457700"/>
            <a:ext cx="1158875" cy="26988"/>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grpSp>
        <p:nvGrpSpPr>
          <p:cNvPr id="22566" name="Group 133"/>
          <p:cNvGrpSpPr>
            <a:grpSpLocks/>
          </p:cNvGrpSpPr>
          <p:nvPr/>
        </p:nvGrpSpPr>
        <p:grpSpPr bwMode="auto">
          <a:xfrm>
            <a:off x="1476375" y="4484688"/>
            <a:ext cx="820738" cy="630237"/>
            <a:chOff x="1247" y="2622"/>
            <a:chExt cx="560" cy="430"/>
          </a:xfrm>
        </p:grpSpPr>
        <p:sp>
          <p:nvSpPr>
            <p:cNvPr id="898122" name="Line 74"/>
            <p:cNvSpPr>
              <a:spLocks noChangeShapeType="1"/>
            </p:cNvSpPr>
            <p:nvPr/>
          </p:nvSpPr>
          <p:spPr bwMode="auto">
            <a:xfrm>
              <a:off x="1547" y="2622"/>
              <a:ext cx="1" cy="66"/>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23" name="Line 75"/>
            <p:cNvSpPr>
              <a:spLocks noChangeShapeType="1"/>
            </p:cNvSpPr>
            <p:nvPr/>
          </p:nvSpPr>
          <p:spPr bwMode="auto">
            <a:xfrm>
              <a:off x="1547" y="2688"/>
              <a:ext cx="1" cy="23"/>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36" name="Rectangle 88"/>
            <p:cNvSpPr>
              <a:spLocks noChangeArrowheads="1"/>
            </p:cNvSpPr>
            <p:nvPr/>
          </p:nvSpPr>
          <p:spPr bwMode="auto">
            <a:xfrm>
              <a:off x="1247" y="2711"/>
              <a:ext cx="560" cy="341"/>
            </a:xfrm>
            <a:prstGeom prst="rect">
              <a:avLst/>
            </a:prstGeom>
            <a:solidFill>
              <a:srgbClr val="618FFD"/>
            </a:solidFill>
            <a:ln>
              <a:noFill/>
            </a:ln>
            <a:extLst/>
          </p:spPr>
          <p:txBody>
            <a:bodyPr/>
            <a:lstStyle/>
            <a:p>
              <a:endParaRPr lang="en-GB">
                <a:effectLst>
                  <a:outerShdw blurRad="38100" dist="38100" dir="2700000" algn="tl">
                    <a:srgbClr val="FFFFFF"/>
                  </a:outerShdw>
                </a:effectLst>
              </a:endParaRPr>
            </a:p>
          </p:txBody>
        </p:sp>
        <p:sp>
          <p:nvSpPr>
            <p:cNvPr id="898137" name="Rectangle 89"/>
            <p:cNvSpPr>
              <a:spLocks noChangeArrowheads="1"/>
            </p:cNvSpPr>
            <p:nvPr/>
          </p:nvSpPr>
          <p:spPr bwMode="auto">
            <a:xfrm>
              <a:off x="1247" y="2745"/>
              <a:ext cx="517" cy="234"/>
            </a:xfrm>
            <a:prstGeom prst="rect">
              <a:avLst/>
            </a:prstGeom>
            <a:noFill/>
            <a:ln>
              <a:noFill/>
            </a:ln>
            <a:extLst/>
          </p:spPr>
          <p:txBody>
            <a:bodyPr wrap="none" lIns="0" tIns="0" rIns="0" bIns="0">
              <a:spAutoFit/>
            </a:bodyPr>
            <a:lstStyle/>
            <a:p>
              <a:pPr marL="330200" indent="-330200" defTabSz="736600"/>
              <a:r>
                <a:rPr lang="en-US" sz="1100">
                  <a:solidFill>
                    <a:srgbClr val="000000"/>
                  </a:solidFill>
                  <a:latin typeface="Arial" pitchFamily="34" charset="0"/>
                </a:rPr>
                <a:t>Cluster lead</a:t>
              </a:r>
            </a:p>
            <a:p>
              <a:pPr marL="330200" indent="-330200" defTabSz="736600"/>
              <a:r>
                <a:rPr lang="en-US" sz="1100">
                  <a:solidFill>
                    <a:srgbClr val="000000"/>
                  </a:solidFill>
                  <a:latin typeface="Arial" pitchFamily="34" charset="0"/>
                </a:rPr>
                <a:t>UNHCR</a:t>
              </a:r>
              <a:endParaRPr lang="en-US" sz="1100">
                <a:effectLst>
                  <a:outerShdw blurRad="38100" dist="38100" dir="2700000" algn="tl">
                    <a:srgbClr val="C0C0C0"/>
                  </a:outerShdw>
                </a:effectLst>
              </a:endParaRPr>
            </a:p>
          </p:txBody>
        </p:sp>
        <p:sp>
          <p:nvSpPr>
            <p:cNvPr id="898138" name="Rectangle 90"/>
            <p:cNvSpPr>
              <a:spLocks noChangeArrowheads="1"/>
            </p:cNvSpPr>
            <p:nvPr/>
          </p:nvSpPr>
          <p:spPr bwMode="auto">
            <a:xfrm>
              <a:off x="1247" y="2711"/>
              <a:ext cx="560" cy="341"/>
            </a:xfrm>
            <a:prstGeom prst="rect">
              <a:avLst/>
            </a:prstGeom>
            <a:noFill/>
            <a:ln w="12700">
              <a:solidFill>
                <a:srgbClr val="919191"/>
              </a:solidFill>
              <a:miter lim="800000"/>
              <a:headEnd/>
              <a:tailEnd/>
            </a:ln>
            <a:extLst/>
          </p:spPr>
          <p:txBody>
            <a:bodyPr/>
            <a:lstStyle/>
            <a:p>
              <a:endParaRPr lang="en-GB">
                <a:effectLst>
                  <a:outerShdw blurRad="38100" dist="38100" dir="2700000" algn="tl">
                    <a:srgbClr val="C0C0C0"/>
                  </a:outerShdw>
                </a:effectLst>
              </a:endParaRPr>
            </a:p>
          </p:txBody>
        </p:sp>
      </p:grpSp>
      <p:sp>
        <p:nvSpPr>
          <p:cNvPr id="898151" name="Rectangle 103"/>
          <p:cNvSpPr>
            <a:spLocks noChangeArrowheads="1"/>
          </p:cNvSpPr>
          <p:nvPr/>
        </p:nvSpPr>
        <p:spPr bwMode="auto">
          <a:xfrm>
            <a:off x="3546475" y="3189288"/>
            <a:ext cx="1036638" cy="500062"/>
          </a:xfrm>
          <a:prstGeom prst="rect">
            <a:avLst/>
          </a:prstGeom>
          <a:solidFill>
            <a:srgbClr val="618FFD"/>
          </a:solidFill>
          <a:ln>
            <a:noFill/>
          </a:ln>
          <a:extLst/>
        </p:spPr>
        <p:txBody>
          <a:bodyPr/>
          <a:lstStyle/>
          <a:p>
            <a:endParaRPr lang="en-GB">
              <a:effectLst>
                <a:outerShdw blurRad="38100" dist="38100" dir="2700000" algn="tl">
                  <a:srgbClr val="FFFFFF"/>
                </a:outerShdw>
              </a:effectLst>
            </a:endParaRPr>
          </a:p>
        </p:txBody>
      </p:sp>
      <p:sp>
        <p:nvSpPr>
          <p:cNvPr id="898152" name="Rectangle 104"/>
          <p:cNvSpPr>
            <a:spLocks noChangeArrowheads="1"/>
          </p:cNvSpPr>
          <p:nvPr/>
        </p:nvSpPr>
        <p:spPr bwMode="auto">
          <a:xfrm>
            <a:off x="3598863" y="3240088"/>
            <a:ext cx="990600" cy="198437"/>
          </a:xfrm>
          <a:prstGeom prst="rect">
            <a:avLst/>
          </a:prstGeom>
          <a:noFill/>
          <a:ln>
            <a:noFill/>
          </a:ln>
          <a:extLst/>
        </p:spPr>
        <p:txBody>
          <a:bodyPr wrap="none" lIns="0" tIns="0" rIns="0" bIns="0">
            <a:spAutoFit/>
          </a:bodyPr>
          <a:lstStyle/>
          <a:p>
            <a:pPr marL="330200" indent="-330200" defTabSz="736600"/>
            <a:r>
              <a:rPr lang="en-US" sz="1200">
                <a:solidFill>
                  <a:srgbClr val="000000"/>
                </a:solidFill>
                <a:latin typeface="Arial" pitchFamily="34" charset="0"/>
              </a:rPr>
              <a:t>Humanitarian</a:t>
            </a:r>
            <a:endParaRPr lang="en-US">
              <a:effectLst>
                <a:outerShdw blurRad="38100" dist="38100" dir="2700000" algn="tl">
                  <a:srgbClr val="C0C0C0"/>
                </a:outerShdw>
              </a:effectLst>
            </a:endParaRPr>
          </a:p>
        </p:txBody>
      </p:sp>
      <p:sp>
        <p:nvSpPr>
          <p:cNvPr id="898153" name="Rectangle 105"/>
          <p:cNvSpPr>
            <a:spLocks noChangeArrowheads="1"/>
          </p:cNvSpPr>
          <p:nvPr/>
        </p:nvSpPr>
        <p:spPr bwMode="auto">
          <a:xfrm>
            <a:off x="3657600" y="3438525"/>
            <a:ext cx="869950" cy="200025"/>
          </a:xfrm>
          <a:prstGeom prst="rect">
            <a:avLst/>
          </a:prstGeom>
          <a:noFill/>
          <a:ln>
            <a:noFill/>
          </a:ln>
          <a:extLst/>
        </p:spPr>
        <p:txBody>
          <a:bodyPr wrap="none" lIns="0" tIns="0" rIns="0" bIns="0">
            <a:spAutoFit/>
          </a:bodyPr>
          <a:lstStyle/>
          <a:p>
            <a:pPr marL="330200" indent="-330200" defTabSz="736600"/>
            <a:r>
              <a:rPr lang="en-US" sz="1200">
                <a:solidFill>
                  <a:srgbClr val="000000"/>
                </a:solidFill>
                <a:latin typeface="Arial" pitchFamily="34" charset="0"/>
              </a:rPr>
              <a:t>Coordinator</a:t>
            </a:r>
            <a:endParaRPr lang="en-US">
              <a:effectLst>
                <a:outerShdw blurRad="38100" dist="38100" dir="2700000" algn="tl">
                  <a:srgbClr val="C0C0C0"/>
                </a:outerShdw>
              </a:effectLst>
            </a:endParaRPr>
          </a:p>
        </p:txBody>
      </p:sp>
      <p:sp>
        <p:nvSpPr>
          <p:cNvPr id="898154" name="Rectangle 106"/>
          <p:cNvSpPr>
            <a:spLocks noChangeArrowheads="1"/>
          </p:cNvSpPr>
          <p:nvPr/>
        </p:nvSpPr>
        <p:spPr bwMode="auto">
          <a:xfrm>
            <a:off x="3546475" y="3189288"/>
            <a:ext cx="1036638" cy="500062"/>
          </a:xfrm>
          <a:prstGeom prst="rect">
            <a:avLst/>
          </a:prstGeom>
          <a:noFill/>
          <a:ln w="12700">
            <a:solidFill>
              <a:srgbClr val="919191"/>
            </a:solidFill>
            <a:miter lim="800000"/>
            <a:headEnd/>
            <a:tailEnd/>
          </a:ln>
          <a:extLst/>
        </p:spPr>
        <p:txBody>
          <a:bodyPr/>
          <a:lstStyle/>
          <a:p>
            <a:endParaRPr lang="en-GB">
              <a:effectLst>
                <a:outerShdw blurRad="38100" dist="38100" dir="2700000" algn="tl">
                  <a:srgbClr val="C0C0C0"/>
                </a:outerShdw>
              </a:effectLst>
            </a:endParaRPr>
          </a:p>
        </p:txBody>
      </p:sp>
      <p:sp>
        <p:nvSpPr>
          <p:cNvPr id="898155" name="Rectangle 107"/>
          <p:cNvSpPr>
            <a:spLocks noChangeArrowheads="1"/>
          </p:cNvSpPr>
          <p:nvPr/>
        </p:nvSpPr>
        <p:spPr bwMode="auto">
          <a:xfrm>
            <a:off x="4718050" y="3189288"/>
            <a:ext cx="1038225" cy="500062"/>
          </a:xfrm>
          <a:prstGeom prst="rect">
            <a:avLst/>
          </a:prstGeom>
          <a:solidFill>
            <a:srgbClr val="618FFD"/>
          </a:solidFill>
          <a:ln>
            <a:noFill/>
          </a:ln>
          <a:extLst/>
        </p:spPr>
        <p:txBody>
          <a:bodyPr/>
          <a:lstStyle/>
          <a:p>
            <a:endParaRPr lang="en-GB">
              <a:effectLst>
                <a:outerShdw blurRad="38100" dist="38100" dir="2700000" algn="tl">
                  <a:srgbClr val="FFFFFF"/>
                </a:outerShdw>
              </a:effectLst>
            </a:endParaRPr>
          </a:p>
        </p:txBody>
      </p:sp>
      <p:sp>
        <p:nvSpPr>
          <p:cNvPr id="898156" name="Rectangle 108"/>
          <p:cNvSpPr>
            <a:spLocks noChangeArrowheads="1"/>
          </p:cNvSpPr>
          <p:nvPr/>
        </p:nvSpPr>
        <p:spPr bwMode="auto">
          <a:xfrm>
            <a:off x="5195888" y="3240088"/>
            <a:ext cx="147637" cy="198437"/>
          </a:xfrm>
          <a:prstGeom prst="rect">
            <a:avLst/>
          </a:prstGeom>
          <a:noFill/>
          <a:ln>
            <a:noFill/>
          </a:ln>
          <a:extLst/>
        </p:spPr>
        <p:txBody>
          <a:bodyPr wrap="none" lIns="0" tIns="0" rIns="0" bIns="0">
            <a:spAutoFit/>
          </a:bodyPr>
          <a:lstStyle/>
          <a:p>
            <a:pPr marL="330200" indent="-330200" defTabSz="736600"/>
            <a:r>
              <a:rPr lang="en-US" sz="1200">
                <a:solidFill>
                  <a:srgbClr val="000000"/>
                </a:solidFill>
                <a:latin typeface="Arial" pitchFamily="34" charset="0"/>
              </a:rPr>
              <a:t>or</a:t>
            </a:r>
            <a:endParaRPr lang="en-US">
              <a:effectLst>
                <a:outerShdw blurRad="38100" dist="38100" dir="2700000" algn="tl">
                  <a:srgbClr val="C0C0C0"/>
                </a:outerShdw>
              </a:effectLst>
            </a:endParaRPr>
          </a:p>
        </p:txBody>
      </p:sp>
      <p:sp>
        <p:nvSpPr>
          <p:cNvPr id="898157" name="Rectangle 109"/>
          <p:cNvSpPr>
            <a:spLocks noChangeArrowheads="1"/>
          </p:cNvSpPr>
          <p:nvPr/>
        </p:nvSpPr>
        <p:spPr bwMode="auto">
          <a:xfrm>
            <a:off x="4781550" y="3438525"/>
            <a:ext cx="965200" cy="200025"/>
          </a:xfrm>
          <a:prstGeom prst="rect">
            <a:avLst/>
          </a:prstGeom>
          <a:noFill/>
          <a:ln>
            <a:noFill/>
          </a:ln>
          <a:extLst/>
        </p:spPr>
        <p:txBody>
          <a:bodyPr wrap="none" lIns="0" tIns="0" rIns="0" bIns="0">
            <a:spAutoFit/>
          </a:bodyPr>
          <a:lstStyle/>
          <a:p>
            <a:pPr marL="330200" indent="-330200" defTabSz="736600"/>
            <a:r>
              <a:rPr lang="en-US" sz="1200">
                <a:solidFill>
                  <a:srgbClr val="000000"/>
                </a:solidFill>
                <a:latin typeface="Arial" pitchFamily="34" charset="0"/>
              </a:rPr>
              <a:t>Lead Agency</a:t>
            </a:r>
            <a:endParaRPr lang="en-US">
              <a:effectLst>
                <a:outerShdw blurRad="38100" dist="38100" dir="2700000" algn="tl">
                  <a:srgbClr val="C0C0C0"/>
                </a:outerShdw>
              </a:effectLst>
            </a:endParaRPr>
          </a:p>
        </p:txBody>
      </p:sp>
      <p:sp>
        <p:nvSpPr>
          <p:cNvPr id="898158" name="Rectangle 110"/>
          <p:cNvSpPr>
            <a:spLocks noChangeArrowheads="1"/>
          </p:cNvSpPr>
          <p:nvPr/>
        </p:nvSpPr>
        <p:spPr bwMode="auto">
          <a:xfrm>
            <a:off x="4718050" y="3189288"/>
            <a:ext cx="1038225" cy="500062"/>
          </a:xfrm>
          <a:prstGeom prst="rect">
            <a:avLst/>
          </a:prstGeom>
          <a:noFill/>
          <a:ln w="12700">
            <a:solidFill>
              <a:srgbClr val="919191"/>
            </a:solidFill>
            <a:miter lim="800000"/>
            <a:headEnd/>
            <a:tailEnd/>
          </a:ln>
          <a:extLst/>
        </p:spPr>
        <p:txBody>
          <a:bodyPr/>
          <a:lstStyle/>
          <a:p>
            <a:endParaRPr lang="en-GB">
              <a:effectLst>
                <a:outerShdw blurRad="38100" dist="38100" dir="2700000" algn="tl">
                  <a:srgbClr val="C0C0C0"/>
                </a:outerShdw>
              </a:effectLst>
            </a:endParaRPr>
          </a:p>
        </p:txBody>
      </p:sp>
      <p:sp>
        <p:nvSpPr>
          <p:cNvPr id="898159" name="Rectangle 111"/>
          <p:cNvSpPr>
            <a:spLocks noChangeArrowheads="1"/>
          </p:cNvSpPr>
          <p:nvPr/>
        </p:nvSpPr>
        <p:spPr bwMode="auto">
          <a:xfrm>
            <a:off x="4135438" y="2427288"/>
            <a:ext cx="1038225" cy="500062"/>
          </a:xfrm>
          <a:prstGeom prst="rect">
            <a:avLst/>
          </a:prstGeom>
          <a:solidFill>
            <a:srgbClr val="618FFD"/>
          </a:solidFill>
          <a:ln>
            <a:noFill/>
          </a:ln>
          <a:extLst/>
        </p:spPr>
        <p:txBody>
          <a:bodyPr/>
          <a:lstStyle/>
          <a:p>
            <a:endParaRPr lang="en-GB">
              <a:effectLst>
                <a:outerShdw blurRad="38100" dist="38100" dir="2700000" algn="tl">
                  <a:srgbClr val="FFFFFF"/>
                </a:outerShdw>
              </a:effectLst>
            </a:endParaRPr>
          </a:p>
        </p:txBody>
      </p:sp>
      <p:sp>
        <p:nvSpPr>
          <p:cNvPr id="898160" name="Rectangle 112"/>
          <p:cNvSpPr>
            <a:spLocks noChangeArrowheads="1"/>
          </p:cNvSpPr>
          <p:nvPr/>
        </p:nvSpPr>
        <p:spPr bwMode="auto">
          <a:xfrm>
            <a:off x="4448175" y="2478088"/>
            <a:ext cx="469900" cy="198437"/>
          </a:xfrm>
          <a:prstGeom prst="rect">
            <a:avLst/>
          </a:prstGeom>
          <a:noFill/>
          <a:ln>
            <a:noFill/>
          </a:ln>
          <a:extLst/>
        </p:spPr>
        <p:txBody>
          <a:bodyPr wrap="none" lIns="0" tIns="0" rIns="0" bIns="0">
            <a:spAutoFit/>
          </a:bodyPr>
          <a:lstStyle/>
          <a:p>
            <a:pPr marL="330200" indent="-330200" defTabSz="736600"/>
            <a:r>
              <a:rPr lang="en-US" sz="1200">
                <a:solidFill>
                  <a:srgbClr val="000000"/>
                </a:solidFill>
                <a:latin typeface="Arial" pitchFamily="34" charset="0"/>
              </a:rPr>
              <a:t>SRSG</a:t>
            </a:r>
            <a:endParaRPr lang="en-US">
              <a:effectLst>
                <a:outerShdw blurRad="38100" dist="38100" dir="2700000" algn="tl">
                  <a:srgbClr val="C0C0C0"/>
                </a:outerShdw>
              </a:effectLst>
            </a:endParaRPr>
          </a:p>
        </p:txBody>
      </p:sp>
      <p:sp>
        <p:nvSpPr>
          <p:cNvPr id="898161" name="Rectangle 113"/>
          <p:cNvSpPr>
            <a:spLocks noChangeArrowheads="1"/>
          </p:cNvSpPr>
          <p:nvPr/>
        </p:nvSpPr>
        <p:spPr bwMode="auto">
          <a:xfrm>
            <a:off x="4254500" y="2676525"/>
            <a:ext cx="849313" cy="200025"/>
          </a:xfrm>
          <a:prstGeom prst="rect">
            <a:avLst/>
          </a:prstGeom>
          <a:noFill/>
          <a:ln>
            <a:noFill/>
          </a:ln>
          <a:extLst/>
        </p:spPr>
        <p:txBody>
          <a:bodyPr wrap="none" lIns="0" tIns="0" rIns="0" bIns="0">
            <a:spAutoFit/>
          </a:bodyPr>
          <a:lstStyle/>
          <a:p>
            <a:pPr marL="330200" indent="-330200" defTabSz="736600"/>
            <a:r>
              <a:rPr lang="en-US" sz="1200">
                <a:solidFill>
                  <a:srgbClr val="000000"/>
                </a:solidFill>
                <a:latin typeface="Arial" pitchFamily="34" charset="0"/>
              </a:rPr>
              <a:t>(if required)</a:t>
            </a:r>
            <a:endParaRPr lang="en-US">
              <a:effectLst>
                <a:outerShdw blurRad="38100" dist="38100" dir="2700000" algn="tl">
                  <a:srgbClr val="C0C0C0"/>
                </a:outerShdw>
              </a:effectLst>
            </a:endParaRPr>
          </a:p>
        </p:txBody>
      </p:sp>
      <p:sp>
        <p:nvSpPr>
          <p:cNvPr id="898162" name="Rectangle 114"/>
          <p:cNvSpPr>
            <a:spLocks noChangeArrowheads="1"/>
          </p:cNvSpPr>
          <p:nvPr/>
        </p:nvSpPr>
        <p:spPr bwMode="auto">
          <a:xfrm>
            <a:off x="4135438" y="2427288"/>
            <a:ext cx="1038225" cy="500062"/>
          </a:xfrm>
          <a:prstGeom prst="rect">
            <a:avLst/>
          </a:prstGeom>
          <a:noFill/>
          <a:ln w="12700">
            <a:solidFill>
              <a:srgbClr val="919191"/>
            </a:solidFill>
            <a:miter lim="800000"/>
            <a:headEnd/>
            <a:tailEnd/>
          </a:ln>
          <a:extLst/>
        </p:spPr>
        <p:txBody>
          <a:bodyPr/>
          <a:lstStyle/>
          <a:p>
            <a:endParaRPr lang="en-GB">
              <a:effectLst>
                <a:outerShdw blurRad="38100" dist="38100" dir="2700000" algn="tl">
                  <a:srgbClr val="C0C0C0"/>
                </a:outerShdw>
              </a:effectLst>
            </a:endParaRPr>
          </a:p>
        </p:txBody>
      </p:sp>
      <p:sp>
        <p:nvSpPr>
          <p:cNvPr id="898163" name="Rectangle 115"/>
          <p:cNvSpPr>
            <a:spLocks noChangeArrowheads="1"/>
          </p:cNvSpPr>
          <p:nvPr/>
        </p:nvSpPr>
        <p:spPr bwMode="auto">
          <a:xfrm>
            <a:off x="4135438" y="1865313"/>
            <a:ext cx="1038225" cy="300037"/>
          </a:xfrm>
          <a:prstGeom prst="rect">
            <a:avLst/>
          </a:prstGeom>
          <a:solidFill>
            <a:srgbClr val="618FFD"/>
          </a:solidFill>
          <a:ln>
            <a:noFill/>
          </a:ln>
          <a:extLst/>
        </p:spPr>
        <p:txBody>
          <a:bodyPr/>
          <a:lstStyle/>
          <a:p>
            <a:endParaRPr lang="en-GB">
              <a:effectLst>
                <a:outerShdw blurRad="38100" dist="38100" dir="2700000" algn="tl">
                  <a:srgbClr val="FFFFFF"/>
                </a:outerShdw>
              </a:effectLst>
            </a:endParaRPr>
          </a:p>
        </p:txBody>
      </p:sp>
      <p:sp>
        <p:nvSpPr>
          <p:cNvPr id="898164" name="Rectangle 116"/>
          <p:cNvSpPr>
            <a:spLocks noChangeArrowheads="1"/>
          </p:cNvSpPr>
          <p:nvPr/>
        </p:nvSpPr>
        <p:spPr bwMode="auto">
          <a:xfrm>
            <a:off x="4422775" y="1914525"/>
            <a:ext cx="525463" cy="198438"/>
          </a:xfrm>
          <a:prstGeom prst="rect">
            <a:avLst/>
          </a:prstGeom>
          <a:noFill/>
          <a:ln>
            <a:noFill/>
          </a:ln>
          <a:extLst/>
        </p:spPr>
        <p:txBody>
          <a:bodyPr wrap="none" lIns="0" tIns="0" rIns="0" bIns="0">
            <a:spAutoFit/>
          </a:bodyPr>
          <a:lstStyle/>
          <a:p>
            <a:pPr marL="330200" indent="-330200" defTabSz="736600"/>
            <a:r>
              <a:rPr lang="en-US" sz="1200">
                <a:solidFill>
                  <a:srgbClr val="000000"/>
                </a:solidFill>
                <a:latin typeface="Arial" pitchFamily="34" charset="0"/>
              </a:rPr>
              <a:t>UN SG</a:t>
            </a:r>
            <a:endParaRPr lang="en-US">
              <a:effectLst>
                <a:outerShdw blurRad="38100" dist="38100" dir="2700000" algn="tl">
                  <a:srgbClr val="C0C0C0"/>
                </a:outerShdw>
              </a:effectLst>
            </a:endParaRPr>
          </a:p>
        </p:txBody>
      </p:sp>
      <p:sp>
        <p:nvSpPr>
          <p:cNvPr id="898165" name="Rectangle 117"/>
          <p:cNvSpPr>
            <a:spLocks noChangeArrowheads="1"/>
          </p:cNvSpPr>
          <p:nvPr/>
        </p:nvSpPr>
        <p:spPr bwMode="auto">
          <a:xfrm>
            <a:off x="4135438" y="1865313"/>
            <a:ext cx="1038225" cy="300037"/>
          </a:xfrm>
          <a:prstGeom prst="rect">
            <a:avLst/>
          </a:prstGeom>
          <a:noFill/>
          <a:ln w="12700">
            <a:solidFill>
              <a:srgbClr val="919191"/>
            </a:solidFill>
            <a:miter lim="800000"/>
            <a:headEnd/>
            <a:tailEnd/>
          </a:ln>
          <a:extLst/>
        </p:spPr>
        <p:txBody>
          <a:bodyPr/>
          <a:lstStyle/>
          <a:p>
            <a:endParaRPr lang="en-GB">
              <a:effectLst>
                <a:outerShdw blurRad="38100" dist="38100" dir="2700000" algn="tl">
                  <a:srgbClr val="C0C0C0"/>
                </a:outerShdw>
              </a:effectLst>
            </a:endParaRPr>
          </a:p>
        </p:txBody>
      </p:sp>
      <p:grpSp>
        <p:nvGrpSpPr>
          <p:cNvPr id="22582" name="Group 134"/>
          <p:cNvGrpSpPr>
            <a:grpSpLocks/>
          </p:cNvGrpSpPr>
          <p:nvPr/>
        </p:nvGrpSpPr>
        <p:grpSpPr bwMode="auto">
          <a:xfrm>
            <a:off x="2601913" y="4487863"/>
            <a:ext cx="820737" cy="630237"/>
            <a:chOff x="1247" y="2622"/>
            <a:chExt cx="560" cy="430"/>
          </a:xfrm>
        </p:grpSpPr>
        <p:sp>
          <p:nvSpPr>
            <p:cNvPr id="898183" name="Line 135"/>
            <p:cNvSpPr>
              <a:spLocks noChangeShapeType="1"/>
            </p:cNvSpPr>
            <p:nvPr/>
          </p:nvSpPr>
          <p:spPr bwMode="auto">
            <a:xfrm>
              <a:off x="1547" y="2622"/>
              <a:ext cx="1" cy="66"/>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84" name="Line 136"/>
            <p:cNvSpPr>
              <a:spLocks noChangeShapeType="1"/>
            </p:cNvSpPr>
            <p:nvPr/>
          </p:nvSpPr>
          <p:spPr bwMode="auto">
            <a:xfrm>
              <a:off x="1547" y="2688"/>
              <a:ext cx="1" cy="23"/>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85" name="Rectangle 137"/>
            <p:cNvSpPr>
              <a:spLocks noChangeArrowheads="1"/>
            </p:cNvSpPr>
            <p:nvPr/>
          </p:nvSpPr>
          <p:spPr bwMode="auto">
            <a:xfrm>
              <a:off x="1247" y="2711"/>
              <a:ext cx="560" cy="341"/>
            </a:xfrm>
            <a:prstGeom prst="rect">
              <a:avLst/>
            </a:prstGeom>
            <a:solidFill>
              <a:srgbClr val="618FFD"/>
            </a:solidFill>
            <a:ln>
              <a:noFill/>
            </a:ln>
            <a:extLst/>
          </p:spPr>
          <p:txBody>
            <a:bodyPr/>
            <a:lstStyle/>
            <a:p>
              <a:endParaRPr lang="en-GB">
                <a:effectLst>
                  <a:outerShdw blurRad="38100" dist="38100" dir="2700000" algn="tl">
                    <a:srgbClr val="FFFFFF"/>
                  </a:outerShdw>
                </a:effectLst>
              </a:endParaRPr>
            </a:p>
          </p:txBody>
        </p:sp>
        <p:sp>
          <p:nvSpPr>
            <p:cNvPr id="898186" name="Rectangle 138"/>
            <p:cNvSpPr>
              <a:spLocks noChangeArrowheads="1"/>
            </p:cNvSpPr>
            <p:nvPr/>
          </p:nvSpPr>
          <p:spPr bwMode="auto">
            <a:xfrm>
              <a:off x="1247" y="2745"/>
              <a:ext cx="517" cy="234"/>
            </a:xfrm>
            <a:prstGeom prst="rect">
              <a:avLst/>
            </a:prstGeom>
            <a:noFill/>
            <a:ln>
              <a:noFill/>
            </a:ln>
            <a:extLst/>
          </p:spPr>
          <p:txBody>
            <a:bodyPr wrap="none" lIns="0" tIns="0" rIns="0" bIns="0">
              <a:spAutoFit/>
            </a:bodyPr>
            <a:lstStyle/>
            <a:p>
              <a:pPr marL="330200" indent="-330200" defTabSz="736600"/>
              <a:r>
                <a:rPr lang="en-US" sz="1100">
                  <a:solidFill>
                    <a:srgbClr val="000000"/>
                  </a:solidFill>
                  <a:latin typeface="Arial" pitchFamily="34" charset="0"/>
                </a:rPr>
                <a:t>Cluster lead</a:t>
              </a:r>
            </a:p>
            <a:p>
              <a:pPr marL="330200" indent="-330200" defTabSz="736600"/>
              <a:r>
                <a:rPr lang="en-US" sz="1100">
                  <a:solidFill>
                    <a:srgbClr val="000000"/>
                  </a:solidFill>
                  <a:latin typeface="Arial" pitchFamily="34" charset="0"/>
                </a:rPr>
                <a:t>“IFRC”</a:t>
              </a:r>
              <a:endParaRPr lang="en-US" sz="1100">
                <a:effectLst>
                  <a:outerShdw blurRad="38100" dist="38100" dir="2700000" algn="tl">
                    <a:srgbClr val="C0C0C0"/>
                  </a:outerShdw>
                </a:effectLst>
              </a:endParaRPr>
            </a:p>
          </p:txBody>
        </p:sp>
        <p:sp>
          <p:nvSpPr>
            <p:cNvPr id="898187" name="Rectangle 139"/>
            <p:cNvSpPr>
              <a:spLocks noChangeArrowheads="1"/>
            </p:cNvSpPr>
            <p:nvPr/>
          </p:nvSpPr>
          <p:spPr bwMode="auto">
            <a:xfrm>
              <a:off x="1247" y="2711"/>
              <a:ext cx="560" cy="341"/>
            </a:xfrm>
            <a:prstGeom prst="rect">
              <a:avLst/>
            </a:prstGeom>
            <a:noFill/>
            <a:ln w="12700">
              <a:solidFill>
                <a:srgbClr val="919191"/>
              </a:solidFill>
              <a:miter lim="800000"/>
              <a:headEnd/>
              <a:tailEnd/>
            </a:ln>
            <a:extLst/>
          </p:spPr>
          <p:txBody>
            <a:bodyPr/>
            <a:lstStyle/>
            <a:p>
              <a:endParaRPr lang="en-GB">
                <a:effectLst>
                  <a:outerShdw blurRad="38100" dist="38100" dir="2700000" algn="tl">
                    <a:srgbClr val="C0C0C0"/>
                  </a:outerShdw>
                </a:effectLst>
              </a:endParaRPr>
            </a:p>
          </p:txBody>
        </p:sp>
      </p:grpSp>
      <p:grpSp>
        <p:nvGrpSpPr>
          <p:cNvPr id="22583" name="Group 140"/>
          <p:cNvGrpSpPr>
            <a:grpSpLocks/>
          </p:cNvGrpSpPr>
          <p:nvPr/>
        </p:nvGrpSpPr>
        <p:grpSpPr bwMode="auto">
          <a:xfrm>
            <a:off x="3681413" y="4484688"/>
            <a:ext cx="820737" cy="630237"/>
            <a:chOff x="1247" y="2622"/>
            <a:chExt cx="560" cy="430"/>
          </a:xfrm>
        </p:grpSpPr>
        <p:sp>
          <p:nvSpPr>
            <p:cNvPr id="898189" name="Line 141"/>
            <p:cNvSpPr>
              <a:spLocks noChangeShapeType="1"/>
            </p:cNvSpPr>
            <p:nvPr/>
          </p:nvSpPr>
          <p:spPr bwMode="auto">
            <a:xfrm>
              <a:off x="1547" y="2622"/>
              <a:ext cx="1" cy="66"/>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90" name="Line 142"/>
            <p:cNvSpPr>
              <a:spLocks noChangeShapeType="1"/>
            </p:cNvSpPr>
            <p:nvPr/>
          </p:nvSpPr>
          <p:spPr bwMode="auto">
            <a:xfrm>
              <a:off x="1547" y="2688"/>
              <a:ext cx="1" cy="23"/>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91" name="Rectangle 143"/>
            <p:cNvSpPr>
              <a:spLocks noChangeArrowheads="1"/>
            </p:cNvSpPr>
            <p:nvPr/>
          </p:nvSpPr>
          <p:spPr bwMode="auto">
            <a:xfrm>
              <a:off x="1247" y="2711"/>
              <a:ext cx="560" cy="341"/>
            </a:xfrm>
            <a:prstGeom prst="rect">
              <a:avLst/>
            </a:prstGeom>
            <a:solidFill>
              <a:srgbClr val="618FFD"/>
            </a:solidFill>
            <a:ln>
              <a:noFill/>
            </a:ln>
            <a:extLst/>
          </p:spPr>
          <p:txBody>
            <a:bodyPr/>
            <a:lstStyle/>
            <a:p>
              <a:endParaRPr lang="en-GB">
                <a:effectLst>
                  <a:outerShdw blurRad="38100" dist="38100" dir="2700000" algn="tl">
                    <a:srgbClr val="FFFFFF"/>
                  </a:outerShdw>
                </a:effectLst>
              </a:endParaRPr>
            </a:p>
          </p:txBody>
        </p:sp>
        <p:sp>
          <p:nvSpPr>
            <p:cNvPr id="898192" name="Rectangle 144"/>
            <p:cNvSpPr>
              <a:spLocks noChangeArrowheads="1"/>
            </p:cNvSpPr>
            <p:nvPr/>
          </p:nvSpPr>
          <p:spPr bwMode="auto">
            <a:xfrm>
              <a:off x="1247" y="2745"/>
              <a:ext cx="517" cy="234"/>
            </a:xfrm>
            <a:prstGeom prst="rect">
              <a:avLst/>
            </a:prstGeom>
            <a:noFill/>
            <a:ln>
              <a:noFill/>
            </a:ln>
            <a:extLst/>
          </p:spPr>
          <p:txBody>
            <a:bodyPr wrap="none" lIns="0" tIns="0" rIns="0" bIns="0">
              <a:spAutoFit/>
            </a:bodyPr>
            <a:lstStyle/>
            <a:p>
              <a:pPr marL="330200" indent="-330200" defTabSz="736600"/>
              <a:r>
                <a:rPr lang="en-US" sz="1100">
                  <a:solidFill>
                    <a:srgbClr val="000000"/>
                  </a:solidFill>
                  <a:latin typeface="Arial" pitchFamily="34" charset="0"/>
                </a:rPr>
                <a:t>Cluster lead</a:t>
              </a:r>
            </a:p>
            <a:p>
              <a:pPr marL="330200" indent="-330200" defTabSz="736600"/>
              <a:r>
                <a:rPr lang="en-US" sz="1100">
                  <a:solidFill>
                    <a:srgbClr val="000000"/>
                  </a:solidFill>
                  <a:latin typeface="Arial" pitchFamily="34" charset="0"/>
                </a:rPr>
                <a:t>WFP</a:t>
              </a:r>
              <a:endParaRPr lang="en-US" sz="1100">
                <a:effectLst>
                  <a:outerShdw blurRad="38100" dist="38100" dir="2700000" algn="tl">
                    <a:srgbClr val="C0C0C0"/>
                  </a:outerShdw>
                </a:effectLst>
              </a:endParaRPr>
            </a:p>
          </p:txBody>
        </p:sp>
        <p:sp>
          <p:nvSpPr>
            <p:cNvPr id="898193" name="Rectangle 145"/>
            <p:cNvSpPr>
              <a:spLocks noChangeArrowheads="1"/>
            </p:cNvSpPr>
            <p:nvPr/>
          </p:nvSpPr>
          <p:spPr bwMode="auto">
            <a:xfrm>
              <a:off x="1247" y="2711"/>
              <a:ext cx="560" cy="341"/>
            </a:xfrm>
            <a:prstGeom prst="rect">
              <a:avLst/>
            </a:prstGeom>
            <a:noFill/>
            <a:ln w="12700">
              <a:solidFill>
                <a:srgbClr val="919191"/>
              </a:solidFill>
              <a:miter lim="800000"/>
              <a:headEnd/>
              <a:tailEnd/>
            </a:ln>
            <a:extLst/>
          </p:spPr>
          <p:txBody>
            <a:bodyPr/>
            <a:lstStyle/>
            <a:p>
              <a:endParaRPr lang="en-GB">
                <a:effectLst>
                  <a:outerShdw blurRad="38100" dist="38100" dir="2700000" algn="tl">
                    <a:srgbClr val="C0C0C0"/>
                  </a:outerShdw>
                </a:effectLst>
              </a:endParaRPr>
            </a:p>
          </p:txBody>
        </p:sp>
      </p:grpSp>
      <p:grpSp>
        <p:nvGrpSpPr>
          <p:cNvPr id="22584" name="Group 146"/>
          <p:cNvGrpSpPr>
            <a:grpSpLocks/>
          </p:cNvGrpSpPr>
          <p:nvPr/>
        </p:nvGrpSpPr>
        <p:grpSpPr bwMode="auto">
          <a:xfrm>
            <a:off x="4665663" y="4484688"/>
            <a:ext cx="820737" cy="630237"/>
            <a:chOff x="1247" y="2622"/>
            <a:chExt cx="560" cy="430"/>
          </a:xfrm>
        </p:grpSpPr>
        <p:sp>
          <p:nvSpPr>
            <p:cNvPr id="898195" name="Line 147"/>
            <p:cNvSpPr>
              <a:spLocks noChangeShapeType="1"/>
            </p:cNvSpPr>
            <p:nvPr/>
          </p:nvSpPr>
          <p:spPr bwMode="auto">
            <a:xfrm>
              <a:off x="1547" y="2622"/>
              <a:ext cx="1" cy="66"/>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96" name="Line 148"/>
            <p:cNvSpPr>
              <a:spLocks noChangeShapeType="1"/>
            </p:cNvSpPr>
            <p:nvPr/>
          </p:nvSpPr>
          <p:spPr bwMode="auto">
            <a:xfrm>
              <a:off x="1547" y="2688"/>
              <a:ext cx="1" cy="23"/>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197" name="Rectangle 149"/>
            <p:cNvSpPr>
              <a:spLocks noChangeArrowheads="1"/>
            </p:cNvSpPr>
            <p:nvPr/>
          </p:nvSpPr>
          <p:spPr bwMode="auto">
            <a:xfrm>
              <a:off x="1247" y="2711"/>
              <a:ext cx="560" cy="341"/>
            </a:xfrm>
            <a:prstGeom prst="rect">
              <a:avLst/>
            </a:prstGeom>
            <a:solidFill>
              <a:srgbClr val="618FFD"/>
            </a:solidFill>
            <a:ln>
              <a:noFill/>
            </a:ln>
            <a:extLst/>
          </p:spPr>
          <p:txBody>
            <a:bodyPr/>
            <a:lstStyle/>
            <a:p>
              <a:endParaRPr lang="en-GB">
                <a:effectLst>
                  <a:outerShdw blurRad="38100" dist="38100" dir="2700000" algn="tl">
                    <a:srgbClr val="FFFFFF"/>
                  </a:outerShdw>
                </a:effectLst>
              </a:endParaRPr>
            </a:p>
          </p:txBody>
        </p:sp>
        <p:sp>
          <p:nvSpPr>
            <p:cNvPr id="898198" name="Rectangle 150"/>
            <p:cNvSpPr>
              <a:spLocks noChangeArrowheads="1"/>
            </p:cNvSpPr>
            <p:nvPr/>
          </p:nvSpPr>
          <p:spPr bwMode="auto">
            <a:xfrm>
              <a:off x="1247" y="2745"/>
              <a:ext cx="517" cy="234"/>
            </a:xfrm>
            <a:prstGeom prst="rect">
              <a:avLst/>
            </a:prstGeom>
            <a:noFill/>
            <a:ln>
              <a:noFill/>
            </a:ln>
            <a:extLst/>
          </p:spPr>
          <p:txBody>
            <a:bodyPr wrap="none" lIns="0" tIns="0" rIns="0" bIns="0">
              <a:spAutoFit/>
            </a:bodyPr>
            <a:lstStyle/>
            <a:p>
              <a:pPr marL="330200" indent="-330200" defTabSz="736600"/>
              <a:r>
                <a:rPr lang="en-US" sz="1100">
                  <a:solidFill>
                    <a:srgbClr val="000000"/>
                  </a:solidFill>
                  <a:latin typeface="Arial" pitchFamily="34" charset="0"/>
                </a:rPr>
                <a:t>Cluster lead</a:t>
              </a:r>
            </a:p>
            <a:p>
              <a:pPr marL="330200" indent="-330200" defTabSz="736600"/>
              <a:r>
                <a:rPr lang="en-US" sz="1100">
                  <a:solidFill>
                    <a:srgbClr val="000000"/>
                  </a:solidFill>
                  <a:latin typeface="Arial" pitchFamily="34" charset="0"/>
                </a:rPr>
                <a:t>UNICEF</a:t>
              </a:r>
              <a:endParaRPr lang="en-US" sz="1100">
                <a:effectLst>
                  <a:outerShdw blurRad="38100" dist="38100" dir="2700000" algn="tl">
                    <a:srgbClr val="C0C0C0"/>
                  </a:outerShdw>
                </a:effectLst>
              </a:endParaRPr>
            </a:p>
          </p:txBody>
        </p:sp>
        <p:sp>
          <p:nvSpPr>
            <p:cNvPr id="898199" name="Rectangle 151"/>
            <p:cNvSpPr>
              <a:spLocks noChangeArrowheads="1"/>
            </p:cNvSpPr>
            <p:nvPr/>
          </p:nvSpPr>
          <p:spPr bwMode="auto">
            <a:xfrm>
              <a:off x="1247" y="2711"/>
              <a:ext cx="560" cy="341"/>
            </a:xfrm>
            <a:prstGeom prst="rect">
              <a:avLst/>
            </a:prstGeom>
            <a:noFill/>
            <a:ln w="12700">
              <a:solidFill>
                <a:srgbClr val="919191"/>
              </a:solidFill>
              <a:miter lim="800000"/>
              <a:headEnd/>
              <a:tailEnd/>
            </a:ln>
            <a:extLst/>
          </p:spPr>
          <p:txBody>
            <a:bodyPr/>
            <a:lstStyle/>
            <a:p>
              <a:endParaRPr lang="en-GB">
                <a:effectLst>
                  <a:outerShdw blurRad="38100" dist="38100" dir="2700000" algn="tl">
                    <a:srgbClr val="C0C0C0"/>
                  </a:outerShdw>
                </a:effectLst>
              </a:endParaRPr>
            </a:p>
          </p:txBody>
        </p:sp>
      </p:grpSp>
      <p:grpSp>
        <p:nvGrpSpPr>
          <p:cNvPr id="22585" name="Group 152"/>
          <p:cNvGrpSpPr>
            <a:grpSpLocks/>
          </p:cNvGrpSpPr>
          <p:nvPr/>
        </p:nvGrpSpPr>
        <p:grpSpPr bwMode="auto">
          <a:xfrm>
            <a:off x="5721350" y="4484688"/>
            <a:ext cx="820738" cy="630237"/>
            <a:chOff x="1247" y="2622"/>
            <a:chExt cx="560" cy="430"/>
          </a:xfrm>
        </p:grpSpPr>
        <p:sp>
          <p:nvSpPr>
            <p:cNvPr id="898201" name="Line 153"/>
            <p:cNvSpPr>
              <a:spLocks noChangeShapeType="1"/>
            </p:cNvSpPr>
            <p:nvPr/>
          </p:nvSpPr>
          <p:spPr bwMode="auto">
            <a:xfrm>
              <a:off x="1547" y="2622"/>
              <a:ext cx="1" cy="66"/>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202" name="Line 154"/>
            <p:cNvSpPr>
              <a:spLocks noChangeShapeType="1"/>
            </p:cNvSpPr>
            <p:nvPr/>
          </p:nvSpPr>
          <p:spPr bwMode="auto">
            <a:xfrm>
              <a:off x="1547" y="2688"/>
              <a:ext cx="1" cy="23"/>
            </a:xfrm>
            <a:prstGeom prst="line">
              <a:avLst/>
            </a:prstGeom>
            <a:noFill/>
            <a:ln w="36513">
              <a:solidFill>
                <a:srgbClr val="000000"/>
              </a:solidFill>
              <a:round/>
              <a:headEnd/>
              <a:tailEnd/>
            </a:ln>
            <a:extLst/>
          </p:spPr>
          <p:txBody>
            <a:bodyPr/>
            <a:lstStyle/>
            <a:p>
              <a:pPr>
                <a:defRPr/>
              </a:pPr>
              <a:endParaRPr lang="en-GB">
                <a:effectLst>
                  <a:outerShdw blurRad="38100" dist="38100" dir="2700000" algn="tl">
                    <a:srgbClr val="000000">
                      <a:alpha val="43137"/>
                    </a:srgbClr>
                  </a:outerShdw>
                </a:effectLst>
              </a:endParaRPr>
            </a:p>
          </p:txBody>
        </p:sp>
        <p:sp>
          <p:nvSpPr>
            <p:cNvPr id="898203" name="Rectangle 155"/>
            <p:cNvSpPr>
              <a:spLocks noChangeArrowheads="1"/>
            </p:cNvSpPr>
            <p:nvPr/>
          </p:nvSpPr>
          <p:spPr bwMode="auto">
            <a:xfrm>
              <a:off x="1247" y="2711"/>
              <a:ext cx="560" cy="341"/>
            </a:xfrm>
            <a:prstGeom prst="rect">
              <a:avLst/>
            </a:prstGeom>
            <a:solidFill>
              <a:srgbClr val="618FFD"/>
            </a:solidFill>
            <a:ln>
              <a:noFill/>
            </a:ln>
            <a:extLst/>
          </p:spPr>
          <p:txBody>
            <a:bodyPr/>
            <a:lstStyle/>
            <a:p>
              <a:endParaRPr lang="en-GB">
                <a:effectLst>
                  <a:outerShdw blurRad="38100" dist="38100" dir="2700000" algn="tl">
                    <a:srgbClr val="FFFFFF"/>
                  </a:outerShdw>
                </a:effectLst>
              </a:endParaRPr>
            </a:p>
          </p:txBody>
        </p:sp>
        <p:sp>
          <p:nvSpPr>
            <p:cNvPr id="898204" name="Rectangle 156"/>
            <p:cNvSpPr>
              <a:spLocks noChangeArrowheads="1"/>
            </p:cNvSpPr>
            <p:nvPr/>
          </p:nvSpPr>
          <p:spPr bwMode="auto">
            <a:xfrm>
              <a:off x="1247" y="2745"/>
              <a:ext cx="517" cy="234"/>
            </a:xfrm>
            <a:prstGeom prst="rect">
              <a:avLst/>
            </a:prstGeom>
            <a:noFill/>
            <a:ln>
              <a:noFill/>
            </a:ln>
            <a:extLst/>
          </p:spPr>
          <p:txBody>
            <a:bodyPr wrap="none" lIns="0" tIns="0" rIns="0" bIns="0">
              <a:spAutoFit/>
            </a:bodyPr>
            <a:lstStyle/>
            <a:p>
              <a:pPr marL="330200" indent="-330200" defTabSz="736600"/>
              <a:r>
                <a:rPr lang="en-US" sz="1100">
                  <a:solidFill>
                    <a:srgbClr val="000000"/>
                  </a:solidFill>
                  <a:latin typeface="Arial" pitchFamily="34" charset="0"/>
                </a:rPr>
                <a:t>Cluster lead</a:t>
              </a:r>
            </a:p>
            <a:p>
              <a:pPr marL="330200" indent="-330200" defTabSz="736600"/>
              <a:r>
                <a:rPr lang="en-US" sz="1100">
                  <a:solidFill>
                    <a:srgbClr val="000000"/>
                  </a:solidFill>
                  <a:latin typeface="Arial" pitchFamily="34" charset="0"/>
                </a:rPr>
                <a:t>WHO</a:t>
              </a:r>
              <a:endParaRPr lang="en-US" sz="1100">
                <a:effectLst>
                  <a:outerShdw blurRad="38100" dist="38100" dir="2700000" algn="tl">
                    <a:srgbClr val="C0C0C0"/>
                  </a:outerShdw>
                </a:effectLst>
              </a:endParaRPr>
            </a:p>
          </p:txBody>
        </p:sp>
        <p:sp>
          <p:nvSpPr>
            <p:cNvPr id="898205" name="Rectangle 157"/>
            <p:cNvSpPr>
              <a:spLocks noChangeArrowheads="1"/>
            </p:cNvSpPr>
            <p:nvPr/>
          </p:nvSpPr>
          <p:spPr bwMode="auto">
            <a:xfrm>
              <a:off x="1247" y="2711"/>
              <a:ext cx="560" cy="341"/>
            </a:xfrm>
            <a:prstGeom prst="rect">
              <a:avLst/>
            </a:prstGeom>
            <a:noFill/>
            <a:ln w="12700">
              <a:solidFill>
                <a:srgbClr val="919191"/>
              </a:solidFill>
              <a:miter lim="800000"/>
              <a:headEnd/>
              <a:tailEnd/>
            </a:ln>
            <a:extLst/>
          </p:spPr>
          <p:txBody>
            <a:bodyPr/>
            <a:lstStyle/>
            <a:p>
              <a:endParaRPr lang="en-GB">
                <a:effectLst>
                  <a:outerShdw blurRad="38100" dist="38100" dir="2700000" algn="tl">
                    <a:srgbClr val="C0C0C0"/>
                  </a:outerShdw>
                </a:effectLst>
              </a:endParaRP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squ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11131</TotalTime>
  <Words>2913</Words>
  <Application>Microsoft Office PowerPoint</Application>
  <PresentationFormat>Presentación en pantalla (4:3)</PresentationFormat>
  <Paragraphs>420</Paragraphs>
  <Slides>38</Slides>
  <Notes>33</Notes>
  <HiddenSlides>11</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Masque 1</vt:lpstr>
      <vt:lpstr>Session 3: Stakeholder Coordination</vt:lpstr>
      <vt:lpstr>Diapositiva 2</vt:lpstr>
      <vt:lpstr>Diapositiva 3</vt:lpstr>
      <vt:lpstr>Disaster context</vt:lpstr>
      <vt:lpstr>Group work: identifying stakeholders</vt:lpstr>
      <vt:lpstr>Group work: interacting with stakeholders</vt:lpstr>
      <vt:lpstr>National and international response</vt:lpstr>
      <vt:lpstr>Diapositiva 8</vt:lpstr>
      <vt:lpstr>Humanitarian Coordination –  the concept</vt:lpstr>
      <vt:lpstr>Relief Coordination –  the reality</vt:lpstr>
      <vt:lpstr>Making sense of it all: coordination</vt:lpstr>
      <vt:lpstr>Diapositiva 12</vt:lpstr>
      <vt:lpstr>Making sense of it all: information</vt:lpstr>
      <vt:lpstr>Group work: coordination and information tools</vt:lpstr>
      <vt:lpstr>OSOCC</vt:lpstr>
      <vt:lpstr> Virtual OSOCC: https://vosocc.unocha.org    </vt:lpstr>
      <vt:lpstr>Diapositiva 17</vt:lpstr>
      <vt:lpstr>Diapositiva 18</vt:lpstr>
      <vt:lpstr>Diapositiva 19</vt:lpstr>
      <vt:lpstr>Cluster approach</vt:lpstr>
      <vt:lpstr>Group work: talking the talk</vt:lpstr>
      <vt:lpstr>Coffee break!</vt:lpstr>
      <vt:lpstr>Group debrief</vt:lpstr>
      <vt:lpstr>Environment in the disaster context</vt:lpstr>
      <vt:lpstr>Introduction to assessments</vt:lpstr>
      <vt:lpstr>Diapositiva 26</vt:lpstr>
      <vt:lpstr>Assessment context</vt:lpstr>
      <vt:lpstr>Emergency phases and information needs</vt:lpstr>
      <vt:lpstr>Humanitarian Programme Cycle overview</vt:lpstr>
      <vt:lpstr>MIRA overview</vt:lpstr>
      <vt:lpstr>Assessments: entry points for environment</vt:lpstr>
      <vt:lpstr>New Way of Working</vt:lpstr>
      <vt:lpstr>Terms of Reference: Environmental Expert</vt:lpstr>
      <vt:lpstr>Plan of Action (PoA)</vt:lpstr>
      <vt:lpstr>Group work: developing your Plan of Action</vt:lpstr>
      <vt:lpstr>Working as an environmental expert</vt:lpstr>
      <vt:lpstr>EE Expert Hub https://sites.google.com/site/environmentalexpertsguidance/</vt:lpstr>
      <vt:lpstr> </vt:lpstr>
    </vt:vector>
  </TitlesOfParts>
  <Company>OCHA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JEU</dc:creator>
  <cp:lastModifiedBy>dstothart</cp:lastModifiedBy>
  <cp:revision>663</cp:revision>
  <cp:lastPrinted>2012-10-11T11:04:45Z</cp:lastPrinted>
  <dcterms:created xsi:type="dcterms:W3CDTF">2012-10-10T12:44:26Z</dcterms:created>
  <dcterms:modified xsi:type="dcterms:W3CDTF">2017-09-16T16:21:17Z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A153E644-F77E-40A7-9BB1-D7F06851B048</vt:lpwstr>
  </property>
  <property fmtid="{D5CDD505-2E9C-101B-9397-08002B2CF9AE}" pid="3" name="ArticulatePath">
    <vt:lpwstr>Sample JEU powerpoint</vt:lpwstr>
  </property>
</Properties>
</file>