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6" r:id="rId3"/>
    <p:sldId id="267" r:id="rId4"/>
    <p:sldId id="274" r:id="rId5"/>
    <p:sldId id="258" r:id="rId6"/>
    <p:sldId id="260" r:id="rId7"/>
    <p:sldId id="272" r:id="rId8"/>
    <p:sldId id="273" r:id="rId9"/>
    <p:sldId id="259" r:id="rId10"/>
    <p:sldId id="264" r:id="rId11"/>
    <p:sldId id="270" r:id="rId12"/>
    <p:sldId id="271" r:id="rId13"/>
    <p:sldId id="268" r:id="rId14"/>
    <p:sldId id="262" r:id="rId15"/>
    <p:sldId id="263" r:id="rId16"/>
    <p:sldId id="275" r:id="rId17"/>
    <p:sldId id="266" r:id="rId18"/>
    <p:sldId id="261" r:id="rId19"/>
    <p:sldId id="269" r:id="rId2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1960" autoAdjust="0"/>
  </p:normalViewPr>
  <p:slideViewPr>
    <p:cSldViewPr>
      <p:cViewPr varScale="1">
        <p:scale>
          <a:sx n="67" d="100"/>
          <a:sy n="67" d="100"/>
        </p:scale>
        <p:origin x="-290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AA5AA5-E306-4EBC-A7A6-E3465CEBEACC}" type="datetimeFigureOut">
              <a:rPr lang="en-AU" smtClean="0"/>
              <a:t>19/08/2016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AE9D6B-596D-452F-8A51-4419CBDC50E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18930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aseline="0" dirty="0" err="1" smtClean="0"/>
              <a:t>Sim</a:t>
            </a:r>
            <a:r>
              <a:rPr lang="en-AU" baseline="0" dirty="0" err="1" smtClean="0">
                <a:sym typeface="Wingdings" panose="05000000000000000000" pitchFamily="2" charset="2"/>
              </a:rPr>
              <a:t>n</a:t>
            </a:r>
            <a:r>
              <a:rPr lang="en-AU" baseline="0" dirty="0" smtClean="0">
                <a:sym typeface="Wingdings" panose="05000000000000000000" pitchFamily="2" charset="2"/>
              </a:rPr>
              <a:t> – You will need to put in your desired intro notes. </a:t>
            </a:r>
            <a:endParaRPr lang="en-AU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10D364-A799-48DD-9FD5-6F8ED6BD0AEC}" type="slidenum">
              <a:rPr lang="en-AU" smtClean="0"/>
              <a:pPr>
                <a:defRPr/>
              </a:pPr>
              <a:t>1</a:t>
            </a:fld>
            <a:endParaRPr lang="en-AU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A5CEC624-FA52-4A56-9199-7366D78728D6}" type="datetime1">
              <a:rPr lang="en-AU" smtClean="0"/>
              <a:t>19/08/2016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CAP-AU Presentation to EMSINA (Darwin July 2016)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292978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AE9D6B-596D-452F-8A51-4419CBDC50E7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989853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AE9D6B-596D-452F-8A51-4419CBDC50E7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989853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AU" dirty="0" smtClean="0"/>
              <a:t>Reference the placing of all the ‘important’ data in the &lt;description&gt; field</a:t>
            </a:r>
          </a:p>
          <a:p>
            <a:pPr lvl="1"/>
            <a:r>
              <a:rPr lang="en-AU" dirty="0" smtClean="0"/>
              <a:t>Reference the Australian alert levels (Advice, Watch and Act, Emergency) not fitting into the CAP Levels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AE9D6B-596D-452F-8A51-4419CBDC50E7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055893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AE9D6B-596D-452F-8A51-4419CBDC50E7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17822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 smtClean="0"/>
              <a:t>Driving acceptance of the format via the consumers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 smtClean="0"/>
              <a:t>Reference difference between the 2 – ownership as well as what they do. 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 smtClean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AE9D6B-596D-452F-8A51-4419CBDC50E7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536518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AU" altLang="en-US" dirty="0" smtClean="0"/>
              <a:t>CAP</a:t>
            </a:r>
            <a:r>
              <a:rPr lang="en-AU" altLang="en-US" baseline="0" dirty="0" smtClean="0"/>
              <a:t> being a write it once use it everywhere means that it links into feeds like Facebook, Twitter and </a:t>
            </a:r>
            <a:r>
              <a:rPr lang="en-AU" altLang="en-US" baseline="0" dirty="0" err="1" smtClean="0"/>
              <a:t>Youtube</a:t>
            </a:r>
            <a:r>
              <a:rPr lang="en-AU" altLang="en-US" baseline="0" dirty="0" smtClean="0"/>
              <a:t>. </a:t>
            </a:r>
          </a:p>
          <a:p>
            <a:pPr>
              <a:spcBef>
                <a:spcPct val="0"/>
              </a:spcBef>
            </a:pPr>
            <a:r>
              <a:rPr lang="en-AU" altLang="en-US" baseline="0" dirty="0" smtClean="0"/>
              <a:t>With a large number of Australian’s using social media CAP becomes a useful application </a:t>
            </a:r>
          </a:p>
          <a:p>
            <a:pPr>
              <a:spcBef>
                <a:spcPct val="0"/>
              </a:spcBef>
            </a:pPr>
            <a:r>
              <a:rPr lang="en-AU" altLang="en-US" baseline="0" dirty="0" smtClean="0"/>
              <a:t>*Standardised structure </a:t>
            </a:r>
          </a:p>
          <a:p>
            <a:pPr>
              <a:spcBef>
                <a:spcPct val="0"/>
              </a:spcBef>
            </a:pPr>
            <a:r>
              <a:rPr lang="en-AU" altLang="en-US" baseline="0" dirty="0" smtClean="0"/>
              <a:t>*Machine readable – Talking points </a:t>
            </a:r>
            <a:endParaRPr lang="en-AU" altLang="en-US" dirty="0" smtClean="0"/>
          </a:p>
          <a:p>
            <a:pPr>
              <a:spcBef>
                <a:spcPct val="0"/>
              </a:spcBef>
            </a:pPr>
            <a:endParaRPr lang="en-AU" altLang="en-US" dirty="0" smtClean="0"/>
          </a:p>
          <a:p>
            <a:pPr>
              <a:spcBef>
                <a:spcPct val="0"/>
              </a:spcBef>
            </a:pPr>
            <a:r>
              <a:rPr lang="en-AU" altLang="en-US" dirty="0" smtClean="0"/>
              <a:t>(Source: http://www.socialmedianews.com.au/social-media-statistics-australia-january-2016/)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AE9D6B-596D-452F-8A51-4419CBDC50E7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41470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Australia is the world’s sixth-largest country by total area. 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Distances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 smtClean="0"/>
              <a:t>	Sydney - Perth </a:t>
            </a:r>
            <a:r>
              <a:rPr lang="en-AU" baseline="0" dirty="0" smtClean="0"/>
              <a:t> </a:t>
            </a:r>
            <a:r>
              <a:rPr lang="en-AU" dirty="0" smtClean="0"/>
              <a:t>3938 km  	 Beijing - Islamabad    3875 km    (</a:t>
            </a:r>
            <a:r>
              <a:rPr lang="en-AU" dirty="0" err="1" smtClean="0"/>
              <a:t>Melb</a:t>
            </a:r>
            <a:r>
              <a:rPr lang="en-AU" dirty="0" smtClean="0"/>
              <a:t> to Cape York 3800km)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 smtClean="0"/>
              <a:t>     	</a:t>
            </a:r>
            <a:r>
              <a:rPr lang="en-AU" dirty="0" err="1" smtClean="0"/>
              <a:t>Melb</a:t>
            </a:r>
            <a:r>
              <a:rPr lang="en-AU" dirty="0" smtClean="0"/>
              <a:t> - Bris 1658 km           Singapore - Bangkok 1828 km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baseline="0" dirty="0" smtClean="0"/>
              <a:t/>
            </a:r>
            <a:br>
              <a:rPr lang="en-AU" baseline="0" dirty="0" smtClean="0"/>
            </a:br>
            <a:endParaRPr lang="en-AU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AE9D6B-596D-452F-8A51-4419CBDC50E7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122360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100" dirty="0" smtClean="0">
                <a:latin typeface="+mn-lt"/>
              </a:rPr>
              <a:t>Talking points: In Australia</a:t>
            </a:r>
            <a:r>
              <a:rPr lang="en-AU" sz="1100" baseline="0" dirty="0" smtClean="0">
                <a:latin typeface="+mn-lt"/>
              </a:rPr>
              <a:t> there are </a:t>
            </a:r>
            <a:r>
              <a:rPr lang="en-AU" sz="1100" dirty="0" smtClean="0">
                <a:latin typeface="+mn-lt"/>
              </a:rPr>
              <a:t>3 levels of Government involved in Emergency Management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AU" sz="1100" dirty="0" smtClean="0">
                <a:latin typeface="+mn-lt"/>
              </a:rPr>
              <a:t>*Local  Governments, of which there are 562</a:t>
            </a:r>
            <a:r>
              <a:rPr lang="en-AU" sz="1100" baseline="0" dirty="0" smtClean="0">
                <a:latin typeface="+mn-lt"/>
              </a:rPr>
              <a:t> – provide s</a:t>
            </a:r>
            <a:r>
              <a:rPr lang="en-AU" sz="1100" dirty="0" smtClean="0">
                <a:latin typeface="+mn-lt"/>
              </a:rPr>
              <a:t>upport to and manage Emergency Services,</a:t>
            </a:r>
            <a:r>
              <a:rPr lang="en-AU" sz="1100" baseline="0" dirty="0" smtClean="0">
                <a:latin typeface="+mn-lt"/>
              </a:rPr>
              <a:t> </a:t>
            </a:r>
            <a:r>
              <a:rPr lang="en-AU" sz="1100" dirty="0" smtClean="0">
                <a:latin typeface="+mn-lt"/>
              </a:rPr>
              <a:t>Initial recovery</a:t>
            </a:r>
            <a:br>
              <a:rPr lang="en-AU" sz="1100" dirty="0" smtClean="0">
                <a:latin typeface="+mn-lt"/>
              </a:rPr>
            </a:br>
            <a:endParaRPr lang="en-AU" sz="1100" dirty="0" smtClean="0">
              <a:latin typeface="+mn-lt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AU" sz="1100" dirty="0" smtClean="0">
                <a:latin typeface="+mn-lt"/>
              </a:rPr>
              <a:t>*</a:t>
            </a:r>
            <a:r>
              <a:rPr lang="en-AU" sz="1100" dirty="0" smtClean="0">
                <a:latin typeface="+mn-lt"/>
              </a:rPr>
              <a:t>State / Territories Governments</a:t>
            </a:r>
            <a:r>
              <a:rPr lang="en-AU" sz="1100" baseline="0" dirty="0" smtClean="0">
                <a:latin typeface="+mn-lt"/>
              </a:rPr>
              <a:t>, of which there are 8 </a:t>
            </a:r>
            <a:r>
              <a:rPr lang="en-AU" sz="1100" dirty="0" smtClean="0">
                <a:latin typeface="+mn-lt"/>
              </a:rPr>
              <a:t>– Are responsible</a:t>
            </a:r>
            <a:r>
              <a:rPr lang="en-AU" sz="1100" baseline="0" dirty="0" smtClean="0">
                <a:latin typeface="+mn-lt"/>
              </a:rPr>
              <a:t> for the management of </a:t>
            </a:r>
            <a:r>
              <a:rPr lang="en-AU" sz="1100" dirty="0" smtClean="0">
                <a:latin typeface="+mn-lt"/>
              </a:rPr>
              <a:t>First responders including Police, Fire Brigades, Ambulance, Rescue, Health, the list goes on. </a:t>
            </a:r>
            <a:r>
              <a:rPr lang="en-US" sz="11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 control most functions essential for effective crisis prevention, preparedness, response and recovery.</a:t>
            </a:r>
            <a:r>
              <a:rPr lang="en-AU" sz="1100" dirty="0" smtClean="0">
                <a:latin typeface="+mn-lt"/>
              </a:rPr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AU" sz="1100" dirty="0" smtClean="0">
              <a:latin typeface="+mn-lt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AU" sz="1100" dirty="0" smtClean="0">
                <a:latin typeface="+mn-lt"/>
              </a:rPr>
              <a:t>*</a:t>
            </a:r>
            <a:r>
              <a:rPr lang="en-AU" sz="1100" dirty="0" smtClean="0">
                <a:latin typeface="+mn-lt"/>
              </a:rPr>
              <a:t>National (Federal</a:t>
            </a:r>
            <a:r>
              <a:rPr lang="en-AU" sz="1100" baseline="0" dirty="0" smtClean="0">
                <a:latin typeface="+mn-lt"/>
              </a:rPr>
              <a:t> Government)</a:t>
            </a:r>
            <a:r>
              <a:rPr lang="en-AU" sz="1100" dirty="0" smtClean="0">
                <a:latin typeface="+mn-lt"/>
              </a:rPr>
              <a:t> – Responsible for</a:t>
            </a:r>
            <a:r>
              <a:rPr lang="en-AU" sz="1100" baseline="0" dirty="0" smtClean="0">
                <a:latin typeface="+mn-lt"/>
              </a:rPr>
              <a:t> </a:t>
            </a:r>
            <a:r>
              <a:rPr lang="en-AU" sz="1100" dirty="0" smtClean="0">
                <a:latin typeface="+mn-lt"/>
              </a:rPr>
              <a:t>National Disaster Management Policy, Australian Government Departmental</a:t>
            </a:r>
            <a:r>
              <a:rPr lang="en-AU" sz="1100" baseline="0" dirty="0" smtClean="0">
                <a:latin typeface="+mn-lt"/>
              </a:rPr>
              <a:t> preparedness and responses (both domestically and internationally) W</a:t>
            </a:r>
            <a:r>
              <a:rPr lang="en-US" sz="11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here crises involve actual or potential national consequences there may be a need for high level collaboration between the S&amp;T </a:t>
            </a:r>
            <a:r>
              <a:rPr lang="en-US" sz="11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Govts</a:t>
            </a:r>
            <a:r>
              <a:rPr lang="en-US" sz="11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the National Govt.</a:t>
            </a:r>
            <a:r>
              <a:rPr lang="en-AU" sz="1100" dirty="0" smtClean="0">
                <a:latin typeface="+mn-lt"/>
              </a:rPr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1100" b="1" kern="0" baseline="0" noProof="0" dirty="0" smtClean="0">
              <a:solidFill>
                <a:srgbClr val="000000"/>
              </a:solidFill>
              <a:latin typeface="+mn-lt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AU" sz="11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16D20-8DE2-49E7-BD87-DD8EBCBD2CF2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20942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AE9D6B-596D-452F-8A51-4419CBDC50E7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46198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Top five</a:t>
            </a:r>
            <a:r>
              <a:rPr lang="en-AU" baseline="0" dirty="0" smtClean="0"/>
              <a:t> natural hazards in Australia </a:t>
            </a:r>
          </a:p>
          <a:p>
            <a:r>
              <a:rPr lang="en-AU" dirty="0" smtClean="0"/>
              <a:t>Bushfire – Flood – Severe</a:t>
            </a:r>
            <a:r>
              <a:rPr lang="en-AU" baseline="0" dirty="0" smtClean="0"/>
              <a:t> Storms – Earthquakes – (Worst case Newcastle 1989) Cyclone -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AE9D6B-596D-452F-8A51-4419CBDC50E7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464105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AE9D6B-596D-452F-8A51-4419CBDC50E7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461988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*CAP has</a:t>
            </a:r>
            <a:r>
              <a:rPr lang="en-AU" baseline="0" dirty="0" smtClean="0"/>
              <a:t> a standardised structure, it is machine readable, write once </a:t>
            </a:r>
          </a:p>
          <a:p>
            <a:r>
              <a:rPr lang="en-AU" baseline="0" dirty="0" smtClean="0"/>
              <a:t>*Flows well with Australia’s ‘all hazards’ approach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AE9D6B-596D-452F-8A51-4419CBDC50E7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461988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*CAP has</a:t>
            </a:r>
            <a:r>
              <a:rPr lang="en-AU" baseline="0" dirty="0" smtClean="0"/>
              <a:t> a standardised structure, it is machine readable, write once </a:t>
            </a:r>
          </a:p>
          <a:p>
            <a:r>
              <a:rPr lang="en-AU" baseline="0" dirty="0" smtClean="0"/>
              <a:t>*Flows well with Australia’s ‘all hazards’ approach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AE9D6B-596D-452F-8A51-4419CBDC50E7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461988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*</a:t>
            </a:r>
            <a:r>
              <a:rPr lang="en-AU" baseline="0" dirty="0" smtClean="0"/>
              <a:t>Australian Standard developed in 2012 </a:t>
            </a:r>
          </a:p>
          <a:p>
            <a:r>
              <a:rPr lang="en-AU" baseline="0" dirty="0" smtClean="0"/>
              <a:t>*Why we have a standard – Own language – Country specific codes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AE9D6B-596D-452F-8A51-4419CBDC50E7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98985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051F1-A2C7-43A1-B582-4CB3375B68C5}" type="datetimeFigureOut">
              <a:rPr lang="en-AU" smtClean="0"/>
              <a:t>19/08/2016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80E2-DFD2-4310-8A6D-B4F9846905C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32390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051F1-A2C7-43A1-B582-4CB3375B68C5}" type="datetimeFigureOut">
              <a:rPr lang="en-AU" smtClean="0"/>
              <a:t>19/08/2016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80E2-DFD2-4310-8A6D-B4F9846905C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23523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051F1-A2C7-43A1-B582-4CB3375B68C5}" type="datetimeFigureOut">
              <a:rPr lang="en-AU" smtClean="0"/>
              <a:t>19/08/2016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80E2-DFD2-4310-8A6D-B4F9846905C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41048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051F1-A2C7-43A1-B582-4CB3375B68C5}" type="datetimeFigureOut">
              <a:rPr lang="en-AU" smtClean="0"/>
              <a:t>19/08/2016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80E2-DFD2-4310-8A6D-B4F9846905C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37950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051F1-A2C7-43A1-B582-4CB3375B68C5}" type="datetimeFigureOut">
              <a:rPr lang="en-AU" smtClean="0"/>
              <a:t>19/08/2016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80E2-DFD2-4310-8A6D-B4F9846905C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7817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051F1-A2C7-43A1-B582-4CB3375B68C5}" type="datetimeFigureOut">
              <a:rPr lang="en-AU" smtClean="0"/>
              <a:t>19/08/2016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80E2-DFD2-4310-8A6D-B4F9846905C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6419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051F1-A2C7-43A1-B582-4CB3375B68C5}" type="datetimeFigureOut">
              <a:rPr lang="en-AU" smtClean="0"/>
              <a:t>19/08/2016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80E2-DFD2-4310-8A6D-B4F9846905C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40269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051F1-A2C7-43A1-B582-4CB3375B68C5}" type="datetimeFigureOut">
              <a:rPr lang="en-AU" smtClean="0"/>
              <a:t>19/08/2016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80E2-DFD2-4310-8A6D-B4F9846905C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16380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051F1-A2C7-43A1-B582-4CB3375B68C5}" type="datetimeFigureOut">
              <a:rPr lang="en-AU" smtClean="0"/>
              <a:t>19/08/2016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80E2-DFD2-4310-8A6D-B4F9846905C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8640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051F1-A2C7-43A1-B582-4CB3375B68C5}" type="datetimeFigureOut">
              <a:rPr lang="en-AU" smtClean="0"/>
              <a:t>19/08/2016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80E2-DFD2-4310-8A6D-B4F9846905C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48251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051F1-A2C7-43A1-B582-4CB3375B68C5}" type="datetimeFigureOut">
              <a:rPr lang="en-AU" smtClean="0"/>
              <a:t>19/08/2016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80E2-DFD2-4310-8A6D-B4F9846905C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44485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051F1-A2C7-43A1-B582-4CB3375B68C5}" type="datetimeFigureOut">
              <a:rPr lang="en-AU" smtClean="0"/>
              <a:t>19/08/2016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780E2-DFD2-4310-8A6D-B4F9846905C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4652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vshare.gov.au/item-details/?rid=57" TargetMode="External"/><Relationship Id="rId5" Type="http://schemas.openxmlformats.org/officeDocument/2006/relationships/hyperlink" Target="mailto:Simon.moffat@ag.gov.au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9.jpe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www.ag.gov.au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6430963"/>
            <a:ext cx="9131300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30963"/>
            <a:ext cx="1457325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578060" y="1700808"/>
            <a:ext cx="8019801" cy="2877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AU" altLang="en-US" sz="4400" b="1" dirty="0" smtClean="0"/>
              <a:t>Implementing </a:t>
            </a:r>
          </a:p>
          <a:p>
            <a:pPr algn="ctr"/>
            <a:r>
              <a:rPr lang="en-AU" altLang="en-US" sz="4400" b="1" dirty="0" smtClean="0"/>
              <a:t>CAP-AU</a:t>
            </a:r>
          </a:p>
          <a:p>
            <a:pPr algn="ctr"/>
            <a:endParaRPr lang="en-AU" altLang="en-US" sz="4400" b="1" dirty="0" smtClean="0"/>
          </a:p>
          <a:p>
            <a:pPr algn="ctr"/>
            <a:r>
              <a:rPr lang="en-AU" altLang="en-US" sz="2500" b="1" dirty="0" smtClean="0"/>
              <a:t>(the Australian Standard of the Common Alerting Protocol) </a:t>
            </a:r>
          </a:p>
          <a:p>
            <a:pPr algn="ctr"/>
            <a:endParaRPr lang="en-AU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84157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www.ag.gov.au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6430963"/>
            <a:ext cx="9131300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30963"/>
            <a:ext cx="1457325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/>
          <p:nvPr/>
        </p:nvPicPr>
        <p:blipFill>
          <a:blip r:embed="rId5"/>
          <a:stretch>
            <a:fillRect/>
          </a:stretch>
        </p:blipFill>
        <p:spPr>
          <a:xfrm>
            <a:off x="1918077" y="1196752"/>
            <a:ext cx="5390227" cy="42484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611560" y="5589240"/>
            <a:ext cx="7920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 smtClean="0"/>
              <a:t>https://www.govshare.gov.au/item-details/?rid=57</a:t>
            </a:r>
            <a:endParaRPr lang="en-AU" sz="2800" b="1" dirty="0"/>
          </a:p>
        </p:txBody>
      </p:sp>
    </p:spTree>
    <p:extLst>
      <p:ext uri="{BB962C8B-B14F-4D97-AF65-F5344CB8AC3E}">
        <p14:creationId xmlns:p14="http://schemas.microsoft.com/office/powerpoint/2010/main" val="228682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www.ag.gov.au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6430963"/>
            <a:ext cx="9131300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30963"/>
            <a:ext cx="1457325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198" y="1052513"/>
            <a:ext cx="6591300" cy="538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358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www.ag.gov.au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6430963"/>
            <a:ext cx="9131300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30963"/>
            <a:ext cx="1457325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024890"/>
              </p:ext>
            </p:extLst>
          </p:nvPr>
        </p:nvGraphicFramePr>
        <p:xfrm>
          <a:off x="899592" y="1700808"/>
          <a:ext cx="6984776" cy="3816424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84633"/>
                <a:gridCol w="1092333"/>
                <a:gridCol w="5107810"/>
              </a:tblGrid>
              <a:tr h="305897"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 dirty="0">
                          <a:effectLst/>
                        </a:rPr>
                        <a:t># </a:t>
                      </a:r>
                      <a:endParaRPr lang="en-A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 dirty="0">
                          <a:effectLst/>
                        </a:rPr>
                        <a:t>CAP Category </a:t>
                      </a:r>
                      <a:endParaRPr lang="en-A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 dirty="0">
                          <a:effectLst/>
                        </a:rPr>
                        <a:t>CAP-AU-STD Authority</a:t>
                      </a:r>
                      <a:endParaRPr lang="en-A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91330"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>
                          <a:effectLst/>
                        </a:rPr>
                        <a:t>1</a:t>
                      </a:r>
                      <a:endParaRPr lang="en-A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 dirty="0">
                          <a:effectLst/>
                        </a:rPr>
                        <a:t> CBRNE </a:t>
                      </a:r>
                      <a:endParaRPr lang="en-A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 dirty="0">
                          <a:effectLst/>
                        </a:rPr>
                        <a:t>Australian Federal Police</a:t>
                      </a:r>
                      <a:endParaRPr lang="en-A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91330"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>
                          <a:effectLst/>
                        </a:rPr>
                        <a:t>2</a:t>
                      </a:r>
                      <a:endParaRPr lang="en-A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 dirty="0" err="1">
                          <a:effectLst/>
                        </a:rPr>
                        <a:t>Env</a:t>
                      </a:r>
                      <a:endParaRPr lang="en-A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 dirty="0">
                          <a:effectLst/>
                        </a:rPr>
                        <a:t>Department of Agriculture</a:t>
                      </a:r>
                      <a:endParaRPr lang="en-A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91330"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 dirty="0">
                          <a:effectLst/>
                        </a:rPr>
                        <a:t>3</a:t>
                      </a:r>
                      <a:endParaRPr lang="en-A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 dirty="0">
                          <a:effectLst/>
                        </a:rPr>
                        <a:t>Fire</a:t>
                      </a:r>
                      <a:endParaRPr lang="en-A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Australasian Fire and Emergency Services Authorities Council (AFAC)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91330"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>
                          <a:effectLst/>
                        </a:rPr>
                        <a:t>4</a:t>
                      </a:r>
                      <a:endParaRPr lang="en-A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>
                          <a:effectLst/>
                        </a:rPr>
                        <a:t>Geo</a:t>
                      </a:r>
                      <a:endParaRPr lang="en-A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 dirty="0">
                          <a:effectLst/>
                        </a:rPr>
                        <a:t>Geoscience Australia (GA)</a:t>
                      </a:r>
                      <a:endParaRPr lang="en-A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91330"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>
                          <a:effectLst/>
                        </a:rPr>
                        <a:t>5</a:t>
                      </a:r>
                      <a:endParaRPr lang="en-A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>
                          <a:effectLst/>
                        </a:rPr>
                        <a:t>Health</a:t>
                      </a:r>
                      <a:endParaRPr lang="en-A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Department of Health &amp; Department of Agriculture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91330"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>
                          <a:effectLst/>
                        </a:rPr>
                        <a:t>6</a:t>
                      </a:r>
                      <a:endParaRPr lang="en-A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>
                          <a:effectLst/>
                        </a:rPr>
                        <a:t>Infra</a:t>
                      </a:r>
                      <a:endParaRPr lang="en-A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 dirty="0">
                          <a:effectLst/>
                        </a:rPr>
                        <a:t>Attorney-General’s Department</a:t>
                      </a:r>
                      <a:endParaRPr lang="en-A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91330"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>
                          <a:effectLst/>
                        </a:rPr>
                        <a:t>7</a:t>
                      </a:r>
                      <a:endParaRPr lang="en-A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>
                          <a:effectLst/>
                        </a:rPr>
                        <a:t>Met</a:t>
                      </a:r>
                      <a:endParaRPr lang="en-A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 dirty="0">
                          <a:effectLst/>
                        </a:rPr>
                        <a:t>Bureau of Meteorology (BOM)</a:t>
                      </a:r>
                      <a:endParaRPr lang="en-A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91330"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>
                          <a:effectLst/>
                        </a:rPr>
                        <a:t>8</a:t>
                      </a:r>
                      <a:endParaRPr lang="en-A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>
                          <a:effectLst/>
                        </a:rPr>
                        <a:t>Rescue</a:t>
                      </a:r>
                      <a:endParaRPr lang="en-A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 dirty="0">
                          <a:effectLst/>
                        </a:rPr>
                        <a:t>AFAC</a:t>
                      </a:r>
                      <a:endParaRPr lang="en-A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91330"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>
                          <a:effectLst/>
                        </a:rPr>
                        <a:t>9</a:t>
                      </a:r>
                      <a:endParaRPr lang="en-A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>
                          <a:effectLst/>
                        </a:rPr>
                        <a:t>Safety</a:t>
                      </a:r>
                      <a:endParaRPr lang="en-A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 dirty="0">
                          <a:effectLst/>
                        </a:rPr>
                        <a:t>Attorney-General’s Department</a:t>
                      </a:r>
                      <a:endParaRPr lang="en-A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91330"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>
                          <a:effectLst/>
                        </a:rPr>
                        <a:t>10</a:t>
                      </a:r>
                      <a:endParaRPr lang="en-A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>
                          <a:effectLst/>
                        </a:rPr>
                        <a:t>Security</a:t>
                      </a:r>
                      <a:endParaRPr lang="en-A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 dirty="0">
                          <a:effectLst/>
                        </a:rPr>
                        <a:t>Secretariat Deputy Commissioners - Operational Management</a:t>
                      </a:r>
                      <a:endParaRPr lang="en-A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91330"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>
                          <a:effectLst/>
                        </a:rPr>
                        <a:t>11</a:t>
                      </a:r>
                      <a:endParaRPr lang="en-A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>
                          <a:effectLst/>
                        </a:rPr>
                        <a:t>Transport</a:t>
                      </a:r>
                      <a:endParaRPr lang="en-A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 dirty="0">
                          <a:effectLst/>
                        </a:rPr>
                        <a:t>Department of Infrastructure &amp; Transport</a:t>
                      </a:r>
                      <a:endParaRPr lang="en-A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05897"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>
                          <a:effectLst/>
                        </a:rPr>
                        <a:t>12</a:t>
                      </a:r>
                      <a:endParaRPr lang="en-A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>
                          <a:effectLst/>
                        </a:rPr>
                        <a:t>Other</a:t>
                      </a:r>
                      <a:endParaRPr lang="en-A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100" u="none" strike="noStrike" dirty="0">
                          <a:effectLst/>
                        </a:rPr>
                        <a:t>Attorney-General’s Department</a:t>
                      </a:r>
                      <a:endParaRPr lang="en-A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358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981" y="125646"/>
            <a:ext cx="6467475" cy="659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30963"/>
            <a:ext cx="1457325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0" y="170820"/>
            <a:ext cx="1465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b="1" dirty="0"/>
              <a:t>Current focus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504" y="692696"/>
            <a:ext cx="21014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Meeting the needs of the CAP-AU issuers</a:t>
            </a:r>
          </a:p>
        </p:txBody>
      </p:sp>
    </p:spTree>
    <p:extLst>
      <p:ext uri="{BB962C8B-B14F-4D97-AF65-F5344CB8AC3E}">
        <p14:creationId xmlns:p14="http://schemas.microsoft.com/office/powerpoint/2010/main" val="1305969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www.ag.gov.au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6430963"/>
            <a:ext cx="9131300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30963"/>
            <a:ext cx="1457325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95536" y="1484784"/>
            <a:ext cx="646246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AU" sz="2500" b="1" dirty="0" smtClean="0"/>
              <a:t>Interoperability</a:t>
            </a:r>
            <a:endParaRPr lang="en-AU" sz="25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83568" y="2564904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Government Agency</a:t>
            </a:r>
            <a:endParaRPr lang="en-AU" dirty="0"/>
          </a:p>
        </p:txBody>
      </p:sp>
      <p:sp>
        <p:nvSpPr>
          <p:cNvPr id="9" name="TextBox 8"/>
          <p:cNvSpPr txBox="1"/>
          <p:nvPr/>
        </p:nvSpPr>
        <p:spPr>
          <a:xfrm>
            <a:off x="4932040" y="2555612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Government Agency</a:t>
            </a:r>
            <a:endParaRPr lang="en-AU" dirty="0"/>
          </a:p>
        </p:txBody>
      </p:sp>
      <p:sp>
        <p:nvSpPr>
          <p:cNvPr id="11" name="TextBox 10"/>
          <p:cNvSpPr txBox="1"/>
          <p:nvPr/>
        </p:nvSpPr>
        <p:spPr>
          <a:xfrm>
            <a:off x="683568" y="4653136"/>
            <a:ext cx="2259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Government Agency</a:t>
            </a:r>
            <a:endParaRPr lang="en-AU" dirty="0"/>
          </a:p>
        </p:txBody>
      </p:sp>
      <p:sp>
        <p:nvSpPr>
          <p:cNvPr id="12" name="TextBox 11"/>
          <p:cNvSpPr txBox="1"/>
          <p:nvPr/>
        </p:nvSpPr>
        <p:spPr>
          <a:xfrm>
            <a:off x="4994920" y="3861048"/>
            <a:ext cx="2529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Social Media Providers</a:t>
            </a:r>
            <a:endParaRPr lang="en-AU" dirty="0"/>
          </a:p>
        </p:txBody>
      </p:sp>
      <p:sp>
        <p:nvSpPr>
          <p:cNvPr id="13" name="TextBox 12"/>
          <p:cNvSpPr txBox="1"/>
          <p:nvPr/>
        </p:nvSpPr>
        <p:spPr>
          <a:xfrm>
            <a:off x="4932040" y="4643844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Mobile Phone App Developers</a:t>
            </a:r>
            <a:endParaRPr lang="en-AU" dirty="0"/>
          </a:p>
        </p:txBody>
      </p:sp>
      <p:sp>
        <p:nvSpPr>
          <p:cNvPr id="14" name="TextBox 13"/>
          <p:cNvSpPr txBox="1"/>
          <p:nvPr/>
        </p:nvSpPr>
        <p:spPr>
          <a:xfrm>
            <a:off x="4932040" y="5363924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Television and Radio Broadcasters</a:t>
            </a:r>
            <a:endParaRPr lang="en-AU" dirty="0"/>
          </a:p>
        </p:txBody>
      </p:sp>
      <p:sp>
        <p:nvSpPr>
          <p:cNvPr id="15" name="Left-Right Arrow 14"/>
          <p:cNvSpPr/>
          <p:nvPr/>
        </p:nvSpPr>
        <p:spPr>
          <a:xfrm>
            <a:off x="2915816" y="2636912"/>
            <a:ext cx="1989310" cy="216024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Left-Right Arrow 16"/>
          <p:cNvSpPr/>
          <p:nvPr/>
        </p:nvSpPr>
        <p:spPr>
          <a:xfrm rot="1178354">
            <a:off x="2861594" y="5099546"/>
            <a:ext cx="1989310" cy="216024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Left-Right Arrow 17"/>
          <p:cNvSpPr/>
          <p:nvPr/>
        </p:nvSpPr>
        <p:spPr>
          <a:xfrm rot="20188697">
            <a:off x="2861594" y="4337155"/>
            <a:ext cx="1989310" cy="216024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Left-Right Arrow 18"/>
          <p:cNvSpPr/>
          <p:nvPr/>
        </p:nvSpPr>
        <p:spPr>
          <a:xfrm>
            <a:off x="2870722" y="4725144"/>
            <a:ext cx="1989310" cy="216024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2248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www.ag.gov.au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6430963"/>
            <a:ext cx="9131300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30963"/>
            <a:ext cx="1457325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484784"/>
            <a:ext cx="8229600" cy="504056"/>
          </a:xfrm>
        </p:spPr>
        <p:txBody>
          <a:bodyPr>
            <a:noAutofit/>
          </a:bodyPr>
          <a:lstStyle/>
          <a:p>
            <a:r>
              <a:rPr lang="en-AU" sz="2500" b="1" dirty="0" smtClean="0"/>
              <a:t>Why focus on the consumers of CAP-AU?</a:t>
            </a:r>
            <a:endParaRPr lang="en-AU" sz="2500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296287"/>
          </a:xfr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sz="2500" dirty="0"/>
              <a:t>Australian Government’s Open Data agenda</a:t>
            </a:r>
          </a:p>
          <a:p>
            <a:pPr marL="0"/>
            <a:endParaRPr lang="en-AU" sz="18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sz="2500" dirty="0"/>
              <a:t>A focus on the consumers will increase demand for CAP-AU as a standard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AU" sz="25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sz="2500" dirty="0"/>
              <a:t>We want to facilitate the flow of information rather than control it.</a:t>
            </a:r>
          </a:p>
          <a:p>
            <a:pPr marL="0"/>
            <a:endParaRPr lang="en-AU" sz="1800" dirty="0"/>
          </a:p>
        </p:txBody>
      </p:sp>
    </p:spTree>
    <p:extLst>
      <p:ext uri="{BB962C8B-B14F-4D97-AF65-F5344CB8AC3E}">
        <p14:creationId xmlns:p14="http://schemas.microsoft.com/office/powerpoint/2010/main" val="228682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www.ag.gov.au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6430963"/>
            <a:ext cx="9131300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30963"/>
            <a:ext cx="1457325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2492896"/>
            <a:ext cx="835292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/>
              <a:t>Make contact with the issuers and consumers of CAP-AU alerts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5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 smtClean="0"/>
              <a:t>Identify </a:t>
            </a:r>
            <a:r>
              <a:rPr lang="en-US" sz="2500" dirty="0"/>
              <a:t>the needs of the CAP-AU consumers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5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 smtClean="0"/>
              <a:t>Communicate </a:t>
            </a:r>
            <a:r>
              <a:rPr lang="en-US" sz="2500" dirty="0"/>
              <a:t>those needs back to the CAP-AU issuers</a:t>
            </a:r>
          </a:p>
        </p:txBody>
      </p:sp>
      <p:sp>
        <p:nvSpPr>
          <p:cNvPr id="4" name="Rectangle 3"/>
          <p:cNvSpPr/>
          <p:nvPr/>
        </p:nvSpPr>
        <p:spPr>
          <a:xfrm>
            <a:off x="395536" y="1484784"/>
            <a:ext cx="646246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AU" sz="2500" b="1" dirty="0"/>
              <a:t>Understanding the consumer </a:t>
            </a:r>
            <a:r>
              <a:rPr lang="en-AU" sz="2500" b="1" dirty="0" smtClean="0"/>
              <a:t>needs</a:t>
            </a:r>
            <a:endParaRPr lang="en-AU" sz="2500" b="1" dirty="0"/>
          </a:p>
        </p:txBody>
      </p:sp>
    </p:spTree>
    <p:extLst>
      <p:ext uri="{BB962C8B-B14F-4D97-AF65-F5344CB8AC3E}">
        <p14:creationId xmlns:p14="http://schemas.microsoft.com/office/powerpoint/2010/main" val="199325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018336"/>
            <a:ext cx="3702154" cy="5632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www.ag.gov.au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6430963"/>
            <a:ext cx="9131300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30963"/>
            <a:ext cx="1457325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moffas\AppData\Local\Microsoft\Windows\Temporary Internet Files\Content.Outlook\QQ4IWN6A\photo 3 (2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99344"/>
            <a:ext cx="3554413" cy="5331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940152" y="1052513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err="1" smtClean="0"/>
              <a:t>iAlert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8682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www.ag.gov.au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6430963"/>
            <a:ext cx="9131300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30963"/>
            <a:ext cx="1457325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28662" y="1415098"/>
            <a:ext cx="63367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500" b="1" dirty="0" smtClean="0"/>
              <a:t>Potential benefits of CAP in Australia </a:t>
            </a:r>
            <a:endParaRPr lang="en-AU" sz="25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83121" y="2060848"/>
            <a:ext cx="8190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Australians are early adopters of technology – CAP is able to be integrated into a range of technologies </a:t>
            </a:r>
            <a:endParaRPr lang="en-A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41" y="2754944"/>
            <a:ext cx="1632967" cy="161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3121" y="4366845"/>
            <a:ext cx="22166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15 Million Users</a:t>
            </a:r>
            <a:br>
              <a:rPr lang="en-AU" dirty="0" smtClean="0"/>
            </a:br>
            <a:r>
              <a:rPr lang="en-AU" dirty="0" smtClean="0"/>
              <a:t>62.5% of Australians</a:t>
            </a:r>
            <a:endParaRPr lang="en-A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734" y="3955404"/>
            <a:ext cx="1628205" cy="163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156176" y="2852936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2.8 Million Users</a:t>
            </a:r>
            <a:br>
              <a:rPr lang="en-AU" dirty="0" smtClean="0"/>
            </a:br>
            <a:r>
              <a:rPr lang="en-AU" dirty="0" smtClean="0"/>
              <a:t>11.66% of Australians</a:t>
            </a:r>
            <a:endParaRPr lang="en-AU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390" y="3475643"/>
            <a:ext cx="1296144" cy="12961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435752" y="3006864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14 Million Users</a:t>
            </a:r>
            <a:endParaRPr lang="en-AU" dirty="0"/>
          </a:p>
        </p:txBody>
      </p:sp>
      <p:sp>
        <p:nvSpPr>
          <p:cNvPr id="10" name="TextBox 9"/>
          <p:cNvSpPr txBox="1"/>
          <p:nvPr/>
        </p:nvSpPr>
        <p:spPr>
          <a:xfrm>
            <a:off x="3586390" y="5013176"/>
            <a:ext cx="1640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58.33% of Australians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2248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www.ag.gov.au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6430963"/>
            <a:ext cx="9131300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30963"/>
            <a:ext cx="1457325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7584" y="1884222"/>
            <a:ext cx="6912768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500" b="1" dirty="0" smtClean="0"/>
              <a:t>Simon Moffat </a:t>
            </a:r>
          </a:p>
          <a:p>
            <a:r>
              <a:rPr lang="en-AU" sz="2500" dirty="0" smtClean="0"/>
              <a:t>	Crisis Management Branch</a:t>
            </a:r>
            <a:br>
              <a:rPr lang="en-AU" sz="2500" dirty="0" smtClean="0"/>
            </a:br>
            <a:r>
              <a:rPr lang="en-AU" sz="2500" dirty="0" smtClean="0"/>
              <a:t>	Emergency Management Australia</a:t>
            </a:r>
          </a:p>
          <a:p>
            <a:r>
              <a:rPr lang="en-AU" sz="2500" dirty="0" smtClean="0"/>
              <a:t>	Attorney-General’s Department</a:t>
            </a:r>
          </a:p>
          <a:p>
            <a:r>
              <a:rPr lang="en-AU" sz="2500" dirty="0" smtClean="0"/>
              <a:t>	</a:t>
            </a:r>
            <a:r>
              <a:rPr lang="en-AU" sz="2500" dirty="0" smtClean="0">
                <a:hlinkClick r:id="rId5"/>
              </a:rPr>
              <a:t>Simon.moffat@ag.gov.au</a:t>
            </a:r>
            <a:r>
              <a:rPr lang="en-AU" sz="2500" dirty="0" smtClean="0"/>
              <a:t> </a:t>
            </a:r>
            <a:endParaRPr lang="en-AU" sz="2500" dirty="0" smtClean="0"/>
          </a:p>
          <a:p>
            <a:endParaRPr lang="en-AU" sz="2500" dirty="0"/>
          </a:p>
          <a:p>
            <a:r>
              <a:rPr lang="en-AU" sz="2500" dirty="0" smtClean="0"/>
              <a:t>To download CAP-AU documentation, go to:</a:t>
            </a:r>
          </a:p>
          <a:p>
            <a:r>
              <a:rPr lang="en-AU" sz="2500" dirty="0">
                <a:hlinkClick r:id="rId6"/>
              </a:rPr>
              <a:t>https://www.govshare.gov.au/item-details/?</a:t>
            </a:r>
            <a:r>
              <a:rPr lang="en-AU" sz="2500" dirty="0" smtClean="0">
                <a:hlinkClick r:id="rId6"/>
              </a:rPr>
              <a:t>rid=57</a:t>
            </a:r>
            <a:endParaRPr lang="en-AU" sz="2500" dirty="0" smtClean="0"/>
          </a:p>
          <a:p>
            <a:endParaRPr lang="en-AU" sz="2500" dirty="0" smtClean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4573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www.ag.gov.au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6430963"/>
            <a:ext cx="9131300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30963"/>
            <a:ext cx="1457325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84168" y="2354396"/>
            <a:ext cx="25922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u="sng" dirty="0" smtClean="0"/>
              <a:t>Australia</a:t>
            </a:r>
            <a:endParaRPr lang="en-AU" dirty="0" smtClean="0"/>
          </a:p>
          <a:p>
            <a:endParaRPr lang="en-AU" dirty="0"/>
          </a:p>
          <a:p>
            <a:r>
              <a:rPr lang="en-AU" dirty="0" smtClean="0"/>
              <a:t>7.6Msq km land mass</a:t>
            </a:r>
          </a:p>
          <a:p>
            <a:endParaRPr lang="en-AU" dirty="0"/>
          </a:p>
          <a:p>
            <a:r>
              <a:rPr lang="en-AU" dirty="0" smtClean="0"/>
              <a:t>Population 24 Million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520" y="2492896"/>
            <a:ext cx="23042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u="sng" dirty="0" smtClean="0"/>
              <a:t>Thailand</a:t>
            </a:r>
            <a:endParaRPr lang="en-AU" dirty="0" smtClean="0"/>
          </a:p>
          <a:p>
            <a:endParaRPr lang="en-AU" u="sng" dirty="0" smtClean="0"/>
          </a:p>
          <a:p>
            <a:r>
              <a:rPr lang="en-AU" dirty="0" smtClean="0"/>
              <a:t>0.5Msq km land mass</a:t>
            </a:r>
          </a:p>
          <a:p>
            <a:endParaRPr lang="en-AU" dirty="0"/>
          </a:p>
          <a:p>
            <a:r>
              <a:rPr lang="en-AU" dirty="0" smtClean="0"/>
              <a:t>Population 67 Million</a:t>
            </a:r>
          </a:p>
          <a:p>
            <a:endParaRPr lang="en-AU" dirty="0"/>
          </a:p>
          <a:p>
            <a:endParaRPr lang="en-A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045653"/>
            <a:ext cx="3190875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697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1079500"/>
          </a:xfrm>
        </p:spPr>
        <p:txBody>
          <a:bodyPr>
            <a:normAutofit fontScale="90000"/>
          </a:bodyPr>
          <a:lstStyle/>
          <a:p>
            <a:pPr marL="0" indent="0">
              <a:defRPr/>
            </a:pPr>
            <a:r>
              <a:rPr lang="en-AU" sz="3600" b="1" dirty="0" smtClean="0"/>
              <a:t/>
            </a:r>
            <a:br>
              <a:rPr lang="en-AU" sz="3600" b="1" dirty="0" smtClean="0"/>
            </a:br>
            <a:endParaRPr lang="en-AU" sz="3600" dirty="0"/>
          </a:p>
        </p:txBody>
      </p:sp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124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09"/>
          <a:stretch/>
        </p:blipFill>
        <p:spPr>
          <a:xfrm>
            <a:off x="141489" y="1268761"/>
            <a:ext cx="8496944" cy="2376263"/>
          </a:xfrm>
        </p:spPr>
      </p:pic>
      <p:sp>
        <p:nvSpPr>
          <p:cNvPr id="2" name="TextBox 1"/>
          <p:cNvSpPr txBox="1"/>
          <p:nvPr/>
        </p:nvSpPr>
        <p:spPr>
          <a:xfrm>
            <a:off x="6057022" y="3645023"/>
            <a:ext cx="295232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A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= National Government</a:t>
            </a:r>
            <a:r>
              <a:rPr lang="en-A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AU" sz="16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A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situational awareness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A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Disaster Policy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A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Coordination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A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Departments:</a:t>
            </a: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r>
              <a:rPr lang="en-A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Science and Weather</a:t>
            </a: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r>
              <a:rPr lang="en-A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Defence</a:t>
            </a: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r>
              <a:rPr lang="en-A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Health </a:t>
            </a: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r>
              <a:rPr lang="en-A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Agriculture </a:t>
            </a: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r>
              <a:rPr lang="en-A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Federal Police</a:t>
            </a:r>
            <a:endParaRPr lang="en-A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9849" y="3645023"/>
            <a:ext cx="25068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A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562 = Local Governments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Initial recovery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Clean 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Support Emergency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Organise volunteers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Local Coordination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Shelters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Water, sewage, rubbish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87824" y="3649948"/>
            <a:ext cx="2952328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A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= State and </a:t>
            </a:r>
            <a:r>
              <a:rPr lang="en-A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Territories </a:t>
            </a:r>
            <a:r>
              <a:rPr lang="en-A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First responders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Fire Brigades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Country Fire volunteers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Ambulance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Search and Rescue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Public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State Coordination</a:t>
            </a:r>
          </a:p>
          <a:p>
            <a:endParaRPr lang="en-A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17655"/>
            <a:ext cx="9144000" cy="43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036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www.ag.gov.au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6430963"/>
            <a:ext cx="9131300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30963"/>
            <a:ext cx="1457325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95536" y="1628800"/>
            <a:ext cx="820891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en-US" sz="25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84241"/>
            <a:ext cx="8151763" cy="5307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519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908719"/>
            <a:ext cx="6544340" cy="3346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http://www.convictcreations.com/animals/images/samkoal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712" y="772262"/>
            <a:ext cx="2592288" cy="333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www.ag.gov.au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6430963"/>
            <a:ext cx="9131300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30963"/>
            <a:ext cx="1457325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109" y="3785240"/>
            <a:ext cx="5835751" cy="2645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3560113"/>
            <a:ext cx="3750153" cy="286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2488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www.ag.gov.au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6430963"/>
            <a:ext cx="9131300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30963"/>
            <a:ext cx="1457325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95536" y="1628800"/>
            <a:ext cx="820891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altLang="en-US" sz="2500" b="1" dirty="0"/>
              <a:t>Catalyst: </a:t>
            </a:r>
            <a:r>
              <a:rPr lang="en-AU" altLang="en-US" sz="2500" dirty="0"/>
              <a:t>Royal Commission investigating bushfires in State of Victoria in February 2009</a:t>
            </a:r>
            <a:r>
              <a:rPr lang="en-AU" altLang="en-US" sz="2500" dirty="0" smtClean="0"/>
              <a:t>.</a:t>
            </a:r>
            <a:br>
              <a:rPr lang="en-AU" altLang="en-US" sz="2500" dirty="0" smtClean="0"/>
            </a:br>
            <a:endParaRPr lang="en-AU" altLang="en-US" sz="2500" dirty="0"/>
          </a:p>
          <a:p>
            <a:r>
              <a:rPr lang="en-AU" altLang="en-US" sz="2500" b="1" dirty="0"/>
              <a:t>Focus: </a:t>
            </a:r>
            <a:r>
              <a:rPr lang="en-AU" altLang="en-US" sz="2500" dirty="0" smtClean="0"/>
              <a:t>To </a:t>
            </a:r>
            <a:r>
              <a:rPr lang="en-US" altLang="en-US" sz="2500" dirty="0" smtClean="0"/>
              <a:t>provide emergency information to the Australian public, so that they can act upon it</a:t>
            </a:r>
          </a:p>
          <a:p>
            <a:endParaRPr lang="en-US" altLang="en-US" sz="2500" dirty="0"/>
          </a:p>
          <a:p>
            <a:r>
              <a:rPr lang="en-US" altLang="en-US" sz="2500" b="1" dirty="0" smtClean="0"/>
              <a:t>Implementation: </a:t>
            </a:r>
            <a:r>
              <a:rPr lang="en-US" altLang="en-US" sz="2500" dirty="0" smtClean="0"/>
              <a:t>A variety </a:t>
            </a:r>
            <a:r>
              <a:rPr lang="en-US" altLang="en-US" sz="2500" dirty="0"/>
              <a:t>of State-based emergency service organisations </a:t>
            </a:r>
            <a:r>
              <a:rPr lang="en-US" altLang="en-US" sz="2500" dirty="0" smtClean="0"/>
              <a:t>were using CAP in an inconsistent way</a:t>
            </a:r>
            <a:br>
              <a:rPr lang="en-US" altLang="en-US" sz="2500" dirty="0" smtClean="0"/>
            </a:br>
            <a:endParaRPr lang="en-US" altLang="en-US" sz="2500" dirty="0"/>
          </a:p>
          <a:p>
            <a:r>
              <a:rPr lang="en-US" altLang="en-US" sz="2500" b="1" dirty="0" smtClean="0"/>
              <a:t>Who: </a:t>
            </a:r>
            <a:r>
              <a:rPr lang="en-US" altLang="en-US" sz="2500" dirty="0" smtClean="0"/>
              <a:t>Various </a:t>
            </a:r>
            <a:r>
              <a:rPr lang="en-US" altLang="en-US" sz="2500" dirty="0"/>
              <a:t>State-based </a:t>
            </a:r>
            <a:r>
              <a:rPr lang="en-US" altLang="en-US" sz="2500" dirty="0" smtClean="0"/>
              <a:t>emergency </a:t>
            </a:r>
            <a:r>
              <a:rPr lang="en-US" altLang="en-US" sz="2500" dirty="0"/>
              <a:t>s</a:t>
            </a:r>
            <a:r>
              <a:rPr lang="en-US" altLang="en-US" sz="2500" dirty="0" smtClean="0"/>
              <a:t>ervice </a:t>
            </a:r>
            <a:r>
              <a:rPr lang="en-US" altLang="en-US" sz="2500" dirty="0"/>
              <a:t>organisations, including:</a:t>
            </a:r>
          </a:p>
          <a:p>
            <a:pPr lvl="1"/>
            <a:r>
              <a:rPr lang="en-US" altLang="en-US" sz="2500" dirty="0"/>
              <a:t>Fire, Rescue, Police, Health, Transport, Infrastructure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0904" y="1124744"/>
            <a:ext cx="82089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500" b="1" dirty="0" smtClean="0"/>
              <a:t>Why CAP? </a:t>
            </a:r>
            <a:endParaRPr lang="en-AU" sz="2500" b="1" dirty="0"/>
          </a:p>
        </p:txBody>
      </p:sp>
    </p:spTree>
    <p:extLst>
      <p:ext uri="{BB962C8B-B14F-4D97-AF65-F5344CB8AC3E}">
        <p14:creationId xmlns:p14="http://schemas.microsoft.com/office/powerpoint/2010/main" val="312248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0" y="6430963"/>
            <a:ext cx="9144000" cy="439737"/>
            <a:chOff x="0" y="6430963"/>
            <a:chExt cx="9144000" cy="439737"/>
          </a:xfrm>
        </p:grpSpPr>
        <p:pic>
          <p:nvPicPr>
            <p:cNvPr id="6" name="Picture 3" descr="www.ag.gov.au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00" y="6430963"/>
              <a:ext cx="9131300" cy="439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430963"/>
              <a:ext cx="1457325" cy="439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395536" y="1628800"/>
            <a:ext cx="8208912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800" dirty="0"/>
              <a:t>CAP is a “write-it-once, use everywhere” data format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800" dirty="0" smtClean="0"/>
              <a:t>It </a:t>
            </a:r>
            <a:r>
              <a:rPr lang="en-AU" sz="2800" dirty="0"/>
              <a:t>is based on Extensible Mark-up Language (XML) data format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800" dirty="0" smtClean="0"/>
              <a:t>It </a:t>
            </a:r>
            <a:r>
              <a:rPr lang="en-AU" sz="2800" dirty="0"/>
              <a:t>is an open, non-proprietary standard shared by all major software providers. </a:t>
            </a:r>
            <a:endParaRPr lang="en-AU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800" dirty="0" smtClean="0"/>
              <a:t>It provides a flexible structure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sz="2800" dirty="0" smtClean="0"/>
              <a:t>ALERT | INFORMATION | RESOURCE  | AREA</a:t>
            </a:r>
            <a:endParaRPr lang="en-AU" sz="2800" dirty="0"/>
          </a:p>
          <a:p>
            <a:endParaRPr lang="en-AU" sz="2000" dirty="0" smtClean="0"/>
          </a:p>
          <a:p>
            <a:endParaRPr lang="en-US" altLang="en-US" sz="2500" dirty="0"/>
          </a:p>
        </p:txBody>
      </p:sp>
      <p:sp>
        <p:nvSpPr>
          <p:cNvPr id="3" name="TextBox 2"/>
          <p:cNvSpPr txBox="1"/>
          <p:nvPr/>
        </p:nvSpPr>
        <p:spPr>
          <a:xfrm>
            <a:off x="360904" y="1124744"/>
            <a:ext cx="82089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500" b="1" dirty="0" smtClean="0"/>
              <a:t>Why CAP? </a:t>
            </a:r>
            <a:endParaRPr lang="en-AU" sz="2500" b="1" dirty="0"/>
          </a:p>
        </p:txBody>
      </p:sp>
    </p:spTree>
    <p:extLst>
      <p:ext uri="{BB962C8B-B14F-4D97-AF65-F5344CB8AC3E}">
        <p14:creationId xmlns:p14="http://schemas.microsoft.com/office/powerpoint/2010/main" val="243875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www.ag.gov.au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6430963"/>
            <a:ext cx="9131300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30963"/>
            <a:ext cx="1457325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95536" y="1628800"/>
            <a:ext cx="8208912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500" dirty="0"/>
              <a:t>It is technology neutral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AU" sz="25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500" dirty="0" smtClean="0"/>
              <a:t>Its </a:t>
            </a:r>
            <a:r>
              <a:rPr lang="en-AU" sz="2500" dirty="0"/>
              <a:t>an international standard that can be modified to Australian conditions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AU" sz="25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500" dirty="0" smtClean="0"/>
              <a:t>It </a:t>
            </a:r>
            <a:r>
              <a:rPr lang="en-AU" sz="2500" dirty="0"/>
              <a:t>is open source – anyone can use </a:t>
            </a:r>
            <a:r>
              <a:rPr lang="en-AU" sz="2500" dirty="0" smtClean="0"/>
              <a:t>it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AU" sz="25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500" dirty="0" smtClean="0"/>
              <a:t>It allows for national interoperability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AU" sz="2500" dirty="0" smtClean="0"/>
              <a:t>Based on a common standard rather than common procurement or common equipment</a:t>
            </a:r>
            <a:endParaRPr lang="en-AU" sz="2500" dirty="0"/>
          </a:p>
        </p:txBody>
      </p:sp>
      <p:sp>
        <p:nvSpPr>
          <p:cNvPr id="3" name="TextBox 2"/>
          <p:cNvSpPr txBox="1"/>
          <p:nvPr/>
        </p:nvSpPr>
        <p:spPr>
          <a:xfrm>
            <a:off x="360904" y="1124744"/>
            <a:ext cx="82089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500" b="1" dirty="0" smtClean="0"/>
              <a:t>Why CAP? </a:t>
            </a:r>
            <a:endParaRPr lang="en-AU" sz="2500" b="1" dirty="0"/>
          </a:p>
        </p:txBody>
      </p:sp>
    </p:spTree>
    <p:extLst>
      <p:ext uri="{BB962C8B-B14F-4D97-AF65-F5344CB8AC3E}">
        <p14:creationId xmlns:p14="http://schemas.microsoft.com/office/powerpoint/2010/main" val="76466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www.ag.gov.au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6430963"/>
            <a:ext cx="9131300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30963"/>
            <a:ext cx="1457325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4511367"/>
              </p:ext>
            </p:extLst>
          </p:nvPr>
        </p:nvGraphicFramePr>
        <p:xfrm>
          <a:off x="761926" y="2060848"/>
          <a:ext cx="7632848" cy="40247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6424"/>
                <a:gridCol w="3816424"/>
              </a:tblGrid>
              <a:tr h="451105">
                <a:tc>
                  <a:txBody>
                    <a:bodyPr/>
                    <a:lstStyle/>
                    <a:p>
                      <a:pPr algn="ctr"/>
                      <a:r>
                        <a:rPr lang="en-AU" sz="1800" b="1" dirty="0" smtClean="0"/>
                        <a:t>CAP-AU event code</a:t>
                      </a:r>
                      <a:endParaRPr lang="en-AU" sz="1800" b="1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b="1" dirty="0" smtClean="0"/>
                        <a:t>CAP event code</a:t>
                      </a:r>
                      <a:endParaRPr lang="en-AU" sz="1800" b="1" dirty="0"/>
                    </a:p>
                  </a:txBody>
                  <a:tcPr marL="0" marR="0" marT="0" marB="0"/>
                </a:tc>
              </a:tr>
              <a:tr h="451105">
                <a:tc>
                  <a:txBody>
                    <a:bodyPr/>
                    <a:lstStyle/>
                    <a:p>
                      <a:pPr algn="ctr"/>
                      <a:r>
                        <a:rPr lang="en-AU" sz="1800" b="1" dirty="0" smtClean="0"/>
                        <a:t>Bushfire</a:t>
                      </a:r>
                      <a:endParaRPr lang="en-AU" sz="1800" b="1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b="1" dirty="0" smtClean="0"/>
                        <a:t>Wildfire / Forest</a:t>
                      </a:r>
                      <a:r>
                        <a:rPr lang="en-AU" sz="1800" b="1" baseline="0" dirty="0" smtClean="0"/>
                        <a:t> Fire</a:t>
                      </a:r>
                      <a:endParaRPr lang="en-AU" sz="1800" b="1" dirty="0"/>
                    </a:p>
                  </a:txBody>
                  <a:tcPr marL="0" marR="0" marT="0" marB="0"/>
                </a:tc>
              </a:tr>
              <a:tr h="415883">
                <a:tc>
                  <a:txBody>
                    <a:bodyPr/>
                    <a:lstStyle/>
                    <a:p>
                      <a:pPr algn="ctr"/>
                      <a:r>
                        <a:rPr lang="en-AU" sz="1800" b="1" dirty="0" smtClean="0"/>
                        <a:t>Tropical Cyclone</a:t>
                      </a:r>
                      <a:endParaRPr lang="en-AU" sz="1800" b="1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b="1" dirty="0" smtClean="0"/>
                        <a:t>Hurricane</a:t>
                      </a:r>
                      <a:endParaRPr lang="en-AU" sz="1800" b="1" dirty="0"/>
                    </a:p>
                  </a:txBody>
                  <a:tcPr marL="0" marR="0" marT="0" marB="0"/>
                </a:tc>
              </a:tr>
              <a:tr h="451105">
                <a:tc>
                  <a:txBody>
                    <a:bodyPr/>
                    <a:lstStyle/>
                    <a:p>
                      <a:pPr algn="ctr"/>
                      <a:r>
                        <a:rPr lang="en-AU" sz="1800" b="1" dirty="0" smtClean="0"/>
                        <a:t>Sheep Grazier Warning</a:t>
                      </a:r>
                      <a:endParaRPr lang="en-AU" sz="1800" b="1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b="1" dirty="0" smtClean="0"/>
                        <a:t>?</a:t>
                      </a:r>
                      <a:endParaRPr lang="en-AU" sz="1800" b="1" dirty="0"/>
                    </a:p>
                  </a:txBody>
                  <a:tcPr marL="0" marR="0" marT="0" marB="0"/>
                </a:tc>
              </a:tr>
              <a:tr h="451105">
                <a:tc>
                  <a:txBody>
                    <a:bodyPr/>
                    <a:lstStyle/>
                    <a:p>
                      <a:pPr algn="ctr"/>
                      <a:r>
                        <a:rPr lang="en-AU" sz="1800" b="1" dirty="0" smtClean="0"/>
                        <a:t>Plant Pest</a:t>
                      </a:r>
                      <a:endParaRPr lang="en-AU" sz="1800" b="1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b="1" dirty="0" smtClean="0"/>
                        <a:t>?</a:t>
                      </a:r>
                      <a:endParaRPr lang="en-AU" sz="1800" b="1" dirty="0"/>
                    </a:p>
                  </a:txBody>
                  <a:tcPr marL="0" marR="0" marT="0" marB="0"/>
                </a:tc>
              </a:tr>
              <a:tr h="451105">
                <a:tc>
                  <a:txBody>
                    <a:bodyPr/>
                    <a:lstStyle/>
                    <a:p>
                      <a:pPr algn="ctr"/>
                      <a:r>
                        <a:rPr lang="en-AU" sz="1800" b="1" dirty="0" smtClean="0"/>
                        <a:t>Total Fire Ban</a:t>
                      </a:r>
                      <a:endParaRPr lang="en-AU" sz="1800" b="1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b="1" dirty="0" smtClean="0"/>
                        <a:t>?</a:t>
                      </a:r>
                      <a:endParaRPr lang="en-AU" sz="1800" b="1" dirty="0"/>
                    </a:p>
                  </a:txBody>
                  <a:tcPr marL="0" marR="0" marT="0" marB="0"/>
                </a:tc>
              </a:tr>
              <a:tr h="451105">
                <a:tc>
                  <a:txBody>
                    <a:bodyPr/>
                    <a:lstStyle/>
                    <a:p>
                      <a:pPr algn="ctr"/>
                      <a:r>
                        <a:rPr lang="en-AU" sz="1800" b="1" dirty="0" smtClean="0"/>
                        <a:t>Animal Plague</a:t>
                      </a:r>
                      <a:endParaRPr lang="en-AU" sz="1800" b="1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b="1" dirty="0" smtClean="0"/>
                        <a:t>?</a:t>
                      </a:r>
                      <a:endParaRPr lang="en-AU" sz="1800" b="1" dirty="0"/>
                    </a:p>
                  </a:txBody>
                  <a:tcPr marL="0" marR="0" marT="0" marB="0"/>
                </a:tc>
              </a:tr>
              <a:tr h="451105">
                <a:tc>
                  <a:txBody>
                    <a:bodyPr/>
                    <a:lstStyle/>
                    <a:p>
                      <a:pPr algn="ctr"/>
                      <a:r>
                        <a:rPr lang="en-AU" sz="1800" b="1" dirty="0" smtClean="0"/>
                        <a:t>Riverine Flood</a:t>
                      </a:r>
                      <a:endParaRPr lang="en-AU" sz="1800" b="1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b="1" dirty="0" smtClean="0"/>
                        <a:t>Overland Flow Flood</a:t>
                      </a:r>
                      <a:endParaRPr lang="en-AU" sz="1800" b="1" dirty="0"/>
                    </a:p>
                  </a:txBody>
                  <a:tcPr marL="0" marR="0" marT="0" marB="0"/>
                </a:tc>
              </a:tr>
              <a:tr h="451105">
                <a:tc>
                  <a:txBody>
                    <a:bodyPr/>
                    <a:lstStyle/>
                    <a:p>
                      <a:pPr algn="ctr"/>
                      <a:r>
                        <a:rPr lang="en-AU" sz="1800" b="1" dirty="0" smtClean="0"/>
                        <a:t>Triple Zero</a:t>
                      </a:r>
                      <a:endParaRPr lang="en-AU" sz="1800" b="1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b="1" dirty="0" err="1" smtClean="0"/>
                        <a:t>911Service</a:t>
                      </a:r>
                      <a:endParaRPr lang="en-AU" sz="1800" b="1" dirty="0"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437501" y="1355423"/>
            <a:ext cx="561662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500" b="1" dirty="0" smtClean="0"/>
              <a:t>Why an Australian Standard? </a:t>
            </a:r>
            <a:endParaRPr lang="en-AU" sz="2500" dirty="0"/>
          </a:p>
        </p:txBody>
      </p:sp>
    </p:spTree>
    <p:extLst>
      <p:ext uri="{BB962C8B-B14F-4D97-AF65-F5344CB8AC3E}">
        <p14:creationId xmlns:p14="http://schemas.microsoft.com/office/powerpoint/2010/main" val="3122488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1555</TotalTime>
  <Words>755</Words>
  <Application>Microsoft Office PowerPoint</Application>
  <PresentationFormat>On-screen Show (4:3)</PresentationFormat>
  <Paragraphs>207</Paragraphs>
  <Slides>19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focus on the consumers of CAP-AU?</vt:lpstr>
      <vt:lpstr>PowerPoint Presentation</vt:lpstr>
      <vt:lpstr>PowerPoint Presentation</vt:lpstr>
      <vt:lpstr>PowerPoint Presentation</vt:lpstr>
      <vt:lpstr>PowerPoint Presentation</vt:lpstr>
    </vt:vector>
  </TitlesOfParts>
  <Company>Australian Attorney General's Department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scheer</dc:creator>
  <cp:lastModifiedBy>moffas</cp:lastModifiedBy>
  <cp:revision>39</cp:revision>
  <cp:lastPrinted>2016-08-19T01:51:20Z</cp:lastPrinted>
  <dcterms:created xsi:type="dcterms:W3CDTF">2016-08-10T05:26:33Z</dcterms:created>
  <dcterms:modified xsi:type="dcterms:W3CDTF">2016-08-19T01:51:27Z</dcterms:modified>
</cp:coreProperties>
</file>