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67" r:id="rId4"/>
    <p:sldId id="274" r:id="rId5"/>
    <p:sldId id="258" r:id="rId6"/>
    <p:sldId id="260" r:id="rId7"/>
    <p:sldId id="272" r:id="rId8"/>
    <p:sldId id="273" r:id="rId9"/>
    <p:sldId id="259" r:id="rId10"/>
    <p:sldId id="264" r:id="rId11"/>
    <p:sldId id="270" r:id="rId12"/>
    <p:sldId id="271" r:id="rId13"/>
    <p:sldId id="268" r:id="rId14"/>
    <p:sldId id="262" r:id="rId15"/>
    <p:sldId id="263" r:id="rId16"/>
    <p:sldId id="275" r:id="rId17"/>
    <p:sldId id="266" r:id="rId18"/>
    <p:sldId id="261" r:id="rId19"/>
    <p:sldId id="269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960" autoAdjust="0"/>
  </p:normalViewPr>
  <p:slideViewPr>
    <p:cSldViewPr>
      <p:cViewPr varScale="1">
        <p:scale>
          <a:sx n="67" d="100"/>
          <a:sy n="67" d="100"/>
        </p:scale>
        <p:origin x="-29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A5AA5-E306-4EBC-A7A6-E3465CEBEACC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9D6B-596D-452F-8A51-4419CBDC5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93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err="1" smtClean="0"/>
              <a:t>Sim</a:t>
            </a:r>
            <a:r>
              <a:rPr lang="en-AU" baseline="0" dirty="0" err="1" smtClean="0">
                <a:sym typeface="Wingdings" panose="05000000000000000000" pitchFamily="2" charset="2"/>
              </a:rPr>
              <a:t>n</a:t>
            </a:r>
            <a:r>
              <a:rPr lang="en-AU" baseline="0" dirty="0" smtClean="0">
                <a:sym typeface="Wingdings" panose="05000000000000000000" pitchFamily="2" charset="2"/>
              </a:rPr>
              <a:t> – You will need to put in your desired intro notes. 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0D364-A799-48DD-9FD5-6F8ED6BD0AEC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5CEC624-FA52-4A56-9199-7366D78728D6}" type="datetime1">
              <a:rPr lang="en-AU" smtClean="0"/>
              <a:t>19/08/2016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CAP-AU Presentation to EMSINA (Darwin July 2016)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929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98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98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 smtClean="0"/>
              <a:t>Reference the placing of all the ‘important’ data in the &lt;description&gt; field</a:t>
            </a:r>
          </a:p>
          <a:p>
            <a:pPr lvl="1"/>
            <a:r>
              <a:rPr lang="en-AU" dirty="0" smtClean="0"/>
              <a:t>Reference the Australian alert levels (Advice, Watch and Act, Emergency) not fitting into the CAP Levels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58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8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Driving acceptance of the format via the consumers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Reference difference between the 2 – ownership as well as what they do.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65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AU" altLang="en-US" dirty="0" smtClean="0"/>
              <a:t>CAP</a:t>
            </a:r>
            <a:r>
              <a:rPr lang="en-AU" altLang="en-US" baseline="0" dirty="0" smtClean="0"/>
              <a:t> being a write it once use it everywhere means that it links into feeds like Facebook, Twitter and </a:t>
            </a:r>
            <a:r>
              <a:rPr lang="en-AU" altLang="en-US" baseline="0" dirty="0" err="1" smtClean="0"/>
              <a:t>Youtube</a:t>
            </a:r>
            <a:r>
              <a:rPr lang="en-AU" altLang="en-US" baseline="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AU" altLang="en-US" baseline="0" dirty="0" smtClean="0"/>
              <a:t>With a large number of Australian’s using social media CAP becomes a useful application </a:t>
            </a:r>
          </a:p>
          <a:p>
            <a:pPr>
              <a:spcBef>
                <a:spcPct val="0"/>
              </a:spcBef>
            </a:pPr>
            <a:r>
              <a:rPr lang="en-AU" altLang="en-US" baseline="0" dirty="0" smtClean="0"/>
              <a:t>*Standardised structure </a:t>
            </a:r>
          </a:p>
          <a:p>
            <a:pPr>
              <a:spcBef>
                <a:spcPct val="0"/>
              </a:spcBef>
            </a:pPr>
            <a:r>
              <a:rPr lang="en-AU" altLang="en-US" baseline="0" dirty="0" smtClean="0"/>
              <a:t>*Machine readable – Talking points </a:t>
            </a:r>
            <a:endParaRPr lang="en-AU" altLang="en-US" dirty="0" smtClean="0"/>
          </a:p>
          <a:p>
            <a:pPr>
              <a:spcBef>
                <a:spcPct val="0"/>
              </a:spcBef>
            </a:pPr>
            <a:endParaRPr lang="en-AU" altLang="en-US" dirty="0" smtClean="0"/>
          </a:p>
          <a:p>
            <a:pPr>
              <a:spcBef>
                <a:spcPct val="0"/>
              </a:spcBef>
            </a:pPr>
            <a:r>
              <a:rPr lang="en-AU" altLang="en-US" dirty="0" smtClean="0"/>
              <a:t>(Source: http://www.socialmedianews.com.au/social-media-statistics-australia-january-2016/)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47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Australia is the world’s sixth-largest country by total area.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	Sydney - Perth </a:t>
            </a:r>
            <a:r>
              <a:rPr lang="en-AU" baseline="0" dirty="0" smtClean="0"/>
              <a:t> </a:t>
            </a:r>
            <a:r>
              <a:rPr lang="en-AU" dirty="0" smtClean="0"/>
              <a:t>3938 km  	 Beijing - Islamabad    3875 km    (</a:t>
            </a:r>
            <a:r>
              <a:rPr lang="en-AU" dirty="0" err="1" smtClean="0"/>
              <a:t>Melb</a:t>
            </a:r>
            <a:r>
              <a:rPr lang="en-AU" dirty="0" smtClean="0"/>
              <a:t> to Cape York 3800km)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     	</a:t>
            </a:r>
            <a:r>
              <a:rPr lang="en-AU" dirty="0" err="1" smtClean="0"/>
              <a:t>Melb</a:t>
            </a:r>
            <a:r>
              <a:rPr lang="en-AU" dirty="0" smtClean="0"/>
              <a:t> - Bris 1658 km           Singapore - Bangkok 1828 km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/>
            </a:r>
            <a:br>
              <a:rPr lang="en-AU" baseline="0" dirty="0" smtClean="0"/>
            </a:br>
            <a:endParaRPr lang="en-AU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2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 smtClean="0">
                <a:latin typeface="+mn-lt"/>
              </a:rPr>
              <a:t>Talking points: In Australia</a:t>
            </a:r>
            <a:r>
              <a:rPr lang="en-AU" sz="1100" baseline="0" dirty="0" smtClean="0">
                <a:latin typeface="+mn-lt"/>
              </a:rPr>
              <a:t> there are </a:t>
            </a:r>
            <a:r>
              <a:rPr lang="en-AU" sz="1100" dirty="0" smtClean="0">
                <a:latin typeface="+mn-lt"/>
              </a:rPr>
              <a:t>3 levels of Government involved in Emergency 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100" dirty="0" smtClean="0">
                <a:latin typeface="+mn-lt"/>
              </a:rPr>
              <a:t>*Local  Governments, of which there are 562</a:t>
            </a:r>
            <a:r>
              <a:rPr lang="en-AU" sz="1100" baseline="0" dirty="0" smtClean="0">
                <a:latin typeface="+mn-lt"/>
              </a:rPr>
              <a:t> – provide s</a:t>
            </a:r>
            <a:r>
              <a:rPr lang="en-AU" sz="1100" dirty="0" smtClean="0">
                <a:latin typeface="+mn-lt"/>
              </a:rPr>
              <a:t>upport to and manage Emergency Services,</a:t>
            </a:r>
            <a:r>
              <a:rPr lang="en-AU" sz="1100" baseline="0" dirty="0" smtClean="0">
                <a:latin typeface="+mn-lt"/>
              </a:rPr>
              <a:t> </a:t>
            </a:r>
            <a:r>
              <a:rPr lang="en-AU" sz="1100" dirty="0" smtClean="0">
                <a:latin typeface="+mn-lt"/>
              </a:rPr>
              <a:t>Initial recovery</a:t>
            </a:r>
            <a:br>
              <a:rPr lang="en-AU" sz="1100" dirty="0" smtClean="0">
                <a:latin typeface="+mn-lt"/>
              </a:rPr>
            </a:br>
            <a:endParaRPr lang="en-AU" sz="11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100" dirty="0" smtClean="0">
                <a:latin typeface="+mn-lt"/>
              </a:rPr>
              <a:t>*</a:t>
            </a:r>
            <a:r>
              <a:rPr lang="en-AU" sz="1100" dirty="0" smtClean="0">
                <a:latin typeface="+mn-lt"/>
              </a:rPr>
              <a:t>State / Territories Governments</a:t>
            </a:r>
            <a:r>
              <a:rPr lang="en-AU" sz="1100" baseline="0" dirty="0" smtClean="0">
                <a:latin typeface="+mn-lt"/>
              </a:rPr>
              <a:t>, of which there are 8 </a:t>
            </a:r>
            <a:r>
              <a:rPr lang="en-AU" sz="1100" dirty="0" smtClean="0">
                <a:latin typeface="+mn-lt"/>
              </a:rPr>
              <a:t>– Are responsible</a:t>
            </a:r>
            <a:r>
              <a:rPr lang="en-AU" sz="1100" baseline="0" dirty="0" smtClean="0">
                <a:latin typeface="+mn-lt"/>
              </a:rPr>
              <a:t> for the management of </a:t>
            </a:r>
            <a:r>
              <a:rPr lang="en-AU" sz="1100" dirty="0" smtClean="0">
                <a:latin typeface="+mn-lt"/>
              </a:rPr>
              <a:t>First responders including Police, Fire Brigades, Ambulance, Rescue, Health, the list goes on.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control most functions essential for effective crisis prevention, preparedness, response and recovery.</a:t>
            </a:r>
            <a:r>
              <a:rPr lang="en-AU" sz="1100" dirty="0" smtClean="0">
                <a:latin typeface="+mn-lt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1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100" dirty="0" smtClean="0">
                <a:latin typeface="+mn-lt"/>
              </a:rPr>
              <a:t>*</a:t>
            </a:r>
            <a:r>
              <a:rPr lang="en-AU" sz="1100" dirty="0" smtClean="0">
                <a:latin typeface="+mn-lt"/>
              </a:rPr>
              <a:t>National (Federal</a:t>
            </a:r>
            <a:r>
              <a:rPr lang="en-AU" sz="1100" baseline="0" dirty="0" smtClean="0">
                <a:latin typeface="+mn-lt"/>
              </a:rPr>
              <a:t> Government)</a:t>
            </a:r>
            <a:r>
              <a:rPr lang="en-AU" sz="1100" dirty="0" smtClean="0">
                <a:latin typeface="+mn-lt"/>
              </a:rPr>
              <a:t> – Responsible for</a:t>
            </a:r>
            <a:r>
              <a:rPr lang="en-AU" sz="1100" baseline="0" dirty="0" smtClean="0">
                <a:latin typeface="+mn-lt"/>
              </a:rPr>
              <a:t> </a:t>
            </a:r>
            <a:r>
              <a:rPr lang="en-AU" sz="1100" dirty="0" smtClean="0">
                <a:latin typeface="+mn-lt"/>
              </a:rPr>
              <a:t>National Disaster Management Policy, Australian Government Departmental</a:t>
            </a:r>
            <a:r>
              <a:rPr lang="en-AU" sz="1100" baseline="0" dirty="0" smtClean="0">
                <a:latin typeface="+mn-lt"/>
              </a:rPr>
              <a:t> preparedness and responses (both domestically and internationally) W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crises involve actual or potential national consequences there may be a need for high level collaboration between the S&amp;T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Govts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National Govt.</a:t>
            </a:r>
            <a:r>
              <a:rPr lang="en-AU" sz="1100" dirty="0" smtClean="0">
                <a:latin typeface="+mn-lt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kern="0" baseline="0" noProof="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16D20-8DE2-49E7-BD87-DD8EBCBD2CF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9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19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Top five</a:t>
            </a:r>
            <a:r>
              <a:rPr lang="en-AU" baseline="0" dirty="0" smtClean="0"/>
              <a:t> natural hazards in Australia </a:t>
            </a:r>
          </a:p>
          <a:p>
            <a:r>
              <a:rPr lang="en-AU" dirty="0" smtClean="0"/>
              <a:t>Bushfire – Flood – Severe</a:t>
            </a:r>
            <a:r>
              <a:rPr lang="en-AU" baseline="0" dirty="0" smtClean="0"/>
              <a:t> Storms – Earthquakes – (Worst case Newcastle 1989) Cyclone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41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19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*CAP has</a:t>
            </a:r>
            <a:r>
              <a:rPr lang="en-AU" baseline="0" dirty="0" smtClean="0"/>
              <a:t> a standardised structure, it is machine readable, write once </a:t>
            </a:r>
          </a:p>
          <a:p>
            <a:r>
              <a:rPr lang="en-AU" baseline="0" dirty="0" smtClean="0"/>
              <a:t>*Flows well with Australia’s ‘all hazards’ approach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19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*CAP has</a:t>
            </a:r>
            <a:r>
              <a:rPr lang="en-AU" baseline="0" dirty="0" smtClean="0"/>
              <a:t> a standardised structure, it is machine readable, write once </a:t>
            </a:r>
          </a:p>
          <a:p>
            <a:r>
              <a:rPr lang="en-AU" baseline="0" dirty="0" smtClean="0"/>
              <a:t>*Flows well with Australia’s ‘all hazards’ approach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19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*</a:t>
            </a:r>
            <a:r>
              <a:rPr lang="en-AU" baseline="0" dirty="0" smtClean="0"/>
              <a:t>Australian Standard developed in 2012 </a:t>
            </a:r>
          </a:p>
          <a:p>
            <a:r>
              <a:rPr lang="en-AU" baseline="0" dirty="0" smtClean="0"/>
              <a:t>*Why we have a standard – Own language – Country specific codes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9D6B-596D-452F-8A51-4419CBDC50E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98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39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5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0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4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26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3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64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25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4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51F1-A2C7-43A1-B582-4CB3375B68C5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80E2-DFD2-4310-8A6D-B4F9846905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share.gov.au/item-details/?rid=57" TargetMode="External"/><Relationship Id="rId5" Type="http://schemas.openxmlformats.org/officeDocument/2006/relationships/hyperlink" Target="mailto:Simon.moffat@ag.gov.a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78060" y="1700808"/>
            <a:ext cx="8019801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4400" b="1" dirty="0" smtClean="0"/>
              <a:t>Implementing </a:t>
            </a:r>
          </a:p>
          <a:p>
            <a:pPr algn="ctr"/>
            <a:r>
              <a:rPr lang="en-AU" altLang="en-US" sz="4400" b="1" dirty="0" smtClean="0"/>
              <a:t>CAP-AU</a:t>
            </a:r>
          </a:p>
          <a:p>
            <a:pPr algn="ctr"/>
            <a:endParaRPr lang="en-AU" altLang="en-US" sz="4400" b="1" dirty="0" smtClean="0"/>
          </a:p>
          <a:p>
            <a:pPr algn="ctr"/>
            <a:r>
              <a:rPr lang="en-AU" altLang="en-US" sz="2500" b="1" dirty="0" smtClean="0"/>
              <a:t>(the Australian Standard of the Common Alerting Protocol) </a:t>
            </a:r>
          </a:p>
          <a:p>
            <a:pPr algn="ctr"/>
            <a:endParaRPr lang="en-AU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15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077" y="1196752"/>
            <a:ext cx="5390227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55892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https://www.govshare.gov.au/item-details/?rid=57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2868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98" y="1052513"/>
            <a:ext cx="65913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24890"/>
              </p:ext>
            </p:extLst>
          </p:nvPr>
        </p:nvGraphicFramePr>
        <p:xfrm>
          <a:off x="899592" y="1700808"/>
          <a:ext cx="6984776" cy="38164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4633"/>
                <a:gridCol w="1092333"/>
                <a:gridCol w="5107810"/>
              </a:tblGrid>
              <a:tr h="30589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#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CAP Category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CAP-AU-STD Authority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 CBRNE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Australian Federal Police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 err="1">
                          <a:effectLst/>
                        </a:rPr>
                        <a:t>Env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Department of Agriculture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Fire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Australasian Fire and Emergency Services Authorities Council (AFAC)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Geo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Geoscience Australia (GA)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Health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Department of Health &amp; Department of Agriculture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Infra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Attorney-General’s Department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Met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Bureau of Meteorology (BOM)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Rescue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AFAC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Safety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Attorney-General’s Department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10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Security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Secretariat Deputy Commissioners - Operational Management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33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11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Transport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Department of Infrastructure &amp; Transport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89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12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Other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Attorney-General’s Department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81" y="125646"/>
            <a:ext cx="64674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70820"/>
            <a:ext cx="146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Current focus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692696"/>
            <a:ext cx="210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Meeting the needs of the CAP-AU issuers</a:t>
            </a:r>
          </a:p>
        </p:txBody>
      </p:sp>
    </p:spTree>
    <p:extLst>
      <p:ext uri="{BB962C8B-B14F-4D97-AF65-F5344CB8AC3E}">
        <p14:creationId xmlns:p14="http://schemas.microsoft.com/office/powerpoint/2010/main" val="13059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484784"/>
            <a:ext cx="6462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500" b="1" dirty="0" smtClean="0"/>
              <a:t>Interoperability</a:t>
            </a:r>
            <a:endParaRPr lang="en-A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Government Agency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5556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Government Agency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653136"/>
            <a:ext cx="225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Government Agency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994920" y="3861048"/>
            <a:ext cx="25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Social Media Providers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46438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Mobile Phone App Developers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53639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Television and Radio Broadcasters</a:t>
            </a:r>
            <a:endParaRPr lang="en-AU" dirty="0"/>
          </a:p>
        </p:txBody>
      </p:sp>
      <p:sp>
        <p:nvSpPr>
          <p:cNvPr id="15" name="Left-Right Arrow 14"/>
          <p:cNvSpPr/>
          <p:nvPr/>
        </p:nvSpPr>
        <p:spPr>
          <a:xfrm>
            <a:off x="2915816" y="2636912"/>
            <a:ext cx="1989310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Left-Right Arrow 16"/>
          <p:cNvSpPr/>
          <p:nvPr/>
        </p:nvSpPr>
        <p:spPr>
          <a:xfrm rot="1178354">
            <a:off x="2861594" y="5099546"/>
            <a:ext cx="1989310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Left-Right Arrow 17"/>
          <p:cNvSpPr/>
          <p:nvPr/>
        </p:nvSpPr>
        <p:spPr>
          <a:xfrm rot="20188697">
            <a:off x="2861594" y="4337155"/>
            <a:ext cx="1989310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Left-Right Arrow 18"/>
          <p:cNvSpPr/>
          <p:nvPr/>
        </p:nvSpPr>
        <p:spPr>
          <a:xfrm>
            <a:off x="2870722" y="4725144"/>
            <a:ext cx="1989310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04056"/>
          </a:xfrm>
        </p:spPr>
        <p:txBody>
          <a:bodyPr>
            <a:noAutofit/>
          </a:bodyPr>
          <a:lstStyle/>
          <a:p>
            <a:r>
              <a:rPr lang="en-AU" sz="2500" b="1" dirty="0" smtClean="0"/>
              <a:t>Why focus on the consumers of CAP-AU?</a:t>
            </a:r>
            <a:endParaRPr lang="en-AU" sz="25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296287"/>
          </a:xfr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500" dirty="0"/>
              <a:t>Australian Government’s Open Data agenda</a:t>
            </a:r>
          </a:p>
          <a:p>
            <a:pPr marL="0"/>
            <a:endParaRPr lang="en-AU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500" dirty="0"/>
              <a:t>A focus on the consumers will increase demand for CAP-AU as a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500" dirty="0"/>
              <a:t>We want to facilitate the flow of information rather than control it.</a:t>
            </a:r>
          </a:p>
          <a:p>
            <a:pPr marL="0"/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2868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492896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Make contact with the issuers and consumers of CAP-AU alerts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Identify </a:t>
            </a:r>
            <a:r>
              <a:rPr lang="en-US" sz="2500" dirty="0"/>
              <a:t>the needs of the CAP-AU consumers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Communicate </a:t>
            </a:r>
            <a:r>
              <a:rPr lang="en-US" sz="2500" dirty="0"/>
              <a:t>those needs back to the CAP-AU issuers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6462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500" b="1" dirty="0"/>
              <a:t>Understanding the consumer </a:t>
            </a:r>
            <a:r>
              <a:rPr lang="en-AU" sz="2500" b="1" dirty="0" smtClean="0"/>
              <a:t>needs</a:t>
            </a:r>
            <a:endParaRPr lang="en-AU" sz="2500" b="1" dirty="0"/>
          </a:p>
        </p:txBody>
      </p:sp>
    </p:spTree>
    <p:extLst>
      <p:ext uri="{BB962C8B-B14F-4D97-AF65-F5344CB8AC3E}">
        <p14:creationId xmlns:p14="http://schemas.microsoft.com/office/powerpoint/2010/main" val="19932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18336"/>
            <a:ext cx="3702154" cy="56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offas\AppData\Local\Microsoft\Windows\Temporary Internet Files\Content.Outlook\QQ4IWN6A\photo 3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9344"/>
            <a:ext cx="3554413" cy="53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05251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iAlert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68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662" y="1415098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b="1" dirty="0" smtClean="0"/>
              <a:t>Potential benefits of CAP in Australia </a:t>
            </a:r>
            <a:endParaRPr lang="en-AU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3121" y="2060848"/>
            <a:ext cx="819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Australians are early adopters of technology – CAP is able to be integrated into a range of technologies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1" y="2754944"/>
            <a:ext cx="1632967" cy="161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121" y="4366845"/>
            <a:ext cx="221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15 Million Users</a:t>
            </a:r>
            <a:br>
              <a:rPr lang="en-AU" dirty="0" smtClean="0"/>
            </a:br>
            <a:r>
              <a:rPr lang="en-AU" dirty="0" smtClean="0"/>
              <a:t>62.5% of Australians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34" y="3955404"/>
            <a:ext cx="1628205" cy="163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6176" y="28529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2.8 Million Users</a:t>
            </a:r>
            <a:br>
              <a:rPr lang="en-AU" dirty="0" smtClean="0"/>
            </a:br>
            <a:r>
              <a:rPr lang="en-AU" dirty="0" smtClean="0"/>
              <a:t>11.66% of Australians</a:t>
            </a:r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90" y="3475643"/>
            <a:ext cx="1296144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35752" y="3006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14 Million Users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586390" y="5013176"/>
            <a:ext cx="164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58.33% of Australians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2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884222"/>
            <a:ext cx="691276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b="1" dirty="0" smtClean="0"/>
              <a:t>Simon Moffat </a:t>
            </a:r>
          </a:p>
          <a:p>
            <a:r>
              <a:rPr lang="en-AU" sz="2500" dirty="0" smtClean="0"/>
              <a:t>	Crisis Management Branch</a:t>
            </a:r>
            <a:br>
              <a:rPr lang="en-AU" sz="2500" dirty="0" smtClean="0"/>
            </a:br>
            <a:r>
              <a:rPr lang="en-AU" sz="2500" dirty="0" smtClean="0"/>
              <a:t>	Emergency Management Australia</a:t>
            </a:r>
          </a:p>
          <a:p>
            <a:r>
              <a:rPr lang="en-AU" sz="2500" dirty="0" smtClean="0"/>
              <a:t>	Attorney-General’s Department</a:t>
            </a:r>
          </a:p>
          <a:p>
            <a:r>
              <a:rPr lang="en-AU" sz="2500" dirty="0" smtClean="0"/>
              <a:t>	</a:t>
            </a:r>
            <a:r>
              <a:rPr lang="en-AU" sz="2500" dirty="0" smtClean="0">
                <a:hlinkClick r:id="rId5"/>
              </a:rPr>
              <a:t>Simon.moffat@ag.gov.au</a:t>
            </a:r>
            <a:r>
              <a:rPr lang="en-AU" sz="2500" dirty="0" smtClean="0"/>
              <a:t> </a:t>
            </a:r>
            <a:endParaRPr lang="en-AU" sz="2500" dirty="0" smtClean="0"/>
          </a:p>
          <a:p>
            <a:endParaRPr lang="en-AU" sz="2500" dirty="0"/>
          </a:p>
          <a:p>
            <a:r>
              <a:rPr lang="en-AU" sz="2500" dirty="0" smtClean="0"/>
              <a:t>To download CAP-AU documentation, go to:</a:t>
            </a:r>
          </a:p>
          <a:p>
            <a:r>
              <a:rPr lang="en-AU" sz="2500" dirty="0">
                <a:hlinkClick r:id="rId6"/>
              </a:rPr>
              <a:t>https://www.govshare.gov.au/item-details/?</a:t>
            </a:r>
            <a:r>
              <a:rPr lang="en-AU" sz="2500" dirty="0" smtClean="0">
                <a:hlinkClick r:id="rId6"/>
              </a:rPr>
              <a:t>rid=57</a:t>
            </a:r>
            <a:endParaRPr lang="en-AU" sz="2500" dirty="0" smtClean="0"/>
          </a:p>
          <a:p>
            <a:endParaRPr lang="en-AU" sz="25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7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235439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smtClean="0"/>
              <a:t>Australia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7.6Msq km land mass</a:t>
            </a:r>
          </a:p>
          <a:p>
            <a:endParaRPr lang="en-AU" dirty="0"/>
          </a:p>
          <a:p>
            <a:r>
              <a:rPr lang="en-AU" dirty="0" smtClean="0"/>
              <a:t>Population 24 Million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smtClean="0"/>
              <a:t>Thailand</a:t>
            </a:r>
            <a:endParaRPr lang="en-AU" dirty="0" smtClean="0"/>
          </a:p>
          <a:p>
            <a:endParaRPr lang="en-AU" u="sng" dirty="0" smtClean="0"/>
          </a:p>
          <a:p>
            <a:r>
              <a:rPr lang="en-AU" dirty="0" smtClean="0"/>
              <a:t>0.5Msq km land mass</a:t>
            </a:r>
          </a:p>
          <a:p>
            <a:endParaRPr lang="en-AU" dirty="0"/>
          </a:p>
          <a:p>
            <a:r>
              <a:rPr lang="en-AU" dirty="0" smtClean="0"/>
              <a:t>Population 67 Million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45653"/>
            <a:ext cx="3190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9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en-AU" sz="3600" b="1" dirty="0" smtClean="0"/>
              <a:t/>
            </a:r>
            <a:br>
              <a:rPr lang="en-AU" sz="3600" b="1" dirty="0" smtClean="0"/>
            </a:br>
            <a:endParaRPr lang="en-AU" sz="36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9"/>
          <a:stretch/>
        </p:blipFill>
        <p:spPr>
          <a:xfrm>
            <a:off x="141489" y="1268761"/>
            <a:ext cx="8496944" cy="2376263"/>
          </a:xfrm>
        </p:spPr>
      </p:pic>
      <p:sp>
        <p:nvSpPr>
          <p:cNvPr id="2" name="TextBox 1"/>
          <p:cNvSpPr txBox="1"/>
          <p:nvPr/>
        </p:nvSpPr>
        <p:spPr>
          <a:xfrm>
            <a:off x="6057022" y="3645023"/>
            <a:ext cx="29523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A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= National Government</a:t>
            </a:r>
            <a:r>
              <a:rPr lang="en-A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situational awareness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Disaster Policy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Coordination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Departments: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Weather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Police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49" y="3645023"/>
            <a:ext cx="250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562 = Local Governments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Emergency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Organise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Water, sewage, rubbish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649948"/>
            <a:ext cx="29523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= State and </a:t>
            </a:r>
            <a:r>
              <a:rPr lang="en-A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Territories </a:t>
            </a:r>
            <a:r>
              <a:rPr lang="en-A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responders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Brigades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Fire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Rescue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Coordination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655"/>
            <a:ext cx="9144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3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62880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4241"/>
            <a:ext cx="8151763" cy="530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08719"/>
            <a:ext cx="6544340" cy="33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convictcreations.com/animals/images/samko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772262"/>
            <a:ext cx="2592288" cy="3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09" y="3785240"/>
            <a:ext cx="5835751" cy="26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560113"/>
            <a:ext cx="3750153" cy="2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62880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500" b="1" dirty="0"/>
              <a:t>Catalyst: </a:t>
            </a:r>
            <a:r>
              <a:rPr lang="en-AU" altLang="en-US" sz="2500" dirty="0"/>
              <a:t>Royal Commission investigating bushfires in State of Victoria in February 2009</a:t>
            </a:r>
            <a:r>
              <a:rPr lang="en-AU" altLang="en-US" sz="2500" dirty="0" smtClean="0"/>
              <a:t>.</a:t>
            </a:r>
            <a:br>
              <a:rPr lang="en-AU" altLang="en-US" sz="2500" dirty="0" smtClean="0"/>
            </a:br>
            <a:endParaRPr lang="en-AU" altLang="en-US" sz="2500" dirty="0"/>
          </a:p>
          <a:p>
            <a:r>
              <a:rPr lang="en-AU" altLang="en-US" sz="2500" b="1" dirty="0"/>
              <a:t>Focus: </a:t>
            </a:r>
            <a:r>
              <a:rPr lang="en-AU" altLang="en-US" sz="2500" dirty="0" smtClean="0"/>
              <a:t>To </a:t>
            </a:r>
            <a:r>
              <a:rPr lang="en-US" altLang="en-US" sz="2500" dirty="0" smtClean="0"/>
              <a:t>provide emergency information to the Australian public, so that they can act upon it</a:t>
            </a:r>
          </a:p>
          <a:p>
            <a:endParaRPr lang="en-US" altLang="en-US" sz="2500" dirty="0"/>
          </a:p>
          <a:p>
            <a:r>
              <a:rPr lang="en-US" altLang="en-US" sz="2500" b="1" dirty="0" smtClean="0"/>
              <a:t>Implementation: </a:t>
            </a:r>
            <a:r>
              <a:rPr lang="en-US" altLang="en-US" sz="2500" dirty="0" smtClean="0"/>
              <a:t>A variety </a:t>
            </a:r>
            <a:r>
              <a:rPr lang="en-US" altLang="en-US" sz="2500" dirty="0"/>
              <a:t>of State-based emergency service organisations </a:t>
            </a:r>
            <a:r>
              <a:rPr lang="en-US" altLang="en-US" sz="2500" dirty="0" smtClean="0"/>
              <a:t>were using CAP in an inconsistent way</a:t>
            </a:r>
            <a:br>
              <a:rPr lang="en-US" altLang="en-US" sz="2500" dirty="0" smtClean="0"/>
            </a:br>
            <a:endParaRPr lang="en-US" altLang="en-US" sz="2500" dirty="0"/>
          </a:p>
          <a:p>
            <a:r>
              <a:rPr lang="en-US" altLang="en-US" sz="2500" b="1" dirty="0" smtClean="0"/>
              <a:t>Who: </a:t>
            </a:r>
            <a:r>
              <a:rPr lang="en-US" altLang="en-US" sz="2500" dirty="0" smtClean="0"/>
              <a:t>Various </a:t>
            </a:r>
            <a:r>
              <a:rPr lang="en-US" altLang="en-US" sz="2500" dirty="0"/>
              <a:t>State-based </a:t>
            </a:r>
            <a:r>
              <a:rPr lang="en-US" altLang="en-US" sz="2500" dirty="0" smtClean="0"/>
              <a:t>emergency </a:t>
            </a:r>
            <a:r>
              <a:rPr lang="en-US" altLang="en-US" sz="2500" dirty="0"/>
              <a:t>s</a:t>
            </a:r>
            <a:r>
              <a:rPr lang="en-US" altLang="en-US" sz="2500" dirty="0" smtClean="0"/>
              <a:t>ervice </a:t>
            </a:r>
            <a:r>
              <a:rPr lang="en-US" altLang="en-US" sz="2500" dirty="0"/>
              <a:t>organisations, including:</a:t>
            </a:r>
          </a:p>
          <a:p>
            <a:pPr lvl="1"/>
            <a:r>
              <a:rPr lang="en-US" altLang="en-US" sz="2500" dirty="0"/>
              <a:t>Fire, Rescue, Police, Health, Transport,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904" y="1124744"/>
            <a:ext cx="8208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b="1" dirty="0" smtClean="0"/>
              <a:t>Why CAP? </a:t>
            </a:r>
            <a:endParaRPr lang="en-AU" sz="2500" b="1" dirty="0"/>
          </a:p>
        </p:txBody>
      </p:sp>
    </p:spTree>
    <p:extLst>
      <p:ext uri="{BB962C8B-B14F-4D97-AF65-F5344CB8AC3E}">
        <p14:creationId xmlns:p14="http://schemas.microsoft.com/office/powerpoint/2010/main" val="3122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430963"/>
            <a:ext cx="9144000" cy="439737"/>
            <a:chOff x="0" y="6430963"/>
            <a:chExt cx="9144000" cy="439737"/>
          </a:xfrm>
        </p:grpSpPr>
        <p:pic>
          <p:nvPicPr>
            <p:cNvPr id="6" name="Picture 3" descr="www.ag.gov.au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6430963"/>
              <a:ext cx="9131300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30963"/>
              <a:ext cx="1457325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95536" y="1628800"/>
            <a:ext cx="82089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CAP is a “write-it-once, use everywhere” data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It </a:t>
            </a:r>
            <a:r>
              <a:rPr lang="en-AU" sz="2800" dirty="0"/>
              <a:t>is based on Extensible Mark-up Language (XML) data format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It </a:t>
            </a:r>
            <a:r>
              <a:rPr lang="en-AU" sz="2800" dirty="0"/>
              <a:t>is an open, non-proprietary standard shared by all major software providers. </a:t>
            </a: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It provides a flexible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ALERT | INFORMATION | RESOURCE  | AREA</a:t>
            </a:r>
            <a:endParaRPr lang="en-AU" sz="2800" dirty="0"/>
          </a:p>
          <a:p>
            <a:endParaRPr lang="en-AU" sz="2000" dirty="0" smtClean="0"/>
          </a:p>
          <a:p>
            <a:endParaRPr lang="en-US" alt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60904" y="1124744"/>
            <a:ext cx="8208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b="1" dirty="0" smtClean="0"/>
              <a:t>Why CAP? </a:t>
            </a:r>
            <a:endParaRPr lang="en-AU" sz="2500" b="1" dirty="0"/>
          </a:p>
        </p:txBody>
      </p:sp>
    </p:spTree>
    <p:extLst>
      <p:ext uri="{BB962C8B-B14F-4D97-AF65-F5344CB8AC3E}">
        <p14:creationId xmlns:p14="http://schemas.microsoft.com/office/powerpoint/2010/main" val="24387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628800"/>
            <a:ext cx="8208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500" dirty="0"/>
              <a:t>It is technology neutral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500" dirty="0" smtClean="0"/>
              <a:t>Its </a:t>
            </a:r>
            <a:r>
              <a:rPr lang="en-AU" sz="2500" dirty="0"/>
              <a:t>an international standard that can be modified to Australian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500" dirty="0" smtClean="0"/>
              <a:t>It </a:t>
            </a:r>
            <a:r>
              <a:rPr lang="en-AU" sz="2500" dirty="0"/>
              <a:t>is open source – anyone can use </a:t>
            </a:r>
            <a:r>
              <a:rPr lang="en-AU" sz="2500" dirty="0" smtClean="0"/>
              <a:t>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500" dirty="0" smtClean="0"/>
              <a:t>It allows for national interoperability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500" dirty="0" smtClean="0"/>
              <a:t>Based on a common standard rather than common procurement or common equipment</a:t>
            </a:r>
            <a:endParaRPr lang="en-AU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60904" y="1124744"/>
            <a:ext cx="8208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b="1" dirty="0" smtClean="0"/>
              <a:t>Why CAP? </a:t>
            </a:r>
            <a:endParaRPr lang="en-AU" sz="2500" b="1" dirty="0"/>
          </a:p>
        </p:txBody>
      </p:sp>
    </p:spTree>
    <p:extLst>
      <p:ext uri="{BB962C8B-B14F-4D97-AF65-F5344CB8AC3E}">
        <p14:creationId xmlns:p14="http://schemas.microsoft.com/office/powerpoint/2010/main" val="7646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ww.ag.gov.a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430963"/>
            <a:ext cx="913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457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11367"/>
              </p:ext>
            </p:extLst>
          </p:nvPr>
        </p:nvGraphicFramePr>
        <p:xfrm>
          <a:off x="761926" y="2060848"/>
          <a:ext cx="7632848" cy="4024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CAP-AU event code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CAP event code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Bushfire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Wildfire / Forest</a:t>
                      </a:r>
                      <a:r>
                        <a:rPr lang="en-AU" sz="1800" b="1" baseline="0" dirty="0" smtClean="0"/>
                        <a:t> Fire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15883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Tropical Cyclone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Hurricane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Sheep Grazier Warning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?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Plant Pest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?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Total Fire Ban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?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Animal Plague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?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Riverine Flood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Overland Flow Flood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  <a:tr h="451105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/>
                        <a:t>Triple Zero</a:t>
                      </a:r>
                      <a:endParaRPr lang="en-AU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err="1" smtClean="0"/>
                        <a:t>911Service</a:t>
                      </a:r>
                      <a:endParaRPr lang="en-AU" sz="18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7501" y="1355423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 b="1" dirty="0" smtClean="0"/>
              <a:t>Why an Australian Standard? 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31224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755</Words>
  <Application>Microsoft Office PowerPoint</Application>
  <PresentationFormat>On-screen Show (4:3)</PresentationFormat>
  <Paragraphs>207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focus on the consumers of CAP-AU?</vt:lpstr>
      <vt:lpstr>PowerPoint Presentation</vt:lpstr>
      <vt:lpstr>PowerPoint Presentation</vt:lpstr>
      <vt:lpstr>PowerPoint Presentation</vt:lpstr>
      <vt:lpstr>PowerPoint Presentation</vt:lpstr>
    </vt:vector>
  </TitlesOfParts>
  <Company>Australian Attorney General's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scheer</dc:creator>
  <cp:lastModifiedBy>moffas</cp:lastModifiedBy>
  <cp:revision>39</cp:revision>
  <cp:lastPrinted>2016-08-19T01:51:20Z</cp:lastPrinted>
  <dcterms:created xsi:type="dcterms:W3CDTF">2016-08-10T05:26:33Z</dcterms:created>
  <dcterms:modified xsi:type="dcterms:W3CDTF">2016-08-19T01:51:27Z</dcterms:modified>
</cp:coreProperties>
</file>