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49" r:id="rId2"/>
  </p:sldMasterIdLst>
  <p:notesMasterIdLst>
    <p:notesMasterId r:id="rId15"/>
  </p:notesMasterIdLst>
  <p:handoutMasterIdLst>
    <p:handoutMasterId r:id="rId16"/>
  </p:handoutMasterIdLst>
  <p:sldIdLst>
    <p:sldId id="256" r:id="rId3"/>
    <p:sldId id="905" r:id="rId4"/>
    <p:sldId id="809" r:id="rId5"/>
    <p:sldId id="841" r:id="rId6"/>
    <p:sldId id="844" r:id="rId7"/>
    <p:sldId id="911" r:id="rId8"/>
    <p:sldId id="912" r:id="rId9"/>
    <p:sldId id="913" r:id="rId10"/>
    <p:sldId id="914" r:id="rId11"/>
    <p:sldId id="910" r:id="rId12"/>
    <p:sldId id="907" r:id="rId13"/>
    <p:sldId id="909" r:id="rId14"/>
  </p:sldIdLst>
  <p:sldSz cx="9144000" cy="6858000" type="screen4x3"/>
  <p:notesSz cx="7315200" cy="9601200"/>
  <p:defaultTextStyle>
    <a:defPPr>
      <a:defRPr lang="en-GB"/>
    </a:defPPr>
    <a:lvl1pPr algn="l" defTabSz="457200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1pPr>
    <a:lvl2pPr marL="457200" algn="l" defTabSz="457200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2pPr>
    <a:lvl3pPr marL="914400" algn="l" defTabSz="457200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3pPr>
    <a:lvl4pPr marL="1371600" algn="l" defTabSz="457200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4pPr>
    <a:lvl5pPr marL="1828800" algn="l" defTabSz="457200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660066"/>
    <a:srgbClr val="FFFFCC"/>
    <a:srgbClr val="990033"/>
    <a:srgbClr val="99FF99"/>
    <a:srgbClr val="FFCCFF"/>
    <a:srgbClr val="FFFF00"/>
    <a:srgbClr val="800080"/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6505" autoAdjust="0"/>
  </p:normalViewPr>
  <p:slideViewPr>
    <p:cSldViewPr>
      <p:cViewPr varScale="1">
        <p:scale>
          <a:sx n="52" d="100"/>
          <a:sy n="52" d="100"/>
        </p:scale>
        <p:origin x="1724" y="5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120" y="20862"/>
    </p:cViewPr>
  </p:outlineViewPr>
  <p:notesTextViewPr>
    <p:cViewPr>
      <p:scale>
        <a:sx n="100" d="100"/>
        <a:sy n="100" d="100"/>
      </p:scale>
      <p:origin x="0" y="-6128"/>
    </p:cViewPr>
  </p:notesTextViewPr>
  <p:sorterViewPr>
    <p:cViewPr>
      <p:scale>
        <a:sx n="100" d="100"/>
        <a:sy n="100" d="100"/>
      </p:scale>
      <p:origin x="0" y="1602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DF7DEB-4604-4C1C-9092-D368E9FC5672}" type="doc">
      <dgm:prSet loTypeId="urn:microsoft.com/office/officeart/2005/8/layout/vList5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6F6F25B2-5CEE-485D-B114-9C00A02577E8}">
      <dgm:prSet phldrT="[Text]"/>
      <dgm:spPr/>
      <dgm:t>
        <a:bodyPr/>
        <a:lstStyle/>
        <a:p>
          <a:r>
            <a:rPr lang="en-US" dirty="0" smtClean="0"/>
            <a:t>2,061,492</a:t>
          </a:r>
          <a:endParaRPr lang="en-US" dirty="0"/>
        </a:p>
      </dgm:t>
    </dgm:pt>
    <dgm:pt modelId="{8F183596-1BCB-48F6-9732-8F0831003AD1}" type="parTrans" cxnId="{182A939A-99D1-4BFB-9B83-78EC059FBDC6}">
      <dgm:prSet/>
      <dgm:spPr/>
      <dgm:t>
        <a:bodyPr/>
        <a:lstStyle/>
        <a:p>
          <a:endParaRPr lang="en-US"/>
        </a:p>
      </dgm:t>
    </dgm:pt>
    <dgm:pt modelId="{7FC8D156-18C2-45BB-851C-64BFA653D6A7}" type="sibTrans" cxnId="{182A939A-99D1-4BFB-9B83-78EC059FBDC6}">
      <dgm:prSet/>
      <dgm:spPr/>
      <dgm:t>
        <a:bodyPr/>
        <a:lstStyle/>
        <a:p>
          <a:endParaRPr lang="en-US"/>
        </a:p>
      </dgm:t>
    </dgm:pt>
    <dgm:pt modelId="{8CE3793B-091F-4752-B57B-274CD9C3E78C}">
      <dgm:prSet phldrT="[Text]"/>
      <dgm:spPr/>
      <dgm:t>
        <a:bodyPr/>
        <a:lstStyle/>
        <a:p>
          <a:r>
            <a:rPr lang="en-US" dirty="0" smtClean="0"/>
            <a:t>Total alert messages processed by IPAWS</a:t>
          </a:r>
          <a:endParaRPr lang="en-US" dirty="0"/>
        </a:p>
      </dgm:t>
    </dgm:pt>
    <dgm:pt modelId="{A88D05A6-742E-486F-A3D6-189BA191403B}" type="parTrans" cxnId="{0C76F09C-D8DA-4ADE-91D2-A7E8CE9CD562}">
      <dgm:prSet/>
      <dgm:spPr/>
      <dgm:t>
        <a:bodyPr/>
        <a:lstStyle/>
        <a:p>
          <a:endParaRPr lang="en-US"/>
        </a:p>
      </dgm:t>
    </dgm:pt>
    <dgm:pt modelId="{DDCC374D-FE98-4682-A5B5-B98661C39C3F}" type="sibTrans" cxnId="{0C76F09C-D8DA-4ADE-91D2-A7E8CE9CD562}">
      <dgm:prSet/>
      <dgm:spPr/>
      <dgm:t>
        <a:bodyPr/>
        <a:lstStyle/>
        <a:p>
          <a:endParaRPr lang="en-US"/>
        </a:p>
      </dgm:t>
    </dgm:pt>
    <dgm:pt modelId="{F0AD1D86-6129-467F-BBEA-DCF7415919F0}">
      <dgm:prSet phldrT="[Text]"/>
      <dgm:spPr/>
      <dgm:t>
        <a:bodyPr/>
        <a:lstStyle/>
        <a:p>
          <a:r>
            <a:rPr lang="en-US" dirty="0" smtClean="0"/>
            <a:t>26,570</a:t>
          </a:r>
          <a:endParaRPr lang="en-US" dirty="0"/>
        </a:p>
      </dgm:t>
    </dgm:pt>
    <dgm:pt modelId="{A461F677-13AE-4685-99AE-ECE6C81421EA}" type="parTrans" cxnId="{6D4C62CD-0666-48FA-A25E-817194A1A133}">
      <dgm:prSet/>
      <dgm:spPr/>
      <dgm:t>
        <a:bodyPr/>
        <a:lstStyle/>
        <a:p>
          <a:endParaRPr lang="en-US"/>
        </a:p>
      </dgm:t>
    </dgm:pt>
    <dgm:pt modelId="{6211AC95-A1CB-4552-8131-E07A3F605310}" type="sibTrans" cxnId="{6D4C62CD-0666-48FA-A25E-817194A1A133}">
      <dgm:prSet/>
      <dgm:spPr/>
      <dgm:t>
        <a:bodyPr/>
        <a:lstStyle/>
        <a:p>
          <a:endParaRPr lang="en-US"/>
        </a:p>
      </dgm:t>
    </dgm:pt>
    <dgm:pt modelId="{6C999246-AC68-4410-8C81-C2180FE9AE02}">
      <dgm:prSet phldrT="[Text]"/>
      <dgm:spPr/>
      <dgm:t>
        <a:bodyPr/>
        <a:lstStyle/>
        <a:p>
          <a:r>
            <a:rPr lang="en-US" dirty="0" smtClean="0"/>
            <a:t>Wireless Emergency Alert (WEA) messages sent</a:t>
          </a:r>
          <a:endParaRPr lang="en-US" dirty="0"/>
        </a:p>
      </dgm:t>
    </dgm:pt>
    <dgm:pt modelId="{BA28FC75-5748-4E65-8D99-8904959EDEC8}" type="parTrans" cxnId="{6AD43B58-5579-4A00-B39A-640B3C2CCD6B}">
      <dgm:prSet/>
      <dgm:spPr/>
      <dgm:t>
        <a:bodyPr/>
        <a:lstStyle/>
        <a:p>
          <a:endParaRPr lang="en-US"/>
        </a:p>
      </dgm:t>
    </dgm:pt>
    <dgm:pt modelId="{13C44F42-9F03-4F0E-BCBF-C91676E3B949}" type="sibTrans" cxnId="{6AD43B58-5579-4A00-B39A-640B3C2CCD6B}">
      <dgm:prSet/>
      <dgm:spPr/>
      <dgm:t>
        <a:bodyPr/>
        <a:lstStyle/>
        <a:p>
          <a:endParaRPr lang="en-US"/>
        </a:p>
      </dgm:t>
    </dgm:pt>
    <dgm:pt modelId="{F22C5D11-AD30-40E9-BF74-559EC739CE8D}">
      <dgm:prSet phldrT="[Text]"/>
      <dgm:spPr/>
      <dgm:t>
        <a:bodyPr/>
        <a:lstStyle/>
        <a:p>
          <a:r>
            <a:rPr lang="en-US" dirty="0" smtClean="0"/>
            <a:t>6,574</a:t>
          </a:r>
          <a:endParaRPr lang="en-US" dirty="0"/>
        </a:p>
      </dgm:t>
    </dgm:pt>
    <dgm:pt modelId="{53F8850B-36CC-47B0-A03D-BF046A15FBB7}" type="parTrans" cxnId="{BF3FF65A-04E0-4412-A0BA-FCAF36A881DF}">
      <dgm:prSet/>
      <dgm:spPr/>
      <dgm:t>
        <a:bodyPr/>
        <a:lstStyle/>
        <a:p>
          <a:endParaRPr lang="en-US"/>
        </a:p>
      </dgm:t>
    </dgm:pt>
    <dgm:pt modelId="{40B1FC09-7FB6-4A4B-AA5A-423C2BA8398E}" type="sibTrans" cxnId="{BF3FF65A-04E0-4412-A0BA-FCAF36A881DF}">
      <dgm:prSet/>
      <dgm:spPr/>
      <dgm:t>
        <a:bodyPr/>
        <a:lstStyle/>
        <a:p>
          <a:endParaRPr lang="en-US"/>
        </a:p>
      </dgm:t>
    </dgm:pt>
    <dgm:pt modelId="{72E3911D-686C-4AB5-B89C-2055935BB715}">
      <dgm:prSet phldrT="[Text]"/>
      <dgm:spPr/>
      <dgm:t>
        <a:bodyPr/>
        <a:lstStyle/>
        <a:p>
          <a:r>
            <a:rPr lang="en-US" dirty="0" smtClean="0"/>
            <a:t>Emergency Alert System (EAS) messages sent</a:t>
          </a:r>
          <a:endParaRPr lang="en-US" dirty="0"/>
        </a:p>
      </dgm:t>
    </dgm:pt>
    <dgm:pt modelId="{33E2E379-168B-4FB4-BDEE-015B7A87844D}" type="parTrans" cxnId="{641FCD7C-9948-41D0-A373-2E44F5B50EA6}">
      <dgm:prSet/>
      <dgm:spPr/>
      <dgm:t>
        <a:bodyPr/>
        <a:lstStyle/>
        <a:p>
          <a:endParaRPr lang="en-US"/>
        </a:p>
      </dgm:t>
    </dgm:pt>
    <dgm:pt modelId="{83CEBBF6-F55B-4802-B5F5-CD7F4232B030}" type="sibTrans" cxnId="{641FCD7C-9948-41D0-A373-2E44F5B50EA6}">
      <dgm:prSet/>
      <dgm:spPr/>
      <dgm:t>
        <a:bodyPr/>
        <a:lstStyle/>
        <a:p>
          <a:endParaRPr lang="en-US"/>
        </a:p>
      </dgm:t>
    </dgm:pt>
    <dgm:pt modelId="{2FD0E4B5-90C1-4390-B3FB-C152AC4636C0}" type="pres">
      <dgm:prSet presAssocID="{91DF7DEB-4604-4C1C-9092-D368E9FC56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FCEB47C-ACCB-4C5F-A7BC-18070CF6917F}" type="pres">
      <dgm:prSet presAssocID="{6F6F25B2-5CEE-485D-B114-9C00A02577E8}" presName="linNode" presStyleCnt="0"/>
      <dgm:spPr/>
    </dgm:pt>
    <dgm:pt modelId="{73433741-A5F0-46A7-9934-2EE813F856BB}" type="pres">
      <dgm:prSet presAssocID="{6F6F25B2-5CEE-485D-B114-9C00A02577E8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272074-822A-4FA5-B81D-1D07F74DAD2D}" type="pres">
      <dgm:prSet presAssocID="{6F6F25B2-5CEE-485D-B114-9C00A02577E8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CFE331-812A-4A84-9961-6BEBF3BAB2FE}" type="pres">
      <dgm:prSet presAssocID="{7FC8D156-18C2-45BB-851C-64BFA653D6A7}" presName="sp" presStyleCnt="0"/>
      <dgm:spPr/>
    </dgm:pt>
    <dgm:pt modelId="{28218CBD-5A74-48CD-BDA9-2DF586A5DA62}" type="pres">
      <dgm:prSet presAssocID="{F0AD1D86-6129-467F-BBEA-DCF7415919F0}" presName="linNode" presStyleCnt="0"/>
      <dgm:spPr/>
    </dgm:pt>
    <dgm:pt modelId="{561BD538-B302-4A6C-9F93-28E8AC0161B3}" type="pres">
      <dgm:prSet presAssocID="{F0AD1D86-6129-467F-BBEA-DCF7415919F0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C86839-9463-42CD-9C89-CC8B5F807D2A}" type="pres">
      <dgm:prSet presAssocID="{F0AD1D86-6129-467F-BBEA-DCF7415919F0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169D3B-72F7-4FAB-8652-C4B72F245473}" type="pres">
      <dgm:prSet presAssocID="{6211AC95-A1CB-4552-8131-E07A3F605310}" presName="sp" presStyleCnt="0"/>
      <dgm:spPr/>
    </dgm:pt>
    <dgm:pt modelId="{B0A3F501-C263-48BD-B715-43AC88A44703}" type="pres">
      <dgm:prSet presAssocID="{F22C5D11-AD30-40E9-BF74-559EC739CE8D}" presName="linNode" presStyleCnt="0"/>
      <dgm:spPr/>
    </dgm:pt>
    <dgm:pt modelId="{707CAF25-2894-4861-BC69-17382C9A7B8F}" type="pres">
      <dgm:prSet presAssocID="{F22C5D11-AD30-40E9-BF74-559EC739CE8D}" presName="parentText" presStyleLbl="node1" presStyleIdx="2" presStyleCnt="3" custLinFactNeighborX="-12671" custLinFactNeighborY="-25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3D3F45-6271-444C-B196-8EDDB036EC4B}" type="pres">
      <dgm:prSet presAssocID="{F22C5D11-AD30-40E9-BF74-559EC739CE8D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4C62CD-0666-48FA-A25E-817194A1A133}" srcId="{91DF7DEB-4604-4C1C-9092-D368E9FC5672}" destId="{F0AD1D86-6129-467F-BBEA-DCF7415919F0}" srcOrd="1" destOrd="0" parTransId="{A461F677-13AE-4685-99AE-ECE6C81421EA}" sibTransId="{6211AC95-A1CB-4552-8131-E07A3F605310}"/>
    <dgm:cxn modelId="{58E5590A-DF8C-4422-9138-49F1BE4FB706}" type="presOf" srcId="{6C999246-AC68-4410-8C81-C2180FE9AE02}" destId="{21C86839-9463-42CD-9C89-CC8B5F807D2A}" srcOrd="0" destOrd="0" presId="urn:microsoft.com/office/officeart/2005/8/layout/vList5"/>
    <dgm:cxn modelId="{053B9AC9-D024-461E-BC6E-C5A75A12803E}" type="presOf" srcId="{F0AD1D86-6129-467F-BBEA-DCF7415919F0}" destId="{561BD538-B302-4A6C-9F93-28E8AC0161B3}" srcOrd="0" destOrd="0" presId="urn:microsoft.com/office/officeart/2005/8/layout/vList5"/>
    <dgm:cxn modelId="{182A939A-99D1-4BFB-9B83-78EC059FBDC6}" srcId="{91DF7DEB-4604-4C1C-9092-D368E9FC5672}" destId="{6F6F25B2-5CEE-485D-B114-9C00A02577E8}" srcOrd="0" destOrd="0" parTransId="{8F183596-1BCB-48F6-9732-8F0831003AD1}" sibTransId="{7FC8D156-18C2-45BB-851C-64BFA653D6A7}"/>
    <dgm:cxn modelId="{0C76F09C-D8DA-4ADE-91D2-A7E8CE9CD562}" srcId="{6F6F25B2-5CEE-485D-B114-9C00A02577E8}" destId="{8CE3793B-091F-4752-B57B-274CD9C3E78C}" srcOrd="0" destOrd="0" parTransId="{A88D05A6-742E-486F-A3D6-189BA191403B}" sibTransId="{DDCC374D-FE98-4682-A5B5-B98661C39C3F}"/>
    <dgm:cxn modelId="{6AD43B58-5579-4A00-B39A-640B3C2CCD6B}" srcId="{F0AD1D86-6129-467F-BBEA-DCF7415919F0}" destId="{6C999246-AC68-4410-8C81-C2180FE9AE02}" srcOrd="0" destOrd="0" parTransId="{BA28FC75-5748-4E65-8D99-8904959EDEC8}" sibTransId="{13C44F42-9F03-4F0E-BCBF-C91676E3B949}"/>
    <dgm:cxn modelId="{BACDF795-76EE-49E6-AEEC-048DB55B0D34}" type="presOf" srcId="{8CE3793B-091F-4752-B57B-274CD9C3E78C}" destId="{A0272074-822A-4FA5-B81D-1D07F74DAD2D}" srcOrd="0" destOrd="0" presId="urn:microsoft.com/office/officeart/2005/8/layout/vList5"/>
    <dgm:cxn modelId="{BA09A5D5-DCFC-4380-BF41-2D9A6C669995}" type="presOf" srcId="{F22C5D11-AD30-40E9-BF74-559EC739CE8D}" destId="{707CAF25-2894-4861-BC69-17382C9A7B8F}" srcOrd="0" destOrd="0" presId="urn:microsoft.com/office/officeart/2005/8/layout/vList5"/>
    <dgm:cxn modelId="{399C541A-59EF-4732-AE7B-4A1A9D414656}" type="presOf" srcId="{72E3911D-686C-4AB5-B89C-2055935BB715}" destId="{323D3F45-6271-444C-B196-8EDDB036EC4B}" srcOrd="0" destOrd="0" presId="urn:microsoft.com/office/officeart/2005/8/layout/vList5"/>
    <dgm:cxn modelId="{641FCD7C-9948-41D0-A373-2E44F5B50EA6}" srcId="{F22C5D11-AD30-40E9-BF74-559EC739CE8D}" destId="{72E3911D-686C-4AB5-B89C-2055935BB715}" srcOrd="0" destOrd="0" parTransId="{33E2E379-168B-4FB4-BDEE-015B7A87844D}" sibTransId="{83CEBBF6-F55B-4802-B5F5-CD7F4232B030}"/>
    <dgm:cxn modelId="{701427BF-9B0A-4222-AB41-0ECC44BE58CA}" type="presOf" srcId="{91DF7DEB-4604-4C1C-9092-D368E9FC5672}" destId="{2FD0E4B5-90C1-4390-B3FB-C152AC4636C0}" srcOrd="0" destOrd="0" presId="urn:microsoft.com/office/officeart/2005/8/layout/vList5"/>
    <dgm:cxn modelId="{9DF84BEF-3E76-439D-9A37-B5A91EA8A186}" type="presOf" srcId="{6F6F25B2-5CEE-485D-B114-9C00A02577E8}" destId="{73433741-A5F0-46A7-9934-2EE813F856BB}" srcOrd="0" destOrd="0" presId="urn:microsoft.com/office/officeart/2005/8/layout/vList5"/>
    <dgm:cxn modelId="{BF3FF65A-04E0-4412-A0BA-FCAF36A881DF}" srcId="{91DF7DEB-4604-4C1C-9092-D368E9FC5672}" destId="{F22C5D11-AD30-40E9-BF74-559EC739CE8D}" srcOrd="2" destOrd="0" parTransId="{53F8850B-36CC-47B0-A03D-BF046A15FBB7}" sibTransId="{40B1FC09-7FB6-4A4B-AA5A-423C2BA8398E}"/>
    <dgm:cxn modelId="{4EC032EB-5A66-4654-9E64-6AD494F76844}" type="presParOf" srcId="{2FD0E4B5-90C1-4390-B3FB-C152AC4636C0}" destId="{BFCEB47C-ACCB-4C5F-A7BC-18070CF6917F}" srcOrd="0" destOrd="0" presId="urn:microsoft.com/office/officeart/2005/8/layout/vList5"/>
    <dgm:cxn modelId="{5104497C-C6B5-4DEF-AE8B-FDF72746E90F}" type="presParOf" srcId="{BFCEB47C-ACCB-4C5F-A7BC-18070CF6917F}" destId="{73433741-A5F0-46A7-9934-2EE813F856BB}" srcOrd="0" destOrd="0" presId="urn:microsoft.com/office/officeart/2005/8/layout/vList5"/>
    <dgm:cxn modelId="{CC3ECCE5-81C7-45AA-BFC8-9DA8ABD4FB22}" type="presParOf" srcId="{BFCEB47C-ACCB-4C5F-A7BC-18070CF6917F}" destId="{A0272074-822A-4FA5-B81D-1D07F74DAD2D}" srcOrd="1" destOrd="0" presId="urn:microsoft.com/office/officeart/2005/8/layout/vList5"/>
    <dgm:cxn modelId="{2F874CD6-9D01-4819-8058-C2ACD6E9B11C}" type="presParOf" srcId="{2FD0E4B5-90C1-4390-B3FB-C152AC4636C0}" destId="{5CCFE331-812A-4A84-9961-6BEBF3BAB2FE}" srcOrd="1" destOrd="0" presId="urn:microsoft.com/office/officeart/2005/8/layout/vList5"/>
    <dgm:cxn modelId="{528A1B5E-18A6-4360-BB0F-E246C195B3E6}" type="presParOf" srcId="{2FD0E4B5-90C1-4390-B3FB-C152AC4636C0}" destId="{28218CBD-5A74-48CD-BDA9-2DF586A5DA62}" srcOrd="2" destOrd="0" presId="urn:microsoft.com/office/officeart/2005/8/layout/vList5"/>
    <dgm:cxn modelId="{2844B2EA-5712-4F4A-A9EA-E75B7B43D41F}" type="presParOf" srcId="{28218CBD-5A74-48CD-BDA9-2DF586A5DA62}" destId="{561BD538-B302-4A6C-9F93-28E8AC0161B3}" srcOrd="0" destOrd="0" presId="urn:microsoft.com/office/officeart/2005/8/layout/vList5"/>
    <dgm:cxn modelId="{FF335D3B-B32E-427B-8B24-85297512CC4F}" type="presParOf" srcId="{28218CBD-5A74-48CD-BDA9-2DF586A5DA62}" destId="{21C86839-9463-42CD-9C89-CC8B5F807D2A}" srcOrd="1" destOrd="0" presId="urn:microsoft.com/office/officeart/2005/8/layout/vList5"/>
    <dgm:cxn modelId="{BEC8E35A-D9C0-4412-BB00-B91C17AF784F}" type="presParOf" srcId="{2FD0E4B5-90C1-4390-B3FB-C152AC4636C0}" destId="{7C169D3B-72F7-4FAB-8652-C4B72F245473}" srcOrd="3" destOrd="0" presId="urn:microsoft.com/office/officeart/2005/8/layout/vList5"/>
    <dgm:cxn modelId="{D7B1A403-6D93-4FFB-BA0C-B85CDEACF440}" type="presParOf" srcId="{2FD0E4B5-90C1-4390-B3FB-C152AC4636C0}" destId="{B0A3F501-C263-48BD-B715-43AC88A44703}" srcOrd="4" destOrd="0" presId="urn:microsoft.com/office/officeart/2005/8/layout/vList5"/>
    <dgm:cxn modelId="{211F3657-70C5-46C9-9AA8-5E4B87BA5992}" type="presParOf" srcId="{B0A3F501-C263-48BD-B715-43AC88A44703}" destId="{707CAF25-2894-4861-BC69-17382C9A7B8F}" srcOrd="0" destOrd="0" presId="urn:microsoft.com/office/officeart/2005/8/layout/vList5"/>
    <dgm:cxn modelId="{D7D338FA-ACAB-4762-A1FF-3C1F3A8200B2}" type="presParOf" srcId="{B0A3F501-C263-48BD-B715-43AC88A44703}" destId="{323D3F45-6271-444C-B196-8EDDB036EC4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1359" cy="481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483278">
              <a:defRPr sz="1200">
                <a:solidFill>
                  <a:srgbClr val="0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72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2183" y="0"/>
            <a:ext cx="3171359" cy="481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483278">
              <a:defRPr sz="1200">
                <a:solidFill>
                  <a:srgbClr val="0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513"/>
            <a:ext cx="3171359" cy="481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483278">
              <a:defRPr sz="1200">
                <a:solidFill>
                  <a:srgbClr val="0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72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2183" y="9118513"/>
            <a:ext cx="3171359" cy="481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483278">
              <a:defRPr sz="1200">
                <a:solidFill>
                  <a:srgbClr val="000000"/>
                </a:solidFill>
              </a:defRPr>
            </a:lvl1pPr>
          </a:lstStyle>
          <a:p>
            <a:fld id="{EBDD6466-2D48-46F0-AD16-E04EC60B586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529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5006" tIns="47503" rIns="95006" bIns="47503" anchor="ctr"/>
          <a:lstStyle/>
          <a:p>
            <a:endParaRPr lang="en-US" dirty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169699" cy="47940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5134" tIns="49470" rIns="95134" bIns="49470" numCol="1" anchor="t" anchorCtr="0" compatLnSpc="1">
            <a:prstTxWarp prst="textNoShape">
              <a:avLst/>
            </a:prstTxWarp>
          </a:bodyPr>
          <a:lstStyle>
            <a:lvl1pPr defTabSz="483278">
              <a:lnSpc>
                <a:spcPct val="100000"/>
              </a:lnSpc>
              <a:buSzPct val="45000"/>
              <a:buFont typeface="Wingdings" pitchFamily="2" charset="2"/>
              <a:buNone/>
              <a:tabLst>
                <a:tab pos="765327" algn="l"/>
                <a:tab pos="1530655" algn="l"/>
                <a:tab pos="2295982" algn="l"/>
                <a:tab pos="306131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142183" y="0"/>
            <a:ext cx="3169699" cy="47940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5134" tIns="49470" rIns="95134" bIns="49470" numCol="1" anchor="t" anchorCtr="0" compatLnSpc="1">
            <a:prstTxWarp prst="textNoShape">
              <a:avLst/>
            </a:prstTxWarp>
          </a:bodyPr>
          <a:lstStyle>
            <a:lvl1pPr algn="r" defTabSz="483278">
              <a:lnSpc>
                <a:spcPct val="100000"/>
              </a:lnSpc>
              <a:buSzPct val="45000"/>
              <a:buFont typeface="Wingdings" pitchFamily="2" charset="2"/>
              <a:buNone/>
              <a:tabLst>
                <a:tab pos="765327" algn="l"/>
                <a:tab pos="1530655" algn="l"/>
                <a:tab pos="2295982" algn="l"/>
                <a:tab pos="306131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 dirty="0"/>
          </a:p>
        </p:txBody>
      </p:sp>
      <p:sp>
        <p:nvSpPr>
          <p:cNvPr id="3076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19138"/>
            <a:ext cx="4799013" cy="359886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731853" y="4560899"/>
            <a:ext cx="5849836" cy="431955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5134" tIns="49470" rIns="95134" bIns="4947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118513"/>
            <a:ext cx="3169699" cy="47940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5134" tIns="49470" rIns="95134" bIns="49470" numCol="1" anchor="b" anchorCtr="0" compatLnSpc="1">
            <a:prstTxWarp prst="textNoShape">
              <a:avLst/>
            </a:prstTxWarp>
          </a:bodyPr>
          <a:lstStyle>
            <a:lvl1pPr defTabSz="483278">
              <a:lnSpc>
                <a:spcPct val="100000"/>
              </a:lnSpc>
              <a:buSzPct val="45000"/>
              <a:buFont typeface="Wingdings" pitchFamily="2" charset="2"/>
              <a:buNone/>
              <a:tabLst>
                <a:tab pos="765327" algn="l"/>
                <a:tab pos="1530655" algn="l"/>
                <a:tab pos="2295982" algn="l"/>
                <a:tab pos="306131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142183" y="9118513"/>
            <a:ext cx="3169699" cy="47940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5134" tIns="49470" rIns="95134" bIns="49470" numCol="1" anchor="b" anchorCtr="0" compatLnSpc="1">
            <a:prstTxWarp prst="textNoShape">
              <a:avLst/>
            </a:prstTxWarp>
          </a:bodyPr>
          <a:lstStyle>
            <a:lvl1pPr algn="r" defTabSz="483278">
              <a:lnSpc>
                <a:spcPct val="100000"/>
              </a:lnSpc>
              <a:buSzPct val="45000"/>
              <a:buFont typeface="Wingdings" pitchFamily="2" charset="2"/>
              <a:buNone/>
              <a:tabLst>
                <a:tab pos="765327" algn="l"/>
                <a:tab pos="1530655" algn="l"/>
                <a:tab pos="2295982" algn="l"/>
                <a:tab pos="306131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fld id="{EB24E4AF-4517-49DF-8A7D-019203E9945E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59497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66F399D-6FA4-4DAB-AAB6-0AAF5421FD63}" type="slidenum">
              <a:rPr lang="en-GB"/>
              <a:pPr/>
              <a:t>1</a:t>
            </a:fld>
            <a:endParaRPr lang="en-GB" dirty="0"/>
          </a:p>
        </p:txBody>
      </p:sp>
      <p:sp>
        <p:nvSpPr>
          <p:cNvPr id="737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1853" y="4560898"/>
            <a:ext cx="5851496" cy="432283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6656" tIns="48328" rIns="96656" bIns="48328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2391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64F4232-20E6-4EFD-9215-0A7B262BB30B}" type="slidenum">
              <a:rPr lang="en-GB"/>
              <a:pPr/>
              <a:t>12</a:t>
            </a:fld>
            <a:endParaRPr lang="en-GB" dirty="0"/>
          </a:p>
        </p:txBody>
      </p:sp>
      <p:sp>
        <p:nvSpPr>
          <p:cNvPr id="1259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14438" y="730250"/>
            <a:ext cx="4886325" cy="36639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75803" y="4636421"/>
            <a:ext cx="5363595" cy="4393436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lIns="96656" tIns="48328" rIns="96656" bIns="48328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747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Past, Present, Future</a:t>
            </a:r>
          </a:p>
          <a:p>
            <a:r>
              <a:rPr lang="en-US" dirty="0" smtClean="0"/>
              <a:t>Note</a:t>
            </a:r>
            <a:r>
              <a:rPr lang="en-US" baseline="0" dirty="0" smtClean="0"/>
              <a:t> that subscription-based alerting should be in there circa 2000 and beyond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EB24E4AF-4517-49DF-8A7D-019203E9945E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9317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the Present</a:t>
            </a:r>
          </a:p>
          <a:p>
            <a:endParaRPr lang="en-US" dirty="0" smtClean="0"/>
          </a:p>
          <a:p>
            <a:r>
              <a:rPr lang="en-US" dirty="0" smtClean="0"/>
              <a:t>Note standards made</a:t>
            </a:r>
            <a:r>
              <a:rPr lang="en-US" baseline="0" dirty="0" smtClean="0"/>
              <a:t> this possible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EB24E4AF-4517-49DF-8A7D-019203E9945E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3108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the Present</a:t>
            </a:r>
          </a:p>
          <a:p>
            <a:endParaRPr lang="en-US" dirty="0" smtClean="0"/>
          </a:p>
          <a:p>
            <a:r>
              <a:rPr lang="en-US" dirty="0" smtClean="0"/>
              <a:t>776 counties shown</a:t>
            </a:r>
          </a:p>
          <a:p>
            <a:r>
              <a:rPr lang="en-US" dirty="0" smtClean="0"/>
              <a:t>State-wide</a:t>
            </a:r>
            <a:r>
              <a:rPr lang="en-US" baseline="0" dirty="0" smtClean="0"/>
              <a:t> organizations not shown (all 50 states...that map is boring)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Cocopah Indian Tribe in southern AZ</a:t>
            </a:r>
          </a:p>
          <a:p>
            <a:r>
              <a:rPr lang="en-US" baseline="0" dirty="0" smtClean="0"/>
              <a:t>Navajo Nation in AZ, UT, NM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EB24E4AF-4517-49DF-8A7D-019203E9945E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8890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the Present</a:t>
            </a:r>
          </a:p>
          <a:p>
            <a:endParaRPr lang="en-US" dirty="0" smtClean="0"/>
          </a:p>
          <a:p>
            <a:r>
              <a:rPr lang="en-US" dirty="0" smtClean="0"/>
              <a:t>32 missing kids recovered thanks to WEA</a:t>
            </a:r>
          </a:p>
          <a:p>
            <a:endParaRPr lang="en-US" dirty="0" smtClean="0"/>
          </a:p>
          <a:p>
            <a:r>
              <a:rPr lang="en-US" dirty="0" smtClean="0"/>
              <a:t>25,446 NWS alerts (FFW, TOR</a:t>
            </a:r>
            <a:r>
              <a:rPr lang="en-US" baseline="0" dirty="0" smtClean="0"/>
              <a:t> leading)</a:t>
            </a:r>
            <a:endParaRPr lang="en-US" dirty="0" smtClean="0"/>
          </a:p>
          <a:p>
            <a:r>
              <a:rPr lang="en-US" dirty="0" smtClean="0"/>
              <a:t>737 NCMEC</a:t>
            </a:r>
            <a:r>
              <a:rPr lang="en-US" baseline="0" dirty="0" smtClean="0"/>
              <a:t> alerts</a:t>
            </a:r>
          </a:p>
          <a:p>
            <a:r>
              <a:rPr lang="en-US" baseline="0" dirty="0" smtClean="0"/>
              <a:t>387 State/local alerts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EB24E4AF-4517-49DF-8A7D-019203E9945E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2872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59BB20-DE07-43AD-97D8-3A0873DC9948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290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81100" y="41275"/>
            <a:ext cx="5116513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90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5167" y="4223479"/>
            <a:ext cx="6824869" cy="465796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6432" tIns="48217" rIns="96432" bIns="48217"/>
          <a:lstStyle/>
          <a:p>
            <a:r>
              <a:rPr lang="it-IT" dirty="0" smtClean="0"/>
              <a:t>AlertSense</a:t>
            </a:r>
          </a:p>
          <a:p>
            <a:r>
              <a:rPr lang="it-IT" dirty="0" smtClean="0"/>
              <a:t>On-The-Go Alerting</a:t>
            </a:r>
          </a:p>
          <a:p>
            <a:r>
              <a:rPr lang="it-IT" dirty="0" smtClean="0"/>
              <a:t>Comlabs EMnet</a:t>
            </a:r>
          </a:p>
          <a:p>
            <a:r>
              <a:rPr lang="it-IT" dirty="0" smtClean="0"/>
              <a:t>GSS Alert Studio</a:t>
            </a:r>
          </a:p>
          <a:p>
            <a:r>
              <a:rPr lang="it-IT" dirty="0" smtClean="0"/>
              <a:t>NC4 E Team</a:t>
            </a:r>
          </a:p>
          <a:p>
            <a:r>
              <a:rPr lang="it-IT" dirty="0" smtClean="0"/>
              <a:t>Federal Signal CenterPoint Dashboard</a:t>
            </a:r>
          </a:p>
          <a:p>
            <a:r>
              <a:rPr lang="it-IT" dirty="0" smtClean="0"/>
              <a:t>Inspiron WENS</a:t>
            </a:r>
          </a:p>
          <a:p>
            <a:r>
              <a:rPr lang="it-IT" dirty="0" smtClean="0"/>
              <a:t>Asher Group Hyper-Reach</a:t>
            </a:r>
          </a:p>
          <a:p>
            <a:r>
              <a:rPr lang="it-IT" dirty="0" smtClean="0"/>
              <a:t>Monroe DASEOC</a:t>
            </a:r>
          </a:p>
          <a:p>
            <a:r>
              <a:rPr lang="it-IT" dirty="0" smtClean="0"/>
              <a:t>Interop</a:t>
            </a:r>
            <a:r>
              <a:rPr lang="it-IT" baseline="0" dirty="0" smtClean="0"/>
              <a:t> Solutions </a:t>
            </a:r>
            <a:r>
              <a:rPr lang="it-IT" dirty="0" smtClean="0"/>
              <a:t>Paraclete</a:t>
            </a:r>
          </a:p>
          <a:p>
            <a:r>
              <a:rPr lang="it-IT" dirty="0" smtClean="0"/>
              <a:t>Geo-Comm GeoLynx</a:t>
            </a:r>
          </a:p>
          <a:p>
            <a:r>
              <a:rPr lang="it-IT" dirty="0" smtClean="0"/>
              <a:t>Nixle</a:t>
            </a:r>
          </a:p>
          <a:p>
            <a:r>
              <a:rPr lang="it-IT" dirty="0" smtClean="0"/>
              <a:t>ECN CodeRED</a:t>
            </a:r>
          </a:p>
          <a:p>
            <a:r>
              <a:rPr lang="it-IT" dirty="0" smtClean="0"/>
              <a:t>AtHoc IWSAlerts</a:t>
            </a:r>
          </a:p>
          <a:p>
            <a:r>
              <a:rPr lang="it-IT" dirty="0" smtClean="0"/>
              <a:t>Ping4Alerts!</a:t>
            </a:r>
          </a:p>
          <a:p>
            <a:r>
              <a:rPr lang="it-IT" dirty="0" smtClean="0"/>
              <a:t>LEAP Portal</a:t>
            </a:r>
          </a:p>
          <a:p>
            <a:r>
              <a:rPr lang="it-IT" dirty="0" smtClean="0"/>
              <a:t>Regroup Mass Notification</a:t>
            </a:r>
          </a:p>
          <a:p>
            <a:r>
              <a:rPr lang="it-IT" dirty="0" smtClean="0"/>
              <a:t>Everbridge</a:t>
            </a:r>
          </a:p>
        </p:txBody>
      </p:sp>
    </p:spTree>
    <p:extLst>
      <p:ext uri="{BB962C8B-B14F-4D97-AF65-F5344CB8AC3E}">
        <p14:creationId xmlns:p14="http://schemas.microsoft.com/office/powerpoint/2010/main" val="3276468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Flagpole Inc., dba TwitZip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Singlewire Software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Thunder Eagle Inc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Deaf Link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Alcatel-Lucent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Centre for Security Science, Government of Canada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MyStateUSA, Inc.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Interop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SafeT, Inc.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Weather Message Software, LLC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EZ Automation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Weather4Me Alerts Platform (TriState Alerts)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Noggin IT Inc.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Callaway Graphic Software, LLC ( NewsChief Display System )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Rapid Notify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City of Lakewood, Colorado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TechRadium Inc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Geo-Comm, Inc.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Gary A. Ham dba grandpaham.com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Carnegie Mellon University Silicon Valley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Communications &amp; Power Engineering (dba CommPower), Inc.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PIER Systems, LLC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Swan Island Networks, Inc.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WHDT World Television Service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Public Alerter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National Public Radio (NPR)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WRAL-TV, Capitol Broadcasting Company, Inc.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Spectrum Solutions and Services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Broadcast Television Group, LLC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Spectacular Media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Dotomi, a ValueClick Company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Rave Wireless, Inc.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ATI Systems, Inc.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Omnilert, LLC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DHS Geospatial Management Office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For IPAWS Use (FEMA DMSE)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Facebook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AmikaMobile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Asqee, SPC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Skitter, Inc.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Samsung Information Systems America, Inc.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Wisemen Multimedia, LLC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Indji Systems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The Weather Channel Companies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MIR3, Inc.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KDEE Technology, LLC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AtHoc, Inc.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Burli Software, Inc.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GSSNet - AlertFM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Canada MASAS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FEMA External Affairs (FEMA App)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Avalution Consulting, LLC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Jump2Go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Icon Enterprises dba CivicPlus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DHS Domestic Nuclear Detection Office (DNDO)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Phillip Grigalanz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QuickSeries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University of Hawai'i - Pacific Disaster Center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Savi Technology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FEMAC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Caryl Technologies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Vizrt Inc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Warning Aware, LLC</a:t>
            </a:r>
          </a:p>
          <a:p>
            <a:r>
              <a:rPr lang="en-US" sz="1200" kern="1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+mn-cs"/>
              </a:rPr>
              <a:t>MAX Smart Home, LLC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EB24E4AF-4517-49DF-8A7D-019203E9945E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5522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EB24E4AF-4517-49DF-8A7D-019203E9945E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7376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It’s trivial</a:t>
            </a:r>
            <a:r>
              <a:rPr lang="en-US" baseline="0" dirty="0" smtClean="0"/>
              <a:t> to get alerts to a connected device...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about those</a:t>
            </a:r>
            <a:r>
              <a:rPr lang="en-US" baseline="0" dirty="0" smtClean="0"/>
              <a:t> who are unconnected (e.g. ubiquitous only works if you’re connected)?</a:t>
            </a:r>
          </a:p>
          <a:p>
            <a:r>
              <a:rPr lang="en-US" baseline="0" dirty="0" smtClean="0"/>
              <a:t>What about those who don’t understand?</a:t>
            </a:r>
          </a:p>
          <a:p>
            <a:r>
              <a:rPr lang="en-US" baseline="0" dirty="0" smtClean="0"/>
              <a:t>What about those who cannot take action?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This is the problem for which there is no clear solution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EB24E4AF-4517-49DF-8A7D-019203E9945E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7060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1BE3C3C-F021-44C0-B5E3-7DF0CFEC55F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0600CDF-B0B9-42A5-98A5-9249B978AC5E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2112963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04800"/>
            <a:ext cx="619125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A35FAA5-A6D7-4C12-B7B2-D5F3BA9BCD22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456613" cy="760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295400"/>
            <a:ext cx="8456613" cy="4419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>
          <a:xfrm>
            <a:off x="7620000" y="6477000"/>
            <a:ext cx="1370013" cy="303213"/>
          </a:xfrm>
        </p:spPr>
        <p:txBody>
          <a:bodyPr/>
          <a:lstStyle>
            <a:lvl1pPr>
              <a:defRPr/>
            </a:lvl1pPr>
          </a:lstStyle>
          <a:p>
            <a:fld id="{AAF58518-7714-4EF6-AD6B-3F522D2F9DA3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BDE2D02-EC79-4EC1-9254-9570B9F367A3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DA67091-EC1A-4818-AF08-9B92B689C93F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DE92403-60E4-4A1D-B952-D99B3BA27C8F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E3B870C-7C61-48E4-B50C-B54340D6A283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E0BD394-539F-4CFF-8954-4077F8AD130F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6F84743-5DD9-48CD-AEE9-8A6C510E997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23D8EE1-35EC-4AF7-97ED-5476E177837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F28B10A-F996-4624-9FBE-126413C0CEBF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1F34193-3050-4711-BFD1-4AD030FDC43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1B6478F-4F87-4EA5-AFA9-19141CED763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C7E8899-A9FE-47A9-A5E9-DB886F1BD268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4A595E6-EC6F-4810-B5A1-A9C490C0012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4875213" cy="1468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>
          <a:xfrm>
            <a:off x="7620000" y="6477000"/>
            <a:ext cx="1370013" cy="303213"/>
          </a:xfrm>
        </p:spPr>
        <p:txBody>
          <a:bodyPr/>
          <a:lstStyle>
            <a:lvl1pPr>
              <a:defRPr/>
            </a:lvl1pPr>
          </a:lstStyle>
          <a:p>
            <a:fld id="{6F0E2956-F9DB-4DAB-BABB-82644E4834A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E07CF05-7206-4D20-8FB4-06AF8DCC677C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295400"/>
            <a:ext cx="4151313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4713" y="1295400"/>
            <a:ext cx="41529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6F5725E-DD22-4A0F-8285-9046EAC05BA8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880E991-8F5E-4070-8BA7-CC8BCAE6F5C1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35E74F9-493D-4DE8-B4B4-699A47B5F08D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8BD5D6D-CB2D-4EED-8CCC-8AD61756D534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FF221FB-DB92-4F43-8562-F34CBD2D25A9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013E1D2-7C42-428D-97F3-3B8A0F129D32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67400"/>
            <a:ext cx="9144000" cy="938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04800"/>
            <a:ext cx="8456613" cy="760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95400"/>
            <a:ext cx="8456613" cy="441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7620000" y="6477000"/>
            <a:ext cx="1370013" cy="30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>
                <a:solidFill>
                  <a:srgbClr val="000000"/>
                </a:solidFill>
                <a:latin typeface="+mj-lt"/>
              </a:defRPr>
            </a:lvl1pPr>
          </a:lstStyle>
          <a:p>
            <a:fld id="{27F113DF-29D2-40C4-B279-C4FCCA235871}" type="slidenum">
              <a:rPr lang="en-GB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73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+mj-lt"/>
          <a:ea typeface="+mj-ea"/>
          <a:cs typeface="+mj-cs"/>
        </a:defRPr>
      </a:lvl1pPr>
      <a:lvl2pPr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457200"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914400"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1371600"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1828800"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341313" indent="-341313" algn="l" defTabSz="457200" rtl="0" fontAlgn="base">
        <a:lnSpc>
          <a:spcPct val="93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457200" rtl="0" fontAlgn="base">
        <a:lnSpc>
          <a:spcPct val="93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130425"/>
            <a:ext cx="4875213" cy="146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620000" y="6477000"/>
            <a:ext cx="1370013" cy="30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8" charset="0"/>
              <a:buNone/>
              <a:tabLst>
                <a:tab pos="723900" algn="l"/>
              </a:tabLst>
              <a:defRPr sz="1000">
                <a:solidFill>
                  <a:srgbClr val="000000"/>
                </a:solidFill>
                <a:latin typeface="+mj-lt"/>
              </a:defRPr>
            </a:lvl1pPr>
          </a:lstStyle>
          <a:p>
            <a:fld id="{F07BC758-F248-4DE2-A473-ED7F9CE1511A}" type="slidenum">
              <a:rPr lang="en-GB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+mj-lt"/>
          <a:ea typeface="+mj-ea"/>
          <a:cs typeface="+mj-cs"/>
        </a:defRPr>
      </a:lvl1pPr>
      <a:lvl2pPr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457200"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914400"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1371600"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1828800" algn="l" defTabSz="457200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246186"/>
        </a:buClr>
        <a:buSzPct val="100000"/>
        <a:buFont typeface="Times New Roman" pitchFamily="18" charset="0"/>
        <a:defRPr sz="4000">
          <a:solidFill>
            <a:srgbClr val="246186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341313" indent="-341313" algn="l" defTabSz="457200" rtl="0" fontAlgn="base">
        <a:lnSpc>
          <a:spcPct val="93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57200" rtl="0" fontAlgn="base">
        <a:lnSpc>
          <a:spcPct val="93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wmf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228600" y="1701804"/>
            <a:ext cx="6705600" cy="1624013"/>
          </a:xfrm>
          <a:ln/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dirty="0" smtClean="0">
                <a:solidFill>
                  <a:srgbClr val="FFFFFF"/>
                </a:solidFill>
                <a:latin typeface="Cambria" pitchFamily="18" charset="0"/>
              </a:rPr>
              <a:t>IPAWS Evolution</a:t>
            </a:r>
            <a:endParaRPr lang="en-GB" sz="3600" dirty="0">
              <a:solidFill>
                <a:schemeClr val="folHlink"/>
              </a:solidFill>
              <a:latin typeface="Cambria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228600" y="3439890"/>
            <a:ext cx="7924800" cy="181791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90000" tIns="46800" rIns="90000" bIns="46800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dirty="0" smtClean="0">
                <a:solidFill>
                  <a:srgbClr val="FFFFFF"/>
                </a:solidFill>
                <a:latin typeface="Cambria" pitchFamily="18" charset="0"/>
              </a:rPr>
              <a:t>Christopher Scott Shoup</a:t>
            </a:r>
            <a:endParaRPr lang="en-GB" sz="2400" dirty="0">
              <a:solidFill>
                <a:srgbClr val="FFFFFF"/>
              </a:solidFill>
              <a:latin typeface="Cambria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dirty="0" smtClean="0">
                <a:solidFill>
                  <a:srgbClr val="FFFFFF"/>
                </a:solidFill>
                <a:latin typeface="Cambria" pitchFamily="18" charset="0"/>
              </a:rPr>
              <a:t>FEMA Chief Data Officer</a:t>
            </a:r>
            <a:endParaRPr lang="en-GB" sz="2400" dirty="0">
              <a:solidFill>
                <a:srgbClr val="FFFFFF"/>
              </a:solidFill>
              <a:latin typeface="Cambria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dirty="0" smtClean="0">
                <a:solidFill>
                  <a:srgbClr val="FFFFFF"/>
                </a:solidFill>
                <a:latin typeface="Cambria" pitchFamily="18" charset="0"/>
              </a:rPr>
              <a:t>Christopher.shoup@fema.dhs.gov</a:t>
            </a:r>
            <a:endParaRPr lang="en-GB" sz="2400" dirty="0">
              <a:solidFill>
                <a:srgbClr val="FFFFFF"/>
              </a:solidFill>
              <a:latin typeface="Cambria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dirty="0" smtClean="0">
                <a:solidFill>
                  <a:srgbClr val="FFFFFF"/>
                </a:solidFill>
                <a:latin typeface="Cambria" pitchFamily="18" charset="0"/>
              </a:rPr>
              <a:t>202.733.7544</a:t>
            </a:r>
            <a:endParaRPr lang="en-GB" sz="2400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81000" y="5410200"/>
            <a:ext cx="65532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>
              <a:lnSpc>
                <a:spcPct val="100000"/>
              </a:lnSpc>
              <a:spcBef>
                <a:spcPts val="600"/>
              </a:spcBef>
              <a:buClr>
                <a:srgbClr val="7FCEEB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dirty="0">
              <a:solidFill>
                <a:srgbClr val="7FCEEB"/>
              </a:solidFill>
            </a:endParaRP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04800" y="3352800"/>
            <a:ext cx="5334000" cy="0"/>
          </a:xfrm>
          <a:prstGeom prst="line">
            <a:avLst/>
          </a:prstGeom>
          <a:noFill/>
          <a:ln w="9360">
            <a:solidFill>
              <a:srgbClr val="7FCEEB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257800"/>
            <a:ext cx="3581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400" dirty="0" smtClean="0">
                <a:latin typeface="Cambria" pitchFamily="18" charset="0"/>
              </a:rPr>
              <a:t>August 24, 2016</a:t>
            </a:r>
            <a:endParaRPr lang="en-US" sz="2400" dirty="0">
              <a:latin typeface="Cambria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Cambria" pitchFamily="18" charset="0"/>
              </a:rPr>
              <a:t>IPAWS is Just Another Tool in the Toolbox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FF28B10A-F996-4624-9FBE-126413C0CEBF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20" name="Picture 2" descr="C:\Users\pholstei\AppData\Local\Microsoft\Windows\Temporary Internet Files\Content.IE5\ZPVZ3IC5\MC900237325[1].wm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563" y="1874838"/>
            <a:ext cx="3536950" cy="34337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3" descr="C:\Users\pholstei\AppData\Local\Microsoft\Windows\Temporary Internet Files\Content.IE5\ZPVZ3IC5\MC900351240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9175" y="2794000"/>
            <a:ext cx="909638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1" descr="C:\Users\pholstei\AppData\Local\Microsoft\Windows\Temporary Internet Files\Content.IE5\1FQYMFBV\MC900442135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3188" y="3479800"/>
            <a:ext cx="819150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5" descr="C:\Users\pholstei\AppData\Local\Microsoft\Windows\Temporary Internet Files\Content.IE5\M801WCTZ\MC900239903[1].wm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638" y="3536950"/>
            <a:ext cx="701675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8" descr="http://t3.gstatic.com/images?q=tbn:ANd9GcSsrW1M4rT1W0BBgnUUS6iPBEHjdnFncVq6iVmQi5fYN1AYf8t8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9780" y="3312366"/>
            <a:ext cx="587830" cy="5878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Picture 6" descr="C:\Users\pholstei\AppData\Local\Microsoft\Windows\Temporary Internet Files\Content.IE5\XI4B5GV1\MC900023621[1].wmf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7613" y="4086225"/>
            <a:ext cx="4667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4114800" y="896938"/>
            <a:ext cx="4449763" cy="53587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31788" lvl="1" indent="-342900">
              <a:defRPr/>
            </a:pPr>
            <a:r>
              <a:rPr lang="en-US" sz="1600" dirty="0">
                <a:solidFill>
                  <a:srgbClr val="000000"/>
                </a:solidFill>
                <a:ea typeface="Calibri" pitchFamily="34" charset="0"/>
              </a:rPr>
              <a:t>Examples of Mass Communications Tools:</a:t>
            </a:r>
          </a:p>
          <a:p>
            <a:pPr marL="182880" lvl="3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ea typeface="Calibri" pitchFamily="34" charset="0"/>
              </a:rPr>
              <a:t>  Social Media</a:t>
            </a:r>
          </a:p>
          <a:p>
            <a:pPr marL="182880" lvl="3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ea typeface="Calibri" pitchFamily="34" charset="0"/>
              </a:rPr>
              <a:t>  Cell phones</a:t>
            </a:r>
          </a:p>
          <a:p>
            <a:pPr marL="182880" lvl="3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ea typeface="Calibri" pitchFamily="34" charset="0"/>
              </a:rPr>
              <a:t>  Face book</a:t>
            </a:r>
          </a:p>
          <a:p>
            <a:pPr marL="182880" lvl="3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ea typeface="Calibri" pitchFamily="34" charset="0"/>
              </a:rPr>
              <a:t>  Twitter</a:t>
            </a:r>
          </a:p>
          <a:p>
            <a:pPr marL="182880" lvl="3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ea typeface="Calibri" pitchFamily="34" charset="0"/>
              </a:rPr>
              <a:t>  SMS</a:t>
            </a:r>
          </a:p>
          <a:p>
            <a:pPr marL="182880" lvl="3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ea typeface="Calibri" pitchFamily="34" charset="0"/>
              </a:rPr>
              <a:t>  Email</a:t>
            </a:r>
          </a:p>
          <a:p>
            <a:pPr marL="182880" lvl="2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ea typeface="Calibri" pitchFamily="34" charset="0"/>
              </a:rPr>
              <a:t>  Broadcast:  Television, Radio, Newspaper</a:t>
            </a:r>
          </a:p>
          <a:p>
            <a:pPr marL="182880" lvl="2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ea typeface="Calibri" pitchFamily="34" charset="0"/>
              </a:rPr>
              <a:t>  Message Boards</a:t>
            </a:r>
          </a:p>
          <a:p>
            <a:pPr marL="182880" lvl="2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ea typeface="Calibri" pitchFamily="34" charset="0"/>
              </a:rPr>
              <a:t>  Giant Voice</a:t>
            </a:r>
          </a:p>
          <a:p>
            <a:pPr marL="182880" lvl="1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ea typeface="Calibri" pitchFamily="34" charset="0"/>
              </a:rPr>
              <a:t>  Land Mobile Radios   </a:t>
            </a:r>
          </a:p>
          <a:p>
            <a:pPr marL="182880" lvl="1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ea typeface="Calibri" pitchFamily="34" charset="0"/>
              </a:rPr>
              <a:t>  SIRN (IPR) radios</a:t>
            </a:r>
            <a:endParaRPr lang="en-US" sz="1600" dirty="0">
              <a:solidFill>
                <a:srgbClr val="000000"/>
              </a:solidFill>
            </a:endParaRPr>
          </a:p>
          <a:p>
            <a:pPr marL="182880" lvl="1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  Emergency Alert System (EAS)</a:t>
            </a:r>
          </a:p>
          <a:p>
            <a:pPr marL="182880" lvl="1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  Commercial Mobile Alert System (CMAS) /     </a:t>
            </a:r>
          </a:p>
          <a:p>
            <a:pPr marL="182880" lvl="1">
              <a:defRPr/>
            </a:pPr>
            <a:r>
              <a:rPr lang="en-US" sz="1600" dirty="0">
                <a:solidFill>
                  <a:srgbClr val="000000"/>
                </a:solidFill>
              </a:rPr>
              <a:t>    Wireless Emergency Alerts (WEA)</a:t>
            </a:r>
          </a:p>
          <a:p>
            <a:pPr marL="182880" lvl="1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  National Oceanic and Atmospheric   </a:t>
            </a:r>
          </a:p>
          <a:p>
            <a:pPr marL="182880" lvl="1">
              <a:defRPr/>
            </a:pPr>
            <a:r>
              <a:rPr lang="en-US" sz="1600" dirty="0">
                <a:solidFill>
                  <a:srgbClr val="000000"/>
                </a:solidFill>
              </a:rPr>
              <a:t>     Administration (NOAA)</a:t>
            </a:r>
          </a:p>
          <a:p>
            <a:pPr marL="182880" lvl="1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  Internet Services </a:t>
            </a:r>
          </a:p>
          <a:p>
            <a:pPr marL="182880" lvl="1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</a:rPr>
              <a:t>  State / local Unique Alerting Systems </a:t>
            </a:r>
          </a:p>
          <a:p>
            <a:pPr marL="571500" lvl="1" indent="-114300">
              <a:buClr>
                <a:srgbClr val="002060"/>
              </a:buClr>
              <a:buFont typeface="Wingdings" pitchFamily="2" charset="2"/>
              <a:buChar char="Ø"/>
              <a:defRPr/>
            </a:pPr>
            <a:endParaRPr lang="en-US" sz="1600" dirty="0">
              <a:solidFill>
                <a:srgbClr val="000000"/>
              </a:solidFill>
            </a:endParaRPr>
          </a:p>
          <a:p>
            <a:pPr marL="182880" lvl="1">
              <a:buFont typeface="Arial" pitchFamily="34" charset="0"/>
              <a:buChar char="•"/>
              <a:defRPr/>
            </a:pPr>
            <a:endParaRPr lang="en-US" sz="1600" dirty="0">
              <a:solidFill>
                <a:srgbClr val="000000"/>
              </a:solidFill>
              <a:ea typeface="Calibri" pitchFamily="34" charset="0"/>
            </a:endParaRPr>
          </a:p>
          <a:p>
            <a:pPr marL="640080" lvl="3">
              <a:defRPr/>
            </a:pPr>
            <a:endParaRPr lang="en-US" sz="2000" dirty="0">
              <a:solidFill>
                <a:srgbClr val="000000"/>
              </a:solidFill>
              <a:ea typeface="Calibri" pitchFamily="34" charset="0"/>
            </a:endParaRPr>
          </a:p>
          <a:p>
            <a:pPr marL="342900" indent="-457200">
              <a:defRPr/>
            </a:pPr>
            <a:r>
              <a:rPr lang="en-US" sz="1200" dirty="0">
                <a:solidFill>
                  <a:srgbClr val="000000"/>
                </a:solidFill>
                <a:ea typeface="Calibri" pitchFamily="34" charset="0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207399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A140076-EF22-4FE7-8191-D9CA35ECD79C}" type="slidenum">
              <a:rPr lang="en-GB"/>
              <a:pPr/>
              <a:t>11</a:t>
            </a:fld>
            <a:endParaRPr lang="en-GB" dirty="0"/>
          </a:p>
        </p:txBody>
      </p:sp>
      <p:sp>
        <p:nvSpPr>
          <p:cNvPr id="610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Cambria" pitchFamily="18" charset="0"/>
              </a:rPr>
              <a:t>How Will We Reach These People and What Will We Tell Them?</a:t>
            </a:r>
            <a:endParaRPr lang="en-US" sz="3600" dirty="0">
              <a:latin typeface="Cambria" pitchFamily="18" charset="0"/>
            </a:endParaRPr>
          </a:p>
        </p:txBody>
      </p:sp>
      <p:pic>
        <p:nvPicPr>
          <p:cNvPr id="2050" name="Picture 2" descr="http://tse4.mm.bing.net/th?id=OIP.M90bf0187cf13b69898e5269dd264447do0&amp;pid=15.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928" y="1600200"/>
            <a:ext cx="2862072" cy="190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tse2.mm.bing.net/th?id=OIP.Mbf6e6e6d77d652cf065a672d6ac8a976H0&amp;pid=15.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7728" y="1524000"/>
            <a:ext cx="2862072" cy="196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tse4.mm.bing.net/th?id=OIP.M1f252f35d677e07d31c8b78f9850a92eo0&amp;pid=15.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928" y="3581400"/>
            <a:ext cx="2862072" cy="192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tse3.mm.bing.net/th?id=OIP.Me2ceaba7d005be3b61485ec72a92e416H0&amp;pid=15.1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7728" y="3581400"/>
            <a:ext cx="2862072" cy="190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tse4.mm.bing.net/th?id=OIP.M156a4e1b968639cd72de6c65cf54858eo0&amp;pid=15.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9528" y="3581400"/>
            <a:ext cx="2862072" cy="190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tse1.mm.bing.net/th?id=OIP.M6b9a0a2e864e8cf940bc14d4b6a0c473o0&amp;pid=15.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9528" y="1524000"/>
            <a:ext cx="2862072" cy="189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61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800" y="1676400"/>
            <a:ext cx="7010400" cy="3381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2438400" y="4725376"/>
            <a:ext cx="4128053" cy="6647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>
                <a:solidFill>
                  <a:schemeClr val="tx1"/>
                </a:solidFill>
              </a:rPr>
              <a:t>ipaws@fema.gov</a:t>
            </a:r>
            <a:endParaRPr lang="en-US" sz="4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095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A140076-EF22-4FE7-8191-D9CA35ECD79C}" type="slidenum">
              <a:rPr lang="en-GB"/>
              <a:pPr/>
              <a:t>2</a:t>
            </a:fld>
            <a:endParaRPr lang="en-GB" dirty="0"/>
          </a:p>
        </p:txBody>
      </p:sp>
      <p:sp>
        <p:nvSpPr>
          <p:cNvPr id="610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003366"/>
                </a:solidFill>
                <a:latin typeface="Cambria" pitchFamily="18" charset="0"/>
              </a:rPr>
              <a:t>The Evolution of Emergency Alerting</a:t>
            </a:r>
            <a:endParaRPr lang="en-US" sz="3200" dirty="0">
              <a:solidFill>
                <a:srgbClr val="003366"/>
              </a:solidFill>
              <a:latin typeface="Cambria" pitchFamily="18" charset="0"/>
            </a:endParaRPr>
          </a:p>
        </p:txBody>
      </p:sp>
      <p:pic>
        <p:nvPicPr>
          <p:cNvPr id="33" name="Content Placeholder 55" descr="ConelradLogo.jpg"/>
          <p:cNvPicPr>
            <a:picLocks noGrp="1" noChangeAspect="1"/>
          </p:cNvPicPr>
          <p:nvPr>
            <p:ph sz="half" idx="1"/>
          </p:nvPr>
        </p:nvPicPr>
        <p:blipFill>
          <a:blip r:embed="rId3" cstate="email"/>
          <a:stretch>
            <a:fillRect/>
          </a:stretch>
        </p:blipFill>
        <p:spPr>
          <a:xfrm>
            <a:off x="977030" y="1066391"/>
            <a:ext cx="900795" cy="909894"/>
          </a:xfrm>
        </p:spPr>
      </p:pic>
      <p:pic>
        <p:nvPicPr>
          <p:cNvPr id="35" name="Picture 34" descr="EAS Logo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611881" y="1106521"/>
            <a:ext cx="1550719" cy="829635"/>
          </a:xfrm>
          <a:prstGeom prst="rect">
            <a:avLst/>
          </a:prstGeom>
        </p:spPr>
      </p:pic>
      <p:pic>
        <p:nvPicPr>
          <p:cNvPr id="39" name="Picture 38" descr="EBS Logo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2616817" y="1112992"/>
            <a:ext cx="1256071" cy="816692"/>
          </a:xfrm>
          <a:prstGeom prst="rect">
            <a:avLst/>
          </a:prstGeom>
        </p:spPr>
      </p:pic>
      <p:pic>
        <p:nvPicPr>
          <p:cNvPr id="49" name="Picture 48" descr="fema-headersBoth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8977" y="764274"/>
            <a:ext cx="1601567" cy="1283422"/>
          </a:xfrm>
          <a:prstGeom prst="blockArc">
            <a:avLst>
              <a:gd name="adj1" fmla="val 10800000"/>
              <a:gd name="adj2" fmla="val 21434987"/>
              <a:gd name="adj3" fmla="val 34378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0" name="Picture 49" descr="EAS Logo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564572" y="1473761"/>
            <a:ext cx="832514" cy="445395"/>
          </a:xfrm>
          <a:prstGeom prst="rect">
            <a:avLst/>
          </a:prstGeom>
        </p:spPr>
      </p:pic>
      <p:sp>
        <p:nvSpPr>
          <p:cNvPr id="52" name="Content Placeholder 56"/>
          <p:cNvSpPr txBox="1">
            <a:spLocks/>
          </p:cNvSpPr>
          <p:nvPr/>
        </p:nvSpPr>
        <p:spPr>
          <a:xfrm>
            <a:off x="256306" y="2861187"/>
            <a:ext cx="1911707" cy="3215148"/>
          </a:xfrm>
          <a:prstGeom prst="rect">
            <a:avLst/>
          </a:prstGeom>
        </p:spPr>
        <p:txBody>
          <a:bodyPr/>
          <a:lstStyle>
            <a:lvl1pPr marL="341313" indent="-341313" algn="l" defTabSz="457200" rtl="0" fontAlgn="base">
              <a:lnSpc>
                <a:spcPct val="93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457200" rtl="0" fontAlgn="base">
              <a:lnSpc>
                <a:spcPct val="93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fontAlgn="base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fontAlgn="base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fontAlgn="base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fontAlgn="base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864" indent="0">
              <a:spcBef>
                <a:spcPts val="0"/>
              </a:spcBef>
              <a:spcAft>
                <a:spcPts val="600"/>
              </a:spcAft>
              <a:buFont typeface="Arial" charset="0"/>
              <a:buNone/>
            </a:pPr>
            <a:r>
              <a:rPr lang="en-US" sz="1200" dirty="0" smtClean="0">
                <a:latin typeface="Cambria" pitchFamily="18" charset="0"/>
              </a:rPr>
              <a:t>Originally called the “Key Station System,” the </a:t>
            </a:r>
            <a:r>
              <a:rPr lang="en-US" sz="1200" b="1" dirty="0" smtClean="0">
                <a:latin typeface="Cambria" pitchFamily="18" charset="0"/>
              </a:rPr>
              <a:t>CON</a:t>
            </a:r>
            <a:r>
              <a:rPr lang="en-US" sz="1200" dirty="0" smtClean="0">
                <a:latin typeface="Cambria" pitchFamily="18" charset="0"/>
              </a:rPr>
              <a:t>trol of </a:t>
            </a:r>
            <a:r>
              <a:rPr lang="en-US" sz="1200" b="1" dirty="0" smtClean="0">
                <a:latin typeface="Cambria" pitchFamily="18" charset="0"/>
              </a:rPr>
              <a:t>EL</a:t>
            </a:r>
            <a:r>
              <a:rPr lang="en-US" sz="1200" dirty="0" smtClean="0">
                <a:latin typeface="Cambria" pitchFamily="18" charset="0"/>
              </a:rPr>
              <a:t>ectromagnetic </a:t>
            </a:r>
            <a:r>
              <a:rPr lang="en-US" sz="1200" b="1" dirty="0" smtClean="0">
                <a:latin typeface="Cambria" pitchFamily="18" charset="0"/>
              </a:rPr>
              <a:t>RAD</a:t>
            </a:r>
            <a:r>
              <a:rPr lang="en-US" sz="1200" dirty="0" smtClean="0">
                <a:latin typeface="Cambria" pitchFamily="18" charset="0"/>
              </a:rPr>
              <a:t>iation (CONELRAD) was established in August 1951.</a:t>
            </a:r>
          </a:p>
          <a:p>
            <a:pPr marL="54864" indent="0">
              <a:spcBef>
                <a:spcPts val="0"/>
              </a:spcBef>
              <a:spcAft>
                <a:spcPts val="600"/>
              </a:spcAft>
              <a:buFont typeface="Arial" charset="0"/>
              <a:buNone/>
            </a:pPr>
            <a:r>
              <a:rPr lang="en-US" sz="1200" dirty="0" smtClean="0">
                <a:latin typeface="Cambria" pitchFamily="18" charset="0"/>
              </a:rPr>
              <a:t>Participating stations tuned to 640 &amp; 1240 kHz AM and initiated a special sequence and procedure designed to warn citizens.</a:t>
            </a:r>
            <a:endParaRPr lang="en-US" sz="1200" dirty="0">
              <a:latin typeface="Cambria" pitchFamily="18" charset="0"/>
            </a:endParaRPr>
          </a:p>
        </p:txBody>
      </p:sp>
      <p:sp>
        <p:nvSpPr>
          <p:cNvPr id="53" name="Content Placeholder 9"/>
          <p:cNvSpPr txBox="1">
            <a:spLocks/>
          </p:cNvSpPr>
          <p:nvPr/>
        </p:nvSpPr>
        <p:spPr bwMode="auto">
          <a:xfrm>
            <a:off x="6400800" y="2861186"/>
            <a:ext cx="1917290" cy="3342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54864" lvl="0" eaLnBrk="0" hangingPunct="0">
              <a:spcBef>
                <a:spcPts val="0"/>
              </a:spcBef>
              <a:spcAft>
                <a:spcPts val="600"/>
              </a:spcAft>
              <a:buClr>
                <a:srgbClr val="0B1F65"/>
              </a:buClr>
              <a:defRPr/>
            </a:pPr>
            <a:r>
              <a:rPr lang="en-US" sz="1200" dirty="0" smtClean="0">
                <a:solidFill>
                  <a:schemeClr val="tx1"/>
                </a:solidFill>
                <a:latin typeface="Cambria" pitchFamily="18" charset="0"/>
              </a:rPr>
              <a:t>IPAWS modernizes and integrates the nation’s alert and warning infrastructure.  </a:t>
            </a:r>
          </a:p>
          <a:p>
            <a:pPr marL="54864" lvl="0" eaLnBrk="0" hangingPunct="0">
              <a:spcBef>
                <a:spcPts val="0"/>
              </a:spcBef>
              <a:spcAft>
                <a:spcPts val="600"/>
              </a:spcAft>
              <a:buClr>
                <a:srgbClr val="0B1F65"/>
              </a:buClr>
              <a:defRPr/>
            </a:pPr>
            <a:r>
              <a:rPr lang="en-US" sz="1200" dirty="0" smtClean="0">
                <a:solidFill>
                  <a:schemeClr val="tx1"/>
                </a:solidFill>
                <a:latin typeface="Cambria" pitchFamily="18" charset="0"/>
              </a:rPr>
              <a:t>Integrates new and existing public alert and warning systems and technologies </a:t>
            </a:r>
          </a:p>
          <a:p>
            <a:pPr marL="54864" lvl="0" eaLnBrk="0" hangingPunct="0">
              <a:spcBef>
                <a:spcPts val="0"/>
              </a:spcBef>
              <a:spcAft>
                <a:spcPts val="600"/>
              </a:spcAft>
              <a:buClr>
                <a:srgbClr val="0B1F65"/>
              </a:buClr>
              <a:defRPr/>
            </a:pPr>
            <a:r>
              <a:rPr lang="en-US" sz="1200" dirty="0" smtClean="0">
                <a:solidFill>
                  <a:schemeClr val="tx1"/>
                </a:solidFill>
                <a:latin typeface="Cambria" pitchFamily="18" charset="0"/>
              </a:rPr>
              <a:t>Provides authorities a broader range of message options and multiple communications pathways </a:t>
            </a:r>
          </a:p>
          <a:p>
            <a:pPr marL="54864" lvl="0" eaLnBrk="0" hangingPunct="0">
              <a:spcBef>
                <a:spcPts val="0"/>
              </a:spcBef>
              <a:spcAft>
                <a:spcPts val="600"/>
              </a:spcAft>
              <a:buClr>
                <a:srgbClr val="0B1F65"/>
              </a:buClr>
              <a:defRPr/>
            </a:pPr>
            <a:r>
              <a:rPr lang="en-US" sz="1200" dirty="0" smtClean="0">
                <a:solidFill>
                  <a:schemeClr val="tx1"/>
                </a:solidFill>
                <a:latin typeface="Cambria" pitchFamily="18" charset="0"/>
              </a:rPr>
              <a:t>Increases  capability to alert and warn communities of all hazards impacting public safety.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54" name="Content Placeholder 9"/>
          <p:cNvSpPr txBox="1">
            <a:spLocks/>
          </p:cNvSpPr>
          <p:nvPr/>
        </p:nvSpPr>
        <p:spPr bwMode="auto">
          <a:xfrm>
            <a:off x="2350554" y="2861187"/>
            <a:ext cx="1852736" cy="2164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54864" marR="0" lvl="0" indent="0" algn="l" defTabSz="914400" rtl="0" eaLnBrk="0" fontAlgn="base" latinLnBrk="0" hangingPunct="0">
              <a:spcBef>
                <a:spcPts val="0"/>
              </a:spcBef>
              <a:spcAft>
                <a:spcPts val="600"/>
              </a:spcAft>
              <a:buClr>
                <a:srgbClr val="0B1F65"/>
              </a:buClr>
              <a:buSzTx/>
              <a:buFont typeface="Webdings" pitchFamily="18" charset="2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EBS was initiated to address the nation through audible alerts. It did not allow for targeted messaging.</a:t>
            </a:r>
          </a:p>
          <a:p>
            <a:pPr marL="54864" marR="0" lvl="0" indent="0" algn="l" defTabSz="914400" rtl="0" eaLnBrk="0" fontAlgn="base" latinLnBrk="0" hangingPunct="0">
              <a:spcBef>
                <a:spcPts val="0"/>
              </a:spcBef>
              <a:spcAft>
                <a:spcPts val="600"/>
              </a:spcAft>
              <a:buClr>
                <a:srgbClr val="0B1F65"/>
              </a:buClr>
              <a:buSzTx/>
              <a:buFont typeface="Webdings" pitchFamily="18" charset="2"/>
              <a:buNone/>
              <a:tabLst/>
              <a:defRPr/>
            </a:pPr>
            <a:r>
              <a:rPr lang="en-US" sz="1200" kern="0" dirty="0" smtClean="0">
                <a:solidFill>
                  <a:schemeClr val="tx1"/>
                </a:solidFill>
                <a:latin typeface="Cambria" pitchFamily="18" charset="0"/>
              </a:rPr>
              <a:t>System upgraded in 1976 to provide for better and more accurate handling of alert receptions.</a:t>
            </a:r>
          </a:p>
          <a:p>
            <a:pPr marL="54864" marR="0" lvl="0" indent="0" algn="l" defTabSz="914400" rtl="0" eaLnBrk="0" fontAlgn="base" latinLnBrk="0" hangingPunct="0">
              <a:spcBef>
                <a:spcPts val="0"/>
              </a:spcBef>
              <a:spcAft>
                <a:spcPts val="600"/>
              </a:spcAft>
              <a:buClr>
                <a:srgbClr val="0B1F65"/>
              </a:buClr>
              <a:buSzTx/>
              <a:buFont typeface="Webdings" pitchFamily="18" charset="2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Originally designed to provide the President with an expeditious</a:t>
            </a:r>
            <a:r>
              <a:rPr kumimoji="0" lang="en-US" sz="1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method of communicating with the American Public, it was expanded for use during peacetime at state and local levels.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55" name="Content Placeholder 9"/>
          <p:cNvSpPr txBox="1">
            <a:spLocks/>
          </p:cNvSpPr>
          <p:nvPr/>
        </p:nvSpPr>
        <p:spPr bwMode="auto">
          <a:xfrm>
            <a:off x="4406922" y="2861186"/>
            <a:ext cx="1772651" cy="3229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54864" marR="0" lvl="0" indent="0" algn="l" defTabSz="914400" rtl="0" eaLnBrk="0" fontAlgn="base" latinLnBrk="0" hangingPunct="0">
              <a:spcBef>
                <a:spcPts val="0"/>
              </a:spcBef>
              <a:spcAft>
                <a:spcPts val="600"/>
              </a:spcAft>
              <a:buClr>
                <a:srgbClr val="0B1F65"/>
              </a:buClr>
              <a:buSzTx/>
              <a:buFont typeface="Webdings" pitchFamily="18" charset="2"/>
              <a:buNone/>
              <a:tabLst/>
              <a:defRPr/>
            </a:pPr>
            <a:r>
              <a:rPr lang="en-US" sz="1200" kern="0" dirty="0" smtClean="0">
                <a:solidFill>
                  <a:schemeClr val="tx1"/>
                </a:solidFill>
                <a:latin typeface="Cambria" pitchFamily="18" charset="0"/>
              </a:rPr>
              <a:t>EAS jointly coordinated by the FCC, FEMA and NWS.</a:t>
            </a:r>
          </a:p>
          <a:p>
            <a:pPr marL="54864" marR="0" lvl="0" indent="0" algn="l" defTabSz="914400" rtl="0" eaLnBrk="0" fontAlgn="base" latinLnBrk="0" hangingPunct="0">
              <a:spcBef>
                <a:spcPts val="0"/>
              </a:spcBef>
              <a:spcAft>
                <a:spcPts val="600"/>
              </a:spcAft>
              <a:buClr>
                <a:srgbClr val="0B1F65"/>
              </a:buClr>
              <a:buSzTx/>
              <a:buFont typeface="Webdings" pitchFamily="18" charset="2"/>
              <a:buNone/>
              <a:tabLst/>
              <a:defRPr/>
            </a:pPr>
            <a:r>
              <a:rPr kumimoji="0" lang="en-US" sz="1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Designed for President to speak to American people within 10 minutes.</a:t>
            </a:r>
          </a:p>
          <a:p>
            <a:pPr marL="54864" marR="0" lvl="0" indent="0" algn="l" defTabSz="914400" rtl="0" eaLnBrk="0" fontAlgn="base" latinLnBrk="0" hangingPunct="0">
              <a:spcBef>
                <a:spcPts val="0"/>
              </a:spcBef>
              <a:spcAft>
                <a:spcPts val="600"/>
              </a:spcAft>
              <a:buClr>
                <a:srgbClr val="0B1F65"/>
              </a:buClr>
              <a:buSzTx/>
              <a:buFont typeface="Webdings" pitchFamily="18" charset="2"/>
              <a:buNone/>
              <a:tabLst/>
              <a:defRPr/>
            </a:pPr>
            <a:r>
              <a:rPr lang="en-US" sz="1200" kern="0" baseline="0" dirty="0" smtClean="0">
                <a:solidFill>
                  <a:schemeClr val="tx1"/>
                </a:solidFill>
                <a:latin typeface="Cambria" pitchFamily="18" charset="0"/>
              </a:rPr>
              <a:t>EAS messages composed of 4 parts:</a:t>
            </a:r>
          </a:p>
          <a:p>
            <a:pPr marL="117475" marR="0" lvl="0" indent="-117475" algn="l" defTabSz="914400" rtl="0" eaLnBrk="0" fontAlgn="base" latinLnBrk="0" hangingPunct="0">
              <a:spcBef>
                <a:spcPts val="0"/>
              </a:spcBef>
              <a:spcAft>
                <a:spcPts val="300"/>
              </a:spcAft>
              <a:buClr>
                <a:srgbClr val="0B1F65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Digitally encoded header</a:t>
            </a:r>
          </a:p>
          <a:p>
            <a:pPr marL="117475" marR="0" lvl="0" indent="-117475" algn="l" defTabSz="914400" rtl="0" eaLnBrk="0" fontAlgn="base" latinLnBrk="0" hangingPunct="0">
              <a:spcBef>
                <a:spcPts val="0"/>
              </a:spcBef>
              <a:spcAft>
                <a:spcPts val="300"/>
              </a:spcAft>
              <a:buClr>
                <a:srgbClr val="0B1F65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1200" kern="0" baseline="0" dirty="0" smtClean="0">
                <a:solidFill>
                  <a:schemeClr val="tx1"/>
                </a:solidFill>
                <a:latin typeface="Cambria" pitchFamily="18" charset="0"/>
              </a:rPr>
              <a:t>Attention Signal</a:t>
            </a:r>
          </a:p>
          <a:p>
            <a:pPr marL="117475" marR="0" lvl="0" indent="-117475" algn="l" defTabSz="914400" rtl="0" eaLnBrk="0" fontAlgn="base" latinLnBrk="0" hangingPunct="0">
              <a:spcBef>
                <a:spcPts val="0"/>
              </a:spcBef>
              <a:spcAft>
                <a:spcPts val="300"/>
              </a:spcAft>
              <a:buClr>
                <a:srgbClr val="0B1F65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Audio Announcement</a:t>
            </a:r>
          </a:p>
          <a:p>
            <a:pPr marL="117475" marR="0" lvl="0" indent="-117475" algn="l" defTabSz="914400" rtl="0" eaLnBrk="0" fontAlgn="base" latinLnBrk="0" hangingPunct="0">
              <a:spcBef>
                <a:spcPts val="0"/>
              </a:spcBef>
              <a:spcAft>
                <a:spcPts val="300"/>
              </a:spcAft>
              <a:buClr>
                <a:srgbClr val="0B1F65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1200" kern="0" baseline="0" dirty="0" smtClean="0">
                <a:solidFill>
                  <a:schemeClr val="tx1"/>
                </a:solidFill>
                <a:latin typeface="Cambria" pitchFamily="18" charset="0"/>
              </a:rPr>
              <a:t>Digitally encoded end-of-message</a:t>
            </a:r>
            <a:r>
              <a:rPr lang="en-US" sz="1200" kern="0" dirty="0" smtClean="0">
                <a:solidFill>
                  <a:schemeClr val="tx1"/>
                </a:solidFill>
                <a:latin typeface="Cambria" pitchFamily="18" charset="0"/>
              </a:rPr>
              <a:t> marker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175" y="1971675"/>
            <a:ext cx="8628063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 descr="WEAC_Logo_v2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69760" y="1433780"/>
            <a:ext cx="1255286" cy="48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5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r>
              <a:rPr lang="en-US" sz="3600" dirty="0">
                <a:latin typeface="Cambria" pitchFamily="18" charset="0"/>
              </a:rPr>
              <a:t>IPAWS Vision</a:t>
            </a:r>
          </a:p>
        </p:txBody>
      </p:sp>
      <p:pic>
        <p:nvPicPr>
          <p:cNvPr id="25" name="Picture 24" descr="Vision pic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362200" y="990600"/>
            <a:ext cx="6691952" cy="4484797"/>
          </a:xfrm>
          <a:prstGeom prst="rect">
            <a:avLst/>
          </a:prstGeom>
        </p:spPr>
      </p:pic>
      <p:sp>
        <p:nvSpPr>
          <p:cNvPr id="28" name="Rectangle 50"/>
          <p:cNvSpPr>
            <a:spLocks noChangeArrowheads="1"/>
          </p:cNvSpPr>
          <p:nvPr/>
        </p:nvSpPr>
        <p:spPr bwMode="auto">
          <a:xfrm>
            <a:off x="3671888" y="381000"/>
            <a:ext cx="5243512" cy="55027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b="1" i="1" dirty="0" smtClean="0">
                <a:solidFill>
                  <a:schemeClr val="tx1"/>
                </a:solidFill>
              </a:rPr>
              <a:t>“Timely </a:t>
            </a:r>
            <a:r>
              <a:rPr lang="en-US" sz="1600" b="1" i="1" dirty="0">
                <a:solidFill>
                  <a:schemeClr val="tx1"/>
                </a:solidFill>
              </a:rPr>
              <a:t>Alert And Warning To American </a:t>
            </a:r>
            <a:r>
              <a:rPr lang="en-US" sz="1600" b="1" i="1" dirty="0" smtClean="0">
                <a:solidFill>
                  <a:schemeClr val="tx1"/>
                </a:solidFill>
              </a:rPr>
              <a:t>Citizens In The Preservation of </a:t>
            </a:r>
            <a:r>
              <a:rPr lang="en-US" sz="1600" b="1" i="1" dirty="0">
                <a:solidFill>
                  <a:schemeClr val="tx1"/>
                </a:solidFill>
              </a:rPr>
              <a:t>Life And </a:t>
            </a:r>
            <a:r>
              <a:rPr lang="en-US" sz="1600" b="1" i="1" dirty="0" smtClean="0">
                <a:solidFill>
                  <a:schemeClr val="tx1"/>
                </a:solidFill>
              </a:rPr>
              <a:t>Property”</a:t>
            </a:r>
            <a:endParaRPr lang="en-US" sz="1600" b="1" i="1" dirty="0">
              <a:solidFill>
                <a:schemeClr val="tx1"/>
              </a:solidFill>
            </a:endParaRPr>
          </a:p>
        </p:txBody>
      </p:sp>
      <p:sp>
        <p:nvSpPr>
          <p:cNvPr id="29" name="Content Placeholder 2"/>
          <p:cNvSpPr>
            <a:spLocks noGrp="1"/>
          </p:cNvSpPr>
          <p:nvPr>
            <p:ph idx="1"/>
          </p:nvPr>
        </p:nvSpPr>
        <p:spPr>
          <a:xfrm>
            <a:off x="0" y="1207323"/>
            <a:ext cx="6629400" cy="123107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574675" indent="-342900">
              <a:spcBef>
                <a:spcPct val="0"/>
              </a:spcBef>
              <a:buFont typeface="Arial" pitchFamily="34" charset="0"/>
              <a:buChar char="•"/>
            </a:pPr>
            <a:r>
              <a:rPr lang="en-US" sz="1800" kern="1200" dirty="0">
                <a:latin typeface="Cambria" pitchFamily="18" charset="0"/>
                <a:ea typeface="Arial Unicode MS" pitchFamily="34" charset="-128"/>
                <a:cs typeface="Arial Unicode MS" pitchFamily="34" charset="-128"/>
              </a:rPr>
              <a:t>Facilitate single emergency alert message delivery to all available public dissemination channels</a:t>
            </a:r>
          </a:p>
          <a:p>
            <a:pPr marL="574675" indent="-342900">
              <a:spcBef>
                <a:spcPct val="0"/>
              </a:spcBef>
              <a:buFont typeface="Arial" pitchFamily="34" charset="0"/>
              <a:buChar char="•"/>
            </a:pPr>
            <a:r>
              <a:rPr lang="en-US" sz="1800" kern="1200" dirty="0">
                <a:latin typeface="Cambria" pitchFamily="18" charset="0"/>
                <a:ea typeface="Arial Unicode MS" pitchFamily="34" charset="-128"/>
                <a:cs typeface="Arial Unicode MS" pitchFamily="34" charset="-128"/>
              </a:rPr>
              <a:t>Easier to use by public safety/alerting authorities</a:t>
            </a:r>
          </a:p>
        </p:txBody>
      </p:sp>
      <p:sp>
        <p:nvSpPr>
          <p:cNvPr id="32" name="Content Placeholder 2"/>
          <p:cNvSpPr txBox="1">
            <a:spLocks/>
          </p:cNvSpPr>
          <p:nvPr/>
        </p:nvSpPr>
        <p:spPr bwMode="auto">
          <a:xfrm>
            <a:off x="0" y="4598787"/>
            <a:ext cx="6958299" cy="134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574675" indent="-342900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mbria" pitchFamily="18" charset="0"/>
              </a:rPr>
              <a:t>Improves </a:t>
            </a:r>
            <a:r>
              <a:rPr lang="en-US" dirty="0">
                <a:solidFill>
                  <a:schemeClr val="tx1"/>
                </a:solidFill>
                <a:latin typeface="Cambria" pitchFamily="18" charset="0"/>
              </a:rPr>
              <a:t>and Enhances emergency alerting capability </a:t>
            </a:r>
            <a:r>
              <a:rPr lang="en-US" dirty="0" smtClean="0">
                <a:solidFill>
                  <a:schemeClr val="tx1"/>
                </a:solidFill>
                <a:latin typeface="Cambria" pitchFamily="18" charset="0"/>
              </a:rPr>
              <a:t>in two </a:t>
            </a:r>
            <a:r>
              <a:rPr lang="en-US" dirty="0">
                <a:solidFill>
                  <a:schemeClr val="tx1"/>
                </a:solidFill>
                <a:latin typeface="Cambria" pitchFamily="18" charset="0"/>
              </a:rPr>
              <a:t>critical ways: </a:t>
            </a:r>
          </a:p>
          <a:p>
            <a:pPr marL="676275" indent="-211138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Cambria" pitchFamily="18" charset="0"/>
              </a:rPr>
              <a:t>Reliability </a:t>
            </a:r>
            <a:r>
              <a:rPr lang="en-US" dirty="0">
                <a:solidFill>
                  <a:schemeClr val="tx1"/>
                </a:solidFill>
                <a:latin typeface="Cambria" pitchFamily="18" charset="0"/>
              </a:rPr>
              <a:t>that </a:t>
            </a:r>
            <a:r>
              <a:rPr lang="en-US" dirty="0" smtClean="0">
                <a:solidFill>
                  <a:schemeClr val="tx1"/>
                </a:solidFill>
                <a:latin typeface="Cambria" pitchFamily="18" charset="0"/>
              </a:rPr>
              <a:t>citizens </a:t>
            </a:r>
            <a:r>
              <a:rPr lang="en-US" dirty="0">
                <a:solidFill>
                  <a:schemeClr val="tx1"/>
                </a:solidFill>
                <a:latin typeface="Cambria" pitchFamily="18" charset="0"/>
              </a:rPr>
              <a:t>receive </a:t>
            </a:r>
            <a:r>
              <a:rPr lang="en-US" dirty="0" smtClean="0">
                <a:solidFill>
                  <a:schemeClr val="tx1"/>
                </a:solidFill>
                <a:latin typeface="Cambria" pitchFamily="18" charset="0"/>
              </a:rPr>
              <a:t>alert </a:t>
            </a:r>
            <a:r>
              <a:rPr lang="en-US" dirty="0">
                <a:solidFill>
                  <a:schemeClr val="tx1"/>
                </a:solidFill>
                <a:latin typeface="Cambria" pitchFamily="18" charset="0"/>
              </a:rPr>
              <a:t>via at least one </a:t>
            </a:r>
            <a:r>
              <a:rPr lang="en-US" dirty="0" smtClean="0">
                <a:solidFill>
                  <a:schemeClr val="tx1"/>
                </a:solidFill>
                <a:latin typeface="Cambria" pitchFamily="18" charset="0"/>
              </a:rPr>
              <a:t>path</a:t>
            </a:r>
          </a:p>
          <a:p>
            <a:pPr marL="676275" indent="-211138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Cambria" pitchFamily="18" charset="0"/>
              </a:rPr>
              <a:t>likelihood </a:t>
            </a:r>
            <a:r>
              <a:rPr lang="en-US" dirty="0">
                <a:solidFill>
                  <a:schemeClr val="tx1"/>
                </a:solidFill>
                <a:latin typeface="Cambria" pitchFamily="18" charset="0"/>
              </a:rPr>
              <a:t>that citizens react to emergency alerts</a:t>
            </a:r>
          </a:p>
          <a:p>
            <a:pPr marL="234950" marR="0" lvl="1" indent="-234950" algn="l" defTabSz="914400" rtl="0" eaLnBrk="0" fontAlgn="base" latinLnBrk="0" hangingPunct="0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Clr>
                <a:srgbClr val="0B1F65"/>
              </a:buClr>
              <a:buSzTx/>
              <a:buFont typeface="Webdings" pitchFamily="18" charset="2"/>
              <a:buChar char="4"/>
              <a:tabLst/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3" name="Slide Number Placeholder 3"/>
          <p:cNvSpPr>
            <a:spLocks noGrp="1"/>
          </p:cNvSpPr>
          <p:nvPr>
            <p:ph type="sldNum" idx="10"/>
          </p:nvPr>
        </p:nvSpPr>
        <p:spPr>
          <a:xfrm>
            <a:off x="7620000" y="6477000"/>
            <a:ext cx="1370013" cy="303213"/>
          </a:xfrm>
        </p:spPr>
        <p:txBody>
          <a:bodyPr/>
          <a:lstStyle/>
          <a:p>
            <a:fld id="{2A140076-EF22-4FE7-8191-D9CA35ECD79C}" type="slidenum">
              <a:rPr lang="en-GB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378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727" y="1065213"/>
            <a:ext cx="7382933" cy="401150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A140076-EF22-4FE7-8191-D9CA35ECD79C}" type="slidenum">
              <a:rPr lang="en-GB"/>
              <a:pPr/>
              <a:t>4</a:t>
            </a:fld>
            <a:endParaRPr lang="en-GB" dirty="0"/>
          </a:p>
        </p:txBody>
      </p:sp>
      <p:sp>
        <p:nvSpPr>
          <p:cNvPr id="610306" name="Rectangle 2"/>
          <p:cNvSpPr>
            <a:spLocks noGrp="1" noChangeArrowheads="1"/>
          </p:cNvSpPr>
          <p:nvPr>
            <p:ph type="title"/>
          </p:nvPr>
        </p:nvSpPr>
        <p:spPr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r>
              <a:rPr lang="en-US" sz="3600" dirty="0" smtClean="0">
                <a:latin typeface="Cambria" pitchFamily="18" charset="0"/>
              </a:rPr>
              <a:t>Who Can Alert Today </a:t>
            </a:r>
            <a:r>
              <a:rPr lang="en-US" sz="1800" dirty="0" smtClean="0">
                <a:latin typeface="Cambria" pitchFamily="18" charset="0"/>
              </a:rPr>
              <a:t>(as </a:t>
            </a:r>
            <a:r>
              <a:rPr lang="en-US" sz="1800" dirty="0">
                <a:latin typeface="Cambria" pitchFamily="18" charset="0"/>
              </a:rPr>
              <a:t>of </a:t>
            </a:r>
            <a:r>
              <a:rPr lang="en-US" sz="1800" dirty="0" smtClean="0">
                <a:latin typeface="Cambria" pitchFamily="18" charset="0"/>
              </a:rPr>
              <a:t>August 8, 2016)</a:t>
            </a:r>
            <a:endParaRPr lang="en-US" sz="3600" dirty="0">
              <a:latin typeface="Cambria" pitchFamily="18" charset="0"/>
            </a:endParaRPr>
          </a:p>
        </p:txBody>
      </p:sp>
      <p:pic>
        <p:nvPicPr>
          <p:cNvPr id="17" name="Picture 16" descr="http://rockrivertimes.com/wpapp/wp-content/uploads/national-weather-service-log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4562897"/>
            <a:ext cx="12573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http://www.missingkids.com/en_US/Celebritygolf/NCMEC_logo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1153" y="4610522"/>
            <a:ext cx="2039167" cy="1209675"/>
          </a:xfrm>
          <a:prstGeom prst="rect">
            <a:avLst/>
          </a:prstGeom>
          <a:solidFill>
            <a:schemeClr val="bg1"/>
          </a:solidFill>
          <a:extLst/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459096"/>
              </p:ext>
            </p:extLst>
          </p:nvPr>
        </p:nvGraphicFramePr>
        <p:xfrm>
          <a:off x="80861" y="4242858"/>
          <a:ext cx="3352800" cy="15790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32547"/>
                <a:gridCol w="1620253"/>
              </a:tblGrid>
              <a:tr h="26317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Complete</a:t>
                      </a: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In Process</a:t>
                      </a: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26317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705 Local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146 Local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6317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61 State-wide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 State-wide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6317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Tribal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Tribal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6317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 Federal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Federal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6317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 Territory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0" y="6517753"/>
            <a:ext cx="9067800" cy="264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http://www.fema.gov/integrated-public-alert-warning-system-authorities</a:t>
            </a:r>
          </a:p>
        </p:txBody>
      </p:sp>
    </p:spTree>
    <p:extLst>
      <p:ext uri="{BB962C8B-B14F-4D97-AF65-F5344CB8AC3E}">
        <p14:creationId xmlns:p14="http://schemas.microsoft.com/office/powerpoint/2010/main" val="324658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ambria" pitchFamily="18" charset="0"/>
              </a:rPr>
              <a:t>Current Usage and </a:t>
            </a:r>
            <a:r>
              <a:rPr lang="en-US" sz="3600" dirty="0" smtClean="0">
                <a:latin typeface="Cambria" pitchFamily="18" charset="0"/>
              </a:rPr>
              <a:t>Statistics </a:t>
            </a:r>
            <a:r>
              <a:rPr lang="en-US" sz="1800" dirty="0">
                <a:latin typeface="Cambria" pitchFamily="18" charset="0"/>
              </a:rPr>
              <a:t>(as of </a:t>
            </a:r>
            <a:r>
              <a:rPr lang="en-US" sz="1800" dirty="0" smtClean="0">
                <a:latin typeface="Cambria" pitchFamily="18" charset="0"/>
              </a:rPr>
              <a:t>August 8, 2016)</a:t>
            </a:r>
            <a:endParaRPr lang="en-US" sz="3600" dirty="0">
              <a:latin typeface="Cambria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8813463"/>
              </p:ext>
            </p:extLst>
          </p:nvPr>
        </p:nvGraphicFramePr>
        <p:xfrm>
          <a:off x="381000" y="1295400"/>
          <a:ext cx="8456613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FF28B10A-F996-4624-9FBE-126413C0CEBF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024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66FA1-2C95-494D-BC80-9A3CA9C03533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28067" name="Rectangle 3"/>
          <p:cNvSpPr>
            <a:spLocks noGrp="1" noChangeArrowheads="1"/>
          </p:cNvSpPr>
          <p:nvPr>
            <p:ph type="title"/>
          </p:nvPr>
        </p:nvSpPr>
        <p:spPr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r>
              <a:rPr lang="en-US" sz="3600" dirty="0" smtClean="0">
                <a:latin typeface="Cambria" pitchFamily="18" charset="0"/>
              </a:rPr>
              <a:t>IPAWS Architecture</a:t>
            </a:r>
            <a:endParaRPr lang="en-US" sz="3600" dirty="0">
              <a:latin typeface="Cambria" pitchFamily="18" charset="0"/>
            </a:endParaRPr>
          </a:p>
        </p:txBody>
      </p:sp>
      <p:pic>
        <p:nvPicPr>
          <p:cNvPr id="8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1" y="928769"/>
            <a:ext cx="8032275" cy="49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5997152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A140076-EF22-4FE7-8191-D9CA35ECD79C}" type="slidenum">
              <a:rPr lang="en-GB"/>
              <a:pPr/>
              <a:t>7</a:t>
            </a:fld>
            <a:endParaRPr lang="en-GB" dirty="0"/>
          </a:p>
        </p:txBody>
      </p:sp>
      <p:sp>
        <p:nvSpPr>
          <p:cNvPr id="610306" name="Rectangle 2"/>
          <p:cNvSpPr>
            <a:spLocks noGrp="1" noChangeArrowheads="1"/>
          </p:cNvSpPr>
          <p:nvPr>
            <p:ph type="title"/>
          </p:nvPr>
        </p:nvSpPr>
        <p:spPr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r>
              <a:rPr lang="en-US" sz="3600" dirty="0">
                <a:latin typeface="Cambria" pitchFamily="18" charset="0"/>
              </a:rPr>
              <a:t>Alert Dissemination</a:t>
            </a:r>
          </a:p>
        </p:txBody>
      </p:sp>
      <p:sp>
        <p:nvSpPr>
          <p:cNvPr id="610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6339108" cy="4572000"/>
          </a:xfrm>
        </p:spPr>
        <p:txBody>
          <a:bodyPr>
            <a:noAutofit/>
          </a:bodyPr>
          <a:lstStyle/>
          <a:p>
            <a:pPr marL="574675" indent="-342900"/>
            <a:r>
              <a:rPr lang="en-US" sz="2400" dirty="0" smtClean="0">
                <a:latin typeface="Cambria" pitchFamily="18" charset="0"/>
              </a:rPr>
              <a:t>Emergency Alert System</a:t>
            </a:r>
            <a:endParaRPr lang="en-US" sz="2400" dirty="0">
              <a:latin typeface="Cambria" pitchFamily="18" charset="0"/>
            </a:endParaRPr>
          </a:p>
          <a:p>
            <a:pPr marL="974725" lvl="1" indent="-342900">
              <a:buFont typeface="Arial" pitchFamily="34" charset="0"/>
              <a:buChar char="•"/>
            </a:pPr>
            <a:r>
              <a:rPr lang="en-US" sz="1800" dirty="0" smtClean="0">
                <a:latin typeface="Cambria" pitchFamily="18" charset="0"/>
              </a:rPr>
              <a:t>TV</a:t>
            </a:r>
            <a:r>
              <a:rPr lang="en-US" sz="1800" dirty="0">
                <a:latin typeface="Cambria" pitchFamily="18" charset="0"/>
              </a:rPr>
              <a:t>, Radio, Cable, Satellite</a:t>
            </a:r>
          </a:p>
          <a:p>
            <a:pPr marL="974725" lvl="1" indent="-342900">
              <a:buFont typeface="Arial" pitchFamily="34" charset="0"/>
              <a:buChar char="•"/>
            </a:pPr>
            <a:r>
              <a:rPr lang="en-US" sz="1800" dirty="0" smtClean="0">
                <a:latin typeface="Cambria" pitchFamily="18" charset="0"/>
              </a:rPr>
              <a:t>~20,000 connected via </a:t>
            </a:r>
            <a:r>
              <a:rPr lang="en-US" sz="1800" dirty="0">
                <a:latin typeface="Cambria" pitchFamily="18" charset="0"/>
              </a:rPr>
              <a:t>EAS </a:t>
            </a:r>
            <a:r>
              <a:rPr lang="en-US" sz="1800" dirty="0" smtClean="0">
                <a:latin typeface="Cambria" pitchFamily="18" charset="0"/>
              </a:rPr>
              <a:t>Feed</a:t>
            </a:r>
            <a:endParaRPr lang="en-US" sz="1800" dirty="0">
              <a:latin typeface="Cambria" pitchFamily="18" charset="0"/>
            </a:endParaRPr>
          </a:p>
          <a:p>
            <a:pPr marL="574675" indent="-342900"/>
            <a:r>
              <a:rPr lang="en-US" sz="2400" dirty="0" smtClean="0">
                <a:latin typeface="Cambria" pitchFamily="18" charset="0"/>
              </a:rPr>
              <a:t>Wireless Emergency Alerts</a:t>
            </a:r>
            <a:endParaRPr lang="en-US" sz="2400" dirty="0">
              <a:latin typeface="Cambria" pitchFamily="18" charset="0"/>
            </a:endParaRPr>
          </a:p>
          <a:p>
            <a:pPr marL="974725" lvl="1" indent="-342900">
              <a:buFont typeface="Arial" pitchFamily="34" charset="0"/>
              <a:buChar char="•"/>
            </a:pPr>
            <a:r>
              <a:rPr lang="en-US" sz="1800" dirty="0">
                <a:latin typeface="Cambria" pitchFamily="18" charset="0"/>
              </a:rPr>
              <a:t>Opt-in </a:t>
            </a:r>
            <a:r>
              <a:rPr lang="en-US" sz="1800" dirty="0" smtClean="0">
                <a:latin typeface="Cambria" pitchFamily="18" charset="0"/>
              </a:rPr>
              <a:t>Carriers</a:t>
            </a:r>
            <a:endParaRPr lang="en-US" sz="1800" dirty="0">
              <a:latin typeface="Cambria" pitchFamily="18" charset="0"/>
            </a:endParaRPr>
          </a:p>
          <a:p>
            <a:pPr marL="974725" lvl="1" indent="-342900">
              <a:buFont typeface="Arial" pitchFamily="34" charset="0"/>
              <a:buChar char="•"/>
            </a:pPr>
            <a:r>
              <a:rPr lang="en-US" sz="1800" dirty="0" smtClean="0">
                <a:latin typeface="Cambria" pitchFamily="18" charset="0"/>
              </a:rPr>
              <a:t>61 connected via Fed </a:t>
            </a:r>
            <a:r>
              <a:rPr lang="en-US" sz="1800" dirty="0">
                <a:latin typeface="Cambria" pitchFamily="18" charset="0"/>
              </a:rPr>
              <a:t>Alert Gateway</a:t>
            </a:r>
          </a:p>
          <a:p>
            <a:pPr marL="574675" indent="-342900"/>
            <a:r>
              <a:rPr lang="en-US" sz="2400" dirty="0" smtClean="0">
                <a:latin typeface="Cambria" pitchFamily="18" charset="0"/>
              </a:rPr>
              <a:t>National Weather Service</a:t>
            </a:r>
            <a:endParaRPr lang="en-US" sz="2400" dirty="0">
              <a:latin typeface="Cambria" pitchFamily="18" charset="0"/>
            </a:endParaRPr>
          </a:p>
          <a:p>
            <a:pPr marL="974725" lvl="1" indent="-342900">
              <a:buFont typeface="Arial" pitchFamily="34" charset="0"/>
              <a:buChar char="•"/>
            </a:pPr>
            <a:r>
              <a:rPr lang="en-US" sz="1800" dirty="0">
                <a:latin typeface="Cambria" pitchFamily="18" charset="0"/>
              </a:rPr>
              <a:t>NOAA </a:t>
            </a:r>
            <a:r>
              <a:rPr lang="en-US" sz="1800" dirty="0" smtClean="0">
                <a:latin typeface="Cambria" pitchFamily="18" charset="0"/>
              </a:rPr>
              <a:t>Weather Radio/HazCollect</a:t>
            </a:r>
            <a:endParaRPr lang="en-US" sz="1800" dirty="0">
              <a:latin typeface="Cambria" pitchFamily="18" charset="0"/>
            </a:endParaRPr>
          </a:p>
          <a:p>
            <a:pPr marL="974725" lvl="1" indent="-342900">
              <a:buFont typeface="Arial" pitchFamily="34" charset="0"/>
              <a:buChar char="•"/>
            </a:pPr>
            <a:r>
              <a:rPr lang="en-US" sz="1800" dirty="0" smtClean="0">
                <a:latin typeface="Cambria" pitchFamily="18" charset="0"/>
              </a:rPr>
              <a:t>1000 WX transmitters</a:t>
            </a:r>
          </a:p>
          <a:p>
            <a:pPr marL="574675" indent="-342900"/>
            <a:r>
              <a:rPr lang="en-US" sz="2400" dirty="0" smtClean="0">
                <a:latin typeface="Cambria" pitchFamily="18" charset="0"/>
              </a:rPr>
              <a:t>Interoperating Systems</a:t>
            </a:r>
          </a:p>
          <a:p>
            <a:pPr marL="974725" lvl="1" indent="-342900">
              <a:buFont typeface="Arial" pitchFamily="34" charset="0"/>
              <a:buChar char="•"/>
            </a:pPr>
            <a:r>
              <a:rPr lang="en-US" sz="1800" dirty="0" smtClean="0">
                <a:latin typeface="Cambria" pitchFamily="18" charset="0"/>
              </a:rPr>
              <a:t>64 connected  via Public Alert Feed</a:t>
            </a:r>
            <a:endParaRPr lang="en-US" sz="1800" dirty="0">
              <a:latin typeface="Cambria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1205012"/>
            <a:ext cx="4495800" cy="449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9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A140076-EF22-4FE7-8191-D9CA35ECD79C}" type="slidenum">
              <a:rPr lang="en-GB"/>
              <a:pPr/>
              <a:t>8</a:t>
            </a:fld>
            <a:endParaRPr lang="en-GB" dirty="0"/>
          </a:p>
        </p:txBody>
      </p:sp>
      <p:sp>
        <p:nvSpPr>
          <p:cNvPr id="610306" name="Rectangle 2"/>
          <p:cNvSpPr>
            <a:spLocks noGrp="1" noChangeArrowheads="1"/>
          </p:cNvSpPr>
          <p:nvPr>
            <p:ph type="title"/>
          </p:nvPr>
        </p:nvSpPr>
        <p:spPr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r>
              <a:rPr lang="en-US" sz="3600" dirty="0" smtClean="0">
                <a:latin typeface="Cambria" pitchFamily="18" charset="0"/>
              </a:rPr>
              <a:t>Who Can Alert Today </a:t>
            </a:r>
            <a:r>
              <a:rPr lang="en-US" sz="1800" dirty="0" smtClean="0">
                <a:latin typeface="Cambria" pitchFamily="18" charset="0"/>
              </a:rPr>
              <a:t>(as </a:t>
            </a:r>
            <a:r>
              <a:rPr lang="en-US" sz="1800" dirty="0">
                <a:latin typeface="Cambria" pitchFamily="18" charset="0"/>
              </a:rPr>
              <a:t>of </a:t>
            </a:r>
            <a:r>
              <a:rPr lang="en-US" sz="1800" dirty="0" smtClean="0">
                <a:latin typeface="Cambria" pitchFamily="18" charset="0"/>
              </a:rPr>
              <a:t>May 17, 2016)</a:t>
            </a:r>
            <a:endParaRPr lang="en-US" sz="3600" dirty="0">
              <a:latin typeface="Cambria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4953000" y="990600"/>
          <a:ext cx="4114800" cy="48469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0814"/>
                <a:gridCol w="2173986"/>
              </a:tblGrid>
              <a:tr h="248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smtClean="0">
                          <a:effectLst/>
                        </a:rPr>
                        <a:t>Complete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smtClean="0">
                          <a:effectLst/>
                        </a:rPr>
                        <a:t>In Process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8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Beaver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Armstrong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8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Bucks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Berks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8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Chester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Blair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8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Clarion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Borough of Plum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8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Columbia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Cambria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8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Delaware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Dauphin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8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Huntingdon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Fayette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8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Lancaster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Lycoming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8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Luzerne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Monroe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8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Millcreek Township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Montour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8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Montgomery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Tioga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8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Northampton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Union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8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Pennsylvania (state)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US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A</a:t>
                      </a:r>
                      <a:r>
                        <a:rPr lang="en-US" sz="1400" u="none" strike="noStrike" dirty="0" smtClean="0">
                          <a:effectLst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</a:rPr>
                        <a:t>Carlisle </a:t>
                      </a:r>
                      <a:r>
                        <a:rPr lang="en-US" sz="1400" u="none" strike="noStrike" dirty="0" smtClean="0">
                          <a:effectLst/>
                        </a:rPr>
                        <a:t>Barracks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38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Philadelphia (City)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USA Letterkenny Army Depot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38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Snyder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USA Tobyhanna Army Depot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8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Township</a:t>
                      </a:r>
                      <a:r>
                        <a:rPr lang="en-US" sz="14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of Radnor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Warren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8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r>
                        <a:rPr lang="en-US" sz="1400" u="none" strike="noStrike" dirty="0" smtClean="0">
                          <a:effectLst/>
                        </a:rPr>
                        <a:t>Westmoreland County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9813"/>
            <a:ext cx="4886493" cy="312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1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228600" y="5105400"/>
            <a:ext cx="8686800" cy="685800"/>
          </a:xfrm>
          <a:prstGeom prst="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000" u="sng" dirty="0">
                <a:solidFill>
                  <a:srgbClr val="FF0000"/>
                </a:solidFill>
              </a:rPr>
              <a:t>www.fema.gov/alerting-authorities</a:t>
            </a:r>
            <a:endParaRPr lang="en-US" sz="3600" u="sng" dirty="0">
              <a:solidFill>
                <a:srgbClr val="FF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r>
              <a:rPr lang="en-US" sz="3600" dirty="0">
                <a:latin typeface="Cambria" pitchFamily="18" charset="0"/>
              </a:rPr>
              <a:t>IPAWS Public Alerting Requirements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0" y="1295400"/>
            <a:ext cx="5789613" cy="4419600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Obtain an IPAWS-compatible alerting tool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Complete a Memorandum of Agreement</a:t>
            </a:r>
          </a:p>
          <a:p>
            <a:pPr lvl="1"/>
            <a:r>
              <a:rPr lang="en-US" dirty="0" smtClean="0"/>
              <a:t>Fill out the MOA Application (link below)</a:t>
            </a:r>
          </a:p>
          <a:p>
            <a:pPr lvl="1"/>
            <a:r>
              <a:rPr lang="en-US" dirty="0" smtClean="0"/>
              <a:t>FEMA will create an MOA for you to sign</a:t>
            </a:r>
          </a:p>
          <a:p>
            <a:pPr lvl="1"/>
            <a:r>
              <a:rPr lang="en-US" dirty="0" smtClean="0"/>
              <a:t>With a signed MOA, FEMA will set up your COG and create your PKI certificate (to be installed in your alerting tool)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Complete the “Public Alerting Application”</a:t>
            </a:r>
          </a:p>
          <a:p>
            <a:pPr lvl="1"/>
            <a:r>
              <a:rPr lang="en-US" sz="2900" dirty="0" smtClean="0"/>
              <a:t>Coordinate with the state and obtain signature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Complete IPAWS web-based training</a:t>
            </a:r>
          </a:p>
          <a:p>
            <a:pPr lvl="1"/>
            <a:r>
              <a:rPr lang="en-US" dirty="0" smtClean="0"/>
              <a:t>With a signed “Public Alerting Application” and training certificate, FEMA will enable your alerting permissions and you’re good to go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00" y="1371600"/>
            <a:ext cx="2973968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96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12237</TotalTime>
  <Words>1161</Words>
  <Application>Microsoft Office PowerPoint</Application>
  <PresentationFormat>On-screen Show (4:3)</PresentationFormat>
  <Paragraphs>263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 Unicode MS</vt:lpstr>
      <vt:lpstr>Arial</vt:lpstr>
      <vt:lpstr>Calibri</vt:lpstr>
      <vt:lpstr>Cambria</vt:lpstr>
      <vt:lpstr>Times New Roman</vt:lpstr>
      <vt:lpstr>Webdings</vt:lpstr>
      <vt:lpstr>Wingdings</vt:lpstr>
      <vt:lpstr>Default Design</vt:lpstr>
      <vt:lpstr>Default Design</vt:lpstr>
      <vt:lpstr>IPAWS Evolution</vt:lpstr>
      <vt:lpstr>The Evolution of Emergency Alerting</vt:lpstr>
      <vt:lpstr>IPAWS Vision</vt:lpstr>
      <vt:lpstr>Who Can Alert Today (as of August 8, 2016)</vt:lpstr>
      <vt:lpstr>Current Usage and Statistics (as of August 8, 2016)</vt:lpstr>
      <vt:lpstr>IPAWS Architecture</vt:lpstr>
      <vt:lpstr>Alert Dissemination</vt:lpstr>
      <vt:lpstr>Who Can Alert Today (as of May 17, 2016)</vt:lpstr>
      <vt:lpstr>IPAWS Public Alerting Requirements</vt:lpstr>
      <vt:lpstr>IPAWS is Just Another Tool in the Toolbox</vt:lpstr>
      <vt:lpstr>How Will We Reach These People and What Will We Tell Them?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of National Security Coordination</dc:title>
  <dc:creator>Joshua Anderson</dc:creator>
  <cp:lastModifiedBy>Shoup, Christopher</cp:lastModifiedBy>
  <cp:revision>791</cp:revision>
  <cp:lastPrinted>2012-10-29T16:04:03Z</cp:lastPrinted>
  <dcterms:created xsi:type="dcterms:W3CDTF">2013-02-20T11:39:34Z</dcterms:created>
  <dcterms:modified xsi:type="dcterms:W3CDTF">2016-08-21T00:52:07Z</dcterms:modified>
</cp:coreProperties>
</file>