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23" r:id="rId1"/>
  </p:sldMasterIdLst>
  <p:notesMasterIdLst>
    <p:notesMasterId r:id="rId11"/>
  </p:notesMasterIdLst>
  <p:sldIdLst>
    <p:sldId id="256" r:id="rId2"/>
    <p:sldId id="259" r:id="rId3"/>
    <p:sldId id="304" r:id="rId4"/>
    <p:sldId id="305" r:id="rId5"/>
    <p:sldId id="303" r:id="rId6"/>
    <p:sldId id="307" r:id="rId7"/>
    <p:sldId id="300" r:id="rId8"/>
    <p:sldId id="301" r:id="rId9"/>
    <p:sldId id="306" r:id="rId10"/>
  </p:sldIdLst>
  <p:sldSz cx="9144000" cy="6858000" type="screen4x3"/>
  <p:notesSz cx="6669088" cy="9926638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an O'Donnell" initials="" lastIdx="8" clrIdx="0"/>
  <p:cmAuthor id="1" name="Nathan Cooper" initials="" lastIdx="3" clrIdx="1"/>
  <p:cmAuthor id="2" name="Garry Conille" initials="" lastIdx="1" clrIdx="2"/>
  <p:cmAuthor id="3" name="Gabriel Pictet" initials="" lastIdx="5" clrIdx="3"/>
  <p:cmAuthor id="4" name="Anonymous" initials="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FBF"/>
    <a:srgbClr val="802E3A"/>
    <a:srgbClr val="D3838E"/>
    <a:srgbClr val="EECED3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E8529DB-232C-4281-9000-ACD7D2736F8D}">
  <a:tblStyle styleId="{FE8529DB-232C-4281-9000-ACD7D2736F8D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4E379108-C9E7-4B46-A442-079029C8EF12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8ECF4"/>
          </a:solidFill>
        </a:fill>
      </a:tcStyle>
    </a:wholeTbl>
    <a:band1H>
      <a:tcStyle>
        <a:tcBdr/>
        <a:fill>
          <a:solidFill>
            <a:srgbClr val="CFD7E7"/>
          </a:solidFill>
        </a:fill>
      </a:tcStyle>
    </a:band1H>
    <a:band1V>
      <a:tcStyle>
        <a:tcBdr/>
        <a:fill>
          <a:solidFill>
            <a:srgbClr val="CFD7E7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047C1778-56BA-4017-B658-40D3373FD041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</a:tblStyle>
  <a:tblStyle styleId="{589E9A71-755C-4919-A0D0-9D138E6B4C77}" styleName="Table_3"/>
  <a:tblStyle styleId="{930E22A9-CF2B-4F1C-B8B8-606E0D779324}" styleName="Table_4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869CE08A-F013-4A0E-B0E8-9C3851A36154}" styleName="Table_5">
    <a:wholeTbl>
      <a:tcStyle>
        <a:tcBdr>
          <a:left>
            <a:ln w="9525" cap="flat" cmpd="sng">
              <a:solidFill>
                <a:srgbClr val="FFD966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FFD966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FFD966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FFD966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FFD966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FFD966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CEBCD048-A2E7-41D7-A7F1-94C0296E7638}" styleName="Table_6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E6E6"/>
          </a:solidFill>
        </a:fill>
      </a:tcStyle>
    </a:wholeTbl>
    <a:band1H>
      <a:tcStyle>
        <a:tcBdr/>
        <a:fill>
          <a:solidFill>
            <a:srgbClr val="FFCACA"/>
          </a:solidFill>
        </a:fill>
      </a:tcStyle>
    </a:band1H>
    <a:band1V>
      <a:tcStyle>
        <a:tcBdr/>
        <a:fill>
          <a:solidFill>
            <a:srgbClr val="FFCACA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68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889935" cy="4963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777610" y="0"/>
            <a:ext cx="2889935" cy="4963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854075" y="744537"/>
            <a:ext cx="4960937" cy="372268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66906" y="4715155"/>
            <a:ext cx="5335267" cy="44669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9428585"/>
            <a:ext cx="2889935" cy="4963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777610" y="9428585"/>
            <a:ext cx="2889935" cy="4963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729066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Shape 46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4" name="Shape 464"/>
          <p:cNvSpPr txBox="1">
            <a:spLocks noGrp="1"/>
          </p:cNvSpPr>
          <p:nvPr>
            <p:ph type="body" idx="1"/>
          </p:nvPr>
        </p:nvSpPr>
        <p:spPr>
          <a:xfrm>
            <a:off x="666906" y="4715155"/>
            <a:ext cx="5335267" cy="446698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Shape 465"/>
          <p:cNvSpPr txBox="1"/>
          <p:nvPr/>
        </p:nvSpPr>
        <p:spPr>
          <a:xfrm>
            <a:off x="3777610" y="9428585"/>
            <a:ext cx="2889935" cy="4963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8706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Shape 486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7" name="Shape 487"/>
          <p:cNvSpPr txBox="1">
            <a:spLocks noGrp="1"/>
          </p:cNvSpPr>
          <p:nvPr>
            <p:ph type="body" idx="1"/>
          </p:nvPr>
        </p:nvSpPr>
        <p:spPr>
          <a:xfrm>
            <a:off x="666908" y="4715146"/>
            <a:ext cx="5335199" cy="4466999"/>
          </a:xfrm>
          <a:prstGeom prst="rect">
            <a:avLst/>
          </a:prstGeom>
          <a:noFill/>
          <a:ln>
            <a:noFill/>
          </a:ln>
        </p:spPr>
        <p:txBody>
          <a:bodyPr lIns="90275" tIns="45125" rIns="90275" bIns="451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Shape 488"/>
          <p:cNvSpPr txBox="1">
            <a:spLocks noGrp="1"/>
          </p:cNvSpPr>
          <p:nvPr>
            <p:ph type="sldNum" idx="12"/>
          </p:nvPr>
        </p:nvSpPr>
        <p:spPr>
          <a:xfrm>
            <a:off x="3777598" y="9428571"/>
            <a:ext cx="2889899" cy="496199"/>
          </a:xfrm>
          <a:prstGeom prst="rect">
            <a:avLst/>
          </a:prstGeom>
          <a:noFill/>
          <a:ln>
            <a:noFill/>
          </a:ln>
        </p:spPr>
        <p:txBody>
          <a:bodyPr lIns="90275" tIns="45125" rIns="90275" bIns="451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3281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Shape 486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7" name="Shape 487"/>
          <p:cNvSpPr txBox="1">
            <a:spLocks noGrp="1"/>
          </p:cNvSpPr>
          <p:nvPr>
            <p:ph type="body" idx="1"/>
          </p:nvPr>
        </p:nvSpPr>
        <p:spPr>
          <a:xfrm>
            <a:off x="666908" y="4715146"/>
            <a:ext cx="5335199" cy="4466999"/>
          </a:xfrm>
          <a:prstGeom prst="rect">
            <a:avLst/>
          </a:prstGeom>
          <a:noFill/>
          <a:ln>
            <a:noFill/>
          </a:ln>
        </p:spPr>
        <p:txBody>
          <a:bodyPr lIns="90275" tIns="45125" rIns="90275" bIns="451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Shape 488"/>
          <p:cNvSpPr txBox="1">
            <a:spLocks noGrp="1"/>
          </p:cNvSpPr>
          <p:nvPr>
            <p:ph type="sldNum" idx="12"/>
          </p:nvPr>
        </p:nvSpPr>
        <p:spPr>
          <a:xfrm>
            <a:off x="3777598" y="9428571"/>
            <a:ext cx="2889899" cy="496199"/>
          </a:xfrm>
          <a:prstGeom prst="rect">
            <a:avLst/>
          </a:prstGeom>
          <a:noFill/>
          <a:ln>
            <a:noFill/>
          </a:ln>
        </p:spPr>
        <p:txBody>
          <a:bodyPr lIns="90275" tIns="45125" rIns="90275" bIns="451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2408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Shape 486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7" name="Shape 487"/>
          <p:cNvSpPr txBox="1">
            <a:spLocks noGrp="1"/>
          </p:cNvSpPr>
          <p:nvPr>
            <p:ph type="body" idx="1"/>
          </p:nvPr>
        </p:nvSpPr>
        <p:spPr>
          <a:xfrm>
            <a:off x="666908" y="4715146"/>
            <a:ext cx="5335199" cy="4466999"/>
          </a:xfrm>
          <a:prstGeom prst="rect">
            <a:avLst/>
          </a:prstGeom>
          <a:noFill/>
          <a:ln>
            <a:noFill/>
          </a:ln>
        </p:spPr>
        <p:txBody>
          <a:bodyPr lIns="90275" tIns="45125" rIns="90275" bIns="451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Shape 488"/>
          <p:cNvSpPr txBox="1">
            <a:spLocks noGrp="1"/>
          </p:cNvSpPr>
          <p:nvPr>
            <p:ph type="sldNum" idx="12"/>
          </p:nvPr>
        </p:nvSpPr>
        <p:spPr>
          <a:xfrm>
            <a:off x="3777598" y="9428571"/>
            <a:ext cx="2889899" cy="496199"/>
          </a:xfrm>
          <a:prstGeom prst="rect">
            <a:avLst/>
          </a:prstGeom>
          <a:noFill/>
          <a:ln>
            <a:noFill/>
          </a:ln>
        </p:spPr>
        <p:txBody>
          <a:bodyPr lIns="90275" tIns="45125" rIns="90275" bIns="451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0662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Shape 486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7" name="Shape 487"/>
          <p:cNvSpPr txBox="1">
            <a:spLocks noGrp="1"/>
          </p:cNvSpPr>
          <p:nvPr>
            <p:ph type="body" idx="1"/>
          </p:nvPr>
        </p:nvSpPr>
        <p:spPr>
          <a:xfrm>
            <a:off x="666908" y="4715146"/>
            <a:ext cx="5335199" cy="4466999"/>
          </a:xfrm>
          <a:prstGeom prst="rect">
            <a:avLst/>
          </a:prstGeom>
          <a:noFill/>
          <a:ln>
            <a:noFill/>
          </a:ln>
        </p:spPr>
        <p:txBody>
          <a:bodyPr lIns="90275" tIns="45125" rIns="90275" bIns="451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Shape 488"/>
          <p:cNvSpPr txBox="1">
            <a:spLocks noGrp="1"/>
          </p:cNvSpPr>
          <p:nvPr>
            <p:ph type="sldNum" idx="12"/>
          </p:nvPr>
        </p:nvSpPr>
        <p:spPr>
          <a:xfrm>
            <a:off x="3777598" y="9428571"/>
            <a:ext cx="2889899" cy="496199"/>
          </a:xfrm>
          <a:prstGeom prst="rect">
            <a:avLst/>
          </a:prstGeom>
          <a:noFill/>
          <a:ln>
            <a:noFill/>
          </a:ln>
        </p:spPr>
        <p:txBody>
          <a:bodyPr lIns="90275" tIns="45125" rIns="90275" bIns="451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4943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Shape 486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7" name="Shape 487"/>
          <p:cNvSpPr txBox="1">
            <a:spLocks noGrp="1"/>
          </p:cNvSpPr>
          <p:nvPr>
            <p:ph type="body" idx="1"/>
          </p:nvPr>
        </p:nvSpPr>
        <p:spPr>
          <a:xfrm>
            <a:off x="666908" y="4715146"/>
            <a:ext cx="5335199" cy="4466999"/>
          </a:xfrm>
          <a:prstGeom prst="rect">
            <a:avLst/>
          </a:prstGeom>
          <a:noFill/>
          <a:ln>
            <a:noFill/>
          </a:ln>
        </p:spPr>
        <p:txBody>
          <a:bodyPr lIns="90275" tIns="45125" rIns="90275" bIns="451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Shape 488"/>
          <p:cNvSpPr txBox="1">
            <a:spLocks noGrp="1"/>
          </p:cNvSpPr>
          <p:nvPr>
            <p:ph type="sldNum" idx="12"/>
          </p:nvPr>
        </p:nvSpPr>
        <p:spPr>
          <a:xfrm>
            <a:off x="3777598" y="9428571"/>
            <a:ext cx="2889899" cy="496199"/>
          </a:xfrm>
          <a:prstGeom prst="rect">
            <a:avLst/>
          </a:prstGeom>
          <a:noFill/>
          <a:ln>
            <a:noFill/>
          </a:ln>
        </p:spPr>
        <p:txBody>
          <a:bodyPr lIns="90275" tIns="45125" rIns="90275" bIns="451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4612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Shape 486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7" name="Shape 487"/>
          <p:cNvSpPr txBox="1">
            <a:spLocks noGrp="1"/>
          </p:cNvSpPr>
          <p:nvPr>
            <p:ph type="body" idx="1"/>
          </p:nvPr>
        </p:nvSpPr>
        <p:spPr>
          <a:xfrm>
            <a:off x="666908" y="4715146"/>
            <a:ext cx="5335199" cy="4466999"/>
          </a:xfrm>
          <a:prstGeom prst="rect">
            <a:avLst/>
          </a:prstGeom>
          <a:noFill/>
          <a:ln>
            <a:noFill/>
          </a:ln>
        </p:spPr>
        <p:txBody>
          <a:bodyPr lIns="90275" tIns="45125" rIns="90275" bIns="451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Shape 488"/>
          <p:cNvSpPr txBox="1">
            <a:spLocks noGrp="1"/>
          </p:cNvSpPr>
          <p:nvPr>
            <p:ph type="sldNum" idx="12"/>
          </p:nvPr>
        </p:nvSpPr>
        <p:spPr>
          <a:xfrm>
            <a:off x="3777598" y="9428571"/>
            <a:ext cx="2889899" cy="496199"/>
          </a:xfrm>
          <a:prstGeom prst="rect">
            <a:avLst/>
          </a:prstGeom>
          <a:noFill/>
          <a:ln>
            <a:noFill/>
          </a:ln>
        </p:spPr>
        <p:txBody>
          <a:bodyPr lIns="90275" tIns="45125" rIns="90275" bIns="451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4768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Shape 486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7" name="Shape 487"/>
          <p:cNvSpPr txBox="1">
            <a:spLocks noGrp="1"/>
          </p:cNvSpPr>
          <p:nvPr>
            <p:ph type="body" idx="1"/>
          </p:nvPr>
        </p:nvSpPr>
        <p:spPr>
          <a:xfrm>
            <a:off x="666908" y="4715146"/>
            <a:ext cx="5335199" cy="4466999"/>
          </a:xfrm>
          <a:prstGeom prst="rect">
            <a:avLst/>
          </a:prstGeom>
          <a:noFill/>
          <a:ln>
            <a:noFill/>
          </a:ln>
        </p:spPr>
        <p:txBody>
          <a:bodyPr lIns="90275" tIns="45125" rIns="90275" bIns="451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Shape 488"/>
          <p:cNvSpPr txBox="1">
            <a:spLocks noGrp="1"/>
          </p:cNvSpPr>
          <p:nvPr>
            <p:ph type="sldNum" idx="12"/>
          </p:nvPr>
        </p:nvSpPr>
        <p:spPr>
          <a:xfrm>
            <a:off x="3777598" y="9428571"/>
            <a:ext cx="2889899" cy="496199"/>
          </a:xfrm>
          <a:prstGeom prst="rect">
            <a:avLst/>
          </a:prstGeom>
          <a:noFill/>
          <a:ln>
            <a:noFill/>
          </a:ln>
        </p:spPr>
        <p:txBody>
          <a:bodyPr lIns="90275" tIns="45125" rIns="90275" bIns="451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42980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Shape 486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7" name="Shape 487"/>
          <p:cNvSpPr txBox="1">
            <a:spLocks noGrp="1"/>
          </p:cNvSpPr>
          <p:nvPr>
            <p:ph type="body" idx="1"/>
          </p:nvPr>
        </p:nvSpPr>
        <p:spPr>
          <a:xfrm>
            <a:off x="666908" y="4715146"/>
            <a:ext cx="5335199" cy="4466999"/>
          </a:xfrm>
          <a:prstGeom prst="rect">
            <a:avLst/>
          </a:prstGeom>
          <a:noFill/>
          <a:ln>
            <a:noFill/>
          </a:ln>
        </p:spPr>
        <p:txBody>
          <a:bodyPr lIns="90275" tIns="45125" rIns="90275" bIns="451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Shape 488"/>
          <p:cNvSpPr txBox="1">
            <a:spLocks noGrp="1"/>
          </p:cNvSpPr>
          <p:nvPr>
            <p:ph type="sldNum" idx="12"/>
          </p:nvPr>
        </p:nvSpPr>
        <p:spPr>
          <a:xfrm>
            <a:off x="3777598" y="9428571"/>
            <a:ext cx="2889899" cy="496199"/>
          </a:xfrm>
          <a:prstGeom prst="rect">
            <a:avLst/>
          </a:prstGeom>
          <a:noFill/>
          <a:ln>
            <a:noFill/>
          </a:ln>
        </p:spPr>
        <p:txBody>
          <a:bodyPr lIns="90275" tIns="45125" rIns="90275" bIns="451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7893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91" name="Shape 191"/>
          <p:cNvSpPr txBox="1"/>
          <p:nvPr/>
        </p:nvSpPr>
        <p:spPr>
          <a:xfrm>
            <a:off x="3657600" y="6245225"/>
            <a:ext cx="1219199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Calibri" panose="020F0502020204030204" pitchFamily="34" charset="0"/>
                <a:ea typeface="Arial"/>
                <a:cs typeface="Arial"/>
                <a:sym typeface="Arial"/>
              </a:rPr>
              <a:t>Page </a:t>
            </a:r>
            <a:fld id="{00000000-1234-1234-1234-123412341234}" type="slidenum">
              <a:rPr lang="en-US" sz="1600" b="1" i="0" u="none" strike="noStrike" cap="none">
                <a:solidFill>
                  <a:schemeClr val="lt1"/>
                </a:solidFill>
                <a:latin typeface="Calibri" panose="020F0502020204030204" pitchFamily="34" charset="0"/>
                <a:ea typeface="Arial"/>
                <a:cs typeface="Arial"/>
                <a:sym typeface="Arial"/>
              </a:rPr>
              <a:t>‹#›</a:t>
            </a:fld>
            <a:endParaRPr lang="en-US" sz="1600" b="1" i="0" u="none" strike="noStrike" cap="none">
              <a:solidFill>
                <a:schemeClr val="lt1"/>
              </a:solidFill>
              <a:latin typeface="Calibri" panose="020F050202020403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8480582" y="6333133"/>
            <a:ext cx="548699" cy="52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smtClean="0">
                <a:ea typeface="Calibri"/>
                <a:cs typeface="Calibri"/>
                <a:sym typeface="Calibri"/>
              </a:rPr>
              <a:pPr>
                <a:buClr>
                  <a:srgbClr val="000000"/>
                </a:buClr>
                <a:buSzPct val="25000"/>
                <a:buFont typeface="Calibri"/>
                <a:buNone/>
              </a:pPr>
              <a:t>‹#›</a:t>
            </a:fld>
            <a:endParaRPr lang="en-US" sz="1200"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sldNum" idx="12"/>
          </p:nvPr>
        </p:nvSpPr>
        <p:spPr>
          <a:xfrm>
            <a:off x="8556782" y="6333133"/>
            <a:ext cx="548699" cy="52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algn="r"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300" smtClean="0">
                <a:solidFill>
                  <a:schemeClr val="dk1"/>
                </a:solidFill>
              </a:rPr>
              <a:pPr algn="r">
                <a:buClr>
                  <a:schemeClr val="dk1"/>
                </a:buClr>
                <a:buSzPct val="25000"/>
                <a:buFont typeface="Arial"/>
                <a:buNone/>
              </a:pPr>
              <a:t>‹#›</a:t>
            </a:fld>
            <a:endParaRPr lang="en-US" sz="1300">
              <a:solidFill>
                <a:schemeClr val="dk1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91"/>
          <p:cNvSpPr txBox="1">
            <a:spLocks noGrp="1"/>
          </p:cNvSpPr>
          <p:nvPr>
            <p:ph type="title" idx="4294967295"/>
          </p:nvPr>
        </p:nvSpPr>
        <p:spPr>
          <a:xfrm>
            <a:off x="1365932" y="2411413"/>
            <a:ext cx="6838950" cy="11239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en-US" sz="4000" b="0" i="0" u="none" strike="noStrike" cap="none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Coalition-building in coastal cities in SE Asia and th</a:t>
            </a:r>
            <a:r>
              <a:rPr lang="en-US" sz="4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e Pacific</a:t>
            </a:r>
            <a:endParaRPr lang="en-US" sz="4000" b="0" i="0" u="none" strike="noStrike" cap="none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097" y="5939624"/>
            <a:ext cx="1895061" cy="527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logoFED-e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047" y="6039275"/>
            <a:ext cx="2627078" cy="296159"/>
          </a:xfrm>
          <a:prstGeom prst="rect">
            <a:avLst/>
          </a:prstGeom>
          <a:noFill/>
        </p:spPr>
      </p:pic>
      <p:pic>
        <p:nvPicPr>
          <p:cNvPr id="7" name="Picture 6" descr="ARC logo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258" y="5971330"/>
            <a:ext cx="1109717" cy="483373"/>
          </a:xfrm>
          <a:prstGeom prst="rect">
            <a:avLst/>
          </a:prstGeom>
          <a:noFill/>
        </p:spPr>
      </p:pic>
      <p:pic>
        <p:nvPicPr>
          <p:cNvPr id="8" name="Picture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46" y="5897984"/>
            <a:ext cx="1546757" cy="63874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/>
          <p:cNvSpPr txBox="1">
            <a:spLocks noGrp="1"/>
          </p:cNvSpPr>
          <p:nvPr>
            <p:ph type="title"/>
          </p:nvPr>
        </p:nvSpPr>
        <p:spPr>
          <a:xfrm>
            <a:off x="1815548" y="-1"/>
            <a:ext cx="7328435" cy="112378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en-US" sz="3600" b="0" i="0" u="none" strike="noStrike" cap="none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Overlapping trends – Climate change</a:t>
            </a:r>
            <a:endParaRPr lang="en-US" sz="3600" b="0" i="0" u="none" strike="noStrike" cap="none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08313" y="927655"/>
            <a:ext cx="7235687" cy="198780"/>
          </a:xfrm>
          <a:prstGeom prst="rect">
            <a:avLst/>
          </a:prstGeom>
          <a:solidFill>
            <a:srgbClr val="802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</a:endParaRPr>
          </a:p>
        </p:txBody>
      </p:sp>
      <p:pic>
        <p:nvPicPr>
          <p:cNvPr id="102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7" y="1411357"/>
            <a:ext cx="8840436" cy="443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3010" y="5903184"/>
            <a:ext cx="18870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Source: CRED EM-DAT data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4" t="14177" r="12740" b="5223"/>
          <a:stretch>
            <a:fillRect/>
          </a:stretch>
        </p:blipFill>
        <p:spPr bwMode="auto">
          <a:xfrm>
            <a:off x="861393" y="1563757"/>
            <a:ext cx="7748248" cy="4837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38540" y="6459527"/>
            <a:ext cx="73284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Source: Fuchs, R (2010): Cities at Risk: Asia’s Coastal Cities in an Age of Climate Change. In: Analysis from the East-West Center, No. 96.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51792" y="1208496"/>
            <a:ext cx="8388625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Coastal cities in Asia and percentage of national urban population in low elevation coastal zones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3" name="Shape 491"/>
          <p:cNvSpPr txBox="1">
            <a:spLocks/>
          </p:cNvSpPr>
          <p:nvPr/>
        </p:nvSpPr>
        <p:spPr>
          <a:xfrm>
            <a:off x="1815548" y="-1"/>
            <a:ext cx="7328435" cy="112378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buClr>
                <a:srgbClr val="FFFFFF"/>
              </a:buClr>
              <a:buSzPct val="25000"/>
              <a:buFont typeface="Calibri"/>
              <a:buNone/>
            </a:pPr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Overlapping trends – Coastal risk</a:t>
            </a:r>
            <a:endParaRPr lang="en-US" sz="3600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08313" y="927655"/>
            <a:ext cx="7235687" cy="198780"/>
          </a:xfrm>
          <a:prstGeom prst="rect">
            <a:avLst/>
          </a:prstGeom>
          <a:solidFill>
            <a:srgbClr val="802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95822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18052" y="1228516"/>
            <a:ext cx="7095212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Estimated and projected urbanization, Southeast Asian countries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204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669" y="1603512"/>
            <a:ext cx="7129670" cy="470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32522" y="6342729"/>
            <a:ext cx="83753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Source:</a:t>
            </a:r>
            <a:r>
              <a:rPr kumimoji="0" lang="en-US" alt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 </a:t>
            </a:r>
            <a:r>
              <a:rPr kumimoji="0" lang="en-US" alt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Human Development and </a:t>
            </a:r>
            <a:r>
              <a:rPr kumimoji="0" lang="en-US" alt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Urbanisation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, Civil Service College, Singapore, World Cities Summit Issue, June 2008, based on data from the United Nations Department of Economic and Social Affairs, </a:t>
            </a:r>
            <a:r>
              <a:rPr kumimoji="0" lang="en-US" alt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World </a:t>
            </a:r>
            <a:r>
              <a:rPr kumimoji="0" lang="en-US" alt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Urbanisation</a:t>
            </a:r>
            <a:r>
              <a:rPr kumimoji="0" lang="en-US" alt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Prospects: The 2005 Revision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8" name="Shape 491"/>
          <p:cNvSpPr txBox="1">
            <a:spLocks/>
          </p:cNvSpPr>
          <p:nvPr/>
        </p:nvSpPr>
        <p:spPr>
          <a:xfrm>
            <a:off x="1815548" y="-1"/>
            <a:ext cx="7328435" cy="112378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buClr>
                <a:srgbClr val="FFFFFF"/>
              </a:buClr>
              <a:buSzPct val="25000"/>
              <a:buFont typeface="Calibri"/>
              <a:buNone/>
            </a:pPr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Overlapping trends – Urbanization</a:t>
            </a:r>
            <a:endParaRPr lang="en-US" sz="3600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08313" y="927655"/>
            <a:ext cx="7235687" cy="198780"/>
          </a:xfrm>
          <a:prstGeom prst="rect">
            <a:avLst/>
          </a:prstGeom>
          <a:solidFill>
            <a:srgbClr val="802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35149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daptasiapacific.org/sites/default/files/blurb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4167"/>
            <a:ext cx="9144000" cy="6120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0" name="Shape 490"/>
          <p:cNvSpPr/>
          <p:nvPr/>
        </p:nvSpPr>
        <p:spPr>
          <a:xfrm>
            <a:off x="0" y="1099130"/>
            <a:ext cx="5658678" cy="2920694"/>
          </a:xfrm>
          <a:prstGeom prst="rect">
            <a:avLst/>
          </a:prstGeom>
          <a:solidFill>
            <a:srgbClr val="BFBFBF">
              <a:alpha val="69804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5400" marR="0"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F1C21"/>
              </a:buClr>
              <a:buSzPct val="100000"/>
            </a:pPr>
            <a:r>
              <a:rPr lang="en-US" sz="3600" b="0" i="0" u="none" strike="noStrike" cap="none" dirty="0" smtClean="0">
                <a:solidFill>
                  <a:srgbClr val="FFFF00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When it comes to climate change adaptation and coastal resilience, cities have both special risks and special opportunities </a:t>
            </a:r>
            <a:endParaRPr lang="en-US" sz="3600" b="0" i="0" u="none" strike="noStrike" cap="none" dirty="0">
              <a:solidFill>
                <a:srgbClr val="FFFF00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491" name="Shape 491"/>
          <p:cNvSpPr txBox="1">
            <a:spLocks noGrp="1"/>
          </p:cNvSpPr>
          <p:nvPr>
            <p:ph type="title" idx="4294967295"/>
          </p:nvPr>
        </p:nvSpPr>
        <p:spPr>
          <a:xfrm>
            <a:off x="2305050" y="0"/>
            <a:ext cx="6838950" cy="11239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en-US" sz="4000" b="0" i="0" u="none" strike="noStrike" cap="none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The challenge</a:t>
            </a:r>
            <a:endParaRPr lang="en-US" sz="4000" b="0" i="0" u="none" strike="noStrike" cap="none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32383" y="927655"/>
            <a:ext cx="6811617" cy="172279"/>
          </a:xfrm>
          <a:prstGeom prst="rect">
            <a:avLst/>
          </a:prstGeom>
          <a:solidFill>
            <a:srgbClr val="802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0577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Shape 490"/>
          <p:cNvSpPr/>
          <p:nvPr/>
        </p:nvSpPr>
        <p:spPr>
          <a:xfrm>
            <a:off x="807488" y="1396052"/>
            <a:ext cx="7739270" cy="13842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5400" lvl="0">
              <a:spcBef>
                <a:spcPts val="1000"/>
              </a:spcBef>
              <a:buClr>
                <a:srgbClr val="CF1C21"/>
              </a:buClr>
              <a:buSzPct val="100000"/>
            </a:pPr>
            <a:r>
              <a:rPr lang="en-US" sz="2600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IFRC Framework for Community Resilience identifies </a:t>
            </a:r>
            <a:r>
              <a:rPr lang="en-US" sz="2600" u="sng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connectedness</a:t>
            </a:r>
            <a:r>
              <a:rPr lang="en-US" sz="2600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as the foundation for resilience-building.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491" name="Shape 491"/>
          <p:cNvSpPr txBox="1">
            <a:spLocks noGrp="1"/>
          </p:cNvSpPr>
          <p:nvPr>
            <p:ph type="title" idx="4294967295"/>
          </p:nvPr>
        </p:nvSpPr>
        <p:spPr>
          <a:xfrm>
            <a:off x="2305050" y="0"/>
            <a:ext cx="6838950" cy="11239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en-US" sz="3600" b="0" i="0" u="none" strike="noStrike" cap="none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Connecting on risks &amp; opportunities</a:t>
            </a:r>
            <a:endParaRPr lang="en-US" sz="3600" b="0" i="0" u="none" strike="noStrike" cap="none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32383" y="927655"/>
            <a:ext cx="6811617" cy="172279"/>
          </a:xfrm>
          <a:prstGeom prst="rect">
            <a:avLst/>
          </a:prstGeom>
          <a:solidFill>
            <a:srgbClr val="802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5" name="Shape 490"/>
          <p:cNvSpPr/>
          <p:nvPr/>
        </p:nvSpPr>
        <p:spPr>
          <a:xfrm>
            <a:off x="786891" y="2536990"/>
            <a:ext cx="7949335" cy="292069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5400" lvl="0">
              <a:spcBef>
                <a:spcPts val="1000"/>
              </a:spcBef>
              <a:buClr>
                <a:srgbClr val="CF1C21"/>
              </a:buClr>
              <a:buSzPct val="100000"/>
            </a:pPr>
            <a:r>
              <a:rPr lang="en-US" sz="2600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What </a:t>
            </a: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should </a:t>
            </a:r>
            <a:r>
              <a:rPr lang="en-US" sz="2600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connectedness on community resilience look </a:t>
            </a: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like </a:t>
            </a:r>
            <a:r>
              <a:rPr lang="en-US" sz="2600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… in </a:t>
            </a: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our </a:t>
            </a:r>
            <a:r>
              <a:rPr lang="en-US" sz="2600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world and in our cities … given the risks we face and the resources available? </a:t>
            </a:r>
          </a:p>
          <a:p>
            <a:pPr marL="568325" lvl="0" indent="-333375">
              <a:spcBef>
                <a:spcPts val="1000"/>
              </a:spcBef>
              <a:buClr>
                <a:srgbClr val="CF1C2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Collective action by diverse stakeholders</a:t>
            </a:r>
            <a:endParaRPr lang="en-US" sz="2600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568325" lvl="0" indent="-333375">
              <a:spcBef>
                <a:spcPts val="1000"/>
              </a:spcBef>
              <a:buClr>
                <a:srgbClr val="CF1C2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Multiplier effects through our networks (civil society, business community, professional and voluntary associations)</a:t>
            </a:r>
            <a:endParaRPr lang="en-US" sz="2600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568325" lvl="0" indent="-333375">
              <a:spcBef>
                <a:spcPts val="1000"/>
              </a:spcBef>
              <a:buClr>
                <a:srgbClr val="CF1C2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I</a:t>
            </a:r>
            <a:r>
              <a:rPr lang="en-US" sz="2600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ndividuals and communities as agents of change</a:t>
            </a:r>
          </a:p>
          <a:p>
            <a:pPr marL="568325" lvl="0" indent="-333375">
              <a:spcBef>
                <a:spcPts val="1000"/>
              </a:spcBef>
              <a:buClr>
                <a:srgbClr val="CF1C2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Self-sustaining</a:t>
            </a:r>
            <a:endParaRPr lang="en-US" sz="2600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9479369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Shape 490"/>
          <p:cNvSpPr/>
          <p:nvPr/>
        </p:nvSpPr>
        <p:spPr>
          <a:xfrm>
            <a:off x="795130" y="1569049"/>
            <a:ext cx="7739270" cy="292069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5400" marR="0" lvl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F1C21"/>
              </a:buClr>
              <a:buSzPct val="100000"/>
            </a:pPr>
            <a:r>
              <a:rPr lang="en-US" sz="2800" b="0" i="0" u="none" strike="noStrike" cap="none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USAID/OFDA has awarded support to the GDPC, </a:t>
            </a:r>
            <a:r>
              <a:rPr lang="en-US" sz="2800" b="0" i="0" u="none" strike="noStrike" cap="none" dirty="0" err="1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AmCross</a:t>
            </a:r>
            <a:r>
              <a:rPr lang="en-US" sz="2800" b="0" i="0" u="none" strike="noStrike" cap="none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, and IFRC for a new project to :</a:t>
            </a:r>
          </a:p>
          <a:p>
            <a:pPr marL="539750" marR="0" lvl="0" indent="-51435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02E3A"/>
              </a:buClr>
              <a:buSzPct val="100000"/>
              <a:buFont typeface="+mj-lt"/>
              <a:buAutoNum type="arabicParenR"/>
            </a:pP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Pilot 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coalition-building to strengthen coastal 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resilience in urban communities;</a:t>
            </a:r>
          </a:p>
          <a:p>
            <a:pPr marL="539750" marR="0" lvl="0" indent="-51435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02E3A"/>
              </a:buClr>
              <a:buSzPct val="100000"/>
              <a:buFont typeface="+mj-lt"/>
              <a:buAutoNum type="arabicParenR"/>
            </a:pPr>
            <a:r>
              <a:rPr lang="en-US" sz="2800" b="0" i="0" u="none" strike="noStrike" cap="none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Explore ways to </a:t>
            </a:r>
            <a:r>
              <a:rPr lang="en-US" sz="2800" b="0" i="0" u="none" strike="noStrike" cap="none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expand partnering </a:t>
            </a:r>
            <a:r>
              <a:rPr lang="en-US" sz="2800" b="0" i="0" u="none" strike="noStrike" cap="none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around climate smart approaches to community resilience;</a:t>
            </a:r>
          </a:p>
          <a:p>
            <a:pPr marL="539750" marR="0" lvl="0" indent="-51435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02E3A"/>
              </a:buClr>
              <a:buSzPct val="100000"/>
              <a:buFont typeface="+mj-lt"/>
              <a:buAutoNum type="arabicParenR"/>
            </a:pP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Develop a new 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tools 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and capacity development services to help NS and branches to lead this work as </a:t>
            </a:r>
            <a:r>
              <a:rPr lang="en-US" sz="2800" dirty="0" err="1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convenors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and facilitators.</a:t>
            </a:r>
            <a:endParaRPr lang="en-US" sz="2800" b="0" i="0" u="none" strike="noStrike" cap="none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491" name="Shape 491"/>
          <p:cNvSpPr txBox="1">
            <a:spLocks noGrp="1"/>
          </p:cNvSpPr>
          <p:nvPr>
            <p:ph type="title" idx="4294967295"/>
          </p:nvPr>
        </p:nvSpPr>
        <p:spPr>
          <a:xfrm>
            <a:off x="2305050" y="0"/>
            <a:ext cx="6838950" cy="11239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en-US" sz="4000" b="0" i="0" u="none" strike="noStrike" cap="none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The opportunity</a:t>
            </a:r>
            <a:endParaRPr lang="en-US" sz="4000" b="0" i="0" u="none" strike="noStrike" cap="none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32383" y="927655"/>
            <a:ext cx="6811617" cy="172279"/>
          </a:xfrm>
          <a:prstGeom prst="rect">
            <a:avLst/>
          </a:prstGeom>
          <a:solidFill>
            <a:srgbClr val="802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02103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Shape 490"/>
          <p:cNvSpPr/>
          <p:nvPr/>
        </p:nvSpPr>
        <p:spPr>
          <a:xfrm>
            <a:off x="795130" y="1531978"/>
            <a:ext cx="7739270" cy="292069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5400" marR="0" lvl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F1C21"/>
              </a:buClr>
              <a:buSzPct val="100000"/>
            </a:pPr>
            <a:r>
              <a:rPr lang="en-US" sz="2800" b="0" i="0" u="none" strike="noStrike" cap="none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The project has the following parameters :</a:t>
            </a:r>
          </a:p>
          <a:p>
            <a:pPr marL="539750" marR="0" lvl="0" indent="-51435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02E3A"/>
              </a:buClr>
              <a:buSzPct val="100000"/>
              <a:buFont typeface="+mj-lt"/>
              <a:buAutoNum type="arabicParenR"/>
            </a:pP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Preliminary piloting in one country for up to 2 years</a:t>
            </a:r>
          </a:p>
          <a:p>
            <a:pPr marL="539750" marR="0" lvl="0" indent="-51435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02E3A"/>
              </a:buClr>
              <a:buSzPct val="100000"/>
              <a:buFont typeface="+mj-lt"/>
              <a:buAutoNum type="arabicParenR"/>
            </a:pPr>
            <a:r>
              <a:rPr lang="en-US" sz="2800" b="0" i="0" u="none" strike="noStrike" cap="none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Expansion to 2 other countries for an additional 2 years</a:t>
            </a:r>
          </a:p>
          <a:p>
            <a:pPr marL="539750" marR="0" lvl="0" indent="-51435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02E3A"/>
              </a:buClr>
              <a:buSzPct val="100000"/>
              <a:buFont typeface="+mj-lt"/>
              <a:buAutoNum type="arabicParenR"/>
            </a:pP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Total engagement of 15-20 cities or urban districts</a:t>
            </a:r>
            <a:endParaRPr lang="en-US" sz="2800" b="0" i="0" u="none" strike="noStrike" cap="none" dirty="0" smtClean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539750" marR="0" lvl="0" indent="-51435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02E3A"/>
              </a:buClr>
              <a:buSzPct val="100000"/>
              <a:buFont typeface="+mj-lt"/>
              <a:buAutoNum type="arabicParenR"/>
            </a:pP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Significant opportunities for regional engagement and learning</a:t>
            </a:r>
            <a:endParaRPr lang="en-US" sz="2800" b="0" i="0" u="none" strike="noStrike" cap="none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491" name="Shape 491"/>
          <p:cNvSpPr txBox="1">
            <a:spLocks noGrp="1"/>
          </p:cNvSpPr>
          <p:nvPr>
            <p:ph type="title" idx="4294967295"/>
          </p:nvPr>
        </p:nvSpPr>
        <p:spPr>
          <a:xfrm>
            <a:off x="2304283" y="-1"/>
            <a:ext cx="6839700" cy="112378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en-US" sz="4000" b="0" i="0" u="none" strike="noStrike" cap="none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The parameters</a:t>
            </a:r>
            <a:endParaRPr lang="en-US" sz="4000" b="0" i="0" u="none" strike="noStrike" cap="none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32383" y="927655"/>
            <a:ext cx="6811617" cy="172279"/>
          </a:xfrm>
          <a:prstGeom prst="rect">
            <a:avLst/>
          </a:prstGeom>
          <a:solidFill>
            <a:srgbClr val="802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21459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Shape 490"/>
          <p:cNvSpPr/>
          <p:nvPr/>
        </p:nvSpPr>
        <p:spPr>
          <a:xfrm>
            <a:off x="795130" y="1680262"/>
            <a:ext cx="7739270" cy="292069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39750" marR="0" lvl="0" indent="-51435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02E3A"/>
              </a:buClr>
              <a:buSzPct val="100000"/>
              <a:buFont typeface="+mj-lt"/>
              <a:buAutoNum type="arabicParenR"/>
            </a:pP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Map out the existing experience and tools we can draw on;</a:t>
            </a:r>
          </a:p>
          <a:p>
            <a:pPr marL="539750" marR="0" lvl="0" indent="-51435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02E3A"/>
              </a:buClr>
              <a:buSzPct val="100000"/>
              <a:buFont typeface="+mj-lt"/>
              <a:buAutoNum type="arabicParenR"/>
            </a:pPr>
            <a:r>
              <a:rPr lang="en-US" sz="2800" b="0" i="0" u="none" strike="noStrike" cap="none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Identify how we can create additional strengths working in </a:t>
            </a:r>
            <a:r>
              <a:rPr lang="en-US" sz="2800" b="0" i="0" u="none" strike="noStrike" cap="none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coalitions;</a:t>
            </a:r>
            <a:endParaRPr lang="en-US" sz="2800" b="0" i="0" u="none" strike="noStrike" cap="none" dirty="0" smtClean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539750" marR="0" lvl="0" indent="-51435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02E3A"/>
              </a:buClr>
              <a:buSzPct val="100000"/>
              <a:buFont typeface="+mj-lt"/>
              <a:buAutoNum type="arabicParenR"/>
            </a:pP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Identify the skills and services our branches and volunteers will need to help lead this work at local level;</a:t>
            </a:r>
          </a:p>
          <a:p>
            <a:pPr marL="539750" marR="0" lvl="0" indent="-51435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02E3A"/>
              </a:buClr>
              <a:buSzPct val="100000"/>
              <a:buFont typeface="+mj-lt"/>
              <a:buAutoNum type="arabicParenR"/>
            </a:pPr>
            <a:r>
              <a:rPr lang="en-US" sz="2800" b="0" i="0" u="none" strike="noStrike" cap="none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See how this matches </a:t>
            </a:r>
            <a:r>
              <a:rPr lang="en-US" sz="2800" b="0" i="0" u="none" strike="noStrike" cap="none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National </a:t>
            </a:r>
            <a:r>
              <a:rPr lang="en-US" sz="2800" b="0" i="0" u="none" strike="noStrike" cap="none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Societies’ interests and strategies.</a:t>
            </a:r>
            <a:endParaRPr lang="en-US" sz="2800" b="0" i="0" u="none" strike="noStrike" cap="none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491" name="Shape 491"/>
          <p:cNvSpPr txBox="1">
            <a:spLocks noGrp="1"/>
          </p:cNvSpPr>
          <p:nvPr>
            <p:ph type="title" idx="4294967295"/>
          </p:nvPr>
        </p:nvSpPr>
        <p:spPr>
          <a:xfrm>
            <a:off x="2304283" y="-1"/>
            <a:ext cx="6839700" cy="112378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en-US" sz="4000" b="0" i="0" u="none" strike="noStrike" cap="none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The goals for the workshop</a:t>
            </a:r>
            <a:endParaRPr lang="en-US" sz="4000" b="0" i="0" u="none" strike="noStrike" cap="none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32383" y="927655"/>
            <a:ext cx="6811617" cy="172279"/>
          </a:xfrm>
          <a:prstGeom prst="rect">
            <a:avLst/>
          </a:prstGeom>
          <a:solidFill>
            <a:srgbClr val="802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98602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FRC_2011 presentation-E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401</Words>
  <Application>Microsoft Office PowerPoint</Application>
  <PresentationFormat>On-screen Show (4:3)</PresentationFormat>
  <Paragraphs>43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Wingdings</vt:lpstr>
      <vt:lpstr>MS Mincho</vt:lpstr>
      <vt:lpstr>Calibri</vt:lpstr>
      <vt:lpstr>Times New Roman</vt:lpstr>
      <vt:lpstr>IFRC_2011 presentation-EN</vt:lpstr>
      <vt:lpstr>Coalition-building in coastal cities in SE Asia and the Pacific</vt:lpstr>
      <vt:lpstr>Overlapping trends – Climate change</vt:lpstr>
      <vt:lpstr>PowerPoint Presentation</vt:lpstr>
      <vt:lpstr>PowerPoint Presentation</vt:lpstr>
      <vt:lpstr>The challenge</vt:lpstr>
      <vt:lpstr>Connecting on risks &amp; opportunities</vt:lpstr>
      <vt:lpstr>The opportunity</vt:lpstr>
      <vt:lpstr>The parameters</vt:lpstr>
      <vt:lpstr>The goals for the workshop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O'Donnell, Ian R.</dc:creator>
  <cp:lastModifiedBy>Ian O'Donnell</cp:lastModifiedBy>
  <cp:revision>34</cp:revision>
  <dcterms:modified xsi:type="dcterms:W3CDTF">2016-03-03T00:52:30Z</dcterms:modified>
</cp:coreProperties>
</file>