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0" r:id="rId4"/>
    <p:sldMasterId id="2147483691" r:id="rId5"/>
  </p:sldMasterIdLst>
  <p:notesMasterIdLst>
    <p:notesMasterId r:id="rId17"/>
  </p:notesMasterIdLst>
  <p:sldIdLst>
    <p:sldId id="257" r:id="rId6"/>
    <p:sldId id="269" r:id="rId7"/>
    <p:sldId id="258" r:id="rId8"/>
    <p:sldId id="265" r:id="rId9"/>
    <p:sldId id="266" r:id="rId10"/>
    <p:sldId id="267" r:id="rId11"/>
    <p:sldId id="261" r:id="rId12"/>
    <p:sldId id="262" r:id="rId13"/>
    <p:sldId id="264" r:id="rId14"/>
    <p:sldId id="270" r:id="rId15"/>
    <p:sldId id="26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3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'By Sector'!$B$20</c:f>
              <c:strCache>
                <c:ptCount val="1"/>
                <c:pt idx="0">
                  <c:v>Budget</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Sector'!$B$21:$B$30</c:f>
              <c:numCache>
                <c:formatCode>#,##0_);[Red]\(#,##0\)</c:formatCode>
                <c:ptCount val="10"/>
                <c:pt idx="0">
                  <c:v>46420682.090000004</c:v>
                </c:pt>
                <c:pt idx="1">
                  <c:v>53444826.270000003</c:v>
                </c:pt>
                <c:pt idx="2">
                  <c:v>47103812.140000001</c:v>
                </c:pt>
                <c:pt idx="3">
                  <c:v>42251560.530000001</c:v>
                </c:pt>
                <c:pt idx="4">
                  <c:v>47555925.560000002</c:v>
                </c:pt>
                <c:pt idx="5">
                  <c:v>55686301.1818</c:v>
                </c:pt>
                <c:pt idx="6">
                  <c:v>75105743.841199994</c:v>
                </c:pt>
                <c:pt idx="7">
                  <c:v>62725326.046800002</c:v>
                </c:pt>
                <c:pt idx="8">
                  <c:v>50873604.452200003</c:v>
                </c:pt>
                <c:pt idx="9">
                  <c:v>51744494.090599999</c:v>
                </c:pt>
              </c:numCache>
            </c:numRef>
          </c:val>
          <c:smooth val="0"/>
        </c:ser>
        <c:ser>
          <c:idx val="1"/>
          <c:order val="1"/>
          <c:tx>
            <c:strRef>
              <c:f>'By Sector'!$C$20</c:f>
              <c:strCache>
                <c:ptCount val="1"/>
                <c:pt idx="0">
                  <c:v>Income</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Sector'!$C$21:$C$30</c:f>
              <c:numCache>
                <c:formatCode>#,##0_);[Red]\(#,##0\)</c:formatCode>
                <c:ptCount val="10"/>
                <c:pt idx="0">
                  <c:v>30419351.84</c:v>
                </c:pt>
                <c:pt idx="1">
                  <c:v>29033985.09</c:v>
                </c:pt>
                <c:pt idx="2">
                  <c:v>31154709.91</c:v>
                </c:pt>
                <c:pt idx="3">
                  <c:v>32687426.579999998</c:v>
                </c:pt>
                <c:pt idx="4">
                  <c:v>42265192.829999998</c:v>
                </c:pt>
                <c:pt idx="5">
                  <c:v>50076322.700000003</c:v>
                </c:pt>
                <c:pt idx="6">
                  <c:v>80521936.870000005</c:v>
                </c:pt>
                <c:pt idx="7">
                  <c:v>39326110.299999997</c:v>
                </c:pt>
                <c:pt idx="8">
                  <c:v>44737788.090000004</c:v>
                </c:pt>
                <c:pt idx="9">
                  <c:v>31840534.899999999</c:v>
                </c:pt>
              </c:numCache>
            </c:numRef>
          </c:val>
          <c:smooth val="0"/>
        </c:ser>
        <c:ser>
          <c:idx val="2"/>
          <c:order val="2"/>
          <c:tx>
            <c:strRef>
              <c:f>'By Sector'!$D$20</c:f>
              <c:strCache>
                <c:ptCount val="1"/>
                <c:pt idx="0">
                  <c:v>Expenditure</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Sector'!$D$21:$D$30</c:f>
              <c:numCache>
                <c:formatCode>#,##0_);[Red]\(#,##0\)</c:formatCode>
                <c:ptCount val="10"/>
                <c:pt idx="0">
                  <c:v>32887834.57</c:v>
                </c:pt>
                <c:pt idx="1">
                  <c:v>31674314.449999999</c:v>
                </c:pt>
                <c:pt idx="2">
                  <c:v>27583006.66</c:v>
                </c:pt>
                <c:pt idx="3">
                  <c:v>31959379.710000001</c:v>
                </c:pt>
                <c:pt idx="4">
                  <c:v>38801866.859999999</c:v>
                </c:pt>
                <c:pt idx="5">
                  <c:v>41399301.469999999</c:v>
                </c:pt>
                <c:pt idx="6">
                  <c:v>52129964.590000004</c:v>
                </c:pt>
                <c:pt idx="7">
                  <c:v>45432765.93</c:v>
                </c:pt>
                <c:pt idx="8">
                  <c:v>44202175.009999998</c:v>
                </c:pt>
                <c:pt idx="9">
                  <c:v>44233286.57</c:v>
                </c:pt>
              </c:numCache>
            </c:numRef>
          </c:val>
          <c:smooth val="0"/>
        </c:ser>
        <c:dLbls>
          <c:showLegendKey val="0"/>
          <c:showVal val="0"/>
          <c:showCatName val="0"/>
          <c:showSerName val="0"/>
          <c:showPercent val="0"/>
          <c:showBubbleSize val="0"/>
        </c:dLbls>
        <c:smooth val="0"/>
        <c:axId val="393898768"/>
        <c:axId val="393899160"/>
      </c:lineChart>
      <c:catAx>
        <c:axId val="393898768"/>
        <c:scaling>
          <c:orientation val="minMax"/>
        </c:scaling>
        <c:delete val="0"/>
        <c:axPos val="b"/>
        <c:minorGridlines/>
        <c:numFmt formatCode="General" sourceLinked="0"/>
        <c:majorTickMark val="out"/>
        <c:minorTickMark val="none"/>
        <c:tickLblPos val="nextTo"/>
        <c:crossAx val="393899160"/>
        <c:crosses val="autoZero"/>
        <c:auto val="1"/>
        <c:lblAlgn val="ctr"/>
        <c:lblOffset val="100"/>
        <c:noMultiLvlLbl val="0"/>
      </c:catAx>
      <c:valAx>
        <c:axId val="393899160"/>
        <c:scaling>
          <c:orientation val="minMax"/>
          <c:min val="20000000"/>
        </c:scaling>
        <c:delete val="0"/>
        <c:axPos val="l"/>
        <c:majorGridlines/>
        <c:numFmt formatCode="#,##0_);[Red]\(#,##0\)" sourceLinked="1"/>
        <c:majorTickMark val="in"/>
        <c:minorTickMark val="in"/>
        <c:tickLblPos val="nextTo"/>
        <c:crossAx val="393898768"/>
        <c:crosses val="autoZero"/>
        <c:crossBetween val="between"/>
        <c:dispUnits>
          <c:builtInUnit val="millions"/>
          <c:dispUnitsLbl>
            <c:tx>
              <c:rich>
                <a:bodyPr/>
                <a:lstStyle/>
                <a:p>
                  <a:pPr>
                    <a:defRPr/>
                  </a:pPr>
                  <a:r>
                    <a:rPr lang="en-US"/>
                    <a:t> CHF Millions</a:t>
                  </a:r>
                </a:p>
              </c:rich>
            </c:tx>
          </c:dispUnitsLbl>
        </c:dispUnits>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dLbl>
              <c:idx val="0"/>
              <c:spPr/>
              <c:txPr>
                <a:bodyPr/>
                <a:lstStyle/>
                <a:p>
                  <a:pPr>
                    <a:defRPr sz="1400" b="1">
                      <a:solidFill>
                        <a:schemeClr val="bg1"/>
                      </a:solidFill>
                    </a:defRPr>
                  </a:pPr>
                  <a:endParaRPr lang="en-US"/>
                </a:p>
              </c:txPr>
              <c:showLegendKey val="0"/>
              <c:showVal val="0"/>
              <c:showCatName val="0"/>
              <c:showSerName val="0"/>
              <c:showPercent val="1"/>
              <c:showBubbleSize val="0"/>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'I&amp;E by year &amp; by zone '!$A$23:$A$28</c:f>
              <c:strCache>
                <c:ptCount val="6"/>
                <c:pt idx="0">
                  <c:v>Asia Pacific</c:v>
                </c:pt>
                <c:pt idx="1">
                  <c:v>Africa</c:v>
                </c:pt>
                <c:pt idx="2">
                  <c:v>Americas</c:v>
                </c:pt>
                <c:pt idx="3">
                  <c:v>Europe &amp; Central Asia</c:v>
                </c:pt>
                <c:pt idx="4">
                  <c:v>Middle East and North Africa</c:v>
                </c:pt>
                <c:pt idx="5">
                  <c:v>Global Programmes</c:v>
                </c:pt>
              </c:strCache>
            </c:strRef>
          </c:cat>
          <c:val>
            <c:numRef>
              <c:f>'I&amp;E by year &amp; by zone '!$B$23:$B$28</c:f>
              <c:numCache>
                <c:formatCode>#,##0.0</c:formatCode>
                <c:ptCount val="6"/>
                <c:pt idx="0">
                  <c:v>667.98131740999997</c:v>
                </c:pt>
                <c:pt idx="1">
                  <c:v>361.76939227000003</c:v>
                </c:pt>
                <c:pt idx="2">
                  <c:v>327.96041643000001</c:v>
                </c:pt>
                <c:pt idx="3">
                  <c:v>72.572665169999993</c:v>
                </c:pt>
                <c:pt idx="4">
                  <c:v>184.21910829000001</c:v>
                </c:pt>
                <c:pt idx="5">
                  <c:v>20.088289499999998</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dLbl>
              <c:idx val="0"/>
              <c:spPr/>
              <c:txPr>
                <a:bodyPr/>
                <a:lstStyle/>
                <a:p>
                  <a:pPr>
                    <a:defRPr sz="1400" b="1">
                      <a:solidFill>
                        <a:schemeClr val="bg1"/>
                      </a:solidFill>
                    </a:defRPr>
                  </a:pPr>
                  <a:endParaRPr lang="en-US"/>
                </a:p>
              </c:txPr>
              <c:showLegendKey val="0"/>
              <c:showVal val="0"/>
              <c:showCatName val="0"/>
              <c:showSerName val="0"/>
              <c:showPercent val="1"/>
              <c:showBubbleSize val="0"/>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'I&amp;E by year &amp; by zone '!$A$45:$A$50</c:f>
              <c:strCache>
                <c:ptCount val="6"/>
                <c:pt idx="0">
                  <c:v>Asia Pacific</c:v>
                </c:pt>
                <c:pt idx="1">
                  <c:v>Africa</c:v>
                </c:pt>
                <c:pt idx="2">
                  <c:v>Americas</c:v>
                </c:pt>
                <c:pt idx="3">
                  <c:v>Europe &amp; Central Asia</c:v>
                </c:pt>
                <c:pt idx="4">
                  <c:v>Middle East and North Africa</c:v>
                </c:pt>
                <c:pt idx="5">
                  <c:v>Global Programmes</c:v>
                </c:pt>
              </c:strCache>
            </c:strRef>
          </c:cat>
          <c:val>
            <c:numRef>
              <c:f>'I&amp;E by year &amp; by zone '!$B$45:$B$50</c:f>
              <c:numCache>
                <c:formatCode>#,##0.0</c:formatCode>
                <c:ptCount val="6"/>
                <c:pt idx="0">
                  <c:v>677.33735966999996</c:v>
                </c:pt>
                <c:pt idx="1">
                  <c:v>341.43402580999998</c:v>
                </c:pt>
                <c:pt idx="2">
                  <c:v>327.72173373999999</c:v>
                </c:pt>
                <c:pt idx="3">
                  <c:v>53.37146929</c:v>
                </c:pt>
                <c:pt idx="4">
                  <c:v>185.75248962000001</c:v>
                </c:pt>
                <c:pt idx="5">
                  <c:v>5.3911152400000004</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0017167864806664"/>
          <c:y val="0.16752018456439821"/>
          <c:w val="0.38506851340144072"/>
          <c:h val="0.67046293632112264"/>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'By Sector'!$B$20</c:f>
              <c:strCache>
                <c:ptCount val="1"/>
                <c:pt idx="0">
                  <c:v>Budget</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Sector'!$B$21:$B$30</c:f>
              <c:numCache>
                <c:formatCode>#,##0_);[Red]\(#,##0\)</c:formatCode>
                <c:ptCount val="10"/>
                <c:pt idx="0">
                  <c:v>46420682.090000004</c:v>
                </c:pt>
                <c:pt idx="1">
                  <c:v>53444826.270000003</c:v>
                </c:pt>
                <c:pt idx="2">
                  <c:v>47103812.140000001</c:v>
                </c:pt>
                <c:pt idx="3">
                  <c:v>42251560.530000001</c:v>
                </c:pt>
                <c:pt idx="4">
                  <c:v>47555925.560000002</c:v>
                </c:pt>
                <c:pt idx="5">
                  <c:v>55686301.1818</c:v>
                </c:pt>
                <c:pt idx="6">
                  <c:v>75105743.841199994</c:v>
                </c:pt>
                <c:pt idx="7">
                  <c:v>62725326.046800002</c:v>
                </c:pt>
                <c:pt idx="8">
                  <c:v>50873604.452200003</c:v>
                </c:pt>
                <c:pt idx="9">
                  <c:v>51744494.090599999</c:v>
                </c:pt>
              </c:numCache>
            </c:numRef>
          </c:val>
          <c:smooth val="0"/>
        </c:ser>
        <c:ser>
          <c:idx val="1"/>
          <c:order val="1"/>
          <c:tx>
            <c:strRef>
              <c:f>'By Sector'!$C$20</c:f>
              <c:strCache>
                <c:ptCount val="1"/>
                <c:pt idx="0">
                  <c:v>Income</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Sector'!$C$21:$C$30</c:f>
              <c:numCache>
                <c:formatCode>#,##0_);[Red]\(#,##0\)</c:formatCode>
                <c:ptCount val="10"/>
                <c:pt idx="0">
                  <c:v>30419351.84</c:v>
                </c:pt>
                <c:pt idx="1">
                  <c:v>29033985.09</c:v>
                </c:pt>
                <c:pt idx="2">
                  <c:v>31154709.91</c:v>
                </c:pt>
                <c:pt idx="3">
                  <c:v>32687426.579999998</c:v>
                </c:pt>
                <c:pt idx="4">
                  <c:v>42265192.829999998</c:v>
                </c:pt>
                <c:pt idx="5">
                  <c:v>50076322.700000003</c:v>
                </c:pt>
                <c:pt idx="6">
                  <c:v>80521936.870000005</c:v>
                </c:pt>
                <c:pt idx="7">
                  <c:v>39326110.299999997</c:v>
                </c:pt>
                <c:pt idx="8">
                  <c:v>44737788.090000004</c:v>
                </c:pt>
                <c:pt idx="9">
                  <c:v>31840534.899999999</c:v>
                </c:pt>
              </c:numCache>
            </c:numRef>
          </c:val>
          <c:smooth val="0"/>
        </c:ser>
        <c:ser>
          <c:idx val="2"/>
          <c:order val="2"/>
          <c:tx>
            <c:strRef>
              <c:f>'By Sector'!$D$20</c:f>
              <c:strCache>
                <c:ptCount val="1"/>
                <c:pt idx="0">
                  <c:v>Expenditure</c:v>
                </c:pt>
              </c:strCache>
            </c:strRef>
          </c:tx>
          <c:marker>
            <c:symbol val="none"/>
          </c:marker>
          <c:cat>
            <c:strRef>
              <c:f>'By Sector'!$A$21:$A$30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'By Sector'!$D$21:$D$30</c:f>
              <c:numCache>
                <c:formatCode>#,##0_);[Red]\(#,##0\)</c:formatCode>
                <c:ptCount val="10"/>
                <c:pt idx="0">
                  <c:v>32887834.57</c:v>
                </c:pt>
                <c:pt idx="1">
                  <c:v>31674314.449999999</c:v>
                </c:pt>
                <c:pt idx="2">
                  <c:v>27583006.66</c:v>
                </c:pt>
                <c:pt idx="3">
                  <c:v>31959379.710000001</c:v>
                </c:pt>
                <c:pt idx="4">
                  <c:v>38801866.859999999</c:v>
                </c:pt>
                <c:pt idx="5">
                  <c:v>41399301.469999999</c:v>
                </c:pt>
                <c:pt idx="6">
                  <c:v>52129964.590000004</c:v>
                </c:pt>
                <c:pt idx="7">
                  <c:v>45432765.93</c:v>
                </c:pt>
                <c:pt idx="8">
                  <c:v>44202175.009999998</c:v>
                </c:pt>
                <c:pt idx="9">
                  <c:v>44233286.57</c:v>
                </c:pt>
              </c:numCache>
            </c:numRef>
          </c:val>
          <c:smooth val="0"/>
        </c:ser>
        <c:dLbls>
          <c:showLegendKey val="0"/>
          <c:showVal val="0"/>
          <c:showCatName val="0"/>
          <c:showSerName val="0"/>
          <c:showPercent val="0"/>
          <c:showBubbleSize val="0"/>
        </c:dLbls>
        <c:smooth val="0"/>
        <c:axId val="337530648"/>
        <c:axId val="345497840"/>
      </c:lineChart>
      <c:catAx>
        <c:axId val="337530648"/>
        <c:scaling>
          <c:orientation val="minMax"/>
        </c:scaling>
        <c:delete val="0"/>
        <c:axPos val="b"/>
        <c:minorGridlines/>
        <c:numFmt formatCode="General" sourceLinked="0"/>
        <c:majorTickMark val="out"/>
        <c:minorTickMark val="none"/>
        <c:tickLblPos val="nextTo"/>
        <c:crossAx val="345497840"/>
        <c:crosses val="autoZero"/>
        <c:auto val="1"/>
        <c:lblAlgn val="ctr"/>
        <c:lblOffset val="100"/>
        <c:noMultiLvlLbl val="0"/>
      </c:catAx>
      <c:valAx>
        <c:axId val="345497840"/>
        <c:scaling>
          <c:orientation val="minMax"/>
          <c:min val="20000000"/>
        </c:scaling>
        <c:delete val="0"/>
        <c:axPos val="l"/>
        <c:majorGridlines/>
        <c:numFmt formatCode="#,##0_);[Red]\(#,##0\)" sourceLinked="1"/>
        <c:majorTickMark val="in"/>
        <c:minorTickMark val="in"/>
        <c:tickLblPos val="nextTo"/>
        <c:crossAx val="337530648"/>
        <c:crosses val="autoZero"/>
        <c:crossBetween val="between"/>
        <c:dispUnits>
          <c:builtInUnit val="millions"/>
          <c:dispUnitsLbl>
            <c:tx>
              <c:rich>
                <a:bodyPr/>
                <a:lstStyle/>
                <a:p>
                  <a:pPr>
                    <a:defRPr/>
                  </a:pPr>
                  <a:r>
                    <a:rPr lang="en-US"/>
                    <a:t> CHF Millions</a:t>
                  </a:r>
                </a:p>
              </c:rich>
            </c:tx>
          </c:dispUnitsLbl>
        </c:dispUnits>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dLbl>
              <c:idx val="0"/>
              <c:spPr/>
              <c:txPr>
                <a:bodyPr/>
                <a:lstStyle/>
                <a:p>
                  <a:pPr>
                    <a:defRPr sz="1400" b="1">
                      <a:solidFill>
                        <a:schemeClr val="bg1"/>
                      </a:solidFill>
                    </a:defRPr>
                  </a:pPr>
                  <a:endParaRPr lang="en-US"/>
                </a:p>
              </c:txPr>
              <c:showLegendKey val="0"/>
              <c:showVal val="0"/>
              <c:showCatName val="0"/>
              <c:showSerName val="0"/>
              <c:showPercent val="1"/>
              <c:showBubbleSize val="0"/>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'I&amp;E by year &amp; by zone '!$A$23:$A$28</c:f>
              <c:strCache>
                <c:ptCount val="6"/>
                <c:pt idx="0">
                  <c:v>Asia Pacific</c:v>
                </c:pt>
                <c:pt idx="1">
                  <c:v>Africa</c:v>
                </c:pt>
                <c:pt idx="2">
                  <c:v>Americas</c:v>
                </c:pt>
                <c:pt idx="3">
                  <c:v>Europe &amp; Central Asia</c:v>
                </c:pt>
                <c:pt idx="4">
                  <c:v>Middle East and North Africa</c:v>
                </c:pt>
                <c:pt idx="5">
                  <c:v>Global Programmes</c:v>
                </c:pt>
              </c:strCache>
            </c:strRef>
          </c:cat>
          <c:val>
            <c:numRef>
              <c:f>'I&amp;E by year &amp; by zone '!$B$23:$B$28</c:f>
              <c:numCache>
                <c:formatCode>#,##0.0</c:formatCode>
                <c:ptCount val="6"/>
                <c:pt idx="0">
                  <c:v>667.98131740999997</c:v>
                </c:pt>
                <c:pt idx="1">
                  <c:v>361.76939227000003</c:v>
                </c:pt>
                <c:pt idx="2">
                  <c:v>327.96041643000001</c:v>
                </c:pt>
                <c:pt idx="3">
                  <c:v>72.572665169999993</c:v>
                </c:pt>
                <c:pt idx="4">
                  <c:v>184.21910829000001</c:v>
                </c:pt>
                <c:pt idx="5">
                  <c:v>20.088289499999998</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dLbl>
              <c:idx val="0"/>
              <c:spPr/>
              <c:txPr>
                <a:bodyPr/>
                <a:lstStyle/>
                <a:p>
                  <a:pPr>
                    <a:defRPr sz="1400" b="1">
                      <a:solidFill>
                        <a:schemeClr val="bg1"/>
                      </a:solidFill>
                    </a:defRPr>
                  </a:pPr>
                  <a:endParaRPr lang="en-US"/>
                </a:p>
              </c:txPr>
              <c:showLegendKey val="0"/>
              <c:showVal val="0"/>
              <c:showCatName val="0"/>
              <c:showSerName val="0"/>
              <c:showPercent val="1"/>
              <c:showBubbleSize val="0"/>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'I&amp;E by year &amp; by zone '!$A$45:$A$50</c:f>
              <c:strCache>
                <c:ptCount val="6"/>
                <c:pt idx="0">
                  <c:v>Asia Pacific</c:v>
                </c:pt>
                <c:pt idx="1">
                  <c:v>Africa</c:v>
                </c:pt>
                <c:pt idx="2">
                  <c:v>Americas</c:v>
                </c:pt>
                <c:pt idx="3">
                  <c:v>Europe &amp; Central Asia</c:v>
                </c:pt>
                <c:pt idx="4">
                  <c:v>Middle East and North Africa</c:v>
                </c:pt>
                <c:pt idx="5">
                  <c:v>Global Programmes</c:v>
                </c:pt>
              </c:strCache>
            </c:strRef>
          </c:cat>
          <c:val>
            <c:numRef>
              <c:f>'I&amp;E by year &amp; by zone '!$B$45:$B$50</c:f>
              <c:numCache>
                <c:formatCode>#,##0.0</c:formatCode>
                <c:ptCount val="6"/>
                <c:pt idx="0">
                  <c:v>677.33735966999996</c:v>
                </c:pt>
                <c:pt idx="1">
                  <c:v>341.43402580999998</c:v>
                </c:pt>
                <c:pt idx="2">
                  <c:v>327.72173373999999</c:v>
                </c:pt>
                <c:pt idx="3">
                  <c:v>53.37146929</c:v>
                </c:pt>
                <c:pt idx="4">
                  <c:v>185.75248962000001</c:v>
                </c:pt>
                <c:pt idx="5">
                  <c:v>5.3911152400000004</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0017167864806664"/>
          <c:y val="0.16752018456439821"/>
          <c:w val="0.38506851340144072"/>
          <c:h val="0.67046293632112264"/>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B9F61-4B11-44A8-90D2-3B70799A114E}" type="datetimeFigureOut">
              <a:rPr lang="en-GB" smtClean="0"/>
              <a:t>01/03/2016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A63CB-BA2D-4723-ABCB-1E6D250CE224}" type="slidenum">
              <a:rPr lang="en-GB" smtClean="0"/>
              <a:t>‹#›</a:t>
            </a:fld>
            <a:endParaRPr lang="en-GB"/>
          </a:p>
        </p:txBody>
      </p:sp>
    </p:spTree>
    <p:extLst>
      <p:ext uri="{BB962C8B-B14F-4D97-AF65-F5344CB8AC3E}">
        <p14:creationId xmlns:p14="http://schemas.microsoft.com/office/powerpoint/2010/main" val="35237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3883852" y="8684826"/>
            <a:ext cx="2972547" cy="457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Verdana" pitchFamily="34" charset="0"/>
                <a:sym typeface="Verdana" pitchFamily="34" charset="0"/>
              </a:defRPr>
            </a:lvl1pPr>
            <a:lvl2pPr marL="742950" indent="-285750">
              <a:defRPr sz="2400">
                <a:solidFill>
                  <a:srgbClr val="000000"/>
                </a:solidFill>
                <a:latin typeface="Verdana" pitchFamily="34" charset="0"/>
                <a:sym typeface="Verdana" pitchFamily="34" charset="0"/>
              </a:defRPr>
            </a:lvl2pPr>
            <a:lvl3pPr marL="1143000" indent="-228600">
              <a:defRPr sz="2400">
                <a:solidFill>
                  <a:srgbClr val="000000"/>
                </a:solidFill>
                <a:latin typeface="Verdana" pitchFamily="34" charset="0"/>
                <a:sym typeface="Verdana" pitchFamily="34" charset="0"/>
              </a:defRPr>
            </a:lvl3pPr>
            <a:lvl4pPr marL="1600200" indent="-228600">
              <a:defRPr sz="2400">
                <a:solidFill>
                  <a:srgbClr val="000000"/>
                </a:solidFill>
                <a:latin typeface="Verdana" pitchFamily="34" charset="0"/>
                <a:sym typeface="Verdana" pitchFamily="34" charset="0"/>
              </a:defRPr>
            </a:lvl4pPr>
            <a:lvl5pPr marL="2057400" indent="-228600">
              <a:defRPr sz="2400">
                <a:solidFill>
                  <a:srgbClr val="000000"/>
                </a:solidFill>
                <a:latin typeface="Verdana" pitchFamily="34" charset="0"/>
                <a:sym typeface="Verdana" pitchFamily="34" charset="0"/>
              </a:defRPr>
            </a:lvl5pPr>
            <a:lvl6pPr marL="2514600" indent="-228600" eaLnBrk="0" fontAlgn="base" hangingPunct="0">
              <a:spcBef>
                <a:spcPct val="0"/>
              </a:spcBef>
              <a:spcAft>
                <a:spcPct val="0"/>
              </a:spcAft>
              <a:defRPr sz="2400">
                <a:solidFill>
                  <a:srgbClr val="000000"/>
                </a:solidFill>
                <a:latin typeface="Verdana" pitchFamily="34" charset="0"/>
                <a:sym typeface="Verdana" pitchFamily="34" charset="0"/>
              </a:defRPr>
            </a:lvl6pPr>
            <a:lvl7pPr marL="2971800" indent="-228600" eaLnBrk="0" fontAlgn="base" hangingPunct="0">
              <a:spcBef>
                <a:spcPct val="0"/>
              </a:spcBef>
              <a:spcAft>
                <a:spcPct val="0"/>
              </a:spcAft>
              <a:defRPr sz="2400">
                <a:solidFill>
                  <a:srgbClr val="000000"/>
                </a:solidFill>
                <a:latin typeface="Verdana" pitchFamily="34" charset="0"/>
                <a:sym typeface="Verdana" pitchFamily="34" charset="0"/>
              </a:defRPr>
            </a:lvl7pPr>
            <a:lvl8pPr marL="3429000" indent="-228600" eaLnBrk="0" fontAlgn="base" hangingPunct="0">
              <a:spcBef>
                <a:spcPct val="0"/>
              </a:spcBef>
              <a:spcAft>
                <a:spcPct val="0"/>
              </a:spcAft>
              <a:defRPr sz="2400">
                <a:solidFill>
                  <a:srgbClr val="000000"/>
                </a:solidFill>
                <a:latin typeface="Verdana" pitchFamily="34" charset="0"/>
                <a:sym typeface="Verdana" pitchFamily="34" charset="0"/>
              </a:defRPr>
            </a:lvl8pPr>
            <a:lvl9pPr marL="3886200" indent="-228600" eaLnBrk="0" fontAlgn="base" hangingPunct="0">
              <a:spcBef>
                <a:spcPct val="0"/>
              </a:spcBef>
              <a:spcAft>
                <a:spcPct val="0"/>
              </a:spcAft>
              <a:defRPr sz="2400">
                <a:solidFill>
                  <a:srgbClr val="000000"/>
                </a:solidFill>
                <a:latin typeface="Verdana" pitchFamily="34" charset="0"/>
                <a:sym typeface="Verdana" pitchFamily="34" charset="0"/>
              </a:defRPr>
            </a:lvl9pPr>
          </a:lstStyle>
          <a:p>
            <a:fld id="{FF7792F6-EF4E-4C0B-88A7-E781FC987F20}" type="slidenum">
              <a:rPr lang="sv-SE">
                <a:solidFill>
                  <a:prstClr val="black"/>
                </a:solidFill>
                <a:latin typeface="Arial" pitchFamily="34" charset="0"/>
              </a:rPr>
              <a:pPr/>
              <a:t>8</a:t>
            </a:fld>
            <a:endParaRPr lang="sv-SE">
              <a:solidFill>
                <a:prstClr val="black"/>
              </a:solidFill>
              <a:latin typeface="Arial" pitchFamily="34" charset="0"/>
            </a:endParaRPr>
          </a:p>
        </p:txBody>
      </p:sp>
      <p:sp>
        <p:nvSpPr>
          <p:cNvPr id="35843" name="Platshållare för bildobjekt 1"/>
          <p:cNvSpPr>
            <a:spLocks noGrp="1" noRot="1" noChangeAspect="1" noTextEdit="1"/>
          </p:cNvSpPr>
          <p:nvPr>
            <p:ph type="sldImg"/>
          </p:nvPr>
        </p:nvSpPr>
        <p:spPr>
          <a:ln/>
        </p:spPr>
      </p:sp>
      <p:sp>
        <p:nvSpPr>
          <p:cNvPr id="35844"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main point of this is that perhaps we cannot reach universal consensus but we have to understand and communicate how we look at risk</a:t>
            </a:r>
          </a:p>
        </p:txBody>
      </p:sp>
      <p:sp>
        <p:nvSpPr>
          <p:cNvPr id="35845" name="Platshållare för bildnummer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00"/>
                </a:solidFill>
                <a:latin typeface="Verdana" pitchFamily="34" charset="0"/>
                <a:sym typeface="Verdana" pitchFamily="34" charset="0"/>
              </a:defRPr>
            </a:lvl1pPr>
            <a:lvl2pPr marL="742950" indent="-285750">
              <a:defRPr sz="2400">
                <a:solidFill>
                  <a:srgbClr val="000000"/>
                </a:solidFill>
                <a:latin typeface="Verdana" pitchFamily="34" charset="0"/>
                <a:sym typeface="Verdana" pitchFamily="34" charset="0"/>
              </a:defRPr>
            </a:lvl2pPr>
            <a:lvl3pPr marL="1143000" indent="-228600">
              <a:defRPr sz="2400">
                <a:solidFill>
                  <a:srgbClr val="000000"/>
                </a:solidFill>
                <a:latin typeface="Verdana" pitchFamily="34" charset="0"/>
                <a:sym typeface="Verdana" pitchFamily="34" charset="0"/>
              </a:defRPr>
            </a:lvl3pPr>
            <a:lvl4pPr marL="1600200" indent="-228600">
              <a:defRPr sz="2400">
                <a:solidFill>
                  <a:srgbClr val="000000"/>
                </a:solidFill>
                <a:latin typeface="Verdana" pitchFamily="34" charset="0"/>
                <a:sym typeface="Verdana" pitchFamily="34" charset="0"/>
              </a:defRPr>
            </a:lvl4pPr>
            <a:lvl5pPr marL="2057400" indent="-228600">
              <a:defRPr sz="2400">
                <a:solidFill>
                  <a:srgbClr val="000000"/>
                </a:solidFill>
                <a:latin typeface="Verdana" pitchFamily="34" charset="0"/>
                <a:sym typeface="Verdana" pitchFamily="34" charset="0"/>
              </a:defRPr>
            </a:lvl5pPr>
            <a:lvl6pPr marL="2514600" indent="-228600" eaLnBrk="0" fontAlgn="base" hangingPunct="0">
              <a:spcBef>
                <a:spcPct val="0"/>
              </a:spcBef>
              <a:spcAft>
                <a:spcPct val="0"/>
              </a:spcAft>
              <a:defRPr sz="2400">
                <a:solidFill>
                  <a:srgbClr val="000000"/>
                </a:solidFill>
                <a:latin typeface="Verdana" pitchFamily="34" charset="0"/>
                <a:sym typeface="Verdana" pitchFamily="34" charset="0"/>
              </a:defRPr>
            </a:lvl6pPr>
            <a:lvl7pPr marL="2971800" indent="-228600" eaLnBrk="0" fontAlgn="base" hangingPunct="0">
              <a:spcBef>
                <a:spcPct val="0"/>
              </a:spcBef>
              <a:spcAft>
                <a:spcPct val="0"/>
              </a:spcAft>
              <a:defRPr sz="2400">
                <a:solidFill>
                  <a:srgbClr val="000000"/>
                </a:solidFill>
                <a:latin typeface="Verdana" pitchFamily="34" charset="0"/>
                <a:sym typeface="Verdana" pitchFamily="34" charset="0"/>
              </a:defRPr>
            </a:lvl7pPr>
            <a:lvl8pPr marL="3429000" indent="-228600" eaLnBrk="0" fontAlgn="base" hangingPunct="0">
              <a:spcBef>
                <a:spcPct val="0"/>
              </a:spcBef>
              <a:spcAft>
                <a:spcPct val="0"/>
              </a:spcAft>
              <a:defRPr sz="2400">
                <a:solidFill>
                  <a:srgbClr val="000000"/>
                </a:solidFill>
                <a:latin typeface="Verdana" pitchFamily="34" charset="0"/>
                <a:sym typeface="Verdana" pitchFamily="34" charset="0"/>
              </a:defRPr>
            </a:lvl8pPr>
            <a:lvl9pPr marL="3886200" indent="-228600" eaLnBrk="0" fontAlgn="base" hangingPunct="0">
              <a:spcBef>
                <a:spcPct val="0"/>
              </a:spcBef>
              <a:spcAft>
                <a:spcPct val="0"/>
              </a:spcAft>
              <a:defRPr sz="2400">
                <a:solidFill>
                  <a:srgbClr val="000000"/>
                </a:solidFill>
                <a:latin typeface="Verdana" pitchFamily="34" charset="0"/>
                <a:sym typeface="Verdana" pitchFamily="34" charset="0"/>
              </a:defRPr>
            </a:lvl9pPr>
          </a:lstStyle>
          <a:p>
            <a:pPr algn="r"/>
            <a:fld id="{DE093644-D70E-42D1-8867-E064AC2CB09A}" type="slidenum">
              <a:rPr lang="sv-SE" sz="1200">
                <a:solidFill>
                  <a:prstClr val="black"/>
                </a:solidFill>
              </a:rPr>
              <a:pPr algn="r"/>
              <a:t>8</a:t>
            </a:fld>
            <a:endParaRPr lang="sv-SE" sz="1200">
              <a:solidFill>
                <a:prstClr val="black"/>
              </a:solidFill>
            </a:endParaRPr>
          </a:p>
        </p:txBody>
      </p:sp>
    </p:spTree>
    <p:extLst>
      <p:ext uri="{BB962C8B-B14F-4D97-AF65-F5344CB8AC3E}">
        <p14:creationId xmlns:p14="http://schemas.microsoft.com/office/powerpoint/2010/main" val="259088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3883852" y="8684826"/>
            <a:ext cx="2972547" cy="457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Verdana" pitchFamily="34" charset="0"/>
                <a:sym typeface="Verdana" pitchFamily="34" charset="0"/>
              </a:defRPr>
            </a:lvl1pPr>
            <a:lvl2pPr marL="742950" indent="-285750">
              <a:defRPr sz="2400">
                <a:solidFill>
                  <a:srgbClr val="000000"/>
                </a:solidFill>
                <a:latin typeface="Verdana" pitchFamily="34" charset="0"/>
                <a:sym typeface="Verdana" pitchFamily="34" charset="0"/>
              </a:defRPr>
            </a:lvl2pPr>
            <a:lvl3pPr marL="1143000" indent="-228600">
              <a:defRPr sz="2400">
                <a:solidFill>
                  <a:srgbClr val="000000"/>
                </a:solidFill>
                <a:latin typeface="Verdana" pitchFamily="34" charset="0"/>
                <a:sym typeface="Verdana" pitchFamily="34" charset="0"/>
              </a:defRPr>
            </a:lvl3pPr>
            <a:lvl4pPr marL="1600200" indent="-228600">
              <a:defRPr sz="2400">
                <a:solidFill>
                  <a:srgbClr val="000000"/>
                </a:solidFill>
                <a:latin typeface="Verdana" pitchFamily="34" charset="0"/>
                <a:sym typeface="Verdana" pitchFamily="34" charset="0"/>
              </a:defRPr>
            </a:lvl4pPr>
            <a:lvl5pPr marL="2057400" indent="-228600">
              <a:defRPr sz="2400">
                <a:solidFill>
                  <a:srgbClr val="000000"/>
                </a:solidFill>
                <a:latin typeface="Verdana" pitchFamily="34" charset="0"/>
                <a:sym typeface="Verdana" pitchFamily="34" charset="0"/>
              </a:defRPr>
            </a:lvl5pPr>
            <a:lvl6pPr marL="2514600" indent="-228600" eaLnBrk="0" fontAlgn="base" hangingPunct="0">
              <a:spcBef>
                <a:spcPct val="0"/>
              </a:spcBef>
              <a:spcAft>
                <a:spcPct val="0"/>
              </a:spcAft>
              <a:defRPr sz="2400">
                <a:solidFill>
                  <a:srgbClr val="000000"/>
                </a:solidFill>
                <a:latin typeface="Verdana" pitchFamily="34" charset="0"/>
                <a:sym typeface="Verdana" pitchFamily="34" charset="0"/>
              </a:defRPr>
            </a:lvl6pPr>
            <a:lvl7pPr marL="2971800" indent="-228600" eaLnBrk="0" fontAlgn="base" hangingPunct="0">
              <a:spcBef>
                <a:spcPct val="0"/>
              </a:spcBef>
              <a:spcAft>
                <a:spcPct val="0"/>
              </a:spcAft>
              <a:defRPr sz="2400">
                <a:solidFill>
                  <a:srgbClr val="000000"/>
                </a:solidFill>
                <a:latin typeface="Verdana" pitchFamily="34" charset="0"/>
                <a:sym typeface="Verdana" pitchFamily="34" charset="0"/>
              </a:defRPr>
            </a:lvl7pPr>
            <a:lvl8pPr marL="3429000" indent="-228600" eaLnBrk="0" fontAlgn="base" hangingPunct="0">
              <a:spcBef>
                <a:spcPct val="0"/>
              </a:spcBef>
              <a:spcAft>
                <a:spcPct val="0"/>
              </a:spcAft>
              <a:defRPr sz="2400">
                <a:solidFill>
                  <a:srgbClr val="000000"/>
                </a:solidFill>
                <a:latin typeface="Verdana" pitchFamily="34" charset="0"/>
                <a:sym typeface="Verdana" pitchFamily="34" charset="0"/>
              </a:defRPr>
            </a:lvl8pPr>
            <a:lvl9pPr marL="3886200" indent="-228600" eaLnBrk="0" fontAlgn="base" hangingPunct="0">
              <a:spcBef>
                <a:spcPct val="0"/>
              </a:spcBef>
              <a:spcAft>
                <a:spcPct val="0"/>
              </a:spcAft>
              <a:defRPr sz="2400">
                <a:solidFill>
                  <a:srgbClr val="000000"/>
                </a:solidFill>
                <a:latin typeface="Verdana" pitchFamily="34" charset="0"/>
                <a:sym typeface="Verdana" pitchFamily="34" charset="0"/>
              </a:defRPr>
            </a:lvl9pPr>
          </a:lstStyle>
          <a:p>
            <a:fld id="{FF7792F6-EF4E-4C0B-88A7-E781FC987F20}" type="slidenum">
              <a:rPr lang="sv-SE">
                <a:solidFill>
                  <a:prstClr val="black"/>
                </a:solidFill>
                <a:latin typeface="Arial" pitchFamily="34" charset="0"/>
              </a:rPr>
              <a:pPr/>
              <a:t>11</a:t>
            </a:fld>
            <a:endParaRPr lang="sv-SE">
              <a:solidFill>
                <a:prstClr val="black"/>
              </a:solidFill>
              <a:latin typeface="Arial" pitchFamily="34" charset="0"/>
            </a:endParaRPr>
          </a:p>
        </p:txBody>
      </p:sp>
      <p:sp>
        <p:nvSpPr>
          <p:cNvPr id="35843" name="Platshållare för bildobjekt 1"/>
          <p:cNvSpPr>
            <a:spLocks noGrp="1" noRot="1" noChangeAspect="1" noTextEdit="1"/>
          </p:cNvSpPr>
          <p:nvPr>
            <p:ph type="sldImg"/>
          </p:nvPr>
        </p:nvSpPr>
        <p:spPr>
          <a:ln/>
        </p:spPr>
      </p:sp>
      <p:sp>
        <p:nvSpPr>
          <p:cNvPr id="35844"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main point of this is that perhaps we cannot reach universal consensus but we have to understand and communicate how we look at risk</a:t>
            </a:r>
          </a:p>
        </p:txBody>
      </p:sp>
      <p:sp>
        <p:nvSpPr>
          <p:cNvPr id="35845" name="Platshållare för bildnummer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00"/>
                </a:solidFill>
                <a:latin typeface="Verdana" pitchFamily="34" charset="0"/>
                <a:sym typeface="Verdana" pitchFamily="34" charset="0"/>
              </a:defRPr>
            </a:lvl1pPr>
            <a:lvl2pPr marL="742950" indent="-285750">
              <a:defRPr sz="2400">
                <a:solidFill>
                  <a:srgbClr val="000000"/>
                </a:solidFill>
                <a:latin typeface="Verdana" pitchFamily="34" charset="0"/>
                <a:sym typeface="Verdana" pitchFamily="34" charset="0"/>
              </a:defRPr>
            </a:lvl2pPr>
            <a:lvl3pPr marL="1143000" indent="-228600">
              <a:defRPr sz="2400">
                <a:solidFill>
                  <a:srgbClr val="000000"/>
                </a:solidFill>
                <a:latin typeface="Verdana" pitchFamily="34" charset="0"/>
                <a:sym typeface="Verdana" pitchFamily="34" charset="0"/>
              </a:defRPr>
            </a:lvl3pPr>
            <a:lvl4pPr marL="1600200" indent="-228600">
              <a:defRPr sz="2400">
                <a:solidFill>
                  <a:srgbClr val="000000"/>
                </a:solidFill>
                <a:latin typeface="Verdana" pitchFamily="34" charset="0"/>
                <a:sym typeface="Verdana" pitchFamily="34" charset="0"/>
              </a:defRPr>
            </a:lvl4pPr>
            <a:lvl5pPr marL="2057400" indent="-228600">
              <a:defRPr sz="2400">
                <a:solidFill>
                  <a:srgbClr val="000000"/>
                </a:solidFill>
                <a:latin typeface="Verdana" pitchFamily="34" charset="0"/>
                <a:sym typeface="Verdana" pitchFamily="34" charset="0"/>
              </a:defRPr>
            </a:lvl5pPr>
            <a:lvl6pPr marL="2514600" indent="-228600" eaLnBrk="0" fontAlgn="base" hangingPunct="0">
              <a:spcBef>
                <a:spcPct val="0"/>
              </a:spcBef>
              <a:spcAft>
                <a:spcPct val="0"/>
              </a:spcAft>
              <a:defRPr sz="2400">
                <a:solidFill>
                  <a:srgbClr val="000000"/>
                </a:solidFill>
                <a:latin typeface="Verdana" pitchFamily="34" charset="0"/>
                <a:sym typeface="Verdana" pitchFamily="34" charset="0"/>
              </a:defRPr>
            </a:lvl6pPr>
            <a:lvl7pPr marL="2971800" indent="-228600" eaLnBrk="0" fontAlgn="base" hangingPunct="0">
              <a:spcBef>
                <a:spcPct val="0"/>
              </a:spcBef>
              <a:spcAft>
                <a:spcPct val="0"/>
              </a:spcAft>
              <a:defRPr sz="2400">
                <a:solidFill>
                  <a:srgbClr val="000000"/>
                </a:solidFill>
                <a:latin typeface="Verdana" pitchFamily="34" charset="0"/>
                <a:sym typeface="Verdana" pitchFamily="34" charset="0"/>
              </a:defRPr>
            </a:lvl7pPr>
            <a:lvl8pPr marL="3429000" indent="-228600" eaLnBrk="0" fontAlgn="base" hangingPunct="0">
              <a:spcBef>
                <a:spcPct val="0"/>
              </a:spcBef>
              <a:spcAft>
                <a:spcPct val="0"/>
              </a:spcAft>
              <a:defRPr sz="2400">
                <a:solidFill>
                  <a:srgbClr val="000000"/>
                </a:solidFill>
                <a:latin typeface="Verdana" pitchFamily="34" charset="0"/>
                <a:sym typeface="Verdana" pitchFamily="34" charset="0"/>
              </a:defRPr>
            </a:lvl8pPr>
            <a:lvl9pPr marL="3886200" indent="-228600" eaLnBrk="0" fontAlgn="base" hangingPunct="0">
              <a:spcBef>
                <a:spcPct val="0"/>
              </a:spcBef>
              <a:spcAft>
                <a:spcPct val="0"/>
              </a:spcAft>
              <a:defRPr sz="2400">
                <a:solidFill>
                  <a:srgbClr val="000000"/>
                </a:solidFill>
                <a:latin typeface="Verdana" pitchFamily="34" charset="0"/>
                <a:sym typeface="Verdana" pitchFamily="34" charset="0"/>
              </a:defRPr>
            </a:lvl9pPr>
          </a:lstStyle>
          <a:p>
            <a:pPr algn="r"/>
            <a:fld id="{DE093644-D70E-42D1-8867-E064AC2CB09A}" type="slidenum">
              <a:rPr lang="sv-SE" sz="1200">
                <a:solidFill>
                  <a:prstClr val="black"/>
                </a:solidFill>
              </a:rPr>
              <a:pPr algn="r"/>
              <a:t>11</a:t>
            </a:fld>
            <a:endParaRPr lang="sv-SE" sz="1200">
              <a:solidFill>
                <a:prstClr val="black"/>
              </a:solidFill>
            </a:endParaRPr>
          </a:p>
        </p:txBody>
      </p:sp>
    </p:spTree>
    <p:extLst>
      <p:ext uri="{BB962C8B-B14F-4D97-AF65-F5344CB8AC3E}">
        <p14:creationId xmlns:p14="http://schemas.microsoft.com/office/powerpoint/2010/main" val="214667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chart" Target="../charts/chart6.xml"/><Relationship Id="rId4" Type="http://schemas.openxmlformats.org/officeDocument/2006/relationships/chart" Target="../charts/chart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6453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3881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5488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6734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45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0898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405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04801" y="274638"/>
            <a:ext cx="11495617" cy="1143000"/>
          </a:xfr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304801" y="1600200"/>
            <a:ext cx="11495617" cy="43386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739727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203200" y="1124744"/>
            <a:ext cx="11785600" cy="5616624"/>
          </a:xfrm>
          <a:prstGeom prst="rect">
            <a:avLst/>
          </a:prstGeom>
          <a:solidFill>
            <a:srgbClr val="9589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ctrTitle"/>
          </p:nvPr>
        </p:nvSpPr>
        <p:spPr>
          <a:xfrm>
            <a:off x="1320800" y="2819401"/>
            <a:ext cx="9652000" cy="647591"/>
          </a:xfrm>
          <a:prstGeom prst="rect">
            <a:avLst/>
          </a:prstGeo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20800" y="3886200"/>
            <a:ext cx="9652000" cy="2135088"/>
          </a:xfrm>
          <a:prstGeom prst="rect">
            <a:avLst/>
          </a:prstGeo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9" name="Rectangle 8"/>
          <p:cNvSpPr/>
          <p:nvPr userDrawn="1"/>
        </p:nvSpPr>
        <p:spPr>
          <a:xfrm>
            <a:off x="203200" y="188640"/>
            <a:ext cx="11749451"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10" name="Image 9" descr="IFRC-Logo-RGB-Tagline-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6126" t="1905" b="-2"/>
          <a:stretch/>
        </p:blipFill>
        <p:spPr>
          <a:xfrm>
            <a:off x="296445" y="1"/>
            <a:ext cx="5127480" cy="1070411"/>
          </a:xfrm>
          <a:prstGeom prst="rect">
            <a:avLst/>
          </a:prstGeom>
        </p:spPr>
      </p:pic>
    </p:spTree>
    <p:extLst>
      <p:ext uri="{BB962C8B-B14F-4D97-AF65-F5344CB8AC3E}">
        <p14:creationId xmlns:p14="http://schemas.microsoft.com/office/powerpoint/2010/main" val="2670355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5574" y="1877117"/>
            <a:ext cx="7653271" cy="495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FDRS at a glance (2013)</a:t>
            </a:r>
            <a:endParaRPr lang="en-GB" dirty="0" smtClean="0"/>
          </a:p>
        </p:txBody>
      </p:sp>
      <p:sp>
        <p:nvSpPr>
          <p:cNvPr id="219" name="Oval 218"/>
          <p:cNvSpPr/>
          <p:nvPr userDrawn="1"/>
        </p:nvSpPr>
        <p:spPr>
          <a:xfrm>
            <a:off x="6768074" y="4681130"/>
            <a:ext cx="2688299" cy="1988231"/>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1" name="Oval 220"/>
          <p:cNvSpPr/>
          <p:nvPr userDrawn="1"/>
        </p:nvSpPr>
        <p:spPr>
          <a:xfrm>
            <a:off x="5207701" y="3416422"/>
            <a:ext cx="2712503" cy="195679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2" name="Oval 221"/>
          <p:cNvSpPr/>
          <p:nvPr userDrawn="1"/>
        </p:nvSpPr>
        <p:spPr>
          <a:xfrm>
            <a:off x="5615947" y="1988840"/>
            <a:ext cx="2694428" cy="202271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3" name="Oval 222"/>
          <p:cNvSpPr/>
          <p:nvPr userDrawn="1"/>
        </p:nvSpPr>
        <p:spPr>
          <a:xfrm>
            <a:off x="3311690" y="2855716"/>
            <a:ext cx="2698145" cy="201344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3" name="TextBox 2"/>
          <p:cNvSpPr txBox="1"/>
          <p:nvPr userDrawn="1"/>
        </p:nvSpPr>
        <p:spPr>
          <a:xfrm>
            <a:off x="3604644" y="3323828"/>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10,278,168 </a:t>
            </a:r>
            <a:r>
              <a:rPr lang="en-GB" sz="1000" dirty="0">
                <a:solidFill>
                  <a:srgbClr val="FFFF00"/>
                </a:solidFill>
                <a:latin typeface="Stencil" panose="040409050D0802020404" pitchFamily="82" charset="0"/>
                <a:cs typeface="Arial" charset="0"/>
              </a:rPr>
              <a:t>people reached</a:t>
            </a:r>
          </a:p>
        </p:txBody>
      </p:sp>
      <p:sp>
        <p:nvSpPr>
          <p:cNvPr id="229" name="TextBox 228"/>
          <p:cNvSpPr txBox="1"/>
          <p:nvPr userDrawn="1"/>
        </p:nvSpPr>
        <p:spPr>
          <a:xfrm>
            <a:off x="3604644" y="3847049"/>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3 million </a:t>
            </a:r>
            <a:r>
              <a:rPr lang="en-GB" sz="800" b="1" dirty="0">
                <a:solidFill>
                  <a:prstClr val="white"/>
                </a:solidFill>
                <a:latin typeface="45 Helvetica Light"/>
                <a:cs typeface="Aharoni" panose="02010803020104030203" pitchFamily="2" charset="-79"/>
              </a:rPr>
              <a:t>volunteers</a:t>
            </a:r>
          </a:p>
          <a:p>
            <a:pPr algn="ctr" fontAlgn="base">
              <a:spcBef>
                <a:spcPct val="0"/>
              </a:spcBef>
              <a:spcAft>
                <a:spcPct val="0"/>
              </a:spcAft>
            </a:pPr>
            <a:r>
              <a:rPr lang="en-GB" sz="1200" b="1" dirty="0">
                <a:solidFill>
                  <a:prstClr val="white"/>
                </a:solidFill>
                <a:latin typeface="45 Helvetica Light"/>
                <a:cs typeface="Aharoni" panose="02010803020104030203" pitchFamily="2" charset="-79"/>
              </a:rPr>
              <a:t>5,104 </a:t>
            </a:r>
            <a:r>
              <a:rPr lang="en-GB" sz="800" b="1" dirty="0">
                <a:solidFill>
                  <a:prstClr val="white"/>
                </a:solidFill>
                <a:latin typeface="45 Helvetica Light"/>
                <a:cs typeface="Aharoni" panose="02010803020104030203" pitchFamily="2" charset="-79"/>
              </a:rPr>
              <a:t>paid staff</a:t>
            </a:r>
          </a:p>
          <a:p>
            <a:pPr algn="ctr" fontAlgn="base">
              <a:spcBef>
                <a:spcPct val="0"/>
              </a:spcBef>
              <a:spcAft>
                <a:spcPct val="0"/>
              </a:spcAft>
            </a:pPr>
            <a:r>
              <a:rPr lang="en-GB" sz="1200" b="1" dirty="0">
                <a:solidFill>
                  <a:prstClr val="white"/>
                </a:solidFill>
                <a:latin typeface="45 Helvetica Light"/>
                <a:cs typeface="Aharoni" panose="02010803020104030203" pitchFamily="2" charset="-79"/>
                <a:sym typeface="Webdings"/>
              </a:rPr>
              <a:t></a:t>
            </a:r>
            <a:r>
              <a:rPr lang="en-GB" sz="1200" b="1" dirty="0">
                <a:solidFill>
                  <a:prstClr val="white"/>
                </a:solidFill>
                <a:latin typeface="45 Helvetica Light"/>
                <a:cs typeface="Aharoni" panose="02010803020104030203" pitchFamily="2" charset="-79"/>
              </a:rPr>
              <a:t> 29:71 </a:t>
            </a:r>
            <a:r>
              <a:rPr lang="en-GB" sz="1200" b="1" dirty="0">
                <a:solidFill>
                  <a:prstClr val="white"/>
                </a:solidFill>
                <a:latin typeface="45 Helvetica Light"/>
                <a:cs typeface="Aharoni" panose="02010803020104030203" pitchFamily="2" charset="-79"/>
                <a:sym typeface="Webdings"/>
              </a:rPr>
              <a:t></a:t>
            </a:r>
            <a:endParaRPr lang="en-GB" sz="1200" b="1" dirty="0">
              <a:solidFill>
                <a:prstClr val="white"/>
              </a:solidFill>
              <a:latin typeface="45 Helvetica Light"/>
              <a:cs typeface="Aharoni" panose="02010803020104030203" pitchFamily="2" charset="-79"/>
            </a:endParaRPr>
          </a:p>
        </p:txBody>
      </p:sp>
      <p:sp>
        <p:nvSpPr>
          <p:cNvPr id="230" name="TextBox 229"/>
          <p:cNvSpPr txBox="1"/>
          <p:nvPr userDrawn="1"/>
        </p:nvSpPr>
        <p:spPr>
          <a:xfrm>
            <a:off x="5907043" y="2440466"/>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48,998,590 </a:t>
            </a:r>
            <a:r>
              <a:rPr lang="en-GB" sz="1000" dirty="0">
                <a:solidFill>
                  <a:srgbClr val="FFFF00"/>
                </a:solidFill>
                <a:latin typeface="Stencil" panose="040409050D0802020404" pitchFamily="82" charset="0"/>
                <a:cs typeface="Arial" charset="0"/>
              </a:rPr>
              <a:t>people reached</a:t>
            </a:r>
          </a:p>
        </p:txBody>
      </p:sp>
      <p:sp>
        <p:nvSpPr>
          <p:cNvPr id="231" name="TextBox 230"/>
          <p:cNvSpPr txBox="1"/>
          <p:nvPr userDrawn="1"/>
        </p:nvSpPr>
        <p:spPr>
          <a:xfrm>
            <a:off x="5907043" y="2963687"/>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4.67 million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109,606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58:42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2" name="TextBox 231"/>
          <p:cNvSpPr txBox="1"/>
          <p:nvPr userDrawn="1"/>
        </p:nvSpPr>
        <p:spPr>
          <a:xfrm>
            <a:off x="5507833" y="3851145"/>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16,209,118 </a:t>
            </a:r>
            <a:r>
              <a:rPr lang="en-GB" sz="1000" dirty="0">
                <a:solidFill>
                  <a:srgbClr val="FFFF00"/>
                </a:solidFill>
                <a:latin typeface="Stencil" panose="040409050D0802020404" pitchFamily="82" charset="0"/>
                <a:cs typeface="Arial" charset="0"/>
              </a:rPr>
              <a:t>people reached</a:t>
            </a:r>
          </a:p>
        </p:txBody>
      </p:sp>
      <p:sp>
        <p:nvSpPr>
          <p:cNvPr id="233" name="TextBox 232"/>
          <p:cNvSpPr txBox="1"/>
          <p:nvPr userDrawn="1"/>
        </p:nvSpPr>
        <p:spPr>
          <a:xfrm>
            <a:off x="5507833" y="4374366"/>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1.47 million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31,437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33:67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4" name="TextBox 233"/>
          <p:cNvSpPr txBox="1"/>
          <p:nvPr userDrawn="1"/>
        </p:nvSpPr>
        <p:spPr>
          <a:xfrm>
            <a:off x="7056106" y="5152024"/>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1,868,655 </a:t>
            </a:r>
            <a:r>
              <a:rPr lang="en-GB" sz="1000" dirty="0">
                <a:solidFill>
                  <a:srgbClr val="FFFF00"/>
                </a:solidFill>
                <a:latin typeface="Stencil" panose="040409050D0802020404" pitchFamily="82" charset="0"/>
                <a:cs typeface="Arial" charset="0"/>
              </a:rPr>
              <a:t>people reached</a:t>
            </a:r>
          </a:p>
        </p:txBody>
      </p:sp>
      <p:sp>
        <p:nvSpPr>
          <p:cNvPr id="235" name="TextBox 234"/>
          <p:cNvSpPr txBox="1"/>
          <p:nvPr userDrawn="1"/>
        </p:nvSpPr>
        <p:spPr>
          <a:xfrm>
            <a:off x="7056106" y="5675245"/>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49,623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3,576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37:63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6" name="TextBox 235"/>
          <p:cNvSpPr txBox="1"/>
          <p:nvPr userDrawn="1"/>
        </p:nvSpPr>
        <p:spPr>
          <a:xfrm>
            <a:off x="2639616" y="4077072"/>
            <a:ext cx="96502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8,867 </a:t>
            </a:r>
            <a:r>
              <a:rPr lang="en-GB" sz="800" b="1" dirty="0">
                <a:solidFill>
                  <a:prstClr val="white">
                    <a:lumMod val="50000"/>
                  </a:prstClr>
                </a:solidFill>
                <a:latin typeface="45 Helvetica Light"/>
                <a:cs typeface="Aharoni" panose="02010803020104030203" pitchFamily="2" charset="-79"/>
              </a:rPr>
              <a:t>local units</a:t>
            </a:r>
          </a:p>
        </p:txBody>
      </p:sp>
      <p:sp>
        <p:nvSpPr>
          <p:cNvPr id="237" name="TextBox 236"/>
          <p:cNvSpPr txBox="1"/>
          <p:nvPr userDrawn="1"/>
        </p:nvSpPr>
        <p:spPr>
          <a:xfrm>
            <a:off x="8019278" y="2452826"/>
            <a:ext cx="105611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115,913 </a:t>
            </a:r>
            <a:r>
              <a:rPr lang="en-GB" sz="800" b="1" dirty="0">
                <a:solidFill>
                  <a:prstClr val="white">
                    <a:lumMod val="50000"/>
                  </a:prstClr>
                </a:solidFill>
                <a:latin typeface="45 Helvetica Light"/>
                <a:cs typeface="Aharoni" panose="02010803020104030203" pitchFamily="2" charset="-79"/>
              </a:rPr>
              <a:t>local units</a:t>
            </a:r>
          </a:p>
        </p:txBody>
      </p:sp>
      <p:sp>
        <p:nvSpPr>
          <p:cNvPr id="238" name="TextBox 237"/>
          <p:cNvSpPr txBox="1"/>
          <p:nvPr userDrawn="1"/>
        </p:nvSpPr>
        <p:spPr>
          <a:xfrm>
            <a:off x="7632171" y="3861048"/>
            <a:ext cx="105611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17,989 </a:t>
            </a:r>
            <a:r>
              <a:rPr lang="en-GB" sz="800" b="1" dirty="0">
                <a:solidFill>
                  <a:prstClr val="white">
                    <a:lumMod val="50000"/>
                  </a:prstClr>
                </a:solidFill>
                <a:latin typeface="45 Helvetica Light"/>
                <a:cs typeface="Aharoni" panose="02010803020104030203" pitchFamily="2" charset="-79"/>
              </a:rPr>
              <a:t>local units</a:t>
            </a:r>
          </a:p>
        </p:txBody>
      </p:sp>
      <p:sp>
        <p:nvSpPr>
          <p:cNvPr id="240" name="TextBox 239"/>
          <p:cNvSpPr txBox="1"/>
          <p:nvPr userDrawn="1"/>
        </p:nvSpPr>
        <p:spPr>
          <a:xfrm>
            <a:off x="6047995" y="5909210"/>
            <a:ext cx="1008112"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8,867 </a:t>
            </a:r>
            <a:r>
              <a:rPr lang="en-GB" sz="800" b="1" dirty="0">
                <a:solidFill>
                  <a:prstClr val="white">
                    <a:lumMod val="50000"/>
                  </a:prstClr>
                </a:solidFill>
                <a:latin typeface="45 Helvetica Light"/>
                <a:cs typeface="Aharoni" panose="02010803020104030203" pitchFamily="2" charset="-79"/>
              </a:rPr>
              <a:t>local units</a:t>
            </a:r>
          </a:p>
        </p:txBody>
      </p:sp>
    </p:spTree>
    <p:extLst>
      <p:ext uri="{BB962C8B-B14F-4D97-AF65-F5344CB8AC3E}">
        <p14:creationId xmlns:p14="http://schemas.microsoft.com/office/powerpoint/2010/main" val="179057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0"/>
                                        </p:tgtEl>
                                        <p:attrNameLst>
                                          <p:attrName>style.visibility</p:attrName>
                                        </p:attrNameLst>
                                      </p:cBhvr>
                                      <p:to>
                                        <p:strVal val="visible"/>
                                      </p:to>
                                    </p:set>
                                    <p:animEffect transition="in" filter="fade">
                                      <p:cBhvr>
                                        <p:cTn id="24" dur="500"/>
                                        <p:tgtEl>
                                          <p:spTgt spid="2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500"/>
                                        <p:tgtEl>
                                          <p:spTgt spid="2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fade">
                                      <p:cBhvr>
                                        <p:cTn id="30" dur="500"/>
                                        <p:tgtEl>
                                          <p:spTgt spid="2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1" grpId="0" animBg="1"/>
      <p:bldP spid="222" grpId="0" animBg="1"/>
      <p:bldP spid="223" grpId="0" animBg="1"/>
      <p:bldP spid="3"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Financial (2006-2015)</a:t>
            </a:r>
            <a:endParaRPr lang="en-GB" dirty="0" smtClean="0"/>
          </a:p>
        </p:txBody>
      </p:sp>
      <p:sp>
        <p:nvSpPr>
          <p:cNvPr id="23" name="TextBox 22"/>
          <p:cNvSpPr txBox="1"/>
          <p:nvPr userDrawn="1"/>
        </p:nvSpPr>
        <p:spPr>
          <a:xfrm>
            <a:off x="1295467" y="1945606"/>
            <a:ext cx="2711396"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dirty="0">
                <a:solidFill>
                  <a:prstClr val="white"/>
                </a:solidFill>
                <a:latin typeface="Stencil" panose="040409050D0802020404" pitchFamily="82" charset="0"/>
                <a:cs typeface="Arial" charset="0"/>
              </a:rPr>
              <a:t>Income</a:t>
            </a:r>
            <a:endParaRPr lang="en-GB" sz="900" dirty="0">
              <a:solidFill>
                <a:prstClr val="white"/>
              </a:solidFill>
              <a:latin typeface="Stencil" panose="040409050D0802020404" pitchFamily="82" charset="0"/>
              <a:cs typeface="Arial" charset="0"/>
            </a:endParaRPr>
          </a:p>
        </p:txBody>
      </p:sp>
      <p:sp>
        <p:nvSpPr>
          <p:cNvPr id="24" name="TextBox 23"/>
          <p:cNvSpPr txBox="1"/>
          <p:nvPr userDrawn="1"/>
        </p:nvSpPr>
        <p:spPr>
          <a:xfrm>
            <a:off x="5615947" y="1945606"/>
            <a:ext cx="2688299"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dirty="0">
                <a:solidFill>
                  <a:prstClr val="white"/>
                </a:solidFill>
                <a:latin typeface="Stencil" panose="040409050D0802020404" pitchFamily="82" charset="0"/>
                <a:cs typeface="Arial" charset="0"/>
              </a:rPr>
              <a:t>Expenditure</a:t>
            </a:r>
            <a:endParaRPr lang="en-GB" sz="900" dirty="0">
              <a:solidFill>
                <a:prstClr val="white"/>
              </a:solidFill>
              <a:latin typeface="Stencil" panose="040409050D0802020404" pitchFamily="82" charset="0"/>
              <a:cs typeface="Arial" charset="0"/>
            </a:endParaRPr>
          </a:p>
        </p:txBody>
      </p:sp>
      <p:sp>
        <p:nvSpPr>
          <p:cNvPr id="2" name="AutoShape 2" descr="Image result for balancing scale"/>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4" name="AutoShape 4" descr="Image result for balancing scale"/>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pic>
        <p:nvPicPr>
          <p:cNvPr id="2053"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6863" y="1955750"/>
            <a:ext cx="1562133" cy="75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9" name="Chart 28"/>
          <p:cNvGraphicFramePr>
            <a:graphicFrameLocks/>
          </p:cNvGraphicFramePr>
          <p:nvPr userDrawn="1">
            <p:extLst/>
          </p:nvPr>
        </p:nvGraphicFramePr>
        <p:xfrm>
          <a:off x="1103446" y="4365105"/>
          <a:ext cx="8531093" cy="22438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userDrawn="1">
            <p:extLst/>
          </p:nvPr>
        </p:nvGraphicFramePr>
        <p:xfrm>
          <a:off x="911425" y="2114883"/>
          <a:ext cx="3587985" cy="22969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userDrawn="1">
            <p:extLst/>
          </p:nvPr>
        </p:nvGraphicFramePr>
        <p:xfrm>
          <a:off x="5135893" y="2114719"/>
          <a:ext cx="5736299" cy="23077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40667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642020" y="1959429"/>
            <a:ext cx="4720808" cy="431074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27031" y="1959429"/>
            <a:ext cx="4720808" cy="431074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0541158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5574" y="1877117"/>
            <a:ext cx="7653271" cy="495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Reports and Evaluations (2011-2015)</a:t>
            </a:r>
            <a:endParaRPr lang="en-GB" dirty="0" smtClean="0"/>
          </a:p>
        </p:txBody>
      </p:sp>
      <p:sp>
        <p:nvSpPr>
          <p:cNvPr id="219" name="Oval 218"/>
          <p:cNvSpPr/>
          <p:nvPr userDrawn="1"/>
        </p:nvSpPr>
        <p:spPr>
          <a:xfrm>
            <a:off x="6768074" y="4681130"/>
            <a:ext cx="2688299" cy="1988231"/>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1" name="Oval 220"/>
          <p:cNvSpPr/>
          <p:nvPr userDrawn="1"/>
        </p:nvSpPr>
        <p:spPr>
          <a:xfrm>
            <a:off x="5207701" y="3416422"/>
            <a:ext cx="2712503" cy="195679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2" name="Oval 221"/>
          <p:cNvSpPr/>
          <p:nvPr userDrawn="1"/>
        </p:nvSpPr>
        <p:spPr>
          <a:xfrm>
            <a:off x="5615947" y="1988840"/>
            <a:ext cx="2694428" cy="202271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3" name="Oval 222"/>
          <p:cNvSpPr/>
          <p:nvPr userDrawn="1"/>
        </p:nvSpPr>
        <p:spPr>
          <a:xfrm>
            <a:off x="3311690" y="2855716"/>
            <a:ext cx="2698145" cy="201344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9" name="TextBox 228"/>
          <p:cNvSpPr txBox="1"/>
          <p:nvPr userDrawn="1"/>
        </p:nvSpPr>
        <p:spPr>
          <a:xfrm>
            <a:off x="3604644" y="3501008"/>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1,117 </a:t>
            </a:r>
            <a:r>
              <a:rPr lang="en-GB" sz="800" b="1" dirty="0">
                <a:solidFill>
                  <a:prstClr val="white"/>
                </a:solidFill>
                <a:latin typeface="45 Helvetica Light"/>
                <a:cs typeface="Aharoni" panose="02010803020104030203" pitchFamily="2" charset="-79"/>
              </a:rPr>
              <a:t>reports produced</a:t>
            </a:r>
          </a:p>
        </p:txBody>
      </p:sp>
      <p:sp>
        <p:nvSpPr>
          <p:cNvPr id="21" name="TextBox 20"/>
          <p:cNvSpPr txBox="1"/>
          <p:nvPr userDrawn="1"/>
        </p:nvSpPr>
        <p:spPr>
          <a:xfrm>
            <a:off x="3604644" y="3838243"/>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26 </a:t>
            </a:r>
            <a:r>
              <a:rPr lang="en-GB" sz="800" b="1" dirty="0">
                <a:solidFill>
                  <a:prstClr val="white"/>
                </a:solidFill>
                <a:latin typeface="45 Helvetica Light"/>
                <a:cs typeface="Aharoni" panose="02010803020104030203" pitchFamily="2" charset="-79"/>
              </a:rPr>
              <a:t>evaluations published</a:t>
            </a:r>
          </a:p>
        </p:txBody>
      </p:sp>
      <p:sp>
        <p:nvSpPr>
          <p:cNvPr id="25" name="TextBox 24"/>
          <p:cNvSpPr txBox="1"/>
          <p:nvPr userDrawn="1"/>
        </p:nvSpPr>
        <p:spPr>
          <a:xfrm>
            <a:off x="5507833" y="4108380"/>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white"/>
                </a:solidFill>
                <a:latin typeface="45 Helvetica Light"/>
                <a:cs typeface="Aharoni" panose="02010803020104030203" pitchFamily="2" charset="-79"/>
              </a:rPr>
              <a:t>1,028 </a:t>
            </a:r>
            <a:r>
              <a:rPr lang="en-GB" sz="800" b="1" dirty="0">
                <a:solidFill>
                  <a:prstClr val="white"/>
                </a:solidFill>
                <a:latin typeface="45 Helvetica Light"/>
                <a:cs typeface="Aharoni" panose="02010803020104030203" pitchFamily="2" charset="-79"/>
              </a:rPr>
              <a:t>reports produced</a:t>
            </a:r>
          </a:p>
        </p:txBody>
      </p:sp>
      <p:sp>
        <p:nvSpPr>
          <p:cNvPr id="26" name="TextBox 25"/>
          <p:cNvSpPr txBox="1"/>
          <p:nvPr userDrawn="1"/>
        </p:nvSpPr>
        <p:spPr>
          <a:xfrm>
            <a:off x="5507833" y="4445614"/>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23 </a:t>
            </a:r>
            <a:r>
              <a:rPr lang="en-GB" sz="800" b="1" dirty="0">
                <a:solidFill>
                  <a:prstClr val="white"/>
                </a:solidFill>
                <a:latin typeface="45 Helvetica Light"/>
                <a:cs typeface="Aharoni" panose="02010803020104030203" pitchFamily="2" charset="-79"/>
              </a:rPr>
              <a:t>evaluations published</a:t>
            </a:r>
          </a:p>
        </p:txBody>
      </p:sp>
      <p:sp>
        <p:nvSpPr>
          <p:cNvPr id="27" name="TextBox 26"/>
          <p:cNvSpPr txBox="1"/>
          <p:nvPr userDrawn="1"/>
        </p:nvSpPr>
        <p:spPr>
          <a:xfrm>
            <a:off x="5894115" y="2662963"/>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black"/>
                </a:solidFill>
                <a:latin typeface="45 Helvetica Light"/>
                <a:cs typeface="Aharoni" panose="02010803020104030203" pitchFamily="2" charset="-79"/>
              </a:rPr>
              <a:t>397 </a:t>
            </a:r>
            <a:r>
              <a:rPr lang="en-GB" sz="800" b="1" dirty="0">
                <a:solidFill>
                  <a:prstClr val="black"/>
                </a:solidFill>
                <a:latin typeface="45 Helvetica Light"/>
                <a:cs typeface="Aharoni" panose="02010803020104030203" pitchFamily="2" charset="-79"/>
              </a:rPr>
              <a:t>reports produced</a:t>
            </a:r>
          </a:p>
        </p:txBody>
      </p:sp>
      <p:sp>
        <p:nvSpPr>
          <p:cNvPr id="28" name="TextBox 27"/>
          <p:cNvSpPr txBox="1"/>
          <p:nvPr userDrawn="1"/>
        </p:nvSpPr>
        <p:spPr>
          <a:xfrm>
            <a:off x="5894115" y="3000197"/>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14 </a:t>
            </a:r>
            <a:r>
              <a:rPr lang="en-GB" sz="800" b="1" dirty="0">
                <a:solidFill>
                  <a:prstClr val="white"/>
                </a:solidFill>
                <a:latin typeface="45 Helvetica Light"/>
                <a:cs typeface="Aharoni" panose="02010803020104030203" pitchFamily="2" charset="-79"/>
              </a:rPr>
              <a:t>evaluations published</a:t>
            </a:r>
          </a:p>
        </p:txBody>
      </p:sp>
      <p:sp>
        <p:nvSpPr>
          <p:cNvPr id="29" name="TextBox 28"/>
          <p:cNvSpPr txBox="1"/>
          <p:nvPr userDrawn="1"/>
        </p:nvSpPr>
        <p:spPr>
          <a:xfrm>
            <a:off x="7056106" y="5374098"/>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white"/>
                </a:solidFill>
                <a:latin typeface="45 Helvetica Light"/>
                <a:cs typeface="Aharoni" panose="02010803020104030203" pitchFamily="2" charset="-79"/>
              </a:rPr>
              <a:t>194 </a:t>
            </a:r>
            <a:r>
              <a:rPr lang="en-GB" sz="800" b="1" dirty="0">
                <a:solidFill>
                  <a:prstClr val="white"/>
                </a:solidFill>
                <a:latin typeface="45 Helvetica Light"/>
                <a:cs typeface="Aharoni" panose="02010803020104030203" pitchFamily="2" charset="-79"/>
              </a:rPr>
              <a:t>reports produced</a:t>
            </a:r>
          </a:p>
        </p:txBody>
      </p:sp>
      <p:sp>
        <p:nvSpPr>
          <p:cNvPr id="30" name="TextBox 29"/>
          <p:cNvSpPr txBox="1"/>
          <p:nvPr userDrawn="1"/>
        </p:nvSpPr>
        <p:spPr>
          <a:xfrm>
            <a:off x="7056106" y="5711332"/>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5 </a:t>
            </a:r>
            <a:r>
              <a:rPr lang="en-GB" sz="800" b="1" dirty="0">
                <a:solidFill>
                  <a:prstClr val="white"/>
                </a:solidFill>
                <a:latin typeface="45 Helvetica Light"/>
                <a:cs typeface="Aharoni" panose="02010803020104030203" pitchFamily="2" charset="-79"/>
              </a:rPr>
              <a:t>evaluations published</a:t>
            </a:r>
          </a:p>
        </p:txBody>
      </p:sp>
      <p:sp>
        <p:nvSpPr>
          <p:cNvPr id="31" name="TextBox 30"/>
          <p:cNvSpPr txBox="1"/>
          <p:nvPr userDrawn="1"/>
        </p:nvSpPr>
        <p:spPr>
          <a:xfrm>
            <a:off x="2831637" y="5573171"/>
            <a:ext cx="2592289"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600" b="1" dirty="0">
                <a:solidFill>
                  <a:srgbClr val="FFFF00"/>
                </a:solidFill>
                <a:latin typeface="45 Helvetica Light"/>
                <a:cs typeface="Aharoni" panose="02010803020104030203" pitchFamily="2" charset="-79"/>
              </a:rPr>
              <a:t>3,038 </a:t>
            </a:r>
            <a:r>
              <a:rPr lang="en-GB" sz="1000" b="1" dirty="0">
                <a:solidFill>
                  <a:srgbClr val="FFFF00"/>
                </a:solidFill>
                <a:latin typeface="45 Helvetica Light"/>
                <a:cs typeface="Aharoni" panose="02010803020104030203" pitchFamily="2" charset="-79"/>
              </a:rPr>
              <a:t>reports produced</a:t>
            </a:r>
          </a:p>
        </p:txBody>
      </p:sp>
      <p:sp>
        <p:nvSpPr>
          <p:cNvPr id="32" name="TextBox 31"/>
          <p:cNvSpPr txBox="1"/>
          <p:nvPr userDrawn="1"/>
        </p:nvSpPr>
        <p:spPr>
          <a:xfrm>
            <a:off x="2831637" y="5976047"/>
            <a:ext cx="2592289" cy="60016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b="1" dirty="0">
                <a:solidFill>
                  <a:srgbClr val="FFFF00"/>
                </a:solidFill>
                <a:latin typeface="45 Helvetica Light"/>
                <a:cs typeface="Aharoni" panose="02010803020104030203" pitchFamily="2" charset="-79"/>
              </a:rPr>
              <a:t>71 </a:t>
            </a:r>
            <a:r>
              <a:rPr lang="en-GB" sz="1000" b="1" dirty="0">
                <a:solidFill>
                  <a:srgbClr val="FFFF00"/>
                </a:solidFill>
                <a:latin typeface="45 Helvetica Light"/>
                <a:cs typeface="Aharoni" panose="02010803020104030203" pitchFamily="2" charset="-79"/>
              </a:rPr>
              <a:t>evaluations published</a:t>
            </a:r>
          </a:p>
          <a:p>
            <a:pPr algn="ctr" fontAlgn="base">
              <a:spcBef>
                <a:spcPct val="0"/>
              </a:spcBef>
              <a:spcAft>
                <a:spcPct val="0"/>
              </a:spcAft>
            </a:pPr>
            <a:endParaRPr lang="en-GB" sz="1000" b="1" dirty="0">
              <a:solidFill>
                <a:prstClr val="white"/>
              </a:solidFill>
              <a:latin typeface="45 Helvetica Light"/>
              <a:cs typeface="Aharoni" panose="02010803020104030203" pitchFamily="2" charset="-79"/>
            </a:endParaRPr>
          </a:p>
          <a:p>
            <a:pPr fontAlgn="base">
              <a:spcBef>
                <a:spcPct val="0"/>
              </a:spcBef>
              <a:spcAft>
                <a:spcPct val="0"/>
              </a:spcAft>
            </a:pPr>
            <a:r>
              <a:rPr lang="en-GB" sz="700" b="1" dirty="0">
                <a:solidFill>
                  <a:prstClr val="white"/>
                </a:solidFill>
                <a:latin typeface="45 Helvetica Light"/>
                <a:cs typeface="Aharoni" panose="02010803020104030203" pitchFamily="2" charset="-79"/>
              </a:rPr>
              <a:t>*including APRO</a:t>
            </a:r>
          </a:p>
        </p:txBody>
      </p:sp>
    </p:spTree>
    <p:extLst>
      <p:ext uri="{BB962C8B-B14F-4D97-AF65-F5344CB8AC3E}">
        <p14:creationId xmlns:p14="http://schemas.microsoft.com/office/powerpoint/2010/main" val="19406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9"/>
                                        </p:tgtEl>
                                        <p:attrNameLst>
                                          <p:attrName>style.visibility</p:attrName>
                                        </p:attrNameLst>
                                      </p:cBhvr>
                                      <p:to>
                                        <p:strVal val="visible"/>
                                      </p:to>
                                    </p:set>
                                    <p:animEffect transition="in" filter="fade">
                                      <p:cBhvr>
                                        <p:cTn id="21" dur="500"/>
                                        <p:tgtEl>
                                          <p:spTgt spid="2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1" grpId="0" animBg="1"/>
      <p:bldP spid="222" grpId="0" animBg="1"/>
      <p:bldP spid="223" grpId="0" animBg="1"/>
      <p:bldP spid="229" grpId="0" animBg="1"/>
      <p:bldP spid="21" grpId="0" animBg="1"/>
      <p:bldP spid="25" grpId="0" animBg="1"/>
      <p:bldP spid="26" grpId="0" animBg="1"/>
      <p:bldP spid="27" grpId="0" animBg="1"/>
      <p:bldP spid="28" grpId="0" animBg="1"/>
      <p:bldP spid="29" grpId="0" animBg="1"/>
      <p:bldP spid="30" grpId="0" animBg="1"/>
      <p:bldP spid="31" grpId="0" animBg="1"/>
      <p:bldP spid="3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Top 5 Donors (2011-2015)</a:t>
            </a:r>
            <a:endParaRPr lang="en-GB" dirty="0" smtClean="0"/>
          </a:p>
        </p:txBody>
      </p:sp>
      <p:sp>
        <p:nvSpPr>
          <p:cNvPr id="2" name="AutoShape 2" descr="Image result for balancing scale"/>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4" name="AutoShape 4" descr="Image result for balancing scale"/>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3" name="AutoShape 2" descr="Image result for dollar sign"/>
          <p:cNvSpPr>
            <a:spLocks noChangeAspect="1" noChangeArrowheads="1"/>
          </p:cNvSpPr>
          <p:nvPr userDrawn="1"/>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0545" y="3599063"/>
            <a:ext cx="1991416" cy="110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userDrawn="1"/>
        </p:nvSpPr>
        <p:spPr>
          <a:xfrm>
            <a:off x="527381" y="2126711"/>
            <a:ext cx="8928992"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2800" dirty="0">
                <a:solidFill>
                  <a:srgbClr val="FFFF00"/>
                </a:solidFill>
                <a:latin typeface="Stencil" panose="040409050D0802020404" pitchFamily="82" charset="0"/>
                <a:cs typeface="Arial" charset="0"/>
              </a:rPr>
              <a:t>Disaster response</a:t>
            </a:r>
          </a:p>
        </p:txBody>
      </p:sp>
      <p:sp>
        <p:nvSpPr>
          <p:cNvPr id="16" name="TextBox 15"/>
          <p:cNvSpPr txBox="1"/>
          <p:nvPr userDrawn="1"/>
        </p:nvSpPr>
        <p:spPr>
          <a:xfrm>
            <a:off x="527381" y="2708452"/>
            <a:ext cx="8928992" cy="1323439"/>
          </a:xfrm>
          <a:prstGeom prst="rect">
            <a:avLst/>
          </a:prstGeom>
          <a:solidFill>
            <a:schemeClr val="accent2">
              <a:lumMod val="60000"/>
              <a:lumOff val="40000"/>
              <a:alpha val="70000"/>
            </a:schemeClr>
          </a:solidFill>
          <a:ln>
            <a:noFill/>
          </a:ln>
        </p:spPr>
        <p:txBody>
          <a:bodyPr wrap="square" rtlCol="0">
            <a:spAutoFit/>
          </a:bodyPr>
          <a:lstStyle/>
          <a:p>
            <a:pPr marL="228600" indent="-228600" fontAlgn="b">
              <a:spcBef>
                <a:spcPct val="0"/>
              </a:spcBef>
              <a:spcAft>
                <a:spcPct val="0"/>
              </a:spcAft>
              <a:buFont typeface="+mj-lt"/>
              <a:buAutoNum type="arabicPeriod"/>
            </a:pPr>
            <a:r>
              <a:rPr lang="en-GB" sz="1600" b="1" dirty="0">
                <a:solidFill>
                  <a:prstClr val="white"/>
                </a:solidFill>
                <a:latin typeface="45 Helvetica Light"/>
                <a:cs typeface="Arial" charset="0"/>
              </a:rPr>
              <a:t>Swedish Red Cross</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Japanese Red Cross Society</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Australian Red Cross (from Australian Government*)</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Norwegian Red Cross (from Norwegian Government*)</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Canadian Red Cross (from Canadian Government*)</a:t>
            </a:r>
            <a:endParaRPr lang="en-GB" sz="1600" b="1" dirty="0">
              <a:solidFill>
                <a:prstClr val="white"/>
              </a:solidFill>
              <a:latin typeface="45 Helvetica Light"/>
              <a:cs typeface="Arial" charset="0"/>
            </a:endParaRPr>
          </a:p>
        </p:txBody>
      </p:sp>
      <p:sp>
        <p:nvSpPr>
          <p:cNvPr id="18" name="TextBox 17"/>
          <p:cNvSpPr txBox="1"/>
          <p:nvPr userDrawn="1"/>
        </p:nvSpPr>
        <p:spPr>
          <a:xfrm>
            <a:off x="527381" y="4221088"/>
            <a:ext cx="8928992"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2800" dirty="0">
                <a:solidFill>
                  <a:srgbClr val="FFFF00"/>
                </a:solidFill>
                <a:latin typeface="Stencil" panose="040409050D0802020404" pitchFamily="82" charset="0"/>
                <a:cs typeface="Arial" charset="0"/>
              </a:rPr>
              <a:t>Development programme</a:t>
            </a:r>
          </a:p>
        </p:txBody>
      </p:sp>
      <p:sp>
        <p:nvSpPr>
          <p:cNvPr id="19" name="TextBox 18"/>
          <p:cNvSpPr txBox="1"/>
          <p:nvPr userDrawn="1"/>
        </p:nvSpPr>
        <p:spPr>
          <a:xfrm>
            <a:off x="522621" y="4797153"/>
            <a:ext cx="8933752" cy="1323439"/>
          </a:xfrm>
          <a:prstGeom prst="rect">
            <a:avLst/>
          </a:prstGeom>
          <a:solidFill>
            <a:schemeClr val="accent2">
              <a:lumMod val="60000"/>
              <a:lumOff val="40000"/>
              <a:alpha val="70000"/>
            </a:schemeClr>
          </a:solidFill>
          <a:ln>
            <a:noFill/>
          </a:ln>
        </p:spPr>
        <p:txBody>
          <a:bodyPr wrap="square" rtlCol="0">
            <a:spAutoFit/>
          </a:bodyPr>
          <a:lstStyle/>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American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Japanese Government</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Swedish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Australian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British Red Cross (from British Government*)</a:t>
            </a:r>
          </a:p>
        </p:txBody>
      </p:sp>
      <p:sp>
        <p:nvSpPr>
          <p:cNvPr id="25" name="Oval 24"/>
          <p:cNvSpPr/>
          <p:nvPr userDrawn="1"/>
        </p:nvSpPr>
        <p:spPr>
          <a:xfrm>
            <a:off x="8016214" y="2847243"/>
            <a:ext cx="1344149" cy="1045854"/>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b="1" dirty="0">
                <a:solidFill>
                  <a:srgbClr val="C00000"/>
                </a:solidFill>
              </a:rPr>
              <a:t>52% of total</a:t>
            </a:r>
            <a:endParaRPr lang="en-GB" sz="1400" b="1" dirty="0">
              <a:solidFill>
                <a:srgbClr val="C00000"/>
              </a:solidFill>
            </a:endParaRPr>
          </a:p>
        </p:txBody>
      </p:sp>
      <p:sp>
        <p:nvSpPr>
          <p:cNvPr id="26" name="Oval 25"/>
          <p:cNvSpPr/>
          <p:nvPr userDrawn="1"/>
        </p:nvSpPr>
        <p:spPr>
          <a:xfrm>
            <a:off x="8016214" y="4935944"/>
            <a:ext cx="1344149" cy="1045854"/>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b="1" dirty="0">
                <a:solidFill>
                  <a:srgbClr val="C00000"/>
                </a:solidFill>
              </a:rPr>
              <a:t>42% of total</a:t>
            </a:r>
            <a:endParaRPr lang="en-GB" sz="1400" b="1" dirty="0">
              <a:solidFill>
                <a:srgbClr val="C00000"/>
              </a:solidFill>
            </a:endParaRPr>
          </a:p>
        </p:txBody>
      </p:sp>
    </p:spTree>
    <p:extLst>
      <p:ext uri="{BB962C8B-B14F-4D97-AF65-F5344CB8AC3E}">
        <p14:creationId xmlns:p14="http://schemas.microsoft.com/office/powerpoint/2010/main" val="37008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5" grpId="0" animBg="1"/>
      <p:bldP spid="2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527381" y="2204864"/>
            <a:ext cx="4552619" cy="3960440"/>
          </a:xfrm>
          <a:prstGeom prst="rect">
            <a:avLst/>
          </a:prstGeom>
        </p:spPr>
        <p:txBody>
          <a:bodyPr rtlCol="0">
            <a:normAutofit/>
          </a:bodyPr>
          <a:lstStyle/>
          <a:p>
            <a:pPr lvl="0"/>
            <a:r>
              <a:rPr lang="en-US" noProof="0" smtClean="0"/>
              <a:t>Click icon to add chart</a:t>
            </a:r>
            <a:endParaRPr lang="en-GB" noProof="0" dirty="0"/>
          </a:p>
        </p:txBody>
      </p:sp>
      <p:sp>
        <p:nvSpPr>
          <p:cNvPr id="7" name="Text Placeholder 6"/>
          <p:cNvSpPr>
            <a:spLocks noGrp="1"/>
          </p:cNvSpPr>
          <p:nvPr>
            <p:ph type="body" sz="quarter" idx="11"/>
          </p:nvPr>
        </p:nvSpPr>
        <p:spPr>
          <a:xfrm>
            <a:off x="5279693" y="2204864"/>
            <a:ext cx="6299200" cy="39604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8" name="Straight Connector 4"/>
          <p:cNvCxnSpPr/>
          <p:nvPr userDrawn="1"/>
        </p:nvCxnSpPr>
        <p:spPr>
          <a:xfrm>
            <a:off x="527381" y="2060848"/>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4496477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438400" y="3468732"/>
            <a:ext cx="9144000" cy="2755776"/>
          </a:xfrm>
          <a:prstGeom prst="rect">
            <a:avLst/>
          </a:prstGeom>
        </p:spPr>
        <p:txBody>
          <a:bodyPr rtlCol="0">
            <a:normAutofit/>
          </a:bodyPr>
          <a:lstStyle/>
          <a:p>
            <a:pPr lvl="0"/>
            <a:r>
              <a:rPr lang="en-US" noProof="0" dirty="0" smtClean="0"/>
              <a:t>Click icon to add picture</a:t>
            </a:r>
            <a:endParaRPr lang="en-GB" noProof="0" dirty="0"/>
          </a:p>
        </p:txBody>
      </p:sp>
      <p:sp>
        <p:nvSpPr>
          <p:cNvPr id="6" name="Text Placeholder 5"/>
          <p:cNvSpPr>
            <a:spLocks noGrp="1"/>
          </p:cNvSpPr>
          <p:nvPr>
            <p:ph type="body" sz="quarter" idx="11"/>
          </p:nvPr>
        </p:nvSpPr>
        <p:spPr>
          <a:xfrm>
            <a:off x="2438400" y="2204864"/>
            <a:ext cx="9144000" cy="1143000"/>
          </a:xfrm>
          <a:prstGeom prst="rect">
            <a:avLst/>
          </a:prstGeom>
        </p:spPr>
        <p:txBody>
          <a:bodyPr/>
          <a:lstStyle/>
          <a:p>
            <a:pPr lvl="0"/>
            <a:r>
              <a:rPr lang="en-US" smtClean="0"/>
              <a:t>Click to edit Master text styles</a:t>
            </a:r>
          </a:p>
        </p:txBody>
      </p:sp>
      <p:sp>
        <p:nvSpPr>
          <p:cNvPr id="7"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cxnSp>
        <p:nvCxnSpPr>
          <p:cNvPr id="12" name="Straight Connector 4"/>
          <p:cNvCxnSpPr/>
          <p:nvPr userDrawn="1"/>
        </p:nvCxnSpPr>
        <p:spPr>
          <a:xfrm>
            <a:off x="527381" y="2060848"/>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0208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203200" y="152400"/>
            <a:ext cx="117856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4" name="Rectangle 3"/>
            <p:cNvSpPr/>
            <p:nvPr userDrawn="1"/>
          </p:nvSpPr>
          <p:spPr>
            <a:xfrm>
              <a:off x="152400" y="76200"/>
              <a:ext cx="8839200" cy="57600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5" name="TextBox 4"/>
            <p:cNvSpPr txBox="1"/>
            <p:nvPr/>
          </p:nvSpPr>
          <p:spPr>
            <a:xfrm>
              <a:off x="533400" y="498475"/>
              <a:ext cx="4724400" cy="4185761"/>
            </a:xfrm>
            <a:prstGeom prst="rect">
              <a:avLst/>
            </a:prstGeom>
            <a:noFill/>
          </p:spPr>
          <p:txBody>
            <a:bodyPr lIns="0" tIns="0" rIns="0" bIns="0">
              <a:spAutoFit/>
            </a:bodyPr>
            <a:lstStyle/>
            <a:p>
              <a:pPr>
                <a:defRPr/>
              </a:pPr>
              <a:r>
                <a:rPr lang="en-US" sz="1600" b="1" dirty="0">
                  <a:solidFill>
                    <a:prstClr val="white"/>
                  </a:solidFill>
                  <a:latin typeface="Arial" pitchFamily="34" charset="0"/>
                  <a:cs typeface="Arial" pitchFamily="34" charset="0"/>
                </a:rPr>
                <a:t>FOR FURTHER INFORMATION ON XXXXXXXXX XXXXXXXX XXXXXXXXX XXXX, PLEASE CONTACT:</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IFRC XXXXXXXXXXXXX DEPARTMENT</a:t>
              </a:r>
            </a:p>
            <a:p>
              <a:pPr>
                <a:defRPr/>
              </a:pPr>
              <a:r>
                <a:rPr lang="en-US" sz="1600" dirty="0">
                  <a:solidFill>
                    <a:prstClr val="white"/>
                  </a:solidFill>
                  <a:latin typeface="Arial" pitchFamily="34" charset="0"/>
                  <a:cs typeface="Arial" pitchFamily="34" charset="0"/>
                </a:rPr>
                <a:t>NAME SURNAME, TITLE</a:t>
              </a:r>
              <a:br>
                <a:rPr lang="en-US" sz="1600" dirty="0">
                  <a:solidFill>
                    <a:prstClr val="white"/>
                  </a:solidFill>
                  <a:latin typeface="Arial" pitchFamily="34" charset="0"/>
                  <a:cs typeface="Arial" pitchFamily="34" charset="0"/>
                </a:rPr>
              </a:br>
              <a:r>
                <a:rPr lang="en-US" sz="1600" b="1" dirty="0">
                  <a:solidFill>
                    <a:prstClr val="white"/>
                  </a:solidFill>
                  <a:latin typeface="Arial" pitchFamily="34" charset="0"/>
                  <a:cs typeface="Arial" pitchFamily="34" charset="0"/>
                </a:rPr>
                <a:t>TEL. : +41 022 730 XXXX</a:t>
              </a:r>
            </a:p>
            <a:p>
              <a:pPr>
                <a:defRPr/>
              </a:pPr>
              <a:r>
                <a:rPr lang="en-US" sz="1600" b="1" dirty="0">
                  <a:solidFill>
                    <a:prstClr val="white"/>
                  </a:solidFill>
                  <a:latin typeface="Arial" pitchFamily="34" charset="0"/>
                  <a:cs typeface="Arial" pitchFamily="34" charset="0"/>
                </a:rPr>
                <a:t>EMAIL: name.surname@ifrc.org</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THIS PRESENTATION IS PUBLISHED BY</a:t>
              </a:r>
            </a:p>
            <a:p>
              <a:pPr>
                <a:defRPr/>
              </a:pPr>
              <a:r>
                <a:rPr lang="en-US" sz="1600" b="1" dirty="0">
                  <a:solidFill>
                    <a:prstClr val="white"/>
                  </a:solidFill>
                  <a:latin typeface="Arial" pitchFamily="34" charset="0"/>
                  <a:cs typeface="Arial" pitchFamily="34" charset="0"/>
                </a:rPr>
                <a:t>INTERNATIONAL FEDERATION OF </a:t>
              </a:r>
              <a:br>
                <a:rPr lang="en-US" sz="1600" b="1" dirty="0">
                  <a:solidFill>
                    <a:prstClr val="white"/>
                  </a:solidFill>
                  <a:latin typeface="Arial" pitchFamily="34" charset="0"/>
                  <a:cs typeface="Arial" pitchFamily="34" charset="0"/>
                </a:rPr>
              </a:br>
              <a:r>
                <a:rPr lang="en-US" sz="1600" b="1" dirty="0">
                  <a:solidFill>
                    <a:prstClr val="white"/>
                  </a:solidFill>
                  <a:latin typeface="Arial" pitchFamily="34" charset="0"/>
                  <a:cs typeface="Arial" pitchFamily="34" charset="0"/>
                </a:rPr>
                <a:t>RED CROSS AND RED CRESCENT SOCIETIES</a:t>
              </a:r>
            </a:p>
            <a:p>
              <a:pPr>
                <a:defRPr/>
              </a:pPr>
              <a:r>
                <a:rPr lang="en-US" sz="1600" b="1" dirty="0">
                  <a:solidFill>
                    <a:prstClr val="white"/>
                  </a:solidFill>
                  <a:latin typeface="Arial" pitchFamily="34" charset="0"/>
                  <a:cs typeface="Arial" pitchFamily="34" charset="0"/>
                </a:rPr>
                <a:t>P.O. BOX </a:t>
              </a:r>
              <a:r>
                <a:rPr lang="en-US" sz="1600" b="1" dirty="0">
                  <a:solidFill>
                    <a:prstClr val="white"/>
                  </a:solidFill>
                  <a:latin typeface="Arial" pitchFamily="34" charset="0"/>
                  <a:cs typeface="Arial" pitchFamily="34" charset="0"/>
                </a:rPr>
                <a:t>303</a:t>
              </a: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CH-1211 GENEVA 19</a:t>
              </a:r>
            </a:p>
            <a:p>
              <a:pPr>
                <a:defRPr/>
              </a:pPr>
              <a:r>
                <a:rPr lang="en-US" sz="1600" b="1" dirty="0">
                  <a:solidFill>
                    <a:prstClr val="white"/>
                  </a:solidFill>
                  <a:latin typeface="Arial" pitchFamily="34" charset="0"/>
                  <a:cs typeface="Arial" pitchFamily="34" charset="0"/>
                </a:rPr>
                <a:t>SWITZERLAND</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TEL.: +41 22 730 42 22</a:t>
              </a:r>
            </a:p>
            <a:p>
              <a:pPr>
                <a:defRPr/>
              </a:pPr>
              <a:r>
                <a:rPr lang="en-US" sz="1600" b="1" dirty="0">
                  <a:solidFill>
                    <a:prstClr val="white"/>
                  </a:solidFill>
                  <a:latin typeface="Arial" pitchFamily="34" charset="0"/>
                  <a:cs typeface="Arial" pitchFamily="34" charset="0"/>
                </a:rPr>
                <a:t>FAX.: +41 22 733 03 95</a:t>
              </a:r>
              <a:endParaRPr lang="en-US" sz="1600" dirty="0">
                <a:solidFill>
                  <a:prstClr val="white"/>
                </a:solidFill>
                <a:latin typeface="Arial" pitchFamily="34" charset="0"/>
                <a:cs typeface="Arial" pitchFamily="34" charset="0"/>
              </a:endParaRPr>
            </a:p>
          </p:txBody>
        </p:sp>
      </p:grpSp>
      <p:pic>
        <p:nvPicPr>
          <p:cNvPr id="11" name="Image 10"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05"/>
          <a:stretch/>
        </p:blipFill>
        <p:spPr>
          <a:xfrm>
            <a:off x="239350" y="5949280"/>
            <a:ext cx="3244825" cy="789432"/>
          </a:xfrm>
          <a:prstGeom prst="rect">
            <a:avLst/>
          </a:prstGeom>
        </p:spPr>
      </p:pic>
      <p:pic>
        <p:nvPicPr>
          <p:cNvPr id="12" name="Image 11"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391"/>
          <a:stretch/>
        </p:blipFill>
        <p:spPr>
          <a:xfrm>
            <a:off x="6672064" y="5949280"/>
            <a:ext cx="5403093" cy="789432"/>
          </a:xfrm>
          <a:prstGeom prst="rect">
            <a:avLst/>
          </a:prstGeom>
        </p:spPr>
      </p:pic>
    </p:spTree>
    <p:extLst>
      <p:ext uri="{BB962C8B-B14F-4D97-AF65-F5344CB8AC3E}">
        <p14:creationId xmlns:p14="http://schemas.microsoft.com/office/powerpoint/2010/main" val="31460699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A7A58D3-1198-4CFE-9FDB-3BBCFF00A19C}" type="datetimeFigureOut">
              <a:rPr lang="en-GB">
                <a:solidFill>
                  <a:prstClr val="black"/>
                </a:solidFill>
                <a:latin typeface="Arial" charset="0"/>
                <a:cs typeface="Arial" charset="0"/>
              </a:rPr>
              <a:pPr fontAlgn="base">
                <a:spcBef>
                  <a:spcPct val="0"/>
                </a:spcBef>
                <a:spcAft>
                  <a:spcPct val="0"/>
                </a:spcAft>
              </a:pPr>
              <a:t>01/03/2016</a:t>
            </a:fld>
            <a:endParaRPr lang="en-GB">
              <a:solidFill>
                <a:prstClr val="black"/>
              </a:solidFill>
              <a:latin typeface="Arial" charset="0"/>
              <a:cs typeface="Arial"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315018D-4F0B-4EAC-830B-A226FCFF48E5}" type="slidenum">
              <a:rPr lang="en-GB">
                <a:solidFill>
                  <a:prstClr val="black"/>
                </a:solidFill>
                <a:latin typeface="Arial" charset="0"/>
                <a:cs typeface="Arial" charset="0"/>
              </a:rPr>
              <a:pPr fontAlgn="base">
                <a:spcBef>
                  <a:spcPct val="0"/>
                </a:spcBef>
                <a:spcAft>
                  <a:spcPct val="0"/>
                </a:spcAft>
              </a:pPr>
              <a:t>‹#›</a:t>
            </a:fld>
            <a:endParaRPr lang="en-GB">
              <a:solidFill>
                <a:prstClr val="black"/>
              </a:solidFill>
              <a:latin typeface="Arial" charset="0"/>
              <a:cs typeface="Arial" charset="0"/>
            </a:endParaRPr>
          </a:p>
        </p:txBody>
      </p:sp>
    </p:spTree>
    <p:extLst>
      <p:ext uri="{BB962C8B-B14F-4D97-AF65-F5344CB8AC3E}">
        <p14:creationId xmlns:p14="http://schemas.microsoft.com/office/powerpoint/2010/main" val="359596161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30000"/>
            </a:lvl1pPr>
          </a:lstStyle>
          <a:p>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A7A58D3-1198-4CFE-9FDB-3BBCFF00A19C}" type="datetimeFigureOut">
              <a:rPr lang="en-GB">
                <a:solidFill>
                  <a:prstClr val="black"/>
                </a:solidFill>
                <a:latin typeface="Arial" charset="0"/>
                <a:cs typeface="Arial" charset="0"/>
              </a:rPr>
              <a:pPr fontAlgn="base">
                <a:spcBef>
                  <a:spcPct val="0"/>
                </a:spcBef>
                <a:spcAft>
                  <a:spcPct val="0"/>
                </a:spcAft>
              </a:pPr>
              <a:t>01/03/2016</a:t>
            </a:fld>
            <a:endParaRPr lang="en-GB">
              <a:solidFill>
                <a:prstClr val="black"/>
              </a:solidFill>
              <a:latin typeface="Arial" charset="0"/>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315018D-4F0B-4EAC-830B-A226FCFF48E5}" type="slidenum">
              <a:rPr lang="en-GB">
                <a:solidFill>
                  <a:prstClr val="black"/>
                </a:solidFill>
                <a:latin typeface="Arial" charset="0"/>
                <a:cs typeface="Arial" charset="0"/>
              </a:rPr>
              <a:pPr fontAlgn="base">
                <a:spcBef>
                  <a:spcPct val="0"/>
                </a:spcBef>
                <a:spcAft>
                  <a:spcPct val="0"/>
                </a:spcAft>
              </a:pPr>
              <a:t>‹#›</a:t>
            </a:fld>
            <a:endParaRPr lang="en-GB">
              <a:solidFill>
                <a:prstClr val="black"/>
              </a:solidFill>
              <a:latin typeface="Arial" charset="0"/>
              <a:cs typeface="Arial" charset="0"/>
            </a:endParaRPr>
          </a:p>
        </p:txBody>
      </p:sp>
    </p:spTree>
    <p:extLst>
      <p:ext uri="{BB962C8B-B14F-4D97-AF65-F5344CB8AC3E}">
        <p14:creationId xmlns:p14="http://schemas.microsoft.com/office/powerpoint/2010/main" val="31023615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203200" y="1124744"/>
            <a:ext cx="11785600" cy="5616624"/>
          </a:xfrm>
          <a:prstGeom prst="rect">
            <a:avLst/>
          </a:prstGeom>
          <a:solidFill>
            <a:srgbClr val="9589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ctrTitle"/>
          </p:nvPr>
        </p:nvSpPr>
        <p:spPr>
          <a:xfrm>
            <a:off x="1320800" y="2819401"/>
            <a:ext cx="9652000" cy="647591"/>
          </a:xfrm>
          <a:prstGeom prst="rect">
            <a:avLst/>
          </a:prstGeo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20800" y="3886200"/>
            <a:ext cx="9652000" cy="2135088"/>
          </a:xfrm>
          <a:prstGeom prst="rect">
            <a:avLst/>
          </a:prstGeo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9" name="Rectangle 8"/>
          <p:cNvSpPr/>
          <p:nvPr userDrawn="1"/>
        </p:nvSpPr>
        <p:spPr>
          <a:xfrm>
            <a:off x="203200" y="188640"/>
            <a:ext cx="11749451"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10" name="Image 9" descr="IFRC-Logo-RGB-Tagline-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6126" t="1905" b="-2"/>
          <a:stretch/>
        </p:blipFill>
        <p:spPr>
          <a:xfrm>
            <a:off x="296445" y="1"/>
            <a:ext cx="5127480" cy="1070411"/>
          </a:xfrm>
          <a:prstGeom prst="rect">
            <a:avLst/>
          </a:prstGeom>
        </p:spPr>
      </p:pic>
    </p:spTree>
    <p:extLst>
      <p:ext uri="{BB962C8B-B14F-4D97-AF65-F5344CB8AC3E}">
        <p14:creationId xmlns:p14="http://schemas.microsoft.com/office/powerpoint/2010/main" val="19524708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5574" y="1877117"/>
            <a:ext cx="7653271" cy="495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FDRS at a glance (2013)</a:t>
            </a:r>
            <a:endParaRPr lang="en-GB" dirty="0" smtClean="0"/>
          </a:p>
        </p:txBody>
      </p:sp>
      <p:sp>
        <p:nvSpPr>
          <p:cNvPr id="219" name="Oval 218"/>
          <p:cNvSpPr/>
          <p:nvPr userDrawn="1"/>
        </p:nvSpPr>
        <p:spPr>
          <a:xfrm>
            <a:off x="6768074" y="4681130"/>
            <a:ext cx="2688299" cy="1988231"/>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1" name="Oval 220"/>
          <p:cNvSpPr/>
          <p:nvPr userDrawn="1"/>
        </p:nvSpPr>
        <p:spPr>
          <a:xfrm>
            <a:off x="5207701" y="3416422"/>
            <a:ext cx="2712503" cy="195679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2" name="Oval 221"/>
          <p:cNvSpPr/>
          <p:nvPr userDrawn="1"/>
        </p:nvSpPr>
        <p:spPr>
          <a:xfrm>
            <a:off x="5615947" y="1988840"/>
            <a:ext cx="2694428" cy="202271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3" name="Oval 222"/>
          <p:cNvSpPr/>
          <p:nvPr userDrawn="1"/>
        </p:nvSpPr>
        <p:spPr>
          <a:xfrm>
            <a:off x="3311690" y="2855716"/>
            <a:ext cx="2698145" cy="201344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3" name="TextBox 2"/>
          <p:cNvSpPr txBox="1"/>
          <p:nvPr userDrawn="1"/>
        </p:nvSpPr>
        <p:spPr>
          <a:xfrm>
            <a:off x="3604644" y="3323828"/>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10,278,168 </a:t>
            </a:r>
            <a:r>
              <a:rPr lang="en-GB" sz="1000" dirty="0">
                <a:solidFill>
                  <a:srgbClr val="FFFF00"/>
                </a:solidFill>
                <a:latin typeface="Stencil" panose="040409050D0802020404" pitchFamily="82" charset="0"/>
                <a:cs typeface="Arial" charset="0"/>
              </a:rPr>
              <a:t>people reached</a:t>
            </a:r>
          </a:p>
        </p:txBody>
      </p:sp>
      <p:sp>
        <p:nvSpPr>
          <p:cNvPr id="229" name="TextBox 228"/>
          <p:cNvSpPr txBox="1"/>
          <p:nvPr userDrawn="1"/>
        </p:nvSpPr>
        <p:spPr>
          <a:xfrm>
            <a:off x="3604644" y="3847049"/>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3 million </a:t>
            </a:r>
            <a:r>
              <a:rPr lang="en-GB" sz="800" b="1" dirty="0">
                <a:solidFill>
                  <a:prstClr val="white"/>
                </a:solidFill>
                <a:latin typeface="45 Helvetica Light"/>
                <a:cs typeface="Aharoni" panose="02010803020104030203" pitchFamily="2" charset="-79"/>
              </a:rPr>
              <a:t>volunteers</a:t>
            </a:r>
          </a:p>
          <a:p>
            <a:pPr algn="ctr" fontAlgn="base">
              <a:spcBef>
                <a:spcPct val="0"/>
              </a:spcBef>
              <a:spcAft>
                <a:spcPct val="0"/>
              </a:spcAft>
            </a:pPr>
            <a:r>
              <a:rPr lang="en-GB" sz="1200" b="1" dirty="0">
                <a:solidFill>
                  <a:prstClr val="white"/>
                </a:solidFill>
                <a:latin typeface="45 Helvetica Light"/>
                <a:cs typeface="Aharoni" panose="02010803020104030203" pitchFamily="2" charset="-79"/>
              </a:rPr>
              <a:t>5,104 </a:t>
            </a:r>
            <a:r>
              <a:rPr lang="en-GB" sz="800" b="1" dirty="0">
                <a:solidFill>
                  <a:prstClr val="white"/>
                </a:solidFill>
                <a:latin typeface="45 Helvetica Light"/>
                <a:cs typeface="Aharoni" panose="02010803020104030203" pitchFamily="2" charset="-79"/>
              </a:rPr>
              <a:t>paid staff</a:t>
            </a:r>
          </a:p>
          <a:p>
            <a:pPr algn="ctr" fontAlgn="base">
              <a:spcBef>
                <a:spcPct val="0"/>
              </a:spcBef>
              <a:spcAft>
                <a:spcPct val="0"/>
              </a:spcAft>
            </a:pPr>
            <a:r>
              <a:rPr lang="en-GB" sz="1200" b="1" dirty="0">
                <a:solidFill>
                  <a:prstClr val="white"/>
                </a:solidFill>
                <a:latin typeface="45 Helvetica Light"/>
                <a:cs typeface="Aharoni" panose="02010803020104030203" pitchFamily="2" charset="-79"/>
                <a:sym typeface="Webdings"/>
              </a:rPr>
              <a:t></a:t>
            </a:r>
            <a:r>
              <a:rPr lang="en-GB" sz="1200" b="1" dirty="0">
                <a:solidFill>
                  <a:prstClr val="white"/>
                </a:solidFill>
                <a:latin typeface="45 Helvetica Light"/>
                <a:cs typeface="Aharoni" panose="02010803020104030203" pitchFamily="2" charset="-79"/>
              </a:rPr>
              <a:t> 29:71 </a:t>
            </a:r>
            <a:r>
              <a:rPr lang="en-GB" sz="1200" b="1" dirty="0">
                <a:solidFill>
                  <a:prstClr val="white"/>
                </a:solidFill>
                <a:latin typeface="45 Helvetica Light"/>
                <a:cs typeface="Aharoni" panose="02010803020104030203" pitchFamily="2" charset="-79"/>
                <a:sym typeface="Webdings"/>
              </a:rPr>
              <a:t></a:t>
            </a:r>
            <a:endParaRPr lang="en-GB" sz="1200" b="1" dirty="0">
              <a:solidFill>
                <a:prstClr val="white"/>
              </a:solidFill>
              <a:latin typeface="45 Helvetica Light"/>
              <a:cs typeface="Aharoni" panose="02010803020104030203" pitchFamily="2" charset="-79"/>
            </a:endParaRPr>
          </a:p>
        </p:txBody>
      </p:sp>
      <p:sp>
        <p:nvSpPr>
          <p:cNvPr id="230" name="TextBox 229"/>
          <p:cNvSpPr txBox="1"/>
          <p:nvPr userDrawn="1"/>
        </p:nvSpPr>
        <p:spPr>
          <a:xfrm>
            <a:off x="5907043" y="2440466"/>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48,998,590 </a:t>
            </a:r>
            <a:r>
              <a:rPr lang="en-GB" sz="1000" dirty="0">
                <a:solidFill>
                  <a:srgbClr val="FFFF00"/>
                </a:solidFill>
                <a:latin typeface="Stencil" panose="040409050D0802020404" pitchFamily="82" charset="0"/>
                <a:cs typeface="Arial" charset="0"/>
              </a:rPr>
              <a:t>people reached</a:t>
            </a:r>
          </a:p>
        </p:txBody>
      </p:sp>
      <p:sp>
        <p:nvSpPr>
          <p:cNvPr id="231" name="TextBox 230"/>
          <p:cNvSpPr txBox="1"/>
          <p:nvPr userDrawn="1"/>
        </p:nvSpPr>
        <p:spPr>
          <a:xfrm>
            <a:off x="5907043" y="2963687"/>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4.67 million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109,606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58:42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2" name="TextBox 231"/>
          <p:cNvSpPr txBox="1"/>
          <p:nvPr userDrawn="1"/>
        </p:nvSpPr>
        <p:spPr>
          <a:xfrm>
            <a:off x="5507833" y="3851145"/>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16,209,118 </a:t>
            </a:r>
            <a:r>
              <a:rPr lang="en-GB" sz="1000" dirty="0">
                <a:solidFill>
                  <a:srgbClr val="FFFF00"/>
                </a:solidFill>
                <a:latin typeface="Stencil" panose="040409050D0802020404" pitchFamily="82" charset="0"/>
                <a:cs typeface="Arial" charset="0"/>
              </a:rPr>
              <a:t>people reached</a:t>
            </a:r>
          </a:p>
        </p:txBody>
      </p:sp>
      <p:sp>
        <p:nvSpPr>
          <p:cNvPr id="233" name="TextBox 232"/>
          <p:cNvSpPr txBox="1"/>
          <p:nvPr userDrawn="1"/>
        </p:nvSpPr>
        <p:spPr>
          <a:xfrm>
            <a:off x="5507833" y="4374366"/>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1.47 million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31,437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33:67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4" name="TextBox 233"/>
          <p:cNvSpPr txBox="1"/>
          <p:nvPr userDrawn="1"/>
        </p:nvSpPr>
        <p:spPr>
          <a:xfrm>
            <a:off x="7056106" y="5152024"/>
            <a:ext cx="2112235"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800" dirty="0">
                <a:solidFill>
                  <a:srgbClr val="FFFF00"/>
                </a:solidFill>
                <a:latin typeface="Stencil" panose="040409050D0802020404" pitchFamily="82" charset="0"/>
                <a:cs typeface="Arial" charset="0"/>
              </a:rPr>
              <a:t>1,868,655 </a:t>
            </a:r>
            <a:r>
              <a:rPr lang="en-GB" sz="1000" dirty="0">
                <a:solidFill>
                  <a:srgbClr val="FFFF00"/>
                </a:solidFill>
                <a:latin typeface="Stencil" panose="040409050D0802020404" pitchFamily="82" charset="0"/>
                <a:cs typeface="Arial" charset="0"/>
              </a:rPr>
              <a:t>people reached</a:t>
            </a:r>
          </a:p>
        </p:txBody>
      </p:sp>
      <p:sp>
        <p:nvSpPr>
          <p:cNvPr id="235" name="TextBox 234"/>
          <p:cNvSpPr txBox="1"/>
          <p:nvPr userDrawn="1"/>
        </p:nvSpPr>
        <p:spPr>
          <a:xfrm>
            <a:off x="7056106" y="5675245"/>
            <a:ext cx="2112235" cy="646331"/>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rial" charset="0"/>
              </a:rPr>
              <a:t>49,623 </a:t>
            </a:r>
            <a:r>
              <a:rPr lang="en-GB" sz="800" b="1" dirty="0">
                <a:solidFill>
                  <a:prstClr val="white"/>
                </a:solidFill>
                <a:latin typeface="45 Helvetica Light"/>
                <a:cs typeface="Arial" charset="0"/>
              </a:rPr>
              <a:t>volunteers</a:t>
            </a:r>
          </a:p>
          <a:p>
            <a:pPr algn="ctr" fontAlgn="base">
              <a:spcBef>
                <a:spcPct val="0"/>
              </a:spcBef>
              <a:spcAft>
                <a:spcPct val="0"/>
              </a:spcAft>
            </a:pPr>
            <a:r>
              <a:rPr lang="en-GB" sz="1200" b="1" dirty="0">
                <a:solidFill>
                  <a:prstClr val="white"/>
                </a:solidFill>
                <a:latin typeface="45 Helvetica Light"/>
                <a:cs typeface="Arial" charset="0"/>
              </a:rPr>
              <a:t>3,576 </a:t>
            </a:r>
            <a:r>
              <a:rPr lang="en-GB" sz="800" b="1" dirty="0">
                <a:solidFill>
                  <a:prstClr val="white"/>
                </a:solidFill>
                <a:latin typeface="45 Helvetica Light"/>
                <a:cs typeface="Arial" charset="0"/>
              </a:rPr>
              <a:t>paid staff</a:t>
            </a:r>
          </a:p>
          <a:p>
            <a:pPr algn="ctr" fontAlgn="base">
              <a:spcBef>
                <a:spcPct val="0"/>
              </a:spcBef>
              <a:spcAft>
                <a:spcPct val="0"/>
              </a:spcAft>
            </a:pPr>
            <a:r>
              <a:rPr lang="en-GB" sz="1200" b="1" dirty="0">
                <a:solidFill>
                  <a:prstClr val="white"/>
                </a:solidFill>
                <a:latin typeface="45 Helvetica Light"/>
                <a:cs typeface="Arial" charset="0"/>
                <a:sym typeface="Webdings"/>
              </a:rPr>
              <a:t></a:t>
            </a:r>
            <a:r>
              <a:rPr lang="en-GB" sz="1200" b="1" dirty="0">
                <a:solidFill>
                  <a:prstClr val="white"/>
                </a:solidFill>
                <a:latin typeface="45 Helvetica Light"/>
                <a:cs typeface="Arial" charset="0"/>
              </a:rPr>
              <a:t> 37:63 </a:t>
            </a:r>
            <a:r>
              <a:rPr lang="en-GB" sz="1200" b="1" dirty="0">
                <a:solidFill>
                  <a:prstClr val="white"/>
                </a:solidFill>
                <a:latin typeface="45 Helvetica Light"/>
                <a:cs typeface="Arial" charset="0"/>
                <a:sym typeface="Webdings"/>
              </a:rPr>
              <a:t></a:t>
            </a:r>
            <a:endParaRPr lang="en-GB" sz="1200" b="1" dirty="0">
              <a:solidFill>
                <a:prstClr val="white"/>
              </a:solidFill>
              <a:latin typeface="45 Helvetica Light"/>
              <a:cs typeface="Arial" charset="0"/>
            </a:endParaRPr>
          </a:p>
        </p:txBody>
      </p:sp>
      <p:sp>
        <p:nvSpPr>
          <p:cNvPr id="236" name="TextBox 235"/>
          <p:cNvSpPr txBox="1"/>
          <p:nvPr userDrawn="1"/>
        </p:nvSpPr>
        <p:spPr>
          <a:xfrm>
            <a:off x="2639616" y="4077072"/>
            <a:ext cx="96502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8,867 </a:t>
            </a:r>
            <a:r>
              <a:rPr lang="en-GB" sz="800" b="1" dirty="0">
                <a:solidFill>
                  <a:prstClr val="white">
                    <a:lumMod val="50000"/>
                  </a:prstClr>
                </a:solidFill>
                <a:latin typeface="45 Helvetica Light"/>
                <a:cs typeface="Aharoni" panose="02010803020104030203" pitchFamily="2" charset="-79"/>
              </a:rPr>
              <a:t>local units</a:t>
            </a:r>
          </a:p>
        </p:txBody>
      </p:sp>
      <p:sp>
        <p:nvSpPr>
          <p:cNvPr id="237" name="TextBox 236"/>
          <p:cNvSpPr txBox="1"/>
          <p:nvPr userDrawn="1"/>
        </p:nvSpPr>
        <p:spPr>
          <a:xfrm>
            <a:off x="8019278" y="2452826"/>
            <a:ext cx="105611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115,913 </a:t>
            </a:r>
            <a:r>
              <a:rPr lang="en-GB" sz="800" b="1" dirty="0">
                <a:solidFill>
                  <a:prstClr val="white">
                    <a:lumMod val="50000"/>
                  </a:prstClr>
                </a:solidFill>
                <a:latin typeface="45 Helvetica Light"/>
                <a:cs typeface="Aharoni" panose="02010803020104030203" pitchFamily="2" charset="-79"/>
              </a:rPr>
              <a:t>local units</a:t>
            </a:r>
          </a:p>
        </p:txBody>
      </p:sp>
      <p:sp>
        <p:nvSpPr>
          <p:cNvPr id="238" name="TextBox 237"/>
          <p:cNvSpPr txBox="1"/>
          <p:nvPr userDrawn="1"/>
        </p:nvSpPr>
        <p:spPr>
          <a:xfrm>
            <a:off x="7632171" y="3861048"/>
            <a:ext cx="1056117"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17,989 </a:t>
            </a:r>
            <a:r>
              <a:rPr lang="en-GB" sz="800" b="1" dirty="0">
                <a:solidFill>
                  <a:prstClr val="white">
                    <a:lumMod val="50000"/>
                  </a:prstClr>
                </a:solidFill>
                <a:latin typeface="45 Helvetica Light"/>
                <a:cs typeface="Aharoni" panose="02010803020104030203" pitchFamily="2" charset="-79"/>
              </a:rPr>
              <a:t>local units</a:t>
            </a:r>
          </a:p>
        </p:txBody>
      </p:sp>
      <p:sp>
        <p:nvSpPr>
          <p:cNvPr id="240" name="TextBox 239"/>
          <p:cNvSpPr txBox="1"/>
          <p:nvPr userDrawn="1"/>
        </p:nvSpPr>
        <p:spPr>
          <a:xfrm>
            <a:off x="6047995" y="5909210"/>
            <a:ext cx="1008112" cy="40011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lumMod val="50000"/>
                  </a:prstClr>
                </a:solidFill>
                <a:latin typeface="45 Helvetica Light"/>
                <a:cs typeface="Aharoni" panose="02010803020104030203" pitchFamily="2" charset="-79"/>
              </a:rPr>
              <a:t>8,867 </a:t>
            </a:r>
            <a:r>
              <a:rPr lang="en-GB" sz="800" b="1" dirty="0">
                <a:solidFill>
                  <a:prstClr val="white">
                    <a:lumMod val="50000"/>
                  </a:prstClr>
                </a:solidFill>
                <a:latin typeface="45 Helvetica Light"/>
                <a:cs typeface="Aharoni" panose="02010803020104030203" pitchFamily="2" charset="-79"/>
              </a:rPr>
              <a:t>local units</a:t>
            </a:r>
          </a:p>
        </p:txBody>
      </p:sp>
    </p:spTree>
    <p:extLst>
      <p:ext uri="{BB962C8B-B14F-4D97-AF65-F5344CB8AC3E}">
        <p14:creationId xmlns:p14="http://schemas.microsoft.com/office/powerpoint/2010/main" val="3119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0"/>
                                        </p:tgtEl>
                                        <p:attrNameLst>
                                          <p:attrName>style.visibility</p:attrName>
                                        </p:attrNameLst>
                                      </p:cBhvr>
                                      <p:to>
                                        <p:strVal val="visible"/>
                                      </p:to>
                                    </p:set>
                                    <p:animEffect transition="in" filter="fade">
                                      <p:cBhvr>
                                        <p:cTn id="24" dur="500"/>
                                        <p:tgtEl>
                                          <p:spTgt spid="2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500"/>
                                        <p:tgtEl>
                                          <p:spTgt spid="2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fade">
                                      <p:cBhvr>
                                        <p:cTn id="30" dur="500"/>
                                        <p:tgtEl>
                                          <p:spTgt spid="2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1" grpId="0" animBg="1"/>
      <p:bldP spid="222" grpId="0" animBg="1"/>
      <p:bldP spid="223" grpId="0" animBg="1"/>
      <p:bldP spid="3"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40"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Financial (2006-2015)</a:t>
            </a:r>
            <a:endParaRPr lang="en-GB" dirty="0" smtClean="0"/>
          </a:p>
        </p:txBody>
      </p:sp>
      <p:sp>
        <p:nvSpPr>
          <p:cNvPr id="23" name="TextBox 22"/>
          <p:cNvSpPr txBox="1"/>
          <p:nvPr userDrawn="1"/>
        </p:nvSpPr>
        <p:spPr>
          <a:xfrm>
            <a:off x="1295467" y="1945606"/>
            <a:ext cx="2711396"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dirty="0">
                <a:solidFill>
                  <a:prstClr val="white"/>
                </a:solidFill>
                <a:latin typeface="Stencil" panose="040409050D0802020404" pitchFamily="82" charset="0"/>
                <a:cs typeface="Arial" charset="0"/>
              </a:rPr>
              <a:t>Income</a:t>
            </a:r>
            <a:endParaRPr lang="en-GB" sz="900" dirty="0">
              <a:solidFill>
                <a:prstClr val="white"/>
              </a:solidFill>
              <a:latin typeface="Stencil" panose="040409050D0802020404" pitchFamily="82" charset="0"/>
              <a:cs typeface="Arial" charset="0"/>
            </a:endParaRPr>
          </a:p>
        </p:txBody>
      </p:sp>
      <p:sp>
        <p:nvSpPr>
          <p:cNvPr id="24" name="TextBox 23"/>
          <p:cNvSpPr txBox="1"/>
          <p:nvPr userDrawn="1"/>
        </p:nvSpPr>
        <p:spPr>
          <a:xfrm>
            <a:off x="5615947" y="1945606"/>
            <a:ext cx="2688299"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dirty="0">
                <a:solidFill>
                  <a:prstClr val="white"/>
                </a:solidFill>
                <a:latin typeface="Stencil" panose="040409050D0802020404" pitchFamily="82" charset="0"/>
                <a:cs typeface="Arial" charset="0"/>
              </a:rPr>
              <a:t>Expenditure</a:t>
            </a:r>
            <a:endParaRPr lang="en-GB" sz="900" dirty="0">
              <a:solidFill>
                <a:prstClr val="white"/>
              </a:solidFill>
              <a:latin typeface="Stencil" panose="040409050D0802020404" pitchFamily="82" charset="0"/>
              <a:cs typeface="Arial" charset="0"/>
            </a:endParaRPr>
          </a:p>
        </p:txBody>
      </p:sp>
      <p:sp>
        <p:nvSpPr>
          <p:cNvPr id="2" name="AutoShape 2" descr="Image result for balancing scale"/>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4" name="AutoShape 4" descr="Image result for balancing scale"/>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pic>
        <p:nvPicPr>
          <p:cNvPr id="2053"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6863" y="1955750"/>
            <a:ext cx="1562133" cy="75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9" name="Chart 28"/>
          <p:cNvGraphicFramePr>
            <a:graphicFrameLocks/>
          </p:cNvGraphicFramePr>
          <p:nvPr userDrawn="1">
            <p:extLst/>
          </p:nvPr>
        </p:nvGraphicFramePr>
        <p:xfrm>
          <a:off x="1103446" y="4365105"/>
          <a:ext cx="8531093" cy="22438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userDrawn="1">
            <p:extLst/>
          </p:nvPr>
        </p:nvGraphicFramePr>
        <p:xfrm>
          <a:off x="911425" y="2114883"/>
          <a:ext cx="3587985" cy="22969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userDrawn="1">
            <p:extLst/>
          </p:nvPr>
        </p:nvGraphicFramePr>
        <p:xfrm>
          <a:off x="5135893" y="2114719"/>
          <a:ext cx="5736299" cy="23077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75471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fld id="{1ED102D1-8E89-49C1-B6B7-0821AC9AC1A3}" type="datetimeFigureOut">
              <a:rPr lang="sv-SE">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a:xfrm>
            <a:off x="4165600" y="6356351"/>
            <a:ext cx="3860800" cy="365125"/>
          </a:xfrm>
          <a:prstGeom prst="rect">
            <a:avLst/>
          </a:prstGeom>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C4340A65-929E-4761-9B36-9450E9709FDD}" type="slidenum">
              <a:rPr lang="sv-SE">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517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5574" y="1877117"/>
            <a:ext cx="7653271" cy="495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Reports and Evaluations (2011-2015)</a:t>
            </a:r>
            <a:endParaRPr lang="en-GB" dirty="0" smtClean="0"/>
          </a:p>
        </p:txBody>
      </p:sp>
      <p:sp>
        <p:nvSpPr>
          <p:cNvPr id="219" name="Oval 218"/>
          <p:cNvSpPr/>
          <p:nvPr userDrawn="1"/>
        </p:nvSpPr>
        <p:spPr>
          <a:xfrm>
            <a:off x="6768074" y="4681130"/>
            <a:ext cx="2688299" cy="1988231"/>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1" name="Oval 220"/>
          <p:cNvSpPr/>
          <p:nvPr userDrawn="1"/>
        </p:nvSpPr>
        <p:spPr>
          <a:xfrm>
            <a:off x="5207701" y="3416422"/>
            <a:ext cx="2712503" cy="195679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2" name="Oval 221"/>
          <p:cNvSpPr/>
          <p:nvPr userDrawn="1"/>
        </p:nvSpPr>
        <p:spPr>
          <a:xfrm>
            <a:off x="5615947" y="1988840"/>
            <a:ext cx="2694428" cy="202271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3" name="Oval 222"/>
          <p:cNvSpPr/>
          <p:nvPr userDrawn="1"/>
        </p:nvSpPr>
        <p:spPr>
          <a:xfrm>
            <a:off x="3311690" y="2855716"/>
            <a:ext cx="2698145" cy="2013445"/>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229" name="TextBox 228"/>
          <p:cNvSpPr txBox="1"/>
          <p:nvPr userDrawn="1"/>
        </p:nvSpPr>
        <p:spPr>
          <a:xfrm>
            <a:off x="3604644" y="3501008"/>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1,117 </a:t>
            </a:r>
            <a:r>
              <a:rPr lang="en-GB" sz="800" b="1" dirty="0">
                <a:solidFill>
                  <a:prstClr val="white"/>
                </a:solidFill>
                <a:latin typeface="45 Helvetica Light"/>
                <a:cs typeface="Aharoni" panose="02010803020104030203" pitchFamily="2" charset="-79"/>
              </a:rPr>
              <a:t>reports produced</a:t>
            </a:r>
          </a:p>
        </p:txBody>
      </p:sp>
      <p:sp>
        <p:nvSpPr>
          <p:cNvPr id="21" name="TextBox 20"/>
          <p:cNvSpPr txBox="1"/>
          <p:nvPr userDrawn="1"/>
        </p:nvSpPr>
        <p:spPr>
          <a:xfrm>
            <a:off x="3604644" y="3838243"/>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26 </a:t>
            </a:r>
            <a:r>
              <a:rPr lang="en-GB" sz="800" b="1" dirty="0">
                <a:solidFill>
                  <a:prstClr val="white"/>
                </a:solidFill>
                <a:latin typeface="45 Helvetica Light"/>
                <a:cs typeface="Aharoni" panose="02010803020104030203" pitchFamily="2" charset="-79"/>
              </a:rPr>
              <a:t>evaluations published</a:t>
            </a:r>
          </a:p>
        </p:txBody>
      </p:sp>
      <p:sp>
        <p:nvSpPr>
          <p:cNvPr id="25" name="TextBox 24"/>
          <p:cNvSpPr txBox="1"/>
          <p:nvPr userDrawn="1"/>
        </p:nvSpPr>
        <p:spPr>
          <a:xfrm>
            <a:off x="5507833" y="4108380"/>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white"/>
                </a:solidFill>
                <a:latin typeface="45 Helvetica Light"/>
                <a:cs typeface="Aharoni" panose="02010803020104030203" pitchFamily="2" charset="-79"/>
              </a:rPr>
              <a:t>1,028 </a:t>
            </a:r>
            <a:r>
              <a:rPr lang="en-GB" sz="800" b="1" dirty="0">
                <a:solidFill>
                  <a:prstClr val="white"/>
                </a:solidFill>
                <a:latin typeface="45 Helvetica Light"/>
                <a:cs typeface="Aharoni" panose="02010803020104030203" pitchFamily="2" charset="-79"/>
              </a:rPr>
              <a:t>reports produced</a:t>
            </a:r>
          </a:p>
        </p:txBody>
      </p:sp>
      <p:sp>
        <p:nvSpPr>
          <p:cNvPr id="26" name="TextBox 25"/>
          <p:cNvSpPr txBox="1"/>
          <p:nvPr userDrawn="1"/>
        </p:nvSpPr>
        <p:spPr>
          <a:xfrm>
            <a:off x="5507833" y="4445614"/>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23 </a:t>
            </a:r>
            <a:r>
              <a:rPr lang="en-GB" sz="800" b="1" dirty="0">
                <a:solidFill>
                  <a:prstClr val="white"/>
                </a:solidFill>
                <a:latin typeface="45 Helvetica Light"/>
                <a:cs typeface="Aharoni" panose="02010803020104030203" pitchFamily="2" charset="-79"/>
              </a:rPr>
              <a:t>evaluations published</a:t>
            </a:r>
          </a:p>
        </p:txBody>
      </p:sp>
      <p:sp>
        <p:nvSpPr>
          <p:cNvPr id="27" name="TextBox 26"/>
          <p:cNvSpPr txBox="1"/>
          <p:nvPr userDrawn="1"/>
        </p:nvSpPr>
        <p:spPr>
          <a:xfrm>
            <a:off x="5894115" y="2662963"/>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black"/>
                </a:solidFill>
                <a:latin typeface="45 Helvetica Light"/>
                <a:cs typeface="Aharoni" panose="02010803020104030203" pitchFamily="2" charset="-79"/>
              </a:rPr>
              <a:t>397 </a:t>
            </a:r>
            <a:r>
              <a:rPr lang="en-GB" sz="800" b="1" dirty="0">
                <a:solidFill>
                  <a:prstClr val="black"/>
                </a:solidFill>
                <a:latin typeface="45 Helvetica Light"/>
                <a:cs typeface="Aharoni" panose="02010803020104030203" pitchFamily="2" charset="-79"/>
              </a:rPr>
              <a:t>reports produced</a:t>
            </a:r>
          </a:p>
        </p:txBody>
      </p:sp>
      <p:sp>
        <p:nvSpPr>
          <p:cNvPr id="28" name="TextBox 27"/>
          <p:cNvSpPr txBox="1"/>
          <p:nvPr userDrawn="1"/>
        </p:nvSpPr>
        <p:spPr>
          <a:xfrm>
            <a:off x="5894115" y="3000197"/>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14 </a:t>
            </a:r>
            <a:r>
              <a:rPr lang="en-GB" sz="800" b="1" dirty="0">
                <a:solidFill>
                  <a:prstClr val="white"/>
                </a:solidFill>
                <a:latin typeface="45 Helvetica Light"/>
                <a:cs typeface="Aharoni" panose="02010803020104030203" pitchFamily="2" charset="-79"/>
              </a:rPr>
              <a:t>evaluations published</a:t>
            </a:r>
          </a:p>
        </p:txBody>
      </p:sp>
      <p:sp>
        <p:nvSpPr>
          <p:cNvPr id="29" name="TextBox 28"/>
          <p:cNvSpPr txBox="1"/>
          <p:nvPr userDrawn="1"/>
        </p:nvSpPr>
        <p:spPr>
          <a:xfrm>
            <a:off x="7056106" y="5374098"/>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200" b="1" dirty="0">
                <a:solidFill>
                  <a:prstClr val="white"/>
                </a:solidFill>
                <a:latin typeface="45 Helvetica Light"/>
                <a:cs typeface="Aharoni" panose="02010803020104030203" pitchFamily="2" charset="-79"/>
              </a:rPr>
              <a:t>194 </a:t>
            </a:r>
            <a:r>
              <a:rPr lang="en-GB" sz="800" b="1" dirty="0">
                <a:solidFill>
                  <a:prstClr val="white"/>
                </a:solidFill>
                <a:latin typeface="45 Helvetica Light"/>
                <a:cs typeface="Aharoni" panose="02010803020104030203" pitchFamily="2" charset="-79"/>
              </a:rPr>
              <a:t>reports produced</a:t>
            </a:r>
          </a:p>
        </p:txBody>
      </p:sp>
      <p:sp>
        <p:nvSpPr>
          <p:cNvPr id="30" name="TextBox 29"/>
          <p:cNvSpPr txBox="1"/>
          <p:nvPr userDrawn="1"/>
        </p:nvSpPr>
        <p:spPr>
          <a:xfrm>
            <a:off x="7056106" y="5711332"/>
            <a:ext cx="2112235" cy="276999"/>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200" b="1" dirty="0">
                <a:solidFill>
                  <a:prstClr val="white"/>
                </a:solidFill>
                <a:latin typeface="45 Helvetica Light"/>
                <a:cs typeface="Aharoni" panose="02010803020104030203" pitchFamily="2" charset="-79"/>
              </a:rPr>
              <a:t>5 </a:t>
            </a:r>
            <a:r>
              <a:rPr lang="en-GB" sz="800" b="1" dirty="0">
                <a:solidFill>
                  <a:prstClr val="white"/>
                </a:solidFill>
                <a:latin typeface="45 Helvetica Light"/>
                <a:cs typeface="Aharoni" panose="02010803020104030203" pitchFamily="2" charset="-79"/>
              </a:rPr>
              <a:t>evaluations published</a:t>
            </a:r>
          </a:p>
        </p:txBody>
      </p:sp>
      <p:sp>
        <p:nvSpPr>
          <p:cNvPr id="31" name="TextBox 30"/>
          <p:cNvSpPr txBox="1"/>
          <p:nvPr userDrawn="1"/>
        </p:nvSpPr>
        <p:spPr>
          <a:xfrm>
            <a:off x="2831637" y="5573171"/>
            <a:ext cx="2592289" cy="33855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defRPr/>
            </a:pPr>
            <a:r>
              <a:rPr lang="en-GB" sz="1600" b="1" dirty="0">
                <a:solidFill>
                  <a:srgbClr val="FFFF00"/>
                </a:solidFill>
                <a:latin typeface="45 Helvetica Light"/>
                <a:cs typeface="Aharoni" panose="02010803020104030203" pitchFamily="2" charset="-79"/>
              </a:rPr>
              <a:t>3,038 </a:t>
            </a:r>
            <a:r>
              <a:rPr lang="en-GB" sz="1000" b="1" dirty="0">
                <a:solidFill>
                  <a:srgbClr val="FFFF00"/>
                </a:solidFill>
                <a:latin typeface="45 Helvetica Light"/>
                <a:cs typeface="Aharoni" panose="02010803020104030203" pitchFamily="2" charset="-79"/>
              </a:rPr>
              <a:t>reports produced</a:t>
            </a:r>
          </a:p>
        </p:txBody>
      </p:sp>
      <p:sp>
        <p:nvSpPr>
          <p:cNvPr id="32" name="TextBox 31"/>
          <p:cNvSpPr txBox="1"/>
          <p:nvPr userDrawn="1"/>
        </p:nvSpPr>
        <p:spPr>
          <a:xfrm>
            <a:off x="2831637" y="5976047"/>
            <a:ext cx="2592289" cy="600164"/>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1600" b="1" dirty="0">
                <a:solidFill>
                  <a:srgbClr val="FFFF00"/>
                </a:solidFill>
                <a:latin typeface="45 Helvetica Light"/>
                <a:cs typeface="Aharoni" panose="02010803020104030203" pitchFamily="2" charset="-79"/>
              </a:rPr>
              <a:t>71 </a:t>
            </a:r>
            <a:r>
              <a:rPr lang="en-GB" sz="1000" b="1" dirty="0">
                <a:solidFill>
                  <a:srgbClr val="FFFF00"/>
                </a:solidFill>
                <a:latin typeface="45 Helvetica Light"/>
                <a:cs typeface="Aharoni" panose="02010803020104030203" pitchFamily="2" charset="-79"/>
              </a:rPr>
              <a:t>evaluations published</a:t>
            </a:r>
          </a:p>
          <a:p>
            <a:pPr algn="ctr" fontAlgn="base">
              <a:spcBef>
                <a:spcPct val="0"/>
              </a:spcBef>
              <a:spcAft>
                <a:spcPct val="0"/>
              </a:spcAft>
            </a:pPr>
            <a:endParaRPr lang="en-GB" sz="1000" b="1" dirty="0">
              <a:solidFill>
                <a:prstClr val="white"/>
              </a:solidFill>
              <a:latin typeface="45 Helvetica Light"/>
              <a:cs typeface="Aharoni" panose="02010803020104030203" pitchFamily="2" charset="-79"/>
            </a:endParaRPr>
          </a:p>
          <a:p>
            <a:pPr fontAlgn="base">
              <a:spcBef>
                <a:spcPct val="0"/>
              </a:spcBef>
              <a:spcAft>
                <a:spcPct val="0"/>
              </a:spcAft>
            </a:pPr>
            <a:r>
              <a:rPr lang="en-GB" sz="700" b="1" dirty="0">
                <a:solidFill>
                  <a:prstClr val="white"/>
                </a:solidFill>
                <a:latin typeface="45 Helvetica Light"/>
                <a:cs typeface="Aharoni" panose="02010803020104030203" pitchFamily="2" charset="-79"/>
              </a:rPr>
              <a:t>*including APRO</a:t>
            </a:r>
          </a:p>
        </p:txBody>
      </p:sp>
    </p:spTree>
    <p:extLst>
      <p:ext uri="{BB962C8B-B14F-4D97-AF65-F5344CB8AC3E}">
        <p14:creationId xmlns:p14="http://schemas.microsoft.com/office/powerpoint/2010/main" val="10351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9"/>
                                        </p:tgtEl>
                                        <p:attrNameLst>
                                          <p:attrName>style.visibility</p:attrName>
                                        </p:attrNameLst>
                                      </p:cBhvr>
                                      <p:to>
                                        <p:strVal val="visible"/>
                                      </p:to>
                                    </p:set>
                                    <p:animEffect transition="in" filter="fade">
                                      <p:cBhvr>
                                        <p:cTn id="21" dur="500"/>
                                        <p:tgtEl>
                                          <p:spTgt spid="2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1" grpId="0" animBg="1"/>
      <p:bldP spid="222" grpId="0" animBg="1"/>
      <p:bldP spid="223" grpId="0" animBg="1"/>
      <p:bldP spid="229" grpId="0" animBg="1"/>
      <p:bldP spid="21" grpId="0" animBg="1"/>
      <p:bldP spid="25" grpId="0" animBg="1"/>
      <p:bldP spid="26" grpId="0" animBg="1"/>
      <p:bldP spid="27" grpId="0" animBg="1"/>
      <p:bldP spid="28" grpId="0" animBg="1"/>
      <p:bldP spid="29" grpId="0" animBg="1"/>
      <p:bldP spid="30" grpId="0" animBg="1"/>
      <p:bldP spid="31" grpId="0" animBg="1"/>
      <p:bldP spid="3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bwMode="auto">
          <a:xfrm>
            <a:off x="527381" y="908720"/>
            <a:ext cx="11041227" cy="9683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Top 5 Donors (2011-2015)</a:t>
            </a:r>
            <a:endParaRPr lang="en-GB" dirty="0" smtClean="0"/>
          </a:p>
        </p:txBody>
      </p:sp>
      <p:sp>
        <p:nvSpPr>
          <p:cNvPr id="2" name="AutoShape 2" descr="Image result for balancing scale"/>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4" name="AutoShape 4" descr="Image result for balancing scale"/>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sp>
        <p:nvSpPr>
          <p:cNvPr id="3" name="AutoShape 2" descr="Image result for dollar sign"/>
          <p:cNvSpPr>
            <a:spLocks noChangeAspect="1" noChangeArrowheads="1"/>
          </p:cNvSpPr>
          <p:nvPr userDrawn="1"/>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1800">
              <a:solidFill>
                <a:prstClr val="black"/>
              </a:solidFill>
              <a:latin typeface="Arial" charset="0"/>
              <a:cs typeface="Arial" charset="0"/>
            </a:endParaRPr>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0545" y="3599063"/>
            <a:ext cx="1991416" cy="110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userDrawn="1"/>
        </p:nvSpPr>
        <p:spPr>
          <a:xfrm>
            <a:off x="527381" y="2126711"/>
            <a:ext cx="8928992"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2800" dirty="0">
                <a:solidFill>
                  <a:srgbClr val="FFFF00"/>
                </a:solidFill>
                <a:latin typeface="Stencil" panose="040409050D0802020404" pitchFamily="82" charset="0"/>
                <a:cs typeface="Arial" charset="0"/>
              </a:rPr>
              <a:t>Disaster response</a:t>
            </a:r>
          </a:p>
        </p:txBody>
      </p:sp>
      <p:sp>
        <p:nvSpPr>
          <p:cNvPr id="16" name="TextBox 15"/>
          <p:cNvSpPr txBox="1"/>
          <p:nvPr userDrawn="1"/>
        </p:nvSpPr>
        <p:spPr>
          <a:xfrm>
            <a:off x="527381" y="2708452"/>
            <a:ext cx="8928992" cy="1323439"/>
          </a:xfrm>
          <a:prstGeom prst="rect">
            <a:avLst/>
          </a:prstGeom>
          <a:solidFill>
            <a:schemeClr val="accent2">
              <a:lumMod val="60000"/>
              <a:lumOff val="40000"/>
              <a:alpha val="70000"/>
            </a:schemeClr>
          </a:solidFill>
          <a:ln>
            <a:noFill/>
          </a:ln>
        </p:spPr>
        <p:txBody>
          <a:bodyPr wrap="square" rtlCol="0">
            <a:spAutoFit/>
          </a:bodyPr>
          <a:lstStyle/>
          <a:p>
            <a:pPr marL="228600" indent="-228600" fontAlgn="b">
              <a:spcBef>
                <a:spcPct val="0"/>
              </a:spcBef>
              <a:spcAft>
                <a:spcPct val="0"/>
              </a:spcAft>
              <a:buFont typeface="+mj-lt"/>
              <a:buAutoNum type="arabicPeriod"/>
            </a:pPr>
            <a:r>
              <a:rPr lang="en-GB" sz="1600" b="1" dirty="0">
                <a:solidFill>
                  <a:prstClr val="white"/>
                </a:solidFill>
                <a:latin typeface="45 Helvetica Light"/>
                <a:cs typeface="Arial" charset="0"/>
              </a:rPr>
              <a:t>Swedish Red Cross</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Japanese Red Cross Society</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Australian Red Cross (from Australian Government*)</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Norwegian Red Cross (from Norwegian Government*)</a:t>
            </a:r>
          </a:p>
          <a:p>
            <a:pPr marL="228600" indent="-228600" fontAlgn="b">
              <a:spcBef>
                <a:spcPct val="0"/>
              </a:spcBef>
              <a:spcAft>
                <a:spcPct val="0"/>
              </a:spcAft>
              <a:buFont typeface="+mj-lt"/>
              <a:buAutoNum type="arabicPeriod"/>
              <a:defRPr/>
            </a:pPr>
            <a:r>
              <a:rPr lang="en-GB" sz="1600" b="1" dirty="0">
                <a:solidFill>
                  <a:prstClr val="white"/>
                </a:solidFill>
                <a:latin typeface="45 Helvetica Light"/>
                <a:cs typeface="Arial" charset="0"/>
              </a:rPr>
              <a:t>Canadian Red Cross (from Canadian Government*)</a:t>
            </a:r>
            <a:endParaRPr lang="en-GB" sz="1600" b="1" dirty="0">
              <a:solidFill>
                <a:prstClr val="white"/>
              </a:solidFill>
              <a:latin typeface="45 Helvetica Light"/>
              <a:cs typeface="Arial" charset="0"/>
            </a:endParaRPr>
          </a:p>
        </p:txBody>
      </p:sp>
      <p:sp>
        <p:nvSpPr>
          <p:cNvPr id="18" name="TextBox 17"/>
          <p:cNvSpPr txBox="1"/>
          <p:nvPr userDrawn="1"/>
        </p:nvSpPr>
        <p:spPr>
          <a:xfrm>
            <a:off x="527381" y="4221088"/>
            <a:ext cx="8928992" cy="523220"/>
          </a:xfrm>
          <a:prstGeom prst="rect">
            <a:avLst/>
          </a:prstGeom>
          <a:solidFill>
            <a:schemeClr val="accent2">
              <a:lumMod val="60000"/>
              <a:lumOff val="40000"/>
              <a:alpha val="70000"/>
            </a:schemeClr>
          </a:solidFill>
          <a:ln>
            <a:noFill/>
          </a:ln>
        </p:spPr>
        <p:txBody>
          <a:bodyPr wrap="square" rtlCol="0">
            <a:spAutoFit/>
          </a:bodyPr>
          <a:lstStyle/>
          <a:p>
            <a:pPr algn="ctr" fontAlgn="base">
              <a:spcBef>
                <a:spcPct val="0"/>
              </a:spcBef>
              <a:spcAft>
                <a:spcPct val="0"/>
              </a:spcAft>
            </a:pPr>
            <a:r>
              <a:rPr lang="en-GB" sz="2800" dirty="0">
                <a:solidFill>
                  <a:srgbClr val="FFFF00"/>
                </a:solidFill>
                <a:latin typeface="Stencil" panose="040409050D0802020404" pitchFamily="82" charset="0"/>
                <a:cs typeface="Arial" charset="0"/>
              </a:rPr>
              <a:t>Development programme</a:t>
            </a:r>
          </a:p>
        </p:txBody>
      </p:sp>
      <p:sp>
        <p:nvSpPr>
          <p:cNvPr id="19" name="TextBox 18"/>
          <p:cNvSpPr txBox="1"/>
          <p:nvPr userDrawn="1"/>
        </p:nvSpPr>
        <p:spPr>
          <a:xfrm>
            <a:off x="522621" y="4797153"/>
            <a:ext cx="8933752" cy="1323439"/>
          </a:xfrm>
          <a:prstGeom prst="rect">
            <a:avLst/>
          </a:prstGeom>
          <a:solidFill>
            <a:schemeClr val="accent2">
              <a:lumMod val="60000"/>
              <a:lumOff val="40000"/>
              <a:alpha val="70000"/>
            </a:schemeClr>
          </a:solidFill>
          <a:ln>
            <a:noFill/>
          </a:ln>
        </p:spPr>
        <p:txBody>
          <a:bodyPr wrap="square" rtlCol="0">
            <a:spAutoFit/>
          </a:bodyPr>
          <a:lstStyle/>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American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Japanese Government</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Swedish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Australian Red Cross</a:t>
            </a:r>
          </a:p>
          <a:p>
            <a:pPr marL="228600" indent="-228600" fontAlgn="base">
              <a:spcBef>
                <a:spcPct val="0"/>
              </a:spcBef>
              <a:spcAft>
                <a:spcPct val="0"/>
              </a:spcAft>
              <a:buFont typeface="+mj-lt"/>
              <a:buAutoNum type="arabicPeriod"/>
            </a:pPr>
            <a:r>
              <a:rPr lang="en-GB" sz="1600" b="1" dirty="0">
                <a:solidFill>
                  <a:prstClr val="white"/>
                </a:solidFill>
                <a:latin typeface="45 Helvetica Light"/>
                <a:cs typeface="Aharoni" panose="02010803020104030203" pitchFamily="2" charset="-79"/>
              </a:rPr>
              <a:t>British Red Cross (from British Government*)</a:t>
            </a:r>
          </a:p>
        </p:txBody>
      </p:sp>
      <p:sp>
        <p:nvSpPr>
          <p:cNvPr id="25" name="Oval 24"/>
          <p:cNvSpPr/>
          <p:nvPr userDrawn="1"/>
        </p:nvSpPr>
        <p:spPr>
          <a:xfrm>
            <a:off x="8016214" y="2847243"/>
            <a:ext cx="1344149" cy="1045854"/>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b="1" dirty="0">
                <a:solidFill>
                  <a:srgbClr val="C00000"/>
                </a:solidFill>
              </a:rPr>
              <a:t>52% of total</a:t>
            </a:r>
            <a:endParaRPr lang="en-GB" sz="1400" b="1" dirty="0">
              <a:solidFill>
                <a:srgbClr val="C00000"/>
              </a:solidFill>
            </a:endParaRPr>
          </a:p>
        </p:txBody>
      </p:sp>
      <p:sp>
        <p:nvSpPr>
          <p:cNvPr id="26" name="Oval 25"/>
          <p:cNvSpPr/>
          <p:nvPr userDrawn="1"/>
        </p:nvSpPr>
        <p:spPr>
          <a:xfrm>
            <a:off x="8016214" y="4935944"/>
            <a:ext cx="1344149" cy="1045854"/>
          </a:xfrm>
          <a:prstGeom prst="ellipse">
            <a:avLst/>
          </a:prstGeom>
          <a:solidFill>
            <a:schemeClr val="accent2">
              <a:lumMod val="60000"/>
              <a:lumOff val="40000"/>
              <a:alpha val="3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b="1" dirty="0">
                <a:solidFill>
                  <a:srgbClr val="C00000"/>
                </a:solidFill>
              </a:rPr>
              <a:t>42% of total</a:t>
            </a:r>
            <a:endParaRPr lang="en-GB" sz="1400" b="1" dirty="0">
              <a:solidFill>
                <a:srgbClr val="C00000"/>
              </a:solidFill>
            </a:endParaRPr>
          </a:p>
        </p:txBody>
      </p:sp>
    </p:spTree>
    <p:extLst>
      <p:ext uri="{BB962C8B-B14F-4D97-AF65-F5344CB8AC3E}">
        <p14:creationId xmlns:p14="http://schemas.microsoft.com/office/powerpoint/2010/main" val="195750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5" grpId="0" animBg="1"/>
      <p:bldP spid="26"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527381" y="2204864"/>
            <a:ext cx="4552619" cy="3960440"/>
          </a:xfrm>
          <a:prstGeom prst="rect">
            <a:avLst/>
          </a:prstGeom>
        </p:spPr>
        <p:txBody>
          <a:bodyPr rtlCol="0">
            <a:normAutofit/>
          </a:bodyPr>
          <a:lstStyle/>
          <a:p>
            <a:pPr lvl="0"/>
            <a:r>
              <a:rPr lang="en-US" noProof="0" smtClean="0"/>
              <a:t>Click icon to add chart</a:t>
            </a:r>
            <a:endParaRPr lang="en-GB" noProof="0" dirty="0"/>
          </a:p>
        </p:txBody>
      </p:sp>
      <p:sp>
        <p:nvSpPr>
          <p:cNvPr id="7" name="Text Placeholder 6"/>
          <p:cNvSpPr>
            <a:spLocks noGrp="1"/>
          </p:cNvSpPr>
          <p:nvPr>
            <p:ph type="body" sz="quarter" idx="11"/>
          </p:nvPr>
        </p:nvSpPr>
        <p:spPr>
          <a:xfrm>
            <a:off x="5279693" y="2204864"/>
            <a:ext cx="6299200" cy="39604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8" name="Straight Connector 4"/>
          <p:cNvCxnSpPr/>
          <p:nvPr userDrawn="1"/>
        </p:nvCxnSpPr>
        <p:spPr>
          <a:xfrm>
            <a:off x="527381" y="2060848"/>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368300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438400" y="3468732"/>
            <a:ext cx="9144000" cy="2755776"/>
          </a:xfrm>
          <a:prstGeom prst="rect">
            <a:avLst/>
          </a:prstGeom>
        </p:spPr>
        <p:txBody>
          <a:bodyPr rtlCol="0">
            <a:normAutofit/>
          </a:bodyPr>
          <a:lstStyle/>
          <a:p>
            <a:pPr lvl="0"/>
            <a:r>
              <a:rPr lang="en-US" noProof="0" dirty="0" smtClean="0"/>
              <a:t>Click icon to add picture</a:t>
            </a:r>
            <a:endParaRPr lang="en-GB" noProof="0" dirty="0"/>
          </a:p>
        </p:txBody>
      </p:sp>
      <p:sp>
        <p:nvSpPr>
          <p:cNvPr id="6" name="Text Placeholder 5"/>
          <p:cNvSpPr>
            <a:spLocks noGrp="1"/>
          </p:cNvSpPr>
          <p:nvPr>
            <p:ph type="body" sz="quarter" idx="11"/>
          </p:nvPr>
        </p:nvSpPr>
        <p:spPr>
          <a:xfrm>
            <a:off x="2438400" y="2204864"/>
            <a:ext cx="9144000" cy="1143000"/>
          </a:xfrm>
          <a:prstGeom prst="rect">
            <a:avLst/>
          </a:prstGeom>
        </p:spPr>
        <p:txBody>
          <a:bodyPr/>
          <a:lstStyle/>
          <a:p>
            <a:pPr lvl="0"/>
            <a:r>
              <a:rPr lang="en-US" smtClean="0"/>
              <a:t>Click to edit Master text styles</a:t>
            </a:r>
          </a:p>
        </p:txBody>
      </p:sp>
      <p:sp>
        <p:nvSpPr>
          <p:cNvPr id="7"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cxnSp>
        <p:nvCxnSpPr>
          <p:cNvPr id="12" name="Straight Connector 4"/>
          <p:cNvCxnSpPr/>
          <p:nvPr userDrawn="1"/>
        </p:nvCxnSpPr>
        <p:spPr>
          <a:xfrm>
            <a:off x="527381" y="2060848"/>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13339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203200" y="152400"/>
            <a:ext cx="117856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4" name="Rectangle 3"/>
            <p:cNvSpPr/>
            <p:nvPr userDrawn="1"/>
          </p:nvSpPr>
          <p:spPr>
            <a:xfrm>
              <a:off x="152400" y="76200"/>
              <a:ext cx="8839200" cy="57600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5" name="TextBox 4"/>
            <p:cNvSpPr txBox="1"/>
            <p:nvPr/>
          </p:nvSpPr>
          <p:spPr>
            <a:xfrm>
              <a:off x="533400" y="498475"/>
              <a:ext cx="4724400" cy="4185761"/>
            </a:xfrm>
            <a:prstGeom prst="rect">
              <a:avLst/>
            </a:prstGeom>
            <a:noFill/>
          </p:spPr>
          <p:txBody>
            <a:bodyPr lIns="0" tIns="0" rIns="0" bIns="0">
              <a:spAutoFit/>
            </a:bodyPr>
            <a:lstStyle/>
            <a:p>
              <a:pPr>
                <a:defRPr/>
              </a:pPr>
              <a:r>
                <a:rPr lang="en-US" sz="1600" b="1" dirty="0">
                  <a:solidFill>
                    <a:prstClr val="white"/>
                  </a:solidFill>
                  <a:latin typeface="Arial" pitchFamily="34" charset="0"/>
                  <a:cs typeface="Arial" pitchFamily="34" charset="0"/>
                </a:rPr>
                <a:t>FOR FURTHER INFORMATION ON XXXXXXXXX XXXXXXXX XXXXXXXXX XXXX, PLEASE CONTACT:</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IFRC XXXXXXXXXXXXX DEPARTMENT</a:t>
              </a:r>
            </a:p>
            <a:p>
              <a:pPr>
                <a:defRPr/>
              </a:pPr>
              <a:r>
                <a:rPr lang="en-US" sz="1600" dirty="0">
                  <a:solidFill>
                    <a:prstClr val="white"/>
                  </a:solidFill>
                  <a:latin typeface="Arial" pitchFamily="34" charset="0"/>
                  <a:cs typeface="Arial" pitchFamily="34" charset="0"/>
                </a:rPr>
                <a:t>NAME SURNAME, TITLE</a:t>
              </a:r>
              <a:br>
                <a:rPr lang="en-US" sz="1600" dirty="0">
                  <a:solidFill>
                    <a:prstClr val="white"/>
                  </a:solidFill>
                  <a:latin typeface="Arial" pitchFamily="34" charset="0"/>
                  <a:cs typeface="Arial" pitchFamily="34" charset="0"/>
                </a:rPr>
              </a:br>
              <a:r>
                <a:rPr lang="en-US" sz="1600" b="1" dirty="0">
                  <a:solidFill>
                    <a:prstClr val="white"/>
                  </a:solidFill>
                  <a:latin typeface="Arial" pitchFamily="34" charset="0"/>
                  <a:cs typeface="Arial" pitchFamily="34" charset="0"/>
                </a:rPr>
                <a:t>TEL. : +41 022 730 XXXX</a:t>
              </a:r>
            </a:p>
            <a:p>
              <a:pPr>
                <a:defRPr/>
              </a:pPr>
              <a:r>
                <a:rPr lang="en-US" sz="1600" b="1" dirty="0">
                  <a:solidFill>
                    <a:prstClr val="white"/>
                  </a:solidFill>
                  <a:latin typeface="Arial" pitchFamily="34" charset="0"/>
                  <a:cs typeface="Arial" pitchFamily="34" charset="0"/>
                </a:rPr>
                <a:t>EMAIL: name.surname@ifrc.org</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THIS PRESENTATION IS PUBLISHED BY</a:t>
              </a:r>
            </a:p>
            <a:p>
              <a:pPr>
                <a:defRPr/>
              </a:pPr>
              <a:r>
                <a:rPr lang="en-US" sz="1600" b="1" dirty="0">
                  <a:solidFill>
                    <a:prstClr val="white"/>
                  </a:solidFill>
                  <a:latin typeface="Arial" pitchFamily="34" charset="0"/>
                  <a:cs typeface="Arial" pitchFamily="34" charset="0"/>
                </a:rPr>
                <a:t>INTERNATIONAL FEDERATION OF </a:t>
              </a:r>
              <a:br>
                <a:rPr lang="en-US" sz="1600" b="1" dirty="0">
                  <a:solidFill>
                    <a:prstClr val="white"/>
                  </a:solidFill>
                  <a:latin typeface="Arial" pitchFamily="34" charset="0"/>
                  <a:cs typeface="Arial" pitchFamily="34" charset="0"/>
                </a:rPr>
              </a:br>
              <a:r>
                <a:rPr lang="en-US" sz="1600" b="1" dirty="0">
                  <a:solidFill>
                    <a:prstClr val="white"/>
                  </a:solidFill>
                  <a:latin typeface="Arial" pitchFamily="34" charset="0"/>
                  <a:cs typeface="Arial" pitchFamily="34" charset="0"/>
                </a:rPr>
                <a:t>RED CROSS AND RED CRESCENT SOCIETIES</a:t>
              </a:r>
            </a:p>
            <a:p>
              <a:pPr>
                <a:defRPr/>
              </a:pPr>
              <a:r>
                <a:rPr lang="en-US" sz="1600" b="1" dirty="0">
                  <a:solidFill>
                    <a:prstClr val="white"/>
                  </a:solidFill>
                  <a:latin typeface="Arial" pitchFamily="34" charset="0"/>
                  <a:cs typeface="Arial" pitchFamily="34" charset="0"/>
                </a:rPr>
                <a:t>P.O. BOX </a:t>
              </a:r>
              <a:r>
                <a:rPr lang="en-US" sz="1600" b="1" dirty="0">
                  <a:solidFill>
                    <a:prstClr val="white"/>
                  </a:solidFill>
                  <a:latin typeface="Arial" pitchFamily="34" charset="0"/>
                  <a:cs typeface="Arial" pitchFamily="34" charset="0"/>
                </a:rPr>
                <a:t>303</a:t>
              </a: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CH-1211 GENEVA 19</a:t>
              </a:r>
            </a:p>
            <a:p>
              <a:pPr>
                <a:defRPr/>
              </a:pPr>
              <a:r>
                <a:rPr lang="en-US" sz="1600" b="1" dirty="0">
                  <a:solidFill>
                    <a:prstClr val="white"/>
                  </a:solidFill>
                  <a:latin typeface="Arial" pitchFamily="34" charset="0"/>
                  <a:cs typeface="Arial" pitchFamily="34" charset="0"/>
                </a:rPr>
                <a:t>SWITZERLAND</a:t>
              </a:r>
            </a:p>
            <a:p>
              <a:pPr>
                <a:defRPr/>
              </a:pPr>
              <a:endParaRPr lang="en-US" sz="1600" b="1" dirty="0">
                <a:solidFill>
                  <a:prstClr val="white"/>
                </a:solidFill>
                <a:latin typeface="Arial" pitchFamily="34" charset="0"/>
                <a:cs typeface="Arial" pitchFamily="34" charset="0"/>
              </a:endParaRPr>
            </a:p>
            <a:p>
              <a:pPr>
                <a:defRPr/>
              </a:pPr>
              <a:r>
                <a:rPr lang="en-US" sz="1600" b="1" dirty="0">
                  <a:solidFill>
                    <a:prstClr val="white"/>
                  </a:solidFill>
                  <a:latin typeface="Arial" pitchFamily="34" charset="0"/>
                  <a:cs typeface="Arial" pitchFamily="34" charset="0"/>
                </a:rPr>
                <a:t>TEL.: +41 22 730 42 22</a:t>
              </a:r>
            </a:p>
            <a:p>
              <a:pPr>
                <a:defRPr/>
              </a:pPr>
              <a:r>
                <a:rPr lang="en-US" sz="1600" b="1" dirty="0">
                  <a:solidFill>
                    <a:prstClr val="white"/>
                  </a:solidFill>
                  <a:latin typeface="Arial" pitchFamily="34" charset="0"/>
                  <a:cs typeface="Arial" pitchFamily="34" charset="0"/>
                </a:rPr>
                <a:t>FAX.: +41 22 733 03 95</a:t>
              </a:r>
              <a:endParaRPr lang="en-US" sz="1600" dirty="0">
                <a:solidFill>
                  <a:prstClr val="white"/>
                </a:solidFill>
                <a:latin typeface="Arial" pitchFamily="34" charset="0"/>
                <a:cs typeface="Arial" pitchFamily="34" charset="0"/>
              </a:endParaRPr>
            </a:p>
          </p:txBody>
        </p:sp>
      </p:grpSp>
      <p:pic>
        <p:nvPicPr>
          <p:cNvPr id="11" name="Image 10"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05"/>
          <a:stretch/>
        </p:blipFill>
        <p:spPr>
          <a:xfrm>
            <a:off x="239350" y="5949280"/>
            <a:ext cx="3244825" cy="789432"/>
          </a:xfrm>
          <a:prstGeom prst="rect">
            <a:avLst/>
          </a:prstGeom>
        </p:spPr>
      </p:pic>
      <p:pic>
        <p:nvPicPr>
          <p:cNvPr id="12" name="Image 11"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391"/>
          <a:stretch/>
        </p:blipFill>
        <p:spPr>
          <a:xfrm>
            <a:off x="6672064" y="5949280"/>
            <a:ext cx="5403093" cy="789432"/>
          </a:xfrm>
          <a:prstGeom prst="rect">
            <a:avLst/>
          </a:prstGeom>
        </p:spPr>
      </p:pic>
    </p:spTree>
    <p:extLst>
      <p:ext uri="{BB962C8B-B14F-4D97-AF65-F5344CB8AC3E}">
        <p14:creationId xmlns:p14="http://schemas.microsoft.com/office/powerpoint/2010/main" val="27178737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A7A58D3-1198-4CFE-9FDB-3BBCFF00A19C}" type="datetimeFigureOut">
              <a:rPr lang="en-GB">
                <a:solidFill>
                  <a:prstClr val="black"/>
                </a:solidFill>
                <a:latin typeface="Arial" charset="0"/>
                <a:cs typeface="Arial" charset="0"/>
              </a:rPr>
              <a:pPr fontAlgn="base">
                <a:spcBef>
                  <a:spcPct val="0"/>
                </a:spcBef>
                <a:spcAft>
                  <a:spcPct val="0"/>
                </a:spcAft>
              </a:pPr>
              <a:t>01/03/2016</a:t>
            </a:fld>
            <a:endParaRPr lang="en-GB">
              <a:solidFill>
                <a:prstClr val="black"/>
              </a:solidFill>
              <a:latin typeface="Arial" charset="0"/>
              <a:cs typeface="Arial"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315018D-4F0B-4EAC-830B-A226FCFF48E5}" type="slidenum">
              <a:rPr lang="en-GB">
                <a:solidFill>
                  <a:prstClr val="black"/>
                </a:solidFill>
                <a:latin typeface="Arial" charset="0"/>
                <a:cs typeface="Arial" charset="0"/>
              </a:rPr>
              <a:pPr fontAlgn="base">
                <a:spcBef>
                  <a:spcPct val="0"/>
                </a:spcBef>
                <a:spcAft>
                  <a:spcPct val="0"/>
                </a:spcAft>
              </a:pPr>
              <a:t>‹#›</a:t>
            </a:fld>
            <a:endParaRPr lang="en-GB">
              <a:solidFill>
                <a:prstClr val="black"/>
              </a:solidFill>
              <a:latin typeface="Arial" charset="0"/>
              <a:cs typeface="Arial" charset="0"/>
            </a:endParaRPr>
          </a:p>
        </p:txBody>
      </p:sp>
    </p:spTree>
    <p:extLst>
      <p:ext uri="{BB962C8B-B14F-4D97-AF65-F5344CB8AC3E}">
        <p14:creationId xmlns:p14="http://schemas.microsoft.com/office/powerpoint/2010/main" val="111562256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30000"/>
            </a:lvl1pPr>
          </a:lstStyle>
          <a:p>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A7A58D3-1198-4CFE-9FDB-3BBCFF00A19C}" type="datetimeFigureOut">
              <a:rPr lang="en-GB">
                <a:solidFill>
                  <a:prstClr val="black"/>
                </a:solidFill>
                <a:latin typeface="Arial" charset="0"/>
                <a:cs typeface="Arial" charset="0"/>
              </a:rPr>
              <a:pPr fontAlgn="base">
                <a:spcBef>
                  <a:spcPct val="0"/>
                </a:spcBef>
                <a:spcAft>
                  <a:spcPct val="0"/>
                </a:spcAft>
              </a:pPr>
              <a:t>01/03/2016</a:t>
            </a:fld>
            <a:endParaRPr lang="en-GB">
              <a:solidFill>
                <a:prstClr val="black"/>
              </a:solidFill>
              <a:latin typeface="Arial" charset="0"/>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315018D-4F0B-4EAC-830B-A226FCFF48E5}" type="slidenum">
              <a:rPr lang="en-GB">
                <a:solidFill>
                  <a:prstClr val="black"/>
                </a:solidFill>
                <a:latin typeface="Arial" charset="0"/>
                <a:cs typeface="Arial" charset="0"/>
              </a:rPr>
              <a:pPr fontAlgn="base">
                <a:spcBef>
                  <a:spcPct val="0"/>
                </a:spcBef>
                <a:spcAft>
                  <a:spcPct val="0"/>
                </a:spcAft>
              </a:pPr>
              <a:t>‹#›</a:t>
            </a:fld>
            <a:endParaRPr lang="en-GB">
              <a:solidFill>
                <a:prstClr val="black"/>
              </a:solidFill>
              <a:latin typeface="Arial" charset="0"/>
              <a:cs typeface="Arial" charset="0"/>
            </a:endParaRPr>
          </a:p>
        </p:txBody>
      </p:sp>
    </p:spTree>
    <p:extLst>
      <p:ext uri="{BB962C8B-B14F-4D97-AF65-F5344CB8AC3E}">
        <p14:creationId xmlns:p14="http://schemas.microsoft.com/office/powerpoint/2010/main" val="6606992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2823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5956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398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55805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83006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43819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4.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3.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609600" y="1600200"/>
            <a:ext cx="10972800"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grpSp>
        <p:nvGrpSpPr>
          <p:cNvPr id="1028" name="Group 14"/>
          <p:cNvGrpSpPr>
            <a:grpSpLocks/>
          </p:cNvGrpSpPr>
          <p:nvPr/>
        </p:nvGrpSpPr>
        <p:grpSpPr bwMode="auto">
          <a:xfrm>
            <a:off x="203200" y="5943600"/>
            <a:ext cx="11785600" cy="787400"/>
            <a:chOff x="152400" y="5918015"/>
            <a:chExt cx="8839200" cy="787585"/>
          </a:xfrm>
        </p:grpSpPr>
        <p:sp>
          <p:nvSpPr>
            <p:cNvPr id="8" name="Rectangle 7"/>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a:spcBef>
                  <a:spcPct val="20000"/>
                </a:spcBef>
                <a:buFontTx/>
                <a:buChar char="•"/>
                <a:defRPr/>
              </a:pPr>
              <a:endParaRPr lang="en-US" sz="3200" dirty="0">
                <a:solidFill>
                  <a:prstClr val="black"/>
                </a:solidFill>
                <a:latin typeface="Arial" charset="0"/>
                <a:cs typeface="Arial" charset="0"/>
              </a:endParaRPr>
            </a:p>
          </p:txBody>
        </p:sp>
        <p:sp>
          <p:nvSpPr>
            <p:cNvPr id="9" name="TextBox 8"/>
            <p:cNvSpPr txBox="1"/>
            <p:nvPr/>
          </p:nvSpPr>
          <p:spPr bwMode="auto">
            <a:xfrm>
              <a:off x="304800" y="6106972"/>
              <a:ext cx="3124200" cy="369974"/>
            </a:xfrm>
            <a:prstGeom prst="rect">
              <a:avLst/>
            </a:prstGeom>
            <a:noFill/>
          </p:spPr>
          <p:txBody>
            <a:bodyPr lIns="0" tIns="0" rIns="0" bIns="0">
              <a:spAutoFit/>
            </a:bodyPr>
            <a:lstStyle/>
            <a:p>
              <a:pPr>
                <a:defRPr/>
              </a:pPr>
              <a:r>
                <a:rPr lang="en-US" sz="1200" b="1" dirty="0">
                  <a:solidFill>
                    <a:srgbClr val="551C15"/>
                  </a:solidFill>
                  <a:latin typeface="Arial Rounded MT Bold" pitchFamily="-110" charset="0"/>
                  <a:ea typeface="Arial Rounded MT Bold" pitchFamily="-110" charset="0"/>
                  <a:cs typeface="Arial Rounded MT Bold" pitchFamily="-110" charset="0"/>
                </a:rPr>
                <a:t>www.ifrc.org</a:t>
              </a:r>
            </a:p>
            <a:p>
              <a:pPr>
                <a:defRPr/>
              </a:pPr>
              <a:r>
                <a:rPr lang="en-US" sz="1200" b="1" dirty="0">
                  <a:solidFill>
                    <a:prstClr val="white"/>
                  </a:solidFill>
                  <a:latin typeface="Arial Rounded MT Bold" pitchFamily="-110" charset="0"/>
                  <a:ea typeface="Arial Rounded MT Bold" pitchFamily="-110" charset="0"/>
                  <a:cs typeface="Arial Rounded MT Bold" pitchFamily="-110" charset="0"/>
                </a:rPr>
                <a:t>Saving lives, changing minds.</a:t>
              </a:r>
              <a:endParaRPr lang="en-US" sz="1200" dirty="0">
                <a:solidFill>
                  <a:prstClr val="white"/>
                </a:solidFill>
                <a:latin typeface="Arial Rounded MT Bold" pitchFamily="-110" charset="0"/>
                <a:ea typeface="Arial Rounded MT Bold" pitchFamily="-110" charset="0"/>
                <a:cs typeface="Arial Rounded MT Bold" pitchFamily="-110" charset="0"/>
              </a:endParaRPr>
            </a:p>
          </p:txBody>
        </p:sp>
        <p:pic>
          <p:nvPicPr>
            <p:cNvPr id="1033" name="Picture 14" descr="IFRC_logo_EN.gif"/>
            <p:cNvPicPr>
              <a:picLocks noChangeAspect="1"/>
            </p:cNvPicPr>
            <p:nvPr/>
          </p:nvPicPr>
          <p:blipFill>
            <a:blip r:embed="rId5" cstate="print"/>
            <a:srcRect/>
            <a:stretch>
              <a:fillRect/>
            </a:stretch>
          </p:blipFill>
          <p:spPr bwMode="auto">
            <a:xfrm>
              <a:off x="5613869" y="6172201"/>
              <a:ext cx="3225331" cy="304800"/>
            </a:xfrm>
            <a:prstGeom prst="rect">
              <a:avLst/>
            </a:prstGeom>
            <a:noFill/>
            <a:ln w="9525">
              <a:noFill/>
              <a:miter lim="800000"/>
              <a:headEnd/>
              <a:tailEnd/>
            </a:ln>
          </p:spPr>
        </p:pic>
      </p:grpSp>
      <p:cxnSp>
        <p:nvCxnSpPr>
          <p:cNvPr id="11" name="Straight Connector 10"/>
          <p:cNvCxnSpPr/>
          <p:nvPr/>
        </p:nvCxnSpPr>
        <p:spPr>
          <a:xfrm>
            <a:off x="615951" y="269875"/>
            <a:ext cx="10943167"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5951" y="1411289"/>
            <a:ext cx="10943167"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097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rtl="0" eaLnBrk="1" fontAlgn="base" hangingPunct="1">
        <a:spcBef>
          <a:spcPct val="0"/>
        </a:spcBef>
        <a:spcAft>
          <a:spcPct val="0"/>
        </a:spcAft>
        <a:defRPr sz="2600" b="1" i="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68288" indent="-268288" algn="l" rtl="0" eaLnBrk="1" fontAlgn="base" hangingPunct="1">
        <a:spcBef>
          <a:spcPct val="20000"/>
        </a:spcBef>
        <a:spcAft>
          <a:spcPct val="0"/>
        </a:spcAft>
        <a:buClr>
          <a:srgbClr val="C00000"/>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538163" indent="-269875" algn="l" rtl="0" eaLnBrk="1" fontAlgn="base" hangingPunct="1">
        <a:spcBef>
          <a:spcPct val="20000"/>
        </a:spcBef>
        <a:spcAft>
          <a:spcPct val="0"/>
        </a:spcAft>
        <a:buClr>
          <a:srgbClr val="C00000"/>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806450" indent="-268288" algn="l" rtl="0" eaLnBrk="1" fontAlgn="base" hangingPunct="1">
        <a:spcBef>
          <a:spcPct val="20000"/>
        </a:spcBef>
        <a:spcAft>
          <a:spcPct val="0"/>
        </a:spcAft>
        <a:buClr>
          <a:srgbClr val="C00000"/>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806450" indent="-268288" algn="l" rtl="0" eaLnBrk="1" fontAlgn="base" hangingPunct="1">
        <a:spcBef>
          <a:spcPct val="20000"/>
        </a:spcBef>
        <a:spcAft>
          <a:spcPct val="0"/>
        </a:spcAft>
        <a:buClr>
          <a:srgbClr val="C00000"/>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806450" indent="-268288" algn="l" rtl="0" eaLnBrk="1" fontAlgn="base" hangingPunct="1">
        <a:spcBef>
          <a:spcPct val="20000"/>
        </a:spcBef>
        <a:spcAft>
          <a:spcPct val="0"/>
        </a:spcAft>
        <a:buClr>
          <a:srgbClr val="C00000"/>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102D1-8E89-49C1-B6B7-0821AC9AC1A3}" type="datetimeFigureOut">
              <a:rPr lang="sv-SE" smtClean="0">
                <a:solidFill>
                  <a:prstClr val="black">
                    <a:tint val="75000"/>
                  </a:prstClr>
                </a:solidFill>
              </a:rPr>
              <a:pPr/>
              <a:t>2016-03-01</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40A65-929E-4761-9B36-9450E9709FDD}"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56438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1" y="274638"/>
            <a:ext cx="1149561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Klik om de stijl te bewerken</a:t>
            </a:r>
            <a:endParaRPr lang="en-US" altLang="en-US" smtClean="0"/>
          </a:p>
        </p:txBody>
      </p:sp>
      <p:sp>
        <p:nvSpPr>
          <p:cNvPr id="1027" name="Text Placeholder 2"/>
          <p:cNvSpPr>
            <a:spLocks noGrp="1"/>
          </p:cNvSpPr>
          <p:nvPr>
            <p:ph type="body" idx="1"/>
          </p:nvPr>
        </p:nvSpPr>
        <p:spPr bwMode="auto">
          <a:xfrm>
            <a:off x="304801" y="1600200"/>
            <a:ext cx="11495617"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Klik om de modelstijlen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endParaRPr lang="en-US" altLang="en-US" smtClean="0"/>
          </a:p>
        </p:txBody>
      </p:sp>
      <p:pic>
        <p:nvPicPr>
          <p:cNvPr id="1028" name="Picture 15" descr="logo climate centre_thin_rovi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536998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p:nvPr userDrawn="1"/>
        </p:nvSpPr>
        <p:spPr>
          <a:xfrm>
            <a:off x="5588000" y="6629401"/>
            <a:ext cx="5791200" cy="214313"/>
          </a:xfrm>
          <a:prstGeom prst="rect">
            <a:avLst/>
          </a:prstGeom>
          <a:noFill/>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Arial" pitchFamily="34" charset="0"/>
                <a:ea typeface="ＭＳ Ｐゴシック" pitchFamily="34" charset="-128"/>
              </a:defRPr>
            </a:lvl9pPr>
          </a:lstStyle>
          <a:p>
            <a:pPr defTabSz="457200" fontAlgn="base">
              <a:spcBef>
                <a:spcPct val="0"/>
              </a:spcBef>
              <a:spcAft>
                <a:spcPct val="0"/>
              </a:spcAft>
              <a:defRPr/>
            </a:pPr>
            <a:r>
              <a:rPr lang="en-US" sz="800" smtClean="0">
                <a:solidFill>
                  <a:srgbClr val="7F7F7F"/>
                </a:solidFill>
                <a:cs typeface="Arial" pitchFamily="34" charset="0"/>
              </a:rPr>
              <a:t>Cyprus Red Cross Conference, 28-29 March 2015</a:t>
            </a:r>
            <a:endParaRPr lang="en-US" sz="800" smtClean="0">
              <a:solidFill>
                <a:srgbClr val="7F7F7F"/>
              </a:solidFill>
              <a:latin typeface="Arial Regular"/>
              <a:ea typeface="Arial Regular"/>
              <a:cs typeface="Arial Regular"/>
            </a:endParaRPr>
          </a:p>
        </p:txBody>
      </p:sp>
    </p:spTree>
    <p:extLst>
      <p:ext uri="{BB962C8B-B14F-4D97-AF65-F5344CB8AC3E}">
        <p14:creationId xmlns:p14="http://schemas.microsoft.com/office/powerpoint/2010/main" val="440166379"/>
      </p:ext>
    </p:extLst>
  </p:cSld>
  <p:clrMap bg1="lt1" tx1="dk1" bg2="lt2" tx2="dk2" accent1="accent1" accent2="accent2" accent3="accent3" accent4="accent4" accent5="accent5" accent6="accent6" hlink="hlink" folHlink="folHlink"/>
  <p:sldLayoutIdLst>
    <p:sldLayoutId id="2147483677" r:id="rId1"/>
    <p:sldLayoutId id="2147483678" r:id="rId2"/>
  </p:sldLayoutIdLst>
  <p:hf sldNum="0" hdr="0" dt="0"/>
  <p:txStyles>
    <p:titleStyle>
      <a:lvl1pPr algn="ctr" defTabSz="457200" rtl="0" eaLnBrk="0" fontAlgn="base" hangingPunct="0">
        <a:spcBef>
          <a:spcPct val="0"/>
        </a:spcBef>
        <a:spcAft>
          <a:spcPct val="0"/>
        </a:spcAft>
        <a:defRPr sz="2000" kern="1200">
          <a:solidFill>
            <a:srgbClr val="FF0000"/>
          </a:solidFill>
          <a:latin typeface="Arial Black"/>
          <a:ea typeface="ＭＳ Ｐゴシック" pitchFamily="-65" charset="-128"/>
          <a:cs typeface="Arial Black"/>
        </a:defRPr>
      </a:lvl1pPr>
      <a:lvl2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2pPr>
      <a:lvl3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3pPr>
      <a:lvl4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4pPr>
      <a:lvl5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Arial Black"/>
          <a:ea typeface="ＭＳ Ｐゴシック" pitchFamily="-65" charset="-128"/>
          <a:cs typeface="Arial Black"/>
        </a:defRPr>
      </a:lvl1pPr>
      <a:lvl2pPr marL="742950" indent="-285750" algn="l" defTabSz="457200" rtl="0" eaLnBrk="0" fontAlgn="base" hangingPunct="0">
        <a:spcBef>
          <a:spcPct val="20000"/>
        </a:spcBef>
        <a:spcAft>
          <a:spcPct val="0"/>
        </a:spcAft>
        <a:buFont typeface="Arial" panose="020B0604020202020204" pitchFamily="34" charset="0"/>
        <a:buChar char="–"/>
        <a:defRPr sz="1000" b="1" kern="1200">
          <a:solidFill>
            <a:schemeClr val="tx1"/>
          </a:solidFill>
          <a:latin typeface="Arial CE"/>
          <a:ea typeface="ＭＳ Ｐゴシック" pitchFamily="-65" charset="-128"/>
          <a:cs typeface="Arial CE"/>
        </a:defRPr>
      </a:lvl2pPr>
      <a:lvl3pPr marL="1143000" indent="-228600" algn="l" defTabSz="457200" rtl="0" eaLnBrk="0" fontAlgn="base" hangingPunct="0">
        <a:spcBef>
          <a:spcPct val="20000"/>
        </a:spcBef>
        <a:spcAft>
          <a:spcPct val="0"/>
        </a:spcAft>
        <a:buFont typeface="Arial" panose="020B0604020202020204" pitchFamily="34" charset="0"/>
        <a:buChar char="•"/>
        <a:defRPr sz="1000" i="1" kern="1200">
          <a:solidFill>
            <a:schemeClr val="tx1"/>
          </a:solidFill>
          <a:latin typeface="Arial CE"/>
          <a:ea typeface="ＭＳ Ｐゴシック" pitchFamily="-65" charset="-128"/>
          <a:cs typeface="Arial CE"/>
        </a:defRPr>
      </a:lvl3pPr>
      <a:lvl4pPr marL="1600200" indent="-2286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Arial CE"/>
          <a:ea typeface="ＭＳ Ｐゴシック" pitchFamily="-65" charset="-128"/>
          <a:cs typeface="Arial CE"/>
        </a:defRPr>
      </a:lvl4pPr>
      <a:lvl5pPr marL="2057400" indent="-2286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Arial CE"/>
          <a:ea typeface="ＭＳ Ｐゴシック" pitchFamily="-65" charset="-128"/>
          <a:cs typeface="Arial 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72064" y="260649"/>
            <a:ext cx="4983901" cy="553245"/>
          </a:xfrm>
          <a:prstGeom prst="rect">
            <a:avLst/>
          </a:prstGeom>
        </p:spPr>
      </p:pic>
      <p:sp>
        <p:nvSpPr>
          <p:cNvPr id="16"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z="1000" b="1" i="0" u="none" strike="noStrike" baseline="0" dirty="0" smtClean="0">
                <a:solidFill>
                  <a:srgbClr val="000000"/>
                </a:solidFill>
                <a:latin typeface="Arial"/>
              </a:rPr>
              <a:t>“Working As One Secretariat Team Meeting” </a:t>
            </a:r>
            <a:endParaRPr lang="en-GB" dirty="0" smtClean="0"/>
          </a:p>
        </p:txBody>
      </p:sp>
      <p:sp>
        <p:nvSpPr>
          <p:cNvPr id="18" name="Text Placeholder 2"/>
          <p:cNvSpPr>
            <a:spLocks noGrp="1"/>
          </p:cNvSpPr>
          <p:nvPr>
            <p:ph type="body" idx="1"/>
          </p:nvPr>
        </p:nvSpPr>
        <p:spPr bwMode="auto">
          <a:xfrm>
            <a:off x="2438400" y="2234282"/>
            <a:ext cx="9144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21" name="TextBox 18"/>
          <p:cNvSpPr txBox="1"/>
          <p:nvPr/>
        </p:nvSpPr>
        <p:spPr bwMode="auto">
          <a:xfrm>
            <a:off x="568999" y="396426"/>
            <a:ext cx="4608512" cy="169277"/>
          </a:xfrm>
          <a:prstGeom prst="rect">
            <a:avLst/>
          </a:prstGeom>
          <a:noFill/>
        </p:spPr>
        <p:txBody>
          <a:bodyPr wrap="square" lIns="0" tIns="0" rIns="0" bIns="0">
            <a:spAutoFit/>
          </a:bodyPr>
          <a:lstStyle/>
          <a:p>
            <a:pPr>
              <a:defRPr/>
            </a:pPr>
            <a:r>
              <a:rPr lang="en-US" sz="1100" dirty="0">
                <a:solidFill>
                  <a:prstClr val="black"/>
                </a:solidFill>
                <a:latin typeface="Arial" charset="0"/>
                <a:cs typeface="Arial" charset="0"/>
              </a:rPr>
              <a:t>Cooperation meeting, Kuala Lumpur, February 2016</a:t>
            </a:r>
            <a:r>
              <a:rPr lang="en-GB" sz="1100" b="1" dirty="0">
                <a:solidFill>
                  <a:srgbClr val="000000"/>
                </a:solidFill>
                <a:latin typeface="Arial"/>
                <a:cs typeface="Arial" charset="0"/>
              </a:rPr>
              <a:t> </a:t>
            </a:r>
            <a:endParaRPr lang="en-US" sz="1100" dirty="0">
              <a:solidFill>
                <a:prstClr val="black"/>
              </a:solidFill>
              <a:latin typeface="Arial" pitchFamily="34" charset="0"/>
              <a:cs typeface="Arial" pitchFamily="34" charset="0"/>
            </a:endParaRPr>
          </a:p>
        </p:txBody>
      </p:sp>
      <p:cxnSp>
        <p:nvCxnSpPr>
          <p:cNvPr id="3" name="Connecteur droit 2"/>
          <p:cNvCxnSpPr/>
          <p:nvPr userDrawn="1"/>
        </p:nvCxnSpPr>
        <p:spPr>
          <a:xfrm>
            <a:off x="527381" y="332656"/>
            <a:ext cx="4608512"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9178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iming>
    <p:tnLst>
      <p:par>
        <p:cTn id="1" dur="indefinite" restart="never" nodeType="tmRoot"/>
      </p:par>
    </p:tnLst>
  </p:timing>
  <p:txStyles>
    <p:titleStyle>
      <a:lvl1pPr algn="l" rtl="0" eaLnBrk="1" fontAlgn="base" hangingPunct="1">
        <a:spcBef>
          <a:spcPct val="0"/>
        </a:spcBef>
        <a:spcAft>
          <a:spcPct val="0"/>
        </a:spcAft>
        <a:defRPr lang="en-GB" sz="1000" b="1" i="0" u="none" strike="noStrike" kern="1200" baseline="0" smtClean="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72064" y="260649"/>
            <a:ext cx="4983901" cy="553245"/>
          </a:xfrm>
          <a:prstGeom prst="rect">
            <a:avLst/>
          </a:prstGeom>
        </p:spPr>
      </p:pic>
      <p:sp>
        <p:nvSpPr>
          <p:cNvPr id="16"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z="1000" b="1" i="0" u="none" strike="noStrike" baseline="0" dirty="0" smtClean="0">
                <a:solidFill>
                  <a:srgbClr val="000000"/>
                </a:solidFill>
                <a:latin typeface="Arial"/>
              </a:rPr>
              <a:t>“Working As One Secretariat Team Meeting” </a:t>
            </a:r>
            <a:endParaRPr lang="en-GB" dirty="0" smtClean="0"/>
          </a:p>
        </p:txBody>
      </p:sp>
      <p:sp>
        <p:nvSpPr>
          <p:cNvPr id="18" name="Text Placeholder 2"/>
          <p:cNvSpPr>
            <a:spLocks noGrp="1"/>
          </p:cNvSpPr>
          <p:nvPr>
            <p:ph type="body" idx="1"/>
          </p:nvPr>
        </p:nvSpPr>
        <p:spPr bwMode="auto">
          <a:xfrm>
            <a:off x="2438400" y="2234282"/>
            <a:ext cx="9144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21" name="TextBox 18"/>
          <p:cNvSpPr txBox="1"/>
          <p:nvPr/>
        </p:nvSpPr>
        <p:spPr bwMode="auto">
          <a:xfrm>
            <a:off x="568999" y="396426"/>
            <a:ext cx="4608512" cy="169277"/>
          </a:xfrm>
          <a:prstGeom prst="rect">
            <a:avLst/>
          </a:prstGeom>
          <a:noFill/>
        </p:spPr>
        <p:txBody>
          <a:bodyPr wrap="square" lIns="0" tIns="0" rIns="0" bIns="0">
            <a:spAutoFit/>
          </a:bodyPr>
          <a:lstStyle/>
          <a:p>
            <a:pPr>
              <a:defRPr/>
            </a:pPr>
            <a:r>
              <a:rPr lang="en-US" sz="1100" dirty="0">
                <a:solidFill>
                  <a:prstClr val="black"/>
                </a:solidFill>
                <a:latin typeface="Arial" charset="0"/>
                <a:cs typeface="Arial" charset="0"/>
              </a:rPr>
              <a:t>Cooperation meeting, Kuala Lumpur, February 2016</a:t>
            </a:r>
            <a:r>
              <a:rPr lang="en-GB" sz="1100" b="1" dirty="0">
                <a:solidFill>
                  <a:srgbClr val="000000"/>
                </a:solidFill>
                <a:latin typeface="Arial"/>
                <a:cs typeface="Arial" charset="0"/>
              </a:rPr>
              <a:t> </a:t>
            </a:r>
            <a:endParaRPr lang="en-US" sz="1100" dirty="0">
              <a:solidFill>
                <a:prstClr val="black"/>
              </a:solidFill>
              <a:latin typeface="Arial" pitchFamily="34" charset="0"/>
              <a:cs typeface="Arial" pitchFamily="34" charset="0"/>
            </a:endParaRPr>
          </a:p>
        </p:txBody>
      </p:sp>
      <p:cxnSp>
        <p:nvCxnSpPr>
          <p:cNvPr id="3" name="Connecteur droit 2"/>
          <p:cNvCxnSpPr/>
          <p:nvPr userDrawn="1"/>
        </p:nvCxnSpPr>
        <p:spPr>
          <a:xfrm>
            <a:off x="527381" y="332656"/>
            <a:ext cx="4608512"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9409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iming>
    <p:tnLst>
      <p:par>
        <p:cTn id="1" dur="indefinite" restart="never" nodeType="tmRoot"/>
      </p:par>
    </p:tnLst>
  </p:timing>
  <p:txStyles>
    <p:titleStyle>
      <a:lvl1pPr algn="l" rtl="0" eaLnBrk="1" fontAlgn="base" hangingPunct="1">
        <a:spcBef>
          <a:spcPct val="0"/>
        </a:spcBef>
        <a:spcAft>
          <a:spcPct val="0"/>
        </a:spcAft>
        <a:defRPr lang="en-GB" sz="1000" b="1" i="0" u="none" strike="noStrike" kern="1200" baseline="0" smtClean="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unisdr.org/" TargetMode="External"/><Relationship Id="rId2" Type="http://schemas.openxmlformats.org/officeDocument/2006/relationships/image" Target="../media/image32.emf"/><Relationship Id="rId1" Type="http://schemas.openxmlformats.org/officeDocument/2006/relationships/slideLayout" Target="../slideLayouts/slideLayout36.xml"/><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262" y="360609"/>
            <a:ext cx="10998557" cy="1107996"/>
          </a:xfrm>
          <a:prstGeom prst="rect">
            <a:avLst/>
          </a:prstGeom>
          <a:noFill/>
        </p:spPr>
        <p:txBody>
          <a:bodyPr wrap="square" rtlCol="0">
            <a:spAutoFit/>
          </a:bodyPr>
          <a:lstStyle/>
          <a:p>
            <a:pPr algn="ctr"/>
            <a:r>
              <a:rPr lang="en-US" sz="2400" b="1" dirty="0"/>
              <a:t>SE Asia and Pacific coalition-building in coastal cities project</a:t>
            </a:r>
            <a:endParaRPr lang="en-GB" sz="2400" dirty="0"/>
          </a:p>
          <a:p>
            <a:pPr algn="ctr"/>
            <a:r>
              <a:rPr lang="en-GB" sz="2400" b="1" dirty="0" smtClean="0">
                <a:solidFill>
                  <a:prstClr val="black"/>
                </a:solidFill>
              </a:rPr>
              <a:t>Bangkok 2016-03-03</a:t>
            </a:r>
            <a:endParaRPr lang="en-GB" sz="2400" b="1" dirty="0">
              <a:solidFill>
                <a:prstClr val="black"/>
              </a:solidFill>
            </a:endParaRPr>
          </a:p>
          <a:p>
            <a:pPr algn="ctr"/>
            <a:endParaRPr lang="en-GB" b="1" dirty="0">
              <a:solidFill>
                <a:prstClr val="black"/>
              </a:solidFill>
            </a:endParaRPr>
          </a:p>
        </p:txBody>
      </p:sp>
      <p:sp>
        <p:nvSpPr>
          <p:cNvPr id="4" name="TextBox 3"/>
          <p:cNvSpPr txBox="1"/>
          <p:nvPr/>
        </p:nvSpPr>
        <p:spPr>
          <a:xfrm>
            <a:off x="1120462" y="3503054"/>
            <a:ext cx="10084158" cy="1403797"/>
          </a:xfrm>
          <a:prstGeom prst="rect">
            <a:avLst/>
          </a:prstGeom>
          <a:noFill/>
        </p:spPr>
        <p:txBody>
          <a:bodyPr wrap="square" rtlCol="0">
            <a:spAutoFit/>
          </a:bodyPr>
          <a:lstStyle/>
          <a:p>
            <a:endParaRPr lang="en-GB" dirty="0">
              <a:solidFill>
                <a:prstClr val="black"/>
              </a:solidFill>
            </a:endParaRPr>
          </a:p>
        </p:txBody>
      </p:sp>
      <p:sp>
        <p:nvSpPr>
          <p:cNvPr id="6" name="TextBox 5"/>
          <p:cNvSpPr txBox="1"/>
          <p:nvPr/>
        </p:nvSpPr>
        <p:spPr>
          <a:xfrm>
            <a:off x="663262" y="1798308"/>
            <a:ext cx="10998557" cy="3108543"/>
          </a:xfrm>
          <a:prstGeom prst="rect">
            <a:avLst/>
          </a:prstGeom>
          <a:noFill/>
        </p:spPr>
        <p:txBody>
          <a:bodyPr wrap="square" rtlCol="0">
            <a:spAutoFit/>
          </a:bodyPr>
          <a:lstStyle/>
          <a:p>
            <a:pPr algn="ctr"/>
            <a:r>
              <a:rPr lang="en-GB" sz="4000" b="1" dirty="0" smtClean="0"/>
              <a:t>Coastal Cities Project</a:t>
            </a:r>
          </a:p>
          <a:p>
            <a:pPr algn="ctr"/>
            <a:r>
              <a:rPr lang="en-GB" sz="4000" b="1" dirty="0"/>
              <a:t>&amp;</a:t>
            </a:r>
            <a:r>
              <a:rPr lang="en-GB" sz="4000" b="1" dirty="0" smtClean="0"/>
              <a:t> </a:t>
            </a:r>
          </a:p>
          <a:p>
            <a:pPr algn="ctr"/>
            <a:r>
              <a:rPr lang="en-GB" sz="4000" b="1" dirty="0" smtClean="0"/>
              <a:t>Connections </a:t>
            </a:r>
            <a:r>
              <a:rPr lang="en-GB" sz="4000" b="1" dirty="0"/>
              <a:t>to the regional DRR and resilience roadmap</a:t>
            </a:r>
            <a:r>
              <a:rPr lang="en-GB" sz="4000" dirty="0"/>
              <a:t> </a:t>
            </a:r>
            <a:endParaRPr lang="en-GB" sz="4000" dirty="0">
              <a:solidFill>
                <a:prstClr val="black"/>
              </a:solidFill>
            </a:endParaRPr>
          </a:p>
          <a:p>
            <a:endParaRPr lang="en-GB" sz="3600" dirty="0">
              <a:solidFill>
                <a:prstClr val="black"/>
              </a:solidFill>
            </a:endParaRPr>
          </a:p>
        </p:txBody>
      </p:sp>
    </p:spTree>
    <p:extLst>
      <p:ext uri="{BB962C8B-B14F-4D97-AF65-F5344CB8AC3E}">
        <p14:creationId xmlns:p14="http://schemas.microsoft.com/office/powerpoint/2010/main" val="9682774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1775520" y="1196752"/>
            <a:ext cx="877665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Logo">
            <a:hlinkClick r:id="rId3" tooltip="UNISDR Home Pag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6381329"/>
            <a:ext cx="667221" cy="38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116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849" y="6011699"/>
            <a:ext cx="17494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4"/>
          <p:cNvSpPr txBox="1">
            <a:spLocks noChangeArrowheads="1"/>
          </p:cNvSpPr>
          <p:nvPr/>
        </p:nvSpPr>
        <p:spPr bwMode="auto">
          <a:xfrm>
            <a:off x="218942" y="36184"/>
            <a:ext cx="11500834" cy="172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tx2"/>
                </a:solidFill>
                <a:latin typeface="+mj-lt"/>
                <a:ea typeface="MS PGothic" pitchFamily="34" charset="-128"/>
                <a:cs typeface="ＭＳ Ｐゴシック" pitchFamily="-102" charset="-128"/>
              </a:defRPr>
            </a:lvl1pPr>
            <a:lvl2pPr algn="l" rtl="0" eaLnBrk="0" fontAlgn="base" hangingPunct="0">
              <a:spcBef>
                <a:spcPct val="0"/>
              </a:spcBef>
              <a:spcAft>
                <a:spcPct val="0"/>
              </a:spcAft>
              <a:defRPr sz="3600" b="1">
                <a:solidFill>
                  <a:schemeClr val="tx2"/>
                </a:solidFill>
                <a:latin typeface="Arial" charset="0"/>
                <a:ea typeface="MS PGothic" pitchFamily="34" charset="-128"/>
                <a:cs typeface="ＭＳ Ｐゴシック" pitchFamily="-102" charset="-128"/>
              </a:defRPr>
            </a:lvl2pPr>
            <a:lvl3pPr algn="l" rtl="0" eaLnBrk="0" fontAlgn="base" hangingPunct="0">
              <a:spcBef>
                <a:spcPct val="0"/>
              </a:spcBef>
              <a:spcAft>
                <a:spcPct val="0"/>
              </a:spcAft>
              <a:defRPr sz="3600" b="1">
                <a:solidFill>
                  <a:schemeClr val="tx2"/>
                </a:solidFill>
                <a:latin typeface="Arial" charset="0"/>
                <a:ea typeface="MS PGothic" pitchFamily="34" charset="-128"/>
                <a:cs typeface="ＭＳ Ｐゴシック" pitchFamily="-102" charset="-128"/>
              </a:defRPr>
            </a:lvl3pPr>
            <a:lvl4pPr algn="l" rtl="0" eaLnBrk="0" fontAlgn="base" hangingPunct="0">
              <a:spcBef>
                <a:spcPct val="0"/>
              </a:spcBef>
              <a:spcAft>
                <a:spcPct val="0"/>
              </a:spcAft>
              <a:defRPr sz="3600" b="1">
                <a:solidFill>
                  <a:schemeClr val="tx2"/>
                </a:solidFill>
                <a:latin typeface="Arial" charset="0"/>
                <a:ea typeface="MS PGothic" pitchFamily="34" charset="-128"/>
                <a:cs typeface="ＭＳ Ｐゴシック" pitchFamily="-102" charset="-128"/>
              </a:defRPr>
            </a:lvl4pPr>
            <a:lvl5pPr algn="l" rtl="0" eaLnBrk="0" fontAlgn="base" hangingPunct="0">
              <a:spcBef>
                <a:spcPct val="0"/>
              </a:spcBef>
              <a:spcAft>
                <a:spcPct val="0"/>
              </a:spcAft>
              <a:defRPr sz="3600" b="1">
                <a:solidFill>
                  <a:schemeClr val="tx2"/>
                </a:solidFill>
                <a:latin typeface="Arial" charset="0"/>
                <a:ea typeface="MS PGothic" pitchFamily="34" charset="-128"/>
                <a:cs typeface="ＭＳ Ｐゴシック" pitchFamily="-102" charset="-128"/>
              </a:defRPr>
            </a:lvl5pPr>
            <a:lvl6pPr marL="457200" algn="ctr" rtl="0" fontAlgn="base">
              <a:spcBef>
                <a:spcPct val="0"/>
              </a:spcBef>
              <a:spcAft>
                <a:spcPct val="0"/>
              </a:spcAft>
              <a:defRPr sz="4400">
                <a:solidFill>
                  <a:schemeClr val="tx2"/>
                </a:solidFill>
                <a:latin typeface="Arial" charset="0"/>
                <a:ea typeface="ＭＳ Ｐゴシック" pitchFamily="-96" charset="-128"/>
              </a:defRPr>
            </a:lvl6pPr>
            <a:lvl7pPr marL="914400" algn="ctr" rtl="0" fontAlgn="base">
              <a:spcBef>
                <a:spcPct val="0"/>
              </a:spcBef>
              <a:spcAft>
                <a:spcPct val="0"/>
              </a:spcAft>
              <a:defRPr sz="4400">
                <a:solidFill>
                  <a:schemeClr val="tx2"/>
                </a:solidFill>
                <a:latin typeface="Arial" charset="0"/>
                <a:ea typeface="ＭＳ Ｐゴシック" pitchFamily="-96" charset="-128"/>
              </a:defRPr>
            </a:lvl7pPr>
            <a:lvl8pPr marL="1371600" algn="ctr" rtl="0" fontAlgn="base">
              <a:spcBef>
                <a:spcPct val="0"/>
              </a:spcBef>
              <a:spcAft>
                <a:spcPct val="0"/>
              </a:spcAft>
              <a:defRPr sz="4400">
                <a:solidFill>
                  <a:schemeClr val="tx2"/>
                </a:solidFill>
                <a:latin typeface="Arial" charset="0"/>
                <a:ea typeface="ＭＳ Ｐゴシック" pitchFamily="-96" charset="-128"/>
              </a:defRPr>
            </a:lvl8pPr>
            <a:lvl9pPr marL="1828800" algn="ctr" rtl="0" fontAlgn="base">
              <a:spcBef>
                <a:spcPct val="0"/>
              </a:spcBef>
              <a:spcAft>
                <a:spcPct val="0"/>
              </a:spcAft>
              <a:defRPr sz="4400">
                <a:solidFill>
                  <a:schemeClr val="tx2"/>
                </a:solidFill>
                <a:latin typeface="Arial" charset="0"/>
                <a:ea typeface="ＭＳ Ｐゴシック" pitchFamily="-96" charset="-128"/>
              </a:defRPr>
            </a:lvl9pPr>
          </a:lstStyle>
          <a:p>
            <a:pPr algn="ctr"/>
            <a:r>
              <a:rPr lang="en-US" sz="2800" kern="0" dirty="0" smtClean="0">
                <a:solidFill>
                  <a:srgbClr val="000000"/>
                </a:solidFill>
              </a:rPr>
              <a:t>V2R addresses the </a:t>
            </a:r>
            <a:r>
              <a:rPr lang="en-US" sz="2800" kern="0" dirty="0">
                <a:solidFill>
                  <a:srgbClr val="000000"/>
                </a:solidFill>
              </a:rPr>
              <a:t>root causes of </a:t>
            </a:r>
            <a:r>
              <a:rPr lang="en-US" sz="2800" kern="0" dirty="0" smtClean="0">
                <a:solidFill>
                  <a:srgbClr val="000000"/>
                </a:solidFill>
              </a:rPr>
              <a:t>vulnerability </a:t>
            </a:r>
          </a:p>
          <a:p>
            <a:pPr algn="ctr"/>
            <a:r>
              <a:rPr lang="en-US" sz="2800" kern="0" dirty="0" smtClean="0">
                <a:solidFill>
                  <a:srgbClr val="000000"/>
                </a:solidFill>
              </a:rPr>
              <a:t>Thematically well integrated areas of support</a:t>
            </a:r>
          </a:p>
          <a:p>
            <a:pPr algn="ctr"/>
            <a:r>
              <a:rPr lang="en-US" sz="2800" dirty="0" smtClean="0">
                <a:solidFill>
                  <a:prstClr val="black"/>
                </a:solidFill>
              </a:rPr>
              <a:t>Combining </a:t>
            </a:r>
            <a:r>
              <a:rPr lang="en-US" sz="2800" dirty="0">
                <a:solidFill>
                  <a:prstClr val="black"/>
                </a:solidFill>
              </a:rPr>
              <a:t>imminent threats with longer-term sustainable approaches</a:t>
            </a:r>
            <a:endParaRPr lang="sv-SE" sz="2800" dirty="0">
              <a:solidFill>
                <a:prstClr val="black"/>
              </a:solidFill>
            </a:endParaRPr>
          </a:p>
          <a:p>
            <a:pPr algn="ctr"/>
            <a:endParaRPr lang="sv-SE" sz="2800" kern="0" dirty="0">
              <a:solidFill>
                <a:srgbClr val="000000"/>
              </a:solidFill>
              <a:latin typeface="Arial"/>
            </a:endParaRPr>
          </a:p>
        </p:txBody>
      </p:sp>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586" y="1760539"/>
            <a:ext cx="7416000" cy="4940135"/>
          </a:xfrm>
          <a:prstGeom prst="rect">
            <a:avLst/>
          </a:prstGeom>
          <a:ln w="3175">
            <a:solidFill>
              <a:schemeClr val="tx1"/>
            </a:solidFill>
          </a:ln>
        </p:spPr>
      </p:pic>
      <p:pic>
        <p:nvPicPr>
          <p:cNvPr id="6" name="Picture 2" descr="\\srvm-file1\users$\THCA2\My Pictures\F Community Resili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44361">
            <a:off x="8870747" y="3441114"/>
            <a:ext cx="2309540" cy="328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00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112884"/>
            <a:ext cx="8640960" cy="526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3" y="6597352"/>
            <a:ext cx="2124075"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24732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0462" y="3503054"/>
            <a:ext cx="10084158" cy="1403797"/>
          </a:xfrm>
          <a:prstGeom prst="rect">
            <a:avLst/>
          </a:prstGeom>
          <a:noFill/>
        </p:spPr>
        <p:txBody>
          <a:bodyPr wrap="square" rtlCol="0">
            <a:spAutoFit/>
          </a:bodyPr>
          <a:lstStyle/>
          <a:p>
            <a:endParaRPr lang="en-GB" dirty="0">
              <a:solidFill>
                <a:prstClr val="black"/>
              </a:solidFill>
            </a:endParaRPr>
          </a:p>
        </p:txBody>
      </p:sp>
      <p:pic>
        <p:nvPicPr>
          <p:cNvPr id="3" name="Picture 2"/>
          <p:cNvPicPr>
            <a:picLocks noChangeAspect="1"/>
          </p:cNvPicPr>
          <p:nvPr/>
        </p:nvPicPr>
        <p:blipFill>
          <a:blip r:embed="rId2"/>
          <a:stretch>
            <a:fillRect/>
          </a:stretch>
        </p:blipFill>
        <p:spPr>
          <a:xfrm>
            <a:off x="343606" y="102015"/>
            <a:ext cx="11446915" cy="5023778"/>
          </a:xfrm>
          <a:prstGeom prst="rect">
            <a:avLst/>
          </a:prstGeom>
        </p:spPr>
      </p:pic>
      <p:sp>
        <p:nvSpPr>
          <p:cNvPr id="5" name="TextBox 4"/>
          <p:cNvSpPr txBox="1"/>
          <p:nvPr/>
        </p:nvSpPr>
        <p:spPr>
          <a:xfrm>
            <a:off x="149221" y="4204952"/>
            <a:ext cx="11835684" cy="2554545"/>
          </a:xfrm>
          <a:prstGeom prst="rect">
            <a:avLst/>
          </a:prstGeom>
          <a:solidFill>
            <a:srgbClr val="FF0000"/>
          </a:solidFill>
        </p:spPr>
        <p:txBody>
          <a:bodyPr wrap="square" rtlCol="0">
            <a:spAutoFit/>
          </a:bodyPr>
          <a:lstStyle/>
          <a:p>
            <a:r>
              <a:rPr lang="en-GB" sz="3200" dirty="0">
                <a:solidFill>
                  <a:prstClr val="black"/>
                </a:solidFill>
              </a:rPr>
              <a:t>DRR: The concept and practice of reducing disaster </a:t>
            </a:r>
            <a:r>
              <a:rPr lang="en-GB" sz="3200" b="1" dirty="0">
                <a:solidFill>
                  <a:prstClr val="black"/>
                </a:solidFill>
              </a:rPr>
              <a:t>risks</a:t>
            </a:r>
            <a:r>
              <a:rPr lang="en-GB" sz="3200" dirty="0">
                <a:solidFill>
                  <a:prstClr val="black"/>
                </a:solidFill>
              </a:rPr>
              <a:t> through systematic efforts to analyse and manage the causal factors of disasters, including through reduced exposure to hazards, reduced vulnerability of people and property, wise management of land and the environment, and improved preparedness for adverse events</a:t>
            </a:r>
            <a:endParaRPr lang="en-GB" sz="3200" dirty="0">
              <a:solidFill>
                <a:prstClr val="black"/>
              </a:solidFill>
            </a:endParaRPr>
          </a:p>
        </p:txBody>
      </p:sp>
    </p:spTree>
    <p:extLst>
      <p:ext uri="{BB962C8B-B14F-4D97-AF65-F5344CB8AC3E}">
        <p14:creationId xmlns:p14="http://schemas.microsoft.com/office/powerpoint/2010/main" val="111000578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693996" y="108247"/>
            <a:ext cx="4486274" cy="1754326"/>
          </a:xfrm>
          <a:prstGeom prst="rect">
            <a:avLst/>
          </a:prstGeom>
          <a:noFill/>
        </p:spPr>
        <p:txBody>
          <a:bodyPr wrap="square" rtlCol="0">
            <a:spAutoFit/>
          </a:bodyPr>
          <a:lstStyle/>
          <a:p>
            <a:pPr algn="ctr"/>
            <a:r>
              <a:rPr lang="en-US" sz="3600" b="1" dirty="0">
                <a:solidFill>
                  <a:prstClr val="white"/>
                </a:solidFill>
              </a:rPr>
              <a:t>People are not “victims of circumstances”</a:t>
            </a:r>
            <a:endParaRPr lang="sv-SE" sz="3600" b="1" dirty="0">
              <a:solidFill>
                <a:prstClr val="white"/>
              </a:solidFill>
            </a:endParaRPr>
          </a:p>
        </p:txBody>
      </p:sp>
      <p:pic>
        <p:nvPicPr>
          <p:cNvPr id="3" name="Picture 2"/>
          <p:cNvPicPr>
            <a:picLocks noChangeAspect="1"/>
          </p:cNvPicPr>
          <p:nvPr/>
        </p:nvPicPr>
        <p:blipFill>
          <a:blip r:embed="rId2"/>
          <a:stretch>
            <a:fillRect/>
          </a:stretch>
        </p:blipFill>
        <p:spPr>
          <a:xfrm>
            <a:off x="591179" y="2474265"/>
            <a:ext cx="11178181" cy="1998838"/>
          </a:xfrm>
          <a:prstGeom prst="rect">
            <a:avLst/>
          </a:prstGeom>
        </p:spPr>
      </p:pic>
      <p:sp>
        <p:nvSpPr>
          <p:cNvPr id="5" name="TextBox 4"/>
          <p:cNvSpPr txBox="1"/>
          <p:nvPr/>
        </p:nvSpPr>
        <p:spPr>
          <a:xfrm>
            <a:off x="869134" y="344032"/>
            <a:ext cx="10103666" cy="1200329"/>
          </a:xfrm>
          <a:prstGeom prst="rect">
            <a:avLst/>
          </a:prstGeom>
          <a:noFill/>
        </p:spPr>
        <p:txBody>
          <a:bodyPr wrap="square" rtlCol="0">
            <a:spAutoFit/>
          </a:bodyPr>
          <a:lstStyle/>
          <a:p>
            <a:pPr algn="ctr"/>
            <a:r>
              <a:rPr lang="en-GB" sz="3600" b="1" dirty="0" smtClean="0"/>
              <a:t>Bridging the gap between Development/long term and Humanitarian actions</a:t>
            </a:r>
            <a:endParaRPr lang="en-GB" sz="3600" b="1" dirty="0"/>
          </a:p>
        </p:txBody>
      </p:sp>
    </p:spTree>
    <p:extLst>
      <p:ext uri="{BB962C8B-B14F-4D97-AF65-F5344CB8AC3E}">
        <p14:creationId xmlns:p14="http://schemas.microsoft.com/office/powerpoint/2010/main" val="3430880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840912">
            <a:off x="4690001" y="1012960"/>
            <a:ext cx="3941244" cy="5203711"/>
          </a:xfrm>
          <a:prstGeom prst="rect">
            <a:avLst/>
          </a:prstGeom>
        </p:spPr>
      </p:pic>
      <p:sp>
        <p:nvSpPr>
          <p:cNvPr id="6" name="TextBox 5"/>
          <p:cNvSpPr txBox="1"/>
          <p:nvPr/>
        </p:nvSpPr>
        <p:spPr>
          <a:xfrm>
            <a:off x="525102" y="307816"/>
            <a:ext cx="6817259" cy="707886"/>
          </a:xfrm>
          <a:prstGeom prst="rect">
            <a:avLst/>
          </a:prstGeom>
          <a:noFill/>
        </p:spPr>
        <p:txBody>
          <a:bodyPr wrap="square" rtlCol="0">
            <a:spAutoFit/>
          </a:bodyPr>
          <a:lstStyle/>
          <a:p>
            <a:pPr algn="ctr"/>
            <a:r>
              <a:rPr lang="en-GB" sz="4000" b="1" dirty="0" smtClean="0"/>
              <a:t>Urban risks</a:t>
            </a:r>
            <a:endParaRPr lang="en-GB" sz="4000" b="1" dirty="0"/>
          </a:p>
        </p:txBody>
      </p:sp>
    </p:spTree>
    <p:extLst>
      <p:ext uri="{BB962C8B-B14F-4D97-AF65-F5344CB8AC3E}">
        <p14:creationId xmlns:p14="http://schemas.microsoft.com/office/powerpoint/2010/main" val="2258024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9018462">
            <a:off x="8250290" y="2390266"/>
            <a:ext cx="2701663" cy="2154267"/>
          </a:xfrm>
          <a:prstGeom prst="rect">
            <a:avLst/>
          </a:prstGeom>
        </p:spPr>
      </p:pic>
      <p:pic>
        <p:nvPicPr>
          <p:cNvPr id="13" name="Picture 12"/>
          <p:cNvPicPr>
            <a:picLocks noChangeAspect="1"/>
          </p:cNvPicPr>
          <p:nvPr/>
        </p:nvPicPr>
        <p:blipFill>
          <a:blip r:embed="rId3"/>
          <a:stretch>
            <a:fillRect/>
          </a:stretch>
        </p:blipFill>
        <p:spPr>
          <a:xfrm>
            <a:off x="1066428" y="1762339"/>
            <a:ext cx="6327729" cy="3561100"/>
          </a:xfrm>
          <a:prstGeom prst="rect">
            <a:avLst/>
          </a:prstGeom>
        </p:spPr>
      </p:pic>
      <p:sp>
        <p:nvSpPr>
          <p:cNvPr id="14" name="TextBox 13"/>
          <p:cNvSpPr txBox="1"/>
          <p:nvPr/>
        </p:nvSpPr>
        <p:spPr>
          <a:xfrm>
            <a:off x="2534971" y="434566"/>
            <a:ext cx="6246891" cy="707886"/>
          </a:xfrm>
          <a:prstGeom prst="rect">
            <a:avLst/>
          </a:prstGeom>
          <a:noFill/>
        </p:spPr>
        <p:txBody>
          <a:bodyPr wrap="square" rtlCol="0">
            <a:spAutoFit/>
          </a:bodyPr>
          <a:lstStyle/>
          <a:p>
            <a:pPr algn="ctr"/>
            <a:r>
              <a:rPr lang="en-GB" sz="4000" b="1" dirty="0" smtClean="0"/>
              <a:t>1 B C</a:t>
            </a:r>
            <a:endParaRPr lang="en-GB" sz="4000" b="1" dirty="0"/>
          </a:p>
        </p:txBody>
      </p:sp>
    </p:spTree>
    <p:extLst>
      <p:ext uri="{BB962C8B-B14F-4D97-AF65-F5344CB8AC3E}">
        <p14:creationId xmlns:p14="http://schemas.microsoft.com/office/powerpoint/2010/main" val="2278275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27225"/>
            <a:ext cx="2422525" cy="103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068638"/>
            <a:ext cx="2422525"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325" name="Group 5"/>
          <p:cNvGrpSpPr>
            <a:grpSpLocks/>
          </p:cNvGrpSpPr>
          <p:nvPr/>
        </p:nvGrpSpPr>
        <p:grpSpPr bwMode="auto">
          <a:xfrm>
            <a:off x="1593851" y="4014788"/>
            <a:ext cx="2352675" cy="838200"/>
            <a:chOff x="1728" y="2772"/>
            <a:chExt cx="3804" cy="1308"/>
          </a:xfrm>
        </p:grpSpPr>
        <p:pic>
          <p:nvPicPr>
            <p:cNvPr id="41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 y="2832"/>
              <a:ext cx="996" cy="1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 y="2772"/>
              <a:ext cx="2784" cy="1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633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5913" y="6048376"/>
            <a:ext cx="2360612"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339" name="Group 19"/>
          <p:cNvGrpSpPr>
            <a:grpSpLocks/>
          </p:cNvGrpSpPr>
          <p:nvPr/>
        </p:nvGrpSpPr>
        <p:grpSpPr bwMode="auto">
          <a:xfrm>
            <a:off x="1524001" y="4981575"/>
            <a:ext cx="2422525" cy="762000"/>
            <a:chOff x="2439" y="1788"/>
            <a:chExt cx="2217" cy="582"/>
          </a:xfrm>
        </p:grpSpPr>
        <p:pic>
          <p:nvPicPr>
            <p:cNvPr id="411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9" y="1794"/>
              <a:ext cx="1194"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3"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7" y="1788"/>
              <a:ext cx="1029"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6340"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1" y="893764"/>
            <a:ext cx="2371725"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41" name="Rectangle 21"/>
          <p:cNvSpPr>
            <a:spLocks noChangeArrowheads="1"/>
          </p:cNvSpPr>
          <p:nvPr/>
        </p:nvSpPr>
        <p:spPr bwMode="auto">
          <a:xfrm>
            <a:off x="4076700" y="1066800"/>
            <a:ext cx="659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da-DK" altLang="en-US">
                <a:solidFill>
                  <a:prstClr val="black"/>
                </a:solidFill>
              </a:rPr>
              <a:t>…is </a:t>
            </a:r>
            <a:r>
              <a:rPr lang="da-DK" altLang="en-US" b="1">
                <a:solidFill>
                  <a:prstClr val="black"/>
                </a:solidFill>
              </a:rPr>
              <a:t>knowledgeable and healthy</a:t>
            </a:r>
            <a:r>
              <a:rPr lang="da-DK" altLang="en-US">
                <a:solidFill>
                  <a:prstClr val="black"/>
                </a:solidFill>
              </a:rPr>
              <a:t> – has the ability to assess, manage and monitor its risks</a:t>
            </a:r>
          </a:p>
        </p:txBody>
      </p:sp>
      <p:sp>
        <p:nvSpPr>
          <p:cNvPr id="4105" name="Title 4"/>
          <p:cNvSpPr>
            <a:spLocks/>
          </p:cNvSpPr>
          <p:nvPr/>
        </p:nvSpPr>
        <p:spPr bwMode="auto">
          <a:xfrm>
            <a:off x="1828800" y="250826"/>
            <a:ext cx="8229600" cy="43497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pPr>
            <a:r>
              <a:rPr lang="da-DK" altLang="en-US" sz="2800" b="1">
                <a:solidFill>
                  <a:prstClr val="black"/>
                </a:solidFill>
              </a:rPr>
              <a:t>A community is more likely to be resilient if it...</a:t>
            </a:r>
          </a:p>
        </p:txBody>
      </p:sp>
      <p:sp>
        <p:nvSpPr>
          <p:cNvPr id="56343" name="Rectangle 23"/>
          <p:cNvSpPr>
            <a:spLocks noChangeArrowheads="1"/>
          </p:cNvSpPr>
          <p:nvPr/>
        </p:nvSpPr>
        <p:spPr bwMode="auto">
          <a:xfrm>
            <a:off x="4076700" y="5948364"/>
            <a:ext cx="65913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a:solidFill>
                  <a:prstClr val="black"/>
                </a:solidFill>
              </a:rPr>
              <a:t>…</a:t>
            </a:r>
            <a:r>
              <a:rPr lang="en-US" altLang="en-US" b="1">
                <a:solidFill>
                  <a:prstClr val="black"/>
                </a:solidFill>
              </a:rPr>
              <a:t>is connected</a:t>
            </a:r>
            <a:r>
              <a:rPr lang="en-US" altLang="en-US">
                <a:solidFill>
                  <a:prstClr val="black"/>
                </a:solidFill>
              </a:rPr>
              <a:t> – has relationships with external actors who provide a wider supportive environment, and supply goods and services when needed</a:t>
            </a:r>
          </a:p>
        </p:txBody>
      </p:sp>
      <p:sp>
        <p:nvSpPr>
          <p:cNvPr id="56345" name="Rectangle 25"/>
          <p:cNvSpPr>
            <a:spLocks noChangeArrowheads="1"/>
          </p:cNvSpPr>
          <p:nvPr/>
        </p:nvSpPr>
        <p:spPr bwMode="auto">
          <a:xfrm>
            <a:off x="4081463" y="4157664"/>
            <a:ext cx="65913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a:solidFill>
                  <a:prstClr val="black"/>
                </a:solidFill>
              </a:rPr>
              <a:t>…has </a:t>
            </a:r>
            <a:r>
              <a:rPr lang="en-US" altLang="en-US" b="1">
                <a:solidFill>
                  <a:prstClr val="black"/>
                </a:solidFill>
              </a:rPr>
              <a:t>infrastructure and services</a:t>
            </a:r>
            <a:r>
              <a:rPr lang="en-US" altLang="en-US">
                <a:solidFill>
                  <a:prstClr val="black"/>
                </a:solidFill>
              </a:rPr>
              <a:t> – has strong housing, transport, power, water and sanitation systems, and the ability to maintain and renovate them</a:t>
            </a:r>
          </a:p>
        </p:txBody>
      </p:sp>
      <p:sp>
        <p:nvSpPr>
          <p:cNvPr id="56346" name="Rectangle 26"/>
          <p:cNvSpPr>
            <a:spLocks noChangeArrowheads="1"/>
          </p:cNvSpPr>
          <p:nvPr/>
        </p:nvSpPr>
        <p:spPr bwMode="auto">
          <a:xfrm>
            <a:off x="4081463" y="1957389"/>
            <a:ext cx="65913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a:solidFill>
                  <a:prstClr val="black"/>
                </a:solidFill>
              </a:rPr>
              <a:t>…is </a:t>
            </a:r>
            <a:r>
              <a:rPr lang="en-US" altLang="en-US" b="1">
                <a:solidFill>
                  <a:prstClr val="black"/>
                </a:solidFill>
              </a:rPr>
              <a:t>socially cohesive</a:t>
            </a:r>
            <a:r>
              <a:rPr lang="en-US" altLang="en-US">
                <a:solidFill>
                  <a:prstClr val="black"/>
                </a:solidFill>
              </a:rPr>
              <a:t>: has the capacity to draw on (in)formal community networks to identify needs and opportunities and to prioritise and act for the good of all members of the community</a:t>
            </a:r>
          </a:p>
        </p:txBody>
      </p:sp>
      <p:sp>
        <p:nvSpPr>
          <p:cNvPr id="56347" name="Rectangle 27"/>
          <p:cNvSpPr>
            <a:spLocks noChangeArrowheads="1"/>
          </p:cNvSpPr>
          <p:nvPr/>
        </p:nvSpPr>
        <p:spPr bwMode="auto">
          <a:xfrm>
            <a:off x="4076700" y="3124200"/>
            <a:ext cx="65913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a:solidFill>
                  <a:prstClr val="black"/>
                </a:solidFill>
              </a:rPr>
              <a:t>…has </a:t>
            </a:r>
            <a:r>
              <a:rPr lang="en-US" altLang="en-US" b="1">
                <a:solidFill>
                  <a:prstClr val="black"/>
                </a:solidFill>
              </a:rPr>
              <a:t>economic opportunities</a:t>
            </a:r>
            <a:r>
              <a:rPr lang="en-US" altLang="en-US">
                <a:solidFill>
                  <a:prstClr val="black"/>
                </a:solidFill>
              </a:rPr>
              <a:t> with diverse employment opportunities; it is flexible and resourceful and has the capacity to accept uncertainty and respond proactively to change</a:t>
            </a:r>
          </a:p>
        </p:txBody>
      </p:sp>
      <p:sp>
        <p:nvSpPr>
          <p:cNvPr id="56348" name="Rectangle 28"/>
          <p:cNvSpPr>
            <a:spLocks noChangeArrowheads="1"/>
          </p:cNvSpPr>
          <p:nvPr/>
        </p:nvSpPr>
        <p:spPr bwMode="auto">
          <a:xfrm>
            <a:off x="4076700" y="5219700"/>
            <a:ext cx="659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a:solidFill>
                  <a:prstClr val="black"/>
                </a:solidFill>
              </a:rPr>
              <a:t>…can </a:t>
            </a:r>
            <a:r>
              <a:rPr lang="en-US" altLang="en-US" b="1">
                <a:solidFill>
                  <a:prstClr val="black"/>
                </a:solidFill>
              </a:rPr>
              <a:t>manage its natural assets</a:t>
            </a:r>
            <a:r>
              <a:rPr lang="en-US" altLang="en-US">
                <a:solidFill>
                  <a:prstClr val="black"/>
                </a:solidFill>
              </a:rPr>
              <a:t> – recognises their value and has the ability to protect, enhance and maintain them</a:t>
            </a:r>
          </a:p>
        </p:txBody>
      </p:sp>
      <p:pic>
        <p:nvPicPr>
          <p:cNvPr id="5634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9088" y="660401"/>
            <a:ext cx="6538912"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334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40"/>
                                        </p:tgtEl>
                                        <p:attrNameLst>
                                          <p:attrName>style.visibility</p:attrName>
                                        </p:attrNameLst>
                                      </p:cBhvr>
                                      <p:to>
                                        <p:strVal val="visible"/>
                                      </p:to>
                                    </p:set>
                                    <p:animEffect transition="in" filter="fade">
                                      <p:cBhvr>
                                        <p:cTn id="7" dur="500"/>
                                        <p:tgtEl>
                                          <p:spTgt spid="563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341"/>
                                        </p:tgtEl>
                                        <p:attrNameLst>
                                          <p:attrName>style.visibility</p:attrName>
                                        </p:attrNameLst>
                                      </p:cBhvr>
                                      <p:to>
                                        <p:strVal val="visible"/>
                                      </p:to>
                                    </p:set>
                                    <p:animEffect transition="in" filter="fade">
                                      <p:cBhvr>
                                        <p:cTn id="10" dur="500"/>
                                        <p:tgtEl>
                                          <p:spTgt spid="563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6323"/>
                                        </p:tgtEl>
                                        <p:attrNameLst>
                                          <p:attrName>style.visibility</p:attrName>
                                        </p:attrNameLst>
                                      </p:cBhvr>
                                      <p:to>
                                        <p:strVal val="visible"/>
                                      </p:to>
                                    </p:set>
                                    <p:animEffect transition="in" filter="fade">
                                      <p:cBhvr>
                                        <p:cTn id="15" dur="500"/>
                                        <p:tgtEl>
                                          <p:spTgt spid="563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346"/>
                                        </p:tgtEl>
                                        <p:attrNameLst>
                                          <p:attrName>style.visibility</p:attrName>
                                        </p:attrNameLst>
                                      </p:cBhvr>
                                      <p:to>
                                        <p:strVal val="visible"/>
                                      </p:to>
                                    </p:set>
                                    <p:animEffect transition="in" filter="fade">
                                      <p:cBhvr>
                                        <p:cTn id="18" dur="500"/>
                                        <p:tgtEl>
                                          <p:spTgt spid="563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6324"/>
                                        </p:tgtEl>
                                        <p:attrNameLst>
                                          <p:attrName>style.visibility</p:attrName>
                                        </p:attrNameLst>
                                      </p:cBhvr>
                                      <p:to>
                                        <p:strVal val="visible"/>
                                      </p:to>
                                    </p:set>
                                    <p:animEffect transition="in" filter="fade">
                                      <p:cBhvr>
                                        <p:cTn id="23" dur="500"/>
                                        <p:tgtEl>
                                          <p:spTgt spid="563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6347"/>
                                        </p:tgtEl>
                                        <p:attrNameLst>
                                          <p:attrName>style.visibility</p:attrName>
                                        </p:attrNameLst>
                                      </p:cBhvr>
                                      <p:to>
                                        <p:strVal val="visible"/>
                                      </p:to>
                                    </p:set>
                                    <p:animEffect transition="in" filter="fade">
                                      <p:cBhvr>
                                        <p:cTn id="26" dur="500"/>
                                        <p:tgtEl>
                                          <p:spTgt spid="5634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56325"/>
                                        </p:tgtEl>
                                        <p:attrNameLst>
                                          <p:attrName>style.visibility</p:attrName>
                                        </p:attrNameLst>
                                      </p:cBhvr>
                                      <p:to>
                                        <p:strVal val="visible"/>
                                      </p:to>
                                    </p:set>
                                    <p:animEffect transition="in" filter="fade">
                                      <p:cBhvr>
                                        <p:cTn id="31" dur="500"/>
                                        <p:tgtEl>
                                          <p:spTgt spid="563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345"/>
                                        </p:tgtEl>
                                        <p:attrNameLst>
                                          <p:attrName>style.visibility</p:attrName>
                                        </p:attrNameLst>
                                      </p:cBhvr>
                                      <p:to>
                                        <p:strVal val="visible"/>
                                      </p:to>
                                    </p:set>
                                    <p:animEffect transition="in" filter="fade">
                                      <p:cBhvr>
                                        <p:cTn id="34" dur="500"/>
                                        <p:tgtEl>
                                          <p:spTgt spid="5634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6339"/>
                                        </p:tgtEl>
                                        <p:attrNameLst>
                                          <p:attrName>style.visibility</p:attrName>
                                        </p:attrNameLst>
                                      </p:cBhvr>
                                      <p:to>
                                        <p:strVal val="visible"/>
                                      </p:to>
                                    </p:set>
                                    <p:animEffect transition="in" filter="fade">
                                      <p:cBhvr>
                                        <p:cTn id="39" dur="500"/>
                                        <p:tgtEl>
                                          <p:spTgt spid="563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348"/>
                                        </p:tgtEl>
                                        <p:attrNameLst>
                                          <p:attrName>style.visibility</p:attrName>
                                        </p:attrNameLst>
                                      </p:cBhvr>
                                      <p:to>
                                        <p:strVal val="visible"/>
                                      </p:to>
                                    </p:set>
                                    <p:animEffect transition="in" filter="fade">
                                      <p:cBhvr>
                                        <p:cTn id="42" dur="500"/>
                                        <p:tgtEl>
                                          <p:spTgt spid="563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6333"/>
                                        </p:tgtEl>
                                        <p:attrNameLst>
                                          <p:attrName>style.visibility</p:attrName>
                                        </p:attrNameLst>
                                      </p:cBhvr>
                                      <p:to>
                                        <p:strVal val="visible"/>
                                      </p:to>
                                    </p:set>
                                    <p:animEffect transition="in" filter="fade">
                                      <p:cBhvr>
                                        <p:cTn id="47" dur="500"/>
                                        <p:tgtEl>
                                          <p:spTgt spid="563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343"/>
                                        </p:tgtEl>
                                        <p:attrNameLst>
                                          <p:attrName>style.visibility</p:attrName>
                                        </p:attrNameLst>
                                      </p:cBhvr>
                                      <p:to>
                                        <p:strVal val="visible"/>
                                      </p:to>
                                    </p:set>
                                    <p:animEffect transition="in" filter="fade">
                                      <p:cBhvr>
                                        <p:cTn id="50" dur="500"/>
                                        <p:tgtEl>
                                          <p:spTgt spid="5634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6349"/>
                                        </p:tgtEl>
                                        <p:attrNameLst>
                                          <p:attrName>style.visibility</p:attrName>
                                        </p:attrNameLst>
                                      </p:cBhvr>
                                      <p:to>
                                        <p:strVal val="visible"/>
                                      </p:to>
                                    </p:set>
                                    <p:animEffect transition="in" filter="fade">
                                      <p:cBhvr>
                                        <p:cTn id="55" dur="500"/>
                                        <p:tgtEl>
                                          <p:spTgt spid="5634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nodeType="clickEffect">
                                  <p:stCondLst>
                                    <p:cond delay="0"/>
                                  </p:stCondLst>
                                  <p:childTnLst>
                                    <p:animEffect transition="out" filter="fade">
                                      <p:cBhvr>
                                        <p:cTn id="59" dur="500"/>
                                        <p:tgtEl>
                                          <p:spTgt spid="56349"/>
                                        </p:tgtEl>
                                      </p:cBhvr>
                                    </p:animEffect>
                                    <p:set>
                                      <p:cBhvr>
                                        <p:cTn id="60" dur="1" fill="hold">
                                          <p:stCondLst>
                                            <p:cond delay="499"/>
                                          </p:stCondLst>
                                        </p:cTn>
                                        <p:tgtEl>
                                          <p:spTgt spid="563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p:bldP spid="56343" grpId="0"/>
      <p:bldP spid="56345" grpId="0"/>
      <p:bldP spid="56346" grpId="0"/>
      <p:bldP spid="56347" grpId="0"/>
      <p:bldP spid="563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17948" y="90800"/>
            <a:ext cx="5956915" cy="3999323"/>
          </a:xfrm>
          <a:prstGeom prst="rect">
            <a:avLst/>
          </a:prstGeom>
        </p:spPr>
      </p:pic>
      <p:pic>
        <p:nvPicPr>
          <p:cNvPr id="5" name="Picture 4"/>
          <p:cNvPicPr>
            <a:picLocks noChangeAspect="1"/>
          </p:cNvPicPr>
          <p:nvPr/>
        </p:nvPicPr>
        <p:blipFill>
          <a:blip r:embed="rId4"/>
          <a:stretch>
            <a:fillRect/>
          </a:stretch>
        </p:blipFill>
        <p:spPr>
          <a:xfrm>
            <a:off x="4166546" y="90800"/>
            <a:ext cx="3467437" cy="4624739"/>
          </a:xfrm>
          <a:prstGeom prst="rect">
            <a:avLst/>
          </a:prstGeom>
        </p:spPr>
      </p:pic>
      <p:pic>
        <p:nvPicPr>
          <p:cNvPr id="7" name="Picture 6"/>
          <p:cNvPicPr>
            <a:picLocks noChangeAspect="1"/>
          </p:cNvPicPr>
          <p:nvPr/>
        </p:nvPicPr>
        <p:blipFill>
          <a:blip r:embed="rId5"/>
          <a:stretch>
            <a:fillRect/>
          </a:stretch>
        </p:blipFill>
        <p:spPr>
          <a:xfrm>
            <a:off x="5917948" y="2553403"/>
            <a:ext cx="5974598" cy="5578323"/>
          </a:xfrm>
          <a:prstGeom prst="rect">
            <a:avLst/>
          </a:prstGeom>
        </p:spPr>
      </p:pic>
      <p:pic>
        <p:nvPicPr>
          <p:cNvPr id="8" name="Picture 7"/>
          <p:cNvPicPr>
            <a:picLocks noChangeAspect="1"/>
          </p:cNvPicPr>
          <p:nvPr/>
        </p:nvPicPr>
        <p:blipFill>
          <a:blip r:embed="rId6"/>
          <a:stretch>
            <a:fillRect/>
          </a:stretch>
        </p:blipFill>
        <p:spPr>
          <a:xfrm rot="20001832">
            <a:off x="-182330" y="37948"/>
            <a:ext cx="4927568" cy="3610036"/>
          </a:xfrm>
          <a:prstGeom prst="rect">
            <a:avLst/>
          </a:prstGeom>
        </p:spPr>
      </p:pic>
      <p:pic>
        <p:nvPicPr>
          <p:cNvPr id="9" name="Picture 8"/>
          <p:cNvPicPr>
            <a:picLocks noChangeAspect="1"/>
          </p:cNvPicPr>
          <p:nvPr/>
        </p:nvPicPr>
        <p:blipFill>
          <a:blip r:embed="rId7"/>
          <a:stretch>
            <a:fillRect/>
          </a:stretch>
        </p:blipFill>
        <p:spPr>
          <a:xfrm rot="2776578">
            <a:off x="229181" y="2443665"/>
            <a:ext cx="6279424" cy="5797798"/>
          </a:xfrm>
          <a:prstGeom prst="rect">
            <a:avLst/>
          </a:prstGeom>
        </p:spPr>
      </p:pic>
    </p:spTree>
    <p:extLst>
      <p:ext uri="{BB962C8B-B14F-4D97-AF65-F5344CB8AC3E}">
        <p14:creationId xmlns:p14="http://schemas.microsoft.com/office/powerpoint/2010/main" val="794761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108248"/>
            <a:ext cx="4486275"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bwMode="auto">
          <a:xfrm>
            <a:off x="6189787" y="108248"/>
            <a:ext cx="4298702" cy="1152127"/>
          </a:xfrm>
          <a:prstGeom prst="rect">
            <a:avLst/>
          </a:prstGeom>
          <a:solidFill>
            <a:srgbClr val="5F5F5F"/>
          </a:solidFill>
          <a:ln/>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prstClr val="white"/>
                </a:solidFill>
              </a:rPr>
              <a:t>Disaster a function of the notion of RISK</a:t>
            </a:r>
            <a:endParaRPr lang="en-US" sz="2800" dirty="0">
              <a:solidFill>
                <a:prstClr val="white"/>
              </a:solidFill>
            </a:endParaRPr>
          </a:p>
        </p:txBody>
      </p:sp>
      <p:sp>
        <p:nvSpPr>
          <p:cNvPr id="12" name="Rectangle 2"/>
          <p:cNvSpPr txBox="1">
            <a:spLocks noChangeArrowheads="1"/>
          </p:cNvSpPr>
          <p:nvPr/>
        </p:nvSpPr>
        <p:spPr bwMode="auto">
          <a:xfrm>
            <a:off x="6189788" y="1260375"/>
            <a:ext cx="4298701" cy="1296145"/>
          </a:xfrm>
          <a:prstGeom prst="rect">
            <a:avLst/>
          </a:prstGeom>
          <a:solidFill>
            <a:srgbClr val="5F5F5F"/>
          </a:solidFill>
          <a:ln/>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b="1" dirty="0">
                <a:solidFill>
                  <a:prstClr val="white"/>
                </a:solidFill>
              </a:rPr>
              <a:t>Risk =  H x V / C</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188" y="6161386"/>
            <a:ext cx="17494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6189786" y="2556520"/>
            <a:ext cx="4298702" cy="2456657"/>
          </a:xfrm>
          <a:prstGeom prst="rect">
            <a:avLst/>
          </a:prstGeom>
          <a:solidFill>
            <a:srgbClr val="5F5F5F"/>
          </a:solidFill>
          <a:ln/>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prstClr val="white"/>
                </a:solidFill>
              </a:rPr>
              <a:t>Disaster a result of people/communities being vulnerable and unprepared</a:t>
            </a:r>
          </a:p>
        </p:txBody>
      </p:sp>
      <p:sp>
        <p:nvSpPr>
          <p:cNvPr id="2" name="textruta 1"/>
          <p:cNvSpPr txBox="1"/>
          <p:nvPr/>
        </p:nvSpPr>
        <p:spPr>
          <a:xfrm>
            <a:off x="1693996" y="108247"/>
            <a:ext cx="4486274" cy="1754326"/>
          </a:xfrm>
          <a:prstGeom prst="rect">
            <a:avLst/>
          </a:prstGeom>
          <a:noFill/>
        </p:spPr>
        <p:txBody>
          <a:bodyPr wrap="square" rtlCol="0">
            <a:spAutoFit/>
          </a:bodyPr>
          <a:lstStyle/>
          <a:p>
            <a:pPr algn="ctr"/>
            <a:r>
              <a:rPr lang="en-US" sz="3600" b="1" dirty="0">
                <a:solidFill>
                  <a:prstClr val="white"/>
                </a:solidFill>
              </a:rPr>
              <a:t>People are not “victims of circumstances”</a:t>
            </a:r>
            <a:endParaRPr lang="sv-SE" sz="3600" b="1" dirty="0">
              <a:solidFill>
                <a:prstClr val="white"/>
              </a:solidFill>
            </a:endParaRPr>
          </a:p>
        </p:txBody>
      </p:sp>
    </p:spTree>
    <p:extLst>
      <p:ext uri="{BB962C8B-B14F-4D97-AF65-F5344CB8AC3E}">
        <p14:creationId xmlns:p14="http://schemas.microsoft.com/office/powerpoint/2010/main" val="2013096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IFRC_2010 presentation-EN 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jabloon Desire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FRC_2011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FRC_2011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361</Words>
  <Application>Microsoft Office PowerPoint</Application>
  <PresentationFormat>Widescreen</PresentationFormat>
  <Paragraphs>30</Paragraphs>
  <Slides>11</Slides>
  <Notes>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vt:i4>
      </vt:variant>
    </vt:vector>
  </HeadingPairs>
  <TitlesOfParts>
    <vt:vector size="30" baseType="lpstr">
      <vt:lpstr>ＭＳ Ｐゴシック</vt:lpstr>
      <vt:lpstr>ＭＳ Ｐゴシック</vt:lpstr>
      <vt:lpstr>45 Helvetica Light</vt:lpstr>
      <vt:lpstr>Aharoni</vt:lpstr>
      <vt:lpstr>Arial</vt:lpstr>
      <vt:lpstr>Arial Black</vt:lpstr>
      <vt:lpstr>Arial CE</vt:lpstr>
      <vt:lpstr>Arial Regular</vt:lpstr>
      <vt:lpstr>Arial Rounded MT Bold</vt:lpstr>
      <vt:lpstr>Calibri</vt:lpstr>
      <vt:lpstr>Stencil</vt:lpstr>
      <vt:lpstr>Verdana</vt:lpstr>
      <vt:lpstr>Webdings</vt:lpstr>
      <vt:lpstr>Wingdings</vt:lpstr>
      <vt:lpstr>IFRC_2010 presentation-EN basic</vt:lpstr>
      <vt:lpstr>Office-tema</vt:lpstr>
      <vt:lpstr>1_Sjabloon Desiree</vt:lpstr>
      <vt:lpstr>IFRC_2011 presentation-EN</vt:lpstr>
      <vt:lpstr>1_IFRC_2011 presentation-EN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Thomaz CARLZON</dc:creator>
  <cp:lastModifiedBy>Thomaz CARLZON</cp:lastModifiedBy>
  <cp:revision>11</cp:revision>
  <dcterms:created xsi:type="dcterms:W3CDTF">2016-03-01T07:08:36Z</dcterms:created>
  <dcterms:modified xsi:type="dcterms:W3CDTF">2016-03-01T11:09:54Z</dcterms:modified>
</cp:coreProperties>
</file>