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7" r:id="rId2"/>
    <p:sldId id="258" r:id="rId3"/>
    <p:sldId id="264" r:id="rId4"/>
    <p:sldId id="260" r:id="rId5"/>
    <p:sldId id="261" r:id="rId6"/>
    <p:sldId id="262" r:id="rId7"/>
    <p:sldId id="263" r:id="rId8"/>
    <p:sldId id="259" r:id="rId9"/>
    <p:sldId id="265" r:id="rId10"/>
    <p:sldId id="266" r:id="rId11"/>
    <p:sldId id="267" r:id="rId12"/>
    <p:sldId id="268" r:id="rId13"/>
    <p:sldId id="269" r:id="rId14"/>
    <p:sldId id="272" r:id="rId15"/>
    <p:sldId id="270" r:id="rId16"/>
    <p:sldId id="271" r:id="rId17"/>
    <p:sldId id="274" r:id="rId18"/>
    <p:sldId id="273" r:id="rId19"/>
    <p:sldId id="275" r:id="rId20"/>
    <p:sldId id="276" r:id="rId21"/>
    <p:sldId id="277" r:id="rId22"/>
    <p:sldId id="278" r:id="rId23"/>
    <p:sldId id="280" r:id="rId24"/>
    <p:sldId id="279"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Lst>
  <p:sldSz cx="12192000" cy="6858000"/>
  <p:notesSz cx="7010400" cy="92964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2" d="100"/>
          <a:sy n="62" d="100"/>
        </p:scale>
        <p:origin x="106"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PA"/>
          </a:p>
        </p:txBody>
      </p:sp>
      <p:sp>
        <p:nvSpPr>
          <p:cNvPr id="3" name="Marcador de fecha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A46F7FA-3496-469C-A43E-06D12308636C}" type="datetimeFigureOut">
              <a:rPr lang="es-PA" smtClean="0"/>
              <a:t>02/27/2016</a:t>
            </a:fld>
            <a:endParaRPr lang="es-PA"/>
          </a:p>
        </p:txBody>
      </p:sp>
      <p:sp>
        <p:nvSpPr>
          <p:cNvPr id="4" name="Marcador de pie de página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s-PA"/>
          </a:p>
        </p:txBody>
      </p:sp>
      <p:sp>
        <p:nvSpPr>
          <p:cNvPr id="5" name="Marcador de número de diapositiva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97A23B3-4969-47A2-850C-320C53A1179D}" type="slidenum">
              <a:rPr lang="es-PA" smtClean="0"/>
              <a:t>‹#›</a:t>
            </a:fld>
            <a:endParaRPr lang="es-PA"/>
          </a:p>
        </p:txBody>
      </p:sp>
    </p:spTree>
    <p:extLst>
      <p:ext uri="{BB962C8B-B14F-4D97-AF65-F5344CB8AC3E}">
        <p14:creationId xmlns:p14="http://schemas.microsoft.com/office/powerpoint/2010/main" val="397393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PA"/>
          </a:p>
        </p:txBody>
      </p:sp>
      <p:sp>
        <p:nvSpPr>
          <p:cNvPr id="3" name="Marcador de fech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B32A12C-D374-42AC-A9A5-41AD84250BE3}" type="datetimeFigureOut">
              <a:rPr lang="es-PA" smtClean="0"/>
              <a:t>02/27/2016</a:t>
            </a:fld>
            <a:endParaRPr lang="es-PA"/>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s-PA"/>
          </a:p>
        </p:txBody>
      </p:sp>
      <p:sp>
        <p:nvSpPr>
          <p:cNvPr id="5" name="Marcador de not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PA"/>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4A2E50B-1ECD-4177-B3E8-4759A4AD9453}" type="slidenum">
              <a:rPr lang="es-PA" smtClean="0"/>
              <a:t>‹#›</a:t>
            </a:fld>
            <a:endParaRPr lang="es-PA"/>
          </a:p>
        </p:txBody>
      </p:sp>
    </p:spTree>
    <p:extLst>
      <p:ext uri="{BB962C8B-B14F-4D97-AF65-F5344CB8AC3E}">
        <p14:creationId xmlns:p14="http://schemas.microsoft.com/office/powerpoint/2010/main" val="611867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1</a:t>
            </a:fld>
            <a:endParaRPr lang="es-PA"/>
          </a:p>
        </p:txBody>
      </p:sp>
    </p:spTree>
    <p:extLst>
      <p:ext uri="{BB962C8B-B14F-4D97-AF65-F5344CB8AC3E}">
        <p14:creationId xmlns:p14="http://schemas.microsoft.com/office/powerpoint/2010/main" val="29603232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10</a:t>
            </a:fld>
            <a:endParaRPr lang="es-PA"/>
          </a:p>
        </p:txBody>
      </p:sp>
    </p:spTree>
    <p:extLst>
      <p:ext uri="{BB962C8B-B14F-4D97-AF65-F5344CB8AC3E}">
        <p14:creationId xmlns:p14="http://schemas.microsoft.com/office/powerpoint/2010/main" val="20847062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11</a:t>
            </a:fld>
            <a:endParaRPr lang="es-PA"/>
          </a:p>
        </p:txBody>
      </p:sp>
    </p:spTree>
    <p:extLst>
      <p:ext uri="{BB962C8B-B14F-4D97-AF65-F5344CB8AC3E}">
        <p14:creationId xmlns:p14="http://schemas.microsoft.com/office/powerpoint/2010/main" val="1902022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12</a:t>
            </a:fld>
            <a:endParaRPr lang="es-PA"/>
          </a:p>
        </p:txBody>
      </p:sp>
    </p:spTree>
    <p:extLst>
      <p:ext uri="{BB962C8B-B14F-4D97-AF65-F5344CB8AC3E}">
        <p14:creationId xmlns:p14="http://schemas.microsoft.com/office/powerpoint/2010/main" val="32374795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13</a:t>
            </a:fld>
            <a:endParaRPr lang="es-PA"/>
          </a:p>
        </p:txBody>
      </p:sp>
    </p:spTree>
    <p:extLst>
      <p:ext uri="{BB962C8B-B14F-4D97-AF65-F5344CB8AC3E}">
        <p14:creationId xmlns:p14="http://schemas.microsoft.com/office/powerpoint/2010/main" val="1999101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14</a:t>
            </a:fld>
            <a:endParaRPr lang="es-PA"/>
          </a:p>
        </p:txBody>
      </p:sp>
    </p:spTree>
    <p:extLst>
      <p:ext uri="{BB962C8B-B14F-4D97-AF65-F5344CB8AC3E}">
        <p14:creationId xmlns:p14="http://schemas.microsoft.com/office/powerpoint/2010/main" val="29270205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15</a:t>
            </a:fld>
            <a:endParaRPr lang="es-PA"/>
          </a:p>
        </p:txBody>
      </p:sp>
    </p:spTree>
    <p:extLst>
      <p:ext uri="{BB962C8B-B14F-4D97-AF65-F5344CB8AC3E}">
        <p14:creationId xmlns:p14="http://schemas.microsoft.com/office/powerpoint/2010/main" val="41063663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16</a:t>
            </a:fld>
            <a:endParaRPr lang="es-PA"/>
          </a:p>
        </p:txBody>
      </p:sp>
    </p:spTree>
    <p:extLst>
      <p:ext uri="{BB962C8B-B14F-4D97-AF65-F5344CB8AC3E}">
        <p14:creationId xmlns:p14="http://schemas.microsoft.com/office/powerpoint/2010/main" val="19002500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17</a:t>
            </a:fld>
            <a:endParaRPr lang="es-PA"/>
          </a:p>
        </p:txBody>
      </p:sp>
    </p:spTree>
    <p:extLst>
      <p:ext uri="{BB962C8B-B14F-4D97-AF65-F5344CB8AC3E}">
        <p14:creationId xmlns:p14="http://schemas.microsoft.com/office/powerpoint/2010/main" val="37631404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18</a:t>
            </a:fld>
            <a:endParaRPr lang="es-PA"/>
          </a:p>
        </p:txBody>
      </p:sp>
    </p:spTree>
    <p:extLst>
      <p:ext uri="{BB962C8B-B14F-4D97-AF65-F5344CB8AC3E}">
        <p14:creationId xmlns:p14="http://schemas.microsoft.com/office/powerpoint/2010/main" val="4746954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19</a:t>
            </a:fld>
            <a:endParaRPr lang="es-PA"/>
          </a:p>
        </p:txBody>
      </p:sp>
    </p:spTree>
    <p:extLst>
      <p:ext uri="{BB962C8B-B14F-4D97-AF65-F5344CB8AC3E}">
        <p14:creationId xmlns:p14="http://schemas.microsoft.com/office/powerpoint/2010/main" val="2050029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2</a:t>
            </a:fld>
            <a:endParaRPr lang="es-PA"/>
          </a:p>
        </p:txBody>
      </p:sp>
    </p:spTree>
    <p:extLst>
      <p:ext uri="{BB962C8B-B14F-4D97-AF65-F5344CB8AC3E}">
        <p14:creationId xmlns:p14="http://schemas.microsoft.com/office/powerpoint/2010/main" val="39343690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20</a:t>
            </a:fld>
            <a:endParaRPr lang="es-PA"/>
          </a:p>
        </p:txBody>
      </p:sp>
    </p:spTree>
    <p:extLst>
      <p:ext uri="{BB962C8B-B14F-4D97-AF65-F5344CB8AC3E}">
        <p14:creationId xmlns:p14="http://schemas.microsoft.com/office/powerpoint/2010/main" val="37490022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21</a:t>
            </a:fld>
            <a:endParaRPr lang="es-PA"/>
          </a:p>
        </p:txBody>
      </p:sp>
    </p:spTree>
    <p:extLst>
      <p:ext uri="{BB962C8B-B14F-4D97-AF65-F5344CB8AC3E}">
        <p14:creationId xmlns:p14="http://schemas.microsoft.com/office/powerpoint/2010/main" val="8167404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22</a:t>
            </a:fld>
            <a:endParaRPr lang="es-PA"/>
          </a:p>
        </p:txBody>
      </p:sp>
    </p:spTree>
    <p:extLst>
      <p:ext uri="{BB962C8B-B14F-4D97-AF65-F5344CB8AC3E}">
        <p14:creationId xmlns:p14="http://schemas.microsoft.com/office/powerpoint/2010/main" val="32766240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23</a:t>
            </a:fld>
            <a:endParaRPr lang="es-PA"/>
          </a:p>
        </p:txBody>
      </p:sp>
    </p:spTree>
    <p:extLst>
      <p:ext uri="{BB962C8B-B14F-4D97-AF65-F5344CB8AC3E}">
        <p14:creationId xmlns:p14="http://schemas.microsoft.com/office/powerpoint/2010/main" val="21717645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24</a:t>
            </a:fld>
            <a:endParaRPr lang="es-PA"/>
          </a:p>
        </p:txBody>
      </p:sp>
    </p:spTree>
    <p:extLst>
      <p:ext uri="{BB962C8B-B14F-4D97-AF65-F5344CB8AC3E}">
        <p14:creationId xmlns:p14="http://schemas.microsoft.com/office/powerpoint/2010/main" val="1796378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25</a:t>
            </a:fld>
            <a:endParaRPr lang="es-PA"/>
          </a:p>
        </p:txBody>
      </p:sp>
    </p:spTree>
    <p:extLst>
      <p:ext uri="{BB962C8B-B14F-4D97-AF65-F5344CB8AC3E}">
        <p14:creationId xmlns:p14="http://schemas.microsoft.com/office/powerpoint/2010/main" val="33539876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26</a:t>
            </a:fld>
            <a:endParaRPr lang="es-PA"/>
          </a:p>
        </p:txBody>
      </p:sp>
    </p:spTree>
    <p:extLst>
      <p:ext uri="{BB962C8B-B14F-4D97-AF65-F5344CB8AC3E}">
        <p14:creationId xmlns:p14="http://schemas.microsoft.com/office/powerpoint/2010/main" val="16469104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27</a:t>
            </a:fld>
            <a:endParaRPr lang="es-PA"/>
          </a:p>
        </p:txBody>
      </p:sp>
    </p:spTree>
    <p:extLst>
      <p:ext uri="{BB962C8B-B14F-4D97-AF65-F5344CB8AC3E}">
        <p14:creationId xmlns:p14="http://schemas.microsoft.com/office/powerpoint/2010/main" val="2675530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28</a:t>
            </a:fld>
            <a:endParaRPr lang="es-PA"/>
          </a:p>
        </p:txBody>
      </p:sp>
    </p:spTree>
    <p:extLst>
      <p:ext uri="{BB962C8B-B14F-4D97-AF65-F5344CB8AC3E}">
        <p14:creationId xmlns:p14="http://schemas.microsoft.com/office/powerpoint/2010/main" val="19665571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29</a:t>
            </a:fld>
            <a:endParaRPr lang="es-PA"/>
          </a:p>
        </p:txBody>
      </p:sp>
    </p:spTree>
    <p:extLst>
      <p:ext uri="{BB962C8B-B14F-4D97-AF65-F5344CB8AC3E}">
        <p14:creationId xmlns:p14="http://schemas.microsoft.com/office/powerpoint/2010/main" val="3002482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3</a:t>
            </a:fld>
            <a:endParaRPr lang="es-PA"/>
          </a:p>
        </p:txBody>
      </p:sp>
    </p:spTree>
    <p:extLst>
      <p:ext uri="{BB962C8B-B14F-4D97-AF65-F5344CB8AC3E}">
        <p14:creationId xmlns:p14="http://schemas.microsoft.com/office/powerpoint/2010/main" val="24743069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30</a:t>
            </a:fld>
            <a:endParaRPr lang="es-PA"/>
          </a:p>
        </p:txBody>
      </p:sp>
    </p:spTree>
    <p:extLst>
      <p:ext uri="{BB962C8B-B14F-4D97-AF65-F5344CB8AC3E}">
        <p14:creationId xmlns:p14="http://schemas.microsoft.com/office/powerpoint/2010/main" val="15660171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31</a:t>
            </a:fld>
            <a:endParaRPr lang="es-PA"/>
          </a:p>
        </p:txBody>
      </p:sp>
    </p:spTree>
    <p:extLst>
      <p:ext uri="{BB962C8B-B14F-4D97-AF65-F5344CB8AC3E}">
        <p14:creationId xmlns:p14="http://schemas.microsoft.com/office/powerpoint/2010/main" val="2924253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32</a:t>
            </a:fld>
            <a:endParaRPr lang="es-PA"/>
          </a:p>
        </p:txBody>
      </p:sp>
    </p:spTree>
    <p:extLst>
      <p:ext uri="{BB962C8B-B14F-4D97-AF65-F5344CB8AC3E}">
        <p14:creationId xmlns:p14="http://schemas.microsoft.com/office/powerpoint/2010/main" val="30032982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33</a:t>
            </a:fld>
            <a:endParaRPr lang="es-PA"/>
          </a:p>
        </p:txBody>
      </p:sp>
    </p:spTree>
    <p:extLst>
      <p:ext uri="{BB962C8B-B14F-4D97-AF65-F5344CB8AC3E}">
        <p14:creationId xmlns:p14="http://schemas.microsoft.com/office/powerpoint/2010/main" val="16908619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34</a:t>
            </a:fld>
            <a:endParaRPr lang="es-PA"/>
          </a:p>
        </p:txBody>
      </p:sp>
    </p:spTree>
    <p:extLst>
      <p:ext uri="{BB962C8B-B14F-4D97-AF65-F5344CB8AC3E}">
        <p14:creationId xmlns:p14="http://schemas.microsoft.com/office/powerpoint/2010/main" val="3519770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35</a:t>
            </a:fld>
            <a:endParaRPr lang="es-PA"/>
          </a:p>
        </p:txBody>
      </p:sp>
    </p:spTree>
    <p:extLst>
      <p:ext uri="{BB962C8B-B14F-4D97-AF65-F5344CB8AC3E}">
        <p14:creationId xmlns:p14="http://schemas.microsoft.com/office/powerpoint/2010/main" val="38162407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36</a:t>
            </a:fld>
            <a:endParaRPr lang="es-PA"/>
          </a:p>
        </p:txBody>
      </p:sp>
    </p:spTree>
    <p:extLst>
      <p:ext uri="{BB962C8B-B14F-4D97-AF65-F5344CB8AC3E}">
        <p14:creationId xmlns:p14="http://schemas.microsoft.com/office/powerpoint/2010/main" val="4999392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37</a:t>
            </a:fld>
            <a:endParaRPr lang="es-PA"/>
          </a:p>
        </p:txBody>
      </p:sp>
    </p:spTree>
    <p:extLst>
      <p:ext uri="{BB962C8B-B14F-4D97-AF65-F5344CB8AC3E}">
        <p14:creationId xmlns:p14="http://schemas.microsoft.com/office/powerpoint/2010/main" val="32802967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38</a:t>
            </a:fld>
            <a:endParaRPr lang="es-PA"/>
          </a:p>
        </p:txBody>
      </p:sp>
    </p:spTree>
    <p:extLst>
      <p:ext uri="{BB962C8B-B14F-4D97-AF65-F5344CB8AC3E}">
        <p14:creationId xmlns:p14="http://schemas.microsoft.com/office/powerpoint/2010/main" val="679783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4</a:t>
            </a:fld>
            <a:endParaRPr lang="es-PA"/>
          </a:p>
        </p:txBody>
      </p:sp>
    </p:spTree>
    <p:extLst>
      <p:ext uri="{BB962C8B-B14F-4D97-AF65-F5344CB8AC3E}">
        <p14:creationId xmlns:p14="http://schemas.microsoft.com/office/powerpoint/2010/main" val="38546444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5</a:t>
            </a:fld>
            <a:endParaRPr lang="es-PA"/>
          </a:p>
        </p:txBody>
      </p:sp>
    </p:spTree>
    <p:extLst>
      <p:ext uri="{BB962C8B-B14F-4D97-AF65-F5344CB8AC3E}">
        <p14:creationId xmlns:p14="http://schemas.microsoft.com/office/powerpoint/2010/main" val="619991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6</a:t>
            </a:fld>
            <a:endParaRPr lang="es-PA"/>
          </a:p>
        </p:txBody>
      </p:sp>
    </p:spTree>
    <p:extLst>
      <p:ext uri="{BB962C8B-B14F-4D97-AF65-F5344CB8AC3E}">
        <p14:creationId xmlns:p14="http://schemas.microsoft.com/office/powerpoint/2010/main" val="1161310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7</a:t>
            </a:fld>
            <a:endParaRPr lang="es-PA"/>
          </a:p>
        </p:txBody>
      </p:sp>
    </p:spTree>
    <p:extLst>
      <p:ext uri="{BB962C8B-B14F-4D97-AF65-F5344CB8AC3E}">
        <p14:creationId xmlns:p14="http://schemas.microsoft.com/office/powerpoint/2010/main" val="98751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8</a:t>
            </a:fld>
            <a:endParaRPr lang="es-PA"/>
          </a:p>
        </p:txBody>
      </p:sp>
    </p:spTree>
    <p:extLst>
      <p:ext uri="{BB962C8B-B14F-4D97-AF65-F5344CB8AC3E}">
        <p14:creationId xmlns:p14="http://schemas.microsoft.com/office/powerpoint/2010/main" val="12801265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A4A2E50B-1ECD-4177-B3E8-4759A4AD9453}" type="slidenum">
              <a:rPr lang="es-PA" smtClean="0"/>
              <a:t>9</a:t>
            </a:fld>
            <a:endParaRPr lang="es-PA"/>
          </a:p>
        </p:txBody>
      </p:sp>
    </p:spTree>
    <p:extLst>
      <p:ext uri="{BB962C8B-B14F-4D97-AF65-F5344CB8AC3E}">
        <p14:creationId xmlns:p14="http://schemas.microsoft.com/office/powerpoint/2010/main" val="1401812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PA"/>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PA"/>
          </a:p>
        </p:txBody>
      </p:sp>
      <p:sp>
        <p:nvSpPr>
          <p:cNvPr id="4" name="Marcador de fecha 3"/>
          <p:cNvSpPr>
            <a:spLocks noGrp="1"/>
          </p:cNvSpPr>
          <p:nvPr>
            <p:ph type="dt" sz="half" idx="10"/>
          </p:nvPr>
        </p:nvSpPr>
        <p:spPr/>
        <p:txBody>
          <a:bodyPr/>
          <a:lstStyle/>
          <a:p>
            <a:fld id="{84C6F87C-C63B-4D43-8B9D-7A0131431D09}" type="datetimeFigureOut">
              <a:rPr lang="es-PA" smtClean="0"/>
              <a:t>02/27/2016</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5D8C4C76-B516-494C-898D-641C26FCD3B4}" type="slidenum">
              <a:rPr lang="es-PA" smtClean="0"/>
              <a:t>‹#›</a:t>
            </a:fld>
            <a:endParaRPr lang="es-PA"/>
          </a:p>
        </p:txBody>
      </p:sp>
    </p:spTree>
    <p:extLst>
      <p:ext uri="{BB962C8B-B14F-4D97-AF65-F5344CB8AC3E}">
        <p14:creationId xmlns:p14="http://schemas.microsoft.com/office/powerpoint/2010/main" val="3529987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A"/>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fecha 3"/>
          <p:cNvSpPr>
            <a:spLocks noGrp="1"/>
          </p:cNvSpPr>
          <p:nvPr>
            <p:ph type="dt" sz="half" idx="10"/>
          </p:nvPr>
        </p:nvSpPr>
        <p:spPr/>
        <p:txBody>
          <a:bodyPr/>
          <a:lstStyle/>
          <a:p>
            <a:fld id="{84C6F87C-C63B-4D43-8B9D-7A0131431D09}" type="datetimeFigureOut">
              <a:rPr lang="es-PA" smtClean="0"/>
              <a:t>02/27/2016</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5D8C4C76-B516-494C-898D-641C26FCD3B4}" type="slidenum">
              <a:rPr lang="es-PA" smtClean="0"/>
              <a:t>‹#›</a:t>
            </a:fld>
            <a:endParaRPr lang="es-PA"/>
          </a:p>
        </p:txBody>
      </p:sp>
    </p:spTree>
    <p:extLst>
      <p:ext uri="{BB962C8B-B14F-4D97-AF65-F5344CB8AC3E}">
        <p14:creationId xmlns:p14="http://schemas.microsoft.com/office/powerpoint/2010/main" val="3440624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PA"/>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fecha 3"/>
          <p:cNvSpPr>
            <a:spLocks noGrp="1"/>
          </p:cNvSpPr>
          <p:nvPr>
            <p:ph type="dt" sz="half" idx="10"/>
          </p:nvPr>
        </p:nvSpPr>
        <p:spPr/>
        <p:txBody>
          <a:bodyPr/>
          <a:lstStyle/>
          <a:p>
            <a:fld id="{84C6F87C-C63B-4D43-8B9D-7A0131431D09}" type="datetimeFigureOut">
              <a:rPr lang="es-PA" smtClean="0"/>
              <a:t>02/27/2016</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5D8C4C76-B516-494C-898D-641C26FCD3B4}" type="slidenum">
              <a:rPr lang="es-PA" smtClean="0"/>
              <a:t>‹#›</a:t>
            </a:fld>
            <a:endParaRPr lang="es-PA"/>
          </a:p>
        </p:txBody>
      </p:sp>
    </p:spTree>
    <p:extLst>
      <p:ext uri="{BB962C8B-B14F-4D97-AF65-F5344CB8AC3E}">
        <p14:creationId xmlns:p14="http://schemas.microsoft.com/office/powerpoint/2010/main" val="2223566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A"/>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fecha 3"/>
          <p:cNvSpPr>
            <a:spLocks noGrp="1"/>
          </p:cNvSpPr>
          <p:nvPr>
            <p:ph type="dt" sz="half" idx="10"/>
          </p:nvPr>
        </p:nvSpPr>
        <p:spPr/>
        <p:txBody>
          <a:bodyPr/>
          <a:lstStyle/>
          <a:p>
            <a:fld id="{84C6F87C-C63B-4D43-8B9D-7A0131431D09}" type="datetimeFigureOut">
              <a:rPr lang="es-PA" smtClean="0"/>
              <a:t>02/27/2016</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5D8C4C76-B516-494C-898D-641C26FCD3B4}" type="slidenum">
              <a:rPr lang="es-PA" smtClean="0"/>
              <a:t>‹#›</a:t>
            </a:fld>
            <a:endParaRPr lang="es-PA"/>
          </a:p>
        </p:txBody>
      </p:sp>
    </p:spTree>
    <p:extLst>
      <p:ext uri="{BB962C8B-B14F-4D97-AF65-F5344CB8AC3E}">
        <p14:creationId xmlns:p14="http://schemas.microsoft.com/office/powerpoint/2010/main" val="1051896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PA"/>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4C6F87C-C63B-4D43-8B9D-7A0131431D09}" type="datetimeFigureOut">
              <a:rPr lang="es-PA" smtClean="0"/>
              <a:t>02/27/2016</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5D8C4C76-B516-494C-898D-641C26FCD3B4}" type="slidenum">
              <a:rPr lang="es-PA" smtClean="0"/>
              <a:t>‹#›</a:t>
            </a:fld>
            <a:endParaRPr lang="es-PA"/>
          </a:p>
        </p:txBody>
      </p:sp>
    </p:spTree>
    <p:extLst>
      <p:ext uri="{BB962C8B-B14F-4D97-AF65-F5344CB8AC3E}">
        <p14:creationId xmlns:p14="http://schemas.microsoft.com/office/powerpoint/2010/main" val="563520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A"/>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Marcador de fecha 4"/>
          <p:cNvSpPr>
            <a:spLocks noGrp="1"/>
          </p:cNvSpPr>
          <p:nvPr>
            <p:ph type="dt" sz="half" idx="10"/>
          </p:nvPr>
        </p:nvSpPr>
        <p:spPr/>
        <p:txBody>
          <a:bodyPr/>
          <a:lstStyle/>
          <a:p>
            <a:fld id="{84C6F87C-C63B-4D43-8B9D-7A0131431D09}" type="datetimeFigureOut">
              <a:rPr lang="es-PA" smtClean="0"/>
              <a:t>02/27/2016</a:t>
            </a:fld>
            <a:endParaRPr lang="es-PA"/>
          </a:p>
        </p:txBody>
      </p:sp>
      <p:sp>
        <p:nvSpPr>
          <p:cNvPr id="6" name="Marcador de pie de página 5"/>
          <p:cNvSpPr>
            <a:spLocks noGrp="1"/>
          </p:cNvSpPr>
          <p:nvPr>
            <p:ph type="ftr" sz="quarter" idx="11"/>
          </p:nvPr>
        </p:nvSpPr>
        <p:spPr/>
        <p:txBody>
          <a:bodyPr/>
          <a:lstStyle/>
          <a:p>
            <a:endParaRPr lang="es-PA"/>
          </a:p>
        </p:txBody>
      </p:sp>
      <p:sp>
        <p:nvSpPr>
          <p:cNvPr id="7" name="Marcador de número de diapositiva 6"/>
          <p:cNvSpPr>
            <a:spLocks noGrp="1"/>
          </p:cNvSpPr>
          <p:nvPr>
            <p:ph type="sldNum" sz="quarter" idx="12"/>
          </p:nvPr>
        </p:nvSpPr>
        <p:spPr/>
        <p:txBody>
          <a:bodyPr/>
          <a:lstStyle/>
          <a:p>
            <a:fld id="{5D8C4C76-B516-494C-898D-641C26FCD3B4}" type="slidenum">
              <a:rPr lang="es-PA" smtClean="0"/>
              <a:t>‹#›</a:t>
            </a:fld>
            <a:endParaRPr lang="es-PA"/>
          </a:p>
        </p:txBody>
      </p:sp>
    </p:spTree>
    <p:extLst>
      <p:ext uri="{BB962C8B-B14F-4D97-AF65-F5344CB8AC3E}">
        <p14:creationId xmlns:p14="http://schemas.microsoft.com/office/powerpoint/2010/main" val="2220467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PA"/>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7" name="Marcador de fecha 6"/>
          <p:cNvSpPr>
            <a:spLocks noGrp="1"/>
          </p:cNvSpPr>
          <p:nvPr>
            <p:ph type="dt" sz="half" idx="10"/>
          </p:nvPr>
        </p:nvSpPr>
        <p:spPr/>
        <p:txBody>
          <a:bodyPr/>
          <a:lstStyle/>
          <a:p>
            <a:fld id="{84C6F87C-C63B-4D43-8B9D-7A0131431D09}" type="datetimeFigureOut">
              <a:rPr lang="es-PA" smtClean="0"/>
              <a:t>02/27/2016</a:t>
            </a:fld>
            <a:endParaRPr lang="es-PA"/>
          </a:p>
        </p:txBody>
      </p:sp>
      <p:sp>
        <p:nvSpPr>
          <p:cNvPr id="8" name="Marcador de pie de página 7"/>
          <p:cNvSpPr>
            <a:spLocks noGrp="1"/>
          </p:cNvSpPr>
          <p:nvPr>
            <p:ph type="ftr" sz="quarter" idx="11"/>
          </p:nvPr>
        </p:nvSpPr>
        <p:spPr/>
        <p:txBody>
          <a:bodyPr/>
          <a:lstStyle/>
          <a:p>
            <a:endParaRPr lang="es-PA"/>
          </a:p>
        </p:txBody>
      </p:sp>
      <p:sp>
        <p:nvSpPr>
          <p:cNvPr id="9" name="Marcador de número de diapositiva 8"/>
          <p:cNvSpPr>
            <a:spLocks noGrp="1"/>
          </p:cNvSpPr>
          <p:nvPr>
            <p:ph type="sldNum" sz="quarter" idx="12"/>
          </p:nvPr>
        </p:nvSpPr>
        <p:spPr/>
        <p:txBody>
          <a:bodyPr/>
          <a:lstStyle/>
          <a:p>
            <a:fld id="{5D8C4C76-B516-494C-898D-641C26FCD3B4}" type="slidenum">
              <a:rPr lang="es-PA" smtClean="0"/>
              <a:t>‹#›</a:t>
            </a:fld>
            <a:endParaRPr lang="es-PA"/>
          </a:p>
        </p:txBody>
      </p:sp>
    </p:spTree>
    <p:extLst>
      <p:ext uri="{BB962C8B-B14F-4D97-AF65-F5344CB8AC3E}">
        <p14:creationId xmlns:p14="http://schemas.microsoft.com/office/powerpoint/2010/main" val="2396214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A"/>
          </a:p>
        </p:txBody>
      </p:sp>
      <p:sp>
        <p:nvSpPr>
          <p:cNvPr id="3" name="Marcador de fecha 2"/>
          <p:cNvSpPr>
            <a:spLocks noGrp="1"/>
          </p:cNvSpPr>
          <p:nvPr>
            <p:ph type="dt" sz="half" idx="10"/>
          </p:nvPr>
        </p:nvSpPr>
        <p:spPr/>
        <p:txBody>
          <a:bodyPr/>
          <a:lstStyle/>
          <a:p>
            <a:fld id="{84C6F87C-C63B-4D43-8B9D-7A0131431D09}" type="datetimeFigureOut">
              <a:rPr lang="es-PA" smtClean="0"/>
              <a:t>02/27/2016</a:t>
            </a:fld>
            <a:endParaRPr lang="es-PA"/>
          </a:p>
        </p:txBody>
      </p:sp>
      <p:sp>
        <p:nvSpPr>
          <p:cNvPr id="4" name="Marcador de pie de página 3"/>
          <p:cNvSpPr>
            <a:spLocks noGrp="1"/>
          </p:cNvSpPr>
          <p:nvPr>
            <p:ph type="ftr" sz="quarter" idx="11"/>
          </p:nvPr>
        </p:nvSpPr>
        <p:spPr/>
        <p:txBody>
          <a:bodyPr/>
          <a:lstStyle/>
          <a:p>
            <a:endParaRPr lang="es-PA"/>
          </a:p>
        </p:txBody>
      </p:sp>
      <p:sp>
        <p:nvSpPr>
          <p:cNvPr id="5" name="Marcador de número de diapositiva 4"/>
          <p:cNvSpPr>
            <a:spLocks noGrp="1"/>
          </p:cNvSpPr>
          <p:nvPr>
            <p:ph type="sldNum" sz="quarter" idx="12"/>
          </p:nvPr>
        </p:nvSpPr>
        <p:spPr/>
        <p:txBody>
          <a:bodyPr/>
          <a:lstStyle/>
          <a:p>
            <a:fld id="{5D8C4C76-B516-494C-898D-641C26FCD3B4}" type="slidenum">
              <a:rPr lang="es-PA" smtClean="0"/>
              <a:t>‹#›</a:t>
            </a:fld>
            <a:endParaRPr lang="es-PA"/>
          </a:p>
        </p:txBody>
      </p:sp>
    </p:spTree>
    <p:extLst>
      <p:ext uri="{BB962C8B-B14F-4D97-AF65-F5344CB8AC3E}">
        <p14:creationId xmlns:p14="http://schemas.microsoft.com/office/powerpoint/2010/main" val="2073812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4C6F87C-C63B-4D43-8B9D-7A0131431D09}" type="datetimeFigureOut">
              <a:rPr lang="es-PA" smtClean="0"/>
              <a:t>02/27/2016</a:t>
            </a:fld>
            <a:endParaRPr lang="es-PA"/>
          </a:p>
        </p:txBody>
      </p:sp>
      <p:sp>
        <p:nvSpPr>
          <p:cNvPr id="3" name="Marcador de pie de página 2"/>
          <p:cNvSpPr>
            <a:spLocks noGrp="1"/>
          </p:cNvSpPr>
          <p:nvPr>
            <p:ph type="ftr" sz="quarter" idx="11"/>
          </p:nvPr>
        </p:nvSpPr>
        <p:spPr/>
        <p:txBody>
          <a:bodyPr/>
          <a:lstStyle/>
          <a:p>
            <a:endParaRPr lang="es-PA"/>
          </a:p>
        </p:txBody>
      </p:sp>
      <p:sp>
        <p:nvSpPr>
          <p:cNvPr id="4" name="Marcador de número de diapositiva 3"/>
          <p:cNvSpPr>
            <a:spLocks noGrp="1"/>
          </p:cNvSpPr>
          <p:nvPr>
            <p:ph type="sldNum" sz="quarter" idx="12"/>
          </p:nvPr>
        </p:nvSpPr>
        <p:spPr/>
        <p:txBody>
          <a:bodyPr/>
          <a:lstStyle/>
          <a:p>
            <a:fld id="{5D8C4C76-B516-494C-898D-641C26FCD3B4}" type="slidenum">
              <a:rPr lang="es-PA" smtClean="0"/>
              <a:t>‹#›</a:t>
            </a:fld>
            <a:endParaRPr lang="es-PA"/>
          </a:p>
        </p:txBody>
      </p:sp>
    </p:spTree>
    <p:extLst>
      <p:ext uri="{BB962C8B-B14F-4D97-AF65-F5344CB8AC3E}">
        <p14:creationId xmlns:p14="http://schemas.microsoft.com/office/powerpoint/2010/main" val="3491385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A"/>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C6F87C-C63B-4D43-8B9D-7A0131431D09}" type="datetimeFigureOut">
              <a:rPr lang="es-PA" smtClean="0"/>
              <a:t>02/27/2016</a:t>
            </a:fld>
            <a:endParaRPr lang="es-PA"/>
          </a:p>
        </p:txBody>
      </p:sp>
      <p:sp>
        <p:nvSpPr>
          <p:cNvPr id="6" name="Marcador de pie de página 5"/>
          <p:cNvSpPr>
            <a:spLocks noGrp="1"/>
          </p:cNvSpPr>
          <p:nvPr>
            <p:ph type="ftr" sz="quarter" idx="11"/>
          </p:nvPr>
        </p:nvSpPr>
        <p:spPr/>
        <p:txBody>
          <a:bodyPr/>
          <a:lstStyle/>
          <a:p>
            <a:endParaRPr lang="es-PA"/>
          </a:p>
        </p:txBody>
      </p:sp>
      <p:sp>
        <p:nvSpPr>
          <p:cNvPr id="7" name="Marcador de número de diapositiva 6"/>
          <p:cNvSpPr>
            <a:spLocks noGrp="1"/>
          </p:cNvSpPr>
          <p:nvPr>
            <p:ph type="sldNum" sz="quarter" idx="12"/>
          </p:nvPr>
        </p:nvSpPr>
        <p:spPr/>
        <p:txBody>
          <a:bodyPr/>
          <a:lstStyle/>
          <a:p>
            <a:fld id="{5D8C4C76-B516-494C-898D-641C26FCD3B4}" type="slidenum">
              <a:rPr lang="es-PA" smtClean="0"/>
              <a:t>‹#›</a:t>
            </a:fld>
            <a:endParaRPr lang="es-PA"/>
          </a:p>
        </p:txBody>
      </p:sp>
    </p:spTree>
    <p:extLst>
      <p:ext uri="{BB962C8B-B14F-4D97-AF65-F5344CB8AC3E}">
        <p14:creationId xmlns:p14="http://schemas.microsoft.com/office/powerpoint/2010/main" val="915829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A"/>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A"/>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C6F87C-C63B-4D43-8B9D-7A0131431D09}" type="datetimeFigureOut">
              <a:rPr lang="es-PA" smtClean="0"/>
              <a:t>02/27/2016</a:t>
            </a:fld>
            <a:endParaRPr lang="es-PA"/>
          </a:p>
        </p:txBody>
      </p:sp>
      <p:sp>
        <p:nvSpPr>
          <p:cNvPr id="6" name="Marcador de pie de página 5"/>
          <p:cNvSpPr>
            <a:spLocks noGrp="1"/>
          </p:cNvSpPr>
          <p:nvPr>
            <p:ph type="ftr" sz="quarter" idx="11"/>
          </p:nvPr>
        </p:nvSpPr>
        <p:spPr/>
        <p:txBody>
          <a:bodyPr/>
          <a:lstStyle/>
          <a:p>
            <a:endParaRPr lang="es-PA"/>
          </a:p>
        </p:txBody>
      </p:sp>
      <p:sp>
        <p:nvSpPr>
          <p:cNvPr id="7" name="Marcador de número de diapositiva 6"/>
          <p:cNvSpPr>
            <a:spLocks noGrp="1"/>
          </p:cNvSpPr>
          <p:nvPr>
            <p:ph type="sldNum" sz="quarter" idx="12"/>
          </p:nvPr>
        </p:nvSpPr>
        <p:spPr/>
        <p:txBody>
          <a:bodyPr/>
          <a:lstStyle/>
          <a:p>
            <a:fld id="{5D8C4C76-B516-494C-898D-641C26FCD3B4}" type="slidenum">
              <a:rPr lang="es-PA" smtClean="0"/>
              <a:t>‹#›</a:t>
            </a:fld>
            <a:endParaRPr lang="es-PA"/>
          </a:p>
        </p:txBody>
      </p:sp>
    </p:spTree>
    <p:extLst>
      <p:ext uri="{BB962C8B-B14F-4D97-AF65-F5344CB8AC3E}">
        <p14:creationId xmlns:p14="http://schemas.microsoft.com/office/powerpoint/2010/main" val="3075793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A"/>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C6F87C-C63B-4D43-8B9D-7A0131431D09}" type="datetimeFigureOut">
              <a:rPr lang="es-PA" smtClean="0"/>
              <a:t>02/27/2016</a:t>
            </a:fld>
            <a:endParaRPr lang="es-PA"/>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A"/>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8C4C76-B516-494C-898D-641C26FCD3B4}" type="slidenum">
              <a:rPr lang="es-PA" smtClean="0"/>
              <a:t>‹#›</a:t>
            </a:fld>
            <a:endParaRPr lang="es-PA"/>
          </a:p>
        </p:txBody>
      </p:sp>
    </p:spTree>
    <p:extLst>
      <p:ext uri="{BB962C8B-B14F-4D97-AF65-F5344CB8AC3E}">
        <p14:creationId xmlns:p14="http://schemas.microsoft.com/office/powerpoint/2010/main" val="743309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6954672" cy="1325563"/>
          </a:xfrm>
        </p:spPr>
        <p:txBody>
          <a:bodyPr>
            <a:normAutofit/>
          </a:bodyPr>
          <a:lstStyle/>
          <a:p>
            <a:r>
              <a:rPr lang="en-US" sz="2400" b="1" i="1" dirty="0" smtClean="0">
                <a:solidFill>
                  <a:srgbClr val="FF0000"/>
                </a:solidFill>
              </a:rPr>
              <a:t>Neighborhood 8 meeting (community level) </a:t>
            </a:r>
            <a:endParaRPr lang="en-US" sz="2400" b="1" i="1" dirty="0">
              <a:solidFill>
                <a:srgbClr val="FF0000"/>
              </a:solidFill>
            </a:endParaRPr>
          </a:p>
        </p:txBody>
      </p:sp>
      <p:sp>
        <p:nvSpPr>
          <p:cNvPr id="3" name="Marcador de contenido 2"/>
          <p:cNvSpPr>
            <a:spLocks noGrp="1"/>
          </p:cNvSpPr>
          <p:nvPr>
            <p:ph idx="1"/>
          </p:nvPr>
        </p:nvSpPr>
        <p:spPr>
          <a:xfrm>
            <a:off x="127568" y="2643471"/>
            <a:ext cx="4996787" cy="3880159"/>
          </a:xfrm>
        </p:spPr>
        <p:txBody>
          <a:bodyPr>
            <a:normAutofit fontScale="92500"/>
          </a:bodyPr>
          <a:lstStyle/>
          <a:p>
            <a:pPr marL="0" indent="0">
              <a:buNone/>
            </a:pPr>
            <a:r>
              <a:rPr lang="en-US" sz="4000" b="1" dirty="0" smtClean="0"/>
              <a:t>1. Volunteer from Neighborhood 8 Scouts</a:t>
            </a:r>
          </a:p>
          <a:p>
            <a:pPr lvl="1"/>
            <a:r>
              <a:rPr lang="en-US" sz="3600" dirty="0" smtClean="0"/>
              <a:t>Trained in transect walk </a:t>
            </a:r>
          </a:p>
          <a:p>
            <a:pPr lvl="1"/>
            <a:r>
              <a:rPr lang="en-US" sz="3600" dirty="0" smtClean="0"/>
              <a:t>Carried out a transect walk on the street and documented that there was no sewage system</a:t>
            </a:r>
            <a:endParaRPr lang="en-US" sz="3600" dirty="0"/>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95925" y="1690688"/>
            <a:ext cx="6696075" cy="4962525"/>
          </a:xfrm>
          <a:prstGeom prst="rect">
            <a:avLst/>
          </a:prstGeom>
        </p:spPr>
      </p:pic>
    </p:spTree>
    <p:extLst>
      <p:ext uri="{BB962C8B-B14F-4D97-AF65-F5344CB8AC3E}">
        <p14:creationId xmlns:p14="http://schemas.microsoft.com/office/powerpoint/2010/main" val="679576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buNone/>
            </a:pPr>
            <a:r>
              <a:rPr lang="en-US" sz="4000" b="1" dirty="0" smtClean="0"/>
              <a:t>2. Owner of United Supermarkets chain </a:t>
            </a:r>
          </a:p>
          <a:p>
            <a:r>
              <a:rPr lang="en-US" sz="3600" dirty="0" smtClean="0"/>
              <a:t>Highlights two issues: </a:t>
            </a:r>
          </a:p>
          <a:p>
            <a:pPr lvl="2"/>
            <a:r>
              <a:rPr lang="en-US" sz="3200" dirty="0" smtClean="0"/>
              <a:t>Cannot find qualified personnel to manage the supermarkets throughout the district </a:t>
            </a:r>
          </a:p>
          <a:p>
            <a:pPr lvl="2"/>
            <a:r>
              <a:rPr lang="en-US" sz="3200" dirty="0" smtClean="0"/>
              <a:t>Prices have increased and there is a lack of products, due to the difficulty providers face when accessing the district (roads are in poor conditions)</a:t>
            </a:r>
            <a:endParaRPr lang="en-US" sz="3200" dirty="0"/>
          </a:p>
        </p:txBody>
      </p:sp>
      <p:sp>
        <p:nvSpPr>
          <p:cNvPr id="5" name="Título 1"/>
          <p:cNvSpPr>
            <a:spLocks noGrp="1"/>
          </p:cNvSpPr>
          <p:nvPr>
            <p:ph type="title"/>
          </p:nvPr>
        </p:nvSpPr>
        <p:spPr>
          <a:xfrm>
            <a:off x="838200" y="365125"/>
            <a:ext cx="10515600" cy="1325563"/>
          </a:xfrm>
          <a:solidFill>
            <a:schemeClr val="accent1">
              <a:lumMod val="20000"/>
              <a:lumOff val="80000"/>
            </a:schemeClr>
          </a:solidFill>
        </p:spPr>
        <p:txBody>
          <a:bodyPr>
            <a:normAutofit/>
          </a:bodyPr>
          <a:lstStyle/>
          <a:p>
            <a:r>
              <a:rPr lang="es-PA" sz="2400" b="1" i="1" dirty="0">
                <a:solidFill>
                  <a:schemeClr val="accent1">
                    <a:lumMod val="75000"/>
                  </a:schemeClr>
                </a:solidFill>
              </a:rPr>
              <a:t>Meeting of the </a:t>
            </a:r>
            <a:r>
              <a:rPr lang="es-PA" sz="2400" b="1" i="1" u="sng" dirty="0">
                <a:solidFill>
                  <a:schemeClr val="accent1">
                    <a:lumMod val="75000"/>
                  </a:schemeClr>
                </a:solidFill>
              </a:rPr>
              <a:t>Resilience committee of Southside district</a:t>
            </a:r>
            <a:r>
              <a:rPr lang="es-PA" sz="2400" b="1" i="1" dirty="0">
                <a:solidFill>
                  <a:schemeClr val="accent1">
                    <a:lumMod val="75000"/>
                  </a:schemeClr>
                </a:solidFill>
              </a:rPr>
              <a:t> in the city of Mangohaven (includes Neighborhoods 1, 2, 3, 5, 8, 10, 12, 13, 15, 17, 18, 20, 21, 22, 23, 24, 26 and 30)</a:t>
            </a:r>
          </a:p>
        </p:txBody>
      </p:sp>
    </p:spTree>
    <p:extLst>
      <p:ext uri="{BB962C8B-B14F-4D97-AF65-F5344CB8AC3E}">
        <p14:creationId xmlns:p14="http://schemas.microsoft.com/office/powerpoint/2010/main" val="1821543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buNone/>
            </a:pPr>
            <a:r>
              <a:rPr lang="en-US" sz="4000" b="1" dirty="0" smtClean="0"/>
              <a:t>3. Neighborhood 10 Representative</a:t>
            </a:r>
          </a:p>
          <a:p>
            <a:pPr lvl="1"/>
            <a:r>
              <a:rPr lang="en-US" sz="3600" dirty="0" smtClean="0"/>
              <a:t>Highlights that all of the neighborhoods in the district have sewage issues. </a:t>
            </a:r>
            <a:endParaRPr lang="en-US" sz="3600" dirty="0"/>
          </a:p>
        </p:txBody>
      </p:sp>
      <p:sp>
        <p:nvSpPr>
          <p:cNvPr id="5" name="Título 1"/>
          <p:cNvSpPr>
            <a:spLocks noGrp="1"/>
          </p:cNvSpPr>
          <p:nvPr>
            <p:ph type="title"/>
          </p:nvPr>
        </p:nvSpPr>
        <p:spPr>
          <a:xfrm>
            <a:off x="838200" y="365125"/>
            <a:ext cx="10515600" cy="1325563"/>
          </a:xfrm>
          <a:solidFill>
            <a:schemeClr val="accent1">
              <a:lumMod val="20000"/>
              <a:lumOff val="80000"/>
            </a:schemeClr>
          </a:solidFill>
        </p:spPr>
        <p:txBody>
          <a:bodyPr>
            <a:normAutofit/>
          </a:bodyPr>
          <a:lstStyle/>
          <a:p>
            <a:r>
              <a:rPr lang="es-PA" sz="2400" b="1" i="1" dirty="0">
                <a:solidFill>
                  <a:schemeClr val="accent1">
                    <a:lumMod val="75000"/>
                  </a:schemeClr>
                </a:solidFill>
              </a:rPr>
              <a:t>Meeting of the </a:t>
            </a:r>
            <a:r>
              <a:rPr lang="es-PA" sz="2400" b="1" i="1" u="sng" dirty="0">
                <a:solidFill>
                  <a:schemeClr val="accent1">
                    <a:lumMod val="75000"/>
                  </a:schemeClr>
                </a:solidFill>
              </a:rPr>
              <a:t>Resilience committee of Southside district</a:t>
            </a:r>
            <a:r>
              <a:rPr lang="es-PA" sz="2400" b="1" i="1" dirty="0">
                <a:solidFill>
                  <a:schemeClr val="accent1">
                    <a:lumMod val="75000"/>
                  </a:schemeClr>
                </a:solidFill>
              </a:rPr>
              <a:t> in the city of Mangohaven (includes Neighborhoods 1, 2, 3, 5, 8, 10, 12, 13, 15, 17, 18, 20, 21, 22, 23, 24, 26 and 30)</a:t>
            </a:r>
          </a:p>
        </p:txBody>
      </p:sp>
    </p:spTree>
    <p:extLst>
      <p:ext uri="{BB962C8B-B14F-4D97-AF65-F5344CB8AC3E}">
        <p14:creationId xmlns:p14="http://schemas.microsoft.com/office/powerpoint/2010/main" val="194103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buNone/>
            </a:pPr>
            <a:r>
              <a:rPr lang="en-US" sz="4000" b="1" dirty="0" smtClean="0"/>
              <a:t>4. Neighborhood 5 Representative</a:t>
            </a:r>
          </a:p>
          <a:p>
            <a:pPr lvl="1"/>
            <a:r>
              <a:rPr lang="en-US" sz="3600" dirty="0" smtClean="0"/>
              <a:t>The health center in neighborhood 5, which attends neighborhoods 1, 2, 3, 5 and 7, closed due to the lack of medical supplies. </a:t>
            </a:r>
            <a:endParaRPr lang="en-US" sz="3600" dirty="0"/>
          </a:p>
        </p:txBody>
      </p:sp>
      <p:sp>
        <p:nvSpPr>
          <p:cNvPr id="5" name="Título 1"/>
          <p:cNvSpPr>
            <a:spLocks noGrp="1"/>
          </p:cNvSpPr>
          <p:nvPr>
            <p:ph type="title"/>
          </p:nvPr>
        </p:nvSpPr>
        <p:spPr>
          <a:xfrm>
            <a:off x="838200" y="365125"/>
            <a:ext cx="10515600" cy="1325563"/>
          </a:xfrm>
          <a:solidFill>
            <a:schemeClr val="accent1">
              <a:lumMod val="20000"/>
              <a:lumOff val="80000"/>
            </a:schemeClr>
          </a:solidFill>
        </p:spPr>
        <p:txBody>
          <a:bodyPr>
            <a:normAutofit/>
          </a:bodyPr>
          <a:lstStyle/>
          <a:p>
            <a:r>
              <a:rPr lang="es-PA" sz="2400" b="1" i="1" dirty="0">
                <a:solidFill>
                  <a:schemeClr val="accent1">
                    <a:lumMod val="75000"/>
                  </a:schemeClr>
                </a:solidFill>
              </a:rPr>
              <a:t>Meeting of the </a:t>
            </a:r>
            <a:r>
              <a:rPr lang="es-PA" sz="2400" b="1" i="1" u="sng" dirty="0">
                <a:solidFill>
                  <a:schemeClr val="accent1">
                    <a:lumMod val="75000"/>
                  </a:schemeClr>
                </a:solidFill>
              </a:rPr>
              <a:t>Resilience committee of Southside district</a:t>
            </a:r>
            <a:r>
              <a:rPr lang="es-PA" sz="2400" b="1" i="1" dirty="0">
                <a:solidFill>
                  <a:schemeClr val="accent1">
                    <a:lumMod val="75000"/>
                  </a:schemeClr>
                </a:solidFill>
              </a:rPr>
              <a:t> in the city of Mangohaven (includes Neighborhoods 1, 2, 3, 5, 8, 10, 12, 13, 15, 17, 18, 20, 21, 22, 23, 24, 26 and 30)</a:t>
            </a:r>
          </a:p>
        </p:txBody>
      </p:sp>
    </p:spTree>
    <p:extLst>
      <p:ext uri="{BB962C8B-B14F-4D97-AF65-F5344CB8AC3E}">
        <p14:creationId xmlns:p14="http://schemas.microsoft.com/office/powerpoint/2010/main" val="3826694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buNone/>
            </a:pPr>
            <a:r>
              <a:rPr lang="en-US" sz="4000" b="1" dirty="0" smtClean="0"/>
              <a:t>5. Neighborhood 3 representative</a:t>
            </a:r>
          </a:p>
          <a:p>
            <a:pPr lvl="1"/>
            <a:r>
              <a:rPr lang="en-US" sz="3600" dirty="0" smtClean="0"/>
              <a:t>Is worried about the outbreak of the hantavirus, due to large amounts of garbage in the district. </a:t>
            </a:r>
            <a:endParaRPr lang="en-US" sz="3600" dirty="0"/>
          </a:p>
        </p:txBody>
      </p:sp>
      <p:sp>
        <p:nvSpPr>
          <p:cNvPr id="5" name="Título 1"/>
          <p:cNvSpPr>
            <a:spLocks noGrp="1"/>
          </p:cNvSpPr>
          <p:nvPr>
            <p:ph type="title"/>
          </p:nvPr>
        </p:nvSpPr>
        <p:spPr>
          <a:xfrm>
            <a:off x="838200" y="365125"/>
            <a:ext cx="10515600" cy="1325563"/>
          </a:xfrm>
          <a:solidFill>
            <a:schemeClr val="accent1">
              <a:lumMod val="20000"/>
              <a:lumOff val="80000"/>
            </a:schemeClr>
          </a:solidFill>
        </p:spPr>
        <p:txBody>
          <a:bodyPr>
            <a:normAutofit/>
          </a:bodyPr>
          <a:lstStyle/>
          <a:p>
            <a:r>
              <a:rPr lang="es-PA" sz="2400" b="1" i="1" dirty="0">
                <a:solidFill>
                  <a:schemeClr val="accent1">
                    <a:lumMod val="75000"/>
                  </a:schemeClr>
                </a:solidFill>
              </a:rPr>
              <a:t>Meeting of the </a:t>
            </a:r>
            <a:r>
              <a:rPr lang="es-PA" sz="2400" b="1" i="1" u="sng" dirty="0">
                <a:solidFill>
                  <a:schemeClr val="accent1">
                    <a:lumMod val="75000"/>
                  </a:schemeClr>
                </a:solidFill>
              </a:rPr>
              <a:t>Resilience committee of Southside district</a:t>
            </a:r>
            <a:r>
              <a:rPr lang="es-PA" sz="2400" b="1" i="1" dirty="0">
                <a:solidFill>
                  <a:schemeClr val="accent1">
                    <a:lumMod val="75000"/>
                  </a:schemeClr>
                </a:solidFill>
              </a:rPr>
              <a:t> in the city of Mangohaven (includes Neighborhoods 1, 2, 3, 5, 8, 10, 12, 13, 15, 17, 18, 20, 21, 22, 23, 24, 26 and 30)</a:t>
            </a:r>
          </a:p>
        </p:txBody>
      </p:sp>
    </p:spTree>
    <p:extLst>
      <p:ext uri="{BB962C8B-B14F-4D97-AF65-F5344CB8AC3E}">
        <p14:creationId xmlns:p14="http://schemas.microsoft.com/office/powerpoint/2010/main" val="174570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buNone/>
            </a:pPr>
            <a:r>
              <a:rPr lang="en-US" sz="4000" b="1" dirty="0"/>
              <a:t>6</a:t>
            </a:r>
            <a:r>
              <a:rPr lang="en-US" sz="4000" b="1" dirty="0" smtClean="0"/>
              <a:t>. Representative of the television channel TVMangoHavenToday</a:t>
            </a:r>
          </a:p>
          <a:p>
            <a:r>
              <a:rPr lang="en-US" sz="3600" dirty="0" smtClean="0"/>
              <a:t>Has a solid corporate social responsibility program that has supported various activities in different neighborhoods, such as campaigns, workshops, courses, etc. </a:t>
            </a:r>
          </a:p>
          <a:p>
            <a:pPr lvl="1"/>
            <a:r>
              <a:rPr lang="en-US" sz="3200" dirty="0" smtClean="0"/>
              <a:t>He or she is looking for new opportunities to start programs in Mangohaven.</a:t>
            </a:r>
            <a:endParaRPr lang="en-US" sz="3200" dirty="0"/>
          </a:p>
        </p:txBody>
      </p:sp>
      <p:sp>
        <p:nvSpPr>
          <p:cNvPr id="5" name="Título 1"/>
          <p:cNvSpPr txBox="1">
            <a:spLocks/>
          </p:cNvSpPr>
          <p:nvPr/>
        </p:nvSpPr>
        <p:spPr>
          <a:xfrm>
            <a:off x="964842" y="478888"/>
            <a:ext cx="10515600" cy="1325563"/>
          </a:xfrm>
          <a:prstGeom prst="rect">
            <a:avLst/>
          </a:prstGeom>
          <a:solidFill>
            <a:schemeClr val="accent1">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PA" sz="2400" b="1" i="1" dirty="0">
                <a:solidFill>
                  <a:schemeClr val="accent1">
                    <a:lumMod val="75000"/>
                  </a:schemeClr>
                </a:solidFill>
              </a:rPr>
              <a:t>Meeting of the </a:t>
            </a:r>
            <a:r>
              <a:rPr lang="es-PA" sz="2400" b="1" i="1" u="sng" dirty="0">
                <a:solidFill>
                  <a:schemeClr val="accent1">
                    <a:lumMod val="75000"/>
                  </a:schemeClr>
                </a:solidFill>
              </a:rPr>
              <a:t>Resilience committee of Southside district</a:t>
            </a:r>
            <a:r>
              <a:rPr lang="es-PA" sz="2400" b="1" i="1" dirty="0">
                <a:solidFill>
                  <a:schemeClr val="accent1">
                    <a:lumMod val="75000"/>
                  </a:schemeClr>
                </a:solidFill>
              </a:rPr>
              <a:t> in the city of Mangohaven (includes Neighborhoods 1, 2, 3, 5, 8, 10, 12, 13, 15, 17, 18, 20, 21, 22, 23, 24, 26 and 30)</a:t>
            </a:r>
          </a:p>
        </p:txBody>
      </p:sp>
    </p:spTree>
    <p:extLst>
      <p:ext uri="{BB962C8B-B14F-4D97-AF65-F5344CB8AC3E}">
        <p14:creationId xmlns:p14="http://schemas.microsoft.com/office/powerpoint/2010/main" val="466626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890020"/>
            <a:ext cx="10515600" cy="4351338"/>
          </a:xfrm>
        </p:spPr>
        <p:txBody>
          <a:bodyPr>
            <a:normAutofit/>
          </a:bodyPr>
          <a:lstStyle/>
          <a:p>
            <a:pPr marL="0" indent="0">
              <a:buNone/>
            </a:pPr>
            <a:r>
              <a:rPr lang="en-US" sz="4000" b="1" dirty="0"/>
              <a:t>7</a:t>
            </a:r>
            <a:r>
              <a:rPr lang="en-US" sz="4000" b="1" dirty="0" smtClean="0"/>
              <a:t>. Healthcare sector representative </a:t>
            </a:r>
          </a:p>
          <a:p>
            <a:pPr lvl="1"/>
            <a:r>
              <a:rPr lang="en-US" sz="3600" dirty="0" smtClean="0"/>
              <a:t>One serious problems:</a:t>
            </a:r>
          </a:p>
          <a:p>
            <a:pPr lvl="2"/>
            <a:r>
              <a:rPr lang="en-US" sz="3200" dirty="0" smtClean="0"/>
              <a:t>The budget for this fiscal year is already spent, which lead to closing two clinics in the neighborhood. </a:t>
            </a:r>
            <a:endParaRPr lang="en-US" sz="3200" dirty="0"/>
          </a:p>
        </p:txBody>
      </p:sp>
      <p:sp>
        <p:nvSpPr>
          <p:cNvPr id="5" name="Título 1"/>
          <p:cNvSpPr>
            <a:spLocks noGrp="1"/>
          </p:cNvSpPr>
          <p:nvPr>
            <p:ph type="title"/>
          </p:nvPr>
        </p:nvSpPr>
        <p:spPr>
          <a:xfrm>
            <a:off x="838200" y="365125"/>
            <a:ext cx="10515600" cy="1325563"/>
          </a:xfrm>
          <a:solidFill>
            <a:schemeClr val="accent1">
              <a:lumMod val="20000"/>
              <a:lumOff val="80000"/>
            </a:schemeClr>
          </a:solidFill>
        </p:spPr>
        <p:txBody>
          <a:bodyPr>
            <a:normAutofit/>
          </a:bodyPr>
          <a:lstStyle/>
          <a:p>
            <a:r>
              <a:rPr lang="es-PA" sz="2400" b="1" i="1" dirty="0">
                <a:solidFill>
                  <a:schemeClr val="accent1">
                    <a:lumMod val="75000"/>
                  </a:schemeClr>
                </a:solidFill>
              </a:rPr>
              <a:t>Meeting of the </a:t>
            </a:r>
            <a:r>
              <a:rPr lang="es-PA" sz="2400" b="1" i="1" u="sng" dirty="0">
                <a:solidFill>
                  <a:schemeClr val="accent1">
                    <a:lumMod val="75000"/>
                  </a:schemeClr>
                </a:solidFill>
              </a:rPr>
              <a:t>Resilience committee of Southside district</a:t>
            </a:r>
            <a:r>
              <a:rPr lang="es-PA" sz="2400" b="1" i="1" dirty="0">
                <a:solidFill>
                  <a:schemeClr val="accent1">
                    <a:lumMod val="75000"/>
                  </a:schemeClr>
                </a:solidFill>
              </a:rPr>
              <a:t> in the city of Mangohaven (includes Neighborhoods 1, 2, 3, 5, 8, 10, 12, 13, 15, 17, 18, 20, 21, 22, 23, 24, 26 and 30)</a:t>
            </a:r>
          </a:p>
        </p:txBody>
      </p:sp>
    </p:spTree>
    <p:extLst>
      <p:ext uri="{BB962C8B-B14F-4D97-AF65-F5344CB8AC3E}">
        <p14:creationId xmlns:p14="http://schemas.microsoft.com/office/powerpoint/2010/main" val="1156655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1">
              <a:lumMod val="20000"/>
              <a:lumOff val="80000"/>
            </a:schemeClr>
          </a:solidFill>
        </p:spPr>
        <p:txBody>
          <a:bodyPr>
            <a:normAutofit/>
          </a:bodyPr>
          <a:lstStyle/>
          <a:p>
            <a:r>
              <a:rPr lang="es-PA" sz="2400" b="1" i="1" dirty="0">
                <a:solidFill>
                  <a:schemeClr val="accent1">
                    <a:lumMod val="75000"/>
                  </a:schemeClr>
                </a:solidFill>
              </a:rPr>
              <a:t>Meeting of the </a:t>
            </a:r>
            <a:r>
              <a:rPr lang="es-PA" sz="2400" b="1" i="1" u="sng" dirty="0">
                <a:solidFill>
                  <a:schemeClr val="accent1">
                    <a:lumMod val="75000"/>
                  </a:schemeClr>
                </a:solidFill>
              </a:rPr>
              <a:t>Resilience committee of Southside district</a:t>
            </a:r>
            <a:r>
              <a:rPr lang="es-PA" sz="2400" b="1" i="1" dirty="0">
                <a:solidFill>
                  <a:schemeClr val="accent1">
                    <a:lumMod val="75000"/>
                  </a:schemeClr>
                </a:solidFill>
              </a:rPr>
              <a:t> in the city of Mangohaven (includes Neighborhoods 1, 2, 3, 5, 8, 10, 12, 13, 15, 17, 18, 20, 21, 22, 23, 24, 26 and 30)</a:t>
            </a:r>
          </a:p>
        </p:txBody>
      </p:sp>
      <p:sp>
        <p:nvSpPr>
          <p:cNvPr id="3" name="Marcador de contenido 2"/>
          <p:cNvSpPr>
            <a:spLocks noGrp="1"/>
          </p:cNvSpPr>
          <p:nvPr>
            <p:ph idx="1"/>
          </p:nvPr>
        </p:nvSpPr>
        <p:spPr/>
        <p:txBody>
          <a:bodyPr>
            <a:normAutofit/>
          </a:bodyPr>
          <a:lstStyle/>
          <a:p>
            <a:pPr marL="0" indent="0">
              <a:buNone/>
            </a:pPr>
            <a:r>
              <a:rPr lang="en-US" sz="4000" b="1" dirty="0"/>
              <a:t>8</a:t>
            </a:r>
            <a:r>
              <a:rPr lang="en-US" sz="4000" b="1" dirty="0" smtClean="0"/>
              <a:t>. Red Cross Representative (Western District Committee) </a:t>
            </a:r>
          </a:p>
          <a:p>
            <a:r>
              <a:rPr lang="en-US" sz="3600" dirty="0" smtClean="0"/>
              <a:t>Has a training program on community health and a network of volunteers who have worked in Neighborhoods 20-30, resulting in lower rates of disease.</a:t>
            </a:r>
          </a:p>
          <a:p>
            <a:pPr lvl="1"/>
            <a:r>
              <a:rPr lang="en-US" sz="3200" dirty="0" smtClean="0"/>
              <a:t>The financing for these programs is almost finished, so they cannot continue. </a:t>
            </a:r>
            <a:endParaRPr lang="en-US" sz="3200" dirty="0"/>
          </a:p>
        </p:txBody>
      </p:sp>
    </p:spTree>
    <p:extLst>
      <p:ext uri="{BB962C8B-B14F-4D97-AF65-F5344CB8AC3E}">
        <p14:creationId xmlns:p14="http://schemas.microsoft.com/office/powerpoint/2010/main" val="3043821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6">
              <a:lumMod val="60000"/>
              <a:lumOff val="40000"/>
            </a:schemeClr>
          </a:solidFill>
        </p:spPr>
        <p:txBody>
          <a:bodyPr>
            <a:normAutofit/>
          </a:bodyPr>
          <a:lstStyle/>
          <a:p>
            <a:r>
              <a:rPr lang="es-PA" sz="2400" b="1" i="1" dirty="0" smtClean="0">
                <a:solidFill>
                  <a:schemeClr val="accent6">
                    <a:lumMod val="50000"/>
                  </a:schemeClr>
                </a:solidFill>
              </a:rPr>
              <a:t>Meeting of “Our Resilient City” municipal platform (includes Western, Northwestern, Northeastern, Southside, South, Central, River, Industrial, and Airport districts)</a:t>
            </a:r>
            <a:endParaRPr lang="es-PA" sz="2400" b="1" i="1" dirty="0">
              <a:solidFill>
                <a:schemeClr val="accent6">
                  <a:lumMod val="50000"/>
                </a:schemeClr>
              </a:solidFill>
            </a:endParaRPr>
          </a:p>
        </p:txBody>
      </p:sp>
      <p:sp>
        <p:nvSpPr>
          <p:cNvPr id="3" name="Marcador de contenido 2"/>
          <p:cNvSpPr>
            <a:spLocks noGrp="1"/>
          </p:cNvSpPr>
          <p:nvPr>
            <p:ph idx="1"/>
          </p:nvPr>
        </p:nvSpPr>
        <p:spPr/>
        <p:txBody>
          <a:bodyPr>
            <a:normAutofit fontScale="92500"/>
          </a:bodyPr>
          <a:lstStyle/>
          <a:p>
            <a:pPr marL="0" indent="0">
              <a:buNone/>
            </a:pPr>
            <a:r>
              <a:rPr lang="en-US" sz="4000" b="1" dirty="0" smtClean="0"/>
              <a:t>1. </a:t>
            </a:r>
            <a:r>
              <a:rPr lang="en-US" sz="4000" b="1" dirty="0" err="1" smtClean="0"/>
              <a:t>Mangohaven</a:t>
            </a:r>
            <a:r>
              <a:rPr lang="en-US" sz="4000" b="1" dirty="0" smtClean="0"/>
              <a:t> Mayor: </a:t>
            </a:r>
          </a:p>
          <a:p>
            <a:pPr lvl="1"/>
            <a:r>
              <a:rPr lang="en-US" sz="3600" dirty="0" smtClean="0"/>
              <a:t>Closed all of the social benefits programs because of a change in administration. Expects to do an evaluation in each neighborhood to identify real needs. Estimates there will be a proposal ready within a year and a half. </a:t>
            </a:r>
          </a:p>
          <a:p>
            <a:pPr lvl="1"/>
            <a:r>
              <a:rPr lang="en-US" sz="3600" dirty="0" smtClean="0"/>
              <a:t>Just received support from the Rockefeller Foundation, amounting to 1 million dollars, to strengthen city resilience, under the condition of a detailed assessment. </a:t>
            </a:r>
            <a:endParaRPr lang="en-US" sz="3600" dirty="0"/>
          </a:p>
        </p:txBody>
      </p:sp>
    </p:spTree>
    <p:extLst>
      <p:ext uri="{BB962C8B-B14F-4D97-AF65-F5344CB8AC3E}">
        <p14:creationId xmlns:p14="http://schemas.microsoft.com/office/powerpoint/2010/main" val="37147346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6">
              <a:lumMod val="60000"/>
              <a:lumOff val="40000"/>
            </a:schemeClr>
          </a:solidFill>
        </p:spPr>
        <p:txBody>
          <a:bodyPr>
            <a:normAutofit/>
          </a:bodyPr>
          <a:lstStyle/>
          <a:p>
            <a:r>
              <a:rPr lang="es-PA" sz="2400" b="1" i="1" dirty="0">
                <a:solidFill>
                  <a:schemeClr val="accent6">
                    <a:lumMod val="50000"/>
                  </a:schemeClr>
                </a:solidFill>
              </a:rPr>
              <a:t>Meeting of “Our Resilient City” municipal platform (includes Western, Northwestern, </a:t>
            </a:r>
            <a:r>
              <a:rPr lang="es-PA" sz="2400" b="1" i="1" dirty="0" smtClean="0">
                <a:solidFill>
                  <a:schemeClr val="accent6">
                    <a:lumMod val="50000"/>
                  </a:schemeClr>
                </a:solidFill>
              </a:rPr>
              <a:t>Northeastern, </a:t>
            </a:r>
            <a:r>
              <a:rPr lang="es-PA" sz="2400" b="1" i="1" dirty="0">
                <a:solidFill>
                  <a:schemeClr val="accent6">
                    <a:lumMod val="50000"/>
                  </a:schemeClr>
                </a:solidFill>
              </a:rPr>
              <a:t>Southside, South, Central, River, Industrial, and Airport districts)</a:t>
            </a:r>
          </a:p>
        </p:txBody>
      </p:sp>
      <p:sp>
        <p:nvSpPr>
          <p:cNvPr id="3" name="Marcador de contenido 2"/>
          <p:cNvSpPr>
            <a:spLocks noGrp="1"/>
          </p:cNvSpPr>
          <p:nvPr>
            <p:ph idx="1"/>
          </p:nvPr>
        </p:nvSpPr>
        <p:spPr/>
        <p:txBody>
          <a:bodyPr>
            <a:normAutofit fontScale="92500" lnSpcReduction="10000"/>
          </a:bodyPr>
          <a:lstStyle/>
          <a:p>
            <a:pPr marL="0" indent="0">
              <a:buNone/>
            </a:pPr>
            <a:r>
              <a:rPr lang="en-US" sz="4000" b="1" dirty="0" smtClean="0"/>
              <a:t>2. Red Cross General Director, Mangohaven district office:</a:t>
            </a:r>
          </a:p>
          <a:p>
            <a:pPr marL="0" indent="0">
              <a:buNone/>
            </a:pPr>
            <a:endParaRPr lang="en-US" sz="4000" b="1" dirty="0" smtClean="0"/>
          </a:p>
          <a:p>
            <a:pPr lvl="1"/>
            <a:r>
              <a:rPr lang="en-US" sz="3600" dirty="0" smtClean="0"/>
              <a:t>Comments that 10 district volunteers just finished a training that includes:</a:t>
            </a:r>
          </a:p>
          <a:p>
            <a:pPr lvl="2"/>
            <a:r>
              <a:rPr lang="en-US" sz="3200" dirty="0" smtClean="0"/>
              <a:t>Rapid Participatory  Community Assessment (with a focus on risk mapping);</a:t>
            </a:r>
          </a:p>
          <a:p>
            <a:pPr lvl="2"/>
            <a:r>
              <a:rPr lang="en-US" sz="3200" dirty="0" smtClean="0"/>
              <a:t>Creating networks and coalitions (advocacy); </a:t>
            </a:r>
          </a:p>
          <a:p>
            <a:pPr lvl="2"/>
            <a:r>
              <a:rPr lang="en-US" sz="3200" dirty="0" smtClean="0"/>
              <a:t>Leadership Development </a:t>
            </a:r>
          </a:p>
          <a:p>
            <a:pPr lvl="1"/>
            <a:endParaRPr lang="en-US" sz="3600" dirty="0"/>
          </a:p>
        </p:txBody>
      </p:sp>
    </p:spTree>
    <p:extLst>
      <p:ext uri="{BB962C8B-B14F-4D97-AF65-F5344CB8AC3E}">
        <p14:creationId xmlns:p14="http://schemas.microsoft.com/office/powerpoint/2010/main" val="35297241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6">
              <a:lumMod val="60000"/>
              <a:lumOff val="40000"/>
            </a:schemeClr>
          </a:solidFill>
        </p:spPr>
        <p:txBody>
          <a:bodyPr>
            <a:normAutofit/>
          </a:bodyPr>
          <a:lstStyle/>
          <a:p>
            <a:r>
              <a:rPr lang="es-PA" sz="2400" b="1" i="1" dirty="0">
                <a:solidFill>
                  <a:schemeClr val="accent6">
                    <a:lumMod val="50000"/>
                  </a:schemeClr>
                </a:solidFill>
              </a:rPr>
              <a:t>Meeting of “Our Resilient City” municipal platform (includes Western, Northwestern, </a:t>
            </a:r>
            <a:r>
              <a:rPr lang="es-PA" sz="2400" b="1" i="1" dirty="0" smtClean="0">
                <a:solidFill>
                  <a:schemeClr val="accent6">
                    <a:lumMod val="50000"/>
                  </a:schemeClr>
                </a:solidFill>
              </a:rPr>
              <a:t>Northeastern, </a:t>
            </a:r>
            <a:r>
              <a:rPr lang="es-PA" sz="2400" b="1" i="1" dirty="0">
                <a:solidFill>
                  <a:schemeClr val="accent6">
                    <a:lumMod val="50000"/>
                  </a:schemeClr>
                </a:solidFill>
              </a:rPr>
              <a:t>Southside, South, Central, River, Industrial, and Airport districts)</a:t>
            </a:r>
          </a:p>
        </p:txBody>
      </p:sp>
      <p:sp>
        <p:nvSpPr>
          <p:cNvPr id="3" name="Marcador de contenido 2"/>
          <p:cNvSpPr>
            <a:spLocks noGrp="1"/>
          </p:cNvSpPr>
          <p:nvPr>
            <p:ph idx="1"/>
          </p:nvPr>
        </p:nvSpPr>
        <p:spPr/>
        <p:txBody>
          <a:bodyPr>
            <a:normAutofit/>
          </a:bodyPr>
          <a:lstStyle/>
          <a:p>
            <a:pPr marL="0" indent="0">
              <a:buNone/>
            </a:pPr>
            <a:r>
              <a:rPr lang="en-US" sz="4000" b="1" dirty="0" smtClean="0"/>
              <a:t>3. Ministry of Environment:</a:t>
            </a:r>
          </a:p>
          <a:p>
            <a:pPr marL="0" indent="0">
              <a:buNone/>
            </a:pPr>
            <a:endParaRPr lang="en-US" sz="4000" b="1" dirty="0" smtClean="0"/>
          </a:p>
          <a:p>
            <a:pPr lvl="1"/>
            <a:r>
              <a:rPr lang="en-US" sz="3600" dirty="0" smtClean="0"/>
              <a:t>Informs that due to the lack of rainfall and because of the El Niño phenomenon, the dams that provide drinking water to the districts are seeing critically low water levels and will begin to ration water and cut electrical services.  </a:t>
            </a:r>
            <a:endParaRPr lang="en-US" sz="3600" dirty="0"/>
          </a:p>
        </p:txBody>
      </p:sp>
    </p:spTree>
    <p:extLst>
      <p:ext uri="{BB962C8B-B14F-4D97-AF65-F5344CB8AC3E}">
        <p14:creationId xmlns:p14="http://schemas.microsoft.com/office/powerpoint/2010/main" val="3911687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PA" sz="2400" b="1" i="1" dirty="0">
                <a:solidFill>
                  <a:srgbClr val="FF0000"/>
                </a:solidFill>
              </a:rPr>
              <a:t>Neighborhood 8</a:t>
            </a:r>
            <a:r>
              <a:rPr lang="es-PA" sz="2400" b="1" i="1" dirty="0" smtClean="0">
                <a:solidFill>
                  <a:srgbClr val="FF0000"/>
                </a:solidFill>
              </a:rPr>
              <a:t> </a:t>
            </a:r>
            <a:r>
              <a:rPr lang="es-PA" sz="2400" b="1" i="1" dirty="0">
                <a:solidFill>
                  <a:srgbClr val="FF0000"/>
                </a:solidFill>
              </a:rPr>
              <a:t>meeting (community level) </a:t>
            </a:r>
          </a:p>
        </p:txBody>
      </p:sp>
      <p:sp>
        <p:nvSpPr>
          <p:cNvPr id="3" name="Marcador de contenido 2"/>
          <p:cNvSpPr>
            <a:spLocks noGrp="1"/>
          </p:cNvSpPr>
          <p:nvPr>
            <p:ph idx="1"/>
          </p:nvPr>
        </p:nvSpPr>
        <p:spPr/>
        <p:txBody>
          <a:bodyPr>
            <a:normAutofit/>
          </a:bodyPr>
          <a:lstStyle/>
          <a:p>
            <a:pPr marL="0" indent="0">
              <a:buNone/>
            </a:pPr>
            <a:r>
              <a:rPr lang="en-US" sz="4000" b="1" dirty="0" smtClean="0"/>
              <a:t>2. Volunteer from the Adventist church in Neighborhood 8</a:t>
            </a:r>
          </a:p>
          <a:p>
            <a:pPr lvl="1"/>
            <a:r>
              <a:rPr lang="en-US" sz="3600" dirty="0" smtClean="0"/>
              <a:t>Trained in transect walk </a:t>
            </a:r>
          </a:p>
          <a:p>
            <a:pPr lvl="1"/>
            <a:r>
              <a:rPr lang="en-US" sz="3600" dirty="0" smtClean="0"/>
              <a:t>Carried out a transect walk on the street and documented the fact that there is no sewage system </a:t>
            </a:r>
            <a:r>
              <a:rPr lang="en-US" sz="3600" u="sng" dirty="0" smtClean="0"/>
              <a:t>or</a:t>
            </a:r>
            <a:r>
              <a:rPr lang="en-US" sz="3600" dirty="0" smtClean="0"/>
              <a:t> public lighting</a:t>
            </a:r>
            <a:endParaRPr lang="en-US" sz="3600" dirty="0"/>
          </a:p>
        </p:txBody>
      </p:sp>
    </p:spTree>
    <p:extLst>
      <p:ext uri="{BB962C8B-B14F-4D97-AF65-F5344CB8AC3E}">
        <p14:creationId xmlns:p14="http://schemas.microsoft.com/office/powerpoint/2010/main" val="5713240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6">
              <a:lumMod val="60000"/>
              <a:lumOff val="40000"/>
            </a:schemeClr>
          </a:solidFill>
        </p:spPr>
        <p:txBody>
          <a:bodyPr>
            <a:normAutofit/>
          </a:bodyPr>
          <a:lstStyle/>
          <a:p>
            <a:r>
              <a:rPr lang="es-PA" sz="2400" b="1" i="1" dirty="0">
                <a:solidFill>
                  <a:schemeClr val="accent6">
                    <a:lumMod val="50000"/>
                  </a:schemeClr>
                </a:solidFill>
              </a:rPr>
              <a:t>Meeting of “Our Resilient City” municipal platform (includes Western, Northwestern, </a:t>
            </a:r>
            <a:r>
              <a:rPr lang="es-PA" sz="2400" b="1" i="1" dirty="0" smtClean="0">
                <a:solidFill>
                  <a:schemeClr val="accent6">
                    <a:lumMod val="50000"/>
                  </a:schemeClr>
                </a:solidFill>
              </a:rPr>
              <a:t>Northeastern, </a:t>
            </a:r>
            <a:r>
              <a:rPr lang="es-PA" sz="2400" b="1" i="1" dirty="0">
                <a:solidFill>
                  <a:schemeClr val="accent6">
                    <a:lumMod val="50000"/>
                  </a:schemeClr>
                </a:solidFill>
              </a:rPr>
              <a:t>Southside, South, Central, River, Industrial, and Airport districts)</a:t>
            </a:r>
          </a:p>
        </p:txBody>
      </p:sp>
      <p:sp>
        <p:nvSpPr>
          <p:cNvPr id="3" name="Marcador de contenido 2"/>
          <p:cNvSpPr>
            <a:spLocks noGrp="1"/>
          </p:cNvSpPr>
          <p:nvPr>
            <p:ph idx="1"/>
          </p:nvPr>
        </p:nvSpPr>
        <p:spPr/>
        <p:txBody>
          <a:bodyPr>
            <a:normAutofit/>
          </a:bodyPr>
          <a:lstStyle/>
          <a:p>
            <a:pPr marL="0" indent="0">
              <a:buNone/>
            </a:pPr>
            <a:r>
              <a:rPr lang="en-US" sz="4000" b="1" dirty="0" smtClean="0"/>
              <a:t>4. </a:t>
            </a:r>
            <a:r>
              <a:rPr lang="en-US" sz="4000" b="1" dirty="0" err="1" smtClean="0"/>
              <a:t>Mangohaven´s</a:t>
            </a:r>
            <a:r>
              <a:rPr lang="en-US" sz="4000" b="1" dirty="0" smtClean="0"/>
              <a:t> Green Association:</a:t>
            </a:r>
          </a:p>
          <a:p>
            <a:pPr marL="0" indent="0">
              <a:buNone/>
            </a:pPr>
            <a:endParaRPr lang="en-US" sz="4000" b="1" dirty="0" smtClean="0"/>
          </a:p>
          <a:p>
            <a:pPr lvl="1"/>
            <a:r>
              <a:rPr lang="en-US" sz="3600" dirty="0" smtClean="0"/>
              <a:t>Informs that they are looking to disseminate their alternative energy technology (economic solar panels) in the poorest neighborhoods, but they need funding and volunteer trainers for this pilot project.</a:t>
            </a:r>
            <a:endParaRPr lang="en-US" sz="3600" dirty="0"/>
          </a:p>
        </p:txBody>
      </p:sp>
    </p:spTree>
    <p:extLst>
      <p:ext uri="{BB962C8B-B14F-4D97-AF65-F5344CB8AC3E}">
        <p14:creationId xmlns:p14="http://schemas.microsoft.com/office/powerpoint/2010/main" val="28174974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6">
              <a:lumMod val="60000"/>
              <a:lumOff val="40000"/>
            </a:schemeClr>
          </a:solidFill>
        </p:spPr>
        <p:txBody>
          <a:bodyPr>
            <a:normAutofit/>
          </a:bodyPr>
          <a:lstStyle/>
          <a:p>
            <a:r>
              <a:rPr lang="es-PA" sz="2400" b="1" i="1" dirty="0">
                <a:solidFill>
                  <a:schemeClr val="accent6">
                    <a:lumMod val="50000"/>
                  </a:schemeClr>
                </a:solidFill>
              </a:rPr>
              <a:t>Meeting of “Our Resilient City” municipal platform (includes Western, Northwestern, </a:t>
            </a:r>
            <a:r>
              <a:rPr lang="es-PA" sz="2400" b="1" i="1" dirty="0" smtClean="0">
                <a:solidFill>
                  <a:schemeClr val="accent6">
                    <a:lumMod val="50000"/>
                  </a:schemeClr>
                </a:solidFill>
              </a:rPr>
              <a:t>Northeastern, </a:t>
            </a:r>
            <a:r>
              <a:rPr lang="es-PA" sz="2400" b="1" i="1" dirty="0">
                <a:solidFill>
                  <a:schemeClr val="accent6">
                    <a:lumMod val="50000"/>
                  </a:schemeClr>
                </a:solidFill>
              </a:rPr>
              <a:t>Southside, South, Central, River, Industrial, and Airport districts)</a:t>
            </a:r>
          </a:p>
        </p:txBody>
      </p:sp>
      <p:sp>
        <p:nvSpPr>
          <p:cNvPr id="3" name="Marcador de contenido 2"/>
          <p:cNvSpPr>
            <a:spLocks noGrp="1"/>
          </p:cNvSpPr>
          <p:nvPr>
            <p:ph idx="1"/>
          </p:nvPr>
        </p:nvSpPr>
        <p:spPr/>
        <p:txBody>
          <a:bodyPr>
            <a:normAutofit fontScale="92500"/>
          </a:bodyPr>
          <a:lstStyle/>
          <a:p>
            <a:pPr marL="0" indent="0">
              <a:buNone/>
            </a:pPr>
            <a:r>
              <a:rPr lang="en-US" sz="4000" b="1" dirty="0" smtClean="0"/>
              <a:t>5. Dean of the National University, Mangohaven Campus:</a:t>
            </a:r>
          </a:p>
          <a:p>
            <a:pPr marL="0" indent="0">
              <a:buNone/>
            </a:pPr>
            <a:endParaRPr lang="en-US" sz="4000" b="1" dirty="0" smtClean="0"/>
          </a:p>
          <a:p>
            <a:pPr lvl="1"/>
            <a:r>
              <a:rPr lang="en-US" sz="3600" dirty="0" smtClean="0"/>
              <a:t>Proposes expanding their new social internship program for third year students, to support city initiatives.</a:t>
            </a:r>
          </a:p>
          <a:p>
            <a:pPr lvl="1"/>
            <a:r>
              <a:rPr lang="en-US" sz="3600" dirty="0" smtClean="0"/>
              <a:t>There is an interest from the school of engineering to carry out feasibility studies for the sewage system. </a:t>
            </a:r>
          </a:p>
        </p:txBody>
      </p:sp>
    </p:spTree>
    <p:extLst>
      <p:ext uri="{BB962C8B-B14F-4D97-AF65-F5344CB8AC3E}">
        <p14:creationId xmlns:p14="http://schemas.microsoft.com/office/powerpoint/2010/main" val="3074523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6">
              <a:lumMod val="60000"/>
              <a:lumOff val="40000"/>
            </a:schemeClr>
          </a:solidFill>
        </p:spPr>
        <p:txBody>
          <a:bodyPr>
            <a:normAutofit/>
          </a:bodyPr>
          <a:lstStyle/>
          <a:p>
            <a:r>
              <a:rPr lang="es-PA" sz="2400" b="1" i="1" dirty="0">
                <a:solidFill>
                  <a:schemeClr val="accent6">
                    <a:lumMod val="50000"/>
                  </a:schemeClr>
                </a:solidFill>
              </a:rPr>
              <a:t>Meeting of “Our Resilient City” municipal platform (includes Western, Northwestern, </a:t>
            </a:r>
            <a:r>
              <a:rPr lang="es-PA" sz="2400" b="1" i="1" dirty="0" smtClean="0">
                <a:solidFill>
                  <a:schemeClr val="accent6">
                    <a:lumMod val="50000"/>
                  </a:schemeClr>
                </a:solidFill>
              </a:rPr>
              <a:t>Northeastern, </a:t>
            </a:r>
            <a:r>
              <a:rPr lang="es-PA" sz="2400" b="1" i="1" dirty="0">
                <a:solidFill>
                  <a:schemeClr val="accent6">
                    <a:lumMod val="50000"/>
                  </a:schemeClr>
                </a:solidFill>
              </a:rPr>
              <a:t>Southside, South, Central, River, Industrial, and Airport districts)</a:t>
            </a:r>
          </a:p>
        </p:txBody>
      </p:sp>
      <p:sp>
        <p:nvSpPr>
          <p:cNvPr id="3" name="Marcador de contenido 2"/>
          <p:cNvSpPr>
            <a:spLocks noGrp="1"/>
          </p:cNvSpPr>
          <p:nvPr>
            <p:ph idx="1"/>
          </p:nvPr>
        </p:nvSpPr>
        <p:spPr/>
        <p:txBody>
          <a:bodyPr>
            <a:normAutofit/>
          </a:bodyPr>
          <a:lstStyle/>
          <a:p>
            <a:pPr marL="0" indent="0">
              <a:buNone/>
            </a:pPr>
            <a:r>
              <a:rPr lang="en-US" sz="4000" b="1" dirty="0" smtClean="0"/>
              <a:t>6. Director of the National Learning Center, Mangohaven Office</a:t>
            </a:r>
          </a:p>
          <a:p>
            <a:pPr lvl="1"/>
            <a:r>
              <a:rPr lang="en-US" sz="3200" dirty="0" smtClean="0"/>
              <a:t>Offers a variety of free technical courses to learn different specializations that could generate employment (fabric cutting and sowing, upholstery, hairstyling, electronics, etc.) aimed at district residents. </a:t>
            </a:r>
            <a:endParaRPr lang="en-US" sz="3600" dirty="0" smtClean="0"/>
          </a:p>
        </p:txBody>
      </p:sp>
    </p:spTree>
    <p:extLst>
      <p:ext uri="{BB962C8B-B14F-4D97-AF65-F5344CB8AC3E}">
        <p14:creationId xmlns:p14="http://schemas.microsoft.com/office/powerpoint/2010/main" val="399197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6">
              <a:lumMod val="60000"/>
              <a:lumOff val="40000"/>
            </a:schemeClr>
          </a:solidFill>
        </p:spPr>
        <p:txBody>
          <a:bodyPr>
            <a:normAutofit/>
          </a:bodyPr>
          <a:lstStyle/>
          <a:p>
            <a:r>
              <a:rPr lang="es-PA" sz="2400" b="1" i="1" dirty="0">
                <a:solidFill>
                  <a:schemeClr val="accent6">
                    <a:lumMod val="50000"/>
                  </a:schemeClr>
                </a:solidFill>
              </a:rPr>
              <a:t>Meeting of “Our Resilient City” municipal platform (includes Western, Northwestern, </a:t>
            </a:r>
            <a:r>
              <a:rPr lang="es-PA" sz="2400" b="1" i="1" dirty="0" smtClean="0">
                <a:solidFill>
                  <a:schemeClr val="accent6">
                    <a:lumMod val="50000"/>
                  </a:schemeClr>
                </a:solidFill>
              </a:rPr>
              <a:t>Northeastern, </a:t>
            </a:r>
            <a:r>
              <a:rPr lang="es-PA" sz="2400" b="1" i="1" dirty="0">
                <a:solidFill>
                  <a:schemeClr val="accent6">
                    <a:lumMod val="50000"/>
                  </a:schemeClr>
                </a:solidFill>
              </a:rPr>
              <a:t>Southside, South, Central, River, Industrial, and Airport districts)</a:t>
            </a:r>
          </a:p>
        </p:txBody>
      </p:sp>
      <p:sp>
        <p:nvSpPr>
          <p:cNvPr id="3" name="Marcador de contenido 2"/>
          <p:cNvSpPr>
            <a:spLocks noGrp="1"/>
          </p:cNvSpPr>
          <p:nvPr>
            <p:ph idx="1"/>
          </p:nvPr>
        </p:nvSpPr>
        <p:spPr>
          <a:xfrm>
            <a:off x="838200" y="1825625"/>
            <a:ext cx="10515600" cy="4725300"/>
          </a:xfrm>
        </p:spPr>
        <p:txBody>
          <a:bodyPr>
            <a:normAutofit fontScale="92500" lnSpcReduction="10000"/>
          </a:bodyPr>
          <a:lstStyle/>
          <a:p>
            <a:pPr marL="0" indent="0">
              <a:buNone/>
            </a:pPr>
            <a:r>
              <a:rPr lang="en-US" sz="4000" b="1" dirty="0" smtClean="0"/>
              <a:t>7. Representative of the Resilience Committee – Western District (engineer)</a:t>
            </a:r>
          </a:p>
          <a:p>
            <a:pPr marL="0" indent="0">
              <a:buNone/>
            </a:pPr>
            <a:r>
              <a:rPr lang="en-US" sz="4000" b="1" dirty="0" smtClean="0"/>
              <a:t> </a:t>
            </a:r>
          </a:p>
          <a:p>
            <a:pPr lvl="1"/>
            <a:r>
              <a:rPr lang="en-US" sz="3600" dirty="0" smtClean="0"/>
              <a:t>Comments that the Committee reviewed water system plans and found that piping was detoured towards the Eastern sector, which lowered pressure and quantity of water in the Western sector. </a:t>
            </a:r>
          </a:p>
          <a:p>
            <a:pPr lvl="1"/>
            <a:r>
              <a:rPr lang="en-US" sz="3600" dirty="0" smtClean="0"/>
              <a:t>Comments that Committee priorities that cannot be addressed locally are focused on sewage access routes and systems. </a:t>
            </a:r>
          </a:p>
        </p:txBody>
      </p:sp>
    </p:spTree>
    <p:extLst>
      <p:ext uri="{BB962C8B-B14F-4D97-AF65-F5344CB8AC3E}">
        <p14:creationId xmlns:p14="http://schemas.microsoft.com/office/powerpoint/2010/main" val="2794791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6">
              <a:lumMod val="60000"/>
              <a:lumOff val="40000"/>
            </a:schemeClr>
          </a:solidFill>
        </p:spPr>
        <p:txBody>
          <a:bodyPr>
            <a:normAutofit/>
          </a:bodyPr>
          <a:lstStyle/>
          <a:p>
            <a:r>
              <a:rPr lang="es-PA" sz="2400" b="1" i="1" dirty="0">
                <a:solidFill>
                  <a:schemeClr val="accent6">
                    <a:lumMod val="50000"/>
                  </a:schemeClr>
                </a:solidFill>
              </a:rPr>
              <a:t>Meeting of “Our Resilient City” municipal platform (includes Western, Northwestern, </a:t>
            </a:r>
            <a:r>
              <a:rPr lang="es-PA" sz="2400" b="1" i="1" dirty="0" smtClean="0">
                <a:solidFill>
                  <a:schemeClr val="accent6">
                    <a:lumMod val="50000"/>
                  </a:schemeClr>
                </a:solidFill>
              </a:rPr>
              <a:t>Northeastern, </a:t>
            </a:r>
            <a:r>
              <a:rPr lang="es-PA" sz="2400" b="1" i="1" dirty="0">
                <a:solidFill>
                  <a:schemeClr val="accent6">
                    <a:lumMod val="50000"/>
                  </a:schemeClr>
                </a:solidFill>
              </a:rPr>
              <a:t>Southside, South, Central, River, Industrial, and Airport districts)</a:t>
            </a:r>
          </a:p>
        </p:txBody>
      </p:sp>
      <p:sp>
        <p:nvSpPr>
          <p:cNvPr id="3" name="Marcador de contenido 2"/>
          <p:cNvSpPr>
            <a:spLocks noGrp="1"/>
          </p:cNvSpPr>
          <p:nvPr>
            <p:ph idx="1"/>
          </p:nvPr>
        </p:nvSpPr>
        <p:spPr/>
        <p:txBody>
          <a:bodyPr>
            <a:normAutofit fontScale="85000" lnSpcReduction="20000"/>
          </a:bodyPr>
          <a:lstStyle/>
          <a:p>
            <a:pPr marL="0" indent="0">
              <a:buNone/>
            </a:pPr>
            <a:r>
              <a:rPr lang="en-US" sz="4000" b="1" dirty="0" smtClean="0"/>
              <a:t>8. President of the Mangohaven Inclusive Association        </a:t>
            </a:r>
            <a:r>
              <a:rPr lang="en-US" sz="2600" b="1" dirty="0" smtClean="0"/>
              <a:t>(A group of lesbians, gays, transsexuals, bisexuals from Mangohaven) </a:t>
            </a:r>
          </a:p>
          <a:p>
            <a:pPr marL="0" indent="0">
              <a:buNone/>
            </a:pPr>
            <a:endParaRPr lang="en-US" sz="2600" b="1" dirty="0" smtClean="0"/>
          </a:p>
          <a:p>
            <a:pPr lvl="1"/>
            <a:r>
              <a:rPr lang="en-US" sz="3600" dirty="0" smtClean="0"/>
              <a:t>Conducted an assessment highlighting the situation faced by certain marginalized groups in Mangohaven (sex workers, LGBT persons, persons living with HIV).</a:t>
            </a:r>
          </a:p>
          <a:p>
            <a:pPr lvl="1"/>
            <a:r>
              <a:rPr lang="en-US" sz="3600" dirty="0" smtClean="0"/>
              <a:t>Comments that these groups have not had the opportunity to participate in local neighborhood and district assessments and identify their issues. </a:t>
            </a:r>
          </a:p>
          <a:p>
            <a:pPr lvl="1"/>
            <a:r>
              <a:rPr lang="en-US" sz="3600" dirty="0" smtClean="0"/>
              <a:t>Highlight the importance of having adequate health services throughout the city (some districts have better services than others). </a:t>
            </a:r>
          </a:p>
        </p:txBody>
      </p:sp>
    </p:spTree>
    <p:extLst>
      <p:ext uri="{BB962C8B-B14F-4D97-AF65-F5344CB8AC3E}">
        <p14:creationId xmlns:p14="http://schemas.microsoft.com/office/powerpoint/2010/main" val="34493412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4">
              <a:lumMod val="20000"/>
              <a:lumOff val="80000"/>
            </a:schemeClr>
          </a:solidFill>
        </p:spPr>
        <p:txBody>
          <a:bodyPr>
            <a:normAutofit/>
          </a:bodyPr>
          <a:lstStyle/>
          <a:p>
            <a:pPr algn="ctr"/>
            <a:r>
              <a:rPr lang="es-PA" sz="2400" b="1" i="1" dirty="0" smtClean="0">
                <a:solidFill>
                  <a:srgbClr val="002060"/>
                </a:solidFill>
              </a:rPr>
              <a:t>Meeting of the </a:t>
            </a:r>
            <a:r>
              <a:rPr lang="es-PA" sz="2400" b="1" i="1" dirty="0" err="1" smtClean="0">
                <a:solidFill>
                  <a:srgbClr val="002060"/>
                </a:solidFill>
              </a:rPr>
              <a:t>National</a:t>
            </a:r>
            <a:r>
              <a:rPr lang="es-PA" sz="2400" b="1" i="1" dirty="0" smtClean="0">
                <a:solidFill>
                  <a:srgbClr val="002060"/>
                </a:solidFill>
              </a:rPr>
              <a:t> “One Billion </a:t>
            </a:r>
            <a:r>
              <a:rPr lang="es-PA" sz="2400" b="1" i="1" dirty="0" err="1" smtClean="0">
                <a:solidFill>
                  <a:srgbClr val="002060"/>
                </a:solidFill>
              </a:rPr>
              <a:t>Coalition</a:t>
            </a:r>
            <a:r>
              <a:rPr lang="es-PA" sz="2400" b="1" i="1" dirty="0">
                <a:solidFill>
                  <a:srgbClr val="002060"/>
                </a:solidFill>
              </a:rPr>
              <a:t>” </a:t>
            </a:r>
            <a:r>
              <a:rPr lang="es-PA" sz="2400" b="1" i="1" dirty="0" err="1">
                <a:solidFill>
                  <a:srgbClr val="002060"/>
                </a:solidFill>
              </a:rPr>
              <a:t>Platform</a:t>
            </a:r>
            <a:endParaRPr lang="es-PA" sz="2400" b="1" i="1" dirty="0">
              <a:solidFill>
                <a:srgbClr val="002060"/>
              </a:solidFill>
            </a:endParaRPr>
          </a:p>
        </p:txBody>
      </p:sp>
      <p:sp>
        <p:nvSpPr>
          <p:cNvPr id="3" name="Marcador de contenido 2"/>
          <p:cNvSpPr>
            <a:spLocks noGrp="1"/>
          </p:cNvSpPr>
          <p:nvPr>
            <p:ph idx="1"/>
          </p:nvPr>
        </p:nvSpPr>
        <p:spPr/>
        <p:txBody>
          <a:bodyPr>
            <a:normAutofit fontScale="92500" lnSpcReduction="20000"/>
          </a:bodyPr>
          <a:lstStyle/>
          <a:p>
            <a:pPr marL="742950" indent="-742950">
              <a:buAutoNum type="arabicPeriod"/>
            </a:pPr>
            <a:r>
              <a:rPr lang="en-US" sz="4000" b="1" dirty="0" smtClean="0"/>
              <a:t>Director of the National System for Civil Protection</a:t>
            </a:r>
          </a:p>
          <a:p>
            <a:pPr marL="742950" indent="-742950" algn="just">
              <a:buAutoNum type="arabicPeriod"/>
            </a:pPr>
            <a:endParaRPr lang="en-US" sz="4000" b="1" dirty="0" smtClean="0"/>
          </a:p>
          <a:p>
            <a:pPr lvl="1" algn="just"/>
            <a:r>
              <a:rPr lang="en-US" sz="3600" dirty="0" smtClean="0"/>
              <a:t>Proposes to invite more organizations (NGOs, grassroots organizations, universities, private sector, etc.) to update the National Risks Atlas.</a:t>
            </a:r>
          </a:p>
          <a:p>
            <a:pPr lvl="1" algn="just"/>
            <a:r>
              <a:rPr lang="en-US" sz="3600" dirty="0" smtClean="0"/>
              <a:t>Presents the analysis of topics related to disaster risks that came out during Municipal Platform discussions (created by the “One Billion Coalition) </a:t>
            </a:r>
          </a:p>
          <a:p>
            <a:pPr lvl="1" algn="just"/>
            <a:r>
              <a:rPr lang="en-US" sz="3600" dirty="0" smtClean="0"/>
              <a:t>Proposes to present any pending issues to the Congress. </a:t>
            </a:r>
          </a:p>
          <a:p>
            <a:pPr lvl="1" algn="just"/>
            <a:endParaRPr lang="en-US" sz="3600" dirty="0" smtClean="0"/>
          </a:p>
        </p:txBody>
      </p:sp>
    </p:spTree>
    <p:extLst>
      <p:ext uri="{BB962C8B-B14F-4D97-AF65-F5344CB8AC3E}">
        <p14:creationId xmlns:p14="http://schemas.microsoft.com/office/powerpoint/2010/main" val="10355712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4">
              <a:lumMod val="20000"/>
              <a:lumOff val="80000"/>
            </a:schemeClr>
          </a:solidFill>
        </p:spPr>
        <p:txBody>
          <a:bodyPr>
            <a:normAutofit/>
          </a:bodyPr>
          <a:lstStyle/>
          <a:p>
            <a:pPr algn="ctr"/>
            <a:r>
              <a:rPr lang="es-PA" sz="2400" b="1" i="1" dirty="0">
                <a:solidFill>
                  <a:srgbClr val="002060"/>
                </a:solidFill>
              </a:rPr>
              <a:t>Meeting of the </a:t>
            </a:r>
            <a:r>
              <a:rPr lang="es-PA" sz="2400" b="1" i="1" dirty="0" err="1">
                <a:solidFill>
                  <a:srgbClr val="002060"/>
                </a:solidFill>
              </a:rPr>
              <a:t>National</a:t>
            </a:r>
            <a:r>
              <a:rPr lang="es-PA" sz="2400" b="1" i="1" dirty="0">
                <a:solidFill>
                  <a:srgbClr val="002060"/>
                </a:solidFill>
              </a:rPr>
              <a:t> </a:t>
            </a:r>
            <a:r>
              <a:rPr lang="es-PA" sz="2400" b="1" i="1" dirty="0" smtClean="0">
                <a:solidFill>
                  <a:srgbClr val="002060"/>
                </a:solidFill>
              </a:rPr>
              <a:t>“</a:t>
            </a:r>
            <a:r>
              <a:rPr lang="es-PA" sz="2400" b="1" i="1" dirty="0">
                <a:solidFill>
                  <a:srgbClr val="002060"/>
                </a:solidFill>
              </a:rPr>
              <a:t>One Billion </a:t>
            </a:r>
            <a:r>
              <a:rPr lang="es-PA" sz="2400" b="1" i="1" dirty="0" err="1">
                <a:solidFill>
                  <a:srgbClr val="002060"/>
                </a:solidFill>
              </a:rPr>
              <a:t>Coalition</a:t>
            </a:r>
            <a:r>
              <a:rPr lang="es-PA" sz="2400" b="1" i="1" dirty="0">
                <a:solidFill>
                  <a:srgbClr val="002060"/>
                </a:solidFill>
              </a:rPr>
              <a:t>” </a:t>
            </a:r>
            <a:r>
              <a:rPr lang="es-PA" sz="2400" b="1" i="1" dirty="0" err="1">
                <a:solidFill>
                  <a:srgbClr val="002060"/>
                </a:solidFill>
              </a:rPr>
              <a:t>Platform</a:t>
            </a:r>
            <a:r>
              <a:rPr lang="es-PA" sz="2400" b="1" i="1" dirty="0">
                <a:solidFill>
                  <a:srgbClr val="002060"/>
                </a:solidFill>
              </a:rPr>
              <a:t> </a:t>
            </a:r>
          </a:p>
        </p:txBody>
      </p:sp>
      <p:sp>
        <p:nvSpPr>
          <p:cNvPr id="3" name="Marcador de contenido 2"/>
          <p:cNvSpPr>
            <a:spLocks noGrp="1"/>
          </p:cNvSpPr>
          <p:nvPr>
            <p:ph idx="1"/>
          </p:nvPr>
        </p:nvSpPr>
        <p:spPr/>
        <p:txBody>
          <a:bodyPr>
            <a:normAutofit lnSpcReduction="10000"/>
          </a:bodyPr>
          <a:lstStyle/>
          <a:p>
            <a:pPr marL="0" indent="0">
              <a:buNone/>
            </a:pPr>
            <a:r>
              <a:rPr lang="en-US" sz="4000" b="1" dirty="0" smtClean="0"/>
              <a:t>2. General Secretary of the Red Cross National Society</a:t>
            </a:r>
          </a:p>
          <a:p>
            <a:pPr lvl="1" algn="just"/>
            <a:r>
              <a:rPr lang="en-US" sz="3600" dirty="0" smtClean="0"/>
              <a:t>Presents the global strategy of the Red Cross and their strategic partners called the “One Billion Coalition”</a:t>
            </a:r>
          </a:p>
          <a:p>
            <a:pPr lvl="1" algn="just"/>
            <a:r>
              <a:rPr lang="en-US" sz="3600" dirty="0" smtClean="0"/>
              <a:t>Offers to include the country in other global initiatives (First Aid, Road Security, etc.) and technological innovation of the Coalition (Apps for disaster preparedness). </a:t>
            </a:r>
          </a:p>
          <a:p>
            <a:pPr lvl="1" algn="just"/>
            <a:endParaRPr lang="en-US" sz="3600" dirty="0" smtClean="0"/>
          </a:p>
          <a:p>
            <a:pPr lvl="1" algn="just"/>
            <a:endParaRPr lang="en-US" sz="3600" dirty="0" smtClean="0"/>
          </a:p>
        </p:txBody>
      </p:sp>
    </p:spTree>
    <p:extLst>
      <p:ext uri="{BB962C8B-B14F-4D97-AF65-F5344CB8AC3E}">
        <p14:creationId xmlns:p14="http://schemas.microsoft.com/office/powerpoint/2010/main" val="21179281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4">
              <a:lumMod val="20000"/>
              <a:lumOff val="80000"/>
            </a:schemeClr>
          </a:solidFill>
        </p:spPr>
        <p:txBody>
          <a:bodyPr>
            <a:normAutofit/>
          </a:bodyPr>
          <a:lstStyle/>
          <a:p>
            <a:pPr algn="ctr"/>
            <a:r>
              <a:rPr lang="es-PA" sz="2400" b="1" i="1" dirty="0">
                <a:solidFill>
                  <a:srgbClr val="002060"/>
                </a:solidFill>
              </a:rPr>
              <a:t>Meeting of the </a:t>
            </a:r>
            <a:r>
              <a:rPr lang="es-PA" sz="2400" b="1" i="1" dirty="0" err="1">
                <a:solidFill>
                  <a:srgbClr val="002060"/>
                </a:solidFill>
              </a:rPr>
              <a:t>National</a:t>
            </a:r>
            <a:r>
              <a:rPr lang="es-PA" sz="2400" b="1" i="1" dirty="0">
                <a:solidFill>
                  <a:srgbClr val="002060"/>
                </a:solidFill>
              </a:rPr>
              <a:t> </a:t>
            </a:r>
            <a:r>
              <a:rPr lang="es-PA" sz="2400" b="1" i="1" dirty="0" smtClean="0">
                <a:solidFill>
                  <a:srgbClr val="002060"/>
                </a:solidFill>
              </a:rPr>
              <a:t>“</a:t>
            </a:r>
            <a:r>
              <a:rPr lang="es-PA" sz="2400" b="1" i="1" dirty="0">
                <a:solidFill>
                  <a:srgbClr val="002060"/>
                </a:solidFill>
              </a:rPr>
              <a:t>One Billion </a:t>
            </a:r>
            <a:r>
              <a:rPr lang="es-PA" sz="2400" b="1" i="1" dirty="0" err="1">
                <a:solidFill>
                  <a:srgbClr val="002060"/>
                </a:solidFill>
              </a:rPr>
              <a:t>Coalition</a:t>
            </a:r>
            <a:r>
              <a:rPr lang="es-PA" sz="2400" b="1" i="1" dirty="0">
                <a:solidFill>
                  <a:srgbClr val="002060"/>
                </a:solidFill>
              </a:rPr>
              <a:t>” </a:t>
            </a:r>
            <a:r>
              <a:rPr lang="es-PA" sz="2400" b="1" i="1" dirty="0" err="1">
                <a:solidFill>
                  <a:srgbClr val="002060"/>
                </a:solidFill>
              </a:rPr>
              <a:t>Platform</a:t>
            </a:r>
            <a:r>
              <a:rPr lang="es-PA" sz="2400" b="1" i="1" dirty="0">
                <a:solidFill>
                  <a:srgbClr val="002060"/>
                </a:solidFill>
              </a:rPr>
              <a:t> </a:t>
            </a:r>
          </a:p>
        </p:txBody>
      </p:sp>
      <p:sp>
        <p:nvSpPr>
          <p:cNvPr id="3" name="Marcador de contenido 2"/>
          <p:cNvSpPr>
            <a:spLocks noGrp="1"/>
          </p:cNvSpPr>
          <p:nvPr>
            <p:ph idx="1"/>
          </p:nvPr>
        </p:nvSpPr>
        <p:spPr>
          <a:xfrm>
            <a:off x="838200" y="1838504"/>
            <a:ext cx="10515600" cy="4351338"/>
          </a:xfrm>
        </p:spPr>
        <p:txBody>
          <a:bodyPr>
            <a:normAutofit/>
          </a:bodyPr>
          <a:lstStyle/>
          <a:p>
            <a:pPr marL="0" indent="0" algn="just">
              <a:buNone/>
            </a:pPr>
            <a:r>
              <a:rPr lang="en-US" sz="3600" b="1" dirty="0" smtClean="0"/>
              <a:t>3. Representative of the Japanese Cooperation (JICA)</a:t>
            </a:r>
          </a:p>
          <a:p>
            <a:pPr marL="0" indent="0" algn="just">
              <a:buNone/>
            </a:pPr>
            <a:endParaRPr lang="en-US" sz="3600" b="1" dirty="0" smtClean="0"/>
          </a:p>
          <a:p>
            <a:pPr lvl="1" algn="just"/>
            <a:r>
              <a:rPr lang="en-US" sz="3200" dirty="0" smtClean="0"/>
              <a:t>Based on the results from different municipal platforms around infrastructure, the JICA Country Representative requests a consolidated proposal for USD $2.5M from the coalition partners. </a:t>
            </a:r>
          </a:p>
        </p:txBody>
      </p:sp>
    </p:spTree>
    <p:extLst>
      <p:ext uri="{BB962C8B-B14F-4D97-AF65-F5344CB8AC3E}">
        <p14:creationId xmlns:p14="http://schemas.microsoft.com/office/powerpoint/2010/main" val="26875632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4">
              <a:lumMod val="20000"/>
              <a:lumOff val="80000"/>
            </a:schemeClr>
          </a:solidFill>
        </p:spPr>
        <p:txBody>
          <a:bodyPr>
            <a:normAutofit/>
          </a:bodyPr>
          <a:lstStyle/>
          <a:p>
            <a:pPr algn="ctr"/>
            <a:r>
              <a:rPr lang="es-PA" sz="2400" b="1" i="1" dirty="0">
                <a:solidFill>
                  <a:srgbClr val="002060"/>
                </a:solidFill>
              </a:rPr>
              <a:t>Meeting of the </a:t>
            </a:r>
            <a:r>
              <a:rPr lang="es-PA" sz="2400" b="1" i="1" dirty="0" err="1">
                <a:solidFill>
                  <a:srgbClr val="002060"/>
                </a:solidFill>
              </a:rPr>
              <a:t>National</a:t>
            </a:r>
            <a:r>
              <a:rPr lang="es-PA" sz="2400" b="1" i="1" dirty="0">
                <a:solidFill>
                  <a:srgbClr val="002060"/>
                </a:solidFill>
              </a:rPr>
              <a:t> </a:t>
            </a:r>
            <a:r>
              <a:rPr lang="es-PA" sz="2400" b="1" i="1" dirty="0" smtClean="0">
                <a:solidFill>
                  <a:srgbClr val="002060"/>
                </a:solidFill>
              </a:rPr>
              <a:t>“</a:t>
            </a:r>
            <a:r>
              <a:rPr lang="es-PA" sz="2400" b="1" i="1" dirty="0">
                <a:solidFill>
                  <a:srgbClr val="002060"/>
                </a:solidFill>
              </a:rPr>
              <a:t>One Billion </a:t>
            </a:r>
            <a:r>
              <a:rPr lang="es-PA" sz="2400" b="1" i="1" dirty="0" err="1">
                <a:solidFill>
                  <a:srgbClr val="002060"/>
                </a:solidFill>
              </a:rPr>
              <a:t>Coalition</a:t>
            </a:r>
            <a:r>
              <a:rPr lang="es-PA" sz="2400" b="1" i="1" dirty="0">
                <a:solidFill>
                  <a:srgbClr val="002060"/>
                </a:solidFill>
              </a:rPr>
              <a:t>” </a:t>
            </a:r>
            <a:r>
              <a:rPr lang="es-PA" sz="2400" b="1" i="1" dirty="0" err="1">
                <a:solidFill>
                  <a:srgbClr val="002060"/>
                </a:solidFill>
              </a:rPr>
              <a:t>Platform</a:t>
            </a:r>
            <a:r>
              <a:rPr lang="es-PA" sz="2400" b="1" i="1" dirty="0">
                <a:solidFill>
                  <a:srgbClr val="002060"/>
                </a:solidFill>
              </a:rPr>
              <a:t> </a:t>
            </a:r>
          </a:p>
        </p:txBody>
      </p:sp>
      <p:sp>
        <p:nvSpPr>
          <p:cNvPr id="3" name="Marcador de contenido 2"/>
          <p:cNvSpPr>
            <a:spLocks noGrp="1"/>
          </p:cNvSpPr>
          <p:nvPr>
            <p:ph idx="1"/>
          </p:nvPr>
        </p:nvSpPr>
        <p:spPr/>
        <p:txBody>
          <a:bodyPr>
            <a:normAutofit/>
          </a:bodyPr>
          <a:lstStyle/>
          <a:p>
            <a:pPr marL="0" indent="0" algn="just">
              <a:buNone/>
            </a:pPr>
            <a:r>
              <a:rPr lang="en-US" sz="4000" b="1" dirty="0" smtClean="0"/>
              <a:t>4. Chamber of Commerce Representative</a:t>
            </a:r>
            <a:endParaRPr lang="en-US" sz="3600" b="1" dirty="0" smtClean="0"/>
          </a:p>
          <a:p>
            <a:pPr lvl="1" algn="just"/>
            <a:r>
              <a:rPr lang="en-US" sz="3600" dirty="0" smtClean="0"/>
              <a:t>Presents the new Corporate Social Responsibility Strategy that looks to achieve the goals of the National Platform “One Billion Coalition”. </a:t>
            </a:r>
          </a:p>
          <a:p>
            <a:pPr lvl="1" algn="just"/>
            <a:r>
              <a:rPr lang="en-US" sz="3600" dirty="0" smtClean="0"/>
              <a:t>Discusses the difficulties that private sector members face to take action and participate in topics of importance on the community level. </a:t>
            </a:r>
          </a:p>
          <a:p>
            <a:pPr lvl="1" algn="just"/>
            <a:endParaRPr lang="en-US" sz="3600" dirty="0" smtClean="0"/>
          </a:p>
        </p:txBody>
      </p:sp>
    </p:spTree>
    <p:extLst>
      <p:ext uri="{BB962C8B-B14F-4D97-AF65-F5344CB8AC3E}">
        <p14:creationId xmlns:p14="http://schemas.microsoft.com/office/powerpoint/2010/main" val="17072131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4">
              <a:lumMod val="20000"/>
              <a:lumOff val="80000"/>
            </a:schemeClr>
          </a:solidFill>
        </p:spPr>
        <p:txBody>
          <a:bodyPr>
            <a:normAutofit/>
          </a:bodyPr>
          <a:lstStyle/>
          <a:p>
            <a:pPr algn="ctr"/>
            <a:r>
              <a:rPr lang="es-PA" sz="2400" b="1" i="1" dirty="0">
                <a:solidFill>
                  <a:srgbClr val="002060"/>
                </a:solidFill>
              </a:rPr>
              <a:t>Meeting of the </a:t>
            </a:r>
            <a:r>
              <a:rPr lang="es-PA" sz="2400" b="1" i="1" dirty="0" err="1">
                <a:solidFill>
                  <a:srgbClr val="002060"/>
                </a:solidFill>
              </a:rPr>
              <a:t>National</a:t>
            </a:r>
            <a:r>
              <a:rPr lang="es-PA" sz="2400" b="1" i="1" dirty="0">
                <a:solidFill>
                  <a:srgbClr val="002060"/>
                </a:solidFill>
              </a:rPr>
              <a:t> </a:t>
            </a:r>
            <a:r>
              <a:rPr lang="es-PA" sz="2400" b="1" i="1" dirty="0" smtClean="0">
                <a:solidFill>
                  <a:srgbClr val="002060"/>
                </a:solidFill>
              </a:rPr>
              <a:t>“</a:t>
            </a:r>
            <a:r>
              <a:rPr lang="es-PA" sz="2400" b="1" i="1" dirty="0">
                <a:solidFill>
                  <a:srgbClr val="002060"/>
                </a:solidFill>
              </a:rPr>
              <a:t>One Billion </a:t>
            </a:r>
            <a:r>
              <a:rPr lang="es-PA" sz="2400" b="1" i="1" dirty="0" err="1">
                <a:solidFill>
                  <a:srgbClr val="002060"/>
                </a:solidFill>
              </a:rPr>
              <a:t>Coalition</a:t>
            </a:r>
            <a:r>
              <a:rPr lang="es-PA" sz="2400" b="1" i="1" dirty="0">
                <a:solidFill>
                  <a:srgbClr val="002060"/>
                </a:solidFill>
              </a:rPr>
              <a:t>” </a:t>
            </a:r>
            <a:r>
              <a:rPr lang="es-PA" sz="2400" b="1" i="1" dirty="0" err="1">
                <a:solidFill>
                  <a:srgbClr val="002060"/>
                </a:solidFill>
              </a:rPr>
              <a:t>Platform</a:t>
            </a:r>
            <a:r>
              <a:rPr lang="es-PA" sz="2400" b="1" i="1" dirty="0">
                <a:solidFill>
                  <a:srgbClr val="002060"/>
                </a:solidFill>
              </a:rPr>
              <a:t> </a:t>
            </a:r>
          </a:p>
        </p:txBody>
      </p:sp>
      <p:sp>
        <p:nvSpPr>
          <p:cNvPr id="3" name="Marcador de contenido 2"/>
          <p:cNvSpPr>
            <a:spLocks noGrp="1"/>
          </p:cNvSpPr>
          <p:nvPr>
            <p:ph idx="1"/>
          </p:nvPr>
        </p:nvSpPr>
        <p:spPr>
          <a:xfrm>
            <a:off x="838200" y="1825624"/>
            <a:ext cx="10515600" cy="5243915"/>
          </a:xfrm>
        </p:spPr>
        <p:txBody>
          <a:bodyPr>
            <a:noAutofit/>
          </a:bodyPr>
          <a:lstStyle/>
          <a:p>
            <a:pPr marL="0" indent="0" algn="just">
              <a:buNone/>
            </a:pPr>
            <a:r>
              <a:rPr lang="en-US" sz="3000" b="1" dirty="0" smtClean="0"/>
              <a:t>5. Ministry of Social Development </a:t>
            </a:r>
          </a:p>
          <a:p>
            <a:pPr lvl="1" algn="just"/>
            <a:r>
              <a:rPr lang="en-US" sz="3000" dirty="0" smtClean="0"/>
              <a:t>Presents conclusions from their latest field visits, where they were able to confirm the many problems faced by communities they visited and that have participatory assessments. Recognizes the important work carried out by grassroots organizations coordinating their efforts through local coalitions. </a:t>
            </a:r>
          </a:p>
          <a:p>
            <a:pPr lvl="1" algn="just"/>
            <a:r>
              <a:rPr lang="en-US" sz="3000" dirty="0" smtClean="0"/>
              <a:t>Expresses their interest in formalizing their work with grassroots organizations and with volunteer groups in order to solve issues that have not yet been addressed within the community plans. </a:t>
            </a:r>
          </a:p>
        </p:txBody>
      </p:sp>
    </p:spTree>
    <p:extLst>
      <p:ext uri="{BB962C8B-B14F-4D97-AF65-F5344CB8AC3E}">
        <p14:creationId xmlns:p14="http://schemas.microsoft.com/office/powerpoint/2010/main" val="2565552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PA" sz="2400" b="1" i="1" dirty="0">
                <a:solidFill>
                  <a:srgbClr val="FF0000"/>
                </a:solidFill>
              </a:rPr>
              <a:t>Neighborhood 8</a:t>
            </a:r>
            <a:r>
              <a:rPr lang="es-PA" sz="2400" b="1" i="1" dirty="0" smtClean="0">
                <a:solidFill>
                  <a:srgbClr val="FF0000"/>
                </a:solidFill>
              </a:rPr>
              <a:t> </a:t>
            </a:r>
            <a:r>
              <a:rPr lang="es-PA" sz="2400" b="1" i="1" dirty="0">
                <a:solidFill>
                  <a:srgbClr val="FF0000"/>
                </a:solidFill>
              </a:rPr>
              <a:t>meeting (community level) </a:t>
            </a:r>
          </a:p>
        </p:txBody>
      </p:sp>
      <p:sp>
        <p:nvSpPr>
          <p:cNvPr id="3" name="Marcador de contenido 2"/>
          <p:cNvSpPr>
            <a:spLocks noGrp="1"/>
          </p:cNvSpPr>
          <p:nvPr>
            <p:ph idx="1"/>
          </p:nvPr>
        </p:nvSpPr>
        <p:spPr/>
        <p:txBody>
          <a:bodyPr>
            <a:normAutofit/>
          </a:bodyPr>
          <a:lstStyle/>
          <a:p>
            <a:pPr marL="0" indent="0">
              <a:buNone/>
            </a:pPr>
            <a:r>
              <a:rPr lang="en-US" sz="4000" b="1" dirty="0"/>
              <a:t>3</a:t>
            </a:r>
            <a:r>
              <a:rPr lang="en-US" sz="4000" b="1" dirty="0" smtClean="0"/>
              <a:t>. School teacher </a:t>
            </a:r>
          </a:p>
          <a:p>
            <a:pPr lvl="1"/>
            <a:r>
              <a:rPr lang="en-US" sz="3600" dirty="0" smtClean="0"/>
              <a:t>The school is in terrible conditions, so classes have been suspended. Wants to coordinate a march to the ministry of education. </a:t>
            </a:r>
            <a:endParaRPr lang="en-US" sz="3600" dirty="0"/>
          </a:p>
        </p:txBody>
      </p:sp>
    </p:spTree>
    <p:extLst>
      <p:ext uri="{BB962C8B-B14F-4D97-AF65-F5344CB8AC3E}">
        <p14:creationId xmlns:p14="http://schemas.microsoft.com/office/powerpoint/2010/main" val="37487536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4">
              <a:lumMod val="20000"/>
              <a:lumOff val="80000"/>
            </a:schemeClr>
          </a:solidFill>
        </p:spPr>
        <p:txBody>
          <a:bodyPr>
            <a:normAutofit/>
          </a:bodyPr>
          <a:lstStyle/>
          <a:p>
            <a:pPr algn="ctr"/>
            <a:r>
              <a:rPr lang="es-PA" sz="2400" b="1" i="1" dirty="0">
                <a:solidFill>
                  <a:srgbClr val="002060"/>
                </a:solidFill>
              </a:rPr>
              <a:t>Meeting of the </a:t>
            </a:r>
            <a:r>
              <a:rPr lang="es-PA" sz="2400" b="1" i="1" dirty="0" err="1">
                <a:solidFill>
                  <a:srgbClr val="002060"/>
                </a:solidFill>
              </a:rPr>
              <a:t>National</a:t>
            </a:r>
            <a:r>
              <a:rPr lang="es-PA" sz="2400" b="1" i="1" dirty="0">
                <a:solidFill>
                  <a:srgbClr val="002060"/>
                </a:solidFill>
              </a:rPr>
              <a:t> </a:t>
            </a:r>
            <a:r>
              <a:rPr lang="es-PA" sz="2400" b="1" i="1" dirty="0" smtClean="0">
                <a:solidFill>
                  <a:srgbClr val="002060"/>
                </a:solidFill>
              </a:rPr>
              <a:t>“</a:t>
            </a:r>
            <a:r>
              <a:rPr lang="es-PA" sz="2400" b="1" i="1" dirty="0">
                <a:solidFill>
                  <a:srgbClr val="002060"/>
                </a:solidFill>
              </a:rPr>
              <a:t>One Billion </a:t>
            </a:r>
            <a:r>
              <a:rPr lang="es-PA" sz="2400" b="1" i="1" dirty="0" err="1">
                <a:solidFill>
                  <a:srgbClr val="002060"/>
                </a:solidFill>
              </a:rPr>
              <a:t>Coalition</a:t>
            </a:r>
            <a:r>
              <a:rPr lang="es-PA" sz="2400" b="1" i="1" dirty="0">
                <a:solidFill>
                  <a:srgbClr val="002060"/>
                </a:solidFill>
              </a:rPr>
              <a:t>” </a:t>
            </a:r>
            <a:r>
              <a:rPr lang="es-PA" sz="2400" b="1" i="1" dirty="0" err="1">
                <a:solidFill>
                  <a:srgbClr val="002060"/>
                </a:solidFill>
              </a:rPr>
              <a:t>Platform</a:t>
            </a:r>
            <a:r>
              <a:rPr lang="es-PA" sz="2400" b="1" i="1" dirty="0">
                <a:solidFill>
                  <a:srgbClr val="002060"/>
                </a:solidFill>
              </a:rPr>
              <a:t> </a:t>
            </a:r>
          </a:p>
        </p:txBody>
      </p:sp>
      <p:sp>
        <p:nvSpPr>
          <p:cNvPr id="3" name="Marcador de contenido 2"/>
          <p:cNvSpPr>
            <a:spLocks noGrp="1"/>
          </p:cNvSpPr>
          <p:nvPr>
            <p:ph idx="1"/>
          </p:nvPr>
        </p:nvSpPr>
        <p:spPr/>
        <p:txBody>
          <a:bodyPr>
            <a:normAutofit/>
          </a:bodyPr>
          <a:lstStyle/>
          <a:p>
            <a:pPr marL="0" indent="0" algn="just">
              <a:buNone/>
            </a:pPr>
            <a:r>
              <a:rPr lang="en-US" sz="3600" b="1" dirty="0" smtClean="0"/>
              <a:t>6. Representative of the platform “Our Resilient City” from Mangohaven:</a:t>
            </a:r>
          </a:p>
          <a:p>
            <a:pPr algn="just"/>
            <a:endParaRPr lang="en-US" sz="3600" b="1" dirty="0" smtClean="0"/>
          </a:p>
          <a:p>
            <a:pPr lvl="1" algn="just"/>
            <a:r>
              <a:rPr lang="en-US" sz="3200" dirty="0" smtClean="0"/>
              <a:t>Shares the issues the city faces when it comes to healthcare access, roads, drinking water and garbage collection systems, and asks to expand the budget to provide support for the most marginalized neighborhoods. </a:t>
            </a:r>
          </a:p>
          <a:p>
            <a:pPr lvl="1" algn="just"/>
            <a:endParaRPr lang="en-US" sz="3200" dirty="0" smtClean="0"/>
          </a:p>
          <a:p>
            <a:pPr lvl="1" algn="just"/>
            <a:endParaRPr lang="en-US" sz="3200" dirty="0" smtClean="0"/>
          </a:p>
        </p:txBody>
      </p:sp>
    </p:spTree>
    <p:extLst>
      <p:ext uri="{BB962C8B-B14F-4D97-AF65-F5344CB8AC3E}">
        <p14:creationId xmlns:p14="http://schemas.microsoft.com/office/powerpoint/2010/main" val="10094946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4">
              <a:lumMod val="20000"/>
              <a:lumOff val="80000"/>
            </a:schemeClr>
          </a:solidFill>
        </p:spPr>
        <p:txBody>
          <a:bodyPr>
            <a:normAutofit/>
          </a:bodyPr>
          <a:lstStyle/>
          <a:p>
            <a:pPr algn="ctr"/>
            <a:r>
              <a:rPr lang="es-PA" sz="2400" b="1" i="1" dirty="0">
                <a:solidFill>
                  <a:srgbClr val="002060"/>
                </a:solidFill>
              </a:rPr>
              <a:t>Meeting of the </a:t>
            </a:r>
            <a:r>
              <a:rPr lang="es-PA" sz="2400" b="1" i="1" dirty="0" err="1">
                <a:solidFill>
                  <a:srgbClr val="002060"/>
                </a:solidFill>
              </a:rPr>
              <a:t>National</a:t>
            </a:r>
            <a:r>
              <a:rPr lang="es-PA" sz="2400" b="1" i="1" dirty="0">
                <a:solidFill>
                  <a:srgbClr val="002060"/>
                </a:solidFill>
              </a:rPr>
              <a:t> </a:t>
            </a:r>
            <a:r>
              <a:rPr lang="es-PA" sz="2400" b="1" i="1" dirty="0" smtClean="0">
                <a:solidFill>
                  <a:srgbClr val="002060"/>
                </a:solidFill>
              </a:rPr>
              <a:t>“</a:t>
            </a:r>
            <a:r>
              <a:rPr lang="es-PA" sz="2400" b="1" i="1" dirty="0">
                <a:solidFill>
                  <a:srgbClr val="002060"/>
                </a:solidFill>
              </a:rPr>
              <a:t>One Billion </a:t>
            </a:r>
            <a:r>
              <a:rPr lang="es-PA" sz="2400" b="1" i="1" dirty="0" err="1">
                <a:solidFill>
                  <a:srgbClr val="002060"/>
                </a:solidFill>
              </a:rPr>
              <a:t>Coalition</a:t>
            </a:r>
            <a:r>
              <a:rPr lang="es-PA" sz="2400" b="1" i="1" dirty="0">
                <a:solidFill>
                  <a:srgbClr val="002060"/>
                </a:solidFill>
              </a:rPr>
              <a:t>” </a:t>
            </a:r>
            <a:r>
              <a:rPr lang="es-PA" sz="2400" b="1" i="1" dirty="0" err="1">
                <a:solidFill>
                  <a:srgbClr val="002060"/>
                </a:solidFill>
              </a:rPr>
              <a:t>Platform</a:t>
            </a:r>
            <a:r>
              <a:rPr lang="es-PA" sz="2400" b="1" i="1" dirty="0">
                <a:solidFill>
                  <a:srgbClr val="002060"/>
                </a:solidFill>
              </a:rPr>
              <a:t> </a:t>
            </a:r>
          </a:p>
        </p:txBody>
      </p:sp>
      <p:sp>
        <p:nvSpPr>
          <p:cNvPr id="3" name="Marcador de contenido 2"/>
          <p:cNvSpPr>
            <a:spLocks noGrp="1"/>
          </p:cNvSpPr>
          <p:nvPr>
            <p:ph idx="1"/>
          </p:nvPr>
        </p:nvSpPr>
        <p:spPr/>
        <p:txBody>
          <a:bodyPr>
            <a:normAutofit fontScale="92500"/>
          </a:bodyPr>
          <a:lstStyle/>
          <a:p>
            <a:pPr marL="0" indent="0" algn="just">
              <a:buNone/>
            </a:pPr>
            <a:r>
              <a:rPr lang="en-US" sz="4000" b="1" dirty="0" smtClean="0"/>
              <a:t>7. Director of the National System of Communicators (TV, radio, print media)</a:t>
            </a:r>
          </a:p>
          <a:p>
            <a:pPr algn="just"/>
            <a:endParaRPr lang="en-US" sz="4000" b="1" dirty="0" smtClean="0"/>
          </a:p>
          <a:p>
            <a:pPr lvl="1" algn="just"/>
            <a:r>
              <a:rPr lang="en-US" sz="3600" dirty="0" smtClean="0"/>
              <a:t>Expresses their interest in learning about the issues that have yet to be resolved by municipal platforms; </a:t>
            </a:r>
          </a:p>
          <a:p>
            <a:pPr lvl="1" algn="just"/>
            <a:r>
              <a:rPr lang="en-US" sz="3600" dirty="0" smtClean="0"/>
              <a:t>Asks the National Platform to highlight the actions that need to be taken to address the different issues that need to be resolved, in order to share these messages.  </a:t>
            </a:r>
          </a:p>
          <a:p>
            <a:pPr lvl="1" algn="just"/>
            <a:endParaRPr lang="en-US" sz="3600" dirty="0" smtClean="0"/>
          </a:p>
        </p:txBody>
      </p:sp>
    </p:spTree>
    <p:extLst>
      <p:ext uri="{BB962C8B-B14F-4D97-AF65-F5344CB8AC3E}">
        <p14:creationId xmlns:p14="http://schemas.microsoft.com/office/powerpoint/2010/main" val="26916277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4">
              <a:lumMod val="20000"/>
              <a:lumOff val="80000"/>
            </a:schemeClr>
          </a:solidFill>
        </p:spPr>
        <p:txBody>
          <a:bodyPr>
            <a:normAutofit/>
          </a:bodyPr>
          <a:lstStyle/>
          <a:p>
            <a:pPr algn="ctr"/>
            <a:r>
              <a:rPr lang="es-PA" sz="2400" b="1" i="1" dirty="0">
                <a:solidFill>
                  <a:srgbClr val="002060"/>
                </a:solidFill>
              </a:rPr>
              <a:t>Meeting of </a:t>
            </a:r>
            <a:r>
              <a:rPr lang="es-PA" sz="2400" b="1" i="1" dirty="0" err="1">
                <a:solidFill>
                  <a:srgbClr val="002060"/>
                </a:solidFill>
              </a:rPr>
              <a:t>the</a:t>
            </a:r>
            <a:r>
              <a:rPr lang="es-PA" sz="2400" b="1" i="1" dirty="0">
                <a:solidFill>
                  <a:srgbClr val="002060"/>
                </a:solidFill>
              </a:rPr>
              <a:t> </a:t>
            </a:r>
            <a:r>
              <a:rPr lang="es-PA" sz="2400" b="1" i="1" dirty="0" err="1" smtClean="0">
                <a:solidFill>
                  <a:srgbClr val="002060"/>
                </a:solidFill>
              </a:rPr>
              <a:t>National</a:t>
            </a:r>
            <a:r>
              <a:rPr lang="es-PA" sz="2400" b="1" i="1" dirty="0">
                <a:solidFill>
                  <a:srgbClr val="002060"/>
                </a:solidFill>
              </a:rPr>
              <a:t> </a:t>
            </a:r>
            <a:r>
              <a:rPr lang="es-PA" sz="2400" b="1" i="1" dirty="0" smtClean="0">
                <a:solidFill>
                  <a:srgbClr val="002060"/>
                </a:solidFill>
              </a:rPr>
              <a:t>“</a:t>
            </a:r>
            <a:r>
              <a:rPr lang="es-PA" sz="2400" b="1" i="1" dirty="0" err="1" smtClean="0">
                <a:solidFill>
                  <a:srgbClr val="002060"/>
                </a:solidFill>
              </a:rPr>
              <a:t>One</a:t>
            </a:r>
            <a:r>
              <a:rPr lang="es-PA" sz="2400" b="1" i="1" dirty="0" smtClean="0">
                <a:solidFill>
                  <a:srgbClr val="002060"/>
                </a:solidFill>
              </a:rPr>
              <a:t> </a:t>
            </a:r>
            <a:r>
              <a:rPr lang="es-PA" sz="2400" b="1" i="1" dirty="0">
                <a:solidFill>
                  <a:srgbClr val="002060"/>
                </a:solidFill>
              </a:rPr>
              <a:t>Billion </a:t>
            </a:r>
            <a:r>
              <a:rPr lang="es-PA" sz="2400" b="1" i="1" dirty="0" err="1">
                <a:solidFill>
                  <a:srgbClr val="002060"/>
                </a:solidFill>
              </a:rPr>
              <a:t>Coalition</a:t>
            </a:r>
            <a:r>
              <a:rPr lang="es-PA" sz="2400" b="1" i="1" dirty="0">
                <a:solidFill>
                  <a:srgbClr val="002060"/>
                </a:solidFill>
              </a:rPr>
              <a:t>” </a:t>
            </a:r>
            <a:r>
              <a:rPr lang="es-PA" sz="2400" b="1" i="1" dirty="0" err="1">
                <a:solidFill>
                  <a:srgbClr val="002060"/>
                </a:solidFill>
              </a:rPr>
              <a:t>Platform</a:t>
            </a:r>
            <a:r>
              <a:rPr lang="es-PA" sz="2400" b="1" i="1" dirty="0">
                <a:solidFill>
                  <a:srgbClr val="002060"/>
                </a:solidFill>
              </a:rPr>
              <a:t> </a:t>
            </a:r>
          </a:p>
        </p:txBody>
      </p:sp>
      <p:sp>
        <p:nvSpPr>
          <p:cNvPr id="3" name="Marcador de contenido 2"/>
          <p:cNvSpPr>
            <a:spLocks noGrp="1"/>
          </p:cNvSpPr>
          <p:nvPr>
            <p:ph idx="1"/>
          </p:nvPr>
        </p:nvSpPr>
        <p:spPr/>
        <p:txBody>
          <a:bodyPr>
            <a:normAutofit/>
          </a:bodyPr>
          <a:lstStyle/>
          <a:p>
            <a:pPr marL="0" indent="0" algn="just">
              <a:buNone/>
            </a:pPr>
            <a:r>
              <a:rPr lang="en-US" sz="3600" b="1" dirty="0" smtClean="0"/>
              <a:t>8. Oxfam-International representative</a:t>
            </a:r>
          </a:p>
          <a:p>
            <a:pPr marL="0" indent="0" algn="just">
              <a:buNone/>
            </a:pPr>
            <a:endParaRPr lang="en-US" sz="3600" b="1" dirty="0" smtClean="0"/>
          </a:p>
          <a:p>
            <a:pPr lvl="1" algn="just"/>
            <a:r>
              <a:rPr lang="en-US" sz="3200" dirty="0" smtClean="0"/>
              <a:t>Presents national level analysis on priority topics for the different Municipal Platforms to justify an energy reform in the country.  </a:t>
            </a:r>
          </a:p>
          <a:p>
            <a:pPr lvl="1" algn="just"/>
            <a:endParaRPr lang="en-US" sz="3200" dirty="0" smtClean="0"/>
          </a:p>
        </p:txBody>
      </p:sp>
    </p:spTree>
    <p:extLst>
      <p:ext uri="{BB962C8B-B14F-4D97-AF65-F5344CB8AC3E}">
        <p14:creationId xmlns:p14="http://schemas.microsoft.com/office/powerpoint/2010/main" val="25982587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tx1"/>
          </a:solidFill>
        </p:spPr>
        <p:txBody>
          <a:bodyPr>
            <a:normAutofit/>
          </a:bodyPr>
          <a:lstStyle/>
          <a:p>
            <a:pPr algn="ctr"/>
            <a:r>
              <a:rPr lang="es-PA" sz="2400" b="1" i="1" dirty="0">
                <a:solidFill>
                  <a:schemeClr val="bg1"/>
                </a:solidFill>
              </a:rPr>
              <a:t>“One Billion Coalition global steering committee</a:t>
            </a:r>
            <a:r>
              <a:rPr lang="es-PA" sz="2400" b="1" i="1" dirty="0" smtClean="0">
                <a:solidFill>
                  <a:schemeClr val="bg1"/>
                </a:solidFill>
              </a:rPr>
              <a:t>”</a:t>
            </a:r>
            <a:endParaRPr lang="es-PA" sz="2400" b="1" i="1" dirty="0">
              <a:solidFill>
                <a:schemeClr val="bg1"/>
              </a:solidFill>
            </a:endParaRPr>
          </a:p>
        </p:txBody>
      </p:sp>
      <p:sp>
        <p:nvSpPr>
          <p:cNvPr id="3" name="Marcador de contenido 2"/>
          <p:cNvSpPr>
            <a:spLocks noGrp="1"/>
          </p:cNvSpPr>
          <p:nvPr>
            <p:ph idx="1"/>
          </p:nvPr>
        </p:nvSpPr>
        <p:spPr>
          <a:xfrm>
            <a:off x="838200" y="1825624"/>
            <a:ext cx="10515600" cy="5032375"/>
          </a:xfrm>
        </p:spPr>
        <p:txBody>
          <a:bodyPr>
            <a:normAutofit fontScale="85000" lnSpcReduction="20000"/>
          </a:bodyPr>
          <a:lstStyle/>
          <a:p>
            <a:pPr marL="0" indent="0" algn="just">
              <a:buNone/>
            </a:pPr>
            <a:r>
              <a:rPr lang="en-US" sz="4000" b="1" dirty="0" smtClean="0"/>
              <a:t>1. General Secretary of the International Federation of Red Cross and Red Crescent Societies  </a:t>
            </a:r>
          </a:p>
          <a:p>
            <a:pPr algn="just"/>
            <a:endParaRPr lang="en-US" sz="4000" b="1" dirty="0" smtClean="0"/>
          </a:p>
          <a:p>
            <a:pPr lvl="1" algn="just"/>
            <a:r>
              <a:rPr lang="en-US" sz="3600" dirty="0" smtClean="0"/>
              <a:t>Begins the discussion on the need for new collaboration models (model of the “One Billion Coalition”)</a:t>
            </a:r>
          </a:p>
          <a:p>
            <a:pPr lvl="1" algn="just"/>
            <a:r>
              <a:rPr lang="en-US" sz="3600" dirty="0" smtClean="0"/>
              <a:t>Talks about the global refugee crisis, and those who are forced to leave their countries due to violence, disasters or other emergencies.</a:t>
            </a:r>
          </a:p>
          <a:p>
            <a:pPr lvl="1" algn="just"/>
            <a:r>
              <a:rPr lang="en-US" sz="3600" dirty="0" smtClean="0"/>
              <a:t>Offers to share their global volunteer network to solve some of the priority issues identified by National Platforms.</a:t>
            </a:r>
          </a:p>
          <a:p>
            <a:pPr lvl="1" algn="just"/>
            <a:r>
              <a:rPr lang="en-US" sz="3600" dirty="0" smtClean="0"/>
              <a:t>Offers to share experience on the development of global apps related to risk reduction.</a:t>
            </a:r>
          </a:p>
        </p:txBody>
      </p:sp>
    </p:spTree>
    <p:extLst>
      <p:ext uri="{BB962C8B-B14F-4D97-AF65-F5344CB8AC3E}">
        <p14:creationId xmlns:p14="http://schemas.microsoft.com/office/powerpoint/2010/main" val="1007716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tx1"/>
          </a:solidFill>
        </p:spPr>
        <p:txBody>
          <a:bodyPr>
            <a:normAutofit/>
          </a:bodyPr>
          <a:lstStyle/>
          <a:p>
            <a:pPr algn="ctr"/>
            <a:r>
              <a:rPr lang="es-PA" sz="2400" b="1" i="1" dirty="0">
                <a:solidFill>
                  <a:schemeClr val="bg1"/>
                </a:solidFill>
              </a:rPr>
              <a:t>“One Billion Coalition global steering committee”</a:t>
            </a:r>
          </a:p>
        </p:txBody>
      </p:sp>
      <p:sp>
        <p:nvSpPr>
          <p:cNvPr id="3" name="Marcador de contenido 2"/>
          <p:cNvSpPr>
            <a:spLocks noGrp="1"/>
          </p:cNvSpPr>
          <p:nvPr>
            <p:ph idx="1"/>
          </p:nvPr>
        </p:nvSpPr>
        <p:spPr/>
        <p:txBody>
          <a:bodyPr>
            <a:normAutofit fontScale="92500" lnSpcReduction="10000"/>
          </a:bodyPr>
          <a:lstStyle/>
          <a:p>
            <a:pPr marL="0" indent="0" algn="just">
              <a:buNone/>
            </a:pPr>
            <a:r>
              <a:rPr lang="en-US" sz="4000" b="1" dirty="0" smtClean="0"/>
              <a:t>2. Executive Director of the World Economic Forum </a:t>
            </a:r>
          </a:p>
          <a:p>
            <a:pPr algn="just"/>
            <a:endParaRPr lang="en-US" sz="4000" b="1" dirty="0" smtClean="0"/>
          </a:p>
          <a:p>
            <a:pPr lvl="1" algn="just"/>
            <a:r>
              <a:rPr lang="en-US" sz="3600" dirty="0" smtClean="0"/>
              <a:t>Presents a global level analysis of economic, social and environmental risks, and their potential impacts. Particularly, expresses concern over the growing inequality in the world.</a:t>
            </a:r>
          </a:p>
          <a:p>
            <a:pPr lvl="1" algn="just"/>
            <a:r>
              <a:rPr lang="en-US" sz="3600" dirty="0" smtClean="0"/>
              <a:t>Shares in that it is difficult for their members (multinational companies) to support global strategies that aim to reduce vulnerability in disasters. </a:t>
            </a:r>
          </a:p>
          <a:p>
            <a:pPr lvl="1" algn="just"/>
            <a:endParaRPr lang="en-US" sz="3600" dirty="0" smtClean="0"/>
          </a:p>
        </p:txBody>
      </p:sp>
    </p:spTree>
    <p:extLst>
      <p:ext uri="{BB962C8B-B14F-4D97-AF65-F5344CB8AC3E}">
        <p14:creationId xmlns:p14="http://schemas.microsoft.com/office/powerpoint/2010/main" val="31755829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tx1"/>
          </a:solidFill>
        </p:spPr>
        <p:txBody>
          <a:bodyPr>
            <a:normAutofit/>
          </a:bodyPr>
          <a:lstStyle/>
          <a:p>
            <a:pPr algn="ctr"/>
            <a:r>
              <a:rPr lang="es-PA" sz="2400" b="1" i="1" dirty="0">
                <a:solidFill>
                  <a:schemeClr val="bg1"/>
                </a:solidFill>
              </a:rPr>
              <a:t>“One Billion Coalition global steering committee”</a:t>
            </a:r>
          </a:p>
        </p:txBody>
      </p:sp>
      <p:sp>
        <p:nvSpPr>
          <p:cNvPr id="3" name="Marcador de contenido 2"/>
          <p:cNvSpPr>
            <a:spLocks noGrp="1"/>
          </p:cNvSpPr>
          <p:nvPr>
            <p:ph idx="1"/>
          </p:nvPr>
        </p:nvSpPr>
        <p:spPr/>
        <p:txBody>
          <a:bodyPr>
            <a:normAutofit/>
          </a:bodyPr>
          <a:lstStyle/>
          <a:p>
            <a:pPr marL="0" indent="0" algn="just">
              <a:buNone/>
            </a:pPr>
            <a:r>
              <a:rPr lang="en-US" sz="4000" b="1" dirty="0" smtClean="0"/>
              <a:t>3. Executive Director, Rockefeller Foundation</a:t>
            </a:r>
          </a:p>
          <a:p>
            <a:pPr lvl="1" algn="just"/>
            <a:endParaRPr lang="en-US" sz="3600" dirty="0" smtClean="0"/>
          </a:p>
          <a:p>
            <a:pPr lvl="1" algn="just"/>
            <a:r>
              <a:rPr lang="en-US" sz="3600" dirty="0" smtClean="0"/>
              <a:t>Expresses concern over sustaining and increasing the impact of actions implemented through their “100 resilient cities” campaign</a:t>
            </a:r>
          </a:p>
          <a:p>
            <a:pPr lvl="1" algn="just"/>
            <a:r>
              <a:rPr lang="en-US" sz="3600" dirty="0" smtClean="0"/>
              <a:t>Offers to share experience in urban management strengthening.</a:t>
            </a:r>
          </a:p>
          <a:p>
            <a:pPr lvl="1" algn="just"/>
            <a:endParaRPr lang="en-US" sz="3600" dirty="0" smtClean="0"/>
          </a:p>
        </p:txBody>
      </p:sp>
    </p:spTree>
    <p:extLst>
      <p:ext uri="{BB962C8B-B14F-4D97-AF65-F5344CB8AC3E}">
        <p14:creationId xmlns:p14="http://schemas.microsoft.com/office/powerpoint/2010/main" val="7181776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tx1"/>
          </a:solidFill>
        </p:spPr>
        <p:txBody>
          <a:bodyPr>
            <a:normAutofit/>
          </a:bodyPr>
          <a:lstStyle/>
          <a:p>
            <a:pPr algn="ctr"/>
            <a:r>
              <a:rPr lang="es-PA" sz="2400" b="1" i="1" dirty="0">
                <a:solidFill>
                  <a:schemeClr val="bg1"/>
                </a:solidFill>
              </a:rPr>
              <a:t>“One Billion Coalition global steering committee”</a:t>
            </a:r>
          </a:p>
        </p:txBody>
      </p:sp>
      <p:sp>
        <p:nvSpPr>
          <p:cNvPr id="3" name="Marcador de contenido 2"/>
          <p:cNvSpPr>
            <a:spLocks noGrp="1"/>
          </p:cNvSpPr>
          <p:nvPr>
            <p:ph idx="1"/>
          </p:nvPr>
        </p:nvSpPr>
        <p:spPr/>
        <p:txBody>
          <a:bodyPr>
            <a:normAutofit fontScale="92500" lnSpcReduction="10000"/>
          </a:bodyPr>
          <a:lstStyle/>
          <a:p>
            <a:pPr marL="0" indent="0">
              <a:buNone/>
            </a:pPr>
            <a:r>
              <a:rPr lang="en-US" sz="4000" b="1" dirty="0" smtClean="0"/>
              <a:t>4. General Director of the United Nations International Strategy for Disaster Risk Reduction (UNISDR)</a:t>
            </a:r>
          </a:p>
          <a:p>
            <a:pPr algn="just"/>
            <a:endParaRPr lang="en-US" sz="4000" b="1" dirty="0" smtClean="0"/>
          </a:p>
          <a:p>
            <a:pPr lvl="1" algn="just"/>
            <a:r>
              <a:rPr lang="en-US" sz="3600" dirty="0" smtClean="0"/>
              <a:t>Expresses concern over sustaining and increasing the impact of actions implemented through their “My Resilient City” campaign</a:t>
            </a:r>
          </a:p>
          <a:p>
            <a:pPr lvl="1" algn="just"/>
            <a:r>
              <a:rPr lang="en-US" sz="3600" dirty="0" smtClean="0"/>
              <a:t>Offers to share their experience in managing a global campaign with mayors from all over the world. </a:t>
            </a:r>
          </a:p>
          <a:p>
            <a:pPr lvl="1" algn="just"/>
            <a:endParaRPr lang="en-US" sz="3600" dirty="0" smtClean="0"/>
          </a:p>
        </p:txBody>
      </p:sp>
    </p:spTree>
    <p:extLst>
      <p:ext uri="{BB962C8B-B14F-4D97-AF65-F5344CB8AC3E}">
        <p14:creationId xmlns:p14="http://schemas.microsoft.com/office/powerpoint/2010/main" val="6747813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tx1"/>
          </a:solidFill>
        </p:spPr>
        <p:txBody>
          <a:bodyPr>
            <a:normAutofit/>
          </a:bodyPr>
          <a:lstStyle/>
          <a:p>
            <a:pPr algn="ctr"/>
            <a:r>
              <a:rPr lang="es-PA" sz="2400" b="1" i="1" dirty="0">
                <a:solidFill>
                  <a:schemeClr val="bg1"/>
                </a:solidFill>
              </a:rPr>
              <a:t>“One Billion Coalition global steering committee”</a:t>
            </a:r>
          </a:p>
        </p:txBody>
      </p:sp>
      <p:sp>
        <p:nvSpPr>
          <p:cNvPr id="3" name="Marcador de contenido 2"/>
          <p:cNvSpPr>
            <a:spLocks noGrp="1"/>
          </p:cNvSpPr>
          <p:nvPr>
            <p:ph idx="1"/>
          </p:nvPr>
        </p:nvSpPr>
        <p:spPr/>
        <p:txBody>
          <a:bodyPr>
            <a:normAutofit/>
          </a:bodyPr>
          <a:lstStyle/>
          <a:p>
            <a:pPr marL="0" indent="0" algn="just">
              <a:buNone/>
            </a:pPr>
            <a:r>
              <a:rPr lang="en-US" sz="4000" b="1" dirty="0" smtClean="0"/>
              <a:t>5. CEO of Coca Cola </a:t>
            </a:r>
          </a:p>
          <a:p>
            <a:pPr algn="just"/>
            <a:endParaRPr lang="en-US" sz="4000" b="1" dirty="0" smtClean="0"/>
          </a:p>
          <a:p>
            <a:pPr lvl="1" algn="just"/>
            <a:r>
              <a:rPr lang="en-US" sz="3600" dirty="0" smtClean="0"/>
              <a:t>Expresses concern over plastic bottle recycling practices around the world (“second life for plastic bottles”). </a:t>
            </a:r>
          </a:p>
          <a:p>
            <a:pPr lvl="1" algn="just"/>
            <a:r>
              <a:rPr lang="en-US" sz="3600" dirty="0" smtClean="0"/>
              <a:t>Offers their global distribution network to reach the most hard-to-reach settlements. </a:t>
            </a:r>
          </a:p>
          <a:p>
            <a:pPr lvl="1" algn="just"/>
            <a:endParaRPr lang="en-US" sz="3600" dirty="0" smtClean="0"/>
          </a:p>
        </p:txBody>
      </p:sp>
    </p:spTree>
    <p:extLst>
      <p:ext uri="{BB962C8B-B14F-4D97-AF65-F5344CB8AC3E}">
        <p14:creationId xmlns:p14="http://schemas.microsoft.com/office/powerpoint/2010/main" val="2307390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tx1"/>
          </a:solidFill>
        </p:spPr>
        <p:txBody>
          <a:bodyPr>
            <a:normAutofit/>
          </a:bodyPr>
          <a:lstStyle/>
          <a:p>
            <a:pPr algn="ctr"/>
            <a:r>
              <a:rPr lang="es-PA" sz="2400" b="1" i="1" dirty="0">
                <a:solidFill>
                  <a:schemeClr val="bg1"/>
                </a:solidFill>
              </a:rPr>
              <a:t>“One Billion Coalition global steering committee”</a:t>
            </a:r>
          </a:p>
        </p:txBody>
      </p:sp>
      <p:sp>
        <p:nvSpPr>
          <p:cNvPr id="3" name="Marcador de contenido 2"/>
          <p:cNvSpPr>
            <a:spLocks noGrp="1"/>
          </p:cNvSpPr>
          <p:nvPr>
            <p:ph idx="1"/>
          </p:nvPr>
        </p:nvSpPr>
        <p:spPr/>
        <p:txBody>
          <a:bodyPr>
            <a:normAutofit fontScale="92500"/>
          </a:bodyPr>
          <a:lstStyle/>
          <a:p>
            <a:pPr marL="0" indent="0" algn="just">
              <a:buNone/>
            </a:pPr>
            <a:r>
              <a:rPr lang="en-US" sz="4000" b="1" dirty="0" smtClean="0"/>
              <a:t>6. Director of Avaaz.org (platform that hosts advocacy campaigns with over 42 million members)</a:t>
            </a:r>
          </a:p>
          <a:p>
            <a:pPr lvl="1" algn="just"/>
            <a:r>
              <a:rPr lang="en-US" sz="3600" dirty="0" smtClean="0"/>
              <a:t>Expresses concern over so many campaigns that are happening at the same time and constantly changing. How can we structure so many simultaneous campaigns on a global and national level? </a:t>
            </a:r>
          </a:p>
          <a:p>
            <a:pPr lvl="1" algn="just"/>
            <a:r>
              <a:rPr lang="en-US" sz="3600" dirty="0" smtClean="0"/>
              <a:t>Offers the use of the  platform to reach millions of activities on topics related to community concerns. </a:t>
            </a:r>
          </a:p>
          <a:p>
            <a:pPr lvl="1" algn="just"/>
            <a:endParaRPr lang="en-US" sz="3600" dirty="0" smtClean="0"/>
          </a:p>
          <a:p>
            <a:pPr lvl="1" algn="just"/>
            <a:endParaRPr lang="en-US" sz="3600" dirty="0" smtClean="0"/>
          </a:p>
        </p:txBody>
      </p:sp>
    </p:spTree>
    <p:extLst>
      <p:ext uri="{BB962C8B-B14F-4D97-AF65-F5344CB8AC3E}">
        <p14:creationId xmlns:p14="http://schemas.microsoft.com/office/powerpoint/2010/main" val="3966378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PA" sz="2400" b="1" i="1" dirty="0">
                <a:solidFill>
                  <a:srgbClr val="FF0000"/>
                </a:solidFill>
              </a:rPr>
              <a:t>Neighborhood 8</a:t>
            </a:r>
            <a:r>
              <a:rPr lang="es-PA" sz="2400" b="1" i="1" dirty="0" smtClean="0">
                <a:solidFill>
                  <a:srgbClr val="FF0000"/>
                </a:solidFill>
              </a:rPr>
              <a:t> </a:t>
            </a:r>
            <a:r>
              <a:rPr lang="es-PA" sz="2400" b="1" i="1" dirty="0">
                <a:solidFill>
                  <a:srgbClr val="FF0000"/>
                </a:solidFill>
              </a:rPr>
              <a:t>meeting (community level) </a:t>
            </a:r>
          </a:p>
        </p:txBody>
      </p:sp>
      <p:sp>
        <p:nvSpPr>
          <p:cNvPr id="3" name="Marcador de contenido 2"/>
          <p:cNvSpPr>
            <a:spLocks noGrp="1"/>
          </p:cNvSpPr>
          <p:nvPr>
            <p:ph idx="1"/>
          </p:nvPr>
        </p:nvSpPr>
        <p:spPr/>
        <p:txBody>
          <a:bodyPr>
            <a:normAutofit/>
          </a:bodyPr>
          <a:lstStyle/>
          <a:p>
            <a:pPr marL="0" indent="0">
              <a:buNone/>
            </a:pPr>
            <a:r>
              <a:rPr lang="en-US" sz="4000" b="1" dirty="0" smtClean="0"/>
              <a:t>4. National Civil Protection / Defense representative for the neighborhood</a:t>
            </a:r>
          </a:p>
          <a:p>
            <a:pPr lvl="1"/>
            <a:r>
              <a:rPr lang="en-US" sz="3600" dirty="0" smtClean="0"/>
              <a:t>The neighborhood plans are completely out of date; wants to organize a meeting to update them</a:t>
            </a:r>
            <a:endParaRPr lang="en-US" sz="3600" dirty="0"/>
          </a:p>
        </p:txBody>
      </p:sp>
    </p:spTree>
    <p:extLst>
      <p:ext uri="{BB962C8B-B14F-4D97-AF65-F5344CB8AC3E}">
        <p14:creationId xmlns:p14="http://schemas.microsoft.com/office/powerpoint/2010/main" val="748915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PA" sz="2400" b="1" i="1" dirty="0">
                <a:solidFill>
                  <a:srgbClr val="FF0000"/>
                </a:solidFill>
              </a:rPr>
              <a:t>Neighborhood 8</a:t>
            </a:r>
            <a:r>
              <a:rPr lang="es-PA" sz="2400" b="1" i="1" dirty="0" smtClean="0">
                <a:solidFill>
                  <a:srgbClr val="FF0000"/>
                </a:solidFill>
              </a:rPr>
              <a:t> </a:t>
            </a:r>
            <a:r>
              <a:rPr lang="es-PA" sz="2400" b="1" i="1" dirty="0">
                <a:solidFill>
                  <a:srgbClr val="FF0000"/>
                </a:solidFill>
              </a:rPr>
              <a:t>meeting (community level) </a:t>
            </a:r>
          </a:p>
        </p:txBody>
      </p:sp>
      <p:sp>
        <p:nvSpPr>
          <p:cNvPr id="3" name="Marcador de contenido 2"/>
          <p:cNvSpPr>
            <a:spLocks noGrp="1"/>
          </p:cNvSpPr>
          <p:nvPr>
            <p:ph idx="1"/>
          </p:nvPr>
        </p:nvSpPr>
        <p:spPr/>
        <p:txBody>
          <a:bodyPr>
            <a:normAutofit/>
          </a:bodyPr>
          <a:lstStyle/>
          <a:p>
            <a:pPr marL="0" indent="0">
              <a:buNone/>
            </a:pPr>
            <a:r>
              <a:rPr lang="en-US" sz="4000" b="1" dirty="0" smtClean="0"/>
              <a:t>5. Water Committee President – Neighborhood 8</a:t>
            </a:r>
          </a:p>
          <a:p>
            <a:pPr lvl="1"/>
            <a:r>
              <a:rPr lang="en-US" sz="3600" dirty="0" smtClean="0"/>
              <a:t>The water collection and distribution system is in dire conditions and requires immediate attention</a:t>
            </a:r>
            <a:endParaRPr lang="en-US" sz="3600" dirty="0"/>
          </a:p>
        </p:txBody>
      </p:sp>
    </p:spTree>
    <p:extLst>
      <p:ext uri="{BB962C8B-B14F-4D97-AF65-F5344CB8AC3E}">
        <p14:creationId xmlns:p14="http://schemas.microsoft.com/office/powerpoint/2010/main" val="2592503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PA" sz="2400" b="1" i="1" dirty="0">
                <a:solidFill>
                  <a:srgbClr val="FF0000"/>
                </a:solidFill>
              </a:rPr>
              <a:t>Neighborhood 8</a:t>
            </a:r>
            <a:r>
              <a:rPr lang="es-PA" sz="2400" b="1" i="1" dirty="0" smtClean="0">
                <a:solidFill>
                  <a:srgbClr val="FF0000"/>
                </a:solidFill>
              </a:rPr>
              <a:t> </a:t>
            </a:r>
            <a:r>
              <a:rPr lang="es-PA" sz="2400" b="1" i="1" dirty="0">
                <a:solidFill>
                  <a:srgbClr val="FF0000"/>
                </a:solidFill>
              </a:rPr>
              <a:t>meeting (community level) </a:t>
            </a:r>
          </a:p>
        </p:txBody>
      </p:sp>
      <p:sp>
        <p:nvSpPr>
          <p:cNvPr id="3" name="Marcador de contenido 2"/>
          <p:cNvSpPr>
            <a:spLocks noGrp="1"/>
          </p:cNvSpPr>
          <p:nvPr>
            <p:ph idx="1"/>
          </p:nvPr>
        </p:nvSpPr>
        <p:spPr/>
        <p:txBody>
          <a:bodyPr>
            <a:normAutofit/>
          </a:bodyPr>
          <a:lstStyle/>
          <a:p>
            <a:pPr marL="0" indent="0">
              <a:buNone/>
            </a:pPr>
            <a:r>
              <a:rPr lang="en-US" sz="4000" b="1" dirty="0" smtClean="0"/>
              <a:t>6. Police officer who lives in the neighborhood</a:t>
            </a:r>
          </a:p>
          <a:p>
            <a:pPr lvl="1"/>
            <a:r>
              <a:rPr lang="en-US" sz="3600" dirty="0" smtClean="0"/>
              <a:t>During one of the meetings, mentioned that violent crime has rapidly increased in the neighborhood</a:t>
            </a:r>
            <a:endParaRPr lang="en-US" sz="3600" dirty="0"/>
          </a:p>
        </p:txBody>
      </p:sp>
    </p:spTree>
    <p:extLst>
      <p:ext uri="{BB962C8B-B14F-4D97-AF65-F5344CB8AC3E}">
        <p14:creationId xmlns:p14="http://schemas.microsoft.com/office/powerpoint/2010/main" val="151096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PA" sz="2400" b="1" i="1" dirty="0">
                <a:solidFill>
                  <a:srgbClr val="FF0000"/>
                </a:solidFill>
              </a:rPr>
              <a:t>Neighborhood 8</a:t>
            </a:r>
            <a:r>
              <a:rPr lang="es-PA" sz="2400" b="1" i="1" dirty="0" smtClean="0">
                <a:solidFill>
                  <a:srgbClr val="FF0000"/>
                </a:solidFill>
              </a:rPr>
              <a:t> </a:t>
            </a:r>
            <a:r>
              <a:rPr lang="es-PA" sz="2400" b="1" i="1" dirty="0">
                <a:solidFill>
                  <a:srgbClr val="FF0000"/>
                </a:solidFill>
              </a:rPr>
              <a:t>meeting (community level) </a:t>
            </a:r>
          </a:p>
        </p:txBody>
      </p:sp>
      <p:sp>
        <p:nvSpPr>
          <p:cNvPr id="3" name="Marcador de contenido 2"/>
          <p:cNvSpPr>
            <a:spLocks noGrp="1"/>
          </p:cNvSpPr>
          <p:nvPr>
            <p:ph idx="1"/>
          </p:nvPr>
        </p:nvSpPr>
        <p:spPr/>
        <p:txBody>
          <a:bodyPr>
            <a:normAutofit/>
          </a:bodyPr>
          <a:lstStyle/>
          <a:p>
            <a:pPr marL="0" indent="0">
              <a:buNone/>
            </a:pPr>
            <a:r>
              <a:rPr lang="en-US" sz="4000" b="1" dirty="0" smtClean="0"/>
              <a:t>7. Lady from the corner shop </a:t>
            </a:r>
          </a:p>
          <a:p>
            <a:pPr lvl="1"/>
            <a:r>
              <a:rPr lang="en-US" sz="3600" dirty="0" smtClean="0"/>
              <a:t>She can no longer provide credit because cost of living has increased a lot</a:t>
            </a:r>
            <a:endParaRPr lang="en-US" sz="3600" dirty="0"/>
          </a:p>
        </p:txBody>
      </p:sp>
    </p:spTree>
    <p:extLst>
      <p:ext uri="{BB962C8B-B14F-4D97-AF65-F5344CB8AC3E}">
        <p14:creationId xmlns:p14="http://schemas.microsoft.com/office/powerpoint/2010/main" val="4032523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PA" sz="2400" b="1" i="1" dirty="0">
                <a:solidFill>
                  <a:srgbClr val="FF0000"/>
                </a:solidFill>
              </a:rPr>
              <a:t>Neighborhood 8</a:t>
            </a:r>
            <a:r>
              <a:rPr lang="es-PA" sz="2400" b="1" i="1" dirty="0" smtClean="0">
                <a:solidFill>
                  <a:srgbClr val="FF0000"/>
                </a:solidFill>
              </a:rPr>
              <a:t> </a:t>
            </a:r>
            <a:r>
              <a:rPr lang="es-PA" sz="2400" b="1" i="1" dirty="0">
                <a:solidFill>
                  <a:srgbClr val="FF0000"/>
                </a:solidFill>
              </a:rPr>
              <a:t>meeting (community level) </a:t>
            </a:r>
          </a:p>
        </p:txBody>
      </p:sp>
      <p:sp>
        <p:nvSpPr>
          <p:cNvPr id="3" name="Marcador de contenido 2"/>
          <p:cNvSpPr>
            <a:spLocks noGrp="1"/>
          </p:cNvSpPr>
          <p:nvPr>
            <p:ph idx="1"/>
          </p:nvPr>
        </p:nvSpPr>
        <p:spPr/>
        <p:txBody>
          <a:bodyPr>
            <a:normAutofit/>
          </a:bodyPr>
          <a:lstStyle/>
          <a:p>
            <a:pPr marL="0" indent="0">
              <a:buNone/>
            </a:pPr>
            <a:r>
              <a:rPr lang="en-US" sz="4000" b="1" dirty="0"/>
              <a:t>8</a:t>
            </a:r>
            <a:r>
              <a:rPr lang="en-US" sz="4000" b="1" dirty="0" smtClean="0"/>
              <a:t>. Volunteer from the football team “Neighborhood 8 Tigers”</a:t>
            </a:r>
          </a:p>
          <a:p>
            <a:pPr lvl="1"/>
            <a:r>
              <a:rPr lang="en-US" sz="3600" dirty="0" smtClean="0"/>
              <a:t>Trained in transect walk </a:t>
            </a:r>
          </a:p>
          <a:p>
            <a:pPr lvl="1"/>
            <a:r>
              <a:rPr lang="en-US" sz="3600" dirty="0" smtClean="0"/>
              <a:t>Carried out a transect on the street and documented that the football field is in a very poor shape and needs to be changed</a:t>
            </a:r>
            <a:endParaRPr lang="en-US" sz="3600" dirty="0"/>
          </a:p>
        </p:txBody>
      </p:sp>
    </p:spTree>
    <p:extLst>
      <p:ext uri="{BB962C8B-B14F-4D97-AF65-F5344CB8AC3E}">
        <p14:creationId xmlns:p14="http://schemas.microsoft.com/office/powerpoint/2010/main" val="334517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buNone/>
            </a:pPr>
            <a:r>
              <a:rPr lang="en-US" sz="4000" b="1" dirty="0" smtClean="0"/>
              <a:t>1. Community board representative</a:t>
            </a:r>
          </a:p>
          <a:p>
            <a:pPr lvl="1"/>
            <a:r>
              <a:rPr lang="en-US" sz="3600" dirty="0" smtClean="0"/>
              <a:t>There are serious transportation problems because roads that lead to the district are damaged. </a:t>
            </a:r>
            <a:endParaRPr lang="en-US" sz="3600" dirty="0"/>
          </a:p>
        </p:txBody>
      </p:sp>
      <p:sp>
        <p:nvSpPr>
          <p:cNvPr id="5" name="Título 1"/>
          <p:cNvSpPr>
            <a:spLocks noGrp="1"/>
          </p:cNvSpPr>
          <p:nvPr>
            <p:ph type="title"/>
          </p:nvPr>
        </p:nvSpPr>
        <p:spPr>
          <a:xfrm>
            <a:off x="838200" y="365125"/>
            <a:ext cx="10515600" cy="1325563"/>
          </a:xfrm>
          <a:solidFill>
            <a:schemeClr val="accent1">
              <a:lumMod val="20000"/>
              <a:lumOff val="80000"/>
            </a:schemeClr>
          </a:solidFill>
        </p:spPr>
        <p:txBody>
          <a:bodyPr>
            <a:normAutofit/>
          </a:bodyPr>
          <a:lstStyle/>
          <a:p>
            <a:r>
              <a:rPr lang="es-PA" sz="2400" b="1" i="1" dirty="0" smtClean="0">
                <a:solidFill>
                  <a:schemeClr val="accent1">
                    <a:lumMod val="75000"/>
                  </a:schemeClr>
                </a:solidFill>
              </a:rPr>
              <a:t>Meeting of the </a:t>
            </a:r>
            <a:r>
              <a:rPr lang="es-PA" sz="2400" b="1" i="1" u="sng" dirty="0">
                <a:solidFill>
                  <a:schemeClr val="accent1">
                    <a:lumMod val="75000"/>
                  </a:schemeClr>
                </a:solidFill>
              </a:rPr>
              <a:t>Resilience committee of Southside </a:t>
            </a:r>
            <a:r>
              <a:rPr lang="es-PA" sz="2400" b="1" i="1" u="sng" dirty="0" smtClean="0">
                <a:solidFill>
                  <a:schemeClr val="accent1">
                    <a:lumMod val="75000"/>
                  </a:schemeClr>
                </a:solidFill>
              </a:rPr>
              <a:t>district</a:t>
            </a:r>
            <a:r>
              <a:rPr lang="es-PA" sz="2400" b="1" i="1" dirty="0" smtClean="0">
                <a:solidFill>
                  <a:schemeClr val="accent1">
                    <a:lumMod val="75000"/>
                  </a:schemeClr>
                </a:solidFill>
              </a:rPr>
              <a:t> in the city of Mangohaven (includes Neighborhoods 1, 2, 3, 5, 8, 10, 12, 13, 15, 17, 18, 20, 21, 22, 23, 24, 26 and 30)</a:t>
            </a:r>
            <a:endParaRPr lang="es-PA" sz="2400" b="1" i="1" dirty="0">
              <a:solidFill>
                <a:schemeClr val="accent1">
                  <a:lumMod val="75000"/>
                </a:schemeClr>
              </a:solidFill>
            </a:endParaRPr>
          </a:p>
        </p:txBody>
      </p:sp>
    </p:spTree>
    <p:extLst>
      <p:ext uri="{BB962C8B-B14F-4D97-AF65-F5344CB8AC3E}">
        <p14:creationId xmlns:p14="http://schemas.microsoft.com/office/powerpoint/2010/main" val="127652709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2091</TotalTime>
  <Words>2618</Words>
  <Application>Microsoft Office PowerPoint</Application>
  <PresentationFormat>Widescreen</PresentationFormat>
  <Paragraphs>198</Paragraphs>
  <Slides>38</Slides>
  <Notes>38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Calibri Light</vt:lpstr>
      <vt:lpstr>Tema de Office</vt:lpstr>
      <vt:lpstr>Neighborhood 8 meeting (community level) </vt:lpstr>
      <vt:lpstr>Neighborhood 8 meeting (community level) </vt:lpstr>
      <vt:lpstr>Neighborhood 8 meeting (community level) </vt:lpstr>
      <vt:lpstr>Neighborhood 8 meeting (community level) </vt:lpstr>
      <vt:lpstr>Neighborhood 8 meeting (community level) </vt:lpstr>
      <vt:lpstr>Neighborhood 8 meeting (community level) </vt:lpstr>
      <vt:lpstr>Neighborhood 8 meeting (community level) </vt:lpstr>
      <vt:lpstr>Neighborhood 8 meeting (community level) </vt:lpstr>
      <vt:lpstr>Meeting of the Resilience committee of Southside district in the city of Mangohaven (includes Neighborhoods 1, 2, 3, 5, 8, 10, 12, 13, 15, 17, 18, 20, 21, 22, 23, 24, 26 and 30)</vt:lpstr>
      <vt:lpstr>Meeting of the Resilience committee of Southside district in the city of Mangohaven (includes Neighborhoods 1, 2, 3, 5, 8, 10, 12, 13, 15, 17, 18, 20, 21, 22, 23, 24, 26 and 30)</vt:lpstr>
      <vt:lpstr>Meeting of the Resilience committee of Southside district in the city of Mangohaven (includes Neighborhoods 1, 2, 3, 5, 8, 10, 12, 13, 15, 17, 18, 20, 21, 22, 23, 24, 26 and 30)</vt:lpstr>
      <vt:lpstr>Meeting of the Resilience committee of Southside district in the city of Mangohaven (includes Neighborhoods 1, 2, 3, 5, 8, 10, 12, 13, 15, 17, 18, 20, 21, 22, 23, 24, 26 and 30)</vt:lpstr>
      <vt:lpstr>Meeting of the Resilience committee of Southside district in the city of Mangohaven (includes Neighborhoods 1, 2, 3, 5, 8, 10, 12, 13, 15, 17, 18, 20, 21, 22, 23, 24, 26 and 30)</vt:lpstr>
      <vt:lpstr>PowerPoint Presentation</vt:lpstr>
      <vt:lpstr>Meeting of the Resilience committee of Southside district in the city of Mangohaven (includes Neighborhoods 1, 2, 3, 5, 8, 10, 12, 13, 15, 17, 18, 20, 21, 22, 23, 24, 26 and 30)</vt:lpstr>
      <vt:lpstr>Meeting of the Resilience committee of Southside district in the city of Mangohaven (includes Neighborhoods 1, 2, 3, 5, 8, 10, 12, 13, 15, 17, 18, 20, 21, 22, 23, 24, 26 and 30)</vt:lpstr>
      <vt:lpstr>Meeting of “Our Resilient City” municipal platform (includes Western, Northwestern, Northeastern, Southside, South, Central, River, Industrial, and Airport districts)</vt:lpstr>
      <vt:lpstr>Meeting of “Our Resilient City” municipal platform (includes Western, Northwestern, Northeastern, Southside, South, Central, River, Industrial, and Airport districts)</vt:lpstr>
      <vt:lpstr>Meeting of “Our Resilient City” municipal platform (includes Western, Northwestern, Northeastern, Southside, South, Central, River, Industrial, and Airport districts)</vt:lpstr>
      <vt:lpstr>Meeting of “Our Resilient City” municipal platform (includes Western, Northwestern, Northeastern, Southside, South, Central, River, Industrial, and Airport districts)</vt:lpstr>
      <vt:lpstr>Meeting of “Our Resilient City” municipal platform (includes Western, Northwestern, Northeastern, Southside, South, Central, River, Industrial, and Airport districts)</vt:lpstr>
      <vt:lpstr>Meeting of “Our Resilient City” municipal platform (includes Western, Northwestern, Northeastern, Southside, South, Central, River, Industrial, and Airport districts)</vt:lpstr>
      <vt:lpstr>Meeting of “Our Resilient City” municipal platform (includes Western, Northwestern, Northeastern, Southside, South, Central, River, Industrial, and Airport districts)</vt:lpstr>
      <vt:lpstr>Meeting of “Our Resilient City” municipal platform (includes Western, Northwestern, Northeastern, Southside, South, Central, River, Industrial, and Airport districts)</vt:lpstr>
      <vt:lpstr>Meeting of the National “One Billion Coalition” Platform</vt:lpstr>
      <vt:lpstr>Meeting of the National “One Billion Coalition” Platform </vt:lpstr>
      <vt:lpstr>Meeting of the National “One Billion Coalition” Platform </vt:lpstr>
      <vt:lpstr>Meeting of the National “One Billion Coalition” Platform </vt:lpstr>
      <vt:lpstr>Meeting of the National “One Billion Coalition” Platform </vt:lpstr>
      <vt:lpstr>Meeting of the National “One Billion Coalition” Platform </vt:lpstr>
      <vt:lpstr>Meeting of the National “One Billion Coalition” Platform </vt:lpstr>
      <vt:lpstr>Meeting of the National “One Billion Coalition” Platform </vt:lpstr>
      <vt:lpstr>“One Billion Coalition global steering committee”</vt:lpstr>
      <vt:lpstr>“One Billion Coalition global steering committee”</vt:lpstr>
      <vt:lpstr>“One Billion Coalition global steering committee”</vt:lpstr>
      <vt:lpstr>“One Billion Coalition global steering committee”</vt:lpstr>
      <vt:lpstr>“One Billion Coalition global steering committee”</vt:lpstr>
      <vt:lpstr>“One Billion Coalition global steering committee”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Gavin White</dc:creator>
  <cp:lastModifiedBy>Ian O'Donnell</cp:lastModifiedBy>
  <cp:revision>45</cp:revision>
  <cp:lastPrinted>2015-08-04T00:23:23Z</cp:lastPrinted>
  <dcterms:created xsi:type="dcterms:W3CDTF">2015-08-03T21:00:53Z</dcterms:created>
  <dcterms:modified xsi:type="dcterms:W3CDTF">2016-02-27T19:59:00Z</dcterms:modified>
</cp:coreProperties>
</file>