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9144000" cy="6858000"/>
  <p:notesSz cx="6858000" cy="9144000"/>
  <p:defaultTextStyle>
    <a:lvl1pPr>
      <a:spcBef>
        <a:spcPts val="2100"/>
      </a:spcBef>
      <a:defRPr sz="3600">
        <a:latin typeface="Arial"/>
        <a:ea typeface="Arial"/>
        <a:cs typeface="Arial"/>
        <a:sym typeface="Arial"/>
      </a:defRPr>
    </a:lvl1pPr>
    <a:lvl2pPr indent="457200">
      <a:spcBef>
        <a:spcPts val="2100"/>
      </a:spcBef>
      <a:defRPr sz="3600">
        <a:latin typeface="Arial"/>
        <a:ea typeface="Arial"/>
        <a:cs typeface="Arial"/>
        <a:sym typeface="Arial"/>
      </a:defRPr>
    </a:lvl2pPr>
    <a:lvl3pPr indent="914400">
      <a:spcBef>
        <a:spcPts val="2100"/>
      </a:spcBef>
      <a:defRPr sz="3600">
        <a:latin typeface="Arial"/>
        <a:ea typeface="Arial"/>
        <a:cs typeface="Arial"/>
        <a:sym typeface="Arial"/>
      </a:defRPr>
    </a:lvl3pPr>
    <a:lvl4pPr indent="1371600">
      <a:spcBef>
        <a:spcPts val="2100"/>
      </a:spcBef>
      <a:defRPr sz="3600">
        <a:latin typeface="Arial"/>
        <a:ea typeface="Arial"/>
        <a:cs typeface="Arial"/>
        <a:sym typeface="Arial"/>
      </a:defRPr>
    </a:lvl4pPr>
    <a:lvl5pPr indent="1828800">
      <a:spcBef>
        <a:spcPts val="2100"/>
      </a:spcBef>
      <a:defRPr sz="3600">
        <a:latin typeface="Arial"/>
        <a:ea typeface="Arial"/>
        <a:cs typeface="Arial"/>
        <a:sym typeface="Arial"/>
      </a:defRPr>
    </a:lvl5pPr>
    <a:lvl6pPr>
      <a:spcBef>
        <a:spcPts val="2100"/>
      </a:spcBef>
      <a:defRPr sz="3600">
        <a:latin typeface="Arial"/>
        <a:ea typeface="Arial"/>
        <a:cs typeface="Arial"/>
        <a:sym typeface="Arial"/>
      </a:defRPr>
    </a:lvl6pPr>
    <a:lvl7pPr>
      <a:spcBef>
        <a:spcPts val="2100"/>
      </a:spcBef>
      <a:defRPr sz="3600">
        <a:latin typeface="Arial"/>
        <a:ea typeface="Arial"/>
        <a:cs typeface="Arial"/>
        <a:sym typeface="Arial"/>
      </a:defRPr>
    </a:lvl7pPr>
    <a:lvl8pPr>
      <a:spcBef>
        <a:spcPts val="2100"/>
      </a:spcBef>
      <a:defRPr sz="3600">
        <a:latin typeface="Arial"/>
        <a:ea typeface="Arial"/>
        <a:cs typeface="Arial"/>
        <a:sym typeface="Arial"/>
      </a:defRPr>
    </a:lvl8pPr>
    <a:lvl9pPr>
      <a:spcBef>
        <a:spcPts val="2100"/>
      </a:spcBef>
      <a:defRPr sz="3600"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4" name="Shape 1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sldNum" sz="quarter" idx="2"/>
          </p:nvPr>
        </p:nvSpPr>
        <p:spPr>
          <a:xfrm>
            <a:off x="6553200" y="6236203"/>
            <a:ext cx="2133600" cy="60541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sldNum" sz="quarter" idx="2"/>
          </p:nvPr>
        </p:nvSpPr>
        <p:spPr>
          <a:xfrm>
            <a:off x="6553200" y="6236203"/>
            <a:ext cx="2133600" cy="60541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1" y="0"/>
            <a:ext cx="9144002" cy="685800"/>
            <a:chOff x="0" y="0"/>
            <a:chExt cx="9144000" cy="685800"/>
          </a:xfrm>
        </p:grpSpPr>
        <p:sp>
          <p:nvSpPr>
            <p:cNvPr id="2" name="Shape 2"/>
            <p:cNvSpPr/>
            <p:nvPr/>
          </p:nvSpPr>
          <p:spPr>
            <a:xfrm>
              <a:off x="-1" y="0"/>
              <a:ext cx="9144002" cy="685800"/>
            </a:xfrm>
            <a:prstGeom prst="rect">
              <a:avLst/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457200">
                <a:spcBef>
                  <a:spcPts val="0"/>
                </a:spcBef>
                <a:defRPr b="1" sz="1800">
                  <a:solidFill>
                    <a:srgbClr val="990033"/>
                  </a:solidFill>
                </a:defRPr>
              </a:pPr>
            </a:p>
          </p:txBody>
        </p:sp>
        <p:sp>
          <p:nvSpPr>
            <p:cNvPr id="3" name="Shape 3"/>
            <p:cNvSpPr/>
            <p:nvPr/>
          </p:nvSpPr>
          <p:spPr>
            <a:xfrm>
              <a:off x="-1" y="77422"/>
              <a:ext cx="9144002" cy="5309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 defTabSz="457200">
                <a:spcBef>
                  <a:spcPts val="0"/>
                </a:spcBef>
                <a:defRPr sz="1800"/>
              </a:pPr>
              <a:r>
                <a:rPr b="1">
                  <a:solidFill>
                    <a:srgbClr val="990033"/>
                  </a:solidFill>
                </a:rPr>
                <a:t>MINISTERO DELL</a:t>
              </a:r>
              <a:r>
                <a:rPr b="1">
                  <a:solidFill>
                    <a:srgbClr val="990033"/>
                  </a:solidFill>
                </a:rPr>
                <a:t>’</a:t>
              </a:r>
              <a:r>
                <a:rPr b="1">
                  <a:solidFill>
                    <a:srgbClr val="990033"/>
                  </a:solidFill>
                </a:rPr>
                <a:t>INTERNO</a:t>
              </a:r>
              <a:br>
                <a:rPr b="1">
                  <a:solidFill>
                    <a:srgbClr val="990033"/>
                  </a:solidFill>
                </a:rPr>
              </a:br>
              <a:r>
                <a:rPr b="1" sz="1200">
                  <a:solidFill>
                    <a:srgbClr val="990033"/>
                  </a:solidFill>
                </a:rPr>
                <a:t>DIPARTIMENTO  DEI  VIGILI  DEL  FUOCO  DEL  SOCCORSO  PUBBLICO  E  DELLA  DIFESA  CIVILE</a:t>
              </a:r>
            </a:p>
          </p:txBody>
        </p:sp>
      </p:grpSp>
      <p:sp>
        <p:nvSpPr>
          <p:cNvPr id="5" name="Shape 5"/>
          <p:cNvSpPr/>
          <p:nvPr/>
        </p:nvSpPr>
        <p:spPr>
          <a:xfrm>
            <a:off x="-1" y="6546850"/>
            <a:ext cx="9144002" cy="313393"/>
          </a:xfrm>
          <a:prstGeom prst="rect">
            <a:avLst/>
          </a:prstGeom>
          <a:solidFill>
            <a:srgbClr val="FF33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457200">
              <a:spcBef>
                <a:spcPts val="0"/>
              </a:spcBef>
              <a:defRPr sz="1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Rome, 23 September 2015 – CAP Implementation Workshp</a:t>
            </a:r>
          </a:p>
        </p:txBody>
      </p:sp>
      <p:sp>
        <p:nvSpPr>
          <p:cNvPr id="6" name="Shape 6"/>
          <p:cNvSpPr/>
          <p:nvPr>
            <p:ph type="sldNum" sz="quarter" idx="2"/>
          </p:nvPr>
        </p:nvSpPr>
        <p:spPr>
          <a:xfrm>
            <a:off x="6553200" y="6245225"/>
            <a:ext cx="2133600" cy="605418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  <p:transition spd="med" advClick="1"/>
  <p:txStyles>
    <p:titleStyle>
      <a:lvl1pPr algn="ctr">
        <a:defRPr sz="2800">
          <a:latin typeface="Arial"/>
          <a:ea typeface="Arial"/>
          <a:cs typeface="Arial"/>
          <a:sym typeface="Arial"/>
        </a:defRPr>
      </a:lvl1pPr>
      <a:lvl2pPr algn="ctr">
        <a:defRPr sz="2800">
          <a:latin typeface="Arial"/>
          <a:ea typeface="Arial"/>
          <a:cs typeface="Arial"/>
          <a:sym typeface="Arial"/>
        </a:defRPr>
      </a:lvl2pPr>
      <a:lvl3pPr algn="ctr">
        <a:defRPr sz="2800">
          <a:latin typeface="Arial"/>
          <a:ea typeface="Arial"/>
          <a:cs typeface="Arial"/>
          <a:sym typeface="Arial"/>
        </a:defRPr>
      </a:lvl3pPr>
      <a:lvl4pPr algn="ctr">
        <a:defRPr sz="2800">
          <a:latin typeface="Arial"/>
          <a:ea typeface="Arial"/>
          <a:cs typeface="Arial"/>
          <a:sym typeface="Arial"/>
        </a:defRPr>
      </a:lvl4pPr>
      <a:lvl5pPr algn="ctr">
        <a:defRPr sz="2800">
          <a:latin typeface="Arial"/>
          <a:ea typeface="Arial"/>
          <a:cs typeface="Arial"/>
          <a:sym typeface="Arial"/>
        </a:defRPr>
      </a:lvl5pPr>
      <a:lvl6pPr indent="457200" algn="ctr">
        <a:defRPr sz="2800">
          <a:latin typeface="Arial"/>
          <a:ea typeface="Arial"/>
          <a:cs typeface="Arial"/>
          <a:sym typeface="Arial"/>
        </a:defRPr>
      </a:lvl6pPr>
      <a:lvl7pPr indent="914400" algn="ctr">
        <a:defRPr sz="2800">
          <a:latin typeface="Arial"/>
          <a:ea typeface="Arial"/>
          <a:cs typeface="Arial"/>
          <a:sym typeface="Arial"/>
        </a:defRPr>
      </a:lvl7pPr>
      <a:lvl8pPr indent="1371600" algn="ctr">
        <a:defRPr sz="2800">
          <a:latin typeface="Arial"/>
          <a:ea typeface="Arial"/>
          <a:cs typeface="Arial"/>
          <a:sym typeface="Arial"/>
        </a:defRPr>
      </a:lvl8pPr>
      <a:lvl9pPr indent="1828800" algn="ctr">
        <a:defRPr sz="28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>
        <a:spcBef>
          <a:spcPts val="2100"/>
        </a:spcBef>
        <a:defRPr sz="36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1pPr>
      <a:lvl2pPr indent="457200">
        <a:spcBef>
          <a:spcPts val="2100"/>
        </a:spcBef>
        <a:defRPr sz="36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2pPr>
      <a:lvl3pPr indent="914400">
        <a:spcBef>
          <a:spcPts val="2100"/>
        </a:spcBef>
        <a:defRPr sz="36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3pPr>
      <a:lvl4pPr indent="1371600">
        <a:spcBef>
          <a:spcPts val="2100"/>
        </a:spcBef>
        <a:defRPr sz="36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4pPr>
      <a:lvl5pPr indent="1828800">
        <a:spcBef>
          <a:spcPts val="2100"/>
        </a:spcBef>
        <a:defRPr sz="36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5pPr>
      <a:lvl6pPr>
        <a:spcBef>
          <a:spcPts val="2100"/>
        </a:spcBef>
        <a:defRPr sz="36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6pPr>
      <a:lvl7pPr>
        <a:spcBef>
          <a:spcPts val="2100"/>
        </a:spcBef>
        <a:defRPr sz="36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7pPr>
      <a:lvl8pPr>
        <a:spcBef>
          <a:spcPts val="2100"/>
        </a:spcBef>
        <a:defRPr sz="36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8pPr>
      <a:lvl9pPr>
        <a:spcBef>
          <a:spcPts val="2100"/>
        </a:spcBef>
        <a:defRPr sz="36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13.jpe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3" Type="http://schemas.openxmlformats.org/officeDocument/2006/relationships/image" Target="../media/image31.png"/><Relationship Id="rId14" Type="http://schemas.openxmlformats.org/officeDocument/2006/relationships/image" Target="../media/image32.png"/><Relationship Id="rId15" Type="http://schemas.openxmlformats.org/officeDocument/2006/relationships/image" Target="../media/image33.png"/><Relationship Id="rId16" Type="http://schemas.openxmlformats.org/officeDocument/2006/relationships/image" Target="../media/image14.jpeg"/><Relationship Id="rId17" Type="http://schemas.openxmlformats.org/officeDocument/2006/relationships/image" Target="../media/image34.png"/><Relationship Id="rId18" Type="http://schemas.openxmlformats.org/officeDocument/2006/relationships/image" Target="../media/image35.png"/><Relationship Id="rId19" Type="http://schemas.openxmlformats.org/officeDocument/2006/relationships/image" Target="../media/image36.png"/><Relationship Id="rId20" Type="http://schemas.openxmlformats.org/officeDocument/2006/relationships/image" Target="../media/image37.png"/><Relationship Id="rId21" Type="http://schemas.openxmlformats.org/officeDocument/2006/relationships/image" Target="../media/image38.png"/><Relationship Id="rId22" Type="http://schemas.openxmlformats.org/officeDocument/2006/relationships/image" Target="../media/image39.png"/><Relationship Id="rId23" Type="http://schemas.openxmlformats.org/officeDocument/2006/relationships/image" Target="../media/image40.png"/><Relationship Id="rId24" Type="http://schemas.openxmlformats.org/officeDocument/2006/relationships/image" Target="../media/image41.png"/><Relationship Id="rId25" Type="http://schemas.openxmlformats.org/officeDocument/2006/relationships/image" Target="../media/image42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15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5" Type="http://schemas.openxmlformats.org/officeDocument/2006/relationships/image" Target="../media/image4.jpeg"/><Relationship Id="rId6" Type="http://schemas.openxmlformats.org/officeDocument/2006/relationships/image" Target="../media/image3.png"/><Relationship Id="rId7" Type="http://schemas.openxmlformats.org/officeDocument/2006/relationships/image" Target="../media/image5.jpeg"/><Relationship Id="rId8" Type="http://schemas.openxmlformats.org/officeDocument/2006/relationships/image" Target="../media/image4.png"/><Relationship Id="rId9" Type="http://schemas.openxmlformats.org/officeDocument/2006/relationships/image" Target="../media/image6.jpeg"/><Relationship Id="rId10" Type="http://schemas.openxmlformats.org/officeDocument/2006/relationships/image" Target="../media/image5.png"/><Relationship Id="rId11" Type="http://schemas.openxmlformats.org/officeDocument/2006/relationships/image" Target="../media/image7.jpeg"/><Relationship Id="rId12" Type="http://schemas.openxmlformats.org/officeDocument/2006/relationships/image" Target="../media/image6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5" Type="http://schemas.openxmlformats.org/officeDocument/2006/relationships/image" Target="../media/image4.jpeg"/><Relationship Id="rId6" Type="http://schemas.openxmlformats.org/officeDocument/2006/relationships/image" Target="../media/image7.png"/><Relationship Id="rId7" Type="http://schemas.openxmlformats.org/officeDocument/2006/relationships/image" Target="../media/image5.jpeg"/><Relationship Id="rId8" Type="http://schemas.openxmlformats.org/officeDocument/2006/relationships/image" Target="../media/image8.png"/><Relationship Id="rId9" Type="http://schemas.openxmlformats.org/officeDocument/2006/relationships/image" Target="../media/image6.jpeg"/><Relationship Id="rId10" Type="http://schemas.openxmlformats.org/officeDocument/2006/relationships/image" Target="../media/image9.png"/><Relationship Id="rId11" Type="http://schemas.openxmlformats.org/officeDocument/2006/relationships/image" Target="../media/image7.jpe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1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7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228160" y="1474237"/>
            <a:ext cx="9144002" cy="3909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 defTabSz="457200">
              <a:spcBef>
                <a:spcPts val="400"/>
              </a:spcBef>
              <a:defRPr sz="1800"/>
            </a:pPr>
            <a:endParaRPr b="1" sz="2700"/>
          </a:p>
          <a:p>
            <a:pPr lvl="0" algn="ctr" defTabSz="457200">
              <a:spcBef>
                <a:spcPts val="400"/>
              </a:spcBef>
              <a:defRPr sz="1800"/>
            </a:pPr>
            <a:endParaRPr b="1" sz="2700"/>
          </a:p>
          <a:p>
            <a:pPr lvl="0" algn="ctr" defTabSz="457200">
              <a:spcBef>
                <a:spcPts val="400"/>
              </a:spcBef>
              <a:defRPr sz="1800"/>
            </a:pPr>
            <a:endParaRPr b="1" sz="2700"/>
          </a:p>
          <a:p>
            <a:pPr lvl="0" algn="ctr" defTabSz="457200">
              <a:spcBef>
                <a:spcPts val="600"/>
              </a:spcBef>
              <a:defRPr sz="1800"/>
            </a:pPr>
            <a:r>
              <a:rPr b="1" sz="3500"/>
              <a:t>CAP in Cross-Agency Emergency </a:t>
            </a:r>
            <a:endParaRPr b="1" sz="3500"/>
          </a:p>
          <a:p>
            <a:pPr lvl="0" algn="ctr" defTabSz="457200">
              <a:spcBef>
                <a:spcPts val="600"/>
              </a:spcBef>
              <a:defRPr sz="1800"/>
            </a:pPr>
            <a:r>
              <a:rPr b="1" sz="3500"/>
              <a:t>Communications for Italy</a:t>
            </a:r>
            <a:endParaRPr b="1" sz="3500"/>
          </a:p>
          <a:p>
            <a:pPr lvl="0" algn="ctr" defTabSz="457200">
              <a:spcBef>
                <a:spcPts val="400"/>
              </a:spcBef>
              <a:defRPr sz="1800"/>
            </a:pPr>
            <a:endParaRPr sz="2700"/>
          </a:p>
          <a:p>
            <a:pPr lvl="0" algn="ctr" defTabSz="457200">
              <a:spcBef>
                <a:spcPts val="400"/>
              </a:spcBef>
              <a:defRPr sz="1800"/>
            </a:pPr>
            <a:endParaRPr sz="2700"/>
          </a:p>
          <a:p>
            <a:pPr lvl="0" algn="ctr" defTabSz="457200">
              <a:spcBef>
                <a:spcPts val="400"/>
              </a:spcBef>
              <a:defRPr sz="1800"/>
            </a:pPr>
            <a:r>
              <a:rPr b="1" sz="2700"/>
              <a:t>Stefano Marsella - CNVVF</a:t>
            </a:r>
          </a:p>
        </p:txBody>
      </p:sp>
      <p:pic>
        <p:nvPicPr>
          <p:cNvPr id="17" name="Logo Ministero Interno 0854_mdi_ml_tricolore.jpg" descr="Logo Ministero Interno 0854_mdi_ml_tricolor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4728" y="1293457"/>
            <a:ext cx="1826553" cy="608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Logo CNVVF.png" descr="Logo CNVVF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28990" y="953505"/>
            <a:ext cx="628651" cy="900114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9"/>
          <p:cNvSpPr/>
          <p:nvPr/>
        </p:nvSpPr>
        <p:spPr>
          <a:xfrm>
            <a:off x="5578114" y="1836562"/>
            <a:ext cx="2515535" cy="23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/>
            </a:lvl1pPr>
          </a:lstStyle>
          <a:p>
            <a:pPr lvl="0">
              <a:defRPr b="0" sz="1800"/>
            </a:pPr>
            <a:r>
              <a:rPr b="1" sz="1100"/>
              <a:t>Corpo Nazionale dei Vigili del Fuoco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 idx="4294967295"/>
          </p:nvPr>
        </p:nvSpPr>
        <p:spPr>
          <a:xfrm>
            <a:off x="457200" y="701675"/>
            <a:ext cx="8229600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3200"/>
            </a:lvl1pPr>
          </a:lstStyle>
          <a:p>
            <a:pPr lvl="0">
              <a:defRPr b="0" sz="1800"/>
            </a:pPr>
            <a:r>
              <a:rPr b="1" sz="3200"/>
              <a:t>CNVVF interoperability tools: CAP-ITEM</a:t>
            </a:r>
          </a:p>
        </p:txBody>
      </p:sp>
      <p:pic>
        <p:nvPicPr>
          <p:cNvPr id="135" name="CAP-item.png" descr="CAP-ite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3362" y="1428750"/>
            <a:ext cx="8767763" cy="4991100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/>
          <p:nvPr/>
        </p:nvSpPr>
        <p:spPr>
          <a:xfrm>
            <a:off x="4361326" y="1918301"/>
            <a:ext cx="2529356" cy="1732871"/>
          </a:xfrm>
          <a:prstGeom prst="roundRect">
            <a:avLst>
              <a:gd name="adj" fmla="val 11038"/>
            </a:avLst>
          </a:prstGeom>
          <a:solidFill>
            <a:srgbClr val="FFF524"/>
          </a:solidFill>
          <a:ln w="101600">
            <a:solidFill>
              <a:srgbClr val="E5421D"/>
            </a:solidFill>
          </a:ln>
          <a:effectLst>
            <a:outerShdw sx="100000" sy="100000" kx="0" ky="0" algn="b" rotWithShape="0" blurRad="63500" dist="107763" dir="13500000">
              <a:srgbClr val="808080">
                <a:alpha val="7499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b="1" sz="2400">
                <a:solidFill>
                  <a:srgbClr val="84270B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84270B"/>
                </a:solidFill>
              </a:rPr>
              <a:t>2.500 CAP messages exchanged daily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 idx="4294967295"/>
          </p:nvPr>
        </p:nvSpPr>
        <p:spPr>
          <a:xfrm>
            <a:off x="142875" y="701675"/>
            <a:ext cx="8858250" cy="782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2600"/>
            </a:lvl1pPr>
          </a:lstStyle>
          <a:p>
            <a:pPr lvl="0">
              <a:defRPr b="0" sz="1800"/>
            </a:pPr>
            <a:r>
              <a:rPr b="1" sz="2600"/>
              <a:t>CNVVF interoperability tools: legacy system SO115</a:t>
            </a:r>
          </a:p>
        </p:txBody>
      </p:sp>
      <p:pic>
        <p:nvPicPr>
          <p:cNvPr id="139" name="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950" y="1412875"/>
            <a:ext cx="6911975" cy="5029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79612" y="1412875"/>
            <a:ext cx="7019926" cy="5029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xi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" dur="500" fill="hold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9" grpId="1"/>
      <p:bldP build="whole" bldLvl="1" animBg="1" rev="0" advAuto="0" spid="140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 idx="4294967295"/>
          </p:nvPr>
        </p:nvSpPr>
        <p:spPr>
          <a:xfrm>
            <a:off x="142875" y="701675"/>
            <a:ext cx="8858250" cy="782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/>
            </a:lvl1pPr>
          </a:lstStyle>
          <a:p>
            <a:pPr lvl="0">
              <a:defRPr b="0" sz="1800"/>
            </a:pPr>
            <a:r>
              <a:rPr b="1" sz="2800"/>
              <a:t>DHS interoperability continuum</a:t>
            </a:r>
          </a:p>
        </p:txBody>
      </p:sp>
      <p:pic>
        <p:nvPicPr>
          <p:cNvPr id="143" name="Interoperability Continuum.png" descr="Interoperability Continuu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75" y="1785937"/>
            <a:ext cx="8863013" cy="46434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nteroperability Continuum.png" descr="Interoperability Continuu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75" y="1785937"/>
            <a:ext cx="8863013" cy="4643438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>
            <p:ph type="title" idx="4294967295"/>
          </p:nvPr>
        </p:nvSpPr>
        <p:spPr>
          <a:xfrm>
            <a:off x="142875" y="701675"/>
            <a:ext cx="8858250" cy="782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/>
            </a:lvl1pPr>
          </a:lstStyle>
          <a:p>
            <a:pPr lvl="0">
              <a:defRPr b="0" sz="1800"/>
            </a:pPr>
            <a:r>
              <a:rPr b="1" sz="2800"/>
              <a:t>DHS interoperability continuum</a:t>
            </a:r>
          </a:p>
        </p:txBody>
      </p:sp>
      <p:sp>
        <p:nvSpPr>
          <p:cNvPr id="166" name="Shape 166"/>
          <p:cNvSpPr/>
          <p:nvPr/>
        </p:nvSpPr>
        <p:spPr>
          <a:xfrm>
            <a:off x="2162589" y="2251764"/>
            <a:ext cx="402849" cy="310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43" fill="norm" stroke="1" extrusionOk="0">
                <a:moveTo>
                  <a:pt x="21600" y="3173"/>
                </a:moveTo>
                <a:cubicBezTo>
                  <a:pt x="14719" y="21600"/>
                  <a:pt x="7519" y="20542"/>
                  <a:pt x="0" y="0"/>
                </a:cubicBezTo>
              </a:path>
            </a:pathLst>
          </a:custGeom>
          <a:ln w="114300">
            <a:solidFill/>
            <a:round/>
          </a:ln>
        </p:spPr>
        <p:txBody>
          <a:bodyPr/>
          <a:lstStyle/>
          <a:p>
            <a:pPr lvl="0"/>
          </a:p>
        </p:txBody>
      </p:sp>
      <p:sp>
        <p:nvSpPr>
          <p:cNvPr id="167" name="Shape 167"/>
          <p:cNvSpPr/>
          <p:nvPr/>
        </p:nvSpPr>
        <p:spPr>
          <a:xfrm>
            <a:off x="3891563" y="2251764"/>
            <a:ext cx="402849" cy="310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43" fill="norm" stroke="1" extrusionOk="0">
                <a:moveTo>
                  <a:pt x="21600" y="3173"/>
                </a:moveTo>
                <a:cubicBezTo>
                  <a:pt x="14719" y="21600"/>
                  <a:pt x="7519" y="20542"/>
                  <a:pt x="0" y="0"/>
                </a:cubicBezTo>
              </a:path>
            </a:pathLst>
          </a:custGeom>
          <a:ln w="114300">
            <a:solidFill>
              <a:srgbClr val="000000">
                <a:alpha val="75319"/>
              </a:srgbClr>
            </a:solidFill>
            <a:round/>
          </a:ln>
        </p:spPr>
        <p:txBody>
          <a:bodyPr/>
          <a:lstStyle/>
          <a:p>
            <a:pPr lvl="0"/>
          </a:p>
        </p:txBody>
      </p:sp>
      <p:sp>
        <p:nvSpPr>
          <p:cNvPr id="168" name="Shape 168"/>
          <p:cNvSpPr/>
          <p:nvPr/>
        </p:nvSpPr>
        <p:spPr>
          <a:xfrm>
            <a:off x="5531890" y="2251764"/>
            <a:ext cx="402849" cy="310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43" fill="norm" stroke="1" extrusionOk="0">
                <a:moveTo>
                  <a:pt x="21600" y="3173"/>
                </a:moveTo>
                <a:cubicBezTo>
                  <a:pt x="14719" y="21600"/>
                  <a:pt x="7519" y="20542"/>
                  <a:pt x="0" y="0"/>
                </a:cubicBezTo>
              </a:path>
            </a:pathLst>
          </a:custGeom>
          <a:ln w="114300">
            <a:solidFill>
              <a:srgbClr val="000000">
                <a:alpha val="46623"/>
              </a:srgbClr>
            </a:solidFill>
            <a:round/>
          </a:ln>
        </p:spPr>
        <p:txBody>
          <a:bodyPr/>
          <a:lstStyle/>
          <a:p>
            <a:pPr lvl="0"/>
          </a:p>
        </p:txBody>
      </p:sp>
      <p:sp>
        <p:nvSpPr>
          <p:cNvPr id="169" name="Shape 169"/>
          <p:cNvSpPr/>
          <p:nvPr/>
        </p:nvSpPr>
        <p:spPr>
          <a:xfrm>
            <a:off x="2162589" y="3170253"/>
            <a:ext cx="402849" cy="310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43" fill="norm" stroke="1" extrusionOk="0">
                <a:moveTo>
                  <a:pt x="21600" y="3173"/>
                </a:moveTo>
                <a:cubicBezTo>
                  <a:pt x="14719" y="21600"/>
                  <a:pt x="7519" y="20542"/>
                  <a:pt x="0" y="0"/>
                </a:cubicBezTo>
              </a:path>
            </a:pathLst>
          </a:custGeom>
          <a:ln w="114300">
            <a:solidFill>
              <a:srgbClr val="000000">
                <a:alpha val="84754"/>
              </a:srgbClr>
            </a:solidFill>
            <a:round/>
          </a:ln>
        </p:spPr>
        <p:txBody>
          <a:bodyPr/>
          <a:lstStyle/>
          <a:p>
            <a:pPr lvl="0"/>
          </a:p>
        </p:txBody>
      </p:sp>
      <p:sp>
        <p:nvSpPr>
          <p:cNvPr id="170" name="Shape 170"/>
          <p:cNvSpPr/>
          <p:nvPr/>
        </p:nvSpPr>
        <p:spPr>
          <a:xfrm>
            <a:off x="3435665" y="3107917"/>
            <a:ext cx="402849" cy="310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43" fill="norm" stroke="1" extrusionOk="0">
                <a:moveTo>
                  <a:pt x="21600" y="3173"/>
                </a:moveTo>
                <a:cubicBezTo>
                  <a:pt x="14719" y="21600"/>
                  <a:pt x="7519" y="20542"/>
                  <a:pt x="0" y="0"/>
                </a:cubicBezTo>
              </a:path>
            </a:pathLst>
          </a:custGeom>
          <a:ln w="114300">
            <a:solidFill>
              <a:srgbClr val="000000">
                <a:alpha val="46623"/>
              </a:srgbClr>
            </a:solidFill>
            <a:round/>
          </a:ln>
        </p:spPr>
        <p:txBody>
          <a:bodyPr/>
          <a:lstStyle/>
          <a:p>
            <a:pPr lvl="0"/>
          </a:p>
        </p:txBody>
      </p:sp>
      <p:sp>
        <p:nvSpPr>
          <p:cNvPr id="171" name="Shape 171"/>
          <p:cNvSpPr/>
          <p:nvPr/>
        </p:nvSpPr>
        <p:spPr>
          <a:xfrm>
            <a:off x="4708742" y="3107917"/>
            <a:ext cx="402848" cy="310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43" fill="norm" stroke="1" extrusionOk="0">
                <a:moveTo>
                  <a:pt x="21600" y="3173"/>
                </a:moveTo>
                <a:cubicBezTo>
                  <a:pt x="14719" y="21600"/>
                  <a:pt x="7519" y="20542"/>
                  <a:pt x="0" y="0"/>
                </a:cubicBezTo>
              </a:path>
            </a:pathLst>
          </a:custGeom>
          <a:ln w="114300">
            <a:solidFill>
              <a:srgbClr val="000000">
                <a:alpha val="21339"/>
              </a:srgbClr>
            </a:solidFill>
            <a:round/>
          </a:ln>
        </p:spPr>
        <p:txBody>
          <a:bodyPr/>
          <a:lstStyle/>
          <a:p>
            <a:pPr lvl="0"/>
          </a:p>
        </p:txBody>
      </p:sp>
      <p:sp>
        <p:nvSpPr>
          <p:cNvPr id="172" name="Shape 172"/>
          <p:cNvSpPr/>
          <p:nvPr/>
        </p:nvSpPr>
        <p:spPr>
          <a:xfrm>
            <a:off x="2162589" y="5006869"/>
            <a:ext cx="402849" cy="310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43" fill="norm" stroke="1" extrusionOk="0">
                <a:moveTo>
                  <a:pt x="21600" y="3173"/>
                </a:moveTo>
                <a:cubicBezTo>
                  <a:pt x="14719" y="21600"/>
                  <a:pt x="7519" y="20542"/>
                  <a:pt x="0" y="0"/>
                </a:cubicBezTo>
              </a:path>
            </a:pathLst>
          </a:custGeom>
          <a:ln w="114300">
            <a:solidFill>
              <a:srgbClr val="000000">
                <a:alpha val="84754"/>
              </a:srgbClr>
            </a:solidFill>
            <a:round/>
          </a:ln>
        </p:spPr>
        <p:txBody>
          <a:bodyPr/>
          <a:lstStyle/>
          <a:p>
            <a:pPr lvl="0"/>
          </a:p>
        </p:txBody>
      </p:sp>
      <p:sp>
        <p:nvSpPr>
          <p:cNvPr id="173" name="Shape 173"/>
          <p:cNvSpPr/>
          <p:nvPr/>
        </p:nvSpPr>
        <p:spPr>
          <a:xfrm>
            <a:off x="3435665" y="5006869"/>
            <a:ext cx="402849" cy="310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43" fill="norm" stroke="1" extrusionOk="0">
                <a:moveTo>
                  <a:pt x="21600" y="3173"/>
                </a:moveTo>
                <a:cubicBezTo>
                  <a:pt x="14719" y="21600"/>
                  <a:pt x="7519" y="20542"/>
                  <a:pt x="0" y="0"/>
                </a:cubicBezTo>
              </a:path>
            </a:pathLst>
          </a:custGeom>
          <a:ln w="114300">
            <a:solidFill>
              <a:srgbClr val="000000">
                <a:alpha val="84754"/>
              </a:srgbClr>
            </a:solidFill>
            <a:round/>
          </a:ln>
        </p:spPr>
        <p:txBody>
          <a:bodyPr/>
          <a:lstStyle/>
          <a:p>
            <a:pPr lvl="0"/>
          </a:p>
        </p:txBody>
      </p:sp>
      <p:sp>
        <p:nvSpPr>
          <p:cNvPr id="174" name="Shape 174"/>
          <p:cNvSpPr/>
          <p:nvPr/>
        </p:nvSpPr>
        <p:spPr>
          <a:xfrm>
            <a:off x="2162589" y="5798720"/>
            <a:ext cx="402849" cy="310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43" fill="norm" stroke="1" extrusionOk="0">
                <a:moveTo>
                  <a:pt x="21600" y="3173"/>
                </a:moveTo>
                <a:cubicBezTo>
                  <a:pt x="14719" y="21600"/>
                  <a:pt x="7519" y="20542"/>
                  <a:pt x="0" y="0"/>
                </a:cubicBezTo>
              </a:path>
            </a:pathLst>
          </a:custGeom>
          <a:ln w="114300">
            <a:solidFill>
              <a:srgbClr val="000000">
                <a:alpha val="84754"/>
              </a:srgbClr>
            </a:solidFill>
            <a:round/>
          </a:ln>
        </p:spPr>
        <p:txBody>
          <a:bodyPr/>
          <a:lstStyle/>
          <a:p>
            <a:pPr lvl="0"/>
          </a:p>
        </p:txBody>
      </p:sp>
      <p:sp>
        <p:nvSpPr>
          <p:cNvPr id="175" name="Shape 175"/>
          <p:cNvSpPr/>
          <p:nvPr/>
        </p:nvSpPr>
        <p:spPr>
          <a:xfrm>
            <a:off x="3809610" y="5798720"/>
            <a:ext cx="402849" cy="310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43" fill="norm" stroke="1" extrusionOk="0">
                <a:moveTo>
                  <a:pt x="21600" y="3173"/>
                </a:moveTo>
                <a:cubicBezTo>
                  <a:pt x="14719" y="21600"/>
                  <a:pt x="7519" y="20542"/>
                  <a:pt x="0" y="0"/>
                </a:cubicBezTo>
              </a:path>
            </a:pathLst>
          </a:custGeom>
          <a:ln w="114300">
            <a:solidFill>
              <a:srgbClr val="000000">
                <a:alpha val="46623"/>
              </a:srgbClr>
            </a:solidFill>
            <a:round/>
          </a:ln>
        </p:spPr>
        <p:txBody>
          <a:bodyPr/>
          <a:lstStyle/>
          <a:p>
            <a:pPr lvl="0"/>
          </a:p>
        </p:txBody>
      </p:sp>
      <p:sp>
        <p:nvSpPr>
          <p:cNvPr id="176" name="Shape 176"/>
          <p:cNvSpPr/>
          <p:nvPr/>
        </p:nvSpPr>
        <p:spPr>
          <a:xfrm>
            <a:off x="2213606" y="3708827"/>
            <a:ext cx="402849" cy="310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43" fill="norm" stroke="1" extrusionOk="0">
                <a:moveTo>
                  <a:pt x="21600" y="3173"/>
                </a:moveTo>
                <a:cubicBezTo>
                  <a:pt x="14719" y="21600"/>
                  <a:pt x="7519" y="20542"/>
                  <a:pt x="0" y="0"/>
                </a:cubicBezTo>
              </a:path>
            </a:pathLst>
          </a:custGeom>
          <a:ln w="114300">
            <a:solidFill>
              <a:srgbClr val="000000">
                <a:alpha val="84754"/>
              </a:srgbClr>
            </a:solidFill>
            <a:round/>
          </a:ln>
        </p:spPr>
        <p:txBody>
          <a:bodyPr/>
          <a:lstStyle/>
          <a:p>
            <a:pPr lvl="0"/>
          </a:p>
        </p:txBody>
      </p:sp>
      <p:sp>
        <p:nvSpPr>
          <p:cNvPr id="177" name="Shape 177"/>
          <p:cNvSpPr/>
          <p:nvPr/>
        </p:nvSpPr>
        <p:spPr>
          <a:xfrm>
            <a:off x="2213606" y="4152423"/>
            <a:ext cx="402849" cy="310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43" fill="norm" stroke="1" extrusionOk="0">
                <a:moveTo>
                  <a:pt x="21600" y="3173"/>
                </a:moveTo>
                <a:cubicBezTo>
                  <a:pt x="14719" y="21600"/>
                  <a:pt x="7519" y="20542"/>
                  <a:pt x="0" y="0"/>
                </a:cubicBezTo>
              </a:path>
            </a:pathLst>
          </a:custGeom>
          <a:ln w="114300">
            <a:solidFill>
              <a:srgbClr val="000000">
                <a:alpha val="84754"/>
              </a:srgbClr>
            </a:solidFill>
            <a:round/>
          </a:ln>
        </p:spPr>
        <p:txBody>
          <a:bodyPr/>
          <a:lstStyle/>
          <a:p>
            <a:pPr lvl="0"/>
          </a:p>
        </p:txBody>
      </p:sp>
      <p:sp>
        <p:nvSpPr>
          <p:cNvPr id="178" name="Shape 178"/>
          <p:cNvSpPr/>
          <p:nvPr/>
        </p:nvSpPr>
        <p:spPr>
          <a:xfrm>
            <a:off x="3550001" y="3708827"/>
            <a:ext cx="402849" cy="310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43" fill="norm" stroke="1" extrusionOk="0">
                <a:moveTo>
                  <a:pt x="21600" y="3173"/>
                </a:moveTo>
                <a:cubicBezTo>
                  <a:pt x="14719" y="21600"/>
                  <a:pt x="7519" y="20542"/>
                  <a:pt x="0" y="0"/>
                </a:cubicBezTo>
              </a:path>
            </a:pathLst>
          </a:custGeom>
          <a:ln w="114300">
            <a:solidFill>
              <a:srgbClr val="000000">
                <a:alpha val="46623"/>
              </a:srgbClr>
            </a:solidFill>
            <a:round/>
          </a:ln>
        </p:spPr>
        <p:txBody>
          <a:bodyPr/>
          <a:lstStyle/>
          <a:p>
            <a:pPr lvl="0"/>
          </a:p>
        </p:txBody>
      </p:sp>
      <p:sp>
        <p:nvSpPr>
          <p:cNvPr id="179" name="Shape 179"/>
          <p:cNvSpPr/>
          <p:nvPr/>
        </p:nvSpPr>
        <p:spPr>
          <a:xfrm>
            <a:off x="4711727" y="3708827"/>
            <a:ext cx="402848" cy="310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43" fill="norm" stroke="1" extrusionOk="0">
                <a:moveTo>
                  <a:pt x="21600" y="3173"/>
                </a:moveTo>
                <a:cubicBezTo>
                  <a:pt x="14719" y="21600"/>
                  <a:pt x="7519" y="20542"/>
                  <a:pt x="0" y="0"/>
                </a:cubicBezTo>
              </a:path>
            </a:pathLst>
          </a:custGeom>
          <a:ln w="114300">
            <a:solidFill>
              <a:srgbClr val="000000">
                <a:alpha val="46623"/>
              </a:srgbClr>
            </a:solidFill>
            <a:round/>
          </a:ln>
        </p:spPr>
        <p:txBody>
          <a:bodyPr/>
          <a:lstStyle/>
          <a:p>
            <a:pPr lvl="0"/>
          </a:p>
        </p:txBody>
      </p:sp>
      <p:sp>
        <p:nvSpPr>
          <p:cNvPr id="180" name="Shape 180"/>
          <p:cNvSpPr/>
          <p:nvPr/>
        </p:nvSpPr>
        <p:spPr>
          <a:xfrm>
            <a:off x="6086113" y="3708827"/>
            <a:ext cx="402849" cy="310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43" fill="norm" stroke="1" extrusionOk="0">
                <a:moveTo>
                  <a:pt x="21600" y="3173"/>
                </a:moveTo>
                <a:cubicBezTo>
                  <a:pt x="14719" y="21600"/>
                  <a:pt x="7519" y="20542"/>
                  <a:pt x="0" y="0"/>
                </a:cubicBezTo>
              </a:path>
            </a:pathLst>
          </a:custGeom>
          <a:ln w="114300">
            <a:solidFill>
              <a:srgbClr val="000000">
                <a:alpha val="26046"/>
              </a:srgbClr>
            </a:solidFill>
            <a:round/>
          </a:ln>
        </p:spPr>
        <p:txBody>
          <a:bodyPr/>
          <a:lstStyle/>
          <a:p>
            <a:pPr lvl="0"/>
          </a:p>
        </p:txBody>
      </p:sp>
      <p:sp>
        <p:nvSpPr>
          <p:cNvPr id="181" name="Shape 181"/>
          <p:cNvSpPr/>
          <p:nvPr/>
        </p:nvSpPr>
        <p:spPr>
          <a:xfrm>
            <a:off x="7340193" y="3708827"/>
            <a:ext cx="402849" cy="310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43" fill="norm" stroke="1" extrusionOk="0">
                <a:moveTo>
                  <a:pt x="21600" y="3173"/>
                </a:moveTo>
                <a:cubicBezTo>
                  <a:pt x="14719" y="21600"/>
                  <a:pt x="7519" y="20542"/>
                  <a:pt x="0" y="0"/>
                </a:cubicBezTo>
              </a:path>
            </a:pathLst>
          </a:custGeom>
          <a:ln w="114300">
            <a:solidFill>
              <a:srgbClr val="000000">
                <a:alpha val="26046"/>
              </a:srgbClr>
            </a:solidFill>
            <a:round/>
          </a:ln>
        </p:spPr>
        <p:txBody>
          <a:bodyPr/>
          <a:lstStyle/>
          <a:p>
            <a:pPr lvl="0"/>
          </a:p>
        </p:txBody>
      </p:sp>
      <p:sp>
        <p:nvSpPr>
          <p:cNvPr id="182" name="Shape 182"/>
          <p:cNvSpPr/>
          <p:nvPr/>
        </p:nvSpPr>
        <p:spPr>
          <a:xfrm>
            <a:off x="4708742" y="4905920"/>
            <a:ext cx="402848" cy="310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43" fill="norm" stroke="1" extrusionOk="0">
                <a:moveTo>
                  <a:pt x="21600" y="3173"/>
                </a:moveTo>
                <a:cubicBezTo>
                  <a:pt x="14719" y="21600"/>
                  <a:pt x="7519" y="20542"/>
                  <a:pt x="0" y="0"/>
                </a:cubicBezTo>
              </a:path>
            </a:pathLst>
          </a:custGeom>
          <a:ln w="114300">
            <a:solidFill>
              <a:srgbClr val="000000">
                <a:alpha val="41269"/>
              </a:srgbClr>
            </a:solidFill>
            <a:round/>
          </a:ln>
        </p:spPr>
        <p:txBody>
          <a:bodyPr/>
          <a:lstStyle/>
          <a:p>
            <a:pPr lvl="0"/>
          </a:p>
        </p:txBody>
      </p:sp>
      <p:sp>
        <p:nvSpPr>
          <p:cNvPr id="183" name="Shape 183"/>
          <p:cNvSpPr/>
          <p:nvPr/>
        </p:nvSpPr>
        <p:spPr>
          <a:xfrm>
            <a:off x="6086113" y="4905920"/>
            <a:ext cx="402849" cy="310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43" fill="norm" stroke="1" extrusionOk="0">
                <a:moveTo>
                  <a:pt x="21600" y="3173"/>
                </a:moveTo>
                <a:cubicBezTo>
                  <a:pt x="14719" y="21600"/>
                  <a:pt x="7519" y="20542"/>
                  <a:pt x="0" y="0"/>
                </a:cubicBezTo>
              </a:path>
            </a:pathLst>
          </a:custGeom>
          <a:ln w="114300">
            <a:solidFill>
              <a:srgbClr val="000000">
                <a:alpha val="41269"/>
              </a:srgbClr>
            </a:solidFill>
            <a:round/>
          </a:ln>
        </p:spPr>
        <p:txBody>
          <a:bodyPr/>
          <a:lstStyle/>
          <a:p>
            <a:pPr lvl="0"/>
          </a:p>
        </p:txBody>
      </p:sp>
      <p:sp>
        <p:nvSpPr>
          <p:cNvPr id="184" name="Shape 184"/>
          <p:cNvSpPr/>
          <p:nvPr/>
        </p:nvSpPr>
        <p:spPr>
          <a:xfrm>
            <a:off x="7240164" y="2251764"/>
            <a:ext cx="402849" cy="310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43" fill="norm" stroke="1" extrusionOk="0">
                <a:moveTo>
                  <a:pt x="21600" y="3173"/>
                </a:moveTo>
                <a:cubicBezTo>
                  <a:pt x="14719" y="21600"/>
                  <a:pt x="7519" y="20542"/>
                  <a:pt x="0" y="0"/>
                </a:cubicBezTo>
              </a:path>
            </a:pathLst>
          </a:custGeom>
          <a:ln w="114300">
            <a:solidFill>
              <a:srgbClr val="00B050">
                <a:alpha val="21339"/>
              </a:srgbClr>
            </a:solidFill>
            <a:round/>
          </a:ln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title" idx="4294967295"/>
          </p:nvPr>
        </p:nvSpPr>
        <p:spPr>
          <a:xfrm>
            <a:off x="468312" y="692150"/>
            <a:ext cx="8229601" cy="576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850391">
              <a:defRPr b="1" sz="3348"/>
            </a:lvl1pPr>
          </a:lstStyle>
          <a:p>
            <a:pPr lvl="0">
              <a:defRPr b="0" sz="1800"/>
            </a:pPr>
            <a:r>
              <a:rPr b="1" sz="3348"/>
              <a:t>Interoperability btw Control Centers</a:t>
            </a:r>
          </a:p>
        </p:txBody>
      </p:sp>
      <p:sp>
        <p:nvSpPr>
          <p:cNvPr id="187" name="Shape 187"/>
          <p:cNvSpPr/>
          <p:nvPr/>
        </p:nvSpPr>
        <p:spPr>
          <a:xfrm>
            <a:off x="479425" y="1400678"/>
            <a:ext cx="8207375" cy="959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spcBef>
                <a:spcPts val="0"/>
              </a:spcBef>
              <a:defRPr b="1" sz="2000"/>
            </a:lvl1pPr>
          </a:lstStyle>
          <a:p>
            <a:pPr lvl="0">
              <a:defRPr b="0" sz="1800"/>
            </a:pPr>
            <a:r>
              <a:rPr b="1" sz="2000"/>
              <a:t>The 100 provincial +18 regional + national CNVVF Control Centers cooperate and exchange info daily with a large number of other first responders’ C&amp;C</a:t>
            </a:r>
          </a:p>
        </p:txBody>
      </p:sp>
      <p:sp>
        <p:nvSpPr>
          <p:cNvPr id="188" name="Shape 188"/>
          <p:cNvSpPr/>
          <p:nvPr/>
        </p:nvSpPr>
        <p:spPr>
          <a:xfrm>
            <a:off x="468312" y="2492375"/>
            <a:ext cx="3240089" cy="387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54012" indent="-354012" defTabSz="457200">
              <a:spcBef>
                <a:spcPts val="0"/>
              </a:spcBef>
              <a:defRPr b="1" sz="2100"/>
            </a:lvl1pPr>
          </a:lstStyle>
          <a:p>
            <a:pPr lvl="0">
              <a:defRPr b="0" sz="1800"/>
            </a:pPr>
            <a:r>
              <a:rPr b="1" sz="2100"/>
              <a:t>selected on the basis of:</a:t>
            </a:r>
          </a:p>
        </p:txBody>
      </p:sp>
      <p:sp>
        <p:nvSpPr>
          <p:cNvPr id="189" name="Shape 189"/>
          <p:cNvSpPr/>
          <p:nvPr/>
        </p:nvSpPr>
        <p:spPr>
          <a:xfrm>
            <a:off x="4140200" y="2349500"/>
            <a:ext cx="3671888" cy="41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54012" indent="-354012" defTabSz="457200">
              <a:spcBef>
                <a:spcPts val="0"/>
              </a:spcBef>
              <a:defRPr b="1" sz="2200"/>
            </a:lvl1pPr>
          </a:lstStyle>
          <a:p>
            <a:pPr lvl="0">
              <a:defRPr b="0" sz="1800"/>
            </a:pPr>
            <a:r>
              <a:rPr b="1" sz="2200"/>
              <a:t>type of incident</a:t>
            </a:r>
          </a:p>
        </p:txBody>
      </p:sp>
      <p:sp>
        <p:nvSpPr>
          <p:cNvPr id="190" name="Shape 190"/>
          <p:cNvSpPr/>
          <p:nvPr/>
        </p:nvSpPr>
        <p:spPr>
          <a:xfrm>
            <a:off x="3706812" y="2349500"/>
            <a:ext cx="360363" cy="792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21600" y="0"/>
                </a:ln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lnTo>
                  <a:pt x="0" y="10800"/>
                </a:ln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ln w="25400">
            <a:solidFill/>
            <a:round/>
          </a:ln>
        </p:spPr>
        <p:txBody>
          <a:bodyPr lIns="0" tIns="0" rIns="0" bIns="0" anchor="ctr"/>
          <a:lstStyle/>
          <a:p>
            <a:pPr lvl="0" defTabSz="457200">
              <a:spcBef>
                <a:spcPts val="0"/>
              </a:spcBef>
              <a:defRPr sz="1800"/>
            </a:pPr>
          </a:p>
        </p:txBody>
      </p:sp>
      <p:pic>
        <p:nvPicPr>
          <p:cNvPr id="191" name="fusti.jpg" descr="fusti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287" y="3400425"/>
            <a:ext cx="2191262" cy="16944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ncendio Venezia.jpg" descr="incendio Venezia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46977" y="3392487"/>
            <a:ext cx="2600161" cy="1710333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hape 193"/>
          <p:cNvSpPr/>
          <p:nvPr/>
        </p:nvSpPr>
        <p:spPr>
          <a:xfrm>
            <a:off x="4141787" y="2708275"/>
            <a:ext cx="3671888" cy="41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54012" indent="-354012" defTabSz="457200">
              <a:spcBef>
                <a:spcPts val="0"/>
              </a:spcBef>
              <a:defRPr b="1" sz="2200"/>
            </a:lvl1pPr>
          </a:lstStyle>
          <a:p>
            <a:pPr lvl="0">
              <a:defRPr b="0" sz="1800"/>
            </a:pPr>
            <a:r>
              <a:rPr b="1" sz="2200"/>
              <a:t>location /jurisdiction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nodeType="after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nodeType="after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nodeType="afterEffect" presetClass="entr" presetSubtype="0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9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9" grpId="3"/>
      <p:bldP build="whole" bldLvl="1" animBg="1" rev="0" advAuto="0" spid="190" grpId="2"/>
      <p:bldP build="whole" bldLvl="1" animBg="1" rev="0" advAuto="0" spid="188" grpId="1"/>
      <p:bldP build="whole" bldLvl="1" animBg="1" rev="0" advAuto="0" spid="191" grpId="4"/>
      <p:bldP build="whole" bldLvl="1" animBg="1" rev="0" advAuto="0" spid="193" grpId="5"/>
      <p:bldP build="whole" bldLvl="1" animBg="1" rev="0" advAuto="0" spid="192" grpId="6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366712" y="1287462"/>
            <a:ext cx="8329613" cy="209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39687" algn="just" defTabSz="457200">
              <a:spcBef>
                <a:spcPts val="0"/>
              </a:spcBef>
              <a:defRPr b="1" sz="1500"/>
            </a:lvl1pPr>
          </a:lstStyle>
          <a:p>
            <a:pPr lvl="0">
              <a:defRPr b="0" sz="1800"/>
            </a:pPr>
            <a:r>
              <a:rPr b="1" sz="1500"/>
              <a:t>Each rescuers’ Control room need a different perspective of the same operational picture</a:t>
            </a:r>
          </a:p>
        </p:txBody>
      </p:sp>
      <p:sp>
        <p:nvSpPr>
          <p:cNvPr id="196" name="Shape 196"/>
          <p:cNvSpPr/>
          <p:nvPr/>
        </p:nvSpPr>
        <p:spPr>
          <a:xfrm>
            <a:off x="1366043" y="1722378"/>
            <a:ext cx="4276726" cy="895469"/>
          </a:xfrm>
          <a:prstGeom prst="rect">
            <a:avLst/>
          </a:prstGeom>
          <a:ln w="38100">
            <a:solidFill>
              <a:srgbClr val="C13525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indent="39687" algn="just" defTabSz="457200">
              <a:spcBef>
                <a:spcPts val="0"/>
              </a:spcBef>
              <a:defRPr sz="1800"/>
            </a:pPr>
            <a:r>
              <a:rPr b="1" sz="1500"/>
              <a:t>Where a unified control room is implemented, </a:t>
            </a:r>
            <a:br>
              <a:rPr b="1" sz="1500"/>
            </a:br>
            <a:r>
              <a:rPr b="1" sz="1500"/>
              <a:t>firstly it build up the </a:t>
            </a:r>
            <a:r>
              <a:rPr b="1" sz="1500">
                <a:solidFill>
                  <a:srgbClr val="FF0000"/>
                </a:solidFill>
              </a:rPr>
              <a:t>common picture</a:t>
            </a:r>
            <a:r>
              <a:rPr b="1" sz="1500"/>
              <a:t>, then </a:t>
            </a:r>
            <a:br>
              <a:rPr b="1" sz="1500"/>
            </a:br>
            <a:r>
              <a:rPr b="1" sz="1500"/>
              <a:t>filters are applied to build the </a:t>
            </a:r>
            <a:r>
              <a:rPr b="1" sz="1500">
                <a:solidFill>
                  <a:srgbClr val="FF0000"/>
                </a:solidFill>
              </a:rPr>
              <a:t>customised picture</a:t>
            </a:r>
            <a:r>
              <a:rPr b="1" sz="1500"/>
              <a:t> to fulfill each rescuers needs</a:t>
            </a:r>
          </a:p>
        </p:txBody>
      </p:sp>
      <p:grpSp>
        <p:nvGrpSpPr>
          <p:cNvPr id="210" name="Group 210"/>
          <p:cNvGrpSpPr/>
          <p:nvPr/>
        </p:nvGrpSpPr>
        <p:grpSpPr>
          <a:xfrm>
            <a:off x="6400800" y="1636712"/>
            <a:ext cx="2057400" cy="2020889"/>
            <a:chOff x="0" y="0"/>
            <a:chExt cx="2057399" cy="2020887"/>
          </a:xfrm>
        </p:grpSpPr>
        <p:pic>
          <p:nvPicPr>
            <p:cNvPr id="197" name="image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16163" y="96243"/>
              <a:ext cx="171906" cy="1964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8" name="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05300" y="-1"/>
              <a:ext cx="260783" cy="1944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9" name="image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371173" y="87479"/>
              <a:ext cx="216928" cy="2381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0" name="image.jp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732022" y="422930"/>
              <a:ext cx="199972" cy="2205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1" name="B01-065.png" descr="C:\Users\Marcello\Pictures\Firemen Clipsarts\CLIPARTS CD 1\Ordner B\B01 Symbole\B01-065.GI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96508" y="1329623"/>
              <a:ext cx="309122" cy="315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2" name="B01-064.png" descr="C:\Users\Marcello\Pictures\Firemen Clipsarts\CLIPARTS CD 1\Ordner B\B01 Symbole\B01-064.GI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05629" y="1648706"/>
              <a:ext cx="263296" cy="2974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3" name="B01-047.png" descr="C:\Users\Marcello\Pictures\Firemen Clipsarts\CLIPARTS CD 1\Ordner B\B01 Symbole\B01-047.gi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904642"/>
              <a:ext cx="214860" cy="2352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4" name="B01-043.png" descr="C:\Users\Marcello\Pictures\Firemen Clipsarts\CLIPARTS CD 1\Ordner B\B01 Symbole\B01-043.GI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37078" y="389544"/>
              <a:ext cx="181218" cy="2539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5" name="B01-005.png" descr="C:\Users\Marcello\Pictures\Firemen Clipsarts\CLIPARTS CD 1\Ordner B\B01 Symbole\B01-005.gi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725680" y="1403154"/>
              <a:ext cx="175443" cy="220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6" name="B01-003.png" descr="C:\Users\Marcello\Pictures\Firemen Clipsarts\CLIPARTS CD 1\Ordner B\B01 Symbole\B01-003.gif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901122" y="923731"/>
              <a:ext cx="156278" cy="1970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7" name="B01-008.png" descr="C:\Users\Marcello\Pictures\Firemen Clipsarts\CLIPARTS CD 1\Ordner B\B01 Symbole\B01-008.gif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351456" y="1682694"/>
              <a:ext cx="256362" cy="2294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8" name="B01-060.png" descr="C:\Users\Marcello\Pictures\Firemen Clipsarts\CLIPARTS CD 1\Ordner B\B01 Symbole\B01-060.gif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49362" y="1871420"/>
              <a:ext cx="172659" cy="1494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9" name="image.png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38498" y="594138"/>
              <a:ext cx="893832" cy="8061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1" name="Shape 211"/>
          <p:cNvSpPr/>
          <p:nvPr/>
        </p:nvSpPr>
        <p:spPr>
          <a:xfrm>
            <a:off x="1410259" y="4110037"/>
            <a:ext cx="3676651" cy="247769"/>
          </a:xfrm>
          <a:prstGeom prst="rect">
            <a:avLst/>
          </a:prstGeom>
          <a:ln w="38100">
            <a:solidFill>
              <a:srgbClr val="C13525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39687" algn="just" defTabSz="457200">
              <a:spcBef>
                <a:spcPts val="0"/>
              </a:spcBef>
              <a:defRPr b="1" sz="1500"/>
            </a:lvl1pPr>
          </a:lstStyle>
          <a:p>
            <a:pPr lvl="0">
              <a:defRPr b="0" sz="1800"/>
            </a:pPr>
            <a:r>
              <a:rPr b="1" sz="1500"/>
              <a:t>It is wiser to take a step back:</a:t>
            </a:r>
          </a:p>
        </p:txBody>
      </p:sp>
      <p:sp>
        <p:nvSpPr>
          <p:cNvPr id="212" name="Shape 212"/>
          <p:cNvSpPr/>
          <p:nvPr/>
        </p:nvSpPr>
        <p:spPr>
          <a:xfrm>
            <a:off x="1366043" y="2932112"/>
            <a:ext cx="4276726" cy="832568"/>
          </a:xfrm>
          <a:prstGeom prst="rect">
            <a:avLst/>
          </a:prstGeom>
          <a:ln w="38100">
            <a:solidFill>
              <a:srgbClr val="C13525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indent="63500" algn="just" defTabSz="457200">
              <a:lnSpc>
                <a:spcPct val="90000"/>
              </a:lnSpc>
              <a:spcBef>
                <a:spcPts val="0"/>
              </a:spcBef>
              <a:defRPr sz="1800"/>
            </a:pPr>
            <a:r>
              <a:rPr b="1" sz="1500"/>
              <a:t>But </a:t>
            </a:r>
            <a:r>
              <a:rPr b="1" sz="1500">
                <a:solidFill>
                  <a:srgbClr val="FF0000"/>
                </a:solidFill>
              </a:rPr>
              <a:t>filtering is a tricky process</a:t>
            </a:r>
            <a:r>
              <a:rPr b="1" sz="1500"/>
              <a:t>, valuable info  can be cut off, whereas other info passed on could reveal itself unnecessary then confusing</a:t>
            </a:r>
          </a:p>
        </p:txBody>
      </p:sp>
      <p:sp>
        <p:nvSpPr>
          <p:cNvPr id="213" name="Shape 213"/>
          <p:cNvSpPr/>
          <p:nvPr/>
        </p:nvSpPr>
        <p:spPr>
          <a:xfrm>
            <a:off x="1366043" y="4889434"/>
            <a:ext cx="4276726" cy="209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277812" indent="-238125" algn="just" defTabSz="457200">
              <a:spcBef>
                <a:spcPts val="0"/>
              </a:spcBef>
              <a:buSzPct val="100000"/>
              <a:buFont typeface="Wingdings"/>
              <a:buChar char="➢"/>
              <a:defRPr sz="1800"/>
            </a:pPr>
            <a:r>
              <a:rPr b="1" sz="1500"/>
              <a:t>avoid to </a:t>
            </a:r>
            <a:r>
              <a:rPr b="1" sz="1500"/>
              <a:t>centralise</a:t>
            </a:r>
            <a:r>
              <a:rPr b="1" sz="1500"/>
              <a:t> all the available info</a:t>
            </a:r>
          </a:p>
        </p:txBody>
      </p:sp>
      <p:sp>
        <p:nvSpPr>
          <p:cNvPr id="214" name="Shape 214"/>
          <p:cNvSpPr/>
          <p:nvPr/>
        </p:nvSpPr>
        <p:spPr>
          <a:xfrm>
            <a:off x="950912" y="5770278"/>
            <a:ext cx="6275388" cy="400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25437" indent="-285750" algn="just" defTabSz="457200">
              <a:spcBef>
                <a:spcPts val="0"/>
              </a:spcBef>
              <a:buSzPct val="100000"/>
              <a:buFont typeface="Wingdings"/>
              <a:buChar char="➢"/>
              <a:defRPr sz="1800"/>
            </a:pPr>
            <a:r>
              <a:rPr b="1" sz="1400"/>
              <a:t>co-ordinated approach: </a:t>
            </a:r>
            <a:r>
              <a:rPr sz="1400"/>
              <a:t>enhance the exchange of info between the existing control rooms </a:t>
            </a:r>
          </a:p>
        </p:txBody>
      </p:sp>
      <p:grpSp>
        <p:nvGrpSpPr>
          <p:cNvPr id="237" name="Group 237"/>
          <p:cNvGrpSpPr/>
          <p:nvPr/>
        </p:nvGrpSpPr>
        <p:grpSpPr>
          <a:xfrm>
            <a:off x="7481878" y="5511786"/>
            <a:ext cx="1014411" cy="917569"/>
            <a:chOff x="-9" y="-13"/>
            <a:chExt cx="1014409" cy="917567"/>
          </a:xfrm>
        </p:grpSpPr>
        <p:grpSp>
          <p:nvGrpSpPr>
            <p:cNvPr id="227" name="Group 227"/>
            <p:cNvGrpSpPr/>
            <p:nvPr/>
          </p:nvGrpSpPr>
          <p:grpSpPr>
            <a:xfrm>
              <a:off x="-10" y="-13"/>
              <a:ext cx="1014411" cy="917568"/>
              <a:chOff x="0" y="0"/>
              <a:chExt cx="1014409" cy="917567"/>
            </a:xfrm>
          </p:grpSpPr>
          <p:pic>
            <p:nvPicPr>
              <p:cNvPr id="215" name="image.png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54496" y="43698"/>
                <a:ext cx="84760" cy="891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16" name="image.pdf"/>
              <p:cNvPicPr/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446362" y="0"/>
                <a:ext cx="128580" cy="8828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17" name="image.png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676062" y="39719"/>
                <a:ext cx="106958" cy="10813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18" name="image.jpg"/>
              <p:cNvPicPr/>
              <p:nvPr/>
            </p:nvPicPr>
            <p:blipFill>
              <a:blip r:embed="rId16">
                <a:extLst/>
              </a:blip>
              <a:stretch>
                <a:fillRect/>
              </a:stretch>
            </p:blipFill>
            <p:spPr>
              <a:xfrm>
                <a:off x="853980" y="192028"/>
                <a:ext cx="98598" cy="10013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19" name="B01-065.png" descr="C:\Users\Marcello\Pictures\Firemen Clipsarts\CLIPARTS CD 1\Ordner B\B01 Symbole\B01-065.GIF"/>
              <p:cNvPicPr/>
              <p:nvPr/>
            </p:nvPicPr>
            <p:blipFill>
              <a:blip r:embed="rId17">
                <a:extLst/>
              </a:blip>
              <a:stretch>
                <a:fillRect/>
              </a:stretch>
            </p:blipFill>
            <p:spPr>
              <a:xfrm>
                <a:off x="47583" y="603704"/>
                <a:ext cx="152415" cy="14312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20" name="B01-064.png" descr="C:\Users\Marcello\Pictures\Firemen Clipsarts\CLIPARTS CD 1\Ordner B\B01 Symbole\B01-064.GIF"/>
              <p:cNvPicPr/>
              <p:nvPr/>
            </p:nvPicPr>
            <p:blipFill>
              <a:blip r:embed="rId18">
                <a:extLst/>
              </a:blip>
              <a:stretch>
                <a:fillRect/>
              </a:stretch>
            </p:blipFill>
            <p:spPr>
              <a:xfrm>
                <a:off x="199997" y="748581"/>
                <a:ext cx="129820" cy="1350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21" name="B01-047.png" descr="C:\Users\Marcello\Pictures\Firemen Clipsarts\CLIPARTS CD 1\Ordner B\B01 Symbole\B01-047.gif"/>
              <p:cNvPicPr/>
              <p:nvPr/>
            </p:nvPicPr>
            <p:blipFill>
              <a:blip r:embed="rId19">
                <a:extLst/>
              </a:blip>
              <a:stretch>
                <a:fillRect/>
              </a:stretch>
            </p:blipFill>
            <p:spPr>
              <a:xfrm>
                <a:off x="-1" y="410745"/>
                <a:ext cx="105939" cy="10682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22" name="B01-043.png" descr="C:\Users\Marcello\Pictures\Firemen Clipsarts\CLIPARTS CD 1\Ordner B\B01 Symbole\B01-043.GIF"/>
              <p:cNvPicPr/>
              <p:nvPr/>
            </p:nvPicPr>
            <p:blipFill>
              <a:blip r:embed="rId20">
                <a:extLst/>
              </a:blip>
              <a:stretch>
                <a:fillRect/>
              </a:stretch>
            </p:blipFill>
            <p:spPr>
              <a:xfrm>
                <a:off x="67587" y="176869"/>
                <a:ext cx="89351" cy="11529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23" name="B01-005.png" descr="C:\Users\Marcello\Pictures\Firemen Clipsarts\CLIPARTS CD 1\Ordner B\B01 Symbole\B01-005.gif"/>
              <p:cNvPicPr/>
              <p:nvPr/>
            </p:nvPicPr>
            <p:blipFill>
              <a:blip r:embed="rId21">
                <a:extLst/>
              </a:blip>
              <a:stretch>
                <a:fillRect/>
              </a:stretch>
            </p:blipFill>
            <p:spPr>
              <a:xfrm>
                <a:off x="850853" y="637090"/>
                <a:ext cx="86503" cy="10029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24" name="B01-003.png" descr="C:\Users\Marcello\Pictures\Firemen Clipsarts\CLIPARTS CD 1\Ordner B\B01 Symbole\B01-003.gif"/>
              <p:cNvPicPr/>
              <p:nvPr/>
            </p:nvPicPr>
            <p:blipFill>
              <a:blip r:embed="rId22">
                <a:extLst/>
              </a:blip>
              <a:stretch>
                <a:fillRect/>
              </a:stretch>
            </p:blipFill>
            <p:spPr>
              <a:xfrm>
                <a:off x="937356" y="419412"/>
                <a:ext cx="77054" cy="8948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25" name="B01-008.png" descr="C:\Users\Marcello\Pictures\Firemen Clipsarts\CLIPARTS CD 1\Ordner B\B01 Symbole\B01-008.gif"/>
              <p:cNvPicPr/>
              <p:nvPr/>
            </p:nvPicPr>
            <p:blipFill>
              <a:blip r:embed="rId23">
                <a:extLst/>
              </a:blip>
              <a:stretch>
                <a:fillRect/>
              </a:stretch>
            </p:blipFill>
            <p:spPr>
              <a:xfrm>
                <a:off x="666341" y="764013"/>
                <a:ext cx="126400" cy="10419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26" name="B01-060.png" descr="C:\Users\Marcello\Pictures\Firemen Clipsarts\CLIPARTS CD 1\Ordner B\B01 Symbole\B01-060.gif"/>
              <p:cNvPicPr/>
              <p:nvPr/>
            </p:nvPicPr>
            <p:blipFill>
              <a:blip r:embed="rId24">
                <a:extLst/>
              </a:blip>
              <a:stretch>
                <a:fillRect/>
              </a:stretch>
            </p:blipFill>
            <p:spPr>
              <a:xfrm>
                <a:off x="468086" y="849702"/>
                <a:ext cx="85131" cy="6786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228" name="Shape 228"/>
            <p:cNvSpPr/>
            <p:nvPr/>
          </p:nvSpPr>
          <p:spPr>
            <a:xfrm>
              <a:off x="510654" y="88286"/>
              <a:ext cx="340203" cy="598956"/>
            </a:xfrm>
            <a:prstGeom prst="line">
              <a:avLst/>
            </a:prstGeom>
            <a:noFill/>
            <a:ln w="9525" cap="flat">
              <a:solidFill>
                <a:srgbClr val="0070C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29" name="Shape 229"/>
            <p:cNvSpPr/>
            <p:nvPr/>
          </p:nvSpPr>
          <p:spPr>
            <a:xfrm flipV="1">
              <a:off x="329817" y="147856"/>
              <a:ext cx="399727" cy="668260"/>
            </a:xfrm>
            <a:prstGeom prst="line">
              <a:avLst/>
            </a:prstGeom>
            <a:noFill/>
            <a:ln w="9525" cap="flat">
              <a:solidFill>
                <a:srgbClr val="00B05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30" name="Shape 230"/>
            <p:cNvSpPr/>
            <p:nvPr/>
          </p:nvSpPr>
          <p:spPr>
            <a:xfrm flipH="1">
              <a:off x="123791" y="147856"/>
              <a:ext cx="173087" cy="455854"/>
            </a:xfrm>
            <a:prstGeom prst="lin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31" name="Shape 231"/>
            <p:cNvSpPr/>
            <p:nvPr/>
          </p:nvSpPr>
          <p:spPr>
            <a:xfrm flipH="1">
              <a:off x="105938" y="132874"/>
              <a:ext cx="190939" cy="331286"/>
            </a:xfrm>
            <a:prstGeom prst="lin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32" name="Shape 232"/>
            <p:cNvSpPr/>
            <p:nvPr/>
          </p:nvSpPr>
          <p:spPr>
            <a:xfrm flipH="1">
              <a:off x="329817" y="88286"/>
              <a:ext cx="180838" cy="727830"/>
            </a:xfrm>
            <a:prstGeom prst="line">
              <a:avLst/>
            </a:prstGeom>
            <a:noFill/>
            <a:ln w="9525" cap="flat">
              <a:solidFill>
                <a:srgbClr val="0070C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33" name="Shape 233"/>
            <p:cNvSpPr/>
            <p:nvPr/>
          </p:nvSpPr>
          <p:spPr>
            <a:xfrm flipV="1">
              <a:off x="351161" y="242099"/>
              <a:ext cx="502822" cy="574016"/>
            </a:xfrm>
            <a:prstGeom prst="line">
              <a:avLst/>
            </a:prstGeom>
            <a:noFill/>
            <a:ln w="9525" cap="flat">
              <a:solidFill>
                <a:srgbClr val="00B05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34" name="Shape 234"/>
            <p:cNvSpPr/>
            <p:nvPr/>
          </p:nvSpPr>
          <p:spPr>
            <a:xfrm flipV="1">
              <a:off x="510654" y="88286"/>
              <a:ext cx="1" cy="76142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35" name="Shape 235"/>
            <p:cNvSpPr/>
            <p:nvPr/>
          </p:nvSpPr>
          <p:spPr>
            <a:xfrm>
              <a:off x="510654" y="88286"/>
              <a:ext cx="218890" cy="675735"/>
            </a:xfrm>
            <a:prstGeom prst="line">
              <a:avLst/>
            </a:prstGeom>
            <a:noFill/>
            <a:ln w="9525" cap="flat">
              <a:solidFill>
                <a:srgbClr val="0070C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36" name="Shape 236"/>
            <p:cNvSpPr/>
            <p:nvPr/>
          </p:nvSpPr>
          <p:spPr>
            <a:xfrm>
              <a:off x="296876" y="132875"/>
              <a:ext cx="640484" cy="331284"/>
            </a:xfrm>
            <a:prstGeom prst="lin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grpSp>
        <p:nvGrpSpPr>
          <p:cNvPr id="268" name="Group 268"/>
          <p:cNvGrpSpPr/>
          <p:nvPr/>
        </p:nvGrpSpPr>
        <p:grpSpPr>
          <a:xfrm>
            <a:off x="5337175" y="4535474"/>
            <a:ext cx="1755776" cy="917589"/>
            <a:chOff x="0" y="-13"/>
            <a:chExt cx="1755775" cy="917588"/>
          </a:xfrm>
        </p:grpSpPr>
        <p:grpSp>
          <p:nvGrpSpPr>
            <p:cNvPr id="264" name="Group 264"/>
            <p:cNvGrpSpPr/>
            <p:nvPr/>
          </p:nvGrpSpPr>
          <p:grpSpPr>
            <a:xfrm>
              <a:off x="369155" y="-14"/>
              <a:ext cx="1013206" cy="917569"/>
              <a:chOff x="0" y="0"/>
              <a:chExt cx="1013205" cy="917567"/>
            </a:xfrm>
          </p:grpSpPr>
          <p:grpSp>
            <p:nvGrpSpPr>
              <p:cNvPr id="250" name="Group 250"/>
              <p:cNvGrpSpPr/>
              <p:nvPr/>
            </p:nvGrpSpPr>
            <p:grpSpPr>
              <a:xfrm>
                <a:off x="0" y="0"/>
                <a:ext cx="1013206" cy="917568"/>
                <a:chOff x="0" y="0"/>
                <a:chExt cx="1013205" cy="917567"/>
              </a:xfrm>
            </p:grpSpPr>
            <p:pic>
              <p:nvPicPr>
                <p:cNvPr id="238" name="image.png"/>
                <p:cNvPicPr/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254194" y="43698"/>
                  <a:ext cx="84659" cy="89176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39" name="image.pdf"/>
                <p:cNvPicPr/>
                <p:nvPr/>
              </p:nvPicPr>
              <p:blipFill>
                <a:blip r:embed="rId25">
                  <a:extLst/>
                </a:blip>
                <a:stretch>
                  <a:fillRect/>
                </a:stretch>
              </p:blipFill>
              <p:spPr>
                <a:xfrm>
                  <a:off x="445832" y="0"/>
                  <a:ext cx="128428" cy="8828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40" name="image.png"/>
                <p:cNvPicPr/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>
                  <a:off x="675260" y="39719"/>
                  <a:ext cx="106831" cy="10813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41" name="image.jpg"/>
                <p:cNvPicPr/>
                <p:nvPr/>
              </p:nvPicPr>
              <p:blipFill>
                <a:blip r:embed="rId16">
                  <a:extLst/>
                </a:blip>
                <a:stretch>
                  <a:fillRect/>
                </a:stretch>
              </p:blipFill>
              <p:spPr>
                <a:xfrm>
                  <a:off x="852967" y="192028"/>
                  <a:ext cx="98481" cy="10013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42" name="B01-065.png" descr="C:\Users\Marcello\Pictures\Firemen Clipsarts\CLIPARTS CD 1\Ordner B\B01 Symbole\B01-065.GIF"/>
                <p:cNvPicPr/>
                <p:nvPr/>
              </p:nvPicPr>
              <p:blipFill>
                <a:blip r:embed="rId17">
                  <a:extLst/>
                </a:blip>
                <a:stretch>
                  <a:fillRect/>
                </a:stretch>
              </p:blipFill>
              <p:spPr>
                <a:xfrm>
                  <a:off x="47527" y="603704"/>
                  <a:ext cx="152234" cy="14312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43" name="B01-064.png" descr="C:\Users\Marcello\Pictures\Firemen Clipsarts\CLIPARTS CD 1\Ordner B\B01 Symbole\B01-064.GIF"/>
                <p:cNvPicPr/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199760" y="748581"/>
                  <a:ext cx="129665" cy="13505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44" name="B01-047.png" descr="C:\Users\Marcello\Pictures\Firemen Clipsarts\CLIPARTS CD 1\Ordner B\B01 Symbole\B01-047.gif"/>
                <p:cNvPicPr/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410745"/>
                  <a:ext cx="105812" cy="10682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45" name="B01-043.png" descr="C:\Users\Marcello\Pictures\Firemen Clipsarts\CLIPARTS CD 1\Ordner B\B01 Symbole\B01-043.GIF"/>
                <p:cNvPicPr/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67507" y="176869"/>
                  <a:ext cx="89244" cy="115296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46" name="B01-005.png" descr="C:\Users\Marcello\Pictures\Firemen Clipsarts\CLIPARTS CD 1\Ordner B\B01 Symbole\B01-005.gif"/>
                <p:cNvPicPr/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849844" y="637090"/>
                  <a:ext cx="86400" cy="10029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47" name="B01-003.png" descr="C:\Users\Marcello\Pictures\Firemen Clipsarts\CLIPARTS CD 1\Ordner B\B01 Symbole\B01-003.gif"/>
                <p:cNvPicPr/>
                <p:nvPr/>
              </p:nvPicPr>
              <p:blipFill>
                <a:blip r:embed="rId22">
                  <a:extLst/>
                </a:blip>
                <a:stretch>
                  <a:fillRect/>
                </a:stretch>
              </p:blipFill>
              <p:spPr>
                <a:xfrm>
                  <a:off x="936244" y="419412"/>
                  <a:ext cx="76962" cy="89486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48" name="B01-008.png" descr="C:\Users\Marcello\Pictures\Firemen Clipsarts\CLIPARTS CD 1\Ordner B\B01 Symbole\B01-008.gif"/>
                <p:cNvPicPr/>
                <p:nvPr/>
              </p:nvPicPr>
              <p:blipFill>
                <a:blip r:embed="rId23">
                  <a:extLst/>
                </a:blip>
                <a:stretch>
                  <a:fillRect/>
                </a:stretch>
              </p:blipFill>
              <p:spPr>
                <a:xfrm>
                  <a:off x="665550" y="764013"/>
                  <a:ext cx="126251" cy="10419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49" name="B01-060.png" descr="C:\Users\Marcello\Pictures\Firemen Clipsarts\CLIPARTS CD 1\Ordner B\B01 Symbole\B01-060.gif"/>
                <p:cNvPicPr/>
                <p:nvPr/>
              </p:nvPicPr>
              <p:blipFill>
                <a:blip r:embed="rId24">
                  <a:extLst/>
                </a:blip>
                <a:stretch>
                  <a:fillRect/>
                </a:stretch>
              </p:blipFill>
              <p:spPr>
                <a:xfrm>
                  <a:off x="467531" y="849702"/>
                  <a:ext cx="85030" cy="67866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251" name="Shape 251"/>
              <p:cNvSpPr/>
              <p:nvPr/>
            </p:nvSpPr>
            <p:spPr>
              <a:xfrm>
                <a:off x="456344" y="425462"/>
                <a:ext cx="106364" cy="1158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0800"/>
                    </a:moveTo>
                    <a:lnTo>
                      <a:pt x="2976" y="8704"/>
                    </a:lnTo>
                    <a:lnTo>
                      <a:pt x="1447" y="5400"/>
                    </a:lnTo>
                    <a:lnTo>
                      <a:pt x="5072" y="5072"/>
                    </a:lnTo>
                    <a:lnTo>
                      <a:pt x="5400" y="1447"/>
                    </a:lnTo>
                    <a:lnTo>
                      <a:pt x="8704" y="2976"/>
                    </a:lnTo>
                    <a:lnTo>
                      <a:pt x="10800" y="0"/>
                    </a:lnTo>
                    <a:lnTo>
                      <a:pt x="12896" y="2976"/>
                    </a:lnTo>
                    <a:lnTo>
                      <a:pt x="16200" y="1447"/>
                    </a:lnTo>
                    <a:lnTo>
                      <a:pt x="16528" y="5072"/>
                    </a:lnTo>
                    <a:lnTo>
                      <a:pt x="20153" y="5400"/>
                    </a:lnTo>
                    <a:lnTo>
                      <a:pt x="18624" y="8704"/>
                    </a:lnTo>
                    <a:lnTo>
                      <a:pt x="21600" y="10800"/>
                    </a:lnTo>
                    <a:lnTo>
                      <a:pt x="18624" y="12896"/>
                    </a:lnTo>
                    <a:lnTo>
                      <a:pt x="20153" y="16200"/>
                    </a:lnTo>
                    <a:lnTo>
                      <a:pt x="16528" y="16528"/>
                    </a:lnTo>
                    <a:lnTo>
                      <a:pt x="16200" y="20153"/>
                    </a:lnTo>
                    <a:lnTo>
                      <a:pt x="12896" y="18624"/>
                    </a:lnTo>
                    <a:lnTo>
                      <a:pt x="10800" y="21600"/>
                    </a:lnTo>
                    <a:lnTo>
                      <a:pt x="8704" y="18624"/>
                    </a:lnTo>
                    <a:lnTo>
                      <a:pt x="5400" y="20153"/>
                    </a:lnTo>
                    <a:lnTo>
                      <a:pt x="5072" y="16528"/>
                    </a:lnTo>
                    <a:lnTo>
                      <a:pt x="1447" y="16200"/>
                    </a:lnTo>
                    <a:lnTo>
                      <a:pt x="2976" y="12896"/>
                    </a:lnTo>
                    <a:close/>
                  </a:path>
                </a:pathLst>
              </a:custGeom>
              <a:solidFill>
                <a:srgbClr val="BBE0E3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  <p:sp>
            <p:nvSpPr>
              <p:cNvPr id="252" name="Shape 252"/>
              <p:cNvSpPr/>
              <p:nvPr/>
            </p:nvSpPr>
            <p:spPr>
              <a:xfrm flipH="1">
                <a:off x="508733" y="88299"/>
                <a:ext cx="1325" cy="337477"/>
              </a:xfrm>
              <a:prstGeom prst="line">
                <a:avLst/>
              </a:prstGeom>
              <a:noFill/>
              <a:ln w="9525" cap="flat">
                <a:solidFill>
                  <a:srgbClr val="00B0F0"/>
                </a:solidFill>
                <a:prstDash val="solid"/>
                <a:round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spcBef>
                    <a:spcPts val="0"/>
                  </a:spcBef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253" name="Shape 253"/>
              <p:cNvSpPr/>
              <p:nvPr/>
            </p:nvSpPr>
            <p:spPr>
              <a:xfrm flipH="1">
                <a:off x="535415" y="147869"/>
                <a:ext cx="193272" cy="285634"/>
              </a:xfrm>
              <a:prstGeom prst="line">
                <a:avLst/>
              </a:prstGeom>
              <a:noFill/>
              <a:ln w="9525" cap="flat">
                <a:solidFill>
                  <a:srgbClr val="00B0F0"/>
                </a:solidFill>
                <a:prstDash val="solid"/>
                <a:round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spcBef>
                    <a:spcPts val="0"/>
                  </a:spcBef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254" name="Shape 254"/>
              <p:cNvSpPr/>
              <p:nvPr/>
            </p:nvSpPr>
            <p:spPr>
              <a:xfrm flipH="1">
                <a:off x="554947" y="242112"/>
                <a:ext cx="298032" cy="212504"/>
              </a:xfrm>
              <a:prstGeom prst="line">
                <a:avLst/>
              </a:prstGeom>
              <a:noFill/>
              <a:ln w="9525" cap="flat">
                <a:solidFill>
                  <a:srgbClr val="00B0F0"/>
                </a:solidFill>
                <a:prstDash val="solid"/>
                <a:round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spcBef>
                    <a:spcPts val="0"/>
                  </a:spcBef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255" name="Shape 255"/>
              <p:cNvSpPr/>
              <p:nvPr/>
            </p:nvSpPr>
            <p:spPr>
              <a:xfrm flipH="1">
                <a:off x="562097" y="464171"/>
                <a:ext cx="374160" cy="19285"/>
              </a:xfrm>
              <a:prstGeom prst="line">
                <a:avLst/>
              </a:prstGeom>
              <a:noFill/>
              <a:ln w="9525" cap="flat">
                <a:solidFill>
                  <a:srgbClr val="00B0F0"/>
                </a:solidFill>
                <a:prstDash val="solid"/>
                <a:round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spcBef>
                    <a:spcPts val="0"/>
                  </a:spcBef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256" name="Shape 256"/>
              <p:cNvSpPr/>
              <p:nvPr/>
            </p:nvSpPr>
            <p:spPr>
              <a:xfrm flipH="1" flipV="1">
                <a:off x="554947" y="512295"/>
                <a:ext cx="294909" cy="174960"/>
              </a:xfrm>
              <a:prstGeom prst="line">
                <a:avLst/>
              </a:prstGeom>
              <a:noFill/>
              <a:ln w="9525" cap="flat">
                <a:solidFill>
                  <a:srgbClr val="00B0F0"/>
                </a:solidFill>
                <a:prstDash val="solid"/>
                <a:round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spcBef>
                    <a:spcPts val="0"/>
                  </a:spcBef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257" name="Shape 257"/>
              <p:cNvSpPr/>
              <p:nvPr/>
            </p:nvSpPr>
            <p:spPr>
              <a:xfrm flipH="1" flipV="1">
                <a:off x="535415" y="533408"/>
                <a:ext cx="193272" cy="230626"/>
              </a:xfrm>
              <a:prstGeom prst="line">
                <a:avLst/>
              </a:prstGeom>
              <a:noFill/>
              <a:ln w="9525" cap="flat">
                <a:solidFill>
                  <a:srgbClr val="00B0F0"/>
                </a:solidFill>
                <a:prstDash val="solid"/>
                <a:round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spcBef>
                    <a:spcPts val="0"/>
                  </a:spcBef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258" name="Shape 258"/>
              <p:cNvSpPr/>
              <p:nvPr/>
            </p:nvSpPr>
            <p:spPr>
              <a:xfrm flipH="1" flipV="1">
                <a:off x="508733" y="541135"/>
                <a:ext cx="1325" cy="308589"/>
              </a:xfrm>
              <a:prstGeom prst="line">
                <a:avLst/>
              </a:prstGeom>
              <a:noFill/>
              <a:ln w="9525" cap="flat">
                <a:solidFill>
                  <a:srgbClr val="00B0F0"/>
                </a:solidFill>
                <a:prstDash val="solid"/>
                <a:round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spcBef>
                    <a:spcPts val="0"/>
                  </a:spcBef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259" name="Shape 259"/>
              <p:cNvSpPr/>
              <p:nvPr/>
            </p:nvSpPr>
            <p:spPr>
              <a:xfrm>
                <a:off x="105821" y="464172"/>
                <a:ext cx="349548" cy="19284"/>
              </a:xfrm>
              <a:prstGeom prst="line">
                <a:avLst/>
              </a:prstGeom>
              <a:noFill/>
              <a:ln w="9525" cap="flat">
                <a:solidFill>
                  <a:srgbClr val="00B0F0"/>
                </a:solidFill>
                <a:prstDash val="solid"/>
                <a:round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spcBef>
                    <a:spcPts val="0"/>
                  </a:spcBef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260" name="Shape 260"/>
              <p:cNvSpPr/>
              <p:nvPr/>
            </p:nvSpPr>
            <p:spPr>
              <a:xfrm>
                <a:off x="296533" y="132887"/>
                <a:ext cx="185518" cy="300616"/>
              </a:xfrm>
              <a:prstGeom prst="line">
                <a:avLst/>
              </a:prstGeom>
              <a:noFill/>
              <a:ln w="9525" cap="flat">
                <a:solidFill>
                  <a:srgbClr val="00B0F0"/>
                </a:solidFill>
                <a:prstDash val="solid"/>
                <a:round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spcBef>
                    <a:spcPts val="0"/>
                  </a:spcBef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261" name="Shape 261"/>
              <p:cNvSpPr/>
              <p:nvPr/>
            </p:nvSpPr>
            <p:spPr>
              <a:xfrm>
                <a:off x="156760" y="234533"/>
                <a:ext cx="305759" cy="220083"/>
              </a:xfrm>
              <a:prstGeom prst="line">
                <a:avLst/>
              </a:prstGeom>
              <a:noFill/>
              <a:ln w="9525" cap="flat">
                <a:solidFill>
                  <a:srgbClr val="00B0F0"/>
                </a:solidFill>
                <a:prstDash val="solid"/>
                <a:round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spcBef>
                    <a:spcPts val="0"/>
                  </a:spcBef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262" name="Shape 262"/>
              <p:cNvSpPr/>
              <p:nvPr/>
            </p:nvSpPr>
            <p:spPr>
              <a:xfrm flipV="1">
                <a:off x="199770" y="512295"/>
                <a:ext cx="262749" cy="162989"/>
              </a:xfrm>
              <a:prstGeom prst="line">
                <a:avLst/>
              </a:prstGeom>
              <a:noFill/>
              <a:ln w="9525" cap="flat">
                <a:solidFill>
                  <a:srgbClr val="00B0F0"/>
                </a:solidFill>
                <a:prstDash val="solid"/>
                <a:round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spcBef>
                    <a:spcPts val="0"/>
                  </a:spcBef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263" name="Shape 263"/>
              <p:cNvSpPr/>
              <p:nvPr/>
            </p:nvSpPr>
            <p:spPr>
              <a:xfrm flipV="1">
                <a:off x="329434" y="533408"/>
                <a:ext cx="152617" cy="282721"/>
              </a:xfrm>
              <a:prstGeom prst="line">
                <a:avLst/>
              </a:prstGeom>
              <a:noFill/>
              <a:ln w="9525" cap="flat">
                <a:solidFill>
                  <a:srgbClr val="00B0F0"/>
                </a:solidFill>
                <a:prstDash val="solid"/>
                <a:round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spcBef>
                    <a:spcPts val="0"/>
                  </a:spcBef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</p:grpSp>
        <p:grpSp>
          <p:nvGrpSpPr>
            <p:cNvPr id="267" name="Group 267"/>
            <p:cNvGrpSpPr/>
            <p:nvPr/>
          </p:nvGrpSpPr>
          <p:grpSpPr>
            <a:xfrm>
              <a:off x="0" y="56044"/>
              <a:ext cx="1755776" cy="861532"/>
              <a:chOff x="0" y="0"/>
              <a:chExt cx="1755775" cy="861530"/>
            </a:xfrm>
          </p:grpSpPr>
          <p:sp>
            <p:nvSpPr>
              <p:cNvPr id="265" name="Shape 265"/>
              <p:cNvSpPr/>
              <p:nvPr/>
            </p:nvSpPr>
            <p:spPr>
              <a:xfrm>
                <a:off x="0" y="-1"/>
                <a:ext cx="1755776" cy="861532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spcBef>
                    <a:spcPts val="0"/>
                  </a:spcBef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266" name="Shape 266"/>
              <p:cNvSpPr/>
              <p:nvPr/>
            </p:nvSpPr>
            <p:spPr>
              <a:xfrm flipV="1">
                <a:off x="152393" y="0"/>
                <a:ext cx="1598847" cy="812167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spcBef>
                    <a:spcPts val="0"/>
                  </a:spcBef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</p:grpSp>
      </p:grpSp>
      <p:sp>
        <p:nvSpPr>
          <p:cNvPr id="269" name="Shape 269"/>
          <p:cNvSpPr/>
          <p:nvPr>
            <p:ph type="title" idx="4294967295"/>
          </p:nvPr>
        </p:nvSpPr>
        <p:spPr>
          <a:xfrm>
            <a:off x="468312" y="692150"/>
            <a:ext cx="8229601" cy="576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722376">
              <a:defRPr b="1" sz="2370"/>
            </a:lvl1pPr>
          </a:lstStyle>
          <a:p>
            <a:pPr lvl="0">
              <a:defRPr b="0" sz="1800"/>
            </a:pPr>
            <a:r>
              <a:rPr b="1" sz="2370"/>
              <a:t>Common Operational Picture: multilateral data exchange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after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after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8" grpId="5"/>
      <p:bldP build="whole" bldLvl="1" animBg="1" rev="0" advAuto="0" spid="214" grpId="6"/>
      <p:bldP build="whole" bldLvl="1" animBg="1" rev="0" advAuto="0" spid="237" grpId="7"/>
      <p:bldP build="whole" bldLvl="1" animBg="1" rev="0" advAuto="0" spid="212" grpId="2"/>
      <p:bldP build="whole" bldLvl="1" animBg="1" rev="0" advAuto="0" spid="211" grpId="3"/>
      <p:bldP build="whole" bldLvl="1" animBg="1" rev="0" advAuto="0" spid="213" grpId="4"/>
      <p:bldP build="whole" bldLvl="1" animBg="1" rev="0" advAuto="0" spid="19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type="title" idx="4294967295"/>
          </p:nvPr>
        </p:nvSpPr>
        <p:spPr>
          <a:xfrm>
            <a:off x="457200" y="701675"/>
            <a:ext cx="8229600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3000"/>
            </a:lvl1pPr>
          </a:lstStyle>
          <a:p>
            <a:pPr lvl="0">
              <a:defRPr b="0" sz="1800"/>
            </a:pPr>
            <a:r>
              <a:rPr b="1" sz="3000"/>
              <a:t>CNVVF interoperability tools: OID</a:t>
            </a:r>
          </a:p>
        </p:txBody>
      </p:sp>
      <p:pic>
        <p:nvPicPr>
          <p:cNvPr id="272" name="report negombo.png" descr="report negomb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5125" y="1357312"/>
            <a:ext cx="4135438" cy="2143126"/>
          </a:xfrm>
          <a:prstGeom prst="rect">
            <a:avLst/>
          </a:prstGeom>
          <a:ln>
            <a:solidFill/>
            <a:round/>
          </a:ln>
        </p:spPr>
      </p:pic>
      <p:pic>
        <p:nvPicPr>
          <p:cNvPr id="273" name="major outcomes negombo.png" descr="major outcomes negomb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5125" y="3571875"/>
            <a:ext cx="4132263" cy="1785938"/>
          </a:xfrm>
          <a:prstGeom prst="rect">
            <a:avLst/>
          </a:prstGeom>
          <a:ln>
            <a:solidFill/>
            <a:round/>
          </a:ln>
        </p:spPr>
      </p:pic>
      <p:pic>
        <p:nvPicPr>
          <p:cNvPr id="274" name="WMO CNVVF.png" descr="WMO CNVVF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14875" y="1357312"/>
            <a:ext cx="4048125" cy="4000501"/>
          </a:xfrm>
          <a:prstGeom prst="rect">
            <a:avLst/>
          </a:prstGeom>
          <a:ln>
            <a:solidFill/>
            <a:round/>
          </a:ln>
        </p:spPr>
      </p:pic>
      <p:sp>
        <p:nvSpPr>
          <p:cNvPr id="275" name="Shape 275"/>
          <p:cNvSpPr/>
          <p:nvPr/>
        </p:nvSpPr>
        <p:spPr>
          <a:xfrm>
            <a:off x="357187" y="5429250"/>
            <a:ext cx="8429626" cy="902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85725" indent="-85725" algn="just" defTabSz="457200">
              <a:lnSpc>
                <a:spcPct val="90000"/>
              </a:lnSpc>
              <a:spcBef>
                <a:spcPts val="400"/>
              </a:spcBef>
              <a:defRPr sz="1800"/>
            </a:pPr>
            <a:r>
              <a:rPr sz="2000"/>
              <a:t>“</a:t>
            </a:r>
            <a:r>
              <a:rPr b="1" sz="2000"/>
              <a:t>assignment of OIDs nationally for use with private or restricted alerts</a:t>
            </a:r>
            <a:r>
              <a:rPr sz="2000"/>
              <a:t> from any recognized authority is entirely within the purview of each Permanent Representative with WMO”</a:t>
            </a:r>
          </a:p>
        </p:txBody>
      </p:sp>
      <p:pic>
        <p:nvPicPr>
          <p:cNvPr id="276" name="WMO CNVVF detail.png" descr="WMO CNVVF detail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292475" y="2868612"/>
            <a:ext cx="5780088" cy="560388"/>
          </a:xfrm>
          <a:prstGeom prst="rect">
            <a:avLst/>
          </a:prstGeom>
          <a:ln>
            <a:solidFill/>
            <a:round/>
          </a:ln>
        </p:spPr>
      </p:pic>
      <p:sp>
        <p:nvSpPr>
          <p:cNvPr id="277" name="Shape 277"/>
          <p:cNvSpPr/>
          <p:nvPr/>
        </p:nvSpPr>
        <p:spPr>
          <a:xfrm rot="2700000">
            <a:off x="4383087" y="2427287"/>
            <a:ext cx="234951" cy="574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7194"/>
                </a:moveTo>
                <a:lnTo>
                  <a:pt x="5400" y="17194"/>
                </a:lnTo>
                <a:lnTo>
                  <a:pt x="5400" y="0"/>
                </a:lnTo>
                <a:lnTo>
                  <a:pt x="16200" y="0"/>
                </a:lnTo>
                <a:lnTo>
                  <a:pt x="16200" y="17194"/>
                </a:lnTo>
                <a:lnTo>
                  <a:pt x="21600" y="17194"/>
                </a:lnTo>
                <a:lnTo>
                  <a:pt x="10800" y="21600"/>
                </a:lnTo>
                <a:close/>
              </a:path>
            </a:pathLst>
          </a:custGeom>
          <a:solidFill/>
          <a:ln>
            <a:solidFill>
              <a:srgbClr val="B6DCDF"/>
            </a:solidFill>
            <a:round/>
          </a:ln>
          <a:effectLst>
            <a:outerShdw sx="100000" sy="100000" kx="0" ky="0" algn="b" rotWithShape="0" blurRad="63500" dist="23000" dir="5400000">
              <a:srgbClr val="00000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lvl="0" algn="ctr" defTabSz="457200">
              <a:spcBef>
                <a:spcPts val="0"/>
              </a:spcBef>
              <a:defRPr sz="18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/>
        </p:nvSpPr>
        <p:spPr>
          <a:xfrm>
            <a:off x="714375" y="5143500"/>
            <a:ext cx="7358063" cy="5715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>
            <a:solidFill>
              <a:srgbClr val="B6DCDF"/>
            </a:solidFill>
            <a:round/>
          </a:ln>
          <a:effectLst>
            <a:outerShdw sx="100000" sy="100000" kx="0" ky="0" algn="b" rotWithShape="0" blurRad="63500" dist="23000" dir="5400000">
              <a:srgbClr val="00000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lvl="0" algn="ctr" defTabSz="457200">
              <a:spcBef>
                <a:spcPts val="0"/>
              </a:spcBef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280" name="Shape 280"/>
          <p:cNvSpPr/>
          <p:nvPr>
            <p:ph type="title" idx="4294967295"/>
          </p:nvPr>
        </p:nvSpPr>
        <p:spPr>
          <a:xfrm>
            <a:off x="457200" y="701674"/>
            <a:ext cx="82296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70000"/>
              </a:lnSpc>
              <a:defRPr b="1" sz="3500"/>
            </a:lvl1pPr>
          </a:lstStyle>
          <a:p>
            <a:pPr lvl="0">
              <a:defRPr b="0" sz="1800"/>
            </a:pPr>
            <a:r>
              <a:rPr b="1" sz="3500"/>
              <a:t>PEE Casaccia: public warning to shelter-in-place</a:t>
            </a:r>
          </a:p>
        </p:txBody>
      </p:sp>
      <p:sp>
        <p:nvSpPr>
          <p:cNvPr id="281" name="Shape 281"/>
          <p:cNvSpPr/>
          <p:nvPr>
            <p:ph type="body" idx="4294967295"/>
          </p:nvPr>
        </p:nvSpPr>
        <p:spPr>
          <a:xfrm>
            <a:off x="457200" y="2156973"/>
            <a:ext cx="8066352" cy="3929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46459" indent="-246459">
              <a:lnSpc>
                <a:spcPct val="80000"/>
              </a:lnSpc>
              <a:spcBef>
                <a:spcPts val="1700"/>
              </a:spcBef>
              <a:buFont typeface="Times New Roman"/>
              <a:buChar char="•"/>
              <a:defRPr sz="1800"/>
            </a:pPr>
            <a:r>
              <a:rPr sz="2000"/>
              <a:t>By the Law, </a:t>
            </a:r>
            <a:r>
              <a:rPr b="1" sz="2000"/>
              <a:t>CNVVF cannot issue a Public Warning</a:t>
            </a:r>
            <a:endParaRPr b="1" sz="2000"/>
          </a:p>
          <a:p>
            <a:pPr lvl="0" marL="246459" indent="-246459">
              <a:lnSpc>
                <a:spcPct val="80000"/>
              </a:lnSpc>
              <a:spcBef>
                <a:spcPts val="1700"/>
              </a:spcBef>
              <a:buFont typeface="Times New Roman"/>
              <a:buChar char="•"/>
              <a:defRPr sz="1800"/>
            </a:pPr>
            <a:r>
              <a:rPr sz="2000"/>
              <a:t>However those who can (e.g. Prefectures), rely on information from the field and expert advise which easily involve CNVVF</a:t>
            </a:r>
            <a:br>
              <a:rPr sz="2000"/>
            </a:br>
            <a:r>
              <a:rPr sz="2000"/>
              <a:t>- today some CNVVF CCs have the task to trigger some warning systems (sirens) too when ordered by the Prefect –</a:t>
            </a:r>
            <a:endParaRPr sz="2000"/>
          </a:p>
          <a:p>
            <a:pPr lvl="0" marL="246459" indent="-246459">
              <a:lnSpc>
                <a:spcPct val="80000"/>
              </a:lnSpc>
              <a:spcBef>
                <a:spcPts val="1700"/>
              </a:spcBef>
              <a:buFont typeface="Times New Roman"/>
              <a:buChar char="•"/>
              <a:defRPr sz="1800"/>
            </a:pPr>
            <a:r>
              <a:rPr sz="2000"/>
              <a:t>CNVVF is going to keep the Prefectures up-to-date with the event evolution through a CAP flow originated by CNVVF Control Centers</a:t>
            </a:r>
            <a:endParaRPr sz="2000"/>
          </a:p>
          <a:p>
            <a:pPr lvl="0" marL="246459" indent="-246459">
              <a:lnSpc>
                <a:spcPct val="80000"/>
              </a:lnSpc>
              <a:spcBef>
                <a:spcPts val="1700"/>
              </a:spcBef>
              <a:buFont typeface="Times New Roman"/>
              <a:buChar char="•"/>
              <a:defRPr sz="1800"/>
            </a:pPr>
            <a:r>
              <a:rPr sz="2000"/>
              <a:t>The </a:t>
            </a:r>
            <a:r>
              <a:rPr b="1" sz="2000"/>
              <a:t>Prefectures will</a:t>
            </a:r>
            <a:r>
              <a:rPr sz="2000"/>
              <a:t> have then to </a:t>
            </a:r>
            <a:r>
              <a:rPr b="1" sz="2000"/>
              <a:t>forward</a:t>
            </a:r>
            <a:r>
              <a:rPr sz="2000"/>
              <a:t> a tailored </a:t>
            </a:r>
            <a:r>
              <a:rPr b="1" sz="2000"/>
              <a:t>CAP</a:t>
            </a:r>
            <a:r>
              <a:rPr sz="2000"/>
              <a:t> message </a:t>
            </a:r>
            <a:r>
              <a:rPr b="1" sz="2000"/>
              <a:t>to public warning systems</a:t>
            </a:r>
            <a:endParaRPr sz="2000"/>
          </a:p>
          <a:p>
            <a:pPr lvl="0">
              <a:lnSpc>
                <a:spcPct val="80000"/>
              </a:lnSpc>
              <a:spcBef>
                <a:spcPts val="1700"/>
              </a:spcBef>
              <a:buSzTx/>
              <a:buNone/>
              <a:defRPr sz="1800"/>
            </a:pPr>
            <a:r>
              <a:rPr sz="2000"/>
              <a:t>	reason why CNVVF is so interested into the </a:t>
            </a:r>
            <a:r>
              <a:rPr b="1" sz="2000"/>
              <a:t>Public Warning Design Guidelines for FIA Messaging</a:t>
            </a:r>
          </a:p>
        </p:txBody>
      </p:sp>
      <p:sp>
        <p:nvSpPr>
          <p:cNvPr id="282" name="Shape 282"/>
          <p:cNvSpPr/>
          <p:nvPr/>
        </p:nvSpPr>
        <p:spPr>
          <a:xfrm>
            <a:off x="3002937" y="5956268"/>
            <a:ext cx="3929063" cy="496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457200">
              <a:lnSpc>
                <a:spcPct val="90000"/>
              </a:lnSpc>
              <a:spcBef>
                <a:spcPts val="400"/>
              </a:spcBef>
              <a:defRPr i="1" sz="1500"/>
            </a:lvl1pPr>
          </a:lstStyle>
          <a:p>
            <a:pPr lvl="0">
              <a:defRPr i="0" sz="1800"/>
            </a:pPr>
            <a:r>
              <a:rPr i="1" sz="1500"/>
              <a:t>Concept to be demonstrated into the EU FP7 R&amp;D integration project</a:t>
            </a:r>
          </a:p>
        </p:txBody>
      </p:sp>
      <p:pic>
        <p:nvPicPr>
          <p:cNvPr id="283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0" y="5667375"/>
            <a:ext cx="1928813" cy="9048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/>
        </p:nvSpPr>
        <p:spPr>
          <a:xfrm>
            <a:off x="-1" y="785812"/>
            <a:ext cx="9144002" cy="345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600"/>
              </a:spcBef>
              <a:defRPr b="1" sz="2400">
                <a:solidFill>
                  <a:srgbClr val="C12017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C12017"/>
                </a:solidFill>
              </a:rPr>
              <a:t>PEE - Roma Casaccia</a:t>
            </a:r>
          </a:p>
        </p:txBody>
      </p:sp>
      <p:sp>
        <p:nvSpPr>
          <p:cNvPr id="286" name="Shape 286"/>
          <p:cNvSpPr/>
          <p:nvPr/>
        </p:nvSpPr>
        <p:spPr>
          <a:xfrm>
            <a:off x="142875" y="1714500"/>
            <a:ext cx="8858250" cy="4756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268287" indent="-268287" algn="just">
              <a:spcBef>
                <a:spcPts val="0"/>
              </a:spcBef>
              <a:tabLst>
                <a:tab pos="266700" algn="l"/>
              </a:tabLst>
              <a:defRPr sz="1800"/>
            </a:pPr>
            <a:r>
              <a:rPr sz="2000"/>
              <a:t>- Prefetto</a:t>
            </a:r>
            <a:endParaRPr sz="2000"/>
          </a:p>
          <a:p>
            <a:pPr lvl="0" marL="268287" indent="-268287" algn="just">
              <a:spcBef>
                <a:spcPts val="0"/>
              </a:spcBef>
              <a:tabLst>
                <a:tab pos="266700" algn="l"/>
              </a:tabLst>
              <a:defRPr sz="1800"/>
            </a:pPr>
            <a:r>
              <a:rPr sz="2000"/>
              <a:t>    - Questore</a:t>
            </a:r>
            <a:endParaRPr sz="2000"/>
          </a:p>
          <a:p>
            <a:pPr lvl="0" marL="268287" indent="-268287" algn="just">
              <a:spcBef>
                <a:spcPts val="0"/>
              </a:spcBef>
              <a:tabLst>
                <a:tab pos="266700" algn="l"/>
              </a:tabLst>
              <a:defRPr sz="1800"/>
            </a:pPr>
            <a:r>
              <a:rPr sz="2000"/>
              <a:t>        - Comandante Provinciale dei Vigili del Fuoco</a:t>
            </a:r>
            <a:endParaRPr sz="2000"/>
          </a:p>
          <a:p>
            <a:pPr lvl="0" marL="268287" indent="-268287" algn="just">
              <a:spcBef>
                <a:spcPts val="0"/>
              </a:spcBef>
              <a:tabLst>
                <a:tab pos="266700" algn="l"/>
              </a:tabLst>
              <a:defRPr sz="1800"/>
            </a:pPr>
            <a:r>
              <a:rPr sz="2000"/>
              <a:t>            - Comandante Provinciale dei Carabinieri</a:t>
            </a:r>
            <a:endParaRPr sz="2000"/>
          </a:p>
          <a:p>
            <a:pPr lvl="0" marL="268287" indent="-268287" algn="just">
              <a:spcBef>
                <a:spcPts val="0"/>
              </a:spcBef>
              <a:tabLst>
                <a:tab pos="266700" algn="l"/>
              </a:tabLst>
              <a:defRPr sz="1800"/>
            </a:pPr>
            <a:r>
              <a:rPr sz="2000"/>
              <a:t>                - Comandante Provinciale della Guardia di Finanza</a:t>
            </a:r>
            <a:endParaRPr sz="2000"/>
          </a:p>
          <a:p>
            <a:pPr lvl="0" marL="268287" indent="-268287" algn="just">
              <a:spcBef>
                <a:spcPts val="0"/>
              </a:spcBef>
              <a:tabLst>
                <a:tab pos="266700" algn="l"/>
              </a:tabLst>
              <a:defRPr sz="1800"/>
            </a:pPr>
            <a:r>
              <a:rPr sz="2000"/>
              <a:t>                    - Comandante Provinciale del Corpo Forestale dello Stato</a:t>
            </a:r>
            <a:endParaRPr sz="2000"/>
          </a:p>
          <a:p>
            <a:pPr lvl="0" marL="268287" indent="-268287" algn="just">
              <a:spcBef>
                <a:spcPts val="0"/>
              </a:spcBef>
              <a:tabLst>
                <a:tab pos="266700" algn="l"/>
              </a:tabLst>
              <a:defRPr sz="1800"/>
            </a:pPr>
            <a:r>
              <a:rPr sz="2000"/>
              <a:t>                        - Dirigente Sezione della Polizia Stradale</a:t>
            </a:r>
            <a:endParaRPr sz="2000"/>
          </a:p>
          <a:p>
            <a:pPr lvl="0" marL="268287" indent="-268287" algn="just">
              <a:spcBef>
                <a:spcPts val="0"/>
              </a:spcBef>
              <a:tabLst>
                <a:tab pos="266700" algn="l"/>
              </a:tabLst>
              <a:defRPr sz="1800"/>
            </a:pPr>
            <a:r>
              <a:rPr sz="2000"/>
              <a:t>                            - ISPRA</a:t>
            </a:r>
            <a:endParaRPr sz="2000"/>
          </a:p>
          <a:p>
            <a:pPr lvl="0" marL="268287" indent="-268287" algn="just">
              <a:spcBef>
                <a:spcPts val="0"/>
              </a:spcBef>
              <a:tabLst>
                <a:tab pos="266700" algn="l"/>
              </a:tabLst>
              <a:defRPr sz="1800"/>
            </a:pPr>
            <a:r>
              <a:rPr sz="2000"/>
              <a:t>                                - Regione Lazio</a:t>
            </a:r>
            <a:endParaRPr sz="2000"/>
          </a:p>
          <a:p>
            <a:pPr lvl="0" marL="268287" indent="-268287" algn="just">
              <a:spcBef>
                <a:spcPts val="0"/>
              </a:spcBef>
              <a:tabLst>
                <a:tab pos="266700" algn="l"/>
              </a:tabLst>
              <a:defRPr sz="1800"/>
            </a:pPr>
            <a:r>
              <a:rPr sz="2000"/>
              <a:t>                                    - A.R.P.A. Lazio</a:t>
            </a:r>
            <a:endParaRPr sz="2000"/>
          </a:p>
          <a:p>
            <a:pPr lvl="0" marL="268287" indent="-268287" algn="just">
              <a:spcBef>
                <a:spcPts val="0"/>
              </a:spcBef>
              <a:tabLst>
                <a:tab pos="266700" algn="l"/>
              </a:tabLst>
              <a:defRPr sz="1800"/>
            </a:pPr>
            <a:r>
              <a:rPr sz="2000"/>
              <a:t>                                        - AUSL ROMA-E</a:t>
            </a:r>
            <a:endParaRPr sz="2000"/>
          </a:p>
          <a:p>
            <a:pPr lvl="0" marL="268287" indent="-268287" algn="just">
              <a:spcBef>
                <a:spcPts val="0"/>
              </a:spcBef>
              <a:tabLst>
                <a:tab pos="266700" algn="l"/>
              </a:tabLst>
              <a:defRPr sz="1800"/>
            </a:pPr>
            <a:r>
              <a:rPr sz="2000"/>
              <a:t>                                            - ARES 118</a:t>
            </a:r>
            <a:endParaRPr sz="2000"/>
          </a:p>
          <a:p>
            <a:pPr lvl="0" marL="268287" indent="-268287" algn="just">
              <a:spcBef>
                <a:spcPts val="0"/>
              </a:spcBef>
              <a:tabLst>
                <a:tab pos="266700" algn="l"/>
              </a:tabLst>
              <a:defRPr sz="1800"/>
            </a:pPr>
            <a:r>
              <a:rPr sz="2000"/>
              <a:t>                                                - Provincia di Roma </a:t>
            </a:r>
            <a:endParaRPr sz="2000"/>
          </a:p>
          <a:p>
            <a:pPr lvl="0" marL="268287" indent="-268287" algn="just">
              <a:spcBef>
                <a:spcPts val="0"/>
              </a:spcBef>
              <a:tabLst>
                <a:tab pos="266700" algn="l"/>
              </a:tabLst>
              <a:defRPr sz="1800"/>
            </a:pPr>
            <a:r>
              <a:rPr sz="2000"/>
              <a:t>                                                    - Sindaco del Comune di Roma</a:t>
            </a:r>
            <a:endParaRPr sz="2000"/>
          </a:p>
          <a:p>
            <a:pPr lvl="0" marL="268287" indent="-268287" algn="just">
              <a:spcBef>
                <a:spcPts val="0"/>
              </a:spcBef>
              <a:tabLst>
                <a:tab pos="266700" algn="l"/>
              </a:tabLst>
              <a:defRPr sz="1800"/>
            </a:pPr>
            <a:r>
              <a:rPr sz="2000"/>
              <a:t>                                                        - Sindaco del Comune di Anguillara</a:t>
            </a:r>
            <a:endParaRPr sz="2000"/>
          </a:p>
          <a:p>
            <a:pPr lvl="0" marL="268287" indent="-268287" algn="just">
              <a:spcBef>
                <a:spcPts val="0"/>
              </a:spcBef>
              <a:tabLst>
                <a:tab pos="266700" algn="l"/>
              </a:tabLst>
              <a:defRPr sz="1800"/>
            </a:pPr>
            <a:r>
              <a:rPr sz="2000"/>
              <a:t>                                                            - Sindaco del Comune di Bracciano</a:t>
            </a:r>
          </a:p>
        </p:txBody>
      </p:sp>
      <p:sp>
        <p:nvSpPr>
          <p:cNvPr id="287" name="Shape 287"/>
          <p:cNvSpPr/>
          <p:nvPr/>
        </p:nvSpPr>
        <p:spPr>
          <a:xfrm>
            <a:off x="3071812" y="1714500"/>
            <a:ext cx="5715001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spcBef>
                <a:spcPts val="0"/>
              </a:spcBef>
              <a:defRPr b="1" sz="2400"/>
            </a:lvl1pPr>
          </a:lstStyle>
          <a:p>
            <a:pPr lvl="0">
              <a:defRPr b="0" sz="1800"/>
            </a:pPr>
            <a:r>
              <a:rPr b="1" sz="2400"/>
              <a:t>Comitato Provinciale di Emergenza 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/>
        </p:nvSpPr>
        <p:spPr>
          <a:xfrm>
            <a:off x="2509837" y="1276350"/>
            <a:ext cx="6480176" cy="462469"/>
          </a:xfrm>
          <a:prstGeom prst="rect">
            <a:avLst/>
          </a:prstGeom>
          <a:solidFill>
            <a:srgbClr val="DCE6F2"/>
          </a:solidFill>
          <a:ln w="25400" cap="rnd"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600"/>
              </a:spcBef>
              <a:defRPr b="1" sz="2400"/>
            </a:lvl1pPr>
          </a:lstStyle>
          <a:p>
            <a:pPr lvl="0">
              <a:defRPr b="0" sz="1800"/>
            </a:pPr>
            <a:r>
              <a:rPr b="1" sz="2400"/>
              <a:t>Direttore Responsabile Impianto Nucleare </a:t>
            </a:r>
          </a:p>
        </p:txBody>
      </p:sp>
      <p:grpSp>
        <p:nvGrpSpPr>
          <p:cNvPr id="292" name="Group 292"/>
          <p:cNvGrpSpPr/>
          <p:nvPr/>
        </p:nvGrpSpPr>
        <p:grpSpPr>
          <a:xfrm>
            <a:off x="36512" y="2087562"/>
            <a:ext cx="1584326" cy="504826"/>
            <a:chOff x="0" y="0"/>
            <a:chExt cx="1584325" cy="504825"/>
          </a:xfrm>
        </p:grpSpPr>
        <p:sp>
          <p:nvSpPr>
            <p:cNvPr id="290" name="Shape 290"/>
            <p:cNvSpPr/>
            <p:nvPr/>
          </p:nvSpPr>
          <p:spPr>
            <a:xfrm>
              <a:off x="0" y="0"/>
              <a:ext cx="1584325" cy="504825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0"/>
                </a:spcBef>
                <a:defRPr sz="12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91" name="Shape 291"/>
            <p:cNvSpPr/>
            <p:nvPr/>
          </p:nvSpPr>
          <p:spPr>
            <a:xfrm>
              <a:off x="24633" y="61912"/>
              <a:ext cx="1535059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>
                <a:spcBef>
                  <a:spcPts val="0"/>
                </a:spcBef>
                <a:defRPr sz="1800"/>
              </a:pPr>
              <a:r>
                <a:rPr sz="1400">
                  <a:latin typeface="Calibri"/>
                  <a:ea typeface="Calibri"/>
                  <a:cs typeface="Calibri"/>
                  <a:sym typeface="Calibri"/>
                </a:rPr>
                <a:t>Prefetto di Roma</a:t>
              </a:r>
              <a:endParaRPr sz="14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spcBef>
                  <a:spcPts val="0"/>
                </a:spcBef>
                <a:defRPr sz="1800"/>
              </a:pP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Funzionario di turno</a:t>
              </a:r>
            </a:p>
          </p:txBody>
        </p:sp>
      </p:grpSp>
      <p:grpSp>
        <p:nvGrpSpPr>
          <p:cNvPr id="295" name="Group 295"/>
          <p:cNvGrpSpPr/>
          <p:nvPr/>
        </p:nvGrpSpPr>
        <p:grpSpPr>
          <a:xfrm>
            <a:off x="252412" y="2656204"/>
            <a:ext cx="1368426" cy="447041"/>
            <a:chOff x="0" y="0"/>
            <a:chExt cx="1368425" cy="447040"/>
          </a:xfrm>
        </p:grpSpPr>
        <p:sp>
          <p:nvSpPr>
            <p:cNvPr id="293" name="Shape 293"/>
            <p:cNvSpPr/>
            <p:nvPr/>
          </p:nvSpPr>
          <p:spPr>
            <a:xfrm>
              <a:off x="0" y="7619"/>
              <a:ext cx="1368425" cy="431801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spcBef>
                  <a:spcPts val="0"/>
                </a:spcBef>
                <a:defRPr sz="12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94" name="Shape 294"/>
            <p:cNvSpPr/>
            <p:nvPr/>
          </p:nvSpPr>
          <p:spPr>
            <a:xfrm>
              <a:off x="21070" y="0"/>
              <a:ext cx="1326285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spcBef>
                  <a:spcPts val="0"/>
                </a:spcBef>
                <a:defRPr sz="1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200"/>
                <a:t>Dipartimento Protezione Civile</a:t>
              </a:r>
            </a:p>
          </p:txBody>
        </p:sp>
      </p:grpSp>
      <p:grpSp>
        <p:nvGrpSpPr>
          <p:cNvPr id="298" name="Group 298"/>
          <p:cNvGrpSpPr/>
          <p:nvPr/>
        </p:nvGrpSpPr>
        <p:grpSpPr>
          <a:xfrm>
            <a:off x="252412" y="3664267"/>
            <a:ext cx="1368426" cy="447041"/>
            <a:chOff x="0" y="0"/>
            <a:chExt cx="1368425" cy="447040"/>
          </a:xfrm>
        </p:grpSpPr>
        <p:sp>
          <p:nvSpPr>
            <p:cNvPr id="296" name="Shape 296"/>
            <p:cNvSpPr/>
            <p:nvPr/>
          </p:nvSpPr>
          <p:spPr>
            <a:xfrm>
              <a:off x="0" y="7619"/>
              <a:ext cx="1368425" cy="431801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spcBef>
                  <a:spcPts val="0"/>
                </a:spcBef>
                <a:defRPr sz="12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97" name="Shape 297"/>
            <p:cNvSpPr/>
            <p:nvPr/>
          </p:nvSpPr>
          <p:spPr>
            <a:xfrm>
              <a:off x="21070" y="0"/>
              <a:ext cx="1326285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spcBef>
                  <a:spcPts val="0"/>
                </a:spcBef>
                <a:defRPr sz="1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200"/>
                <a:t>Ministero Interno Dip.VV.F.S.P.D.C.</a:t>
              </a:r>
            </a:p>
          </p:txBody>
        </p:sp>
      </p:grpSp>
      <p:grpSp>
        <p:nvGrpSpPr>
          <p:cNvPr id="301" name="Group 301"/>
          <p:cNvGrpSpPr/>
          <p:nvPr/>
        </p:nvGrpSpPr>
        <p:grpSpPr>
          <a:xfrm>
            <a:off x="252412" y="4169092"/>
            <a:ext cx="1368426" cy="447041"/>
            <a:chOff x="0" y="0"/>
            <a:chExt cx="1368425" cy="447040"/>
          </a:xfrm>
        </p:grpSpPr>
        <p:sp>
          <p:nvSpPr>
            <p:cNvPr id="299" name="Shape 299"/>
            <p:cNvSpPr/>
            <p:nvPr/>
          </p:nvSpPr>
          <p:spPr>
            <a:xfrm>
              <a:off x="0" y="7619"/>
              <a:ext cx="1368425" cy="431801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spcBef>
                  <a:spcPts val="0"/>
                </a:spcBef>
                <a:defRPr sz="12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00" name="Shape 300"/>
            <p:cNvSpPr/>
            <p:nvPr/>
          </p:nvSpPr>
          <p:spPr>
            <a:xfrm>
              <a:off x="21070" y="0"/>
              <a:ext cx="1326285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spcBef>
                  <a:spcPts val="0"/>
                </a:spcBef>
                <a:defRPr sz="1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200"/>
                <a:t>Regione Lazio Presidente Giunta </a:t>
              </a:r>
            </a:p>
          </p:txBody>
        </p:sp>
      </p:grpSp>
      <p:grpSp>
        <p:nvGrpSpPr>
          <p:cNvPr id="304" name="Group 304"/>
          <p:cNvGrpSpPr/>
          <p:nvPr/>
        </p:nvGrpSpPr>
        <p:grpSpPr>
          <a:xfrm>
            <a:off x="263525" y="3161029"/>
            <a:ext cx="1368425" cy="447041"/>
            <a:chOff x="0" y="0"/>
            <a:chExt cx="1368425" cy="447040"/>
          </a:xfrm>
        </p:grpSpPr>
        <p:sp>
          <p:nvSpPr>
            <p:cNvPr id="302" name="Shape 302"/>
            <p:cNvSpPr/>
            <p:nvPr/>
          </p:nvSpPr>
          <p:spPr>
            <a:xfrm>
              <a:off x="0" y="7619"/>
              <a:ext cx="1368425" cy="431801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0"/>
                </a:spcBef>
                <a:defRPr sz="12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03" name="Shape 303"/>
            <p:cNvSpPr/>
            <p:nvPr/>
          </p:nvSpPr>
          <p:spPr>
            <a:xfrm>
              <a:off x="21070" y="0"/>
              <a:ext cx="1326285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>
                <a:spcBef>
                  <a:spcPts val="0"/>
                </a:spcBef>
                <a:defRPr sz="1800"/>
              </a:pP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Questura di Roma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spcBef>
                  <a:spcPts val="0"/>
                </a:spcBef>
                <a:defRPr sz="1800"/>
              </a:pP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S.O. Roma 113</a:t>
              </a:r>
            </a:p>
          </p:txBody>
        </p:sp>
      </p:grpSp>
      <p:grpSp>
        <p:nvGrpSpPr>
          <p:cNvPr id="307" name="Group 307"/>
          <p:cNvGrpSpPr/>
          <p:nvPr/>
        </p:nvGrpSpPr>
        <p:grpSpPr>
          <a:xfrm>
            <a:off x="252412" y="4679950"/>
            <a:ext cx="1368426" cy="431800"/>
            <a:chOff x="0" y="0"/>
            <a:chExt cx="1368425" cy="431800"/>
          </a:xfrm>
        </p:grpSpPr>
        <p:sp>
          <p:nvSpPr>
            <p:cNvPr id="305" name="Shape 305"/>
            <p:cNvSpPr/>
            <p:nvPr/>
          </p:nvSpPr>
          <p:spPr>
            <a:xfrm>
              <a:off x="0" y="0"/>
              <a:ext cx="1368425" cy="431800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spcBef>
                  <a:spcPts val="0"/>
                </a:spcBef>
                <a:defRPr sz="12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06" name="Shape 306"/>
            <p:cNvSpPr/>
            <p:nvPr/>
          </p:nvSpPr>
          <p:spPr>
            <a:xfrm>
              <a:off x="21070" y="81279"/>
              <a:ext cx="1326285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spcBef>
                  <a:spcPts val="0"/>
                </a:spcBef>
                <a:defRPr sz="1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200"/>
                <a:t>AUSL ROMA-E</a:t>
              </a:r>
            </a:p>
          </p:txBody>
        </p:sp>
      </p:grpSp>
      <p:grpSp>
        <p:nvGrpSpPr>
          <p:cNvPr id="310" name="Group 310"/>
          <p:cNvGrpSpPr/>
          <p:nvPr/>
        </p:nvGrpSpPr>
        <p:grpSpPr>
          <a:xfrm>
            <a:off x="3929062" y="3929062"/>
            <a:ext cx="1584326" cy="504826"/>
            <a:chOff x="0" y="0"/>
            <a:chExt cx="1584325" cy="504825"/>
          </a:xfrm>
        </p:grpSpPr>
        <p:sp>
          <p:nvSpPr>
            <p:cNvPr id="308" name="Shape 308"/>
            <p:cNvSpPr/>
            <p:nvPr/>
          </p:nvSpPr>
          <p:spPr>
            <a:xfrm>
              <a:off x="0" y="0"/>
              <a:ext cx="1584325" cy="504825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spcBef>
                  <a:spcPts val="0"/>
                </a:spcBef>
                <a:defRPr sz="12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09" name="Shape 309"/>
            <p:cNvSpPr/>
            <p:nvPr/>
          </p:nvSpPr>
          <p:spPr>
            <a:xfrm>
              <a:off x="24633" y="28892"/>
              <a:ext cx="1535059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spcBef>
                  <a:spcPts val="0"/>
                </a:spcBef>
                <a:defRPr sz="1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200"/>
                <a:t>Centro Riferimento Regionale (VT)</a:t>
              </a:r>
            </a:p>
          </p:txBody>
        </p:sp>
      </p:grpSp>
      <p:grpSp>
        <p:nvGrpSpPr>
          <p:cNvPr id="313" name="Group 313"/>
          <p:cNvGrpSpPr/>
          <p:nvPr/>
        </p:nvGrpSpPr>
        <p:grpSpPr>
          <a:xfrm>
            <a:off x="2038350" y="2492375"/>
            <a:ext cx="1597025" cy="504825"/>
            <a:chOff x="0" y="0"/>
            <a:chExt cx="1597025" cy="504825"/>
          </a:xfrm>
        </p:grpSpPr>
        <p:sp>
          <p:nvSpPr>
            <p:cNvPr id="311" name="Shape 311"/>
            <p:cNvSpPr/>
            <p:nvPr/>
          </p:nvSpPr>
          <p:spPr>
            <a:xfrm>
              <a:off x="0" y="0"/>
              <a:ext cx="1597025" cy="504825"/>
            </a:xfrm>
            <a:prstGeom prst="roundRect">
              <a:avLst>
                <a:gd name="adj" fmla="val 16667"/>
              </a:avLst>
            </a:prstGeom>
            <a:solidFill>
              <a:srgbClr val="DBEEF4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0"/>
                </a:spcBef>
                <a:defRPr sz="10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12" name="Shape 312"/>
            <p:cNvSpPr/>
            <p:nvPr/>
          </p:nvSpPr>
          <p:spPr>
            <a:xfrm>
              <a:off x="24633" y="35242"/>
              <a:ext cx="1547759" cy="434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>
                <a:spcBef>
                  <a:spcPts val="0"/>
                </a:spcBef>
                <a:defRPr sz="1800"/>
              </a:pPr>
              <a:r>
                <a:rPr sz="1400">
                  <a:latin typeface="Calibri"/>
                  <a:ea typeface="Calibri"/>
                  <a:cs typeface="Calibri"/>
                  <a:sym typeface="Calibri"/>
                </a:rPr>
                <a:t>Comandante Prov. </a:t>
              </a:r>
              <a:r>
                <a:rPr sz="1000">
                  <a:latin typeface="Calibri"/>
                  <a:ea typeface="Calibri"/>
                  <a:cs typeface="Calibri"/>
                  <a:sym typeface="Calibri"/>
                </a:rPr>
                <a:t>S.O. VV.F.  Roma 115</a:t>
              </a:r>
            </a:p>
          </p:txBody>
        </p:sp>
      </p:grpSp>
      <p:grpSp>
        <p:nvGrpSpPr>
          <p:cNvPr id="316" name="Group 316"/>
          <p:cNvGrpSpPr/>
          <p:nvPr/>
        </p:nvGrpSpPr>
        <p:grpSpPr>
          <a:xfrm>
            <a:off x="3748087" y="2482850"/>
            <a:ext cx="1582738" cy="503238"/>
            <a:chOff x="0" y="0"/>
            <a:chExt cx="1582737" cy="503237"/>
          </a:xfrm>
        </p:grpSpPr>
        <p:sp>
          <p:nvSpPr>
            <p:cNvPr id="314" name="Shape 314"/>
            <p:cNvSpPr/>
            <p:nvPr/>
          </p:nvSpPr>
          <p:spPr>
            <a:xfrm>
              <a:off x="0" y="0"/>
              <a:ext cx="1582738" cy="503238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spcBef>
                  <a:spcPts val="0"/>
                </a:spcBef>
                <a:defRPr sz="10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15" name="Shape 315"/>
            <p:cNvSpPr/>
            <p:nvPr/>
          </p:nvSpPr>
          <p:spPr>
            <a:xfrm>
              <a:off x="24556" y="34448"/>
              <a:ext cx="1533626" cy="434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>
                <a:spcBef>
                  <a:spcPts val="0"/>
                </a:spcBef>
                <a:defRPr sz="1800"/>
              </a:pPr>
              <a:r>
                <a:rPr sz="1400">
                  <a:latin typeface="Calibri"/>
                  <a:ea typeface="Calibri"/>
                  <a:cs typeface="Calibri"/>
                  <a:sym typeface="Calibri"/>
                </a:rPr>
                <a:t>Regione Lazio</a:t>
              </a:r>
              <a:endParaRPr sz="1400">
                <a:latin typeface="Calibri"/>
                <a:ea typeface="Calibri"/>
                <a:cs typeface="Calibri"/>
                <a:sym typeface="Calibri"/>
              </a:endParaRPr>
            </a:p>
            <a:p>
              <a:pPr lvl="0" algn="ctr">
                <a:spcBef>
                  <a:spcPts val="0"/>
                </a:spcBef>
                <a:defRPr sz="1800"/>
              </a:pPr>
              <a:r>
                <a:rPr sz="1000">
                  <a:latin typeface="Calibri"/>
                  <a:ea typeface="Calibri"/>
                  <a:cs typeface="Calibri"/>
                  <a:sym typeface="Calibri"/>
                </a:rPr>
                <a:t>S.O. Protezione Civile</a:t>
              </a:r>
            </a:p>
          </p:txBody>
        </p:sp>
      </p:grpSp>
      <p:grpSp>
        <p:nvGrpSpPr>
          <p:cNvPr id="319" name="Group 319"/>
          <p:cNvGrpSpPr/>
          <p:nvPr/>
        </p:nvGrpSpPr>
        <p:grpSpPr>
          <a:xfrm>
            <a:off x="7500937" y="3041650"/>
            <a:ext cx="1584326" cy="503238"/>
            <a:chOff x="0" y="0"/>
            <a:chExt cx="1584325" cy="503237"/>
          </a:xfrm>
        </p:grpSpPr>
        <p:sp>
          <p:nvSpPr>
            <p:cNvPr id="317" name="Shape 317"/>
            <p:cNvSpPr/>
            <p:nvPr/>
          </p:nvSpPr>
          <p:spPr>
            <a:xfrm>
              <a:off x="0" y="0"/>
              <a:ext cx="1584325" cy="503238"/>
            </a:xfrm>
            <a:prstGeom prst="roundRect">
              <a:avLst>
                <a:gd name="adj" fmla="val 16667"/>
              </a:avLst>
            </a:prstGeom>
            <a:solidFill>
              <a:srgbClr val="DBEEF4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spcBef>
                  <a:spcPts val="0"/>
                </a:spcBef>
                <a:defRPr sz="1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18" name="Shape 318"/>
            <p:cNvSpPr/>
            <p:nvPr/>
          </p:nvSpPr>
          <p:spPr>
            <a:xfrm>
              <a:off x="24555" y="104298"/>
              <a:ext cx="1535215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spcBef>
                  <a:spcPts val="0"/>
                </a:spcBef>
                <a:defRPr sz="1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400"/>
                <a:t>ISPRA</a:t>
              </a:r>
            </a:p>
          </p:txBody>
        </p:sp>
      </p:grpSp>
      <p:sp>
        <p:nvSpPr>
          <p:cNvPr id="320" name="Shape 320"/>
          <p:cNvSpPr/>
          <p:nvPr/>
        </p:nvSpPr>
        <p:spPr>
          <a:xfrm>
            <a:off x="2508250" y="785812"/>
            <a:ext cx="2879725" cy="400631"/>
          </a:xfrm>
          <a:prstGeom prst="rect">
            <a:avLst/>
          </a:prstGeom>
          <a:solidFill>
            <a:srgbClr val="FFFF00"/>
          </a:solidFill>
          <a:ln w="25400"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600"/>
              </a:spcBef>
              <a:defRPr sz="2000"/>
            </a:lvl1pPr>
          </a:lstStyle>
          <a:p>
            <a:pPr lvl="0">
              <a:defRPr sz="1800"/>
            </a:pPr>
            <a:r>
              <a:rPr sz="2000"/>
              <a:t>PREALLARME</a:t>
            </a:r>
          </a:p>
        </p:txBody>
      </p:sp>
      <p:grpSp>
        <p:nvGrpSpPr>
          <p:cNvPr id="323" name="Group 323"/>
          <p:cNvGrpSpPr/>
          <p:nvPr/>
        </p:nvGrpSpPr>
        <p:grpSpPr>
          <a:xfrm>
            <a:off x="34925" y="1248568"/>
            <a:ext cx="1873250" cy="609601"/>
            <a:chOff x="0" y="0"/>
            <a:chExt cx="1873250" cy="609600"/>
          </a:xfrm>
        </p:grpSpPr>
        <p:sp>
          <p:nvSpPr>
            <p:cNvPr id="321" name="Shape 321"/>
            <p:cNvSpPr/>
            <p:nvPr/>
          </p:nvSpPr>
          <p:spPr>
            <a:xfrm>
              <a:off x="0" y="53181"/>
              <a:ext cx="1873250" cy="503238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spcBef>
                  <a:spcPts val="0"/>
                </a:spcBef>
                <a:defRPr sz="1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22" name="Shape 322"/>
            <p:cNvSpPr/>
            <p:nvPr/>
          </p:nvSpPr>
          <p:spPr>
            <a:xfrm>
              <a:off x="24556" y="0"/>
              <a:ext cx="1824138" cy="609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spcBef>
                  <a:spcPts val="0"/>
                </a:spcBef>
                <a:defRPr sz="1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400"/>
                <a:t>Responsabile Sala Emergenza C.R. Casaccia</a:t>
              </a:r>
            </a:p>
          </p:txBody>
        </p:sp>
      </p:grpSp>
      <p:sp>
        <p:nvSpPr>
          <p:cNvPr id="324" name="Shape 324"/>
          <p:cNvSpPr/>
          <p:nvPr/>
        </p:nvSpPr>
        <p:spPr>
          <a:xfrm flipH="1">
            <a:off x="5357812" y="1785937"/>
            <a:ext cx="1589" cy="500063"/>
          </a:xfrm>
          <a:prstGeom prst="line">
            <a:avLst/>
          </a:prstGeom>
          <a:ln w="22225">
            <a:solidFill/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25" name="Shape 325"/>
          <p:cNvSpPr/>
          <p:nvPr/>
        </p:nvSpPr>
        <p:spPr>
          <a:xfrm flipV="1">
            <a:off x="1612900" y="2285999"/>
            <a:ext cx="6673851" cy="9527"/>
          </a:xfrm>
          <a:prstGeom prst="line">
            <a:avLst/>
          </a:prstGeom>
          <a:ln w="22225">
            <a:solidFill/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26" name="Shape 326"/>
          <p:cNvSpPr/>
          <p:nvPr/>
        </p:nvSpPr>
        <p:spPr>
          <a:xfrm flipV="1">
            <a:off x="3429634" y="2286635"/>
            <a:ext cx="1" cy="214313"/>
          </a:xfrm>
          <a:prstGeom prst="line">
            <a:avLst/>
          </a:prstGeom>
          <a:ln w="22225">
            <a:solidFill/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27" name="Shape 327"/>
          <p:cNvSpPr/>
          <p:nvPr/>
        </p:nvSpPr>
        <p:spPr>
          <a:xfrm flipV="1">
            <a:off x="5022532" y="2286000"/>
            <a:ext cx="1" cy="188913"/>
          </a:xfrm>
          <a:prstGeom prst="line">
            <a:avLst/>
          </a:prstGeom>
          <a:ln w="22225">
            <a:solidFill/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28" name="Shape 328"/>
          <p:cNvSpPr/>
          <p:nvPr/>
        </p:nvSpPr>
        <p:spPr>
          <a:xfrm flipV="1">
            <a:off x="6858634" y="2286635"/>
            <a:ext cx="1" cy="214313"/>
          </a:xfrm>
          <a:prstGeom prst="line">
            <a:avLst/>
          </a:prstGeom>
          <a:ln w="22225">
            <a:solidFill/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29" name="Shape 329"/>
          <p:cNvSpPr/>
          <p:nvPr/>
        </p:nvSpPr>
        <p:spPr>
          <a:xfrm flipH="1" flipV="1">
            <a:off x="8286750" y="2286000"/>
            <a:ext cx="6351" cy="755650"/>
          </a:xfrm>
          <a:prstGeom prst="line">
            <a:avLst/>
          </a:prstGeom>
          <a:ln w="22225">
            <a:solidFill/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30" name="Shape 330"/>
          <p:cNvSpPr/>
          <p:nvPr/>
        </p:nvSpPr>
        <p:spPr>
          <a:xfrm flipH="1">
            <a:off x="611187" y="1804987"/>
            <a:ext cx="1" cy="282576"/>
          </a:xfrm>
          <a:prstGeom prst="line">
            <a:avLst/>
          </a:prstGeom>
          <a:ln w="38100">
            <a:solidFill/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31" name="Shape 331"/>
          <p:cNvSpPr/>
          <p:nvPr/>
        </p:nvSpPr>
        <p:spPr>
          <a:xfrm>
            <a:off x="611187" y="1930399"/>
            <a:ext cx="1606551" cy="6352"/>
          </a:xfrm>
          <a:prstGeom prst="line">
            <a:avLst/>
          </a:prstGeom>
          <a:ln w="38100">
            <a:solidFill/>
            <a:prstDash val="dash"/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32" name="Shape 332"/>
          <p:cNvSpPr/>
          <p:nvPr/>
        </p:nvSpPr>
        <p:spPr>
          <a:xfrm>
            <a:off x="2217737" y="1946274"/>
            <a:ext cx="1" cy="536577"/>
          </a:xfrm>
          <a:prstGeom prst="line">
            <a:avLst/>
          </a:prstGeom>
          <a:ln w="38100">
            <a:solidFill/>
            <a:prstDash val="dash"/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grpSp>
        <p:nvGrpSpPr>
          <p:cNvPr id="335" name="Group 335"/>
          <p:cNvGrpSpPr/>
          <p:nvPr/>
        </p:nvGrpSpPr>
        <p:grpSpPr>
          <a:xfrm>
            <a:off x="2266950" y="3068637"/>
            <a:ext cx="1366838" cy="504826"/>
            <a:chOff x="0" y="0"/>
            <a:chExt cx="1366837" cy="504825"/>
          </a:xfrm>
        </p:grpSpPr>
        <p:sp>
          <p:nvSpPr>
            <p:cNvPr id="333" name="Shape 333"/>
            <p:cNvSpPr/>
            <p:nvPr/>
          </p:nvSpPr>
          <p:spPr>
            <a:xfrm>
              <a:off x="0" y="0"/>
              <a:ext cx="1366838" cy="504825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0"/>
                </a:spcBef>
                <a:defRPr sz="10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34" name="Shape 334"/>
            <p:cNvSpPr/>
            <p:nvPr/>
          </p:nvSpPr>
          <p:spPr>
            <a:xfrm>
              <a:off x="24633" y="112712"/>
              <a:ext cx="1317571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>
                <a:spcBef>
                  <a:spcPts val="0"/>
                </a:spcBef>
                <a:defRPr sz="1800"/>
              </a:pPr>
              <a:r>
                <a:rPr sz="1000">
                  <a:latin typeface="Calibri"/>
                  <a:ea typeface="Calibri"/>
                  <a:cs typeface="Calibri"/>
                  <a:sym typeface="Calibri"/>
                </a:rPr>
                <a:t>Centro Op. Naz.le VV.F</a:t>
              </a:r>
              <a:endParaRPr sz="10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spcBef>
                  <a:spcPts val="0"/>
                </a:spcBef>
                <a:defRPr sz="1800"/>
              </a:pPr>
              <a:r>
                <a:rPr sz="1000">
                  <a:latin typeface="Calibri"/>
                  <a:ea typeface="Calibri"/>
                  <a:cs typeface="Calibri"/>
                  <a:sym typeface="Calibri"/>
                </a:rPr>
                <a:t>S.O. CON</a:t>
              </a:r>
            </a:p>
          </p:txBody>
        </p:sp>
      </p:grpSp>
      <p:grpSp>
        <p:nvGrpSpPr>
          <p:cNvPr id="338" name="Group 338"/>
          <p:cNvGrpSpPr/>
          <p:nvPr/>
        </p:nvGrpSpPr>
        <p:grpSpPr>
          <a:xfrm>
            <a:off x="2266950" y="3640137"/>
            <a:ext cx="1366838" cy="504826"/>
            <a:chOff x="0" y="0"/>
            <a:chExt cx="1366837" cy="504825"/>
          </a:xfrm>
        </p:grpSpPr>
        <p:sp>
          <p:nvSpPr>
            <p:cNvPr id="336" name="Shape 336"/>
            <p:cNvSpPr/>
            <p:nvPr/>
          </p:nvSpPr>
          <p:spPr>
            <a:xfrm>
              <a:off x="0" y="0"/>
              <a:ext cx="1366838" cy="504825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0"/>
                </a:spcBef>
                <a:defRPr sz="10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37" name="Shape 337"/>
            <p:cNvSpPr/>
            <p:nvPr/>
          </p:nvSpPr>
          <p:spPr>
            <a:xfrm>
              <a:off x="24633" y="42862"/>
              <a:ext cx="1317571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>
                <a:spcBef>
                  <a:spcPts val="0"/>
                </a:spcBef>
                <a:defRPr sz="1800"/>
              </a:pPr>
              <a:r>
                <a:rPr sz="1000">
                  <a:latin typeface="Calibri"/>
                  <a:ea typeface="Calibri"/>
                  <a:cs typeface="Calibri"/>
                  <a:sym typeface="Calibri"/>
                </a:rPr>
                <a:t>Direz. Reg.le Lazio VV.F</a:t>
              </a:r>
              <a:endParaRPr sz="10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spcBef>
                  <a:spcPts val="0"/>
                </a:spcBef>
                <a:defRPr sz="1800"/>
              </a:pPr>
              <a:r>
                <a:rPr sz="1000">
                  <a:latin typeface="Calibri"/>
                  <a:ea typeface="Calibri"/>
                  <a:cs typeface="Calibri"/>
                  <a:sym typeface="Calibri"/>
                </a:rPr>
                <a:t>S.O. Regionale VV.F</a:t>
              </a:r>
            </a:p>
          </p:txBody>
        </p:sp>
      </p:grpSp>
      <p:sp>
        <p:nvSpPr>
          <p:cNvPr id="339" name="Shape 339"/>
          <p:cNvSpPr/>
          <p:nvPr/>
        </p:nvSpPr>
        <p:spPr>
          <a:xfrm flipH="1">
            <a:off x="163512" y="2592387"/>
            <a:ext cx="1" cy="3765551"/>
          </a:xfrm>
          <a:prstGeom prst="line">
            <a:avLst/>
          </a:prstGeom>
          <a:ln w="22225">
            <a:solidFill/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40" name="Shape 340"/>
          <p:cNvSpPr/>
          <p:nvPr/>
        </p:nvSpPr>
        <p:spPr>
          <a:xfrm flipH="1" flipV="1">
            <a:off x="180975" y="2765424"/>
            <a:ext cx="88901" cy="6352"/>
          </a:xfrm>
          <a:prstGeom prst="line">
            <a:avLst/>
          </a:prstGeom>
          <a:ln w="22225">
            <a:solidFill/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41" name="Shape 341"/>
          <p:cNvSpPr/>
          <p:nvPr/>
        </p:nvSpPr>
        <p:spPr>
          <a:xfrm flipH="1">
            <a:off x="144462" y="3284537"/>
            <a:ext cx="107951" cy="1"/>
          </a:xfrm>
          <a:prstGeom prst="line">
            <a:avLst/>
          </a:prstGeom>
          <a:ln w="22225">
            <a:solidFill/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42" name="Shape 342"/>
          <p:cNvSpPr/>
          <p:nvPr/>
        </p:nvSpPr>
        <p:spPr>
          <a:xfrm flipH="1">
            <a:off x="144462" y="3789362"/>
            <a:ext cx="107951" cy="1"/>
          </a:xfrm>
          <a:prstGeom prst="line">
            <a:avLst/>
          </a:prstGeom>
          <a:ln w="22225">
            <a:solidFill/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43" name="Shape 343"/>
          <p:cNvSpPr/>
          <p:nvPr/>
        </p:nvSpPr>
        <p:spPr>
          <a:xfrm flipH="1">
            <a:off x="144462" y="4292600"/>
            <a:ext cx="107951" cy="0"/>
          </a:xfrm>
          <a:prstGeom prst="line">
            <a:avLst/>
          </a:prstGeom>
          <a:ln w="22225">
            <a:solidFill/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44" name="Shape 344"/>
          <p:cNvSpPr/>
          <p:nvPr/>
        </p:nvSpPr>
        <p:spPr>
          <a:xfrm flipH="1">
            <a:off x="2165350" y="3213100"/>
            <a:ext cx="107950" cy="0"/>
          </a:xfrm>
          <a:prstGeom prst="line">
            <a:avLst/>
          </a:prstGeom>
          <a:ln w="22225">
            <a:solidFill/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45" name="Shape 345"/>
          <p:cNvSpPr/>
          <p:nvPr/>
        </p:nvSpPr>
        <p:spPr>
          <a:xfrm flipH="1">
            <a:off x="2165350" y="3789362"/>
            <a:ext cx="107950" cy="1"/>
          </a:xfrm>
          <a:prstGeom prst="line">
            <a:avLst/>
          </a:prstGeom>
          <a:ln w="22225">
            <a:solidFill/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46" name="Shape 346"/>
          <p:cNvSpPr/>
          <p:nvPr/>
        </p:nvSpPr>
        <p:spPr>
          <a:xfrm flipH="1">
            <a:off x="2165350" y="4365625"/>
            <a:ext cx="107950" cy="0"/>
          </a:xfrm>
          <a:prstGeom prst="line">
            <a:avLst/>
          </a:prstGeom>
          <a:ln w="22225">
            <a:solidFill/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47" name="Shape 347"/>
          <p:cNvSpPr/>
          <p:nvPr/>
        </p:nvSpPr>
        <p:spPr>
          <a:xfrm>
            <a:off x="2157412" y="2995612"/>
            <a:ext cx="12701" cy="2017713"/>
          </a:xfrm>
          <a:prstGeom prst="line">
            <a:avLst/>
          </a:prstGeom>
          <a:ln w="38100">
            <a:solidFill>
              <a:srgbClr val="FF0000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grpSp>
        <p:nvGrpSpPr>
          <p:cNvPr id="350" name="Group 350"/>
          <p:cNvGrpSpPr/>
          <p:nvPr/>
        </p:nvGrpSpPr>
        <p:grpSpPr>
          <a:xfrm>
            <a:off x="34925" y="6329362"/>
            <a:ext cx="1584325" cy="503238"/>
            <a:chOff x="0" y="0"/>
            <a:chExt cx="1584325" cy="503237"/>
          </a:xfrm>
        </p:grpSpPr>
        <p:sp>
          <p:nvSpPr>
            <p:cNvPr id="348" name="Shape 348"/>
            <p:cNvSpPr/>
            <p:nvPr/>
          </p:nvSpPr>
          <p:spPr>
            <a:xfrm>
              <a:off x="0" y="0"/>
              <a:ext cx="1584325" cy="503238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dash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spcBef>
                  <a:spcPts val="0"/>
                </a:spcBef>
                <a:defRPr sz="12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49" name="Shape 349"/>
            <p:cNvSpPr/>
            <p:nvPr/>
          </p:nvSpPr>
          <p:spPr>
            <a:xfrm>
              <a:off x="24555" y="28098"/>
              <a:ext cx="1535215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spcBef>
                  <a:spcPts val="0"/>
                </a:spcBef>
                <a:defRPr sz="1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200"/>
                <a:t>Comitato Provinciale Emergenza</a:t>
              </a:r>
            </a:p>
          </p:txBody>
        </p:sp>
      </p:grpSp>
      <p:grpSp>
        <p:nvGrpSpPr>
          <p:cNvPr id="353" name="Group 353"/>
          <p:cNvGrpSpPr/>
          <p:nvPr/>
        </p:nvGrpSpPr>
        <p:grpSpPr>
          <a:xfrm>
            <a:off x="252412" y="5184775"/>
            <a:ext cx="1368426" cy="503238"/>
            <a:chOff x="0" y="0"/>
            <a:chExt cx="1368425" cy="503237"/>
          </a:xfrm>
        </p:grpSpPr>
        <p:sp>
          <p:nvSpPr>
            <p:cNvPr id="351" name="Shape 351"/>
            <p:cNvSpPr/>
            <p:nvPr/>
          </p:nvSpPr>
          <p:spPr>
            <a:xfrm>
              <a:off x="0" y="0"/>
              <a:ext cx="1368425" cy="503238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spcBef>
                  <a:spcPts val="0"/>
                </a:spcBef>
                <a:defRPr sz="12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52" name="Shape 352"/>
            <p:cNvSpPr/>
            <p:nvPr/>
          </p:nvSpPr>
          <p:spPr>
            <a:xfrm>
              <a:off x="24555" y="28098"/>
              <a:ext cx="1319315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spcBef>
                  <a:spcPts val="0"/>
                </a:spcBef>
                <a:defRPr sz="1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200"/>
                <a:t>Ministero della Salute</a:t>
              </a:r>
            </a:p>
          </p:txBody>
        </p:sp>
      </p:grpSp>
      <p:grpSp>
        <p:nvGrpSpPr>
          <p:cNvPr id="356" name="Group 356"/>
          <p:cNvGrpSpPr/>
          <p:nvPr/>
        </p:nvGrpSpPr>
        <p:grpSpPr>
          <a:xfrm>
            <a:off x="244475" y="5759450"/>
            <a:ext cx="1368425" cy="504825"/>
            <a:chOff x="0" y="0"/>
            <a:chExt cx="1368425" cy="504825"/>
          </a:xfrm>
        </p:grpSpPr>
        <p:sp>
          <p:nvSpPr>
            <p:cNvPr id="354" name="Shape 354"/>
            <p:cNvSpPr/>
            <p:nvPr/>
          </p:nvSpPr>
          <p:spPr>
            <a:xfrm>
              <a:off x="0" y="0"/>
              <a:ext cx="1368425" cy="504825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spcBef>
                  <a:spcPts val="0"/>
                </a:spcBef>
                <a:defRPr sz="12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55" name="Shape 355"/>
            <p:cNvSpPr/>
            <p:nvPr/>
          </p:nvSpPr>
          <p:spPr>
            <a:xfrm>
              <a:off x="24633" y="28892"/>
              <a:ext cx="1319159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spcBef>
                  <a:spcPts val="0"/>
                </a:spcBef>
                <a:defRPr sz="1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200"/>
                <a:t>Aeronautica CNMCA</a:t>
              </a:r>
            </a:p>
          </p:txBody>
        </p:sp>
      </p:grpSp>
      <p:grpSp>
        <p:nvGrpSpPr>
          <p:cNvPr id="359" name="Group 359"/>
          <p:cNvGrpSpPr/>
          <p:nvPr/>
        </p:nvGrpSpPr>
        <p:grpSpPr>
          <a:xfrm>
            <a:off x="3384550" y="5846762"/>
            <a:ext cx="1368425" cy="360363"/>
            <a:chOff x="0" y="0"/>
            <a:chExt cx="1368425" cy="360362"/>
          </a:xfrm>
        </p:grpSpPr>
        <p:sp>
          <p:nvSpPr>
            <p:cNvPr id="357" name="Shape 357"/>
            <p:cNvSpPr/>
            <p:nvPr/>
          </p:nvSpPr>
          <p:spPr>
            <a:xfrm>
              <a:off x="0" y="0"/>
              <a:ext cx="1368425" cy="360363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spcBef>
                  <a:spcPts val="0"/>
                </a:spcBef>
                <a:defRPr sz="9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58" name="Shape 358"/>
            <p:cNvSpPr/>
            <p:nvPr/>
          </p:nvSpPr>
          <p:spPr>
            <a:xfrm>
              <a:off x="0" y="53181"/>
              <a:ext cx="1368425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>
                <a:spcBef>
                  <a:spcPts val="0"/>
                </a:spcBef>
                <a:defRPr sz="1800"/>
              </a:pPr>
              <a:r>
                <a:rPr sz="900">
                  <a:latin typeface="Calibri"/>
                  <a:ea typeface="Calibri"/>
                  <a:cs typeface="Calibri"/>
                  <a:sym typeface="Calibri"/>
                </a:rPr>
                <a:t>SQUADRE</a:t>
              </a:r>
              <a:endParaRPr sz="900">
                <a:latin typeface="Calibri"/>
                <a:ea typeface="Calibri"/>
                <a:cs typeface="Calibri"/>
                <a:sym typeface="Calibri"/>
              </a:endParaRPr>
            </a:p>
            <a:p>
              <a:pPr lvl="0" algn="ctr">
                <a:spcBef>
                  <a:spcPts val="0"/>
                </a:spcBef>
                <a:defRPr sz="1800"/>
              </a:pPr>
              <a:r>
                <a:rPr sz="900">
                  <a:latin typeface="Calibri"/>
                  <a:ea typeface="Calibri"/>
                  <a:cs typeface="Calibri"/>
                  <a:sym typeface="Calibri"/>
                </a:rPr>
                <a:t>RILEVAMENTO ENEA</a:t>
              </a:r>
            </a:p>
          </p:txBody>
        </p:sp>
      </p:grpSp>
      <p:sp>
        <p:nvSpPr>
          <p:cNvPr id="360" name="Shape 360"/>
          <p:cNvSpPr/>
          <p:nvPr/>
        </p:nvSpPr>
        <p:spPr>
          <a:xfrm flipH="1">
            <a:off x="144462" y="4797425"/>
            <a:ext cx="107951" cy="0"/>
          </a:xfrm>
          <a:prstGeom prst="line">
            <a:avLst/>
          </a:prstGeom>
          <a:ln w="22225">
            <a:solidFill/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61" name="Shape 361"/>
          <p:cNvSpPr/>
          <p:nvPr/>
        </p:nvSpPr>
        <p:spPr>
          <a:xfrm flipH="1">
            <a:off x="163512" y="5876925"/>
            <a:ext cx="106363" cy="0"/>
          </a:xfrm>
          <a:prstGeom prst="line">
            <a:avLst/>
          </a:prstGeom>
          <a:ln w="22225">
            <a:solidFill/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grpSp>
        <p:nvGrpSpPr>
          <p:cNvPr id="364" name="Group 364"/>
          <p:cNvGrpSpPr/>
          <p:nvPr/>
        </p:nvGrpSpPr>
        <p:grpSpPr>
          <a:xfrm>
            <a:off x="1758950" y="5832475"/>
            <a:ext cx="1368425" cy="358775"/>
            <a:chOff x="0" y="0"/>
            <a:chExt cx="1368425" cy="358775"/>
          </a:xfrm>
        </p:grpSpPr>
        <p:sp>
          <p:nvSpPr>
            <p:cNvPr id="362" name="Shape 362"/>
            <p:cNvSpPr/>
            <p:nvPr/>
          </p:nvSpPr>
          <p:spPr>
            <a:xfrm>
              <a:off x="0" y="0"/>
              <a:ext cx="1368425" cy="35877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spcBef>
                  <a:spcPts val="0"/>
                </a:spcBef>
                <a:defRPr sz="9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63" name="Shape 363"/>
            <p:cNvSpPr/>
            <p:nvPr/>
          </p:nvSpPr>
          <p:spPr>
            <a:xfrm>
              <a:off x="0" y="52387"/>
              <a:ext cx="1368425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>
                <a:spcBef>
                  <a:spcPts val="0"/>
                </a:spcBef>
                <a:defRPr sz="1800"/>
              </a:pPr>
              <a:r>
                <a:rPr sz="900">
                  <a:latin typeface="Calibri"/>
                  <a:ea typeface="Calibri"/>
                  <a:cs typeface="Calibri"/>
                  <a:sym typeface="Calibri"/>
                </a:rPr>
                <a:t>SQUADRE</a:t>
              </a:r>
              <a:endParaRPr sz="900">
                <a:latin typeface="Calibri"/>
                <a:ea typeface="Calibri"/>
                <a:cs typeface="Calibri"/>
                <a:sym typeface="Calibri"/>
              </a:endParaRPr>
            </a:p>
            <a:p>
              <a:pPr lvl="0" algn="ctr">
                <a:spcBef>
                  <a:spcPts val="0"/>
                </a:spcBef>
                <a:defRPr sz="1800"/>
              </a:pPr>
              <a:r>
                <a:rPr sz="900">
                  <a:latin typeface="Calibri"/>
                  <a:ea typeface="Calibri"/>
                  <a:cs typeface="Calibri"/>
                  <a:sym typeface="Calibri"/>
                </a:rPr>
                <a:t>RILEVAMENTO VV.F.</a:t>
              </a:r>
            </a:p>
          </p:txBody>
        </p:sp>
      </p:grpSp>
      <p:sp>
        <p:nvSpPr>
          <p:cNvPr id="365" name="Shape 365"/>
          <p:cNvSpPr/>
          <p:nvPr/>
        </p:nvSpPr>
        <p:spPr>
          <a:xfrm flipH="1">
            <a:off x="2165350" y="5013325"/>
            <a:ext cx="107950" cy="0"/>
          </a:xfrm>
          <a:prstGeom prst="line">
            <a:avLst/>
          </a:prstGeom>
          <a:ln w="38100">
            <a:solidFill>
              <a:srgbClr val="FF0000"/>
            </a:solidFill>
            <a:round/>
            <a:headEnd type="triangle"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66" name="Shape 366"/>
          <p:cNvSpPr/>
          <p:nvPr/>
        </p:nvSpPr>
        <p:spPr>
          <a:xfrm flipV="1" rot="10800000">
            <a:off x="4338637" y="3294062"/>
            <a:ext cx="3162301" cy="19669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FF0000"/>
            </a:solidFill>
            <a:round/>
            <a:tailEnd type="triangle"/>
          </a:ln>
        </p:spPr>
        <p:txBody>
          <a:bodyPr lIns="0" tIns="0" rIns="0" bIns="0"/>
          <a:lstStyle/>
          <a:p>
            <a:pPr lvl="0">
              <a:spcBef>
                <a:spcPts val="0"/>
              </a:spcBef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369" name="Group 369"/>
          <p:cNvGrpSpPr/>
          <p:nvPr/>
        </p:nvGrpSpPr>
        <p:grpSpPr>
          <a:xfrm>
            <a:off x="5549900" y="2482850"/>
            <a:ext cx="1584325" cy="503238"/>
            <a:chOff x="0" y="0"/>
            <a:chExt cx="1584325" cy="503237"/>
          </a:xfrm>
        </p:grpSpPr>
        <p:sp>
          <p:nvSpPr>
            <p:cNvPr id="367" name="Shape 367"/>
            <p:cNvSpPr/>
            <p:nvPr/>
          </p:nvSpPr>
          <p:spPr>
            <a:xfrm>
              <a:off x="0" y="0"/>
              <a:ext cx="1584325" cy="503238"/>
            </a:xfrm>
            <a:prstGeom prst="roundRect">
              <a:avLst>
                <a:gd name="adj" fmla="val 16667"/>
              </a:avLst>
            </a:prstGeom>
            <a:solidFill>
              <a:srgbClr val="DBEEF4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spcBef>
                  <a:spcPts val="0"/>
                </a:spcBef>
                <a:defRPr sz="1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68" name="Shape 368"/>
            <p:cNvSpPr/>
            <p:nvPr/>
          </p:nvSpPr>
          <p:spPr>
            <a:xfrm>
              <a:off x="24555" y="104298"/>
              <a:ext cx="1535215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spcBef>
                  <a:spcPts val="0"/>
                </a:spcBef>
                <a:defRPr sz="1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400"/>
                <a:t>AUSL ROMA-E</a:t>
              </a:r>
            </a:p>
          </p:txBody>
        </p:sp>
      </p:grpSp>
      <p:sp>
        <p:nvSpPr>
          <p:cNvPr id="370" name="Shape 370"/>
          <p:cNvSpPr/>
          <p:nvPr/>
        </p:nvSpPr>
        <p:spPr>
          <a:xfrm>
            <a:off x="3633787" y="4462462"/>
            <a:ext cx="128588" cy="433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FF0000"/>
            </a:solidFill>
            <a:round/>
            <a:tailEnd type="triangle"/>
          </a:ln>
        </p:spPr>
        <p:txBody>
          <a:bodyPr lIns="0" tIns="0" rIns="0" bIns="0"/>
          <a:lstStyle/>
          <a:p>
            <a:pPr lvl="0">
              <a:spcBef>
                <a:spcPts val="0"/>
              </a:spcBef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1" name="Shape 371"/>
          <p:cNvSpPr/>
          <p:nvPr/>
        </p:nvSpPr>
        <p:spPr>
          <a:xfrm rot="5400000">
            <a:off x="3977481" y="3364706"/>
            <a:ext cx="2089151" cy="13319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493" y="0"/>
                </a:lnTo>
                <a:lnTo>
                  <a:pt x="21493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FF0000"/>
            </a:solidFill>
            <a:round/>
            <a:tailEnd type="triangle"/>
          </a:ln>
        </p:spPr>
        <p:txBody>
          <a:bodyPr lIns="0" tIns="0" rIns="0" bIns="0"/>
          <a:lstStyle/>
          <a:p>
            <a:pPr lvl="0">
              <a:spcBef>
                <a:spcPts val="0"/>
              </a:spcBef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2" name="Shape 372"/>
          <p:cNvSpPr/>
          <p:nvPr/>
        </p:nvSpPr>
        <p:spPr>
          <a:xfrm>
            <a:off x="1928812" y="1357312"/>
            <a:ext cx="531813" cy="227013"/>
          </a:xfrm>
          <a:prstGeom prst="leftArrow">
            <a:avLst>
              <a:gd name="adj1" fmla="val 50000"/>
              <a:gd name="adj2" fmla="val 49998"/>
            </a:avLst>
          </a:prstGeom>
          <a:solidFill>
            <a:srgbClr val="FFFF00"/>
          </a:solidFill>
          <a:ln w="25400">
            <a:solidFill/>
            <a:round/>
          </a:ln>
        </p:spPr>
        <p:txBody>
          <a:bodyPr lIns="0" tIns="0" rIns="0" bIns="0" anchor="ctr"/>
          <a:lstStyle/>
          <a:p>
            <a:pPr lvl="0" algn="ctr">
              <a:spcBef>
                <a:spcPts val="1000"/>
              </a:spcBef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3" name="Shape 373"/>
          <p:cNvSpPr/>
          <p:nvPr/>
        </p:nvSpPr>
        <p:spPr>
          <a:xfrm flipH="1">
            <a:off x="171450" y="5353050"/>
            <a:ext cx="107950" cy="0"/>
          </a:xfrm>
          <a:prstGeom prst="line">
            <a:avLst/>
          </a:prstGeom>
          <a:ln w="22225">
            <a:solidFill/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74" name="Shape 374"/>
          <p:cNvSpPr/>
          <p:nvPr/>
        </p:nvSpPr>
        <p:spPr>
          <a:xfrm flipH="1">
            <a:off x="1909444" y="2482850"/>
            <a:ext cx="1" cy="2701925"/>
          </a:xfrm>
          <a:prstGeom prst="line">
            <a:avLst/>
          </a:prstGeom>
          <a:ln w="38100">
            <a:solidFill/>
            <a:prstDash val="dash"/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75" name="Shape 375"/>
          <p:cNvSpPr/>
          <p:nvPr/>
        </p:nvSpPr>
        <p:spPr>
          <a:xfrm>
            <a:off x="1643062" y="2500312"/>
            <a:ext cx="285751" cy="1588"/>
          </a:xfrm>
          <a:prstGeom prst="line">
            <a:avLst/>
          </a:prstGeom>
          <a:ln w="38100">
            <a:solidFill/>
            <a:prstDash val="dash"/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76" name="Shape 376"/>
          <p:cNvSpPr/>
          <p:nvPr/>
        </p:nvSpPr>
        <p:spPr>
          <a:xfrm>
            <a:off x="1917700" y="5180012"/>
            <a:ext cx="328613" cy="4764"/>
          </a:xfrm>
          <a:prstGeom prst="line">
            <a:avLst/>
          </a:prstGeom>
          <a:ln w="38100">
            <a:solidFill/>
            <a:prstDash val="dash"/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pic>
        <p:nvPicPr>
          <p:cNvPr id="377" name="RADIO.png" descr="RADI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05125" y="5929312"/>
            <a:ext cx="214313" cy="214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78" name="RADIO.png" descr="RADI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7312" y="2324100"/>
            <a:ext cx="214313" cy="214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79" name="RADIO.png" descr="RADI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57562" y="2749550"/>
            <a:ext cx="214313" cy="214313"/>
          </a:xfrm>
          <a:prstGeom prst="rect">
            <a:avLst/>
          </a:prstGeom>
          <a:ln w="12700">
            <a:miter lim="400000"/>
          </a:ln>
        </p:spPr>
      </p:pic>
      <p:sp>
        <p:nvSpPr>
          <p:cNvPr id="380" name="Shape 380"/>
          <p:cNvSpPr/>
          <p:nvPr/>
        </p:nvSpPr>
        <p:spPr>
          <a:xfrm>
            <a:off x="3643312" y="4286250"/>
            <a:ext cx="285751" cy="1588"/>
          </a:xfrm>
          <a:prstGeom prst="line">
            <a:avLst/>
          </a:prstGeom>
          <a:ln w="22225">
            <a:solidFill/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pic>
        <p:nvPicPr>
          <p:cNvPr id="381" name="radio 2.jpg" descr="radio 2.jpg"/>
          <p:cNvPicPr/>
          <p:nvPr/>
        </p:nvPicPr>
        <p:blipFill>
          <a:blip r:embed="rId3">
            <a:extLst/>
          </a:blip>
          <a:srcRect l="25862" t="22320" r="24137" b="24107"/>
          <a:stretch>
            <a:fillRect/>
          </a:stretch>
        </p:blipFill>
        <p:spPr>
          <a:xfrm>
            <a:off x="7286625" y="5929312"/>
            <a:ext cx="214313" cy="2667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4" name="Group 384"/>
          <p:cNvGrpSpPr/>
          <p:nvPr/>
        </p:nvGrpSpPr>
        <p:grpSpPr>
          <a:xfrm>
            <a:off x="7643812" y="5929312"/>
            <a:ext cx="1368426" cy="360363"/>
            <a:chOff x="0" y="0"/>
            <a:chExt cx="1368425" cy="360362"/>
          </a:xfrm>
        </p:grpSpPr>
        <p:sp>
          <p:nvSpPr>
            <p:cNvPr id="382" name="Shape 382"/>
            <p:cNvSpPr/>
            <p:nvPr/>
          </p:nvSpPr>
          <p:spPr>
            <a:xfrm>
              <a:off x="0" y="0"/>
              <a:ext cx="1368425" cy="360363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spcBef>
                  <a:spcPts val="0"/>
                </a:spcBef>
                <a:defRPr sz="9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83" name="Shape 383"/>
            <p:cNvSpPr/>
            <p:nvPr/>
          </p:nvSpPr>
          <p:spPr>
            <a:xfrm>
              <a:off x="0" y="7461"/>
              <a:ext cx="1368425" cy="345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>
                <a:spcBef>
                  <a:spcPts val="0"/>
                </a:spcBef>
                <a:defRPr sz="1800"/>
              </a:pPr>
              <a:r>
                <a:rPr sz="900">
                  <a:latin typeface="Calibri"/>
                  <a:ea typeface="Calibri"/>
                  <a:cs typeface="Calibri"/>
                  <a:sym typeface="Calibri"/>
                </a:rPr>
                <a:t>comunicazioni radio </a:t>
              </a:r>
              <a:endParaRPr sz="900">
                <a:latin typeface="Calibri"/>
                <a:ea typeface="Calibri"/>
                <a:cs typeface="Calibri"/>
                <a:sym typeface="Calibri"/>
              </a:endParaRPr>
            </a:p>
            <a:p>
              <a:pPr lvl="0" algn="ctr">
                <a:spcBef>
                  <a:spcPts val="0"/>
                </a:spcBef>
                <a:defRPr sz="1800"/>
              </a:pPr>
              <a:r>
                <a:rPr sz="900">
                  <a:latin typeface="Calibri"/>
                  <a:ea typeface="Calibri"/>
                  <a:cs typeface="Calibri"/>
                  <a:sym typeface="Calibri"/>
                </a:rPr>
                <a:t>A-VF      B-ENEA</a:t>
              </a:r>
            </a:p>
          </p:txBody>
        </p:sp>
      </p:grpSp>
      <p:grpSp>
        <p:nvGrpSpPr>
          <p:cNvPr id="387" name="Group 387"/>
          <p:cNvGrpSpPr/>
          <p:nvPr/>
        </p:nvGrpSpPr>
        <p:grpSpPr>
          <a:xfrm>
            <a:off x="7643812" y="6357937"/>
            <a:ext cx="1368426" cy="360363"/>
            <a:chOff x="0" y="0"/>
            <a:chExt cx="1368425" cy="360362"/>
          </a:xfrm>
        </p:grpSpPr>
        <p:sp>
          <p:nvSpPr>
            <p:cNvPr id="385" name="Shape 385"/>
            <p:cNvSpPr/>
            <p:nvPr/>
          </p:nvSpPr>
          <p:spPr>
            <a:xfrm>
              <a:off x="0" y="0"/>
              <a:ext cx="1368425" cy="360363"/>
            </a:xfrm>
            <a:prstGeom prst="rect">
              <a:avLst/>
            </a:prstGeom>
            <a:solidFill>
              <a:srgbClr val="DBEEF4"/>
            </a:solidFill>
            <a:ln w="254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spcBef>
                  <a:spcPts val="0"/>
                </a:spcBef>
                <a:defRPr sz="9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86" name="Shape 386"/>
            <p:cNvSpPr/>
            <p:nvPr/>
          </p:nvSpPr>
          <p:spPr>
            <a:xfrm>
              <a:off x="0" y="7461"/>
              <a:ext cx="1368425" cy="345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spcBef>
                  <a:spcPts val="0"/>
                </a:spcBef>
                <a:defRPr sz="9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900"/>
                <a:t>Enti che convergono a comporre il CCE</a:t>
              </a:r>
            </a:p>
          </p:txBody>
        </p:sp>
      </p:grpSp>
      <p:pic>
        <p:nvPicPr>
          <p:cNvPr id="388" name="RADIO.png" descr="RADI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0875" y="5929312"/>
            <a:ext cx="214313" cy="214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RADIO.png" descr="RADI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59150" y="3302000"/>
            <a:ext cx="214313" cy="214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RADIO.png" descr="RADI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59150" y="3881437"/>
            <a:ext cx="214313" cy="214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1" name="radio 2.jpg" descr="radio 2.jpg"/>
          <p:cNvPicPr/>
          <p:nvPr/>
        </p:nvPicPr>
        <p:blipFill>
          <a:blip r:embed="rId3">
            <a:extLst/>
          </a:blip>
          <a:srcRect l="25862" t="22320" r="24137" b="24107"/>
          <a:stretch>
            <a:fillRect/>
          </a:stretch>
        </p:blipFill>
        <p:spPr>
          <a:xfrm>
            <a:off x="1643062" y="1338262"/>
            <a:ext cx="214313" cy="26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2" name="radio 2.jpg" descr="radio 2.jpg"/>
          <p:cNvPicPr/>
          <p:nvPr/>
        </p:nvPicPr>
        <p:blipFill>
          <a:blip r:embed="rId3">
            <a:extLst/>
          </a:blip>
          <a:srcRect l="25862" t="22320" r="24137" b="24107"/>
          <a:stretch>
            <a:fillRect/>
          </a:stretch>
        </p:blipFill>
        <p:spPr>
          <a:xfrm>
            <a:off x="4500562" y="5929312"/>
            <a:ext cx="214314" cy="266701"/>
          </a:xfrm>
          <a:prstGeom prst="rect">
            <a:avLst/>
          </a:prstGeom>
          <a:ln w="12700">
            <a:miter lim="400000"/>
          </a:ln>
        </p:spPr>
      </p:pic>
      <p:sp>
        <p:nvSpPr>
          <p:cNvPr id="393" name="Shape 393"/>
          <p:cNvSpPr/>
          <p:nvPr/>
        </p:nvSpPr>
        <p:spPr>
          <a:xfrm>
            <a:off x="6985000" y="6143625"/>
            <a:ext cx="164069" cy="218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0"/>
              </a:spcBef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800"/>
              <a:t>A</a:t>
            </a:r>
          </a:p>
        </p:txBody>
      </p:sp>
      <p:sp>
        <p:nvSpPr>
          <p:cNvPr id="394" name="Shape 394"/>
          <p:cNvSpPr/>
          <p:nvPr/>
        </p:nvSpPr>
        <p:spPr>
          <a:xfrm>
            <a:off x="7278687" y="6143625"/>
            <a:ext cx="161638" cy="218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0"/>
              </a:spcBef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800"/>
              <a:t>B</a:t>
            </a:r>
          </a:p>
        </p:txBody>
      </p:sp>
      <p:grpSp>
        <p:nvGrpSpPr>
          <p:cNvPr id="397" name="Group 397"/>
          <p:cNvGrpSpPr/>
          <p:nvPr/>
        </p:nvGrpSpPr>
        <p:grpSpPr>
          <a:xfrm>
            <a:off x="2266950" y="4210050"/>
            <a:ext cx="1366838" cy="503238"/>
            <a:chOff x="0" y="0"/>
            <a:chExt cx="1366837" cy="503237"/>
          </a:xfrm>
        </p:grpSpPr>
        <p:sp>
          <p:nvSpPr>
            <p:cNvPr id="395" name="Shape 395"/>
            <p:cNvSpPr/>
            <p:nvPr/>
          </p:nvSpPr>
          <p:spPr>
            <a:xfrm>
              <a:off x="0" y="0"/>
              <a:ext cx="1366838" cy="503238"/>
            </a:xfrm>
            <a:prstGeom prst="roundRect">
              <a:avLst>
                <a:gd name="adj" fmla="val 16667"/>
              </a:avLst>
            </a:prstGeom>
            <a:solidFill>
              <a:srgbClr val="DBEEF4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spcBef>
                  <a:spcPts val="0"/>
                </a:spcBef>
                <a:defRPr sz="10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96" name="Shape 396"/>
            <p:cNvSpPr/>
            <p:nvPr/>
          </p:nvSpPr>
          <p:spPr>
            <a:xfrm>
              <a:off x="24555" y="136048"/>
              <a:ext cx="1317727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spcBef>
                  <a:spcPts val="0"/>
                </a:spcBef>
                <a:defRPr sz="1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000"/>
                <a:t>ARPA Lazio</a:t>
              </a:r>
            </a:p>
          </p:txBody>
        </p:sp>
      </p:grpSp>
      <p:sp>
        <p:nvSpPr>
          <p:cNvPr id="398" name="Shape 398"/>
          <p:cNvSpPr/>
          <p:nvPr/>
        </p:nvSpPr>
        <p:spPr>
          <a:xfrm flipV="1">
            <a:off x="1619250" y="5414962"/>
            <a:ext cx="2060575" cy="11652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7090" y="0"/>
                </a:lnTo>
                <a:lnTo>
                  <a:pt x="17090" y="21600"/>
                </a:lnTo>
                <a:lnTo>
                  <a:pt x="21600" y="21600"/>
                </a:lnTo>
              </a:path>
            </a:pathLst>
          </a:custGeom>
          <a:ln w="38100">
            <a:solidFill/>
            <a:prstDash val="dash"/>
            <a:round/>
          </a:ln>
        </p:spPr>
        <p:txBody>
          <a:bodyPr lIns="0" tIns="0" rIns="0" bIns="0"/>
          <a:lstStyle/>
          <a:p>
            <a:pPr lvl="0">
              <a:spcBef>
                <a:spcPts val="0"/>
              </a:spcBef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401" name="Group 401"/>
          <p:cNvGrpSpPr/>
          <p:nvPr/>
        </p:nvGrpSpPr>
        <p:grpSpPr>
          <a:xfrm>
            <a:off x="2266950" y="4910137"/>
            <a:ext cx="2089150" cy="504826"/>
            <a:chOff x="0" y="0"/>
            <a:chExt cx="2089150" cy="504825"/>
          </a:xfrm>
        </p:grpSpPr>
        <p:sp>
          <p:nvSpPr>
            <p:cNvPr id="399" name="Shape 399"/>
            <p:cNvSpPr/>
            <p:nvPr/>
          </p:nvSpPr>
          <p:spPr>
            <a:xfrm>
              <a:off x="0" y="0"/>
              <a:ext cx="2089150" cy="504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730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870" y="21600"/>
                  </a:lnTo>
                  <a:lnTo>
                    <a:pt x="0" y="1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EF4"/>
            </a:solidFill>
            <a:ln w="508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0"/>
                </a:spcBef>
                <a:defRPr sz="12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00" name="Shape 400"/>
            <p:cNvSpPr/>
            <p:nvPr/>
          </p:nvSpPr>
          <p:spPr>
            <a:xfrm>
              <a:off x="42070" y="74612"/>
              <a:ext cx="2005010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>
                <a:spcBef>
                  <a:spcPts val="0"/>
                </a:spcBef>
                <a:defRPr sz="1800"/>
              </a:pP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Centro Controllo Emergenza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spcBef>
                  <a:spcPts val="0"/>
                </a:spcBef>
                <a:defRPr sz="1800"/>
              </a:pP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c/o Comando VV.F. Roma</a:t>
              </a:r>
            </a:p>
          </p:txBody>
        </p:sp>
      </p:grpSp>
      <p:pic>
        <p:nvPicPr>
          <p:cNvPr id="402" name="RADIO.png" descr="RADI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87812" y="5143500"/>
            <a:ext cx="214313" cy="2143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05" name="Group 405"/>
          <p:cNvGrpSpPr/>
          <p:nvPr/>
        </p:nvGrpSpPr>
        <p:grpSpPr>
          <a:xfrm>
            <a:off x="7643812" y="5500687"/>
            <a:ext cx="1368426" cy="360363"/>
            <a:chOff x="0" y="0"/>
            <a:chExt cx="1368425" cy="360362"/>
          </a:xfrm>
        </p:grpSpPr>
        <p:sp>
          <p:nvSpPr>
            <p:cNvPr id="403" name="Shape 403"/>
            <p:cNvSpPr/>
            <p:nvPr/>
          </p:nvSpPr>
          <p:spPr>
            <a:xfrm>
              <a:off x="0" y="0"/>
              <a:ext cx="1368425" cy="360363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spcBef>
                  <a:spcPts val="0"/>
                </a:spcBef>
                <a:defRPr sz="9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04" name="Shape 404"/>
            <p:cNvSpPr/>
            <p:nvPr/>
          </p:nvSpPr>
          <p:spPr>
            <a:xfrm>
              <a:off x="0" y="7461"/>
              <a:ext cx="1368425" cy="345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>
                <a:spcBef>
                  <a:spcPts val="0"/>
                </a:spcBef>
                <a:defRPr sz="1800"/>
              </a:pPr>
              <a:r>
                <a:rPr sz="900">
                  <a:latin typeface="Calibri"/>
                  <a:ea typeface="Calibri"/>
                  <a:cs typeface="Calibri"/>
                  <a:sym typeface="Calibri"/>
                </a:rPr>
                <a:t>Comunicazioni</a:t>
              </a:r>
              <a:endParaRPr sz="900">
                <a:latin typeface="Calibri"/>
                <a:ea typeface="Calibri"/>
                <a:cs typeface="Calibri"/>
                <a:sym typeface="Calibri"/>
              </a:endParaRPr>
            </a:p>
            <a:p>
              <a:pPr lvl="0" algn="ctr">
                <a:spcBef>
                  <a:spcPts val="0"/>
                </a:spcBef>
                <a:defRPr sz="1800"/>
              </a:pPr>
              <a:r>
                <a:rPr sz="900">
                  <a:latin typeface="Calibri"/>
                  <a:ea typeface="Calibri"/>
                  <a:cs typeface="Calibri"/>
                  <a:sym typeface="Calibri"/>
                </a:rPr>
                <a:t>ordinarie</a:t>
              </a:r>
            </a:p>
          </p:txBody>
        </p:sp>
      </p:grpSp>
      <p:sp>
        <p:nvSpPr>
          <p:cNvPr id="406" name="Shape 406"/>
          <p:cNvSpPr/>
          <p:nvPr/>
        </p:nvSpPr>
        <p:spPr>
          <a:xfrm flipH="1" flipV="1">
            <a:off x="7072312" y="6500812"/>
            <a:ext cx="500063" cy="1588"/>
          </a:xfrm>
          <a:prstGeom prst="line">
            <a:avLst/>
          </a:prstGeom>
          <a:ln w="38100">
            <a:solidFill>
              <a:srgbClr val="FF0000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07" name="Shape 407"/>
          <p:cNvSpPr/>
          <p:nvPr/>
        </p:nvSpPr>
        <p:spPr>
          <a:xfrm>
            <a:off x="7072312" y="5643562"/>
            <a:ext cx="428626" cy="1589"/>
          </a:xfrm>
          <a:prstGeom prst="line">
            <a:avLst/>
          </a:prstGeom>
          <a:ln w="22225">
            <a:solidFill/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grpSp>
        <p:nvGrpSpPr>
          <p:cNvPr id="410" name="Group 410"/>
          <p:cNvGrpSpPr/>
          <p:nvPr/>
        </p:nvGrpSpPr>
        <p:grpSpPr>
          <a:xfrm>
            <a:off x="7643812" y="5072062"/>
            <a:ext cx="1368426" cy="360363"/>
            <a:chOff x="0" y="0"/>
            <a:chExt cx="1368425" cy="360362"/>
          </a:xfrm>
        </p:grpSpPr>
        <p:sp>
          <p:nvSpPr>
            <p:cNvPr id="408" name="Shape 408"/>
            <p:cNvSpPr/>
            <p:nvPr/>
          </p:nvSpPr>
          <p:spPr>
            <a:xfrm>
              <a:off x="0" y="0"/>
              <a:ext cx="1368425" cy="360363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spcBef>
                  <a:spcPts val="0"/>
                </a:spcBef>
                <a:defRPr sz="9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09" name="Shape 409"/>
            <p:cNvSpPr/>
            <p:nvPr/>
          </p:nvSpPr>
          <p:spPr>
            <a:xfrm>
              <a:off x="0" y="7461"/>
              <a:ext cx="1368425" cy="345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>
                <a:spcBef>
                  <a:spcPts val="0"/>
                </a:spcBef>
                <a:defRPr sz="1800"/>
              </a:pPr>
              <a:r>
                <a:rPr sz="900">
                  <a:latin typeface="Calibri"/>
                  <a:ea typeface="Calibri"/>
                  <a:cs typeface="Calibri"/>
                  <a:sym typeface="Calibri"/>
                </a:rPr>
                <a:t>Comunicazioni</a:t>
              </a:r>
              <a:endParaRPr sz="900">
                <a:latin typeface="Calibri"/>
                <a:ea typeface="Calibri"/>
                <a:cs typeface="Calibri"/>
                <a:sym typeface="Calibri"/>
              </a:endParaRPr>
            </a:p>
            <a:p>
              <a:pPr lvl="0" algn="ctr">
                <a:spcBef>
                  <a:spcPts val="0"/>
                </a:spcBef>
                <a:defRPr sz="1800"/>
              </a:pPr>
              <a:r>
                <a:rPr sz="900">
                  <a:latin typeface="Calibri"/>
                  <a:ea typeface="Calibri"/>
                  <a:cs typeface="Calibri"/>
                  <a:sym typeface="Calibri"/>
                </a:rPr>
                <a:t>doppie di riscontro</a:t>
              </a:r>
            </a:p>
          </p:txBody>
        </p:sp>
      </p:grpSp>
      <p:sp>
        <p:nvSpPr>
          <p:cNvPr id="411" name="Shape 411"/>
          <p:cNvSpPr/>
          <p:nvPr/>
        </p:nvSpPr>
        <p:spPr>
          <a:xfrm>
            <a:off x="7072312" y="5214937"/>
            <a:ext cx="428626" cy="1589"/>
          </a:xfrm>
          <a:prstGeom prst="line">
            <a:avLst/>
          </a:prstGeom>
          <a:ln w="38100">
            <a:solidFill/>
            <a:prstDash val="dash"/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12" name="Shape 412"/>
          <p:cNvSpPr/>
          <p:nvPr/>
        </p:nvSpPr>
        <p:spPr>
          <a:xfrm>
            <a:off x="6121400" y="785812"/>
            <a:ext cx="2879725" cy="378406"/>
          </a:xfrm>
          <a:prstGeom prst="rect">
            <a:avLst/>
          </a:prstGeom>
          <a:ln w="3175">
            <a:solidFill>
              <a:srgbClr val="BFBFBF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600"/>
              </a:spcBef>
              <a:defRPr sz="2000">
                <a:solidFill>
                  <a:srgbClr val="BFBFB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BFBFBF"/>
                </a:solidFill>
              </a:rPr>
              <a:t>ALLARME</a:t>
            </a:r>
          </a:p>
        </p:txBody>
      </p:sp>
      <p:sp>
        <p:nvSpPr>
          <p:cNvPr id="413" name="Shape 413"/>
          <p:cNvSpPr/>
          <p:nvPr/>
        </p:nvSpPr>
        <p:spPr>
          <a:xfrm>
            <a:off x="35718" y="213171"/>
            <a:ext cx="9144002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600"/>
              </a:spcBef>
              <a:defRPr b="1" sz="2400">
                <a:solidFill>
                  <a:srgbClr val="C12017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C12017"/>
                </a:solidFill>
              </a:rPr>
              <a:t>PEE - Roma Casaccia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 idx="4294967295"/>
          </p:nvPr>
        </p:nvSpPr>
        <p:spPr>
          <a:xfrm>
            <a:off x="366712" y="903816"/>
            <a:ext cx="8229601" cy="576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/>
            </a:lvl1pPr>
          </a:lstStyle>
          <a:p>
            <a:pPr lvl="0">
              <a:defRPr b="0" sz="1800"/>
            </a:pPr>
            <a:r>
              <a:rPr b="1" sz="2800"/>
              <a:t>Overview</a:t>
            </a:r>
          </a:p>
        </p:txBody>
      </p:sp>
      <p:sp>
        <p:nvSpPr>
          <p:cNvPr id="22" name="Shape 22"/>
          <p:cNvSpPr/>
          <p:nvPr/>
        </p:nvSpPr>
        <p:spPr>
          <a:xfrm>
            <a:off x="524670" y="1714146"/>
            <a:ext cx="8491538" cy="3731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25437" indent="-285750" algn="just" defTabSz="4572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  <a:defRPr sz="1800"/>
            </a:pPr>
            <a:r>
              <a:rPr cap="small"/>
              <a:t>Italian National Fire Corps (CNVVF)</a:t>
            </a:r>
            <a:endParaRPr cap="small"/>
          </a:p>
          <a:p>
            <a:pPr lvl="0" marL="325437" indent="-285750" algn="just" defTabSz="4572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  <a:defRPr sz="1800"/>
            </a:pPr>
            <a:r>
              <a:rPr cap="small"/>
              <a:t>EC R&amp;D project contribution to the CNVVF interoperability policy and tools</a:t>
            </a:r>
            <a:endParaRPr cap="small"/>
          </a:p>
          <a:p>
            <a:pPr lvl="0" marL="325437" indent="-285750" algn="just" defTabSz="4572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  <a:defRPr sz="1800"/>
            </a:pPr>
            <a:r>
              <a:rPr cap="small"/>
              <a:t>CAP-ITEM (CAP Interoperable Tools for Emergency Management)</a:t>
            </a:r>
            <a:endParaRPr cap="small"/>
          </a:p>
          <a:p>
            <a:pPr lvl="0" marL="325437" indent="-285750" algn="just" defTabSz="4572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  <a:defRPr sz="1800"/>
            </a:pPr>
            <a:r>
              <a:rPr cap="small"/>
              <a:t>OID and compatibility with the administrative legislation</a:t>
            </a:r>
            <a:endParaRPr cap="small"/>
          </a:p>
          <a:p>
            <a:pPr lvl="0" marL="325437" indent="-285750" algn="just" defTabSz="4572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  <a:defRPr sz="1800"/>
            </a:pPr>
            <a:r>
              <a:rPr cap="small"/>
              <a:t>Data exchange between Fire Corps Control Centres</a:t>
            </a:r>
            <a:endParaRPr cap="small"/>
          </a:p>
          <a:p>
            <a:pPr lvl="0" marL="325437" indent="-285750" algn="just" defTabSz="4572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  <a:defRPr sz="1800"/>
            </a:pPr>
            <a:r>
              <a:rPr cap="small"/>
              <a:t>Data exchange with Civil Protection Control Centres</a:t>
            </a:r>
            <a:endParaRPr cap="small"/>
          </a:p>
          <a:p>
            <a:pPr lvl="0" marL="325437" indent="-285750" algn="just" defTabSz="4572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  <a:defRPr sz="1800"/>
            </a:pPr>
            <a:r>
              <a:rPr cap="small"/>
              <a:t>Data exchange with other Agencies and Authorities</a:t>
            </a:r>
            <a:endParaRPr cap="small"/>
          </a:p>
          <a:p>
            <a:pPr lvl="1" marL="782637" indent="-285750" algn="just" defTabSz="4572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  <a:defRPr sz="1800"/>
            </a:pPr>
            <a:r>
              <a:rPr cap="small"/>
              <a:t>Case study: External Emergency Plan for a Nuclear site</a:t>
            </a:r>
            <a:endParaRPr cap="small"/>
          </a:p>
          <a:p>
            <a:pPr lvl="0" marL="325437" indent="-285750" algn="just" defTabSz="4572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  <a:defRPr sz="1800"/>
            </a:pPr>
            <a:r>
              <a:rPr cap="small"/>
              <a:t>Possible developments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/>
          <p:nvPr/>
        </p:nvSpPr>
        <p:spPr>
          <a:xfrm>
            <a:off x="2209745" y="1459139"/>
            <a:ext cx="3893522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5400">
            <a:solidFill>
              <a:srgbClr val="BBE0E3"/>
            </a:solidFill>
          </a:ln>
          <a:effectLst>
            <a:outerShdw sx="100000" sy="100000" kx="0" ky="0" algn="b" rotWithShape="0" blurRad="63500" dist="107763" dir="13500000">
              <a:srgbClr val="808080">
                <a:alpha val="7499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sz="2300"/>
            </a:lvl1pPr>
          </a:lstStyle>
          <a:p>
            <a:pPr lvl="0">
              <a:defRPr sz="1800"/>
            </a:pPr>
            <a:r>
              <a:rPr sz="2300"/>
              <a:t>Authority issuing Public Alert</a:t>
            </a:r>
          </a:p>
        </p:txBody>
      </p:sp>
      <p:sp>
        <p:nvSpPr>
          <p:cNvPr id="416" name="Shape 416"/>
          <p:cNvSpPr/>
          <p:nvPr/>
        </p:nvSpPr>
        <p:spPr>
          <a:xfrm>
            <a:off x="146803" y="4026141"/>
            <a:ext cx="2052803" cy="1270001"/>
          </a:xfrm>
          <a:prstGeom prst="roundRect">
            <a:avLst>
              <a:gd name="adj" fmla="val 15000"/>
            </a:avLst>
          </a:prstGeom>
          <a:solidFill>
            <a:srgbClr val="BBE0E3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457200">
              <a:spcBef>
                <a:spcPts val="0"/>
              </a:spcBef>
              <a:defRPr b="1" sz="1600"/>
            </a:lvl1pPr>
          </a:lstStyle>
          <a:p>
            <a:pPr lvl="0">
              <a:defRPr b="0" sz="1800"/>
            </a:pPr>
            <a:r>
              <a:rPr b="1" sz="1600"/>
              <a:t>Authorities deploying rescue/aid</a:t>
            </a:r>
          </a:p>
        </p:txBody>
      </p:sp>
      <p:sp>
        <p:nvSpPr>
          <p:cNvPr id="417" name="Shape 417"/>
          <p:cNvSpPr/>
          <p:nvPr/>
        </p:nvSpPr>
        <p:spPr>
          <a:xfrm>
            <a:off x="3203233" y="4026092"/>
            <a:ext cx="1701624" cy="1270001"/>
          </a:xfrm>
          <a:prstGeom prst="roundRect">
            <a:avLst>
              <a:gd name="adj" fmla="val 15000"/>
            </a:avLst>
          </a:prstGeom>
          <a:solidFill>
            <a:srgbClr val="BBE0E3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457200">
              <a:spcBef>
                <a:spcPts val="0"/>
              </a:spcBef>
              <a:defRPr b="1" sz="1600"/>
            </a:lvl1pPr>
          </a:lstStyle>
          <a:p>
            <a:pPr lvl="0">
              <a:defRPr b="0" sz="1800"/>
            </a:pPr>
            <a:r>
              <a:rPr b="1" sz="1600"/>
              <a:t>Population</a:t>
            </a:r>
          </a:p>
        </p:txBody>
      </p:sp>
      <p:sp>
        <p:nvSpPr>
          <p:cNvPr id="418" name="Shape 418"/>
          <p:cNvSpPr/>
          <p:nvPr/>
        </p:nvSpPr>
        <p:spPr>
          <a:xfrm>
            <a:off x="5677710" y="4026141"/>
            <a:ext cx="2987768" cy="1270001"/>
          </a:xfrm>
          <a:prstGeom prst="roundRect">
            <a:avLst>
              <a:gd name="adj" fmla="val 15000"/>
            </a:avLst>
          </a:prstGeom>
          <a:solidFill>
            <a:srgbClr val="BBE0E3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457200">
              <a:spcBef>
                <a:spcPts val="0"/>
              </a:spcBef>
              <a:defRPr b="1" sz="1600"/>
            </a:lvl1pPr>
          </a:lstStyle>
          <a:p>
            <a:pPr lvl="0">
              <a:defRPr b="0" sz="1800"/>
            </a:pPr>
            <a:r>
              <a:rPr b="1" sz="1600"/>
              <a:t>Entities capable of real time simulation (e.g. forest fires, evacuation, floods, etc.)</a:t>
            </a:r>
          </a:p>
        </p:txBody>
      </p:sp>
      <p:sp>
        <p:nvSpPr>
          <p:cNvPr id="419" name="Shape 419"/>
          <p:cNvSpPr/>
          <p:nvPr/>
        </p:nvSpPr>
        <p:spPr>
          <a:xfrm flipV="1">
            <a:off x="1801869" y="2907405"/>
            <a:ext cx="730530" cy="841488"/>
          </a:xfrm>
          <a:prstGeom prst="line">
            <a:avLst/>
          </a:prstGeom>
          <a:ln w="63500">
            <a:solidFill>
              <a:srgbClr val="D92C2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20" name="Shape 420"/>
          <p:cNvSpPr/>
          <p:nvPr/>
        </p:nvSpPr>
        <p:spPr>
          <a:xfrm flipH="1" flipV="1">
            <a:off x="5575691" y="2855405"/>
            <a:ext cx="659773" cy="1035503"/>
          </a:xfrm>
          <a:prstGeom prst="line">
            <a:avLst/>
          </a:prstGeom>
          <a:ln w="63500">
            <a:solidFill>
              <a:srgbClr val="D92C2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21" name="Shape 421"/>
          <p:cNvSpPr/>
          <p:nvPr/>
        </p:nvSpPr>
        <p:spPr>
          <a:xfrm>
            <a:off x="4054044" y="2855454"/>
            <a:ext cx="1" cy="1052262"/>
          </a:xfrm>
          <a:prstGeom prst="line">
            <a:avLst/>
          </a:prstGeom>
          <a:ln w="63500">
            <a:solidFill>
              <a:srgbClr val="3057D7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22" name="Shape 422"/>
          <p:cNvSpPr/>
          <p:nvPr/>
        </p:nvSpPr>
        <p:spPr>
          <a:xfrm flipH="1">
            <a:off x="2303090" y="4653197"/>
            <a:ext cx="796658" cy="1"/>
          </a:xfrm>
          <a:prstGeom prst="line">
            <a:avLst/>
          </a:prstGeom>
          <a:ln w="63500">
            <a:solidFill>
              <a:srgbClr val="D92C2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23" name="Shape 423"/>
          <p:cNvSpPr/>
          <p:nvPr/>
        </p:nvSpPr>
        <p:spPr>
          <a:xfrm>
            <a:off x="3095603" y="310015"/>
            <a:ext cx="3204975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CF302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CF3026"/>
                </a:solidFill>
              </a:rPr>
              <a:t>developments?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/>
          <p:nvPr/>
        </p:nvSpPr>
        <p:spPr>
          <a:xfrm>
            <a:off x="2209745" y="1459139"/>
            <a:ext cx="3893522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5400">
            <a:solidFill>
              <a:srgbClr val="BBE0E3"/>
            </a:solidFill>
          </a:ln>
          <a:effectLst>
            <a:outerShdw sx="100000" sy="100000" kx="0" ky="0" algn="b" rotWithShape="0" blurRad="63500" dist="107763" dir="13500000">
              <a:srgbClr val="808080">
                <a:alpha val="7499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sz="2300"/>
            </a:lvl1pPr>
          </a:lstStyle>
          <a:p>
            <a:pPr lvl="0">
              <a:defRPr sz="1800"/>
            </a:pPr>
            <a:r>
              <a:rPr sz="2300"/>
              <a:t>Authority issuing Public Alert</a:t>
            </a:r>
          </a:p>
        </p:txBody>
      </p:sp>
      <p:sp>
        <p:nvSpPr>
          <p:cNvPr id="426" name="Shape 426"/>
          <p:cNvSpPr/>
          <p:nvPr/>
        </p:nvSpPr>
        <p:spPr>
          <a:xfrm>
            <a:off x="146803" y="4026141"/>
            <a:ext cx="2052803" cy="1270001"/>
          </a:xfrm>
          <a:prstGeom prst="roundRect">
            <a:avLst>
              <a:gd name="adj" fmla="val 15000"/>
            </a:avLst>
          </a:prstGeom>
          <a:solidFill>
            <a:srgbClr val="BBE0E3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457200">
              <a:spcBef>
                <a:spcPts val="0"/>
              </a:spcBef>
              <a:defRPr b="1" sz="1600"/>
            </a:lvl1pPr>
          </a:lstStyle>
          <a:p>
            <a:pPr lvl="0">
              <a:defRPr b="0" sz="1800"/>
            </a:pPr>
            <a:r>
              <a:rPr b="1" sz="1600"/>
              <a:t>Authorities deploying rescue/aid</a:t>
            </a:r>
          </a:p>
        </p:txBody>
      </p:sp>
      <p:sp>
        <p:nvSpPr>
          <p:cNvPr id="427" name="Shape 427"/>
          <p:cNvSpPr/>
          <p:nvPr/>
        </p:nvSpPr>
        <p:spPr>
          <a:xfrm>
            <a:off x="3203233" y="4026092"/>
            <a:ext cx="1701624" cy="1270001"/>
          </a:xfrm>
          <a:prstGeom prst="roundRect">
            <a:avLst>
              <a:gd name="adj" fmla="val 15000"/>
            </a:avLst>
          </a:prstGeom>
          <a:solidFill>
            <a:srgbClr val="BBE0E3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457200">
              <a:spcBef>
                <a:spcPts val="0"/>
              </a:spcBef>
              <a:defRPr b="1" sz="1600"/>
            </a:lvl1pPr>
          </a:lstStyle>
          <a:p>
            <a:pPr lvl="0">
              <a:defRPr b="0" sz="1800"/>
            </a:pPr>
            <a:r>
              <a:rPr b="1" sz="1600"/>
              <a:t>Population</a:t>
            </a:r>
          </a:p>
        </p:txBody>
      </p:sp>
      <p:sp>
        <p:nvSpPr>
          <p:cNvPr id="428" name="Shape 428"/>
          <p:cNvSpPr/>
          <p:nvPr/>
        </p:nvSpPr>
        <p:spPr>
          <a:xfrm>
            <a:off x="5677710" y="4026141"/>
            <a:ext cx="2987768" cy="1270001"/>
          </a:xfrm>
          <a:prstGeom prst="roundRect">
            <a:avLst>
              <a:gd name="adj" fmla="val 15000"/>
            </a:avLst>
          </a:prstGeom>
          <a:solidFill>
            <a:srgbClr val="BBE0E3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457200">
              <a:spcBef>
                <a:spcPts val="0"/>
              </a:spcBef>
              <a:defRPr b="1" sz="1600"/>
            </a:lvl1pPr>
          </a:lstStyle>
          <a:p>
            <a:pPr lvl="0">
              <a:defRPr b="0" sz="1800"/>
            </a:pPr>
            <a:r>
              <a:rPr b="1" sz="1600"/>
              <a:t>Entities capable of real time simulation (e.g. forest fires, evacuation, floods, etc.)</a:t>
            </a:r>
          </a:p>
        </p:txBody>
      </p:sp>
      <p:sp>
        <p:nvSpPr>
          <p:cNvPr id="429" name="Shape 429"/>
          <p:cNvSpPr/>
          <p:nvPr/>
        </p:nvSpPr>
        <p:spPr>
          <a:xfrm flipV="1">
            <a:off x="1516529" y="2853294"/>
            <a:ext cx="770567" cy="1038489"/>
          </a:xfrm>
          <a:prstGeom prst="line">
            <a:avLst/>
          </a:prstGeom>
          <a:ln w="63500">
            <a:solidFill>
              <a:srgbClr val="D92C2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30" name="Shape 430"/>
          <p:cNvSpPr/>
          <p:nvPr/>
        </p:nvSpPr>
        <p:spPr>
          <a:xfrm flipH="1" flipV="1">
            <a:off x="6028299" y="2855454"/>
            <a:ext cx="583172" cy="983883"/>
          </a:xfrm>
          <a:prstGeom prst="line">
            <a:avLst/>
          </a:prstGeom>
          <a:ln w="63500">
            <a:solidFill>
              <a:srgbClr val="D92C2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31" name="Shape 431"/>
          <p:cNvSpPr/>
          <p:nvPr/>
        </p:nvSpPr>
        <p:spPr>
          <a:xfrm>
            <a:off x="4054044" y="2855454"/>
            <a:ext cx="1" cy="1052262"/>
          </a:xfrm>
          <a:prstGeom prst="line">
            <a:avLst/>
          </a:prstGeom>
          <a:ln w="63500">
            <a:solidFill>
              <a:srgbClr val="3057D7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37" name="Shape 437"/>
          <p:cNvSpPr/>
          <p:nvPr/>
        </p:nvSpPr>
        <p:spPr>
          <a:xfrm>
            <a:off x="2118674" y="2828586"/>
            <a:ext cx="1350868" cy="1153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fill="norm" stroke="1" extrusionOk="0">
                <a:moveTo>
                  <a:pt x="0" y="16014"/>
                </a:moveTo>
                <a:cubicBezTo>
                  <a:pt x="11442" y="-5400"/>
                  <a:pt x="18642" y="-5338"/>
                  <a:pt x="21600" y="16200"/>
                </a:cubicBezTo>
              </a:path>
            </a:pathLst>
          </a:custGeom>
          <a:ln w="63500">
            <a:solidFill>
              <a:srgbClr val="4C9C1A"/>
            </a:solidFill>
          </a:ln>
        </p:spPr>
        <p:txBody>
          <a:bodyPr/>
          <a:lstStyle/>
          <a:p>
            <a:pPr lvl="0"/>
          </a:p>
        </p:txBody>
      </p:sp>
      <p:sp>
        <p:nvSpPr>
          <p:cNvPr id="438" name="Shape 438"/>
          <p:cNvSpPr/>
          <p:nvPr/>
        </p:nvSpPr>
        <p:spPr>
          <a:xfrm>
            <a:off x="4584970" y="2821133"/>
            <a:ext cx="1326001" cy="11207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fill="norm" stroke="1" extrusionOk="0">
                <a:moveTo>
                  <a:pt x="0" y="16157"/>
                </a:moveTo>
                <a:cubicBezTo>
                  <a:pt x="7082" y="-5400"/>
                  <a:pt x="14282" y="-5386"/>
                  <a:pt x="21600" y="16200"/>
                </a:cubicBezTo>
              </a:path>
            </a:pathLst>
          </a:custGeom>
          <a:ln w="63500">
            <a:solidFill>
              <a:srgbClr val="4C9C1A"/>
            </a:solidFill>
          </a:ln>
        </p:spPr>
        <p:txBody>
          <a:bodyPr/>
          <a:lstStyle/>
          <a:p>
            <a:pPr lvl="0"/>
          </a:p>
        </p:txBody>
      </p:sp>
      <p:sp>
        <p:nvSpPr>
          <p:cNvPr id="439" name="Shape 439"/>
          <p:cNvSpPr/>
          <p:nvPr/>
        </p:nvSpPr>
        <p:spPr>
          <a:xfrm>
            <a:off x="1784368" y="5376393"/>
            <a:ext cx="4433878" cy="4582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fill="norm" stroke="1" extrusionOk="0">
                <a:moveTo>
                  <a:pt x="0" y="106"/>
                </a:moveTo>
                <a:cubicBezTo>
                  <a:pt x="4544" y="21600"/>
                  <a:pt x="11744" y="21565"/>
                  <a:pt x="21600" y="0"/>
                </a:cubicBezTo>
              </a:path>
            </a:pathLst>
          </a:custGeom>
          <a:ln w="63500">
            <a:solidFill>
              <a:srgbClr val="4C9C1A"/>
            </a:solidFill>
          </a:ln>
        </p:spPr>
        <p:txBody>
          <a:bodyPr/>
          <a:lstStyle/>
          <a:p>
            <a:pPr lvl="0"/>
          </a:p>
        </p:txBody>
      </p:sp>
      <p:sp>
        <p:nvSpPr>
          <p:cNvPr id="435" name="Shape 435"/>
          <p:cNvSpPr/>
          <p:nvPr/>
        </p:nvSpPr>
        <p:spPr>
          <a:xfrm flipH="1">
            <a:off x="2303090" y="4653197"/>
            <a:ext cx="796658" cy="1"/>
          </a:xfrm>
          <a:prstGeom prst="line">
            <a:avLst/>
          </a:prstGeom>
          <a:ln w="63500">
            <a:solidFill>
              <a:srgbClr val="D92C2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36" name="Shape 436"/>
          <p:cNvSpPr/>
          <p:nvPr/>
        </p:nvSpPr>
        <p:spPr>
          <a:xfrm>
            <a:off x="3095603" y="310015"/>
            <a:ext cx="3204975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rgbClr val="CF302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CF3026"/>
                </a:solidFill>
              </a:rPr>
              <a:t>developments?</a:t>
            </a: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Sala Operativa CNVVF.jpg" descr="Sala Operativa CNVVF"/>
          <p:cNvPicPr/>
          <p:nvPr/>
        </p:nvPicPr>
        <p:blipFill>
          <a:blip r:embed="rId2">
            <a:alphaModFix amt="59478"/>
            <a:extLst/>
          </a:blip>
          <a:stretch>
            <a:fillRect/>
          </a:stretch>
        </p:blipFill>
        <p:spPr>
          <a:xfrm>
            <a:off x="323850" y="787400"/>
            <a:ext cx="8496300" cy="5668963"/>
          </a:xfrm>
          <a:prstGeom prst="rect">
            <a:avLst/>
          </a:prstGeom>
          <a:ln w="12700">
            <a:miter lim="400000"/>
          </a:ln>
        </p:spPr>
      </p:pic>
      <p:sp>
        <p:nvSpPr>
          <p:cNvPr id="442" name="Shape 442"/>
          <p:cNvSpPr/>
          <p:nvPr/>
        </p:nvSpPr>
        <p:spPr>
          <a:xfrm>
            <a:off x="4995496" y="1385480"/>
            <a:ext cx="2283503" cy="1019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365760">
              <a:spcBef>
                <a:spcPts val="1200"/>
              </a:spcBef>
              <a:defRPr sz="3640">
                <a:solidFill>
                  <a:srgbClr val="242F7D"/>
                </a:solidFill>
                <a:effectLst>
                  <a:outerShdw sx="100000" sy="100000" kx="0" ky="0" algn="b" rotWithShape="0" blurRad="25400" dist="14368" dir="2700000">
                    <a:srgbClr val="C0C0C0">
                      <a:alpha val="79998"/>
                    </a:srgbClr>
                  </a:outerShdw>
                </a:effectLst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40">
                <a:solidFill>
                  <a:srgbClr val="242F7D"/>
                </a:solidFill>
                <a:effectLst>
                  <a:outerShdw sx="100000" sy="100000" kx="0" ky="0" algn="b" rotWithShape="0" blurRad="25400" dist="14368" dir="2700000">
                    <a:srgbClr val="C0C0C0">
                      <a:alpha val="79998"/>
                    </a:srgbClr>
                  </a:outerShdw>
                </a:effectLst>
              </a:rPr>
              <a:t>Thank you</a:t>
            </a:r>
            <a:endParaRPr sz="3280">
              <a:solidFill>
                <a:srgbClr val="242F7D"/>
              </a:solidFill>
              <a:effectLst>
                <a:outerShdw sx="100000" sy="100000" kx="0" ky="0" algn="b" rotWithShape="0" blurRad="25400" dist="14368" dir="2700000">
                  <a:srgbClr val="C0C0C0">
                    <a:alpha val="79998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4"/>
          <p:cNvGrpSpPr/>
          <p:nvPr/>
        </p:nvGrpSpPr>
        <p:grpSpPr>
          <a:xfrm>
            <a:off x="344487" y="2420937"/>
            <a:ext cx="2992438" cy="3384551"/>
            <a:chOff x="0" y="0"/>
            <a:chExt cx="2992437" cy="3384550"/>
          </a:xfrm>
        </p:grpSpPr>
        <p:sp>
          <p:nvSpPr>
            <p:cNvPr id="24" name="Shape 24"/>
            <p:cNvSpPr/>
            <p:nvPr/>
          </p:nvSpPr>
          <p:spPr>
            <a:xfrm rot="10800000">
              <a:off x="897731" y="483507"/>
              <a:ext cx="299244" cy="2659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97731" y="483507"/>
              <a:ext cx="299244" cy="1934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26" name="Shape 26"/>
            <p:cNvSpPr/>
            <p:nvPr/>
          </p:nvSpPr>
          <p:spPr>
            <a:xfrm rot="10800000">
              <a:off x="897731" y="483507"/>
              <a:ext cx="299244" cy="1208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27" name="Shape 27"/>
            <p:cNvSpPr/>
            <p:nvPr/>
          </p:nvSpPr>
          <p:spPr>
            <a:xfrm rot="10800000">
              <a:off x="897731" y="483507"/>
              <a:ext cx="299244" cy="483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grpSp>
          <p:nvGrpSpPr>
            <p:cNvPr id="30" name="Group 30"/>
            <p:cNvGrpSpPr/>
            <p:nvPr/>
          </p:nvGrpSpPr>
          <p:grpSpPr>
            <a:xfrm>
              <a:off x="-1" y="-1"/>
              <a:ext cx="1795464" cy="483509"/>
              <a:chOff x="0" y="0"/>
              <a:chExt cx="1795462" cy="483507"/>
            </a:xfrm>
          </p:grpSpPr>
          <p:sp>
            <p:nvSpPr>
              <p:cNvPr id="28" name="Shape 28"/>
              <p:cNvSpPr/>
              <p:nvPr/>
            </p:nvSpPr>
            <p:spPr>
              <a:xfrm>
                <a:off x="0" y="0"/>
                <a:ext cx="1795463" cy="483508"/>
              </a:xfrm>
              <a:prstGeom prst="roundRect">
                <a:avLst>
                  <a:gd name="adj" fmla="val 16667"/>
                </a:avLst>
              </a:prstGeom>
              <a:solidFill>
                <a:srgbClr val="BBE0E3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457200">
                  <a:spcBef>
                    <a:spcPts val="0"/>
                  </a:spcBef>
                  <a:defRPr sz="1200"/>
                </a:pPr>
              </a:p>
            </p:txBody>
          </p:sp>
          <p:sp>
            <p:nvSpPr>
              <p:cNvPr id="29" name="Shape 29"/>
              <p:cNvSpPr/>
              <p:nvPr/>
            </p:nvSpPr>
            <p:spPr>
              <a:xfrm>
                <a:off x="10467" y="155346"/>
                <a:ext cx="1774528" cy="1728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algn="ctr" defTabSz="457200">
                  <a:spcBef>
                    <a:spcPts val="0"/>
                  </a:spcBef>
                  <a:defRPr sz="1200"/>
                </a:lvl1pPr>
              </a:lstStyle>
              <a:p>
                <a:pPr lvl="0">
                  <a:defRPr sz="1800"/>
                </a:pPr>
                <a:r>
                  <a:rPr sz="1200"/>
                  <a:t>Italian National Fire Corps</a:t>
                </a:r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196975" y="725260"/>
              <a:ext cx="1795463" cy="483508"/>
              <a:chOff x="0" y="0"/>
              <a:chExt cx="1795462" cy="483507"/>
            </a:xfrm>
          </p:grpSpPr>
          <p:sp>
            <p:nvSpPr>
              <p:cNvPr id="31" name="Shape 31"/>
              <p:cNvSpPr/>
              <p:nvPr/>
            </p:nvSpPr>
            <p:spPr>
              <a:xfrm>
                <a:off x="0" y="0"/>
                <a:ext cx="1795463" cy="483508"/>
              </a:xfrm>
              <a:prstGeom prst="roundRect">
                <a:avLst>
                  <a:gd name="adj" fmla="val 16667"/>
                </a:avLst>
              </a:prstGeom>
              <a:solidFill>
                <a:srgbClr val="BBE0E3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457200">
                  <a:spcBef>
                    <a:spcPts val="0"/>
                  </a:spcBef>
                  <a:defRPr sz="1200"/>
                </a:pPr>
              </a:p>
            </p:txBody>
          </p:sp>
          <p:sp>
            <p:nvSpPr>
              <p:cNvPr id="32" name="Shape 32"/>
              <p:cNvSpPr/>
              <p:nvPr/>
            </p:nvSpPr>
            <p:spPr>
              <a:xfrm>
                <a:off x="52734" y="155346"/>
                <a:ext cx="1689994" cy="1728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algn="ctr" defTabSz="457200">
                  <a:spcBef>
                    <a:spcPts val="0"/>
                  </a:spcBef>
                  <a:defRPr sz="1200"/>
                </a:lvl1pPr>
              </a:lstStyle>
              <a:p>
                <a:pPr lvl="0">
                  <a:defRPr sz="1800"/>
                </a:pPr>
                <a:r>
                  <a:rPr sz="1200"/>
                  <a:t>18 Regional Directorates</a:t>
                </a: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196975" y="1450521"/>
              <a:ext cx="1795463" cy="483508"/>
              <a:chOff x="0" y="0"/>
              <a:chExt cx="1795462" cy="483507"/>
            </a:xfrm>
          </p:grpSpPr>
          <p:sp>
            <p:nvSpPr>
              <p:cNvPr id="34" name="Shape 34"/>
              <p:cNvSpPr/>
              <p:nvPr/>
            </p:nvSpPr>
            <p:spPr>
              <a:xfrm>
                <a:off x="0" y="0"/>
                <a:ext cx="1795463" cy="483508"/>
              </a:xfrm>
              <a:prstGeom prst="roundRect">
                <a:avLst>
                  <a:gd name="adj" fmla="val 16667"/>
                </a:avLst>
              </a:prstGeom>
              <a:solidFill>
                <a:srgbClr val="BBE0E3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457200">
                  <a:spcBef>
                    <a:spcPts val="0"/>
                  </a:spcBef>
                  <a:defRPr sz="1200"/>
                </a:pPr>
              </a:p>
            </p:txBody>
          </p:sp>
          <p:sp>
            <p:nvSpPr>
              <p:cNvPr id="35" name="Shape 35"/>
              <p:cNvSpPr/>
              <p:nvPr/>
            </p:nvSpPr>
            <p:spPr>
              <a:xfrm>
                <a:off x="277279" y="155346"/>
                <a:ext cx="1240905" cy="1728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algn="ctr" defTabSz="457200">
                  <a:spcBef>
                    <a:spcPts val="0"/>
                  </a:spcBef>
                  <a:defRPr sz="1200"/>
                </a:lvl1pPr>
              </a:lstStyle>
              <a:p>
                <a:pPr lvl="0">
                  <a:defRPr sz="1800"/>
                </a:pPr>
                <a:r>
                  <a:rPr sz="1200"/>
                  <a:t>100 Provincial HQ</a:t>
                </a:r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1196975" y="2175782"/>
              <a:ext cx="1795463" cy="483508"/>
              <a:chOff x="0" y="0"/>
              <a:chExt cx="1795462" cy="483507"/>
            </a:xfrm>
          </p:grpSpPr>
          <p:sp>
            <p:nvSpPr>
              <p:cNvPr id="37" name="Shape 37"/>
              <p:cNvSpPr/>
              <p:nvPr/>
            </p:nvSpPr>
            <p:spPr>
              <a:xfrm>
                <a:off x="0" y="0"/>
                <a:ext cx="1795463" cy="483508"/>
              </a:xfrm>
              <a:prstGeom prst="roundRect">
                <a:avLst>
                  <a:gd name="adj" fmla="val 16667"/>
                </a:avLst>
              </a:prstGeom>
              <a:solidFill>
                <a:srgbClr val="BBE0E3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457200">
                  <a:spcBef>
                    <a:spcPts val="0"/>
                  </a:spcBef>
                  <a:defRPr sz="1200"/>
                </a:pPr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315342" y="155346"/>
                <a:ext cx="1164779" cy="1728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algn="ctr" defTabSz="457200">
                  <a:spcBef>
                    <a:spcPts val="0"/>
                  </a:spcBef>
                  <a:defRPr sz="1200"/>
                </a:lvl1pPr>
              </a:lstStyle>
              <a:p>
                <a:pPr lvl="0">
                  <a:defRPr sz="1800"/>
                </a:pPr>
                <a:r>
                  <a:rPr sz="1200"/>
                  <a:t>700 Fire Stations</a:t>
                </a:r>
              </a:p>
            </p:txBody>
          </p:sp>
        </p:grpSp>
        <p:pic>
          <p:nvPicPr>
            <p:cNvPr id="40" name="logo vigili del fuoco_tondo_corretto.jpg" descr="logo vigili del fuoco_tondo_corretto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891054" y="-1"/>
              <a:ext cx="629660" cy="6161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3" name="Group 43"/>
            <p:cNvGrpSpPr/>
            <p:nvPr/>
          </p:nvGrpSpPr>
          <p:grpSpPr>
            <a:xfrm>
              <a:off x="1196975" y="2901042"/>
              <a:ext cx="1795463" cy="483509"/>
              <a:chOff x="0" y="0"/>
              <a:chExt cx="1795462" cy="483507"/>
            </a:xfrm>
          </p:grpSpPr>
          <p:sp>
            <p:nvSpPr>
              <p:cNvPr id="41" name="Shape 41"/>
              <p:cNvSpPr/>
              <p:nvPr/>
            </p:nvSpPr>
            <p:spPr>
              <a:xfrm>
                <a:off x="0" y="0"/>
                <a:ext cx="1795463" cy="483508"/>
              </a:xfrm>
              <a:prstGeom prst="roundRect">
                <a:avLst>
                  <a:gd name="adj" fmla="val 16667"/>
                </a:avLst>
              </a:prstGeom>
              <a:solidFill>
                <a:srgbClr val="BBE0E3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457200">
                  <a:spcBef>
                    <a:spcPts val="0"/>
                  </a:spcBef>
                  <a:defRPr sz="1200"/>
                </a:pPr>
              </a:p>
            </p:txBody>
          </p:sp>
          <p:sp>
            <p:nvSpPr>
              <p:cNvPr id="42" name="Shape 42"/>
              <p:cNvSpPr/>
              <p:nvPr/>
            </p:nvSpPr>
            <p:spPr>
              <a:xfrm>
                <a:off x="357683" y="155346"/>
                <a:ext cx="1080096" cy="1728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algn="ctr" defTabSz="457200">
                  <a:spcBef>
                    <a:spcPts val="0"/>
                  </a:spcBef>
                  <a:defRPr sz="1200"/>
                </a:lvl1pPr>
              </a:lstStyle>
              <a:p>
                <a:pPr lvl="0">
                  <a:defRPr sz="1800"/>
                </a:pPr>
                <a:r>
                  <a:rPr sz="1200"/>
                  <a:t>34.000 Firemen</a:t>
                </a:r>
              </a:p>
            </p:txBody>
          </p:sp>
        </p:grpSp>
      </p:grpSp>
      <p:sp>
        <p:nvSpPr>
          <p:cNvPr id="45" name="Shape 45"/>
          <p:cNvSpPr/>
          <p:nvPr>
            <p:ph type="title" idx="4294967295"/>
          </p:nvPr>
        </p:nvSpPr>
        <p:spPr>
          <a:xfrm>
            <a:off x="468312" y="692150"/>
            <a:ext cx="8229601" cy="576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2700"/>
            </a:lvl1pPr>
          </a:lstStyle>
          <a:p>
            <a:pPr lvl="0">
              <a:defRPr b="0" sz="1800"/>
            </a:pPr>
            <a:r>
              <a:rPr b="1" sz="2700"/>
              <a:t>Italian National Fire Corps</a:t>
            </a:r>
          </a:p>
        </p:txBody>
      </p:sp>
      <p:pic>
        <p:nvPicPr>
          <p:cNvPr id="46" name="viminale1.jpg" descr="viminale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8975" y="1657350"/>
            <a:ext cx="792163" cy="593725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/>
          <p:nvPr/>
        </p:nvSpPr>
        <p:spPr>
          <a:xfrm>
            <a:off x="1497012" y="1832441"/>
            <a:ext cx="193040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spcBef>
                <a:spcPts val="0"/>
              </a:spcBef>
              <a:defRPr b="1" sz="1600"/>
            </a:lvl1pPr>
          </a:lstStyle>
          <a:p>
            <a:pPr lvl="0">
              <a:defRPr b="0" sz="1800"/>
            </a:pPr>
            <a:r>
              <a:rPr b="1" sz="1600"/>
              <a:t>Ministry of Interior</a:t>
            </a:r>
          </a:p>
        </p:txBody>
      </p:sp>
      <p:pic>
        <p:nvPicPr>
          <p:cNvPr id="48" name="Italia1.png" descr="Italia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9387" y="3932237"/>
            <a:ext cx="1141413" cy="1141413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hape 49"/>
          <p:cNvSpPr/>
          <p:nvPr/>
        </p:nvSpPr>
        <p:spPr>
          <a:xfrm>
            <a:off x="273050" y="1484312"/>
            <a:ext cx="3313113" cy="4608513"/>
          </a:xfrm>
          <a:prstGeom prst="roundRect">
            <a:avLst>
              <a:gd name="adj" fmla="val 16667"/>
            </a:avLst>
          </a:prstGeom>
          <a:ln>
            <a:solidFill/>
            <a:round/>
          </a:ln>
        </p:spPr>
        <p:txBody>
          <a:bodyPr lIns="0" tIns="0" rIns="0" bIns="0" anchor="ctr"/>
          <a:lstStyle/>
          <a:p>
            <a:pPr lvl="0" defTabSz="457200">
              <a:spcBef>
                <a:spcPts val="0"/>
              </a:spcBef>
              <a:defRPr sz="1800"/>
            </a:pPr>
          </a:p>
        </p:txBody>
      </p:sp>
      <p:grpSp>
        <p:nvGrpSpPr>
          <p:cNvPr id="52" name="Group 52" descr="Treviso Incendio Autocisterna 3"/>
          <p:cNvGrpSpPr/>
          <p:nvPr/>
        </p:nvGrpSpPr>
        <p:grpSpPr>
          <a:xfrm>
            <a:off x="3728890" y="1238260"/>
            <a:ext cx="2484585" cy="3689351"/>
            <a:chOff x="-114300" y="-76200"/>
            <a:chExt cx="2484584" cy="3689350"/>
          </a:xfrm>
        </p:grpSpPr>
        <p:pic>
          <p:nvPicPr>
            <p:cNvPr id="51" name="Treviso Incendio Autocisterna 3.jpg" descr="Treviso Incendio Autocisterna 3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255985" cy="338455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0" name="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14300" y="-76200"/>
              <a:ext cx="2484585" cy="3689350"/>
            </a:xfrm>
            <a:prstGeom prst="rect">
              <a:avLst/>
            </a:prstGeom>
            <a:effectLst/>
          </p:spPr>
        </p:pic>
      </p:grpSp>
      <p:grpSp>
        <p:nvGrpSpPr>
          <p:cNvPr id="55" name="Group 55" descr="incidente"/>
          <p:cNvGrpSpPr/>
          <p:nvPr/>
        </p:nvGrpSpPr>
        <p:grpSpPr>
          <a:xfrm>
            <a:off x="5517649" y="1462207"/>
            <a:ext cx="3538484" cy="2508251"/>
            <a:chOff x="-114300" y="-76200"/>
            <a:chExt cx="3538482" cy="2508250"/>
          </a:xfrm>
        </p:grpSpPr>
        <p:pic>
          <p:nvPicPr>
            <p:cNvPr id="54" name="incidente.jpg" descr="incidente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3309883" cy="220345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3" name="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114300" y="-76200"/>
              <a:ext cx="3538483" cy="2508250"/>
            </a:xfrm>
            <a:prstGeom prst="rect">
              <a:avLst/>
            </a:prstGeom>
            <a:effectLst/>
          </p:spPr>
        </p:pic>
      </p:grpSp>
      <p:grpSp>
        <p:nvGrpSpPr>
          <p:cNvPr id="58" name="Group 58" descr="2"/>
          <p:cNvGrpSpPr/>
          <p:nvPr/>
        </p:nvGrpSpPr>
        <p:grpSpPr>
          <a:xfrm>
            <a:off x="3973060" y="4063023"/>
            <a:ext cx="3359424" cy="2391262"/>
            <a:chOff x="-114300" y="-76200"/>
            <a:chExt cx="3359422" cy="2391260"/>
          </a:xfrm>
        </p:grpSpPr>
        <p:pic>
          <p:nvPicPr>
            <p:cNvPr id="57" name="2.jpg" descr="2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3130823" cy="208646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6" name="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-114300" y="-76200"/>
              <a:ext cx="3359423" cy="2391261"/>
            </a:xfrm>
            <a:prstGeom prst="rect">
              <a:avLst/>
            </a:prstGeom>
            <a:effectLst/>
          </p:spPr>
        </p:pic>
      </p:grpSp>
      <p:grpSp>
        <p:nvGrpSpPr>
          <p:cNvPr id="61" name="Group 61" descr="L'Aquila 1"/>
          <p:cNvGrpSpPr/>
          <p:nvPr/>
        </p:nvGrpSpPr>
        <p:grpSpPr>
          <a:xfrm>
            <a:off x="5951523" y="3489879"/>
            <a:ext cx="3112304" cy="2232320"/>
            <a:chOff x="-127000" y="-88900"/>
            <a:chExt cx="3112302" cy="2232318"/>
          </a:xfrm>
        </p:grpSpPr>
        <p:pic>
          <p:nvPicPr>
            <p:cNvPr id="60" name="L'Aquila 1.jpg" descr="L'Aquila 1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2858303" cy="190211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9" name="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-127000" y="-88900"/>
              <a:ext cx="3112303" cy="2232319"/>
            </a:xfrm>
            <a:prstGeom prst="rect">
              <a:avLst/>
            </a:prstGeom>
            <a:effectLst/>
          </p:spPr>
        </p:pic>
      </p:grpSp>
      <p:sp>
        <p:nvSpPr>
          <p:cNvPr id="62" name="Shape 62"/>
          <p:cNvSpPr/>
          <p:nvPr/>
        </p:nvSpPr>
        <p:spPr>
          <a:xfrm rot="19790973">
            <a:off x="3832524" y="3545465"/>
            <a:ext cx="5105634" cy="486208"/>
          </a:xfrm>
          <a:prstGeom prst="rect">
            <a:avLst/>
          </a:prstGeom>
          <a:solidFill>
            <a:srgbClr val="88153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FFE967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E967"/>
                </a:solidFill>
              </a:rPr>
              <a:t>700.000 rescue operations/year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" grpId="3"/>
      <p:bldP build="whole" bldLvl="1" animBg="1" rev="0" advAuto="0" spid="55" grpId="2"/>
      <p:bldP build="whole" bldLvl="1" animBg="1" rev="0" advAuto="0" spid="52" grpId="1"/>
      <p:bldP build="whole" bldLvl="1" animBg="1" rev="0" advAuto="0" spid="61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4"/>
          <p:cNvGrpSpPr/>
          <p:nvPr/>
        </p:nvGrpSpPr>
        <p:grpSpPr>
          <a:xfrm>
            <a:off x="344487" y="2420937"/>
            <a:ext cx="2992438" cy="3384551"/>
            <a:chOff x="0" y="0"/>
            <a:chExt cx="2992437" cy="3384550"/>
          </a:xfrm>
        </p:grpSpPr>
        <p:sp>
          <p:nvSpPr>
            <p:cNvPr id="64" name="Shape 64"/>
            <p:cNvSpPr/>
            <p:nvPr/>
          </p:nvSpPr>
          <p:spPr>
            <a:xfrm rot="10800000">
              <a:off x="897731" y="483507"/>
              <a:ext cx="299244" cy="2659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5" name="Shape 65"/>
            <p:cNvSpPr/>
            <p:nvPr/>
          </p:nvSpPr>
          <p:spPr>
            <a:xfrm rot="10800000">
              <a:off x="897731" y="483507"/>
              <a:ext cx="299244" cy="1934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6" name="Shape 66"/>
            <p:cNvSpPr/>
            <p:nvPr/>
          </p:nvSpPr>
          <p:spPr>
            <a:xfrm rot="10800000">
              <a:off x="897731" y="483507"/>
              <a:ext cx="299244" cy="1208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7" name="Shape 67"/>
            <p:cNvSpPr/>
            <p:nvPr/>
          </p:nvSpPr>
          <p:spPr>
            <a:xfrm rot="10800000">
              <a:off x="897731" y="483507"/>
              <a:ext cx="299244" cy="483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grpSp>
          <p:nvGrpSpPr>
            <p:cNvPr id="70" name="Group 70"/>
            <p:cNvGrpSpPr/>
            <p:nvPr/>
          </p:nvGrpSpPr>
          <p:grpSpPr>
            <a:xfrm>
              <a:off x="-1" y="-1"/>
              <a:ext cx="1795464" cy="483509"/>
              <a:chOff x="0" y="0"/>
              <a:chExt cx="1795462" cy="483507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0" y="0"/>
                <a:ext cx="1795463" cy="483508"/>
              </a:xfrm>
              <a:prstGeom prst="roundRect">
                <a:avLst>
                  <a:gd name="adj" fmla="val 16667"/>
                </a:avLst>
              </a:prstGeom>
              <a:solidFill>
                <a:srgbClr val="BBE0E3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457200">
                  <a:spcBef>
                    <a:spcPts val="0"/>
                  </a:spcBef>
                  <a:defRPr sz="1200"/>
                </a:pPr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10467" y="155346"/>
                <a:ext cx="1774528" cy="1728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algn="ctr" defTabSz="457200">
                  <a:spcBef>
                    <a:spcPts val="0"/>
                  </a:spcBef>
                  <a:defRPr sz="1200"/>
                </a:lvl1pPr>
              </a:lstStyle>
              <a:p>
                <a:pPr lvl="0">
                  <a:defRPr sz="1800"/>
                </a:pPr>
                <a:r>
                  <a:rPr sz="1200"/>
                  <a:t>Italian National Fire Corps</a:t>
                </a:r>
              </a:p>
            </p:txBody>
          </p:sp>
        </p:grpSp>
        <p:grpSp>
          <p:nvGrpSpPr>
            <p:cNvPr id="73" name="Group 73"/>
            <p:cNvGrpSpPr/>
            <p:nvPr/>
          </p:nvGrpSpPr>
          <p:grpSpPr>
            <a:xfrm>
              <a:off x="1196975" y="725260"/>
              <a:ext cx="1795463" cy="483508"/>
              <a:chOff x="0" y="0"/>
              <a:chExt cx="1795462" cy="483507"/>
            </a:xfrm>
          </p:grpSpPr>
          <p:sp>
            <p:nvSpPr>
              <p:cNvPr id="71" name="Shape 71"/>
              <p:cNvSpPr/>
              <p:nvPr/>
            </p:nvSpPr>
            <p:spPr>
              <a:xfrm>
                <a:off x="0" y="0"/>
                <a:ext cx="1795463" cy="483508"/>
              </a:xfrm>
              <a:prstGeom prst="roundRect">
                <a:avLst>
                  <a:gd name="adj" fmla="val 16667"/>
                </a:avLst>
              </a:prstGeom>
              <a:solidFill>
                <a:srgbClr val="BBE0E3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457200">
                  <a:spcBef>
                    <a:spcPts val="0"/>
                  </a:spcBef>
                  <a:defRPr sz="1200"/>
                </a:pPr>
              </a:p>
            </p:txBody>
          </p:sp>
          <p:sp>
            <p:nvSpPr>
              <p:cNvPr id="72" name="Shape 72"/>
              <p:cNvSpPr/>
              <p:nvPr/>
            </p:nvSpPr>
            <p:spPr>
              <a:xfrm>
                <a:off x="52734" y="155346"/>
                <a:ext cx="1689994" cy="1728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algn="ctr" defTabSz="457200">
                  <a:spcBef>
                    <a:spcPts val="0"/>
                  </a:spcBef>
                  <a:defRPr sz="1200"/>
                </a:lvl1pPr>
              </a:lstStyle>
              <a:p>
                <a:pPr lvl="0">
                  <a:defRPr sz="1800"/>
                </a:pPr>
                <a:r>
                  <a:rPr sz="1200"/>
                  <a:t>18 Regional Directorates</a:t>
                </a:r>
              </a:p>
            </p:txBody>
          </p:sp>
        </p:grpSp>
        <p:grpSp>
          <p:nvGrpSpPr>
            <p:cNvPr id="76" name="Group 76"/>
            <p:cNvGrpSpPr/>
            <p:nvPr/>
          </p:nvGrpSpPr>
          <p:grpSpPr>
            <a:xfrm>
              <a:off x="1196975" y="1450521"/>
              <a:ext cx="1795463" cy="483508"/>
              <a:chOff x="0" y="0"/>
              <a:chExt cx="1795462" cy="483507"/>
            </a:xfrm>
          </p:grpSpPr>
          <p:sp>
            <p:nvSpPr>
              <p:cNvPr id="74" name="Shape 74"/>
              <p:cNvSpPr/>
              <p:nvPr/>
            </p:nvSpPr>
            <p:spPr>
              <a:xfrm>
                <a:off x="0" y="0"/>
                <a:ext cx="1795463" cy="483508"/>
              </a:xfrm>
              <a:prstGeom prst="roundRect">
                <a:avLst>
                  <a:gd name="adj" fmla="val 16667"/>
                </a:avLst>
              </a:prstGeom>
              <a:solidFill>
                <a:srgbClr val="BBE0E3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457200">
                  <a:spcBef>
                    <a:spcPts val="0"/>
                  </a:spcBef>
                  <a:defRPr sz="1200"/>
                </a:pPr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277279" y="155346"/>
                <a:ext cx="1240905" cy="1728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algn="ctr" defTabSz="457200">
                  <a:spcBef>
                    <a:spcPts val="0"/>
                  </a:spcBef>
                  <a:defRPr sz="1200"/>
                </a:lvl1pPr>
              </a:lstStyle>
              <a:p>
                <a:pPr lvl="0">
                  <a:defRPr sz="1800"/>
                </a:pPr>
                <a:r>
                  <a:rPr sz="1200"/>
                  <a:t>100 Provincial HQ</a:t>
                </a:r>
              </a:p>
            </p:txBody>
          </p:sp>
        </p:grpSp>
        <p:grpSp>
          <p:nvGrpSpPr>
            <p:cNvPr id="79" name="Group 79"/>
            <p:cNvGrpSpPr/>
            <p:nvPr/>
          </p:nvGrpSpPr>
          <p:grpSpPr>
            <a:xfrm>
              <a:off x="1196975" y="2175782"/>
              <a:ext cx="1795463" cy="483508"/>
              <a:chOff x="0" y="0"/>
              <a:chExt cx="1795462" cy="483507"/>
            </a:xfrm>
          </p:grpSpPr>
          <p:sp>
            <p:nvSpPr>
              <p:cNvPr id="77" name="Shape 77"/>
              <p:cNvSpPr/>
              <p:nvPr/>
            </p:nvSpPr>
            <p:spPr>
              <a:xfrm>
                <a:off x="0" y="0"/>
                <a:ext cx="1795463" cy="483508"/>
              </a:xfrm>
              <a:prstGeom prst="roundRect">
                <a:avLst>
                  <a:gd name="adj" fmla="val 16667"/>
                </a:avLst>
              </a:prstGeom>
              <a:solidFill>
                <a:srgbClr val="BBE0E3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457200">
                  <a:spcBef>
                    <a:spcPts val="0"/>
                  </a:spcBef>
                  <a:defRPr sz="1200"/>
                </a:pPr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315342" y="155346"/>
                <a:ext cx="1164779" cy="1728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algn="ctr" defTabSz="457200">
                  <a:spcBef>
                    <a:spcPts val="0"/>
                  </a:spcBef>
                  <a:defRPr sz="1200"/>
                </a:lvl1pPr>
              </a:lstStyle>
              <a:p>
                <a:pPr lvl="0">
                  <a:defRPr sz="1800"/>
                </a:pPr>
                <a:r>
                  <a:rPr sz="1200"/>
                  <a:t>700 Fire Stations</a:t>
                </a:r>
              </a:p>
            </p:txBody>
          </p:sp>
        </p:grpSp>
        <p:pic>
          <p:nvPicPr>
            <p:cNvPr id="80" name="logo vigili del fuoco_tondo_corretto.jpg" descr="logo vigili del fuoco_tondo_corretto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891054" y="-1"/>
              <a:ext cx="629660" cy="6161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83" name="Group 83"/>
            <p:cNvGrpSpPr/>
            <p:nvPr/>
          </p:nvGrpSpPr>
          <p:grpSpPr>
            <a:xfrm>
              <a:off x="1196975" y="2901042"/>
              <a:ext cx="1795463" cy="483509"/>
              <a:chOff x="0" y="0"/>
              <a:chExt cx="1795462" cy="483507"/>
            </a:xfrm>
          </p:grpSpPr>
          <p:sp>
            <p:nvSpPr>
              <p:cNvPr id="81" name="Shape 81"/>
              <p:cNvSpPr/>
              <p:nvPr/>
            </p:nvSpPr>
            <p:spPr>
              <a:xfrm>
                <a:off x="0" y="0"/>
                <a:ext cx="1795463" cy="483508"/>
              </a:xfrm>
              <a:prstGeom prst="roundRect">
                <a:avLst>
                  <a:gd name="adj" fmla="val 16667"/>
                </a:avLst>
              </a:prstGeom>
              <a:solidFill>
                <a:srgbClr val="BBE0E3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457200">
                  <a:spcBef>
                    <a:spcPts val="0"/>
                  </a:spcBef>
                  <a:defRPr sz="1200"/>
                </a:pPr>
              </a:p>
            </p:txBody>
          </p:sp>
          <p:sp>
            <p:nvSpPr>
              <p:cNvPr id="82" name="Shape 82"/>
              <p:cNvSpPr/>
              <p:nvPr/>
            </p:nvSpPr>
            <p:spPr>
              <a:xfrm>
                <a:off x="357683" y="155346"/>
                <a:ext cx="1080096" cy="1728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algn="ctr" defTabSz="457200">
                  <a:spcBef>
                    <a:spcPts val="0"/>
                  </a:spcBef>
                  <a:defRPr sz="1200"/>
                </a:lvl1pPr>
              </a:lstStyle>
              <a:p>
                <a:pPr lvl="0">
                  <a:defRPr sz="1800"/>
                </a:pPr>
                <a:r>
                  <a:rPr sz="1200"/>
                  <a:t>35.000 Firemen</a:t>
                </a:r>
              </a:p>
            </p:txBody>
          </p:sp>
        </p:grpSp>
      </p:grpSp>
      <p:sp>
        <p:nvSpPr>
          <p:cNvPr id="85" name="Shape 85"/>
          <p:cNvSpPr/>
          <p:nvPr>
            <p:ph type="title" idx="4294967295"/>
          </p:nvPr>
        </p:nvSpPr>
        <p:spPr>
          <a:xfrm>
            <a:off x="468312" y="692150"/>
            <a:ext cx="8229601" cy="576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2700"/>
            </a:lvl1pPr>
          </a:lstStyle>
          <a:p>
            <a:pPr lvl="0">
              <a:defRPr b="0" sz="1800"/>
            </a:pPr>
            <a:r>
              <a:rPr b="1" sz="2700"/>
              <a:t>Italian National Fire Corps</a:t>
            </a:r>
          </a:p>
        </p:txBody>
      </p:sp>
      <p:pic>
        <p:nvPicPr>
          <p:cNvPr id="86" name="viminale1.jpg" descr="viminale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8975" y="1657350"/>
            <a:ext cx="792163" cy="593725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/>
          <p:nvPr/>
        </p:nvSpPr>
        <p:spPr>
          <a:xfrm>
            <a:off x="1497012" y="1832441"/>
            <a:ext cx="193040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spcBef>
                <a:spcPts val="0"/>
              </a:spcBef>
              <a:defRPr b="1" sz="1600"/>
            </a:lvl1pPr>
          </a:lstStyle>
          <a:p>
            <a:pPr lvl="0">
              <a:defRPr b="0" sz="1800"/>
            </a:pPr>
            <a:r>
              <a:rPr b="1" sz="1600"/>
              <a:t>Ministry of Interior</a:t>
            </a:r>
          </a:p>
        </p:txBody>
      </p:sp>
      <p:pic>
        <p:nvPicPr>
          <p:cNvPr id="88" name="Italia1.png" descr="Italia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9387" y="3932237"/>
            <a:ext cx="1141413" cy="1141413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hape 89"/>
          <p:cNvSpPr/>
          <p:nvPr/>
        </p:nvSpPr>
        <p:spPr>
          <a:xfrm>
            <a:off x="273050" y="1484312"/>
            <a:ext cx="3313113" cy="4608513"/>
          </a:xfrm>
          <a:prstGeom prst="roundRect">
            <a:avLst>
              <a:gd name="adj" fmla="val 16667"/>
            </a:avLst>
          </a:prstGeom>
          <a:ln>
            <a:solidFill/>
            <a:round/>
          </a:ln>
        </p:spPr>
        <p:txBody>
          <a:bodyPr lIns="0" tIns="0" rIns="0" bIns="0" anchor="ctr"/>
          <a:lstStyle/>
          <a:p>
            <a:pPr lvl="0" defTabSz="457200">
              <a:spcBef>
                <a:spcPts val="0"/>
              </a:spcBef>
              <a:defRPr sz="1800"/>
            </a:pPr>
          </a:p>
        </p:txBody>
      </p:sp>
      <p:grpSp>
        <p:nvGrpSpPr>
          <p:cNvPr id="92" name="Group 92" descr="Treviso Incendio Autocisterna 3"/>
          <p:cNvGrpSpPr/>
          <p:nvPr/>
        </p:nvGrpSpPr>
        <p:grpSpPr>
          <a:xfrm>
            <a:off x="3728890" y="1238260"/>
            <a:ext cx="2484585" cy="3689351"/>
            <a:chOff x="-114300" y="-76200"/>
            <a:chExt cx="2484584" cy="3689350"/>
          </a:xfrm>
        </p:grpSpPr>
        <p:pic>
          <p:nvPicPr>
            <p:cNvPr id="91" name="Treviso Incendio Autocisterna 3.jpg" descr="Treviso Incendio Autocisterna 3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255985" cy="338455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0" name="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14300" y="-76200"/>
              <a:ext cx="2484585" cy="3689350"/>
            </a:xfrm>
            <a:prstGeom prst="rect">
              <a:avLst/>
            </a:prstGeom>
            <a:effectLst/>
          </p:spPr>
        </p:pic>
      </p:grpSp>
      <p:grpSp>
        <p:nvGrpSpPr>
          <p:cNvPr id="95" name="Group 95" descr="incidente"/>
          <p:cNvGrpSpPr/>
          <p:nvPr/>
        </p:nvGrpSpPr>
        <p:grpSpPr>
          <a:xfrm>
            <a:off x="5517649" y="1462207"/>
            <a:ext cx="3538484" cy="2508251"/>
            <a:chOff x="-114300" y="-76200"/>
            <a:chExt cx="3538482" cy="2508250"/>
          </a:xfrm>
        </p:grpSpPr>
        <p:pic>
          <p:nvPicPr>
            <p:cNvPr id="94" name="incidente.jpg" descr="incidente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3309883" cy="220345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3" name="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114300" y="-76200"/>
              <a:ext cx="3538483" cy="2508250"/>
            </a:xfrm>
            <a:prstGeom prst="rect">
              <a:avLst/>
            </a:prstGeom>
            <a:effectLst/>
          </p:spPr>
        </p:pic>
      </p:grpSp>
      <p:grpSp>
        <p:nvGrpSpPr>
          <p:cNvPr id="98" name="Group 98" descr="2"/>
          <p:cNvGrpSpPr/>
          <p:nvPr/>
        </p:nvGrpSpPr>
        <p:grpSpPr>
          <a:xfrm>
            <a:off x="3943542" y="4164252"/>
            <a:ext cx="3359424" cy="2391262"/>
            <a:chOff x="-114300" y="-76200"/>
            <a:chExt cx="3359422" cy="2391260"/>
          </a:xfrm>
        </p:grpSpPr>
        <p:pic>
          <p:nvPicPr>
            <p:cNvPr id="97" name="2.jpg" descr="2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3130823" cy="208646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6" name="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-114300" y="-76200"/>
              <a:ext cx="3359423" cy="2391261"/>
            </a:xfrm>
            <a:prstGeom prst="rect">
              <a:avLst/>
            </a:prstGeom>
            <a:effectLst/>
          </p:spPr>
        </p:pic>
      </p:grpSp>
      <p:grpSp>
        <p:nvGrpSpPr>
          <p:cNvPr id="101" name="Group 101" descr="L'Aquila 1"/>
          <p:cNvGrpSpPr/>
          <p:nvPr/>
        </p:nvGrpSpPr>
        <p:grpSpPr>
          <a:xfrm>
            <a:off x="5951523" y="3489879"/>
            <a:ext cx="3112304" cy="2232320"/>
            <a:chOff x="-127000" y="-88900"/>
            <a:chExt cx="3112302" cy="2232318"/>
          </a:xfrm>
        </p:grpSpPr>
        <p:pic>
          <p:nvPicPr>
            <p:cNvPr id="100" name="L'Aquila 1.jpg" descr="L'Aquila 1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2858303" cy="190211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9" name="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-127000" y="-88900"/>
              <a:ext cx="3112303" cy="2232319"/>
            </a:xfrm>
            <a:prstGeom prst="rect">
              <a:avLst/>
            </a:prstGeom>
            <a:effectLst/>
          </p:spPr>
        </p:pic>
      </p:grpSp>
      <p:pic>
        <p:nvPicPr>
          <p:cNvPr id="102" name=""/>
          <p:cNvPicPr/>
          <p:nvPr/>
        </p:nvPicPr>
        <p:blipFill>
          <a:blip r:embed="rId13">
            <a:alphaModFix amt="60683"/>
            <a:extLst/>
          </a:blip>
          <a:stretch>
            <a:fillRect/>
          </a:stretch>
        </p:blipFill>
        <p:spPr>
          <a:xfrm>
            <a:off x="990474" y="1783322"/>
            <a:ext cx="7185277" cy="4035255"/>
          </a:xfrm>
          <a:prstGeom prst="rect">
            <a:avLst/>
          </a:prstGeom>
          <a:effectLst>
            <a:outerShdw sx="100000" sy="100000" kx="0" ky="0" algn="b" rotWithShape="0" blurRad="482600" dist="76200" dir="0">
              <a:srgbClr val="000000"/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5" grpId="2"/>
      <p:bldP build="whole" bldLvl="1" animBg="1" rev="0" advAuto="0" spid="98" grpId="3"/>
      <p:bldP build="whole" bldLvl="1" animBg="1" rev="0" advAuto="0" spid="92" grpId="1"/>
      <p:bldP build="whole" bldLvl="1" animBg="1" rev="0" advAuto="0" spid="101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title" idx="4294967295"/>
          </p:nvPr>
        </p:nvSpPr>
        <p:spPr>
          <a:xfrm>
            <a:off x="457200" y="620712"/>
            <a:ext cx="6115050" cy="796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b="1" sz="3300"/>
              <a:t>EC</a:t>
            </a:r>
            <a:r>
              <a:rPr sz="3300"/>
              <a:t> </a:t>
            </a:r>
            <a:r>
              <a:rPr b="1" sz="3300"/>
              <a:t>R&amp;D project REACT </a:t>
            </a:r>
          </a:p>
        </p:txBody>
      </p:sp>
      <p:sp>
        <p:nvSpPr>
          <p:cNvPr id="105" name="Shape 105"/>
          <p:cNvSpPr/>
          <p:nvPr>
            <p:ph type="body" idx="4294967295"/>
          </p:nvPr>
        </p:nvSpPr>
        <p:spPr>
          <a:xfrm>
            <a:off x="385762" y="1557337"/>
            <a:ext cx="6257926" cy="2214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14312" indent="-214312" defTabSz="457200">
              <a:lnSpc>
                <a:spcPct val="90000"/>
              </a:lnSpc>
              <a:spcBef>
                <a:spcPts val="400"/>
              </a:spcBef>
              <a:buFont typeface="Times New Roman"/>
              <a:buChar char="•"/>
              <a:defRPr sz="1800"/>
            </a:pPr>
            <a:r>
              <a:rPr sz="2000"/>
              <a:t>Funded by the EC under FP6 (2006-2008)</a:t>
            </a:r>
            <a:endParaRPr sz="2000"/>
          </a:p>
          <a:p>
            <a:pPr lvl="0" marL="214312" indent="-214312" defTabSz="457200">
              <a:lnSpc>
                <a:spcPct val="90000"/>
              </a:lnSpc>
              <a:spcBef>
                <a:spcPts val="400"/>
              </a:spcBef>
              <a:buFont typeface="Times New Roman"/>
              <a:buChar char="•"/>
              <a:defRPr sz="1800"/>
            </a:pPr>
            <a:r>
              <a:rPr sz="2000"/>
              <a:t>2.5 years, 10 partners</a:t>
            </a:r>
            <a:endParaRPr sz="2000"/>
          </a:p>
          <a:p>
            <a:pPr lvl="0" marL="214312" indent="-214312" defTabSz="457200">
              <a:lnSpc>
                <a:spcPct val="90000"/>
              </a:lnSpc>
              <a:spcBef>
                <a:spcPts val="400"/>
              </a:spcBef>
              <a:buFont typeface="Times New Roman"/>
              <a:buChar char="•"/>
              <a:defRPr sz="1800"/>
            </a:pPr>
            <a:r>
              <a:rPr sz="2000"/>
              <a:t>Trials in Italy, Germany, UK</a:t>
            </a:r>
            <a:endParaRPr sz="2000"/>
          </a:p>
          <a:p>
            <a:pPr lvl="0" marL="214312" indent="-214312" defTabSz="457200">
              <a:lnSpc>
                <a:spcPct val="90000"/>
              </a:lnSpc>
              <a:spcBef>
                <a:spcPts val="400"/>
              </a:spcBef>
              <a:buFont typeface="Times New Roman"/>
              <a:buChar char="•"/>
              <a:defRPr sz="1800"/>
            </a:pPr>
            <a:r>
              <a:rPr sz="2000"/>
              <a:t>Scope: </a:t>
            </a:r>
            <a:r>
              <a:rPr b="1" sz="2000"/>
              <a:t>improving emergency management through data sharing by defining open data protocols</a:t>
            </a:r>
            <a:r>
              <a:rPr sz="2000"/>
              <a:t> and a distributed architecture scalable from local level up to European level</a:t>
            </a:r>
          </a:p>
        </p:txBody>
      </p:sp>
      <p:pic>
        <p:nvPicPr>
          <p:cNvPr id="106" name="react.jpg" descr="react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13537" y="785812"/>
            <a:ext cx="1863726" cy="228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hape 107"/>
          <p:cNvSpPr/>
          <p:nvPr/>
        </p:nvSpPr>
        <p:spPr>
          <a:xfrm>
            <a:off x="609600" y="3970952"/>
            <a:ext cx="6115050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 defTabSz="457200">
              <a:spcBef>
                <a:spcPts val="0"/>
              </a:spcBef>
              <a:defRPr sz="1800"/>
            </a:pPr>
            <a:r>
              <a:rPr b="1" sz="3200"/>
              <a:t>EC</a:t>
            </a:r>
            <a:r>
              <a:rPr sz="3200"/>
              <a:t> </a:t>
            </a:r>
            <a:r>
              <a:rPr b="1" sz="3200"/>
              <a:t>R&amp;D project IDIRA</a:t>
            </a:r>
          </a:p>
        </p:txBody>
      </p:sp>
      <p:sp>
        <p:nvSpPr>
          <p:cNvPr id="108" name="Shape 108"/>
          <p:cNvSpPr/>
          <p:nvPr/>
        </p:nvSpPr>
        <p:spPr>
          <a:xfrm>
            <a:off x="609600" y="4643437"/>
            <a:ext cx="6257925" cy="1876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81000" indent="-381000" defTabSz="457200">
              <a:lnSpc>
                <a:spcPct val="90000"/>
              </a:lnSpc>
              <a:spcBef>
                <a:spcPts val="400"/>
              </a:spcBef>
              <a:buSzPct val="100000"/>
              <a:buChar char="•"/>
              <a:defRPr sz="1800"/>
            </a:pPr>
            <a:r>
              <a:rPr sz="2000"/>
              <a:t>Funded by the EC under FP7 (2011-2014)</a:t>
            </a:r>
            <a:endParaRPr sz="2000"/>
          </a:p>
          <a:p>
            <a:pPr lvl="0" marL="381000" indent="-381000" defTabSz="457200">
              <a:lnSpc>
                <a:spcPct val="90000"/>
              </a:lnSpc>
              <a:spcBef>
                <a:spcPts val="400"/>
              </a:spcBef>
              <a:buSzPct val="100000"/>
              <a:buChar char="•"/>
              <a:defRPr sz="1800"/>
            </a:pPr>
            <a:r>
              <a:rPr sz="2000"/>
              <a:t>4 years, 14 partners</a:t>
            </a:r>
            <a:endParaRPr sz="2000"/>
          </a:p>
          <a:p>
            <a:pPr lvl="0" marL="381000" indent="-381000" defTabSz="457200">
              <a:lnSpc>
                <a:spcPct val="90000"/>
              </a:lnSpc>
              <a:spcBef>
                <a:spcPts val="400"/>
              </a:spcBef>
              <a:buSzPct val="100000"/>
              <a:buChar char="•"/>
              <a:defRPr sz="1800"/>
            </a:pPr>
            <a:r>
              <a:rPr sz="2000"/>
              <a:t>Trials in Italy, Austria, Germany, Greece</a:t>
            </a:r>
            <a:endParaRPr sz="2000"/>
          </a:p>
          <a:p>
            <a:pPr lvl="0" marL="381000" indent="-381000" defTabSz="457200">
              <a:lnSpc>
                <a:spcPct val="90000"/>
              </a:lnSpc>
              <a:spcBef>
                <a:spcPts val="400"/>
              </a:spcBef>
              <a:buSzPct val="100000"/>
              <a:buChar char="•"/>
              <a:defRPr sz="1800"/>
            </a:pPr>
            <a:r>
              <a:rPr sz="2000"/>
              <a:t>Scope: </a:t>
            </a:r>
            <a:r>
              <a:rPr b="1" sz="2000"/>
              <a:t>Interoperability of data and procedures in large-scale multinational</a:t>
            </a:r>
            <a:r>
              <a:rPr sz="2000"/>
              <a:t> disaster response actions</a:t>
            </a:r>
          </a:p>
        </p:txBody>
      </p:sp>
      <p:pic>
        <p:nvPicPr>
          <p:cNvPr id="109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43625" y="4071937"/>
            <a:ext cx="2828925" cy="11239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title" idx="4294967295"/>
          </p:nvPr>
        </p:nvSpPr>
        <p:spPr>
          <a:xfrm>
            <a:off x="457200" y="620712"/>
            <a:ext cx="6115050" cy="796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b="1" sz="3100"/>
              <a:t>EC</a:t>
            </a:r>
            <a:r>
              <a:rPr sz="3100"/>
              <a:t> </a:t>
            </a:r>
            <a:r>
              <a:rPr b="1" sz="3100"/>
              <a:t>R&amp;D project AF3 </a:t>
            </a:r>
          </a:p>
        </p:txBody>
      </p:sp>
      <p:sp>
        <p:nvSpPr>
          <p:cNvPr id="112" name="Shape 112"/>
          <p:cNvSpPr/>
          <p:nvPr>
            <p:ph type="body" idx="4294967295"/>
          </p:nvPr>
        </p:nvSpPr>
        <p:spPr>
          <a:xfrm>
            <a:off x="457200" y="1370012"/>
            <a:ext cx="6257925" cy="2571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07883" indent="-207883" defTabSz="443484">
              <a:lnSpc>
                <a:spcPct val="90000"/>
              </a:lnSpc>
              <a:spcBef>
                <a:spcPts val="400"/>
              </a:spcBef>
              <a:buFont typeface="Times New Roman"/>
              <a:buChar char="•"/>
              <a:defRPr sz="1800"/>
            </a:pPr>
            <a:r>
              <a:rPr sz="1940"/>
              <a:t>Funded by the EC under FP7 (2014-2016)</a:t>
            </a:r>
            <a:endParaRPr sz="1940"/>
          </a:p>
          <a:p>
            <a:pPr lvl="0" marL="207883" indent="-207883" defTabSz="443484">
              <a:lnSpc>
                <a:spcPct val="90000"/>
              </a:lnSpc>
              <a:spcBef>
                <a:spcPts val="400"/>
              </a:spcBef>
              <a:buFont typeface="Times New Roman"/>
              <a:buChar char="•"/>
              <a:defRPr sz="1800"/>
            </a:pPr>
            <a:r>
              <a:rPr sz="1940"/>
              <a:t>3 years, 19 partners</a:t>
            </a:r>
            <a:endParaRPr sz="1940"/>
          </a:p>
          <a:p>
            <a:pPr lvl="0" marL="207883" indent="-207883" defTabSz="443484">
              <a:lnSpc>
                <a:spcPct val="90000"/>
              </a:lnSpc>
              <a:spcBef>
                <a:spcPts val="400"/>
              </a:spcBef>
              <a:buFont typeface="Times New Roman"/>
              <a:buChar char="•"/>
              <a:defRPr sz="1800"/>
            </a:pPr>
            <a:r>
              <a:rPr sz="1940"/>
              <a:t>Trials in Spain, Greece, Israel</a:t>
            </a:r>
            <a:endParaRPr sz="1940"/>
          </a:p>
          <a:p>
            <a:pPr lvl="0" marL="207883" indent="-207883" defTabSz="443484">
              <a:lnSpc>
                <a:spcPct val="90000"/>
              </a:lnSpc>
              <a:spcBef>
                <a:spcPts val="400"/>
              </a:spcBef>
              <a:buFont typeface="Times New Roman"/>
              <a:buChar char="•"/>
              <a:defRPr sz="1800"/>
            </a:pPr>
            <a:r>
              <a:rPr sz="1940"/>
              <a:t>Scope: Advanced Forest Fire Fighting. Preparedness for and management of large scale forest fires, through: innovative active countermeasure, innovative passive countermeasures, early detection and monitoring and </a:t>
            </a:r>
            <a:r>
              <a:rPr b="1" sz="1940"/>
              <a:t>integrated crisis management</a:t>
            </a:r>
            <a:r>
              <a:rPr sz="1940"/>
              <a:t>.</a:t>
            </a:r>
          </a:p>
        </p:txBody>
      </p:sp>
      <p:sp>
        <p:nvSpPr>
          <p:cNvPr id="113" name="Shape 113"/>
          <p:cNvSpPr/>
          <p:nvPr/>
        </p:nvSpPr>
        <p:spPr>
          <a:xfrm>
            <a:off x="609600" y="3977094"/>
            <a:ext cx="6115050" cy="535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 defTabSz="457200">
              <a:spcBef>
                <a:spcPts val="0"/>
              </a:spcBef>
              <a:defRPr sz="1800"/>
            </a:pPr>
            <a:r>
              <a:rPr b="1" sz="3100"/>
              <a:t>EC</a:t>
            </a:r>
            <a:r>
              <a:rPr sz="3100"/>
              <a:t> </a:t>
            </a:r>
            <a:r>
              <a:rPr b="1" sz="3100"/>
              <a:t>R&amp;D project NEXES</a:t>
            </a:r>
          </a:p>
        </p:txBody>
      </p:sp>
      <p:sp>
        <p:nvSpPr>
          <p:cNvPr id="114" name="Shape 114"/>
          <p:cNvSpPr/>
          <p:nvPr/>
        </p:nvSpPr>
        <p:spPr>
          <a:xfrm>
            <a:off x="600824" y="4545220"/>
            <a:ext cx="6257926" cy="1876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81000" indent="-381000" defTabSz="457200">
              <a:lnSpc>
                <a:spcPct val="90000"/>
              </a:lnSpc>
              <a:spcBef>
                <a:spcPts val="400"/>
              </a:spcBef>
              <a:buSzPct val="100000"/>
              <a:buChar char="•"/>
              <a:defRPr sz="1800"/>
            </a:pPr>
            <a:r>
              <a:rPr sz="2000"/>
              <a:t>Funded by the EC under H2020 (2015-2017)</a:t>
            </a:r>
            <a:endParaRPr sz="2000"/>
          </a:p>
          <a:p>
            <a:pPr lvl="0" marL="381000" indent="-381000" defTabSz="457200">
              <a:lnSpc>
                <a:spcPct val="90000"/>
              </a:lnSpc>
              <a:spcBef>
                <a:spcPts val="400"/>
              </a:spcBef>
              <a:buSzPct val="100000"/>
              <a:buChar char="•"/>
              <a:defRPr sz="1800"/>
            </a:pPr>
            <a:r>
              <a:rPr sz="2000"/>
              <a:t>3 years, 17 partners</a:t>
            </a:r>
            <a:endParaRPr sz="2000"/>
          </a:p>
          <a:p>
            <a:pPr lvl="0" marL="381000" indent="-381000" defTabSz="457200">
              <a:lnSpc>
                <a:spcPct val="90000"/>
              </a:lnSpc>
              <a:spcBef>
                <a:spcPts val="400"/>
              </a:spcBef>
              <a:buSzPct val="100000"/>
              <a:buChar char="•"/>
              <a:defRPr sz="1800"/>
            </a:pPr>
            <a:r>
              <a:rPr sz="2000"/>
              <a:t>Trials in Italy, Austria, Germany, Greece</a:t>
            </a:r>
            <a:endParaRPr sz="2000"/>
          </a:p>
          <a:p>
            <a:pPr lvl="0" marL="381000" indent="-381000" defTabSz="457200">
              <a:lnSpc>
                <a:spcPct val="90000"/>
              </a:lnSpc>
              <a:spcBef>
                <a:spcPts val="400"/>
              </a:spcBef>
              <a:buSzPct val="100000"/>
              <a:buChar char="•"/>
              <a:defRPr sz="1800"/>
            </a:pPr>
            <a:r>
              <a:rPr sz="2000"/>
              <a:t>Scope: NEXt generation Emergency Services. </a:t>
            </a:r>
            <a:r>
              <a:rPr b="1" sz="2000"/>
              <a:t>Total conversation, improved location and interoperability</a:t>
            </a:r>
            <a:r>
              <a:rPr sz="2000"/>
              <a:t>.</a:t>
            </a:r>
          </a:p>
        </p:txBody>
      </p:sp>
      <p:pic>
        <p:nvPicPr>
          <p:cNvPr id="115" name="AF3_logo.png" descr="AF3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86437" y="714375"/>
            <a:ext cx="3214688" cy="1501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Nexes logo.png" descr="Nexes 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86500" y="3857625"/>
            <a:ext cx="2700338" cy="14430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title" idx="4294967295"/>
          </p:nvPr>
        </p:nvSpPr>
        <p:spPr>
          <a:xfrm>
            <a:off x="250825" y="688975"/>
            <a:ext cx="8642350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/>
            </a:lvl1pPr>
          </a:lstStyle>
          <a:p>
            <a:pPr lvl="0">
              <a:defRPr b="0" sz="1800"/>
            </a:pPr>
            <a:r>
              <a:rPr b="1" sz="2800"/>
              <a:t>CNVVF interoperability policy on CAP</a:t>
            </a:r>
          </a:p>
        </p:txBody>
      </p:sp>
      <p:pic>
        <p:nvPicPr>
          <p:cNvPr id="119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950" y="1322387"/>
            <a:ext cx="5808663" cy="4392613"/>
          </a:xfrm>
          <a:prstGeom prst="rect">
            <a:avLst/>
          </a:prstGeom>
          <a:ln>
            <a:solidFill/>
            <a:round/>
          </a:ln>
        </p:spPr>
      </p:pic>
      <p:pic>
        <p:nvPicPr>
          <p:cNvPr id="120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1550" y="2214562"/>
            <a:ext cx="5761038" cy="4286251"/>
          </a:xfrm>
          <a:prstGeom prst="rect">
            <a:avLst/>
          </a:prstGeom>
          <a:ln>
            <a:solidFill/>
            <a:round/>
          </a:ln>
        </p:spPr>
      </p:pic>
      <p:pic>
        <p:nvPicPr>
          <p:cNvPr id="121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51487" y="3681412"/>
            <a:ext cx="3413126" cy="1127126"/>
          </a:xfrm>
          <a:prstGeom prst="rect">
            <a:avLst/>
          </a:prstGeom>
          <a:ln>
            <a:solidFill/>
            <a:round/>
          </a:ln>
        </p:spPr>
      </p:pic>
      <p:sp>
        <p:nvSpPr>
          <p:cNvPr id="122" name="Shape 122"/>
          <p:cNvSpPr/>
          <p:nvPr/>
        </p:nvSpPr>
        <p:spPr>
          <a:xfrm rot="20016980">
            <a:off x="2019300" y="4954587"/>
            <a:ext cx="3578225" cy="438151"/>
          </a:xfrm>
          <a:prstGeom prst="rightArrow">
            <a:avLst>
              <a:gd name="adj1" fmla="val 50000"/>
              <a:gd name="adj2" fmla="val 49983"/>
            </a:avLst>
          </a:prstGeom>
          <a:gradFill>
            <a:gsLst>
              <a:gs pos="0">
                <a:srgbClr val="BCBCBC"/>
              </a:gs>
              <a:gs pos="100000">
                <a:srgbClr val="000000"/>
              </a:gs>
            </a:gsLst>
            <a:lin ang="5400000"/>
          </a:gradFill>
          <a:ln>
            <a:solidFill/>
            <a:round/>
          </a:ln>
          <a:effectLst>
            <a:outerShdw sx="100000" sy="100000" kx="0" ky="0" algn="b" rotWithShape="0" blurRad="63500" dist="23000" dir="5400000">
              <a:srgbClr val="00000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lvl="0" algn="ctr" defTabSz="457200">
              <a:spcBef>
                <a:spcPts val="0"/>
              </a:spcBef>
              <a:defRPr sz="18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nodeType="after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1" grpId="4"/>
      <p:bldP build="whole" bldLvl="1" animBg="1" rev="0" advAuto="0" spid="122" grpId="3"/>
      <p:bldP build="whole" bldLvl="1" animBg="1" rev="0" advAuto="0" spid="119" grpId="1"/>
      <p:bldP build="whole" bldLvl="1" animBg="1" rev="0" advAuto="0" spid="120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title" idx="4294967295"/>
          </p:nvPr>
        </p:nvSpPr>
        <p:spPr>
          <a:xfrm>
            <a:off x="250825" y="688975"/>
            <a:ext cx="8642350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3000"/>
            </a:lvl1pPr>
          </a:lstStyle>
          <a:p>
            <a:pPr lvl="0">
              <a:defRPr b="0" sz="1800"/>
            </a:pPr>
            <a:r>
              <a:rPr b="1" sz="3000"/>
              <a:t>CNVVF interoperability policy on CAP</a:t>
            </a:r>
          </a:p>
        </p:txBody>
      </p:sp>
      <p:pic>
        <p:nvPicPr>
          <p:cNvPr id="125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2912" y="1471612"/>
            <a:ext cx="7345363" cy="5029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0825" y="1412875"/>
            <a:ext cx="2233613" cy="736600"/>
          </a:xfrm>
          <a:prstGeom prst="rect">
            <a:avLst/>
          </a:prstGeom>
          <a:ln>
            <a:solidFill/>
            <a:round/>
          </a:ln>
        </p:spPr>
      </p:pic>
      <p:sp>
        <p:nvSpPr>
          <p:cNvPr id="127" name="Shape 127"/>
          <p:cNvSpPr/>
          <p:nvPr/>
        </p:nvSpPr>
        <p:spPr>
          <a:xfrm rot="1779108">
            <a:off x="1920875" y="2305050"/>
            <a:ext cx="2557463" cy="438150"/>
          </a:xfrm>
          <a:prstGeom prst="rightArrow">
            <a:avLst>
              <a:gd name="adj1" fmla="val 50000"/>
              <a:gd name="adj2" fmla="val 49992"/>
            </a:avLst>
          </a:prstGeom>
          <a:gradFill>
            <a:gsLst>
              <a:gs pos="0">
                <a:srgbClr val="BCBCBC"/>
              </a:gs>
              <a:gs pos="100000">
                <a:srgbClr val="000000"/>
              </a:gs>
            </a:gsLst>
            <a:lin ang="5400000"/>
          </a:gradFill>
          <a:ln>
            <a:solidFill/>
            <a:round/>
          </a:ln>
          <a:effectLst>
            <a:outerShdw sx="100000" sy="100000" kx="0" ky="0" algn="b" rotWithShape="0" blurRad="63500" dist="23000" dir="5400000">
              <a:srgbClr val="00000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lvl="0" algn="ctr" defTabSz="457200">
              <a:spcBef>
                <a:spcPts val="0"/>
              </a:spcBef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28" name="Shape 128"/>
          <p:cNvSpPr/>
          <p:nvPr/>
        </p:nvSpPr>
        <p:spPr>
          <a:xfrm>
            <a:off x="4655269" y="4236692"/>
            <a:ext cx="1135222" cy="7207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>
              <a:alpha val="0"/>
            </a:srgbClr>
          </a:solidFill>
          <a:ln w="152400">
            <a:solidFill>
              <a:srgbClr val="E54941"/>
            </a:solidFill>
          </a:ln>
          <a:effectLst>
            <a:outerShdw sx="100000" sy="100000" kx="0" ky="0" algn="b" rotWithShape="0" blurRad="63500" dist="107763" dir="13500000">
              <a:srgbClr val="808080">
                <a:alpha val="74996"/>
              </a:srgbClr>
            </a:outerShdw>
          </a:effectLst>
        </p:spPr>
        <p:txBody>
          <a:bodyPr lIns="0" tIns="0" rIns="0" bIns="0"/>
          <a:lstStyle/>
          <a:p>
            <a:pPr lvl="0"/>
          </a:p>
        </p:txBody>
      </p:sp>
      <p:sp>
        <p:nvSpPr>
          <p:cNvPr id="129" name="Shape 129"/>
          <p:cNvSpPr/>
          <p:nvPr/>
        </p:nvSpPr>
        <p:spPr>
          <a:xfrm>
            <a:off x="6626685" y="3290850"/>
            <a:ext cx="955001" cy="574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>
              <a:alpha val="0"/>
            </a:srgbClr>
          </a:solidFill>
          <a:ln w="152400">
            <a:solidFill>
              <a:srgbClr val="E54941"/>
            </a:solidFill>
          </a:ln>
          <a:effectLst>
            <a:outerShdw sx="100000" sy="100000" kx="0" ky="0" algn="b" rotWithShape="0" blurRad="63500" dist="107763" dir="13500000">
              <a:srgbClr val="808080">
                <a:alpha val="74996"/>
              </a:srgbClr>
            </a:outerShdw>
          </a:effectLst>
        </p:spPr>
        <p:txBody>
          <a:bodyPr lIns="0" tIns="0" rIns="0" bIns="0"/>
          <a:lstStyle/>
          <a:p>
            <a:pPr lvl="0"/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7" grpId="1"/>
      <p:bldP build="whole" bldLvl="1" animBg="1" rev="0" advAuto="0" spid="125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 idx="4294967295"/>
          </p:nvPr>
        </p:nvSpPr>
        <p:spPr>
          <a:xfrm>
            <a:off x="250825" y="688975"/>
            <a:ext cx="8642350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3000"/>
            </a:lvl1pPr>
          </a:lstStyle>
          <a:p>
            <a:pPr lvl="0">
              <a:defRPr b="0" sz="1800"/>
            </a:pPr>
            <a:r>
              <a:rPr b="1" sz="3000"/>
              <a:t>CNVVF interoperability policy on CAP</a:t>
            </a:r>
          </a:p>
        </p:txBody>
      </p:sp>
      <p:sp>
        <p:nvSpPr>
          <p:cNvPr id="132" name="Shape 132"/>
          <p:cNvSpPr/>
          <p:nvPr/>
        </p:nvSpPr>
        <p:spPr>
          <a:xfrm>
            <a:off x="1592431" y="2002377"/>
            <a:ext cx="4449494" cy="5623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 sz="1800"/>
            </a:pPr>
            <a:r>
              <a:rPr sz="2700"/>
              <a:t>Events to disseminate CAP:</a:t>
            </a:r>
            <a:endParaRPr sz="2700"/>
          </a:p>
          <a:p>
            <a:pPr lvl="0" marL="240631" indent="-240631">
              <a:spcBef>
                <a:spcPts val="1500"/>
              </a:spcBef>
              <a:buSzPct val="100000"/>
              <a:buChar char="•"/>
              <a:defRPr sz="1800"/>
            </a:pPr>
            <a:r>
              <a:rPr b="1" sz="2400"/>
              <a:t>Rome, 2011</a:t>
            </a:r>
            <a:endParaRPr b="1" sz="2400"/>
          </a:p>
          <a:p>
            <a:pPr lvl="0" marL="240631" indent="-240631">
              <a:spcBef>
                <a:spcPts val="1500"/>
              </a:spcBef>
              <a:buSzPct val="100000"/>
              <a:buChar char="•"/>
              <a:defRPr sz="1800"/>
            </a:pPr>
            <a:r>
              <a:rPr b="1" sz="2400"/>
              <a:t>Venice May 2011</a:t>
            </a:r>
            <a:endParaRPr b="1" sz="2400"/>
          </a:p>
          <a:p>
            <a:pPr lvl="0" marL="240631" indent="-240631">
              <a:spcBef>
                <a:spcPts val="1500"/>
              </a:spcBef>
              <a:buSzPct val="100000"/>
              <a:buChar char="•"/>
              <a:defRPr sz="1800"/>
            </a:pPr>
            <a:r>
              <a:rPr b="1" sz="2400"/>
              <a:t>Assisi, 2012</a:t>
            </a:r>
            <a:endParaRPr b="1" sz="2400"/>
          </a:p>
          <a:p>
            <a:pPr lvl="0" marL="240631" indent="-240631">
              <a:spcBef>
                <a:spcPts val="1500"/>
              </a:spcBef>
              <a:buSzPct val="100000"/>
              <a:buChar char="•"/>
              <a:defRPr sz="1800"/>
            </a:pPr>
            <a:r>
              <a:rPr b="1" sz="2400"/>
              <a:t>Rome, 2014</a:t>
            </a:r>
            <a:endParaRPr b="1" sz="2400"/>
          </a:p>
          <a:p>
            <a:pPr lvl="0" marL="240631" indent="-240631">
              <a:spcBef>
                <a:spcPts val="1500"/>
              </a:spcBef>
              <a:buSzPct val="100000"/>
              <a:buChar char="•"/>
              <a:defRPr sz="1800"/>
            </a:pPr>
            <a:r>
              <a:rPr b="1" sz="2400"/>
              <a:t>Rome, 2015</a:t>
            </a:r>
            <a:endParaRPr b="1" sz="2400"/>
          </a:p>
          <a:p>
            <a:pPr lvl="0">
              <a:defRPr sz="1800"/>
            </a:pPr>
            <a:endParaRPr sz="3600"/>
          </a:p>
          <a:p>
            <a:pPr lvl="0">
              <a:defRPr sz="1800"/>
            </a:pPr>
            <a:r>
              <a:rPr sz="3600"/>
              <a:t> </a:t>
            </a:r>
            <a:endParaRPr sz="3600"/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107763" dir="13500000">
              <a:srgbClr val="808080">
                <a:alpha val="74996"/>
              </a:srgbClr>
            </a:outerShdw>
          </a:effectLst>
        </a:effectStyle>
        <a:effectStyle>
          <a:effectLst>
            <a:outerShdw sx="100000" sy="100000" kx="0" ky="0" algn="b" rotWithShape="0" blurRad="63500" dist="107763" dir="13500000">
              <a:srgbClr val="808080">
                <a:alpha val="74996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63500" dist="107763" dir="13500000">
            <a:srgbClr val="808080">
              <a:alpha val="74996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21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21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107763" dir="13500000">
              <a:srgbClr val="808080">
                <a:alpha val="74996"/>
              </a:srgbClr>
            </a:outerShdw>
          </a:effectLst>
        </a:effectStyle>
        <a:effectStyle>
          <a:effectLst>
            <a:outerShdw sx="100000" sy="100000" kx="0" ky="0" algn="b" rotWithShape="0" blurRad="63500" dist="107763" dir="13500000">
              <a:srgbClr val="808080">
                <a:alpha val="74996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63500" dist="107763" dir="13500000">
            <a:srgbClr val="808080">
              <a:alpha val="74996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21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21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