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handoutMasterIdLst>
    <p:handoutMasterId r:id="rId17"/>
  </p:handoutMasterIdLst>
  <p:sldIdLst>
    <p:sldId id="256" r:id="rId3"/>
    <p:sldId id="905" r:id="rId4"/>
    <p:sldId id="915" r:id="rId5"/>
    <p:sldId id="809" r:id="rId6"/>
    <p:sldId id="841" r:id="rId7"/>
    <p:sldId id="844" r:id="rId8"/>
    <p:sldId id="911" r:id="rId9"/>
    <p:sldId id="912" r:id="rId10"/>
    <p:sldId id="913" r:id="rId11"/>
    <p:sldId id="914" r:id="rId12"/>
    <p:sldId id="910" r:id="rId13"/>
    <p:sldId id="907" r:id="rId14"/>
    <p:sldId id="909" r:id="rId15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660066"/>
    <a:srgbClr val="FFFFCC"/>
    <a:srgbClr val="990033"/>
    <a:srgbClr val="99FF99"/>
    <a:srgbClr val="FFCCFF"/>
    <a:srgbClr val="FFFF00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505" autoAdjust="0"/>
  </p:normalViewPr>
  <p:slideViewPr>
    <p:cSldViewPr>
      <p:cViewPr varScale="1">
        <p:scale>
          <a:sx n="57" d="100"/>
          <a:sy n="57" d="100"/>
        </p:scale>
        <p:origin x="-168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20862"/>
    </p:cViewPr>
  </p:outlineViewPr>
  <p:notesTextViewPr>
    <p:cViewPr>
      <p:scale>
        <a:sx n="100" d="100"/>
        <a:sy n="100" d="100"/>
      </p:scale>
      <p:origin x="0" y="-6128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F7DEB-4604-4C1C-9092-D368E9FC5672}" type="doc">
      <dgm:prSet loTypeId="urn:microsoft.com/office/officeart/2005/8/layout/vList5" loCatId="list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F6F25B2-5CEE-485D-B114-9C00A02577E8}">
      <dgm:prSet phldrT="[Text]"/>
      <dgm:spPr/>
      <dgm:t>
        <a:bodyPr/>
        <a:lstStyle/>
        <a:p>
          <a:r>
            <a:rPr lang="en-US" dirty="0" smtClean="0"/>
            <a:t>2,061,492</a:t>
          </a:r>
          <a:endParaRPr lang="en-US" dirty="0"/>
        </a:p>
      </dgm:t>
    </dgm:pt>
    <dgm:pt modelId="{8F183596-1BCB-48F6-9732-8F0831003AD1}" type="parTrans" cxnId="{182A939A-99D1-4BFB-9B83-78EC059FBDC6}">
      <dgm:prSet/>
      <dgm:spPr/>
      <dgm:t>
        <a:bodyPr/>
        <a:lstStyle/>
        <a:p>
          <a:endParaRPr lang="en-US"/>
        </a:p>
      </dgm:t>
    </dgm:pt>
    <dgm:pt modelId="{7FC8D156-18C2-45BB-851C-64BFA653D6A7}" type="sibTrans" cxnId="{182A939A-99D1-4BFB-9B83-78EC059FBDC6}">
      <dgm:prSet/>
      <dgm:spPr/>
      <dgm:t>
        <a:bodyPr/>
        <a:lstStyle/>
        <a:p>
          <a:endParaRPr lang="en-US"/>
        </a:p>
      </dgm:t>
    </dgm:pt>
    <dgm:pt modelId="{8CE3793B-091F-4752-B57B-274CD9C3E78C}">
      <dgm:prSet phldrT="[Text]"/>
      <dgm:spPr/>
      <dgm:t>
        <a:bodyPr/>
        <a:lstStyle/>
        <a:p>
          <a:r>
            <a:rPr lang="en-US" dirty="0" smtClean="0"/>
            <a:t>Total alert messages processed by IPAWS</a:t>
          </a:r>
          <a:endParaRPr lang="en-US" dirty="0"/>
        </a:p>
      </dgm:t>
    </dgm:pt>
    <dgm:pt modelId="{A88D05A6-742E-486F-A3D6-189BA191403B}" type="parTrans" cxnId="{0C76F09C-D8DA-4ADE-91D2-A7E8CE9CD562}">
      <dgm:prSet/>
      <dgm:spPr/>
      <dgm:t>
        <a:bodyPr/>
        <a:lstStyle/>
        <a:p>
          <a:endParaRPr lang="en-US"/>
        </a:p>
      </dgm:t>
    </dgm:pt>
    <dgm:pt modelId="{DDCC374D-FE98-4682-A5B5-B98661C39C3F}" type="sibTrans" cxnId="{0C76F09C-D8DA-4ADE-91D2-A7E8CE9CD562}">
      <dgm:prSet/>
      <dgm:spPr/>
      <dgm:t>
        <a:bodyPr/>
        <a:lstStyle/>
        <a:p>
          <a:endParaRPr lang="en-US"/>
        </a:p>
      </dgm:t>
    </dgm:pt>
    <dgm:pt modelId="{F0AD1D86-6129-467F-BBEA-DCF7415919F0}">
      <dgm:prSet phldrT="[Text]"/>
      <dgm:spPr/>
      <dgm:t>
        <a:bodyPr/>
        <a:lstStyle/>
        <a:p>
          <a:r>
            <a:rPr lang="en-US" dirty="0" smtClean="0"/>
            <a:t>26,570</a:t>
          </a:r>
          <a:endParaRPr lang="en-US" dirty="0"/>
        </a:p>
      </dgm:t>
    </dgm:pt>
    <dgm:pt modelId="{A461F677-13AE-4685-99AE-ECE6C81421EA}" type="parTrans" cxnId="{6D4C62CD-0666-48FA-A25E-817194A1A133}">
      <dgm:prSet/>
      <dgm:spPr/>
      <dgm:t>
        <a:bodyPr/>
        <a:lstStyle/>
        <a:p>
          <a:endParaRPr lang="en-US"/>
        </a:p>
      </dgm:t>
    </dgm:pt>
    <dgm:pt modelId="{6211AC95-A1CB-4552-8131-E07A3F605310}" type="sibTrans" cxnId="{6D4C62CD-0666-48FA-A25E-817194A1A133}">
      <dgm:prSet/>
      <dgm:spPr/>
      <dgm:t>
        <a:bodyPr/>
        <a:lstStyle/>
        <a:p>
          <a:endParaRPr lang="en-US"/>
        </a:p>
      </dgm:t>
    </dgm:pt>
    <dgm:pt modelId="{6C999246-AC68-4410-8C81-C2180FE9AE02}">
      <dgm:prSet phldrT="[Text]"/>
      <dgm:spPr/>
      <dgm:t>
        <a:bodyPr/>
        <a:lstStyle/>
        <a:p>
          <a:r>
            <a:rPr lang="en-US" dirty="0" smtClean="0"/>
            <a:t>Wireless Emergency Alert (WEA) messages sent</a:t>
          </a:r>
          <a:endParaRPr lang="en-US" dirty="0"/>
        </a:p>
      </dgm:t>
    </dgm:pt>
    <dgm:pt modelId="{BA28FC75-5748-4E65-8D99-8904959EDEC8}" type="parTrans" cxnId="{6AD43B58-5579-4A00-B39A-640B3C2CCD6B}">
      <dgm:prSet/>
      <dgm:spPr/>
      <dgm:t>
        <a:bodyPr/>
        <a:lstStyle/>
        <a:p>
          <a:endParaRPr lang="en-US"/>
        </a:p>
      </dgm:t>
    </dgm:pt>
    <dgm:pt modelId="{13C44F42-9F03-4F0E-BCBF-C91676E3B949}" type="sibTrans" cxnId="{6AD43B58-5579-4A00-B39A-640B3C2CCD6B}">
      <dgm:prSet/>
      <dgm:spPr/>
      <dgm:t>
        <a:bodyPr/>
        <a:lstStyle/>
        <a:p>
          <a:endParaRPr lang="en-US"/>
        </a:p>
      </dgm:t>
    </dgm:pt>
    <dgm:pt modelId="{F22C5D11-AD30-40E9-BF74-559EC739CE8D}">
      <dgm:prSet phldrT="[Text]"/>
      <dgm:spPr/>
      <dgm:t>
        <a:bodyPr/>
        <a:lstStyle/>
        <a:p>
          <a:r>
            <a:rPr lang="en-US" dirty="0" smtClean="0"/>
            <a:t>6,574</a:t>
          </a:r>
          <a:endParaRPr lang="en-US" dirty="0"/>
        </a:p>
      </dgm:t>
    </dgm:pt>
    <dgm:pt modelId="{53F8850B-36CC-47B0-A03D-BF046A15FBB7}" type="parTrans" cxnId="{BF3FF65A-04E0-4412-A0BA-FCAF36A881DF}">
      <dgm:prSet/>
      <dgm:spPr/>
      <dgm:t>
        <a:bodyPr/>
        <a:lstStyle/>
        <a:p>
          <a:endParaRPr lang="en-US"/>
        </a:p>
      </dgm:t>
    </dgm:pt>
    <dgm:pt modelId="{40B1FC09-7FB6-4A4B-AA5A-423C2BA8398E}" type="sibTrans" cxnId="{BF3FF65A-04E0-4412-A0BA-FCAF36A881DF}">
      <dgm:prSet/>
      <dgm:spPr/>
      <dgm:t>
        <a:bodyPr/>
        <a:lstStyle/>
        <a:p>
          <a:endParaRPr lang="en-US"/>
        </a:p>
      </dgm:t>
    </dgm:pt>
    <dgm:pt modelId="{72E3911D-686C-4AB5-B89C-2055935BB715}">
      <dgm:prSet phldrT="[Text]"/>
      <dgm:spPr/>
      <dgm:t>
        <a:bodyPr/>
        <a:lstStyle/>
        <a:p>
          <a:r>
            <a:rPr lang="en-US" dirty="0" smtClean="0"/>
            <a:t>Emergency Alert System (EAS) messages sent</a:t>
          </a:r>
          <a:endParaRPr lang="en-US" dirty="0"/>
        </a:p>
      </dgm:t>
    </dgm:pt>
    <dgm:pt modelId="{33E2E379-168B-4FB4-BDEE-015B7A87844D}" type="parTrans" cxnId="{641FCD7C-9948-41D0-A373-2E44F5B50EA6}">
      <dgm:prSet/>
      <dgm:spPr/>
      <dgm:t>
        <a:bodyPr/>
        <a:lstStyle/>
        <a:p>
          <a:endParaRPr lang="en-US"/>
        </a:p>
      </dgm:t>
    </dgm:pt>
    <dgm:pt modelId="{83CEBBF6-F55B-4802-B5F5-CD7F4232B030}" type="sibTrans" cxnId="{641FCD7C-9948-41D0-A373-2E44F5B50EA6}">
      <dgm:prSet/>
      <dgm:spPr/>
      <dgm:t>
        <a:bodyPr/>
        <a:lstStyle/>
        <a:p>
          <a:endParaRPr lang="en-US"/>
        </a:p>
      </dgm:t>
    </dgm:pt>
    <dgm:pt modelId="{2FD0E4B5-90C1-4390-B3FB-C152AC4636C0}" type="pres">
      <dgm:prSet presAssocID="{91DF7DEB-4604-4C1C-9092-D368E9FC5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EB47C-ACCB-4C5F-A7BC-18070CF6917F}" type="pres">
      <dgm:prSet presAssocID="{6F6F25B2-5CEE-485D-B114-9C00A02577E8}" presName="linNode" presStyleCnt="0"/>
      <dgm:spPr/>
    </dgm:pt>
    <dgm:pt modelId="{73433741-A5F0-46A7-9934-2EE813F856BB}" type="pres">
      <dgm:prSet presAssocID="{6F6F25B2-5CEE-485D-B114-9C00A02577E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72074-822A-4FA5-B81D-1D07F74DAD2D}" type="pres">
      <dgm:prSet presAssocID="{6F6F25B2-5CEE-485D-B114-9C00A02577E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FE331-812A-4A84-9961-6BEBF3BAB2FE}" type="pres">
      <dgm:prSet presAssocID="{7FC8D156-18C2-45BB-851C-64BFA653D6A7}" presName="sp" presStyleCnt="0"/>
      <dgm:spPr/>
    </dgm:pt>
    <dgm:pt modelId="{28218CBD-5A74-48CD-BDA9-2DF586A5DA62}" type="pres">
      <dgm:prSet presAssocID="{F0AD1D86-6129-467F-BBEA-DCF7415919F0}" presName="linNode" presStyleCnt="0"/>
      <dgm:spPr/>
    </dgm:pt>
    <dgm:pt modelId="{561BD538-B302-4A6C-9F93-28E8AC0161B3}" type="pres">
      <dgm:prSet presAssocID="{F0AD1D86-6129-467F-BBEA-DCF7415919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86839-9463-42CD-9C89-CC8B5F807D2A}" type="pres">
      <dgm:prSet presAssocID="{F0AD1D86-6129-467F-BBEA-DCF7415919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69D3B-72F7-4FAB-8652-C4B72F245473}" type="pres">
      <dgm:prSet presAssocID="{6211AC95-A1CB-4552-8131-E07A3F605310}" presName="sp" presStyleCnt="0"/>
      <dgm:spPr/>
    </dgm:pt>
    <dgm:pt modelId="{B0A3F501-C263-48BD-B715-43AC88A44703}" type="pres">
      <dgm:prSet presAssocID="{F22C5D11-AD30-40E9-BF74-559EC739CE8D}" presName="linNode" presStyleCnt="0"/>
      <dgm:spPr/>
    </dgm:pt>
    <dgm:pt modelId="{707CAF25-2894-4861-BC69-17382C9A7B8F}" type="pres">
      <dgm:prSet presAssocID="{F22C5D11-AD30-40E9-BF74-559EC739CE8D}" presName="parentText" presStyleLbl="node1" presStyleIdx="2" presStyleCnt="3" custLinFactNeighborX="-12671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D3F45-6271-444C-B196-8EDDB036EC4B}" type="pres">
      <dgm:prSet presAssocID="{F22C5D11-AD30-40E9-BF74-559EC739CE8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9C541A-59EF-4732-AE7B-4A1A9D414656}" type="presOf" srcId="{72E3911D-686C-4AB5-B89C-2055935BB715}" destId="{323D3F45-6271-444C-B196-8EDDB036EC4B}" srcOrd="0" destOrd="0" presId="urn:microsoft.com/office/officeart/2005/8/layout/vList5"/>
    <dgm:cxn modelId="{BACDF795-76EE-49E6-AEEC-048DB55B0D34}" type="presOf" srcId="{8CE3793B-091F-4752-B57B-274CD9C3E78C}" destId="{A0272074-822A-4FA5-B81D-1D07F74DAD2D}" srcOrd="0" destOrd="0" presId="urn:microsoft.com/office/officeart/2005/8/layout/vList5"/>
    <dgm:cxn modelId="{0C76F09C-D8DA-4ADE-91D2-A7E8CE9CD562}" srcId="{6F6F25B2-5CEE-485D-B114-9C00A02577E8}" destId="{8CE3793B-091F-4752-B57B-274CD9C3E78C}" srcOrd="0" destOrd="0" parTransId="{A88D05A6-742E-486F-A3D6-189BA191403B}" sibTransId="{DDCC374D-FE98-4682-A5B5-B98661C39C3F}"/>
    <dgm:cxn modelId="{6D4C62CD-0666-48FA-A25E-817194A1A133}" srcId="{91DF7DEB-4604-4C1C-9092-D368E9FC5672}" destId="{F0AD1D86-6129-467F-BBEA-DCF7415919F0}" srcOrd="1" destOrd="0" parTransId="{A461F677-13AE-4685-99AE-ECE6C81421EA}" sibTransId="{6211AC95-A1CB-4552-8131-E07A3F605310}"/>
    <dgm:cxn modelId="{182A939A-99D1-4BFB-9B83-78EC059FBDC6}" srcId="{91DF7DEB-4604-4C1C-9092-D368E9FC5672}" destId="{6F6F25B2-5CEE-485D-B114-9C00A02577E8}" srcOrd="0" destOrd="0" parTransId="{8F183596-1BCB-48F6-9732-8F0831003AD1}" sibTransId="{7FC8D156-18C2-45BB-851C-64BFA653D6A7}"/>
    <dgm:cxn modelId="{9DF84BEF-3E76-439D-9A37-B5A91EA8A186}" type="presOf" srcId="{6F6F25B2-5CEE-485D-B114-9C00A02577E8}" destId="{73433741-A5F0-46A7-9934-2EE813F856BB}" srcOrd="0" destOrd="0" presId="urn:microsoft.com/office/officeart/2005/8/layout/vList5"/>
    <dgm:cxn modelId="{BA09A5D5-DCFC-4380-BF41-2D9A6C669995}" type="presOf" srcId="{F22C5D11-AD30-40E9-BF74-559EC739CE8D}" destId="{707CAF25-2894-4861-BC69-17382C9A7B8F}" srcOrd="0" destOrd="0" presId="urn:microsoft.com/office/officeart/2005/8/layout/vList5"/>
    <dgm:cxn modelId="{641FCD7C-9948-41D0-A373-2E44F5B50EA6}" srcId="{F22C5D11-AD30-40E9-BF74-559EC739CE8D}" destId="{72E3911D-686C-4AB5-B89C-2055935BB715}" srcOrd="0" destOrd="0" parTransId="{33E2E379-168B-4FB4-BDEE-015B7A87844D}" sibTransId="{83CEBBF6-F55B-4802-B5F5-CD7F4232B030}"/>
    <dgm:cxn modelId="{701427BF-9B0A-4222-AB41-0ECC44BE58CA}" type="presOf" srcId="{91DF7DEB-4604-4C1C-9092-D368E9FC5672}" destId="{2FD0E4B5-90C1-4390-B3FB-C152AC4636C0}" srcOrd="0" destOrd="0" presId="urn:microsoft.com/office/officeart/2005/8/layout/vList5"/>
    <dgm:cxn modelId="{053B9AC9-D024-461E-BC6E-C5A75A12803E}" type="presOf" srcId="{F0AD1D86-6129-467F-BBEA-DCF7415919F0}" destId="{561BD538-B302-4A6C-9F93-28E8AC0161B3}" srcOrd="0" destOrd="0" presId="urn:microsoft.com/office/officeart/2005/8/layout/vList5"/>
    <dgm:cxn modelId="{BF3FF65A-04E0-4412-A0BA-FCAF36A881DF}" srcId="{91DF7DEB-4604-4C1C-9092-D368E9FC5672}" destId="{F22C5D11-AD30-40E9-BF74-559EC739CE8D}" srcOrd="2" destOrd="0" parTransId="{53F8850B-36CC-47B0-A03D-BF046A15FBB7}" sibTransId="{40B1FC09-7FB6-4A4B-AA5A-423C2BA8398E}"/>
    <dgm:cxn modelId="{6AD43B58-5579-4A00-B39A-640B3C2CCD6B}" srcId="{F0AD1D86-6129-467F-BBEA-DCF7415919F0}" destId="{6C999246-AC68-4410-8C81-C2180FE9AE02}" srcOrd="0" destOrd="0" parTransId="{BA28FC75-5748-4E65-8D99-8904959EDEC8}" sibTransId="{13C44F42-9F03-4F0E-BCBF-C91676E3B949}"/>
    <dgm:cxn modelId="{58E5590A-DF8C-4422-9138-49F1BE4FB706}" type="presOf" srcId="{6C999246-AC68-4410-8C81-C2180FE9AE02}" destId="{21C86839-9463-42CD-9C89-CC8B5F807D2A}" srcOrd="0" destOrd="0" presId="urn:microsoft.com/office/officeart/2005/8/layout/vList5"/>
    <dgm:cxn modelId="{4EC032EB-5A66-4654-9E64-6AD494F76844}" type="presParOf" srcId="{2FD0E4B5-90C1-4390-B3FB-C152AC4636C0}" destId="{BFCEB47C-ACCB-4C5F-A7BC-18070CF6917F}" srcOrd="0" destOrd="0" presId="urn:microsoft.com/office/officeart/2005/8/layout/vList5"/>
    <dgm:cxn modelId="{5104497C-C6B5-4DEF-AE8B-FDF72746E90F}" type="presParOf" srcId="{BFCEB47C-ACCB-4C5F-A7BC-18070CF6917F}" destId="{73433741-A5F0-46A7-9934-2EE813F856BB}" srcOrd="0" destOrd="0" presId="urn:microsoft.com/office/officeart/2005/8/layout/vList5"/>
    <dgm:cxn modelId="{CC3ECCE5-81C7-45AA-BFC8-9DA8ABD4FB22}" type="presParOf" srcId="{BFCEB47C-ACCB-4C5F-A7BC-18070CF6917F}" destId="{A0272074-822A-4FA5-B81D-1D07F74DAD2D}" srcOrd="1" destOrd="0" presId="urn:microsoft.com/office/officeart/2005/8/layout/vList5"/>
    <dgm:cxn modelId="{2F874CD6-9D01-4819-8058-C2ACD6E9B11C}" type="presParOf" srcId="{2FD0E4B5-90C1-4390-B3FB-C152AC4636C0}" destId="{5CCFE331-812A-4A84-9961-6BEBF3BAB2FE}" srcOrd="1" destOrd="0" presId="urn:microsoft.com/office/officeart/2005/8/layout/vList5"/>
    <dgm:cxn modelId="{528A1B5E-18A6-4360-BB0F-E246C195B3E6}" type="presParOf" srcId="{2FD0E4B5-90C1-4390-B3FB-C152AC4636C0}" destId="{28218CBD-5A74-48CD-BDA9-2DF586A5DA62}" srcOrd="2" destOrd="0" presId="urn:microsoft.com/office/officeart/2005/8/layout/vList5"/>
    <dgm:cxn modelId="{2844B2EA-5712-4F4A-A9EA-E75B7B43D41F}" type="presParOf" srcId="{28218CBD-5A74-48CD-BDA9-2DF586A5DA62}" destId="{561BD538-B302-4A6C-9F93-28E8AC0161B3}" srcOrd="0" destOrd="0" presId="urn:microsoft.com/office/officeart/2005/8/layout/vList5"/>
    <dgm:cxn modelId="{FF335D3B-B32E-427B-8B24-85297512CC4F}" type="presParOf" srcId="{28218CBD-5A74-48CD-BDA9-2DF586A5DA62}" destId="{21C86839-9463-42CD-9C89-CC8B5F807D2A}" srcOrd="1" destOrd="0" presId="urn:microsoft.com/office/officeart/2005/8/layout/vList5"/>
    <dgm:cxn modelId="{BEC8E35A-D9C0-4412-BB00-B91C17AF784F}" type="presParOf" srcId="{2FD0E4B5-90C1-4390-B3FB-C152AC4636C0}" destId="{7C169D3B-72F7-4FAB-8652-C4B72F245473}" srcOrd="3" destOrd="0" presId="urn:microsoft.com/office/officeart/2005/8/layout/vList5"/>
    <dgm:cxn modelId="{D7B1A403-6D93-4FFB-BA0C-B85CDEACF440}" type="presParOf" srcId="{2FD0E4B5-90C1-4390-B3FB-C152AC4636C0}" destId="{B0A3F501-C263-48BD-B715-43AC88A44703}" srcOrd="4" destOrd="0" presId="urn:microsoft.com/office/officeart/2005/8/layout/vList5"/>
    <dgm:cxn modelId="{211F3657-70C5-46C9-9AA8-5E4B87BA5992}" type="presParOf" srcId="{B0A3F501-C263-48BD-B715-43AC88A44703}" destId="{707CAF25-2894-4861-BC69-17382C9A7B8F}" srcOrd="0" destOrd="0" presId="urn:microsoft.com/office/officeart/2005/8/layout/vList5"/>
    <dgm:cxn modelId="{D7D338FA-ACAB-4762-A1FF-3C1F3A8200B2}" type="presParOf" srcId="{B0A3F501-C263-48BD-B715-43AC88A44703}" destId="{323D3F45-6271-444C-B196-8EDDB036EC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483278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88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483278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483278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88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483278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5261EF-C263-48FA-9837-8CC8B54E3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006" tIns="47503" rIns="95006" bIns="47503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>
            <a:lvl1pPr defTabSz="483278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1788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>
            <a:lvl1pPr algn="r" defTabSz="483278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799013" cy="3598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1860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b" anchorCtr="0" compatLnSpc="1">
            <a:prstTxWarp prst="textNoShape">
              <a:avLst/>
            </a:prstTxWarp>
          </a:bodyPr>
          <a:lstStyle>
            <a:lvl1pPr defTabSz="483278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1788" y="911860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b" anchorCtr="0" compatLnSpc="1">
            <a:prstTxWarp prst="textNoShape">
              <a:avLst/>
            </a:prstTxWarp>
          </a:bodyPr>
          <a:lstStyle>
            <a:lvl1pPr algn="r" defTabSz="483278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4B780BD-0799-4506-9622-45A1941D71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6F24E8D2-8123-439C-89C3-D3C6EF98B385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</a:t>
            </a:fld>
            <a:endParaRPr lang="en-GB" smtClean="0"/>
          </a:p>
        </p:txBody>
      </p:sp>
      <p:sp>
        <p:nvSpPr>
          <p:cNvPr id="307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2762"/>
          </a:xfrm>
          <a:noFill/>
          <a:ln/>
        </p:spPr>
        <p:txBody>
          <a:bodyPr wrap="none" lIns="96656" tIns="48328" rIns="96656" bIns="4832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It’s trivial to get alerts to a connected device...</a:t>
            </a:r>
          </a:p>
          <a:p>
            <a:endParaRPr lang="en-US" smtClean="0"/>
          </a:p>
          <a:p>
            <a:r>
              <a:rPr lang="en-US" smtClean="0"/>
              <a:t>What about those who are unconnected (e.g. ubiquitous only works if you’re connected)?</a:t>
            </a:r>
          </a:p>
          <a:p>
            <a:r>
              <a:rPr lang="en-US" smtClean="0"/>
              <a:t>What about those who don’t understand?</a:t>
            </a:r>
          </a:p>
          <a:p>
            <a:r>
              <a:rPr lang="en-US" smtClean="0"/>
              <a:t>What about those who cannot take action?</a:t>
            </a:r>
          </a:p>
          <a:p>
            <a:endParaRPr lang="en-US" smtClean="0"/>
          </a:p>
          <a:p>
            <a:r>
              <a:rPr lang="en-US" smtClean="0"/>
              <a:t>This is the problem for which there is no clear solution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2A18568C-B384-415C-9C06-9F585820022B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1E655EA5-45C2-4957-8C9A-F32D0DB573F4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13</a:t>
            </a:fld>
            <a:endParaRPr lang="en-GB" smtClean="0"/>
          </a:p>
        </p:txBody>
      </p:sp>
      <p:sp>
        <p:nvSpPr>
          <p:cNvPr id="512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14438" y="730250"/>
            <a:ext cx="4886325" cy="3663950"/>
          </a:xfrm>
          <a:ln/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6313" y="4637088"/>
            <a:ext cx="5362575" cy="4392612"/>
          </a:xfrm>
          <a:noFill/>
          <a:ln/>
        </p:spPr>
        <p:txBody>
          <a:bodyPr wrap="none" lIns="96656" tIns="48328" rIns="96656" bIns="4832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Past, Present, Future</a:t>
            </a:r>
          </a:p>
          <a:p>
            <a:r>
              <a:rPr lang="en-US" smtClean="0"/>
              <a:t>Note that subscription-based alerting should be in there circa 2000 and beyond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92124173-4ECE-4FE4-B5AB-1A2F9D70EB64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Past, Present, Future</a:t>
            </a:r>
          </a:p>
          <a:p>
            <a:r>
              <a:rPr lang="en-US" smtClean="0"/>
              <a:t>Note that subscription-based alerting should be in there circa 2000 and beyond</a:t>
            </a: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4141788" y="911860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4" tIns="49470" rIns="95134" bIns="49470" anchor="b"/>
          <a:lstStyle/>
          <a:p>
            <a:pPr algn="r" defTabSz="48260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30A50E9B-788F-482A-B88B-D7B0BDD9601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the Present</a:t>
            </a:r>
          </a:p>
          <a:p>
            <a:endParaRPr lang="en-US" smtClean="0"/>
          </a:p>
          <a:p>
            <a:r>
              <a:rPr lang="en-US" smtClean="0"/>
              <a:t>Note standards made this possible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C26533B7-F628-46BB-8427-D83A4C56F335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the Present</a:t>
            </a:r>
          </a:p>
          <a:p>
            <a:endParaRPr lang="en-US" smtClean="0"/>
          </a:p>
          <a:p>
            <a:r>
              <a:rPr lang="en-US" smtClean="0"/>
              <a:t>776 counties shown</a:t>
            </a:r>
          </a:p>
          <a:p>
            <a:r>
              <a:rPr lang="en-US" smtClean="0"/>
              <a:t>State-wide organizations not shown (all 50 states...that map is boring)</a:t>
            </a:r>
          </a:p>
          <a:p>
            <a:endParaRPr lang="en-US" smtClean="0"/>
          </a:p>
          <a:p>
            <a:r>
              <a:rPr lang="en-US" smtClean="0"/>
              <a:t>Cocopah Indian Tribe in southern AZ</a:t>
            </a:r>
          </a:p>
          <a:p>
            <a:r>
              <a:rPr lang="en-US" smtClean="0"/>
              <a:t>Navajo Nation in AZ, UT, NM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AD820562-5AD8-42DF-B2A4-8CF47F19690F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the Present</a:t>
            </a:r>
          </a:p>
          <a:p>
            <a:endParaRPr lang="en-US" smtClean="0"/>
          </a:p>
          <a:p>
            <a:r>
              <a:rPr lang="en-US" smtClean="0"/>
              <a:t>32 missing kids recovered thanks to WEA</a:t>
            </a:r>
          </a:p>
          <a:p>
            <a:endParaRPr lang="en-US" smtClean="0"/>
          </a:p>
          <a:p>
            <a:r>
              <a:rPr lang="en-US" smtClean="0"/>
              <a:t>25,446 NWS alerts (FFW, TOR leading)</a:t>
            </a:r>
          </a:p>
          <a:p>
            <a:r>
              <a:rPr lang="en-US" smtClean="0"/>
              <a:t>737 NCMEC alerts</a:t>
            </a:r>
          </a:p>
          <a:p>
            <a:r>
              <a:rPr lang="en-US" smtClean="0"/>
              <a:t>387 State/local alerts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CFADA0AD-D1A5-4B20-AE52-D78B5C205AD8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990EA672-ECE3-4B07-A673-931355E22598}" type="slidenum">
              <a:rPr lang="en-US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7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41275"/>
            <a:ext cx="5116513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4222750"/>
            <a:ext cx="6826250" cy="4659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6432" tIns="48217" rIns="96432" bIns="48217"/>
          <a:lstStyle/>
          <a:p>
            <a:r>
              <a:rPr lang="it-IT" smtClean="0"/>
              <a:t>AlertSense</a:t>
            </a:r>
          </a:p>
          <a:p>
            <a:r>
              <a:rPr lang="it-IT" smtClean="0"/>
              <a:t>On-The-Go Alerting</a:t>
            </a:r>
          </a:p>
          <a:p>
            <a:r>
              <a:rPr lang="it-IT" smtClean="0"/>
              <a:t>Comlabs EMnet</a:t>
            </a:r>
          </a:p>
          <a:p>
            <a:r>
              <a:rPr lang="it-IT" smtClean="0"/>
              <a:t>GSS Alert Studio</a:t>
            </a:r>
          </a:p>
          <a:p>
            <a:r>
              <a:rPr lang="it-IT" smtClean="0"/>
              <a:t>NC4 E Team</a:t>
            </a:r>
          </a:p>
          <a:p>
            <a:r>
              <a:rPr lang="it-IT" smtClean="0"/>
              <a:t>Federal Signal CenterPoint Dashboard</a:t>
            </a:r>
          </a:p>
          <a:p>
            <a:r>
              <a:rPr lang="it-IT" smtClean="0"/>
              <a:t>Inspiron WENS</a:t>
            </a:r>
          </a:p>
          <a:p>
            <a:r>
              <a:rPr lang="it-IT" smtClean="0"/>
              <a:t>Asher Group Hyper-Reach</a:t>
            </a:r>
          </a:p>
          <a:p>
            <a:r>
              <a:rPr lang="it-IT" smtClean="0"/>
              <a:t>Monroe DASEOC</a:t>
            </a:r>
          </a:p>
          <a:p>
            <a:r>
              <a:rPr lang="it-IT" smtClean="0"/>
              <a:t>Interop Solutions Paraclete</a:t>
            </a:r>
          </a:p>
          <a:p>
            <a:r>
              <a:rPr lang="it-IT" smtClean="0"/>
              <a:t>Geo-Comm GeoLynx</a:t>
            </a:r>
          </a:p>
          <a:p>
            <a:r>
              <a:rPr lang="it-IT" smtClean="0"/>
              <a:t>Nixle</a:t>
            </a:r>
          </a:p>
          <a:p>
            <a:r>
              <a:rPr lang="it-IT" smtClean="0"/>
              <a:t>ECN CodeRED</a:t>
            </a:r>
          </a:p>
          <a:p>
            <a:r>
              <a:rPr lang="it-IT" smtClean="0"/>
              <a:t>AtHoc IWSAlerts</a:t>
            </a:r>
          </a:p>
          <a:p>
            <a:r>
              <a:rPr lang="it-IT" smtClean="0"/>
              <a:t>Ping4Alerts!</a:t>
            </a:r>
          </a:p>
          <a:p>
            <a:r>
              <a:rPr lang="it-IT" smtClean="0"/>
              <a:t>LEAP Portal</a:t>
            </a:r>
          </a:p>
          <a:p>
            <a:r>
              <a:rPr lang="it-IT" smtClean="0"/>
              <a:t>Regroup Mass Notification</a:t>
            </a:r>
          </a:p>
          <a:p>
            <a:r>
              <a:rPr lang="it-IT" smtClean="0"/>
              <a:t>Everbridge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Flagpole Inc., dba TwitZip</a:t>
            </a:r>
          </a:p>
          <a:p>
            <a:r>
              <a:rPr lang="en-US" smtClean="0"/>
              <a:t>Singlewire Software</a:t>
            </a:r>
          </a:p>
          <a:p>
            <a:r>
              <a:rPr lang="en-US" smtClean="0"/>
              <a:t>Thunder Eagle Inc</a:t>
            </a:r>
          </a:p>
          <a:p>
            <a:r>
              <a:rPr lang="en-US" smtClean="0"/>
              <a:t>Deaf Link</a:t>
            </a:r>
          </a:p>
          <a:p>
            <a:r>
              <a:rPr lang="en-US" smtClean="0"/>
              <a:t>Alcatel-Lucent</a:t>
            </a:r>
          </a:p>
          <a:p>
            <a:r>
              <a:rPr lang="en-US" smtClean="0"/>
              <a:t>Centre for Security Science, Government of Canada</a:t>
            </a:r>
          </a:p>
          <a:p>
            <a:r>
              <a:rPr lang="en-US" smtClean="0"/>
              <a:t>MyStateUSA, Inc.</a:t>
            </a:r>
          </a:p>
          <a:p>
            <a:r>
              <a:rPr lang="en-US" smtClean="0"/>
              <a:t>Interop</a:t>
            </a:r>
          </a:p>
          <a:p>
            <a:r>
              <a:rPr lang="en-US" smtClean="0"/>
              <a:t>SafeT, Inc.</a:t>
            </a:r>
          </a:p>
          <a:p>
            <a:r>
              <a:rPr lang="en-US" smtClean="0"/>
              <a:t>Weather Message Software, LLC</a:t>
            </a:r>
          </a:p>
          <a:p>
            <a:r>
              <a:rPr lang="en-US" smtClean="0"/>
              <a:t>EZ Automation</a:t>
            </a:r>
          </a:p>
          <a:p>
            <a:r>
              <a:rPr lang="en-US" smtClean="0"/>
              <a:t>Weather4Me Alerts Platform (TriState Alerts)</a:t>
            </a:r>
          </a:p>
          <a:p>
            <a:r>
              <a:rPr lang="en-US" smtClean="0"/>
              <a:t>Noggin IT Inc.</a:t>
            </a:r>
          </a:p>
          <a:p>
            <a:r>
              <a:rPr lang="en-US" smtClean="0"/>
              <a:t>Callaway Graphic Software, LLC ( NewsChief Display System )</a:t>
            </a:r>
          </a:p>
          <a:p>
            <a:r>
              <a:rPr lang="en-US" smtClean="0"/>
              <a:t>Rapid Notify</a:t>
            </a:r>
          </a:p>
          <a:p>
            <a:r>
              <a:rPr lang="en-US" smtClean="0"/>
              <a:t>City of Lakewood, Colorado</a:t>
            </a:r>
          </a:p>
          <a:p>
            <a:r>
              <a:rPr lang="en-US" smtClean="0"/>
              <a:t>TechRadium Inc</a:t>
            </a:r>
          </a:p>
          <a:p>
            <a:r>
              <a:rPr lang="en-US" smtClean="0"/>
              <a:t>Geo-Comm, Inc.</a:t>
            </a:r>
          </a:p>
          <a:p>
            <a:r>
              <a:rPr lang="en-US" smtClean="0"/>
              <a:t>Gary A. Ham dba grandpaham.com</a:t>
            </a:r>
          </a:p>
          <a:p>
            <a:r>
              <a:rPr lang="en-US" smtClean="0"/>
              <a:t>Carnegie Mellon University Silicon Valley</a:t>
            </a:r>
          </a:p>
          <a:p>
            <a:r>
              <a:rPr lang="en-US" smtClean="0"/>
              <a:t>Communications &amp; Power Engineering (dba CommPower), Inc.</a:t>
            </a:r>
          </a:p>
          <a:p>
            <a:r>
              <a:rPr lang="en-US" smtClean="0"/>
              <a:t>PIER Systems, LLC</a:t>
            </a:r>
          </a:p>
          <a:p>
            <a:r>
              <a:rPr lang="en-US" smtClean="0"/>
              <a:t>Swan Island Networks, Inc.</a:t>
            </a:r>
          </a:p>
          <a:p>
            <a:r>
              <a:rPr lang="en-US" smtClean="0"/>
              <a:t>WHDT World Television Service</a:t>
            </a:r>
          </a:p>
          <a:p>
            <a:r>
              <a:rPr lang="en-US" smtClean="0"/>
              <a:t>Public Alerter</a:t>
            </a:r>
          </a:p>
          <a:p>
            <a:r>
              <a:rPr lang="en-US" smtClean="0"/>
              <a:t>National Public Radio (NPR)</a:t>
            </a:r>
          </a:p>
          <a:p>
            <a:r>
              <a:rPr lang="en-US" smtClean="0"/>
              <a:t>WRAL-TV, Capitol Broadcasting Company, Inc.</a:t>
            </a:r>
          </a:p>
          <a:p>
            <a:r>
              <a:rPr lang="en-US" smtClean="0"/>
              <a:t>Spectrum Solutions and Services</a:t>
            </a:r>
          </a:p>
          <a:p>
            <a:r>
              <a:rPr lang="en-US" smtClean="0"/>
              <a:t>Broadcast Television Group, LLC</a:t>
            </a:r>
          </a:p>
          <a:p>
            <a:r>
              <a:rPr lang="en-US" smtClean="0"/>
              <a:t>Spectacular Media</a:t>
            </a:r>
          </a:p>
          <a:p>
            <a:r>
              <a:rPr lang="en-US" smtClean="0"/>
              <a:t>Dotomi, a ValueClick Company</a:t>
            </a:r>
          </a:p>
          <a:p>
            <a:r>
              <a:rPr lang="en-US" smtClean="0"/>
              <a:t>Rave Wireless, Inc.</a:t>
            </a:r>
          </a:p>
          <a:p>
            <a:r>
              <a:rPr lang="en-US" smtClean="0"/>
              <a:t>ATI Systems, Inc.</a:t>
            </a:r>
          </a:p>
          <a:p>
            <a:r>
              <a:rPr lang="en-US" smtClean="0"/>
              <a:t>Omnilert, LLC</a:t>
            </a:r>
          </a:p>
          <a:p>
            <a:r>
              <a:rPr lang="en-US" smtClean="0"/>
              <a:t>DHS Geospatial Management Office</a:t>
            </a:r>
          </a:p>
          <a:p>
            <a:r>
              <a:rPr lang="en-US" smtClean="0"/>
              <a:t>For IPAWS Use (FEMA DMSE)</a:t>
            </a:r>
          </a:p>
          <a:p>
            <a:r>
              <a:rPr lang="en-US" smtClean="0"/>
              <a:t>Facebook</a:t>
            </a:r>
          </a:p>
          <a:p>
            <a:r>
              <a:rPr lang="en-US" smtClean="0"/>
              <a:t>AmikaMobile</a:t>
            </a:r>
          </a:p>
          <a:p>
            <a:r>
              <a:rPr lang="en-US" smtClean="0"/>
              <a:t>Asqee, SPC</a:t>
            </a:r>
          </a:p>
          <a:p>
            <a:r>
              <a:rPr lang="en-US" smtClean="0"/>
              <a:t>Skitter, Inc.</a:t>
            </a:r>
          </a:p>
          <a:p>
            <a:r>
              <a:rPr lang="en-US" smtClean="0"/>
              <a:t>Samsung Information Systems America, Inc.</a:t>
            </a:r>
          </a:p>
          <a:p>
            <a:r>
              <a:rPr lang="en-US" smtClean="0"/>
              <a:t>Wisemen Multimedia, LLC</a:t>
            </a:r>
          </a:p>
          <a:p>
            <a:r>
              <a:rPr lang="en-US" smtClean="0"/>
              <a:t>Indji Systems</a:t>
            </a:r>
          </a:p>
          <a:p>
            <a:r>
              <a:rPr lang="en-US" smtClean="0"/>
              <a:t>The Weather Channel Companies</a:t>
            </a:r>
          </a:p>
          <a:p>
            <a:r>
              <a:rPr lang="en-US" smtClean="0"/>
              <a:t>MIR3, Inc.</a:t>
            </a:r>
          </a:p>
          <a:p>
            <a:r>
              <a:rPr lang="en-US" smtClean="0"/>
              <a:t>KDEE Technology, LLC</a:t>
            </a:r>
          </a:p>
          <a:p>
            <a:r>
              <a:rPr lang="en-US" smtClean="0"/>
              <a:t>AtHoc, Inc.</a:t>
            </a:r>
          </a:p>
          <a:p>
            <a:r>
              <a:rPr lang="en-US" smtClean="0"/>
              <a:t>Burli Software, Inc.</a:t>
            </a:r>
          </a:p>
          <a:p>
            <a:r>
              <a:rPr lang="en-US" smtClean="0"/>
              <a:t>GSSNet - AlertFM</a:t>
            </a:r>
          </a:p>
          <a:p>
            <a:r>
              <a:rPr lang="en-US" smtClean="0"/>
              <a:t>Canada MASAS</a:t>
            </a:r>
          </a:p>
          <a:p>
            <a:r>
              <a:rPr lang="en-US" smtClean="0"/>
              <a:t>FEMA External Affairs (FEMA App)</a:t>
            </a:r>
          </a:p>
          <a:p>
            <a:r>
              <a:rPr lang="en-US" smtClean="0"/>
              <a:t>Avalution Consulting, LLC</a:t>
            </a:r>
          </a:p>
          <a:p>
            <a:r>
              <a:rPr lang="en-US" smtClean="0"/>
              <a:t>Jump2Go</a:t>
            </a:r>
          </a:p>
          <a:p>
            <a:r>
              <a:rPr lang="en-US" smtClean="0"/>
              <a:t>Icon Enterprises dba CivicPlus</a:t>
            </a:r>
          </a:p>
          <a:p>
            <a:r>
              <a:rPr lang="en-US" smtClean="0"/>
              <a:t>DHS Domestic Nuclear Detection Office (DNDO)</a:t>
            </a:r>
          </a:p>
          <a:p>
            <a:r>
              <a:rPr lang="en-US" smtClean="0"/>
              <a:t>Phillip Grigalanz</a:t>
            </a:r>
          </a:p>
          <a:p>
            <a:r>
              <a:rPr lang="en-US" smtClean="0"/>
              <a:t>QuickSeries</a:t>
            </a:r>
          </a:p>
          <a:p>
            <a:r>
              <a:rPr lang="en-US" smtClean="0"/>
              <a:t>University of Hawai'i - Pacific Disaster Center</a:t>
            </a:r>
          </a:p>
          <a:p>
            <a:r>
              <a:rPr lang="en-US" smtClean="0"/>
              <a:t>Savi Technology</a:t>
            </a:r>
          </a:p>
          <a:p>
            <a:r>
              <a:rPr lang="en-US" smtClean="0"/>
              <a:t>FEMAC</a:t>
            </a:r>
          </a:p>
          <a:p>
            <a:r>
              <a:rPr lang="en-US" smtClean="0"/>
              <a:t>Caryl Technologies</a:t>
            </a:r>
          </a:p>
          <a:p>
            <a:r>
              <a:rPr lang="en-US" smtClean="0"/>
              <a:t>Vizrt Inc</a:t>
            </a:r>
          </a:p>
          <a:p>
            <a:r>
              <a:rPr lang="en-US" smtClean="0"/>
              <a:t>Warning Aware, LLC</a:t>
            </a:r>
          </a:p>
          <a:p>
            <a:r>
              <a:rPr lang="en-US" smtClean="0"/>
              <a:t>MAX Smart Home, LLC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399E6466-C121-44EA-9CAE-2B77D2B6102F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82600"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12B4D4C-0926-4250-9E5C-470E05492A21}" type="slidenum">
              <a:rPr lang="en-GB" smtClean="0"/>
              <a:pPr defTabSz="482600"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4217-3457-4BA8-98FA-528B2288F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3FFC-57D2-47C5-AA23-ABF27A24E0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5E45-A4CD-447F-95D4-ED75414A7D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950F9-BD6D-45C5-916C-B2AB8AE35E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2963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AE7B-A864-4F41-AAAC-C5815803F1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9C2C-DBB2-425D-B8D2-BF1AC26F34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6613" cy="760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456613" cy="4419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1928-BB8B-4DBB-9289-03E2E882F2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E47F-EDD1-4D0E-9805-444403239D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53E9-B713-45DC-B7F4-754D8F20F7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55F6-FA79-4D2D-8C24-7277AAB167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58BE-0C1E-4812-89D2-DDE10A5377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30375-5AF0-4D12-AD1A-58721197E5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0A56-1402-4617-A8BC-858873F806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7C6B-C245-4336-B5AA-2F4EAE17E8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D13CA-DB64-4E61-AD39-DB0EC8B232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A27DA-4FF5-476B-BBBA-F5D0EE8DE3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A83D2-DCCB-46D7-BAEA-12A8DD6802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D830-63FD-485B-A64A-5793E65EE7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4369E-48D3-4812-999C-45C76D2A6D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734D-8F84-41BC-A93D-6DD50663E8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BE73-60FB-4675-AD1E-FAE88AB688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48752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D1E5-22B6-4962-94CE-437E88AE08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C62E-2289-4226-8472-16A5DE5283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30D2-DD1F-47BE-8D5B-2D5C7D860C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131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295400"/>
            <a:ext cx="4152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C220C-BE18-48D9-AD48-8FD4F5C32F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0BB28-F401-469B-A78E-6473F21D0E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6840-DE84-440F-937A-EDC14F078C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417C-2A70-4CA1-AC0F-8A7E849408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A3B8-0156-4355-8371-3F5B0E824C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E521-E282-4395-AEEC-4110B54CD9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66FE1-8916-4916-81CB-383D44088F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E260B-C83C-4F33-8328-DC4F430A98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CFB2-DAEC-4A8B-ACED-BD83D3A33E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8B7F-F081-441C-AAF6-7B0DE6CB37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C612-60FC-441B-B504-BC1F44E270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B4532-0E67-4D50-A020-CB159E9B51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867400"/>
            <a:ext cx="9144000" cy="93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66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6613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6477000"/>
            <a:ext cx="1370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62DBD9D2-1A1D-47C9-B07F-B68D273EB3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6477000"/>
            <a:ext cx="1370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798C3AFE-C33E-4C5E-BBB8-11FBDE21D9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48752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6477000"/>
            <a:ext cx="1370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C7D10DED-A351-47BD-97F4-198B2D3D93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media-library/assets/videos/7735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701800"/>
            <a:ext cx="6705600" cy="16240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solidFill>
                  <a:srgbClr val="FFFFFF"/>
                </a:solidFill>
                <a:latin typeface="Cambria" pitchFamily="18" charset="0"/>
              </a:rPr>
              <a:t>IPAWS Evolution</a:t>
            </a:r>
            <a:endParaRPr lang="en-GB" sz="3600" smtClean="0">
              <a:solidFill>
                <a:schemeClr val="folHlink"/>
              </a:solidFill>
              <a:latin typeface="Cambria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28600" y="3440113"/>
            <a:ext cx="7924800" cy="1817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smtClean="0">
                <a:solidFill>
                  <a:srgbClr val="FFFFFF"/>
                </a:solidFill>
                <a:latin typeface="Cambria" pitchFamily="18" charset="0"/>
              </a:rPr>
              <a:t>Christopher Scott Shoup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smtClean="0">
                <a:solidFill>
                  <a:srgbClr val="FFFFFF"/>
                </a:solidFill>
                <a:latin typeface="Cambria" pitchFamily="18" charset="0"/>
              </a:rPr>
              <a:t>FEMA Chief Data Officer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smtClean="0">
                <a:solidFill>
                  <a:srgbClr val="FFFFFF"/>
                </a:solidFill>
                <a:latin typeface="Cambria" pitchFamily="18" charset="0"/>
              </a:rPr>
              <a:t>Christopher.shoup@fema.dhs.gov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smtClean="0">
                <a:solidFill>
                  <a:srgbClr val="FFFFFF"/>
                </a:solidFill>
                <a:latin typeface="Cambria" pitchFamily="18" charset="0"/>
              </a:rPr>
              <a:t>202.733.7544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1000" y="5410200"/>
            <a:ext cx="6553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>
                <a:srgbClr val="7FCEEB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7FCEEB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04800" y="3352800"/>
            <a:ext cx="5334000" cy="0"/>
          </a:xfrm>
          <a:prstGeom prst="line">
            <a:avLst/>
          </a:prstGeom>
          <a:noFill/>
          <a:ln w="9360">
            <a:solidFill>
              <a:srgbClr val="7FCEEB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" pitchFamily="18" charset="0"/>
              </a:rPr>
              <a:t>August 24,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5105400"/>
            <a:ext cx="8686800" cy="685800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4000" u="sng">
                <a:solidFill>
                  <a:srgbClr val="FF0000"/>
                </a:solidFill>
              </a:rPr>
              <a:t>www.fema.gov/alerting-authorities</a:t>
            </a:r>
            <a:endParaRPr lang="en-US" sz="3600" u="sng">
              <a:solidFill>
                <a:srgbClr val="FF0000"/>
              </a:solidFill>
            </a:endParaRPr>
          </a:p>
        </p:txBody>
      </p:sp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IPAWS Public Alerting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295400"/>
            <a:ext cx="5789613" cy="4419600"/>
          </a:xfrm>
        </p:spPr>
        <p:txBody>
          <a:bodyPr>
            <a:normAutofit fontScale="62500" lnSpcReduction="2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Obtain an IPAWS-compatible alerting tool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Complete a Memorandum of Agreement</a:t>
            </a:r>
          </a:p>
          <a:p>
            <a:pPr lvl="1" eaLnBrk="1" hangingPunct="1">
              <a:defRPr/>
            </a:pPr>
            <a:r>
              <a:rPr lang="en-US" dirty="0" smtClean="0"/>
              <a:t>Fill out the MOA Application (link below)</a:t>
            </a:r>
          </a:p>
          <a:p>
            <a:pPr lvl="1" eaLnBrk="1" hangingPunct="1">
              <a:defRPr/>
            </a:pPr>
            <a:r>
              <a:rPr lang="en-US" dirty="0" smtClean="0"/>
              <a:t>FEMA will create an MOA for you to sign</a:t>
            </a:r>
          </a:p>
          <a:p>
            <a:pPr lvl="1" eaLnBrk="1" hangingPunct="1">
              <a:defRPr/>
            </a:pPr>
            <a:r>
              <a:rPr lang="en-US" dirty="0" smtClean="0"/>
              <a:t>With a signed MOA, FEMA will set up your COG and create your PKI certificate (to be installed in your alerting tool)</a:t>
            </a:r>
            <a:endParaRPr lang="en-US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Complete the “Public Alerting Application”</a:t>
            </a:r>
          </a:p>
          <a:p>
            <a:pPr lvl="1" eaLnBrk="1" hangingPunct="1">
              <a:defRPr/>
            </a:pPr>
            <a:r>
              <a:rPr lang="en-US" sz="2900" dirty="0" smtClean="0"/>
              <a:t>Coordinate with the state and obtain signature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Complete IPAWS web-based training</a:t>
            </a:r>
          </a:p>
          <a:p>
            <a:pPr lvl="1" eaLnBrk="1" hangingPunct="1">
              <a:defRPr/>
            </a:pPr>
            <a:r>
              <a:rPr lang="en-US" dirty="0" smtClean="0"/>
              <a:t>With a signed “Public Alerting Application” and training certificate, FEMA will enable your alerting permissions and you’re good to go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371600"/>
            <a:ext cx="29733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IPAWS is Just Another Tool in the Toolbox</a:t>
            </a:r>
            <a:endParaRPr lang="en-US" sz="3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210E3-6069-423D-878F-211F44AB3C7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47107" name="Picture 2" descr="C:\Users\pholstei\AppData\Local\Microsoft\Windows\Temporary Internet Files\Content.IE5\ZPVZ3IC5\MC900237325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0563" y="1874838"/>
            <a:ext cx="3536950" cy="3433762"/>
          </a:xfrm>
        </p:spPr>
      </p:pic>
      <p:pic>
        <p:nvPicPr>
          <p:cNvPr id="47108" name="Picture 43" descr="C:\Users\pholstei\AppData\Local\Microsoft\Windows\Temporary Internet Files\Content.IE5\ZPVZ3IC5\MC9003512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175" y="2794000"/>
            <a:ext cx="9096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1" descr="C:\Users\pholstei\AppData\Local\Microsoft\Windows\Temporary Internet Files\Content.IE5\1FQYMFBV\MC90044213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3188" y="3479800"/>
            <a:ext cx="8191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5" descr="C:\Users\pholstei\AppData\Local\Microsoft\Windows\Temporary Internet Files\Content.IE5\M801WCTZ\MC90023990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638" y="3536950"/>
            <a:ext cx="7016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8" descr="http://t3.gstatic.com/images?q=tbn:ANd9GcSsrW1M4rT1W0BBgnUUS6iPBEHjdnFncVq6iVmQi5fYN1AYf8t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69780" y="3312366"/>
            <a:ext cx="587830" cy="587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12" name="Picture 6" descr="C:\Users\pholstei\AppData\Local\Microsoft\Windows\Temporary Internet Files\Content.IE5\XI4B5GV1\MC900023621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7613" y="4086225"/>
            <a:ext cx="466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114800" y="896938"/>
            <a:ext cx="4449763" cy="5359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600">
                <a:solidFill>
                  <a:srgbClr val="000000"/>
                </a:solidFill>
              </a:rPr>
              <a:t>Examples of Mass Communications Tools:</a:t>
            </a:r>
          </a:p>
          <a:p>
            <a:pPr marL="182563" lvl="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Social Media</a:t>
            </a:r>
          </a:p>
          <a:p>
            <a:pPr marL="182563" lvl="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Cell phones</a:t>
            </a:r>
          </a:p>
          <a:p>
            <a:pPr marL="182563" lvl="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Face book</a:t>
            </a:r>
          </a:p>
          <a:p>
            <a:pPr marL="182563" lvl="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Twitter</a:t>
            </a:r>
          </a:p>
          <a:p>
            <a:pPr marL="182563" lvl="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SMS</a:t>
            </a:r>
          </a:p>
          <a:p>
            <a:pPr marL="182563" lvl="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Email</a:t>
            </a:r>
          </a:p>
          <a:p>
            <a:pPr marL="182563" lvl="2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Broadcast:  Television, Radio, Newspaper</a:t>
            </a:r>
          </a:p>
          <a:p>
            <a:pPr marL="182563" lvl="2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Message Boards</a:t>
            </a:r>
          </a:p>
          <a:p>
            <a:pPr marL="182563" lvl="2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Giant Voice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Land Mobile Radios   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SIRN (IPR) radios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Emergency Alert System (EAS)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Commercial Mobile Alert System (CMAS) /     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600">
                <a:solidFill>
                  <a:srgbClr val="000000"/>
                </a:solidFill>
              </a:rPr>
              <a:t>    Wireless Emergency Alerts (WEA)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National Oceanic and Atmospheric   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600">
                <a:solidFill>
                  <a:srgbClr val="000000"/>
                </a:solidFill>
              </a:rPr>
              <a:t>     Administration (NOAA)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Internet Services </a:t>
            </a: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 State / local Unique Alerting Systems </a:t>
            </a:r>
          </a:p>
          <a:p>
            <a:pPr marL="331788" lvl="1" indent="-342900">
              <a:lnSpc>
                <a:spcPct val="93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  <a:p>
            <a:pPr marL="331788" lvl="1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marL="182563" lvl="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342900" indent="-4572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200">
                <a:solidFill>
                  <a:srgbClr val="000000"/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D5D65-B381-4B8F-8D48-7877D7D4B058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How Will We Reach These People and What Will We Tell Them?</a:t>
            </a:r>
          </a:p>
        </p:txBody>
      </p:sp>
      <p:pic>
        <p:nvPicPr>
          <p:cNvPr id="48131" name="Picture 2" descr="http://tse4.mm.bing.net/th?id=OIP.M90bf0187cf13b69898e5269dd264447do0&amp;pid=15.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600200"/>
            <a:ext cx="28622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tse2.mm.bing.net/th?id=OIP.Mbf6e6e6d77d652cf065a672d6ac8a976H0&amp;pid=15.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538" y="1524000"/>
            <a:ext cx="28622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http://tse4.mm.bing.net/th?id=OIP.M1f252f35d677e07d31c8b78f9850a92eo0&amp;pid=15.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3581400"/>
            <a:ext cx="28622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 descr="http://tse3.mm.bing.net/th?id=OIP.Me2ceaba7d005be3b61485ec72a92e416H0&amp;pid=15.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7538" y="3581400"/>
            <a:ext cx="28622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 descr="http://tse4.mm.bing.net/th?id=OIP.M156a4e1b968639cd72de6c65cf54858eo0&amp;pid=15.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9338" y="3581400"/>
            <a:ext cx="28622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 descr="http://tse1.mm.bing.net/th?id=OIP.M6b9a0a2e864e8cf940bc14d4b6a0c473o0&amp;pid=15.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29338" y="1524000"/>
            <a:ext cx="28622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010400" cy="338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438400" y="4725988"/>
            <a:ext cx="4127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4000" i="1">
                <a:solidFill>
                  <a:schemeClr val="tx1"/>
                </a:solidFill>
              </a:rPr>
              <a:t>ipaws@fema.gov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3" y="990600"/>
            <a:ext cx="5337175" cy="1371600"/>
          </a:xfrm>
        </p:spPr>
        <p:txBody>
          <a:bodyPr/>
          <a:lstStyle/>
          <a:p>
            <a:pPr algn="ctr" eaLnBrk="1" hangingPunct="1"/>
            <a:r>
              <a:rPr lang="en-US" smtClean="0"/>
              <a:t>Integrated Public Alert and Warning System</a:t>
            </a:r>
          </a:p>
        </p:txBody>
      </p:sp>
      <p:sp>
        <p:nvSpPr>
          <p:cNvPr id="31763" name="AutoShape 19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3276600" y="2386013"/>
            <a:ext cx="2590800" cy="1042987"/>
          </a:xfrm>
          <a:prstGeom prst="actionButtonBlank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sz="2400">
                <a:solidFill>
                  <a:schemeClr val="tx1"/>
                </a:solidFill>
              </a:rPr>
              <a:t>Play video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from FEMA.gov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620000" y="6477000"/>
            <a:ext cx="1370013" cy="303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80E2861-B9D0-45BE-8B84-A634793C405F}" type="slidenum">
              <a:rPr lang="en-GB" sz="1000">
                <a:solidFill>
                  <a:srgbClr val="000000"/>
                </a:solidFill>
                <a:latin typeface="+mj-lt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lang="en-GB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latin typeface="Cambria" pitchFamily="18" charset="0"/>
              </a:rPr>
              <a:t>The Evolution of Emergency Alerting</a:t>
            </a:r>
          </a:p>
        </p:txBody>
      </p:sp>
      <p:pic>
        <p:nvPicPr>
          <p:cNvPr id="52228" name="Content Placeholder 55" descr="ConelradLogo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76313" y="1066800"/>
            <a:ext cx="901700" cy="909638"/>
          </a:xfrm>
        </p:spPr>
      </p:pic>
      <p:pic>
        <p:nvPicPr>
          <p:cNvPr id="52229" name="Picture 34" descr="EAS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688" y="1106488"/>
            <a:ext cx="1550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8" descr="EBS 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6200" y="1112838"/>
            <a:ext cx="12573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fema-headersBoth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68977" y="764274"/>
            <a:ext cx="1601567" cy="1283422"/>
          </a:xfrm>
          <a:prstGeom prst="blockArc">
            <a:avLst>
              <a:gd name="adj1" fmla="val 10800000"/>
              <a:gd name="adj2" fmla="val 21434987"/>
              <a:gd name="adj3" fmla="val 3437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2232" name="Picture 49" descr="EAS Log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313" y="1473200"/>
            <a:ext cx="8334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Content Placeholder 56"/>
          <p:cNvSpPr txBox="1">
            <a:spLocks/>
          </p:cNvSpPr>
          <p:nvPr/>
        </p:nvSpPr>
        <p:spPr bwMode="auto">
          <a:xfrm>
            <a:off x="255588" y="2860675"/>
            <a:ext cx="19129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200">
                <a:solidFill>
                  <a:schemeClr val="tx1"/>
                </a:solidFill>
                <a:latin typeface="Cambria" pitchFamily="18" charset="0"/>
              </a:rPr>
              <a:t>Originally called the “Key Station System,” the </a:t>
            </a:r>
            <a:r>
              <a:rPr lang="en-US" sz="1200" b="1">
                <a:solidFill>
                  <a:schemeClr val="tx1"/>
                </a:solidFill>
                <a:latin typeface="Cambria" pitchFamily="18" charset="0"/>
              </a:rPr>
              <a:t>CON</a:t>
            </a:r>
            <a:r>
              <a:rPr lang="en-US" sz="1200">
                <a:solidFill>
                  <a:schemeClr val="tx1"/>
                </a:solidFill>
                <a:latin typeface="Cambria" pitchFamily="18" charset="0"/>
              </a:rPr>
              <a:t>trol of </a:t>
            </a:r>
            <a:r>
              <a:rPr lang="en-US" sz="1200" b="1">
                <a:solidFill>
                  <a:schemeClr val="tx1"/>
                </a:solidFill>
                <a:latin typeface="Cambria" pitchFamily="18" charset="0"/>
              </a:rPr>
              <a:t>EL</a:t>
            </a:r>
            <a:r>
              <a:rPr lang="en-US" sz="1200">
                <a:solidFill>
                  <a:schemeClr val="tx1"/>
                </a:solidFill>
                <a:latin typeface="Cambria" pitchFamily="18" charset="0"/>
              </a:rPr>
              <a:t>ectromagnetic </a:t>
            </a:r>
            <a:r>
              <a:rPr lang="en-US" sz="1200" b="1">
                <a:solidFill>
                  <a:schemeClr val="tx1"/>
                </a:solidFill>
                <a:latin typeface="Cambria" pitchFamily="18" charset="0"/>
              </a:rPr>
              <a:t>RAD</a:t>
            </a:r>
            <a:r>
              <a:rPr lang="en-US" sz="1200">
                <a:solidFill>
                  <a:schemeClr val="tx1"/>
                </a:solidFill>
                <a:latin typeface="Cambria" pitchFamily="18" charset="0"/>
              </a:rPr>
              <a:t>iation (CONELRAD) was established in August 1951.</a:t>
            </a:r>
          </a:p>
          <a:p>
            <a:pPr marL="53975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200">
                <a:solidFill>
                  <a:schemeClr val="tx1"/>
                </a:solidFill>
                <a:latin typeface="Cambria" pitchFamily="18" charset="0"/>
              </a:rPr>
              <a:t>Participating stations tuned to 640 &amp; 1240 kHz AM and initiated a special sequence and procedure designed to warn citizens.</a:t>
            </a:r>
          </a:p>
        </p:txBody>
      </p:sp>
      <p:sp>
        <p:nvSpPr>
          <p:cNvPr id="53" name="Content Placeholder 9"/>
          <p:cNvSpPr txBox="1">
            <a:spLocks/>
          </p:cNvSpPr>
          <p:nvPr/>
        </p:nvSpPr>
        <p:spPr bwMode="auto">
          <a:xfrm>
            <a:off x="6400800" y="2860675"/>
            <a:ext cx="191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864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Pct val="100000"/>
              <a:buFont typeface="Arial" charset="0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IPAWS modernizes and integrates the nation’s alert and warning infrastructure.  </a:t>
            </a:r>
          </a:p>
          <a:p>
            <a:pPr marL="54864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Pct val="100000"/>
              <a:buFont typeface="Arial" charset="0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Integrates new and existing public alert and warning systems and technologies </a:t>
            </a:r>
          </a:p>
          <a:p>
            <a:pPr marL="54864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Pct val="100000"/>
              <a:buFont typeface="Arial" charset="0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Provides authorities a broader range of message options and multiple communications pathways </a:t>
            </a:r>
          </a:p>
          <a:p>
            <a:pPr marL="54864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SzPct val="100000"/>
              <a:buFont typeface="Arial" charset="0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Increases  capability to alert and warn communities of all hazards impacting public safety.</a:t>
            </a:r>
            <a:endParaRPr lang="en-US" sz="1200" kern="0" dirty="0">
              <a:solidFill>
                <a:schemeClr val="tx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4" name="Content Placeholder 9"/>
          <p:cNvSpPr txBox="1">
            <a:spLocks/>
          </p:cNvSpPr>
          <p:nvPr/>
        </p:nvSpPr>
        <p:spPr bwMode="auto">
          <a:xfrm>
            <a:off x="2351088" y="2860675"/>
            <a:ext cx="18526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864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Font typeface="Webdings" pitchFamily="18" charset="2"/>
              <a:buNone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EBS was initiated to address the nation through audible alerts. It did not allow for targeted messaging.</a:t>
            </a:r>
          </a:p>
          <a:p>
            <a:pPr marL="54864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Font typeface="Webdings" pitchFamily="18" charset="2"/>
              <a:buNone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</a:rPr>
              <a:t>System upgraded in 1976 to provide for better and more accurate handling of alert receptions.</a:t>
            </a:r>
          </a:p>
          <a:p>
            <a:pPr marL="54864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Font typeface="Webdings" pitchFamily="18" charset="2"/>
              <a:buNone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Originally designed to provide the President with an expeditious method of communicating with the American Public, it was expanded for use during peacetime at state and local levels.</a:t>
            </a:r>
            <a:endParaRPr lang="en-US" sz="1200" kern="0" dirty="0">
              <a:solidFill>
                <a:schemeClr val="tx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5" name="Content Placeholder 9"/>
          <p:cNvSpPr txBox="1">
            <a:spLocks/>
          </p:cNvSpPr>
          <p:nvPr/>
        </p:nvSpPr>
        <p:spPr bwMode="auto">
          <a:xfrm>
            <a:off x="4406900" y="2860675"/>
            <a:ext cx="1773238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864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Font typeface="Webdings" pitchFamily="18" charset="2"/>
              <a:buNone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</a:rPr>
              <a:t>EAS jointly coordinated by the FCC, FEMA and NWS.</a:t>
            </a:r>
          </a:p>
          <a:p>
            <a:pPr marL="54864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Font typeface="Webdings" pitchFamily="18" charset="2"/>
              <a:buNone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Designed for President to speak to American people within 10 minutes.</a:t>
            </a:r>
          </a:p>
          <a:p>
            <a:pPr marL="54864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B1F65"/>
              </a:buClr>
              <a:buFont typeface="Webdings" pitchFamily="18" charset="2"/>
              <a:buNone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</a:rPr>
              <a:t>EAS messages composed of 4 parts:</a:t>
            </a:r>
          </a:p>
          <a:p>
            <a:pPr marL="117475" indent="-117475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300"/>
              </a:spcAft>
              <a:buClr>
                <a:srgbClr val="0B1F65"/>
              </a:buClr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Digitally encoded header</a:t>
            </a:r>
          </a:p>
          <a:p>
            <a:pPr marL="117475" indent="-117475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300"/>
              </a:spcAft>
              <a:buClr>
                <a:srgbClr val="0B1F65"/>
              </a:buClr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</a:rPr>
              <a:t>Attention Signal</a:t>
            </a:r>
          </a:p>
          <a:p>
            <a:pPr marL="117475" indent="-117475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300"/>
              </a:spcAft>
              <a:buClr>
                <a:srgbClr val="0B1F65"/>
              </a:buClr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Audio Announcement</a:t>
            </a:r>
          </a:p>
          <a:p>
            <a:pPr marL="117475" indent="-117475" defTabSz="914400" eaLnBrk="0" hangingPunct="0">
              <a:lnSpc>
                <a:spcPct val="93000"/>
              </a:lnSpc>
              <a:spcBef>
                <a:spcPts val="0"/>
              </a:spcBef>
              <a:spcAft>
                <a:spcPts val="300"/>
              </a:spcAft>
              <a:buClr>
                <a:srgbClr val="0B1F65"/>
              </a:buClr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Cambria" pitchFamily="18" charset="0"/>
              </a:rPr>
              <a:t>Digitally encoded end-of-message marker</a:t>
            </a:r>
            <a:endParaRPr lang="en-US" sz="1200" kern="0" dirty="0">
              <a:solidFill>
                <a:schemeClr val="tx1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223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" y="1971675"/>
            <a:ext cx="86280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WEAC_Logo_v2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9188" y="1433513"/>
            <a:ext cx="12557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IPAWS Vision</a:t>
            </a:r>
          </a:p>
        </p:txBody>
      </p:sp>
      <p:pic>
        <p:nvPicPr>
          <p:cNvPr id="33794" name="Picture 24" descr="Vision p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90600"/>
            <a:ext cx="669131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0"/>
          <p:cNvSpPr>
            <a:spLocks noChangeArrowheads="1"/>
          </p:cNvSpPr>
          <p:nvPr/>
        </p:nvSpPr>
        <p:spPr bwMode="auto">
          <a:xfrm>
            <a:off x="3671888" y="381000"/>
            <a:ext cx="5243512" cy="550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600" b="1" i="1">
                <a:solidFill>
                  <a:schemeClr val="tx1"/>
                </a:solidFill>
              </a:rPr>
              <a:t>“Timely Alert And Warning To American Citizens In The Preservation of Life And Property”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208088"/>
            <a:ext cx="6629400" cy="1230312"/>
          </a:xfrm>
          <a:ln>
            <a:miter lim="800000"/>
          </a:ln>
        </p:spPr>
        <p:txBody>
          <a:bodyPr lIns="0" tIns="0" rIns="0" bIns="0"/>
          <a:lstStyle/>
          <a:p>
            <a:pPr marL="574675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kern="1200" dirty="0">
                <a:latin typeface="Cambria" pitchFamily="18" charset="0"/>
              </a:rPr>
              <a:t>Facilitate single emergency alert message delivery to all available public dissemination channels</a:t>
            </a:r>
          </a:p>
          <a:p>
            <a:pPr marL="574675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kern="1200" dirty="0">
                <a:latin typeface="Cambria" pitchFamily="18" charset="0"/>
              </a:rPr>
              <a:t>Easier to use by public safety/alerting authorities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4598988"/>
            <a:ext cx="695801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4675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Cambria" pitchFamily="18" charset="0"/>
              </a:rPr>
              <a:t>Improves and Enhances emergency alerting capability in two critical ways: </a:t>
            </a:r>
          </a:p>
          <a:p>
            <a:pPr marL="574675" indent="-34290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Cambria" pitchFamily="18" charset="0"/>
              </a:rPr>
              <a:t>Reliability that citizens receive alert via at least one path</a:t>
            </a:r>
          </a:p>
          <a:p>
            <a:pPr marL="574675" indent="-34290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Cambria" pitchFamily="18" charset="0"/>
              </a:rPr>
              <a:t>likelihood that citizens react to emergency alerts</a:t>
            </a:r>
          </a:p>
          <a:p>
            <a:pPr marL="234950" lvl="1" indent="-234950" eaLnBrk="0" hangingPunct="0">
              <a:spcBef>
                <a:spcPct val="100000"/>
              </a:spcBef>
              <a:buClr>
                <a:srgbClr val="0B1F65"/>
              </a:buClr>
              <a:buFont typeface="Webdings" pitchFamily="18" charset="2"/>
              <a:buChar char="4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7A39-7126-40FA-8750-334965161100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8" y="1065213"/>
            <a:ext cx="7383462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3410F-3A0E-4834-A49F-6841C2BCDA2C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Who Can Alert Today </a:t>
            </a:r>
            <a:r>
              <a:rPr lang="en-US" sz="1800" smtClean="0">
                <a:latin typeface="Cambria" pitchFamily="18" charset="0"/>
              </a:rPr>
              <a:t>(as of August 8, 2016)</a:t>
            </a:r>
            <a:endParaRPr lang="en-US" sz="3600" smtClean="0">
              <a:latin typeface="Cambria" pitchFamily="18" charset="0"/>
            </a:endParaRPr>
          </a:p>
        </p:txBody>
      </p:sp>
      <p:pic>
        <p:nvPicPr>
          <p:cNvPr id="35844" name="Picture 16" descr="http://rockrivertimes.com/wpapp/wp-content/uploads/national-weather-service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56247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7" descr="http://www.missingkids.com/en_US/Celebritygolf/NCMEC_log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1163" y="4610100"/>
            <a:ext cx="2039937" cy="1209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963" y="4243388"/>
          <a:ext cx="3352800" cy="1577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547"/>
                <a:gridCol w="1620253"/>
              </a:tblGrid>
              <a:tr h="26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 Process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705 Local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 Local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State-wide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State-wide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Tribal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Tribal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Federal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Federal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Territory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69" name="Rectangle 10"/>
          <p:cNvSpPr>
            <a:spLocks noChangeArrowheads="1"/>
          </p:cNvSpPr>
          <p:nvPr/>
        </p:nvSpPr>
        <p:spPr bwMode="auto">
          <a:xfrm>
            <a:off x="0" y="6518275"/>
            <a:ext cx="9067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200">
                <a:solidFill>
                  <a:schemeClr val="tx1"/>
                </a:solidFill>
              </a:rPr>
              <a:t>http://www.fema.gov/integrated-public-alert-warning-system-authorities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Current Usage and Statistics </a:t>
            </a:r>
            <a:r>
              <a:rPr lang="en-US" sz="1800" smtClean="0">
                <a:latin typeface="Cambria" pitchFamily="18" charset="0"/>
              </a:rPr>
              <a:t>(as of August 8, 2016)</a:t>
            </a:r>
            <a:endParaRPr lang="en-US" sz="3600" smtClean="0"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45661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73B16-4A10-4547-A33B-6455E91720A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A0AFC-A299-4A25-9EA0-4EF0CC6DE0A2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IPAWS Architecture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28688"/>
            <a:ext cx="80327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8E11C-5F79-491F-A56A-DAE115152C6C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Alert Dissemination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6338888" cy="4572000"/>
          </a:xfrm>
        </p:spPr>
        <p:txBody>
          <a:bodyPr/>
          <a:lstStyle/>
          <a:p>
            <a:pPr marL="574675" indent="-342900" eaLnBrk="1" hangingPunct="1"/>
            <a:r>
              <a:rPr lang="en-US" sz="2400" smtClean="0">
                <a:latin typeface="Cambria" pitchFamily="18" charset="0"/>
              </a:rPr>
              <a:t>Emergency Alert System</a:t>
            </a:r>
          </a:p>
          <a:p>
            <a:pPr marL="974725" lvl="1" indent="-342900" eaLnBrk="1" hangingPunct="1">
              <a:buFont typeface="Arial" charset="0"/>
              <a:buChar char="•"/>
            </a:pPr>
            <a:r>
              <a:rPr lang="en-US" sz="1800" smtClean="0">
                <a:latin typeface="Cambria" pitchFamily="18" charset="0"/>
              </a:rPr>
              <a:t>TV, Radio, Cable, Satellite</a:t>
            </a:r>
          </a:p>
          <a:p>
            <a:pPr marL="974725" lvl="1" indent="-342900" eaLnBrk="1" hangingPunct="1">
              <a:buFont typeface="Arial" charset="0"/>
              <a:buChar char="•"/>
            </a:pPr>
            <a:r>
              <a:rPr lang="en-US" sz="1800" smtClean="0">
                <a:latin typeface="Cambria" pitchFamily="18" charset="0"/>
              </a:rPr>
              <a:t>~20,000 connected via EAS Feed</a:t>
            </a:r>
          </a:p>
          <a:p>
            <a:pPr marL="574675" indent="-342900" eaLnBrk="1" hangingPunct="1"/>
            <a:r>
              <a:rPr lang="en-US" sz="2400" smtClean="0">
                <a:latin typeface="Cambria" pitchFamily="18" charset="0"/>
              </a:rPr>
              <a:t>Wireless Emergency Alerts</a:t>
            </a:r>
          </a:p>
          <a:p>
            <a:pPr marL="974725" lvl="1" indent="-342900" eaLnBrk="1" hangingPunct="1">
              <a:buFont typeface="Arial" charset="0"/>
              <a:buChar char="•"/>
            </a:pPr>
            <a:r>
              <a:rPr lang="en-US" sz="1800" smtClean="0">
                <a:latin typeface="Cambria" pitchFamily="18" charset="0"/>
              </a:rPr>
              <a:t>Opt-in Carriers</a:t>
            </a:r>
          </a:p>
          <a:p>
            <a:pPr marL="974725" lvl="1" indent="-342900" eaLnBrk="1" hangingPunct="1">
              <a:buFont typeface="Arial" charset="0"/>
              <a:buChar char="•"/>
            </a:pPr>
            <a:r>
              <a:rPr lang="en-US" sz="1800" smtClean="0">
                <a:latin typeface="Cambria" pitchFamily="18" charset="0"/>
              </a:rPr>
              <a:t>61 connected via Fed Alert Gateway</a:t>
            </a:r>
          </a:p>
          <a:p>
            <a:pPr marL="574675" indent="-342900" eaLnBrk="1" hangingPunct="1"/>
            <a:r>
              <a:rPr lang="en-US" sz="2400" smtClean="0">
                <a:latin typeface="Cambria" pitchFamily="18" charset="0"/>
              </a:rPr>
              <a:t>National Weather Service</a:t>
            </a:r>
          </a:p>
          <a:p>
            <a:pPr marL="974725" lvl="1" indent="-342900" eaLnBrk="1" hangingPunct="1">
              <a:buFont typeface="Arial" charset="0"/>
              <a:buChar char="•"/>
            </a:pPr>
            <a:r>
              <a:rPr lang="en-US" sz="1800" smtClean="0">
                <a:latin typeface="Cambria" pitchFamily="18" charset="0"/>
              </a:rPr>
              <a:t>NOAA Weather Radio/HazCollect</a:t>
            </a:r>
          </a:p>
          <a:p>
            <a:pPr marL="974725" lvl="1" indent="-342900" eaLnBrk="1" hangingPunct="1">
              <a:buFont typeface="Arial" charset="0"/>
              <a:buChar char="•"/>
            </a:pPr>
            <a:r>
              <a:rPr lang="en-US" sz="1800" smtClean="0">
                <a:latin typeface="Cambria" pitchFamily="18" charset="0"/>
              </a:rPr>
              <a:t>1000 WX transmitters</a:t>
            </a:r>
          </a:p>
          <a:p>
            <a:pPr marL="574675" indent="-342900" eaLnBrk="1" hangingPunct="1"/>
            <a:r>
              <a:rPr lang="en-US" sz="2400" smtClean="0">
                <a:latin typeface="Cambria" pitchFamily="18" charset="0"/>
              </a:rPr>
              <a:t>Interoperating Systems</a:t>
            </a:r>
          </a:p>
          <a:p>
            <a:pPr marL="974725" lvl="1" indent="-342900" eaLnBrk="1" hangingPunct="1">
              <a:buFont typeface="Arial" charset="0"/>
              <a:buChar char="•"/>
            </a:pPr>
            <a:r>
              <a:rPr lang="en-US" sz="1800" smtClean="0">
                <a:latin typeface="Cambria" pitchFamily="18" charset="0"/>
              </a:rPr>
              <a:t>64 connected  via Public Alert Feed</a:t>
            </a:r>
          </a:p>
        </p:txBody>
      </p:sp>
      <p:pic>
        <p:nvPicPr>
          <p:cNvPr id="4198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04913"/>
            <a:ext cx="44958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A4B9B-78BD-4FE0-B3BD-433C09D95D84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mbria" pitchFamily="18" charset="0"/>
              </a:rPr>
              <a:t>Who Can Alert Today </a:t>
            </a:r>
            <a:r>
              <a:rPr lang="en-US" sz="1800" smtClean="0">
                <a:latin typeface="Cambria" pitchFamily="18" charset="0"/>
              </a:rPr>
              <a:t>(as of May 17, 2016)</a:t>
            </a:r>
            <a:endParaRPr lang="en-US" sz="3600" smtClean="0">
              <a:latin typeface="Cambr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53000" y="990600"/>
          <a:ext cx="4114800" cy="4846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814"/>
                <a:gridCol w="2173986"/>
              </a:tblGrid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Complete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In Process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Beaver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Armstrong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Bucks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Berks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Chester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Blair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Clarion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Borough of Plum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Columbia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Cambria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Delaware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Dauphin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Huntingdon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Fayette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Lancaster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Lycoming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Luzerne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Monroe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Millcreek Township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Montour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Montgomery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Tioga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Northampton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Union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Pennsylvania (state)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US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Carlisle </a:t>
                      </a:r>
                      <a:r>
                        <a:rPr lang="en-US" sz="1400" u="none" strike="noStrike" dirty="0" smtClean="0">
                          <a:effectLst/>
                        </a:rPr>
                        <a:t>Barracks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Philadelphia (City)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USA Letterkenny Army Depot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Snyder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USA Tobyhanna Army Depot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Township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of Radnor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Warren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Westmoreland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9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9813"/>
            <a:ext cx="48863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12255</TotalTime>
  <Words>1001</Words>
  <Application>Microsoft Office PowerPoint</Application>
  <PresentationFormat>On-screen Show (4:3)</PresentationFormat>
  <Paragraphs>262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Unicode MS</vt:lpstr>
      <vt:lpstr>Times New Roman</vt:lpstr>
      <vt:lpstr>Wingdings</vt:lpstr>
      <vt:lpstr>Cambria</vt:lpstr>
      <vt:lpstr>Webdings</vt:lpstr>
      <vt:lpstr>Calibri</vt:lpstr>
      <vt:lpstr>Default Design</vt:lpstr>
      <vt:lpstr>Default Design</vt:lpstr>
      <vt:lpstr>IPAWS Evolution</vt:lpstr>
      <vt:lpstr>Integrated Public Alert and Warning System</vt:lpstr>
      <vt:lpstr>The Evolution of Emergency Alerting</vt:lpstr>
      <vt:lpstr>IPAWS Vision</vt:lpstr>
      <vt:lpstr>Who Can Alert Today (as of August 8, 2016)</vt:lpstr>
      <vt:lpstr>Current Usage and Statistics (as of August 8, 2016)</vt:lpstr>
      <vt:lpstr>IPAWS Architecture</vt:lpstr>
      <vt:lpstr>Alert Dissemination</vt:lpstr>
      <vt:lpstr>Who Can Alert Today (as of May 17, 2016)</vt:lpstr>
      <vt:lpstr>IPAWS Public Alerting Requirements</vt:lpstr>
      <vt:lpstr>IPAWS is Just Another Tool in the Toolbox</vt:lpstr>
      <vt:lpstr>How Will We Reach These People and What Will We Tell Them?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National Security Coordination</dc:title>
  <dc:creator>Joshua Anderson</dc:creator>
  <cp:lastModifiedBy>Administrator</cp:lastModifiedBy>
  <cp:revision>792</cp:revision>
  <cp:lastPrinted>2012-10-29T16:04:03Z</cp:lastPrinted>
  <dcterms:created xsi:type="dcterms:W3CDTF">2013-02-20T11:39:34Z</dcterms:created>
  <dcterms:modified xsi:type="dcterms:W3CDTF">2016-08-24T23:22:13Z</dcterms:modified>
</cp:coreProperties>
</file>