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1"/>
  </p:notesMasterIdLst>
  <p:sldIdLst>
    <p:sldId id="309" r:id="rId3"/>
    <p:sldId id="310" r:id="rId4"/>
    <p:sldId id="328" r:id="rId5"/>
    <p:sldId id="311" r:id="rId6"/>
    <p:sldId id="313" r:id="rId7"/>
    <p:sldId id="325" r:id="rId8"/>
    <p:sldId id="270" r:id="rId9"/>
    <p:sldId id="260" r:id="rId10"/>
    <p:sldId id="314" r:id="rId11"/>
    <p:sldId id="286" r:id="rId12"/>
    <p:sldId id="315" r:id="rId13"/>
    <p:sldId id="268" r:id="rId14"/>
    <p:sldId id="308" r:id="rId15"/>
    <p:sldId id="317" r:id="rId16"/>
    <p:sldId id="318" r:id="rId17"/>
    <p:sldId id="340" r:id="rId18"/>
    <p:sldId id="267" r:id="rId19"/>
    <p:sldId id="287" r:id="rId20"/>
    <p:sldId id="336" r:id="rId21"/>
    <p:sldId id="342" r:id="rId22"/>
    <p:sldId id="337" r:id="rId23"/>
    <p:sldId id="343" r:id="rId24"/>
    <p:sldId id="319" r:id="rId25"/>
    <p:sldId id="289" r:id="rId26"/>
    <p:sldId id="290" r:id="rId27"/>
    <p:sldId id="334" r:id="rId28"/>
    <p:sldId id="291" r:id="rId29"/>
    <p:sldId id="288" r:id="rId30"/>
    <p:sldId id="335" r:id="rId31"/>
    <p:sldId id="266" r:id="rId32"/>
    <p:sldId id="295" r:id="rId33"/>
    <p:sldId id="296" r:id="rId34"/>
    <p:sldId id="303" r:id="rId35"/>
    <p:sldId id="300" r:id="rId36"/>
    <p:sldId id="304" r:id="rId37"/>
    <p:sldId id="302" r:id="rId38"/>
    <p:sldId id="338" r:id="rId39"/>
    <p:sldId id="33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94" autoAdjust="0"/>
    <p:restoredTop sz="95343" autoAdjust="0"/>
  </p:normalViewPr>
  <p:slideViewPr>
    <p:cSldViewPr>
      <p:cViewPr varScale="1">
        <p:scale>
          <a:sx n="69" d="100"/>
          <a:sy n="69" d="100"/>
        </p:scale>
        <p:origin x="1256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0B424-10EE-4A3C-BC97-D906B2F35659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F655F-0A14-4BFF-A812-39CD27660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50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2885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919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4043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900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6802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575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3408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186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1395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2912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146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674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5) public and media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Less than1% of those are considered “emergency” level requiring an immediate response on the part of the public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1% of 20,000 is ~200 warnings a year that we consider emergency level (2500-3000 messages)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Emergency level means we expect an immediate and active response to the warning on the part of the audience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Responses types, Instructions, and Hazard Information are all expected to be present in the messages that go with these warnings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- The information in all messages is expected to be timely, accurate, and complete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EBCF3-0247-47F0-A1D8-1205A2984821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412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038"/>
            <a:ext cx="91249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022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038"/>
            <a:ext cx="91249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164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4560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2479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8227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401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875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97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0225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13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156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398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7ADB-4FB9-482D-A1A4-E1F489B212F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"/>
          <p:cNvSpPr txBox="1">
            <a:spLocks noChangeArrowheads="1"/>
          </p:cNvSpPr>
          <p:nvPr/>
        </p:nvSpPr>
        <p:spPr bwMode="auto">
          <a:xfrm>
            <a:off x="755650" y="6237288"/>
            <a:ext cx="813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000" smtClean="0"/>
              <a:t>Page </a:t>
            </a:r>
            <a:fld id="{32258FCB-32A9-4FE6-9BE2-9E13EBAFD874}" type="slidenum">
              <a:rPr lang="en-CA" altLang="en-US" sz="1000" smtClean="0"/>
              <a:pPr algn="ctr" eaLnBrk="1" hangingPunct="1">
                <a:defRPr/>
              </a:pPr>
              <a:t>‹#›</a:t>
            </a:fld>
            <a:r>
              <a:rPr lang="en-CA" altLang="en-US" sz="1000" smtClean="0"/>
              <a:t> – </a:t>
            </a:r>
            <a:fld id="{514E5C15-34B2-452F-A927-DE8CBB43B39A}" type="datetime4">
              <a:rPr kumimoji="0" lang="en-CA" altLang="en-US" sz="1000" smtClean="0"/>
              <a:pPr algn="ctr" eaLnBrk="1" hangingPunct="1">
                <a:defRPr/>
              </a:pPr>
              <a:t>October 31, 2018</a:t>
            </a:fld>
            <a:endParaRPr kumimoji="0" lang="en-CA" altLang="en-US" sz="1000" smtClean="0"/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9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panose="020B0604020202020204" pitchFamily="34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panose="020B0604020202020204" pitchFamily="34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390775"/>
            <a:ext cx="7416800" cy="1470025"/>
          </a:xfrm>
          <a:solidFill>
            <a:srgbClr val="FFFFFF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An Issuing Authority  Perspective on Using CAP</a:t>
            </a:r>
            <a:endParaRPr lang="fr-CA" altLang="en-US" dirty="0" smtClean="0"/>
          </a:p>
        </p:txBody>
      </p:sp>
      <p:sp>
        <p:nvSpPr>
          <p:cNvPr id="5123" name="Rectangle 10"/>
          <p:cNvSpPr>
            <a:spLocks noGrp="1" noChangeArrowheads="1"/>
          </p:cNvSpPr>
          <p:nvPr>
            <p:ph type="subTitle" idx="4294967295"/>
          </p:nvPr>
        </p:nvSpPr>
        <p:spPr>
          <a:xfrm>
            <a:off x="4211960" y="4365625"/>
            <a:ext cx="3889053" cy="1584325"/>
          </a:xfrm>
          <a:solidFill>
            <a:srgbClr val="FFFFFF"/>
          </a:solidFill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altLang="zh-TW" sz="1800" b="1" dirty="0" smtClean="0"/>
              <a:t>Norm Paulsen</a:t>
            </a:r>
          </a:p>
          <a:p>
            <a:pPr marL="0" indent="0">
              <a:buNone/>
            </a:pPr>
            <a:r>
              <a:rPr lang="en-US" altLang="zh-TW" sz="1800" b="1" dirty="0"/>
              <a:t>Environment Canada</a:t>
            </a:r>
          </a:p>
          <a:p>
            <a:pPr marL="0" indent="0">
              <a:buNone/>
            </a:pPr>
            <a:r>
              <a:rPr lang="en-US" altLang="zh-TW" sz="1800" b="1" dirty="0" smtClean="0"/>
              <a:t>Oct/Nov </a:t>
            </a:r>
            <a:r>
              <a:rPr lang="en-US" altLang="zh-TW" sz="1800" b="1" dirty="0"/>
              <a:t>2018</a:t>
            </a:r>
          </a:p>
          <a:p>
            <a:pPr marL="0" indent="0" eaLnBrk="1" hangingPunct="1">
              <a:buFontTx/>
              <a:buNone/>
            </a:pPr>
            <a:r>
              <a:rPr lang="en-US" altLang="zh-TW" sz="1800" b="1" dirty="0" smtClean="0"/>
              <a:t>CAP Workshop, Hong Kong</a:t>
            </a:r>
          </a:p>
        </p:txBody>
      </p:sp>
    </p:spTree>
    <p:extLst>
      <p:ext uri="{BB962C8B-B14F-4D97-AF65-F5344CB8AC3E}">
        <p14:creationId xmlns:p14="http://schemas.microsoft.com/office/powerpoint/2010/main" val="16468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0080"/>
            <a:ext cx="9139016" cy="551723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39552" y="2548800"/>
            <a:ext cx="576064" cy="0"/>
          </a:xfrm>
          <a:prstGeom prst="line">
            <a:avLst/>
          </a:prstGeom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107504" y="3238552"/>
            <a:ext cx="344147" cy="135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58152" y="1897731"/>
            <a:ext cx="5634327" cy="10757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2:42 p.m. CST, Environment Canada 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locally intense rainfall are also possible. This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Lake Alma area. # # # This is a dangerous and potentially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to produce or are producing tornadoes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6919" y="1282452"/>
            <a:ext cx="3063233" cy="2959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Description has to be less than 150 characters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3693" y="828989"/>
            <a:ext cx="3240360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Description has to come in different languages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7120" y="1296328"/>
            <a:ext cx="2337367" cy="2821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Audio must match the Description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39952" y="3292798"/>
            <a:ext cx="2080305" cy="2880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Description only ASCII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63888" y="1578431"/>
            <a:ext cx="0" cy="3193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244408" y="1578431"/>
            <a:ext cx="0" cy="3193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433687" y="2921734"/>
            <a:ext cx="0" cy="3710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20257" y="1102631"/>
            <a:ext cx="2056" cy="795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00" y="3265198"/>
            <a:ext cx="396000" cy="84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732" y="2658043"/>
            <a:ext cx="1079996" cy="9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4186" y="2658043"/>
            <a:ext cx="543753" cy="9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1000" contrast="-27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04317" y="2754000"/>
            <a:ext cx="360229" cy="79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200" y="2750400"/>
            <a:ext cx="543753" cy="90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492616" y="3265198"/>
            <a:ext cx="1923108" cy="315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Description additional text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627121" y="2894134"/>
            <a:ext cx="0" cy="3710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0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animBg="1"/>
      <p:bldP spid="8" grpId="0" animBg="1"/>
      <p:bldP spid="9" grpId="0" animBg="1"/>
      <p:bldP spid="1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Options/Considerations?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CA" dirty="0"/>
              <a:t>One </a:t>
            </a:r>
            <a:r>
              <a:rPr lang="en-CA" dirty="0" smtClean="0"/>
              <a:t>constructed </a:t>
            </a:r>
            <a:r>
              <a:rPr lang="en-CA" dirty="0"/>
              <a:t>CAP </a:t>
            </a:r>
            <a:r>
              <a:rPr lang="en-CA" dirty="0" smtClean="0"/>
              <a:t>message per </a:t>
            </a:r>
            <a:r>
              <a:rPr lang="en-CA" dirty="0"/>
              <a:t>partner</a:t>
            </a:r>
            <a:r>
              <a:rPr lang="en-CA" dirty="0" smtClean="0"/>
              <a:t>?</a:t>
            </a:r>
          </a:p>
          <a:p>
            <a:endParaRPr lang="en-CA" dirty="0" smtClean="0"/>
          </a:p>
          <a:p>
            <a:r>
              <a:rPr lang="en-CA" dirty="0" smtClean="0"/>
              <a:t>One </a:t>
            </a:r>
            <a:r>
              <a:rPr lang="en-CA" dirty="0"/>
              <a:t>constructed CAP message per partner group</a:t>
            </a:r>
            <a:r>
              <a:rPr lang="en-CA" dirty="0" smtClean="0"/>
              <a:t>?</a:t>
            </a:r>
          </a:p>
          <a:p>
            <a:endParaRPr lang="en-CA" dirty="0" smtClean="0"/>
          </a:p>
          <a:p>
            <a:r>
              <a:rPr lang="en-CA" dirty="0"/>
              <a:t>One constructed CAP message for </a:t>
            </a:r>
            <a:r>
              <a:rPr lang="en-CA" dirty="0" smtClean="0"/>
              <a:t>all partners?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Language requirements all met in one CAP message?</a:t>
            </a:r>
          </a:p>
        </p:txBody>
      </p:sp>
    </p:spTree>
    <p:extLst>
      <p:ext uri="{BB962C8B-B14F-4D97-AF65-F5344CB8AC3E}">
        <p14:creationId xmlns:p14="http://schemas.microsoft.com/office/powerpoint/2010/main" val="36490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1520" y="3212976"/>
            <a:ext cx="9361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 CAP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1520" y="234136"/>
            <a:ext cx="3470683" cy="311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One CAP per Partner Group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627784" y="1700808"/>
            <a:ext cx="122413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 1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615224" y="2492896"/>
            <a:ext cx="122413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 2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2611808" y="3356992"/>
            <a:ext cx="122413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 3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27784" y="4182296"/>
            <a:ext cx="122413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 4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606080" y="5031624"/>
            <a:ext cx="122413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 5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201108" y="1052736"/>
            <a:ext cx="0" cy="566124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707904" y="583008"/>
            <a:ext cx="98640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923928" y="1988840"/>
            <a:ext cx="25922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923928" y="3645024"/>
            <a:ext cx="25922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923928" y="2780928"/>
            <a:ext cx="25922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923928" y="4470328"/>
            <a:ext cx="25922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923928" y="5319656"/>
            <a:ext cx="25922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296144" y="2132856"/>
            <a:ext cx="1309936" cy="97489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382104" y="2869256"/>
            <a:ext cx="1101664" cy="48773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296144" y="3844152"/>
            <a:ext cx="1309936" cy="51456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296144" y="4119568"/>
            <a:ext cx="1246076" cy="110963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296144" y="3609020"/>
            <a:ext cx="1234512" cy="1686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6804248" y="1704368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1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6804248" y="2531688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2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6804248" y="3356992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3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6804248" y="5031624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5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804248" y="4182296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4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6156176" y="583008"/>
            <a:ext cx="257748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= Partner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1520" y="3212976"/>
            <a:ext cx="9361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 CAP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1520" y="260648"/>
            <a:ext cx="295232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One CAP for all Partners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4330856" y="3217168"/>
            <a:ext cx="1393272" cy="700685"/>
          </a:xfrm>
          <a:prstGeom prst="roundRect">
            <a:avLst>
              <a:gd name="adj" fmla="val 32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 1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201108" y="1052736"/>
            <a:ext cx="0" cy="5661248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707904" y="583008"/>
            <a:ext cx="98640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436096" y="1988840"/>
            <a:ext cx="1080120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868144" y="3625888"/>
            <a:ext cx="648072" cy="191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868144" y="2780929"/>
            <a:ext cx="648072" cy="4320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868144" y="4005064"/>
            <a:ext cx="648072" cy="465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436096" y="4182296"/>
            <a:ext cx="1080120" cy="1137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296144" y="3609020"/>
            <a:ext cx="2845517" cy="1686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6804248" y="1704368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1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6804248" y="2531688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2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6804248" y="3356992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3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6804248" y="5031624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5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804248" y="4182296"/>
            <a:ext cx="1224136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4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6156176" y="583008"/>
            <a:ext cx="257748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G = Partner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1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The “</a:t>
            </a:r>
            <a:r>
              <a:rPr lang="en-CA" dirty="0" smtClean="0">
                <a:solidFill>
                  <a:srgbClr val="0070C0"/>
                </a:solidFill>
              </a:rPr>
              <a:t>CAP Standard</a:t>
            </a:r>
            <a:r>
              <a:rPr lang="en-CA" dirty="0" smtClean="0"/>
              <a:t>”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CAP </a:t>
            </a:r>
            <a:r>
              <a:rPr lang="en-CA" dirty="0" smtClean="0">
                <a:solidFill>
                  <a:srgbClr val="7030A0"/>
                </a:solidFill>
              </a:rPr>
              <a:t>promotes</a:t>
            </a:r>
            <a:r>
              <a:rPr lang="en-CA" dirty="0" smtClean="0"/>
              <a:t> itself as an all client, all media protocol</a:t>
            </a:r>
          </a:p>
          <a:p>
            <a:endParaRPr lang="en-CA" dirty="0" smtClean="0"/>
          </a:p>
          <a:p>
            <a:r>
              <a:rPr lang="en-CA" dirty="0" smtClean="0"/>
              <a:t>CAP has </a:t>
            </a:r>
            <a:r>
              <a:rPr lang="en-CA" dirty="0" smtClean="0">
                <a:solidFill>
                  <a:srgbClr val="FF0000"/>
                </a:solidFill>
              </a:rPr>
              <a:t>customizable</a:t>
            </a:r>
            <a:r>
              <a:rPr lang="en-CA" dirty="0" smtClean="0"/>
              <a:t> elements which are basically </a:t>
            </a:r>
            <a:r>
              <a:rPr lang="en-CA" dirty="0" smtClean="0">
                <a:solidFill>
                  <a:srgbClr val="00B050"/>
                </a:solidFill>
              </a:rPr>
              <a:t>controlled extensions</a:t>
            </a:r>
          </a:p>
          <a:p>
            <a:endParaRPr lang="en-CA" dirty="0"/>
          </a:p>
          <a:p>
            <a:r>
              <a:rPr lang="en-CA" dirty="0" smtClean="0">
                <a:solidFill>
                  <a:srgbClr val="00B050"/>
                </a:solidFill>
              </a:rPr>
              <a:t>Controlled extensions </a:t>
            </a:r>
            <a:r>
              <a:rPr lang="en-CA" dirty="0" smtClean="0"/>
              <a:t>are two part elements that use the &lt;</a:t>
            </a:r>
            <a:r>
              <a:rPr lang="en-CA" dirty="0" err="1" smtClean="0"/>
              <a:t>valueName</a:t>
            </a:r>
            <a:r>
              <a:rPr lang="en-CA" dirty="0" smtClean="0"/>
              <a:t>&gt; &lt;value&gt; pair construct</a:t>
            </a:r>
          </a:p>
          <a:p>
            <a:endParaRPr lang="en-CA" dirty="0"/>
          </a:p>
          <a:p>
            <a:r>
              <a:rPr lang="en-CA" dirty="0" smtClean="0"/>
              <a:t>These include </a:t>
            </a:r>
          </a:p>
          <a:p>
            <a:pPr lvl="1"/>
            <a:r>
              <a:rPr lang="en-CA" dirty="0" smtClean="0"/>
              <a:t>&lt;</a:t>
            </a:r>
            <a:r>
              <a:rPr lang="en-CA" dirty="0" err="1" smtClean="0"/>
              <a:t>eventCode</a:t>
            </a:r>
            <a:r>
              <a:rPr lang="en-CA" dirty="0" smtClean="0"/>
              <a:t>&gt; (specific to event codes)</a:t>
            </a:r>
          </a:p>
          <a:p>
            <a:pPr lvl="1"/>
            <a:r>
              <a:rPr lang="en-CA" dirty="0" smtClean="0"/>
              <a:t>&lt;geocode&gt; (specific to geocodes)</a:t>
            </a:r>
          </a:p>
          <a:p>
            <a:pPr lvl="1"/>
            <a:r>
              <a:rPr lang="en-CA" dirty="0" smtClean="0"/>
              <a:t>&lt;parameter&gt; (general in that they can be used for anything)</a:t>
            </a:r>
          </a:p>
          <a:p>
            <a:pPr marL="477837" lvl="1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1521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The </a:t>
            </a:r>
            <a:r>
              <a:rPr lang="en-CA" dirty="0" smtClean="0">
                <a:solidFill>
                  <a:srgbClr val="0070C0"/>
                </a:solidFill>
              </a:rPr>
              <a:t>EC </a:t>
            </a:r>
            <a:r>
              <a:rPr lang="en-CA" dirty="0" smtClean="0"/>
              <a:t>case for </a:t>
            </a:r>
            <a:r>
              <a:rPr lang="en-CA" dirty="0">
                <a:solidFill>
                  <a:srgbClr val="FF0000"/>
                </a:solidFill>
              </a:rPr>
              <a:t>one</a:t>
            </a:r>
            <a:r>
              <a:rPr lang="en-CA" dirty="0"/>
              <a:t> CAP for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If all partners get same CAP message file then</a:t>
            </a:r>
          </a:p>
          <a:p>
            <a:pPr lvl="1"/>
            <a:r>
              <a:rPr lang="en-CA" dirty="0" smtClean="0"/>
              <a:t>no one partner receives a file through a working delivery mechanism when another partner does not receive the file through a broken delivery mechanism</a:t>
            </a:r>
          </a:p>
          <a:p>
            <a:pPr lvl="1"/>
            <a:r>
              <a:rPr lang="en-CA" dirty="0" smtClean="0"/>
              <a:t>no one language based partner appears to get preferential treatment over the other</a:t>
            </a:r>
            <a:endParaRPr lang="en-CA" dirty="0"/>
          </a:p>
          <a:p>
            <a:pPr lvl="1"/>
            <a:r>
              <a:rPr lang="en-CA" dirty="0" smtClean="0"/>
              <a:t>contact me for more on this</a:t>
            </a:r>
          </a:p>
          <a:p>
            <a:endParaRPr lang="en-CA" dirty="0" smtClean="0"/>
          </a:p>
          <a:p>
            <a:r>
              <a:rPr lang="en-CA" dirty="0" smtClean="0"/>
              <a:t>We can manage </a:t>
            </a:r>
            <a:r>
              <a:rPr lang="en-CA" dirty="0"/>
              <a:t>our feeds </a:t>
            </a:r>
            <a:r>
              <a:rPr lang="en-CA" dirty="0" smtClean="0"/>
              <a:t>with no dependencies on content</a:t>
            </a:r>
            <a:endParaRPr lang="en-CA" dirty="0"/>
          </a:p>
          <a:p>
            <a:pPr lvl="1"/>
            <a:r>
              <a:rPr lang="en-CA" dirty="0"/>
              <a:t>contact me for more on this</a:t>
            </a:r>
          </a:p>
          <a:p>
            <a:endParaRPr lang="en-CA" dirty="0"/>
          </a:p>
          <a:p>
            <a:r>
              <a:rPr lang="en-CA" dirty="0" smtClean="0"/>
              <a:t>This strategy leads to another strategy…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4190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The Layer Strategy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CA" dirty="0"/>
          </a:p>
          <a:p>
            <a:r>
              <a:rPr lang="en-CA" dirty="0" smtClean="0"/>
              <a:t>If a client </a:t>
            </a:r>
            <a:r>
              <a:rPr lang="en-CA" dirty="0" smtClean="0">
                <a:solidFill>
                  <a:srgbClr val="0070C0"/>
                </a:solidFill>
              </a:rPr>
              <a:t>constraint / requirement </a:t>
            </a:r>
            <a:r>
              <a:rPr lang="en-CA" dirty="0" smtClean="0"/>
              <a:t>includes something to be customized for them, then we use a &lt;parameter&gt;</a:t>
            </a:r>
          </a:p>
          <a:p>
            <a:endParaRPr lang="en-CA" dirty="0" smtClean="0"/>
          </a:p>
          <a:p>
            <a:r>
              <a:rPr lang="en-CA" dirty="0" smtClean="0"/>
              <a:t>In Canada, if one or more &lt;parameter&gt;s are used to  service a client group, we refer to that as a </a:t>
            </a:r>
            <a:r>
              <a:rPr lang="en-CA" dirty="0" smtClean="0">
                <a:solidFill>
                  <a:srgbClr val="FF0000"/>
                </a:solidFill>
              </a:rPr>
              <a:t>layer</a:t>
            </a:r>
          </a:p>
          <a:p>
            <a:endParaRPr lang="en-CA" dirty="0">
              <a:solidFill>
                <a:srgbClr val="FF0000"/>
              </a:solidFill>
            </a:endParaRPr>
          </a:p>
          <a:p>
            <a:r>
              <a:rPr lang="en-CA" dirty="0" smtClean="0"/>
              <a:t>Every </a:t>
            </a:r>
            <a:r>
              <a:rPr lang="en-CA" dirty="0" smtClean="0">
                <a:solidFill>
                  <a:srgbClr val="FF0000"/>
                </a:solidFill>
              </a:rPr>
              <a:t>layer</a:t>
            </a:r>
            <a:r>
              <a:rPr lang="en-CA" dirty="0" smtClean="0"/>
              <a:t> in our CAP comes with an understanding with the client group that is being serviced, that they </a:t>
            </a:r>
            <a:r>
              <a:rPr lang="en-CA" dirty="0" smtClean="0">
                <a:solidFill>
                  <a:srgbClr val="00B050"/>
                </a:solidFill>
              </a:rPr>
              <a:t>own</a:t>
            </a:r>
            <a:r>
              <a:rPr lang="en-CA" dirty="0" smtClean="0"/>
              <a:t> the specifications for that layer</a:t>
            </a:r>
          </a:p>
          <a:p>
            <a:endParaRPr lang="en-CA" dirty="0"/>
          </a:p>
          <a:p>
            <a:r>
              <a:rPr lang="en-CA" dirty="0" smtClean="0"/>
              <a:t>We identify the owner, version and name of the element within the &lt;</a:t>
            </a:r>
            <a:r>
              <a:rPr lang="en-CA" dirty="0" err="1" smtClean="0"/>
              <a:t>valueName</a:t>
            </a:r>
            <a:r>
              <a:rPr lang="en-CA" dirty="0" smtClean="0"/>
              <a:t>&gt; part of the extension</a:t>
            </a:r>
          </a:p>
          <a:p>
            <a:pPr lvl="1"/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8053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67944" y="1428434"/>
            <a:ext cx="2304256" cy="5040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SOREM:1.0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67944" y="2062875"/>
            <a:ext cx="2304256" cy="5040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EC-MSC-SMC:1.0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67944" y="2697316"/>
            <a:ext cx="2304256" cy="5040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WPAM:1.0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67944" y="3356992"/>
            <a:ext cx="2304256" cy="5040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EC-MSC-SMC:1.1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67944" y="4003616"/>
            <a:ext cx="2304256" cy="5040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SOREM:2.0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6128" y="1485372"/>
            <a:ext cx="15121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Layer 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76128" y="2092373"/>
            <a:ext cx="15121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Layer 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76128" y="2779510"/>
            <a:ext cx="15121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Layer 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79493" y="3433704"/>
            <a:ext cx="15121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Layer 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76128" y="4061932"/>
            <a:ext cx="15121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Layer 5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01317" y="683534"/>
            <a:ext cx="6855059" cy="323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 CAP Currently has 5 layers identified by owner and 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5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" y="1"/>
            <a:ext cx="8953716" cy="66693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9600" y="816542"/>
            <a:ext cx="734048" cy="9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4000" y="774000"/>
            <a:ext cx="1008112" cy="6271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600" b="1" dirty="0" smtClean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layer:SOREM:1.0</a:t>
            </a:r>
            <a:endParaRPr lang="en-US" sz="500" b="1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809178"/>
            <a:ext cx="318044" cy="10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4000"/>
            <a:ext cx="9166856" cy="144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" y="1881348"/>
            <a:ext cx="9166856" cy="45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00" y="2611813"/>
            <a:ext cx="396000" cy="84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000" y="3978000"/>
            <a:ext cx="406800" cy="86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732" y="1998000"/>
            <a:ext cx="1079996" cy="9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4186" y="1998000"/>
            <a:ext cx="543753" cy="9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04317" y="2095200"/>
            <a:ext cx="360229" cy="7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7200" y="2095200"/>
            <a:ext cx="543753" cy="90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19872" y="392726"/>
            <a:ext cx="5024550" cy="33126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4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layer:SOREM:1.0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24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13296" y="732089"/>
            <a:ext cx="6839654" cy="119814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                               &lt;</a:t>
            </a:r>
            <a:r>
              <a:rPr lang="en-US" sz="16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valueName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layer:SOREM:1.0:Broadcast_Immediately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valueName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&lt;/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>
            <a:off x="117579" y="3343205"/>
            <a:ext cx="267882" cy="45388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6200000">
            <a:off x="71771" y="705737"/>
            <a:ext cx="170786" cy="26517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6200000">
            <a:off x="114170" y="3751055"/>
            <a:ext cx="274703" cy="45388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97348" y="794755"/>
            <a:ext cx="6234159" cy="157488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&lt;</a:t>
            </a:r>
            <a:r>
              <a:rPr lang="en-US" sz="16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valueName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layer:SOREM:1.0:Broadcast_Text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valueName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2:42 p.m. Central Standard Time Tuesday,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. . .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&lt;/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5" grpId="0" animBg="1"/>
      <p:bldP spid="5" grpId="1" animBg="1"/>
      <p:bldP spid="22" grpId="0" animBg="1"/>
      <p:bldP spid="22" grpId="1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ERT T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99" y="836712"/>
            <a:ext cx="9135357" cy="5138638"/>
          </a:xfrm>
        </p:spPr>
      </p:pic>
    </p:spTree>
    <p:extLst>
      <p:ext uri="{BB962C8B-B14F-4D97-AF65-F5344CB8AC3E}">
        <p14:creationId xmlns:p14="http://schemas.microsoft.com/office/powerpoint/2010/main" val="36965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en-CA" dirty="0"/>
              <a:t>Environment </a:t>
            </a:r>
            <a:r>
              <a:rPr lang="en-CA" dirty="0" smtClean="0"/>
              <a:t>Canada (EC) -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an </a:t>
            </a:r>
            <a:r>
              <a:rPr lang="en-CA" dirty="0"/>
              <a:t>Issuer of </a:t>
            </a:r>
            <a:r>
              <a:rPr lang="en-CA" i="1" dirty="0"/>
              <a:t>Alerts</a:t>
            </a:r>
            <a:r>
              <a:rPr lang="en-CA" dirty="0"/>
              <a:t> and </a:t>
            </a:r>
            <a:r>
              <a:rPr lang="en-CA" i="1" dirty="0"/>
              <a:t>Warnings</a:t>
            </a:r>
            <a:endParaRPr lang="en-C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CA" sz="2000" dirty="0" smtClean="0"/>
              <a:t>EC is an issuing Authority that has used CAP to convey our weather warnings since 2009</a:t>
            </a:r>
          </a:p>
          <a:p>
            <a:endParaRPr lang="en-CA" sz="2000" dirty="0"/>
          </a:p>
          <a:p>
            <a:r>
              <a:rPr lang="en-CA" sz="2000" dirty="0" smtClean="0"/>
              <a:t>We issue between </a:t>
            </a:r>
            <a:r>
              <a:rPr lang="en-CA" sz="2000" dirty="0" smtClean="0">
                <a:solidFill>
                  <a:srgbClr val="FF0000"/>
                </a:solidFill>
              </a:rPr>
              <a:t>150 to 200 K </a:t>
            </a:r>
            <a:r>
              <a:rPr lang="en-CA" sz="2000" dirty="0" smtClean="0"/>
              <a:t>CAP </a:t>
            </a:r>
            <a:r>
              <a:rPr lang="en-CA" sz="2000" i="1" dirty="0">
                <a:solidFill>
                  <a:srgbClr val="0070C0"/>
                </a:solidFill>
              </a:rPr>
              <a:t>alert</a:t>
            </a:r>
            <a:r>
              <a:rPr lang="en-CA" sz="2000" dirty="0" smtClean="0"/>
              <a:t> </a:t>
            </a:r>
            <a:r>
              <a:rPr lang="en-CA" sz="2000" i="1" dirty="0">
                <a:solidFill>
                  <a:srgbClr val="0070C0"/>
                </a:solidFill>
              </a:rPr>
              <a:t>messages</a:t>
            </a:r>
            <a:r>
              <a:rPr lang="en-CA" sz="2000" dirty="0" smtClean="0"/>
              <a:t> each year on weather related events and hazards</a:t>
            </a:r>
          </a:p>
          <a:p>
            <a:endParaRPr lang="en-CA" sz="2000" dirty="0" smtClean="0"/>
          </a:p>
          <a:p>
            <a:r>
              <a:rPr lang="en-CA" sz="2000" dirty="0" smtClean="0"/>
              <a:t>We use CAP in conjunction with the systems of many </a:t>
            </a:r>
            <a:r>
              <a:rPr lang="en-CA" sz="2000" dirty="0">
                <a:solidFill>
                  <a:srgbClr val="FFC000"/>
                </a:solidFill>
              </a:rPr>
              <a:t>known</a:t>
            </a:r>
            <a:r>
              <a:rPr lang="en-CA" sz="2000" dirty="0" smtClean="0"/>
              <a:t> partners and…</a:t>
            </a:r>
            <a:endParaRPr lang="en-CA" sz="2000" i="1" dirty="0" smtClean="0">
              <a:solidFill>
                <a:srgbClr val="7030A0"/>
              </a:solidFill>
            </a:endParaRPr>
          </a:p>
          <a:p>
            <a:endParaRPr lang="en-CA" sz="2000" i="1" dirty="0">
              <a:solidFill>
                <a:srgbClr val="7030A0"/>
              </a:solidFill>
            </a:endParaRPr>
          </a:p>
          <a:p>
            <a:r>
              <a:rPr lang="en-CA" sz="2000" dirty="0" smtClean="0"/>
              <a:t>We also know many </a:t>
            </a:r>
            <a:r>
              <a:rPr lang="en-CA" sz="2000" dirty="0">
                <a:solidFill>
                  <a:srgbClr val="FFC000"/>
                </a:solidFill>
              </a:rPr>
              <a:t>unknown</a:t>
            </a:r>
            <a:r>
              <a:rPr lang="en-CA" sz="2000" dirty="0"/>
              <a:t> partners pick up our CAP </a:t>
            </a:r>
            <a:r>
              <a:rPr lang="en-CA" sz="2000" i="1" dirty="0">
                <a:solidFill>
                  <a:srgbClr val="0070C0"/>
                </a:solidFill>
              </a:rPr>
              <a:t>alert</a:t>
            </a:r>
            <a:r>
              <a:rPr lang="en-CA" sz="2000" dirty="0"/>
              <a:t> </a:t>
            </a:r>
            <a:r>
              <a:rPr lang="en-CA" sz="2000" i="1" dirty="0">
                <a:solidFill>
                  <a:srgbClr val="0070C0"/>
                </a:solidFill>
              </a:rPr>
              <a:t>messages</a:t>
            </a:r>
            <a:r>
              <a:rPr lang="en-CA" sz="2000" dirty="0"/>
              <a:t> </a:t>
            </a:r>
            <a:r>
              <a:rPr lang="en-CA" sz="2000" dirty="0" smtClean="0"/>
              <a:t>from our </a:t>
            </a:r>
            <a:r>
              <a:rPr lang="en-CA" sz="2000" dirty="0" smtClean="0">
                <a:solidFill>
                  <a:srgbClr val="00B050"/>
                </a:solidFill>
              </a:rPr>
              <a:t>primary</a:t>
            </a:r>
            <a:r>
              <a:rPr lang="en-CA" sz="2000" dirty="0" smtClean="0"/>
              <a:t> partner’s publicly available aggregation hub (NAADs)</a:t>
            </a:r>
            <a:endParaRPr lang="en-CA" sz="2000" dirty="0"/>
          </a:p>
          <a:p>
            <a:endParaRPr lang="en-CA" sz="2000" i="1" dirty="0">
              <a:solidFill>
                <a:srgbClr val="7030A0"/>
              </a:solidFill>
            </a:endParaRPr>
          </a:p>
          <a:p>
            <a:r>
              <a:rPr lang="en-CA" sz="2000" dirty="0" smtClean="0"/>
              <a:t>Both our partners and ourselves present </a:t>
            </a:r>
            <a:r>
              <a:rPr lang="en-CA" sz="2000" dirty="0"/>
              <a:t>our </a:t>
            </a:r>
            <a:r>
              <a:rPr lang="en-CA" sz="2000" i="1" dirty="0">
                <a:solidFill>
                  <a:srgbClr val="0070C0"/>
                </a:solidFill>
              </a:rPr>
              <a:t>alert</a:t>
            </a:r>
            <a:r>
              <a:rPr lang="en-CA" sz="2000" dirty="0"/>
              <a:t> </a:t>
            </a:r>
            <a:r>
              <a:rPr lang="en-CA" sz="2000" i="1" dirty="0">
                <a:solidFill>
                  <a:srgbClr val="0070C0"/>
                </a:solidFill>
              </a:rPr>
              <a:t>messages</a:t>
            </a:r>
            <a:r>
              <a:rPr lang="en-CA" sz="2000" dirty="0" smtClean="0"/>
              <a:t> </a:t>
            </a:r>
            <a:r>
              <a:rPr lang="en-CA" sz="2000" dirty="0"/>
              <a:t>to </a:t>
            </a:r>
            <a:r>
              <a:rPr lang="en-CA" sz="2000" dirty="0" smtClean="0"/>
              <a:t>various </a:t>
            </a:r>
            <a:r>
              <a:rPr lang="en-CA" sz="2000" dirty="0" smtClean="0">
                <a:solidFill>
                  <a:srgbClr val="00B050"/>
                </a:solidFill>
              </a:rPr>
              <a:t>audiences</a:t>
            </a:r>
            <a:r>
              <a:rPr lang="en-CA" sz="2000" dirty="0" smtClean="0"/>
              <a:t>, including </a:t>
            </a:r>
            <a:r>
              <a:rPr lang="en-CA" sz="2000" dirty="0"/>
              <a:t>the </a:t>
            </a:r>
            <a:r>
              <a:rPr lang="en-CA" sz="2000" dirty="0">
                <a:solidFill>
                  <a:srgbClr val="7030A0"/>
                </a:solidFill>
              </a:rPr>
              <a:t>general public, first responders, private clients </a:t>
            </a:r>
            <a:r>
              <a:rPr lang="en-CA" sz="2000" dirty="0"/>
              <a:t>and more </a:t>
            </a:r>
          </a:p>
        </p:txBody>
      </p:sp>
    </p:spTree>
    <p:extLst>
      <p:ext uri="{BB962C8B-B14F-4D97-AF65-F5344CB8AC3E}">
        <p14:creationId xmlns:p14="http://schemas.microsoft.com/office/powerpoint/2010/main" val="18309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0080"/>
            <a:ext cx="9139016" cy="551723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07504" y="1916832"/>
            <a:ext cx="360040" cy="14401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0676" y="5013176"/>
            <a:ext cx="360040" cy="14401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9883" y="4509928"/>
            <a:ext cx="344147" cy="135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0676" y="3072808"/>
            <a:ext cx="369247" cy="116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9552" y="2548800"/>
            <a:ext cx="576064" cy="0"/>
          </a:xfrm>
          <a:prstGeom prst="line">
            <a:avLst/>
          </a:prstGeom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00" y="3265198"/>
            <a:ext cx="396000" cy="84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732" y="2658043"/>
            <a:ext cx="1079996" cy="9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4186" y="2658043"/>
            <a:ext cx="543753" cy="9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200" y="2750400"/>
            <a:ext cx="543753" cy="9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04317" y="2754000"/>
            <a:ext cx="360229" cy="7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412776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-Doing the same thing without a Layer</a:t>
            </a:r>
          </a:p>
          <a:p>
            <a:endParaRPr lang="en-CA" dirty="0" smtClean="0"/>
          </a:p>
          <a:p>
            <a:r>
              <a:rPr lang="en-CA" dirty="0" smtClean="0"/>
              <a:t>-LMD has to meet the SOREM requirements themselves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3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ERT TV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900" y="959766"/>
            <a:ext cx="9183900" cy="5166397"/>
          </a:xfrm>
        </p:spPr>
      </p:pic>
    </p:spTree>
    <p:extLst>
      <p:ext uri="{BB962C8B-B14F-4D97-AF65-F5344CB8AC3E}">
        <p14:creationId xmlns:p14="http://schemas.microsoft.com/office/powerpoint/2010/main" val="162139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5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" y="1"/>
            <a:ext cx="8953716" cy="66693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9600" y="816542"/>
            <a:ext cx="734048" cy="9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4000" y="774000"/>
            <a:ext cx="1008112" cy="6271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600" b="1" dirty="0" smtClean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layer:SOREM:1.0</a:t>
            </a:r>
            <a:endParaRPr lang="en-US" sz="500" b="1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809178"/>
            <a:ext cx="318044" cy="10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4000"/>
            <a:ext cx="9166856" cy="144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" y="1881348"/>
            <a:ext cx="9166856" cy="45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00" y="2611813"/>
            <a:ext cx="396000" cy="84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000" y="3978000"/>
            <a:ext cx="406800" cy="86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732" y="1998000"/>
            <a:ext cx="1079996" cy="9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4186" y="1998000"/>
            <a:ext cx="543753" cy="9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04317" y="2095200"/>
            <a:ext cx="360229" cy="7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7200" y="2095200"/>
            <a:ext cx="543753" cy="9000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17677" y="4543350"/>
            <a:ext cx="369247" cy="116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99792" y="684146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-Doing the same thing with a &lt;resource&gt;</a:t>
            </a:r>
          </a:p>
          <a:p>
            <a:endParaRPr lang="en-CA" dirty="0" smtClean="0"/>
          </a:p>
          <a:p>
            <a:r>
              <a:rPr lang="en-CA" dirty="0" smtClean="0"/>
              <a:t>-LMD just has to look up the audio file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816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Q: Is a Layer the same as a Profile?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No.</a:t>
            </a:r>
          </a:p>
          <a:p>
            <a:endParaRPr lang="en-CA" dirty="0" smtClean="0"/>
          </a:p>
          <a:p>
            <a:r>
              <a:rPr lang="en-CA" dirty="0" smtClean="0"/>
              <a:t>A layer is a group of </a:t>
            </a:r>
            <a:r>
              <a:rPr lang="en-CA" dirty="0" smtClean="0">
                <a:solidFill>
                  <a:srgbClr val="FF0000"/>
                </a:solidFill>
              </a:rPr>
              <a:t>extensions</a:t>
            </a:r>
          </a:p>
          <a:p>
            <a:r>
              <a:rPr lang="en-CA" dirty="0" smtClean="0"/>
              <a:t>A profile is a group of </a:t>
            </a:r>
            <a:r>
              <a:rPr lang="en-CA" dirty="0" smtClean="0">
                <a:solidFill>
                  <a:srgbClr val="00B050"/>
                </a:solidFill>
              </a:rPr>
              <a:t>constraints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  <a:p>
            <a:r>
              <a:rPr lang="en-CA" dirty="0" smtClean="0"/>
              <a:t>What does that mean?</a:t>
            </a:r>
          </a:p>
          <a:p>
            <a:endParaRPr lang="en-CA" dirty="0" smtClean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9555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9952" y="2636912"/>
            <a:ext cx="2304256" cy="5040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CAP-CP:0.4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8136" y="2693850"/>
            <a:ext cx="151216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7624" y="1268760"/>
            <a:ext cx="64087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 CAP has 1 profile identified by owner and 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186"/>
          <a:stretch/>
        </p:blipFill>
        <p:spPr>
          <a:xfrm>
            <a:off x="0" y="645535"/>
            <a:ext cx="9144000" cy="5604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840" y="1196586"/>
            <a:ext cx="5299878" cy="33126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Estrangelo Edessa" panose="03080600000000000000" pitchFamily="66" charset="0"/>
              </a:rPr>
              <a:t>&lt;</a:t>
            </a:r>
            <a:r>
              <a:rPr lang="en-US" sz="2400" dirty="0" smtClean="0">
                <a:solidFill>
                  <a:srgbClr val="CC0066"/>
                </a:solidFill>
                <a:cs typeface="Estrangelo Edessa" panose="03080600000000000000" pitchFamily="66" charset="0"/>
              </a:rPr>
              <a:t>code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Estrangelo Edessa" panose="03080600000000000000" pitchFamily="66" charset="0"/>
              </a:rPr>
              <a:t>&gt;</a:t>
            </a:r>
            <a:r>
              <a:rPr lang="en-US" sz="2400" dirty="0" smtClean="0">
                <a:solidFill>
                  <a:schemeClr val="tx1"/>
                </a:solidFill>
                <a:cs typeface="Estrangelo Edessa" panose="03080600000000000000" pitchFamily="66" charset="0"/>
              </a:rPr>
              <a:t>profile:CAP-CP:0.4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Estrangelo Edessa" panose="03080600000000000000" pitchFamily="66" charset="0"/>
              </a:rPr>
              <a:t>&lt;/</a:t>
            </a:r>
            <a:r>
              <a:rPr lang="en-US" sz="2400" dirty="0" smtClean="0">
                <a:solidFill>
                  <a:srgbClr val="CC0066"/>
                </a:solidFill>
                <a:cs typeface="Estrangelo Edessa" panose="03080600000000000000" pitchFamily="66" charset="0"/>
              </a:rPr>
              <a:t>code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Estrangelo Edessa" panose="03080600000000000000" pitchFamily="66" charset="0"/>
              </a:rPr>
              <a:t>&gt;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cs typeface="Estrangelo Edessa" panose="03080600000000000000" pitchFamily="66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>
            <a:off x="68211" y="1406145"/>
            <a:ext cx="170786" cy="26517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45896" y="1718938"/>
            <a:ext cx="4426504" cy="41391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4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24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16200000">
            <a:off x="95695" y="1611046"/>
            <a:ext cx="216024" cy="38366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" y="2556000"/>
            <a:ext cx="8661786" cy="432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6200000">
            <a:off x="103447" y="2511146"/>
            <a:ext cx="200522" cy="38366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0992" y="1677188"/>
            <a:ext cx="5549413" cy="123007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&lt;</a:t>
            </a:r>
            <a:r>
              <a:rPr lang="en-US" sz="16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eventCode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&lt;</a:t>
            </a:r>
            <a:r>
              <a:rPr lang="en-US" sz="16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valueName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profile:CAP-CP:Event:0.4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valueName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eventCode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649" y="2677158"/>
            <a:ext cx="1079996" cy="9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645" y="2681398"/>
            <a:ext cx="543753" cy="9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3" y="2765398"/>
            <a:ext cx="543753" cy="9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20570" y="2763640"/>
            <a:ext cx="360229" cy="7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684" y="3290400"/>
            <a:ext cx="414000" cy="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Profile and Layers only look similar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They use both </a:t>
            </a:r>
            <a:r>
              <a:rPr lang="en-CA" dirty="0" smtClean="0">
                <a:solidFill>
                  <a:srgbClr val="C00000"/>
                </a:solidFill>
              </a:rPr>
              <a:t>machine</a:t>
            </a:r>
            <a:r>
              <a:rPr lang="en-CA" dirty="0" smtClean="0"/>
              <a:t> and </a:t>
            </a:r>
            <a:r>
              <a:rPr lang="en-CA" dirty="0" smtClean="0">
                <a:solidFill>
                  <a:srgbClr val="0070C0"/>
                </a:solidFill>
              </a:rPr>
              <a:t>audience</a:t>
            </a:r>
            <a:r>
              <a:rPr lang="en-CA" dirty="0" smtClean="0"/>
              <a:t> elements</a:t>
            </a:r>
          </a:p>
          <a:p>
            <a:endParaRPr lang="en-CA" dirty="0" smtClean="0"/>
          </a:p>
          <a:p>
            <a:r>
              <a:rPr lang="en-CA" dirty="0" smtClean="0"/>
              <a:t>In EC we also use the &lt;</a:t>
            </a:r>
            <a:r>
              <a:rPr lang="en-CA" dirty="0" smtClean="0">
                <a:solidFill>
                  <a:srgbClr val="FFC000"/>
                </a:solidFill>
              </a:rPr>
              <a:t>code</a:t>
            </a:r>
            <a:r>
              <a:rPr lang="en-CA" dirty="0" smtClean="0"/>
              <a:t>&gt; element as a courtesy for machines that are programmed to identify or filter on </a:t>
            </a:r>
            <a:r>
              <a:rPr lang="en-CA" dirty="0" smtClean="0">
                <a:solidFill>
                  <a:srgbClr val="CC0066"/>
                </a:solidFill>
              </a:rPr>
              <a:t>Profiles</a:t>
            </a:r>
            <a:r>
              <a:rPr lang="en-CA" dirty="0" smtClean="0"/>
              <a:t> and/or </a:t>
            </a:r>
            <a:r>
              <a:rPr lang="en-CA" dirty="0" smtClean="0">
                <a:solidFill>
                  <a:srgbClr val="CC0066"/>
                </a:solidFill>
              </a:rPr>
              <a:t>Layers</a:t>
            </a:r>
            <a:r>
              <a:rPr lang="en-CA" dirty="0" smtClean="0"/>
              <a:t> in an EC CAP message.</a:t>
            </a:r>
          </a:p>
          <a:p>
            <a:endParaRPr lang="en-CA" dirty="0" smtClean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236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186"/>
          <a:stretch/>
        </p:blipFill>
        <p:spPr>
          <a:xfrm>
            <a:off x="0" y="645535"/>
            <a:ext cx="9144000" cy="5604001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6200000">
            <a:off x="68211" y="1406145"/>
            <a:ext cx="170786" cy="26517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2000" y="1484733"/>
            <a:ext cx="774000" cy="8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1560" y="1472413"/>
            <a:ext cx="1296144" cy="951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5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profile:CAP-CP:0.4</a:t>
            </a:r>
            <a:endParaRPr lang="en-US" sz="650" b="1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1600" y="1754905"/>
            <a:ext cx="255600" cy="8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1600" y="1728000"/>
            <a:ext cx="504056" cy="1247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50" b="1" dirty="0" smtClean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en-CA</a:t>
            </a:r>
            <a:endParaRPr lang="en-US" sz="600" b="1" dirty="0"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38400" y="2660960"/>
            <a:ext cx="828000" cy="1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73628" y="2604805"/>
            <a:ext cx="142876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profile:CAP-CP:Event:0.4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000" y="2675226"/>
            <a:ext cx="536400" cy="79467"/>
          </a:xfrm>
          <a:prstGeom prst="rect">
            <a:avLst/>
          </a:prstGeom>
        </p:spPr>
      </p:pic>
      <p:sp>
        <p:nvSpPr>
          <p:cNvPr id="17" name="Double Bracket 16"/>
          <p:cNvSpPr/>
          <p:nvPr/>
        </p:nvSpPr>
        <p:spPr>
          <a:xfrm>
            <a:off x="375847" y="1474662"/>
            <a:ext cx="1459850" cy="102941"/>
          </a:xfrm>
          <a:prstGeom prst="bracketPair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6" y="2556000"/>
            <a:ext cx="8661786" cy="43200"/>
          </a:xfrm>
          <a:prstGeom prst="rect">
            <a:avLst/>
          </a:prstGeom>
        </p:spPr>
      </p:pic>
      <p:sp>
        <p:nvSpPr>
          <p:cNvPr id="18" name="Double Bracket 17"/>
          <p:cNvSpPr/>
          <p:nvPr/>
        </p:nvSpPr>
        <p:spPr>
          <a:xfrm>
            <a:off x="437752" y="2583906"/>
            <a:ext cx="2456648" cy="341037"/>
          </a:xfrm>
          <a:prstGeom prst="bracketPair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uble Bracket 18"/>
          <p:cNvSpPr/>
          <p:nvPr/>
        </p:nvSpPr>
        <p:spPr>
          <a:xfrm>
            <a:off x="511117" y="1728000"/>
            <a:ext cx="1324579" cy="124720"/>
          </a:xfrm>
          <a:prstGeom prst="bracketPair">
            <a:avLst/>
          </a:prstGeom>
          <a:ln w="28575"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6512" y="1628800"/>
            <a:ext cx="349440" cy="3343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en-US" b="1" dirty="0"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8440" y="2575457"/>
            <a:ext cx="349440" cy="334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903" y="2765398"/>
            <a:ext cx="543753" cy="9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20570" y="2763640"/>
            <a:ext cx="360229" cy="79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684" y="3290400"/>
            <a:ext cx="414000" cy="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685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" y="1"/>
            <a:ext cx="8953716" cy="66693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9600" y="816542"/>
            <a:ext cx="734048" cy="9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4000" y="774000"/>
            <a:ext cx="1008112" cy="6271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6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layer:SOREM:1.0</a:t>
            </a:r>
            <a:endParaRPr lang="en-US" sz="5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850364"/>
            <a:ext cx="25152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224000" y="3491025"/>
            <a:ext cx="1735200" cy="1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2000" y="3456000"/>
            <a:ext cx="1944216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550" b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layer:SOREM:1.0:Broadcast_Immediately</a:t>
            </a:r>
            <a:endParaRPr lang="en-US" sz="550" b="1" dirty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728" y="3377279"/>
            <a:ext cx="349440" cy="3343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en-US" b="1" dirty="0">
              <a:solidFill>
                <a:srgbClr val="00B05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800" y="3747872"/>
            <a:ext cx="349440" cy="334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60000" y="3861048"/>
            <a:ext cx="1440000" cy="1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35174" y="3834000"/>
            <a:ext cx="1500106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55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layer:SOREM:1.0:Broadcast_Text</a:t>
            </a:r>
            <a:endParaRPr lang="en-US" sz="55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809178"/>
            <a:ext cx="318044" cy="100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4000"/>
            <a:ext cx="9166856" cy="144016"/>
          </a:xfrm>
          <a:prstGeom prst="rect">
            <a:avLst/>
          </a:prstGeom>
        </p:spPr>
      </p:pic>
      <p:sp>
        <p:nvSpPr>
          <p:cNvPr id="6" name="Double Bracket 5"/>
          <p:cNvSpPr/>
          <p:nvPr/>
        </p:nvSpPr>
        <p:spPr>
          <a:xfrm>
            <a:off x="323528" y="803168"/>
            <a:ext cx="1440160" cy="97602"/>
          </a:xfrm>
          <a:prstGeom prst="bracketPair">
            <a:avLst/>
          </a:prstGeom>
          <a:ln w="19050"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" y="1881348"/>
            <a:ext cx="9166856" cy="457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00" y="2611813"/>
            <a:ext cx="396000" cy="84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000" y="3978000"/>
            <a:ext cx="406800" cy="86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732" y="1998000"/>
            <a:ext cx="1079996" cy="9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4186" y="1998000"/>
            <a:ext cx="543753" cy="9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7200" y="2095200"/>
            <a:ext cx="543753" cy="9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04317" y="2095200"/>
            <a:ext cx="360229" cy="79200"/>
          </a:xfrm>
          <a:prstGeom prst="rect">
            <a:avLst/>
          </a:prstGeom>
        </p:spPr>
      </p:pic>
      <p:sp>
        <p:nvSpPr>
          <p:cNvPr id="31" name="Double Bracket 30"/>
          <p:cNvSpPr/>
          <p:nvPr/>
        </p:nvSpPr>
        <p:spPr>
          <a:xfrm>
            <a:off x="395536" y="3801717"/>
            <a:ext cx="7560839" cy="635395"/>
          </a:xfrm>
          <a:prstGeom prst="bracketPair">
            <a:avLst>
              <a:gd name="adj" fmla="val 7073"/>
            </a:avLst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uble Bracket 31"/>
          <p:cNvSpPr/>
          <p:nvPr/>
        </p:nvSpPr>
        <p:spPr>
          <a:xfrm>
            <a:off x="419664" y="3377279"/>
            <a:ext cx="3144224" cy="341037"/>
          </a:xfrm>
          <a:prstGeom prst="bracketPair">
            <a:avLst/>
          </a:prstGeom>
          <a:ln w="28575"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The </a:t>
            </a:r>
            <a:r>
              <a:rPr lang="en-CA" dirty="0" smtClean="0"/>
              <a:t>Canada case for Layers and Profiles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With layers we can</a:t>
            </a:r>
          </a:p>
          <a:p>
            <a:pPr lvl="1"/>
            <a:r>
              <a:rPr lang="en-CA" dirty="0" smtClean="0"/>
              <a:t>manage </a:t>
            </a:r>
            <a:r>
              <a:rPr lang="en-CA" dirty="0" smtClean="0">
                <a:solidFill>
                  <a:srgbClr val="CC0066"/>
                </a:solidFill>
              </a:rPr>
              <a:t>engaged</a:t>
            </a:r>
            <a:r>
              <a:rPr lang="en-CA" dirty="0" smtClean="0"/>
              <a:t> or </a:t>
            </a:r>
            <a:r>
              <a:rPr lang="en-CA" dirty="0" smtClean="0">
                <a:solidFill>
                  <a:srgbClr val="00B050"/>
                </a:solidFill>
              </a:rPr>
              <a:t>disengaged</a:t>
            </a:r>
            <a:r>
              <a:rPr lang="en-CA" dirty="0" smtClean="0"/>
              <a:t> clients in our CAP using existing CAP elements</a:t>
            </a:r>
          </a:p>
          <a:p>
            <a:pPr lvl="1"/>
            <a:r>
              <a:rPr lang="en-CA" dirty="0" smtClean="0"/>
              <a:t>apply partner group constraints to the layer only</a:t>
            </a:r>
            <a:endParaRPr lang="en-CA" dirty="0"/>
          </a:p>
          <a:p>
            <a:pPr lvl="1"/>
            <a:r>
              <a:rPr lang="en-CA" dirty="0" smtClean="0"/>
              <a:t>accommodate </a:t>
            </a:r>
            <a:r>
              <a:rPr lang="en-CA" dirty="0"/>
              <a:t>new partners </a:t>
            </a:r>
            <a:r>
              <a:rPr lang="en-CA" dirty="0" smtClean="0"/>
              <a:t>without having to resolve change </a:t>
            </a:r>
            <a:r>
              <a:rPr lang="en-CA" dirty="0"/>
              <a:t>issues with existing partners</a:t>
            </a:r>
          </a:p>
          <a:p>
            <a:pPr lvl="1"/>
            <a:r>
              <a:rPr lang="en-CA" dirty="0" smtClean="0"/>
              <a:t>show engaged partners all the layers</a:t>
            </a:r>
          </a:p>
          <a:p>
            <a:pPr lvl="1"/>
            <a:r>
              <a:rPr lang="en-CA" dirty="0" smtClean="0"/>
              <a:t>show engaged partners who owns the layer</a:t>
            </a:r>
          </a:p>
          <a:p>
            <a:pPr lvl="1"/>
            <a:r>
              <a:rPr lang="en-CA" dirty="0" smtClean="0"/>
              <a:t>keep </a:t>
            </a:r>
            <a:r>
              <a:rPr lang="en-CA" dirty="0" smtClean="0">
                <a:solidFill>
                  <a:srgbClr val="FFC000"/>
                </a:solidFill>
              </a:rPr>
              <a:t>our</a:t>
            </a:r>
            <a:r>
              <a:rPr lang="en-CA" dirty="0" smtClean="0"/>
              <a:t> </a:t>
            </a:r>
            <a:r>
              <a:rPr lang="en-CA" dirty="0"/>
              <a:t>story/narrative/feel </a:t>
            </a:r>
            <a:r>
              <a:rPr lang="en-CA" dirty="0" smtClean="0"/>
              <a:t>in the standard CAP elements If </a:t>
            </a:r>
            <a:r>
              <a:rPr lang="en-CA" dirty="0"/>
              <a:t>a grouping of </a:t>
            </a:r>
            <a:r>
              <a:rPr lang="en-CA" dirty="0" smtClean="0"/>
              <a:t>constraints </a:t>
            </a:r>
            <a:r>
              <a:rPr lang="en-CA" dirty="0"/>
              <a:t>is called a </a:t>
            </a:r>
            <a:r>
              <a:rPr lang="en-CA" dirty="0" smtClean="0"/>
              <a:t>profile </a:t>
            </a:r>
            <a:r>
              <a:rPr lang="en-CA" dirty="0"/>
              <a:t>we can</a:t>
            </a:r>
          </a:p>
          <a:p>
            <a:pPr lvl="1"/>
            <a:r>
              <a:rPr lang="en-CA" dirty="0"/>
              <a:t>manage </a:t>
            </a:r>
            <a:r>
              <a:rPr lang="en-CA" dirty="0" smtClean="0"/>
              <a:t>Canada while remaining interoperable with the world</a:t>
            </a:r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7842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en-CA" dirty="0" smtClean="0"/>
              <a:t>Our Partners</a:t>
            </a:r>
            <a:endParaRPr lang="en-C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We have come to </a:t>
            </a:r>
            <a:r>
              <a:rPr lang="en-CA" dirty="0"/>
              <a:t>recognize the following </a:t>
            </a:r>
            <a:r>
              <a:rPr lang="en-CA" dirty="0" smtClean="0">
                <a:solidFill>
                  <a:srgbClr val="FF0000"/>
                </a:solidFill>
              </a:rPr>
              <a:t>categorization</a:t>
            </a:r>
            <a:r>
              <a:rPr lang="en-CA" dirty="0" smtClean="0"/>
              <a:t> of </a:t>
            </a:r>
            <a:r>
              <a:rPr lang="en-CA" dirty="0"/>
              <a:t>our partners…</a:t>
            </a:r>
          </a:p>
          <a:p>
            <a:pPr lvl="1"/>
            <a:endParaRPr lang="en-CA" dirty="0"/>
          </a:p>
          <a:p>
            <a:pPr lvl="1"/>
            <a:r>
              <a:rPr lang="en-CA" b="1" dirty="0" smtClean="0">
                <a:solidFill>
                  <a:srgbClr val="00B050"/>
                </a:solidFill>
              </a:rPr>
              <a:t>Engaged:</a:t>
            </a:r>
            <a:r>
              <a:rPr lang="en-CA" dirty="0" smtClean="0"/>
              <a:t> </a:t>
            </a:r>
            <a:r>
              <a:rPr lang="en-CA" dirty="0"/>
              <a:t>Partners </a:t>
            </a:r>
            <a:r>
              <a:rPr lang="en-CA" dirty="0" smtClean="0"/>
              <a:t>that generally </a:t>
            </a:r>
            <a:r>
              <a:rPr lang="en-CA" dirty="0"/>
              <a:t>want all the </a:t>
            </a:r>
            <a:r>
              <a:rPr lang="en-CA" i="1" dirty="0">
                <a:solidFill>
                  <a:srgbClr val="7030A0"/>
                </a:solidFill>
              </a:rPr>
              <a:t>warning</a:t>
            </a:r>
            <a:r>
              <a:rPr lang="en-CA" dirty="0"/>
              <a:t> information </a:t>
            </a:r>
            <a:r>
              <a:rPr lang="en-CA" dirty="0" smtClean="0"/>
              <a:t>that they </a:t>
            </a:r>
            <a:r>
              <a:rPr lang="en-CA" dirty="0"/>
              <a:t>can get </a:t>
            </a:r>
            <a:r>
              <a:rPr lang="en-CA" dirty="0" smtClean="0"/>
              <a:t>their ands on to create their own value added </a:t>
            </a:r>
            <a:r>
              <a:rPr lang="en-CA" dirty="0" smtClean="0">
                <a:solidFill>
                  <a:srgbClr val="0070C0"/>
                </a:solidFill>
              </a:rPr>
              <a:t>service</a:t>
            </a:r>
            <a:r>
              <a:rPr lang="en-CA" dirty="0" smtClean="0"/>
              <a:t> </a:t>
            </a:r>
            <a:r>
              <a:rPr lang="en-CA" dirty="0"/>
              <a:t>to clients</a:t>
            </a:r>
          </a:p>
          <a:p>
            <a:pPr lvl="1"/>
            <a:endParaRPr lang="en-CA" dirty="0"/>
          </a:p>
          <a:p>
            <a:pPr lvl="1"/>
            <a:r>
              <a:rPr lang="en-CA" b="1" dirty="0" smtClean="0">
                <a:solidFill>
                  <a:srgbClr val="00B050"/>
                </a:solidFill>
              </a:rPr>
              <a:t>Dis-Engaged:</a:t>
            </a:r>
            <a:r>
              <a:rPr lang="en-CA" dirty="0" smtClean="0"/>
              <a:t> </a:t>
            </a:r>
            <a:r>
              <a:rPr lang="en-CA" dirty="0"/>
              <a:t>Partners </a:t>
            </a:r>
            <a:r>
              <a:rPr lang="en-CA" dirty="0" smtClean="0"/>
              <a:t>that generally don’t want anything more than the minimum they need to pass the </a:t>
            </a:r>
            <a:r>
              <a:rPr lang="en-CA" i="1" dirty="0">
                <a:solidFill>
                  <a:srgbClr val="7030A0"/>
                </a:solidFill>
              </a:rPr>
              <a:t>warning</a:t>
            </a:r>
            <a:r>
              <a:rPr lang="en-CA" dirty="0" smtClean="0"/>
              <a:t> </a:t>
            </a:r>
            <a:r>
              <a:rPr lang="en-CA" dirty="0"/>
              <a:t>through </a:t>
            </a:r>
            <a:r>
              <a:rPr lang="en-CA" dirty="0" smtClean="0"/>
              <a:t>– all because of some overriding policy that requires them to do </a:t>
            </a:r>
            <a:r>
              <a:rPr lang="en-CA" dirty="0" smtClean="0"/>
              <a:t>so</a:t>
            </a:r>
          </a:p>
          <a:p>
            <a:pPr lvl="1"/>
            <a:endParaRPr lang="en-CA" dirty="0"/>
          </a:p>
          <a:p>
            <a:pPr lvl="1"/>
            <a:r>
              <a:rPr lang="en-CA" dirty="0" smtClean="0"/>
              <a:t>Technically, there is a third partner type…partners </a:t>
            </a:r>
            <a:r>
              <a:rPr lang="en-CA" b="1" dirty="0" smtClean="0">
                <a:solidFill>
                  <a:srgbClr val="00B050"/>
                </a:solidFill>
              </a:rPr>
              <a:t>at large</a:t>
            </a:r>
            <a:r>
              <a:rPr lang="en-CA" dirty="0" smtClean="0"/>
              <a:t>. If they seek to engage us then the strategies discussed today will apply, but until then, they are just users and the relationship is basic CAP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59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43808" y="2492896"/>
            <a:ext cx="3672408" cy="136815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All Layers in an Environment Canada CAP message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23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00" y="3600"/>
            <a:ext cx="8105454" cy="6843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254" y="-315416"/>
            <a:ext cx="1426340" cy="74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607" y="5373216"/>
            <a:ext cx="10353194" cy="1808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1210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813376"/>
            <a:ext cx="8408777" cy="6204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7" y="-99392"/>
            <a:ext cx="1703850" cy="7128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915" b="79400"/>
          <a:stretch/>
        </p:blipFill>
        <p:spPr>
          <a:xfrm>
            <a:off x="1" y="0"/>
            <a:ext cx="7884368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00069 -0.9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88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00087 -0.987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730"/>
            <a:ext cx="11329922" cy="7028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" y="-3600"/>
            <a:ext cx="8170395" cy="6485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81451"/>
            <a:ext cx="8540759" cy="6313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8274"/>
          <a:stretch/>
        </p:blipFill>
        <p:spPr>
          <a:xfrm>
            <a:off x="-8319" y="-3600"/>
            <a:ext cx="8108711" cy="1398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-171399"/>
            <a:ext cx="2304255" cy="15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3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0539 -1.03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51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0.00365 -1.04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5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52319" y="-73576"/>
            <a:ext cx="1919553" cy="7174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2736" y="620688"/>
            <a:ext cx="13202130" cy="6480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0"/>
            <a:ext cx="8172400" cy="604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650"/>
          <a:stretch/>
        </p:blipFill>
        <p:spPr>
          <a:xfrm>
            <a:off x="-1" y="0"/>
            <a:ext cx="8131143" cy="6813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79422"/>
          <a:stretch/>
        </p:blipFill>
        <p:spPr>
          <a:xfrm>
            <a:off x="0" y="1548"/>
            <a:ext cx="8131143" cy="14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0.00017 -0.8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00209 -0.877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4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764704" y="-531440"/>
            <a:ext cx="12125074" cy="7632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22746" cy="652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525344"/>
            <a:ext cx="8266554" cy="780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6" y="7305820"/>
            <a:ext cx="9156520" cy="6596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77967"/>
          <a:stretch/>
        </p:blipFill>
        <p:spPr>
          <a:xfrm>
            <a:off x="-2184" y="1"/>
            <a:ext cx="9122747" cy="14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0059 -0.7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3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0.00295 -0.7620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8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0313 -0.763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3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4704" y="-1395536"/>
            <a:ext cx="11809312" cy="8230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370" y="-243408"/>
            <a:ext cx="1181100" cy="72313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" b="117"/>
          <a:stretch/>
        </p:blipFill>
        <p:spPr>
          <a:xfrm>
            <a:off x="0" y="6848548"/>
            <a:ext cx="8028384" cy="594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00" y="-10800"/>
            <a:ext cx="812265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79222"/>
          <a:stretch/>
        </p:blipFill>
        <p:spPr>
          <a:xfrm>
            <a:off x="0" y="-12148"/>
            <a:ext cx="8122656" cy="14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00521 -0.7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0191 -0.732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22" y="219374"/>
            <a:ext cx="5906790" cy="5906790"/>
          </a:xfrm>
        </p:spPr>
      </p:pic>
    </p:spTree>
    <p:extLst>
      <p:ext uri="{BB962C8B-B14F-4D97-AF65-F5344CB8AC3E}">
        <p14:creationId xmlns:p14="http://schemas.microsoft.com/office/powerpoint/2010/main" val="22368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650" y="2390775"/>
            <a:ext cx="7416800" cy="1470025"/>
          </a:xfrm>
          <a:solidFill>
            <a:srgbClr val="FFFFFF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Thank You</a:t>
            </a:r>
            <a:endParaRPr lang="fr-CA" altLang="en-US" dirty="0" smtClean="0"/>
          </a:p>
        </p:txBody>
      </p:sp>
      <p:sp>
        <p:nvSpPr>
          <p:cNvPr id="5123" name="Rectangle 10"/>
          <p:cNvSpPr>
            <a:spLocks noGrp="1" noChangeArrowheads="1"/>
          </p:cNvSpPr>
          <p:nvPr>
            <p:ph type="subTitle" idx="4294967295"/>
          </p:nvPr>
        </p:nvSpPr>
        <p:spPr>
          <a:xfrm>
            <a:off x="4211960" y="4365625"/>
            <a:ext cx="3889053" cy="791567"/>
          </a:xfrm>
          <a:solidFill>
            <a:srgbClr val="FFFFFF"/>
          </a:solidFill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altLang="zh-TW" sz="1800" b="1" dirty="0" smtClean="0"/>
              <a:t>Norm Paulsen</a:t>
            </a:r>
          </a:p>
          <a:p>
            <a:pPr marL="0" indent="0" eaLnBrk="1" hangingPunct="1">
              <a:buFontTx/>
              <a:buNone/>
            </a:pPr>
            <a:r>
              <a:rPr lang="en-US" altLang="zh-TW" sz="1800" b="1" dirty="0" smtClean="0"/>
              <a:t> (norm.Paulsen@Canada.ca)</a:t>
            </a:r>
          </a:p>
        </p:txBody>
      </p:sp>
    </p:spTree>
    <p:extLst>
      <p:ext uri="{BB962C8B-B14F-4D97-AF65-F5344CB8AC3E}">
        <p14:creationId xmlns:p14="http://schemas.microsoft.com/office/powerpoint/2010/main" val="408479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CA" dirty="0" smtClean="0"/>
              <a:t>Dealing </a:t>
            </a:r>
            <a:r>
              <a:rPr lang="en-CA" smtClean="0"/>
              <a:t>with </a:t>
            </a:r>
            <a:r>
              <a:rPr lang="en-CA" smtClean="0"/>
              <a:t>partner </a:t>
            </a:r>
            <a:r>
              <a:rPr lang="en-CA" dirty="0" smtClean="0"/>
              <a:t>types</a:t>
            </a:r>
            <a:endParaRPr lang="en-CA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CAP 1.2 </a:t>
            </a:r>
            <a:r>
              <a:rPr lang="en-CA" dirty="0" smtClean="0">
                <a:solidFill>
                  <a:srgbClr val="FF0000"/>
                </a:solidFill>
              </a:rPr>
              <a:t>enables</a:t>
            </a:r>
            <a:r>
              <a:rPr lang="en-CA" dirty="0" smtClean="0"/>
              <a:t> us to service both types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 smtClean="0"/>
              <a:t>With the</a:t>
            </a:r>
            <a:r>
              <a:rPr lang="en-CA" dirty="0" smtClean="0">
                <a:solidFill>
                  <a:srgbClr val="00B050"/>
                </a:solidFill>
              </a:rPr>
              <a:t> dis-engaged </a:t>
            </a:r>
            <a:r>
              <a:rPr lang="en-CA" dirty="0"/>
              <a:t>partner group we are often expected to work </a:t>
            </a:r>
            <a:r>
              <a:rPr lang="en-CA" dirty="0" smtClean="0"/>
              <a:t>with the </a:t>
            </a:r>
            <a:r>
              <a:rPr lang="en-CA" dirty="0"/>
              <a:t>constraints of their </a:t>
            </a:r>
            <a:r>
              <a:rPr lang="en-CA" dirty="0" smtClean="0"/>
              <a:t>systems</a:t>
            </a:r>
            <a:endParaRPr lang="en-CA" dirty="0"/>
          </a:p>
          <a:p>
            <a:endParaRPr lang="en-CA" dirty="0" smtClean="0">
              <a:solidFill>
                <a:srgbClr val="00B050"/>
              </a:solidFill>
            </a:endParaRPr>
          </a:p>
          <a:p>
            <a:r>
              <a:rPr lang="en-CA" dirty="0"/>
              <a:t>With the</a:t>
            </a:r>
            <a:r>
              <a:rPr lang="en-CA" dirty="0">
                <a:solidFill>
                  <a:srgbClr val="00B050"/>
                </a:solidFill>
              </a:rPr>
              <a:t> dis-engaged </a:t>
            </a:r>
            <a:r>
              <a:rPr lang="en-CA" dirty="0"/>
              <a:t>partner group </a:t>
            </a:r>
            <a:r>
              <a:rPr lang="en-CA" dirty="0" smtClean="0"/>
              <a:t>they tend to build to today</a:t>
            </a:r>
            <a:r>
              <a:rPr lang="en-CA" dirty="0"/>
              <a:t> </a:t>
            </a:r>
            <a:r>
              <a:rPr lang="en-CA" dirty="0" smtClean="0"/>
              <a:t>with no plans for future change</a:t>
            </a:r>
          </a:p>
          <a:p>
            <a:endParaRPr lang="en-CA" dirty="0"/>
          </a:p>
          <a:p>
            <a:r>
              <a:rPr lang="en-CA" dirty="0" smtClean="0"/>
              <a:t>With the </a:t>
            </a:r>
            <a:r>
              <a:rPr lang="en-CA" dirty="0" smtClean="0">
                <a:solidFill>
                  <a:srgbClr val="00B050"/>
                </a:solidFill>
              </a:rPr>
              <a:t>engaged </a:t>
            </a:r>
            <a:r>
              <a:rPr lang="en-CA" dirty="0"/>
              <a:t>partner group </a:t>
            </a:r>
            <a:r>
              <a:rPr lang="en-CA" dirty="0" smtClean="0"/>
              <a:t>we work together to solve the data issues</a:t>
            </a:r>
          </a:p>
          <a:p>
            <a:endParaRPr lang="en-CA" dirty="0"/>
          </a:p>
          <a:p>
            <a:r>
              <a:rPr lang="en-CA" dirty="0"/>
              <a:t>In </a:t>
            </a:r>
            <a:r>
              <a:rPr lang="en-CA" dirty="0" smtClean="0"/>
              <a:t>EC </a:t>
            </a:r>
            <a:r>
              <a:rPr lang="en-CA" dirty="0"/>
              <a:t>CAP, we have a strategy to handle both types </a:t>
            </a:r>
            <a:r>
              <a:rPr lang="en-CA" dirty="0" smtClean="0"/>
              <a:t>of partner in single CAP </a:t>
            </a:r>
            <a:r>
              <a:rPr lang="en-CA" i="1" dirty="0">
                <a:solidFill>
                  <a:srgbClr val="0070C0"/>
                </a:solidFill>
              </a:rPr>
              <a:t>alert</a:t>
            </a:r>
            <a:r>
              <a:rPr lang="en-CA" dirty="0"/>
              <a:t> </a:t>
            </a:r>
            <a:r>
              <a:rPr lang="en-CA" i="1" dirty="0" smtClean="0">
                <a:solidFill>
                  <a:srgbClr val="0070C0"/>
                </a:solidFill>
              </a:rPr>
              <a:t>messages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42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The rest of the presentation today will look at examples of </a:t>
            </a:r>
            <a:r>
              <a:rPr lang="en-CA" b="1" dirty="0" smtClean="0">
                <a:solidFill>
                  <a:srgbClr val="00B050"/>
                </a:solidFill>
              </a:rPr>
              <a:t>EC CAP </a:t>
            </a:r>
            <a:r>
              <a:rPr lang="en-CA" dirty="0" smtClean="0"/>
              <a:t>that </a:t>
            </a:r>
            <a:r>
              <a:rPr lang="en-CA" dirty="0" smtClean="0">
                <a:solidFill>
                  <a:srgbClr val="FF0000"/>
                </a:solidFill>
              </a:rPr>
              <a:t>expands</a:t>
            </a:r>
            <a:r>
              <a:rPr lang="en-CA" dirty="0" smtClean="0"/>
              <a:t> on this discussion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CA" dirty="0" smtClean="0"/>
              <a:t>Examples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91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CA" dirty="0" smtClean="0"/>
              <a:t>First…Some Basics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CA" dirty="0"/>
              <a:t>CAP has </a:t>
            </a:r>
            <a:r>
              <a:rPr lang="en-CA" dirty="0">
                <a:solidFill>
                  <a:srgbClr val="FF0000"/>
                </a:solidFill>
              </a:rPr>
              <a:t>elements</a:t>
            </a:r>
            <a:r>
              <a:rPr lang="en-CA" dirty="0"/>
              <a:t> meant for the end audience to experience</a:t>
            </a:r>
          </a:p>
          <a:p>
            <a:pPr lvl="1"/>
            <a:r>
              <a:rPr lang="en-CA" dirty="0" smtClean="0"/>
              <a:t>These </a:t>
            </a:r>
            <a:r>
              <a:rPr lang="en-CA" dirty="0" smtClean="0">
                <a:solidFill>
                  <a:srgbClr val="FF0000"/>
                </a:solidFill>
              </a:rPr>
              <a:t>elements</a:t>
            </a:r>
            <a:r>
              <a:rPr lang="en-CA" dirty="0" smtClean="0"/>
              <a:t> tell </a:t>
            </a:r>
            <a:r>
              <a:rPr lang="en-CA" dirty="0"/>
              <a:t>the </a:t>
            </a:r>
            <a:r>
              <a:rPr lang="en-CA" dirty="0" smtClean="0"/>
              <a:t>end audience </a:t>
            </a:r>
            <a:r>
              <a:rPr lang="en-CA" dirty="0"/>
              <a:t>the story we want told (based on how </a:t>
            </a:r>
            <a:r>
              <a:rPr lang="en-CA" dirty="0" smtClean="0"/>
              <a:t>we, the issuer, forms our </a:t>
            </a:r>
            <a:r>
              <a:rPr lang="en-CA" i="1" dirty="0" smtClean="0">
                <a:solidFill>
                  <a:srgbClr val="7030A0"/>
                </a:solidFill>
              </a:rPr>
              <a:t>warnings</a:t>
            </a:r>
            <a:r>
              <a:rPr lang="en-CA" dirty="0" smtClean="0"/>
              <a:t>)</a:t>
            </a:r>
            <a:endParaRPr lang="en-CA" dirty="0"/>
          </a:p>
          <a:p>
            <a:pPr lvl="1"/>
            <a:r>
              <a:rPr lang="en-CA" dirty="0"/>
              <a:t>In the examples given these </a:t>
            </a:r>
            <a:r>
              <a:rPr lang="en-CA" dirty="0">
                <a:solidFill>
                  <a:srgbClr val="FFCC00"/>
                </a:solidFill>
              </a:rPr>
              <a:t>elements</a:t>
            </a:r>
            <a:r>
              <a:rPr lang="en-CA" dirty="0" smtClean="0">
                <a:solidFill>
                  <a:srgbClr val="FFCC00"/>
                </a:solidFill>
              </a:rPr>
              <a:t> </a:t>
            </a:r>
            <a:r>
              <a:rPr lang="en-CA" dirty="0"/>
              <a:t>are marked in </a:t>
            </a:r>
            <a:r>
              <a:rPr lang="en-CA" dirty="0" smtClean="0">
                <a:solidFill>
                  <a:srgbClr val="FFCC00"/>
                </a:solidFill>
              </a:rPr>
              <a:t>yellow</a:t>
            </a:r>
            <a:endParaRPr lang="en-CA" dirty="0"/>
          </a:p>
          <a:p>
            <a:pPr lvl="1"/>
            <a:endParaRPr lang="en-CA" dirty="0">
              <a:solidFill>
                <a:srgbClr val="FFCC00"/>
              </a:solidFill>
            </a:endParaRPr>
          </a:p>
          <a:p>
            <a:r>
              <a:rPr lang="en-CA" dirty="0" smtClean="0"/>
              <a:t>CAP has </a:t>
            </a:r>
            <a:r>
              <a:rPr lang="en-CA" dirty="0" smtClean="0">
                <a:solidFill>
                  <a:srgbClr val="FF0000"/>
                </a:solidFill>
              </a:rPr>
              <a:t>elements</a:t>
            </a:r>
            <a:r>
              <a:rPr lang="en-CA" dirty="0" smtClean="0"/>
              <a:t> meant for machine in the middle that does the automated processing</a:t>
            </a:r>
          </a:p>
          <a:p>
            <a:pPr lvl="1"/>
            <a:r>
              <a:rPr lang="en-CA" dirty="0" smtClean="0"/>
              <a:t>These </a:t>
            </a:r>
            <a:r>
              <a:rPr lang="en-CA" dirty="0">
                <a:solidFill>
                  <a:srgbClr val="FF0000"/>
                </a:solidFill>
              </a:rPr>
              <a:t>elements</a:t>
            </a:r>
            <a:r>
              <a:rPr lang="en-CA" dirty="0" smtClean="0"/>
              <a:t> direct the machine to automate a response to the value found there (based on some business policy)</a:t>
            </a:r>
          </a:p>
          <a:p>
            <a:pPr lvl="1"/>
            <a:r>
              <a:rPr lang="en-CA" dirty="0"/>
              <a:t>In the examples given these </a:t>
            </a:r>
            <a:r>
              <a:rPr lang="en-CA" dirty="0">
                <a:solidFill>
                  <a:srgbClr val="00B050"/>
                </a:solidFill>
              </a:rPr>
              <a:t>elements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/>
              <a:t>are marked in </a:t>
            </a:r>
            <a:r>
              <a:rPr lang="en-CA" dirty="0" smtClean="0">
                <a:solidFill>
                  <a:srgbClr val="00B050"/>
                </a:solidFill>
              </a:rPr>
              <a:t>green</a:t>
            </a:r>
          </a:p>
          <a:p>
            <a:pPr lvl="1"/>
            <a:endParaRPr lang="en-CA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0080"/>
            <a:ext cx="9139016" cy="551723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07504" y="1916832"/>
            <a:ext cx="360040" cy="14401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9883" y="3589040"/>
            <a:ext cx="360040" cy="14401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07504" y="3238552"/>
            <a:ext cx="344147" cy="135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9883" y="3140968"/>
            <a:ext cx="369247" cy="116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9552" y="2548800"/>
            <a:ext cx="576064" cy="0"/>
          </a:xfrm>
          <a:prstGeom prst="line">
            <a:avLst/>
          </a:prstGeom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05828" y="1823204"/>
            <a:ext cx="5686652" cy="11017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2:42 p.m. CST, Environment Canada 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locally intense rainfall are also possible. This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Lake Alma area. # # # This is a dangerous and potentially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to produce or are producing tornadoes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1624" y="1264465"/>
            <a:ext cx="5188848" cy="12843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Estrangelo Edessa" panose="03080600000000000000" pitchFamily="66" charset="0"/>
              </a:rPr>
              <a:t>&lt;</a:t>
            </a:r>
            <a:r>
              <a:rPr lang="en-US" sz="1600" dirty="0" smtClean="0">
                <a:solidFill>
                  <a:srgbClr val="CC0066"/>
                </a:solidFill>
                <a:cs typeface="Estrangelo Edessa" panose="03080600000000000000" pitchFamily="66" charset="0"/>
              </a:rPr>
              <a:t>instruction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Estrangelo Edessa" panose="03080600000000000000" pitchFamily="66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cs typeface="Estrangelo Edessa" panose="03080600000000000000" pitchFamily="66" charset="0"/>
              </a:rPr>
              <a:t>Take cover immediately, if threatening</a:t>
            </a:r>
          </a:p>
          <a:p>
            <a:r>
              <a:rPr lang="en-US" sz="1600" dirty="0" smtClean="0">
                <a:solidFill>
                  <a:schemeClr val="tx1"/>
                </a:solidFill>
                <a:cs typeface="Estrangelo Edessa" panose="03080600000000000000" pitchFamily="66" charset="0"/>
              </a:rPr>
              <a:t>    or any threatening weather approaching, take shelter</a:t>
            </a:r>
          </a:p>
          <a:p>
            <a:r>
              <a:rPr lang="en-US" sz="1600" dirty="0" smtClean="0">
                <a:solidFill>
                  <a:schemeClr val="tx1"/>
                </a:solidFill>
                <a:cs typeface="Estrangelo Edessa" panose="03080600000000000000" pitchFamily="66" charset="0"/>
              </a:rPr>
              <a:t>    basement, bathroom, stairwell or interior closet. </a:t>
            </a:r>
            <a:endParaRPr lang="en-US" sz="1600" dirty="0">
              <a:solidFill>
                <a:schemeClr val="tx1"/>
              </a:solidFill>
              <a:cs typeface="Estrangelo Edessa" panose="03080600000000000000" pitchFamily="66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cs typeface="Estrangelo Edessa" panose="03080600000000000000" pitchFamily="66" charset="0"/>
              </a:rPr>
              <a:t>    building if you can. As a last resort, lie in a low</a:t>
            </a:r>
          </a:p>
          <a:p>
            <a:r>
              <a:rPr lang="en-US" sz="1600" dirty="0">
                <a:solidFill>
                  <a:schemeClr val="tx1"/>
                </a:solidFill>
                <a:cs typeface="Estrangelo Edessa" panose="03080600000000000000" pitchFamily="66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cs typeface="Estrangelo Edessa" panose="03080600000000000000" pitchFamily="66" charset="0"/>
              </a:rPr>
              <a:t>   thunder roars, go indoors!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Estrangelo Edessa" panose="03080600000000000000" pitchFamily="66" charset="0"/>
              </a:rPr>
              <a:t>&lt;/</a:t>
            </a:r>
            <a:r>
              <a:rPr lang="en-US" sz="1600" dirty="0" smtClean="0">
                <a:solidFill>
                  <a:srgbClr val="CC0066"/>
                </a:solidFill>
                <a:cs typeface="Estrangelo Edessa" panose="03080600000000000000" pitchFamily="66" charset="0"/>
              </a:rPr>
              <a:t>instruction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Estrangelo Edessa" panose="03080600000000000000" pitchFamily="66" charset="0"/>
              </a:rPr>
              <a:t>&gt;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cs typeface="Estrangelo Edessa" panose="03080600000000000000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3751" y="2049622"/>
            <a:ext cx="4484593" cy="3361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 warning in effect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38285" y="1763244"/>
            <a:ext cx="2481788" cy="3696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16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00" y="3265198"/>
            <a:ext cx="396000" cy="84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732" y="2658043"/>
            <a:ext cx="1079996" cy="9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4186" y="2658043"/>
            <a:ext cx="543753" cy="9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200" y="2750400"/>
            <a:ext cx="543753" cy="9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04317" y="2754000"/>
            <a:ext cx="360229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20080"/>
            <a:ext cx="9139016" cy="551723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0" y="1268760"/>
            <a:ext cx="360040" cy="2160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7511" y="1687116"/>
            <a:ext cx="360040" cy="2160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0" y="2204864"/>
            <a:ext cx="360040" cy="2160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539552" y="2548800"/>
            <a:ext cx="576064" cy="0"/>
          </a:xfrm>
          <a:prstGeom prst="line">
            <a:avLst/>
          </a:prstGeom>
          <a:ln w="127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635896" y="1256542"/>
            <a:ext cx="4248472" cy="3312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4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msgType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24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msgType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5856" y="1844824"/>
            <a:ext cx="4464496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4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24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7824" y="2385621"/>
            <a:ext cx="4464496" cy="36242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40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severity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sz="240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severity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4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000" y="3265198"/>
            <a:ext cx="396000" cy="8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732" y="2658043"/>
            <a:ext cx="1079996" cy="9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4186" y="2658043"/>
            <a:ext cx="543753" cy="9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058"/>
                    </a14:imgEffect>
                    <a14:imgEffect>
                      <a14:saturation sat="400000"/>
                    </a14:imgEffect>
                    <a14:imgEffect>
                      <a14:brightnessContrast bright="-3000" contrast="-24000"/>
                    </a14:imgEffect>
                  </a14:imgLayer>
                </a14:imgProps>
              </a:ext>
            </a:extLst>
          </a:blip>
          <a:srcRect t="1" r="49463" b="1"/>
          <a:stretch/>
        </p:blipFill>
        <p:spPr>
          <a:xfrm>
            <a:off x="1004317" y="2754000"/>
            <a:ext cx="360229" cy="7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200" y="2750400"/>
            <a:ext cx="543753" cy="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13" grpId="0" animBg="1"/>
      <p:bldP spid="13" grpId="1" animBg="1"/>
      <p:bldP spid="5" grpId="0" animBg="1"/>
      <p:bldP spid="5" grpId="1" animBg="1"/>
      <p:bldP spid="15" grpId="0" animBg="1"/>
      <p:bldP spid="15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Partner Constraints!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Collectively, they come from a </a:t>
            </a:r>
            <a:r>
              <a:rPr lang="en-CA" dirty="0"/>
              <a:t>mixture </a:t>
            </a:r>
            <a:r>
              <a:rPr lang="en-CA" dirty="0" smtClean="0"/>
              <a:t>of…</a:t>
            </a:r>
          </a:p>
          <a:p>
            <a:pPr lvl="1"/>
            <a:r>
              <a:rPr lang="en-CA" dirty="0" smtClean="0">
                <a:solidFill>
                  <a:srgbClr val="FF0000"/>
                </a:solidFill>
              </a:rPr>
              <a:t>policy </a:t>
            </a:r>
            <a:r>
              <a:rPr lang="en-CA" dirty="0">
                <a:solidFill>
                  <a:srgbClr val="FF0000"/>
                </a:solidFill>
              </a:rPr>
              <a:t>makers</a:t>
            </a:r>
            <a:r>
              <a:rPr lang="en-CA" dirty="0" smtClean="0"/>
              <a:t>,</a:t>
            </a:r>
          </a:p>
          <a:p>
            <a:pPr lvl="1"/>
            <a:r>
              <a:rPr lang="en-CA" dirty="0" smtClean="0">
                <a:solidFill>
                  <a:srgbClr val="7030A0"/>
                </a:solidFill>
              </a:rPr>
              <a:t>last </a:t>
            </a:r>
            <a:r>
              <a:rPr lang="en-CA" dirty="0">
                <a:solidFill>
                  <a:srgbClr val="7030A0"/>
                </a:solidFill>
              </a:rPr>
              <a:t>mile </a:t>
            </a:r>
            <a:r>
              <a:rPr lang="en-CA" dirty="0" smtClean="0">
                <a:solidFill>
                  <a:srgbClr val="7030A0"/>
                </a:solidFill>
              </a:rPr>
              <a:t>distributers</a:t>
            </a:r>
            <a:r>
              <a:rPr lang="en-CA" dirty="0"/>
              <a:t>, and</a:t>
            </a:r>
          </a:p>
          <a:p>
            <a:pPr lvl="1"/>
            <a:r>
              <a:rPr lang="en-CA" dirty="0" smtClean="0">
                <a:solidFill>
                  <a:srgbClr val="FFC000"/>
                </a:solidFill>
              </a:rPr>
              <a:t>equipment venders</a:t>
            </a:r>
          </a:p>
          <a:p>
            <a:endParaRPr lang="en-CA" dirty="0" smtClean="0"/>
          </a:p>
          <a:p>
            <a:r>
              <a:rPr lang="en-CA" dirty="0" smtClean="0"/>
              <a:t>These are often imposed back onto the issuing authority</a:t>
            </a:r>
          </a:p>
          <a:p>
            <a:pPr lvl="1"/>
            <a:r>
              <a:rPr lang="en-CA" dirty="0" smtClean="0"/>
              <a:t>size/length of message</a:t>
            </a:r>
          </a:p>
          <a:p>
            <a:pPr lvl="1"/>
            <a:r>
              <a:rPr lang="en-CA" dirty="0" smtClean="0"/>
              <a:t>language(s) of message</a:t>
            </a:r>
          </a:p>
          <a:p>
            <a:pPr lvl="1"/>
            <a:r>
              <a:rPr lang="en-CA" dirty="0" smtClean="0"/>
              <a:t>components of what goes into a message</a:t>
            </a:r>
          </a:p>
          <a:p>
            <a:pPr lvl="1"/>
            <a:r>
              <a:rPr lang="en-CA" dirty="0" smtClean="0"/>
              <a:t>character types allowed/disallowed</a:t>
            </a:r>
          </a:p>
          <a:p>
            <a:pPr lvl="1"/>
            <a:r>
              <a:rPr lang="en-CA" dirty="0" smtClean="0"/>
              <a:t>type of media (such as audio only for Radio)</a:t>
            </a:r>
          </a:p>
          <a:p>
            <a:endParaRPr lang="en-CA" dirty="0" smtClean="0"/>
          </a:p>
          <a:p>
            <a:r>
              <a:rPr lang="en-CA" dirty="0" smtClean="0"/>
              <a:t>sometimes these conflict between partners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7999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1442</TotalTime>
  <Words>2730</Words>
  <Application>Microsoft Office PowerPoint</Application>
  <PresentationFormat>On-screen Show (4:3)</PresentationFormat>
  <Paragraphs>346</Paragraphs>
  <Slides>38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 Unicode MS</vt:lpstr>
      <vt:lpstr>微軟正黑體</vt:lpstr>
      <vt:lpstr>Arial</vt:lpstr>
      <vt:lpstr>Calibri</vt:lpstr>
      <vt:lpstr>Estrangelo Edessa</vt:lpstr>
      <vt:lpstr>Verdana</vt:lpstr>
      <vt:lpstr>Office Theme</vt:lpstr>
      <vt:lpstr>Default Design</vt:lpstr>
      <vt:lpstr>An Issuing Authority  Perspective on Using CAP</vt:lpstr>
      <vt:lpstr>Environment Canada (EC) - an Issuer of Alerts and Warnings</vt:lpstr>
      <vt:lpstr>Our Partners</vt:lpstr>
      <vt:lpstr>Dealing with partner types</vt:lpstr>
      <vt:lpstr>Examples</vt:lpstr>
      <vt:lpstr>First…Some Basics</vt:lpstr>
      <vt:lpstr>PowerPoint Presentation</vt:lpstr>
      <vt:lpstr>PowerPoint Presentation</vt:lpstr>
      <vt:lpstr>Partner Constraints!</vt:lpstr>
      <vt:lpstr>PowerPoint Presentation</vt:lpstr>
      <vt:lpstr>Options/Considerations?</vt:lpstr>
      <vt:lpstr>PowerPoint Presentation</vt:lpstr>
      <vt:lpstr>PowerPoint Presentation</vt:lpstr>
      <vt:lpstr>The “CAP Standard”</vt:lpstr>
      <vt:lpstr>The EC case for one CAP for all</vt:lpstr>
      <vt:lpstr>The Layer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Q: Is a Layer the same as a Profile?</vt:lpstr>
      <vt:lpstr>PowerPoint Presentation</vt:lpstr>
      <vt:lpstr>PowerPoint Presentation</vt:lpstr>
      <vt:lpstr>Profile and Layers only look similar</vt:lpstr>
      <vt:lpstr>PowerPoint Presentation</vt:lpstr>
      <vt:lpstr>PowerPoint Presentation</vt:lpstr>
      <vt:lpstr>The Canada case for Layers and Profiles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Environment Climate Change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Rahman,Pongsakorn [Ontario]</dc:creator>
  <cp:lastModifiedBy>Paulsen,Norm [Ontario]</cp:lastModifiedBy>
  <cp:revision>110</cp:revision>
  <dcterms:created xsi:type="dcterms:W3CDTF">2018-10-17T17:50:41Z</dcterms:created>
  <dcterms:modified xsi:type="dcterms:W3CDTF">2018-11-01T02:16:52Z</dcterms:modified>
</cp:coreProperties>
</file>