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3">
  <p:sldMasterIdLst>
    <p:sldMasterId id="2147483651" r:id="rId1"/>
    <p:sldMasterId id="2147483653" r:id="rId2"/>
  </p:sldMasterIdLst>
  <p:notesMasterIdLst>
    <p:notesMasterId r:id="rId30"/>
  </p:notesMasterIdLst>
  <p:handoutMasterIdLst>
    <p:handoutMasterId r:id="rId31"/>
  </p:handoutMasterIdLst>
  <p:sldIdLst>
    <p:sldId id="573" r:id="rId3"/>
    <p:sldId id="574" r:id="rId4"/>
    <p:sldId id="595" r:id="rId5"/>
    <p:sldId id="596" r:id="rId6"/>
    <p:sldId id="597" r:id="rId7"/>
    <p:sldId id="598" r:id="rId8"/>
    <p:sldId id="601" r:id="rId9"/>
    <p:sldId id="583" r:id="rId10"/>
    <p:sldId id="616" r:id="rId11"/>
    <p:sldId id="600" r:id="rId12"/>
    <p:sldId id="580" r:id="rId13"/>
    <p:sldId id="581" r:id="rId14"/>
    <p:sldId id="617" r:id="rId15"/>
    <p:sldId id="614" r:id="rId16"/>
    <p:sldId id="615" r:id="rId17"/>
    <p:sldId id="590" r:id="rId18"/>
    <p:sldId id="591" r:id="rId19"/>
    <p:sldId id="592" r:id="rId20"/>
    <p:sldId id="618" r:id="rId21"/>
    <p:sldId id="610" r:id="rId22"/>
    <p:sldId id="608" r:id="rId23"/>
    <p:sldId id="609" r:id="rId24"/>
    <p:sldId id="619" r:id="rId25"/>
    <p:sldId id="604" r:id="rId26"/>
    <p:sldId id="605" r:id="rId27"/>
    <p:sldId id="593" r:id="rId28"/>
    <p:sldId id="620" r:id="rId29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accent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accent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accent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accent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accent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990"/>
    <a:srgbClr val="FF9900"/>
    <a:srgbClr val="2D4B9B"/>
    <a:srgbClr val="339900"/>
    <a:srgbClr val="FF4215"/>
    <a:srgbClr val="337000"/>
    <a:srgbClr val="CEDCCA"/>
    <a:srgbClr val="3E5800"/>
    <a:srgbClr val="E3EBE1"/>
    <a:srgbClr val="00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6" autoAdjust="0"/>
    <p:restoredTop sz="77536" autoAdjust="0"/>
  </p:normalViewPr>
  <p:slideViewPr>
    <p:cSldViewPr snapToGrid="0">
      <p:cViewPr>
        <p:scale>
          <a:sx n="75" d="100"/>
          <a:sy n="75" d="100"/>
        </p:scale>
        <p:origin x="-1594" y="-58"/>
      </p:cViewPr>
      <p:guideLst>
        <p:guide orient="horz" pos="1863"/>
        <p:guide orient="horz" pos="799"/>
        <p:guide orient="horz" pos="3929"/>
        <p:guide orient="horz" pos="543"/>
        <p:guide orient="horz" pos="1162"/>
        <p:guide orient="horz" pos="2341"/>
        <p:guide orient="horz" pos="4065"/>
        <p:guide orient="horz" pos="1207"/>
        <p:guide pos="2109"/>
        <p:guide pos="249"/>
        <p:guide pos="3923"/>
      </p:guideLst>
    </p:cSldViewPr>
  </p:slideViewPr>
  <p:outlineViewPr>
    <p:cViewPr>
      <p:scale>
        <a:sx n="33" d="100"/>
        <a:sy n="33" d="100"/>
      </p:scale>
      <p:origin x="0" y="2129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1925" y="-10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t" anchorCtr="0" compatLnSpc="1">
            <a:prstTxWarp prst="textNoShape">
              <a:avLst/>
            </a:prstTxWarp>
          </a:bodyPr>
          <a:lstStyle>
            <a:lvl1pPr algn="l" defTabSz="924870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t" anchorCtr="0" compatLnSpc="1">
            <a:prstTxWarp prst="textNoShape">
              <a:avLst/>
            </a:prstTxWarp>
          </a:bodyPr>
          <a:lstStyle>
            <a:lvl1pPr algn="r" defTabSz="924870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2F4C36-7812-4594-859B-220A97AA4DDD}" type="datetime1">
              <a:rPr lang="en-GB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b" anchorCtr="0" compatLnSpc="1">
            <a:prstTxWarp prst="textNoShape">
              <a:avLst/>
            </a:prstTxWarp>
          </a:bodyPr>
          <a:lstStyle>
            <a:lvl1pPr algn="l" defTabSz="924870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b" anchorCtr="0" compatLnSpc="1">
            <a:prstTxWarp prst="textNoShape">
              <a:avLst/>
            </a:prstTxWarp>
          </a:bodyPr>
          <a:lstStyle>
            <a:lvl1pPr algn="r" defTabSz="925501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DBE4446-D562-456C-B423-26CF83A818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69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t" anchorCtr="0" compatLnSpc="1">
            <a:prstTxWarp prst="textNoShape">
              <a:avLst/>
            </a:prstTxWarp>
          </a:bodyPr>
          <a:lstStyle>
            <a:lvl1pPr algn="l" defTabSz="924870" eaLnBrk="1" hangingPunct="1">
              <a:defRPr sz="13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95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t" anchorCtr="0" compatLnSpc="1">
            <a:prstTxWarp prst="textNoShape">
              <a:avLst/>
            </a:prstTxWarp>
          </a:bodyPr>
          <a:lstStyle>
            <a:lvl1pPr algn="r" defTabSz="924870" eaLnBrk="1" hangingPunct="1">
              <a:defRPr sz="13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6FED19A-96FF-43A1-8307-F185CF68A8B9}" type="datetime1">
              <a:rPr lang="en-GB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286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79463"/>
            <a:ext cx="4872038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45038"/>
            <a:ext cx="4981575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2288"/>
            <a:ext cx="2949575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b" anchorCtr="0" compatLnSpc="1">
            <a:prstTxWarp prst="textNoShape">
              <a:avLst/>
            </a:prstTxWarp>
          </a:bodyPr>
          <a:lstStyle>
            <a:lvl1pPr algn="l" defTabSz="924870" eaLnBrk="1" hangingPunct="1">
              <a:defRPr sz="13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12288"/>
            <a:ext cx="2949575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9" rIns="92556" bIns="46279" numCol="1" anchor="b" anchorCtr="0" compatLnSpc="1">
            <a:prstTxWarp prst="textNoShape">
              <a:avLst/>
            </a:prstTxWarp>
          </a:bodyPr>
          <a:lstStyle>
            <a:lvl1pPr algn="r" defTabSz="925501" eaLnBrk="1" hangingPunct="1">
              <a:defRPr sz="13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A2A5729-676F-4159-83CE-07FD7D5F94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9735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18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dirty="0" smtClean="0"/>
              <a:t>-  </a:t>
            </a:r>
            <a:r>
              <a:rPr lang="de-DE" altLang="de-DE" dirty="0" err="1" smtClean="0"/>
              <a:t>There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</a:t>
            </a:r>
            <a:r>
              <a:rPr lang="de-DE" altLang="de-DE" dirty="0" smtClean="0"/>
              <a:t> also Individual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objects</a:t>
            </a:r>
            <a:r>
              <a:rPr lang="de-DE" altLang="de-DE" baseline="0" dirty="0" smtClean="0"/>
              <a:t>;  </a:t>
            </a:r>
            <a:r>
              <a:rPr lang="de-DE" altLang="de-DE" dirty="0" err="1" smtClean="0"/>
              <a:t>lakes</a:t>
            </a:r>
            <a:r>
              <a:rPr lang="de-DE" altLang="de-DE" dirty="0" smtClean="0"/>
              <a:t> extra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02E27-A924-4AD8-82FA-B3B04AD733D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noProof="0" dirty="0" smtClean="0"/>
              <a:t>Benefit:</a:t>
            </a:r>
            <a:r>
              <a:rPr lang="en-US" altLang="de-DE" baseline="0" noProof="0" dirty="0" smtClean="0"/>
              <a:t> </a:t>
            </a:r>
          </a:p>
          <a:p>
            <a:r>
              <a:rPr lang="en-US" altLang="de-DE" baseline="0" noProof="0" dirty="0" smtClean="0"/>
              <a:t>- Forecaster „draws“ only once, but many different warning products are derived</a:t>
            </a:r>
          </a:p>
          <a:p>
            <a:r>
              <a:rPr lang="en-US" altLang="de-DE" baseline="0" noProof="0" dirty="0" smtClean="0"/>
              <a:t>Legacy System: Every Warning on every Area had to be issued/managed manually and </a:t>
            </a:r>
            <a:r>
              <a:rPr lang="en-US" altLang="de-DE" baseline="0" noProof="0" dirty="0" err="1" smtClean="0"/>
              <a:t>seperately</a:t>
            </a:r>
            <a:endParaRPr lang="en-US" altLang="de-DE" baseline="0" noProof="0" dirty="0" smtClean="0"/>
          </a:p>
          <a:p>
            <a:pPr marL="171450" indent="-171450">
              <a:buFontTx/>
              <a:buChar char="-"/>
            </a:pPr>
            <a:r>
              <a:rPr lang="en-US" altLang="de-DE" baseline="0" noProof="0" dirty="0" smtClean="0"/>
              <a:t>Clear separation of warning information and product – any product can be created from any variant</a:t>
            </a:r>
          </a:p>
          <a:p>
            <a:pPr marL="0" indent="0">
              <a:buFontTx/>
              <a:buNone/>
            </a:pPr>
            <a:endParaRPr lang="en-US" altLang="de-DE" baseline="0" noProof="0" dirty="0" smtClean="0"/>
          </a:p>
          <a:p>
            <a:pPr marL="0" indent="0">
              <a:buFontTx/>
              <a:buNone/>
            </a:pPr>
            <a:r>
              <a:rPr lang="en-US" altLang="de-DE" baseline="0" noProof="0" dirty="0" smtClean="0"/>
              <a:t>Concludes the excurse to warning production</a:t>
            </a:r>
          </a:p>
          <a:p>
            <a:endParaRPr lang="de-DE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02E27-A924-4AD8-82FA-B3B04AD733D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- CAP offers an </a:t>
            </a:r>
            <a:r>
              <a:rPr lang="en-US" b="1" noProof="0" dirty="0" smtClean="0"/>
              <a:t>update mechanism</a:t>
            </a:r>
            <a:r>
              <a:rPr lang="en-US" noProof="0" dirty="0" smtClean="0"/>
              <a:t> to convey changes to </a:t>
            </a:r>
            <a:r>
              <a:rPr lang="en-US" dirty="0" smtClean="0"/>
              <a:t>recipients     (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msgType</a:t>
            </a:r>
            <a:r>
              <a:rPr lang="en-US" dirty="0" smtClean="0"/>
              <a:t>,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references</a:t>
            </a:r>
            <a:r>
              <a:rPr lang="en-US" dirty="0" smtClean="0"/>
              <a:t>)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smtClean="0"/>
              <a:t>- Push Notifications </a:t>
            </a:r>
            <a:r>
              <a:rPr lang="en-US" b="0" noProof="0" dirty="0" smtClean="0"/>
              <a:t>for</a:t>
            </a:r>
            <a:r>
              <a:rPr lang="en-US" noProof="0" dirty="0" smtClean="0"/>
              <a:t> mobile devices offer a way to keep the public </a:t>
            </a:r>
            <a:r>
              <a:rPr lang="en-US" u="sng" noProof="0" dirty="0" smtClean="0"/>
              <a:t>alert and up to date</a:t>
            </a:r>
            <a:r>
              <a:rPr lang="en-US" noProof="0" dirty="0" smtClean="0"/>
              <a:t> on current events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184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- Simple </a:t>
            </a:r>
            <a:r>
              <a:rPr lang="de-DE" dirty="0" err="1" smtClean="0"/>
              <a:t>example</a:t>
            </a:r>
            <a:r>
              <a:rPr lang="de-DE" dirty="0" smtClean="0"/>
              <a:t> – </a:t>
            </a:r>
            <a:r>
              <a:rPr lang="de-DE" dirty="0" err="1" smtClean="0"/>
              <a:t>area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Convective  weather (thunderstorms) may</a:t>
            </a:r>
            <a:r>
              <a:rPr lang="en-US" baseline="0" dirty="0" smtClean="0"/>
              <a:t> change quickly</a:t>
            </a:r>
          </a:p>
          <a:p>
            <a:r>
              <a:rPr lang="en-US" noProof="0" dirty="0" smtClean="0"/>
              <a:t>The warning situation </a:t>
            </a:r>
            <a:r>
              <a:rPr lang="en-US" b="1" noProof="0" dirty="0" smtClean="0"/>
              <a:t>changes over time </a:t>
            </a:r>
            <a:r>
              <a:rPr lang="en-US" noProof="0" dirty="0" smtClean="0"/>
              <a:t>when new information becomes available</a:t>
            </a:r>
          </a:p>
          <a:p>
            <a:r>
              <a:rPr lang="en-US" noProof="0" dirty="0" smtClean="0"/>
              <a:t>Typical changes for weather-related warnings usually include:</a:t>
            </a:r>
          </a:p>
          <a:p>
            <a:pPr lvl="1"/>
            <a:r>
              <a:rPr lang="en-US" noProof="0" dirty="0" smtClean="0"/>
              <a:t>the affected </a:t>
            </a:r>
            <a:r>
              <a:rPr lang="en-US" b="1" noProof="0" dirty="0" smtClean="0"/>
              <a:t>area</a:t>
            </a:r>
          </a:p>
          <a:p>
            <a:pPr lvl="1"/>
            <a:r>
              <a:rPr lang="en-US" noProof="0" dirty="0" smtClean="0"/>
              <a:t>the expected </a:t>
            </a:r>
            <a:r>
              <a:rPr lang="en-US" b="1" noProof="0" dirty="0" smtClean="0"/>
              <a:t>beginning</a:t>
            </a:r>
            <a:r>
              <a:rPr lang="en-US" noProof="0" dirty="0" smtClean="0"/>
              <a:t> and the </a:t>
            </a:r>
            <a:r>
              <a:rPr lang="en-US" b="1" noProof="0" dirty="0" smtClean="0"/>
              <a:t>duration</a:t>
            </a:r>
            <a:r>
              <a:rPr lang="en-US" noProof="0" dirty="0" smtClean="0"/>
              <a:t> of the event</a:t>
            </a:r>
          </a:p>
          <a:p>
            <a:pPr lvl="1"/>
            <a:r>
              <a:rPr lang="en-US" noProof="0" dirty="0" smtClean="0"/>
              <a:t>the expected </a:t>
            </a:r>
            <a:r>
              <a:rPr lang="en-US" b="1" noProof="0" dirty="0" smtClean="0"/>
              <a:t>intensity</a:t>
            </a:r>
            <a:r>
              <a:rPr lang="en-US" noProof="0" dirty="0" smtClean="0"/>
              <a:t> and other concomitant</a:t>
            </a:r>
            <a:r>
              <a:rPr lang="en-US" dirty="0" smtClean="0"/>
              <a:t> </a:t>
            </a:r>
            <a:r>
              <a:rPr lang="en-US" noProof="0" dirty="0" smtClean="0"/>
              <a:t>attributes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>
              <a:defRPr/>
            </a:pP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Silent update </a:t>
            </a:r>
            <a:r>
              <a:rPr lang="de-DE" dirty="0" err="1" smtClean="0"/>
              <a:t>and</a:t>
            </a:r>
            <a:r>
              <a:rPr lang="de-DE" dirty="0" smtClean="0"/>
              <a:t> partial </a:t>
            </a:r>
            <a:r>
              <a:rPr lang="de-DE" dirty="0" err="1" smtClean="0"/>
              <a:t>clear</a:t>
            </a:r>
            <a:r>
              <a:rPr lang="de-DE" dirty="0" smtClean="0"/>
              <a:t> do not </a:t>
            </a:r>
            <a:r>
              <a:rPr lang="de-DE" dirty="0" err="1" smtClean="0"/>
              <a:t>exist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in CAP 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DWD Cap File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still </a:t>
            </a:r>
            <a:r>
              <a:rPr lang="de-DE" baseline="0" dirty="0" err="1" smtClean="0"/>
              <a:t>normally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additional Codes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ignored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duplicate</a:t>
            </a:r>
            <a:r>
              <a:rPr lang="de-DE" baseline="0" dirty="0" smtClean="0"/>
              <a:t> push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48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de-DE" dirty="0" smtClean="0"/>
              <a:t>Silent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Completeness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correctness</a:t>
            </a:r>
            <a:r>
              <a:rPr lang="de-DE" baseline="0" dirty="0" smtClean="0"/>
              <a:t> – also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recipient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silent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vanish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cancel</a:t>
            </a:r>
            <a:r>
              <a:rPr lang="de-DE" baseline="0" dirty="0" smtClean="0"/>
              <a:t>)</a:t>
            </a:r>
          </a:p>
          <a:p>
            <a:pPr marL="171450" indent="-171450">
              <a:buFontTx/>
              <a:buChar char="-"/>
              <a:defRPr/>
            </a:pPr>
            <a:r>
              <a:rPr lang="de-DE" baseline="0" dirty="0" smtClean="0"/>
              <a:t>TODO </a:t>
            </a:r>
            <a:r>
              <a:rPr lang="de-DE" baseline="0" dirty="0" err="1" smtClean="0"/>
              <a:t>bilder</a:t>
            </a:r>
            <a:r>
              <a:rPr lang="de-DE" baseline="0" dirty="0" smtClean="0"/>
              <a:t> gleich zu davor - tauschen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To summarize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Location</a:t>
            </a:r>
            <a:r>
              <a:rPr lang="en-US" baseline="0" dirty="0" smtClean="0"/>
              <a:t> based is also called “cell-based” in our documentation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9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some mistakes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8184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were kindly made aware that our Messages are not unique. (Eliot Christian working at the WMO - Hub)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Language is defined in info but the identifier is given in the alert – section (you may have multiple languages in the same alert)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 is ongoing discussion which is better one alert per language or using multiple info blocks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97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geographic information system for meteorological data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big project member organizations from different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countries</a:t>
            </a:r>
            <a:endParaRPr lang="de-DE" b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were kindly made aware that our Messages are not unique. (Eliot Christian testing the WMO – Hub, GMAS)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Language is defined in “info” but the identifier is given in the “alert” – section (you may have multiple languages in the same alert)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 is ongoing discussion which is better one alert per language or using multiple info blocks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970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Google CAP</a:t>
            </a:r>
            <a:r>
              <a:rPr lang="en-US" baseline="0" dirty="0" smtClean="0"/>
              <a:t> Validator  (google </a:t>
            </a:r>
            <a:r>
              <a:rPr lang="en-US" baseline="0" dirty="0" err="1" smtClean="0"/>
              <a:t>Profil</a:t>
            </a:r>
            <a:r>
              <a:rPr lang="en-US" baseline="0" dirty="0" smtClean="0"/>
              <a:t>) change of time ( I think)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If the location cited in the &lt;area&gt; block falls within a single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timezone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&lt;effective&gt; SHOULD specify time in that zone, including allowance for Daylight Savings when applicable. When the content of a message applies across multiple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timezones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the message producer SHOULD use UTC times in preference to local times.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CAP currently has a good balance of technical constrain vs constrain by contract -&gt; additional local constrains seem unnecessary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XSD </a:t>
            </a:r>
            <a:r>
              <a:rPr lang="en-US" baseline="0" dirty="0" err="1" smtClean="0"/>
              <a:t>raus</a:t>
            </a:r>
            <a:r>
              <a:rPr lang="en-US" baseline="0" dirty="0" smtClean="0"/>
              <a:t> gab </a:t>
            </a:r>
            <a:r>
              <a:rPr lang="en-US" baseline="0" dirty="0" err="1" smtClean="0"/>
              <a:t>uns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Freiheiten</a:t>
            </a:r>
            <a:r>
              <a:rPr lang="en-US" baseline="0" dirty="0" smtClean="0"/>
              <a:t> </a:t>
            </a:r>
            <a:r>
              <a:rPr lang="en-US" baseline="0" dirty="0" smtClean="0"/>
              <a:t>(XML </a:t>
            </a:r>
            <a:r>
              <a:rPr lang="en-US" baseline="0" smtClean="0"/>
              <a:t>Schema definition)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err="1" smtClean="0"/>
              <a:t>Mögliche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Änderungen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für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Zukunft</a:t>
            </a:r>
            <a:r>
              <a:rPr lang="en-US" baseline="0" dirty="0" smtClean="0"/>
              <a:t> 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ID </a:t>
            </a:r>
            <a:r>
              <a:rPr lang="en-US" baseline="0" dirty="0" err="1" smtClean="0"/>
              <a:t>vereinfachen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Polygone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Löcher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abbildung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anpassen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Polygone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auflösung</a:t>
            </a:r>
            <a:r>
              <a:rPr lang="en-US" baseline="0" dirty="0" smtClean="0"/>
              <a:t>, RSS multilingual feed </a:t>
            </a:r>
            <a:r>
              <a:rPr lang="en-US" baseline="0" dirty="0" err="1" smtClean="0"/>
              <a:t>möglcih</a:t>
            </a:r>
            <a:r>
              <a:rPr lang="en-US" baseline="0" dirty="0" smtClean="0"/>
              <a:t>?,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52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All know the primary</a:t>
            </a:r>
            <a:r>
              <a:rPr lang="en-US" baseline="0" dirty="0" smtClean="0"/>
              <a:t> advantages – standardized format for all hazards, exchangeable, receivable and </a:t>
            </a:r>
            <a:r>
              <a:rPr lang="en-US" baseline="0" dirty="0" err="1" smtClean="0"/>
              <a:t>processable</a:t>
            </a:r>
            <a:r>
              <a:rPr lang="en-US" baseline="0" dirty="0" smtClean="0"/>
              <a:t> using the same technique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184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- Archive </a:t>
            </a:r>
            <a:r>
              <a:rPr lang="de-DE" dirty="0" err="1" smtClean="0"/>
              <a:t>retrieval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e.g.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dirty="0" smtClean="0"/>
              <a:t> legal </a:t>
            </a:r>
            <a:r>
              <a:rPr lang="de-DE" dirty="0" err="1" smtClean="0"/>
              <a:t>disputes</a:t>
            </a:r>
            <a:r>
              <a:rPr lang="de-DE" dirty="0" smtClean="0"/>
              <a:t> (</a:t>
            </a:r>
            <a:r>
              <a:rPr lang="de-DE" dirty="0" err="1" smtClean="0"/>
              <a:t>insurance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r>
              <a:rPr lang="de-DE" dirty="0" smtClean="0"/>
              <a:t>)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- DB-Design zu</a:t>
            </a:r>
            <a:r>
              <a:rPr lang="de-DE" baseline="0" dirty="0" smtClean="0"/>
              <a:t> dunkel – besser erkennbar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Abteilung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devision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12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Katastrophenschutz</a:t>
            </a:r>
            <a:r>
              <a:rPr lang="en-US" dirty="0" smtClean="0"/>
              <a:t> </a:t>
            </a:r>
            <a:r>
              <a:rPr lang="en-US" dirty="0" err="1" smtClean="0"/>
              <a:t>darf</a:t>
            </a:r>
            <a:r>
              <a:rPr lang="en-US" dirty="0" smtClean="0"/>
              <a:t> impact </a:t>
            </a:r>
            <a:r>
              <a:rPr lang="en-US" dirty="0" err="1" smtClean="0"/>
              <a:t>definieren</a:t>
            </a:r>
            <a:r>
              <a:rPr lang="en-US" dirty="0" smtClean="0"/>
              <a:t>; </a:t>
            </a:r>
            <a:r>
              <a:rPr lang="en-US" dirty="0" err="1" smtClean="0"/>
              <a:t>aussage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evakuierung</a:t>
            </a:r>
            <a:r>
              <a:rPr lang="en-US" baseline="0" dirty="0" smtClean="0"/>
              <a:t> –  in Deutschland </a:t>
            </a:r>
            <a:r>
              <a:rPr lang="en-US" baseline="0" dirty="0" err="1" smtClean="0"/>
              <a:t>Federalismuns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dürfen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Von </a:t>
            </a:r>
            <a:r>
              <a:rPr lang="en-US" baseline="0" dirty="0" err="1" smtClean="0"/>
              <a:t>T.Kratzsch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versuch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rauszufinden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einheitliche</a:t>
            </a:r>
            <a:r>
              <a:rPr lang="en-US" baseline="0" dirty="0" smtClean="0"/>
              <a:t> Definition </a:t>
            </a:r>
            <a:r>
              <a:rPr lang="en-US" baseline="0" dirty="0" err="1" smtClean="0"/>
              <a:t>für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Wetterdienste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eingepflegt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werden</a:t>
            </a:r>
            <a:r>
              <a:rPr lang="en-US" baseline="0" dirty="0" smtClean="0"/>
              <a:t> </a:t>
            </a:r>
            <a:r>
              <a:rPr lang="en-US" baseline="0" smtClean="0"/>
              <a:t>können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437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de-DE" dirty="0" err="1" smtClean="0"/>
              <a:t>Proposal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mostly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created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mainframe</a:t>
            </a:r>
            <a:r>
              <a:rPr lang="de-DE" baseline="0" dirty="0" smtClean="0"/>
              <a:t>  (</a:t>
            </a:r>
            <a:r>
              <a:rPr lang="de-DE" baseline="0" dirty="0" err="1" smtClean="0"/>
              <a:t>computing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hpc</a:t>
            </a:r>
            <a:r>
              <a:rPr lang="de-DE" baseline="0" dirty="0" smtClean="0"/>
              <a:t>) - &gt; </a:t>
            </a:r>
            <a:r>
              <a:rPr lang="de-DE" baseline="0" dirty="0" err="1" smtClean="0"/>
              <a:t>transport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CAP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err="1" smtClean="0"/>
              <a:t>Process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aggregate</a:t>
            </a:r>
            <a:r>
              <a:rPr lang="de-DE" baseline="0" dirty="0" smtClean="0"/>
              <a:t> , </a:t>
            </a:r>
            <a:r>
              <a:rPr lang="de-DE" baseline="0" dirty="0" err="1" smtClean="0"/>
              <a:t>transformation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warning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endParaRPr lang="de-DE" baseline="0" dirty="0" smtClean="0"/>
          </a:p>
          <a:p>
            <a:pPr marL="171450" indent="-171450">
              <a:buFontTx/>
              <a:buChar char="-"/>
              <a:defRPr/>
            </a:pPr>
            <a:r>
              <a:rPr lang="de-DE" baseline="0" dirty="0" smtClean="0"/>
              <a:t>Support </a:t>
            </a:r>
            <a:r>
              <a:rPr lang="de-DE" baseline="0" dirty="0" err="1" smtClean="0"/>
              <a:t>automatize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warning</a:t>
            </a:r>
            <a:r>
              <a:rPr lang="de-DE" baseline="0" dirty="0" smtClean="0"/>
              <a:t> </a:t>
            </a:r>
            <a:r>
              <a:rPr lang="de-DE" baseline="0" smtClean="0"/>
              <a:t>process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Meteorological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attributes</a:t>
            </a:r>
            <a:r>
              <a:rPr lang="de-DE" baseline="0" dirty="0" smtClean="0"/>
              <a:t> : like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accumulated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precipitation</a:t>
            </a:r>
            <a:endParaRPr lang="de-DE" baseline="0" dirty="0" smtClean="0"/>
          </a:p>
          <a:p>
            <a:pPr>
              <a:defRPr/>
            </a:pPr>
            <a:r>
              <a:rPr lang="de-DE" baseline="0" dirty="0" smtClean="0"/>
              <a:t>Alert </a:t>
            </a:r>
            <a:r>
              <a:rPr lang="de-DE" baseline="0" dirty="0" err="1" smtClean="0"/>
              <a:t>attributes</a:t>
            </a:r>
            <a:r>
              <a:rPr lang="de-DE" baseline="0" dirty="0" smtClean="0"/>
              <a:t> : like </a:t>
            </a:r>
            <a:r>
              <a:rPr lang="de-DE" baseline="0" dirty="0" err="1" smtClean="0"/>
              <a:t>onset</a:t>
            </a:r>
            <a:r>
              <a:rPr lang="de-DE" baseline="0" dirty="0" smtClean="0"/>
              <a:t>, valid time, </a:t>
            </a:r>
            <a:r>
              <a:rPr lang="de-DE" baseline="0" dirty="0" err="1" smtClean="0"/>
              <a:t>severity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-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proposals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automatic</a:t>
            </a:r>
            <a:r>
              <a:rPr lang="de-DE" baseline="0" dirty="0" smtClean="0"/>
              <a:t> 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8B514-0B6D-4AC1-83C3-D9C6DAA42B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err="1" smtClean="0"/>
              <a:t>Organisations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and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public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authorities</a:t>
            </a:r>
            <a:r>
              <a:rPr lang="de-DE" altLang="de-DE" baseline="0" dirty="0" smtClean="0"/>
              <a:t>:</a:t>
            </a:r>
            <a:endParaRPr lang="de-DE" altLang="de-DE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aseline="0" dirty="0" smtClean="0"/>
              <a:t>- BBK German </a:t>
            </a:r>
            <a:r>
              <a:rPr lang="de-DE" altLang="de-DE" baseline="0" dirty="0" err="1" smtClean="0"/>
              <a:t>Fedaral</a:t>
            </a:r>
            <a:r>
              <a:rPr lang="de-DE" altLang="de-DE" baseline="0" dirty="0" smtClean="0"/>
              <a:t> Office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Civil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Protection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and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Disaster</a:t>
            </a:r>
            <a:r>
              <a:rPr lang="de-DE" altLang="de-DE" baseline="0" dirty="0" smtClean="0"/>
              <a:t> Assistance (Bundesamt für Bevölkerungsschutz und Katastrophenhilfe)</a:t>
            </a:r>
            <a:endParaRPr lang="de-DE" altLang="de-DE" dirty="0" smtClean="0"/>
          </a:p>
          <a:p>
            <a:r>
              <a:rPr lang="de-DE" altLang="de-DE" dirty="0" smtClean="0"/>
              <a:t>- SWIS</a:t>
            </a:r>
            <a:r>
              <a:rPr lang="de-DE" altLang="de-DE" baseline="0" dirty="0" smtClean="0"/>
              <a:t>: </a:t>
            </a:r>
            <a:r>
              <a:rPr lang="de-DE" altLang="de-DE" baseline="0" dirty="0" err="1" smtClean="0"/>
              <a:t>road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maintenance</a:t>
            </a:r>
            <a:endParaRPr lang="de-DE" altLang="de-DE" baseline="0" dirty="0" smtClean="0"/>
          </a:p>
          <a:p>
            <a:r>
              <a:rPr lang="de-DE" altLang="de-DE" baseline="0" dirty="0" smtClean="0"/>
              <a:t>- FEWIS: </a:t>
            </a:r>
            <a:r>
              <a:rPr lang="de-DE" altLang="de-DE" baseline="0" dirty="0" err="1" smtClean="0"/>
              <a:t>emergency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fire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services</a:t>
            </a:r>
            <a:endParaRPr lang="de-DE" altLang="de-DE" baseline="0" dirty="0" smtClean="0"/>
          </a:p>
          <a:p>
            <a:pPr marL="0" indent="0">
              <a:buFontTx/>
              <a:buNone/>
            </a:pPr>
            <a:r>
              <a:rPr lang="de-DE" altLang="de-DE" baseline="0" dirty="0" smtClean="0"/>
              <a:t>- TRIVIS – </a:t>
            </a:r>
            <a:r>
              <a:rPr lang="de-DE" altLang="de-DE" baseline="0" dirty="0" err="1" smtClean="0"/>
              <a:t>special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Vizualizations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for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big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screens</a:t>
            </a:r>
            <a:r>
              <a:rPr lang="de-DE" altLang="de-DE" baseline="0" dirty="0" smtClean="0"/>
              <a:t> (Museum,  </a:t>
            </a:r>
          </a:p>
          <a:p>
            <a:pPr marL="0" indent="0">
              <a:buFontTx/>
              <a:buNone/>
            </a:pPr>
            <a:r>
              <a:rPr lang="de-DE" altLang="de-DE" baseline="0" dirty="0" smtClean="0"/>
              <a:t>- CAP FEED also registered WMO (Register </a:t>
            </a:r>
            <a:r>
              <a:rPr lang="de-DE" altLang="de-DE" baseline="0" dirty="0" err="1" smtClean="0"/>
              <a:t>of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Alerting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Authorities</a:t>
            </a:r>
            <a:r>
              <a:rPr lang="de-DE" altLang="de-DE" baseline="0" dirty="0" smtClean="0"/>
              <a:t>)</a:t>
            </a:r>
            <a:endParaRPr lang="de-DE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AA6FB4F-88CF-4E5E-BAD2-458C151672FC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02E27-A924-4AD8-82FA-B3B04AD733D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-&gt; just</a:t>
            </a:r>
            <a:r>
              <a:rPr lang="en-US" baseline="0" dirty="0" smtClean="0"/>
              <a:t> to provide some links – no further explanation (or completely remove this …?)</a:t>
            </a:r>
          </a:p>
          <a:p>
            <a:r>
              <a:rPr lang="en-US" baseline="0" dirty="0" smtClean="0"/>
              <a:t>- CAP Feeds </a:t>
            </a:r>
            <a:r>
              <a:rPr lang="en-US" baseline="0" dirty="0" err="1" smtClean="0"/>
              <a:t>sind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registriert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</a:t>
            </a:r>
            <a:r>
              <a:rPr lang="en-US" baseline="0" dirty="0" smtClean="0"/>
              <a:t> der WMO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25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Pure functional viewpoint (</a:t>
            </a:r>
            <a:r>
              <a:rPr lang="en-US" dirty="0" err="1" smtClean="0"/>
              <a:t>technicals</a:t>
            </a:r>
            <a:r>
              <a:rPr lang="en-US" baseline="0" dirty="0" smtClean="0"/>
              <a:t> like automatic failover, multiple locations, persistence in </a:t>
            </a:r>
            <a:r>
              <a:rPr lang="en-US" baseline="0" dirty="0" err="1" smtClean="0"/>
              <a:t>dbms</a:t>
            </a:r>
            <a:r>
              <a:rPr lang="en-US" baseline="0" dirty="0" smtClean="0"/>
              <a:t> etc. is not subject)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18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Also proposals may directly</a:t>
            </a:r>
            <a:r>
              <a:rPr lang="en-US" baseline="0" dirty="0" smtClean="0"/>
              <a:t> be used as input but in DWD currently this is not done in routine production but e.g. for verification of proposals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6FED19A-96FF-43A1-8307-F185CF68A8B9}" type="datetime1">
              <a:rPr lang="en-GB" smtClean="0"/>
              <a:pPr>
                <a:defRPr/>
              </a:pPr>
              <a:t>29/10/2018</a:t>
            </a:fld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2A5729-676F-4159-83CE-07FD7D5F9460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06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8511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2100" y="862013"/>
            <a:ext cx="2068513" cy="5326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1800" y="862013"/>
            <a:ext cx="6057900" cy="5326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123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268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981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759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980976"/>
            <a:ext cx="8277225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1556792"/>
            <a:ext cx="8277225" cy="4318000"/>
          </a:xfrm>
        </p:spPr>
        <p:txBody>
          <a:bodyPr/>
          <a:lstStyle>
            <a:lvl1pPr marL="352425" indent="-352425">
              <a:buFont typeface="Wingdings" panose="05000000000000000000" pitchFamily="2" charset="2"/>
              <a:buChar char="Ø"/>
              <a:defRPr/>
            </a:lvl1pPr>
            <a:lvl2pPr marL="692150" indent="-260350"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2D4B9B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2D4B9B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 baseline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637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1366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1800" y="1870075"/>
            <a:ext cx="40624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870075"/>
            <a:ext cx="4062412" cy="4318000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585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886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667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846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414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4809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2549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665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0513" y="1150938"/>
            <a:ext cx="2068512" cy="50371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1800" y="1150938"/>
            <a:ext cx="6056313" cy="50371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597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1800" y="1870075"/>
            <a:ext cx="40624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870075"/>
            <a:ext cx="40624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36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389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733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212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7874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4971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56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de-DE" smtClean="0">
              <a:cs typeface="+mn-cs"/>
            </a:endParaRPr>
          </a:p>
        </p:txBody>
      </p:sp>
      <p:sp>
        <p:nvSpPr>
          <p:cNvPr id="1027" name="Line 23"/>
          <p:cNvSpPr>
            <a:spLocks noChangeShapeType="1"/>
          </p:cNvSpPr>
          <p:nvPr/>
        </p:nvSpPr>
        <p:spPr bwMode="auto">
          <a:xfrm>
            <a:off x="0" y="6351588"/>
            <a:ext cx="9144000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8" descr="Wortbildmarke-und-Claim-positiv-transparen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79388"/>
            <a:ext cx="23637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de-DE" smtClean="0">
              <a:cs typeface="+mn-cs"/>
            </a:endParaRPr>
          </a:p>
        </p:txBody>
      </p:sp>
      <p:sp>
        <p:nvSpPr>
          <p:cNvPr id="1031" name="Line 23"/>
          <p:cNvSpPr>
            <a:spLocks noChangeShapeType="1"/>
          </p:cNvSpPr>
          <p:nvPr/>
        </p:nvSpPr>
        <p:spPr bwMode="auto">
          <a:xfrm>
            <a:off x="0" y="6351588"/>
            <a:ext cx="9144000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2" name="Picture 28" descr="Bundesadler_klein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8" descr="Wortbildmarke-und-Claim-positiv-transparen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79388"/>
            <a:ext cx="23637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Line 23"/>
          <p:cNvSpPr>
            <a:spLocks noChangeShapeType="1"/>
          </p:cNvSpPr>
          <p:nvPr/>
        </p:nvSpPr>
        <p:spPr bwMode="auto">
          <a:xfrm>
            <a:off x="4763" y="868363"/>
            <a:ext cx="9144000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7" name="Text Box 17"/>
          <p:cNvSpPr txBox="1">
            <a:spLocks noChangeArrowheads="1"/>
          </p:cNvSpPr>
          <p:nvPr/>
        </p:nvSpPr>
        <p:spPr bwMode="auto">
          <a:xfrm>
            <a:off x="7235825" y="6453188"/>
            <a:ext cx="7207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fld id="{C9B95E64-12C3-4F6B-959E-ECC2F0528DC1}" type="slidenum">
              <a:rPr lang="de-DE" sz="1400" smtClean="0">
                <a:cs typeface="+mn-cs"/>
              </a:rPr>
              <a:pPr algn="ctr" eaLnBrk="0" hangingPunct="0">
                <a:spcBef>
                  <a:spcPct val="50000"/>
                </a:spcBef>
                <a:defRPr/>
              </a:pPr>
              <a:t>‹Nr.›</a:t>
            </a:fld>
            <a:endParaRPr lang="de-DE" sz="1400" dirty="0" smtClean="0">
              <a:cs typeface="+mn-cs"/>
            </a:endParaRPr>
          </a:p>
        </p:txBody>
      </p:sp>
      <p:pic>
        <p:nvPicPr>
          <p:cNvPr id="1036" name="Picture 5" descr="Logo-Projekt_AW_PVW_transparen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346825"/>
            <a:ext cx="7921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/>
          <p:cNvSpPr txBox="1">
            <a:spLocks noChangeArrowheads="1"/>
          </p:cNvSpPr>
          <p:nvPr userDrawn="1"/>
        </p:nvSpPr>
        <p:spPr bwMode="auto">
          <a:xfrm>
            <a:off x="690563" y="6453188"/>
            <a:ext cx="67611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de-DE" altLang="de-DE" sz="1400" dirty="0" smtClean="0">
                <a:latin typeface="+mj-lt"/>
                <a:cs typeface="+mn-cs"/>
              </a:rPr>
              <a:t>Martin</a:t>
            </a:r>
            <a:r>
              <a:rPr lang="de-DE" altLang="de-DE" sz="1400" baseline="0" dirty="0" smtClean="0">
                <a:latin typeface="+mj-lt"/>
                <a:cs typeface="+mn-cs"/>
              </a:rPr>
              <a:t> Klink – CAP Implementation Workshop 2018</a:t>
            </a:r>
            <a:endParaRPr lang="de-DE" altLang="de-DE" sz="1400" dirty="0" smtClean="0">
              <a:latin typeface="+mj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  <p:sldLayoutId id="2147485005" r:id="rId12"/>
  </p:sldLayoutIdLst>
  <p:transition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de-DE" smtClean="0">
              <a:cs typeface="+mn-cs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150938"/>
            <a:ext cx="8277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870075"/>
            <a:ext cx="82772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</p:txBody>
      </p:sp>
      <p:sp>
        <p:nvSpPr>
          <p:cNvPr id="4101" name="Line 23"/>
          <p:cNvSpPr>
            <a:spLocks noChangeShapeType="1"/>
          </p:cNvSpPr>
          <p:nvPr/>
        </p:nvSpPr>
        <p:spPr bwMode="auto">
          <a:xfrm>
            <a:off x="0" y="6351588"/>
            <a:ext cx="9144000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2" name="Picture 38" descr="Wortbildmarke-und-Claim-positiv-transparen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79388"/>
            <a:ext cx="23637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16"/>
          <p:cNvSpPr>
            <a:spLocks noChangeArrowheads="1"/>
          </p:cNvSpPr>
          <p:nvPr/>
        </p:nvSpPr>
        <p:spPr bwMode="auto">
          <a:xfrm>
            <a:off x="8377238" y="6381750"/>
            <a:ext cx="309562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de-DE" smtClean="0">
              <a:cs typeface="+mn-cs"/>
            </a:endParaRPr>
          </a:p>
        </p:txBody>
      </p:sp>
      <p:sp>
        <p:nvSpPr>
          <p:cNvPr id="4104" name="Line 23"/>
          <p:cNvSpPr>
            <a:spLocks noChangeShapeType="1"/>
          </p:cNvSpPr>
          <p:nvPr/>
        </p:nvSpPr>
        <p:spPr bwMode="auto">
          <a:xfrm>
            <a:off x="0" y="6351588"/>
            <a:ext cx="9144000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5" name="Picture 38" descr="Wortbildmarke-und-Claim-positiv-transparen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79388"/>
            <a:ext cx="23637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Line 23"/>
          <p:cNvSpPr>
            <a:spLocks noChangeShapeType="1"/>
          </p:cNvSpPr>
          <p:nvPr/>
        </p:nvSpPr>
        <p:spPr bwMode="auto">
          <a:xfrm>
            <a:off x="4763" y="868363"/>
            <a:ext cx="9144000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7" name="Picture 28" descr="Bundesadler_klein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"/>
          <p:cNvSpPr txBox="1">
            <a:spLocks noChangeArrowheads="1"/>
          </p:cNvSpPr>
          <p:nvPr userDrawn="1"/>
        </p:nvSpPr>
        <p:spPr bwMode="auto">
          <a:xfrm>
            <a:off x="7235825" y="6453188"/>
            <a:ext cx="7207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fld id="{5C43B635-4883-4685-9609-76C6E76BD90F}" type="slidenum">
              <a:rPr lang="de-DE" sz="1400" smtClean="0">
                <a:cs typeface="+mn-cs"/>
              </a:rPr>
              <a:pPr algn="ctr" eaLnBrk="0" hangingPunct="0">
                <a:spcBef>
                  <a:spcPct val="50000"/>
                </a:spcBef>
                <a:defRPr/>
              </a:pPr>
              <a:t>‹Nr.›</a:t>
            </a:fld>
            <a:endParaRPr lang="de-DE" sz="1400" dirty="0" smtClean="0">
              <a:cs typeface="+mn-cs"/>
            </a:endParaRPr>
          </a:p>
        </p:txBody>
      </p:sp>
      <p:pic>
        <p:nvPicPr>
          <p:cNvPr id="4110" name="Picture 5" descr="Logo-Projekt_AW_PVW_transparen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346825"/>
            <a:ext cx="7921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0"/>
          <p:cNvSpPr txBox="1">
            <a:spLocks noChangeArrowheads="1"/>
          </p:cNvSpPr>
          <p:nvPr userDrawn="1"/>
        </p:nvSpPr>
        <p:spPr bwMode="auto">
          <a:xfrm>
            <a:off x="690563" y="6453188"/>
            <a:ext cx="67611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de-DE" altLang="de-DE" sz="1400" dirty="0" smtClean="0">
                <a:latin typeface="+mj-lt"/>
                <a:cs typeface="+mn-cs"/>
              </a:rPr>
              <a:t>Martin</a:t>
            </a:r>
            <a:r>
              <a:rPr lang="de-DE" altLang="de-DE" sz="1400" baseline="0" dirty="0" smtClean="0">
                <a:latin typeface="+mj-lt"/>
                <a:cs typeface="+mn-cs"/>
              </a:rPr>
              <a:t> Klink – CAP Implementation Workshop 2018</a:t>
            </a:r>
            <a:endParaRPr lang="de-DE" altLang="de-DE" sz="1400" dirty="0" smtClean="0">
              <a:latin typeface="+mj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28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</p:sldLayoutIdLst>
  <p:transition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dwd.de/opendatahelp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#Ref_UUID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data.dwd.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gif"/><Relationship Id="rId4" Type="http://schemas.openxmlformats.org/officeDocument/2006/relationships/hyperlink" Target="https://maps.dwd.d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ata.dwd.de/weather/alerts/" TargetMode="External"/><Relationship Id="rId3" Type="http://schemas.openxmlformats.org/officeDocument/2006/relationships/hyperlink" Target="https://www.dwd.de/DWD/warnungen/cap-feed/de/atom.xml" TargetMode="External"/><Relationship Id="rId7" Type="http://schemas.openxmlformats.org/officeDocument/2006/relationships/hyperlink" Target="https://maps.dwd.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dwd.de/DWD/warnungen/cap-feed/en/rss.xml" TargetMode="External"/><Relationship Id="rId5" Type="http://schemas.openxmlformats.org/officeDocument/2006/relationships/hyperlink" Target="https://www.dwd.de/DWD/warnungen/cap-feed/en/atom.xml" TargetMode="External"/><Relationship Id="rId4" Type="http://schemas.openxmlformats.org/officeDocument/2006/relationships/hyperlink" Target="https://www.dwd.de/DWD/warnungen/cap-feed/de/rss.x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95149"/>
            <a:ext cx="7772400" cy="4024092"/>
          </a:xfrm>
        </p:spPr>
        <p:txBody>
          <a:bodyPr/>
          <a:lstStyle/>
          <a:p>
            <a:pPr algn="ctr"/>
            <a:r>
              <a:rPr lang="en-US" sz="2800" b="0" noProof="0" dirty="0" smtClean="0"/>
              <a:t>CAP Implementation Workshop 2018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noProof="0" dirty="0" smtClean="0"/>
              <a:t/>
            </a:r>
            <a:br>
              <a:rPr lang="en-US" sz="2800" noProof="0" dirty="0" smtClean="0"/>
            </a:br>
            <a:r>
              <a:rPr lang="en-US" sz="6600" b="0" noProof="0" dirty="0" smtClean="0"/>
              <a:t>CAP</a:t>
            </a:r>
            <a:br>
              <a:rPr lang="en-US" sz="6600" b="0" noProof="0" dirty="0" smtClean="0"/>
            </a:br>
            <a:r>
              <a:rPr lang="en-US" sz="4400" b="0" noProof="0" dirty="0" smtClean="0"/>
              <a:t>Implementation </a:t>
            </a:r>
            <a:r>
              <a:rPr lang="en-US" sz="4400" b="0" dirty="0" smtClean="0"/>
              <a:t>at</a:t>
            </a:r>
            <a:r>
              <a:rPr lang="en-US" sz="4400" b="0" noProof="0" dirty="0" smtClean="0"/>
              <a:t/>
            </a:r>
            <a:br>
              <a:rPr lang="en-US" sz="4400" b="0" noProof="0" dirty="0" smtClean="0"/>
            </a:br>
            <a:r>
              <a:rPr lang="en-US" sz="4400" b="0" noProof="0" dirty="0" err="1" smtClean="0"/>
              <a:t>Deutscher</a:t>
            </a:r>
            <a:r>
              <a:rPr lang="en-US" sz="4400" b="0" noProof="0" dirty="0" smtClean="0"/>
              <a:t> </a:t>
            </a:r>
            <a:r>
              <a:rPr lang="en-US" sz="4400" b="0" noProof="0" dirty="0" err="1" smtClean="0"/>
              <a:t>Wetterdienst</a:t>
            </a:r>
            <a:endParaRPr lang="en-US" sz="4400" b="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860350"/>
          </a:xfrm>
        </p:spPr>
        <p:txBody>
          <a:bodyPr/>
          <a:lstStyle/>
          <a:p>
            <a:r>
              <a:rPr lang="en-US" b="1" noProof="0" dirty="0" smtClean="0"/>
              <a:t>Martin Klink</a:t>
            </a:r>
          </a:p>
          <a:p>
            <a:r>
              <a:rPr lang="en-US" noProof="0" dirty="0" smtClean="0"/>
              <a:t>German National Weather Service (DWD)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725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noProof="0" dirty="0" smtClean="0"/>
              <a:t>Warning Product Generation - Overview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1556792"/>
            <a:ext cx="8277225" cy="4612514"/>
          </a:xfrm>
        </p:spPr>
        <p:txBody>
          <a:bodyPr/>
          <a:lstStyle/>
          <a:p>
            <a:r>
              <a:rPr lang="en-US" noProof="0" dirty="0" smtClean="0"/>
              <a:t>DWD uses an automatic </a:t>
            </a:r>
            <a:r>
              <a:rPr lang="en-US" b="1" noProof="0" dirty="0" smtClean="0"/>
              <a:t>W</a:t>
            </a:r>
            <a:r>
              <a:rPr lang="en-US" noProof="0" dirty="0" smtClean="0"/>
              <a:t>arning</a:t>
            </a:r>
            <a:r>
              <a:rPr lang="en-US" b="1" noProof="0" dirty="0" smtClean="0"/>
              <a:t>P</a:t>
            </a:r>
            <a:r>
              <a:rPr lang="en-US" noProof="0" dirty="0" smtClean="0"/>
              <a:t>roduct</a:t>
            </a:r>
            <a:r>
              <a:rPr lang="en-US" b="1" noProof="0" dirty="0" smtClean="0"/>
              <a:t>G</a:t>
            </a:r>
            <a:r>
              <a:rPr lang="en-US" noProof="0" dirty="0" smtClean="0"/>
              <a:t>enerator (</a:t>
            </a:r>
            <a:r>
              <a:rPr lang="en-US" b="1" noProof="0" dirty="0" smtClean="0"/>
              <a:t>WPG</a:t>
            </a:r>
            <a:r>
              <a:rPr lang="en-US" noProof="0" dirty="0" smtClean="0"/>
              <a:t>) to create public warnings</a:t>
            </a:r>
          </a:p>
          <a:p>
            <a:r>
              <a:rPr lang="en-US" dirty="0"/>
              <a:t>distinguishes between a warning status (“abstract data”) and a warning product</a:t>
            </a:r>
          </a:p>
          <a:p>
            <a:pPr lvl="1"/>
            <a:r>
              <a:rPr lang="en-US" noProof="0" dirty="0" smtClean="0"/>
              <a:t>the forecaster creates a polygon </a:t>
            </a:r>
            <a:r>
              <a:rPr lang="en-US" b="1" noProof="0" dirty="0" smtClean="0"/>
              <a:t>only once</a:t>
            </a:r>
            <a:r>
              <a:rPr lang="en-US" dirty="0" smtClean="0"/>
              <a:t>, but the </a:t>
            </a:r>
            <a:r>
              <a:rPr lang="en-US" dirty="0"/>
              <a:t>WPG </a:t>
            </a:r>
            <a:r>
              <a:rPr lang="en-US" dirty="0" smtClean="0"/>
              <a:t>creates and manages a </a:t>
            </a:r>
            <a:r>
              <a:rPr lang="en-US" b="1" dirty="0" smtClean="0"/>
              <a:t>wide range of warning products</a:t>
            </a:r>
            <a:endParaRPr lang="en-US" dirty="0" smtClean="0"/>
          </a:p>
          <a:p>
            <a:r>
              <a:rPr lang="en-US" noProof="0" dirty="0"/>
              <a:t>t</a:t>
            </a:r>
            <a:r>
              <a:rPr lang="en-US" noProof="0" dirty="0" smtClean="0"/>
              <a:t>he </a:t>
            </a:r>
            <a:r>
              <a:rPr lang="en-US" dirty="0" smtClean="0"/>
              <a:t>input for product generation</a:t>
            </a:r>
            <a:r>
              <a:rPr lang="en-US" noProof="0" dirty="0" smtClean="0"/>
              <a:t> can come from a variety of </a:t>
            </a:r>
            <a:r>
              <a:rPr lang="en-US" b="1" noProof="0" dirty="0" smtClean="0"/>
              <a:t>different sources </a:t>
            </a:r>
            <a:r>
              <a:rPr lang="en-US" noProof="0" dirty="0" smtClean="0"/>
              <a:t>(manual, semi-automatic, automatic</a:t>
            </a:r>
            <a:r>
              <a:rPr lang="en-US" dirty="0" smtClean="0"/>
              <a:t>) and is </a:t>
            </a:r>
            <a:r>
              <a:rPr lang="en-US" b="1" dirty="0" smtClean="0"/>
              <a:t>processed in a unified manner</a:t>
            </a:r>
            <a:r>
              <a:rPr lang="en-US" dirty="0" smtClean="0"/>
              <a:t> to create standardized warnings.</a:t>
            </a:r>
            <a:endParaRPr lang="en-US" noProof="0" dirty="0" smtClean="0"/>
          </a:p>
          <a:p>
            <a:r>
              <a:rPr lang="en-US" dirty="0"/>
              <a:t>i</a:t>
            </a:r>
            <a:r>
              <a:rPr lang="en-US" dirty="0" smtClean="0"/>
              <a:t>n routine production three sources are used for public warnings </a:t>
            </a:r>
          </a:p>
          <a:p>
            <a:pPr lvl="1"/>
            <a:r>
              <a:rPr lang="en-US" noProof="0" dirty="0" smtClean="0"/>
              <a:t>warning status (attributed meteorological events, text modules for special cases)</a:t>
            </a:r>
          </a:p>
          <a:p>
            <a:pPr lvl="1"/>
            <a:r>
              <a:rPr lang="en-US" noProof="0" dirty="0" smtClean="0"/>
              <a:t>sea/coastal events (RSZ Hamburg, CAP)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ealth events Heat/UV (ZMMF Freiburg, CAP)</a:t>
            </a:r>
          </a:p>
          <a:p>
            <a:pPr marL="0" indent="0">
              <a:buNone/>
            </a:pPr>
            <a:endParaRPr lang="en-US" b="1" noProof="0" dirty="0" smtClean="0"/>
          </a:p>
          <a:p>
            <a:pPr lvl="1"/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647734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8194039" cy="4318000"/>
          </a:xfrm>
          <a:noFill/>
        </p:spPr>
        <p:txBody>
          <a:bodyPr/>
          <a:lstStyle/>
          <a:p>
            <a:pPr marL="352425" lvl="1" indent="-352425"/>
            <a:r>
              <a:rPr lang="en-US" noProof="0" dirty="0" smtClean="0"/>
              <a:t>WPG </a:t>
            </a:r>
            <a:r>
              <a:rPr lang="en-US" b="1" noProof="0" dirty="0" smtClean="0"/>
              <a:t>maps</a:t>
            </a:r>
            <a:r>
              <a:rPr lang="en-US" noProof="0" dirty="0" smtClean="0"/>
              <a:t> the polygons and area IDs of all imported events to low level („atomic“) geographic areas (currently: municipalities and urban quarters) using fine grained elevation data</a:t>
            </a:r>
          </a:p>
          <a:p>
            <a:pPr marL="352425" lvl="1" indent="-352425"/>
            <a:r>
              <a:rPr lang="en-US" dirty="0"/>
              <a:t>WPG creates </a:t>
            </a:r>
            <a:r>
              <a:rPr lang="en-US" b="1" dirty="0"/>
              <a:t>consistent information </a:t>
            </a:r>
            <a:r>
              <a:rPr lang="en-US" dirty="0"/>
              <a:t>for each atomic cell by resolving consistency issues (such as overlapping events or simultaneous events) with a rule-based </a:t>
            </a:r>
            <a:r>
              <a:rPr lang="en-US" dirty="0" smtClean="0"/>
              <a:t>approach</a:t>
            </a:r>
            <a:endParaRPr lang="en-US" noProof="0" dirty="0" smtClean="0"/>
          </a:p>
          <a:p>
            <a:pPr marL="352425" lvl="1" indent="-352425"/>
            <a:r>
              <a:rPr lang="en-US" dirty="0"/>
              <a:t>f</a:t>
            </a:r>
            <a:r>
              <a:rPr lang="en-US" noProof="0" dirty="0" smtClean="0"/>
              <a:t>or status-based systems that do not provide information about updated events, </a:t>
            </a:r>
            <a:r>
              <a:rPr lang="en-US" b="1" noProof="0" dirty="0" smtClean="0"/>
              <a:t>updates and references</a:t>
            </a:r>
            <a:r>
              <a:rPr lang="en-US" noProof="0" dirty="0" smtClean="0"/>
              <a:t> are derived</a:t>
            </a:r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altLang="de-DE" noProof="0" dirty="0" smtClean="0"/>
              <a:t>Warning Product Generation</a:t>
            </a:r>
          </a:p>
        </p:txBody>
      </p:sp>
      <p:sp>
        <p:nvSpPr>
          <p:cNvPr id="31" name="Rechteck 546"/>
          <p:cNvSpPr>
            <a:spLocks noChangeArrowheads="1"/>
          </p:cNvSpPr>
          <p:nvPr/>
        </p:nvSpPr>
        <p:spPr bwMode="auto">
          <a:xfrm>
            <a:off x="6795422" y="4028156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e-DE" b="1" dirty="0" smtClean="0">
                <a:solidFill>
                  <a:schemeClr val="tx1"/>
                </a:solidFill>
              </a:rPr>
              <a:t>atomic areas</a:t>
            </a:r>
            <a:endParaRPr lang="en-US" altLang="de-DE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HongKong-2018\Input-Sta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6" y="4378980"/>
            <a:ext cx="2644344" cy="18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HongKong-2018\Orografi-Stat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03" y="4378980"/>
            <a:ext cx="2620273" cy="18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HongKong-2018\Gemeinden-Stat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4" y="4378980"/>
            <a:ext cx="2624549" cy="18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feil nach rechts 8"/>
          <p:cNvSpPr/>
          <p:nvPr/>
        </p:nvSpPr>
        <p:spPr bwMode="auto">
          <a:xfrm>
            <a:off x="2831353" y="5013758"/>
            <a:ext cx="637850" cy="740992"/>
          </a:xfrm>
          <a:prstGeom prst="rightArrow">
            <a:avLst>
              <a:gd name="adj1" fmla="val 54113"/>
              <a:gd name="adj2" fmla="val 50000"/>
            </a:avLst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Pfeil nach rechts 2"/>
          <p:cNvSpPr/>
          <p:nvPr/>
        </p:nvSpPr>
        <p:spPr bwMode="auto">
          <a:xfrm>
            <a:off x="5853944" y="5013758"/>
            <a:ext cx="637850" cy="740992"/>
          </a:xfrm>
          <a:prstGeom prst="rightArrow">
            <a:avLst>
              <a:gd name="adj1" fmla="val 54113"/>
              <a:gd name="adj2" fmla="val 50000"/>
            </a:avLst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hteck 546"/>
          <p:cNvSpPr>
            <a:spLocks noChangeArrowheads="1"/>
          </p:cNvSpPr>
          <p:nvPr/>
        </p:nvSpPr>
        <p:spPr bwMode="auto">
          <a:xfrm>
            <a:off x="580797" y="4018340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e-DE" b="1" dirty="0">
                <a:solidFill>
                  <a:schemeClr val="tx1"/>
                </a:solidFill>
              </a:rPr>
              <a:t>i</a:t>
            </a:r>
            <a:r>
              <a:rPr lang="en-US" altLang="de-DE" b="1" dirty="0" smtClean="0">
                <a:solidFill>
                  <a:schemeClr val="tx1"/>
                </a:solidFill>
              </a:rPr>
              <a:t>nput vector data</a:t>
            </a:r>
            <a:endParaRPr lang="en-US" altLang="de-DE" dirty="0">
              <a:solidFill>
                <a:schemeClr val="tx1"/>
              </a:solidFill>
            </a:endParaRPr>
          </a:p>
        </p:txBody>
      </p:sp>
      <p:sp>
        <p:nvSpPr>
          <p:cNvPr id="15" name="Rechteck 546"/>
          <p:cNvSpPr>
            <a:spLocks noChangeArrowheads="1"/>
          </p:cNvSpPr>
          <p:nvPr/>
        </p:nvSpPr>
        <p:spPr bwMode="auto">
          <a:xfrm>
            <a:off x="3190621" y="4028500"/>
            <a:ext cx="2839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e-DE" b="1" dirty="0" smtClean="0">
                <a:solidFill>
                  <a:schemeClr val="tx1"/>
                </a:solidFill>
              </a:rPr>
              <a:t>elevation preprocessing</a:t>
            </a:r>
            <a:endParaRPr lang="en-US" alt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30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4754" y="4475162"/>
            <a:ext cx="1698870" cy="1287990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1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507" y="4475162"/>
            <a:ext cx="1742817" cy="1287990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24754" y="3213497"/>
            <a:ext cx="1702761" cy="1256124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9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355" y="2983629"/>
            <a:ext cx="1792623" cy="1316603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Pfeil nach rechts 32"/>
          <p:cNvSpPr/>
          <p:nvPr/>
        </p:nvSpPr>
        <p:spPr bwMode="auto">
          <a:xfrm>
            <a:off x="1955202" y="3472405"/>
            <a:ext cx="369552" cy="33905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Pfeil nach rechts 33"/>
          <p:cNvSpPr/>
          <p:nvPr/>
        </p:nvSpPr>
        <p:spPr bwMode="auto">
          <a:xfrm rot="5400000">
            <a:off x="892705" y="4245087"/>
            <a:ext cx="369552" cy="33905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Pfeil nach rechts 34"/>
          <p:cNvSpPr/>
          <p:nvPr/>
        </p:nvSpPr>
        <p:spPr bwMode="auto">
          <a:xfrm rot="2700000">
            <a:off x="1910422" y="4207771"/>
            <a:ext cx="369552" cy="33905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8" name="Gruppieren 37"/>
          <p:cNvGrpSpPr/>
          <p:nvPr/>
        </p:nvGrpSpPr>
        <p:grpSpPr>
          <a:xfrm>
            <a:off x="5091155" y="3689222"/>
            <a:ext cx="3779839" cy="1292661"/>
            <a:chOff x="4823620" y="2055252"/>
            <a:chExt cx="3779839" cy="1292661"/>
          </a:xfrm>
        </p:grpSpPr>
        <p:sp>
          <p:nvSpPr>
            <p:cNvPr id="39" name="Textfeld 38"/>
            <p:cNvSpPr txBox="1"/>
            <p:nvPr/>
          </p:nvSpPr>
          <p:spPr bwMode="auto">
            <a:xfrm>
              <a:off x="4823620" y="2055252"/>
              <a:ext cx="3779837" cy="2769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1">
                  <a:shade val="95000"/>
                  <a:satMod val="10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1200" b="1" dirty="0"/>
                <a:t>Text </a:t>
              </a:r>
              <a:r>
                <a:rPr lang="de-DE" sz="1200" b="1" dirty="0" smtClean="0"/>
                <a:t>Products</a:t>
              </a:r>
              <a:r>
                <a:rPr lang="de-DE" sz="1200" b="1" dirty="0"/>
                <a:t> </a:t>
              </a:r>
              <a:r>
                <a:rPr lang="de-DE" sz="1200" b="1" dirty="0" smtClean="0"/>
                <a:t>(FAX</a:t>
              </a:r>
              <a:r>
                <a:rPr lang="de-DE" sz="1200" b="1" dirty="0"/>
                <a:t>, </a:t>
              </a:r>
              <a:r>
                <a:rPr lang="de-DE" sz="1200" b="1" dirty="0" smtClean="0"/>
                <a:t>email</a:t>
              </a:r>
              <a:r>
                <a:rPr lang="de-DE" sz="1200" b="1" dirty="0"/>
                <a:t>, </a:t>
              </a:r>
              <a:r>
                <a:rPr lang="de-DE" sz="1200" b="1" dirty="0" smtClean="0"/>
                <a:t>SMS, …)</a:t>
              </a:r>
              <a:endParaRPr lang="de-DE" sz="1200" b="1" dirty="0"/>
            </a:p>
          </p:txBody>
        </p:sp>
        <p:sp>
          <p:nvSpPr>
            <p:cNvPr id="40" name="Textfeld 39"/>
            <p:cNvSpPr txBox="1"/>
            <p:nvPr/>
          </p:nvSpPr>
          <p:spPr bwMode="auto">
            <a:xfrm>
              <a:off x="4823622" y="2332251"/>
              <a:ext cx="3779837" cy="5078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shade val="95000"/>
                  <a:satMod val="10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900" dirty="0"/>
                <a:t>DWD WETTERWARNUNG: STURMBÖEN in </a:t>
              </a:r>
              <a:r>
                <a:rPr lang="de-DE" sz="900" dirty="0" err="1"/>
                <a:t>Ostalbkreis</a:t>
              </a:r>
              <a:r>
                <a:rPr lang="de-DE" sz="900" dirty="0"/>
                <a:t> über 600m vom 20.04.17 10:00 - 20.04.17 16:00 Uhr, Stufe 2 von 4 -&gt; www.dwd.de</a:t>
              </a:r>
            </a:p>
          </p:txBody>
        </p:sp>
        <p:sp>
          <p:nvSpPr>
            <p:cNvPr id="41" name="Textfeld 40"/>
            <p:cNvSpPr txBox="1"/>
            <p:nvPr/>
          </p:nvSpPr>
          <p:spPr bwMode="auto">
            <a:xfrm>
              <a:off x="4823621" y="2840082"/>
              <a:ext cx="3779837" cy="507831"/>
            </a:xfrm>
            <a:prstGeom prst="rect">
              <a:avLst/>
            </a:prstGeom>
            <a:solidFill>
              <a:schemeClr val="accent3"/>
            </a:solidFill>
            <a:ln w="19050">
              <a:solidFill>
                <a:schemeClr val="accent1">
                  <a:shade val="95000"/>
                  <a:satMod val="10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900" dirty="0"/>
                <a:t>WWMS52 809172111D 200547 </a:t>
              </a:r>
            </a:p>
            <a:p>
              <a:pPr>
                <a:defRPr/>
              </a:pPr>
              <a:r>
                <a:rPr lang="de-DE" sz="900" dirty="0"/>
                <a:t>Amtliche WARNUNG vor STURMBÖEN </a:t>
              </a:r>
            </a:p>
            <a:p>
              <a:pPr>
                <a:defRPr/>
              </a:pPr>
              <a:r>
                <a:rPr lang="de-DE" sz="900" dirty="0"/>
                <a:t>für Gemeinde </a:t>
              </a:r>
              <a:r>
                <a:rPr lang="de-DE" sz="900" dirty="0" err="1"/>
                <a:t>Ainring</a:t>
              </a:r>
              <a:r>
                <a:rPr lang="de-DE" sz="900" dirty="0"/>
                <a:t>, Lagen über 600 Meter 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4775296" y="4153530"/>
            <a:ext cx="3779837" cy="1615200"/>
            <a:chOff x="18693523" y="73196"/>
            <a:chExt cx="3779837" cy="1614810"/>
          </a:xfrm>
        </p:grpSpPr>
        <p:sp>
          <p:nvSpPr>
            <p:cNvPr id="43" name="Textfeld 42"/>
            <p:cNvSpPr txBox="1"/>
            <p:nvPr/>
          </p:nvSpPr>
          <p:spPr bwMode="auto">
            <a:xfrm>
              <a:off x="18693523" y="73196"/>
              <a:ext cx="3779837" cy="2769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1">
                  <a:shade val="95000"/>
                  <a:satMod val="10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1200" b="1" dirty="0" smtClean="0"/>
                <a:t>CAP v1.2 </a:t>
              </a:r>
              <a:endParaRPr lang="de-DE" sz="1200" b="1" dirty="0"/>
            </a:p>
          </p:txBody>
        </p:sp>
        <p:sp>
          <p:nvSpPr>
            <p:cNvPr id="44" name="Textfeld 43"/>
            <p:cNvSpPr txBox="1"/>
            <p:nvPr/>
          </p:nvSpPr>
          <p:spPr bwMode="auto">
            <a:xfrm>
              <a:off x="18693523" y="349502"/>
              <a:ext cx="3779837" cy="1338504"/>
            </a:xfrm>
            <a:prstGeom prst="rect">
              <a:avLst/>
            </a:prstGeom>
            <a:solidFill>
              <a:schemeClr val="accent3"/>
            </a:solidFill>
            <a:ln w="19050">
              <a:solidFill>
                <a:schemeClr val="accent1">
                  <a:shade val="95000"/>
                  <a:satMod val="10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900" dirty="0" smtClean="0"/>
                <a:t>&lt;?xml version="1.0" encoding="UTF-8" standalone="no"?&gt;</a:t>
              </a:r>
            </a:p>
            <a:p>
              <a:pPr>
                <a:defRPr/>
              </a:pPr>
              <a:r>
                <a:rPr lang="en-US" sz="900" dirty="0" smtClean="0"/>
                <a:t>&lt;alert xmlns="urn:oasis:names:tc:emergency:cap:1.2" </a:t>
              </a:r>
            </a:p>
            <a:p>
              <a:pPr>
                <a:defRPr/>
              </a:pPr>
              <a:r>
                <a:rPr lang="en-US" sz="900" dirty="0" smtClean="0"/>
                <a:t>xmlns:xsi="http://www.w3.org/2001/XMLSchema-instance" </a:t>
              </a:r>
            </a:p>
            <a:p>
              <a:pPr>
                <a:defRPr/>
              </a:pPr>
              <a:r>
                <a:rPr lang="en-US" sz="900" dirty="0" smtClean="0"/>
                <a:t>xsi:schemaLocation="urn:oasis:names:tc:emergency:cap:1.2 </a:t>
              </a:r>
            </a:p>
            <a:p>
              <a:pPr>
                <a:defRPr/>
              </a:pPr>
              <a:r>
                <a:rPr lang="en-US" sz="900" dirty="0" smtClean="0"/>
                <a:t>https://werdis.dwd.de/conf/CAP-DWD-Profil-v2.1.xsd"&gt;</a:t>
              </a:r>
            </a:p>
            <a:p>
              <a:pPr>
                <a:defRPr/>
              </a:pPr>
              <a:r>
                <a:rPr lang="en-US" sz="900" dirty="0" smtClean="0"/>
                <a:t>…</a:t>
              </a:r>
            </a:p>
            <a:p>
              <a:pPr>
                <a:defRPr/>
              </a:pPr>
              <a:r>
                <a:rPr lang="en-US" sz="900" dirty="0" smtClean="0"/>
                <a:t>&lt;headline&gt;Official warning of significant weather: warning of storm-force gusts&lt;/headline&gt;</a:t>
              </a:r>
            </a:p>
            <a:p>
              <a:pPr>
                <a:defRPr/>
              </a:pPr>
              <a:r>
                <a:rPr lang="de-DE" sz="900" dirty="0" smtClean="0"/>
                <a:t>…</a:t>
              </a:r>
              <a:endParaRPr lang="de-DE" sz="900" dirty="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Warning Product Generation</a:t>
            </a:r>
            <a:endParaRPr lang="en-US" dirty="0"/>
          </a:p>
        </p:txBody>
      </p:sp>
      <p:sp>
        <p:nvSpPr>
          <p:cNvPr id="48" name="Inhaltsplatzhalter 2"/>
          <p:cNvSpPr txBox="1">
            <a:spLocks/>
          </p:cNvSpPr>
          <p:nvPr/>
        </p:nvSpPr>
        <p:spPr bwMode="auto">
          <a:xfrm>
            <a:off x="431800" y="1557338"/>
            <a:ext cx="8194039" cy="165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2425" lvl="1" indent="-352425"/>
            <a:r>
              <a:rPr lang="en-US" dirty="0"/>
              <a:t>WPG </a:t>
            </a:r>
            <a:r>
              <a:rPr lang="en-US" dirty="0" smtClean="0"/>
              <a:t>derives further </a:t>
            </a:r>
            <a:r>
              <a:rPr lang="en-US" dirty="0"/>
              <a:t>data with different </a:t>
            </a:r>
            <a:r>
              <a:rPr lang="en-US" dirty="0" smtClean="0"/>
              <a:t>content, spatial resolution, </a:t>
            </a:r>
            <a:r>
              <a:rPr lang="en-US" dirty="0"/>
              <a:t>informational </a:t>
            </a:r>
            <a:r>
              <a:rPr lang="en-US" dirty="0" smtClean="0"/>
              <a:t>granularity and different update behavior from the atomic level</a:t>
            </a:r>
          </a:p>
          <a:p>
            <a:pPr marL="352425" lvl="1" indent="-352425"/>
            <a:r>
              <a:rPr lang="en-US" kern="0" dirty="0" smtClean="0"/>
              <a:t>WPG creates products from the derived data </a:t>
            </a:r>
            <a:r>
              <a:rPr lang="en-US" kern="0" dirty="0"/>
              <a:t>with different </a:t>
            </a:r>
            <a:r>
              <a:rPr lang="en-US" kern="0" dirty="0" smtClean="0"/>
              <a:t>languages and </a:t>
            </a:r>
            <a:r>
              <a:rPr lang="en-US" kern="0" dirty="0"/>
              <a:t>export </a:t>
            </a:r>
            <a:r>
              <a:rPr lang="en-US" kern="0" dirty="0" smtClean="0"/>
              <a:t>formats</a:t>
            </a:r>
            <a:endParaRPr lang="en-US" kern="0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49" name="Pfeil nach rechts 48"/>
          <p:cNvSpPr/>
          <p:nvPr/>
        </p:nvSpPr>
        <p:spPr bwMode="auto">
          <a:xfrm>
            <a:off x="4125670" y="4408310"/>
            <a:ext cx="637850" cy="740992"/>
          </a:xfrm>
          <a:prstGeom prst="rightArrow">
            <a:avLst>
              <a:gd name="adj1" fmla="val 54113"/>
              <a:gd name="adj2" fmla="val 50000"/>
            </a:avLst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95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52425" lvl="1" indent="-352425"/>
            <a:r>
              <a:rPr lang="en-US" dirty="0"/>
              <a:t>CAP-based Push Notifications</a:t>
            </a:r>
          </a:p>
        </p:txBody>
      </p:sp>
      <p:sp>
        <p:nvSpPr>
          <p:cNvPr id="10" name="AutoShape 12" descr="Bildergebnis für Work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4" descr="Bildergebnis für Workst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16" descr="Bildergebnis für Works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18" descr="Bildergebnis für Workst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20" descr="Bildergebnis für Workstation"/>
          <p:cNvSpPr>
            <a:spLocks noChangeAspect="1" noChangeArrowheads="1"/>
          </p:cNvSpPr>
          <p:nvPr/>
        </p:nvSpPr>
        <p:spPr bwMode="auto">
          <a:xfrm>
            <a:off x="155575" y="-1096963"/>
            <a:ext cx="44577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26" descr="Bildergebnis für Warning Message"/>
          <p:cNvSpPr>
            <a:spLocks noChangeAspect="1" noChangeArrowheads="1"/>
          </p:cNvSpPr>
          <p:nvPr/>
        </p:nvSpPr>
        <p:spPr bwMode="auto">
          <a:xfrm>
            <a:off x="155575" y="-17446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28" descr="Bildergebnis für Warning Message"/>
          <p:cNvSpPr>
            <a:spLocks noChangeAspect="1" noChangeArrowheads="1"/>
          </p:cNvSpPr>
          <p:nvPr/>
        </p:nvSpPr>
        <p:spPr bwMode="auto">
          <a:xfrm>
            <a:off x="307975" y="-15922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Eingekerbter Richtungspfeil 19"/>
          <p:cNvSpPr/>
          <p:nvPr/>
        </p:nvSpPr>
        <p:spPr bwMode="auto">
          <a:xfrm>
            <a:off x="4148232" y="3420710"/>
            <a:ext cx="471346" cy="533415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D:\HongKong-2018\Pics\Cap-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0" y="2316480"/>
            <a:ext cx="3561106" cy="29248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HongKong-2018\Pics\Smartphone ha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377314"/>
            <a:ext cx="421005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0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6351267" cy="1805622"/>
          </a:xfrm>
        </p:spPr>
        <p:txBody>
          <a:bodyPr/>
          <a:lstStyle/>
          <a:p>
            <a:r>
              <a:rPr lang="en-US" altLang="de-DE" b="1" dirty="0" smtClean="0"/>
              <a:t>Task: </a:t>
            </a:r>
          </a:p>
          <a:p>
            <a:pPr lvl="1"/>
            <a:r>
              <a:rPr lang="en-US" altLang="de-DE" dirty="0" smtClean="0"/>
              <a:t>  push </a:t>
            </a:r>
            <a:r>
              <a:rPr lang="en-US" altLang="de-DE" dirty="0"/>
              <a:t>warnings to a user/device at a </a:t>
            </a:r>
            <a:r>
              <a:rPr lang="en-US" altLang="de-DE" dirty="0" smtClean="0"/>
              <a:t> specific location</a:t>
            </a:r>
          </a:p>
          <a:p>
            <a:pPr marL="352425" lvl="1" indent="-352425"/>
            <a:r>
              <a:rPr lang="en-US" altLang="de-DE" b="1" dirty="0"/>
              <a:t>S</a:t>
            </a:r>
            <a:r>
              <a:rPr lang="en-US" altLang="de-DE" b="1" dirty="0" smtClean="0"/>
              <a:t>olution: </a:t>
            </a:r>
          </a:p>
          <a:p>
            <a:pPr marL="803275" lvl="2" indent="-352425"/>
            <a:r>
              <a:rPr lang="en-US" altLang="de-DE" dirty="0" smtClean="0"/>
              <a:t>push </a:t>
            </a:r>
            <a:r>
              <a:rPr lang="en-US" altLang="de-DE" dirty="0"/>
              <a:t>every time you </a:t>
            </a:r>
            <a:r>
              <a:rPr lang="en-US" altLang="de-DE" dirty="0" smtClean="0"/>
              <a:t>receive a </a:t>
            </a:r>
            <a:r>
              <a:rPr lang="en-US" altLang="de-DE" dirty="0"/>
              <a:t>CAP message affecting </a:t>
            </a:r>
            <a:r>
              <a:rPr lang="en-US" altLang="de-DE" dirty="0" smtClean="0"/>
              <a:t>the </a:t>
            </a:r>
            <a:r>
              <a:rPr lang="en-US" altLang="de-DE" dirty="0"/>
              <a:t>user’s </a:t>
            </a:r>
            <a:r>
              <a:rPr lang="en-US" altLang="de-DE" dirty="0" smtClean="0"/>
              <a:t>location</a:t>
            </a:r>
            <a:endParaRPr lang="en-US" altLang="de-DE" dirty="0"/>
          </a:p>
          <a:p>
            <a:endParaRPr lang="en-US" altLang="de-DE" dirty="0"/>
          </a:p>
          <a:p>
            <a:endParaRPr lang="en-US" dirty="0" smtClean="0"/>
          </a:p>
        </p:txBody>
      </p:sp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altLang="de-DE" dirty="0"/>
              <a:t>CAP-based Push Notifications</a:t>
            </a:r>
            <a:endParaRPr lang="en-US" altLang="de-DE" noProof="0" dirty="0" smtClean="0"/>
          </a:p>
        </p:txBody>
      </p:sp>
      <p:pic>
        <p:nvPicPr>
          <p:cNvPr id="36" name="Picture 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1579" y="1527718"/>
            <a:ext cx="1595012" cy="1175272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1" name="Gruppieren 40"/>
          <p:cNvGrpSpPr/>
          <p:nvPr/>
        </p:nvGrpSpPr>
        <p:grpSpPr>
          <a:xfrm>
            <a:off x="7439676" y="1229303"/>
            <a:ext cx="400539" cy="379822"/>
            <a:chOff x="6090135" y="2422259"/>
            <a:chExt cx="400539" cy="379822"/>
          </a:xfrm>
          <a:solidFill>
            <a:srgbClr val="2D4B9B"/>
          </a:solidFill>
          <a:effectLst>
            <a:outerShdw blurRad="50800" dir="2700000" sx="101000" sy="101000" algn="tl" rotWithShape="0">
              <a:prstClr val="black">
                <a:alpha val="56000"/>
              </a:prstClr>
            </a:outerShdw>
          </a:effectLst>
        </p:grpSpPr>
        <p:sp>
          <p:nvSpPr>
            <p:cNvPr id="55" name="Träne 54"/>
            <p:cNvSpPr/>
            <p:nvPr/>
          </p:nvSpPr>
          <p:spPr bwMode="auto">
            <a:xfrm rot="8100000">
              <a:off x="6090135" y="2422259"/>
              <a:ext cx="400539" cy="379822"/>
            </a:xfrm>
            <a:prstGeom prst="teardrop">
              <a:avLst>
                <a:gd name="adj" fmla="val 200000"/>
              </a:avLst>
            </a:prstGeom>
            <a:grpFill/>
            <a:ln w="476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6204789" y="2526555"/>
              <a:ext cx="171230" cy="17123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395288" y="4261803"/>
            <a:ext cx="8353425" cy="898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b="1" dirty="0" smtClean="0">
                <a:solidFill>
                  <a:schemeClr val="bg1"/>
                </a:solidFill>
              </a:rPr>
              <a:t>What about updates?</a:t>
            </a:r>
            <a:endParaRPr lang="en-US" alt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09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6351267" cy="1805622"/>
          </a:xfrm>
        </p:spPr>
        <p:txBody>
          <a:bodyPr/>
          <a:lstStyle/>
          <a:p>
            <a:r>
              <a:rPr lang="en-US" altLang="de-DE" b="1" dirty="0" smtClean="0"/>
              <a:t>Task: </a:t>
            </a:r>
          </a:p>
          <a:p>
            <a:pPr lvl="1"/>
            <a:r>
              <a:rPr lang="en-US" altLang="de-DE" dirty="0" smtClean="0"/>
              <a:t>  push </a:t>
            </a:r>
            <a:r>
              <a:rPr lang="en-US" altLang="de-DE" dirty="0"/>
              <a:t>warnings to a user/device at a </a:t>
            </a:r>
            <a:r>
              <a:rPr lang="en-US" altLang="de-DE" dirty="0" smtClean="0"/>
              <a:t> specific location</a:t>
            </a:r>
          </a:p>
          <a:p>
            <a:pPr marL="352425" lvl="1" indent="-352425"/>
            <a:r>
              <a:rPr lang="en-US" altLang="de-DE" b="1" dirty="0"/>
              <a:t>S</a:t>
            </a:r>
            <a:r>
              <a:rPr lang="en-US" altLang="de-DE" b="1" dirty="0" smtClean="0"/>
              <a:t>olution: </a:t>
            </a:r>
          </a:p>
          <a:p>
            <a:pPr marL="803275" lvl="2" indent="-352425"/>
            <a:r>
              <a:rPr lang="en-US" altLang="de-DE" dirty="0" smtClean="0"/>
              <a:t>push </a:t>
            </a:r>
            <a:r>
              <a:rPr lang="en-US" altLang="de-DE" dirty="0"/>
              <a:t>every time you </a:t>
            </a:r>
            <a:r>
              <a:rPr lang="en-US" altLang="de-DE" dirty="0" smtClean="0"/>
              <a:t>receive a </a:t>
            </a:r>
            <a:r>
              <a:rPr lang="en-US" altLang="de-DE" dirty="0"/>
              <a:t>CAP message affecting </a:t>
            </a:r>
            <a:r>
              <a:rPr lang="en-US" altLang="de-DE" dirty="0" smtClean="0"/>
              <a:t>the </a:t>
            </a:r>
            <a:r>
              <a:rPr lang="en-US" altLang="de-DE" dirty="0"/>
              <a:t>user’s </a:t>
            </a:r>
            <a:r>
              <a:rPr lang="en-US" altLang="de-DE" dirty="0" smtClean="0"/>
              <a:t>location</a:t>
            </a:r>
            <a:endParaRPr lang="en-US" altLang="de-DE" dirty="0"/>
          </a:p>
          <a:p>
            <a:endParaRPr lang="en-US" altLang="de-DE" dirty="0"/>
          </a:p>
          <a:p>
            <a:endParaRPr lang="en-US" dirty="0" smtClean="0"/>
          </a:p>
        </p:txBody>
      </p:sp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altLang="de-DE" dirty="0"/>
              <a:t>CAP-based Push Notifications</a:t>
            </a:r>
            <a:endParaRPr lang="en-US" altLang="de-DE" noProof="0" dirty="0" smtClean="0"/>
          </a:p>
        </p:txBody>
      </p:sp>
      <p:sp>
        <p:nvSpPr>
          <p:cNvPr id="30" name="Freihandform 29"/>
          <p:cNvSpPr/>
          <p:nvPr/>
        </p:nvSpPr>
        <p:spPr bwMode="auto">
          <a:xfrm>
            <a:off x="1011934" y="4427246"/>
            <a:ext cx="2886161" cy="1266623"/>
          </a:xfrm>
          <a:custGeom>
            <a:avLst/>
            <a:gdLst>
              <a:gd name="connsiteX0" fmla="*/ 695325 w 1485900"/>
              <a:gd name="connsiteY0" fmla="*/ 19050 h 942975"/>
              <a:gd name="connsiteX1" fmla="*/ 600075 w 1485900"/>
              <a:gd name="connsiteY1" fmla="*/ 66675 h 942975"/>
              <a:gd name="connsiteX2" fmla="*/ 552450 w 1485900"/>
              <a:gd name="connsiteY2" fmla="*/ 114300 h 942975"/>
              <a:gd name="connsiteX3" fmla="*/ 514350 w 1485900"/>
              <a:gd name="connsiteY3" fmla="*/ 123825 h 942975"/>
              <a:gd name="connsiteX4" fmla="*/ 457200 w 1485900"/>
              <a:gd name="connsiteY4" fmla="*/ 142875 h 942975"/>
              <a:gd name="connsiteX5" fmla="*/ 371475 w 1485900"/>
              <a:gd name="connsiteY5" fmla="*/ 171450 h 942975"/>
              <a:gd name="connsiteX6" fmla="*/ 342900 w 1485900"/>
              <a:gd name="connsiteY6" fmla="*/ 180975 h 942975"/>
              <a:gd name="connsiteX7" fmla="*/ 276225 w 1485900"/>
              <a:gd name="connsiteY7" fmla="*/ 219075 h 942975"/>
              <a:gd name="connsiteX8" fmla="*/ 238125 w 1485900"/>
              <a:gd name="connsiteY8" fmla="*/ 247650 h 942975"/>
              <a:gd name="connsiteX9" fmla="*/ 219075 w 1485900"/>
              <a:gd name="connsiteY9" fmla="*/ 276225 h 942975"/>
              <a:gd name="connsiteX10" fmla="*/ 190500 w 1485900"/>
              <a:gd name="connsiteY10" fmla="*/ 295275 h 942975"/>
              <a:gd name="connsiteX11" fmla="*/ 123825 w 1485900"/>
              <a:gd name="connsiteY11" fmla="*/ 361950 h 942975"/>
              <a:gd name="connsiteX12" fmla="*/ 85725 w 1485900"/>
              <a:gd name="connsiteY12" fmla="*/ 419100 h 942975"/>
              <a:gd name="connsiteX13" fmla="*/ 66675 w 1485900"/>
              <a:gd name="connsiteY13" fmla="*/ 457200 h 942975"/>
              <a:gd name="connsiteX14" fmla="*/ 28575 w 1485900"/>
              <a:gd name="connsiteY14" fmla="*/ 514350 h 942975"/>
              <a:gd name="connsiteX15" fmla="*/ 9525 w 1485900"/>
              <a:gd name="connsiteY15" fmla="*/ 571500 h 942975"/>
              <a:gd name="connsiteX16" fmla="*/ 0 w 1485900"/>
              <a:gd name="connsiteY16" fmla="*/ 666750 h 942975"/>
              <a:gd name="connsiteX17" fmla="*/ 9525 w 1485900"/>
              <a:gd name="connsiteY17" fmla="*/ 819150 h 942975"/>
              <a:gd name="connsiteX18" fmla="*/ 19050 w 1485900"/>
              <a:gd name="connsiteY18" fmla="*/ 857250 h 942975"/>
              <a:gd name="connsiteX19" fmla="*/ 47625 w 1485900"/>
              <a:gd name="connsiteY19" fmla="*/ 895350 h 942975"/>
              <a:gd name="connsiteX20" fmla="*/ 104775 w 1485900"/>
              <a:gd name="connsiteY20" fmla="*/ 933450 h 942975"/>
              <a:gd name="connsiteX21" fmla="*/ 142875 w 1485900"/>
              <a:gd name="connsiteY21" fmla="*/ 942975 h 942975"/>
              <a:gd name="connsiteX22" fmla="*/ 266700 w 1485900"/>
              <a:gd name="connsiteY22" fmla="*/ 933450 h 942975"/>
              <a:gd name="connsiteX23" fmla="*/ 381000 w 1485900"/>
              <a:gd name="connsiteY23" fmla="*/ 885825 h 942975"/>
              <a:gd name="connsiteX24" fmla="*/ 476250 w 1485900"/>
              <a:gd name="connsiteY24" fmla="*/ 857250 h 942975"/>
              <a:gd name="connsiteX25" fmla="*/ 504825 w 1485900"/>
              <a:gd name="connsiteY25" fmla="*/ 847725 h 942975"/>
              <a:gd name="connsiteX26" fmla="*/ 942975 w 1485900"/>
              <a:gd name="connsiteY26" fmla="*/ 828675 h 942975"/>
              <a:gd name="connsiteX27" fmla="*/ 981075 w 1485900"/>
              <a:gd name="connsiteY27" fmla="*/ 819150 h 942975"/>
              <a:gd name="connsiteX28" fmla="*/ 1057275 w 1485900"/>
              <a:gd name="connsiteY28" fmla="*/ 809625 h 942975"/>
              <a:gd name="connsiteX29" fmla="*/ 1114425 w 1485900"/>
              <a:gd name="connsiteY29" fmla="*/ 800100 h 942975"/>
              <a:gd name="connsiteX30" fmla="*/ 1162050 w 1485900"/>
              <a:gd name="connsiteY30" fmla="*/ 790575 h 942975"/>
              <a:gd name="connsiteX31" fmla="*/ 1219200 w 1485900"/>
              <a:gd name="connsiteY31" fmla="*/ 771525 h 942975"/>
              <a:gd name="connsiteX32" fmla="*/ 1257300 w 1485900"/>
              <a:gd name="connsiteY32" fmla="*/ 742950 h 942975"/>
              <a:gd name="connsiteX33" fmla="*/ 1323975 w 1485900"/>
              <a:gd name="connsiteY33" fmla="*/ 704850 h 942975"/>
              <a:gd name="connsiteX34" fmla="*/ 1390650 w 1485900"/>
              <a:gd name="connsiteY34" fmla="*/ 619125 h 942975"/>
              <a:gd name="connsiteX35" fmla="*/ 1409700 w 1485900"/>
              <a:gd name="connsiteY35" fmla="*/ 590550 h 942975"/>
              <a:gd name="connsiteX36" fmla="*/ 1428750 w 1485900"/>
              <a:gd name="connsiteY36" fmla="*/ 561975 h 942975"/>
              <a:gd name="connsiteX37" fmla="*/ 1447800 w 1485900"/>
              <a:gd name="connsiteY37" fmla="*/ 504825 h 942975"/>
              <a:gd name="connsiteX38" fmla="*/ 1466850 w 1485900"/>
              <a:gd name="connsiteY38" fmla="*/ 476250 h 942975"/>
              <a:gd name="connsiteX39" fmla="*/ 1485900 w 1485900"/>
              <a:gd name="connsiteY39" fmla="*/ 409575 h 942975"/>
              <a:gd name="connsiteX40" fmla="*/ 1476375 w 1485900"/>
              <a:gd name="connsiteY40" fmla="*/ 247650 h 942975"/>
              <a:gd name="connsiteX41" fmla="*/ 1466850 w 1485900"/>
              <a:gd name="connsiteY41" fmla="*/ 209550 h 942975"/>
              <a:gd name="connsiteX42" fmla="*/ 1447800 w 1485900"/>
              <a:gd name="connsiteY42" fmla="*/ 180975 h 942975"/>
              <a:gd name="connsiteX43" fmla="*/ 1438275 w 1485900"/>
              <a:gd name="connsiteY43" fmla="*/ 152400 h 942975"/>
              <a:gd name="connsiteX44" fmla="*/ 1400175 w 1485900"/>
              <a:gd name="connsiteY44" fmla="*/ 95250 h 942975"/>
              <a:gd name="connsiteX45" fmla="*/ 1381125 w 1485900"/>
              <a:gd name="connsiteY45" fmla="*/ 66675 h 942975"/>
              <a:gd name="connsiteX46" fmla="*/ 1266825 w 1485900"/>
              <a:gd name="connsiteY46" fmla="*/ 38100 h 942975"/>
              <a:gd name="connsiteX47" fmla="*/ 1038225 w 1485900"/>
              <a:gd name="connsiteY47" fmla="*/ 47625 h 942975"/>
              <a:gd name="connsiteX48" fmla="*/ 952500 w 1485900"/>
              <a:gd name="connsiteY48" fmla="*/ 38100 h 942975"/>
              <a:gd name="connsiteX49" fmla="*/ 819150 w 1485900"/>
              <a:gd name="connsiteY49" fmla="*/ 9525 h 942975"/>
              <a:gd name="connsiteX50" fmla="*/ 771525 w 1485900"/>
              <a:gd name="connsiteY50" fmla="*/ 0 h 942975"/>
              <a:gd name="connsiteX51" fmla="*/ 742950 w 1485900"/>
              <a:gd name="connsiteY51" fmla="*/ 9525 h 942975"/>
              <a:gd name="connsiteX52" fmla="*/ 695325 w 1485900"/>
              <a:gd name="connsiteY52" fmla="*/ 1905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85900" h="942975">
                <a:moveTo>
                  <a:pt x="695325" y="19050"/>
                </a:moveTo>
                <a:cubicBezTo>
                  <a:pt x="671512" y="28575"/>
                  <a:pt x="633928" y="32822"/>
                  <a:pt x="600075" y="66675"/>
                </a:cubicBezTo>
                <a:cubicBezTo>
                  <a:pt x="568325" y="98425"/>
                  <a:pt x="596900" y="95250"/>
                  <a:pt x="552450" y="114300"/>
                </a:cubicBezTo>
                <a:cubicBezTo>
                  <a:pt x="540418" y="119457"/>
                  <a:pt x="526889" y="120063"/>
                  <a:pt x="514350" y="123825"/>
                </a:cubicBezTo>
                <a:cubicBezTo>
                  <a:pt x="495116" y="129595"/>
                  <a:pt x="476681" y="138005"/>
                  <a:pt x="457200" y="142875"/>
                </a:cubicBezTo>
                <a:cubicBezTo>
                  <a:pt x="393359" y="158835"/>
                  <a:pt x="443210" y="144549"/>
                  <a:pt x="371475" y="171450"/>
                </a:cubicBezTo>
                <a:cubicBezTo>
                  <a:pt x="362074" y="174975"/>
                  <a:pt x="352128" y="177020"/>
                  <a:pt x="342900" y="180975"/>
                </a:cubicBezTo>
                <a:cubicBezTo>
                  <a:pt x="314995" y="192934"/>
                  <a:pt x="300140" y="201993"/>
                  <a:pt x="276225" y="219075"/>
                </a:cubicBezTo>
                <a:cubicBezTo>
                  <a:pt x="263307" y="228302"/>
                  <a:pt x="249350" y="236425"/>
                  <a:pt x="238125" y="247650"/>
                </a:cubicBezTo>
                <a:cubicBezTo>
                  <a:pt x="230030" y="255745"/>
                  <a:pt x="227170" y="268130"/>
                  <a:pt x="219075" y="276225"/>
                </a:cubicBezTo>
                <a:cubicBezTo>
                  <a:pt x="210980" y="284320"/>
                  <a:pt x="199009" y="287617"/>
                  <a:pt x="190500" y="295275"/>
                </a:cubicBezTo>
                <a:cubicBezTo>
                  <a:pt x="167138" y="316301"/>
                  <a:pt x="141260" y="335798"/>
                  <a:pt x="123825" y="361950"/>
                </a:cubicBezTo>
                <a:cubicBezTo>
                  <a:pt x="111125" y="381000"/>
                  <a:pt x="95964" y="398622"/>
                  <a:pt x="85725" y="419100"/>
                </a:cubicBezTo>
                <a:cubicBezTo>
                  <a:pt x="79375" y="431800"/>
                  <a:pt x="73980" y="445024"/>
                  <a:pt x="66675" y="457200"/>
                </a:cubicBezTo>
                <a:cubicBezTo>
                  <a:pt x="54895" y="476833"/>
                  <a:pt x="35815" y="492630"/>
                  <a:pt x="28575" y="514350"/>
                </a:cubicBezTo>
                <a:lnTo>
                  <a:pt x="9525" y="571500"/>
                </a:lnTo>
                <a:cubicBezTo>
                  <a:pt x="6350" y="603250"/>
                  <a:pt x="0" y="634842"/>
                  <a:pt x="0" y="666750"/>
                </a:cubicBezTo>
                <a:cubicBezTo>
                  <a:pt x="0" y="717649"/>
                  <a:pt x="4460" y="768503"/>
                  <a:pt x="9525" y="819150"/>
                </a:cubicBezTo>
                <a:cubicBezTo>
                  <a:pt x="10828" y="832176"/>
                  <a:pt x="13196" y="845541"/>
                  <a:pt x="19050" y="857250"/>
                </a:cubicBezTo>
                <a:cubicBezTo>
                  <a:pt x="26150" y="871449"/>
                  <a:pt x="35760" y="884803"/>
                  <a:pt x="47625" y="895350"/>
                </a:cubicBezTo>
                <a:cubicBezTo>
                  <a:pt x="64737" y="910561"/>
                  <a:pt x="82563" y="927897"/>
                  <a:pt x="104775" y="933450"/>
                </a:cubicBezTo>
                <a:lnTo>
                  <a:pt x="142875" y="942975"/>
                </a:lnTo>
                <a:cubicBezTo>
                  <a:pt x="184150" y="939800"/>
                  <a:pt x="225971" y="940855"/>
                  <a:pt x="266700" y="933450"/>
                </a:cubicBezTo>
                <a:cubicBezTo>
                  <a:pt x="426979" y="904308"/>
                  <a:pt x="303156" y="920422"/>
                  <a:pt x="381000" y="885825"/>
                </a:cubicBezTo>
                <a:cubicBezTo>
                  <a:pt x="421744" y="867717"/>
                  <a:pt x="437461" y="868333"/>
                  <a:pt x="476250" y="857250"/>
                </a:cubicBezTo>
                <a:cubicBezTo>
                  <a:pt x="485904" y="854492"/>
                  <a:pt x="495024" y="849903"/>
                  <a:pt x="504825" y="847725"/>
                </a:cubicBezTo>
                <a:cubicBezTo>
                  <a:pt x="635889" y="818600"/>
                  <a:pt x="880762" y="830230"/>
                  <a:pt x="942975" y="828675"/>
                </a:cubicBezTo>
                <a:cubicBezTo>
                  <a:pt x="955675" y="825500"/>
                  <a:pt x="968162" y="821302"/>
                  <a:pt x="981075" y="819150"/>
                </a:cubicBezTo>
                <a:cubicBezTo>
                  <a:pt x="1006324" y="814942"/>
                  <a:pt x="1031935" y="813245"/>
                  <a:pt x="1057275" y="809625"/>
                </a:cubicBezTo>
                <a:cubicBezTo>
                  <a:pt x="1076394" y="806894"/>
                  <a:pt x="1095424" y="803555"/>
                  <a:pt x="1114425" y="800100"/>
                </a:cubicBezTo>
                <a:cubicBezTo>
                  <a:pt x="1130353" y="797204"/>
                  <a:pt x="1146431" y="794835"/>
                  <a:pt x="1162050" y="790575"/>
                </a:cubicBezTo>
                <a:cubicBezTo>
                  <a:pt x="1181423" y="785291"/>
                  <a:pt x="1219200" y="771525"/>
                  <a:pt x="1219200" y="771525"/>
                </a:cubicBezTo>
                <a:cubicBezTo>
                  <a:pt x="1231900" y="762000"/>
                  <a:pt x="1243517" y="750826"/>
                  <a:pt x="1257300" y="742950"/>
                </a:cubicBezTo>
                <a:cubicBezTo>
                  <a:pt x="1326357" y="703489"/>
                  <a:pt x="1237648" y="778845"/>
                  <a:pt x="1323975" y="704850"/>
                </a:cubicBezTo>
                <a:cubicBezTo>
                  <a:pt x="1358792" y="675007"/>
                  <a:pt x="1361986" y="662121"/>
                  <a:pt x="1390650" y="619125"/>
                </a:cubicBezTo>
                <a:lnTo>
                  <a:pt x="1409700" y="590550"/>
                </a:lnTo>
                <a:cubicBezTo>
                  <a:pt x="1416050" y="581025"/>
                  <a:pt x="1425130" y="572835"/>
                  <a:pt x="1428750" y="561975"/>
                </a:cubicBezTo>
                <a:cubicBezTo>
                  <a:pt x="1435100" y="542925"/>
                  <a:pt x="1436661" y="521533"/>
                  <a:pt x="1447800" y="504825"/>
                </a:cubicBezTo>
                <a:cubicBezTo>
                  <a:pt x="1454150" y="495300"/>
                  <a:pt x="1461730" y="486489"/>
                  <a:pt x="1466850" y="476250"/>
                </a:cubicBezTo>
                <a:cubicBezTo>
                  <a:pt x="1473682" y="462585"/>
                  <a:pt x="1482848" y="421782"/>
                  <a:pt x="1485900" y="409575"/>
                </a:cubicBezTo>
                <a:cubicBezTo>
                  <a:pt x="1482725" y="355600"/>
                  <a:pt x="1481501" y="301475"/>
                  <a:pt x="1476375" y="247650"/>
                </a:cubicBezTo>
                <a:cubicBezTo>
                  <a:pt x="1475134" y="234618"/>
                  <a:pt x="1472007" y="221582"/>
                  <a:pt x="1466850" y="209550"/>
                </a:cubicBezTo>
                <a:cubicBezTo>
                  <a:pt x="1462341" y="199028"/>
                  <a:pt x="1452920" y="191214"/>
                  <a:pt x="1447800" y="180975"/>
                </a:cubicBezTo>
                <a:cubicBezTo>
                  <a:pt x="1443310" y="171995"/>
                  <a:pt x="1443151" y="161177"/>
                  <a:pt x="1438275" y="152400"/>
                </a:cubicBezTo>
                <a:cubicBezTo>
                  <a:pt x="1427156" y="132386"/>
                  <a:pt x="1412875" y="114300"/>
                  <a:pt x="1400175" y="95250"/>
                </a:cubicBezTo>
                <a:cubicBezTo>
                  <a:pt x="1393825" y="85725"/>
                  <a:pt x="1391985" y="70295"/>
                  <a:pt x="1381125" y="66675"/>
                </a:cubicBezTo>
                <a:cubicBezTo>
                  <a:pt x="1305653" y="41518"/>
                  <a:pt x="1343782" y="50926"/>
                  <a:pt x="1266825" y="38100"/>
                </a:cubicBezTo>
                <a:cubicBezTo>
                  <a:pt x="1190625" y="41275"/>
                  <a:pt x="1114491" y="47625"/>
                  <a:pt x="1038225" y="47625"/>
                </a:cubicBezTo>
                <a:cubicBezTo>
                  <a:pt x="1009474" y="47625"/>
                  <a:pt x="980999" y="41900"/>
                  <a:pt x="952500" y="38100"/>
                </a:cubicBezTo>
                <a:cubicBezTo>
                  <a:pt x="858490" y="25565"/>
                  <a:pt x="929045" y="31504"/>
                  <a:pt x="819150" y="9525"/>
                </a:cubicBezTo>
                <a:lnTo>
                  <a:pt x="771525" y="0"/>
                </a:lnTo>
                <a:cubicBezTo>
                  <a:pt x="762000" y="3175"/>
                  <a:pt x="752751" y="7347"/>
                  <a:pt x="742950" y="9525"/>
                </a:cubicBezTo>
                <a:cubicBezTo>
                  <a:pt x="676972" y="24187"/>
                  <a:pt x="719138" y="9525"/>
                  <a:pt x="695325" y="1905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4856893" y="4440332"/>
            <a:ext cx="3095316" cy="1266623"/>
            <a:chOff x="3415601" y="4853420"/>
            <a:chExt cx="3242374" cy="1343024"/>
          </a:xfrm>
        </p:grpSpPr>
        <p:sp>
          <p:nvSpPr>
            <p:cNvPr id="38" name="Freihandform 37"/>
            <p:cNvSpPr/>
            <p:nvPr/>
          </p:nvSpPr>
          <p:spPr bwMode="auto">
            <a:xfrm rot="662542">
              <a:off x="4638510" y="4903294"/>
              <a:ext cx="1134292" cy="620705"/>
            </a:xfrm>
            <a:custGeom>
              <a:avLst/>
              <a:gdLst>
                <a:gd name="connsiteX0" fmla="*/ 439298 w 477398"/>
                <a:gd name="connsiteY0" fmla="*/ 0 h 457200"/>
                <a:gd name="connsiteX1" fmla="*/ 458348 w 477398"/>
                <a:gd name="connsiteY1" fmla="*/ 95250 h 457200"/>
                <a:gd name="connsiteX2" fmla="*/ 477398 w 477398"/>
                <a:gd name="connsiteY2" fmla="*/ 152400 h 457200"/>
                <a:gd name="connsiteX3" fmla="*/ 467873 w 477398"/>
                <a:gd name="connsiteY3" fmla="*/ 314325 h 457200"/>
                <a:gd name="connsiteX4" fmla="*/ 401198 w 477398"/>
                <a:gd name="connsiteY4" fmla="*/ 400050 h 457200"/>
                <a:gd name="connsiteX5" fmla="*/ 372623 w 477398"/>
                <a:gd name="connsiteY5" fmla="*/ 419100 h 457200"/>
                <a:gd name="connsiteX6" fmla="*/ 296423 w 477398"/>
                <a:gd name="connsiteY6" fmla="*/ 438150 h 457200"/>
                <a:gd name="connsiteX7" fmla="*/ 229748 w 477398"/>
                <a:gd name="connsiteY7" fmla="*/ 457200 h 457200"/>
                <a:gd name="connsiteX8" fmla="*/ 10673 w 477398"/>
                <a:gd name="connsiteY8" fmla="*/ 447675 h 457200"/>
                <a:gd name="connsiteX9" fmla="*/ 10673 w 477398"/>
                <a:gd name="connsiteY9" fmla="*/ 390525 h 457200"/>
                <a:gd name="connsiteX10" fmla="*/ 67823 w 477398"/>
                <a:gd name="connsiteY10" fmla="*/ 333375 h 457200"/>
                <a:gd name="connsiteX11" fmla="*/ 96398 w 477398"/>
                <a:gd name="connsiteY11" fmla="*/ 304800 h 457200"/>
                <a:gd name="connsiteX12" fmla="*/ 124973 w 477398"/>
                <a:gd name="connsiteY12" fmla="*/ 247650 h 457200"/>
                <a:gd name="connsiteX13" fmla="*/ 182123 w 477398"/>
                <a:gd name="connsiteY13" fmla="*/ 133350 h 457200"/>
                <a:gd name="connsiteX14" fmla="*/ 267848 w 477398"/>
                <a:gd name="connsiteY14" fmla="*/ 66675 h 457200"/>
                <a:gd name="connsiteX15" fmla="*/ 353573 w 477398"/>
                <a:gd name="connsiteY15" fmla="*/ 28575 h 457200"/>
                <a:gd name="connsiteX16" fmla="*/ 439298 w 477398"/>
                <a:gd name="connsiteY1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7398" h="457200">
                  <a:moveTo>
                    <a:pt x="439298" y="0"/>
                  </a:moveTo>
                  <a:cubicBezTo>
                    <a:pt x="445648" y="31750"/>
                    <a:pt x="448109" y="64533"/>
                    <a:pt x="458348" y="95250"/>
                  </a:cubicBezTo>
                  <a:lnTo>
                    <a:pt x="477398" y="152400"/>
                  </a:lnTo>
                  <a:cubicBezTo>
                    <a:pt x="474223" y="206375"/>
                    <a:pt x="473253" y="260525"/>
                    <a:pt x="467873" y="314325"/>
                  </a:cubicBezTo>
                  <a:cubicBezTo>
                    <a:pt x="464217" y="350884"/>
                    <a:pt x="426839" y="382956"/>
                    <a:pt x="401198" y="400050"/>
                  </a:cubicBezTo>
                  <a:cubicBezTo>
                    <a:pt x="391673" y="406400"/>
                    <a:pt x="383381" y="415188"/>
                    <a:pt x="372623" y="419100"/>
                  </a:cubicBezTo>
                  <a:cubicBezTo>
                    <a:pt x="348018" y="428047"/>
                    <a:pt x="321261" y="429871"/>
                    <a:pt x="296423" y="438150"/>
                  </a:cubicBezTo>
                  <a:cubicBezTo>
                    <a:pt x="255429" y="451815"/>
                    <a:pt x="277588" y="445240"/>
                    <a:pt x="229748" y="457200"/>
                  </a:cubicBezTo>
                  <a:cubicBezTo>
                    <a:pt x="156723" y="454025"/>
                    <a:pt x="82772" y="459692"/>
                    <a:pt x="10673" y="447675"/>
                  </a:cubicBezTo>
                  <a:cubicBezTo>
                    <a:pt x="-11812" y="443927"/>
                    <a:pt x="7758" y="394273"/>
                    <a:pt x="10673" y="390525"/>
                  </a:cubicBezTo>
                  <a:cubicBezTo>
                    <a:pt x="27213" y="369259"/>
                    <a:pt x="48773" y="352425"/>
                    <a:pt x="67823" y="333375"/>
                  </a:cubicBezTo>
                  <a:lnTo>
                    <a:pt x="96398" y="304800"/>
                  </a:lnTo>
                  <a:cubicBezTo>
                    <a:pt x="131136" y="200587"/>
                    <a:pt x="75734" y="358437"/>
                    <a:pt x="124973" y="247650"/>
                  </a:cubicBezTo>
                  <a:cubicBezTo>
                    <a:pt x="140987" y="211618"/>
                    <a:pt x="144601" y="158365"/>
                    <a:pt x="182123" y="133350"/>
                  </a:cubicBezTo>
                  <a:cubicBezTo>
                    <a:pt x="326566" y="37055"/>
                    <a:pt x="178319" y="141282"/>
                    <a:pt x="267848" y="66675"/>
                  </a:cubicBezTo>
                  <a:cubicBezTo>
                    <a:pt x="293052" y="45672"/>
                    <a:pt x="320784" y="35133"/>
                    <a:pt x="353573" y="28575"/>
                  </a:cubicBezTo>
                  <a:lnTo>
                    <a:pt x="439298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3634691" y="4853420"/>
              <a:ext cx="3023284" cy="1343024"/>
            </a:xfrm>
            <a:custGeom>
              <a:avLst/>
              <a:gdLst>
                <a:gd name="connsiteX0" fmla="*/ 695325 w 1485900"/>
                <a:gd name="connsiteY0" fmla="*/ 19050 h 942975"/>
                <a:gd name="connsiteX1" fmla="*/ 600075 w 1485900"/>
                <a:gd name="connsiteY1" fmla="*/ 66675 h 942975"/>
                <a:gd name="connsiteX2" fmla="*/ 552450 w 1485900"/>
                <a:gd name="connsiteY2" fmla="*/ 114300 h 942975"/>
                <a:gd name="connsiteX3" fmla="*/ 514350 w 1485900"/>
                <a:gd name="connsiteY3" fmla="*/ 123825 h 942975"/>
                <a:gd name="connsiteX4" fmla="*/ 457200 w 1485900"/>
                <a:gd name="connsiteY4" fmla="*/ 142875 h 942975"/>
                <a:gd name="connsiteX5" fmla="*/ 371475 w 1485900"/>
                <a:gd name="connsiteY5" fmla="*/ 171450 h 942975"/>
                <a:gd name="connsiteX6" fmla="*/ 342900 w 1485900"/>
                <a:gd name="connsiteY6" fmla="*/ 180975 h 942975"/>
                <a:gd name="connsiteX7" fmla="*/ 276225 w 1485900"/>
                <a:gd name="connsiteY7" fmla="*/ 219075 h 942975"/>
                <a:gd name="connsiteX8" fmla="*/ 238125 w 1485900"/>
                <a:gd name="connsiteY8" fmla="*/ 247650 h 942975"/>
                <a:gd name="connsiteX9" fmla="*/ 219075 w 1485900"/>
                <a:gd name="connsiteY9" fmla="*/ 276225 h 942975"/>
                <a:gd name="connsiteX10" fmla="*/ 190500 w 1485900"/>
                <a:gd name="connsiteY10" fmla="*/ 295275 h 942975"/>
                <a:gd name="connsiteX11" fmla="*/ 123825 w 1485900"/>
                <a:gd name="connsiteY11" fmla="*/ 361950 h 942975"/>
                <a:gd name="connsiteX12" fmla="*/ 85725 w 1485900"/>
                <a:gd name="connsiteY12" fmla="*/ 419100 h 942975"/>
                <a:gd name="connsiteX13" fmla="*/ 66675 w 1485900"/>
                <a:gd name="connsiteY13" fmla="*/ 457200 h 942975"/>
                <a:gd name="connsiteX14" fmla="*/ 28575 w 1485900"/>
                <a:gd name="connsiteY14" fmla="*/ 514350 h 942975"/>
                <a:gd name="connsiteX15" fmla="*/ 9525 w 1485900"/>
                <a:gd name="connsiteY15" fmla="*/ 571500 h 942975"/>
                <a:gd name="connsiteX16" fmla="*/ 0 w 1485900"/>
                <a:gd name="connsiteY16" fmla="*/ 666750 h 942975"/>
                <a:gd name="connsiteX17" fmla="*/ 9525 w 1485900"/>
                <a:gd name="connsiteY17" fmla="*/ 819150 h 942975"/>
                <a:gd name="connsiteX18" fmla="*/ 19050 w 1485900"/>
                <a:gd name="connsiteY18" fmla="*/ 857250 h 942975"/>
                <a:gd name="connsiteX19" fmla="*/ 47625 w 1485900"/>
                <a:gd name="connsiteY19" fmla="*/ 895350 h 942975"/>
                <a:gd name="connsiteX20" fmla="*/ 104775 w 1485900"/>
                <a:gd name="connsiteY20" fmla="*/ 933450 h 942975"/>
                <a:gd name="connsiteX21" fmla="*/ 142875 w 1485900"/>
                <a:gd name="connsiteY21" fmla="*/ 942975 h 942975"/>
                <a:gd name="connsiteX22" fmla="*/ 266700 w 1485900"/>
                <a:gd name="connsiteY22" fmla="*/ 933450 h 942975"/>
                <a:gd name="connsiteX23" fmla="*/ 381000 w 1485900"/>
                <a:gd name="connsiteY23" fmla="*/ 885825 h 942975"/>
                <a:gd name="connsiteX24" fmla="*/ 476250 w 1485900"/>
                <a:gd name="connsiteY24" fmla="*/ 857250 h 942975"/>
                <a:gd name="connsiteX25" fmla="*/ 504825 w 1485900"/>
                <a:gd name="connsiteY25" fmla="*/ 847725 h 942975"/>
                <a:gd name="connsiteX26" fmla="*/ 942975 w 1485900"/>
                <a:gd name="connsiteY26" fmla="*/ 828675 h 942975"/>
                <a:gd name="connsiteX27" fmla="*/ 981075 w 1485900"/>
                <a:gd name="connsiteY27" fmla="*/ 819150 h 942975"/>
                <a:gd name="connsiteX28" fmla="*/ 1057275 w 1485900"/>
                <a:gd name="connsiteY28" fmla="*/ 809625 h 942975"/>
                <a:gd name="connsiteX29" fmla="*/ 1114425 w 1485900"/>
                <a:gd name="connsiteY29" fmla="*/ 800100 h 942975"/>
                <a:gd name="connsiteX30" fmla="*/ 1162050 w 1485900"/>
                <a:gd name="connsiteY30" fmla="*/ 790575 h 942975"/>
                <a:gd name="connsiteX31" fmla="*/ 1219200 w 1485900"/>
                <a:gd name="connsiteY31" fmla="*/ 771525 h 942975"/>
                <a:gd name="connsiteX32" fmla="*/ 1257300 w 1485900"/>
                <a:gd name="connsiteY32" fmla="*/ 742950 h 942975"/>
                <a:gd name="connsiteX33" fmla="*/ 1323975 w 1485900"/>
                <a:gd name="connsiteY33" fmla="*/ 704850 h 942975"/>
                <a:gd name="connsiteX34" fmla="*/ 1390650 w 1485900"/>
                <a:gd name="connsiteY34" fmla="*/ 619125 h 942975"/>
                <a:gd name="connsiteX35" fmla="*/ 1409700 w 1485900"/>
                <a:gd name="connsiteY35" fmla="*/ 590550 h 942975"/>
                <a:gd name="connsiteX36" fmla="*/ 1428750 w 1485900"/>
                <a:gd name="connsiteY36" fmla="*/ 561975 h 942975"/>
                <a:gd name="connsiteX37" fmla="*/ 1447800 w 1485900"/>
                <a:gd name="connsiteY37" fmla="*/ 504825 h 942975"/>
                <a:gd name="connsiteX38" fmla="*/ 1466850 w 1485900"/>
                <a:gd name="connsiteY38" fmla="*/ 476250 h 942975"/>
                <a:gd name="connsiteX39" fmla="*/ 1485900 w 1485900"/>
                <a:gd name="connsiteY39" fmla="*/ 409575 h 942975"/>
                <a:gd name="connsiteX40" fmla="*/ 1476375 w 1485900"/>
                <a:gd name="connsiteY40" fmla="*/ 247650 h 942975"/>
                <a:gd name="connsiteX41" fmla="*/ 1466850 w 1485900"/>
                <a:gd name="connsiteY41" fmla="*/ 209550 h 942975"/>
                <a:gd name="connsiteX42" fmla="*/ 1447800 w 1485900"/>
                <a:gd name="connsiteY42" fmla="*/ 180975 h 942975"/>
                <a:gd name="connsiteX43" fmla="*/ 1438275 w 1485900"/>
                <a:gd name="connsiteY43" fmla="*/ 152400 h 942975"/>
                <a:gd name="connsiteX44" fmla="*/ 1400175 w 1485900"/>
                <a:gd name="connsiteY44" fmla="*/ 95250 h 942975"/>
                <a:gd name="connsiteX45" fmla="*/ 1381125 w 1485900"/>
                <a:gd name="connsiteY45" fmla="*/ 66675 h 942975"/>
                <a:gd name="connsiteX46" fmla="*/ 1266825 w 1485900"/>
                <a:gd name="connsiteY46" fmla="*/ 38100 h 942975"/>
                <a:gd name="connsiteX47" fmla="*/ 1038225 w 1485900"/>
                <a:gd name="connsiteY47" fmla="*/ 47625 h 942975"/>
                <a:gd name="connsiteX48" fmla="*/ 952500 w 1485900"/>
                <a:gd name="connsiteY48" fmla="*/ 38100 h 942975"/>
                <a:gd name="connsiteX49" fmla="*/ 819150 w 1485900"/>
                <a:gd name="connsiteY49" fmla="*/ 9525 h 942975"/>
                <a:gd name="connsiteX50" fmla="*/ 771525 w 1485900"/>
                <a:gd name="connsiteY50" fmla="*/ 0 h 942975"/>
                <a:gd name="connsiteX51" fmla="*/ 742950 w 1485900"/>
                <a:gd name="connsiteY51" fmla="*/ 9525 h 942975"/>
                <a:gd name="connsiteX52" fmla="*/ 695325 w 1485900"/>
                <a:gd name="connsiteY52" fmla="*/ 190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85900" h="942975">
                  <a:moveTo>
                    <a:pt x="695325" y="19050"/>
                  </a:moveTo>
                  <a:cubicBezTo>
                    <a:pt x="671512" y="28575"/>
                    <a:pt x="633928" y="32822"/>
                    <a:pt x="600075" y="66675"/>
                  </a:cubicBezTo>
                  <a:cubicBezTo>
                    <a:pt x="568325" y="98425"/>
                    <a:pt x="596900" y="95250"/>
                    <a:pt x="552450" y="114300"/>
                  </a:cubicBezTo>
                  <a:cubicBezTo>
                    <a:pt x="540418" y="119457"/>
                    <a:pt x="526889" y="120063"/>
                    <a:pt x="514350" y="123825"/>
                  </a:cubicBezTo>
                  <a:cubicBezTo>
                    <a:pt x="495116" y="129595"/>
                    <a:pt x="476681" y="138005"/>
                    <a:pt x="457200" y="142875"/>
                  </a:cubicBezTo>
                  <a:cubicBezTo>
                    <a:pt x="393359" y="158835"/>
                    <a:pt x="443210" y="144549"/>
                    <a:pt x="371475" y="171450"/>
                  </a:cubicBezTo>
                  <a:cubicBezTo>
                    <a:pt x="362074" y="174975"/>
                    <a:pt x="352128" y="177020"/>
                    <a:pt x="342900" y="180975"/>
                  </a:cubicBezTo>
                  <a:cubicBezTo>
                    <a:pt x="314995" y="192934"/>
                    <a:pt x="300140" y="201993"/>
                    <a:pt x="276225" y="219075"/>
                  </a:cubicBezTo>
                  <a:cubicBezTo>
                    <a:pt x="263307" y="228302"/>
                    <a:pt x="249350" y="236425"/>
                    <a:pt x="238125" y="247650"/>
                  </a:cubicBezTo>
                  <a:cubicBezTo>
                    <a:pt x="230030" y="255745"/>
                    <a:pt x="227170" y="268130"/>
                    <a:pt x="219075" y="276225"/>
                  </a:cubicBezTo>
                  <a:cubicBezTo>
                    <a:pt x="210980" y="284320"/>
                    <a:pt x="199009" y="287617"/>
                    <a:pt x="190500" y="295275"/>
                  </a:cubicBezTo>
                  <a:cubicBezTo>
                    <a:pt x="167138" y="316301"/>
                    <a:pt x="141260" y="335798"/>
                    <a:pt x="123825" y="361950"/>
                  </a:cubicBezTo>
                  <a:cubicBezTo>
                    <a:pt x="111125" y="381000"/>
                    <a:pt x="95964" y="398622"/>
                    <a:pt x="85725" y="419100"/>
                  </a:cubicBezTo>
                  <a:cubicBezTo>
                    <a:pt x="79375" y="431800"/>
                    <a:pt x="73980" y="445024"/>
                    <a:pt x="66675" y="457200"/>
                  </a:cubicBezTo>
                  <a:cubicBezTo>
                    <a:pt x="54895" y="476833"/>
                    <a:pt x="35815" y="492630"/>
                    <a:pt x="28575" y="514350"/>
                  </a:cubicBezTo>
                  <a:lnTo>
                    <a:pt x="9525" y="571500"/>
                  </a:lnTo>
                  <a:cubicBezTo>
                    <a:pt x="6350" y="603250"/>
                    <a:pt x="0" y="634842"/>
                    <a:pt x="0" y="666750"/>
                  </a:cubicBezTo>
                  <a:cubicBezTo>
                    <a:pt x="0" y="717649"/>
                    <a:pt x="4460" y="768503"/>
                    <a:pt x="9525" y="819150"/>
                  </a:cubicBezTo>
                  <a:cubicBezTo>
                    <a:pt x="10828" y="832176"/>
                    <a:pt x="13196" y="845541"/>
                    <a:pt x="19050" y="857250"/>
                  </a:cubicBezTo>
                  <a:cubicBezTo>
                    <a:pt x="26150" y="871449"/>
                    <a:pt x="35760" y="884803"/>
                    <a:pt x="47625" y="895350"/>
                  </a:cubicBezTo>
                  <a:cubicBezTo>
                    <a:pt x="64737" y="910561"/>
                    <a:pt x="82563" y="927897"/>
                    <a:pt x="104775" y="933450"/>
                  </a:cubicBezTo>
                  <a:lnTo>
                    <a:pt x="142875" y="942975"/>
                  </a:lnTo>
                  <a:cubicBezTo>
                    <a:pt x="184150" y="939800"/>
                    <a:pt x="225971" y="940855"/>
                    <a:pt x="266700" y="933450"/>
                  </a:cubicBezTo>
                  <a:cubicBezTo>
                    <a:pt x="426979" y="904308"/>
                    <a:pt x="303156" y="920422"/>
                    <a:pt x="381000" y="885825"/>
                  </a:cubicBezTo>
                  <a:cubicBezTo>
                    <a:pt x="421744" y="867717"/>
                    <a:pt x="437461" y="868333"/>
                    <a:pt x="476250" y="857250"/>
                  </a:cubicBezTo>
                  <a:cubicBezTo>
                    <a:pt x="485904" y="854492"/>
                    <a:pt x="495024" y="849903"/>
                    <a:pt x="504825" y="847725"/>
                  </a:cubicBezTo>
                  <a:cubicBezTo>
                    <a:pt x="635889" y="818600"/>
                    <a:pt x="880762" y="830230"/>
                    <a:pt x="942975" y="828675"/>
                  </a:cubicBezTo>
                  <a:cubicBezTo>
                    <a:pt x="955675" y="825500"/>
                    <a:pt x="968162" y="821302"/>
                    <a:pt x="981075" y="819150"/>
                  </a:cubicBezTo>
                  <a:cubicBezTo>
                    <a:pt x="1006324" y="814942"/>
                    <a:pt x="1031935" y="813245"/>
                    <a:pt x="1057275" y="809625"/>
                  </a:cubicBezTo>
                  <a:cubicBezTo>
                    <a:pt x="1076394" y="806894"/>
                    <a:pt x="1095424" y="803555"/>
                    <a:pt x="1114425" y="800100"/>
                  </a:cubicBezTo>
                  <a:cubicBezTo>
                    <a:pt x="1130353" y="797204"/>
                    <a:pt x="1146431" y="794835"/>
                    <a:pt x="1162050" y="790575"/>
                  </a:cubicBezTo>
                  <a:cubicBezTo>
                    <a:pt x="1181423" y="785291"/>
                    <a:pt x="1219200" y="771525"/>
                    <a:pt x="1219200" y="771525"/>
                  </a:cubicBezTo>
                  <a:cubicBezTo>
                    <a:pt x="1231900" y="762000"/>
                    <a:pt x="1243517" y="750826"/>
                    <a:pt x="1257300" y="742950"/>
                  </a:cubicBezTo>
                  <a:cubicBezTo>
                    <a:pt x="1326357" y="703489"/>
                    <a:pt x="1237648" y="778845"/>
                    <a:pt x="1323975" y="704850"/>
                  </a:cubicBezTo>
                  <a:cubicBezTo>
                    <a:pt x="1358792" y="675007"/>
                    <a:pt x="1361986" y="662121"/>
                    <a:pt x="1390650" y="619125"/>
                  </a:cubicBezTo>
                  <a:lnTo>
                    <a:pt x="1409700" y="590550"/>
                  </a:lnTo>
                  <a:cubicBezTo>
                    <a:pt x="1416050" y="581025"/>
                    <a:pt x="1425130" y="572835"/>
                    <a:pt x="1428750" y="561975"/>
                  </a:cubicBezTo>
                  <a:cubicBezTo>
                    <a:pt x="1435100" y="542925"/>
                    <a:pt x="1436661" y="521533"/>
                    <a:pt x="1447800" y="504825"/>
                  </a:cubicBezTo>
                  <a:cubicBezTo>
                    <a:pt x="1454150" y="495300"/>
                    <a:pt x="1461730" y="486489"/>
                    <a:pt x="1466850" y="476250"/>
                  </a:cubicBezTo>
                  <a:cubicBezTo>
                    <a:pt x="1473682" y="462585"/>
                    <a:pt x="1482848" y="421782"/>
                    <a:pt x="1485900" y="409575"/>
                  </a:cubicBezTo>
                  <a:cubicBezTo>
                    <a:pt x="1482725" y="355600"/>
                    <a:pt x="1481501" y="301475"/>
                    <a:pt x="1476375" y="247650"/>
                  </a:cubicBezTo>
                  <a:cubicBezTo>
                    <a:pt x="1475134" y="234618"/>
                    <a:pt x="1472007" y="221582"/>
                    <a:pt x="1466850" y="209550"/>
                  </a:cubicBezTo>
                  <a:cubicBezTo>
                    <a:pt x="1462341" y="199028"/>
                    <a:pt x="1452920" y="191214"/>
                    <a:pt x="1447800" y="180975"/>
                  </a:cubicBezTo>
                  <a:cubicBezTo>
                    <a:pt x="1443310" y="171995"/>
                    <a:pt x="1443151" y="161177"/>
                    <a:pt x="1438275" y="152400"/>
                  </a:cubicBezTo>
                  <a:cubicBezTo>
                    <a:pt x="1427156" y="132386"/>
                    <a:pt x="1412875" y="114300"/>
                    <a:pt x="1400175" y="95250"/>
                  </a:cubicBezTo>
                  <a:cubicBezTo>
                    <a:pt x="1393825" y="85725"/>
                    <a:pt x="1391985" y="70295"/>
                    <a:pt x="1381125" y="66675"/>
                  </a:cubicBezTo>
                  <a:cubicBezTo>
                    <a:pt x="1305653" y="41518"/>
                    <a:pt x="1343782" y="50926"/>
                    <a:pt x="1266825" y="38100"/>
                  </a:cubicBezTo>
                  <a:cubicBezTo>
                    <a:pt x="1190625" y="41275"/>
                    <a:pt x="1114491" y="47625"/>
                    <a:pt x="1038225" y="47625"/>
                  </a:cubicBezTo>
                  <a:cubicBezTo>
                    <a:pt x="1009474" y="47625"/>
                    <a:pt x="980999" y="41900"/>
                    <a:pt x="952500" y="38100"/>
                  </a:cubicBezTo>
                  <a:cubicBezTo>
                    <a:pt x="858490" y="25565"/>
                    <a:pt x="929045" y="31504"/>
                    <a:pt x="819150" y="9525"/>
                  </a:cubicBezTo>
                  <a:lnTo>
                    <a:pt x="771525" y="0"/>
                  </a:lnTo>
                  <a:cubicBezTo>
                    <a:pt x="762000" y="3175"/>
                    <a:pt x="752751" y="7347"/>
                    <a:pt x="742950" y="9525"/>
                  </a:cubicBezTo>
                  <a:cubicBezTo>
                    <a:pt x="676972" y="24187"/>
                    <a:pt x="719138" y="9525"/>
                    <a:pt x="695325" y="1905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ihandform 33"/>
            <p:cNvSpPr/>
            <p:nvPr/>
          </p:nvSpPr>
          <p:spPr bwMode="auto">
            <a:xfrm rot="9817148">
              <a:off x="3415601" y="5080855"/>
              <a:ext cx="1935806" cy="869798"/>
            </a:xfrm>
            <a:custGeom>
              <a:avLst/>
              <a:gdLst>
                <a:gd name="connsiteX0" fmla="*/ 439298 w 477398"/>
                <a:gd name="connsiteY0" fmla="*/ 0 h 457200"/>
                <a:gd name="connsiteX1" fmla="*/ 458348 w 477398"/>
                <a:gd name="connsiteY1" fmla="*/ 95250 h 457200"/>
                <a:gd name="connsiteX2" fmla="*/ 477398 w 477398"/>
                <a:gd name="connsiteY2" fmla="*/ 152400 h 457200"/>
                <a:gd name="connsiteX3" fmla="*/ 467873 w 477398"/>
                <a:gd name="connsiteY3" fmla="*/ 314325 h 457200"/>
                <a:gd name="connsiteX4" fmla="*/ 401198 w 477398"/>
                <a:gd name="connsiteY4" fmla="*/ 400050 h 457200"/>
                <a:gd name="connsiteX5" fmla="*/ 372623 w 477398"/>
                <a:gd name="connsiteY5" fmla="*/ 419100 h 457200"/>
                <a:gd name="connsiteX6" fmla="*/ 296423 w 477398"/>
                <a:gd name="connsiteY6" fmla="*/ 438150 h 457200"/>
                <a:gd name="connsiteX7" fmla="*/ 229748 w 477398"/>
                <a:gd name="connsiteY7" fmla="*/ 457200 h 457200"/>
                <a:gd name="connsiteX8" fmla="*/ 10673 w 477398"/>
                <a:gd name="connsiteY8" fmla="*/ 447675 h 457200"/>
                <a:gd name="connsiteX9" fmla="*/ 10673 w 477398"/>
                <a:gd name="connsiteY9" fmla="*/ 390525 h 457200"/>
                <a:gd name="connsiteX10" fmla="*/ 67823 w 477398"/>
                <a:gd name="connsiteY10" fmla="*/ 333375 h 457200"/>
                <a:gd name="connsiteX11" fmla="*/ 96398 w 477398"/>
                <a:gd name="connsiteY11" fmla="*/ 304800 h 457200"/>
                <a:gd name="connsiteX12" fmla="*/ 124973 w 477398"/>
                <a:gd name="connsiteY12" fmla="*/ 247650 h 457200"/>
                <a:gd name="connsiteX13" fmla="*/ 182123 w 477398"/>
                <a:gd name="connsiteY13" fmla="*/ 133350 h 457200"/>
                <a:gd name="connsiteX14" fmla="*/ 267848 w 477398"/>
                <a:gd name="connsiteY14" fmla="*/ 66675 h 457200"/>
                <a:gd name="connsiteX15" fmla="*/ 353573 w 477398"/>
                <a:gd name="connsiteY15" fmla="*/ 28575 h 457200"/>
                <a:gd name="connsiteX16" fmla="*/ 439298 w 477398"/>
                <a:gd name="connsiteY1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7398" h="457200">
                  <a:moveTo>
                    <a:pt x="439298" y="0"/>
                  </a:moveTo>
                  <a:cubicBezTo>
                    <a:pt x="445648" y="31750"/>
                    <a:pt x="448109" y="64533"/>
                    <a:pt x="458348" y="95250"/>
                  </a:cubicBezTo>
                  <a:lnTo>
                    <a:pt x="477398" y="152400"/>
                  </a:lnTo>
                  <a:cubicBezTo>
                    <a:pt x="474223" y="206375"/>
                    <a:pt x="473253" y="260525"/>
                    <a:pt x="467873" y="314325"/>
                  </a:cubicBezTo>
                  <a:cubicBezTo>
                    <a:pt x="464217" y="350884"/>
                    <a:pt x="426839" y="382956"/>
                    <a:pt x="401198" y="400050"/>
                  </a:cubicBezTo>
                  <a:cubicBezTo>
                    <a:pt x="391673" y="406400"/>
                    <a:pt x="383381" y="415188"/>
                    <a:pt x="372623" y="419100"/>
                  </a:cubicBezTo>
                  <a:cubicBezTo>
                    <a:pt x="348018" y="428047"/>
                    <a:pt x="321261" y="429871"/>
                    <a:pt x="296423" y="438150"/>
                  </a:cubicBezTo>
                  <a:cubicBezTo>
                    <a:pt x="255429" y="451815"/>
                    <a:pt x="277588" y="445240"/>
                    <a:pt x="229748" y="457200"/>
                  </a:cubicBezTo>
                  <a:cubicBezTo>
                    <a:pt x="156723" y="454025"/>
                    <a:pt x="82772" y="459692"/>
                    <a:pt x="10673" y="447675"/>
                  </a:cubicBezTo>
                  <a:cubicBezTo>
                    <a:pt x="-11812" y="443927"/>
                    <a:pt x="7758" y="394273"/>
                    <a:pt x="10673" y="390525"/>
                  </a:cubicBezTo>
                  <a:cubicBezTo>
                    <a:pt x="27213" y="369259"/>
                    <a:pt x="48773" y="352425"/>
                    <a:pt x="67823" y="333375"/>
                  </a:cubicBezTo>
                  <a:lnTo>
                    <a:pt x="96398" y="304800"/>
                  </a:lnTo>
                  <a:cubicBezTo>
                    <a:pt x="131136" y="200587"/>
                    <a:pt x="75734" y="358437"/>
                    <a:pt x="124973" y="247650"/>
                  </a:cubicBezTo>
                  <a:cubicBezTo>
                    <a:pt x="140987" y="211618"/>
                    <a:pt x="144601" y="158365"/>
                    <a:pt x="182123" y="133350"/>
                  </a:cubicBezTo>
                  <a:cubicBezTo>
                    <a:pt x="326566" y="37055"/>
                    <a:pt x="178319" y="141282"/>
                    <a:pt x="267848" y="66675"/>
                  </a:cubicBezTo>
                  <a:cubicBezTo>
                    <a:pt x="293052" y="45672"/>
                    <a:pt x="320784" y="35133"/>
                    <a:pt x="353573" y="28575"/>
                  </a:cubicBezTo>
                  <a:lnTo>
                    <a:pt x="439298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19916680">
              <a:off x="3471099" y="5233666"/>
              <a:ext cx="1348704" cy="55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previously</a:t>
              </a:r>
              <a:br>
                <a:rPr lang="en-US" sz="1400" b="1" dirty="0" smtClean="0">
                  <a:solidFill>
                    <a:schemeClr val="tx1"/>
                  </a:solidFill>
                </a:rPr>
              </a:br>
              <a:r>
                <a:rPr lang="en-US" sz="1400" b="1" dirty="0" smtClean="0">
                  <a:solidFill>
                    <a:schemeClr val="tx1"/>
                  </a:solidFill>
                </a:rPr>
                <a:t>affected area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6082293" y="5606091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Update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188153" y="560609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Alert</a:t>
            </a:r>
            <a:endParaRPr lang="de-DE" b="1" dirty="0">
              <a:solidFill>
                <a:schemeClr val="tx1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165860" y="4549233"/>
            <a:ext cx="403860" cy="461665"/>
            <a:chOff x="449580" y="4878377"/>
            <a:chExt cx="403860" cy="461665"/>
          </a:xfrm>
        </p:grpSpPr>
        <p:sp>
          <p:nvSpPr>
            <p:cNvPr id="3" name="Träne 2"/>
            <p:cNvSpPr/>
            <p:nvPr/>
          </p:nvSpPr>
          <p:spPr bwMode="auto">
            <a:xfrm rot="8100000">
              <a:off x="449580" y="4907280"/>
              <a:ext cx="403860" cy="403860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Ellipse 3"/>
            <p:cNvSpPr/>
            <p:nvPr/>
          </p:nvSpPr>
          <p:spPr bwMode="auto">
            <a:xfrm>
              <a:off x="468647" y="4933967"/>
              <a:ext cx="350486" cy="35048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466203" y="487837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</a:t>
              </a:r>
              <a:endParaRPr lang="de-DE" sz="2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3337560" y="4398334"/>
            <a:ext cx="403860" cy="461665"/>
            <a:chOff x="449580" y="4878377"/>
            <a:chExt cx="403860" cy="461665"/>
          </a:xfrm>
        </p:grpSpPr>
        <p:sp>
          <p:nvSpPr>
            <p:cNvPr id="43" name="Träne 42"/>
            <p:cNvSpPr/>
            <p:nvPr/>
          </p:nvSpPr>
          <p:spPr bwMode="auto">
            <a:xfrm rot="8100000">
              <a:off x="449580" y="4907280"/>
              <a:ext cx="403860" cy="403860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lipse 43"/>
            <p:cNvSpPr/>
            <p:nvPr/>
          </p:nvSpPr>
          <p:spPr bwMode="auto">
            <a:xfrm>
              <a:off x="468647" y="4933967"/>
              <a:ext cx="350486" cy="35048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6203" y="487837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B</a:t>
              </a:r>
              <a:endParaRPr lang="de-DE" sz="2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5066046" y="4470801"/>
            <a:ext cx="403860" cy="461665"/>
            <a:chOff x="449580" y="4878377"/>
            <a:chExt cx="403860" cy="461665"/>
          </a:xfrm>
        </p:grpSpPr>
        <p:sp>
          <p:nvSpPr>
            <p:cNvPr id="47" name="Träne 46"/>
            <p:cNvSpPr/>
            <p:nvPr/>
          </p:nvSpPr>
          <p:spPr bwMode="auto">
            <a:xfrm rot="8100000">
              <a:off x="449580" y="4907280"/>
              <a:ext cx="403860" cy="403860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468647" y="4933967"/>
              <a:ext cx="350486" cy="35048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6203" y="487837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</a:t>
              </a:r>
              <a:endParaRPr lang="de-DE" sz="2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7237746" y="4319902"/>
            <a:ext cx="403860" cy="461665"/>
            <a:chOff x="449580" y="4878377"/>
            <a:chExt cx="403860" cy="461665"/>
          </a:xfrm>
        </p:grpSpPr>
        <p:sp>
          <p:nvSpPr>
            <p:cNvPr id="51" name="Träne 50"/>
            <p:cNvSpPr/>
            <p:nvPr/>
          </p:nvSpPr>
          <p:spPr bwMode="auto">
            <a:xfrm rot="8100000">
              <a:off x="449580" y="4907280"/>
              <a:ext cx="403860" cy="403860"/>
            </a:xfrm>
            <a:prstGeom prst="teardrop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lipse 51"/>
            <p:cNvSpPr/>
            <p:nvPr/>
          </p:nvSpPr>
          <p:spPr bwMode="auto">
            <a:xfrm>
              <a:off x="468647" y="4933967"/>
              <a:ext cx="350486" cy="35048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6203" y="4878377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B</a:t>
              </a:r>
              <a:endParaRPr lang="de-DE" sz="2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4" name="Pfeil nach rechts 53"/>
          <p:cNvSpPr/>
          <p:nvPr/>
        </p:nvSpPr>
        <p:spPr bwMode="auto">
          <a:xfrm>
            <a:off x="3969173" y="4901511"/>
            <a:ext cx="809553" cy="605785"/>
          </a:xfrm>
          <a:prstGeom prst="rightArrow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Inhaltsplatzhalter 2"/>
          <p:cNvSpPr txBox="1">
            <a:spLocks/>
          </p:cNvSpPr>
          <p:nvPr/>
        </p:nvSpPr>
        <p:spPr bwMode="auto">
          <a:xfrm>
            <a:off x="430013" y="3677777"/>
            <a:ext cx="7523812" cy="84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  <a:defRPr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f</a:t>
            </a:r>
            <a:r>
              <a:rPr lang="en-US" kern="0" dirty="0" smtClean="0"/>
              <a:t>or someone who is processing a CAP </a:t>
            </a:r>
            <a:r>
              <a:rPr lang="en-US" b="1" kern="0" dirty="0"/>
              <a:t>u</a:t>
            </a:r>
            <a:r>
              <a:rPr lang="en-US" b="1" kern="0" dirty="0" smtClean="0"/>
              <a:t>pdate</a:t>
            </a:r>
            <a:r>
              <a:rPr lang="en-US" kern="0" dirty="0" smtClean="0"/>
              <a:t> there is no simple way to determine if this information needs to be pushed to the recipient</a:t>
            </a:r>
          </a:p>
          <a:p>
            <a:endParaRPr lang="en-US" kern="0" dirty="0"/>
          </a:p>
        </p:txBody>
      </p:sp>
      <p:pic>
        <p:nvPicPr>
          <p:cNvPr id="36" name="Picture 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1579" y="1527718"/>
            <a:ext cx="1595012" cy="1175272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1" name="Gruppieren 40"/>
          <p:cNvGrpSpPr/>
          <p:nvPr/>
        </p:nvGrpSpPr>
        <p:grpSpPr>
          <a:xfrm>
            <a:off x="7439676" y="1229303"/>
            <a:ext cx="400539" cy="379822"/>
            <a:chOff x="6090135" y="2422259"/>
            <a:chExt cx="400539" cy="379822"/>
          </a:xfrm>
          <a:solidFill>
            <a:srgbClr val="2D4B9B"/>
          </a:solidFill>
          <a:effectLst>
            <a:outerShdw blurRad="50800" dir="2700000" sx="101000" sy="101000" algn="tl" rotWithShape="0">
              <a:prstClr val="black">
                <a:alpha val="56000"/>
              </a:prstClr>
            </a:outerShdw>
          </a:effectLst>
        </p:grpSpPr>
        <p:sp>
          <p:nvSpPr>
            <p:cNvPr id="55" name="Träne 54"/>
            <p:cNvSpPr/>
            <p:nvPr/>
          </p:nvSpPr>
          <p:spPr bwMode="auto">
            <a:xfrm rot="8100000">
              <a:off x="6090135" y="2422259"/>
              <a:ext cx="400539" cy="379822"/>
            </a:xfrm>
            <a:prstGeom prst="teardrop">
              <a:avLst>
                <a:gd name="adj" fmla="val 200000"/>
              </a:avLst>
            </a:prstGeom>
            <a:grpFill/>
            <a:ln w="476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6204789" y="2526555"/>
              <a:ext cx="171230" cy="17123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418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CAP Update Strategies in DWD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</p:txBody>
      </p:sp>
      <p:grpSp>
        <p:nvGrpSpPr>
          <p:cNvPr id="6" name="Gruppieren 5"/>
          <p:cNvGrpSpPr/>
          <p:nvPr/>
        </p:nvGrpSpPr>
        <p:grpSpPr>
          <a:xfrm>
            <a:off x="4532647" y="4790332"/>
            <a:ext cx="4513198" cy="1287577"/>
            <a:chOff x="3415601" y="4853420"/>
            <a:chExt cx="4727621" cy="1365242"/>
          </a:xfrm>
        </p:grpSpPr>
        <p:grpSp>
          <p:nvGrpSpPr>
            <p:cNvPr id="7" name="Gruppieren 6"/>
            <p:cNvGrpSpPr/>
            <p:nvPr/>
          </p:nvGrpSpPr>
          <p:grpSpPr>
            <a:xfrm rot="662542">
              <a:off x="4590111" y="4938457"/>
              <a:ext cx="3553111" cy="1280205"/>
              <a:chOff x="2847975" y="2071687"/>
              <a:chExt cx="1495425" cy="942975"/>
            </a:xfrm>
          </p:grpSpPr>
          <p:sp>
            <p:nvSpPr>
              <p:cNvPr id="13" name="Freihandform 12"/>
              <p:cNvSpPr/>
              <p:nvPr/>
            </p:nvSpPr>
            <p:spPr bwMode="auto">
              <a:xfrm>
                <a:off x="2857500" y="2071687"/>
                <a:ext cx="1485900" cy="942975"/>
              </a:xfrm>
              <a:custGeom>
                <a:avLst/>
                <a:gdLst>
                  <a:gd name="connsiteX0" fmla="*/ 695325 w 1485900"/>
                  <a:gd name="connsiteY0" fmla="*/ 19050 h 942975"/>
                  <a:gd name="connsiteX1" fmla="*/ 600075 w 1485900"/>
                  <a:gd name="connsiteY1" fmla="*/ 66675 h 942975"/>
                  <a:gd name="connsiteX2" fmla="*/ 552450 w 1485900"/>
                  <a:gd name="connsiteY2" fmla="*/ 114300 h 942975"/>
                  <a:gd name="connsiteX3" fmla="*/ 514350 w 1485900"/>
                  <a:gd name="connsiteY3" fmla="*/ 123825 h 942975"/>
                  <a:gd name="connsiteX4" fmla="*/ 457200 w 1485900"/>
                  <a:gd name="connsiteY4" fmla="*/ 142875 h 942975"/>
                  <a:gd name="connsiteX5" fmla="*/ 371475 w 1485900"/>
                  <a:gd name="connsiteY5" fmla="*/ 171450 h 942975"/>
                  <a:gd name="connsiteX6" fmla="*/ 342900 w 1485900"/>
                  <a:gd name="connsiteY6" fmla="*/ 180975 h 942975"/>
                  <a:gd name="connsiteX7" fmla="*/ 276225 w 1485900"/>
                  <a:gd name="connsiteY7" fmla="*/ 219075 h 942975"/>
                  <a:gd name="connsiteX8" fmla="*/ 238125 w 1485900"/>
                  <a:gd name="connsiteY8" fmla="*/ 247650 h 942975"/>
                  <a:gd name="connsiteX9" fmla="*/ 219075 w 1485900"/>
                  <a:gd name="connsiteY9" fmla="*/ 276225 h 942975"/>
                  <a:gd name="connsiteX10" fmla="*/ 190500 w 1485900"/>
                  <a:gd name="connsiteY10" fmla="*/ 295275 h 942975"/>
                  <a:gd name="connsiteX11" fmla="*/ 123825 w 1485900"/>
                  <a:gd name="connsiteY11" fmla="*/ 361950 h 942975"/>
                  <a:gd name="connsiteX12" fmla="*/ 85725 w 1485900"/>
                  <a:gd name="connsiteY12" fmla="*/ 419100 h 942975"/>
                  <a:gd name="connsiteX13" fmla="*/ 66675 w 1485900"/>
                  <a:gd name="connsiteY13" fmla="*/ 457200 h 942975"/>
                  <a:gd name="connsiteX14" fmla="*/ 28575 w 1485900"/>
                  <a:gd name="connsiteY14" fmla="*/ 514350 h 942975"/>
                  <a:gd name="connsiteX15" fmla="*/ 9525 w 1485900"/>
                  <a:gd name="connsiteY15" fmla="*/ 571500 h 942975"/>
                  <a:gd name="connsiteX16" fmla="*/ 0 w 1485900"/>
                  <a:gd name="connsiteY16" fmla="*/ 666750 h 942975"/>
                  <a:gd name="connsiteX17" fmla="*/ 9525 w 1485900"/>
                  <a:gd name="connsiteY17" fmla="*/ 819150 h 942975"/>
                  <a:gd name="connsiteX18" fmla="*/ 19050 w 1485900"/>
                  <a:gd name="connsiteY18" fmla="*/ 857250 h 942975"/>
                  <a:gd name="connsiteX19" fmla="*/ 47625 w 1485900"/>
                  <a:gd name="connsiteY19" fmla="*/ 895350 h 942975"/>
                  <a:gd name="connsiteX20" fmla="*/ 104775 w 1485900"/>
                  <a:gd name="connsiteY20" fmla="*/ 933450 h 942975"/>
                  <a:gd name="connsiteX21" fmla="*/ 142875 w 1485900"/>
                  <a:gd name="connsiteY21" fmla="*/ 942975 h 942975"/>
                  <a:gd name="connsiteX22" fmla="*/ 266700 w 1485900"/>
                  <a:gd name="connsiteY22" fmla="*/ 933450 h 942975"/>
                  <a:gd name="connsiteX23" fmla="*/ 381000 w 1485900"/>
                  <a:gd name="connsiteY23" fmla="*/ 885825 h 942975"/>
                  <a:gd name="connsiteX24" fmla="*/ 476250 w 1485900"/>
                  <a:gd name="connsiteY24" fmla="*/ 857250 h 942975"/>
                  <a:gd name="connsiteX25" fmla="*/ 504825 w 1485900"/>
                  <a:gd name="connsiteY25" fmla="*/ 847725 h 942975"/>
                  <a:gd name="connsiteX26" fmla="*/ 942975 w 1485900"/>
                  <a:gd name="connsiteY26" fmla="*/ 828675 h 942975"/>
                  <a:gd name="connsiteX27" fmla="*/ 981075 w 1485900"/>
                  <a:gd name="connsiteY27" fmla="*/ 819150 h 942975"/>
                  <a:gd name="connsiteX28" fmla="*/ 1057275 w 1485900"/>
                  <a:gd name="connsiteY28" fmla="*/ 809625 h 942975"/>
                  <a:gd name="connsiteX29" fmla="*/ 1114425 w 1485900"/>
                  <a:gd name="connsiteY29" fmla="*/ 800100 h 942975"/>
                  <a:gd name="connsiteX30" fmla="*/ 1162050 w 1485900"/>
                  <a:gd name="connsiteY30" fmla="*/ 790575 h 942975"/>
                  <a:gd name="connsiteX31" fmla="*/ 1219200 w 1485900"/>
                  <a:gd name="connsiteY31" fmla="*/ 771525 h 942975"/>
                  <a:gd name="connsiteX32" fmla="*/ 1257300 w 1485900"/>
                  <a:gd name="connsiteY32" fmla="*/ 742950 h 942975"/>
                  <a:gd name="connsiteX33" fmla="*/ 1323975 w 1485900"/>
                  <a:gd name="connsiteY33" fmla="*/ 704850 h 942975"/>
                  <a:gd name="connsiteX34" fmla="*/ 1390650 w 1485900"/>
                  <a:gd name="connsiteY34" fmla="*/ 619125 h 942975"/>
                  <a:gd name="connsiteX35" fmla="*/ 1409700 w 1485900"/>
                  <a:gd name="connsiteY35" fmla="*/ 590550 h 942975"/>
                  <a:gd name="connsiteX36" fmla="*/ 1428750 w 1485900"/>
                  <a:gd name="connsiteY36" fmla="*/ 561975 h 942975"/>
                  <a:gd name="connsiteX37" fmla="*/ 1447800 w 1485900"/>
                  <a:gd name="connsiteY37" fmla="*/ 504825 h 942975"/>
                  <a:gd name="connsiteX38" fmla="*/ 1466850 w 1485900"/>
                  <a:gd name="connsiteY38" fmla="*/ 476250 h 942975"/>
                  <a:gd name="connsiteX39" fmla="*/ 1485900 w 1485900"/>
                  <a:gd name="connsiteY39" fmla="*/ 409575 h 942975"/>
                  <a:gd name="connsiteX40" fmla="*/ 1476375 w 1485900"/>
                  <a:gd name="connsiteY40" fmla="*/ 247650 h 942975"/>
                  <a:gd name="connsiteX41" fmla="*/ 1466850 w 1485900"/>
                  <a:gd name="connsiteY41" fmla="*/ 209550 h 942975"/>
                  <a:gd name="connsiteX42" fmla="*/ 1447800 w 1485900"/>
                  <a:gd name="connsiteY42" fmla="*/ 180975 h 942975"/>
                  <a:gd name="connsiteX43" fmla="*/ 1438275 w 1485900"/>
                  <a:gd name="connsiteY43" fmla="*/ 152400 h 942975"/>
                  <a:gd name="connsiteX44" fmla="*/ 1400175 w 1485900"/>
                  <a:gd name="connsiteY44" fmla="*/ 95250 h 942975"/>
                  <a:gd name="connsiteX45" fmla="*/ 1381125 w 1485900"/>
                  <a:gd name="connsiteY45" fmla="*/ 66675 h 942975"/>
                  <a:gd name="connsiteX46" fmla="*/ 1266825 w 1485900"/>
                  <a:gd name="connsiteY46" fmla="*/ 38100 h 942975"/>
                  <a:gd name="connsiteX47" fmla="*/ 1038225 w 1485900"/>
                  <a:gd name="connsiteY47" fmla="*/ 47625 h 942975"/>
                  <a:gd name="connsiteX48" fmla="*/ 952500 w 1485900"/>
                  <a:gd name="connsiteY48" fmla="*/ 38100 h 942975"/>
                  <a:gd name="connsiteX49" fmla="*/ 819150 w 1485900"/>
                  <a:gd name="connsiteY49" fmla="*/ 9525 h 942975"/>
                  <a:gd name="connsiteX50" fmla="*/ 771525 w 1485900"/>
                  <a:gd name="connsiteY50" fmla="*/ 0 h 942975"/>
                  <a:gd name="connsiteX51" fmla="*/ 742950 w 1485900"/>
                  <a:gd name="connsiteY51" fmla="*/ 9525 h 942975"/>
                  <a:gd name="connsiteX52" fmla="*/ 695325 w 1485900"/>
                  <a:gd name="connsiteY52" fmla="*/ 190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85900" h="942975">
                    <a:moveTo>
                      <a:pt x="695325" y="19050"/>
                    </a:moveTo>
                    <a:cubicBezTo>
                      <a:pt x="671512" y="28575"/>
                      <a:pt x="633928" y="32822"/>
                      <a:pt x="600075" y="66675"/>
                    </a:cubicBezTo>
                    <a:cubicBezTo>
                      <a:pt x="568325" y="98425"/>
                      <a:pt x="596900" y="95250"/>
                      <a:pt x="552450" y="114300"/>
                    </a:cubicBezTo>
                    <a:cubicBezTo>
                      <a:pt x="540418" y="119457"/>
                      <a:pt x="526889" y="120063"/>
                      <a:pt x="514350" y="123825"/>
                    </a:cubicBezTo>
                    <a:cubicBezTo>
                      <a:pt x="495116" y="129595"/>
                      <a:pt x="476681" y="138005"/>
                      <a:pt x="457200" y="142875"/>
                    </a:cubicBezTo>
                    <a:cubicBezTo>
                      <a:pt x="393359" y="158835"/>
                      <a:pt x="443210" y="144549"/>
                      <a:pt x="371475" y="171450"/>
                    </a:cubicBezTo>
                    <a:cubicBezTo>
                      <a:pt x="362074" y="174975"/>
                      <a:pt x="352128" y="177020"/>
                      <a:pt x="342900" y="180975"/>
                    </a:cubicBezTo>
                    <a:cubicBezTo>
                      <a:pt x="314995" y="192934"/>
                      <a:pt x="300140" y="201993"/>
                      <a:pt x="276225" y="219075"/>
                    </a:cubicBezTo>
                    <a:cubicBezTo>
                      <a:pt x="263307" y="228302"/>
                      <a:pt x="249350" y="236425"/>
                      <a:pt x="238125" y="247650"/>
                    </a:cubicBezTo>
                    <a:cubicBezTo>
                      <a:pt x="230030" y="255745"/>
                      <a:pt x="227170" y="268130"/>
                      <a:pt x="219075" y="276225"/>
                    </a:cubicBezTo>
                    <a:cubicBezTo>
                      <a:pt x="210980" y="284320"/>
                      <a:pt x="199009" y="287617"/>
                      <a:pt x="190500" y="295275"/>
                    </a:cubicBezTo>
                    <a:cubicBezTo>
                      <a:pt x="167138" y="316301"/>
                      <a:pt x="141260" y="335798"/>
                      <a:pt x="123825" y="361950"/>
                    </a:cubicBezTo>
                    <a:cubicBezTo>
                      <a:pt x="111125" y="381000"/>
                      <a:pt x="95964" y="398622"/>
                      <a:pt x="85725" y="419100"/>
                    </a:cubicBezTo>
                    <a:cubicBezTo>
                      <a:pt x="79375" y="431800"/>
                      <a:pt x="73980" y="445024"/>
                      <a:pt x="66675" y="457200"/>
                    </a:cubicBezTo>
                    <a:cubicBezTo>
                      <a:pt x="54895" y="476833"/>
                      <a:pt x="35815" y="492630"/>
                      <a:pt x="28575" y="514350"/>
                    </a:cubicBezTo>
                    <a:lnTo>
                      <a:pt x="9525" y="571500"/>
                    </a:lnTo>
                    <a:cubicBezTo>
                      <a:pt x="6350" y="603250"/>
                      <a:pt x="0" y="634842"/>
                      <a:pt x="0" y="666750"/>
                    </a:cubicBezTo>
                    <a:cubicBezTo>
                      <a:pt x="0" y="717649"/>
                      <a:pt x="4460" y="768503"/>
                      <a:pt x="9525" y="819150"/>
                    </a:cubicBezTo>
                    <a:cubicBezTo>
                      <a:pt x="10828" y="832176"/>
                      <a:pt x="13196" y="845541"/>
                      <a:pt x="19050" y="857250"/>
                    </a:cubicBezTo>
                    <a:cubicBezTo>
                      <a:pt x="26150" y="871449"/>
                      <a:pt x="35760" y="884803"/>
                      <a:pt x="47625" y="895350"/>
                    </a:cubicBezTo>
                    <a:cubicBezTo>
                      <a:pt x="64737" y="910561"/>
                      <a:pt x="82563" y="927897"/>
                      <a:pt x="104775" y="933450"/>
                    </a:cubicBezTo>
                    <a:lnTo>
                      <a:pt x="142875" y="942975"/>
                    </a:lnTo>
                    <a:cubicBezTo>
                      <a:pt x="184150" y="939800"/>
                      <a:pt x="225971" y="940855"/>
                      <a:pt x="266700" y="933450"/>
                    </a:cubicBezTo>
                    <a:cubicBezTo>
                      <a:pt x="426979" y="904308"/>
                      <a:pt x="303156" y="920422"/>
                      <a:pt x="381000" y="885825"/>
                    </a:cubicBezTo>
                    <a:cubicBezTo>
                      <a:pt x="421744" y="867717"/>
                      <a:pt x="437461" y="868333"/>
                      <a:pt x="476250" y="857250"/>
                    </a:cubicBezTo>
                    <a:cubicBezTo>
                      <a:pt x="485904" y="854492"/>
                      <a:pt x="495024" y="849903"/>
                      <a:pt x="504825" y="847725"/>
                    </a:cubicBezTo>
                    <a:cubicBezTo>
                      <a:pt x="635889" y="818600"/>
                      <a:pt x="880762" y="830230"/>
                      <a:pt x="942975" y="828675"/>
                    </a:cubicBezTo>
                    <a:cubicBezTo>
                      <a:pt x="955675" y="825500"/>
                      <a:pt x="968162" y="821302"/>
                      <a:pt x="981075" y="819150"/>
                    </a:cubicBezTo>
                    <a:cubicBezTo>
                      <a:pt x="1006324" y="814942"/>
                      <a:pt x="1031935" y="813245"/>
                      <a:pt x="1057275" y="809625"/>
                    </a:cubicBezTo>
                    <a:cubicBezTo>
                      <a:pt x="1076394" y="806894"/>
                      <a:pt x="1095424" y="803555"/>
                      <a:pt x="1114425" y="800100"/>
                    </a:cubicBezTo>
                    <a:cubicBezTo>
                      <a:pt x="1130353" y="797204"/>
                      <a:pt x="1146431" y="794835"/>
                      <a:pt x="1162050" y="790575"/>
                    </a:cubicBezTo>
                    <a:cubicBezTo>
                      <a:pt x="1181423" y="785291"/>
                      <a:pt x="1219200" y="771525"/>
                      <a:pt x="1219200" y="771525"/>
                    </a:cubicBezTo>
                    <a:cubicBezTo>
                      <a:pt x="1231900" y="762000"/>
                      <a:pt x="1243517" y="750826"/>
                      <a:pt x="1257300" y="742950"/>
                    </a:cubicBezTo>
                    <a:cubicBezTo>
                      <a:pt x="1326357" y="703489"/>
                      <a:pt x="1237648" y="778845"/>
                      <a:pt x="1323975" y="704850"/>
                    </a:cubicBezTo>
                    <a:cubicBezTo>
                      <a:pt x="1358792" y="675007"/>
                      <a:pt x="1361986" y="662121"/>
                      <a:pt x="1390650" y="619125"/>
                    </a:cubicBezTo>
                    <a:lnTo>
                      <a:pt x="1409700" y="590550"/>
                    </a:lnTo>
                    <a:cubicBezTo>
                      <a:pt x="1416050" y="581025"/>
                      <a:pt x="1425130" y="572835"/>
                      <a:pt x="1428750" y="561975"/>
                    </a:cubicBezTo>
                    <a:cubicBezTo>
                      <a:pt x="1435100" y="542925"/>
                      <a:pt x="1436661" y="521533"/>
                      <a:pt x="1447800" y="504825"/>
                    </a:cubicBezTo>
                    <a:cubicBezTo>
                      <a:pt x="1454150" y="495300"/>
                      <a:pt x="1461730" y="486489"/>
                      <a:pt x="1466850" y="476250"/>
                    </a:cubicBezTo>
                    <a:cubicBezTo>
                      <a:pt x="1473682" y="462585"/>
                      <a:pt x="1482848" y="421782"/>
                      <a:pt x="1485900" y="409575"/>
                    </a:cubicBezTo>
                    <a:cubicBezTo>
                      <a:pt x="1482725" y="355600"/>
                      <a:pt x="1481501" y="301475"/>
                      <a:pt x="1476375" y="247650"/>
                    </a:cubicBezTo>
                    <a:cubicBezTo>
                      <a:pt x="1475134" y="234618"/>
                      <a:pt x="1472007" y="221582"/>
                      <a:pt x="1466850" y="209550"/>
                    </a:cubicBezTo>
                    <a:cubicBezTo>
                      <a:pt x="1462341" y="199028"/>
                      <a:pt x="1452920" y="191214"/>
                      <a:pt x="1447800" y="180975"/>
                    </a:cubicBezTo>
                    <a:cubicBezTo>
                      <a:pt x="1443310" y="171995"/>
                      <a:pt x="1443151" y="161177"/>
                      <a:pt x="1438275" y="152400"/>
                    </a:cubicBezTo>
                    <a:cubicBezTo>
                      <a:pt x="1427156" y="132386"/>
                      <a:pt x="1412875" y="114300"/>
                      <a:pt x="1400175" y="95250"/>
                    </a:cubicBezTo>
                    <a:cubicBezTo>
                      <a:pt x="1393825" y="85725"/>
                      <a:pt x="1391985" y="70295"/>
                      <a:pt x="1381125" y="66675"/>
                    </a:cubicBezTo>
                    <a:cubicBezTo>
                      <a:pt x="1305653" y="41518"/>
                      <a:pt x="1343782" y="50926"/>
                      <a:pt x="1266825" y="38100"/>
                    </a:cubicBezTo>
                    <a:cubicBezTo>
                      <a:pt x="1190625" y="41275"/>
                      <a:pt x="1114491" y="47625"/>
                      <a:pt x="1038225" y="47625"/>
                    </a:cubicBezTo>
                    <a:cubicBezTo>
                      <a:pt x="1009474" y="47625"/>
                      <a:pt x="980999" y="41900"/>
                      <a:pt x="952500" y="38100"/>
                    </a:cubicBezTo>
                    <a:cubicBezTo>
                      <a:pt x="858490" y="25565"/>
                      <a:pt x="929045" y="31504"/>
                      <a:pt x="819150" y="9525"/>
                    </a:cubicBezTo>
                    <a:lnTo>
                      <a:pt x="771525" y="0"/>
                    </a:lnTo>
                    <a:cubicBezTo>
                      <a:pt x="762000" y="3175"/>
                      <a:pt x="752751" y="7347"/>
                      <a:pt x="742950" y="9525"/>
                    </a:cubicBezTo>
                    <a:cubicBezTo>
                      <a:pt x="676972" y="24187"/>
                      <a:pt x="719138" y="9525"/>
                      <a:pt x="695325" y="190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Freihandform 13"/>
              <p:cNvSpPr/>
              <p:nvPr/>
            </p:nvSpPr>
            <p:spPr bwMode="auto">
              <a:xfrm>
                <a:off x="2847975" y="2214561"/>
                <a:ext cx="477398" cy="457200"/>
              </a:xfrm>
              <a:custGeom>
                <a:avLst/>
                <a:gdLst>
                  <a:gd name="connsiteX0" fmla="*/ 439298 w 477398"/>
                  <a:gd name="connsiteY0" fmla="*/ 0 h 457200"/>
                  <a:gd name="connsiteX1" fmla="*/ 458348 w 477398"/>
                  <a:gd name="connsiteY1" fmla="*/ 95250 h 457200"/>
                  <a:gd name="connsiteX2" fmla="*/ 477398 w 477398"/>
                  <a:gd name="connsiteY2" fmla="*/ 152400 h 457200"/>
                  <a:gd name="connsiteX3" fmla="*/ 467873 w 477398"/>
                  <a:gd name="connsiteY3" fmla="*/ 314325 h 457200"/>
                  <a:gd name="connsiteX4" fmla="*/ 401198 w 477398"/>
                  <a:gd name="connsiteY4" fmla="*/ 400050 h 457200"/>
                  <a:gd name="connsiteX5" fmla="*/ 372623 w 477398"/>
                  <a:gd name="connsiteY5" fmla="*/ 419100 h 457200"/>
                  <a:gd name="connsiteX6" fmla="*/ 296423 w 477398"/>
                  <a:gd name="connsiteY6" fmla="*/ 438150 h 457200"/>
                  <a:gd name="connsiteX7" fmla="*/ 229748 w 477398"/>
                  <a:gd name="connsiteY7" fmla="*/ 457200 h 457200"/>
                  <a:gd name="connsiteX8" fmla="*/ 10673 w 477398"/>
                  <a:gd name="connsiteY8" fmla="*/ 447675 h 457200"/>
                  <a:gd name="connsiteX9" fmla="*/ 10673 w 477398"/>
                  <a:gd name="connsiteY9" fmla="*/ 390525 h 457200"/>
                  <a:gd name="connsiteX10" fmla="*/ 67823 w 477398"/>
                  <a:gd name="connsiteY10" fmla="*/ 333375 h 457200"/>
                  <a:gd name="connsiteX11" fmla="*/ 96398 w 477398"/>
                  <a:gd name="connsiteY11" fmla="*/ 304800 h 457200"/>
                  <a:gd name="connsiteX12" fmla="*/ 124973 w 477398"/>
                  <a:gd name="connsiteY12" fmla="*/ 247650 h 457200"/>
                  <a:gd name="connsiteX13" fmla="*/ 182123 w 477398"/>
                  <a:gd name="connsiteY13" fmla="*/ 133350 h 457200"/>
                  <a:gd name="connsiteX14" fmla="*/ 267848 w 477398"/>
                  <a:gd name="connsiteY14" fmla="*/ 66675 h 457200"/>
                  <a:gd name="connsiteX15" fmla="*/ 353573 w 477398"/>
                  <a:gd name="connsiteY15" fmla="*/ 28575 h 457200"/>
                  <a:gd name="connsiteX16" fmla="*/ 439298 w 477398"/>
                  <a:gd name="connsiteY16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7398" h="457200">
                    <a:moveTo>
                      <a:pt x="439298" y="0"/>
                    </a:moveTo>
                    <a:cubicBezTo>
                      <a:pt x="445648" y="31750"/>
                      <a:pt x="448109" y="64533"/>
                      <a:pt x="458348" y="95250"/>
                    </a:cubicBezTo>
                    <a:lnTo>
                      <a:pt x="477398" y="152400"/>
                    </a:lnTo>
                    <a:cubicBezTo>
                      <a:pt x="474223" y="206375"/>
                      <a:pt x="473253" y="260525"/>
                      <a:pt x="467873" y="314325"/>
                    </a:cubicBezTo>
                    <a:cubicBezTo>
                      <a:pt x="464217" y="350884"/>
                      <a:pt x="426839" y="382956"/>
                      <a:pt x="401198" y="400050"/>
                    </a:cubicBezTo>
                    <a:cubicBezTo>
                      <a:pt x="391673" y="406400"/>
                      <a:pt x="383381" y="415188"/>
                      <a:pt x="372623" y="419100"/>
                    </a:cubicBezTo>
                    <a:cubicBezTo>
                      <a:pt x="348018" y="428047"/>
                      <a:pt x="321261" y="429871"/>
                      <a:pt x="296423" y="438150"/>
                    </a:cubicBezTo>
                    <a:cubicBezTo>
                      <a:pt x="255429" y="451815"/>
                      <a:pt x="277588" y="445240"/>
                      <a:pt x="229748" y="457200"/>
                    </a:cubicBezTo>
                    <a:cubicBezTo>
                      <a:pt x="156723" y="454025"/>
                      <a:pt x="82772" y="459692"/>
                      <a:pt x="10673" y="447675"/>
                    </a:cubicBezTo>
                    <a:cubicBezTo>
                      <a:pt x="-11812" y="443927"/>
                      <a:pt x="7758" y="394273"/>
                      <a:pt x="10673" y="390525"/>
                    </a:cubicBezTo>
                    <a:cubicBezTo>
                      <a:pt x="27213" y="369259"/>
                      <a:pt x="48773" y="352425"/>
                      <a:pt x="67823" y="333375"/>
                    </a:cubicBezTo>
                    <a:lnTo>
                      <a:pt x="96398" y="304800"/>
                    </a:lnTo>
                    <a:cubicBezTo>
                      <a:pt x="131136" y="200587"/>
                      <a:pt x="75734" y="358437"/>
                      <a:pt x="124973" y="247650"/>
                    </a:cubicBezTo>
                    <a:cubicBezTo>
                      <a:pt x="140987" y="211618"/>
                      <a:pt x="144601" y="158365"/>
                      <a:pt x="182123" y="133350"/>
                    </a:cubicBezTo>
                    <a:cubicBezTo>
                      <a:pt x="326566" y="37055"/>
                      <a:pt x="178319" y="141282"/>
                      <a:pt x="267848" y="66675"/>
                    </a:cubicBezTo>
                    <a:cubicBezTo>
                      <a:pt x="293052" y="45672"/>
                      <a:pt x="320784" y="35133"/>
                      <a:pt x="353573" y="28575"/>
                    </a:cubicBezTo>
                    <a:lnTo>
                      <a:pt x="439298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" name="Freihandform 7"/>
            <p:cNvSpPr/>
            <p:nvPr/>
          </p:nvSpPr>
          <p:spPr bwMode="auto">
            <a:xfrm>
              <a:off x="3634691" y="4853420"/>
              <a:ext cx="3023284" cy="1343024"/>
            </a:xfrm>
            <a:custGeom>
              <a:avLst/>
              <a:gdLst>
                <a:gd name="connsiteX0" fmla="*/ 695325 w 1485900"/>
                <a:gd name="connsiteY0" fmla="*/ 19050 h 942975"/>
                <a:gd name="connsiteX1" fmla="*/ 600075 w 1485900"/>
                <a:gd name="connsiteY1" fmla="*/ 66675 h 942975"/>
                <a:gd name="connsiteX2" fmla="*/ 552450 w 1485900"/>
                <a:gd name="connsiteY2" fmla="*/ 114300 h 942975"/>
                <a:gd name="connsiteX3" fmla="*/ 514350 w 1485900"/>
                <a:gd name="connsiteY3" fmla="*/ 123825 h 942975"/>
                <a:gd name="connsiteX4" fmla="*/ 457200 w 1485900"/>
                <a:gd name="connsiteY4" fmla="*/ 142875 h 942975"/>
                <a:gd name="connsiteX5" fmla="*/ 371475 w 1485900"/>
                <a:gd name="connsiteY5" fmla="*/ 171450 h 942975"/>
                <a:gd name="connsiteX6" fmla="*/ 342900 w 1485900"/>
                <a:gd name="connsiteY6" fmla="*/ 180975 h 942975"/>
                <a:gd name="connsiteX7" fmla="*/ 276225 w 1485900"/>
                <a:gd name="connsiteY7" fmla="*/ 219075 h 942975"/>
                <a:gd name="connsiteX8" fmla="*/ 238125 w 1485900"/>
                <a:gd name="connsiteY8" fmla="*/ 247650 h 942975"/>
                <a:gd name="connsiteX9" fmla="*/ 219075 w 1485900"/>
                <a:gd name="connsiteY9" fmla="*/ 276225 h 942975"/>
                <a:gd name="connsiteX10" fmla="*/ 190500 w 1485900"/>
                <a:gd name="connsiteY10" fmla="*/ 295275 h 942975"/>
                <a:gd name="connsiteX11" fmla="*/ 123825 w 1485900"/>
                <a:gd name="connsiteY11" fmla="*/ 361950 h 942975"/>
                <a:gd name="connsiteX12" fmla="*/ 85725 w 1485900"/>
                <a:gd name="connsiteY12" fmla="*/ 419100 h 942975"/>
                <a:gd name="connsiteX13" fmla="*/ 66675 w 1485900"/>
                <a:gd name="connsiteY13" fmla="*/ 457200 h 942975"/>
                <a:gd name="connsiteX14" fmla="*/ 28575 w 1485900"/>
                <a:gd name="connsiteY14" fmla="*/ 514350 h 942975"/>
                <a:gd name="connsiteX15" fmla="*/ 9525 w 1485900"/>
                <a:gd name="connsiteY15" fmla="*/ 571500 h 942975"/>
                <a:gd name="connsiteX16" fmla="*/ 0 w 1485900"/>
                <a:gd name="connsiteY16" fmla="*/ 666750 h 942975"/>
                <a:gd name="connsiteX17" fmla="*/ 9525 w 1485900"/>
                <a:gd name="connsiteY17" fmla="*/ 819150 h 942975"/>
                <a:gd name="connsiteX18" fmla="*/ 19050 w 1485900"/>
                <a:gd name="connsiteY18" fmla="*/ 857250 h 942975"/>
                <a:gd name="connsiteX19" fmla="*/ 47625 w 1485900"/>
                <a:gd name="connsiteY19" fmla="*/ 895350 h 942975"/>
                <a:gd name="connsiteX20" fmla="*/ 104775 w 1485900"/>
                <a:gd name="connsiteY20" fmla="*/ 933450 h 942975"/>
                <a:gd name="connsiteX21" fmla="*/ 142875 w 1485900"/>
                <a:gd name="connsiteY21" fmla="*/ 942975 h 942975"/>
                <a:gd name="connsiteX22" fmla="*/ 266700 w 1485900"/>
                <a:gd name="connsiteY22" fmla="*/ 933450 h 942975"/>
                <a:gd name="connsiteX23" fmla="*/ 381000 w 1485900"/>
                <a:gd name="connsiteY23" fmla="*/ 885825 h 942975"/>
                <a:gd name="connsiteX24" fmla="*/ 476250 w 1485900"/>
                <a:gd name="connsiteY24" fmla="*/ 857250 h 942975"/>
                <a:gd name="connsiteX25" fmla="*/ 504825 w 1485900"/>
                <a:gd name="connsiteY25" fmla="*/ 847725 h 942975"/>
                <a:gd name="connsiteX26" fmla="*/ 942975 w 1485900"/>
                <a:gd name="connsiteY26" fmla="*/ 828675 h 942975"/>
                <a:gd name="connsiteX27" fmla="*/ 981075 w 1485900"/>
                <a:gd name="connsiteY27" fmla="*/ 819150 h 942975"/>
                <a:gd name="connsiteX28" fmla="*/ 1057275 w 1485900"/>
                <a:gd name="connsiteY28" fmla="*/ 809625 h 942975"/>
                <a:gd name="connsiteX29" fmla="*/ 1114425 w 1485900"/>
                <a:gd name="connsiteY29" fmla="*/ 800100 h 942975"/>
                <a:gd name="connsiteX30" fmla="*/ 1162050 w 1485900"/>
                <a:gd name="connsiteY30" fmla="*/ 790575 h 942975"/>
                <a:gd name="connsiteX31" fmla="*/ 1219200 w 1485900"/>
                <a:gd name="connsiteY31" fmla="*/ 771525 h 942975"/>
                <a:gd name="connsiteX32" fmla="*/ 1257300 w 1485900"/>
                <a:gd name="connsiteY32" fmla="*/ 742950 h 942975"/>
                <a:gd name="connsiteX33" fmla="*/ 1323975 w 1485900"/>
                <a:gd name="connsiteY33" fmla="*/ 704850 h 942975"/>
                <a:gd name="connsiteX34" fmla="*/ 1390650 w 1485900"/>
                <a:gd name="connsiteY34" fmla="*/ 619125 h 942975"/>
                <a:gd name="connsiteX35" fmla="*/ 1409700 w 1485900"/>
                <a:gd name="connsiteY35" fmla="*/ 590550 h 942975"/>
                <a:gd name="connsiteX36" fmla="*/ 1428750 w 1485900"/>
                <a:gd name="connsiteY36" fmla="*/ 561975 h 942975"/>
                <a:gd name="connsiteX37" fmla="*/ 1447800 w 1485900"/>
                <a:gd name="connsiteY37" fmla="*/ 504825 h 942975"/>
                <a:gd name="connsiteX38" fmla="*/ 1466850 w 1485900"/>
                <a:gd name="connsiteY38" fmla="*/ 476250 h 942975"/>
                <a:gd name="connsiteX39" fmla="*/ 1485900 w 1485900"/>
                <a:gd name="connsiteY39" fmla="*/ 409575 h 942975"/>
                <a:gd name="connsiteX40" fmla="*/ 1476375 w 1485900"/>
                <a:gd name="connsiteY40" fmla="*/ 247650 h 942975"/>
                <a:gd name="connsiteX41" fmla="*/ 1466850 w 1485900"/>
                <a:gd name="connsiteY41" fmla="*/ 209550 h 942975"/>
                <a:gd name="connsiteX42" fmla="*/ 1447800 w 1485900"/>
                <a:gd name="connsiteY42" fmla="*/ 180975 h 942975"/>
                <a:gd name="connsiteX43" fmla="*/ 1438275 w 1485900"/>
                <a:gd name="connsiteY43" fmla="*/ 152400 h 942975"/>
                <a:gd name="connsiteX44" fmla="*/ 1400175 w 1485900"/>
                <a:gd name="connsiteY44" fmla="*/ 95250 h 942975"/>
                <a:gd name="connsiteX45" fmla="*/ 1381125 w 1485900"/>
                <a:gd name="connsiteY45" fmla="*/ 66675 h 942975"/>
                <a:gd name="connsiteX46" fmla="*/ 1266825 w 1485900"/>
                <a:gd name="connsiteY46" fmla="*/ 38100 h 942975"/>
                <a:gd name="connsiteX47" fmla="*/ 1038225 w 1485900"/>
                <a:gd name="connsiteY47" fmla="*/ 47625 h 942975"/>
                <a:gd name="connsiteX48" fmla="*/ 952500 w 1485900"/>
                <a:gd name="connsiteY48" fmla="*/ 38100 h 942975"/>
                <a:gd name="connsiteX49" fmla="*/ 819150 w 1485900"/>
                <a:gd name="connsiteY49" fmla="*/ 9525 h 942975"/>
                <a:gd name="connsiteX50" fmla="*/ 771525 w 1485900"/>
                <a:gd name="connsiteY50" fmla="*/ 0 h 942975"/>
                <a:gd name="connsiteX51" fmla="*/ 742950 w 1485900"/>
                <a:gd name="connsiteY51" fmla="*/ 9525 h 942975"/>
                <a:gd name="connsiteX52" fmla="*/ 695325 w 1485900"/>
                <a:gd name="connsiteY52" fmla="*/ 190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85900" h="942975">
                  <a:moveTo>
                    <a:pt x="695325" y="19050"/>
                  </a:moveTo>
                  <a:cubicBezTo>
                    <a:pt x="671512" y="28575"/>
                    <a:pt x="633928" y="32822"/>
                    <a:pt x="600075" y="66675"/>
                  </a:cubicBezTo>
                  <a:cubicBezTo>
                    <a:pt x="568325" y="98425"/>
                    <a:pt x="596900" y="95250"/>
                    <a:pt x="552450" y="114300"/>
                  </a:cubicBezTo>
                  <a:cubicBezTo>
                    <a:pt x="540418" y="119457"/>
                    <a:pt x="526889" y="120063"/>
                    <a:pt x="514350" y="123825"/>
                  </a:cubicBezTo>
                  <a:cubicBezTo>
                    <a:pt x="495116" y="129595"/>
                    <a:pt x="476681" y="138005"/>
                    <a:pt x="457200" y="142875"/>
                  </a:cubicBezTo>
                  <a:cubicBezTo>
                    <a:pt x="393359" y="158835"/>
                    <a:pt x="443210" y="144549"/>
                    <a:pt x="371475" y="171450"/>
                  </a:cubicBezTo>
                  <a:cubicBezTo>
                    <a:pt x="362074" y="174975"/>
                    <a:pt x="352128" y="177020"/>
                    <a:pt x="342900" y="180975"/>
                  </a:cubicBezTo>
                  <a:cubicBezTo>
                    <a:pt x="314995" y="192934"/>
                    <a:pt x="300140" y="201993"/>
                    <a:pt x="276225" y="219075"/>
                  </a:cubicBezTo>
                  <a:cubicBezTo>
                    <a:pt x="263307" y="228302"/>
                    <a:pt x="249350" y="236425"/>
                    <a:pt x="238125" y="247650"/>
                  </a:cubicBezTo>
                  <a:cubicBezTo>
                    <a:pt x="230030" y="255745"/>
                    <a:pt x="227170" y="268130"/>
                    <a:pt x="219075" y="276225"/>
                  </a:cubicBezTo>
                  <a:cubicBezTo>
                    <a:pt x="210980" y="284320"/>
                    <a:pt x="199009" y="287617"/>
                    <a:pt x="190500" y="295275"/>
                  </a:cubicBezTo>
                  <a:cubicBezTo>
                    <a:pt x="167138" y="316301"/>
                    <a:pt x="141260" y="335798"/>
                    <a:pt x="123825" y="361950"/>
                  </a:cubicBezTo>
                  <a:cubicBezTo>
                    <a:pt x="111125" y="381000"/>
                    <a:pt x="95964" y="398622"/>
                    <a:pt x="85725" y="419100"/>
                  </a:cubicBezTo>
                  <a:cubicBezTo>
                    <a:pt x="79375" y="431800"/>
                    <a:pt x="73980" y="445024"/>
                    <a:pt x="66675" y="457200"/>
                  </a:cubicBezTo>
                  <a:cubicBezTo>
                    <a:pt x="54895" y="476833"/>
                    <a:pt x="35815" y="492630"/>
                    <a:pt x="28575" y="514350"/>
                  </a:cubicBezTo>
                  <a:lnTo>
                    <a:pt x="9525" y="571500"/>
                  </a:lnTo>
                  <a:cubicBezTo>
                    <a:pt x="6350" y="603250"/>
                    <a:pt x="0" y="634842"/>
                    <a:pt x="0" y="666750"/>
                  </a:cubicBezTo>
                  <a:cubicBezTo>
                    <a:pt x="0" y="717649"/>
                    <a:pt x="4460" y="768503"/>
                    <a:pt x="9525" y="819150"/>
                  </a:cubicBezTo>
                  <a:cubicBezTo>
                    <a:pt x="10828" y="832176"/>
                    <a:pt x="13196" y="845541"/>
                    <a:pt x="19050" y="857250"/>
                  </a:cubicBezTo>
                  <a:cubicBezTo>
                    <a:pt x="26150" y="871449"/>
                    <a:pt x="35760" y="884803"/>
                    <a:pt x="47625" y="895350"/>
                  </a:cubicBezTo>
                  <a:cubicBezTo>
                    <a:pt x="64737" y="910561"/>
                    <a:pt x="82563" y="927897"/>
                    <a:pt x="104775" y="933450"/>
                  </a:cubicBezTo>
                  <a:lnTo>
                    <a:pt x="142875" y="942975"/>
                  </a:lnTo>
                  <a:cubicBezTo>
                    <a:pt x="184150" y="939800"/>
                    <a:pt x="225971" y="940855"/>
                    <a:pt x="266700" y="933450"/>
                  </a:cubicBezTo>
                  <a:cubicBezTo>
                    <a:pt x="426979" y="904308"/>
                    <a:pt x="303156" y="920422"/>
                    <a:pt x="381000" y="885825"/>
                  </a:cubicBezTo>
                  <a:cubicBezTo>
                    <a:pt x="421744" y="867717"/>
                    <a:pt x="437461" y="868333"/>
                    <a:pt x="476250" y="857250"/>
                  </a:cubicBezTo>
                  <a:cubicBezTo>
                    <a:pt x="485904" y="854492"/>
                    <a:pt x="495024" y="849903"/>
                    <a:pt x="504825" y="847725"/>
                  </a:cubicBezTo>
                  <a:cubicBezTo>
                    <a:pt x="635889" y="818600"/>
                    <a:pt x="880762" y="830230"/>
                    <a:pt x="942975" y="828675"/>
                  </a:cubicBezTo>
                  <a:cubicBezTo>
                    <a:pt x="955675" y="825500"/>
                    <a:pt x="968162" y="821302"/>
                    <a:pt x="981075" y="819150"/>
                  </a:cubicBezTo>
                  <a:cubicBezTo>
                    <a:pt x="1006324" y="814942"/>
                    <a:pt x="1031935" y="813245"/>
                    <a:pt x="1057275" y="809625"/>
                  </a:cubicBezTo>
                  <a:cubicBezTo>
                    <a:pt x="1076394" y="806894"/>
                    <a:pt x="1095424" y="803555"/>
                    <a:pt x="1114425" y="800100"/>
                  </a:cubicBezTo>
                  <a:cubicBezTo>
                    <a:pt x="1130353" y="797204"/>
                    <a:pt x="1146431" y="794835"/>
                    <a:pt x="1162050" y="790575"/>
                  </a:cubicBezTo>
                  <a:cubicBezTo>
                    <a:pt x="1181423" y="785291"/>
                    <a:pt x="1219200" y="771525"/>
                    <a:pt x="1219200" y="771525"/>
                  </a:cubicBezTo>
                  <a:cubicBezTo>
                    <a:pt x="1231900" y="762000"/>
                    <a:pt x="1243517" y="750826"/>
                    <a:pt x="1257300" y="742950"/>
                  </a:cubicBezTo>
                  <a:cubicBezTo>
                    <a:pt x="1326357" y="703489"/>
                    <a:pt x="1237648" y="778845"/>
                    <a:pt x="1323975" y="704850"/>
                  </a:cubicBezTo>
                  <a:cubicBezTo>
                    <a:pt x="1358792" y="675007"/>
                    <a:pt x="1361986" y="662121"/>
                    <a:pt x="1390650" y="619125"/>
                  </a:cubicBezTo>
                  <a:lnTo>
                    <a:pt x="1409700" y="590550"/>
                  </a:lnTo>
                  <a:cubicBezTo>
                    <a:pt x="1416050" y="581025"/>
                    <a:pt x="1425130" y="572835"/>
                    <a:pt x="1428750" y="561975"/>
                  </a:cubicBezTo>
                  <a:cubicBezTo>
                    <a:pt x="1435100" y="542925"/>
                    <a:pt x="1436661" y="521533"/>
                    <a:pt x="1447800" y="504825"/>
                  </a:cubicBezTo>
                  <a:cubicBezTo>
                    <a:pt x="1454150" y="495300"/>
                    <a:pt x="1461730" y="486489"/>
                    <a:pt x="1466850" y="476250"/>
                  </a:cubicBezTo>
                  <a:cubicBezTo>
                    <a:pt x="1473682" y="462585"/>
                    <a:pt x="1482848" y="421782"/>
                    <a:pt x="1485900" y="409575"/>
                  </a:cubicBezTo>
                  <a:cubicBezTo>
                    <a:pt x="1482725" y="355600"/>
                    <a:pt x="1481501" y="301475"/>
                    <a:pt x="1476375" y="247650"/>
                  </a:cubicBezTo>
                  <a:cubicBezTo>
                    <a:pt x="1475134" y="234618"/>
                    <a:pt x="1472007" y="221582"/>
                    <a:pt x="1466850" y="209550"/>
                  </a:cubicBezTo>
                  <a:cubicBezTo>
                    <a:pt x="1462341" y="199028"/>
                    <a:pt x="1452920" y="191214"/>
                    <a:pt x="1447800" y="180975"/>
                  </a:cubicBezTo>
                  <a:cubicBezTo>
                    <a:pt x="1443310" y="171995"/>
                    <a:pt x="1443151" y="161177"/>
                    <a:pt x="1438275" y="152400"/>
                  </a:cubicBezTo>
                  <a:cubicBezTo>
                    <a:pt x="1427156" y="132386"/>
                    <a:pt x="1412875" y="114300"/>
                    <a:pt x="1400175" y="95250"/>
                  </a:cubicBezTo>
                  <a:cubicBezTo>
                    <a:pt x="1393825" y="85725"/>
                    <a:pt x="1391985" y="70295"/>
                    <a:pt x="1381125" y="66675"/>
                  </a:cubicBezTo>
                  <a:cubicBezTo>
                    <a:pt x="1305653" y="41518"/>
                    <a:pt x="1343782" y="50926"/>
                    <a:pt x="1266825" y="38100"/>
                  </a:cubicBezTo>
                  <a:cubicBezTo>
                    <a:pt x="1190625" y="41275"/>
                    <a:pt x="1114491" y="47625"/>
                    <a:pt x="1038225" y="47625"/>
                  </a:cubicBezTo>
                  <a:cubicBezTo>
                    <a:pt x="1009474" y="47625"/>
                    <a:pt x="980999" y="41900"/>
                    <a:pt x="952500" y="38100"/>
                  </a:cubicBezTo>
                  <a:cubicBezTo>
                    <a:pt x="858490" y="25565"/>
                    <a:pt x="929045" y="31504"/>
                    <a:pt x="819150" y="9525"/>
                  </a:cubicBezTo>
                  <a:lnTo>
                    <a:pt x="771525" y="0"/>
                  </a:lnTo>
                  <a:cubicBezTo>
                    <a:pt x="762000" y="3175"/>
                    <a:pt x="752751" y="7347"/>
                    <a:pt x="742950" y="9525"/>
                  </a:cubicBezTo>
                  <a:cubicBezTo>
                    <a:pt x="676972" y="24187"/>
                    <a:pt x="719138" y="9525"/>
                    <a:pt x="695325" y="19050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ihandform 8"/>
            <p:cNvSpPr/>
            <p:nvPr/>
          </p:nvSpPr>
          <p:spPr bwMode="auto">
            <a:xfrm rot="9817148">
              <a:off x="3415601" y="5080855"/>
              <a:ext cx="1935806" cy="869798"/>
            </a:xfrm>
            <a:custGeom>
              <a:avLst/>
              <a:gdLst>
                <a:gd name="connsiteX0" fmla="*/ 439298 w 477398"/>
                <a:gd name="connsiteY0" fmla="*/ 0 h 457200"/>
                <a:gd name="connsiteX1" fmla="*/ 458348 w 477398"/>
                <a:gd name="connsiteY1" fmla="*/ 95250 h 457200"/>
                <a:gd name="connsiteX2" fmla="*/ 477398 w 477398"/>
                <a:gd name="connsiteY2" fmla="*/ 152400 h 457200"/>
                <a:gd name="connsiteX3" fmla="*/ 467873 w 477398"/>
                <a:gd name="connsiteY3" fmla="*/ 314325 h 457200"/>
                <a:gd name="connsiteX4" fmla="*/ 401198 w 477398"/>
                <a:gd name="connsiteY4" fmla="*/ 400050 h 457200"/>
                <a:gd name="connsiteX5" fmla="*/ 372623 w 477398"/>
                <a:gd name="connsiteY5" fmla="*/ 419100 h 457200"/>
                <a:gd name="connsiteX6" fmla="*/ 296423 w 477398"/>
                <a:gd name="connsiteY6" fmla="*/ 438150 h 457200"/>
                <a:gd name="connsiteX7" fmla="*/ 229748 w 477398"/>
                <a:gd name="connsiteY7" fmla="*/ 457200 h 457200"/>
                <a:gd name="connsiteX8" fmla="*/ 10673 w 477398"/>
                <a:gd name="connsiteY8" fmla="*/ 447675 h 457200"/>
                <a:gd name="connsiteX9" fmla="*/ 10673 w 477398"/>
                <a:gd name="connsiteY9" fmla="*/ 390525 h 457200"/>
                <a:gd name="connsiteX10" fmla="*/ 67823 w 477398"/>
                <a:gd name="connsiteY10" fmla="*/ 333375 h 457200"/>
                <a:gd name="connsiteX11" fmla="*/ 96398 w 477398"/>
                <a:gd name="connsiteY11" fmla="*/ 304800 h 457200"/>
                <a:gd name="connsiteX12" fmla="*/ 124973 w 477398"/>
                <a:gd name="connsiteY12" fmla="*/ 247650 h 457200"/>
                <a:gd name="connsiteX13" fmla="*/ 182123 w 477398"/>
                <a:gd name="connsiteY13" fmla="*/ 133350 h 457200"/>
                <a:gd name="connsiteX14" fmla="*/ 267848 w 477398"/>
                <a:gd name="connsiteY14" fmla="*/ 66675 h 457200"/>
                <a:gd name="connsiteX15" fmla="*/ 353573 w 477398"/>
                <a:gd name="connsiteY15" fmla="*/ 28575 h 457200"/>
                <a:gd name="connsiteX16" fmla="*/ 439298 w 477398"/>
                <a:gd name="connsiteY1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7398" h="457200">
                  <a:moveTo>
                    <a:pt x="439298" y="0"/>
                  </a:moveTo>
                  <a:cubicBezTo>
                    <a:pt x="445648" y="31750"/>
                    <a:pt x="448109" y="64533"/>
                    <a:pt x="458348" y="95250"/>
                  </a:cubicBezTo>
                  <a:lnTo>
                    <a:pt x="477398" y="152400"/>
                  </a:lnTo>
                  <a:cubicBezTo>
                    <a:pt x="474223" y="206375"/>
                    <a:pt x="473253" y="260525"/>
                    <a:pt x="467873" y="314325"/>
                  </a:cubicBezTo>
                  <a:cubicBezTo>
                    <a:pt x="464217" y="350884"/>
                    <a:pt x="426839" y="382956"/>
                    <a:pt x="401198" y="400050"/>
                  </a:cubicBezTo>
                  <a:cubicBezTo>
                    <a:pt x="391673" y="406400"/>
                    <a:pt x="383381" y="415188"/>
                    <a:pt x="372623" y="419100"/>
                  </a:cubicBezTo>
                  <a:cubicBezTo>
                    <a:pt x="348018" y="428047"/>
                    <a:pt x="321261" y="429871"/>
                    <a:pt x="296423" y="438150"/>
                  </a:cubicBezTo>
                  <a:cubicBezTo>
                    <a:pt x="255429" y="451815"/>
                    <a:pt x="277588" y="445240"/>
                    <a:pt x="229748" y="457200"/>
                  </a:cubicBezTo>
                  <a:cubicBezTo>
                    <a:pt x="156723" y="454025"/>
                    <a:pt x="82772" y="459692"/>
                    <a:pt x="10673" y="447675"/>
                  </a:cubicBezTo>
                  <a:cubicBezTo>
                    <a:pt x="-11812" y="443927"/>
                    <a:pt x="7758" y="394273"/>
                    <a:pt x="10673" y="390525"/>
                  </a:cubicBezTo>
                  <a:cubicBezTo>
                    <a:pt x="27213" y="369259"/>
                    <a:pt x="48773" y="352425"/>
                    <a:pt x="67823" y="333375"/>
                  </a:cubicBezTo>
                  <a:lnTo>
                    <a:pt x="96398" y="304800"/>
                  </a:lnTo>
                  <a:cubicBezTo>
                    <a:pt x="131136" y="200587"/>
                    <a:pt x="75734" y="358437"/>
                    <a:pt x="124973" y="247650"/>
                  </a:cubicBezTo>
                  <a:cubicBezTo>
                    <a:pt x="140987" y="211618"/>
                    <a:pt x="144601" y="158365"/>
                    <a:pt x="182123" y="133350"/>
                  </a:cubicBezTo>
                  <a:cubicBezTo>
                    <a:pt x="326566" y="37055"/>
                    <a:pt x="178319" y="141282"/>
                    <a:pt x="267848" y="66675"/>
                  </a:cubicBezTo>
                  <a:cubicBezTo>
                    <a:pt x="293052" y="45672"/>
                    <a:pt x="320784" y="35133"/>
                    <a:pt x="353573" y="28575"/>
                  </a:cubicBezTo>
                  <a:lnTo>
                    <a:pt x="439298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 rot="20266403">
              <a:off x="5050946" y="5149215"/>
              <a:ext cx="1012870" cy="620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Update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„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silent“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 rot="1410309">
              <a:off x="6750223" y="5333035"/>
              <a:ext cx="1272536" cy="39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new Alert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266193" y="4349987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location-based updates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18447" y="19720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Alert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885244" y="290861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modification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Freihandform 26"/>
          <p:cNvSpPr/>
          <p:nvPr/>
        </p:nvSpPr>
        <p:spPr bwMode="auto">
          <a:xfrm>
            <a:off x="478536" y="1642683"/>
            <a:ext cx="2886161" cy="1266623"/>
          </a:xfrm>
          <a:custGeom>
            <a:avLst/>
            <a:gdLst>
              <a:gd name="connsiteX0" fmla="*/ 695325 w 1485900"/>
              <a:gd name="connsiteY0" fmla="*/ 19050 h 942975"/>
              <a:gd name="connsiteX1" fmla="*/ 600075 w 1485900"/>
              <a:gd name="connsiteY1" fmla="*/ 66675 h 942975"/>
              <a:gd name="connsiteX2" fmla="*/ 552450 w 1485900"/>
              <a:gd name="connsiteY2" fmla="*/ 114300 h 942975"/>
              <a:gd name="connsiteX3" fmla="*/ 514350 w 1485900"/>
              <a:gd name="connsiteY3" fmla="*/ 123825 h 942975"/>
              <a:gd name="connsiteX4" fmla="*/ 457200 w 1485900"/>
              <a:gd name="connsiteY4" fmla="*/ 142875 h 942975"/>
              <a:gd name="connsiteX5" fmla="*/ 371475 w 1485900"/>
              <a:gd name="connsiteY5" fmla="*/ 171450 h 942975"/>
              <a:gd name="connsiteX6" fmla="*/ 342900 w 1485900"/>
              <a:gd name="connsiteY6" fmla="*/ 180975 h 942975"/>
              <a:gd name="connsiteX7" fmla="*/ 276225 w 1485900"/>
              <a:gd name="connsiteY7" fmla="*/ 219075 h 942975"/>
              <a:gd name="connsiteX8" fmla="*/ 238125 w 1485900"/>
              <a:gd name="connsiteY8" fmla="*/ 247650 h 942975"/>
              <a:gd name="connsiteX9" fmla="*/ 219075 w 1485900"/>
              <a:gd name="connsiteY9" fmla="*/ 276225 h 942975"/>
              <a:gd name="connsiteX10" fmla="*/ 190500 w 1485900"/>
              <a:gd name="connsiteY10" fmla="*/ 295275 h 942975"/>
              <a:gd name="connsiteX11" fmla="*/ 123825 w 1485900"/>
              <a:gd name="connsiteY11" fmla="*/ 361950 h 942975"/>
              <a:gd name="connsiteX12" fmla="*/ 85725 w 1485900"/>
              <a:gd name="connsiteY12" fmla="*/ 419100 h 942975"/>
              <a:gd name="connsiteX13" fmla="*/ 66675 w 1485900"/>
              <a:gd name="connsiteY13" fmla="*/ 457200 h 942975"/>
              <a:gd name="connsiteX14" fmla="*/ 28575 w 1485900"/>
              <a:gd name="connsiteY14" fmla="*/ 514350 h 942975"/>
              <a:gd name="connsiteX15" fmla="*/ 9525 w 1485900"/>
              <a:gd name="connsiteY15" fmla="*/ 571500 h 942975"/>
              <a:gd name="connsiteX16" fmla="*/ 0 w 1485900"/>
              <a:gd name="connsiteY16" fmla="*/ 666750 h 942975"/>
              <a:gd name="connsiteX17" fmla="*/ 9525 w 1485900"/>
              <a:gd name="connsiteY17" fmla="*/ 819150 h 942975"/>
              <a:gd name="connsiteX18" fmla="*/ 19050 w 1485900"/>
              <a:gd name="connsiteY18" fmla="*/ 857250 h 942975"/>
              <a:gd name="connsiteX19" fmla="*/ 47625 w 1485900"/>
              <a:gd name="connsiteY19" fmla="*/ 895350 h 942975"/>
              <a:gd name="connsiteX20" fmla="*/ 104775 w 1485900"/>
              <a:gd name="connsiteY20" fmla="*/ 933450 h 942975"/>
              <a:gd name="connsiteX21" fmla="*/ 142875 w 1485900"/>
              <a:gd name="connsiteY21" fmla="*/ 942975 h 942975"/>
              <a:gd name="connsiteX22" fmla="*/ 266700 w 1485900"/>
              <a:gd name="connsiteY22" fmla="*/ 933450 h 942975"/>
              <a:gd name="connsiteX23" fmla="*/ 381000 w 1485900"/>
              <a:gd name="connsiteY23" fmla="*/ 885825 h 942975"/>
              <a:gd name="connsiteX24" fmla="*/ 476250 w 1485900"/>
              <a:gd name="connsiteY24" fmla="*/ 857250 h 942975"/>
              <a:gd name="connsiteX25" fmla="*/ 504825 w 1485900"/>
              <a:gd name="connsiteY25" fmla="*/ 847725 h 942975"/>
              <a:gd name="connsiteX26" fmla="*/ 942975 w 1485900"/>
              <a:gd name="connsiteY26" fmla="*/ 828675 h 942975"/>
              <a:gd name="connsiteX27" fmla="*/ 981075 w 1485900"/>
              <a:gd name="connsiteY27" fmla="*/ 819150 h 942975"/>
              <a:gd name="connsiteX28" fmla="*/ 1057275 w 1485900"/>
              <a:gd name="connsiteY28" fmla="*/ 809625 h 942975"/>
              <a:gd name="connsiteX29" fmla="*/ 1114425 w 1485900"/>
              <a:gd name="connsiteY29" fmla="*/ 800100 h 942975"/>
              <a:gd name="connsiteX30" fmla="*/ 1162050 w 1485900"/>
              <a:gd name="connsiteY30" fmla="*/ 790575 h 942975"/>
              <a:gd name="connsiteX31" fmla="*/ 1219200 w 1485900"/>
              <a:gd name="connsiteY31" fmla="*/ 771525 h 942975"/>
              <a:gd name="connsiteX32" fmla="*/ 1257300 w 1485900"/>
              <a:gd name="connsiteY32" fmla="*/ 742950 h 942975"/>
              <a:gd name="connsiteX33" fmla="*/ 1323975 w 1485900"/>
              <a:gd name="connsiteY33" fmla="*/ 704850 h 942975"/>
              <a:gd name="connsiteX34" fmla="*/ 1390650 w 1485900"/>
              <a:gd name="connsiteY34" fmla="*/ 619125 h 942975"/>
              <a:gd name="connsiteX35" fmla="*/ 1409700 w 1485900"/>
              <a:gd name="connsiteY35" fmla="*/ 590550 h 942975"/>
              <a:gd name="connsiteX36" fmla="*/ 1428750 w 1485900"/>
              <a:gd name="connsiteY36" fmla="*/ 561975 h 942975"/>
              <a:gd name="connsiteX37" fmla="*/ 1447800 w 1485900"/>
              <a:gd name="connsiteY37" fmla="*/ 504825 h 942975"/>
              <a:gd name="connsiteX38" fmla="*/ 1466850 w 1485900"/>
              <a:gd name="connsiteY38" fmla="*/ 476250 h 942975"/>
              <a:gd name="connsiteX39" fmla="*/ 1485900 w 1485900"/>
              <a:gd name="connsiteY39" fmla="*/ 409575 h 942975"/>
              <a:gd name="connsiteX40" fmla="*/ 1476375 w 1485900"/>
              <a:gd name="connsiteY40" fmla="*/ 247650 h 942975"/>
              <a:gd name="connsiteX41" fmla="*/ 1466850 w 1485900"/>
              <a:gd name="connsiteY41" fmla="*/ 209550 h 942975"/>
              <a:gd name="connsiteX42" fmla="*/ 1447800 w 1485900"/>
              <a:gd name="connsiteY42" fmla="*/ 180975 h 942975"/>
              <a:gd name="connsiteX43" fmla="*/ 1438275 w 1485900"/>
              <a:gd name="connsiteY43" fmla="*/ 152400 h 942975"/>
              <a:gd name="connsiteX44" fmla="*/ 1400175 w 1485900"/>
              <a:gd name="connsiteY44" fmla="*/ 95250 h 942975"/>
              <a:gd name="connsiteX45" fmla="*/ 1381125 w 1485900"/>
              <a:gd name="connsiteY45" fmla="*/ 66675 h 942975"/>
              <a:gd name="connsiteX46" fmla="*/ 1266825 w 1485900"/>
              <a:gd name="connsiteY46" fmla="*/ 38100 h 942975"/>
              <a:gd name="connsiteX47" fmla="*/ 1038225 w 1485900"/>
              <a:gd name="connsiteY47" fmla="*/ 47625 h 942975"/>
              <a:gd name="connsiteX48" fmla="*/ 952500 w 1485900"/>
              <a:gd name="connsiteY48" fmla="*/ 38100 h 942975"/>
              <a:gd name="connsiteX49" fmla="*/ 819150 w 1485900"/>
              <a:gd name="connsiteY49" fmla="*/ 9525 h 942975"/>
              <a:gd name="connsiteX50" fmla="*/ 771525 w 1485900"/>
              <a:gd name="connsiteY50" fmla="*/ 0 h 942975"/>
              <a:gd name="connsiteX51" fmla="*/ 742950 w 1485900"/>
              <a:gd name="connsiteY51" fmla="*/ 9525 h 942975"/>
              <a:gd name="connsiteX52" fmla="*/ 695325 w 1485900"/>
              <a:gd name="connsiteY52" fmla="*/ 1905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85900" h="942975">
                <a:moveTo>
                  <a:pt x="695325" y="19050"/>
                </a:moveTo>
                <a:cubicBezTo>
                  <a:pt x="671512" y="28575"/>
                  <a:pt x="633928" y="32822"/>
                  <a:pt x="600075" y="66675"/>
                </a:cubicBezTo>
                <a:cubicBezTo>
                  <a:pt x="568325" y="98425"/>
                  <a:pt x="596900" y="95250"/>
                  <a:pt x="552450" y="114300"/>
                </a:cubicBezTo>
                <a:cubicBezTo>
                  <a:pt x="540418" y="119457"/>
                  <a:pt x="526889" y="120063"/>
                  <a:pt x="514350" y="123825"/>
                </a:cubicBezTo>
                <a:cubicBezTo>
                  <a:pt x="495116" y="129595"/>
                  <a:pt x="476681" y="138005"/>
                  <a:pt x="457200" y="142875"/>
                </a:cubicBezTo>
                <a:cubicBezTo>
                  <a:pt x="393359" y="158835"/>
                  <a:pt x="443210" y="144549"/>
                  <a:pt x="371475" y="171450"/>
                </a:cubicBezTo>
                <a:cubicBezTo>
                  <a:pt x="362074" y="174975"/>
                  <a:pt x="352128" y="177020"/>
                  <a:pt x="342900" y="180975"/>
                </a:cubicBezTo>
                <a:cubicBezTo>
                  <a:pt x="314995" y="192934"/>
                  <a:pt x="300140" y="201993"/>
                  <a:pt x="276225" y="219075"/>
                </a:cubicBezTo>
                <a:cubicBezTo>
                  <a:pt x="263307" y="228302"/>
                  <a:pt x="249350" y="236425"/>
                  <a:pt x="238125" y="247650"/>
                </a:cubicBezTo>
                <a:cubicBezTo>
                  <a:pt x="230030" y="255745"/>
                  <a:pt x="227170" y="268130"/>
                  <a:pt x="219075" y="276225"/>
                </a:cubicBezTo>
                <a:cubicBezTo>
                  <a:pt x="210980" y="284320"/>
                  <a:pt x="199009" y="287617"/>
                  <a:pt x="190500" y="295275"/>
                </a:cubicBezTo>
                <a:cubicBezTo>
                  <a:pt x="167138" y="316301"/>
                  <a:pt x="141260" y="335798"/>
                  <a:pt x="123825" y="361950"/>
                </a:cubicBezTo>
                <a:cubicBezTo>
                  <a:pt x="111125" y="381000"/>
                  <a:pt x="95964" y="398622"/>
                  <a:pt x="85725" y="419100"/>
                </a:cubicBezTo>
                <a:cubicBezTo>
                  <a:pt x="79375" y="431800"/>
                  <a:pt x="73980" y="445024"/>
                  <a:pt x="66675" y="457200"/>
                </a:cubicBezTo>
                <a:cubicBezTo>
                  <a:pt x="54895" y="476833"/>
                  <a:pt x="35815" y="492630"/>
                  <a:pt x="28575" y="514350"/>
                </a:cubicBezTo>
                <a:lnTo>
                  <a:pt x="9525" y="571500"/>
                </a:lnTo>
                <a:cubicBezTo>
                  <a:pt x="6350" y="603250"/>
                  <a:pt x="0" y="634842"/>
                  <a:pt x="0" y="666750"/>
                </a:cubicBezTo>
                <a:cubicBezTo>
                  <a:pt x="0" y="717649"/>
                  <a:pt x="4460" y="768503"/>
                  <a:pt x="9525" y="819150"/>
                </a:cubicBezTo>
                <a:cubicBezTo>
                  <a:pt x="10828" y="832176"/>
                  <a:pt x="13196" y="845541"/>
                  <a:pt x="19050" y="857250"/>
                </a:cubicBezTo>
                <a:cubicBezTo>
                  <a:pt x="26150" y="871449"/>
                  <a:pt x="35760" y="884803"/>
                  <a:pt x="47625" y="895350"/>
                </a:cubicBezTo>
                <a:cubicBezTo>
                  <a:pt x="64737" y="910561"/>
                  <a:pt x="82563" y="927897"/>
                  <a:pt x="104775" y="933450"/>
                </a:cubicBezTo>
                <a:lnTo>
                  <a:pt x="142875" y="942975"/>
                </a:lnTo>
                <a:cubicBezTo>
                  <a:pt x="184150" y="939800"/>
                  <a:pt x="225971" y="940855"/>
                  <a:pt x="266700" y="933450"/>
                </a:cubicBezTo>
                <a:cubicBezTo>
                  <a:pt x="426979" y="904308"/>
                  <a:pt x="303156" y="920422"/>
                  <a:pt x="381000" y="885825"/>
                </a:cubicBezTo>
                <a:cubicBezTo>
                  <a:pt x="421744" y="867717"/>
                  <a:pt x="437461" y="868333"/>
                  <a:pt x="476250" y="857250"/>
                </a:cubicBezTo>
                <a:cubicBezTo>
                  <a:pt x="485904" y="854492"/>
                  <a:pt x="495024" y="849903"/>
                  <a:pt x="504825" y="847725"/>
                </a:cubicBezTo>
                <a:cubicBezTo>
                  <a:pt x="635889" y="818600"/>
                  <a:pt x="880762" y="830230"/>
                  <a:pt x="942975" y="828675"/>
                </a:cubicBezTo>
                <a:cubicBezTo>
                  <a:pt x="955675" y="825500"/>
                  <a:pt x="968162" y="821302"/>
                  <a:pt x="981075" y="819150"/>
                </a:cubicBezTo>
                <a:cubicBezTo>
                  <a:pt x="1006324" y="814942"/>
                  <a:pt x="1031935" y="813245"/>
                  <a:pt x="1057275" y="809625"/>
                </a:cubicBezTo>
                <a:cubicBezTo>
                  <a:pt x="1076394" y="806894"/>
                  <a:pt x="1095424" y="803555"/>
                  <a:pt x="1114425" y="800100"/>
                </a:cubicBezTo>
                <a:cubicBezTo>
                  <a:pt x="1130353" y="797204"/>
                  <a:pt x="1146431" y="794835"/>
                  <a:pt x="1162050" y="790575"/>
                </a:cubicBezTo>
                <a:cubicBezTo>
                  <a:pt x="1181423" y="785291"/>
                  <a:pt x="1219200" y="771525"/>
                  <a:pt x="1219200" y="771525"/>
                </a:cubicBezTo>
                <a:cubicBezTo>
                  <a:pt x="1231900" y="762000"/>
                  <a:pt x="1243517" y="750826"/>
                  <a:pt x="1257300" y="742950"/>
                </a:cubicBezTo>
                <a:cubicBezTo>
                  <a:pt x="1326357" y="703489"/>
                  <a:pt x="1237648" y="778845"/>
                  <a:pt x="1323975" y="704850"/>
                </a:cubicBezTo>
                <a:cubicBezTo>
                  <a:pt x="1358792" y="675007"/>
                  <a:pt x="1361986" y="662121"/>
                  <a:pt x="1390650" y="619125"/>
                </a:cubicBezTo>
                <a:lnTo>
                  <a:pt x="1409700" y="590550"/>
                </a:lnTo>
                <a:cubicBezTo>
                  <a:pt x="1416050" y="581025"/>
                  <a:pt x="1425130" y="572835"/>
                  <a:pt x="1428750" y="561975"/>
                </a:cubicBezTo>
                <a:cubicBezTo>
                  <a:pt x="1435100" y="542925"/>
                  <a:pt x="1436661" y="521533"/>
                  <a:pt x="1447800" y="504825"/>
                </a:cubicBezTo>
                <a:cubicBezTo>
                  <a:pt x="1454150" y="495300"/>
                  <a:pt x="1461730" y="486489"/>
                  <a:pt x="1466850" y="476250"/>
                </a:cubicBezTo>
                <a:cubicBezTo>
                  <a:pt x="1473682" y="462585"/>
                  <a:pt x="1482848" y="421782"/>
                  <a:pt x="1485900" y="409575"/>
                </a:cubicBezTo>
                <a:cubicBezTo>
                  <a:pt x="1482725" y="355600"/>
                  <a:pt x="1481501" y="301475"/>
                  <a:pt x="1476375" y="247650"/>
                </a:cubicBezTo>
                <a:cubicBezTo>
                  <a:pt x="1475134" y="234618"/>
                  <a:pt x="1472007" y="221582"/>
                  <a:pt x="1466850" y="209550"/>
                </a:cubicBezTo>
                <a:cubicBezTo>
                  <a:pt x="1462341" y="199028"/>
                  <a:pt x="1452920" y="191214"/>
                  <a:pt x="1447800" y="180975"/>
                </a:cubicBezTo>
                <a:cubicBezTo>
                  <a:pt x="1443310" y="171995"/>
                  <a:pt x="1443151" y="161177"/>
                  <a:pt x="1438275" y="152400"/>
                </a:cubicBezTo>
                <a:cubicBezTo>
                  <a:pt x="1427156" y="132386"/>
                  <a:pt x="1412875" y="114300"/>
                  <a:pt x="1400175" y="95250"/>
                </a:cubicBezTo>
                <a:cubicBezTo>
                  <a:pt x="1393825" y="85725"/>
                  <a:pt x="1391985" y="70295"/>
                  <a:pt x="1381125" y="66675"/>
                </a:cubicBezTo>
                <a:cubicBezTo>
                  <a:pt x="1305653" y="41518"/>
                  <a:pt x="1343782" y="50926"/>
                  <a:pt x="1266825" y="38100"/>
                </a:cubicBezTo>
                <a:cubicBezTo>
                  <a:pt x="1190625" y="41275"/>
                  <a:pt x="1114491" y="47625"/>
                  <a:pt x="1038225" y="47625"/>
                </a:cubicBezTo>
                <a:cubicBezTo>
                  <a:pt x="1009474" y="47625"/>
                  <a:pt x="980999" y="41900"/>
                  <a:pt x="952500" y="38100"/>
                </a:cubicBezTo>
                <a:cubicBezTo>
                  <a:pt x="858490" y="25565"/>
                  <a:pt x="929045" y="31504"/>
                  <a:pt x="819150" y="9525"/>
                </a:cubicBezTo>
                <a:lnTo>
                  <a:pt x="771525" y="0"/>
                </a:lnTo>
                <a:cubicBezTo>
                  <a:pt x="762000" y="3175"/>
                  <a:pt x="752751" y="7347"/>
                  <a:pt x="742950" y="9525"/>
                </a:cubicBezTo>
                <a:cubicBezTo>
                  <a:pt x="676972" y="24187"/>
                  <a:pt x="719138" y="9525"/>
                  <a:pt x="695325" y="1905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179527" y="2908611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initial situation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Pfeil nach rechts 28"/>
          <p:cNvSpPr/>
          <p:nvPr/>
        </p:nvSpPr>
        <p:spPr bwMode="auto">
          <a:xfrm>
            <a:off x="3500653" y="2038459"/>
            <a:ext cx="809553" cy="605785"/>
          </a:xfrm>
          <a:prstGeom prst="rightArrow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4323494" y="1655769"/>
            <a:ext cx="4513198" cy="1287577"/>
            <a:chOff x="3415601" y="4853420"/>
            <a:chExt cx="4727621" cy="1365242"/>
          </a:xfrm>
        </p:grpSpPr>
        <p:grpSp>
          <p:nvGrpSpPr>
            <p:cNvPr id="31" name="Gruppieren 30"/>
            <p:cNvGrpSpPr/>
            <p:nvPr/>
          </p:nvGrpSpPr>
          <p:grpSpPr>
            <a:xfrm rot="662542">
              <a:off x="4590111" y="4938457"/>
              <a:ext cx="3553111" cy="1280205"/>
              <a:chOff x="2847975" y="2071687"/>
              <a:chExt cx="1495425" cy="942975"/>
            </a:xfrm>
          </p:grpSpPr>
          <p:sp>
            <p:nvSpPr>
              <p:cNvPr id="37" name="Freihandform 36"/>
              <p:cNvSpPr/>
              <p:nvPr/>
            </p:nvSpPr>
            <p:spPr bwMode="auto">
              <a:xfrm>
                <a:off x="2857500" y="2071687"/>
                <a:ext cx="1485900" cy="942975"/>
              </a:xfrm>
              <a:custGeom>
                <a:avLst/>
                <a:gdLst>
                  <a:gd name="connsiteX0" fmla="*/ 695325 w 1485900"/>
                  <a:gd name="connsiteY0" fmla="*/ 19050 h 942975"/>
                  <a:gd name="connsiteX1" fmla="*/ 600075 w 1485900"/>
                  <a:gd name="connsiteY1" fmla="*/ 66675 h 942975"/>
                  <a:gd name="connsiteX2" fmla="*/ 552450 w 1485900"/>
                  <a:gd name="connsiteY2" fmla="*/ 114300 h 942975"/>
                  <a:gd name="connsiteX3" fmla="*/ 514350 w 1485900"/>
                  <a:gd name="connsiteY3" fmla="*/ 123825 h 942975"/>
                  <a:gd name="connsiteX4" fmla="*/ 457200 w 1485900"/>
                  <a:gd name="connsiteY4" fmla="*/ 142875 h 942975"/>
                  <a:gd name="connsiteX5" fmla="*/ 371475 w 1485900"/>
                  <a:gd name="connsiteY5" fmla="*/ 171450 h 942975"/>
                  <a:gd name="connsiteX6" fmla="*/ 342900 w 1485900"/>
                  <a:gd name="connsiteY6" fmla="*/ 180975 h 942975"/>
                  <a:gd name="connsiteX7" fmla="*/ 276225 w 1485900"/>
                  <a:gd name="connsiteY7" fmla="*/ 219075 h 942975"/>
                  <a:gd name="connsiteX8" fmla="*/ 238125 w 1485900"/>
                  <a:gd name="connsiteY8" fmla="*/ 247650 h 942975"/>
                  <a:gd name="connsiteX9" fmla="*/ 219075 w 1485900"/>
                  <a:gd name="connsiteY9" fmla="*/ 276225 h 942975"/>
                  <a:gd name="connsiteX10" fmla="*/ 190500 w 1485900"/>
                  <a:gd name="connsiteY10" fmla="*/ 295275 h 942975"/>
                  <a:gd name="connsiteX11" fmla="*/ 123825 w 1485900"/>
                  <a:gd name="connsiteY11" fmla="*/ 361950 h 942975"/>
                  <a:gd name="connsiteX12" fmla="*/ 85725 w 1485900"/>
                  <a:gd name="connsiteY12" fmla="*/ 419100 h 942975"/>
                  <a:gd name="connsiteX13" fmla="*/ 66675 w 1485900"/>
                  <a:gd name="connsiteY13" fmla="*/ 457200 h 942975"/>
                  <a:gd name="connsiteX14" fmla="*/ 28575 w 1485900"/>
                  <a:gd name="connsiteY14" fmla="*/ 514350 h 942975"/>
                  <a:gd name="connsiteX15" fmla="*/ 9525 w 1485900"/>
                  <a:gd name="connsiteY15" fmla="*/ 571500 h 942975"/>
                  <a:gd name="connsiteX16" fmla="*/ 0 w 1485900"/>
                  <a:gd name="connsiteY16" fmla="*/ 666750 h 942975"/>
                  <a:gd name="connsiteX17" fmla="*/ 9525 w 1485900"/>
                  <a:gd name="connsiteY17" fmla="*/ 819150 h 942975"/>
                  <a:gd name="connsiteX18" fmla="*/ 19050 w 1485900"/>
                  <a:gd name="connsiteY18" fmla="*/ 857250 h 942975"/>
                  <a:gd name="connsiteX19" fmla="*/ 47625 w 1485900"/>
                  <a:gd name="connsiteY19" fmla="*/ 895350 h 942975"/>
                  <a:gd name="connsiteX20" fmla="*/ 104775 w 1485900"/>
                  <a:gd name="connsiteY20" fmla="*/ 933450 h 942975"/>
                  <a:gd name="connsiteX21" fmla="*/ 142875 w 1485900"/>
                  <a:gd name="connsiteY21" fmla="*/ 942975 h 942975"/>
                  <a:gd name="connsiteX22" fmla="*/ 266700 w 1485900"/>
                  <a:gd name="connsiteY22" fmla="*/ 933450 h 942975"/>
                  <a:gd name="connsiteX23" fmla="*/ 381000 w 1485900"/>
                  <a:gd name="connsiteY23" fmla="*/ 885825 h 942975"/>
                  <a:gd name="connsiteX24" fmla="*/ 476250 w 1485900"/>
                  <a:gd name="connsiteY24" fmla="*/ 857250 h 942975"/>
                  <a:gd name="connsiteX25" fmla="*/ 504825 w 1485900"/>
                  <a:gd name="connsiteY25" fmla="*/ 847725 h 942975"/>
                  <a:gd name="connsiteX26" fmla="*/ 942975 w 1485900"/>
                  <a:gd name="connsiteY26" fmla="*/ 828675 h 942975"/>
                  <a:gd name="connsiteX27" fmla="*/ 981075 w 1485900"/>
                  <a:gd name="connsiteY27" fmla="*/ 819150 h 942975"/>
                  <a:gd name="connsiteX28" fmla="*/ 1057275 w 1485900"/>
                  <a:gd name="connsiteY28" fmla="*/ 809625 h 942975"/>
                  <a:gd name="connsiteX29" fmla="*/ 1114425 w 1485900"/>
                  <a:gd name="connsiteY29" fmla="*/ 800100 h 942975"/>
                  <a:gd name="connsiteX30" fmla="*/ 1162050 w 1485900"/>
                  <a:gd name="connsiteY30" fmla="*/ 790575 h 942975"/>
                  <a:gd name="connsiteX31" fmla="*/ 1219200 w 1485900"/>
                  <a:gd name="connsiteY31" fmla="*/ 771525 h 942975"/>
                  <a:gd name="connsiteX32" fmla="*/ 1257300 w 1485900"/>
                  <a:gd name="connsiteY32" fmla="*/ 742950 h 942975"/>
                  <a:gd name="connsiteX33" fmla="*/ 1323975 w 1485900"/>
                  <a:gd name="connsiteY33" fmla="*/ 704850 h 942975"/>
                  <a:gd name="connsiteX34" fmla="*/ 1390650 w 1485900"/>
                  <a:gd name="connsiteY34" fmla="*/ 619125 h 942975"/>
                  <a:gd name="connsiteX35" fmla="*/ 1409700 w 1485900"/>
                  <a:gd name="connsiteY35" fmla="*/ 590550 h 942975"/>
                  <a:gd name="connsiteX36" fmla="*/ 1428750 w 1485900"/>
                  <a:gd name="connsiteY36" fmla="*/ 561975 h 942975"/>
                  <a:gd name="connsiteX37" fmla="*/ 1447800 w 1485900"/>
                  <a:gd name="connsiteY37" fmla="*/ 504825 h 942975"/>
                  <a:gd name="connsiteX38" fmla="*/ 1466850 w 1485900"/>
                  <a:gd name="connsiteY38" fmla="*/ 476250 h 942975"/>
                  <a:gd name="connsiteX39" fmla="*/ 1485900 w 1485900"/>
                  <a:gd name="connsiteY39" fmla="*/ 409575 h 942975"/>
                  <a:gd name="connsiteX40" fmla="*/ 1476375 w 1485900"/>
                  <a:gd name="connsiteY40" fmla="*/ 247650 h 942975"/>
                  <a:gd name="connsiteX41" fmla="*/ 1466850 w 1485900"/>
                  <a:gd name="connsiteY41" fmla="*/ 209550 h 942975"/>
                  <a:gd name="connsiteX42" fmla="*/ 1447800 w 1485900"/>
                  <a:gd name="connsiteY42" fmla="*/ 180975 h 942975"/>
                  <a:gd name="connsiteX43" fmla="*/ 1438275 w 1485900"/>
                  <a:gd name="connsiteY43" fmla="*/ 152400 h 942975"/>
                  <a:gd name="connsiteX44" fmla="*/ 1400175 w 1485900"/>
                  <a:gd name="connsiteY44" fmla="*/ 95250 h 942975"/>
                  <a:gd name="connsiteX45" fmla="*/ 1381125 w 1485900"/>
                  <a:gd name="connsiteY45" fmla="*/ 66675 h 942975"/>
                  <a:gd name="connsiteX46" fmla="*/ 1266825 w 1485900"/>
                  <a:gd name="connsiteY46" fmla="*/ 38100 h 942975"/>
                  <a:gd name="connsiteX47" fmla="*/ 1038225 w 1485900"/>
                  <a:gd name="connsiteY47" fmla="*/ 47625 h 942975"/>
                  <a:gd name="connsiteX48" fmla="*/ 952500 w 1485900"/>
                  <a:gd name="connsiteY48" fmla="*/ 38100 h 942975"/>
                  <a:gd name="connsiteX49" fmla="*/ 819150 w 1485900"/>
                  <a:gd name="connsiteY49" fmla="*/ 9525 h 942975"/>
                  <a:gd name="connsiteX50" fmla="*/ 771525 w 1485900"/>
                  <a:gd name="connsiteY50" fmla="*/ 0 h 942975"/>
                  <a:gd name="connsiteX51" fmla="*/ 742950 w 1485900"/>
                  <a:gd name="connsiteY51" fmla="*/ 9525 h 942975"/>
                  <a:gd name="connsiteX52" fmla="*/ 695325 w 1485900"/>
                  <a:gd name="connsiteY52" fmla="*/ 190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85900" h="942975">
                    <a:moveTo>
                      <a:pt x="695325" y="19050"/>
                    </a:moveTo>
                    <a:cubicBezTo>
                      <a:pt x="671512" y="28575"/>
                      <a:pt x="633928" y="32822"/>
                      <a:pt x="600075" y="66675"/>
                    </a:cubicBezTo>
                    <a:cubicBezTo>
                      <a:pt x="568325" y="98425"/>
                      <a:pt x="596900" y="95250"/>
                      <a:pt x="552450" y="114300"/>
                    </a:cubicBezTo>
                    <a:cubicBezTo>
                      <a:pt x="540418" y="119457"/>
                      <a:pt x="526889" y="120063"/>
                      <a:pt x="514350" y="123825"/>
                    </a:cubicBezTo>
                    <a:cubicBezTo>
                      <a:pt x="495116" y="129595"/>
                      <a:pt x="476681" y="138005"/>
                      <a:pt x="457200" y="142875"/>
                    </a:cubicBezTo>
                    <a:cubicBezTo>
                      <a:pt x="393359" y="158835"/>
                      <a:pt x="443210" y="144549"/>
                      <a:pt x="371475" y="171450"/>
                    </a:cubicBezTo>
                    <a:cubicBezTo>
                      <a:pt x="362074" y="174975"/>
                      <a:pt x="352128" y="177020"/>
                      <a:pt x="342900" y="180975"/>
                    </a:cubicBezTo>
                    <a:cubicBezTo>
                      <a:pt x="314995" y="192934"/>
                      <a:pt x="300140" y="201993"/>
                      <a:pt x="276225" y="219075"/>
                    </a:cubicBezTo>
                    <a:cubicBezTo>
                      <a:pt x="263307" y="228302"/>
                      <a:pt x="249350" y="236425"/>
                      <a:pt x="238125" y="247650"/>
                    </a:cubicBezTo>
                    <a:cubicBezTo>
                      <a:pt x="230030" y="255745"/>
                      <a:pt x="227170" y="268130"/>
                      <a:pt x="219075" y="276225"/>
                    </a:cubicBezTo>
                    <a:cubicBezTo>
                      <a:pt x="210980" y="284320"/>
                      <a:pt x="199009" y="287617"/>
                      <a:pt x="190500" y="295275"/>
                    </a:cubicBezTo>
                    <a:cubicBezTo>
                      <a:pt x="167138" y="316301"/>
                      <a:pt x="141260" y="335798"/>
                      <a:pt x="123825" y="361950"/>
                    </a:cubicBezTo>
                    <a:cubicBezTo>
                      <a:pt x="111125" y="381000"/>
                      <a:pt x="95964" y="398622"/>
                      <a:pt x="85725" y="419100"/>
                    </a:cubicBezTo>
                    <a:cubicBezTo>
                      <a:pt x="79375" y="431800"/>
                      <a:pt x="73980" y="445024"/>
                      <a:pt x="66675" y="457200"/>
                    </a:cubicBezTo>
                    <a:cubicBezTo>
                      <a:pt x="54895" y="476833"/>
                      <a:pt x="35815" y="492630"/>
                      <a:pt x="28575" y="514350"/>
                    </a:cubicBezTo>
                    <a:lnTo>
                      <a:pt x="9525" y="571500"/>
                    </a:lnTo>
                    <a:cubicBezTo>
                      <a:pt x="6350" y="603250"/>
                      <a:pt x="0" y="634842"/>
                      <a:pt x="0" y="666750"/>
                    </a:cubicBezTo>
                    <a:cubicBezTo>
                      <a:pt x="0" y="717649"/>
                      <a:pt x="4460" y="768503"/>
                      <a:pt x="9525" y="819150"/>
                    </a:cubicBezTo>
                    <a:cubicBezTo>
                      <a:pt x="10828" y="832176"/>
                      <a:pt x="13196" y="845541"/>
                      <a:pt x="19050" y="857250"/>
                    </a:cubicBezTo>
                    <a:cubicBezTo>
                      <a:pt x="26150" y="871449"/>
                      <a:pt x="35760" y="884803"/>
                      <a:pt x="47625" y="895350"/>
                    </a:cubicBezTo>
                    <a:cubicBezTo>
                      <a:pt x="64737" y="910561"/>
                      <a:pt x="82563" y="927897"/>
                      <a:pt x="104775" y="933450"/>
                    </a:cubicBezTo>
                    <a:lnTo>
                      <a:pt x="142875" y="942975"/>
                    </a:lnTo>
                    <a:cubicBezTo>
                      <a:pt x="184150" y="939800"/>
                      <a:pt x="225971" y="940855"/>
                      <a:pt x="266700" y="933450"/>
                    </a:cubicBezTo>
                    <a:cubicBezTo>
                      <a:pt x="426979" y="904308"/>
                      <a:pt x="303156" y="920422"/>
                      <a:pt x="381000" y="885825"/>
                    </a:cubicBezTo>
                    <a:cubicBezTo>
                      <a:pt x="421744" y="867717"/>
                      <a:pt x="437461" y="868333"/>
                      <a:pt x="476250" y="857250"/>
                    </a:cubicBezTo>
                    <a:cubicBezTo>
                      <a:pt x="485904" y="854492"/>
                      <a:pt x="495024" y="849903"/>
                      <a:pt x="504825" y="847725"/>
                    </a:cubicBezTo>
                    <a:cubicBezTo>
                      <a:pt x="635889" y="818600"/>
                      <a:pt x="880762" y="830230"/>
                      <a:pt x="942975" y="828675"/>
                    </a:cubicBezTo>
                    <a:cubicBezTo>
                      <a:pt x="955675" y="825500"/>
                      <a:pt x="968162" y="821302"/>
                      <a:pt x="981075" y="819150"/>
                    </a:cubicBezTo>
                    <a:cubicBezTo>
                      <a:pt x="1006324" y="814942"/>
                      <a:pt x="1031935" y="813245"/>
                      <a:pt x="1057275" y="809625"/>
                    </a:cubicBezTo>
                    <a:cubicBezTo>
                      <a:pt x="1076394" y="806894"/>
                      <a:pt x="1095424" y="803555"/>
                      <a:pt x="1114425" y="800100"/>
                    </a:cubicBezTo>
                    <a:cubicBezTo>
                      <a:pt x="1130353" y="797204"/>
                      <a:pt x="1146431" y="794835"/>
                      <a:pt x="1162050" y="790575"/>
                    </a:cubicBezTo>
                    <a:cubicBezTo>
                      <a:pt x="1181423" y="785291"/>
                      <a:pt x="1219200" y="771525"/>
                      <a:pt x="1219200" y="771525"/>
                    </a:cubicBezTo>
                    <a:cubicBezTo>
                      <a:pt x="1231900" y="762000"/>
                      <a:pt x="1243517" y="750826"/>
                      <a:pt x="1257300" y="742950"/>
                    </a:cubicBezTo>
                    <a:cubicBezTo>
                      <a:pt x="1326357" y="703489"/>
                      <a:pt x="1237648" y="778845"/>
                      <a:pt x="1323975" y="704850"/>
                    </a:cubicBezTo>
                    <a:cubicBezTo>
                      <a:pt x="1358792" y="675007"/>
                      <a:pt x="1361986" y="662121"/>
                      <a:pt x="1390650" y="619125"/>
                    </a:cubicBezTo>
                    <a:lnTo>
                      <a:pt x="1409700" y="590550"/>
                    </a:lnTo>
                    <a:cubicBezTo>
                      <a:pt x="1416050" y="581025"/>
                      <a:pt x="1425130" y="572835"/>
                      <a:pt x="1428750" y="561975"/>
                    </a:cubicBezTo>
                    <a:cubicBezTo>
                      <a:pt x="1435100" y="542925"/>
                      <a:pt x="1436661" y="521533"/>
                      <a:pt x="1447800" y="504825"/>
                    </a:cubicBezTo>
                    <a:cubicBezTo>
                      <a:pt x="1454150" y="495300"/>
                      <a:pt x="1461730" y="486489"/>
                      <a:pt x="1466850" y="476250"/>
                    </a:cubicBezTo>
                    <a:cubicBezTo>
                      <a:pt x="1473682" y="462585"/>
                      <a:pt x="1482848" y="421782"/>
                      <a:pt x="1485900" y="409575"/>
                    </a:cubicBezTo>
                    <a:cubicBezTo>
                      <a:pt x="1482725" y="355600"/>
                      <a:pt x="1481501" y="301475"/>
                      <a:pt x="1476375" y="247650"/>
                    </a:cubicBezTo>
                    <a:cubicBezTo>
                      <a:pt x="1475134" y="234618"/>
                      <a:pt x="1472007" y="221582"/>
                      <a:pt x="1466850" y="209550"/>
                    </a:cubicBezTo>
                    <a:cubicBezTo>
                      <a:pt x="1462341" y="199028"/>
                      <a:pt x="1452920" y="191214"/>
                      <a:pt x="1447800" y="180975"/>
                    </a:cubicBezTo>
                    <a:cubicBezTo>
                      <a:pt x="1443310" y="171995"/>
                      <a:pt x="1443151" y="161177"/>
                      <a:pt x="1438275" y="152400"/>
                    </a:cubicBezTo>
                    <a:cubicBezTo>
                      <a:pt x="1427156" y="132386"/>
                      <a:pt x="1412875" y="114300"/>
                      <a:pt x="1400175" y="95250"/>
                    </a:cubicBezTo>
                    <a:cubicBezTo>
                      <a:pt x="1393825" y="85725"/>
                      <a:pt x="1391985" y="70295"/>
                      <a:pt x="1381125" y="66675"/>
                    </a:cubicBezTo>
                    <a:cubicBezTo>
                      <a:pt x="1305653" y="41518"/>
                      <a:pt x="1343782" y="50926"/>
                      <a:pt x="1266825" y="38100"/>
                    </a:cubicBezTo>
                    <a:cubicBezTo>
                      <a:pt x="1190625" y="41275"/>
                      <a:pt x="1114491" y="47625"/>
                      <a:pt x="1038225" y="47625"/>
                    </a:cubicBezTo>
                    <a:cubicBezTo>
                      <a:pt x="1009474" y="47625"/>
                      <a:pt x="980999" y="41900"/>
                      <a:pt x="952500" y="38100"/>
                    </a:cubicBezTo>
                    <a:cubicBezTo>
                      <a:pt x="858490" y="25565"/>
                      <a:pt x="929045" y="31504"/>
                      <a:pt x="819150" y="9525"/>
                    </a:cubicBezTo>
                    <a:lnTo>
                      <a:pt x="771525" y="0"/>
                    </a:lnTo>
                    <a:cubicBezTo>
                      <a:pt x="762000" y="3175"/>
                      <a:pt x="752751" y="7347"/>
                      <a:pt x="742950" y="9525"/>
                    </a:cubicBezTo>
                    <a:cubicBezTo>
                      <a:pt x="676972" y="24187"/>
                      <a:pt x="719138" y="9525"/>
                      <a:pt x="695325" y="190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Freihandform 37"/>
              <p:cNvSpPr/>
              <p:nvPr/>
            </p:nvSpPr>
            <p:spPr bwMode="auto">
              <a:xfrm>
                <a:off x="2847975" y="2214561"/>
                <a:ext cx="477398" cy="457200"/>
              </a:xfrm>
              <a:custGeom>
                <a:avLst/>
                <a:gdLst>
                  <a:gd name="connsiteX0" fmla="*/ 439298 w 477398"/>
                  <a:gd name="connsiteY0" fmla="*/ 0 h 457200"/>
                  <a:gd name="connsiteX1" fmla="*/ 458348 w 477398"/>
                  <a:gd name="connsiteY1" fmla="*/ 95250 h 457200"/>
                  <a:gd name="connsiteX2" fmla="*/ 477398 w 477398"/>
                  <a:gd name="connsiteY2" fmla="*/ 152400 h 457200"/>
                  <a:gd name="connsiteX3" fmla="*/ 467873 w 477398"/>
                  <a:gd name="connsiteY3" fmla="*/ 314325 h 457200"/>
                  <a:gd name="connsiteX4" fmla="*/ 401198 w 477398"/>
                  <a:gd name="connsiteY4" fmla="*/ 400050 h 457200"/>
                  <a:gd name="connsiteX5" fmla="*/ 372623 w 477398"/>
                  <a:gd name="connsiteY5" fmla="*/ 419100 h 457200"/>
                  <a:gd name="connsiteX6" fmla="*/ 296423 w 477398"/>
                  <a:gd name="connsiteY6" fmla="*/ 438150 h 457200"/>
                  <a:gd name="connsiteX7" fmla="*/ 229748 w 477398"/>
                  <a:gd name="connsiteY7" fmla="*/ 457200 h 457200"/>
                  <a:gd name="connsiteX8" fmla="*/ 10673 w 477398"/>
                  <a:gd name="connsiteY8" fmla="*/ 447675 h 457200"/>
                  <a:gd name="connsiteX9" fmla="*/ 10673 w 477398"/>
                  <a:gd name="connsiteY9" fmla="*/ 390525 h 457200"/>
                  <a:gd name="connsiteX10" fmla="*/ 67823 w 477398"/>
                  <a:gd name="connsiteY10" fmla="*/ 333375 h 457200"/>
                  <a:gd name="connsiteX11" fmla="*/ 96398 w 477398"/>
                  <a:gd name="connsiteY11" fmla="*/ 304800 h 457200"/>
                  <a:gd name="connsiteX12" fmla="*/ 124973 w 477398"/>
                  <a:gd name="connsiteY12" fmla="*/ 247650 h 457200"/>
                  <a:gd name="connsiteX13" fmla="*/ 182123 w 477398"/>
                  <a:gd name="connsiteY13" fmla="*/ 133350 h 457200"/>
                  <a:gd name="connsiteX14" fmla="*/ 267848 w 477398"/>
                  <a:gd name="connsiteY14" fmla="*/ 66675 h 457200"/>
                  <a:gd name="connsiteX15" fmla="*/ 353573 w 477398"/>
                  <a:gd name="connsiteY15" fmla="*/ 28575 h 457200"/>
                  <a:gd name="connsiteX16" fmla="*/ 439298 w 477398"/>
                  <a:gd name="connsiteY16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7398" h="457200">
                    <a:moveTo>
                      <a:pt x="439298" y="0"/>
                    </a:moveTo>
                    <a:cubicBezTo>
                      <a:pt x="445648" y="31750"/>
                      <a:pt x="448109" y="64533"/>
                      <a:pt x="458348" y="95250"/>
                    </a:cubicBezTo>
                    <a:lnTo>
                      <a:pt x="477398" y="152400"/>
                    </a:lnTo>
                    <a:cubicBezTo>
                      <a:pt x="474223" y="206375"/>
                      <a:pt x="473253" y="260525"/>
                      <a:pt x="467873" y="314325"/>
                    </a:cubicBezTo>
                    <a:cubicBezTo>
                      <a:pt x="464217" y="350884"/>
                      <a:pt x="426839" y="382956"/>
                      <a:pt x="401198" y="400050"/>
                    </a:cubicBezTo>
                    <a:cubicBezTo>
                      <a:pt x="391673" y="406400"/>
                      <a:pt x="383381" y="415188"/>
                      <a:pt x="372623" y="419100"/>
                    </a:cubicBezTo>
                    <a:cubicBezTo>
                      <a:pt x="348018" y="428047"/>
                      <a:pt x="321261" y="429871"/>
                      <a:pt x="296423" y="438150"/>
                    </a:cubicBezTo>
                    <a:cubicBezTo>
                      <a:pt x="255429" y="451815"/>
                      <a:pt x="277588" y="445240"/>
                      <a:pt x="229748" y="457200"/>
                    </a:cubicBezTo>
                    <a:cubicBezTo>
                      <a:pt x="156723" y="454025"/>
                      <a:pt x="82772" y="459692"/>
                      <a:pt x="10673" y="447675"/>
                    </a:cubicBezTo>
                    <a:cubicBezTo>
                      <a:pt x="-11812" y="443927"/>
                      <a:pt x="7758" y="394273"/>
                      <a:pt x="10673" y="390525"/>
                    </a:cubicBezTo>
                    <a:cubicBezTo>
                      <a:pt x="27213" y="369259"/>
                      <a:pt x="48773" y="352425"/>
                      <a:pt x="67823" y="333375"/>
                    </a:cubicBezTo>
                    <a:lnTo>
                      <a:pt x="96398" y="304800"/>
                    </a:lnTo>
                    <a:cubicBezTo>
                      <a:pt x="131136" y="200587"/>
                      <a:pt x="75734" y="358437"/>
                      <a:pt x="124973" y="247650"/>
                    </a:cubicBezTo>
                    <a:cubicBezTo>
                      <a:pt x="140987" y="211618"/>
                      <a:pt x="144601" y="158365"/>
                      <a:pt x="182123" y="133350"/>
                    </a:cubicBezTo>
                    <a:cubicBezTo>
                      <a:pt x="326566" y="37055"/>
                      <a:pt x="178319" y="141282"/>
                      <a:pt x="267848" y="66675"/>
                    </a:cubicBezTo>
                    <a:cubicBezTo>
                      <a:pt x="293052" y="45672"/>
                      <a:pt x="320784" y="35133"/>
                      <a:pt x="353573" y="28575"/>
                    </a:cubicBezTo>
                    <a:lnTo>
                      <a:pt x="439298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2" name="Freihandform 31"/>
            <p:cNvSpPr/>
            <p:nvPr/>
          </p:nvSpPr>
          <p:spPr bwMode="auto">
            <a:xfrm>
              <a:off x="3634691" y="4853420"/>
              <a:ext cx="3023284" cy="1343024"/>
            </a:xfrm>
            <a:custGeom>
              <a:avLst/>
              <a:gdLst>
                <a:gd name="connsiteX0" fmla="*/ 695325 w 1485900"/>
                <a:gd name="connsiteY0" fmla="*/ 19050 h 942975"/>
                <a:gd name="connsiteX1" fmla="*/ 600075 w 1485900"/>
                <a:gd name="connsiteY1" fmla="*/ 66675 h 942975"/>
                <a:gd name="connsiteX2" fmla="*/ 552450 w 1485900"/>
                <a:gd name="connsiteY2" fmla="*/ 114300 h 942975"/>
                <a:gd name="connsiteX3" fmla="*/ 514350 w 1485900"/>
                <a:gd name="connsiteY3" fmla="*/ 123825 h 942975"/>
                <a:gd name="connsiteX4" fmla="*/ 457200 w 1485900"/>
                <a:gd name="connsiteY4" fmla="*/ 142875 h 942975"/>
                <a:gd name="connsiteX5" fmla="*/ 371475 w 1485900"/>
                <a:gd name="connsiteY5" fmla="*/ 171450 h 942975"/>
                <a:gd name="connsiteX6" fmla="*/ 342900 w 1485900"/>
                <a:gd name="connsiteY6" fmla="*/ 180975 h 942975"/>
                <a:gd name="connsiteX7" fmla="*/ 276225 w 1485900"/>
                <a:gd name="connsiteY7" fmla="*/ 219075 h 942975"/>
                <a:gd name="connsiteX8" fmla="*/ 238125 w 1485900"/>
                <a:gd name="connsiteY8" fmla="*/ 247650 h 942975"/>
                <a:gd name="connsiteX9" fmla="*/ 219075 w 1485900"/>
                <a:gd name="connsiteY9" fmla="*/ 276225 h 942975"/>
                <a:gd name="connsiteX10" fmla="*/ 190500 w 1485900"/>
                <a:gd name="connsiteY10" fmla="*/ 295275 h 942975"/>
                <a:gd name="connsiteX11" fmla="*/ 123825 w 1485900"/>
                <a:gd name="connsiteY11" fmla="*/ 361950 h 942975"/>
                <a:gd name="connsiteX12" fmla="*/ 85725 w 1485900"/>
                <a:gd name="connsiteY12" fmla="*/ 419100 h 942975"/>
                <a:gd name="connsiteX13" fmla="*/ 66675 w 1485900"/>
                <a:gd name="connsiteY13" fmla="*/ 457200 h 942975"/>
                <a:gd name="connsiteX14" fmla="*/ 28575 w 1485900"/>
                <a:gd name="connsiteY14" fmla="*/ 514350 h 942975"/>
                <a:gd name="connsiteX15" fmla="*/ 9525 w 1485900"/>
                <a:gd name="connsiteY15" fmla="*/ 571500 h 942975"/>
                <a:gd name="connsiteX16" fmla="*/ 0 w 1485900"/>
                <a:gd name="connsiteY16" fmla="*/ 666750 h 942975"/>
                <a:gd name="connsiteX17" fmla="*/ 9525 w 1485900"/>
                <a:gd name="connsiteY17" fmla="*/ 819150 h 942975"/>
                <a:gd name="connsiteX18" fmla="*/ 19050 w 1485900"/>
                <a:gd name="connsiteY18" fmla="*/ 857250 h 942975"/>
                <a:gd name="connsiteX19" fmla="*/ 47625 w 1485900"/>
                <a:gd name="connsiteY19" fmla="*/ 895350 h 942975"/>
                <a:gd name="connsiteX20" fmla="*/ 104775 w 1485900"/>
                <a:gd name="connsiteY20" fmla="*/ 933450 h 942975"/>
                <a:gd name="connsiteX21" fmla="*/ 142875 w 1485900"/>
                <a:gd name="connsiteY21" fmla="*/ 942975 h 942975"/>
                <a:gd name="connsiteX22" fmla="*/ 266700 w 1485900"/>
                <a:gd name="connsiteY22" fmla="*/ 933450 h 942975"/>
                <a:gd name="connsiteX23" fmla="*/ 381000 w 1485900"/>
                <a:gd name="connsiteY23" fmla="*/ 885825 h 942975"/>
                <a:gd name="connsiteX24" fmla="*/ 476250 w 1485900"/>
                <a:gd name="connsiteY24" fmla="*/ 857250 h 942975"/>
                <a:gd name="connsiteX25" fmla="*/ 504825 w 1485900"/>
                <a:gd name="connsiteY25" fmla="*/ 847725 h 942975"/>
                <a:gd name="connsiteX26" fmla="*/ 942975 w 1485900"/>
                <a:gd name="connsiteY26" fmla="*/ 828675 h 942975"/>
                <a:gd name="connsiteX27" fmla="*/ 981075 w 1485900"/>
                <a:gd name="connsiteY27" fmla="*/ 819150 h 942975"/>
                <a:gd name="connsiteX28" fmla="*/ 1057275 w 1485900"/>
                <a:gd name="connsiteY28" fmla="*/ 809625 h 942975"/>
                <a:gd name="connsiteX29" fmla="*/ 1114425 w 1485900"/>
                <a:gd name="connsiteY29" fmla="*/ 800100 h 942975"/>
                <a:gd name="connsiteX30" fmla="*/ 1162050 w 1485900"/>
                <a:gd name="connsiteY30" fmla="*/ 790575 h 942975"/>
                <a:gd name="connsiteX31" fmla="*/ 1219200 w 1485900"/>
                <a:gd name="connsiteY31" fmla="*/ 771525 h 942975"/>
                <a:gd name="connsiteX32" fmla="*/ 1257300 w 1485900"/>
                <a:gd name="connsiteY32" fmla="*/ 742950 h 942975"/>
                <a:gd name="connsiteX33" fmla="*/ 1323975 w 1485900"/>
                <a:gd name="connsiteY33" fmla="*/ 704850 h 942975"/>
                <a:gd name="connsiteX34" fmla="*/ 1390650 w 1485900"/>
                <a:gd name="connsiteY34" fmla="*/ 619125 h 942975"/>
                <a:gd name="connsiteX35" fmla="*/ 1409700 w 1485900"/>
                <a:gd name="connsiteY35" fmla="*/ 590550 h 942975"/>
                <a:gd name="connsiteX36" fmla="*/ 1428750 w 1485900"/>
                <a:gd name="connsiteY36" fmla="*/ 561975 h 942975"/>
                <a:gd name="connsiteX37" fmla="*/ 1447800 w 1485900"/>
                <a:gd name="connsiteY37" fmla="*/ 504825 h 942975"/>
                <a:gd name="connsiteX38" fmla="*/ 1466850 w 1485900"/>
                <a:gd name="connsiteY38" fmla="*/ 476250 h 942975"/>
                <a:gd name="connsiteX39" fmla="*/ 1485900 w 1485900"/>
                <a:gd name="connsiteY39" fmla="*/ 409575 h 942975"/>
                <a:gd name="connsiteX40" fmla="*/ 1476375 w 1485900"/>
                <a:gd name="connsiteY40" fmla="*/ 247650 h 942975"/>
                <a:gd name="connsiteX41" fmla="*/ 1466850 w 1485900"/>
                <a:gd name="connsiteY41" fmla="*/ 209550 h 942975"/>
                <a:gd name="connsiteX42" fmla="*/ 1447800 w 1485900"/>
                <a:gd name="connsiteY42" fmla="*/ 180975 h 942975"/>
                <a:gd name="connsiteX43" fmla="*/ 1438275 w 1485900"/>
                <a:gd name="connsiteY43" fmla="*/ 152400 h 942975"/>
                <a:gd name="connsiteX44" fmla="*/ 1400175 w 1485900"/>
                <a:gd name="connsiteY44" fmla="*/ 95250 h 942975"/>
                <a:gd name="connsiteX45" fmla="*/ 1381125 w 1485900"/>
                <a:gd name="connsiteY45" fmla="*/ 66675 h 942975"/>
                <a:gd name="connsiteX46" fmla="*/ 1266825 w 1485900"/>
                <a:gd name="connsiteY46" fmla="*/ 38100 h 942975"/>
                <a:gd name="connsiteX47" fmla="*/ 1038225 w 1485900"/>
                <a:gd name="connsiteY47" fmla="*/ 47625 h 942975"/>
                <a:gd name="connsiteX48" fmla="*/ 952500 w 1485900"/>
                <a:gd name="connsiteY48" fmla="*/ 38100 h 942975"/>
                <a:gd name="connsiteX49" fmla="*/ 819150 w 1485900"/>
                <a:gd name="connsiteY49" fmla="*/ 9525 h 942975"/>
                <a:gd name="connsiteX50" fmla="*/ 771525 w 1485900"/>
                <a:gd name="connsiteY50" fmla="*/ 0 h 942975"/>
                <a:gd name="connsiteX51" fmla="*/ 742950 w 1485900"/>
                <a:gd name="connsiteY51" fmla="*/ 9525 h 942975"/>
                <a:gd name="connsiteX52" fmla="*/ 695325 w 1485900"/>
                <a:gd name="connsiteY52" fmla="*/ 190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85900" h="942975">
                  <a:moveTo>
                    <a:pt x="695325" y="19050"/>
                  </a:moveTo>
                  <a:cubicBezTo>
                    <a:pt x="671512" y="28575"/>
                    <a:pt x="633928" y="32822"/>
                    <a:pt x="600075" y="66675"/>
                  </a:cubicBezTo>
                  <a:cubicBezTo>
                    <a:pt x="568325" y="98425"/>
                    <a:pt x="596900" y="95250"/>
                    <a:pt x="552450" y="114300"/>
                  </a:cubicBezTo>
                  <a:cubicBezTo>
                    <a:pt x="540418" y="119457"/>
                    <a:pt x="526889" y="120063"/>
                    <a:pt x="514350" y="123825"/>
                  </a:cubicBezTo>
                  <a:cubicBezTo>
                    <a:pt x="495116" y="129595"/>
                    <a:pt x="476681" y="138005"/>
                    <a:pt x="457200" y="142875"/>
                  </a:cubicBezTo>
                  <a:cubicBezTo>
                    <a:pt x="393359" y="158835"/>
                    <a:pt x="443210" y="144549"/>
                    <a:pt x="371475" y="171450"/>
                  </a:cubicBezTo>
                  <a:cubicBezTo>
                    <a:pt x="362074" y="174975"/>
                    <a:pt x="352128" y="177020"/>
                    <a:pt x="342900" y="180975"/>
                  </a:cubicBezTo>
                  <a:cubicBezTo>
                    <a:pt x="314995" y="192934"/>
                    <a:pt x="300140" y="201993"/>
                    <a:pt x="276225" y="219075"/>
                  </a:cubicBezTo>
                  <a:cubicBezTo>
                    <a:pt x="263307" y="228302"/>
                    <a:pt x="249350" y="236425"/>
                    <a:pt x="238125" y="247650"/>
                  </a:cubicBezTo>
                  <a:cubicBezTo>
                    <a:pt x="230030" y="255745"/>
                    <a:pt x="227170" y="268130"/>
                    <a:pt x="219075" y="276225"/>
                  </a:cubicBezTo>
                  <a:cubicBezTo>
                    <a:pt x="210980" y="284320"/>
                    <a:pt x="199009" y="287617"/>
                    <a:pt x="190500" y="295275"/>
                  </a:cubicBezTo>
                  <a:cubicBezTo>
                    <a:pt x="167138" y="316301"/>
                    <a:pt x="141260" y="335798"/>
                    <a:pt x="123825" y="361950"/>
                  </a:cubicBezTo>
                  <a:cubicBezTo>
                    <a:pt x="111125" y="381000"/>
                    <a:pt x="95964" y="398622"/>
                    <a:pt x="85725" y="419100"/>
                  </a:cubicBezTo>
                  <a:cubicBezTo>
                    <a:pt x="79375" y="431800"/>
                    <a:pt x="73980" y="445024"/>
                    <a:pt x="66675" y="457200"/>
                  </a:cubicBezTo>
                  <a:cubicBezTo>
                    <a:pt x="54895" y="476833"/>
                    <a:pt x="35815" y="492630"/>
                    <a:pt x="28575" y="514350"/>
                  </a:cubicBezTo>
                  <a:lnTo>
                    <a:pt x="9525" y="571500"/>
                  </a:lnTo>
                  <a:cubicBezTo>
                    <a:pt x="6350" y="603250"/>
                    <a:pt x="0" y="634842"/>
                    <a:pt x="0" y="666750"/>
                  </a:cubicBezTo>
                  <a:cubicBezTo>
                    <a:pt x="0" y="717649"/>
                    <a:pt x="4460" y="768503"/>
                    <a:pt x="9525" y="819150"/>
                  </a:cubicBezTo>
                  <a:cubicBezTo>
                    <a:pt x="10828" y="832176"/>
                    <a:pt x="13196" y="845541"/>
                    <a:pt x="19050" y="857250"/>
                  </a:cubicBezTo>
                  <a:cubicBezTo>
                    <a:pt x="26150" y="871449"/>
                    <a:pt x="35760" y="884803"/>
                    <a:pt x="47625" y="895350"/>
                  </a:cubicBezTo>
                  <a:cubicBezTo>
                    <a:pt x="64737" y="910561"/>
                    <a:pt x="82563" y="927897"/>
                    <a:pt x="104775" y="933450"/>
                  </a:cubicBezTo>
                  <a:lnTo>
                    <a:pt x="142875" y="942975"/>
                  </a:lnTo>
                  <a:cubicBezTo>
                    <a:pt x="184150" y="939800"/>
                    <a:pt x="225971" y="940855"/>
                    <a:pt x="266700" y="933450"/>
                  </a:cubicBezTo>
                  <a:cubicBezTo>
                    <a:pt x="426979" y="904308"/>
                    <a:pt x="303156" y="920422"/>
                    <a:pt x="381000" y="885825"/>
                  </a:cubicBezTo>
                  <a:cubicBezTo>
                    <a:pt x="421744" y="867717"/>
                    <a:pt x="437461" y="868333"/>
                    <a:pt x="476250" y="857250"/>
                  </a:cubicBezTo>
                  <a:cubicBezTo>
                    <a:pt x="485904" y="854492"/>
                    <a:pt x="495024" y="849903"/>
                    <a:pt x="504825" y="847725"/>
                  </a:cubicBezTo>
                  <a:cubicBezTo>
                    <a:pt x="635889" y="818600"/>
                    <a:pt x="880762" y="830230"/>
                    <a:pt x="942975" y="828675"/>
                  </a:cubicBezTo>
                  <a:cubicBezTo>
                    <a:pt x="955675" y="825500"/>
                    <a:pt x="968162" y="821302"/>
                    <a:pt x="981075" y="819150"/>
                  </a:cubicBezTo>
                  <a:cubicBezTo>
                    <a:pt x="1006324" y="814942"/>
                    <a:pt x="1031935" y="813245"/>
                    <a:pt x="1057275" y="809625"/>
                  </a:cubicBezTo>
                  <a:cubicBezTo>
                    <a:pt x="1076394" y="806894"/>
                    <a:pt x="1095424" y="803555"/>
                    <a:pt x="1114425" y="800100"/>
                  </a:cubicBezTo>
                  <a:cubicBezTo>
                    <a:pt x="1130353" y="797204"/>
                    <a:pt x="1146431" y="794835"/>
                    <a:pt x="1162050" y="790575"/>
                  </a:cubicBezTo>
                  <a:cubicBezTo>
                    <a:pt x="1181423" y="785291"/>
                    <a:pt x="1219200" y="771525"/>
                    <a:pt x="1219200" y="771525"/>
                  </a:cubicBezTo>
                  <a:cubicBezTo>
                    <a:pt x="1231900" y="762000"/>
                    <a:pt x="1243517" y="750826"/>
                    <a:pt x="1257300" y="742950"/>
                  </a:cubicBezTo>
                  <a:cubicBezTo>
                    <a:pt x="1326357" y="703489"/>
                    <a:pt x="1237648" y="778845"/>
                    <a:pt x="1323975" y="704850"/>
                  </a:cubicBezTo>
                  <a:cubicBezTo>
                    <a:pt x="1358792" y="675007"/>
                    <a:pt x="1361986" y="662121"/>
                    <a:pt x="1390650" y="619125"/>
                  </a:cubicBezTo>
                  <a:lnTo>
                    <a:pt x="1409700" y="590550"/>
                  </a:lnTo>
                  <a:cubicBezTo>
                    <a:pt x="1416050" y="581025"/>
                    <a:pt x="1425130" y="572835"/>
                    <a:pt x="1428750" y="561975"/>
                  </a:cubicBezTo>
                  <a:cubicBezTo>
                    <a:pt x="1435100" y="542925"/>
                    <a:pt x="1436661" y="521533"/>
                    <a:pt x="1447800" y="504825"/>
                  </a:cubicBezTo>
                  <a:cubicBezTo>
                    <a:pt x="1454150" y="495300"/>
                    <a:pt x="1461730" y="486489"/>
                    <a:pt x="1466850" y="476250"/>
                  </a:cubicBezTo>
                  <a:cubicBezTo>
                    <a:pt x="1473682" y="462585"/>
                    <a:pt x="1482848" y="421782"/>
                    <a:pt x="1485900" y="409575"/>
                  </a:cubicBezTo>
                  <a:cubicBezTo>
                    <a:pt x="1482725" y="355600"/>
                    <a:pt x="1481501" y="301475"/>
                    <a:pt x="1476375" y="247650"/>
                  </a:cubicBezTo>
                  <a:cubicBezTo>
                    <a:pt x="1475134" y="234618"/>
                    <a:pt x="1472007" y="221582"/>
                    <a:pt x="1466850" y="209550"/>
                  </a:cubicBezTo>
                  <a:cubicBezTo>
                    <a:pt x="1462341" y="199028"/>
                    <a:pt x="1452920" y="191214"/>
                    <a:pt x="1447800" y="180975"/>
                  </a:cubicBezTo>
                  <a:cubicBezTo>
                    <a:pt x="1443310" y="171995"/>
                    <a:pt x="1443151" y="161177"/>
                    <a:pt x="1438275" y="152400"/>
                  </a:cubicBezTo>
                  <a:cubicBezTo>
                    <a:pt x="1427156" y="132386"/>
                    <a:pt x="1412875" y="114300"/>
                    <a:pt x="1400175" y="95250"/>
                  </a:cubicBezTo>
                  <a:cubicBezTo>
                    <a:pt x="1393825" y="85725"/>
                    <a:pt x="1391985" y="70295"/>
                    <a:pt x="1381125" y="66675"/>
                  </a:cubicBezTo>
                  <a:cubicBezTo>
                    <a:pt x="1305653" y="41518"/>
                    <a:pt x="1343782" y="50926"/>
                    <a:pt x="1266825" y="38100"/>
                  </a:cubicBezTo>
                  <a:cubicBezTo>
                    <a:pt x="1190625" y="41275"/>
                    <a:pt x="1114491" y="47625"/>
                    <a:pt x="1038225" y="47625"/>
                  </a:cubicBezTo>
                  <a:cubicBezTo>
                    <a:pt x="1009474" y="47625"/>
                    <a:pt x="980999" y="41900"/>
                    <a:pt x="952500" y="38100"/>
                  </a:cubicBezTo>
                  <a:cubicBezTo>
                    <a:pt x="858490" y="25565"/>
                    <a:pt x="929045" y="31504"/>
                    <a:pt x="819150" y="9525"/>
                  </a:cubicBezTo>
                  <a:lnTo>
                    <a:pt x="771525" y="0"/>
                  </a:lnTo>
                  <a:cubicBezTo>
                    <a:pt x="762000" y="3175"/>
                    <a:pt x="752751" y="7347"/>
                    <a:pt x="742950" y="9525"/>
                  </a:cubicBezTo>
                  <a:cubicBezTo>
                    <a:pt x="676972" y="24187"/>
                    <a:pt x="719138" y="9525"/>
                    <a:pt x="695325" y="1905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reihandform 32"/>
            <p:cNvSpPr/>
            <p:nvPr/>
          </p:nvSpPr>
          <p:spPr bwMode="auto">
            <a:xfrm rot="9817148">
              <a:off x="3415601" y="5080855"/>
              <a:ext cx="1935806" cy="869798"/>
            </a:xfrm>
            <a:custGeom>
              <a:avLst/>
              <a:gdLst>
                <a:gd name="connsiteX0" fmla="*/ 439298 w 477398"/>
                <a:gd name="connsiteY0" fmla="*/ 0 h 457200"/>
                <a:gd name="connsiteX1" fmla="*/ 458348 w 477398"/>
                <a:gd name="connsiteY1" fmla="*/ 95250 h 457200"/>
                <a:gd name="connsiteX2" fmla="*/ 477398 w 477398"/>
                <a:gd name="connsiteY2" fmla="*/ 152400 h 457200"/>
                <a:gd name="connsiteX3" fmla="*/ 467873 w 477398"/>
                <a:gd name="connsiteY3" fmla="*/ 314325 h 457200"/>
                <a:gd name="connsiteX4" fmla="*/ 401198 w 477398"/>
                <a:gd name="connsiteY4" fmla="*/ 400050 h 457200"/>
                <a:gd name="connsiteX5" fmla="*/ 372623 w 477398"/>
                <a:gd name="connsiteY5" fmla="*/ 419100 h 457200"/>
                <a:gd name="connsiteX6" fmla="*/ 296423 w 477398"/>
                <a:gd name="connsiteY6" fmla="*/ 438150 h 457200"/>
                <a:gd name="connsiteX7" fmla="*/ 229748 w 477398"/>
                <a:gd name="connsiteY7" fmla="*/ 457200 h 457200"/>
                <a:gd name="connsiteX8" fmla="*/ 10673 w 477398"/>
                <a:gd name="connsiteY8" fmla="*/ 447675 h 457200"/>
                <a:gd name="connsiteX9" fmla="*/ 10673 w 477398"/>
                <a:gd name="connsiteY9" fmla="*/ 390525 h 457200"/>
                <a:gd name="connsiteX10" fmla="*/ 67823 w 477398"/>
                <a:gd name="connsiteY10" fmla="*/ 333375 h 457200"/>
                <a:gd name="connsiteX11" fmla="*/ 96398 w 477398"/>
                <a:gd name="connsiteY11" fmla="*/ 304800 h 457200"/>
                <a:gd name="connsiteX12" fmla="*/ 124973 w 477398"/>
                <a:gd name="connsiteY12" fmla="*/ 247650 h 457200"/>
                <a:gd name="connsiteX13" fmla="*/ 182123 w 477398"/>
                <a:gd name="connsiteY13" fmla="*/ 133350 h 457200"/>
                <a:gd name="connsiteX14" fmla="*/ 267848 w 477398"/>
                <a:gd name="connsiteY14" fmla="*/ 66675 h 457200"/>
                <a:gd name="connsiteX15" fmla="*/ 353573 w 477398"/>
                <a:gd name="connsiteY15" fmla="*/ 28575 h 457200"/>
                <a:gd name="connsiteX16" fmla="*/ 439298 w 477398"/>
                <a:gd name="connsiteY1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7398" h="457200">
                  <a:moveTo>
                    <a:pt x="439298" y="0"/>
                  </a:moveTo>
                  <a:cubicBezTo>
                    <a:pt x="445648" y="31750"/>
                    <a:pt x="448109" y="64533"/>
                    <a:pt x="458348" y="95250"/>
                  </a:cubicBezTo>
                  <a:lnTo>
                    <a:pt x="477398" y="152400"/>
                  </a:lnTo>
                  <a:cubicBezTo>
                    <a:pt x="474223" y="206375"/>
                    <a:pt x="473253" y="260525"/>
                    <a:pt x="467873" y="314325"/>
                  </a:cubicBezTo>
                  <a:cubicBezTo>
                    <a:pt x="464217" y="350884"/>
                    <a:pt x="426839" y="382956"/>
                    <a:pt x="401198" y="400050"/>
                  </a:cubicBezTo>
                  <a:cubicBezTo>
                    <a:pt x="391673" y="406400"/>
                    <a:pt x="383381" y="415188"/>
                    <a:pt x="372623" y="419100"/>
                  </a:cubicBezTo>
                  <a:cubicBezTo>
                    <a:pt x="348018" y="428047"/>
                    <a:pt x="321261" y="429871"/>
                    <a:pt x="296423" y="438150"/>
                  </a:cubicBezTo>
                  <a:cubicBezTo>
                    <a:pt x="255429" y="451815"/>
                    <a:pt x="277588" y="445240"/>
                    <a:pt x="229748" y="457200"/>
                  </a:cubicBezTo>
                  <a:cubicBezTo>
                    <a:pt x="156723" y="454025"/>
                    <a:pt x="82772" y="459692"/>
                    <a:pt x="10673" y="447675"/>
                  </a:cubicBezTo>
                  <a:cubicBezTo>
                    <a:pt x="-11812" y="443927"/>
                    <a:pt x="7758" y="394273"/>
                    <a:pt x="10673" y="390525"/>
                  </a:cubicBezTo>
                  <a:cubicBezTo>
                    <a:pt x="27213" y="369259"/>
                    <a:pt x="48773" y="352425"/>
                    <a:pt x="67823" y="333375"/>
                  </a:cubicBezTo>
                  <a:lnTo>
                    <a:pt x="96398" y="304800"/>
                  </a:lnTo>
                  <a:cubicBezTo>
                    <a:pt x="131136" y="200587"/>
                    <a:pt x="75734" y="358437"/>
                    <a:pt x="124973" y="247650"/>
                  </a:cubicBezTo>
                  <a:cubicBezTo>
                    <a:pt x="140987" y="211618"/>
                    <a:pt x="144601" y="158365"/>
                    <a:pt x="182123" y="133350"/>
                  </a:cubicBezTo>
                  <a:cubicBezTo>
                    <a:pt x="326566" y="37055"/>
                    <a:pt x="178319" y="141282"/>
                    <a:pt x="267848" y="66675"/>
                  </a:cubicBezTo>
                  <a:cubicBezTo>
                    <a:pt x="293052" y="45672"/>
                    <a:pt x="320784" y="35133"/>
                    <a:pt x="353573" y="28575"/>
                  </a:cubicBezTo>
                  <a:lnTo>
                    <a:pt x="439298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9916680">
              <a:off x="3539936" y="5178166"/>
              <a:ext cx="1200937" cy="685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removed</a:t>
              </a:r>
              <a:br>
                <a:rPr lang="en-US" b="1" dirty="0" smtClean="0">
                  <a:solidFill>
                    <a:schemeClr val="tx1"/>
                  </a:solidFill>
                </a:rPr>
              </a:br>
              <a:r>
                <a:rPr lang="en-US" b="1" dirty="0" smtClean="0">
                  <a:solidFill>
                    <a:schemeClr val="tx1"/>
                  </a:solidFill>
                </a:rPr>
                <a:t>area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 rot="1410309">
              <a:off x="6677763" y="5270030"/>
              <a:ext cx="1335270" cy="685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additional</a:t>
              </a:r>
              <a:br>
                <a:rPr lang="en-US" b="1" dirty="0" smtClean="0">
                  <a:solidFill>
                    <a:schemeClr val="tx1"/>
                  </a:solidFill>
                </a:rPr>
              </a:br>
              <a:r>
                <a:rPr lang="en-US" b="1" dirty="0" smtClean="0">
                  <a:solidFill>
                    <a:schemeClr val="tx1"/>
                  </a:solidFill>
                </a:rPr>
                <a:t>area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Freihandform 39"/>
          <p:cNvSpPr/>
          <p:nvPr/>
        </p:nvSpPr>
        <p:spPr bwMode="auto">
          <a:xfrm>
            <a:off x="251827" y="4790332"/>
            <a:ext cx="4105729" cy="1343025"/>
          </a:xfrm>
          <a:custGeom>
            <a:avLst/>
            <a:gdLst>
              <a:gd name="connsiteX0" fmla="*/ 1506254 w 4469527"/>
              <a:gd name="connsiteY0" fmla="*/ 0 h 1343025"/>
              <a:gd name="connsiteX1" fmla="*/ 1849154 w 4469527"/>
              <a:gd name="connsiteY1" fmla="*/ 9525 h 1343025"/>
              <a:gd name="connsiteX2" fmla="*/ 1963454 w 4469527"/>
              <a:gd name="connsiteY2" fmla="*/ 28575 h 1343025"/>
              <a:gd name="connsiteX3" fmla="*/ 2030129 w 4469527"/>
              <a:gd name="connsiteY3" fmla="*/ 38100 h 1343025"/>
              <a:gd name="connsiteX4" fmla="*/ 2182529 w 4469527"/>
              <a:gd name="connsiteY4" fmla="*/ 57150 h 1343025"/>
              <a:gd name="connsiteX5" fmla="*/ 2763554 w 4469527"/>
              <a:gd name="connsiteY5" fmla="*/ 66675 h 1343025"/>
              <a:gd name="connsiteX6" fmla="*/ 2830229 w 4469527"/>
              <a:gd name="connsiteY6" fmla="*/ 85725 h 1343025"/>
              <a:gd name="connsiteX7" fmla="*/ 2858804 w 4469527"/>
              <a:gd name="connsiteY7" fmla="*/ 95250 h 1343025"/>
              <a:gd name="connsiteX8" fmla="*/ 2915954 w 4469527"/>
              <a:gd name="connsiteY8" fmla="*/ 104775 h 1343025"/>
              <a:gd name="connsiteX9" fmla="*/ 2944529 w 4469527"/>
              <a:gd name="connsiteY9" fmla="*/ 114300 h 1343025"/>
              <a:gd name="connsiteX10" fmla="*/ 3020729 w 4469527"/>
              <a:gd name="connsiteY10" fmla="*/ 133350 h 1343025"/>
              <a:gd name="connsiteX11" fmla="*/ 3106454 w 4469527"/>
              <a:gd name="connsiteY11" fmla="*/ 161925 h 1343025"/>
              <a:gd name="connsiteX12" fmla="*/ 3135029 w 4469527"/>
              <a:gd name="connsiteY12" fmla="*/ 171450 h 1343025"/>
              <a:gd name="connsiteX13" fmla="*/ 3163604 w 4469527"/>
              <a:gd name="connsiteY13" fmla="*/ 180975 h 1343025"/>
              <a:gd name="connsiteX14" fmla="*/ 3211229 w 4469527"/>
              <a:gd name="connsiteY14" fmla="*/ 190500 h 1343025"/>
              <a:gd name="connsiteX15" fmla="*/ 3249329 w 4469527"/>
              <a:gd name="connsiteY15" fmla="*/ 200025 h 1343025"/>
              <a:gd name="connsiteX16" fmla="*/ 3335054 w 4469527"/>
              <a:gd name="connsiteY16" fmla="*/ 209550 h 1343025"/>
              <a:gd name="connsiteX17" fmla="*/ 3382679 w 4469527"/>
              <a:gd name="connsiteY17" fmla="*/ 219075 h 1343025"/>
              <a:gd name="connsiteX18" fmla="*/ 3458879 w 4469527"/>
              <a:gd name="connsiteY18" fmla="*/ 228600 h 1343025"/>
              <a:gd name="connsiteX19" fmla="*/ 3554129 w 4469527"/>
              <a:gd name="connsiteY19" fmla="*/ 257175 h 1343025"/>
              <a:gd name="connsiteX20" fmla="*/ 3611279 w 4469527"/>
              <a:gd name="connsiteY20" fmla="*/ 276225 h 1343025"/>
              <a:gd name="connsiteX21" fmla="*/ 3639854 w 4469527"/>
              <a:gd name="connsiteY21" fmla="*/ 285750 h 1343025"/>
              <a:gd name="connsiteX22" fmla="*/ 3687479 w 4469527"/>
              <a:gd name="connsiteY22" fmla="*/ 295275 h 1343025"/>
              <a:gd name="connsiteX23" fmla="*/ 3754154 w 4469527"/>
              <a:gd name="connsiteY23" fmla="*/ 323850 h 1343025"/>
              <a:gd name="connsiteX24" fmla="*/ 3811304 w 4469527"/>
              <a:gd name="connsiteY24" fmla="*/ 342900 h 1343025"/>
              <a:gd name="connsiteX25" fmla="*/ 3839879 w 4469527"/>
              <a:gd name="connsiteY25" fmla="*/ 352425 h 1343025"/>
              <a:gd name="connsiteX26" fmla="*/ 3887504 w 4469527"/>
              <a:gd name="connsiteY26" fmla="*/ 361950 h 1343025"/>
              <a:gd name="connsiteX27" fmla="*/ 3916079 w 4469527"/>
              <a:gd name="connsiteY27" fmla="*/ 371475 h 1343025"/>
              <a:gd name="connsiteX28" fmla="*/ 3954179 w 4469527"/>
              <a:gd name="connsiteY28" fmla="*/ 381000 h 1343025"/>
              <a:gd name="connsiteX29" fmla="*/ 3982754 w 4469527"/>
              <a:gd name="connsiteY29" fmla="*/ 390525 h 1343025"/>
              <a:gd name="connsiteX30" fmla="*/ 4068479 w 4469527"/>
              <a:gd name="connsiteY30" fmla="*/ 400050 h 1343025"/>
              <a:gd name="connsiteX31" fmla="*/ 4201829 w 4469527"/>
              <a:gd name="connsiteY31" fmla="*/ 438150 h 1343025"/>
              <a:gd name="connsiteX32" fmla="*/ 4258979 w 4469527"/>
              <a:gd name="connsiteY32" fmla="*/ 485775 h 1343025"/>
              <a:gd name="connsiteX33" fmla="*/ 4287554 w 4469527"/>
              <a:gd name="connsiteY33" fmla="*/ 504825 h 1343025"/>
              <a:gd name="connsiteX34" fmla="*/ 4344704 w 4469527"/>
              <a:gd name="connsiteY34" fmla="*/ 552450 h 1343025"/>
              <a:gd name="connsiteX35" fmla="*/ 4382804 w 4469527"/>
              <a:gd name="connsiteY35" fmla="*/ 609600 h 1343025"/>
              <a:gd name="connsiteX36" fmla="*/ 4401854 w 4469527"/>
              <a:gd name="connsiteY36" fmla="*/ 638175 h 1343025"/>
              <a:gd name="connsiteX37" fmla="*/ 4430429 w 4469527"/>
              <a:gd name="connsiteY37" fmla="*/ 676275 h 1343025"/>
              <a:gd name="connsiteX38" fmla="*/ 4449479 w 4469527"/>
              <a:gd name="connsiteY38" fmla="*/ 733425 h 1343025"/>
              <a:gd name="connsiteX39" fmla="*/ 4459004 w 4469527"/>
              <a:gd name="connsiteY39" fmla="*/ 762000 h 1343025"/>
              <a:gd name="connsiteX40" fmla="*/ 4459004 w 4469527"/>
              <a:gd name="connsiteY40" fmla="*/ 923925 h 1343025"/>
              <a:gd name="connsiteX41" fmla="*/ 4411379 w 4469527"/>
              <a:gd name="connsiteY41" fmla="*/ 981075 h 1343025"/>
              <a:gd name="connsiteX42" fmla="*/ 4392329 w 4469527"/>
              <a:gd name="connsiteY42" fmla="*/ 1038225 h 1343025"/>
              <a:gd name="connsiteX43" fmla="*/ 4382804 w 4469527"/>
              <a:gd name="connsiteY43" fmla="*/ 1066800 h 1343025"/>
              <a:gd name="connsiteX44" fmla="*/ 4363754 w 4469527"/>
              <a:gd name="connsiteY44" fmla="*/ 1095375 h 1343025"/>
              <a:gd name="connsiteX45" fmla="*/ 4354229 w 4469527"/>
              <a:gd name="connsiteY45" fmla="*/ 1123950 h 1343025"/>
              <a:gd name="connsiteX46" fmla="*/ 4268504 w 4469527"/>
              <a:gd name="connsiteY46" fmla="*/ 1190625 h 1343025"/>
              <a:gd name="connsiteX47" fmla="*/ 4239929 w 4469527"/>
              <a:gd name="connsiteY47" fmla="*/ 1209675 h 1343025"/>
              <a:gd name="connsiteX48" fmla="*/ 4201829 w 4469527"/>
              <a:gd name="connsiteY48" fmla="*/ 1219200 h 1343025"/>
              <a:gd name="connsiteX49" fmla="*/ 4116104 w 4469527"/>
              <a:gd name="connsiteY49" fmla="*/ 1247775 h 1343025"/>
              <a:gd name="connsiteX50" fmla="*/ 4087529 w 4469527"/>
              <a:gd name="connsiteY50" fmla="*/ 1257300 h 1343025"/>
              <a:gd name="connsiteX51" fmla="*/ 4058954 w 4469527"/>
              <a:gd name="connsiteY51" fmla="*/ 1266825 h 1343025"/>
              <a:gd name="connsiteX52" fmla="*/ 4030379 w 4469527"/>
              <a:gd name="connsiteY52" fmla="*/ 1285875 h 1343025"/>
              <a:gd name="connsiteX53" fmla="*/ 3973229 w 4469527"/>
              <a:gd name="connsiteY53" fmla="*/ 1304925 h 1343025"/>
              <a:gd name="connsiteX54" fmla="*/ 3916079 w 4469527"/>
              <a:gd name="connsiteY54" fmla="*/ 1323975 h 1343025"/>
              <a:gd name="connsiteX55" fmla="*/ 3887504 w 4469527"/>
              <a:gd name="connsiteY55" fmla="*/ 1333500 h 1343025"/>
              <a:gd name="connsiteX56" fmla="*/ 3858929 w 4469527"/>
              <a:gd name="connsiteY56" fmla="*/ 1343025 h 1343025"/>
              <a:gd name="connsiteX57" fmla="*/ 3544604 w 4469527"/>
              <a:gd name="connsiteY57" fmla="*/ 1333500 h 1343025"/>
              <a:gd name="connsiteX58" fmla="*/ 3496979 w 4469527"/>
              <a:gd name="connsiteY58" fmla="*/ 1323975 h 1343025"/>
              <a:gd name="connsiteX59" fmla="*/ 3363629 w 4469527"/>
              <a:gd name="connsiteY59" fmla="*/ 1314450 h 1343025"/>
              <a:gd name="connsiteX60" fmla="*/ 3239804 w 4469527"/>
              <a:gd name="connsiteY60" fmla="*/ 1295400 h 1343025"/>
              <a:gd name="connsiteX61" fmla="*/ 3201704 w 4469527"/>
              <a:gd name="connsiteY61" fmla="*/ 1285875 h 1343025"/>
              <a:gd name="connsiteX62" fmla="*/ 3125504 w 4469527"/>
              <a:gd name="connsiteY62" fmla="*/ 1276350 h 1343025"/>
              <a:gd name="connsiteX63" fmla="*/ 3068354 w 4469527"/>
              <a:gd name="connsiteY63" fmla="*/ 1266825 h 1343025"/>
              <a:gd name="connsiteX64" fmla="*/ 2982629 w 4469527"/>
              <a:gd name="connsiteY64" fmla="*/ 1257300 h 1343025"/>
              <a:gd name="connsiteX65" fmla="*/ 2935004 w 4469527"/>
              <a:gd name="connsiteY65" fmla="*/ 1247775 h 1343025"/>
              <a:gd name="connsiteX66" fmla="*/ 2820704 w 4469527"/>
              <a:gd name="connsiteY66" fmla="*/ 1228725 h 1343025"/>
              <a:gd name="connsiteX67" fmla="*/ 2715929 w 4469527"/>
              <a:gd name="connsiteY67" fmla="*/ 1200150 h 1343025"/>
              <a:gd name="connsiteX68" fmla="*/ 2630204 w 4469527"/>
              <a:gd name="connsiteY68" fmla="*/ 1190625 h 1343025"/>
              <a:gd name="connsiteX69" fmla="*/ 2458754 w 4469527"/>
              <a:gd name="connsiteY69" fmla="*/ 1162050 h 1343025"/>
              <a:gd name="connsiteX70" fmla="*/ 2430179 w 4469527"/>
              <a:gd name="connsiteY70" fmla="*/ 1152525 h 1343025"/>
              <a:gd name="connsiteX71" fmla="*/ 2030129 w 4469527"/>
              <a:gd name="connsiteY71" fmla="*/ 1152525 h 1343025"/>
              <a:gd name="connsiteX72" fmla="*/ 1572929 w 4469527"/>
              <a:gd name="connsiteY72" fmla="*/ 1162050 h 1343025"/>
              <a:gd name="connsiteX73" fmla="*/ 1487204 w 4469527"/>
              <a:gd name="connsiteY73" fmla="*/ 1171575 h 1343025"/>
              <a:gd name="connsiteX74" fmla="*/ 1420529 w 4469527"/>
              <a:gd name="connsiteY74" fmla="*/ 1181100 h 1343025"/>
              <a:gd name="connsiteX75" fmla="*/ 1134779 w 4469527"/>
              <a:gd name="connsiteY75" fmla="*/ 1190625 h 1343025"/>
              <a:gd name="connsiteX76" fmla="*/ 991904 w 4469527"/>
              <a:gd name="connsiteY76" fmla="*/ 1209675 h 1343025"/>
              <a:gd name="connsiteX77" fmla="*/ 925229 w 4469527"/>
              <a:gd name="connsiteY77" fmla="*/ 1219200 h 1343025"/>
              <a:gd name="connsiteX78" fmla="*/ 896654 w 4469527"/>
              <a:gd name="connsiteY78" fmla="*/ 1228725 h 1343025"/>
              <a:gd name="connsiteX79" fmla="*/ 772829 w 4469527"/>
              <a:gd name="connsiteY79" fmla="*/ 1247775 h 1343025"/>
              <a:gd name="connsiteX80" fmla="*/ 734729 w 4469527"/>
              <a:gd name="connsiteY80" fmla="*/ 1257300 h 1343025"/>
              <a:gd name="connsiteX81" fmla="*/ 601379 w 4469527"/>
              <a:gd name="connsiteY81" fmla="*/ 1276350 h 1343025"/>
              <a:gd name="connsiteX82" fmla="*/ 515654 w 4469527"/>
              <a:gd name="connsiteY82" fmla="*/ 1323975 h 1343025"/>
              <a:gd name="connsiteX83" fmla="*/ 77504 w 4469527"/>
              <a:gd name="connsiteY83" fmla="*/ 1314450 h 1343025"/>
              <a:gd name="connsiteX84" fmla="*/ 48929 w 4469527"/>
              <a:gd name="connsiteY84" fmla="*/ 1304925 h 1343025"/>
              <a:gd name="connsiteX85" fmla="*/ 20354 w 4469527"/>
              <a:gd name="connsiteY85" fmla="*/ 1285875 h 1343025"/>
              <a:gd name="connsiteX86" fmla="*/ 1304 w 4469527"/>
              <a:gd name="connsiteY86" fmla="*/ 1257300 h 1343025"/>
              <a:gd name="connsiteX87" fmla="*/ 10829 w 4469527"/>
              <a:gd name="connsiteY87" fmla="*/ 1095375 h 1343025"/>
              <a:gd name="connsiteX88" fmla="*/ 48929 w 4469527"/>
              <a:gd name="connsiteY88" fmla="*/ 1038225 h 1343025"/>
              <a:gd name="connsiteX89" fmla="*/ 96554 w 4469527"/>
              <a:gd name="connsiteY89" fmla="*/ 981075 h 1343025"/>
              <a:gd name="connsiteX90" fmla="*/ 125129 w 4469527"/>
              <a:gd name="connsiteY90" fmla="*/ 962025 h 1343025"/>
              <a:gd name="connsiteX91" fmla="*/ 182279 w 4469527"/>
              <a:gd name="connsiteY91" fmla="*/ 914400 h 1343025"/>
              <a:gd name="connsiteX92" fmla="*/ 229904 w 4469527"/>
              <a:gd name="connsiteY92" fmla="*/ 866775 h 1343025"/>
              <a:gd name="connsiteX93" fmla="*/ 248954 w 4469527"/>
              <a:gd name="connsiteY93" fmla="*/ 838200 h 1343025"/>
              <a:gd name="connsiteX94" fmla="*/ 277529 w 4469527"/>
              <a:gd name="connsiteY94" fmla="*/ 809625 h 1343025"/>
              <a:gd name="connsiteX95" fmla="*/ 315629 w 4469527"/>
              <a:gd name="connsiteY95" fmla="*/ 752475 h 1343025"/>
              <a:gd name="connsiteX96" fmla="*/ 334679 w 4469527"/>
              <a:gd name="connsiteY96" fmla="*/ 723900 h 1343025"/>
              <a:gd name="connsiteX97" fmla="*/ 363254 w 4469527"/>
              <a:gd name="connsiteY97" fmla="*/ 695325 h 1343025"/>
              <a:gd name="connsiteX98" fmla="*/ 401354 w 4469527"/>
              <a:gd name="connsiteY98" fmla="*/ 638175 h 1343025"/>
              <a:gd name="connsiteX99" fmla="*/ 468029 w 4469527"/>
              <a:gd name="connsiteY99" fmla="*/ 590550 h 1343025"/>
              <a:gd name="connsiteX100" fmla="*/ 525179 w 4469527"/>
              <a:gd name="connsiteY100" fmla="*/ 552450 h 1343025"/>
              <a:gd name="connsiteX101" fmla="*/ 582329 w 4469527"/>
              <a:gd name="connsiteY101" fmla="*/ 495300 h 1343025"/>
              <a:gd name="connsiteX102" fmla="*/ 610904 w 4469527"/>
              <a:gd name="connsiteY102" fmla="*/ 476250 h 1343025"/>
              <a:gd name="connsiteX103" fmla="*/ 639479 w 4469527"/>
              <a:gd name="connsiteY103" fmla="*/ 447675 h 1343025"/>
              <a:gd name="connsiteX104" fmla="*/ 696629 w 4469527"/>
              <a:gd name="connsiteY104" fmla="*/ 409575 h 1343025"/>
              <a:gd name="connsiteX105" fmla="*/ 725204 w 4469527"/>
              <a:gd name="connsiteY105" fmla="*/ 390525 h 1343025"/>
              <a:gd name="connsiteX106" fmla="*/ 782354 w 4469527"/>
              <a:gd name="connsiteY106" fmla="*/ 342900 h 1343025"/>
              <a:gd name="connsiteX107" fmla="*/ 810929 w 4469527"/>
              <a:gd name="connsiteY107" fmla="*/ 314325 h 1343025"/>
              <a:gd name="connsiteX108" fmla="*/ 896654 w 4469527"/>
              <a:gd name="connsiteY108" fmla="*/ 257175 h 1343025"/>
              <a:gd name="connsiteX109" fmla="*/ 925229 w 4469527"/>
              <a:gd name="connsiteY109" fmla="*/ 238125 h 1343025"/>
              <a:gd name="connsiteX110" fmla="*/ 953804 w 4469527"/>
              <a:gd name="connsiteY110" fmla="*/ 219075 h 1343025"/>
              <a:gd name="connsiteX111" fmla="*/ 1020479 w 4469527"/>
              <a:gd name="connsiteY111" fmla="*/ 190500 h 1343025"/>
              <a:gd name="connsiteX112" fmla="*/ 1049054 w 4469527"/>
              <a:gd name="connsiteY112" fmla="*/ 180975 h 1343025"/>
              <a:gd name="connsiteX113" fmla="*/ 1087154 w 4469527"/>
              <a:gd name="connsiteY113" fmla="*/ 161925 h 1343025"/>
              <a:gd name="connsiteX114" fmla="*/ 1115729 w 4469527"/>
              <a:gd name="connsiteY114" fmla="*/ 152400 h 1343025"/>
              <a:gd name="connsiteX115" fmla="*/ 1144304 w 4469527"/>
              <a:gd name="connsiteY115" fmla="*/ 133350 h 1343025"/>
              <a:gd name="connsiteX116" fmla="*/ 1182404 w 4469527"/>
              <a:gd name="connsiteY116" fmla="*/ 123825 h 1343025"/>
              <a:gd name="connsiteX117" fmla="*/ 1239554 w 4469527"/>
              <a:gd name="connsiteY117" fmla="*/ 104775 h 1343025"/>
              <a:gd name="connsiteX118" fmla="*/ 1296704 w 4469527"/>
              <a:gd name="connsiteY118" fmla="*/ 85725 h 1343025"/>
              <a:gd name="connsiteX119" fmla="*/ 1325279 w 4469527"/>
              <a:gd name="connsiteY119" fmla="*/ 76200 h 1343025"/>
              <a:gd name="connsiteX120" fmla="*/ 1363379 w 4469527"/>
              <a:gd name="connsiteY120" fmla="*/ 57150 h 1343025"/>
              <a:gd name="connsiteX121" fmla="*/ 1391954 w 4469527"/>
              <a:gd name="connsiteY121" fmla="*/ 38100 h 1343025"/>
              <a:gd name="connsiteX122" fmla="*/ 1487204 w 4469527"/>
              <a:gd name="connsiteY122" fmla="*/ 9525 h 1343025"/>
              <a:gd name="connsiteX123" fmla="*/ 1506254 w 4469527"/>
              <a:gd name="connsiteY123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469527" h="1343025">
                <a:moveTo>
                  <a:pt x="1506254" y="0"/>
                </a:moveTo>
                <a:cubicBezTo>
                  <a:pt x="1566579" y="0"/>
                  <a:pt x="1734933" y="4212"/>
                  <a:pt x="1849154" y="9525"/>
                </a:cubicBezTo>
                <a:cubicBezTo>
                  <a:pt x="1892333" y="11533"/>
                  <a:pt x="1922314" y="21718"/>
                  <a:pt x="1963454" y="28575"/>
                </a:cubicBezTo>
                <a:cubicBezTo>
                  <a:pt x="1985599" y="32266"/>
                  <a:pt x="2008040" y="34084"/>
                  <a:pt x="2030129" y="38100"/>
                </a:cubicBezTo>
                <a:cubicBezTo>
                  <a:pt x="2122724" y="54935"/>
                  <a:pt x="2004354" y="52268"/>
                  <a:pt x="2182529" y="57150"/>
                </a:cubicBezTo>
                <a:cubicBezTo>
                  <a:pt x="2376157" y="62455"/>
                  <a:pt x="2569879" y="63500"/>
                  <a:pt x="2763554" y="66675"/>
                </a:cubicBezTo>
                <a:cubicBezTo>
                  <a:pt x="2832067" y="89513"/>
                  <a:pt x="2746508" y="61805"/>
                  <a:pt x="2830229" y="85725"/>
                </a:cubicBezTo>
                <a:cubicBezTo>
                  <a:pt x="2839883" y="88483"/>
                  <a:pt x="2849003" y="93072"/>
                  <a:pt x="2858804" y="95250"/>
                </a:cubicBezTo>
                <a:cubicBezTo>
                  <a:pt x="2877657" y="99440"/>
                  <a:pt x="2897101" y="100585"/>
                  <a:pt x="2915954" y="104775"/>
                </a:cubicBezTo>
                <a:cubicBezTo>
                  <a:pt x="2925755" y="106953"/>
                  <a:pt x="2934843" y="111658"/>
                  <a:pt x="2944529" y="114300"/>
                </a:cubicBezTo>
                <a:cubicBezTo>
                  <a:pt x="2969788" y="121189"/>
                  <a:pt x="2995891" y="125071"/>
                  <a:pt x="3020729" y="133350"/>
                </a:cubicBezTo>
                <a:lnTo>
                  <a:pt x="3106454" y="161925"/>
                </a:lnTo>
                <a:lnTo>
                  <a:pt x="3135029" y="171450"/>
                </a:lnTo>
                <a:cubicBezTo>
                  <a:pt x="3144554" y="174625"/>
                  <a:pt x="3153759" y="179006"/>
                  <a:pt x="3163604" y="180975"/>
                </a:cubicBezTo>
                <a:cubicBezTo>
                  <a:pt x="3179479" y="184150"/>
                  <a:pt x="3195425" y="186988"/>
                  <a:pt x="3211229" y="190500"/>
                </a:cubicBezTo>
                <a:cubicBezTo>
                  <a:pt x="3224008" y="193340"/>
                  <a:pt x="3236390" y="198034"/>
                  <a:pt x="3249329" y="200025"/>
                </a:cubicBezTo>
                <a:cubicBezTo>
                  <a:pt x="3277746" y="204397"/>
                  <a:pt x="3306592" y="205484"/>
                  <a:pt x="3335054" y="209550"/>
                </a:cubicBezTo>
                <a:cubicBezTo>
                  <a:pt x="3351081" y="211840"/>
                  <a:pt x="3366678" y="216613"/>
                  <a:pt x="3382679" y="219075"/>
                </a:cubicBezTo>
                <a:cubicBezTo>
                  <a:pt x="3407979" y="222967"/>
                  <a:pt x="3433630" y="224392"/>
                  <a:pt x="3458879" y="228600"/>
                </a:cubicBezTo>
                <a:cubicBezTo>
                  <a:pt x="3487669" y="233398"/>
                  <a:pt x="3528722" y="248706"/>
                  <a:pt x="3554129" y="257175"/>
                </a:cubicBezTo>
                <a:lnTo>
                  <a:pt x="3611279" y="276225"/>
                </a:lnTo>
                <a:cubicBezTo>
                  <a:pt x="3620804" y="279400"/>
                  <a:pt x="3630009" y="283781"/>
                  <a:pt x="3639854" y="285750"/>
                </a:cubicBezTo>
                <a:lnTo>
                  <a:pt x="3687479" y="295275"/>
                </a:lnTo>
                <a:cubicBezTo>
                  <a:pt x="3732814" y="325498"/>
                  <a:pt x="3698238" y="307075"/>
                  <a:pt x="3754154" y="323850"/>
                </a:cubicBezTo>
                <a:cubicBezTo>
                  <a:pt x="3773388" y="329620"/>
                  <a:pt x="3792254" y="336550"/>
                  <a:pt x="3811304" y="342900"/>
                </a:cubicBezTo>
                <a:cubicBezTo>
                  <a:pt x="3820829" y="346075"/>
                  <a:pt x="3830034" y="350456"/>
                  <a:pt x="3839879" y="352425"/>
                </a:cubicBezTo>
                <a:cubicBezTo>
                  <a:pt x="3855754" y="355600"/>
                  <a:pt x="3871798" y="358023"/>
                  <a:pt x="3887504" y="361950"/>
                </a:cubicBezTo>
                <a:cubicBezTo>
                  <a:pt x="3897244" y="364385"/>
                  <a:pt x="3906425" y="368717"/>
                  <a:pt x="3916079" y="371475"/>
                </a:cubicBezTo>
                <a:cubicBezTo>
                  <a:pt x="3928666" y="375071"/>
                  <a:pt x="3941592" y="377404"/>
                  <a:pt x="3954179" y="381000"/>
                </a:cubicBezTo>
                <a:cubicBezTo>
                  <a:pt x="3963833" y="383758"/>
                  <a:pt x="3972850" y="388874"/>
                  <a:pt x="3982754" y="390525"/>
                </a:cubicBezTo>
                <a:cubicBezTo>
                  <a:pt x="4011114" y="395252"/>
                  <a:pt x="4039904" y="396875"/>
                  <a:pt x="4068479" y="400050"/>
                </a:cubicBezTo>
                <a:cubicBezTo>
                  <a:pt x="4078640" y="402590"/>
                  <a:pt x="4185431" y="427218"/>
                  <a:pt x="4201829" y="438150"/>
                </a:cubicBezTo>
                <a:cubicBezTo>
                  <a:pt x="4272775" y="485448"/>
                  <a:pt x="4185640" y="424659"/>
                  <a:pt x="4258979" y="485775"/>
                </a:cubicBezTo>
                <a:cubicBezTo>
                  <a:pt x="4267773" y="493104"/>
                  <a:pt x="4278760" y="497496"/>
                  <a:pt x="4287554" y="504825"/>
                </a:cubicBezTo>
                <a:cubicBezTo>
                  <a:pt x="4360893" y="565941"/>
                  <a:pt x="4273758" y="505152"/>
                  <a:pt x="4344704" y="552450"/>
                </a:cubicBezTo>
                <a:lnTo>
                  <a:pt x="4382804" y="609600"/>
                </a:lnTo>
                <a:cubicBezTo>
                  <a:pt x="4389154" y="619125"/>
                  <a:pt x="4394985" y="629017"/>
                  <a:pt x="4401854" y="638175"/>
                </a:cubicBezTo>
                <a:lnTo>
                  <a:pt x="4430429" y="676275"/>
                </a:lnTo>
                <a:lnTo>
                  <a:pt x="4449479" y="733425"/>
                </a:lnTo>
                <a:lnTo>
                  <a:pt x="4459004" y="762000"/>
                </a:lnTo>
                <a:cubicBezTo>
                  <a:pt x="4468905" y="831305"/>
                  <a:pt x="4476642" y="847492"/>
                  <a:pt x="4459004" y="923925"/>
                </a:cubicBezTo>
                <a:cubicBezTo>
                  <a:pt x="4455026" y="941164"/>
                  <a:pt x="4421522" y="970932"/>
                  <a:pt x="4411379" y="981075"/>
                </a:cubicBezTo>
                <a:lnTo>
                  <a:pt x="4392329" y="1038225"/>
                </a:lnTo>
                <a:cubicBezTo>
                  <a:pt x="4389154" y="1047750"/>
                  <a:pt x="4388373" y="1058446"/>
                  <a:pt x="4382804" y="1066800"/>
                </a:cubicBezTo>
                <a:cubicBezTo>
                  <a:pt x="4376454" y="1076325"/>
                  <a:pt x="4368874" y="1085136"/>
                  <a:pt x="4363754" y="1095375"/>
                </a:cubicBezTo>
                <a:cubicBezTo>
                  <a:pt x="4359264" y="1104355"/>
                  <a:pt x="4359798" y="1115596"/>
                  <a:pt x="4354229" y="1123950"/>
                </a:cubicBezTo>
                <a:cubicBezTo>
                  <a:pt x="4336323" y="1150809"/>
                  <a:pt x="4291211" y="1175487"/>
                  <a:pt x="4268504" y="1190625"/>
                </a:cubicBezTo>
                <a:cubicBezTo>
                  <a:pt x="4258979" y="1196975"/>
                  <a:pt x="4251035" y="1206899"/>
                  <a:pt x="4239929" y="1209675"/>
                </a:cubicBezTo>
                <a:cubicBezTo>
                  <a:pt x="4227229" y="1212850"/>
                  <a:pt x="4214368" y="1215438"/>
                  <a:pt x="4201829" y="1219200"/>
                </a:cubicBezTo>
                <a:lnTo>
                  <a:pt x="4116104" y="1247775"/>
                </a:lnTo>
                <a:lnTo>
                  <a:pt x="4087529" y="1257300"/>
                </a:lnTo>
                <a:cubicBezTo>
                  <a:pt x="4078004" y="1260475"/>
                  <a:pt x="4067308" y="1261256"/>
                  <a:pt x="4058954" y="1266825"/>
                </a:cubicBezTo>
                <a:cubicBezTo>
                  <a:pt x="4049429" y="1273175"/>
                  <a:pt x="4040840" y="1281226"/>
                  <a:pt x="4030379" y="1285875"/>
                </a:cubicBezTo>
                <a:cubicBezTo>
                  <a:pt x="4012029" y="1294030"/>
                  <a:pt x="3992279" y="1298575"/>
                  <a:pt x="3973229" y="1304925"/>
                </a:cubicBezTo>
                <a:lnTo>
                  <a:pt x="3916079" y="1323975"/>
                </a:lnTo>
                <a:lnTo>
                  <a:pt x="3887504" y="1333500"/>
                </a:lnTo>
                <a:lnTo>
                  <a:pt x="3858929" y="1343025"/>
                </a:lnTo>
                <a:cubicBezTo>
                  <a:pt x="3754154" y="1339850"/>
                  <a:pt x="3649282" y="1339009"/>
                  <a:pt x="3544604" y="1333500"/>
                </a:cubicBezTo>
                <a:cubicBezTo>
                  <a:pt x="3528437" y="1332649"/>
                  <a:pt x="3513079" y="1325670"/>
                  <a:pt x="3496979" y="1323975"/>
                </a:cubicBezTo>
                <a:cubicBezTo>
                  <a:pt x="3452661" y="1319310"/>
                  <a:pt x="3408079" y="1317625"/>
                  <a:pt x="3363629" y="1314450"/>
                </a:cubicBezTo>
                <a:cubicBezTo>
                  <a:pt x="3277656" y="1292957"/>
                  <a:pt x="3382422" y="1317341"/>
                  <a:pt x="3239804" y="1295400"/>
                </a:cubicBezTo>
                <a:cubicBezTo>
                  <a:pt x="3226865" y="1293409"/>
                  <a:pt x="3214617" y="1288027"/>
                  <a:pt x="3201704" y="1285875"/>
                </a:cubicBezTo>
                <a:cubicBezTo>
                  <a:pt x="3176455" y="1281667"/>
                  <a:pt x="3150844" y="1279970"/>
                  <a:pt x="3125504" y="1276350"/>
                </a:cubicBezTo>
                <a:cubicBezTo>
                  <a:pt x="3106385" y="1273619"/>
                  <a:pt x="3087497" y="1269377"/>
                  <a:pt x="3068354" y="1266825"/>
                </a:cubicBezTo>
                <a:cubicBezTo>
                  <a:pt x="3039855" y="1263025"/>
                  <a:pt x="3011091" y="1261366"/>
                  <a:pt x="2982629" y="1257300"/>
                </a:cubicBezTo>
                <a:cubicBezTo>
                  <a:pt x="2966602" y="1255010"/>
                  <a:pt x="2950973" y="1250437"/>
                  <a:pt x="2935004" y="1247775"/>
                </a:cubicBezTo>
                <a:cubicBezTo>
                  <a:pt x="2886617" y="1239710"/>
                  <a:pt x="2865599" y="1239949"/>
                  <a:pt x="2820704" y="1228725"/>
                </a:cubicBezTo>
                <a:cubicBezTo>
                  <a:pt x="2768200" y="1215599"/>
                  <a:pt x="2799500" y="1209436"/>
                  <a:pt x="2715929" y="1200150"/>
                </a:cubicBezTo>
                <a:lnTo>
                  <a:pt x="2630204" y="1190625"/>
                </a:lnTo>
                <a:cubicBezTo>
                  <a:pt x="2523048" y="1163836"/>
                  <a:pt x="2580056" y="1174180"/>
                  <a:pt x="2458754" y="1162050"/>
                </a:cubicBezTo>
                <a:cubicBezTo>
                  <a:pt x="2449229" y="1158875"/>
                  <a:pt x="2439919" y="1154960"/>
                  <a:pt x="2430179" y="1152525"/>
                </a:cubicBezTo>
                <a:cubicBezTo>
                  <a:pt x="2296439" y="1119090"/>
                  <a:pt x="2187350" y="1148826"/>
                  <a:pt x="2030129" y="1152525"/>
                </a:cubicBezTo>
                <a:lnTo>
                  <a:pt x="1572929" y="1162050"/>
                </a:lnTo>
                <a:lnTo>
                  <a:pt x="1487204" y="1171575"/>
                </a:lnTo>
                <a:cubicBezTo>
                  <a:pt x="1464927" y="1174360"/>
                  <a:pt x="1442947" y="1179888"/>
                  <a:pt x="1420529" y="1181100"/>
                </a:cubicBezTo>
                <a:cubicBezTo>
                  <a:pt x="1325365" y="1186244"/>
                  <a:pt x="1230029" y="1187450"/>
                  <a:pt x="1134779" y="1190625"/>
                </a:cubicBezTo>
                <a:cubicBezTo>
                  <a:pt x="1066795" y="1213286"/>
                  <a:pt x="1128162" y="1195332"/>
                  <a:pt x="991904" y="1209675"/>
                </a:cubicBezTo>
                <a:cubicBezTo>
                  <a:pt x="969577" y="1212025"/>
                  <a:pt x="947454" y="1216025"/>
                  <a:pt x="925229" y="1219200"/>
                </a:cubicBezTo>
                <a:cubicBezTo>
                  <a:pt x="915704" y="1222375"/>
                  <a:pt x="906455" y="1226547"/>
                  <a:pt x="896654" y="1228725"/>
                </a:cubicBezTo>
                <a:cubicBezTo>
                  <a:pt x="855223" y="1237932"/>
                  <a:pt x="814606" y="1240179"/>
                  <a:pt x="772829" y="1247775"/>
                </a:cubicBezTo>
                <a:cubicBezTo>
                  <a:pt x="759949" y="1250117"/>
                  <a:pt x="747668" y="1255309"/>
                  <a:pt x="734729" y="1257300"/>
                </a:cubicBezTo>
                <a:cubicBezTo>
                  <a:pt x="538640" y="1287468"/>
                  <a:pt x="730281" y="1250570"/>
                  <a:pt x="601379" y="1276350"/>
                </a:cubicBezTo>
                <a:cubicBezTo>
                  <a:pt x="535875" y="1320019"/>
                  <a:pt x="565949" y="1307210"/>
                  <a:pt x="515654" y="1323975"/>
                </a:cubicBezTo>
                <a:lnTo>
                  <a:pt x="77504" y="1314450"/>
                </a:lnTo>
                <a:cubicBezTo>
                  <a:pt x="67472" y="1314041"/>
                  <a:pt x="57909" y="1309415"/>
                  <a:pt x="48929" y="1304925"/>
                </a:cubicBezTo>
                <a:cubicBezTo>
                  <a:pt x="38690" y="1299805"/>
                  <a:pt x="29879" y="1292225"/>
                  <a:pt x="20354" y="1285875"/>
                </a:cubicBezTo>
                <a:cubicBezTo>
                  <a:pt x="14004" y="1276350"/>
                  <a:pt x="1876" y="1268733"/>
                  <a:pt x="1304" y="1257300"/>
                </a:cubicBezTo>
                <a:cubicBezTo>
                  <a:pt x="-1396" y="1203299"/>
                  <a:pt x="-657" y="1148209"/>
                  <a:pt x="10829" y="1095375"/>
                </a:cubicBezTo>
                <a:cubicBezTo>
                  <a:pt x="15693" y="1073002"/>
                  <a:pt x="36229" y="1057275"/>
                  <a:pt x="48929" y="1038225"/>
                </a:cubicBezTo>
                <a:cubicBezTo>
                  <a:pt x="67660" y="1010128"/>
                  <a:pt x="69052" y="1003994"/>
                  <a:pt x="96554" y="981075"/>
                </a:cubicBezTo>
                <a:cubicBezTo>
                  <a:pt x="105348" y="973746"/>
                  <a:pt x="116335" y="969354"/>
                  <a:pt x="125129" y="962025"/>
                </a:cubicBezTo>
                <a:cubicBezTo>
                  <a:pt x="198468" y="900909"/>
                  <a:pt x="111333" y="961698"/>
                  <a:pt x="182279" y="914400"/>
                </a:cubicBezTo>
                <a:cubicBezTo>
                  <a:pt x="233079" y="838200"/>
                  <a:pt x="166404" y="930275"/>
                  <a:pt x="229904" y="866775"/>
                </a:cubicBezTo>
                <a:cubicBezTo>
                  <a:pt x="237999" y="858680"/>
                  <a:pt x="241625" y="846994"/>
                  <a:pt x="248954" y="838200"/>
                </a:cubicBezTo>
                <a:cubicBezTo>
                  <a:pt x="257578" y="827852"/>
                  <a:pt x="269259" y="820258"/>
                  <a:pt x="277529" y="809625"/>
                </a:cubicBezTo>
                <a:cubicBezTo>
                  <a:pt x="291585" y="791553"/>
                  <a:pt x="302929" y="771525"/>
                  <a:pt x="315629" y="752475"/>
                </a:cubicBezTo>
                <a:cubicBezTo>
                  <a:pt x="321979" y="742950"/>
                  <a:pt x="326584" y="731995"/>
                  <a:pt x="334679" y="723900"/>
                </a:cubicBezTo>
                <a:cubicBezTo>
                  <a:pt x="344204" y="714375"/>
                  <a:pt x="354984" y="705958"/>
                  <a:pt x="363254" y="695325"/>
                </a:cubicBezTo>
                <a:cubicBezTo>
                  <a:pt x="377310" y="677253"/>
                  <a:pt x="382304" y="650875"/>
                  <a:pt x="401354" y="638175"/>
                </a:cubicBezTo>
                <a:cubicBezTo>
                  <a:pt x="494255" y="576241"/>
                  <a:pt x="349884" y="673252"/>
                  <a:pt x="468029" y="590550"/>
                </a:cubicBezTo>
                <a:cubicBezTo>
                  <a:pt x="486786" y="577420"/>
                  <a:pt x="508990" y="568639"/>
                  <a:pt x="525179" y="552450"/>
                </a:cubicBezTo>
                <a:cubicBezTo>
                  <a:pt x="544229" y="533400"/>
                  <a:pt x="559913" y="510244"/>
                  <a:pt x="582329" y="495300"/>
                </a:cubicBezTo>
                <a:cubicBezTo>
                  <a:pt x="591854" y="488950"/>
                  <a:pt x="602110" y="483579"/>
                  <a:pt x="610904" y="476250"/>
                </a:cubicBezTo>
                <a:cubicBezTo>
                  <a:pt x="621252" y="467626"/>
                  <a:pt x="628846" y="455945"/>
                  <a:pt x="639479" y="447675"/>
                </a:cubicBezTo>
                <a:cubicBezTo>
                  <a:pt x="657551" y="433619"/>
                  <a:pt x="677579" y="422275"/>
                  <a:pt x="696629" y="409575"/>
                </a:cubicBezTo>
                <a:cubicBezTo>
                  <a:pt x="706154" y="403225"/>
                  <a:pt x="717109" y="398620"/>
                  <a:pt x="725204" y="390525"/>
                </a:cubicBezTo>
                <a:cubicBezTo>
                  <a:pt x="808686" y="307043"/>
                  <a:pt x="702788" y="409205"/>
                  <a:pt x="782354" y="342900"/>
                </a:cubicBezTo>
                <a:cubicBezTo>
                  <a:pt x="792702" y="334276"/>
                  <a:pt x="800296" y="322595"/>
                  <a:pt x="810929" y="314325"/>
                </a:cubicBezTo>
                <a:lnTo>
                  <a:pt x="896654" y="257175"/>
                </a:lnTo>
                <a:lnTo>
                  <a:pt x="925229" y="238125"/>
                </a:lnTo>
                <a:cubicBezTo>
                  <a:pt x="934754" y="231775"/>
                  <a:pt x="942944" y="222695"/>
                  <a:pt x="953804" y="219075"/>
                </a:cubicBezTo>
                <a:cubicBezTo>
                  <a:pt x="1020817" y="196737"/>
                  <a:pt x="938089" y="225810"/>
                  <a:pt x="1020479" y="190500"/>
                </a:cubicBezTo>
                <a:cubicBezTo>
                  <a:pt x="1029707" y="186545"/>
                  <a:pt x="1039826" y="184930"/>
                  <a:pt x="1049054" y="180975"/>
                </a:cubicBezTo>
                <a:cubicBezTo>
                  <a:pt x="1062105" y="175382"/>
                  <a:pt x="1074103" y="167518"/>
                  <a:pt x="1087154" y="161925"/>
                </a:cubicBezTo>
                <a:cubicBezTo>
                  <a:pt x="1096382" y="157970"/>
                  <a:pt x="1106749" y="156890"/>
                  <a:pt x="1115729" y="152400"/>
                </a:cubicBezTo>
                <a:cubicBezTo>
                  <a:pt x="1125968" y="147280"/>
                  <a:pt x="1133782" y="137859"/>
                  <a:pt x="1144304" y="133350"/>
                </a:cubicBezTo>
                <a:cubicBezTo>
                  <a:pt x="1156336" y="128193"/>
                  <a:pt x="1169865" y="127587"/>
                  <a:pt x="1182404" y="123825"/>
                </a:cubicBezTo>
                <a:cubicBezTo>
                  <a:pt x="1201638" y="118055"/>
                  <a:pt x="1220504" y="111125"/>
                  <a:pt x="1239554" y="104775"/>
                </a:cubicBezTo>
                <a:lnTo>
                  <a:pt x="1296704" y="85725"/>
                </a:lnTo>
                <a:cubicBezTo>
                  <a:pt x="1306229" y="82550"/>
                  <a:pt x="1316299" y="80690"/>
                  <a:pt x="1325279" y="76200"/>
                </a:cubicBezTo>
                <a:cubicBezTo>
                  <a:pt x="1337979" y="69850"/>
                  <a:pt x="1351051" y="64195"/>
                  <a:pt x="1363379" y="57150"/>
                </a:cubicBezTo>
                <a:cubicBezTo>
                  <a:pt x="1373318" y="51470"/>
                  <a:pt x="1381493" y="42749"/>
                  <a:pt x="1391954" y="38100"/>
                </a:cubicBezTo>
                <a:cubicBezTo>
                  <a:pt x="1407198" y="31325"/>
                  <a:pt x="1465039" y="13219"/>
                  <a:pt x="1487204" y="9525"/>
                </a:cubicBezTo>
                <a:cubicBezTo>
                  <a:pt x="1493468" y="8481"/>
                  <a:pt x="1445929" y="0"/>
                  <a:pt x="150625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Freihandform 40"/>
          <p:cNvSpPr/>
          <p:nvPr/>
        </p:nvSpPr>
        <p:spPr bwMode="auto">
          <a:xfrm rot="9817148">
            <a:off x="-12535" y="5007548"/>
            <a:ext cx="1935806" cy="869798"/>
          </a:xfrm>
          <a:custGeom>
            <a:avLst/>
            <a:gdLst>
              <a:gd name="connsiteX0" fmla="*/ 439298 w 477398"/>
              <a:gd name="connsiteY0" fmla="*/ 0 h 457200"/>
              <a:gd name="connsiteX1" fmla="*/ 458348 w 477398"/>
              <a:gd name="connsiteY1" fmla="*/ 95250 h 457200"/>
              <a:gd name="connsiteX2" fmla="*/ 477398 w 477398"/>
              <a:gd name="connsiteY2" fmla="*/ 152400 h 457200"/>
              <a:gd name="connsiteX3" fmla="*/ 467873 w 477398"/>
              <a:gd name="connsiteY3" fmla="*/ 314325 h 457200"/>
              <a:gd name="connsiteX4" fmla="*/ 401198 w 477398"/>
              <a:gd name="connsiteY4" fmla="*/ 400050 h 457200"/>
              <a:gd name="connsiteX5" fmla="*/ 372623 w 477398"/>
              <a:gd name="connsiteY5" fmla="*/ 419100 h 457200"/>
              <a:gd name="connsiteX6" fmla="*/ 296423 w 477398"/>
              <a:gd name="connsiteY6" fmla="*/ 438150 h 457200"/>
              <a:gd name="connsiteX7" fmla="*/ 229748 w 477398"/>
              <a:gd name="connsiteY7" fmla="*/ 457200 h 457200"/>
              <a:gd name="connsiteX8" fmla="*/ 10673 w 477398"/>
              <a:gd name="connsiteY8" fmla="*/ 447675 h 457200"/>
              <a:gd name="connsiteX9" fmla="*/ 10673 w 477398"/>
              <a:gd name="connsiteY9" fmla="*/ 390525 h 457200"/>
              <a:gd name="connsiteX10" fmla="*/ 67823 w 477398"/>
              <a:gd name="connsiteY10" fmla="*/ 333375 h 457200"/>
              <a:gd name="connsiteX11" fmla="*/ 96398 w 477398"/>
              <a:gd name="connsiteY11" fmla="*/ 304800 h 457200"/>
              <a:gd name="connsiteX12" fmla="*/ 124973 w 477398"/>
              <a:gd name="connsiteY12" fmla="*/ 247650 h 457200"/>
              <a:gd name="connsiteX13" fmla="*/ 182123 w 477398"/>
              <a:gd name="connsiteY13" fmla="*/ 133350 h 457200"/>
              <a:gd name="connsiteX14" fmla="*/ 267848 w 477398"/>
              <a:gd name="connsiteY14" fmla="*/ 66675 h 457200"/>
              <a:gd name="connsiteX15" fmla="*/ 353573 w 477398"/>
              <a:gd name="connsiteY15" fmla="*/ 28575 h 457200"/>
              <a:gd name="connsiteX16" fmla="*/ 439298 w 477398"/>
              <a:gd name="connsiteY1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7398" h="457200">
                <a:moveTo>
                  <a:pt x="439298" y="0"/>
                </a:moveTo>
                <a:cubicBezTo>
                  <a:pt x="445648" y="31750"/>
                  <a:pt x="448109" y="64533"/>
                  <a:pt x="458348" y="95250"/>
                </a:cubicBezTo>
                <a:lnTo>
                  <a:pt x="477398" y="152400"/>
                </a:lnTo>
                <a:cubicBezTo>
                  <a:pt x="474223" y="206375"/>
                  <a:pt x="473253" y="260525"/>
                  <a:pt x="467873" y="314325"/>
                </a:cubicBezTo>
                <a:cubicBezTo>
                  <a:pt x="464217" y="350884"/>
                  <a:pt x="426839" y="382956"/>
                  <a:pt x="401198" y="400050"/>
                </a:cubicBezTo>
                <a:cubicBezTo>
                  <a:pt x="391673" y="406400"/>
                  <a:pt x="383381" y="415188"/>
                  <a:pt x="372623" y="419100"/>
                </a:cubicBezTo>
                <a:cubicBezTo>
                  <a:pt x="348018" y="428047"/>
                  <a:pt x="321261" y="429871"/>
                  <a:pt x="296423" y="438150"/>
                </a:cubicBezTo>
                <a:cubicBezTo>
                  <a:pt x="255429" y="451815"/>
                  <a:pt x="277588" y="445240"/>
                  <a:pt x="229748" y="457200"/>
                </a:cubicBezTo>
                <a:cubicBezTo>
                  <a:pt x="156723" y="454025"/>
                  <a:pt x="82772" y="459692"/>
                  <a:pt x="10673" y="447675"/>
                </a:cubicBezTo>
                <a:cubicBezTo>
                  <a:pt x="-11812" y="443927"/>
                  <a:pt x="7758" y="394273"/>
                  <a:pt x="10673" y="390525"/>
                </a:cubicBezTo>
                <a:cubicBezTo>
                  <a:pt x="27213" y="369259"/>
                  <a:pt x="48773" y="352425"/>
                  <a:pt x="67823" y="333375"/>
                </a:cubicBezTo>
                <a:lnTo>
                  <a:pt x="96398" y="304800"/>
                </a:lnTo>
                <a:cubicBezTo>
                  <a:pt x="131136" y="200587"/>
                  <a:pt x="75734" y="358437"/>
                  <a:pt x="124973" y="247650"/>
                </a:cubicBezTo>
                <a:cubicBezTo>
                  <a:pt x="140987" y="211618"/>
                  <a:pt x="144601" y="158365"/>
                  <a:pt x="182123" y="133350"/>
                </a:cubicBezTo>
                <a:cubicBezTo>
                  <a:pt x="326566" y="37055"/>
                  <a:pt x="178319" y="141282"/>
                  <a:pt x="267848" y="66675"/>
                </a:cubicBezTo>
                <a:cubicBezTo>
                  <a:pt x="293052" y="45672"/>
                  <a:pt x="320784" y="35133"/>
                  <a:pt x="353573" y="28575"/>
                </a:cubicBezTo>
                <a:lnTo>
                  <a:pt x="439298" y="0"/>
                </a:lnTo>
                <a:close/>
              </a:path>
            </a:pathLst>
          </a:cu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003127" y="5196071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Update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 rot="19784618">
            <a:off x="4588517" y="503598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Update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„</a:t>
            </a:r>
            <a:r>
              <a:rPr lang="en-US" sz="1400" b="1" dirty="0" smtClean="0">
                <a:solidFill>
                  <a:schemeClr val="tx1"/>
                </a:solidFill>
              </a:rPr>
              <a:t>partial clear“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762393" y="1908101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unmodified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area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 bwMode="auto">
          <a:xfrm rot="19167302">
            <a:off x="-245044" y="4781368"/>
            <a:ext cx="2070125" cy="745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087226" y="4349987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event-based update</a:t>
            </a:r>
          </a:p>
        </p:txBody>
      </p:sp>
      <p:cxnSp>
        <p:nvCxnSpPr>
          <p:cNvPr id="52" name="Gerade Verbindung 51"/>
          <p:cNvCxnSpPr>
            <a:stCxn id="3" idx="1"/>
            <a:endCxn id="3" idx="3"/>
          </p:cNvCxnSpPr>
          <p:nvPr/>
        </p:nvCxnSpPr>
        <p:spPr bwMode="auto">
          <a:xfrm>
            <a:off x="431800" y="3715792"/>
            <a:ext cx="82772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53"/>
          <p:cNvCxnSpPr/>
          <p:nvPr/>
        </p:nvCxnSpPr>
        <p:spPr bwMode="auto">
          <a:xfrm>
            <a:off x="4464236" y="3715792"/>
            <a:ext cx="0" cy="24175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5749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 bwMode="auto">
          <a:xfrm>
            <a:off x="378205" y="4701927"/>
            <a:ext cx="4105729" cy="1343025"/>
          </a:xfrm>
          <a:custGeom>
            <a:avLst/>
            <a:gdLst>
              <a:gd name="connsiteX0" fmla="*/ 1506254 w 4469527"/>
              <a:gd name="connsiteY0" fmla="*/ 0 h 1343025"/>
              <a:gd name="connsiteX1" fmla="*/ 1849154 w 4469527"/>
              <a:gd name="connsiteY1" fmla="*/ 9525 h 1343025"/>
              <a:gd name="connsiteX2" fmla="*/ 1963454 w 4469527"/>
              <a:gd name="connsiteY2" fmla="*/ 28575 h 1343025"/>
              <a:gd name="connsiteX3" fmla="*/ 2030129 w 4469527"/>
              <a:gd name="connsiteY3" fmla="*/ 38100 h 1343025"/>
              <a:gd name="connsiteX4" fmla="*/ 2182529 w 4469527"/>
              <a:gd name="connsiteY4" fmla="*/ 57150 h 1343025"/>
              <a:gd name="connsiteX5" fmla="*/ 2763554 w 4469527"/>
              <a:gd name="connsiteY5" fmla="*/ 66675 h 1343025"/>
              <a:gd name="connsiteX6" fmla="*/ 2830229 w 4469527"/>
              <a:gd name="connsiteY6" fmla="*/ 85725 h 1343025"/>
              <a:gd name="connsiteX7" fmla="*/ 2858804 w 4469527"/>
              <a:gd name="connsiteY7" fmla="*/ 95250 h 1343025"/>
              <a:gd name="connsiteX8" fmla="*/ 2915954 w 4469527"/>
              <a:gd name="connsiteY8" fmla="*/ 104775 h 1343025"/>
              <a:gd name="connsiteX9" fmla="*/ 2944529 w 4469527"/>
              <a:gd name="connsiteY9" fmla="*/ 114300 h 1343025"/>
              <a:gd name="connsiteX10" fmla="*/ 3020729 w 4469527"/>
              <a:gd name="connsiteY10" fmla="*/ 133350 h 1343025"/>
              <a:gd name="connsiteX11" fmla="*/ 3106454 w 4469527"/>
              <a:gd name="connsiteY11" fmla="*/ 161925 h 1343025"/>
              <a:gd name="connsiteX12" fmla="*/ 3135029 w 4469527"/>
              <a:gd name="connsiteY12" fmla="*/ 171450 h 1343025"/>
              <a:gd name="connsiteX13" fmla="*/ 3163604 w 4469527"/>
              <a:gd name="connsiteY13" fmla="*/ 180975 h 1343025"/>
              <a:gd name="connsiteX14" fmla="*/ 3211229 w 4469527"/>
              <a:gd name="connsiteY14" fmla="*/ 190500 h 1343025"/>
              <a:gd name="connsiteX15" fmla="*/ 3249329 w 4469527"/>
              <a:gd name="connsiteY15" fmla="*/ 200025 h 1343025"/>
              <a:gd name="connsiteX16" fmla="*/ 3335054 w 4469527"/>
              <a:gd name="connsiteY16" fmla="*/ 209550 h 1343025"/>
              <a:gd name="connsiteX17" fmla="*/ 3382679 w 4469527"/>
              <a:gd name="connsiteY17" fmla="*/ 219075 h 1343025"/>
              <a:gd name="connsiteX18" fmla="*/ 3458879 w 4469527"/>
              <a:gd name="connsiteY18" fmla="*/ 228600 h 1343025"/>
              <a:gd name="connsiteX19" fmla="*/ 3554129 w 4469527"/>
              <a:gd name="connsiteY19" fmla="*/ 257175 h 1343025"/>
              <a:gd name="connsiteX20" fmla="*/ 3611279 w 4469527"/>
              <a:gd name="connsiteY20" fmla="*/ 276225 h 1343025"/>
              <a:gd name="connsiteX21" fmla="*/ 3639854 w 4469527"/>
              <a:gd name="connsiteY21" fmla="*/ 285750 h 1343025"/>
              <a:gd name="connsiteX22" fmla="*/ 3687479 w 4469527"/>
              <a:gd name="connsiteY22" fmla="*/ 295275 h 1343025"/>
              <a:gd name="connsiteX23" fmla="*/ 3754154 w 4469527"/>
              <a:gd name="connsiteY23" fmla="*/ 323850 h 1343025"/>
              <a:gd name="connsiteX24" fmla="*/ 3811304 w 4469527"/>
              <a:gd name="connsiteY24" fmla="*/ 342900 h 1343025"/>
              <a:gd name="connsiteX25" fmla="*/ 3839879 w 4469527"/>
              <a:gd name="connsiteY25" fmla="*/ 352425 h 1343025"/>
              <a:gd name="connsiteX26" fmla="*/ 3887504 w 4469527"/>
              <a:gd name="connsiteY26" fmla="*/ 361950 h 1343025"/>
              <a:gd name="connsiteX27" fmla="*/ 3916079 w 4469527"/>
              <a:gd name="connsiteY27" fmla="*/ 371475 h 1343025"/>
              <a:gd name="connsiteX28" fmla="*/ 3954179 w 4469527"/>
              <a:gd name="connsiteY28" fmla="*/ 381000 h 1343025"/>
              <a:gd name="connsiteX29" fmla="*/ 3982754 w 4469527"/>
              <a:gd name="connsiteY29" fmla="*/ 390525 h 1343025"/>
              <a:gd name="connsiteX30" fmla="*/ 4068479 w 4469527"/>
              <a:gd name="connsiteY30" fmla="*/ 400050 h 1343025"/>
              <a:gd name="connsiteX31" fmla="*/ 4201829 w 4469527"/>
              <a:gd name="connsiteY31" fmla="*/ 438150 h 1343025"/>
              <a:gd name="connsiteX32" fmla="*/ 4258979 w 4469527"/>
              <a:gd name="connsiteY32" fmla="*/ 485775 h 1343025"/>
              <a:gd name="connsiteX33" fmla="*/ 4287554 w 4469527"/>
              <a:gd name="connsiteY33" fmla="*/ 504825 h 1343025"/>
              <a:gd name="connsiteX34" fmla="*/ 4344704 w 4469527"/>
              <a:gd name="connsiteY34" fmla="*/ 552450 h 1343025"/>
              <a:gd name="connsiteX35" fmla="*/ 4382804 w 4469527"/>
              <a:gd name="connsiteY35" fmla="*/ 609600 h 1343025"/>
              <a:gd name="connsiteX36" fmla="*/ 4401854 w 4469527"/>
              <a:gd name="connsiteY36" fmla="*/ 638175 h 1343025"/>
              <a:gd name="connsiteX37" fmla="*/ 4430429 w 4469527"/>
              <a:gd name="connsiteY37" fmla="*/ 676275 h 1343025"/>
              <a:gd name="connsiteX38" fmla="*/ 4449479 w 4469527"/>
              <a:gd name="connsiteY38" fmla="*/ 733425 h 1343025"/>
              <a:gd name="connsiteX39" fmla="*/ 4459004 w 4469527"/>
              <a:gd name="connsiteY39" fmla="*/ 762000 h 1343025"/>
              <a:gd name="connsiteX40" fmla="*/ 4459004 w 4469527"/>
              <a:gd name="connsiteY40" fmla="*/ 923925 h 1343025"/>
              <a:gd name="connsiteX41" fmla="*/ 4411379 w 4469527"/>
              <a:gd name="connsiteY41" fmla="*/ 981075 h 1343025"/>
              <a:gd name="connsiteX42" fmla="*/ 4392329 w 4469527"/>
              <a:gd name="connsiteY42" fmla="*/ 1038225 h 1343025"/>
              <a:gd name="connsiteX43" fmla="*/ 4382804 w 4469527"/>
              <a:gd name="connsiteY43" fmla="*/ 1066800 h 1343025"/>
              <a:gd name="connsiteX44" fmla="*/ 4363754 w 4469527"/>
              <a:gd name="connsiteY44" fmla="*/ 1095375 h 1343025"/>
              <a:gd name="connsiteX45" fmla="*/ 4354229 w 4469527"/>
              <a:gd name="connsiteY45" fmla="*/ 1123950 h 1343025"/>
              <a:gd name="connsiteX46" fmla="*/ 4268504 w 4469527"/>
              <a:gd name="connsiteY46" fmla="*/ 1190625 h 1343025"/>
              <a:gd name="connsiteX47" fmla="*/ 4239929 w 4469527"/>
              <a:gd name="connsiteY47" fmla="*/ 1209675 h 1343025"/>
              <a:gd name="connsiteX48" fmla="*/ 4201829 w 4469527"/>
              <a:gd name="connsiteY48" fmla="*/ 1219200 h 1343025"/>
              <a:gd name="connsiteX49" fmla="*/ 4116104 w 4469527"/>
              <a:gd name="connsiteY49" fmla="*/ 1247775 h 1343025"/>
              <a:gd name="connsiteX50" fmla="*/ 4087529 w 4469527"/>
              <a:gd name="connsiteY50" fmla="*/ 1257300 h 1343025"/>
              <a:gd name="connsiteX51" fmla="*/ 4058954 w 4469527"/>
              <a:gd name="connsiteY51" fmla="*/ 1266825 h 1343025"/>
              <a:gd name="connsiteX52" fmla="*/ 4030379 w 4469527"/>
              <a:gd name="connsiteY52" fmla="*/ 1285875 h 1343025"/>
              <a:gd name="connsiteX53" fmla="*/ 3973229 w 4469527"/>
              <a:gd name="connsiteY53" fmla="*/ 1304925 h 1343025"/>
              <a:gd name="connsiteX54" fmla="*/ 3916079 w 4469527"/>
              <a:gd name="connsiteY54" fmla="*/ 1323975 h 1343025"/>
              <a:gd name="connsiteX55" fmla="*/ 3887504 w 4469527"/>
              <a:gd name="connsiteY55" fmla="*/ 1333500 h 1343025"/>
              <a:gd name="connsiteX56" fmla="*/ 3858929 w 4469527"/>
              <a:gd name="connsiteY56" fmla="*/ 1343025 h 1343025"/>
              <a:gd name="connsiteX57" fmla="*/ 3544604 w 4469527"/>
              <a:gd name="connsiteY57" fmla="*/ 1333500 h 1343025"/>
              <a:gd name="connsiteX58" fmla="*/ 3496979 w 4469527"/>
              <a:gd name="connsiteY58" fmla="*/ 1323975 h 1343025"/>
              <a:gd name="connsiteX59" fmla="*/ 3363629 w 4469527"/>
              <a:gd name="connsiteY59" fmla="*/ 1314450 h 1343025"/>
              <a:gd name="connsiteX60" fmla="*/ 3239804 w 4469527"/>
              <a:gd name="connsiteY60" fmla="*/ 1295400 h 1343025"/>
              <a:gd name="connsiteX61" fmla="*/ 3201704 w 4469527"/>
              <a:gd name="connsiteY61" fmla="*/ 1285875 h 1343025"/>
              <a:gd name="connsiteX62" fmla="*/ 3125504 w 4469527"/>
              <a:gd name="connsiteY62" fmla="*/ 1276350 h 1343025"/>
              <a:gd name="connsiteX63" fmla="*/ 3068354 w 4469527"/>
              <a:gd name="connsiteY63" fmla="*/ 1266825 h 1343025"/>
              <a:gd name="connsiteX64" fmla="*/ 2982629 w 4469527"/>
              <a:gd name="connsiteY64" fmla="*/ 1257300 h 1343025"/>
              <a:gd name="connsiteX65" fmla="*/ 2935004 w 4469527"/>
              <a:gd name="connsiteY65" fmla="*/ 1247775 h 1343025"/>
              <a:gd name="connsiteX66" fmla="*/ 2820704 w 4469527"/>
              <a:gd name="connsiteY66" fmla="*/ 1228725 h 1343025"/>
              <a:gd name="connsiteX67" fmla="*/ 2715929 w 4469527"/>
              <a:gd name="connsiteY67" fmla="*/ 1200150 h 1343025"/>
              <a:gd name="connsiteX68" fmla="*/ 2630204 w 4469527"/>
              <a:gd name="connsiteY68" fmla="*/ 1190625 h 1343025"/>
              <a:gd name="connsiteX69" fmla="*/ 2458754 w 4469527"/>
              <a:gd name="connsiteY69" fmla="*/ 1162050 h 1343025"/>
              <a:gd name="connsiteX70" fmla="*/ 2430179 w 4469527"/>
              <a:gd name="connsiteY70" fmla="*/ 1152525 h 1343025"/>
              <a:gd name="connsiteX71" fmla="*/ 2030129 w 4469527"/>
              <a:gd name="connsiteY71" fmla="*/ 1152525 h 1343025"/>
              <a:gd name="connsiteX72" fmla="*/ 1572929 w 4469527"/>
              <a:gd name="connsiteY72" fmla="*/ 1162050 h 1343025"/>
              <a:gd name="connsiteX73" fmla="*/ 1487204 w 4469527"/>
              <a:gd name="connsiteY73" fmla="*/ 1171575 h 1343025"/>
              <a:gd name="connsiteX74" fmla="*/ 1420529 w 4469527"/>
              <a:gd name="connsiteY74" fmla="*/ 1181100 h 1343025"/>
              <a:gd name="connsiteX75" fmla="*/ 1134779 w 4469527"/>
              <a:gd name="connsiteY75" fmla="*/ 1190625 h 1343025"/>
              <a:gd name="connsiteX76" fmla="*/ 991904 w 4469527"/>
              <a:gd name="connsiteY76" fmla="*/ 1209675 h 1343025"/>
              <a:gd name="connsiteX77" fmla="*/ 925229 w 4469527"/>
              <a:gd name="connsiteY77" fmla="*/ 1219200 h 1343025"/>
              <a:gd name="connsiteX78" fmla="*/ 896654 w 4469527"/>
              <a:gd name="connsiteY78" fmla="*/ 1228725 h 1343025"/>
              <a:gd name="connsiteX79" fmla="*/ 772829 w 4469527"/>
              <a:gd name="connsiteY79" fmla="*/ 1247775 h 1343025"/>
              <a:gd name="connsiteX80" fmla="*/ 734729 w 4469527"/>
              <a:gd name="connsiteY80" fmla="*/ 1257300 h 1343025"/>
              <a:gd name="connsiteX81" fmla="*/ 601379 w 4469527"/>
              <a:gd name="connsiteY81" fmla="*/ 1276350 h 1343025"/>
              <a:gd name="connsiteX82" fmla="*/ 515654 w 4469527"/>
              <a:gd name="connsiteY82" fmla="*/ 1323975 h 1343025"/>
              <a:gd name="connsiteX83" fmla="*/ 77504 w 4469527"/>
              <a:gd name="connsiteY83" fmla="*/ 1314450 h 1343025"/>
              <a:gd name="connsiteX84" fmla="*/ 48929 w 4469527"/>
              <a:gd name="connsiteY84" fmla="*/ 1304925 h 1343025"/>
              <a:gd name="connsiteX85" fmla="*/ 20354 w 4469527"/>
              <a:gd name="connsiteY85" fmla="*/ 1285875 h 1343025"/>
              <a:gd name="connsiteX86" fmla="*/ 1304 w 4469527"/>
              <a:gd name="connsiteY86" fmla="*/ 1257300 h 1343025"/>
              <a:gd name="connsiteX87" fmla="*/ 10829 w 4469527"/>
              <a:gd name="connsiteY87" fmla="*/ 1095375 h 1343025"/>
              <a:gd name="connsiteX88" fmla="*/ 48929 w 4469527"/>
              <a:gd name="connsiteY88" fmla="*/ 1038225 h 1343025"/>
              <a:gd name="connsiteX89" fmla="*/ 96554 w 4469527"/>
              <a:gd name="connsiteY89" fmla="*/ 981075 h 1343025"/>
              <a:gd name="connsiteX90" fmla="*/ 125129 w 4469527"/>
              <a:gd name="connsiteY90" fmla="*/ 962025 h 1343025"/>
              <a:gd name="connsiteX91" fmla="*/ 182279 w 4469527"/>
              <a:gd name="connsiteY91" fmla="*/ 914400 h 1343025"/>
              <a:gd name="connsiteX92" fmla="*/ 229904 w 4469527"/>
              <a:gd name="connsiteY92" fmla="*/ 866775 h 1343025"/>
              <a:gd name="connsiteX93" fmla="*/ 248954 w 4469527"/>
              <a:gd name="connsiteY93" fmla="*/ 838200 h 1343025"/>
              <a:gd name="connsiteX94" fmla="*/ 277529 w 4469527"/>
              <a:gd name="connsiteY94" fmla="*/ 809625 h 1343025"/>
              <a:gd name="connsiteX95" fmla="*/ 315629 w 4469527"/>
              <a:gd name="connsiteY95" fmla="*/ 752475 h 1343025"/>
              <a:gd name="connsiteX96" fmla="*/ 334679 w 4469527"/>
              <a:gd name="connsiteY96" fmla="*/ 723900 h 1343025"/>
              <a:gd name="connsiteX97" fmla="*/ 363254 w 4469527"/>
              <a:gd name="connsiteY97" fmla="*/ 695325 h 1343025"/>
              <a:gd name="connsiteX98" fmla="*/ 401354 w 4469527"/>
              <a:gd name="connsiteY98" fmla="*/ 638175 h 1343025"/>
              <a:gd name="connsiteX99" fmla="*/ 468029 w 4469527"/>
              <a:gd name="connsiteY99" fmla="*/ 590550 h 1343025"/>
              <a:gd name="connsiteX100" fmla="*/ 525179 w 4469527"/>
              <a:gd name="connsiteY100" fmla="*/ 552450 h 1343025"/>
              <a:gd name="connsiteX101" fmla="*/ 582329 w 4469527"/>
              <a:gd name="connsiteY101" fmla="*/ 495300 h 1343025"/>
              <a:gd name="connsiteX102" fmla="*/ 610904 w 4469527"/>
              <a:gd name="connsiteY102" fmla="*/ 476250 h 1343025"/>
              <a:gd name="connsiteX103" fmla="*/ 639479 w 4469527"/>
              <a:gd name="connsiteY103" fmla="*/ 447675 h 1343025"/>
              <a:gd name="connsiteX104" fmla="*/ 696629 w 4469527"/>
              <a:gd name="connsiteY104" fmla="*/ 409575 h 1343025"/>
              <a:gd name="connsiteX105" fmla="*/ 725204 w 4469527"/>
              <a:gd name="connsiteY105" fmla="*/ 390525 h 1343025"/>
              <a:gd name="connsiteX106" fmla="*/ 782354 w 4469527"/>
              <a:gd name="connsiteY106" fmla="*/ 342900 h 1343025"/>
              <a:gd name="connsiteX107" fmla="*/ 810929 w 4469527"/>
              <a:gd name="connsiteY107" fmla="*/ 314325 h 1343025"/>
              <a:gd name="connsiteX108" fmla="*/ 896654 w 4469527"/>
              <a:gd name="connsiteY108" fmla="*/ 257175 h 1343025"/>
              <a:gd name="connsiteX109" fmla="*/ 925229 w 4469527"/>
              <a:gd name="connsiteY109" fmla="*/ 238125 h 1343025"/>
              <a:gd name="connsiteX110" fmla="*/ 953804 w 4469527"/>
              <a:gd name="connsiteY110" fmla="*/ 219075 h 1343025"/>
              <a:gd name="connsiteX111" fmla="*/ 1020479 w 4469527"/>
              <a:gd name="connsiteY111" fmla="*/ 190500 h 1343025"/>
              <a:gd name="connsiteX112" fmla="*/ 1049054 w 4469527"/>
              <a:gd name="connsiteY112" fmla="*/ 180975 h 1343025"/>
              <a:gd name="connsiteX113" fmla="*/ 1087154 w 4469527"/>
              <a:gd name="connsiteY113" fmla="*/ 161925 h 1343025"/>
              <a:gd name="connsiteX114" fmla="*/ 1115729 w 4469527"/>
              <a:gd name="connsiteY114" fmla="*/ 152400 h 1343025"/>
              <a:gd name="connsiteX115" fmla="*/ 1144304 w 4469527"/>
              <a:gd name="connsiteY115" fmla="*/ 133350 h 1343025"/>
              <a:gd name="connsiteX116" fmla="*/ 1182404 w 4469527"/>
              <a:gd name="connsiteY116" fmla="*/ 123825 h 1343025"/>
              <a:gd name="connsiteX117" fmla="*/ 1239554 w 4469527"/>
              <a:gd name="connsiteY117" fmla="*/ 104775 h 1343025"/>
              <a:gd name="connsiteX118" fmla="*/ 1296704 w 4469527"/>
              <a:gd name="connsiteY118" fmla="*/ 85725 h 1343025"/>
              <a:gd name="connsiteX119" fmla="*/ 1325279 w 4469527"/>
              <a:gd name="connsiteY119" fmla="*/ 76200 h 1343025"/>
              <a:gd name="connsiteX120" fmla="*/ 1363379 w 4469527"/>
              <a:gd name="connsiteY120" fmla="*/ 57150 h 1343025"/>
              <a:gd name="connsiteX121" fmla="*/ 1391954 w 4469527"/>
              <a:gd name="connsiteY121" fmla="*/ 38100 h 1343025"/>
              <a:gd name="connsiteX122" fmla="*/ 1487204 w 4469527"/>
              <a:gd name="connsiteY122" fmla="*/ 9525 h 1343025"/>
              <a:gd name="connsiteX123" fmla="*/ 1506254 w 4469527"/>
              <a:gd name="connsiteY123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469527" h="1343025">
                <a:moveTo>
                  <a:pt x="1506254" y="0"/>
                </a:moveTo>
                <a:cubicBezTo>
                  <a:pt x="1566579" y="0"/>
                  <a:pt x="1734933" y="4212"/>
                  <a:pt x="1849154" y="9525"/>
                </a:cubicBezTo>
                <a:cubicBezTo>
                  <a:pt x="1892333" y="11533"/>
                  <a:pt x="1922314" y="21718"/>
                  <a:pt x="1963454" y="28575"/>
                </a:cubicBezTo>
                <a:cubicBezTo>
                  <a:pt x="1985599" y="32266"/>
                  <a:pt x="2008040" y="34084"/>
                  <a:pt x="2030129" y="38100"/>
                </a:cubicBezTo>
                <a:cubicBezTo>
                  <a:pt x="2122724" y="54935"/>
                  <a:pt x="2004354" y="52268"/>
                  <a:pt x="2182529" y="57150"/>
                </a:cubicBezTo>
                <a:cubicBezTo>
                  <a:pt x="2376157" y="62455"/>
                  <a:pt x="2569879" y="63500"/>
                  <a:pt x="2763554" y="66675"/>
                </a:cubicBezTo>
                <a:cubicBezTo>
                  <a:pt x="2832067" y="89513"/>
                  <a:pt x="2746508" y="61805"/>
                  <a:pt x="2830229" y="85725"/>
                </a:cubicBezTo>
                <a:cubicBezTo>
                  <a:pt x="2839883" y="88483"/>
                  <a:pt x="2849003" y="93072"/>
                  <a:pt x="2858804" y="95250"/>
                </a:cubicBezTo>
                <a:cubicBezTo>
                  <a:pt x="2877657" y="99440"/>
                  <a:pt x="2897101" y="100585"/>
                  <a:pt x="2915954" y="104775"/>
                </a:cubicBezTo>
                <a:cubicBezTo>
                  <a:pt x="2925755" y="106953"/>
                  <a:pt x="2934843" y="111658"/>
                  <a:pt x="2944529" y="114300"/>
                </a:cubicBezTo>
                <a:cubicBezTo>
                  <a:pt x="2969788" y="121189"/>
                  <a:pt x="2995891" y="125071"/>
                  <a:pt x="3020729" y="133350"/>
                </a:cubicBezTo>
                <a:lnTo>
                  <a:pt x="3106454" y="161925"/>
                </a:lnTo>
                <a:lnTo>
                  <a:pt x="3135029" y="171450"/>
                </a:lnTo>
                <a:cubicBezTo>
                  <a:pt x="3144554" y="174625"/>
                  <a:pt x="3153759" y="179006"/>
                  <a:pt x="3163604" y="180975"/>
                </a:cubicBezTo>
                <a:cubicBezTo>
                  <a:pt x="3179479" y="184150"/>
                  <a:pt x="3195425" y="186988"/>
                  <a:pt x="3211229" y="190500"/>
                </a:cubicBezTo>
                <a:cubicBezTo>
                  <a:pt x="3224008" y="193340"/>
                  <a:pt x="3236390" y="198034"/>
                  <a:pt x="3249329" y="200025"/>
                </a:cubicBezTo>
                <a:cubicBezTo>
                  <a:pt x="3277746" y="204397"/>
                  <a:pt x="3306592" y="205484"/>
                  <a:pt x="3335054" y="209550"/>
                </a:cubicBezTo>
                <a:cubicBezTo>
                  <a:pt x="3351081" y="211840"/>
                  <a:pt x="3366678" y="216613"/>
                  <a:pt x="3382679" y="219075"/>
                </a:cubicBezTo>
                <a:cubicBezTo>
                  <a:pt x="3407979" y="222967"/>
                  <a:pt x="3433630" y="224392"/>
                  <a:pt x="3458879" y="228600"/>
                </a:cubicBezTo>
                <a:cubicBezTo>
                  <a:pt x="3487669" y="233398"/>
                  <a:pt x="3528722" y="248706"/>
                  <a:pt x="3554129" y="257175"/>
                </a:cubicBezTo>
                <a:lnTo>
                  <a:pt x="3611279" y="276225"/>
                </a:lnTo>
                <a:cubicBezTo>
                  <a:pt x="3620804" y="279400"/>
                  <a:pt x="3630009" y="283781"/>
                  <a:pt x="3639854" y="285750"/>
                </a:cubicBezTo>
                <a:lnTo>
                  <a:pt x="3687479" y="295275"/>
                </a:lnTo>
                <a:cubicBezTo>
                  <a:pt x="3732814" y="325498"/>
                  <a:pt x="3698238" y="307075"/>
                  <a:pt x="3754154" y="323850"/>
                </a:cubicBezTo>
                <a:cubicBezTo>
                  <a:pt x="3773388" y="329620"/>
                  <a:pt x="3792254" y="336550"/>
                  <a:pt x="3811304" y="342900"/>
                </a:cubicBezTo>
                <a:cubicBezTo>
                  <a:pt x="3820829" y="346075"/>
                  <a:pt x="3830034" y="350456"/>
                  <a:pt x="3839879" y="352425"/>
                </a:cubicBezTo>
                <a:cubicBezTo>
                  <a:pt x="3855754" y="355600"/>
                  <a:pt x="3871798" y="358023"/>
                  <a:pt x="3887504" y="361950"/>
                </a:cubicBezTo>
                <a:cubicBezTo>
                  <a:pt x="3897244" y="364385"/>
                  <a:pt x="3906425" y="368717"/>
                  <a:pt x="3916079" y="371475"/>
                </a:cubicBezTo>
                <a:cubicBezTo>
                  <a:pt x="3928666" y="375071"/>
                  <a:pt x="3941592" y="377404"/>
                  <a:pt x="3954179" y="381000"/>
                </a:cubicBezTo>
                <a:cubicBezTo>
                  <a:pt x="3963833" y="383758"/>
                  <a:pt x="3972850" y="388874"/>
                  <a:pt x="3982754" y="390525"/>
                </a:cubicBezTo>
                <a:cubicBezTo>
                  <a:pt x="4011114" y="395252"/>
                  <a:pt x="4039904" y="396875"/>
                  <a:pt x="4068479" y="400050"/>
                </a:cubicBezTo>
                <a:cubicBezTo>
                  <a:pt x="4078640" y="402590"/>
                  <a:pt x="4185431" y="427218"/>
                  <a:pt x="4201829" y="438150"/>
                </a:cubicBezTo>
                <a:cubicBezTo>
                  <a:pt x="4272775" y="485448"/>
                  <a:pt x="4185640" y="424659"/>
                  <a:pt x="4258979" y="485775"/>
                </a:cubicBezTo>
                <a:cubicBezTo>
                  <a:pt x="4267773" y="493104"/>
                  <a:pt x="4278760" y="497496"/>
                  <a:pt x="4287554" y="504825"/>
                </a:cubicBezTo>
                <a:cubicBezTo>
                  <a:pt x="4360893" y="565941"/>
                  <a:pt x="4273758" y="505152"/>
                  <a:pt x="4344704" y="552450"/>
                </a:cubicBezTo>
                <a:lnTo>
                  <a:pt x="4382804" y="609600"/>
                </a:lnTo>
                <a:cubicBezTo>
                  <a:pt x="4389154" y="619125"/>
                  <a:pt x="4394985" y="629017"/>
                  <a:pt x="4401854" y="638175"/>
                </a:cubicBezTo>
                <a:lnTo>
                  <a:pt x="4430429" y="676275"/>
                </a:lnTo>
                <a:lnTo>
                  <a:pt x="4449479" y="733425"/>
                </a:lnTo>
                <a:lnTo>
                  <a:pt x="4459004" y="762000"/>
                </a:lnTo>
                <a:cubicBezTo>
                  <a:pt x="4468905" y="831305"/>
                  <a:pt x="4476642" y="847492"/>
                  <a:pt x="4459004" y="923925"/>
                </a:cubicBezTo>
                <a:cubicBezTo>
                  <a:pt x="4455026" y="941164"/>
                  <a:pt x="4421522" y="970932"/>
                  <a:pt x="4411379" y="981075"/>
                </a:cubicBezTo>
                <a:lnTo>
                  <a:pt x="4392329" y="1038225"/>
                </a:lnTo>
                <a:cubicBezTo>
                  <a:pt x="4389154" y="1047750"/>
                  <a:pt x="4388373" y="1058446"/>
                  <a:pt x="4382804" y="1066800"/>
                </a:cubicBezTo>
                <a:cubicBezTo>
                  <a:pt x="4376454" y="1076325"/>
                  <a:pt x="4368874" y="1085136"/>
                  <a:pt x="4363754" y="1095375"/>
                </a:cubicBezTo>
                <a:cubicBezTo>
                  <a:pt x="4359264" y="1104355"/>
                  <a:pt x="4359798" y="1115596"/>
                  <a:pt x="4354229" y="1123950"/>
                </a:cubicBezTo>
                <a:cubicBezTo>
                  <a:pt x="4336323" y="1150809"/>
                  <a:pt x="4291211" y="1175487"/>
                  <a:pt x="4268504" y="1190625"/>
                </a:cubicBezTo>
                <a:cubicBezTo>
                  <a:pt x="4258979" y="1196975"/>
                  <a:pt x="4251035" y="1206899"/>
                  <a:pt x="4239929" y="1209675"/>
                </a:cubicBezTo>
                <a:cubicBezTo>
                  <a:pt x="4227229" y="1212850"/>
                  <a:pt x="4214368" y="1215438"/>
                  <a:pt x="4201829" y="1219200"/>
                </a:cubicBezTo>
                <a:lnTo>
                  <a:pt x="4116104" y="1247775"/>
                </a:lnTo>
                <a:lnTo>
                  <a:pt x="4087529" y="1257300"/>
                </a:lnTo>
                <a:cubicBezTo>
                  <a:pt x="4078004" y="1260475"/>
                  <a:pt x="4067308" y="1261256"/>
                  <a:pt x="4058954" y="1266825"/>
                </a:cubicBezTo>
                <a:cubicBezTo>
                  <a:pt x="4049429" y="1273175"/>
                  <a:pt x="4040840" y="1281226"/>
                  <a:pt x="4030379" y="1285875"/>
                </a:cubicBezTo>
                <a:cubicBezTo>
                  <a:pt x="4012029" y="1294030"/>
                  <a:pt x="3992279" y="1298575"/>
                  <a:pt x="3973229" y="1304925"/>
                </a:cubicBezTo>
                <a:lnTo>
                  <a:pt x="3916079" y="1323975"/>
                </a:lnTo>
                <a:lnTo>
                  <a:pt x="3887504" y="1333500"/>
                </a:lnTo>
                <a:lnTo>
                  <a:pt x="3858929" y="1343025"/>
                </a:lnTo>
                <a:cubicBezTo>
                  <a:pt x="3754154" y="1339850"/>
                  <a:pt x="3649282" y="1339009"/>
                  <a:pt x="3544604" y="1333500"/>
                </a:cubicBezTo>
                <a:cubicBezTo>
                  <a:pt x="3528437" y="1332649"/>
                  <a:pt x="3513079" y="1325670"/>
                  <a:pt x="3496979" y="1323975"/>
                </a:cubicBezTo>
                <a:cubicBezTo>
                  <a:pt x="3452661" y="1319310"/>
                  <a:pt x="3408079" y="1317625"/>
                  <a:pt x="3363629" y="1314450"/>
                </a:cubicBezTo>
                <a:cubicBezTo>
                  <a:pt x="3277656" y="1292957"/>
                  <a:pt x="3382422" y="1317341"/>
                  <a:pt x="3239804" y="1295400"/>
                </a:cubicBezTo>
                <a:cubicBezTo>
                  <a:pt x="3226865" y="1293409"/>
                  <a:pt x="3214617" y="1288027"/>
                  <a:pt x="3201704" y="1285875"/>
                </a:cubicBezTo>
                <a:cubicBezTo>
                  <a:pt x="3176455" y="1281667"/>
                  <a:pt x="3150844" y="1279970"/>
                  <a:pt x="3125504" y="1276350"/>
                </a:cubicBezTo>
                <a:cubicBezTo>
                  <a:pt x="3106385" y="1273619"/>
                  <a:pt x="3087497" y="1269377"/>
                  <a:pt x="3068354" y="1266825"/>
                </a:cubicBezTo>
                <a:cubicBezTo>
                  <a:pt x="3039855" y="1263025"/>
                  <a:pt x="3011091" y="1261366"/>
                  <a:pt x="2982629" y="1257300"/>
                </a:cubicBezTo>
                <a:cubicBezTo>
                  <a:pt x="2966602" y="1255010"/>
                  <a:pt x="2950973" y="1250437"/>
                  <a:pt x="2935004" y="1247775"/>
                </a:cubicBezTo>
                <a:cubicBezTo>
                  <a:pt x="2886617" y="1239710"/>
                  <a:pt x="2865599" y="1239949"/>
                  <a:pt x="2820704" y="1228725"/>
                </a:cubicBezTo>
                <a:cubicBezTo>
                  <a:pt x="2768200" y="1215599"/>
                  <a:pt x="2799500" y="1209436"/>
                  <a:pt x="2715929" y="1200150"/>
                </a:cubicBezTo>
                <a:lnTo>
                  <a:pt x="2630204" y="1190625"/>
                </a:lnTo>
                <a:cubicBezTo>
                  <a:pt x="2523048" y="1163836"/>
                  <a:pt x="2580056" y="1174180"/>
                  <a:pt x="2458754" y="1162050"/>
                </a:cubicBezTo>
                <a:cubicBezTo>
                  <a:pt x="2449229" y="1158875"/>
                  <a:pt x="2439919" y="1154960"/>
                  <a:pt x="2430179" y="1152525"/>
                </a:cubicBezTo>
                <a:cubicBezTo>
                  <a:pt x="2296439" y="1119090"/>
                  <a:pt x="2187350" y="1148826"/>
                  <a:pt x="2030129" y="1152525"/>
                </a:cubicBezTo>
                <a:lnTo>
                  <a:pt x="1572929" y="1162050"/>
                </a:lnTo>
                <a:lnTo>
                  <a:pt x="1487204" y="1171575"/>
                </a:lnTo>
                <a:cubicBezTo>
                  <a:pt x="1464927" y="1174360"/>
                  <a:pt x="1442947" y="1179888"/>
                  <a:pt x="1420529" y="1181100"/>
                </a:cubicBezTo>
                <a:cubicBezTo>
                  <a:pt x="1325365" y="1186244"/>
                  <a:pt x="1230029" y="1187450"/>
                  <a:pt x="1134779" y="1190625"/>
                </a:cubicBezTo>
                <a:cubicBezTo>
                  <a:pt x="1066795" y="1213286"/>
                  <a:pt x="1128162" y="1195332"/>
                  <a:pt x="991904" y="1209675"/>
                </a:cubicBezTo>
                <a:cubicBezTo>
                  <a:pt x="969577" y="1212025"/>
                  <a:pt x="947454" y="1216025"/>
                  <a:pt x="925229" y="1219200"/>
                </a:cubicBezTo>
                <a:cubicBezTo>
                  <a:pt x="915704" y="1222375"/>
                  <a:pt x="906455" y="1226547"/>
                  <a:pt x="896654" y="1228725"/>
                </a:cubicBezTo>
                <a:cubicBezTo>
                  <a:pt x="855223" y="1237932"/>
                  <a:pt x="814606" y="1240179"/>
                  <a:pt x="772829" y="1247775"/>
                </a:cubicBezTo>
                <a:cubicBezTo>
                  <a:pt x="759949" y="1250117"/>
                  <a:pt x="747668" y="1255309"/>
                  <a:pt x="734729" y="1257300"/>
                </a:cubicBezTo>
                <a:cubicBezTo>
                  <a:pt x="538640" y="1287468"/>
                  <a:pt x="730281" y="1250570"/>
                  <a:pt x="601379" y="1276350"/>
                </a:cubicBezTo>
                <a:cubicBezTo>
                  <a:pt x="535875" y="1320019"/>
                  <a:pt x="565949" y="1307210"/>
                  <a:pt x="515654" y="1323975"/>
                </a:cubicBezTo>
                <a:lnTo>
                  <a:pt x="77504" y="1314450"/>
                </a:lnTo>
                <a:cubicBezTo>
                  <a:pt x="67472" y="1314041"/>
                  <a:pt x="57909" y="1309415"/>
                  <a:pt x="48929" y="1304925"/>
                </a:cubicBezTo>
                <a:cubicBezTo>
                  <a:pt x="38690" y="1299805"/>
                  <a:pt x="29879" y="1292225"/>
                  <a:pt x="20354" y="1285875"/>
                </a:cubicBezTo>
                <a:cubicBezTo>
                  <a:pt x="14004" y="1276350"/>
                  <a:pt x="1876" y="1268733"/>
                  <a:pt x="1304" y="1257300"/>
                </a:cubicBezTo>
                <a:cubicBezTo>
                  <a:pt x="-1396" y="1203299"/>
                  <a:pt x="-657" y="1148209"/>
                  <a:pt x="10829" y="1095375"/>
                </a:cubicBezTo>
                <a:cubicBezTo>
                  <a:pt x="15693" y="1073002"/>
                  <a:pt x="36229" y="1057275"/>
                  <a:pt x="48929" y="1038225"/>
                </a:cubicBezTo>
                <a:cubicBezTo>
                  <a:pt x="67660" y="1010128"/>
                  <a:pt x="69052" y="1003994"/>
                  <a:pt x="96554" y="981075"/>
                </a:cubicBezTo>
                <a:cubicBezTo>
                  <a:pt x="105348" y="973746"/>
                  <a:pt x="116335" y="969354"/>
                  <a:pt x="125129" y="962025"/>
                </a:cubicBezTo>
                <a:cubicBezTo>
                  <a:pt x="198468" y="900909"/>
                  <a:pt x="111333" y="961698"/>
                  <a:pt x="182279" y="914400"/>
                </a:cubicBezTo>
                <a:cubicBezTo>
                  <a:pt x="233079" y="838200"/>
                  <a:pt x="166404" y="930275"/>
                  <a:pt x="229904" y="866775"/>
                </a:cubicBezTo>
                <a:cubicBezTo>
                  <a:pt x="237999" y="858680"/>
                  <a:pt x="241625" y="846994"/>
                  <a:pt x="248954" y="838200"/>
                </a:cubicBezTo>
                <a:cubicBezTo>
                  <a:pt x="257578" y="827852"/>
                  <a:pt x="269259" y="820258"/>
                  <a:pt x="277529" y="809625"/>
                </a:cubicBezTo>
                <a:cubicBezTo>
                  <a:pt x="291585" y="791553"/>
                  <a:pt x="302929" y="771525"/>
                  <a:pt x="315629" y="752475"/>
                </a:cubicBezTo>
                <a:cubicBezTo>
                  <a:pt x="321979" y="742950"/>
                  <a:pt x="326584" y="731995"/>
                  <a:pt x="334679" y="723900"/>
                </a:cubicBezTo>
                <a:cubicBezTo>
                  <a:pt x="344204" y="714375"/>
                  <a:pt x="354984" y="705958"/>
                  <a:pt x="363254" y="695325"/>
                </a:cubicBezTo>
                <a:cubicBezTo>
                  <a:pt x="377310" y="677253"/>
                  <a:pt x="382304" y="650875"/>
                  <a:pt x="401354" y="638175"/>
                </a:cubicBezTo>
                <a:cubicBezTo>
                  <a:pt x="494255" y="576241"/>
                  <a:pt x="349884" y="673252"/>
                  <a:pt x="468029" y="590550"/>
                </a:cubicBezTo>
                <a:cubicBezTo>
                  <a:pt x="486786" y="577420"/>
                  <a:pt x="508990" y="568639"/>
                  <a:pt x="525179" y="552450"/>
                </a:cubicBezTo>
                <a:cubicBezTo>
                  <a:pt x="544229" y="533400"/>
                  <a:pt x="559913" y="510244"/>
                  <a:pt x="582329" y="495300"/>
                </a:cubicBezTo>
                <a:cubicBezTo>
                  <a:pt x="591854" y="488950"/>
                  <a:pt x="602110" y="483579"/>
                  <a:pt x="610904" y="476250"/>
                </a:cubicBezTo>
                <a:cubicBezTo>
                  <a:pt x="621252" y="467626"/>
                  <a:pt x="628846" y="455945"/>
                  <a:pt x="639479" y="447675"/>
                </a:cubicBezTo>
                <a:cubicBezTo>
                  <a:pt x="657551" y="433619"/>
                  <a:pt x="677579" y="422275"/>
                  <a:pt x="696629" y="409575"/>
                </a:cubicBezTo>
                <a:cubicBezTo>
                  <a:pt x="706154" y="403225"/>
                  <a:pt x="717109" y="398620"/>
                  <a:pt x="725204" y="390525"/>
                </a:cubicBezTo>
                <a:cubicBezTo>
                  <a:pt x="808686" y="307043"/>
                  <a:pt x="702788" y="409205"/>
                  <a:pt x="782354" y="342900"/>
                </a:cubicBezTo>
                <a:cubicBezTo>
                  <a:pt x="792702" y="334276"/>
                  <a:pt x="800296" y="322595"/>
                  <a:pt x="810929" y="314325"/>
                </a:cubicBezTo>
                <a:lnTo>
                  <a:pt x="896654" y="257175"/>
                </a:lnTo>
                <a:lnTo>
                  <a:pt x="925229" y="238125"/>
                </a:lnTo>
                <a:cubicBezTo>
                  <a:pt x="934754" y="231775"/>
                  <a:pt x="942944" y="222695"/>
                  <a:pt x="953804" y="219075"/>
                </a:cubicBezTo>
                <a:cubicBezTo>
                  <a:pt x="1020817" y="196737"/>
                  <a:pt x="938089" y="225810"/>
                  <a:pt x="1020479" y="190500"/>
                </a:cubicBezTo>
                <a:cubicBezTo>
                  <a:pt x="1029707" y="186545"/>
                  <a:pt x="1039826" y="184930"/>
                  <a:pt x="1049054" y="180975"/>
                </a:cubicBezTo>
                <a:cubicBezTo>
                  <a:pt x="1062105" y="175382"/>
                  <a:pt x="1074103" y="167518"/>
                  <a:pt x="1087154" y="161925"/>
                </a:cubicBezTo>
                <a:cubicBezTo>
                  <a:pt x="1096382" y="157970"/>
                  <a:pt x="1106749" y="156890"/>
                  <a:pt x="1115729" y="152400"/>
                </a:cubicBezTo>
                <a:cubicBezTo>
                  <a:pt x="1125968" y="147280"/>
                  <a:pt x="1133782" y="137859"/>
                  <a:pt x="1144304" y="133350"/>
                </a:cubicBezTo>
                <a:cubicBezTo>
                  <a:pt x="1156336" y="128193"/>
                  <a:pt x="1169865" y="127587"/>
                  <a:pt x="1182404" y="123825"/>
                </a:cubicBezTo>
                <a:cubicBezTo>
                  <a:pt x="1201638" y="118055"/>
                  <a:pt x="1220504" y="111125"/>
                  <a:pt x="1239554" y="104775"/>
                </a:cubicBezTo>
                <a:lnTo>
                  <a:pt x="1296704" y="85725"/>
                </a:lnTo>
                <a:cubicBezTo>
                  <a:pt x="1306229" y="82550"/>
                  <a:pt x="1316299" y="80690"/>
                  <a:pt x="1325279" y="76200"/>
                </a:cubicBezTo>
                <a:cubicBezTo>
                  <a:pt x="1337979" y="69850"/>
                  <a:pt x="1351051" y="64195"/>
                  <a:pt x="1363379" y="57150"/>
                </a:cubicBezTo>
                <a:cubicBezTo>
                  <a:pt x="1373318" y="51470"/>
                  <a:pt x="1381493" y="42749"/>
                  <a:pt x="1391954" y="38100"/>
                </a:cubicBezTo>
                <a:cubicBezTo>
                  <a:pt x="1407198" y="31325"/>
                  <a:pt x="1465039" y="13219"/>
                  <a:pt x="1487204" y="9525"/>
                </a:cubicBezTo>
                <a:cubicBezTo>
                  <a:pt x="1493468" y="8481"/>
                  <a:pt x="1445929" y="0"/>
                  <a:pt x="1506254" y="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altLang="de-DE" noProof="0" dirty="0" smtClean="0"/>
              <a:t>CAP Update Strategies in DWD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8277225" cy="4318000"/>
          </a:xfrm>
        </p:spPr>
        <p:txBody>
          <a:bodyPr/>
          <a:lstStyle/>
          <a:p>
            <a:pPr marL="352425" lvl="1" indent="-352425"/>
            <a:r>
              <a:rPr lang="en-US" b="1" noProof="0" dirty="0" smtClean="0"/>
              <a:t>location-based</a:t>
            </a:r>
            <a:r>
              <a:rPr lang="en-US" noProof="0" dirty="0" smtClean="0"/>
              <a:t> </a:t>
            </a:r>
            <a:r>
              <a:rPr lang="en-US" b="1" noProof="0" dirty="0" smtClean="0"/>
              <a:t>strategy is </a:t>
            </a:r>
            <a:r>
              <a:rPr lang="en-US" b="1" u="sng" noProof="0" dirty="0" smtClean="0"/>
              <a:t>optimized for push notifications</a:t>
            </a:r>
          </a:p>
          <a:p>
            <a:pPr lvl="1"/>
            <a:r>
              <a:rPr lang="en-US" dirty="0"/>
              <a:t>s</a:t>
            </a:r>
            <a:r>
              <a:rPr lang="en-US" noProof="0" dirty="0" err="1" smtClean="0"/>
              <a:t>ubdivide</a:t>
            </a:r>
            <a:r>
              <a:rPr lang="en-US" noProof="0" dirty="0" smtClean="0"/>
              <a:t> updates, such that every affected </a:t>
            </a:r>
            <a:r>
              <a:rPr lang="en-US" dirty="0" smtClean="0"/>
              <a:t>area</a:t>
            </a:r>
            <a:r>
              <a:rPr lang="en-US" noProof="0" dirty="0" smtClean="0"/>
              <a:t>/point receives a minimal number of updates  </a:t>
            </a:r>
          </a:p>
          <a:p>
            <a:pPr lvl="1"/>
            <a:r>
              <a:rPr lang="en-US" noProof="0" dirty="0" smtClean="0"/>
              <a:t>CAP Updates &lt;code&gt;PARTIAL_CLEAR contain a list of cleared areas/polygon</a:t>
            </a:r>
          </a:p>
          <a:p>
            <a:pPr lvl="1"/>
            <a:r>
              <a:rPr lang="en-US" noProof="0" dirty="0" smtClean="0"/>
              <a:t>CAP Updates &lt;code&gt;SILENT_UPDATE should not be pushed again to recipients of messages identified in &lt;references&gt;</a:t>
            </a:r>
          </a:p>
          <a:p>
            <a:r>
              <a:rPr lang="en-US" b="1" dirty="0"/>
              <a:t>e</a:t>
            </a:r>
            <a:r>
              <a:rPr lang="en-US" b="1" noProof="0" dirty="0" smtClean="0"/>
              <a:t>vent-based strategy is </a:t>
            </a:r>
            <a:r>
              <a:rPr lang="en-US" b="1" u="sng" noProof="0" dirty="0" smtClean="0"/>
              <a:t>optimized for visualization applications</a:t>
            </a:r>
          </a:p>
          <a:p>
            <a:pPr lvl="1"/>
            <a:r>
              <a:rPr lang="en-US" noProof="0" dirty="0" smtClean="0"/>
              <a:t>combine changes in events to create a minimal number of CAP messages / polygons, prevent unnecessary fragmentation</a:t>
            </a:r>
          </a:p>
          <a:p>
            <a:pPr lvl="2">
              <a:buFont typeface="Wingdings" pitchFamily="2" charset="2"/>
              <a:buChar char="Ø"/>
            </a:pPr>
            <a:endParaRPr lang="en-US" noProof="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23431" y="4730076"/>
            <a:ext cx="4513197" cy="1287577"/>
            <a:chOff x="3415601" y="4853420"/>
            <a:chExt cx="4727621" cy="1365242"/>
          </a:xfrm>
        </p:grpSpPr>
        <p:grpSp>
          <p:nvGrpSpPr>
            <p:cNvPr id="7" name="Gruppieren 6"/>
            <p:cNvGrpSpPr/>
            <p:nvPr/>
          </p:nvGrpSpPr>
          <p:grpSpPr>
            <a:xfrm rot="662542">
              <a:off x="4590111" y="4938457"/>
              <a:ext cx="3553111" cy="1280205"/>
              <a:chOff x="2847975" y="2071687"/>
              <a:chExt cx="1495425" cy="942975"/>
            </a:xfrm>
          </p:grpSpPr>
          <p:sp>
            <p:nvSpPr>
              <p:cNvPr id="8" name="Freihandform 7"/>
              <p:cNvSpPr/>
              <p:nvPr/>
            </p:nvSpPr>
            <p:spPr bwMode="auto">
              <a:xfrm>
                <a:off x="2857500" y="2071687"/>
                <a:ext cx="1485900" cy="942975"/>
              </a:xfrm>
              <a:custGeom>
                <a:avLst/>
                <a:gdLst>
                  <a:gd name="connsiteX0" fmla="*/ 695325 w 1485900"/>
                  <a:gd name="connsiteY0" fmla="*/ 19050 h 942975"/>
                  <a:gd name="connsiteX1" fmla="*/ 600075 w 1485900"/>
                  <a:gd name="connsiteY1" fmla="*/ 66675 h 942975"/>
                  <a:gd name="connsiteX2" fmla="*/ 552450 w 1485900"/>
                  <a:gd name="connsiteY2" fmla="*/ 114300 h 942975"/>
                  <a:gd name="connsiteX3" fmla="*/ 514350 w 1485900"/>
                  <a:gd name="connsiteY3" fmla="*/ 123825 h 942975"/>
                  <a:gd name="connsiteX4" fmla="*/ 457200 w 1485900"/>
                  <a:gd name="connsiteY4" fmla="*/ 142875 h 942975"/>
                  <a:gd name="connsiteX5" fmla="*/ 371475 w 1485900"/>
                  <a:gd name="connsiteY5" fmla="*/ 171450 h 942975"/>
                  <a:gd name="connsiteX6" fmla="*/ 342900 w 1485900"/>
                  <a:gd name="connsiteY6" fmla="*/ 180975 h 942975"/>
                  <a:gd name="connsiteX7" fmla="*/ 276225 w 1485900"/>
                  <a:gd name="connsiteY7" fmla="*/ 219075 h 942975"/>
                  <a:gd name="connsiteX8" fmla="*/ 238125 w 1485900"/>
                  <a:gd name="connsiteY8" fmla="*/ 247650 h 942975"/>
                  <a:gd name="connsiteX9" fmla="*/ 219075 w 1485900"/>
                  <a:gd name="connsiteY9" fmla="*/ 276225 h 942975"/>
                  <a:gd name="connsiteX10" fmla="*/ 190500 w 1485900"/>
                  <a:gd name="connsiteY10" fmla="*/ 295275 h 942975"/>
                  <a:gd name="connsiteX11" fmla="*/ 123825 w 1485900"/>
                  <a:gd name="connsiteY11" fmla="*/ 361950 h 942975"/>
                  <a:gd name="connsiteX12" fmla="*/ 85725 w 1485900"/>
                  <a:gd name="connsiteY12" fmla="*/ 419100 h 942975"/>
                  <a:gd name="connsiteX13" fmla="*/ 66675 w 1485900"/>
                  <a:gd name="connsiteY13" fmla="*/ 457200 h 942975"/>
                  <a:gd name="connsiteX14" fmla="*/ 28575 w 1485900"/>
                  <a:gd name="connsiteY14" fmla="*/ 514350 h 942975"/>
                  <a:gd name="connsiteX15" fmla="*/ 9525 w 1485900"/>
                  <a:gd name="connsiteY15" fmla="*/ 571500 h 942975"/>
                  <a:gd name="connsiteX16" fmla="*/ 0 w 1485900"/>
                  <a:gd name="connsiteY16" fmla="*/ 666750 h 942975"/>
                  <a:gd name="connsiteX17" fmla="*/ 9525 w 1485900"/>
                  <a:gd name="connsiteY17" fmla="*/ 819150 h 942975"/>
                  <a:gd name="connsiteX18" fmla="*/ 19050 w 1485900"/>
                  <a:gd name="connsiteY18" fmla="*/ 857250 h 942975"/>
                  <a:gd name="connsiteX19" fmla="*/ 47625 w 1485900"/>
                  <a:gd name="connsiteY19" fmla="*/ 895350 h 942975"/>
                  <a:gd name="connsiteX20" fmla="*/ 104775 w 1485900"/>
                  <a:gd name="connsiteY20" fmla="*/ 933450 h 942975"/>
                  <a:gd name="connsiteX21" fmla="*/ 142875 w 1485900"/>
                  <a:gd name="connsiteY21" fmla="*/ 942975 h 942975"/>
                  <a:gd name="connsiteX22" fmla="*/ 266700 w 1485900"/>
                  <a:gd name="connsiteY22" fmla="*/ 933450 h 942975"/>
                  <a:gd name="connsiteX23" fmla="*/ 381000 w 1485900"/>
                  <a:gd name="connsiteY23" fmla="*/ 885825 h 942975"/>
                  <a:gd name="connsiteX24" fmla="*/ 476250 w 1485900"/>
                  <a:gd name="connsiteY24" fmla="*/ 857250 h 942975"/>
                  <a:gd name="connsiteX25" fmla="*/ 504825 w 1485900"/>
                  <a:gd name="connsiteY25" fmla="*/ 847725 h 942975"/>
                  <a:gd name="connsiteX26" fmla="*/ 942975 w 1485900"/>
                  <a:gd name="connsiteY26" fmla="*/ 828675 h 942975"/>
                  <a:gd name="connsiteX27" fmla="*/ 981075 w 1485900"/>
                  <a:gd name="connsiteY27" fmla="*/ 819150 h 942975"/>
                  <a:gd name="connsiteX28" fmla="*/ 1057275 w 1485900"/>
                  <a:gd name="connsiteY28" fmla="*/ 809625 h 942975"/>
                  <a:gd name="connsiteX29" fmla="*/ 1114425 w 1485900"/>
                  <a:gd name="connsiteY29" fmla="*/ 800100 h 942975"/>
                  <a:gd name="connsiteX30" fmla="*/ 1162050 w 1485900"/>
                  <a:gd name="connsiteY30" fmla="*/ 790575 h 942975"/>
                  <a:gd name="connsiteX31" fmla="*/ 1219200 w 1485900"/>
                  <a:gd name="connsiteY31" fmla="*/ 771525 h 942975"/>
                  <a:gd name="connsiteX32" fmla="*/ 1257300 w 1485900"/>
                  <a:gd name="connsiteY32" fmla="*/ 742950 h 942975"/>
                  <a:gd name="connsiteX33" fmla="*/ 1323975 w 1485900"/>
                  <a:gd name="connsiteY33" fmla="*/ 704850 h 942975"/>
                  <a:gd name="connsiteX34" fmla="*/ 1390650 w 1485900"/>
                  <a:gd name="connsiteY34" fmla="*/ 619125 h 942975"/>
                  <a:gd name="connsiteX35" fmla="*/ 1409700 w 1485900"/>
                  <a:gd name="connsiteY35" fmla="*/ 590550 h 942975"/>
                  <a:gd name="connsiteX36" fmla="*/ 1428750 w 1485900"/>
                  <a:gd name="connsiteY36" fmla="*/ 561975 h 942975"/>
                  <a:gd name="connsiteX37" fmla="*/ 1447800 w 1485900"/>
                  <a:gd name="connsiteY37" fmla="*/ 504825 h 942975"/>
                  <a:gd name="connsiteX38" fmla="*/ 1466850 w 1485900"/>
                  <a:gd name="connsiteY38" fmla="*/ 476250 h 942975"/>
                  <a:gd name="connsiteX39" fmla="*/ 1485900 w 1485900"/>
                  <a:gd name="connsiteY39" fmla="*/ 409575 h 942975"/>
                  <a:gd name="connsiteX40" fmla="*/ 1476375 w 1485900"/>
                  <a:gd name="connsiteY40" fmla="*/ 247650 h 942975"/>
                  <a:gd name="connsiteX41" fmla="*/ 1466850 w 1485900"/>
                  <a:gd name="connsiteY41" fmla="*/ 209550 h 942975"/>
                  <a:gd name="connsiteX42" fmla="*/ 1447800 w 1485900"/>
                  <a:gd name="connsiteY42" fmla="*/ 180975 h 942975"/>
                  <a:gd name="connsiteX43" fmla="*/ 1438275 w 1485900"/>
                  <a:gd name="connsiteY43" fmla="*/ 152400 h 942975"/>
                  <a:gd name="connsiteX44" fmla="*/ 1400175 w 1485900"/>
                  <a:gd name="connsiteY44" fmla="*/ 95250 h 942975"/>
                  <a:gd name="connsiteX45" fmla="*/ 1381125 w 1485900"/>
                  <a:gd name="connsiteY45" fmla="*/ 66675 h 942975"/>
                  <a:gd name="connsiteX46" fmla="*/ 1266825 w 1485900"/>
                  <a:gd name="connsiteY46" fmla="*/ 38100 h 942975"/>
                  <a:gd name="connsiteX47" fmla="*/ 1038225 w 1485900"/>
                  <a:gd name="connsiteY47" fmla="*/ 47625 h 942975"/>
                  <a:gd name="connsiteX48" fmla="*/ 952500 w 1485900"/>
                  <a:gd name="connsiteY48" fmla="*/ 38100 h 942975"/>
                  <a:gd name="connsiteX49" fmla="*/ 819150 w 1485900"/>
                  <a:gd name="connsiteY49" fmla="*/ 9525 h 942975"/>
                  <a:gd name="connsiteX50" fmla="*/ 771525 w 1485900"/>
                  <a:gd name="connsiteY50" fmla="*/ 0 h 942975"/>
                  <a:gd name="connsiteX51" fmla="*/ 742950 w 1485900"/>
                  <a:gd name="connsiteY51" fmla="*/ 9525 h 942975"/>
                  <a:gd name="connsiteX52" fmla="*/ 695325 w 1485900"/>
                  <a:gd name="connsiteY52" fmla="*/ 1905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85900" h="942975">
                    <a:moveTo>
                      <a:pt x="695325" y="19050"/>
                    </a:moveTo>
                    <a:cubicBezTo>
                      <a:pt x="671512" y="28575"/>
                      <a:pt x="633928" y="32822"/>
                      <a:pt x="600075" y="66675"/>
                    </a:cubicBezTo>
                    <a:cubicBezTo>
                      <a:pt x="568325" y="98425"/>
                      <a:pt x="596900" y="95250"/>
                      <a:pt x="552450" y="114300"/>
                    </a:cubicBezTo>
                    <a:cubicBezTo>
                      <a:pt x="540418" y="119457"/>
                      <a:pt x="526889" y="120063"/>
                      <a:pt x="514350" y="123825"/>
                    </a:cubicBezTo>
                    <a:cubicBezTo>
                      <a:pt x="495116" y="129595"/>
                      <a:pt x="476681" y="138005"/>
                      <a:pt x="457200" y="142875"/>
                    </a:cubicBezTo>
                    <a:cubicBezTo>
                      <a:pt x="393359" y="158835"/>
                      <a:pt x="443210" y="144549"/>
                      <a:pt x="371475" y="171450"/>
                    </a:cubicBezTo>
                    <a:cubicBezTo>
                      <a:pt x="362074" y="174975"/>
                      <a:pt x="352128" y="177020"/>
                      <a:pt x="342900" y="180975"/>
                    </a:cubicBezTo>
                    <a:cubicBezTo>
                      <a:pt x="314995" y="192934"/>
                      <a:pt x="300140" y="201993"/>
                      <a:pt x="276225" y="219075"/>
                    </a:cubicBezTo>
                    <a:cubicBezTo>
                      <a:pt x="263307" y="228302"/>
                      <a:pt x="249350" y="236425"/>
                      <a:pt x="238125" y="247650"/>
                    </a:cubicBezTo>
                    <a:cubicBezTo>
                      <a:pt x="230030" y="255745"/>
                      <a:pt x="227170" y="268130"/>
                      <a:pt x="219075" y="276225"/>
                    </a:cubicBezTo>
                    <a:cubicBezTo>
                      <a:pt x="210980" y="284320"/>
                      <a:pt x="199009" y="287617"/>
                      <a:pt x="190500" y="295275"/>
                    </a:cubicBezTo>
                    <a:cubicBezTo>
                      <a:pt x="167138" y="316301"/>
                      <a:pt x="141260" y="335798"/>
                      <a:pt x="123825" y="361950"/>
                    </a:cubicBezTo>
                    <a:cubicBezTo>
                      <a:pt x="111125" y="381000"/>
                      <a:pt x="95964" y="398622"/>
                      <a:pt x="85725" y="419100"/>
                    </a:cubicBezTo>
                    <a:cubicBezTo>
                      <a:pt x="79375" y="431800"/>
                      <a:pt x="73980" y="445024"/>
                      <a:pt x="66675" y="457200"/>
                    </a:cubicBezTo>
                    <a:cubicBezTo>
                      <a:pt x="54895" y="476833"/>
                      <a:pt x="35815" y="492630"/>
                      <a:pt x="28575" y="514350"/>
                    </a:cubicBezTo>
                    <a:lnTo>
                      <a:pt x="9525" y="571500"/>
                    </a:lnTo>
                    <a:cubicBezTo>
                      <a:pt x="6350" y="603250"/>
                      <a:pt x="0" y="634842"/>
                      <a:pt x="0" y="666750"/>
                    </a:cubicBezTo>
                    <a:cubicBezTo>
                      <a:pt x="0" y="717649"/>
                      <a:pt x="4460" y="768503"/>
                      <a:pt x="9525" y="819150"/>
                    </a:cubicBezTo>
                    <a:cubicBezTo>
                      <a:pt x="10828" y="832176"/>
                      <a:pt x="13196" y="845541"/>
                      <a:pt x="19050" y="857250"/>
                    </a:cubicBezTo>
                    <a:cubicBezTo>
                      <a:pt x="26150" y="871449"/>
                      <a:pt x="35760" y="884803"/>
                      <a:pt x="47625" y="895350"/>
                    </a:cubicBezTo>
                    <a:cubicBezTo>
                      <a:pt x="64737" y="910561"/>
                      <a:pt x="82563" y="927897"/>
                      <a:pt x="104775" y="933450"/>
                    </a:cubicBezTo>
                    <a:lnTo>
                      <a:pt x="142875" y="942975"/>
                    </a:lnTo>
                    <a:cubicBezTo>
                      <a:pt x="184150" y="939800"/>
                      <a:pt x="225971" y="940855"/>
                      <a:pt x="266700" y="933450"/>
                    </a:cubicBezTo>
                    <a:cubicBezTo>
                      <a:pt x="426979" y="904308"/>
                      <a:pt x="303156" y="920422"/>
                      <a:pt x="381000" y="885825"/>
                    </a:cubicBezTo>
                    <a:cubicBezTo>
                      <a:pt x="421744" y="867717"/>
                      <a:pt x="437461" y="868333"/>
                      <a:pt x="476250" y="857250"/>
                    </a:cubicBezTo>
                    <a:cubicBezTo>
                      <a:pt x="485904" y="854492"/>
                      <a:pt x="495024" y="849903"/>
                      <a:pt x="504825" y="847725"/>
                    </a:cubicBezTo>
                    <a:cubicBezTo>
                      <a:pt x="635889" y="818600"/>
                      <a:pt x="880762" y="830230"/>
                      <a:pt x="942975" y="828675"/>
                    </a:cubicBezTo>
                    <a:cubicBezTo>
                      <a:pt x="955675" y="825500"/>
                      <a:pt x="968162" y="821302"/>
                      <a:pt x="981075" y="819150"/>
                    </a:cubicBezTo>
                    <a:cubicBezTo>
                      <a:pt x="1006324" y="814942"/>
                      <a:pt x="1031935" y="813245"/>
                      <a:pt x="1057275" y="809625"/>
                    </a:cubicBezTo>
                    <a:cubicBezTo>
                      <a:pt x="1076394" y="806894"/>
                      <a:pt x="1095424" y="803555"/>
                      <a:pt x="1114425" y="800100"/>
                    </a:cubicBezTo>
                    <a:cubicBezTo>
                      <a:pt x="1130353" y="797204"/>
                      <a:pt x="1146431" y="794835"/>
                      <a:pt x="1162050" y="790575"/>
                    </a:cubicBezTo>
                    <a:cubicBezTo>
                      <a:pt x="1181423" y="785291"/>
                      <a:pt x="1219200" y="771525"/>
                      <a:pt x="1219200" y="771525"/>
                    </a:cubicBezTo>
                    <a:cubicBezTo>
                      <a:pt x="1231900" y="762000"/>
                      <a:pt x="1243517" y="750826"/>
                      <a:pt x="1257300" y="742950"/>
                    </a:cubicBezTo>
                    <a:cubicBezTo>
                      <a:pt x="1326357" y="703489"/>
                      <a:pt x="1237648" y="778845"/>
                      <a:pt x="1323975" y="704850"/>
                    </a:cubicBezTo>
                    <a:cubicBezTo>
                      <a:pt x="1358792" y="675007"/>
                      <a:pt x="1361986" y="662121"/>
                      <a:pt x="1390650" y="619125"/>
                    </a:cubicBezTo>
                    <a:lnTo>
                      <a:pt x="1409700" y="590550"/>
                    </a:lnTo>
                    <a:cubicBezTo>
                      <a:pt x="1416050" y="581025"/>
                      <a:pt x="1425130" y="572835"/>
                      <a:pt x="1428750" y="561975"/>
                    </a:cubicBezTo>
                    <a:cubicBezTo>
                      <a:pt x="1435100" y="542925"/>
                      <a:pt x="1436661" y="521533"/>
                      <a:pt x="1447800" y="504825"/>
                    </a:cubicBezTo>
                    <a:cubicBezTo>
                      <a:pt x="1454150" y="495300"/>
                      <a:pt x="1461730" y="486489"/>
                      <a:pt x="1466850" y="476250"/>
                    </a:cubicBezTo>
                    <a:cubicBezTo>
                      <a:pt x="1473682" y="462585"/>
                      <a:pt x="1482848" y="421782"/>
                      <a:pt x="1485900" y="409575"/>
                    </a:cubicBezTo>
                    <a:cubicBezTo>
                      <a:pt x="1482725" y="355600"/>
                      <a:pt x="1481501" y="301475"/>
                      <a:pt x="1476375" y="247650"/>
                    </a:cubicBezTo>
                    <a:cubicBezTo>
                      <a:pt x="1475134" y="234618"/>
                      <a:pt x="1472007" y="221582"/>
                      <a:pt x="1466850" y="209550"/>
                    </a:cubicBezTo>
                    <a:cubicBezTo>
                      <a:pt x="1462341" y="199028"/>
                      <a:pt x="1452920" y="191214"/>
                      <a:pt x="1447800" y="180975"/>
                    </a:cubicBezTo>
                    <a:cubicBezTo>
                      <a:pt x="1443310" y="171995"/>
                      <a:pt x="1443151" y="161177"/>
                      <a:pt x="1438275" y="152400"/>
                    </a:cubicBezTo>
                    <a:cubicBezTo>
                      <a:pt x="1427156" y="132386"/>
                      <a:pt x="1412875" y="114300"/>
                      <a:pt x="1400175" y="95250"/>
                    </a:cubicBezTo>
                    <a:cubicBezTo>
                      <a:pt x="1393825" y="85725"/>
                      <a:pt x="1391985" y="70295"/>
                      <a:pt x="1381125" y="66675"/>
                    </a:cubicBezTo>
                    <a:cubicBezTo>
                      <a:pt x="1305653" y="41518"/>
                      <a:pt x="1343782" y="50926"/>
                      <a:pt x="1266825" y="38100"/>
                    </a:cubicBezTo>
                    <a:cubicBezTo>
                      <a:pt x="1190625" y="41275"/>
                      <a:pt x="1114491" y="47625"/>
                      <a:pt x="1038225" y="47625"/>
                    </a:cubicBezTo>
                    <a:cubicBezTo>
                      <a:pt x="1009474" y="47625"/>
                      <a:pt x="980999" y="41900"/>
                      <a:pt x="952500" y="38100"/>
                    </a:cubicBezTo>
                    <a:cubicBezTo>
                      <a:pt x="858490" y="25565"/>
                      <a:pt x="929045" y="31504"/>
                      <a:pt x="819150" y="9525"/>
                    </a:cubicBezTo>
                    <a:lnTo>
                      <a:pt x="771525" y="0"/>
                    </a:lnTo>
                    <a:cubicBezTo>
                      <a:pt x="762000" y="3175"/>
                      <a:pt x="752751" y="7347"/>
                      <a:pt x="742950" y="9525"/>
                    </a:cubicBezTo>
                    <a:cubicBezTo>
                      <a:pt x="676972" y="24187"/>
                      <a:pt x="719138" y="9525"/>
                      <a:pt x="695325" y="190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ihandform 8"/>
              <p:cNvSpPr/>
              <p:nvPr/>
            </p:nvSpPr>
            <p:spPr bwMode="auto">
              <a:xfrm>
                <a:off x="2847975" y="2214561"/>
                <a:ext cx="477398" cy="457200"/>
              </a:xfrm>
              <a:custGeom>
                <a:avLst/>
                <a:gdLst>
                  <a:gd name="connsiteX0" fmla="*/ 439298 w 477398"/>
                  <a:gd name="connsiteY0" fmla="*/ 0 h 457200"/>
                  <a:gd name="connsiteX1" fmla="*/ 458348 w 477398"/>
                  <a:gd name="connsiteY1" fmla="*/ 95250 h 457200"/>
                  <a:gd name="connsiteX2" fmla="*/ 477398 w 477398"/>
                  <a:gd name="connsiteY2" fmla="*/ 152400 h 457200"/>
                  <a:gd name="connsiteX3" fmla="*/ 467873 w 477398"/>
                  <a:gd name="connsiteY3" fmla="*/ 314325 h 457200"/>
                  <a:gd name="connsiteX4" fmla="*/ 401198 w 477398"/>
                  <a:gd name="connsiteY4" fmla="*/ 400050 h 457200"/>
                  <a:gd name="connsiteX5" fmla="*/ 372623 w 477398"/>
                  <a:gd name="connsiteY5" fmla="*/ 419100 h 457200"/>
                  <a:gd name="connsiteX6" fmla="*/ 296423 w 477398"/>
                  <a:gd name="connsiteY6" fmla="*/ 438150 h 457200"/>
                  <a:gd name="connsiteX7" fmla="*/ 229748 w 477398"/>
                  <a:gd name="connsiteY7" fmla="*/ 457200 h 457200"/>
                  <a:gd name="connsiteX8" fmla="*/ 10673 w 477398"/>
                  <a:gd name="connsiteY8" fmla="*/ 447675 h 457200"/>
                  <a:gd name="connsiteX9" fmla="*/ 10673 w 477398"/>
                  <a:gd name="connsiteY9" fmla="*/ 390525 h 457200"/>
                  <a:gd name="connsiteX10" fmla="*/ 67823 w 477398"/>
                  <a:gd name="connsiteY10" fmla="*/ 333375 h 457200"/>
                  <a:gd name="connsiteX11" fmla="*/ 96398 w 477398"/>
                  <a:gd name="connsiteY11" fmla="*/ 304800 h 457200"/>
                  <a:gd name="connsiteX12" fmla="*/ 124973 w 477398"/>
                  <a:gd name="connsiteY12" fmla="*/ 247650 h 457200"/>
                  <a:gd name="connsiteX13" fmla="*/ 182123 w 477398"/>
                  <a:gd name="connsiteY13" fmla="*/ 133350 h 457200"/>
                  <a:gd name="connsiteX14" fmla="*/ 267848 w 477398"/>
                  <a:gd name="connsiteY14" fmla="*/ 66675 h 457200"/>
                  <a:gd name="connsiteX15" fmla="*/ 353573 w 477398"/>
                  <a:gd name="connsiteY15" fmla="*/ 28575 h 457200"/>
                  <a:gd name="connsiteX16" fmla="*/ 439298 w 477398"/>
                  <a:gd name="connsiteY16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7398" h="457200">
                    <a:moveTo>
                      <a:pt x="439298" y="0"/>
                    </a:moveTo>
                    <a:cubicBezTo>
                      <a:pt x="445648" y="31750"/>
                      <a:pt x="448109" y="64533"/>
                      <a:pt x="458348" y="95250"/>
                    </a:cubicBezTo>
                    <a:lnTo>
                      <a:pt x="477398" y="152400"/>
                    </a:lnTo>
                    <a:cubicBezTo>
                      <a:pt x="474223" y="206375"/>
                      <a:pt x="473253" y="260525"/>
                      <a:pt x="467873" y="314325"/>
                    </a:cubicBezTo>
                    <a:cubicBezTo>
                      <a:pt x="464217" y="350884"/>
                      <a:pt x="426839" y="382956"/>
                      <a:pt x="401198" y="400050"/>
                    </a:cubicBezTo>
                    <a:cubicBezTo>
                      <a:pt x="391673" y="406400"/>
                      <a:pt x="383381" y="415188"/>
                      <a:pt x="372623" y="419100"/>
                    </a:cubicBezTo>
                    <a:cubicBezTo>
                      <a:pt x="348018" y="428047"/>
                      <a:pt x="321261" y="429871"/>
                      <a:pt x="296423" y="438150"/>
                    </a:cubicBezTo>
                    <a:cubicBezTo>
                      <a:pt x="255429" y="451815"/>
                      <a:pt x="277588" y="445240"/>
                      <a:pt x="229748" y="457200"/>
                    </a:cubicBezTo>
                    <a:cubicBezTo>
                      <a:pt x="156723" y="454025"/>
                      <a:pt x="82772" y="459692"/>
                      <a:pt x="10673" y="447675"/>
                    </a:cubicBezTo>
                    <a:cubicBezTo>
                      <a:pt x="-11812" y="443927"/>
                      <a:pt x="7758" y="394273"/>
                      <a:pt x="10673" y="390525"/>
                    </a:cubicBezTo>
                    <a:cubicBezTo>
                      <a:pt x="27213" y="369259"/>
                      <a:pt x="48773" y="352425"/>
                      <a:pt x="67823" y="333375"/>
                    </a:cubicBezTo>
                    <a:lnTo>
                      <a:pt x="96398" y="304800"/>
                    </a:lnTo>
                    <a:cubicBezTo>
                      <a:pt x="131136" y="200587"/>
                      <a:pt x="75734" y="358437"/>
                      <a:pt x="124973" y="247650"/>
                    </a:cubicBezTo>
                    <a:cubicBezTo>
                      <a:pt x="140987" y="211618"/>
                      <a:pt x="144601" y="158365"/>
                      <a:pt x="182123" y="133350"/>
                    </a:cubicBezTo>
                    <a:cubicBezTo>
                      <a:pt x="326566" y="37055"/>
                      <a:pt x="178319" y="141282"/>
                      <a:pt x="267848" y="66675"/>
                    </a:cubicBezTo>
                    <a:cubicBezTo>
                      <a:pt x="293052" y="45672"/>
                      <a:pt x="320784" y="35133"/>
                      <a:pt x="353573" y="28575"/>
                    </a:cubicBezTo>
                    <a:lnTo>
                      <a:pt x="439298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" name="Freihandform 4"/>
            <p:cNvSpPr/>
            <p:nvPr/>
          </p:nvSpPr>
          <p:spPr bwMode="auto">
            <a:xfrm>
              <a:off x="3634691" y="4853420"/>
              <a:ext cx="3023284" cy="1343024"/>
            </a:xfrm>
            <a:custGeom>
              <a:avLst/>
              <a:gdLst>
                <a:gd name="connsiteX0" fmla="*/ 695325 w 1485900"/>
                <a:gd name="connsiteY0" fmla="*/ 19050 h 942975"/>
                <a:gd name="connsiteX1" fmla="*/ 600075 w 1485900"/>
                <a:gd name="connsiteY1" fmla="*/ 66675 h 942975"/>
                <a:gd name="connsiteX2" fmla="*/ 552450 w 1485900"/>
                <a:gd name="connsiteY2" fmla="*/ 114300 h 942975"/>
                <a:gd name="connsiteX3" fmla="*/ 514350 w 1485900"/>
                <a:gd name="connsiteY3" fmla="*/ 123825 h 942975"/>
                <a:gd name="connsiteX4" fmla="*/ 457200 w 1485900"/>
                <a:gd name="connsiteY4" fmla="*/ 142875 h 942975"/>
                <a:gd name="connsiteX5" fmla="*/ 371475 w 1485900"/>
                <a:gd name="connsiteY5" fmla="*/ 171450 h 942975"/>
                <a:gd name="connsiteX6" fmla="*/ 342900 w 1485900"/>
                <a:gd name="connsiteY6" fmla="*/ 180975 h 942975"/>
                <a:gd name="connsiteX7" fmla="*/ 276225 w 1485900"/>
                <a:gd name="connsiteY7" fmla="*/ 219075 h 942975"/>
                <a:gd name="connsiteX8" fmla="*/ 238125 w 1485900"/>
                <a:gd name="connsiteY8" fmla="*/ 247650 h 942975"/>
                <a:gd name="connsiteX9" fmla="*/ 219075 w 1485900"/>
                <a:gd name="connsiteY9" fmla="*/ 276225 h 942975"/>
                <a:gd name="connsiteX10" fmla="*/ 190500 w 1485900"/>
                <a:gd name="connsiteY10" fmla="*/ 295275 h 942975"/>
                <a:gd name="connsiteX11" fmla="*/ 123825 w 1485900"/>
                <a:gd name="connsiteY11" fmla="*/ 361950 h 942975"/>
                <a:gd name="connsiteX12" fmla="*/ 85725 w 1485900"/>
                <a:gd name="connsiteY12" fmla="*/ 419100 h 942975"/>
                <a:gd name="connsiteX13" fmla="*/ 66675 w 1485900"/>
                <a:gd name="connsiteY13" fmla="*/ 457200 h 942975"/>
                <a:gd name="connsiteX14" fmla="*/ 28575 w 1485900"/>
                <a:gd name="connsiteY14" fmla="*/ 514350 h 942975"/>
                <a:gd name="connsiteX15" fmla="*/ 9525 w 1485900"/>
                <a:gd name="connsiteY15" fmla="*/ 571500 h 942975"/>
                <a:gd name="connsiteX16" fmla="*/ 0 w 1485900"/>
                <a:gd name="connsiteY16" fmla="*/ 666750 h 942975"/>
                <a:gd name="connsiteX17" fmla="*/ 9525 w 1485900"/>
                <a:gd name="connsiteY17" fmla="*/ 819150 h 942975"/>
                <a:gd name="connsiteX18" fmla="*/ 19050 w 1485900"/>
                <a:gd name="connsiteY18" fmla="*/ 857250 h 942975"/>
                <a:gd name="connsiteX19" fmla="*/ 47625 w 1485900"/>
                <a:gd name="connsiteY19" fmla="*/ 895350 h 942975"/>
                <a:gd name="connsiteX20" fmla="*/ 104775 w 1485900"/>
                <a:gd name="connsiteY20" fmla="*/ 933450 h 942975"/>
                <a:gd name="connsiteX21" fmla="*/ 142875 w 1485900"/>
                <a:gd name="connsiteY21" fmla="*/ 942975 h 942975"/>
                <a:gd name="connsiteX22" fmla="*/ 266700 w 1485900"/>
                <a:gd name="connsiteY22" fmla="*/ 933450 h 942975"/>
                <a:gd name="connsiteX23" fmla="*/ 381000 w 1485900"/>
                <a:gd name="connsiteY23" fmla="*/ 885825 h 942975"/>
                <a:gd name="connsiteX24" fmla="*/ 476250 w 1485900"/>
                <a:gd name="connsiteY24" fmla="*/ 857250 h 942975"/>
                <a:gd name="connsiteX25" fmla="*/ 504825 w 1485900"/>
                <a:gd name="connsiteY25" fmla="*/ 847725 h 942975"/>
                <a:gd name="connsiteX26" fmla="*/ 942975 w 1485900"/>
                <a:gd name="connsiteY26" fmla="*/ 828675 h 942975"/>
                <a:gd name="connsiteX27" fmla="*/ 981075 w 1485900"/>
                <a:gd name="connsiteY27" fmla="*/ 819150 h 942975"/>
                <a:gd name="connsiteX28" fmla="*/ 1057275 w 1485900"/>
                <a:gd name="connsiteY28" fmla="*/ 809625 h 942975"/>
                <a:gd name="connsiteX29" fmla="*/ 1114425 w 1485900"/>
                <a:gd name="connsiteY29" fmla="*/ 800100 h 942975"/>
                <a:gd name="connsiteX30" fmla="*/ 1162050 w 1485900"/>
                <a:gd name="connsiteY30" fmla="*/ 790575 h 942975"/>
                <a:gd name="connsiteX31" fmla="*/ 1219200 w 1485900"/>
                <a:gd name="connsiteY31" fmla="*/ 771525 h 942975"/>
                <a:gd name="connsiteX32" fmla="*/ 1257300 w 1485900"/>
                <a:gd name="connsiteY32" fmla="*/ 742950 h 942975"/>
                <a:gd name="connsiteX33" fmla="*/ 1323975 w 1485900"/>
                <a:gd name="connsiteY33" fmla="*/ 704850 h 942975"/>
                <a:gd name="connsiteX34" fmla="*/ 1390650 w 1485900"/>
                <a:gd name="connsiteY34" fmla="*/ 619125 h 942975"/>
                <a:gd name="connsiteX35" fmla="*/ 1409700 w 1485900"/>
                <a:gd name="connsiteY35" fmla="*/ 590550 h 942975"/>
                <a:gd name="connsiteX36" fmla="*/ 1428750 w 1485900"/>
                <a:gd name="connsiteY36" fmla="*/ 561975 h 942975"/>
                <a:gd name="connsiteX37" fmla="*/ 1447800 w 1485900"/>
                <a:gd name="connsiteY37" fmla="*/ 504825 h 942975"/>
                <a:gd name="connsiteX38" fmla="*/ 1466850 w 1485900"/>
                <a:gd name="connsiteY38" fmla="*/ 476250 h 942975"/>
                <a:gd name="connsiteX39" fmla="*/ 1485900 w 1485900"/>
                <a:gd name="connsiteY39" fmla="*/ 409575 h 942975"/>
                <a:gd name="connsiteX40" fmla="*/ 1476375 w 1485900"/>
                <a:gd name="connsiteY40" fmla="*/ 247650 h 942975"/>
                <a:gd name="connsiteX41" fmla="*/ 1466850 w 1485900"/>
                <a:gd name="connsiteY41" fmla="*/ 209550 h 942975"/>
                <a:gd name="connsiteX42" fmla="*/ 1447800 w 1485900"/>
                <a:gd name="connsiteY42" fmla="*/ 180975 h 942975"/>
                <a:gd name="connsiteX43" fmla="*/ 1438275 w 1485900"/>
                <a:gd name="connsiteY43" fmla="*/ 152400 h 942975"/>
                <a:gd name="connsiteX44" fmla="*/ 1400175 w 1485900"/>
                <a:gd name="connsiteY44" fmla="*/ 95250 h 942975"/>
                <a:gd name="connsiteX45" fmla="*/ 1381125 w 1485900"/>
                <a:gd name="connsiteY45" fmla="*/ 66675 h 942975"/>
                <a:gd name="connsiteX46" fmla="*/ 1266825 w 1485900"/>
                <a:gd name="connsiteY46" fmla="*/ 38100 h 942975"/>
                <a:gd name="connsiteX47" fmla="*/ 1038225 w 1485900"/>
                <a:gd name="connsiteY47" fmla="*/ 47625 h 942975"/>
                <a:gd name="connsiteX48" fmla="*/ 952500 w 1485900"/>
                <a:gd name="connsiteY48" fmla="*/ 38100 h 942975"/>
                <a:gd name="connsiteX49" fmla="*/ 819150 w 1485900"/>
                <a:gd name="connsiteY49" fmla="*/ 9525 h 942975"/>
                <a:gd name="connsiteX50" fmla="*/ 771525 w 1485900"/>
                <a:gd name="connsiteY50" fmla="*/ 0 h 942975"/>
                <a:gd name="connsiteX51" fmla="*/ 742950 w 1485900"/>
                <a:gd name="connsiteY51" fmla="*/ 9525 h 942975"/>
                <a:gd name="connsiteX52" fmla="*/ 695325 w 1485900"/>
                <a:gd name="connsiteY52" fmla="*/ 190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485900" h="942975">
                  <a:moveTo>
                    <a:pt x="695325" y="19050"/>
                  </a:moveTo>
                  <a:cubicBezTo>
                    <a:pt x="671512" y="28575"/>
                    <a:pt x="633928" y="32822"/>
                    <a:pt x="600075" y="66675"/>
                  </a:cubicBezTo>
                  <a:cubicBezTo>
                    <a:pt x="568325" y="98425"/>
                    <a:pt x="596900" y="95250"/>
                    <a:pt x="552450" y="114300"/>
                  </a:cubicBezTo>
                  <a:cubicBezTo>
                    <a:pt x="540418" y="119457"/>
                    <a:pt x="526889" y="120063"/>
                    <a:pt x="514350" y="123825"/>
                  </a:cubicBezTo>
                  <a:cubicBezTo>
                    <a:pt x="495116" y="129595"/>
                    <a:pt x="476681" y="138005"/>
                    <a:pt x="457200" y="142875"/>
                  </a:cubicBezTo>
                  <a:cubicBezTo>
                    <a:pt x="393359" y="158835"/>
                    <a:pt x="443210" y="144549"/>
                    <a:pt x="371475" y="171450"/>
                  </a:cubicBezTo>
                  <a:cubicBezTo>
                    <a:pt x="362074" y="174975"/>
                    <a:pt x="352128" y="177020"/>
                    <a:pt x="342900" y="180975"/>
                  </a:cubicBezTo>
                  <a:cubicBezTo>
                    <a:pt x="314995" y="192934"/>
                    <a:pt x="300140" y="201993"/>
                    <a:pt x="276225" y="219075"/>
                  </a:cubicBezTo>
                  <a:cubicBezTo>
                    <a:pt x="263307" y="228302"/>
                    <a:pt x="249350" y="236425"/>
                    <a:pt x="238125" y="247650"/>
                  </a:cubicBezTo>
                  <a:cubicBezTo>
                    <a:pt x="230030" y="255745"/>
                    <a:pt x="227170" y="268130"/>
                    <a:pt x="219075" y="276225"/>
                  </a:cubicBezTo>
                  <a:cubicBezTo>
                    <a:pt x="210980" y="284320"/>
                    <a:pt x="199009" y="287617"/>
                    <a:pt x="190500" y="295275"/>
                  </a:cubicBezTo>
                  <a:cubicBezTo>
                    <a:pt x="167138" y="316301"/>
                    <a:pt x="141260" y="335798"/>
                    <a:pt x="123825" y="361950"/>
                  </a:cubicBezTo>
                  <a:cubicBezTo>
                    <a:pt x="111125" y="381000"/>
                    <a:pt x="95964" y="398622"/>
                    <a:pt x="85725" y="419100"/>
                  </a:cubicBezTo>
                  <a:cubicBezTo>
                    <a:pt x="79375" y="431800"/>
                    <a:pt x="73980" y="445024"/>
                    <a:pt x="66675" y="457200"/>
                  </a:cubicBezTo>
                  <a:cubicBezTo>
                    <a:pt x="54895" y="476833"/>
                    <a:pt x="35815" y="492630"/>
                    <a:pt x="28575" y="514350"/>
                  </a:cubicBezTo>
                  <a:lnTo>
                    <a:pt x="9525" y="571500"/>
                  </a:lnTo>
                  <a:cubicBezTo>
                    <a:pt x="6350" y="603250"/>
                    <a:pt x="0" y="634842"/>
                    <a:pt x="0" y="666750"/>
                  </a:cubicBezTo>
                  <a:cubicBezTo>
                    <a:pt x="0" y="717649"/>
                    <a:pt x="4460" y="768503"/>
                    <a:pt x="9525" y="819150"/>
                  </a:cubicBezTo>
                  <a:cubicBezTo>
                    <a:pt x="10828" y="832176"/>
                    <a:pt x="13196" y="845541"/>
                    <a:pt x="19050" y="857250"/>
                  </a:cubicBezTo>
                  <a:cubicBezTo>
                    <a:pt x="26150" y="871449"/>
                    <a:pt x="35760" y="884803"/>
                    <a:pt x="47625" y="895350"/>
                  </a:cubicBezTo>
                  <a:cubicBezTo>
                    <a:pt x="64737" y="910561"/>
                    <a:pt x="82563" y="927897"/>
                    <a:pt x="104775" y="933450"/>
                  </a:cubicBezTo>
                  <a:lnTo>
                    <a:pt x="142875" y="942975"/>
                  </a:lnTo>
                  <a:cubicBezTo>
                    <a:pt x="184150" y="939800"/>
                    <a:pt x="225971" y="940855"/>
                    <a:pt x="266700" y="933450"/>
                  </a:cubicBezTo>
                  <a:cubicBezTo>
                    <a:pt x="426979" y="904308"/>
                    <a:pt x="303156" y="920422"/>
                    <a:pt x="381000" y="885825"/>
                  </a:cubicBezTo>
                  <a:cubicBezTo>
                    <a:pt x="421744" y="867717"/>
                    <a:pt x="437461" y="868333"/>
                    <a:pt x="476250" y="857250"/>
                  </a:cubicBezTo>
                  <a:cubicBezTo>
                    <a:pt x="485904" y="854492"/>
                    <a:pt x="495024" y="849903"/>
                    <a:pt x="504825" y="847725"/>
                  </a:cubicBezTo>
                  <a:cubicBezTo>
                    <a:pt x="635889" y="818600"/>
                    <a:pt x="880762" y="830230"/>
                    <a:pt x="942975" y="828675"/>
                  </a:cubicBezTo>
                  <a:cubicBezTo>
                    <a:pt x="955675" y="825500"/>
                    <a:pt x="968162" y="821302"/>
                    <a:pt x="981075" y="819150"/>
                  </a:cubicBezTo>
                  <a:cubicBezTo>
                    <a:pt x="1006324" y="814942"/>
                    <a:pt x="1031935" y="813245"/>
                    <a:pt x="1057275" y="809625"/>
                  </a:cubicBezTo>
                  <a:cubicBezTo>
                    <a:pt x="1076394" y="806894"/>
                    <a:pt x="1095424" y="803555"/>
                    <a:pt x="1114425" y="800100"/>
                  </a:cubicBezTo>
                  <a:cubicBezTo>
                    <a:pt x="1130353" y="797204"/>
                    <a:pt x="1146431" y="794835"/>
                    <a:pt x="1162050" y="790575"/>
                  </a:cubicBezTo>
                  <a:cubicBezTo>
                    <a:pt x="1181423" y="785291"/>
                    <a:pt x="1219200" y="771525"/>
                    <a:pt x="1219200" y="771525"/>
                  </a:cubicBezTo>
                  <a:cubicBezTo>
                    <a:pt x="1231900" y="762000"/>
                    <a:pt x="1243517" y="750826"/>
                    <a:pt x="1257300" y="742950"/>
                  </a:cubicBezTo>
                  <a:cubicBezTo>
                    <a:pt x="1326357" y="703489"/>
                    <a:pt x="1237648" y="778845"/>
                    <a:pt x="1323975" y="704850"/>
                  </a:cubicBezTo>
                  <a:cubicBezTo>
                    <a:pt x="1358792" y="675007"/>
                    <a:pt x="1361986" y="662121"/>
                    <a:pt x="1390650" y="619125"/>
                  </a:cubicBezTo>
                  <a:lnTo>
                    <a:pt x="1409700" y="590550"/>
                  </a:lnTo>
                  <a:cubicBezTo>
                    <a:pt x="1416050" y="581025"/>
                    <a:pt x="1425130" y="572835"/>
                    <a:pt x="1428750" y="561975"/>
                  </a:cubicBezTo>
                  <a:cubicBezTo>
                    <a:pt x="1435100" y="542925"/>
                    <a:pt x="1436661" y="521533"/>
                    <a:pt x="1447800" y="504825"/>
                  </a:cubicBezTo>
                  <a:cubicBezTo>
                    <a:pt x="1454150" y="495300"/>
                    <a:pt x="1461730" y="486489"/>
                    <a:pt x="1466850" y="476250"/>
                  </a:cubicBezTo>
                  <a:cubicBezTo>
                    <a:pt x="1473682" y="462585"/>
                    <a:pt x="1482848" y="421782"/>
                    <a:pt x="1485900" y="409575"/>
                  </a:cubicBezTo>
                  <a:cubicBezTo>
                    <a:pt x="1482725" y="355600"/>
                    <a:pt x="1481501" y="301475"/>
                    <a:pt x="1476375" y="247650"/>
                  </a:cubicBezTo>
                  <a:cubicBezTo>
                    <a:pt x="1475134" y="234618"/>
                    <a:pt x="1472007" y="221582"/>
                    <a:pt x="1466850" y="209550"/>
                  </a:cubicBezTo>
                  <a:cubicBezTo>
                    <a:pt x="1462341" y="199028"/>
                    <a:pt x="1452920" y="191214"/>
                    <a:pt x="1447800" y="180975"/>
                  </a:cubicBezTo>
                  <a:cubicBezTo>
                    <a:pt x="1443310" y="171995"/>
                    <a:pt x="1443151" y="161177"/>
                    <a:pt x="1438275" y="152400"/>
                  </a:cubicBezTo>
                  <a:cubicBezTo>
                    <a:pt x="1427156" y="132386"/>
                    <a:pt x="1412875" y="114300"/>
                    <a:pt x="1400175" y="95250"/>
                  </a:cubicBezTo>
                  <a:cubicBezTo>
                    <a:pt x="1393825" y="85725"/>
                    <a:pt x="1391985" y="70295"/>
                    <a:pt x="1381125" y="66675"/>
                  </a:cubicBezTo>
                  <a:cubicBezTo>
                    <a:pt x="1305653" y="41518"/>
                    <a:pt x="1343782" y="50926"/>
                    <a:pt x="1266825" y="38100"/>
                  </a:cubicBezTo>
                  <a:cubicBezTo>
                    <a:pt x="1190625" y="41275"/>
                    <a:pt x="1114491" y="47625"/>
                    <a:pt x="1038225" y="47625"/>
                  </a:cubicBezTo>
                  <a:cubicBezTo>
                    <a:pt x="1009474" y="47625"/>
                    <a:pt x="980999" y="41900"/>
                    <a:pt x="952500" y="38100"/>
                  </a:cubicBezTo>
                  <a:cubicBezTo>
                    <a:pt x="858490" y="25565"/>
                    <a:pt x="929045" y="31504"/>
                    <a:pt x="819150" y="9525"/>
                  </a:cubicBezTo>
                  <a:lnTo>
                    <a:pt x="771525" y="0"/>
                  </a:lnTo>
                  <a:cubicBezTo>
                    <a:pt x="762000" y="3175"/>
                    <a:pt x="752751" y="7347"/>
                    <a:pt x="742950" y="9525"/>
                  </a:cubicBezTo>
                  <a:cubicBezTo>
                    <a:pt x="676972" y="24187"/>
                    <a:pt x="719138" y="9525"/>
                    <a:pt x="695325" y="19050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reihandform 11"/>
            <p:cNvSpPr/>
            <p:nvPr/>
          </p:nvSpPr>
          <p:spPr bwMode="auto">
            <a:xfrm rot="9817148">
              <a:off x="3415601" y="5080855"/>
              <a:ext cx="1935806" cy="869798"/>
            </a:xfrm>
            <a:custGeom>
              <a:avLst/>
              <a:gdLst>
                <a:gd name="connsiteX0" fmla="*/ 439298 w 477398"/>
                <a:gd name="connsiteY0" fmla="*/ 0 h 457200"/>
                <a:gd name="connsiteX1" fmla="*/ 458348 w 477398"/>
                <a:gd name="connsiteY1" fmla="*/ 95250 h 457200"/>
                <a:gd name="connsiteX2" fmla="*/ 477398 w 477398"/>
                <a:gd name="connsiteY2" fmla="*/ 152400 h 457200"/>
                <a:gd name="connsiteX3" fmla="*/ 467873 w 477398"/>
                <a:gd name="connsiteY3" fmla="*/ 314325 h 457200"/>
                <a:gd name="connsiteX4" fmla="*/ 401198 w 477398"/>
                <a:gd name="connsiteY4" fmla="*/ 400050 h 457200"/>
                <a:gd name="connsiteX5" fmla="*/ 372623 w 477398"/>
                <a:gd name="connsiteY5" fmla="*/ 419100 h 457200"/>
                <a:gd name="connsiteX6" fmla="*/ 296423 w 477398"/>
                <a:gd name="connsiteY6" fmla="*/ 438150 h 457200"/>
                <a:gd name="connsiteX7" fmla="*/ 229748 w 477398"/>
                <a:gd name="connsiteY7" fmla="*/ 457200 h 457200"/>
                <a:gd name="connsiteX8" fmla="*/ 10673 w 477398"/>
                <a:gd name="connsiteY8" fmla="*/ 447675 h 457200"/>
                <a:gd name="connsiteX9" fmla="*/ 10673 w 477398"/>
                <a:gd name="connsiteY9" fmla="*/ 390525 h 457200"/>
                <a:gd name="connsiteX10" fmla="*/ 67823 w 477398"/>
                <a:gd name="connsiteY10" fmla="*/ 333375 h 457200"/>
                <a:gd name="connsiteX11" fmla="*/ 96398 w 477398"/>
                <a:gd name="connsiteY11" fmla="*/ 304800 h 457200"/>
                <a:gd name="connsiteX12" fmla="*/ 124973 w 477398"/>
                <a:gd name="connsiteY12" fmla="*/ 247650 h 457200"/>
                <a:gd name="connsiteX13" fmla="*/ 182123 w 477398"/>
                <a:gd name="connsiteY13" fmla="*/ 133350 h 457200"/>
                <a:gd name="connsiteX14" fmla="*/ 267848 w 477398"/>
                <a:gd name="connsiteY14" fmla="*/ 66675 h 457200"/>
                <a:gd name="connsiteX15" fmla="*/ 353573 w 477398"/>
                <a:gd name="connsiteY15" fmla="*/ 28575 h 457200"/>
                <a:gd name="connsiteX16" fmla="*/ 439298 w 477398"/>
                <a:gd name="connsiteY1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7398" h="457200">
                  <a:moveTo>
                    <a:pt x="439298" y="0"/>
                  </a:moveTo>
                  <a:cubicBezTo>
                    <a:pt x="445648" y="31750"/>
                    <a:pt x="448109" y="64533"/>
                    <a:pt x="458348" y="95250"/>
                  </a:cubicBezTo>
                  <a:lnTo>
                    <a:pt x="477398" y="152400"/>
                  </a:lnTo>
                  <a:cubicBezTo>
                    <a:pt x="474223" y="206375"/>
                    <a:pt x="473253" y="260525"/>
                    <a:pt x="467873" y="314325"/>
                  </a:cubicBezTo>
                  <a:cubicBezTo>
                    <a:pt x="464217" y="350884"/>
                    <a:pt x="426839" y="382956"/>
                    <a:pt x="401198" y="400050"/>
                  </a:cubicBezTo>
                  <a:cubicBezTo>
                    <a:pt x="391673" y="406400"/>
                    <a:pt x="383381" y="415188"/>
                    <a:pt x="372623" y="419100"/>
                  </a:cubicBezTo>
                  <a:cubicBezTo>
                    <a:pt x="348018" y="428047"/>
                    <a:pt x="321261" y="429871"/>
                    <a:pt x="296423" y="438150"/>
                  </a:cubicBezTo>
                  <a:cubicBezTo>
                    <a:pt x="255429" y="451815"/>
                    <a:pt x="277588" y="445240"/>
                    <a:pt x="229748" y="457200"/>
                  </a:cubicBezTo>
                  <a:cubicBezTo>
                    <a:pt x="156723" y="454025"/>
                    <a:pt x="82772" y="459692"/>
                    <a:pt x="10673" y="447675"/>
                  </a:cubicBezTo>
                  <a:cubicBezTo>
                    <a:pt x="-11812" y="443927"/>
                    <a:pt x="7758" y="394273"/>
                    <a:pt x="10673" y="390525"/>
                  </a:cubicBezTo>
                  <a:cubicBezTo>
                    <a:pt x="27213" y="369259"/>
                    <a:pt x="48773" y="352425"/>
                    <a:pt x="67823" y="333375"/>
                  </a:cubicBezTo>
                  <a:lnTo>
                    <a:pt x="96398" y="304800"/>
                  </a:lnTo>
                  <a:cubicBezTo>
                    <a:pt x="131136" y="200587"/>
                    <a:pt x="75734" y="358437"/>
                    <a:pt x="124973" y="247650"/>
                  </a:cubicBezTo>
                  <a:cubicBezTo>
                    <a:pt x="140987" y="211618"/>
                    <a:pt x="144601" y="158365"/>
                    <a:pt x="182123" y="133350"/>
                  </a:cubicBezTo>
                  <a:cubicBezTo>
                    <a:pt x="326566" y="37055"/>
                    <a:pt x="178319" y="141282"/>
                    <a:pt x="267848" y="66675"/>
                  </a:cubicBezTo>
                  <a:cubicBezTo>
                    <a:pt x="293052" y="45672"/>
                    <a:pt x="320784" y="35133"/>
                    <a:pt x="353573" y="28575"/>
                  </a:cubicBezTo>
                  <a:lnTo>
                    <a:pt x="439298" y="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feld 1"/>
            <p:cNvSpPr txBox="1"/>
            <p:nvPr/>
          </p:nvSpPr>
          <p:spPr>
            <a:xfrm rot="19916680">
              <a:off x="3710992" y="5319950"/>
              <a:ext cx="865104" cy="39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tx1"/>
                  </a:solidFill>
                </a:rPr>
                <a:t>PUSH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239044" y="5033855"/>
              <a:ext cx="932272" cy="685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do not</a:t>
              </a:r>
              <a:br>
                <a:rPr lang="de-DE" b="1" dirty="0" smtClean="0">
                  <a:solidFill>
                    <a:schemeClr val="tx1"/>
                  </a:solidFill>
                </a:rPr>
              </a:br>
              <a:r>
                <a:rPr lang="de-DE" b="1" dirty="0" smtClean="0">
                  <a:solidFill>
                    <a:schemeClr val="tx1"/>
                  </a:solidFill>
                </a:rPr>
                <a:t>PUSH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rot="1410309">
              <a:off x="6874118" y="5429576"/>
              <a:ext cx="865104" cy="39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tx1"/>
                  </a:solidFill>
                </a:rPr>
                <a:t>PUSH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Freihandform 22"/>
          <p:cNvSpPr/>
          <p:nvPr/>
        </p:nvSpPr>
        <p:spPr bwMode="auto">
          <a:xfrm rot="9817148">
            <a:off x="63043" y="4919143"/>
            <a:ext cx="1935806" cy="869798"/>
          </a:xfrm>
          <a:custGeom>
            <a:avLst/>
            <a:gdLst>
              <a:gd name="connsiteX0" fmla="*/ 439298 w 477398"/>
              <a:gd name="connsiteY0" fmla="*/ 0 h 457200"/>
              <a:gd name="connsiteX1" fmla="*/ 458348 w 477398"/>
              <a:gd name="connsiteY1" fmla="*/ 95250 h 457200"/>
              <a:gd name="connsiteX2" fmla="*/ 477398 w 477398"/>
              <a:gd name="connsiteY2" fmla="*/ 152400 h 457200"/>
              <a:gd name="connsiteX3" fmla="*/ 467873 w 477398"/>
              <a:gd name="connsiteY3" fmla="*/ 314325 h 457200"/>
              <a:gd name="connsiteX4" fmla="*/ 401198 w 477398"/>
              <a:gd name="connsiteY4" fmla="*/ 400050 h 457200"/>
              <a:gd name="connsiteX5" fmla="*/ 372623 w 477398"/>
              <a:gd name="connsiteY5" fmla="*/ 419100 h 457200"/>
              <a:gd name="connsiteX6" fmla="*/ 296423 w 477398"/>
              <a:gd name="connsiteY6" fmla="*/ 438150 h 457200"/>
              <a:gd name="connsiteX7" fmla="*/ 229748 w 477398"/>
              <a:gd name="connsiteY7" fmla="*/ 457200 h 457200"/>
              <a:gd name="connsiteX8" fmla="*/ 10673 w 477398"/>
              <a:gd name="connsiteY8" fmla="*/ 447675 h 457200"/>
              <a:gd name="connsiteX9" fmla="*/ 10673 w 477398"/>
              <a:gd name="connsiteY9" fmla="*/ 390525 h 457200"/>
              <a:gd name="connsiteX10" fmla="*/ 67823 w 477398"/>
              <a:gd name="connsiteY10" fmla="*/ 333375 h 457200"/>
              <a:gd name="connsiteX11" fmla="*/ 96398 w 477398"/>
              <a:gd name="connsiteY11" fmla="*/ 304800 h 457200"/>
              <a:gd name="connsiteX12" fmla="*/ 124973 w 477398"/>
              <a:gd name="connsiteY12" fmla="*/ 247650 h 457200"/>
              <a:gd name="connsiteX13" fmla="*/ 182123 w 477398"/>
              <a:gd name="connsiteY13" fmla="*/ 133350 h 457200"/>
              <a:gd name="connsiteX14" fmla="*/ 267848 w 477398"/>
              <a:gd name="connsiteY14" fmla="*/ 66675 h 457200"/>
              <a:gd name="connsiteX15" fmla="*/ 353573 w 477398"/>
              <a:gd name="connsiteY15" fmla="*/ 28575 h 457200"/>
              <a:gd name="connsiteX16" fmla="*/ 439298 w 477398"/>
              <a:gd name="connsiteY1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7398" h="457200">
                <a:moveTo>
                  <a:pt x="439298" y="0"/>
                </a:moveTo>
                <a:cubicBezTo>
                  <a:pt x="445648" y="31750"/>
                  <a:pt x="448109" y="64533"/>
                  <a:pt x="458348" y="95250"/>
                </a:cubicBezTo>
                <a:lnTo>
                  <a:pt x="477398" y="152400"/>
                </a:lnTo>
                <a:cubicBezTo>
                  <a:pt x="474223" y="206375"/>
                  <a:pt x="473253" y="260525"/>
                  <a:pt x="467873" y="314325"/>
                </a:cubicBezTo>
                <a:cubicBezTo>
                  <a:pt x="464217" y="350884"/>
                  <a:pt x="426839" y="382956"/>
                  <a:pt x="401198" y="400050"/>
                </a:cubicBezTo>
                <a:cubicBezTo>
                  <a:pt x="391673" y="406400"/>
                  <a:pt x="383381" y="415188"/>
                  <a:pt x="372623" y="419100"/>
                </a:cubicBezTo>
                <a:cubicBezTo>
                  <a:pt x="348018" y="428047"/>
                  <a:pt x="321261" y="429871"/>
                  <a:pt x="296423" y="438150"/>
                </a:cubicBezTo>
                <a:cubicBezTo>
                  <a:pt x="255429" y="451815"/>
                  <a:pt x="277588" y="445240"/>
                  <a:pt x="229748" y="457200"/>
                </a:cubicBezTo>
                <a:cubicBezTo>
                  <a:pt x="156723" y="454025"/>
                  <a:pt x="82772" y="459692"/>
                  <a:pt x="10673" y="447675"/>
                </a:cubicBezTo>
                <a:cubicBezTo>
                  <a:pt x="-11812" y="443927"/>
                  <a:pt x="7758" y="394273"/>
                  <a:pt x="10673" y="390525"/>
                </a:cubicBezTo>
                <a:cubicBezTo>
                  <a:pt x="27213" y="369259"/>
                  <a:pt x="48773" y="352425"/>
                  <a:pt x="67823" y="333375"/>
                </a:cubicBezTo>
                <a:lnTo>
                  <a:pt x="96398" y="304800"/>
                </a:lnTo>
                <a:cubicBezTo>
                  <a:pt x="131136" y="200587"/>
                  <a:pt x="75734" y="358437"/>
                  <a:pt x="124973" y="247650"/>
                </a:cubicBezTo>
                <a:cubicBezTo>
                  <a:pt x="140987" y="211618"/>
                  <a:pt x="144601" y="158365"/>
                  <a:pt x="182123" y="133350"/>
                </a:cubicBezTo>
                <a:cubicBezTo>
                  <a:pt x="326566" y="37055"/>
                  <a:pt x="178319" y="141282"/>
                  <a:pt x="267848" y="66675"/>
                </a:cubicBezTo>
                <a:cubicBezTo>
                  <a:pt x="293052" y="45672"/>
                  <a:pt x="320784" y="35133"/>
                  <a:pt x="353573" y="28575"/>
                </a:cubicBezTo>
                <a:lnTo>
                  <a:pt x="439298" y="0"/>
                </a:ln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054707" y="5107666"/>
            <a:ext cx="11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UPDATE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81599" y="597207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location-based updates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081746" y="5984529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event-based updates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33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CAP-based Push Notifications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1556791"/>
            <a:ext cx="8277225" cy="4582751"/>
          </a:xfrm>
        </p:spPr>
        <p:txBody>
          <a:bodyPr/>
          <a:lstStyle/>
          <a:p>
            <a:pPr>
              <a:defRPr/>
            </a:pPr>
            <a:r>
              <a:rPr lang="en-US" dirty="0"/>
              <a:t>a</a:t>
            </a:r>
            <a:r>
              <a:rPr lang="en-US" dirty="0" smtClean="0"/>
              <a:t> customer has to implement </a:t>
            </a:r>
            <a:r>
              <a:rPr lang="en-US" b="1" dirty="0" smtClean="0"/>
              <a:t>some push strategy </a:t>
            </a:r>
            <a:r>
              <a:rPr lang="en-US" dirty="0" smtClean="0"/>
              <a:t>when processing CAP to make push notifications available to recipients</a:t>
            </a:r>
          </a:p>
          <a:p>
            <a:pPr>
              <a:defRPr/>
            </a:pPr>
            <a:r>
              <a:rPr lang="en-US" dirty="0" smtClean="0"/>
              <a:t>simple push logics may produce </a:t>
            </a:r>
            <a:r>
              <a:rPr lang="en-US" b="1" dirty="0" smtClean="0"/>
              <a:t>unnecessary notifications</a:t>
            </a:r>
          </a:p>
          <a:p>
            <a:pPr>
              <a:defRPr/>
            </a:pPr>
            <a:r>
              <a:rPr lang="en-US" dirty="0"/>
              <a:t>u</a:t>
            </a:r>
            <a:r>
              <a:rPr lang="en-US" dirty="0" smtClean="0"/>
              <a:t>nnecessary push notifications can </a:t>
            </a:r>
            <a:r>
              <a:rPr lang="en-US" b="1" dirty="0" smtClean="0"/>
              <a:t>lower user alertness </a:t>
            </a:r>
            <a:r>
              <a:rPr lang="en-US" dirty="0" smtClean="0"/>
              <a:t>and in worst case might lead to users </a:t>
            </a:r>
            <a:r>
              <a:rPr lang="en-US" b="1" dirty="0" smtClean="0"/>
              <a:t>disregarding important warnings </a:t>
            </a:r>
            <a:r>
              <a:rPr lang="en-US" dirty="0" smtClean="0"/>
              <a:t>or disabling push notifications for public warnings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w</a:t>
            </a:r>
            <a:r>
              <a:rPr lang="en-US" dirty="0" smtClean="0"/>
              <a:t>ith optimized CAP update strategies and additional flags for special message handling the DWD can provide a solution/</a:t>
            </a:r>
            <a:r>
              <a:rPr lang="en-US" b="1" dirty="0" smtClean="0"/>
              <a:t>guidance for CAP based push notifications</a:t>
            </a:r>
          </a:p>
          <a:p>
            <a:pPr>
              <a:defRPr/>
            </a:pPr>
            <a:r>
              <a:rPr lang="en-US" dirty="0"/>
              <a:t>c</a:t>
            </a:r>
            <a:r>
              <a:rPr lang="en-US" dirty="0" smtClean="0"/>
              <a:t>urrently 3 update strategies are provided:</a:t>
            </a:r>
          </a:p>
          <a:p>
            <a:pPr lvl="1">
              <a:defRPr/>
            </a:pPr>
            <a:r>
              <a:rPr lang="en-US" dirty="0" smtClean="0"/>
              <a:t>event-based</a:t>
            </a:r>
          </a:p>
          <a:p>
            <a:pPr lvl="1">
              <a:defRPr/>
            </a:pPr>
            <a:r>
              <a:rPr lang="en-US" dirty="0" smtClean="0"/>
              <a:t>location-based with neutral update logic</a:t>
            </a:r>
          </a:p>
          <a:p>
            <a:pPr lvl="1">
              <a:defRPr/>
            </a:pPr>
            <a:r>
              <a:rPr lang="en-US" dirty="0" smtClean="0"/>
              <a:t>location-based with DWD update logic (contains some restrictions like Updates can not downgrade severity)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9513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52425" lvl="1" indent="-352425"/>
            <a:r>
              <a:rPr lang="en-US" dirty="0"/>
              <a:t>DWD CAP - Changes since 2017</a:t>
            </a:r>
          </a:p>
        </p:txBody>
      </p:sp>
      <p:sp>
        <p:nvSpPr>
          <p:cNvPr id="10" name="AutoShape 12" descr="Bildergebnis für Work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4" descr="Bildergebnis für Workst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16" descr="Bildergebnis für Works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18" descr="Bildergebnis für Workst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20" descr="Bildergebnis für Workstation"/>
          <p:cNvSpPr>
            <a:spLocks noChangeAspect="1" noChangeArrowheads="1"/>
          </p:cNvSpPr>
          <p:nvPr/>
        </p:nvSpPr>
        <p:spPr bwMode="auto">
          <a:xfrm>
            <a:off x="155575" y="-1096963"/>
            <a:ext cx="44577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26" descr="Bildergebnis für Warning Message"/>
          <p:cNvSpPr>
            <a:spLocks noChangeAspect="1" noChangeArrowheads="1"/>
          </p:cNvSpPr>
          <p:nvPr/>
        </p:nvSpPr>
        <p:spPr bwMode="auto">
          <a:xfrm>
            <a:off x="155575" y="-17446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28" descr="Bildergebnis für Warning Message"/>
          <p:cNvSpPr>
            <a:spLocks noChangeAspect="1" noChangeArrowheads="1"/>
          </p:cNvSpPr>
          <p:nvPr/>
        </p:nvSpPr>
        <p:spPr bwMode="auto">
          <a:xfrm>
            <a:off x="307975" y="-15922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Eingekerbter Richtungspfeil 19"/>
          <p:cNvSpPr/>
          <p:nvPr/>
        </p:nvSpPr>
        <p:spPr bwMode="auto">
          <a:xfrm>
            <a:off x="4374278" y="2954977"/>
            <a:ext cx="471346" cy="533415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100" name="Picture 4" descr="D:\HongKong-2018\CapProfile2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55" y="1705510"/>
            <a:ext cx="316770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HongKong-2018\CapProfile20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1704276"/>
            <a:ext cx="326228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772160" y="5011895"/>
            <a:ext cx="1558595" cy="397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Version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2.1.8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791322" y="4196273"/>
            <a:ext cx="559753" cy="17373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6709729" y="4171889"/>
            <a:ext cx="559753" cy="17373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5736685" y="5011387"/>
            <a:ext cx="1558595" cy="397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Version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2.1.9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Gerade Verbindung 7"/>
          <p:cNvCxnSpPr>
            <a:stCxn id="6" idx="1"/>
            <a:endCxn id="5" idx="0"/>
          </p:cNvCxnSpPr>
          <p:nvPr/>
        </p:nvCxnSpPr>
        <p:spPr bwMode="auto">
          <a:xfrm flipH="1">
            <a:off x="1551458" y="4283141"/>
            <a:ext cx="239864" cy="7287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26"/>
          <p:cNvCxnSpPr>
            <a:endCxn id="26" idx="0"/>
          </p:cNvCxnSpPr>
          <p:nvPr/>
        </p:nvCxnSpPr>
        <p:spPr bwMode="auto">
          <a:xfrm flipH="1">
            <a:off x="6515983" y="4295333"/>
            <a:ext cx="193746" cy="7160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hteck 18"/>
          <p:cNvSpPr/>
          <p:nvPr/>
        </p:nvSpPr>
        <p:spPr bwMode="auto">
          <a:xfrm>
            <a:off x="987473" y="5798761"/>
            <a:ext cx="6964335" cy="39725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DWD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– CAP Documentation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: </a:t>
            </a:r>
            <a:r>
              <a:rPr lang="en-US" u="sng" dirty="0">
                <a:hlinkClick r:id="rId5"/>
              </a:rPr>
              <a:t>https://www.dwd.de/opendatahelp</a:t>
            </a:r>
            <a:r>
              <a:rPr lang="en-US" dirty="0"/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17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Warning System of the DWD</a:t>
            </a:r>
            <a:endParaRPr lang="en-US" noProof="0" dirty="0"/>
          </a:p>
        </p:txBody>
      </p:sp>
      <p:pic>
        <p:nvPicPr>
          <p:cNvPr id="5122" name="Picture 2" descr="V:\Documents\Dienstreisen\Rom 2017\images\ninjo_einarbeitung_wetterl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8" y="4118317"/>
            <a:ext cx="2896618" cy="17414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100529" y="4118317"/>
            <a:ext cx="2902239" cy="1758698"/>
            <a:chOff x="3503154" y="3864926"/>
            <a:chExt cx="2902239" cy="17586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154" y="3873443"/>
              <a:ext cx="2895464" cy="17407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6" name="Picture 6" descr="V:\Documents\Dienstreisen\Rom 2017\images\ase_warnstatusformula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301" y="4558772"/>
              <a:ext cx="1630092" cy="10648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V:\Documents\Dienstreisen\Rom 2017\images\ase_wind_pol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629" y="3864926"/>
              <a:ext cx="1504764" cy="9046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31" y="4118317"/>
            <a:ext cx="2910292" cy="1748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AutoShape 12" descr="Bildergebnis für Work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4" descr="Bildergebnis für Workst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16" descr="Bildergebnis für Works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18" descr="Bildergebnis für Workst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20" descr="Bildergebnis für Workstation"/>
          <p:cNvSpPr>
            <a:spLocks noChangeAspect="1" noChangeArrowheads="1"/>
          </p:cNvSpPr>
          <p:nvPr/>
        </p:nvSpPr>
        <p:spPr bwMode="auto">
          <a:xfrm>
            <a:off x="155575" y="-1096963"/>
            <a:ext cx="44577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26" descr="Bildergebnis für Warning Message"/>
          <p:cNvSpPr>
            <a:spLocks noChangeAspect="1" noChangeArrowheads="1"/>
          </p:cNvSpPr>
          <p:nvPr/>
        </p:nvSpPr>
        <p:spPr bwMode="auto">
          <a:xfrm>
            <a:off x="155575" y="-17446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28" descr="Bildergebnis für Warning Message"/>
          <p:cNvSpPr>
            <a:spLocks noChangeAspect="1" noChangeArrowheads="1"/>
          </p:cNvSpPr>
          <p:nvPr/>
        </p:nvSpPr>
        <p:spPr bwMode="auto">
          <a:xfrm>
            <a:off x="307975" y="-15922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152" name="Picture 32" descr="http://www.dwd.de/DE/presse/pressebilder/wettervorhersage/VBZ.jpg?__blob=poster&amp;v=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2" t="6667" b="14043"/>
          <a:stretch/>
        </p:blipFill>
        <p:spPr bwMode="auto">
          <a:xfrm>
            <a:off x="253348" y="1645503"/>
            <a:ext cx="2591818" cy="1843389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/>
        </p:nvGrpSpPr>
        <p:grpSpPr>
          <a:xfrm>
            <a:off x="3622411" y="1749370"/>
            <a:ext cx="1981727" cy="1503201"/>
            <a:chOff x="3607436" y="1600765"/>
            <a:chExt cx="2138354" cy="1645673"/>
          </a:xfrm>
        </p:grpSpPr>
        <p:pic>
          <p:nvPicPr>
            <p:cNvPr id="39" name="Picture 34" descr="https://openclipart.org/image/800px/svg_to_png/215483/polygone.png"/>
            <p:cNvPicPr>
              <a:picLocks noChangeAspect="1" noChangeArrowheads="1"/>
            </p:cNvPicPr>
            <p:nvPr/>
          </p:nvPicPr>
          <p:blipFill>
            <a:blip r:embed="rId10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88423">
              <a:off x="3607436" y="1600765"/>
              <a:ext cx="1645673" cy="164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Pfeil nach rechts 17"/>
            <p:cNvSpPr/>
            <p:nvPr/>
          </p:nvSpPr>
          <p:spPr bwMode="auto">
            <a:xfrm rot="14173300">
              <a:off x="5054944" y="2333780"/>
              <a:ext cx="840958" cy="540734"/>
            </a:xfrm>
            <a:prstGeom prst="rightArrow">
              <a:avLst>
                <a:gd name="adj1" fmla="val 28862"/>
                <a:gd name="adj2" fmla="val 85230"/>
              </a:avLst>
            </a:prstGeom>
            <a:solidFill>
              <a:srgbClr val="FF99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157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92" y="1575039"/>
            <a:ext cx="2759312" cy="2124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3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28456" r="2802" b="31985"/>
          <a:stretch/>
        </p:blipFill>
        <p:spPr bwMode="auto">
          <a:xfrm>
            <a:off x="6244656" y="2381480"/>
            <a:ext cx="2631381" cy="52198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Eingekerbter Richtungspfeil 25"/>
          <p:cNvSpPr/>
          <p:nvPr/>
        </p:nvSpPr>
        <p:spPr bwMode="auto">
          <a:xfrm>
            <a:off x="2953614" y="2358089"/>
            <a:ext cx="471346" cy="533415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Eingekerbter Richtungspfeil 45"/>
          <p:cNvSpPr/>
          <p:nvPr/>
        </p:nvSpPr>
        <p:spPr bwMode="auto">
          <a:xfrm>
            <a:off x="5645379" y="2358089"/>
            <a:ext cx="471346" cy="533415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50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DWD CAP – Language sensitive Identifier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CAP-DWD-Profile 2.1.9 – section </a:t>
            </a:r>
            <a:r>
              <a:rPr lang="en-US" b="1" dirty="0" smtClean="0"/>
              <a:t>2.2.1.1</a:t>
            </a:r>
            <a:endParaRPr lang="en-US" b="1" dirty="0"/>
          </a:p>
        </p:txBody>
      </p:sp>
      <p:graphicFrame>
        <p:nvGraphicFramePr>
          <p:cNvPr id="4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595927"/>
              </p:ext>
            </p:extLst>
          </p:nvPr>
        </p:nvGraphicFramePr>
        <p:xfrm>
          <a:off x="431799" y="2030211"/>
          <a:ext cx="8313615" cy="4009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1553"/>
                <a:gridCol w="6752062"/>
              </a:tblGrid>
              <a:tr h="4338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5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&lt;identifier&gt;</a:t>
                      </a:r>
                      <a:endParaRPr lang="en-US" sz="14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Globally unique identifier of a CAP message</a:t>
                      </a:r>
                      <a:endParaRPr lang="en-US" sz="14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357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Format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2.49.0.1.276.&lt;A&gt;.&lt;B&gt;.&lt;C&gt;.&lt;D&gt;.</a:t>
                      </a:r>
                      <a:r>
                        <a:rPr lang="en-GB" sz="1600" b="1" kern="150" dirty="0">
                          <a:effectLst/>
                        </a:rPr>
                        <a:t>&lt;E&gt;</a:t>
                      </a:r>
                      <a:endParaRPr lang="en-US" sz="16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3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&lt;A&gt;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Agency issuing the warning: DWD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3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&lt;B&gt;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Generating system: PVW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43381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&lt;C&gt;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Time stamp in milliseconds since midnight, January 1, 1970 (in UTC)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3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&lt;D&gt;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</a:rPr>
                        <a:t>Universally Unique Identifier version 4 </a:t>
                      </a:r>
                      <a:r>
                        <a:rPr lang="en-US" sz="1400" u="sng" kern="150" dirty="0">
                          <a:effectLst/>
                          <a:hlinkClick r:id="rId3" action="ppaction://hlinkfile"/>
                        </a:rPr>
                        <a:t>[UUID]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49451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 b="1" kern="150" dirty="0">
                          <a:effectLst/>
                        </a:rPr>
                        <a:t>&lt;E&gt;</a:t>
                      </a:r>
                      <a:endParaRPr lang="en-US" sz="16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50" dirty="0">
                          <a:effectLst/>
                        </a:rPr>
                        <a:t>Product suffix, e.g. ISO 639-2 language code (“Alpha-3”)</a:t>
                      </a:r>
                      <a:endParaRPr lang="en-US" sz="16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609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Example </a:t>
                      </a:r>
                      <a:r>
                        <a:rPr lang="en-GB" sz="1400" kern="150" dirty="0" smtClean="0">
                          <a:effectLst/>
                        </a:rPr>
                        <a:t>(German)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 indent="179705" algn="just" fontAlgn="auto">
                        <a:spcAft>
                          <a:spcPts val="0"/>
                        </a:spcAft>
                      </a:pPr>
                      <a:r>
                        <a:rPr lang="de-DE" sz="1400" kern="150" dirty="0">
                          <a:effectLst/>
                        </a:rPr>
                        <a:t>2.49.0.1.276.0.DWD.PVW.1493279880000.df9a4c74-4956-414b-916e-9ffa0875e320.</a:t>
                      </a:r>
                      <a:r>
                        <a:rPr lang="de-DE" sz="1400" b="1" kern="150" dirty="0">
                          <a:effectLst/>
                        </a:rPr>
                        <a:t>DEU</a:t>
                      </a:r>
                      <a:endParaRPr lang="en-US" sz="14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  <a:tr h="609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50" dirty="0">
                          <a:effectLst/>
                        </a:rPr>
                        <a:t>Example </a:t>
                      </a:r>
                      <a:r>
                        <a:rPr lang="en-GB" sz="1400" kern="150" dirty="0" smtClean="0">
                          <a:effectLst/>
                        </a:rPr>
                        <a:t>(English)</a:t>
                      </a:r>
                      <a:endParaRPr lang="en-US" sz="14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  <a:tc>
                  <a:txBody>
                    <a:bodyPr/>
                    <a:lstStyle/>
                    <a:p>
                      <a:pPr indent="179705" algn="just" fontAlgn="auto">
                        <a:spcAft>
                          <a:spcPts val="0"/>
                        </a:spcAft>
                      </a:pPr>
                      <a:r>
                        <a:rPr lang="de-DE" sz="1400" kern="150" dirty="0">
                          <a:effectLst/>
                        </a:rPr>
                        <a:t>2.49.0.1.276.0.DWD.PVW.1493279880000.df9a4c74-4956-414b-916e-9ffa0875e320.</a:t>
                      </a:r>
                      <a:r>
                        <a:rPr lang="de-DE" sz="1400" b="1" kern="150" dirty="0">
                          <a:effectLst/>
                        </a:rPr>
                        <a:t>ENG</a:t>
                      </a:r>
                      <a:endParaRPr lang="en-US" sz="14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9488" marR="9488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347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DWD CAP – Language sensitive Identifier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Problem: DWD CAP-feeds in English and German used the same message identifier</a:t>
            </a:r>
          </a:p>
          <a:p>
            <a:r>
              <a:rPr lang="en-US" dirty="0"/>
              <a:t>r</a:t>
            </a:r>
            <a:r>
              <a:rPr lang="en-US" dirty="0" smtClean="0"/>
              <a:t>ecap </a:t>
            </a:r>
            <a:r>
              <a:rPr lang="en-US" dirty="0"/>
              <a:t>w</a:t>
            </a:r>
            <a:r>
              <a:rPr lang="en-US" dirty="0" smtClean="0"/>
              <a:t>arning </a:t>
            </a:r>
            <a:r>
              <a:rPr lang="en-US" dirty="0"/>
              <a:t>p</a:t>
            </a:r>
            <a:r>
              <a:rPr lang="en-US" dirty="0" smtClean="0"/>
              <a:t>roduction: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bstracted data is transformed into products </a:t>
            </a:r>
            <a:r>
              <a:rPr lang="en-US" dirty="0"/>
              <a:t>with different languages and export </a:t>
            </a:r>
            <a:r>
              <a:rPr lang="en-US" dirty="0" smtClean="0"/>
              <a:t>formats</a:t>
            </a:r>
          </a:p>
          <a:p>
            <a:pPr lvl="1"/>
            <a:r>
              <a:rPr lang="en-US" dirty="0" smtClean="0"/>
              <a:t>In our system it is one data object</a:t>
            </a:r>
            <a:r>
              <a:rPr lang="en-US" dirty="0"/>
              <a:t> </a:t>
            </a:r>
            <a:r>
              <a:rPr lang="en-US" dirty="0" smtClean="0"/>
              <a:t>- internally there is only one identifier</a:t>
            </a:r>
          </a:p>
          <a:p>
            <a:r>
              <a:rPr lang="en-US" dirty="0"/>
              <a:t>i</a:t>
            </a:r>
            <a:r>
              <a:rPr lang="en-US" dirty="0" smtClean="0"/>
              <a:t>dentical identifiers seemed beneficial as customers can find a corresponding message in another language using the identifier</a:t>
            </a:r>
          </a:p>
          <a:p>
            <a:r>
              <a:rPr lang="en-US" dirty="0"/>
              <a:t>b</a:t>
            </a:r>
            <a:r>
              <a:rPr lang="en-US" dirty="0" smtClean="0"/>
              <a:t>ut any system aggregating and distributing CAP messages will deem this messages duplicates</a:t>
            </a:r>
          </a:p>
          <a:p>
            <a:pPr marL="0" indent="0">
              <a:buNone/>
            </a:pPr>
            <a:r>
              <a:rPr lang="en-US" b="1" dirty="0" smtClean="0"/>
              <a:t>Current solution:</a:t>
            </a:r>
          </a:p>
          <a:p>
            <a:r>
              <a:rPr lang="en-US" dirty="0"/>
              <a:t>e</a:t>
            </a:r>
            <a:r>
              <a:rPr lang="en-US" dirty="0" smtClean="0"/>
              <a:t>xtended the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identifier</a:t>
            </a:r>
            <a:r>
              <a:rPr lang="en-US" dirty="0" smtClean="0"/>
              <a:t> by a language specific code</a:t>
            </a:r>
          </a:p>
          <a:p>
            <a:r>
              <a:rPr lang="en-US" dirty="0"/>
              <a:t>a</a:t>
            </a:r>
            <a:r>
              <a:rPr lang="en-US" dirty="0" smtClean="0"/>
              <a:t>dded an optional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&lt;code&gt;id:</a:t>
            </a:r>
            <a:r>
              <a:rPr lang="en-US" dirty="0" smtClean="0"/>
              <a:t> containing the origin identifier  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16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DWD CAP – Further Changes since 2017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emoved DWD-XSD schema of DWD-CAP files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t only further constrained some CAP fields </a:t>
            </a:r>
          </a:p>
          <a:p>
            <a:pPr lvl="1"/>
            <a:r>
              <a:rPr lang="en-US" dirty="0" smtClean="0"/>
              <a:t>these constrains were even cumbersome for ourselves</a:t>
            </a:r>
          </a:p>
          <a:p>
            <a:r>
              <a:rPr lang="en-US" dirty="0"/>
              <a:t>c</a:t>
            </a:r>
            <a:r>
              <a:rPr lang="en-US" dirty="0" smtClean="0"/>
              <a:t>hanged CAP time values (sent, effective, onset, expires) from UTC to usage of local time (CET/CEST)</a:t>
            </a:r>
          </a:p>
          <a:p>
            <a:pPr lvl="1"/>
            <a:r>
              <a:rPr lang="en-US" dirty="0" smtClean="0"/>
              <a:t>the public does not measure time in UTC</a:t>
            </a:r>
          </a:p>
          <a:p>
            <a:pPr lvl="1"/>
            <a:r>
              <a:rPr lang="en-US" dirty="0" smtClean="0"/>
              <a:t>CAP aggregators do not need to know the local time zone</a:t>
            </a:r>
          </a:p>
          <a:p>
            <a:endParaRPr lang="en-US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690915"/>
              </p:ext>
            </p:extLst>
          </p:nvPr>
        </p:nvGraphicFramePr>
        <p:xfrm>
          <a:off x="501968" y="4182110"/>
          <a:ext cx="6692916" cy="2068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135"/>
                <a:gridCol w="5435781"/>
              </a:tblGrid>
              <a:tr h="317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15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onset</a:t>
                      </a:r>
                      <a:endParaRPr lang="en-US" sz="16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Time at which the warning was issued</a:t>
                      </a:r>
                      <a:endParaRPr lang="en-US" sz="1600" b="1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</a:tr>
              <a:tr h="317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Format</a:t>
                      </a:r>
                      <a:endParaRPr lang="en-US" sz="16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&lt;A&gt; + &lt;B&gt;</a:t>
                      </a:r>
                      <a:endParaRPr lang="en-US" sz="16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</a:tr>
              <a:tr h="5422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&lt;A&gt;</a:t>
                      </a:r>
                      <a:endParaRPr lang="en-US" sz="16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Date and time (in CET/CEST)</a:t>
                      </a:r>
                      <a:endParaRPr lang="en-US" sz="1600" kern="150" dirty="0">
                        <a:effectLst/>
                      </a:endParaRPr>
                    </a:p>
                    <a:p>
                      <a:pPr indent="179705" algn="just" fontAlgn="auto">
                        <a:spcAft>
                          <a:spcPts val="0"/>
                        </a:spcAft>
                      </a:pPr>
                      <a:r>
                        <a:rPr lang="de-DE" sz="1600" kern="150" dirty="0">
                          <a:effectLst/>
                        </a:rPr>
                        <a:t>&lt;</a:t>
                      </a:r>
                      <a:r>
                        <a:rPr lang="de-DE" sz="1600" kern="150" dirty="0" err="1">
                          <a:effectLst/>
                        </a:rPr>
                        <a:t>yyyy</a:t>
                      </a:r>
                      <a:r>
                        <a:rPr lang="de-DE" sz="1600" kern="150" dirty="0">
                          <a:effectLst/>
                        </a:rPr>
                        <a:t>&gt;-&lt;MM&gt;-&lt;</a:t>
                      </a:r>
                      <a:r>
                        <a:rPr lang="de-DE" sz="1600" kern="150" dirty="0" err="1">
                          <a:effectLst/>
                        </a:rPr>
                        <a:t>dd</a:t>
                      </a:r>
                      <a:r>
                        <a:rPr lang="de-DE" sz="1600" kern="150" dirty="0">
                          <a:effectLst/>
                        </a:rPr>
                        <a:t>&gt;T&lt;HH&gt;:&lt;mm&gt;:&lt;</a:t>
                      </a:r>
                      <a:r>
                        <a:rPr lang="de-DE" sz="1600" kern="150" dirty="0" err="1">
                          <a:effectLst/>
                        </a:rPr>
                        <a:t>ss</a:t>
                      </a:r>
                      <a:r>
                        <a:rPr lang="de-DE" sz="1600" kern="150" dirty="0">
                          <a:effectLst/>
                        </a:rPr>
                        <a:t>&gt;</a:t>
                      </a:r>
                      <a:endParaRPr lang="en-US" sz="16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</a:tr>
              <a:tr h="31788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600" kern="150">
                          <a:effectLst/>
                        </a:rPr>
                        <a:t>&lt;B&gt;</a:t>
                      </a:r>
                      <a:endParaRPr lang="en-US" sz="1600" kern="15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Time offset to UTC (UTC: +00:00; CET: +01:00; CEST: +02:00)</a:t>
                      </a:r>
                      <a:endParaRPr lang="en-US" sz="16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</a:tr>
              <a:tr h="542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>
                          <a:effectLst/>
                        </a:rPr>
                        <a:t>Example</a:t>
                      </a:r>
                      <a:endParaRPr lang="en-US" sz="1600" kern="15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2010-01-18T12:24:18+01:00 (= 2010-01-18T11:24:18+00:00)</a:t>
                      </a:r>
                      <a:endParaRPr lang="en-US" sz="16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150" dirty="0">
                          <a:effectLst/>
                        </a:rPr>
                        <a:t>(issued on: Tuesday, 18.01.2010 12:24 local time (standard time))</a:t>
                      </a:r>
                      <a:endParaRPr lang="en-US" sz="1600" kern="150" dirty="0">
                        <a:effectLst/>
                        <a:latin typeface="Arial"/>
                        <a:ea typeface="Lucida Sans Unicode"/>
                        <a:cs typeface="Tahoma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344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52425" lvl="1" indent="-352425"/>
            <a:r>
              <a:rPr lang="en-US" dirty="0"/>
              <a:t>CAP </a:t>
            </a:r>
            <a:r>
              <a:rPr lang="en-US" dirty="0" smtClean="0"/>
              <a:t>“Hidden” Advantages </a:t>
            </a:r>
            <a:endParaRPr lang="en-US" dirty="0"/>
          </a:p>
        </p:txBody>
      </p:sp>
      <p:sp>
        <p:nvSpPr>
          <p:cNvPr id="10" name="AutoShape 12" descr="Bildergebnis für Work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4" descr="Bildergebnis für Workst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16" descr="Bildergebnis für Works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18" descr="Bildergebnis für Workst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20" descr="Bildergebnis für Workstation"/>
          <p:cNvSpPr>
            <a:spLocks noChangeAspect="1" noChangeArrowheads="1"/>
          </p:cNvSpPr>
          <p:nvPr/>
        </p:nvSpPr>
        <p:spPr bwMode="auto">
          <a:xfrm>
            <a:off x="155575" y="-1096963"/>
            <a:ext cx="44577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26" descr="Bildergebnis für Warning Message"/>
          <p:cNvSpPr>
            <a:spLocks noChangeAspect="1" noChangeArrowheads="1"/>
          </p:cNvSpPr>
          <p:nvPr/>
        </p:nvSpPr>
        <p:spPr bwMode="auto">
          <a:xfrm>
            <a:off x="155575" y="-17446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28" descr="Bildergebnis für Warning Message"/>
          <p:cNvSpPr>
            <a:spLocks noChangeAspect="1" noChangeArrowheads="1"/>
          </p:cNvSpPr>
          <p:nvPr/>
        </p:nvSpPr>
        <p:spPr bwMode="auto">
          <a:xfrm>
            <a:off x="307975" y="-15922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 descr="D:\HongKong-2018\40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30" y="1903413"/>
            <a:ext cx="4085090" cy="408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61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noProof="0" dirty="0" smtClean="0"/>
              <a:t>Cap “Hidden”</a:t>
            </a:r>
            <a:r>
              <a:rPr lang="en-US" dirty="0" smtClean="0"/>
              <a:t> </a:t>
            </a:r>
            <a:r>
              <a:rPr lang="en-US" noProof="0" dirty="0" smtClean="0"/>
              <a:t>Advantages</a:t>
            </a:r>
            <a:endParaRPr lang="en-US" altLang="de-DE" noProof="0" dirty="0" smtClean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5552311" cy="4554095"/>
          </a:xfrm>
          <a:noFill/>
        </p:spPr>
        <p:txBody>
          <a:bodyPr/>
          <a:lstStyle/>
          <a:p>
            <a:pPr marL="0" lvl="1" indent="0">
              <a:buNone/>
            </a:pPr>
            <a:r>
              <a:rPr lang="en-US" b="1" noProof="0" dirty="0"/>
              <a:t>a</a:t>
            </a:r>
            <a:r>
              <a:rPr lang="en-US" b="1" noProof="0" dirty="0" smtClean="0"/>
              <a:t>rchiving and retrieval of warning products:</a:t>
            </a:r>
            <a:r>
              <a:rPr lang="en-US" noProof="0" dirty="0" smtClean="0"/>
              <a:t> </a:t>
            </a:r>
          </a:p>
          <a:p>
            <a:pPr marL="352425" lvl="1" indent="-352425"/>
            <a:r>
              <a:rPr lang="en-US" dirty="0"/>
              <a:t>b</a:t>
            </a:r>
            <a:r>
              <a:rPr lang="en-US" dirty="0" smtClean="0"/>
              <a:t>efore CAP single products based on text were archived</a:t>
            </a:r>
          </a:p>
          <a:p>
            <a:pPr marL="803275" lvl="2" indent="-352425"/>
            <a:r>
              <a:rPr lang="en-US" dirty="0"/>
              <a:t>m</a:t>
            </a:r>
            <a:r>
              <a:rPr lang="en-US" dirty="0" smtClean="0"/>
              <a:t>inimal meta information in headers</a:t>
            </a:r>
          </a:p>
          <a:p>
            <a:pPr marL="803275" lvl="2" indent="-352425"/>
            <a:r>
              <a:rPr lang="en-US" dirty="0"/>
              <a:t>n</a:t>
            </a:r>
            <a:r>
              <a:rPr lang="en-US" dirty="0" smtClean="0"/>
              <a:t>o vector data, only identifier for political regions</a:t>
            </a:r>
          </a:p>
          <a:p>
            <a:pPr marL="352425" lvl="1" indent="-352425"/>
            <a:r>
              <a:rPr lang="en-US" dirty="0"/>
              <a:t>n</a:t>
            </a:r>
            <a:r>
              <a:rPr lang="en-US" dirty="0" smtClean="0"/>
              <a:t>ow products are also archived in form of CAP</a:t>
            </a:r>
          </a:p>
          <a:p>
            <a:pPr marL="803275" lvl="2" indent="-352425"/>
            <a:r>
              <a:rPr lang="en-US" dirty="0"/>
              <a:t>s</a:t>
            </a:r>
            <a:r>
              <a:rPr lang="en-US" dirty="0" smtClean="0"/>
              <a:t>torage of complete states (in DWD) for a point in time (also possible using CAP-feed)</a:t>
            </a:r>
          </a:p>
          <a:p>
            <a:pPr marL="803275" lvl="2" indent="-352425"/>
            <a:r>
              <a:rPr lang="en-US" dirty="0"/>
              <a:t>r</a:t>
            </a:r>
            <a:r>
              <a:rPr lang="en-US" dirty="0" smtClean="0"/>
              <a:t>ich set of analyzable Meta-Information</a:t>
            </a:r>
          </a:p>
          <a:p>
            <a:pPr marL="803275" lvl="2" indent="-352425"/>
            <a:r>
              <a:rPr lang="en-US" dirty="0"/>
              <a:t>s</a:t>
            </a:r>
            <a:r>
              <a:rPr lang="en-US" dirty="0" smtClean="0"/>
              <a:t>torage of vector data in addition to region identifier (independent from political areas)</a:t>
            </a:r>
          </a:p>
          <a:p>
            <a:pPr marL="803275" lvl="2" indent="-352425"/>
            <a:r>
              <a:rPr lang="en-US" dirty="0"/>
              <a:t>v</a:t>
            </a:r>
            <a:r>
              <a:rPr lang="en-US" dirty="0" smtClean="0"/>
              <a:t>isualization in GIS -System</a:t>
            </a:r>
          </a:p>
          <a:p>
            <a:pPr marL="803275" lvl="2" indent="-352425"/>
            <a:endParaRPr lang="en-US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92" y="3801903"/>
            <a:ext cx="1677152" cy="19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30" y="4939095"/>
            <a:ext cx="1577220" cy="8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32" y="3919873"/>
            <a:ext cx="1312206" cy="146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546"/>
          <p:cNvSpPr>
            <a:spLocks noChangeArrowheads="1"/>
          </p:cNvSpPr>
          <p:nvPr/>
        </p:nvSpPr>
        <p:spPr bwMode="auto">
          <a:xfrm>
            <a:off x="6227763" y="5828865"/>
            <a:ext cx="2458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de-DE" dirty="0" smtClean="0">
                <a:solidFill>
                  <a:schemeClr val="tx1"/>
                </a:solidFill>
              </a:rPr>
              <a:t>CAP based archive</a:t>
            </a:r>
          </a:p>
        </p:txBody>
      </p:sp>
      <p:pic>
        <p:nvPicPr>
          <p:cNvPr id="1026" name="Picture 2" descr="D:\HongKong-2018\Archive\archive-old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80" y="1196974"/>
            <a:ext cx="3177996" cy="4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HongKong-2018\Archive\archive-ol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75" y="1512889"/>
            <a:ext cx="2764402" cy="1444623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9" name="Rechteck 546"/>
          <p:cNvSpPr>
            <a:spLocks noChangeArrowheads="1"/>
          </p:cNvSpPr>
          <p:nvPr/>
        </p:nvSpPr>
        <p:spPr bwMode="auto">
          <a:xfrm>
            <a:off x="6241263" y="2983340"/>
            <a:ext cx="2458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de-DE" dirty="0" smtClean="0">
                <a:solidFill>
                  <a:schemeClr val="tx1"/>
                </a:solidFill>
              </a:rPr>
              <a:t>text based archive</a:t>
            </a:r>
          </a:p>
        </p:txBody>
      </p:sp>
    </p:spTree>
    <p:extLst>
      <p:ext uri="{BB962C8B-B14F-4D97-AF65-F5344CB8AC3E}">
        <p14:creationId xmlns:p14="http://schemas.microsoft.com/office/powerpoint/2010/main" val="4284949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dirty="0"/>
              <a:t>Cap “Hidden” Advantages</a:t>
            </a:r>
            <a:endParaRPr lang="en-US" altLang="de-DE" noProof="0" dirty="0" smtClean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5401841" cy="4554095"/>
          </a:xfrm>
          <a:noFill/>
        </p:spPr>
        <p:txBody>
          <a:bodyPr/>
          <a:lstStyle/>
          <a:p>
            <a:pPr marL="0" lvl="1" indent="0">
              <a:buNone/>
            </a:pPr>
            <a:r>
              <a:rPr lang="en-US" b="1" noProof="0" dirty="0" smtClean="0"/>
              <a:t>CAP as requirement specification</a:t>
            </a:r>
            <a:endParaRPr lang="en-US" noProof="0" dirty="0" smtClean="0"/>
          </a:p>
          <a:p>
            <a:pPr marL="352425" lvl="1" indent="-352425"/>
            <a:r>
              <a:rPr lang="en-US" dirty="0" smtClean="0"/>
              <a:t>CAP defines the necessary attributes of a warning message on a understandable fundamental level</a:t>
            </a:r>
          </a:p>
          <a:p>
            <a:pPr marL="352425" lvl="1" indent="-352425"/>
            <a:r>
              <a:rPr lang="en-US" dirty="0"/>
              <a:t>n</a:t>
            </a:r>
            <a:r>
              <a:rPr lang="en-US" dirty="0" smtClean="0"/>
              <a:t>ot every System can or will natively support CAP</a:t>
            </a:r>
          </a:p>
          <a:p>
            <a:pPr marL="803275" lvl="2" indent="-352425"/>
            <a:r>
              <a:rPr lang="en-US" dirty="0" smtClean="0"/>
              <a:t>E.g. </a:t>
            </a:r>
            <a:r>
              <a:rPr lang="en-US" dirty="0" err="1" smtClean="0"/>
              <a:t>GeoServer</a:t>
            </a:r>
            <a:r>
              <a:rPr lang="en-US" dirty="0" smtClean="0"/>
              <a:t> (WFS, WMS), DBMS </a:t>
            </a:r>
          </a:p>
          <a:p>
            <a:pPr marL="352425" lvl="1" indent="-352425"/>
            <a:r>
              <a:rPr lang="en-US" dirty="0"/>
              <a:t>b</a:t>
            </a:r>
            <a:r>
              <a:rPr lang="en-US" dirty="0" smtClean="0"/>
              <a:t>ut any system design which aims for processing/storing/managing/visualizing hazard related data can use CAP as reference</a:t>
            </a:r>
          </a:p>
          <a:p>
            <a:pPr marL="352425" lvl="1" indent="-352425"/>
            <a:r>
              <a:rPr lang="en-US" dirty="0"/>
              <a:t>i</a:t>
            </a:r>
            <a:r>
              <a:rPr lang="en-US" dirty="0" smtClean="0"/>
              <a:t>n DWD we often came to a point in our design phase when we looked at CAP as a reference for possible data fields </a:t>
            </a: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35" y="1554937"/>
            <a:ext cx="1975140" cy="180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46"/>
          <p:cNvSpPr>
            <a:spLocks noChangeArrowheads="1"/>
          </p:cNvSpPr>
          <p:nvPr/>
        </p:nvSpPr>
        <p:spPr bwMode="auto">
          <a:xfrm rot="5400000">
            <a:off x="7253446" y="2267547"/>
            <a:ext cx="2450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Web Feature Service</a:t>
            </a:r>
            <a:endParaRPr lang="de-DE" altLang="de-DE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HongKong-2018\Pics\database-design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2" y="3860268"/>
            <a:ext cx="2363175" cy="23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546"/>
          <p:cNvSpPr>
            <a:spLocks noChangeArrowheads="1"/>
          </p:cNvSpPr>
          <p:nvPr/>
        </p:nvSpPr>
        <p:spPr bwMode="auto">
          <a:xfrm>
            <a:off x="6034271" y="4268642"/>
            <a:ext cx="12747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Database </a:t>
            </a:r>
          </a:p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Design</a:t>
            </a:r>
            <a:endParaRPr lang="de-DE" alt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0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155332" y="4521200"/>
            <a:ext cx="29787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accent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accent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accent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accent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4400" i="1" dirty="0" err="1" smtClean="0">
                <a:cs typeface="Arial" charset="0"/>
              </a:rPr>
              <a:t>Thank</a:t>
            </a:r>
            <a:r>
              <a:rPr lang="de-DE" altLang="de-DE" sz="4400" i="1" dirty="0" smtClean="0">
                <a:cs typeface="Arial" charset="0"/>
              </a:rPr>
              <a:t> </a:t>
            </a:r>
            <a:r>
              <a:rPr lang="de-DE" altLang="de-DE" sz="4400" i="1" dirty="0" err="1" smtClean="0">
                <a:cs typeface="Arial" charset="0"/>
              </a:rPr>
              <a:t>you</a:t>
            </a:r>
            <a:r>
              <a:rPr lang="de-DE" altLang="de-DE" sz="4400" i="1" dirty="0" smtClean="0">
                <a:cs typeface="Arial" charset="0"/>
              </a:rPr>
              <a:t>!</a:t>
            </a:r>
            <a:endParaRPr lang="de-DE" altLang="de-DE" sz="4400" i="1" dirty="0">
              <a:cs typeface="Arial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54" y="1557337"/>
            <a:ext cx="1508025" cy="183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031975" y="3423185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accent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accent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accent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accent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i="1" dirty="0">
                <a:cs typeface="Arial" charset="0"/>
              </a:rPr>
              <a:t>Martin Klink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18" y="1557337"/>
            <a:ext cx="1274763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4994786" y="3454400"/>
            <a:ext cx="20391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accent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accent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accent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accent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i="1" dirty="0">
                <a:cs typeface="Arial" charset="0"/>
              </a:rPr>
              <a:t>Bernd </a:t>
            </a:r>
            <a:endParaRPr lang="de-DE" altLang="de-DE" sz="2400" i="1" dirty="0" smtClean="0">
              <a:cs typeface="Arial" charset="0"/>
            </a:endParaRPr>
          </a:p>
          <a:p>
            <a:pPr eaLnBrk="1" hangingPunct="1"/>
            <a:r>
              <a:rPr lang="de-DE" altLang="de-DE" sz="2400" i="1" dirty="0" smtClean="0">
                <a:cs typeface="Arial" charset="0"/>
              </a:rPr>
              <a:t>Erbshäußer</a:t>
            </a:r>
            <a:endParaRPr lang="de-DE" altLang="de-DE" sz="2400" i="1" dirty="0">
              <a:cs typeface="Arial" charset="0"/>
            </a:endParaRP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99075" y="3446620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accent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accent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accent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accent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accent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i="1" dirty="0">
                <a:cs typeface="Arial" charset="0"/>
              </a:rPr>
              <a:t>Eduard Rosert</a:t>
            </a: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725" y="1522729"/>
            <a:ext cx="1303337" cy="185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0498" y="1547177"/>
            <a:ext cx="1439862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278698" y="3429000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de-DE" sz="2400" i="1" dirty="0"/>
              <a:t>Björn Reetz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191135" y="1510537"/>
            <a:ext cx="2057083" cy="242173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56000"/>
                </a:schemeClr>
              </a:gs>
              <a:gs pos="50000">
                <a:schemeClr val="accent1">
                  <a:tint val="44500"/>
                  <a:satMod val="160000"/>
                  <a:alpha val="64000"/>
                </a:schemeClr>
              </a:gs>
              <a:gs pos="82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97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ideas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ultiple </a:t>
            </a:r>
            <a:r>
              <a:rPr lang="en-US" dirty="0"/>
              <a:t>languages (in one CAP-File: duplicates polygons because &lt;area&gt; is sub-element of &lt;info&gt;)</a:t>
            </a:r>
          </a:p>
          <a:p>
            <a:r>
              <a:rPr lang="en-US" dirty="0"/>
              <a:t>m</a:t>
            </a:r>
            <a:r>
              <a:rPr lang="en-US" dirty="0" smtClean="0"/>
              <a:t>ultiple </a:t>
            </a:r>
            <a:r>
              <a:rPr lang="en-US" dirty="0"/>
              <a:t>language CAP-Feeds: how to reference if multiple files and multiple languages (our solution: separate feed per language)</a:t>
            </a:r>
          </a:p>
          <a:p>
            <a:r>
              <a:rPr lang="en-US" dirty="0" smtClean="0"/>
              <a:t>the </a:t>
            </a:r>
            <a:r>
              <a:rPr lang="en-US" dirty="0"/>
              <a:t>"right" format for CAP identifiers</a:t>
            </a:r>
          </a:p>
          <a:p>
            <a:r>
              <a:rPr lang="en-US" dirty="0"/>
              <a:t>o</a:t>
            </a:r>
            <a:r>
              <a:rPr lang="en-US" dirty="0" smtClean="0"/>
              <a:t>fficial </a:t>
            </a:r>
            <a:r>
              <a:rPr lang="en-US" dirty="0"/>
              <a:t>guidelines/implementation note on how to designate "holes in polygons" in CAP would be nice (we want to get rid of &lt;geocode&gt;EXCLUDE_POLYGON </a:t>
            </a:r>
            <a:r>
              <a:rPr lang="en-US" dirty="0" smtClean="0"/>
              <a:t>;)</a:t>
            </a:r>
          </a:p>
          <a:p>
            <a:r>
              <a:rPr lang="en-US" dirty="0" smtClean="0"/>
              <a:t>How to handle domain/category specific parameters in CAP</a:t>
            </a:r>
          </a:p>
          <a:p>
            <a:pPr lvl="1"/>
            <a:r>
              <a:rPr lang="en-US" dirty="0" smtClean="0"/>
              <a:t>Extension for “Met” e.g. probability, returning period of event, risk/impact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67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noProof="0" dirty="0" smtClean="0"/>
              <a:t>Warning System of the DWD</a:t>
            </a:r>
            <a:endParaRPr lang="en-US" altLang="de-DE" noProof="0" dirty="0" smtClean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5008301" cy="4318000"/>
          </a:xfrm>
          <a:noFill/>
        </p:spPr>
        <p:txBody>
          <a:bodyPr/>
          <a:lstStyle/>
          <a:p>
            <a:pPr marL="0" lvl="1" indent="0">
              <a:buNone/>
            </a:pPr>
            <a:r>
              <a:rPr lang="en-US" b="1" noProof="0" dirty="0"/>
              <a:t>b</a:t>
            </a:r>
            <a:r>
              <a:rPr lang="en-US" b="1" noProof="0" dirty="0" smtClean="0"/>
              <a:t>ased on the </a:t>
            </a:r>
            <a:r>
              <a:rPr lang="en-US" b="1" noProof="0" dirty="0" err="1" smtClean="0"/>
              <a:t>NinJo</a:t>
            </a:r>
            <a:r>
              <a:rPr lang="en-US" b="1" noProof="0" dirty="0" smtClean="0"/>
              <a:t> Meteorological Workstation:</a:t>
            </a:r>
            <a:r>
              <a:rPr lang="en-US" noProof="0" dirty="0" smtClean="0"/>
              <a:t> </a:t>
            </a:r>
          </a:p>
          <a:p>
            <a:pPr marL="352425" lvl="1" indent="-352425"/>
            <a:r>
              <a:rPr lang="en-US" noProof="0" dirty="0" smtClean="0"/>
              <a:t>observation data</a:t>
            </a:r>
          </a:p>
          <a:p>
            <a:pPr marL="352425" lvl="1" indent="-352425"/>
            <a:r>
              <a:rPr lang="en-US" noProof="0" dirty="0"/>
              <a:t>s</a:t>
            </a:r>
            <a:r>
              <a:rPr lang="en-US" noProof="0" dirty="0" smtClean="0"/>
              <a:t>atellite data</a:t>
            </a:r>
          </a:p>
          <a:p>
            <a:pPr marL="352425" lvl="1" indent="-352425"/>
            <a:r>
              <a:rPr lang="en-US" noProof="0" dirty="0"/>
              <a:t>r</a:t>
            </a:r>
            <a:r>
              <a:rPr lang="en-US" noProof="0" dirty="0" smtClean="0"/>
              <a:t>adar measurements</a:t>
            </a:r>
          </a:p>
          <a:p>
            <a:pPr marL="352425" lvl="1" indent="-352425"/>
            <a:r>
              <a:rPr lang="en-US" noProof="0" dirty="0" err="1" smtClean="0"/>
              <a:t>nowcasting</a:t>
            </a:r>
            <a:r>
              <a:rPr lang="en-US" noProof="0" dirty="0" smtClean="0"/>
              <a:t> products (e.g. </a:t>
            </a:r>
            <a:r>
              <a:rPr lang="en-US" noProof="0" dirty="0" err="1" smtClean="0"/>
              <a:t>NowCastMix</a:t>
            </a:r>
            <a:r>
              <a:rPr lang="en-US" noProof="0" dirty="0" smtClean="0"/>
              <a:t>), </a:t>
            </a:r>
          </a:p>
          <a:p>
            <a:pPr marL="352425" lvl="1" indent="-352425"/>
            <a:r>
              <a:rPr lang="en-US" noProof="0" dirty="0" smtClean="0"/>
              <a:t>numerical weather prediction (ICON, ECMWF-IFS, COSMO-DE, GFS, …)</a:t>
            </a:r>
          </a:p>
          <a:p>
            <a:pPr marL="352425" lvl="1" indent="-352425"/>
            <a:r>
              <a:rPr lang="en-US" noProof="0" dirty="0" smtClean="0"/>
              <a:t> …</a:t>
            </a:r>
          </a:p>
        </p:txBody>
      </p:sp>
      <p:pic>
        <p:nvPicPr>
          <p:cNvPr id="1026" name="Picture 2" descr="D:\HongKong-2018\PicturesNinJo\Fig-5-GridLayout-Modelcompar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1" y="991516"/>
            <a:ext cx="2845705" cy="15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HongKong-2018\PicturesNinJo\Fig-7-HurricaneOphelia_Oct_2017_NWP+SF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1" y="2687898"/>
            <a:ext cx="2845705" cy="177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HongKong-2018\PicturesNinJo\20180118-Orkan-forecast-mosguida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97" y="4622800"/>
            <a:ext cx="2853139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76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noProof="0" dirty="0" smtClean="0"/>
              <a:t>Warning System of the DWD</a:t>
            </a:r>
            <a:endParaRPr lang="en-US" altLang="de-DE" noProof="0" dirty="0" smtClean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5008301" cy="3781425"/>
          </a:xfrm>
          <a:noFill/>
        </p:spPr>
        <p:txBody>
          <a:bodyPr/>
          <a:lstStyle/>
          <a:p>
            <a:pPr marL="0" lvl="1" indent="0">
              <a:buNone/>
            </a:pPr>
            <a:r>
              <a:rPr lang="en-US" b="1" noProof="0" dirty="0" smtClean="0"/>
              <a:t>automatic warning proposal generation:</a:t>
            </a:r>
            <a:r>
              <a:rPr lang="en-US" noProof="0" dirty="0" smtClean="0"/>
              <a:t> </a:t>
            </a:r>
          </a:p>
          <a:p>
            <a:pPr marL="352425" lvl="1" indent="-352425"/>
            <a:r>
              <a:rPr lang="en-US" dirty="0"/>
              <a:t>p</a:t>
            </a:r>
            <a:r>
              <a:rPr lang="en-US" dirty="0" smtClean="0"/>
              <a:t>roposals are alert like data units which are used as aid or basis for warning creation </a:t>
            </a:r>
          </a:p>
          <a:p>
            <a:pPr marL="352425" lvl="1" indent="-352425"/>
            <a:r>
              <a:rPr lang="en-US" dirty="0"/>
              <a:t>p</a:t>
            </a:r>
            <a:r>
              <a:rPr lang="en-US" dirty="0" smtClean="0"/>
              <a:t>roposals are integrated into the meteorological workstation and used by the forecasters</a:t>
            </a:r>
          </a:p>
          <a:p>
            <a:pPr marL="352425" lvl="1" indent="-352425"/>
            <a:r>
              <a:rPr lang="en-US" noProof="0" dirty="0" smtClean="0"/>
              <a:t>proposals are generated from:</a:t>
            </a:r>
          </a:p>
          <a:p>
            <a:pPr marL="803275" lvl="2" indent="-352425"/>
            <a:r>
              <a:rPr lang="en-US" dirty="0"/>
              <a:t>n</a:t>
            </a:r>
            <a:r>
              <a:rPr lang="en-US" dirty="0" smtClean="0"/>
              <a:t>umerical model data </a:t>
            </a:r>
          </a:p>
          <a:p>
            <a:pPr marL="803275" lvl="2" indent="-352425"/>
            <a:r>
              <a:rPr lang="en-US" noProof="0" dirty="0" err="1" smtClean="0"/>
              <a:t>nowcasting</a:t>
            </a:r>
            <a:endParaRPr lang="en-US" noProof="0" dirty="0" smtClean="0"/>
          </a:p>
          <a:p>
            <a:pPr marL="803275" lvl="2" indent="-352425"/>
            <a:r>
              <a:rPr lang="en-US" dirty="0"/>
              <a:t>o</a:t>
            </a:r>
            <a:r>
              <a:rPr lang="en-US" dirty="0" smtClean="0"/>
              <a:t>bservation data</a:t>
            </a:r>
            <a:endParaRPr lang="en-US" noProof="0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6309847" y="1587617"/>
            <a:ext cx="2298295" cy="3411356"/>
            <a:chOff x="545655" y="2846468"/>
            <a:chExt cx="2298295" cy="3411356"/>
          </a:xfrm>
        </p:grpSpPr>
        <p:pic>
          <p:nvPicPr>
            <p:cNvPr id="10" name="Picture 2" descr="V:\Documents\Dienstreisen\Rom 2017\images\NowCast_Warn_1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56" y="2858083"/>
              <a:ext cx="2298293" cy="2771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hteck 546"/>
            <p:cNvSpPr>
              <a:spLocks noChangeArrowheads="1"/>
            </p:cNvSpPr>
            <p:nvPr/>
          </p:nvSpPr>
          <p:spPr bwMode="auto">
            <a:xfrm>
              <a:off x="1038212" y="5611493"/>
              <a:ext cx="13131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b="1" dirty="0" smtClean="0">
                  <a:solidFill>
                    <a:schemeClr val="tx1"/>
                  </a:solidFill>
                </a:rPr>
                <a:t>automatic</a:t>
              </a:r>
            </a:p>
            <a:p>
              <a:pPr algn="ctr"/>
              <a:r>
                <a:rPr lang="en-US" altLang="de-DE" b="1" dirty="0" smtClean="0">
                  <a:solidFill>
                    <a:schemeClr val="tx1"/>
                  </a:solidFill>
                </a:rPr>
                <a:t>proposals</a:t>
              </a:r>
              <a:endParaRPr lang="en-US" alt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545655" y="2846468"/>
              <a:ext cx="2298295" cy="23963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26.04.2016</a:t>
              </a:r>
            </a:p>
          </p:txBody>
        </p: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95288" y="5338763"/>
            <a:ext cx="8353425" cy="898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b="1" dirty="0" smtClean="0">
                <a:solidFill>
                  <a:schemeClr val="bg1"/>
                </a:solidFill>
              </a:rPr>
              <a:t>Warning proposals are exchanged using CAP</a:t>
            </a:r>
            <a:endParaRPr lang="en-US" alt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82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noProof="0" dirty="0" smtClean="0"/>
              <a:t>Warning System of the DWD</a:t>
            </a:r>
            <a:endParaRPr lang="en-US" altLang="de-DE" noProof="0" dirty="0" smtClean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5008301" cy="4523973"/>
          </a:xfrm>
          <a:noFill/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DWD f</a:t>
            </a:r>
            <a:r>
              <a:rPr lang="en-US" b="1" dirty="0" smtClean="0"/>
              <a:t>orecaster - </a:t>
            </a:r>
            <a:r>
              <a:rPr lang="en-US" b="1" dirty="0"/>
              <a:t>w</a:t>
            </a:r>
            <a:r>
              <a:rPr lang="en-US" b="1" dirty="0" smtClean="0"/>
              <a:t>arning s</a:t>
            </a:r>
            <a:r>
              <a:rPr lang="en-US" b="1" noProof="0" dirty="0" err="1" smtClean="0"/>
              <a:t>tatus</a:t>
            </a:r>
            <a:r>
              <a:rPr lang="en-US" b="1" noProof="0" dirty="0" smtClean="0"/>
              <a:t> editing :</a:t>
            </a:r>
            <a:r>
              <a:rPr lang="en-US" noProof="0" dirty="0" smtClean="0"/>
              <a:t> </a:t>
            </a:r>
          </a:p>
          <a:p>
            <a:pPr marL="352425" lvl="1" indent="-352425"/>
            <a:r>
              <a:rPr lang="en-US" dirty="0"/>
              <a:t>n</a:t>
            </a:r>
            <a:r>
              <a:rPr lang="en-US" dirty="0" smtClean="0"/>
              <a:t>ational </a:t>
            </a:r>
            <a:r>
              <a:rPr lang="en-US" dirty="0"/>
              <a:t>w</a:t>
            </a:r>
            <a:r>
              <a:rPr lang="en-US" dirty="0" smtClean="0"/>
              <a:t>arning </a:t>
            </a:r>
            <a:r>
              <a:rPr lang="en-US" dirty="0"/>
              <a:t>c</a:t>
            </a:r>
            <a:r>
              <a:rPr lang="en-US" dirty="0" smtClean="0"/>
              <a:t>enter in Offenbach  (nationwide guidance) </a:t>
            </a:r>
          </a:p>
          <a:p>
            <a:pPr marL="352425" lvl="1" indent="-352425"/>
            <a:r>
              <a:rPr lang="en-US" dirty="0"/>
              <a:t>6</a:t>
            </a:r>
            <a:r>
              <a:rPr lang="en-US" dirty="0" smtClean="0"/>
              <a:t> regional centers (Hamburg, Potsdam,  Essen </a:t>
            </a:r>
            <a:r>
              <a:rPr lang="en-US" dirty="0"/>
              <a:t>Leipzig, Stuttgart, </a:t>
            </a:r>
            <a:r>
              <a:rPr lang="en-US" dirty="0" smtClean="0"/>
              <a:t>Munich) </a:t>
            </a:r>
          </a:p>
          <a:p>
            <a:pPr marL="352425" lvl="1" indent="-352425"/>
            <a:r>
              <a:rPr lang="en-US" dirty="0"/>
              <a:t>i</a:t>
            </a:r>
            <a:r>
              <a:rPr lang="en-US" dirty="0" smtClean="0"/>
              <a:t>ntegrated into the meteorological workstation</a:t>
            </a:r>
          </a:p>
          <a:p>
            <a:pPr marL="803275" lvl="2" indent="-352425"/>
            <a:r>
              <a:rPr lang="en-US" dirty="0"/>
              <a:t>m</a:t>
            </a:r>
            <a:r>
              <a:rPr lang="en-US" dirty="0" smtClean="0"/>
              <a:t>odification of proposals</a:t>
            </a:r>
          </a:p>
          <a:p>
            <a:pPr marL="803275" lvl="2" indent="-352425"/>
            <a:r>
              <a:rPr lang="en-US" dirty="0"/>
              <a:t>m</a:t>
            </a:r>
            <a:r>
              <a:rPr lang="en-US" dirty="0" smtClean="0"/>
              <a:t>anual creation of  warning data</a:t>
            </a:r>
          </a:p>
          <a:p>
            <a:pPr marL="352425" lvl="1" indent="-352425"/>
            <a:r>
              <a:rPr lang="en-US" dirty="0"/>
              <a:t>r</a:t>
            </a:r>
            <a:r>
              <a:rPr lang="en-US" dirty="0" smtClean="0"/>
              <a:t>esulting in a complete status over Germany containing </a:t>
            </a:r>
            <a:r>
              <a:rPr lang="en-US" u="sng" dirty="0" smtClean="0"/>
              <a:t>structured</a:t>
            </a:r>
            <a:r>
              <a:rPr lang="en-US" dirty="0" smtClean="0"/>
              <a:t> </a:t>
            </a:r>
            <a:r>
              <a:rPr lang="en-US" u="sng" dirty="0"/>
              <a:t>information</a:t>
            </a:r>
            <a:r>
              <a:rPr lang="en-US" dirty="0"/>
              <a:t>/data about potential </a:t>
            </a:r>
            <a:r>
              <a:rPr lang="en-US" dirty="0" smtClean="0"/>
              <a:t>hazards („polygons with meteorological attributes and alert attributes“)</a:t>
            </a:r>
            <a:endParaRPr lang="en-US" dirty="0"/>
          </a:p>
          <a:p>
            <a:pPr marL="0" lvl="1" indent="0">
              <a:buNone/>
            </a:pPr>
            <a:endParaRPr lang="en-US" dirty="0" smtClean="0"/>
          </a:p>
          <a:p>
            <a:pPr marL="352425" lvl="1" indent="-352425"/>
            <a:endParaRPr lang="en-US" dirty="0" smtClean="0"/>
          </a:p>
          <a:p>
            <a:pPr marL="352425" lvl="1" indent="-352425"/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6330397" y="1591567"/>
            <a:ext cx="2176388" cy="3411356"/>
            <a:chOff x="3511514" y="2846468"/>
            <a:chExt cx="2176388" cy="3411356"/>
          </a:xfrm>
        </p:grpSpPr>
        <p:sp>
          <p:nvSpPr>
            <p:cNvPr id="14" name="Rechteck 546"/>
            <p:cNvSpPr>
              <a:spLocks noChangeArrowheads="1"/>
            </p:cNvSpPr>
            <p:nvPr/>
          </p:nvSpPr>
          <p:spPr bwMode="auto">
            <a:xfrm>
              <a:off x="3664800" y="5611493"/>
              <a:ext cx="18774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b="1" dirty="0" smtClean="0">
                  <a:solidFill>
                    <a:schemeClr val="tx1"/>
                  </a:solidFill>
                </a:rPr>
                <a:t>semi-automatic</a:t>
              </a:r>
              <a:br>
                <a:rPr lang="en-US" altLang="de-DE" b="1" dirty="0" smtClean="0">
                  <a:solidFill>
                    <a:schemeClr val="tx1"/>
                  </a:solidFill>
                </a:rPr>
              </a:br>
              <a:r>
                <a:rPr lang="en-US" altLang="de-DE" b="1" dirty="0" smtClean="0">
                  <a:solidFill>
                    <a:schemeClr val="tx1"/>
                  </a:solidFill>
                </a:rPr>
                <a:t>warning </a:t>
              </a:r>
              <a:r>
                <a:rPr lang="en-US" altLang="de-DE" b="1" dirty="0">
                  <a:solidFill>
                    <a:schemeClr val="tx1"/>
                  </a:solidFill>
                </a:rPr>
                <a:t>s</a:t>
              </a:r>
              <a:r>
                <a:rPr lang="en-US" altLang="de-DE" b="1" dirty="0" smtClean="0">
                  <a:solidFill>
                    <a:schemeClr val="tx1"/>
                  </a:solidFill>
                </a:rPr>
                <a:t>tatus</a:t>
              </a:r>
              <a:endParaRPr lang="en-US" altLang="de-DE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2" descr="V:\Documents\Dienstreisen\Rom 2017\images\input_30.05.2017_5fps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134" y="2858083"/>
              <a:ext cx="2168768" cy="2773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eck 15"/>
            <p:cNvSpPr/>
            <p:nvPr/>
          </p:nvSpPr>
          <p:spPr bwMode="auto">
            <a:xfrm>
              <a:off x="3511514" y="2846468"/>
              <a:ext cx="2176388" cy="23963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30.05.2017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908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noProof="0" dirty="0" smtClean="0"/>
              <a:t>Warning System of the DWD</a:t>
            </a:r>
            <a:endParaRPr lang="en-US" altLang="de-DE" noProof="0" dirty="0" smtClean="0"/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431800" y="1557338"/>
            <a:ext cx="5008301" cy="3781425"/>
          </a:xfrm>
          <a:noFill/>
        </p:spPr>
        <p:txBody>
          <a:bodyPr/>
          <a:lstStyle/>
          <a:p>
            <a:pPr marL="0" lvl="1" indent="0">
              <a:buNone/>
            </a:pPr>
            <a:r>
              <a:rPr lang="en-US" b="1" noProof="0" dirty="0" smtClean="0"/>
              <a:t>automatic product generation and distribution:</a:t>
            </a:r>
            <a:r>
              <a:rPr lang="en-US" noProof="0" dirty="0" smtClean="0"/>
              <a:t> </a:t>
            </a:r>
          </a:p>
          <a:p>
            <a:pPr marL="352425" lvl="1" indent="-352425"/>
            <a:r>
              <a:rPr lang="en-US" dirty="0"/>
              <a:t>a</a:t>
            </a:r>
            <a:r>
              <a:rPr lang="en-US" dirty="0" smtClean="0"/>
              <a:t>utomatic transformation of the warning </a:t>
            </a:r>
            <a:r>
              <a:rPr lang="en-US" dirty="0"/>
              <a:t>s</a:t>
            </a:r>
            <a:r>
              <a:rPr lang="en-US" dirty="0" smtClean="0"/>
              <a:t>tatus and warnings from legacy sources</a:t>
            </a:r>
          </a:p>
          <a:p>
            <a:pPr marL="352425" lvl="1" indent="-352425"/>
            <a:r>
              <a:rPr lang="en-US" dirty="0"/>
              <a:t>r</a:t>
            </a:r>
            <a:r>
              <a:rPr lang="en-US" dirty="0" smtClean="0"/>
              <a:t>esulting in </a:t>
            </a:r>
            <a:r>
              <a:rPr lang="en-US" dirty="0"/>
              <a:t>the </a:t>
            </a:r>
            <a:r>
              <a:rPr lang="en-US" u="sng" dirty="0"/>
              <a:t>representation</a:t>
            </a:r>
            <a:r>
              <a:rPr lang="en-US" dirty="0"/>
              <a:t> of a warning </a:t>
            </a:r>
            <a:r>
              <a:rPr lang="en-US" u="sng" dirty="0"/>
              <a:t>for a specific audience</a:t>
            </a:r>
            <a:r>
              <a:rPr lang="en-US" dirty="0"/>
              <a:t>/purpose (e.g. an image on a website, CAP </a:t>
            </a:r>
            <a:r>
              <a:rPr lang="en-US" dirty="0" smtClean="0"/>
              <a:t>Alert, …)</a:t>
            </a:r>
          </a:p>
          <a:p>
            <a:pPr marL="352425" lvl="1" indent="-352425"/>
            <a:r>
              <a:rPr lang="en-US" dirty="0"/>
              <a:t>a</a:t>
            </a:r>
            <a:r>
              <a:rPr lang="en-US" dirty="0" smtClean="0"/>
              <a:t>utomatic </a:t>
            </a:r>
            <a:r>
              <a:rPr lang="en-US" dirty="0"/>
              <a:t>distribution to DWD </a:t>
            </a:r>
            <a:r>
              <a:rPr lang="en-US" dirty="0" err="1"/>
              <a:t>WarnWetter</a:t>
            </a:r>
            <a:r>
              <a:rPr lang="en-US" dirty="0"/>
              <a:t> </a:t>
            </a:r>
            <a:r>
              <a:rPr lang="en-US" dirty="0" smtClean="0"/>
              <a:t>app</a:t>
            </a:r>
            <a:r>
              <a:rPr lang="en-US" dirty="0"/>
              <a:t>, FAX/SMS customers, DWD CAP </a:t>
            </a:r>
            <a:r>
              <a:rPr lang="en-US" dirty="0" smtClean="0"/>
              <a:t>feeds</a:t>
            </a:r>
            <a:r>
              <a:rPr lang="en-US" dirty="0"/>
              <a:t>, DWD </a:t>
            </a:r>
            <a:r>
              <a:rPr lang="en-US" dirty="0" err="1"/>
              <a:t>OpenData</a:t>
            </a:r>
            <a:r>
              <a:rPr lang="en-US" dirty="0"/>
              <a:t> </a:t>
            </a:r>
            <a:r>
              <a:rPr lang="en-US" dirty="0" smtClean="0"/>
              <a:t>server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https://opendata.dwd.de/</a:t>
            </a:r>
            <a:r>
              <a:rPr lang="en-US" dirty="0"/>
              <a:t>) , DWD WFS/WMS (</a:t>
            </a:r>
            <a:r>
              <a:rPr lang="en-US" dirty="0">
                <a:hlinkClick r:id="rId4"/>
              </a:rPr>
              <a:t>https://maps.dwd.de</a:t>
            </a:r>
            <a:r>
              <a:rPr lang="en-US" dirty="0"/>
              <a:t>), other applications</a:t>
            </a:r>
          </a:p>
          <a:p>
            <a:pPr marL="0" lvl="1" indent="0">
              <a:buNone/>
            </a:pPr>
            <a:endParaRPr lang="en-US" noProof="0" dirty="0" smtClean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95288" y="5338763"/>
            <a:ext cx="8353425" cy="898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b="1" dirty="0" smtClean="0">
                <a:solidFill>
                  <a:schemeClr val="bg1"/>
                </a:solidFill>
              </a:rPr>
              <a:t>CAP is the most important exchange format for warning </a:t>
            </a:r>
            <a:r>
              <a:rPr lang="en-US" altLang="de-DE" b="1" dirty="0">
                <a:solidFill>
                  <a:schemeClr val="bg1"/>
                </a:solidFill>
              </a:rPr>
              <a:t>p</a:t>
            </a:r>
            <a:r>
              <a:rPr lang="en-US" altLang="de-DE" b="1" dirty="0" smtClean="0">
                <a:solidFill>
                  <a:schemeClr val="bg1"/>
                </a:solidFill>
              </a:rPr>
              <a:t>roducts in DWD</a:t>
            </a:r>
            <a:endParaRPr lang="en-US" altLang="de-DE" b="1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331994" y="1587622"/>
            <a:ext cx="2161091" cy="3411356"/>
            <a:chOff x="6367939" y="2846468"/>
            <a:chExt cx="2161091" cy="3411356"/>
          </a:xfrm>
        </p:grpSpPr>
        <p:sp>
          <p:nvSpPr>
            <p:cNvPr id="14" name="Rechteck 546"/>
            <p:cNvSpPr>
              <a:spLocks noChangeArrowheads="1"/>
            </p:cNvSpPr>
            <p:nvPr/>
          </p:nvSpPr>
          <p:spPr bwMode="auto">
            <a:xfrm>
              <a:off x="6391776" y="5611493"/>
              <a:ext cx="212109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b="1" dirty="0" smtClean="0">
                  <a:solidFill>
                    <a:schemeClr val="tx1"/>
                  </a:solidFill>
                </a:rPr>
                <a:t>automatic</a:t>
              </a:r>
            </a:p>
            <a:p>
              <a:pPr algn="ctr"/>
              <a:r>
                <a:rPr lang="en-US" altLang="de-DE" b="1" dirty="0">
                  <a:solidFill>
                    <a:schemeClr val="tx1"/>
                  </a:solidFill>
                </a:rPr>
                <a:t>w</a:t>
              </a:r>
              <a:r>
                <a:rPr lang="en-US" altLang="de-DE" b="1" dirty="0" smtClean="0">
                  <a:solidFill>
                    <a:schemeClr val="tx1"/>
                  </a:solidFill>
                </a:rPr>
                <a:t>arning </a:t>
              </a:r>
              <a:r>
                <a:rPr lang="en-US" altLang="de-DE" b="1" dirty="0">
                  <a:solidFill>
                    <a:schemeClr val="tx1"/>
                  </a:solidFill>
                </a:rPr>
                <a:t>p</a:t>
              </a:r>
              <a:r>
                <a:rPr lang="en-US" altLang="de-DE" b="1" dirty="0" smtClean="0">
                  <a:solidFill>
                    <a:schemeClr val="tx1"/>
                  </a:solidFill>
                </a:rPr>
                <a:t>roducts</a:t>
              </a:r>
              <a:endParaRPr lang="en-US" altLang="de-DE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3" descr="V:\Documents\Dienstreisen\Rom 2017\images\output_30.05.2017_5fps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617" y="2858083"/>
              <a:ext cx="2153413" cy="27534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eck 15"/>
            <p:cNvSpPr/>
            <p:nvPr/>
          </p:nvSpPr>
          <p:spPr bwMode="auto">
            <a:xfrm>
              <a:off x="6367939" y="2846468"/>
              <a:ext cx="2159871" cy="23963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30.05.2017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13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HongKong-2018\hr-video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60" y="2133418"/>
            <a:ext cx="2100539" cy="16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431800" y="981075"/>
            <a:ext cx="8277225" cy="431800"/>
          </a:xfrm>
        </p:spPr>
        <p:txBody>
          <a:bodyPr/>
          <a:lstStyle/>
          <a:p>
            <a:r>
              <a:rPr lang="en-US" altLang="de-DE" noProof="0" dirty="0" smtClean="0"/>
              <a:t>CAP usage </a:t>
            </a:r>
            <a:r>
              <a:rPr lang="en-US" altLang="de-DE" dirty="0" smtClean="0"/>
              <a:t>for Warnings </a:t>
            </a:r>
            <a:r>
              <a:rPr lang="en-US" altLang="de-DE" noProof="0" dirty="0" smtClean="0"/>
              <a:t>at DWD </a:t>
            </a:r>
          </a:p>
        </p:txBody>
      </p:sp>
      <p:grpSp>
        <p:nvGrpSpPr>
          <p:cNvPr id="30" name="Gruppieren 3305"/>
          <p:cNvGrpSpPr>
            <a:grpSpLocks/>
          </p:cNvGrpSpPr>
          <p:nvPr/>
        </p:nvGrpSpPr>
        <p:grpSpPr bwMode="auto">
          <a:xfrm>
            <a:off x="353644" y="1811003"/>
            <a:ext cx="1998231" cy="1504674"/>
            <a:chOff x="20166711" y="26611711"/>
            <a:chExt cx="5154164" cy="3598881"/>
          </a:xfrm>
        </p:grpSpPr>
        <p:pic>
          <p:nvPicPr>
            <p:cNvPr id="37" name="Picture 1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6711" y="26611711"/>
              <a:ext cx="5154164" cy="3598881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8" name="Rechteck 550"/>
            <p:cNvSpPr>
              <a:spLocks noChangeArrowheads="1"/>
            </p:cNvSpPr>
            <p:nvPr/>
          </p:nvSpPr>
          <p:spPr bwMode="auto">
            <a:xfrm>
              <a:off x="21635251" y="26614191"/>
              <a:ext cx="2217043" cy="6257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1100" b="1" dirty="0" smtClean="0"/>
                <a:t>DWD Web</a:t>
              </a:r>
              <a:endParaRPr lang="de-DE" altLang="de-DE" sz="1100" dirty="0"/>
            </a:p>
          </p:txBody>
        </p:sp>
      </p:grpSp>
      <p:grpSp>
        <p:nvGrpSpPr>
          <p:cNvPr id="31" name="Gruppieren 3298"/>
          <p:cNvGrpSpPr>
            <a:grpSpLocks/>
          </p:cNvGrpSpPr>
          <p:nvPr/>
        </p:nvGrpSpPr>
        <p:grpSpPr bwMode="auto">
          <a:xfrm>
            <a:off x="326022" y="2171426"/>
            <a:ext cx="870419" cy="1740890"/>
            <a:chOff x="24485459" y="27082169"/>
            <a:chExt cx="2920039" cy="5508543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28764" y="27909958"/>
              <a:ext cx="2633433" cy="468075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Rechteck 551"/>
            <p:cNvSpPr>
              <a:spLocks noChangeArrowheads="1"/>
            </p:cNvSpPr>
            <p:nvPr/>
          </p:nvSpPr>
          <p:spPr bwMode="auto">
            <a:xfrm>
              <a:off x="24485459" y="27082169"/>
              <a:ext cx="2920039" cy="8277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altLang="de-DE" sz="1100" b="1" dirty="0" smtClean="0"/>
                <a:t>DWD App</a:t>
              </a:r>
              <a:endParaRPr lang="de-DE" altLang="de-DE" sz="1100" dirty="0"/>
            </a:p>
          </p:txBody>
        </p:sp>
      </p:grpSp>
      <p:pic>
        <p:nvPicPr>
          <p:cNvPr id="33" name="Picture 1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800" y="4326507"/>
            <a:ext cx="2195366" cy="180448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Rechteck 546"/>
          <p:cNvSpPr>
            <a:spLocks noChangeArrowheads="1"/>
          </p:cNvSpPr>
          <p:nvPr/>
        </p:nvSpPr>
        <p:spPr bwMode="auto">
          <a:xfrm>
            <a:off x="5794374" y="1497286"/>
            <a:ext cx="3236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e-DE" b="1" dirty="0">
                <a:solidFill>
                  <a:schemeClr val="tx1"/>
                </a:solidFill>
              </a:rPr>
              <a:t>p</a:t>
            </a:r>
            <a:r>
              <a:rPr lang="en-US" altLang="de-DE" b="1" dirty="0" smtClean="0">
                <a:solidFill>
                  <a:schemeClr val="tx1"/>
                </a:solidFill>
              </a:rPr>
              <a:t>ublic service broadcasting</a:t>
            </a:r>
            <a:endParaRPr lang="en-US" altLang="de-DE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45" y="1811003"/>
            <a:ext cx="2131432" cy="199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hteck 546"/>
          <p:cNvSpPr>
            <a:spLocks noChangeArrowheads="1"/>
          </p:cNvSpPr>
          <p:nvPr/>
        </p:nvSpPr>
        <p:spPr bwMode="auto">
          <a:xfrm>
            <a:off x="488198" y="1501052"/>
            <a:ext cx="2428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e-DE" b="1" dirty="0">
                <a:solidFill>
                  <a:schemeClr val="tx1"/>
                </a:solidFill>
              </a:rPr>
              <a:t>v</a:t>
            </a:r>
            <a:r>
              <a:rPr lang="en-US" altLang="de-DE" b="1" dirty="0" smtClean="0">
                <a:solidFill>
                  <a:schemeClr val="tx1"/>
                </a:solidFill>
              </a:rPr>
              <a:t>isualizations / </a:t>
            </a:r>
            <a:r>
              <a:rPr lang="en-US" altLang="de-DE" b="1" dirty="0">
                <a:solidFill>
                  <a:schemeClr val="tx1"/>
                </a:solidFill>
              </a:rPr>
              <a:t>a</a:t>
            </a:r>
            <a:r>
              <a:rPr lang="en-US" altLang="de-DE" b="1" dirty="0" smtClean="0">
                <a:solidFill>
                  <a:schemeClr val="tx1"/>
                </a:solidFill>
              </a:rPr>
              <a:t>pps</a:t>
            </a:r>
            <a:endParaRPr lang="en-US" altLang="de-DE" dirty="0">
              <a:solidFill>
                <a:schemeClr val="tx1"/>
              </a:solidFill>
            </a:endParaRPr>
          </a:p>
        </p:txBody>
      </p:sp>
      <p:sp>
        <p:nvSpPr>
          <p:cNvPr id="43" name="Rechteck 546"/>
          <p:cNvSpPr>
            <a:spLocks noChangeArrowheads="1"/>
          </p:cNvSpPr>
          <p:nvPr/>
        </p:nvSpPr>
        <p:spPr bwMode="auto">
          <a:xfrm>
            <a:off x="3810672" y="1497286"/>
            <a:ext cx="1334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CAP </a:t>
            </a:r>
            <a:r>
              <a:rPr lang="de-DE" altLang="de-DE" b="1" dirty="0" err="1" smtClean="0">
                <a:solidFill>
                  <a:schemeClr val="tx1"/>
                </a:solidFill>
              </a:rPr>
              <a:t>feeds</a:t>
            </a:r>
            <a:endParaRPr lang="de-DE" altLang="de-DE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ap-log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10043" r="4809" b="14317"/>
          <a:stretch/>
        </p:blipFill>
        <p:spPr bwMode="auto">
          <a:xfrm>
            <a:off x="4509752" y="1811003"/>
            <a:ext cx="1181100" cy="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66" y="4326507"/>
            <a:ext cx="1975140" cy="180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hteck 546"/>
          <p:cNvSpPr>
            <a:spLocks noChangeArrowheads="1"/>
          </p:cNvSpPr>
          <p:nvPr/>
        </p:nvSpPr>
        <p:spPr bwMode="auto">
          <a:xfrm>
            <a:off x="2357066" y="3990672"/>
            <a:ext cx="2450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Web Feature Service</a:t>
            </a:r>
            <a:endParaRPr lang="de-DE" altLang="de-DE" b="1" dirty="0">
              <a:solidFill>
                <a:schemeClr val="tx1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81" y="4329102"/>
            <a:ext cx="1534772" cy="123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20" y="4571504"/>
            <a:ext cx="1368196" cy="128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hteck 546"/>
          <p:cNvSpPr>
            <a:spLocks noChangeArrowheads="1"/>
          </p:cNvSpPr>
          <p:nvPr/>
        </p:nvSpPr>
        <p:spPr bwMode="auto">
          <a:xfrm>
            <a:off x="4786242" y="3990672"/>
            <a:ext cx="2488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err="1" smtClean="0">
                <a:solidFill>
                  <a:schemeClr val="tx1"/>
                </a:solidFill>
              </a:rPr>
              <a:t>FeWIS</a:t>
            </a:r>
            <a:r>
              <a:rPr lang="de-DE" altLang="de-DE" b="1" dirty="0" smtClean="0">
                <a:solidFill>
                  <a:schemeClr val="tx1"/>
                </a:solidFill>
              </a:rPr>
              <a:t> / SWIS / </a:t>
            </a:r>
            <a:r>
              <a:rPr lang="de-DE" altLang="de-DE" b="1" dirty="0" err="1" smtClean="0">
                <a:solidFill>
                  <a:schemeClr val="tx1"/>
                </a:solidFill>
              </a:rPr>
              <a:t>TriVis</a:t>
            </a:r>
            <a:endParaRPr lang="de-DE" altLang="de-DE" dirty="0">
              <a:solidFill>
                <a:schemeClr val="tx1"/>
              </a:solidFill>
            </a:endParaRPr>
          </a:p>
        </p:txBody>
      </p:sp>
      <p:sp>
        <p:nvSpPr>
          <p:cNvPr id="50" name="Rechteck 546"/>
          <p:cNvSpPr>
            <a:spLocks noChangeArrowheads="1"/>
          </p:cNvSpPr>
          <p:nvPr/>
        </p:nvSpPr>
        <p:spPr bwMode="auto">
          <a:xfrm>
            <a:off x="258112" y="3990672"/>
            <a:ext cx="2078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Web </a:t>
            </a:r>
            <a:r>
              <a:rPr lang="de-DE" altLang="de-DE" b="1" dirty="0" err="1" smtClean="0">
                <a:solidFill>
                  <a:schemeClr val="tx1"/>
                </a:solidFill>
              </a:rPr>
              <a:t>Map</a:t>
            </a:r>
            <a:r>
              <a:rPr lang="de-DE" altLang="de-DE" b="1" dirty="0" smtClean="0">
                <a:solidFill>
                  <a:schemeClr val="tx1"/>
                </a:solidFill>
              </a:rPr>
              <a:t> Service</a:t>
            </a:r>
            <a:endParaRPr lang="de-DE" altLang="de-DE" b="1" dirty="0">
              <a:solidFill>
                <a:schemeClr val="tx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81" y="4326507"/>
            <a:ext cx="1890477" cy="131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hteck 546"/>
          <p:cNvSpPr>
            <a:spLocks noChangeArrowheads="1"/>
          </p:cNvSpPr>
          <p:nvPr/>
        </p:nvSpPr>
        <p:spPr bwMode="auto">
          <a:xfrm>
            <a:off x="7477416" y="3990672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b="1" dirty="0" smtClean="0">
                <a:solidFill>
                  <a:schemeClr val="tx1"/>
                </a:solidFill>
              </a:rPr>
              <a:t>Open </a:t>
            </a:r>
            <a:r>
              <a:rPr lang="de-DE" altLang="de-DE" b="1" dirty="0">
                <a:solidFill>
                  <a:schemeClr val="tx1"/>
                </a:solidFill>
              </a:rPr>
              <a:t>D</a:t>
            </a:r>
            <a:r>
              <a:rPr lang="de-DE" altLang="de-DE" b="1" dirty="0" smtClean="0">
                <a:solidFill>
                  <a:schemeClr val="tx1"/>
                </a:solidFill>
              </a:rPr>
              <a:t>ata</a:t>
            </a:r>
            <a:endParaRPr lang="de-DE" altLang="de-DE" dirty="0">
              <a:solidFill>
                <a:schemeClr val="tx1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4773699"/>
            <a:ext cx="1551106" cy="14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HongKong-2018\tagesschau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64" y="1870384"/>
            <a:ext cx="2188834" cy="15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HongKong-2018\Katwarn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66" y="1959893"/>
            <a:ext cx="906589" cy="9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HongKong-2018\Nin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66" y="3010673"/>
            <a:ext cx="906589" cy="9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eck 550"/>
          <p:cNvSpPr>
            <a:spLocks noChangeArrowheads="1"/>
          </p:cNvSpPr>
          <p:nvPr/>
        </p:nvSpPr>
        <p:spPr bwMode="auto">
          <a:xfrm>
            <a:off x="2420633" y="1829088"/>
            <a:ext cx="917239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sz="1100" b="1" dirty="0" smtClean="0"/>
              <a:t>KATWARN</a:t>
            </a:r>
          </a:p>
        </p:txBody>
      </p:sp>
      <p:sp>
        <p:nvSpPr>
          <p:cNvPr id="34" name="Rechteck 550"/>
          <p:cNvSpPr>
            <a:spLocks noChangeArrowheads="1"/>
          </p:cNvSpPr>
          <p:nvPr/>
        </p:nvSpPr>
        <p:spPr bwMode="auto">
          <a:xfrm>
            <a:off x="2449205" y="2967638"/>
            <a:ext cx="877163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sz="1100" b="1" dirty="0" smtClean="0"/>
              <a:t>NINA BBK</a:t>
            </a:r>
          </a:p>
        </p:txBody>
      </p:sp>
      <p:pic>
        <p:nvPicPr>
          <p:cNvPr id="6" name="Picture 7" descr="D:\HongKong-2018\Trivis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24" y="5251105"/>
            <a:ext cx="1656482" cy="93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32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Distribution Channels for DWD Warnings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DWD warnings are available through multiple distribution channels:</a:t>
            </a:r>
          </a:p>
          <a:p>
            <a:pPr lvl="1"/>
            <a:r>
              <a:rPr lang="en-US" b="1" dirty="0" smtClean="0"/>
              <a:t>CAP-feeds</a:t>
            </a:r>
            <a:r>
              <a:rPr lang="en-US" dirty="0" smtClean="0"/>
              <a:t>: ATOM and RSS CAP feeds available via HTTPS at </a:t>
            </a:r>
            <a:r>
              <a:rPr lang="en-US" dirty="0" smtClean="0">
                <a:hlinkClick r:id="rId3"/>
              </a:rPr>
              <a:t>https://www.dwd.de/DWD/warnungen/cap-feed/de/atom.xml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https://www.dwd.de/DWD/warnungen/cap-feed/de/rss.xml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https://www.dwd.de/DWD/warnungen/cap-feed/en/atom.xml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https://www.dwd.de/DWD/warnungen/cap-feed/en/rss.xml</a:t>
            </a:r>
            <a:endParaRPr lang="en-US" b="1" noProof="0" dirty="0" smtClean="0"/>
          </a:p>
          <a:p>
            <a:pPr lvl="1"/>
            <a:r>
              <a:rPr lang="en-US" b="1" dirty="0" err="1" smtClean="0"/>
              <a:t>GeoServer</a:t>
            </a:r>
            <a:r>
              <a:rPr lang="en-US" dirty="0" smtClean="0"/>
              <a:t>: OGC Compliant </a:t>
            </a:r>
            <a:r>
              <a:rPr lang="en-US" dirty="0" err="1" smtClean="0"/>
              <a:t>GeoWebServices</a:t>
            </a:r>
            <a:r>
              <a:rPr lang="en-US" dirty="0" smtClean="0"/>
              <a:t>, such as the Web Map Service (WMS) and Web Feature Service (WFS) available at </a:t>
            </a:r>
            <a:r>
              <a:rPr lang="en-US" dirty="0" smtClean="0">
                <a:hlinkClick r:id="rId7"/>
              </a:rPr>
              <a:t>https://maps.dwd.de</a:t>
            </a:r>
            <a:endParaRPr lang="en-US" dirty="0" smtClean="0"/>
          </a:p>
          <a:p>
            <a:pPr lvl="1"/>
            <a:r>
              <a:rPr lang="en-US" b="1" noProof="0" dirty="0" smtClean="0"/>
              <a:t>Open </a:t>
            </a:r>
            <a:r>
              <a:rPr lang="en-US" b="1" dirty="0" smtClean="0"/>
              <a:t>Data Server</a:t>
            </a:r>
            <a:r>
              <a:rPr lang="en-US" dirty="0" smtClean="0"/>
              <a:t>: CAP, SMS, text warnings available at</a:t>
            </a:r>
            <a:r>
              <a:rPr lang="en-US" b="1" dirty="0" smtClean="0"/>
              <a:t> </a:t>
            </a:r>
            <a:r>
              <a:rPr lang="en-US" dirty="0" smtClean="0">
                <a:hlinkClick r:id="rId8"/>
              </a:rPr>
              <a:t>https://opendata.dwd.de/weather/alerts/</a:t>
            </a:r>
            <a:endParaRPr lang="en-US" dirty="0" smtClean="0"/>
          </a:p>
          <a:p>
            <a:pPr lvl="1"/>
            <a:r>
              <a:rPr lang="en-US" b="1" noProof="0" dirty="0" smtClean="0"/>
              <a:t>DAVID: </a:t>
            </a:r>
            <a:r>
              <a:rPr lang="en-US" noProof="0" dirty="0" smtClean="0"/>
              <a:t>automatic distribution via SMS, FAX and </a:t>
            </a:r>
            <a:r>
              <a:rPr lang="en-US" noProof="0" dirty="0" err="1" smtClean="0"/>
              <a:t>eMail</a:t>
            </a:r>
            <a:r>
              <a:rPr lang="en-US" noProof="0" dirty="0" smtClean="0"/>
              <a:t>, recipients are fire departments, government (provincial, federal, state), civil protection, media, </a:t>
            </a:r>
          </a:p>
          <a:p>
            <a:pPr lvl="1"/>
            <a:r>
              <a:rPr lang="en-US" b="1" noProof="0" dirty="0" smtClean="0"/>
              <a:t>Automatic File Distributer (AFD): </a:t>
            </a:r>
            <a:r>
              <a:rPr lang="en-US" noProof="0" dirty="0" smtClean="0"/>
              <a:t>FTP-Push Distribution for all products, BBK, </a:t>
            </a:r>
            <a:r>
              <a:rPr lang="en-US" noProof="0" dirty="0" err="1" smtClean="0"/>
              <a:t>Katwarn</a:t>
            </a:r>
            <a:r>
              <a:rPr lang="en-US" noProof="0" dirty="0" smtClean="0"/>
              <a:t>, International Customers, DWD </a:t>
            </a:r>
            <a:r>
              <a:rPr lang="en-US" noProof="0" dirty="0" err="1" smtClean="0"/>
              <a:t>GeoWebServices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20670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ongKong-2018\printing-ro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08" y="1929844"/>
            <a:ext cx="3036092" cy="303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Warning Product Generation in DWD</a:t>
            </a:r>
            <a:endParaRPr lang="en-US" noProof="0" dirty="0"/>
          </a:p>
        </p:txBody>
      </p:sp>
      <p:sp>
        <p:nvSpPr>
          <p:cNvPr id="10" name="AutoShape 12" descr="Bildergebnis für Work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4" descr="Bildergebnis für Workst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16" descr="Bildergebnis für Works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18" descr="Bildergebnis für Workst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20" descr="Bildergebnis für Workstation"/>
          <p:cNvSpPr>
            <a:spLocks noChangeAspect="1" noChangeArrowheads="1"/>
          </p:cNvSpPr>
          <p:nvPr/>
        </p:nvSpPr>
        <p:spPr bwMode="auto">
          <a:xfrm>
            <a:off x="155575" y="-1096963"/>
            <a:ext cx="44577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26" descr="Bildergebnis für Warning Message"/>
          <p:cNvSpPr>
            <a:spLocks noChangeAspect="1" noChangeArrowheads="1"/>
          </p:cNvSpPr>
          <p:nvPr/>
        </p:nvSpPr>
        <p:spPr bwMode="auto">
          <a:xfrm>
            <a:off x="155575" y="-17446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28" descr="Bildergebnis für Warning Message"/>
          <p:cNvSpPr>
            <a:spLocks noChangeAspect="1" noChangeArrowheads="1"/>
          </p:cNvSpPr>
          <p:nvPr/>
        </p:nvSpPr>
        <p:spPr bwMode="auto">
          <a:xfrm>
            <a:off x="307975" y="-1592263"/>
            <a:ext cx="57626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3" name="Gruppieren 22"/>
          <p:cNvGrpSpPr/>
          <p:nvPr/>
        </p:nvGrpSpPr>
        <p:grpSpPr>
          <a:xfrm>
            <a:off x="460375" y="2796225"/>
            <a:ext cx="1981727" cy="1503201"/>
            <a:chOff x="3607436" y="1745364"/>
            <a:chExt cx="2138354" cy="1645673"/>
          </a:xfrm>
        </p:grpSpPr>
        <p:pic>
          <p:nvPicPr>
            <p:cNvPr id="39" name="Picture 34" descr="https://openclipart.org/image/800px/svg_to_png/215483/polygone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88423">
              <a:off x="3607436" y="1745364"/>
              <a:ext cx="1645673" cy="164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Pfeil nach rechts 17"/>
            <p:cNvSpPr/>
            <p:nvPr/>
          </p:nvSpPr>
          <p:spPr bwMode="auto">
            <a:xfrm rot="14173300">
              <a:off x="5054944" y="2333780"/>
              <a:ext cx="840958" cy="540734"/>
            </a:xfrm>
            <a:prstGeom prst="rightArrow">
              <a:avLst>
                <a:gd name="adj1" fmla="val 28862"/>
                <a:gd name="adj2" fmla="val 85230"/>
              </a:avLst>
            </a:prstGeom>
            <a:solidFill>
              <a:srgbClr val="FF99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15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31" y="1628302"/>
            <a:ext cx="2759312" cy="2124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ingekerbter Richtungspfeil 25"/>
          <p:cNvSpPr/>
          <p:nvPr/>
        </p:nvSpPr>
        <p:spPr bwMode="auto">
          <a:xfrm>
            <a:off x="2487106" y="3218962"/>
            <a:ext cx="471346" cy="533415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D:\HongKong-2018\Pics\Cap-P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49" y="3429265"/>
            <a:ext cx="2247495" cy="184591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28456" r="2802" b="31985"/>
          <a:stretch/>
        </p:blipFill>
        <p:spPr bwMode="auto">
          <a:xfrm>
            <a:off x="5675631" y="5033684"/>
            <a:ext cx="2631381" cy="52198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50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WD Standard Master">
  <a:themeElements>
    <a:clrScheme name="Benutzerdefiniert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4B9B"/>
      </a:accent1>
      <a:accent2>
        <a:srgbClr val="96B9DC"/>
      </a:accent2>
      <a:accent3>
        <a:srgbClr val="FFFFFF"/>
      </a:accent3>
      <a:accent4>
        <a:srgbClr val="000000"/>
      </a:accent4>
      <a:accent5>
        <a:srgbClr val="ADB1CB"/>
      </a:accent5>
      <a:accent6>
        <a:srgbClr val="87A7C7"/>
      </a:accent6>
      <a:hlink>
        <a:srgbClr val="000000"/>
      </a:hlink>
      <a:folHlink>
        <a:srgbClr val="000000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WD - Master Aufzählung Kästchen">
  <a:themeElements>
    <a:clrScheme name="DWD Hyperlink angepass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4B9B"/>
      </a:accent1>
      <a:accent2>
        <a:srgbClr val="96B9DC"/>
      </a:accent2>
      <a:accent3>
        <a:srgbClr val="FFFFFF"/>
      </a:accent3>
      <a:accent4>
        <a:srgbClr val="000000"/>
      </a:accent4>
      <a:accent5>
        <a:srgbClr val="ADB1CB"/>
      </a:accent5>
      <a:accent6>
        <a:srgbClr val="87A7C7"/>
      </a:accent6>
      <a:hlink>
        <a:srgbClr val="213874"/>
      </a:hlink>
      <a:folHlink>
        <a:srgbClr val="E1001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- Master Aufzählung Kästch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- Master Aufzählung Kästche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- Master Aufzählung Kästche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2492</Words>
  <Application>Microsoft Office PowerPoint</Application>
  <PresentationFormat>Bildschirmpräsentation (4:3)</PresentationFormat>
  <Paragraphs>360</Paragraphs>
  <Slides>27</Slides>
  <Notes>26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29" baseType="lpstr">
      <vt:lpstr>DWD Standard Master</vt:lpstr>
      <vt:lpstr>DWD - Master Aufzählung Kästchen</vt:lpstr>
      <vt:lpstr>CAP Implementation Workshop 2018   CAP Implementation at Deutscher Wetterdienst</vt:lpstr>
      <vt:lpstr>Warning System of the DWD</vt:lpstr>
      <vt:lpstr>Warning System of the DWD</vt:lpstr>
      <vt:lpstr>Warning System of the DWD</vt:lpstr>
      <vt:lpstr>Warning System of the DWD</vt:lpstr>
      <vt:lpstr>Warning System of the DWD</vt:lpstr>
      <vt:lpstr>CAP usage for Warnings at DWD </vt:lpstr>
      <vt:lpstr>Distribution Channels for DWD Warnings</vt:lpstr>
      <vt:lpstr>Warning Product Generation in DWD</vt:lpstr>
      <vt:lpstr>Warning Product Generation - Overview</vt:lpstr>
      <vt:lpstr>Warning Product Generation</vt:lpstr>
      <vt:lpstr>Warning Product Generation</vt:lpstr>
      <vt:lpstr>CAP-based Push Notifications</vt:lpstr>
      <vt:lpstr>CAP-based Push Notifications</vt:lpstr>
      <vt:lpstr>CAP-based Push Notifications</vt:lpstr>
      <vt:lpstr>CAP Update Strategies in DWD</vt:lpstr>
      <vt:lpstr>CAP Update Strategies in DWD</vt:lpstr>
      <vt:lpstr>CAP-based Push Notifications</vt:lpstr>
      <vt:lpstr>DWD CAP - Changes since 2017</vt:lpstr>
      <vt:lpstr>DWD CAP – Language sensitive Identifier</vt:lpstr>
      <vt:lpstr>DWD CAP – Language sensitive Identifier</vt:lpstr>
      <vt:lpstr>DWD CAP – Further Changes since 2017</vt:lpstr>
      <vt:lpstr>CAP “Hidden” Advantages </vt:lpstr>
      <vt:lpstr>Cap “Hidden” Advantages</vt:lpstr>
      <vt:lpstr>Cap “Hidden” Advantages</vt:lpstr>
      <vt:lpstr>PowerPoint-Präsentation</vt:lpstr>
      <vt:lpstr>Discussion ideas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 in DWD - CAP Workshop 2018</dc:title>
  <dc:creator/>
  <cp:lastModifiedBy/>
  <cp:revision>1</cp:revision>
  <dcterms:created xsi:type="dcterms:W3CDTF">2018-10-17T11:38:36Z</dcterms:created>
  <dcterms:modified xsi:type="dcterms:W3CDTF">2018-10-29T14:12:16Z</dcterms:modified>
</cp:coreProperties>
</file>