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Lst>
  <p:notesMasterIdLst>
    <p:notesMasterId r:id="rId29"/>
  </p:notesMasterIdLst>
  <p:sldIdLst>
    <p:sldId id="520" r:id="rId3"/>
    <p:sldId id="509" r:id="rId4"/>
    <p:sldId id="540" r:id="rId5"/>
    <p:sldId id="521" r:id="rId6"/>
    <p:sldId id="414" r:id="rId7"/>
    <p:sldId id="266" r:id="rId8"/>
    <p:sldId id="510" r:id="rId9"/>
    <p:sldId id="533" r:id="rId10"/>
    <p:sldId id="554" r:id="rId11"/>
    <p:sldId id="456" r:id="rId12"/>
    <p:sldId id="512" r:id="rId13"/>
    <p:sldId id="302" r:id="rId14"/>
    <p:sldId id="546" r:id="rId15"/>
    <p:sldId id="555" r:id="rId16"/>
    <p:sldId id="545" r:id="rId17"/>
    <p:sldId id="504" r:id="rId18"/>
    <p:sldId id="409" r:id="rId19"/>
    <p:sldId id="541" r:id="rId20"/>
    <p:sldId id="552" r:id="rId21"/>
    <p:sldId id="553" r:id="rId22"/>
    <p:sldId id="548" r:id="rId23"/>
    <p:sldId id="549" r:id="rId24"/>
    <p:sldId id="550" r:id="rId25"/>
    <p:sldId id="551" r:id="rId26"/>
    <p:sldId id="547" r:id="rId27"/>
    <p:sldId id="459" r:id="rId28"/>
  </p:sldIdLst>
  <p:sldSz cx="9144000" cy="6858000" type="screen4x3"/>
  <p:notesSz cx="7010400" cy="9236075"/>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111"/>
    <a:srgbClr val="FF0000"/>
    <a:srgbClr val="FFFF15"/>
    <a:srgbClr val="0000CC"/>
    <a:srgbClr val="008000"/>
    <a:srgbClr val="F4F842"/>
    <a:srgbClr val="0099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0" autoAdjust="0"/>
    <p:restoredTop sz="76882" autoAdjust="0"/>
  </p:normalViewPr>
  <p:slideViewPr>
    <p:cSldViewPr showGuides="1">
      <p:cViewPr>
        <p:scale>
          <a:sx n="40" d="100"/>
          <a:sy n="40" d="100"/>
        </p:scale>
        <p:origin x="-1272"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D2BF91-CB13-4E47-A75D-A98C6A062747}" type="doc">
      <dgm:prSet loTypeId="urn:microsoft.com/office/officeart/2005/8/layout/vList3#2" loCatId="list" qsTypeId="urn:microsoft.com/office/officeart/2005/8/quickstyle/simple1" qsCatId="simple" csTypeId="urn:microsoft.com/office/officeart/2005/8/colors/accent1_2" csCatId="accent1" phldr="1"/>
      <dgm:spPr/>
      <dgm:t>
        <a:bodyPr/>
        <a:lstStyle/>
        <a:p>
          <a:endParaRPr lang="en-PH"/>
        </a:p>
      </dgm:t>
    </dgm:pt>
    <dgm:pt modelId="{FEE314F3-CC79-4731-BC90-BF706A6DAF15}">
      <dgm:prSet phldrT="[Text]" custT="1"/>
      <dgm:spPr>
        <a:solidFill>
          <a:srgbClr val="F26463"/>
        </a:solidFill>
        <a:ln>
          <a:solidFill>
            <a:srgbClr val="F26463"/>
          </a:solidFill>
        </a:ln>
      </dgm:spPr>
      <dgm:t>
        <a:bodyPr/>
        <a:lstStyle/>
        <a:p>
          <a:r>
            <a:rPr lang="en-US" sz="24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Introduction</a:t>
          </a:r>
        </a:p>
      </dgm:t>
    </dgm:pt>
    <dgm:pt modelId="{23142F5C-4448-4D62-88C8-7D9A8FB3E4AB}" type="parTrans" cxnId="{0D908E19-7136-4236-BCF2-BD589E9E8EA2}">
      <dgm:prSet/>
      <dgm:spPr/>
      <dgm:t>
        <a:bodyPr/>
        <a:lstStyle/>
        <a:p>
          <a:endParaRPr lang="en-PH"/>
        </a:p>
      </dgm:t>
    </dgm:pt>
    <dgm:pt modelId="{CDAD4D4B-872F-4716-8D14-3B074AA2121F}" type="sibTrans" cxnId="{0D908E19-7136-4236-BCF2-BD589E9E8EA2}">
      <dgm:prSet/>
      <dgm:spPr/>
      <dgm:t>
        <a:bodyPr/>
        <a:lstStyle/>
        <a:p>
          <a:endParaRPr lang="en-PH"/>
        </a:p>
      </dgm:t>
    </dgm:pt>
    <dgm:pt modelId="{614DBE69-E2E4-4A96-97D7-7A22C4C90174}">
      <dgm:prSet phldrT="[Text]" custT="1"/>
      <dgm:spPr>
        <a:solidFill>
          <a:srgbClr val="F6DC51"/>
        </a:solidFill>
        <a:ln>
          <a:solidFill>
            <a:srgbClr val="F6DC51"/>
          </a:solidFill>
        </a:ln>
      </dgm:spPr>
      <dgm:t>
        <a:bodyPr/>
        <a:lstStyle/>
        <a:p>
          <a:r>
            <a:rPr lang="en-PH" sz="24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CAP in PAGASA</a:t>
          </a:r>
          <a:endParaRPr lang="en-PH"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dgm:t>
    </dgm:pt>
    <dgm:pt modelId="{85FFE186-4D54-4EF3-A9D3-C1D2BF981B56}" type="parTrans" cxnId="{4D8436F1-C9DA-49D4-BC8F-2FBDE766C828}">
      <dgm:prSet/>
      <dgm:spPr/>
      <dgm:t>
        <a:bodyPr/>
        <a:lstStyle/>
        <a:p>
          <a:endParaRPr lang="en-PH"/>
        </a:p>
      </dgm:t>
    </dgm:pt>
    <dgm:pt modelId="{D7600E46-33F3-4A48-87F2-10258EF41F5D}" type="sibTrans" cxnId="{4D8436F1-C9DA-49D4-BC8F-2FBDE766C828}">
      <dgm:prSet/>
      <dgm:spPr/>
      <dgm:t>
        <a:bodyPr/>
        <a:lstStyle/>
        <a:p>
          <a:endParaRPr lang="en-PH"/>
        </a:p>
      </dgm:t>
    </dgm:pt>
    <dgm:pt modelId="{85A0552D-9924-4760-A6CE-5C7A064EFD9E}">
      <dgm:prSet phldrT="[Text]" custT="1"/>
      <dgm:spPr>
        <a:solidFill>
          <a:srgbClr val="7BC298"/>
        </a:solidFill>
        <a:ln>
          <a:solidFill>
            <a:srgbClr val="7BC298"/>
          </a:solidFill>
        </a:ln>
      </dgm:spPr>
      <dgm:t>
        <a:bodyPr/>
        <a:lstStyle/>
        <a:p>
          <a:r>
            <a:rPr lang="en-PH" sz="24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Experiences</a:t>
          </a:r>
          <a:endParaRPr lang="en-PH"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dgm:t>
    </dgm:pt>
    <dgm:pt modelId="{CD9515F7-1FD9-4B39-A780-FD133914A43A}" type="parTrans" cxnId="{A3F5DF63-BDD5-4AE7-86B4-15F3CCC009C7}">
      <dgm:prSet/>
      <dgm:spPr/>
      <dgm:t>
        <a:bodyPr/>
        <a:lstStyle/>
        <a:p>
          <a:endParaRPr lang="en-PH"/>
        </a:p>
      </dgm:t>
    </dgm:pt>
    <dgm:pt modelId="{1BF972F2-4FDC-42CD-80FA-301A70394479}" type="sibTrans" cxnId="{A3F5DF63-BDD5-4AE7-86B4-15F3CCC009C7}">
      <dgm:prSet/>
      <dgm:spPr/>
      <dgm:t>
        <a:bodyPr/>
        <a:lstStyle/>
        <a:p>
          <a:endParaRPr lang="en-PH"/>
        </a:p>
      </dgm:t>
    </dgm:pt>
    <dgm:pt modelId="{4B6306EA-DB67-4E52-9A80-068487CA4DB1}">
      <dgm:prSet phldrT="[Text]" custT="1"/>
      <dgm:spPr>
        <a:solidFill>
          <a:srgbClr val="F26463"/>
        </a:solidFill>
        <a:ln>
          <a:solidFill>
            <a:srgbClr val="F26463"/>
          </a:solidFill>
        </a:ln>
      </dgm:spPr>
      <dgm:t>
        <a:bodyPr/>
        <a:lstStyle/>
        <a:p>
          <a:r>
            <a:rPr lang="en-US" sz="24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Concerns</a:t>
          </a:r>
        </a:p>
      </dgm:t>
    </dgm:pt>
    <dgm:pt modelId="{7E21E8FC-C1DE-44C2-A728-BC33832A6623}" type="sibTrans" cxnId="{4E3CF1CB-CCF9-45CA-8A02-3DE1A3B0F4F9}">
      <dgm:prSet/>
      <dgm:spPr/>
      <dgm:t>
        <a:bodyPr/>
        <a:lstStyle/>
        <a:p>
          <a:endParaRPr lang="en-GB"/>
        </a:p>
      </dgm:t>
    </dgm:pt>
    <dgm:pt modelId="{CE2966A9-E126-4930-90B2-7D238295DE9D}" type="parTrans" cxnId="{4E3CF1CB-CCF9-45CA-8A02-3DE1A3B0F4F9}">
      <dgm:prSet/>
      <dgm:spPr/>
      <dgm:t>
        <a:bodyPr/>
        <a:lstStyle/>
        <a:p>
          <a:endParaRPr lang="en-GB"/>
        </a:p>
      </dgm:t>
    </dgm:pt>
    <dgm:pt modelId="{2F769A38-2235-490A-BCB4-625C90D2ED32}">
      <dgm:prSet custT="1"/>
      <dgm:spPr>
        <a:solidFill>
          <a:srgbClr val="55BAE4"/>
        </a:solidFill>
        <a:ln>
          <a:solidFill>
            <a:srgbClr val="55BAE4"/>
          </a:solidFill>
        </a:ln>
      </dgm:spPr>
      <dgm:t>
        <a:bodyPr/>
        <a:lstStyle/>
        <a:p>
          <a:r>
            <a:rPr lang="en-PH" sz="24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Updates</a:t>
          </a:r>
          <a:endParaRPr lang="en-PH"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dgm:t>
    </dgm:pt>
    <dgm:pt modelId="{036912D0-2E4F-4321-A2F6-08DE16DB7626}" type="sibTrans" cxnId="{75181DF4-D387-486E-A4DC-8FFBAECE06E9}">
      <dgm:prSet/>
      <dgm:spPr/>
      <dgm:t>
        <a:bodyPr/>
        <a:lstStyle/>
        <a:p>
          <a:endParaRPr lang="en-PH"/>
        </a:p>
      </dgm:t>
    </dgm:pt>
    <dgm:pt modelId="{A3B41203-C096-4241-A79E-42BCA9D34F4B}" type="parTrans" cxnId="{75181DF4-D387-486E-A4DC-8FFBAECE06E9}">
      <dgm:prSet/>
      <dgm:spPr/>
      <dgm:t>
        <a:bodyPr/>
        <a:lstStyle/>
        <a:p>
          <a:endParaRPr lang="en-PH"/>
        </a:p>
      </dgm:t>
    </dgm:pt>
    <dgm:pt modelId="{CF5D9FB3-B90F-45E2-B338-6AD0EFD12B86}" type="pres">
      <dgm:prSet presAssocID="{47D2BF91-CB13-4E47-A75D-A98C6A062747}" presName="linearFlow" presStyleCnt="0">
        <dgm:presLayoutVars>
          <dgm:dir/>
          <dgm:resizeHandles val="exact"/>
        </dgm:presLayoutVars>
      </dgm:prSet>
      <dgm:spPr/>
      <dgm:t>
        <a:bodyPr/>
        <a:lstStyle/>
        <a:p>
          <a:endParaRPr lang="en-PH"/>
        </a:p>
      </dgm:t>
    </dgm:pt>
    <dgm:pt modelId="{6A95CAE6-43A1-4D5B-BB8D-676001F23E6D}" type="pres">
      <dgm:prSet presAssocID="{FEE314F3-CC79-4731-BC90-BF706A6DAF15}" presName="composite" presStyleCnt="0"/>
      <dgm:spPr/>
    </dgm:pt>
    <dgm:pt modelId="{C85BC675-D094-4FF7-A903-6BBC0DE6581B}" type="pres">
      <dgm:prSet presAssocID="{FEE314F3-CC79-4731-BC90-BF706A6DAF15}" presName="imgShp" presStyleLbl="fgImgPlace1" presStyleIdx="0" presStyleCnt="5"/>
      <dgm:spPr>
        <a:blipFill rotWithShape="1">
          <a:blip xmlns:r="http://schemas.openxmlformats.org/officeDocument/2006/relationships" r:embed="rId1"/>
          <a:stretch>
            <a:fillRect/>
          </a:stretch>
        </a:blipFill>
      </dgm:spPr>
      <dgm:t>
        <a:bodyPr/>
        <a:lstStyle/>
        <a:p>
          <a:endParaRPr lang="en-GB"/>
        </a:p>
      </dgm:t>
    </dgm:pt>
    <dgm:pt modelId="{4C753A3A-3E23-426D-9508-6201A9509779}" type="pres">
      <dgm:prSet presAssocID="{FEE314F3-CC79-4731-BC90-BF706A6DAF15}" presName="txShp" presStyleLbl="node1" presStyleIdx="0" presStyleCnt="5">
        <dgm:presLayoutVars>
          <dgm:bulletEnabled val="1"/>
        </dgm:presLayoutVars>
      </dgm:prSet>
      <dgm:spPr/>
      <dgm:t>
        <a:bodyPr/>
        <a:lstStyle/>
        <a:p>
          <a:endParaRPr lang="en-PH"/>
        </a:p>
      </dgm:t>
    </dgm:pt>
    <dgm:pt modelId="{2BB57923-B7C5-448E-AADB-D15AC754EC18}" type="pres">
      <dgm:prSet presAssocID="{CDAD4D4B-872F-4716-8D14-3B074AA2121F}" presName="spacing" presStyleCnt="0"/>
      <dgm:spPr/>
    </dgm:pt>
    <dgm:pt modelId="{18672C45-49D6-4B1E-BF51-344FB4771707}" type="pres">
      <dgm:prSet presAssocID="{614DBE69-E2E4-4A96-97D7-7A22C4C90174}" presName="composite" presStyleCnt="0"/>
      <dgm:spPr/>
    </dgm:pt>
    <dgm:pt modelId="{4472A294-BD3E-4B48-96AB-99967ABB149E}" type="pres">
      <dgm:prSet presAssocID="{614DBE69-E2E4-4A96-97D7-7A22C4C90174}" presName="imgShp" presStyleLbl="fgImgPlace1" presStyleIdx="1" presStyleCnt="5"/>
      <dgm:spPr>
        <a:blipFill rotWithShape="1">
          <a:blip xmlns:r="http://schemas.openxmlformats.org/officeDocument/2006/relationships" r:embed="rId2"/>
          <a:stretch>
            <a:fillRect/>
          </a:stretch>
        </a:blipFill>
      </dgm:spPr>
      <dgm:t>
        <a:bodyPr/>
        <a:lstStyle/>
        <a:p>
          <a:endParaRPr lang="en-GB"/>
        </a:p>
      </dgm:t>
    </dgm:pt>
    <dgm:pt modelId="{02D74F24-8DB6-441D-BDB4-B5FD437F9056}" type="pres">
      <dgm:prSet presAssocID="{614DBE69-E2E4-4A96-97D7-7A22C4C90174}" presName="txShp" presStyleLbl="node1" presStyleIdx="1" presStyleCnt="5">
        <dgm:presLayoutVars>
          <dgm:bulletEnabled val="1"/>
        </dgm:presLayoutVars>
      </dgm:prSet>
      <dgm:spPr/>
      <dgm:t>
        <a:bodyPr/>
        <a:lstStyle/>
        <a:p>
          <a:endParaRPr lang="en-PH"/>
        </a:p>
      </dgm:t>
    </dgm:pt>
    <dgm:pt modelId="{52425198-23BA-4971-BC3D-B6FD8C6A4E24}" type="pres">
      <dgm:prSet presAssocID="{D7600E46-33F3-4A48-87F2-10258EF41F5D}" presName="spacing" presStyleCnt="0"/>
      <dgm:spPr/>
    </dgm:pt>
    <dgm:pt modelId="{F0ECE351-395C-4CAD-81B2-174E31F0BA2B}" type="pres">
      <dgm:prSet presAssocID="{85A0552D-9924-4760-A6CE-5C7A064EFD9E}" presName="composite" presStyleCnt="0"/>
      <dgm:spPr/>
    </dgm:pt>
    <dgm:pt modelId="{BE2157AC-C889-414C-9314-9FA3DD309FFD}" type="pres">
      <dgm:prSet presAssocID="{85A0552D-9924-4760-A6CE-5C7A064EFD9E}" presName="imgShp" presStyleLbl="fgImgPlace1" presStyleIdx="2" presStyleCnt="5"/>
      <dgm:spPr>
        <a:blipFill rotWithShape="1">
          <a:blip xmlns:r="http://schemas.openxmlformats.org/officeDocument/2006/relationships" r:embed="rId3"/>
          <a:stretch>
            <a:fillRect/>
          </a:stretch>
        </a:blipFill>
      </dgm:spPr>
      <dgm:t>
        <a:bodyPr/>
        <a:lstStyle/>
        <a:p>
          <a:endParaRPr lang="en-GB"/>
        </a:p>
      </dgm:t>
    </dgm:pt>
    <dgm:pt modelId="{0699E909-A0D6-4159-ACA3-75906A90F2A8}" type="pres">
      <dgm:prSet presAssocID="{85A0552D-9924-4760-A6CE-5C7A064EFD9E}" presName="txShp" presStyleLbl="node1" presStyleIdx="2" presStyleCnt="5" custLinFactNeighborX="-241" custLinFactNeighborY="1684">
        <dgm:presLayoutVars>
          <dgm:bulletEnabled val="1"/>
        </dgm:presLayoutVars>
      </dgm:prSet>
      <dgm:spPr/>
      <dgm:t>
        <a:bodyPr/>
        <a:lstStyle/>
        <a:p>
          <a:endParaRPr lang="en-PH"/>
        </a:p>
      </dgm:t>
    </dgm:pt>
    <dgm:pt modelId="{E41B291A-8139-4F26-8938-079650C94D5F}" type="pres">
      <dgm:prSet presAssocID="{1BF972F2-4FDC-42CD-80FA-301A70394479}" presName="spacing" presStyleCnt="0"/>
      <dgm:spPr/>
    </dgm:pt>
    <dgm:pt modelId="{AB168A29-620B-4654-B0D6-D038492CB119}" type="pres">
      <dgm:prSet presAssocID="{2F769A38-2235-490A-BCB4-625C90D2ED32}" presName="composite" presStyleCnt="0"/>
      <dgm:spPr/>
    </dgm:pt>
    <dgm:pt modelId="{F030CF60-E80C-4F1B-BC81-80D929516D0D}" type="pres">
      <dgm:prSet presAssocID="{2F769A38-2235-490A-BCB4-625C90D2ED32}" presName="imgShp" presStyleLbl="fgImgPlace1" presStyleIdx="3" presStyleCnt="5"/>
      <dgm:spPr>
        <a:blipFill rotWithShape="1">
          <a:blip xmlns:r="http://schemas.openxmlformats.org/officeDocument/2006/relationships" r:embed="rId4"/>
          <a:stretch>
            <a:fillRect/>
          </a:stretch>
        </a:blipFill>
      </dgm:spPr>
      <dgm:t>
        <a:bodyPr/>
        <a:lstStyle/>
        <a:p>
          <a:endParaRPr lang="en-PH"/>
        </a:p>
      </dgm:t>
    </dgm:pt>
    <dgm:pt modelId="{F13D9AA6-5B87-4E63-B000-71DAFF0E6370}" type="pres">
      <dgm:prSet presAssocID="{2F769A38-2235-490A-BCB4-625C90D2ED32}" presName="txShp" presStyleLbl="node1" presStyleIdx="3" presStyleCnt="5">
        <dgm:presLayoutVars>
          <dgm:bulletEnabled val="1"/>
        </dgm:presLayoutVars>
      </dgm:prSet>
      <dgm:spPr/>
      <dgm:t>
        <a:bodyPr/>
        <a:lstStyle/>
        <a:p>
          <a:endParaRPr lang="en-PH"/>
        </a:p>
      </dgm:t>
    </dgm:pt>
    <dgm:pt modelId="{F2628E6B-E8D3-4A4D-8DAB-E86DD4351A1C}" type="pres">
      <dgm:prSet presAssocID="{036912D0-2E4F-4321-A2F6-08DE16DB7626}" presName="spacing" presStyleCnt="0"/>
      <dgm:spPr/>
    </dgm:pt>
    <dgm:pt modelId="{9E4E4726-3A7C-4EC7-8CFF-490E13E1BF3B}" type="pres">
      <dgm:prSet presAssocID="{4B6306EA-DB67-4E52-9A80-068487CA4DB1}" presName="composite" presStyleCnt="0"/>
      <dgm:spPr/>
    </dgm:pt>
    <dgm:pt modelId="{1B6260B1-8C31-4478-9D69-78CE6C66B765}" type="pres">
      <dgm:prSet presAssocID="{4B6306EA-DB67-4E52-9A80-068487CA4DB1}" presName="imgShp" presStyleLbl="fgImgPlace1" presStyleIdx="4" presStyleCnt="5"/>
      <dgm:spPr>
        <a:blipFill rotWithShape="1">
          <a:blip xmlns:r="http://schemas.openxmlformats.org/officeDocument/2006/relationships" r:embed="rId1"/>
          <a:stretch>
            <a:fillRect/>
          </a:stretch>
        </a:blipFill>
      </dgm:spPr>
      <dgm:t>
        <a:bodyPr/>
        <a:lstStyle/>
        <a:p>
          <a:endParaRPr lang="en-GB"/>
        </a:p>
      </dgm:t>
    </dgm:pt>
    <dgm:pt modelId="{2DB399F0-CC19-4310-B490-281E745FBDF5}" type="pres">
      <dgm:prSet presAssocID="{4B6306EA-DB67-4E52-9A80-068487CA4DB1}" presName="txShp" presStyleLbl="node1" presStyleIdx="4" presStyleCnt="5">
        <dgm:presLayoutVars>
          <dgm:bulletEnabled val="1"/>
        </dgm:presLayoutVars>
      </dgm:prSet>
      <dgm:spPr/>
      <dgm:t>
        <a:bodyPr/>
        <a:lstStyle/>
        <a:p>
          <a:endParaRPr lang="en-GB"/>
        </a:p>
      </dgm:t>
    </dgm:pt>
  </dgm:ptLst>
  <dgm:cxnLst>
    <dgm:cxn modelId="{4D8436F1-C9DA-49D4-BC8F-2FBDE766C828}" srcId="{47D2BF91-CB13-4E47-A75D-A98C6A062747}" destId="{614DBE69-E2E4-4A96-97D7-7A22C4C90174}" srcOrd="1" destOrd="0" parTransId="{85FFE186-4D54-4EF3-A9D3-C1D2BF981B56}" sibTransId="{D7600E46-33F3-4A48-87F2-10258EF41F5D}"/>
    <dgm:cxn modelId="{10BB8CE9-F321-42EE-835C-AB3CEFD1367F}" type="presOf" srcId="{2F769A38-2235-490A-BCB4-625C90D2ED32}" destId="{F13D9AA6-5B87-4E63-B000-71DAFF0E6370}" srcOrd="0" destOrd="0" presId="urn:microsoft.com/office/officeart/2005/8/layout/vList3#2"/>
    <dgm:cxn modelId="{A3F5DF63-BDD5-4AE7-86B4-15F3CCC009C7}" srcId="{47D2BF91-CB13-4E47-A75D-A98C6A062747}" destId="{85A0552D-9924-4760-A6CE-5C7A064EFD9E}" srcOrd="2" destOrd="0" parTransId="{CD9515F7-1FD9-4B39-A780-FD133914A43A}" sibTransId="{1BF972F2-4FDC-42CD-80FA-301A70394479}"/>
    <dgm:cxn modelId="{4E3CF1CB-CCF9-45CA-8A02-3DE1A3B0F4F9}" srcId="{47D2BF91-CB13-4E47-A75D-A98C6A062747}" destId="{4B6306EA-DB67-4E52-9A80-068487CA4DB1}" srcOrd="4" destOrd="0" parTransId="{CE2966A9-E126-4930-90B2-7D238295DE9D}" sibTransId="{7E21E8FC-C1DE-44C2-A728-BC33832A6623}"/>
    <dgm:cxn modelId="{78DFFD2C-D595-4E07-A702-1A4C08056BE5}" type="presOf" srcId="{47D2BF91-CB13-4E47-A75D-A98C6A062747}" destId="{CF5D9FB3-B90F-45E2-B338-6AD0EFD12B86}" srcOrd="0" destOrd="0" presId="urn:microsoft.com/office/officeart/2005/8/layout/vList3#2"/>
    <dgm:cxn modelId="{89B61CF1-98BE-4CC1-B49A-B00A016683C3}" type="presOf" srcId="{85A0552D-9924-4760-A6CE-5C7A064EFD9E}" destId="{0699E909-A0D6-4159-ACA3-75906A90F2A8}" srcOrd="0" destOrd="0" presId="urn:microsoft.com/office/officeart/2005/8/layout/vList3#2"/>
    <dgm:cxn modelId="{720A73BC-AC5F-4092-98A2-6C5077967C8E}" type="presOf" srcId="{4B6306EA-DB67-4E52-9A80-068487CA4DB1}" destId="{2DB399F0-CC19-4310-B490-281E745FBDF5}" srcOrd="0" destOrd="0" presId="urn:microsoft.com/office/officeart/2005/8/layout/vList3#2"/>
    <dgm:cxn modelId="{75181DF4-D387-486E-A4DC-8FFBAECE06E9}" srcId="{47D2BF91-CB13-4E47-A75D-A98C6A062747}" destId="{2F769A38-2235-490A-BCB4-625C90D2ED32}" srcOrd="3" destOrd="0" parTransId="{A3B41203-C096-4241-A79E-42BCA9D34F4B}" sibTransId="{036912D0-2E4F-4321-A2F6-08DE16DB7626}"/>
    <dgm:cxn modelId="{CB352E4D-B1D3-42B0-B84E-909D676CCDDF}" type="presOf" srcId="{FEE314F3-CC79-4731-BC90-BF706A6DAF15}" destId="{4C753A3A-3E23-426D-9508-6201A9509779}" srcOrd="0" destOrd="0" presId="urn:microsoft.com/office/officeart/2005/8/layout/vList3#2"/>
    <dgm:cxn modelId="{9BAE2B6E-B292-428E-BE6E-5D20D7E6ED20}" type="presOf" srcId="{614DBE69-E2E4-4A96-97D7-7A22C4C90174}" destId="{02D74F24-8DB6-441D-BDB4-B5FD437F9056}" srcOrd="0" destOrd="0" presId="urn:microsoft.com/office/officeart/2005/8/layout/vList3#2"/>
    <dgm:cxn modelId="{0D908E19-7136-4236-BCF2-BD589E9E8EA2}" srcId="{47D2BF91-CB13-4E47-A75D-A98C6A062747}" destId="{FEE314F3-CC79-4731-BC90-BF706A6DAF15}" srcOrd="0" destOrd="0" parTransId="{23142F5C-4448-4D62-88C8-7D9A8FB3E4AB}" sibTransId="{CDAD4D4B-872F-4716-8D14-3B074AA2121F}"/>
    <dgm:cxn modelId="{5C9D402E-F307-4C4F-9C62-F6EDC1C6AAB2}" type="presParOf" srcId="{CF5D9FB3-B90F-45E2-B338-6AD0EFD12B86}" destId="{6A95CAE6-43A1-4D5B-BB8D-676001F23E6D}" srcOrd="0" destOrd="0" presId="urn:microsoft.com/office/officeart/2005/8/layout/vList3#2"/>
    <dgm:cxn modelId="{D7CEE305-0F36-476E-A059-AEEC60A2DF97}" type="presParOf" srcId="{6A95CAE6-43A1-4D5B-BB8D-676001F23E6D}" destId="{C85BC675-D094-4FF7-A903-6BBC0DE6581B}" srcOrd="0" destOrd="0" presId="urn:microsoft.com/office/officeart/2005/8/layout/vList3#2"/>
    <dgm:cxn modelId="{C21C1F42-2B68-46D3-BE93-5E4E3EEDBABA}" type="presParOf" srcId="{6A95CAE6-43A1-4D5B-BB8D-676001F23E6D}" destId="{4C753A3A-3E23-426D-9508-6201A9509779}" srcOrd="1" destOrd="0" presId="urn:microsoft.com/office/officeart/2005/8/layout/vList3#2"/>
    <dgm:cxn modelId="{D0E6600C-49EC-46D0-A220-20C751301ABC}" type="presParOf" srcId="{CF5D9FB3-B90F-45E2-B338-6AD0EFD12B86}" destId="{2BB57923-B7C5-448E-AADB-D15AC754EC18}" srcOrd="1" destOrd="0" presId="urn:microsoft.com/office/officeart/2005/8/layout/vList3#2"/>
    <dgm:cxn modelId="{4B628934-0597-47A2-95DC-85C9B1445480}" type="presParOf" srcId="{CF5D9FB3-B90F-45E2-B338-6AD0EFD12B86}" destId="{18672C45-49D6-4B1E-BF51-344FB4771707}" srcOrd="2" destOrd="0" presId="urn:microsoft.com/office/officeart/2005/8/layout/vList3#2"/>
    <dgm:cxn modelId="{E9C05C1A-D236-43BA-8C81-825DAC2E0E92}" type="presParOf" srcId="{18672C45-49D6-4B1E-BF51-344FB4771707}" destId="{4472A294-BD3E-4B48-96AB-99967ABB149E}" srcOrd="0" destOrd="0" presId="urn:microsoft.com/office/officeart/2005/8/layout/vList3#2"/>
    <dgm:cxn modelId="{30578C1D-0174-442F-B5CA-787C29DDEF16}" type="presParOf" srcId="{18672C45-49D6-4B1E-BF51-344FB4771707}" destId="{02D74F24-8DB6-441D-BDB4-B5FD437F9056}" srcOrd="1" destOrd="0" presId="urn:microsoft.com/office/officeart/2005/8/layout/vList3#2"/>
    <dgm:cxn modelId="{83BA3136-B1FF-4419-8EF5-135A4102700F}" type="presParOf" srcId="{CF5D9FB3-B90F-45E2-B338-6AD0EFD12B86}" destId="{52425198-23BA-4971-BC3D-B6FD8C6A4E24}" srcOrd="3" destOrd="0" presId="urn:microsoft.com/office/officeart/2005/8/layout/vList3#2"/>
    <dgm:cxn modelId="{53594690-07F9-448A-B7DF-4277A680B4CA}" type="presParOf" srcId="{CF5D9FB3-B90F-45E2-B338-6AD0EFD12B86}" destId="{F0ECE351-395C-4CAD-81B2-174E31F0BA2B}" srcOrd="4" destOrd="0" presId="urn:microsoft.com/office/officeart/2005/8/layout/vList3#2"/>
    <dgm:cxn modelId="{70AD5727-019F-4230-B47D-30DE334A1196}" type="presParOf" srcId="{F0ECE351-395C-4CAD-81B2-174E31F0BA2B}" destId="{BE2157AC-C889-414C-9314-9FA3DD309FFD}" srcOrd="0" destOrd="0" presId="urn:microsoft.com/office/officeart/2005/8/layout/vList3#2"/>
    <dgm:cxn modelId="{6299F7F4-1A4D-4D05-80A7-887DCA7E7AFC}" type="presParOf" srcId="{F0ECE351-395C-4CAD-81B2-174E31F0BA2B}" destId="{0699E909-A0D6-4159-ACA3-75906A90F2A8}" srcOrd="1" destOrd="0" presId="urn:microsoft.com/office/officeart/2005/8/layout/vList3#2"/>
    <dgm:cxn modelId="{8121C7A2-AD66-4B7B-9F0C-8EC70B8C9BD6}" type="presParOf" srcId="{CF5D9FB3-B90F-45E2-B338-6AD0EFD12B86}" destId="{E41B291A-8139-4F26-8938-079650C94D5F}" srcOrd="5" destOrd="0" presId="urn:microsoft.com/office/officeart/2005/8/layout/vList3#2"/>
    <dgm:cxn modelId="{BEA873A2-ACB5-4DD4-AA41-104C97F05785}" type="presParOf" srcId="{CF5D9FB3-B90F-45E2-B338-6AD0EFD12B86}" destId="{AB168A29-620B-4654-B0D6-D038492CB119}" srcOrd="6" destOrd="0" presId="urn:microsoft.com/office/officeart/2005/8/layout/vList3#2"/>
    <dgm:cxn modelId="{2F15CB54-BF5C-4019-8EA8-9A5A048269D6}" type="presParOf" srcId="{AB168A29-620B-4654-B0D6-D038492CB119}" destId="{F030CF60-E80C-4F1B-BC81-80D929516D0D}" srcOrd="0" destOrd="0" presId="urn:microsoft.com/office/officeart/2005/8/layout/vList3#2"/>
    <dgm:cxn modelId="{E373E01F-02E3-40B1-AF47-93CC75A286CE}" type="presParOf" srcId="{AB168A29-620B-4654-B0D6-D038492CB119}" destId="{F13D9AA6-5B87-4E63-B000-71DAFF0E6370}" srcOrd="1" destOrd="0" presId="urn:microsoft.com/office/officeart/2005/8/layout/vList3#2"/>
    <dgm:cxn modelId="{A42DEE91-4B73-4741-8D00-65674FD34A9C}" type="presParOf" srcId="{CF5D9FB3-B90F-45E2-B338-6AD0EFD12B86}" destId="{F2628E6B-E8D3-4A4D-8DAB-E86DD4351A1C}" srcOrd="7" destOrd="0" presId="urn:microsoft.com/office/officeart/2005/8/layout/vList3#2"/>
    <dgm:cxn modelId="{EF6B3BB2-38A5-4A83-99FB-F9B7D6877BA5}" type="presParOf" srcId="{CF5D9FB3-B90F-45E2-B338-6AD0EFD12B86}" destId="{9E4E4726-3A7C-4EC7-8CFF-490E13E1BF3B}" srcOrd="8" destOrd="0" presId="urn:microsoft.com/office/officeart/2005/8/layout/vList3#2"/>
    <dgm:cxn modelId="{26CAED75-B57C-4E1C-9DB3-7F58523744D4}" type="presParOf" srcId="{9E4E4726-3A7C-4EC7-8CFF-490E13E1BF3B}" destId="{1B6260B1-8C31-4478-9D69-78CE6C66B765}" srcOrd="0" destOrd="0" presId="urn:microsoft.com/office/officeart/2005/8/layout/vList3#2"/>
    <dgm:cxn modelId="{7BA92114-D6D7-4A24-8D15-15108006EAB4}" type="presParOf" srcId="{9E4E4726-3A7C-4EC7-8CFF-490E13E1BF3B}" destId="{2DB399F0-CC19-4310-B490-281E745FBDF5}"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53A3A-3E23-426D-9508-6201A9509779}">
      <dsp:nvSpPr>
        <dsp:cNvPr id="0" name=""/>
        <dsp:cNvSpPr/>
      </dsp:nvSpPr>
      <dsp:spPr>
        <a:xfrm rot="10800000">
          <a:off x="1499269" y="3147"/>
          <a:ext cx="5220708" cy="737113"/>
        </a:xfrm>
        <a:prstGeom prst="homePlate">
          <a:avLst/>
        </a:prstGeom>
        <a:solidFill>
          <a:srgbClr val="F26463"/>
        </a:solidFill>
        <a:ln w="12700" cap="flat" cmpd="sng" algn="ctr">
          <a:solidFill>
            <a:srgbClr val="F2646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047" tIns="91440" rIns="170688"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prstClr val="black"/>
              </a:solidFill>
              <a:latin typeface="Tahoma" panose="020B0604030504040204" pitchFamily="34" charset="0"/>
              <a:ea typeface="Tahoma" panose="020B0604030504040204" pitchFamily="34" charset="0"/>
              <a:cs typeface="Tahoma" panose="020B0604030504040204" pitchFamily="34" charset="0"/>
            </a:rPr>
            <a:t>Introduction</a:t>
          </a:r>
        </a:p>
      </dsp:txBody>
      <dsp:txXfrm rot="10800000">
        <a:off x="1683547" y="3147"/>
        <a:ext cx="5036430" cy="737113"/>
      </dsp:txXfrm>
    </dsp:sp>
    <dsp:sp modelId="{C85BC675-D094-4FF7-A903-6BBC0DE6581B}">
      <dsp:nvSpPr>
        <dsp:cNvPr id="0" name=""/>
        <dsp:cNvSpPr/>
      </dsp:nvSpPr>
      <dsp:spPr>
        <a:xfrm>
          <a:off x="1130712" y="3147"/>
          <a:ext cx="737113" cy="737113"/>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D74F24-8DB6-441D-BDB4-B5FD437F9056}">
      <dsp:nvSpPr>
        <dsp:cNvPr id="0" name=""/>
        <dsp:cNvSpPr/>
      </dsp:nvSpPr>
      <dsp:spPr>
        <a:xfrm rot="10800000">
          <a:off x="1499269" y="960295"/>
          <a:ext cx="5220708" cy="737113"/>
        </a:xfrm>
        <a:prstGeom prst="homePlate">
          <a:avLst/>
        </a:prstGeom>
        <a:solidFill>
          <a:srgbClr val="F6DC51"/>
        </a:solidFill>
        <a:ln w="12700" cap="flat" cmpd="sng" algn="ctr">
          <a:solidFill>
            <a:srgbClr val="F6DC5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047" tIns="91440" rIns="170688" bIns="91440" numCol="1" spcCol="1270" anchor="ctr" anchorCtr="0">
          <a:noAutofit/>
        </a:bodyPr>
        <a:lstStyle/>
        <a:p>
          <a:pPr lvl="0" algn="ctr" defTabSz="1066800">
            <a:lnSpc>
              <a:spcPct val="90000"/>
            </a:lnSpc>
            <a:spcBef>
              <a:spcPct val="0"/>
            </a:spcBef>
            <a:spcAft>
              <a:spcPct val="35000"/>
            </a:spcAft>
          </a:pPr>
          <a:r>
            <a:rPr lang="en-PH" sz="2400" b="1" kern="1200" dirty="0" smtClean="0">
              <a:solidFill>
                <a:prstClr val="black"/>
              </a:solidFill>
              <a:latin typeface="Tahoma" panose="020B0604030504040204" pitchFamily="34" charset="0"/>
              <a:ea typeface="Tahoma" panose="020B0604030504040204" pitchFamily="34" charset="0"/>
              <a:cs typeface="Tahoma" panose="020B0604030504040204" pitchFamily="34" charset="0"/>
            </a:rPr>
            <a:t>CAP in PAGASA</a:t>
          </a:r>
          <a:endParaRPr lang="en-PH"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dsp:txBody>
      <dsp:txXfrm rot="10800000">
        <a:off x="1683547" y="960295"/>
        <a:ext cx="5036430" cy="737113"/>
      </dsp:txXfrm>
    </dsp:sp>
    <dsp:sp modelId="{4472A294-BD3E-4B48-96AB-99967ABB149E}">
      <dsp:nvSpPr>
        <dsp:cNvPr id="0" name=""/>
        <dsp:cNvSpPr/>
      </dsp:nvSpPr>
      <dsp:spPr>
        <a:xfrm>
          <a:off x="1130712" y="960295"/>
          <a:ext cx="737113" cy="737113"/>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99E909-A0D6-4159-ACA3-75906A90F2A8}">
      <dsp:nvSpPr>
        <dsp:cNvPr id="0" name=""/>
        <dsp:cNvSpPr/>
      </dsp:nvSpPr>
      <dsp:spPr>
        <a:xfrm rot="10800000">
          <a:off x="1486687" y="1929856"/>
          <a:ext cx="5220708" cy="737113"/>
        </a:xfrm>
        <a:prstGeom prst="homePlate">
          <a:avLst/>
        </a:prstGeom>
        <a:solidFill>
          <a:srgbClr val="7BC298"/>
        </a:solidFill>
        <a:ln w="12700" cap="flat" cmpd="sng" algn="ctr">
          <a:solidFill>
            <a:srgbClr val="7BC29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047" tIns="91440" rIns="170688" bIns="91440" numCol="1" spcCol="1270" anchor="ctr" anchorCtr="0">
          <a:noAutofit/>
        </a:bodyPr>
        <a:lstStyle/>
        <a:p>
          <a:pPr lvl="0" algn="ctr" defTabSz="1066800">
            <a:lnSpc>
              <a:spcPct val="90000"/>
            </a:lnSpc>
            <a:spcBef>
              <a:spcPct val="0"/>
            </a:spcBef>
            <a:spcAft>
              <a:spcPct val="35000"/>
            </a:spcAft>
          </a:pPr>
          <a:r>
            <a:rPr lang="en-PH" sz="2400" b="1" kern="1200" dirty="0" smtClean="0">
              <a:solidFill>
                <a:prstClr val="black"/>
              </a:solidFill>
              <a:latin typeface="Tahoma" panose="020B0604030504040204" pitchFamily="34" charset="0"/>
              <a:ea typeface="Tahoma" panose="020B0604030504040204" pitchFamily="34" charset="0"/>
              <a:cs typeface="Tahoma" panose="020B0604030504040204" pitchFamily="34" charset="0"/>
            </a:rPr>
            <a:t>Experiences</a:t>
          </a:r>
          <a:endParaRPr lang="en-PH"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dsp:txBody>
      <dsp:txXfrm rot="10800000">
        <a:off x="1670965" y="1929856"/>
        <a:ext cx="5036430" cy="737113"/>
      </dsp:txXfrm>
    </dsp:sp>
    <dsp:sp modelId="{BE2157AC-C889-414C-9314-9FA3DD309FFD}">
      <dsp:nvSpPr>
        <dsp:cNvPr id="0" name=""/>
        <dsp:cNvSpPr/>
      </dsp:nvSpPr>
      <dsp:spPr>
        <a:xfrm>
          <a:off x="1130712" y="1917443"/>
          <a:ext cx="737113" cy="737113"/>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D9AA6-5B87-4E63-B000-71DAFF0E6370}">
      <dsp:nvSpPr>
        <dsp:cNvPr id="0" name=""/>
        <dsp:cNvSpPr/>
      </dsp:nvSpPr>
      <dsp:spPr>
        <a:xfrm rot="10800000">
          <a:off x="1499269" y="2874590"/>
          <a:ext cx="5220708" cy="737113"/>
        </a:xfrm>
        <a:prstGeom prst="homePlate">
          <a:avLst/>
        </a:prstGeom>
        <a:solidFill>
          <a:srgbClr val="55BAE4"/>
        </a:solidFill>
        <a:ln w="12700" cap="flat" cmpd="sng" algn="ctr">
          <a:solidFill>
            <a:srgbClr val="55BAE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047" tIns="91440" rIns="170688" bIns="91440" numCol="1" spcCol="1270" anchor="ctr" anchorCtr="0">
          <a:noAutofit/>
        </a:bodyPr>
        <a:lstStyle/>
        <a:p>
          <a:pPr lvl="0" algn="ctr" defTabSz="1066800">
            <a:lnSpc>
              <a:spcPct val="90000"/>
            </a:lnSpc>
            <a:spcBef>
              <a:spcPct val="0"/>
            </a:spcBef>
            <a:spcAft>
              <a:spcPct val="35000"/>
            </a:spcAft>
          </a:pPr>
          <a:r>
            <a:rPr lang="en-PH" sz="2400" b="1" kern="1200" dirty="0" smtClean="0">
              <a:solidFill>
                <a:prstClr val="black"/>
              </a:solidFill>
              <a:latin typeface="Tahoma" panose="020B0604030504040204" pitchFamily="34" charset="0"/>
              <a:ea typeface="Tahoma" panose="020B0604030504040204" pitchFamily="34" charset="0"/>
              <a:cs typeface="Tahoma" panose="020B0604030504040204" pitchFamily="34" charset="0"/>
            </a:rPr>
            <a:t>Updates</a:t>
          </a:r>
          <a:endParaRPr lang="en-PH"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dsp:txBody>
      <dsp:txXfrm rot="10800000">
        <a:off x="1683547" y="2874590"/>
        <a:ext cx="5036430" cy="737113"/>
      </dsp:txXfrm>
    </dsp:sp>
    <dsp:sp modelId="{F030CF60-E80C-4F1B-BC81-80D929516D0D}">
      <dsp:nvSpPr>
        <dsp:cNvPr id="0" name=""/>
        <dsp:cNvSpPr/>
      </dsp:nvSpPr>
      <dsp:spPr>
        <a:xfrm>
          <a:off x="1130712" y="2874590"/>
          <a:ext cx="737113" cy="737113"/>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B399F0-CC19-4310-B490-281E745FBDF5}">
      <dsp:nvSpPr>
        <dsp:cNvPr id="0" name=""/>
        <dsp:cNvSpPr/>
      </dsp:nvSpPr>
      <dsp:spPr>
        <a:xfrm rot="10800000">
          <a:off x="1499269" y="3831738"/>
          <a:ext cx="5220708" cy="737113"/>
        </a:xfrm>
        <a:prstGeom prst="homePlate">
          <a:avLst/>
        </a:prstGeom>
        <a:solidFill>
          <a:srgbClr val="F26463"/>
        </a:solidFill>
        <a:ln w="12700" cap="flat" cmpd="sng" algn="ctr">
          <a:solidFill>
            <a:srgbClr val="F2646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047" tIns="91440" rIns="170688"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prstClr val="black"/>
              </a:solidFill>
              <a:latin typeface="Tahoma" panose="020B0604030504040204" pitchFamily="34" charset="0"/>
              <a:ea typeface="Tahoma" panose="020B0604030504040204" pitchFamily="34" charset="0"/>
              <a:cs typeface="Tahoma" panose="020B0604030504040204" pitchFamily="34" charset="0"/>
            </a:rPr>
            <a:t>Concerns</a:t>
          </a:r>
        </a:p>
      </dsp:txBody>
      <dsp:txXfrm rot="10800000">
        <a:off x="1683547" y="3831738"/>
        <a:ext cx="5036430" cy="737113"/>
      </dsp:txXfrm>
    </dsp:sp>
    <dsp:sp modelId="{1B6260B1-8C31-4478-9D69-78CE6C66B765}">
      <dsp:nvSpPr>
        <dsp:cNvPr id="0" name=""/>
        <dsp:cNvSpPr/>
      </dsp:nvSpPr>
      <dsp:spPr>
        <a:xfrm>
          <a:off x="1130712" y="3831738"/>
          <a:ext cx="737113" cy="737113"/>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PH"/>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E5DFF452-5E58-40BA-93C7-2420C779CA2F}" type="datetimeFigureOut">
              <a:rPr lang="en-US"/>
              <a:pPr>
                <a:defRPr/>
              </a:pPr>
              <a:t>10/31/2018</a:t>
            </a:fld>
            <a:endParaRPr lang="en-PH"/>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pPr lvl="0"/>
            <a:endParaRPr lang="en-PH" noProof="0"/>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PH" noProof="0"/>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PH"/>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pPr>
              <a:defRPr/>
            </a:pPr>
            <a:fld id="{3465C058-4DBE-4B43-A790-93F24449E9F7}" type="slidenum">
              <a:rPr lang="en-PH" altLang="en-US"/>
              <a:pPr>
                <a:defRPr/>
              </a:pPr>
              <a:t>‹#›</a:t>
            </a:fld>
            <a:endParaRPr lang="en-PH" altLang="en-US"/>
          </a:p>
        </p:txBody>
      </p:sp>
    </p:spTree>
    <p:extLst>
      <p:ext uri="{BB962C8B-B14F-4D97-AF65-F5344CB8AC3E}">
        <p14:creationId xmlns:p14="http://schemas.microsoft.com/office/powerpoint/2010/main" val="1495900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PH" altLang="en-US" smtClean="0"/>
              <a:t>Good morning everyone, I am Arnel Manoos from the PAGASA engineering and ICT, currently the lead of the CAP project team, together with Mr. Lester Kim Lagrimas, our lead programmer and developer of CAP in PAGASA.   I am here to present to you the current implementation of CAP in the Philippines.</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DC63B984-EBAF-4622-9120-28918D68E2A3}" type="slidenum">
              <a:rPr lang="en-PH" altLang="en-US" smtClean="0">
                <a:latin typeface="Calibri" pitchFamily="34" charset="0"/>
              </a:rPr>
              <a:pPr/>
              <a:t>1</a:t>
            </a:fld>
            <a:endParaRPr lang="en-PH" altLang="en-US"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is a screenshot of the general flood advisory issued during typhoon mangkut’s visit last September.</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BB5C4050-0815-46A2-AD6E-9E16B3B9106F}" type="slidenum">
              <a:rPr lang="en-US" altLang="en-US" smtClean="0"/>
              <a:pPr/>
              <a:t>16</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2E162952-89C8-4E82-B9B8-9C88E115EA44}" type="slidenum">
              <a:rPr lang="en-US" altLang="en-US" smtClean="0"/>
              <a:pPr/>
              <a:t>17</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PH" altLang="en-US" smtClean="0"/>
              <a:t>Here, PAGASA CAP developers/programmers conducted the CAP introduction seminar and data gathering as well for the Bicol river basin center last july 2018.  Here you can see the CAP trainors talking with hydrologists discussing the advantages of using CAP.  Bicol river basin is regularly flooded during typhoon visit accompanied by excessive rains.   Rice plantations are abundant in the area.</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C61CA911-5D38-4AC1-9847-72767B13A392}" type="slidenum">
              <a:rPr lang="en-PH" altLang="en-US" smtClean="0">
                <a:latin typeface="Calibri" pitchFamily="34" charset="0"/>
              </a:rPr>
              <a:pPr/>
              <a:t>19</a:t>
            </a:fld>
            <a:endParaRPr lang="en-PH" altLang="en-US" smtClean="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PH" altLang="en-US" smtClean="0"/>
              <a:t>Flood Forecasting centers prepares bulletins on local cap system, converts them to pdf and sends it to national hydrological center for approval.   This is what is being adopted as a policy, meaning, services shall include the local needs as well as for the national level.  This method shall ensure that hydrologists only have to produce hydrological warning products once.</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AEEBE9CC-E7C3-4B37-A762-CC8FDDA93706}" type="slidenum">
              <a:rPr lang="en-PH" altLang="en-US" smtClean="0">
                <a:latin typeface="Calibri" pitchFamily="34" charset="0"/>
              </a:rPr>
              <a:pPr/>
              <a:t>20</a:t>
            </a:fld>
            <a:endParaRPr lang="en-PH" altLang="en-US" smtClean="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PH" altLang="en-US" smtClean="0"/>
              <a:t>PRC subscribes to PAGASA RSS feeds….. Shape files have already been provided to IFRC…. PRC and PAGASA to meet and facilitate establishment of policies.   Radar auto CAP generation is under development and we hope to incorporate this with the lightning detection system and have it rolled out as a Beta version very soon.</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A2FF97BD-FE6F-448B-9DA4-03C3CE900A6A}" type="slidenum">
              <a:rPr lang="en-PH" altLang="en-US" smtClean="0">
                <a:latin typeface="Calibri" pitchFamily="34" charset="0"/>
              </a:rPr>
              <a:pPr/>
              <a:t>21</a:t>
            </a:fld>
            <a:endParaRPr lang="en-PH" altLang="en-US" smtClean="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PH" altLang="en-US" smtClean="0"/>
              <a:t>PAGASA and Earth Networks entered into an agreement for a business partnership regarding thunderstorm early warning system.  EN to use data from PAGASA lightning detection network and shall customize products for potential clients.  PAGASA, as part of its information dissemination,  shall work on the development of a mobile app for CAP generated products on thunderstorms.   Quite recently, we started work on the establishment of CAP services for the Bicol river basin center.  Work will be similar to what transpired that of the Pampanga river basin center.</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54B008C5-8A7F-477E-B6B2-138FD55286F7}" type="slidenum">
              <a:rPr lang="en-PH" altLang="en-US" smtClean="0">
                <a:latin typeface="Calibri" pitchFamily="34" charset="0"/>
              </a:rPr>
              <a:pPr/>
              <a:t>22</a:t>
            </a:fld>
            <a:endParaRPr lang="en-PH" altLang="en-US"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PH" altLang="en-US" smtClean="0"/>
              <a:t>A major broadcast company expressed their desire to collaborate with PAGASA to incorporate weather advisories in their regular programming.  A memorandum of understanding shall be established between PAGASA and ABS-CBN for the sharing of Tweeter feeds for posting on the ABS CBN’s digital broadcast facility, known as TV Plus digibox, mostly servicing the entire Metro Manila as its pilot area.  PAGASA shall recommend on providing CAP feeds and shall work on its development for the broadcasting company. </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B717C549-C810-42B5-AC44-2542094BB257}" type="slidenum">
              <a:rPr lang="en-PH" altLang="en-US" smtClean="0">
                <a:latin typeface="Calibri" pitchFamily="34" charset="0"/>
              </a:rPr>
              <a:pPr/>
              <a:t>23</a:t>
            </a:fld>
            <a:endParaRPr lang="en-PH" altLang="en-US" smtClean="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PH" altLang="en-US" smtClean="0"/>
              <a:t>PAGASA and Metra Weather entered into an agreement regarding the production of  weather graphics system to improve PAGASA’s capacity for visualization of its weather products.  Particularly that of typhoon tracks, major city forecasts, observations.  Metra shall facilitate data extraction and process electronic data from PAGASA such as API, xml or csv.</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04AE6DF6-AF6C-46A6-9509-A3640E46239B}" type="slidenum">
              <a:rPr lang="en-PH" altLang="en-US" smtClean="0">
                <a:latin typeface="Calibri" pitchFamily="34" charset="0"/>
              </a:rPr>
              <a:pPr/>
              <a:t>24</a:t>
            </a:fld>
            <a:endParaRPr lang="en-PH" altLang="en-US"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PH" altLang="en-US" smtClean="0"/>
              <a:t>And in closing…. We believe that adopting CAP has provided a systematic procedure on how we prepare warnings.  It is an effective tool in harmonizing the different products into a single platform which can be easily configured and rolled out. The structure is simple, robust,  reliable, understandable and minimizes duplication and errors.  We also believe that we can extend CAP services to different warning agencies in the Philippines and adopt CAP as the platform for early warning system. Thank you for your kind attention.</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618B721D-1320-4170-A514-A3ABEA37C619}" type="slidenum">
              <a:rPr lang="en-PH" altLang="en-US" smtClean="0">
                <a:latin typeface="Calibri" pitchFamily="34" charset="0"/>
              </a:rPr>
              <a:pPr/>
              <a:t>25</a:t>
            </a:fld>
            <a:endParaRPr lang="en-PH" alt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PH" altLang="en-US" smtClean="0"/>
              <a:t>The outline of my presentation is as follows.  I will give a short introduction of PAGASA.  Short story of CAP in PAGASA, our experiences, updates and some few concerns that we think is essential in the development and success of CAP in PAGASA.</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20A6EC95-566C-4AD0-9013-BB63C27D7E32}" type="slidenum">
              <a:rPr lang="en-PH" altLang="en-US" smtClean="0">
                <a:latin typeface="Calibri" pitchFamily="34" charset="0"/>
              </a:rPr>
              <a:pPr/>
              <a:t>2</a:t>
            </a:fld>
            <a:endParaRPr lang="en-PH" altLang="en-US"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smtClean="0">
                <a:latin typeface="Arial Narrow" pitchFamily="34" charset="0"/>
              </a:rPr>
              <a:t>Section 2, Statement of Policy, Presidential Decree No. 78;  </a:t>
            </a:r>
          </a:p>
          <a:p>
            <a:pPr eaLnBrk="1" hangingPunct="1">
              <a:spcBef>
                <a:spcPct val="0"/>
              </a:spcBef>
            </a:pPr>
            <a:r>
              <a:rPr lang="en-US" altLang="en-US" i="1" smtClean="0">
                <a:latin typeface="Arial Narrow" pitchFamily="34" charset="0"/>
              </a:rPr>
              <a:t>December 1972 as amended by PD No. 1149; August 1977</a:t>
            </a:r>
          </a:p>
          <a:p>
            <a:pPr eaLnBrk="1" hangingPunct="1">
              <a:spcBef>
                <a:spcPct val="0"/>
              </a:spcBef>
            </a:pPr>
            <a:endParaRPr lang="en-PH" alt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02E20FC6-598C-4B08-A326-65E91AA84F1F}" type="slidenum">
              <a:rPr lang="en-PH" altLang="en-US" smtClean="0">
                <a:latin typeface="Calibri" pitchFamily="34" charset="0"/>
              </a:rPr>
              <a:pPr/>
              <a:t>6</a:t>
            </a:fld>
            <a:endParaRPr lang="en-PH" altLang="en-US"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B3301B46-7E58-4613-A06B-CEA21BC29BD2}" type="slidenum">
              <a:rPr lang="en-PH" altLang="en-US" smtClean="0">
                <a:latin typeface="Calibri" pitchFamily="34" charset="0"/>
              </a:rPr>
              <a:pPr/>
              <a:t>10</a:t>
            </a:fld>
            <a:endParaRPr lang="en-PH" altLang="en-US"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CA04588B-35A6-4546-B364-F5E516BB9EAF}" type="slidenum">
              <a:rPr lang="en-GB" altLang="en-US" smtClean="0">
                <a:latin typeface="Calibri" pitchFamily="34" charset="0"/>
              </a:rPr>
              <a:pPr/>
              <a:t>11</a:t>
            </a:fld>
            <a:endParaRPr lang="en-GB" altLang="en-US"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Typhoon track (warnings and advisories), General Flood Admission, Flood bulletin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Sahana Software Foundation and the Asian Institute of Technology (AIT) Geoinformatics Center have provided technical assistance to the Government of the Philippines to achieve the goals and objectives laid down by the CAP on a Map project. The project began in January 2015 with a grant made possible by the United Nations Economic and Social Commission for Asia and the Pacific (ESCAP) Tsunami, Disaster, and Climate preparedness Trust Fund</a:t>
            </a:r>
            <a:r>
              <a:rPr lang="en-PH" altLang="en-US" smtClean="0"/>
              <a:t>. </a:t>
            </a:r>
            <a:r>
              <a:rPr lang="en-US" altLang="en-US" smtClean="0"/>
              <a:t>The work in the Philippines, officially kicked-off, on May 19, 2015, with a one day workshop.  The objective of the project is to add effectiveness on emergency management practices and improve institutional responsiveness to coastal hazards.</a:t>
            </a:r>
            <a:endParaRPr lang="en-PH"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47652064-A7E0-4CCF-8718-0FDC539C4C23}" type="slidenum">
              <a:rPr lang="en-PH" altLang="en-US" smtClean="0">
                <a:latin typeface="Calibri" pitchFamily="34" charset="0"/>
              </a:rPr>
              <a:pPr/>
              <a:t>13</a:t>
            </a:fld>
            <a:endParaRPr lang="en-PH" altLang="en-US" smtClean="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PH" altLang="en-US" smtClean="0"/>
              <a:t>A look on the new PAGASA web site shows CAP already playing a vital role in displaying warnings and advisories.  The screen shot shows the recent visit of typhoon Yutu.</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5A3EC929-6AEC-4822-AEB0-7C9BF7975CBF}" type="slidenum">
              <a:rPr lang="en-PH" altLang="en-US" smtClean="0">
                <a:latin typeface="Calibri" pitchFamily="34" charset="0"/>
              </a:rPr>
              <a:pPr/>
              <a:t>14</a:t>
            </a:fld>
            <a:endParaRPr lang="en-PH" altLang="en-US"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PH" altLang="en-US" smtClean="0"/>
              <a:t>This is an example of a CAP product on tropical cyclone warning issued during the visit of typhoon Mangkut.  This was produced both on the official website as well as on the PAGASA web-based decision support information system or what we call MDSI which is also available to the public.</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71CD7AED-11F3-49E4-B7CB-6390AEE39889}" type="slidenum">
              <a:rPr lang="en-PH" altLang="en-US" smtClean="0">
                <a:latin typeface="Calibri" pitchFamily="34" charset="0"/>
              </a:rPr>
              <a:pPr/>
              <a:t>15</a:t>
            </a:fld>
            <a:endParaRPr lang="en-PH" altLang="en-US"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P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PH"/>
          </a:p>
        </p:txBody>
      </p:sp>
      <p:sp>
        <p:nvSpPr>
          <p:cNvPr id="4" name="Footer Placeholder 4"/>
          <p:cNvSpPr>
            <a:spLocks noGrp="1"/>
          </p:cNvSpPr>
          <p:nvPr>
            <p:ph type="ftr" sz="quarter" idx="10"/>
          </p:nvPr>
        </p:nvSpPr>
        <p:spPr/>
        <p:txBody>
          <a:bodyPr/>
          <a:lstStyle>
            <a:lvl1pPr>
              <a:defRPr/>
            </a:lvl1pPr>
          </a:lstStyle>
          <a:p>
            <a:pPr>
              <a:defRPr/>
            </a:pPr>
            <a:endParaRPr lang="en-PH"/>
          </a:p>
        </p:txBody>
      </p:sp>
      <p:sp>
        <p:nvSpPr>
          <p:cNvPr id="5" name="Slide Number Placeholder 5"/>
          <p:cNvSpPr>
            <a:spLocks noGrp="1"/>
          </p:cNvSpPr>
          <p:nvPr>
            <p:ph type="sldNum" sz="quarter" idx="11"/>
          </p:nvPr>
        </p:nvSpPr>
        <p:spPr/>
        <p:txBody>
          <a:bodyPr/>
          <a:lstStyle>
            <a:lvl1pPr>
              <a:defRPr/>
            </a:lvl1pPr>
          </a:lstStyle>
          <a:p>
            <a:pPr>
              <a:defRPr/>
            </a:pPr>
            <a:fld id="{F1BD2ECF-4763-4FD5-94DF-F8980689FBB9}" type="slidenum">
              <a:rPr lang="en-PH" altLang="en-US"/>
              <a:pPr>
                <a:defRPr/>
              </a:pPr>
              <a:t>‹#›</a:t>
            </a:fld>
            <a:endParaRPr lang="en-PH" altLang="en-US"/>
          </a:p>
        </p:txBody>
      </p:sp>
    </p:spTree>
    <p:extLst>
      <p:ext uri="{BB962C8B-B14F-4D97-AF65-F5344CB8AC3E}">
        <p14:creationId xmlns:p14="http://schemas.microsoft.com/office/powerpoint/2010/main" val="1819501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lvl1pPr>
              <a:defRPr/>
            </a:lvl1pPr>
          </a:lstStyle>
          <a:p>
            <a:pPr>
              <a:defRPr/>
            </a:pPr>
            <a:fld id="{61B016F7-A5CE-4A9A-A891-17B05750B322}" type="datetimeFigureOut">
              <a:rPr lang="en-PH"/>
              <a:pPr>
                <a:defRPr/>
              </a:pPr>
              <a:t>10/31/2018</a:t>
            </a:fld>
            <a:endParaRPr lang="en-PH"/>
          </a:p>
        </p:txBody>
      </p:sp>
      <p:sp>
        <p:nvSpPr>
          <p:cNvPr id="5" name="Footer Placeholder 4"/>
          <p:cNvSpPr>
            <a:spLocks noGrp="1"/>
          </p:cNvSpPr>
          <p:nvPr>
            <p:ph type="ftr" sz="quarter" idx="11"/>
          </p:nvPr>
        </p:nvSpPr>
        <p:spPr/>
        <p:txBody>
          <a:bodyPr/>
          <a:lstStyle>
            <a:lvl1pPr>
              <a:defRPr/>
            </a:lvl1pPr>
          </a:lstStyle>
          <a:p>
            <a:pPr>
              <a:defRPr/>
            </a:pPr>
            <a:endParaRPr lang="en-PH"/>
          </a:p>
        </p:txBody>
      </p:sp>
      <p:sp>
        <p:nvSpPr>
          <p:cNvPr id="6" name="Slide Number Placeholder 5"/>
          <p:cNvSpPr>
            <a:spLocks noGrp="1"/>
          </p:cNvSpPr>
          <p:nvPr>
            <p:ph type="sldNum" sz="quarter" idx="12"/>
          </p:nvPr>
        </p:nvSpPr>
        <p:spPr/>
        <p:txBody>
          <a:bodyPr/>
          <a:lstStyle>
            <a:lvl1pPr>
              <a:defRPr/>
            </a:lvl1pPr>
          </a:lstStyle>
          <a:p>
            <a:pPr>
              <a:defRPr/>
            </a:pPr>
            <a:fld id="{DD3DCFE0-771E-489B-8349-432AFF8DCB46}" type="slidenum">
              <a:rPr lang="en-PH" altLang="en-US"/>
              <a:pPr>
                <a:defRPr/>
              </a:pPr>
              <a:t>‹#›</a:t>
            </a:fld>
            <a:endParaRPr lang="en-PH" altLang="en-US"/>
          </a:p>
        </p:txBody>
      </p:sp>
    </p:spTree>
    <p:extLst>
      <p:ext uri="{BB962C8B-B14F-4D97-AF65-F5344CB8AC3E}">
        <p14:creationId xmlns:p14="http://schemas.microsoft.com/office/powerpoint/2010/main" val="1050867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lvl1pPr>
              <a:defRPr/>
            </a:lvl1pPr>
          </a:lstStyle>
          <a:p>
            <a:pPr>
              <a:defRPr/>
            </a:pPr>
            <a:fld id="{B3D8AA6E-97AE-4D99-B2A5-6F8DDCC2B44F}" type="datetimeFigureOut">
              <a:rPr lang="en-PH"/>
              <a:pPr>
                <a:defRPr/>
              </a:pPr>
              <a:t>10/31/2018</a:t>
            </a:fld>
            <a:endParaRPr lang="en-PH"/>
          </a:p>
        </p:txBody>
      </p:sp>
      <p:sp>
        <p:nvSpPr>
          <p:cNvPr id="5" name="Footer Placeholder 4"/>
          <p:cNvSpPr>
            <a:spLocks noGrp="1"/>
          </p:cNvSpPr>
          <p:nvPr>
            <p:ph type="ftr" sz="quarter" idx="11"/>
          </p:nvPr>
        </p:nvSpPr>
        <p:spPr/>
        <p:txBody>
          <a:bodyPr/>
          <a:lstStyle>
            <a:lvl1pPr>
              <a:defRPr/>
            </a:lvl1pPr>
          </a:lstStyle>
          <a:p>
            <a:pPr>
              <a:defRPr/>
            </a:pPr>
            <a:endParaRPr lang="en-PH"/>
          </a:p>
        </p:txBody>
      </p:sp>
      <p:sp>
        <p:nvSpPr>
          <p:cNvPr id="6" name="Slide Number Placeholder 5"/>
          <p:cNvSpPr>
            <a:spLocks noGrp="1"/>
          </p:cNvSpPr>
          <p:nvPr>
            <p:ph type="sldNum" sz="quarter" idx="12"/>
          </p:nvPr>
        </p:nvSpPr>
        <p:spPr/>
        <p:txBody>
          <a:bodyPr/>
          <a:lstStyle>
            <a:lvl1pPr>
              <a:defRPr/>
            </a:lvl1pPr>
          </a:lstStyle>
          <a:p>
            <a:pPr>
              <a:defRPr/>
            </a:pPr>
            <a:fld id="{384FD305-66A5-407B-BC52-A4CDA3453B57}" type="slidenum">
              <a:rPr lang="en-PH" altLang="en-US"/>
              <a:pPr>
                <a:defRPr/>
              </a:pPr>
              <a:t>‹#›</a:t>
            </a:fld>
            <a:endParaRPr lang="en-PH" altLang="en-US"/>
          </a:p>
        </p:txBody>
      </p:sp>
    </p:spTree>
    <p:extLst>
      <p:ext uri="{BB962C8B-B14F-4D97-AF65-F5344CB8AC3E}">
        <p14:creationId xmlns:p14="http://schemas.microsoft.com/office/powerpoint/2010/main" val="3688423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pic>
        <p:nvPicPr>
          <p:cNvPr id="2"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1588"/>
            <a:ext cx="9161463"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795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111125"/>
            <a:ext cx="9148763" cy="6110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a:ln>
                <a:solidFill>
                  <a:prstClr val="white"/>
                </a:solidFill>
              </a:ln>
              <a:solidFill>
                <a:srgbClr val="000000"/>
              </a:solidFill>
            </a:endParaRPr>
          </a:p>
        </p:txBody>
      </p:sp>
      <p:grpSp>
        <p:nvGrpSpPr>
          <p:cNvPr id="3" name="Group 12"/>
          <p:cNvGrpSpPr>
            <a:grpSpLocks/>
          </p:cNvGrpSpPr>
          <p:nvPr userDrawn="1"/>
        </p:nvGrpSpPr>
        <p:grpSpPr bwMode="auto">
          <a:xfrm>
            <a:off x="-4763" y="0"/>
            <a:ext cx="9145588" cy="111125"/>
            <a:chOff x="-1" y="-1"/>
            <a:chExt cx="9144907" cy="238898"/>
          </a:xfrm>
        </p:grpSpPr>
        <p:sp>
          <p:nvSpPr>
            <p:cNvPr id="4" name="Rectangle 3"/>
            <p:cNvSpPr/>
            <p:nvPr/>
          </p:nvSpPr>
          <p:spPr>
            <a:xfrm>
              <a:off x="-1" y="-1"/>
              <a:ext cx="2285831" cy="238898"/>
            </a:xfrm>
            <a:prstGeom prst="rect">
              <a:avLst/>
            </a:prstGeom>
            <a:solidFill>
              <a:srgbClr val="F264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sp>
          <p:nvSpPr>
            <p:cNvPr id="5" name="Rectangle 4"/>
            <p:cNvSpPr/>
            <p:nvPr/>
          </p:nvSpPr>
          <p:spPr>
            <a:xfrm>
              <a:off x="2282655" y="-1"/>
              <a:ext cx="2285830" cy="238898"/>
            </a:xfrm>
            <a:prstGeom prst="rect">
              <a:avLst/>
            </a:prstGeom>
            <a:solidFill>
              <a:srgbClr val="F6DC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sp>
          <p:nvSpPr>
            <p:cNvPr id="6" name="Rectangle 5"/>
            <p:cNvSpPr/>
            <p:nvPr/>
          </p:nvSpPr>
          <p:spPr>
            <a:xfrm>
              <a:off x="4568485" y="-1"/>
              <a:ext cx="2285830" cy="238898"/>
            </a:xfrm>
            <a:prstGeom prst="rect">
              <a:avLst/>
            </a:prstGeom>
            <a:solidFill>
              <a:srgbClr val="7BC2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sp>
          <p:nvSpPr>
            <p:cNvPr id="7" name="Rectangle 6"/>
            <p:cNvSpPr/>
            <p:nvPr/>
          </p:nvSpPr>
          <p:spPr>
            <a:xfrm>
              <a:off x="6849552" y="-1"/>
              <a:ext cx="2295354" cy="238898"/>
            </a:xfrm>
            <a:prstGeom prst="rect">
              <a:avLst/>
            </a:prstGeom>
            <a:solidFill>
              <a:srgbClr val="55BA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grpSp>
      <p:grpSp>
        <p:nvGrpSpPr>
          <p:cNvPr id="8" name="Group 6"/>
          <p:cNvGrpSpPr>
            <a:grpSpLocks/>
          </p:cNvGrpSpPr>
          <p:nvPr userDrawn="1"/>
        </p:nvGrpSpPr>
        <p:grpSpPr bwMode="auto">
          <a:xfrm>
            <a:off x="-4763" y="6165850"/>
            <a:ext cx="9153526" cy="690563"/>
            <a:chOff x="3175" y="6165850"/>
            <a:chExt cx="9146463" cy="690563"/>
          </a:xfrm>
        </p:grpSpPr>
        <p:grpSp>
          <p:nvGrpSpPr>
            <p:cNvPr id="9" name="Group 12"/>
            <p:cNvGrpSpPr>
              <a:grpSpLocks/>
            </p:cNvGrpSpPr>
            <p:nvPr/>
          </p:nvGrpSpPr>
          <p:grpSpPr bwMode="auto">
            <a:xfrm>
              <a:off x="3175" y="6165850"/>
              <a:ext cx="9146463" cy="690563"/>
              <a:chOff x="-1" y="-1"/>
              <a:chExt cx="9144907" cy="238898"/>
            </a:xfrm>
          </p:grpSpPr>
          <p:sp>
            <p:nvSpPr>
              <p:cNvPr id="15" name="Rectangle 14"/>
              <p:cNvSpPr/>
              <p:nvPr/>
            </p:nvSpPr>
            <p:spPr>
              <a:xfrm>
                <a:off x="-1" y="-1"/>
                <a:ext cx="2285434" cy="238898"/>
              </a:xfrm>
              <a:prstGeom prst="rect">
                <a:avLst/>
              </a:prstGeom>
              <a:solidFill>
                <a:srgbClr val="F264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sp>
            <p:nvSpPr>
              <p:cNvPr id="16" name="Rectangle 15"/>
              <p:cNvSpPr/>
              <p:nvPr/>
            </p:nvSpPr>
            <p:spPr>
              <a:xfrm>
                <a:off x="2282261" y="-1"/>
                <a:ext cx="2285434" cy="238898"/>
              </a:xfrm>
              <a:prstGeom prst="rect">
                <a:avLst/>
              </a:prstGeom>
              <a:solidFill>
                <a:srgbClr val="F6DC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sp>
            <p:nvSpPr>
              <p:cNvPr id="17" name="Rectangle 16"/>
              <p:cNvSpPr/>
              <p:nvPr/>
            </p:nvSpPr>
            <p:spPr>
              <a:xfrm>
                <a:off x="4567695" y="-1"/>
                <a:ext cx="2287020" cy="238898"/>
              </a:xfrm>
              <a:prstGeom prst="rect">
                <a:avLst/>
              </a:prstGeom>
              <a:solidFill>
                <a:srgbClr val="7BC2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sp>
            <p:nvSpPr>
              <p:cNvPr id="18" name="Rectangle 17"/>
              <p:cNvSpPr/>
              <p:nvPr/>
            </p:nvSpPr>
            <p:spPr>
              <a:xfrm>
                <a:off x="6849956" y="-1"/>
                <a:ext cx="2294950" cy="238898"/>
              </a:xfrm>
              <a:prstGeom prst="rect">
                <a:avLst/>
              </a:prstGeom>
              <a:solidFill>
                <a:srgbClr val="55BA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grpSp>
        <p:grpSp>
          <p:nvGrpSpPr>
            <p:cNvPr id="10" name="Group 13"/>
            <p:cNvGrpSpPr>
              <a:grpSpLocks/>
            </p:cNvGrpSpPr>
            <p:nvPr/>
          </p:nvGrpSpPr>
          <p:grpSpPr bwMode="auto">
            <a:xfrm>
              <a:off x="102295" y="6249600"/>
              <a:ext cx="484993" cy="487747"/>
              <a:chOff x="194169" y="1161279"/>
              <a:chExt cx="599786" cy="603250"/>
            </a:xfrm>
          </p:grpSpPr>
          <p:sp>
            <p:nvSpPr>
              <p:cNvPr id="13" name="Rectangle 12"/>
              <p:cNvSpPr/>
              <p:nvPr/>
            </p:nvSpPr>
            <p:spPr>
              <a:xfrm>
                <a:off x="361925" y="1312943"/>
                <a:ext cx="307991" cy="300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a:solidFill>
                    <a:prstClr val="white"/>
                  </a:solidFill>
                </a:endParaRPr>
              </a:p>
            </p:txBody>
          </p:sp>
          <p:pic>
            <p:nvPicPr>
              <p:cNvPr id="14" name="Picture 1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169" y="1161279"/>
                <a:ext cx="599786"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a:spLocks noChangeArrowheads="1"/>
            </p:cNvSpPr>
            <p:nvPr/>
          </p:nvSpPr>
          <p:spPr bwMode="auto">
            <a:xfrm>
              <a:off x="534578" y="6256338"/>
              <a:ext cx="1760765" cy="508000"/>
            </a:xfrm>
            <a:prstGeom prst="rect">
              <a:avLst/>
            </a:prstGeom>
            <a:no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PH" altLang="en-US" smtClean="0">
                  <a:solidFill>
                    <a:prstClr val="black"/>
                  </a:solidFill>
                  <a:latin typeface="Arial Black" panose="020B0A04020102020204" pitchFamily="34" charset="0"/>
                  <a:cs typeface="+mn-cs"/>
                </a:rPr>
                <a:t>PAGASA</a:t>
              </a:r>
            </a:p>
            <a:p>
              <a:pPr algn="ctr" eaLnBrk="1" hangingPunct="1">
                <a:defRPr/>
              </a:pPr>
              <a:r>
                <a:rPr lang="en-PH" altLang="en-US" sz="900" b="1" smtClean="0">
                  <a:solidFill>
                    <a:prstClr val="black"/>
                  </a:solidFill>
                  <a:latin typeface="Arial Narrow" panose="020B0606020202030204" pitchFamily="34" charset="0"/>
                  <a:cs typeface="+mn-cs"/>
                </a:rPr>
                <a:t>The Weather and Climate Authority</a:t>
              </a:r>
            </a:p>
          </p:txBody>
        </p:sp>
        <p:sp>
          <p:nvSpPr>
            <p:cNvPr id="12" name="TextBox 16"/>
            <p:cNvSpPr txBox="1">
              <a:spLocks noChangeArrowheads="1"/>
            </p:cNvSpPr>
            <p:nvPr/>
          </p:nvSpPr>
          <p:spPr bwMode="auto">
            <a:xfrm>
              <a:off x="7214382" y="6230938"/>
              <a:ext cx="996181" cy="554037"/>
            </a:xfrm>
            <a:prstGeom prst="rect">
              <a:avLst/>
            </a:prstGeom>
            <a:no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PH" altLang="en-US" sz="1500" b="1" dirty="0" smtClean="0">
                  <a:solidFill>
                    <a:prstClr val="black"/>
                  </a:solidFill>
                  <a:latin typeface="Arial" panose="020B0604020202020204" pitchFamily="34" charset="0"/>
                  <a:cs typeface="Arial" panose="020B0604020202020204" pitchFamily="34" charset="0"/>
                </a:rPr>
                <a:t>Payong</a:t>
              </a:r>
            </a:p>
            <a:p>
              <a:pPr algn="ctr" eaLnBrk="1" hangingPunct="1">
                <a:defRPr/>
              </a:pPr>
              <a:r>
                <a:rPr lang="en-PH" altLang="en-US" sz="1500" b="1" dirty="0" smtClean="0">
                  <a:solidFill>
                    <a:prstClr val="black"/>
                  </a:solidFill>
                  <a:latin typeface="Arial" panose="020B0604020202020204" pitchFamily="34" charset="0"/>
                  <a:cs typeface="Arial" panose="020B0604020202020204" pitchFamily="34" charset="0"/>
                </a:rPr>
                <a:t>PAGASA</a:t>
              </a:r>
            </a:p>
          </p:txBody>
        </p:sp>
      </p:grpSp>
      <p:pic>
        <p:nvPicPr>
          <p:cNvPr id="19"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35950" y="6224588"/>
            <a:ext cx="55403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103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1125"/>
            <a:ext cx="9144000" cy="618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1"/>
          <p:cNvGrpSpPr>
            <a:grpSpLocks/>
          </p:cNvGrpSpPr>
          <p:nvPr userDrawn="1"/>
        </p:nvGrpSpPr>
        <p:grpSpPr bwMode="auto">
          <a:xfrm>
            <a:off x="-4763" y="6165850"/>
            <a:ext cx="9153526" cy="690563"/>
            <a:chOff x="3175" y="6165850"/>
            <a:chExt cx="9146463" cy="690563"/>
          </a:xfrm>
        </p:grpSpPr>
        <p:grpSp>
          <p:nvGrpSpPr>
            <p:cNvPr id="4" name="Group 12"/>
            <p:cNvGrpSpPr>
              <a:grpSpLocks/>
            </p:cNvGrpSpPr>
            <p:nvPr/>
          </p:nvGrpSpPr>
          <p:grpSpPr bwMode="auto">
            <a:xfrm>
              <a:off x="3175" y="6165850"/>
              <a:ext cx="9146463" cy="690563"/>
              <a:chOff x="-1" y="-1"/>
              <a:chExt cx="9144907" cy="238898"/>
            </a:xfrm>
          </p:grpSpPr>
          <p:sp>
            <p:nvSpPr>
              <p:cNvPr id="10" name="Rectangle 9"/>
              <p:cNvSpPr/>
              <p:nvPr/>
            </p:nvSpPr>
            <p:spPr>
              <a:xfrm>
                <a:off x="-1" y="-1"/>
                <a:ext cx="2285434" cy="238898"/>
              </a:xfrm>
              <a:prstGeom prst="rect">
                <a:avLst/>
              </a:prstGeom>
              <a:solidFill>
                <a:srgbClr val="F264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sp>
            <p:nvSpPr>
              <p:cNvPr id="11" name="Rectangle 10"/>
              <p:cNvSpPr/>
              <p:nvPr/>
            </p:nvSpPr>
            <p:spPr>
              <a:xfrm>
                <a:off x="2282261" y="-1"/>
                <a:ext cx="2285434" cy="238898"/>
              </a:xfrm>
              <a:prstGeom prst="rect">
                <a:avLst/>
              </a:prstGeom>
              <a:solidFill>
                <a:srgbClr val="F6DC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sp>
            <p:nvSpPr>
              <p:cNvPr id="12" name="Rectangle 11"/>
              <p:cNvSpPr/>
              <p:nvPr/>
            </p:nvSpPr>
            <p:spPr>
              <a:xfrm>
                <a:off x="4567695" y="-1"/>
                <a:ext cx="2287020" cy="238898"/>
              </a:xfrm>
              <a:prstGeom prst="rect">
                <a:avLst/>
              </a:prstGeom>
              <a:solidFill>
                <a:srgbClr val="7BC2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sp>
            <p:nvSpPr>
              <p:cNvPr id="13" name="Rectangle 12"/>
              <p:cNvSpPr/>
              <p:nvPr/>
            </p:nvSpPr>
            <p:spPr>
              <a:xfrm>
                <a:off x="6849956" y="-1"/>
                <a:ext cx="2294950" cy="238898"/>
              </a:xfrm>
              <a:prstGeom prst="rect">
                <a:avLst/>
              </a:prstGeom>
              <a:solidFill>
                <a:srgbClr val="55BA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grpSp>
        <p:grpSp>
          <p:nvGrpSpPr>
            <p:cNvPr id="5" name="Group 13"/>
            <p:cNvGrpSpPr>
              <a:grpSpLocks/>
            </p:cNvGrpSpPr>
            <p:nvPr/>
          </p:nvGrpSpPr>
          <p:grpSpPr bwMode="auto">
            <a:xfrm>
              <a:off x="102295" y="6249600"/>
              <a:ext cx="484993" cy="487747"/>
              <a:chOff x="194169" y="1161279"/>
              <a:chExt cx="599786" cy="603250"/>
            </a:xfrm>
          </p:grpSpPr>
          <p:sp>
            <p:nvSpPr>
              <p:cNvPr id="8" name="Rectangle 7"/>
              <p:cNvSpPr/>
              <p:nvPr/>
            </p:nvSpPr>
            <p:spPr>
              <a:xfrm>
                <a:off x="361925" y="1312943"/>
                <a:ext cx="307991" cy="300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a:solidFill>
                    <a:prstClr val="white"/>
                  </a:solidFill>
                </a:endParaRPr>
              </a:p>
            </p:txBody>
          </p:sp>
          <p:pic>
            <p:nvPicPr>
              <p:cNvPr id="9" name="Picture 1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169" y="1161279"/>
                <a:ext cx="599786"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p:cNvSpPr txBox="1">
              <a:spLocks noChangeArrowheads="1"/>
            </p:cNvSpPr>
            <p:nvPr/>
          </p:nvSpPr>
          <p:spPr bwMode="auto">
            <a:xfrm>
              <a:off x="534578" y="6256338"/>
              <a:ext cx="1760765" cy="508000"/>
            </a:xfrm>
            <a:prstGeom prst="rect">
              <a:avLst/>
            </a:prstGeom>
            <a:no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PH" altLang="en-US" smtClean="0">
                  <a:solidFill>
                    <a:prstClr val="black"/>
                  </a:solidFill>
                  <a:latin typeface="Arial Black" panose="020B0A04020102020204" pitchFamily="34" charset="0"/>
                  <a:cs typeface="+mn-cs"/>
                </a:rPr>
                <a:t>PAGASA</a:t>
              </a:r>
            </a:p>
            <a:p>
              <a:pPr algn="ctr" eaLnBrk="1" hangingPunct="1">
                <a:defRPr/>
              </a:pPr>
              <a:r>
                <a:rPr lang="en-PH" altLang="en-US" sz="900" b="1" smtClean="0">
                  <a:solidFill>
                    <a:prstClr val="black"/>
                  </a:solidFill>
                  <a:latin typeface="Arial Narrow" panose="020B0606020202030204" pitchFamily="34" charset="0"/>
                  <a:cs typeface="+mn-cs"/>
                </a:rPr>
                <a:t>The Weather and Climate Authority</a:t>
              </a:r>
            </a:p>
          </p:txBody>
        </p:sp>
        <p:sp>
          <p:nvSpPr>
            <p:cNvPr id="7" name="TextBox 16"/>
            <p:cNvSpPr txBox="1">
              <a:spLocks noChangeArrowheads="1"/>
            </p:cNvSpPr>
            <p:nvPr/>
          </p:nvSpPr>
          <p:spPr bwMode="auto">
            <a:xfrm>
              <a:off x="7214382" y="6230938"/>
              <a:ext cx="996181" cy="554037"/>
            </a:xfrm>
            <a:prstGeom prst="rect">
              <a:avLst/>
            </a:prstGeom>
            <a:no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PH" altLang="en-US" sz="1500" b="1" dirty="0" smtClean="0">
                  <a:solidFill>
                    <a:prstClr val="black"/>
                  </a:solidFill>
                  <a:latin typeface="Arial" panose="020B0604020202020204" pitchFamily="34" charset="0"/>
                  <a:cs typeface="Arial" panose="020B0604020202020204" pitchFamily="34" charset="0"/>
                </a:rPr>
                <a:t>Payong</a:t>
              </a:r>
            </a:p>
            <a:p>
              <a:pPr algn="ctr" eaLnBrk="1" hangingPunct="1">
                <a:defRPr/>
              </a:pPr>
              <a:r>
                <a:rPr lang="en-PH" altLang="en-US" sz="1500" b="1" dirty="0" smtClean="0">
                  <a:solidFill>
                    <a:prstClr val="black"/>
                  </a:solidFill>
                  <a:latin typeface="Arial" panose="020B0604020202020204" pitchFamily="34" charset="0"/>
                  <a:cs typeface="Arial" panose="020B0604020202020204" pitchFamily="34" charset="0"/>
                </a:rPr>
                <a:t>PAGASA</a:t>
              </a:r>
            </a:p>
          </p:txBody>
        </p:sp>
      </p:grpSp>
      <p:pic>
        <p:nvPicPr>
          <p:cNvPr id="14" name="Picture 2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35950" y="6224588"/>
            <a:ext cx="55403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361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solidFill>
                  <a:srgbClr val="000000"/>
                </a:solidFill>
                <a:latin typeface="+mn-lt"/>
                <a:cs typeface="+mn-cs"/>
              </a:defRPr>
            </a:lvl1pPr>
          </a:lstStyle>
          <a:p>
            <a:pPr>
              <a:defRPr/>
            </a:pPr>
            <a:endParaRPr lang="es-ES" altLang="en-US"/>
          </a:p>
        </p:txBody>
      </p:sp>
      <p:sp>
        <p:nvSpPr>
          <p:cNvPr id="3"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solidFill>
                  <a:srgbClr val="000000"/>
                </a:solidFill>
                <a:latin typeface="+mn-lt"/>
                <a:cs typeface="+mn-cs"/>
              </a:defRPr>
            </a:lvl1pPr>
          </a:lstStyle>
          <a:p>
            <a:pPr>
              <a:defRPr/>
            </a:pPr>
            <a:endParaRPr lang="es-ES" altLang="en-US"/>
          </a:p>
        </p:txBody>
      </p:sp>
      <p:sp>
        <p:nvSpPr>
          <p:cNvPr id="4" name="Slide Number Placeholder 5"/>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352834D3-0D48-4A9F-A42C-AD6063C11359}" type="slidenum">
              <a:rPr lang="es-ES" altLang="en-US"/>
              <a:pPr>
                <a:defRPr/>
              </a:pPr>
              <a:t>‹#›</a:t>
            </a:fld>
            <a:endParaRPr lang="es-ES" altLang="en-US"/>
          </a:p>
        </p:txBody>
      </p:sp>
    </p:spTree>
    <p:extLst>
      <p:ext uri="{BB962C8B-B14F-4D97-AF65-F5344CB8AC3E}">
        <p14:creationId xmlns:p14="http://schemas.microsoft.com/office/powerpoint/2010/main" val="3401912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1125"/>
            <a:ext cx="9144000" cy="618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1"/>
          <p:cNvGrpSpPr>
            <a:grpSpLocks/>
          </p:cNvGrpSpPr>
          <p:nvPr userDrawn="1"/>
        </p:nvGrpSpPr>
        <p:grpSpPr bwMode="auto">
          <a:xfrm>
            <a:off x="-4763" y="6165850"/>
            <a:ext cx="9153526" cy="690563"/>
            <a:chOff x="3175" y="6165850"/>
            <a:chExt cx="9146463" cy="690563"/>
          </a:xfrm>
        </p:grpSpPr>
        <p:grpSp>
          <p:nvGrpSpPr>
            <p:cNvPr id="4" name="Group 12"/>
            <p:cNvGrpSpPr>
              <a:grpSpLocks/>
            </p:cNvGrpSpPr>
            <p:nvPr/>
          </p:nvGrpSpPr>
          <p:grpSpPr bwMode="auto">
            <a:xfrm>
              <a:off x="3175" y="6165850"/>
              <a:ext cx="9146463" cy="690563"/>
              <a:chOff x="-1" y="-1"/>
              <a:chExt cx="9144907" cy="238898"/>
            </a:xfrm>
          </p:grpSpPr>
          <p:sp>
            <p:nvSpPr>
              <p:cNvPr id="10" name="Rectangle 9"/>
              <p:cNvSpPr/>
              <p:nvPr/>
            </p:nvSpPr>
            <p:spPr>
              <a:xfrm>
                <a:off x="-1" y="-1"/>
                <a:ext cx="2285434" cy="238898"/>
              </a:xfrm>
              <a:prstGeom prst="rect">
                <a:avLst/>
              </a:prstGeom>
              <a:solidFill>
                <a:srgbClr val="F264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sp>
            <p:nvSpPr>
              <p:cNvPr id="11" name="Rectangle 10"/>
              <p:cNvSpPr/>
              <p:nvPr/>
            </p:nvSpPr>
            <p:spPr>
              <a:xfrm>
                <a:off x="2282261" y="-1"/>
                <a:ext cx="2285434" cy="238898"/>
              </a:xfrm>
              <a:prstGeom prst="rect">
                <a:avLst/>
              </a:prstGeom>
              <a:solidFill>
                <a:srgbClr val="F6DC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sp>
            <p:nvSpPr>
              <p:cNvPr id="12" name="Rectangle 11"/>
              <p:cNvSpPr/>
              <p:nvPr/>
            </p:nvSpPr>
            <p:spPr>
              <a:xfrm>
                <a:off x="4567695" y="-1"/>
                <a:ext cx="2287020" cy="238898"/>
              </a:xfrm>
              <a:prstGeom prst="rect">
                <a:avLst/>
              </a:prstGeom>
              <a:solidFill>
                <a:srgbClr val="7BC2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sp>
            <p:nvSpPr>
              <p:cNvPr id="13" name="Rectangle 12"/>
              <p:cNvSpPr/>
              <p:nvPr/>
            </p:nvSpPr>
            <p:spPr>
              <a:xfrm>
                <a:off x="6849956" y="-1"/>
                <a:ext cx="2294950" cy="238898"/>
              </a:xfrm>
              <a:prstGeom prst="rect">
                <a:avLst/>
              </a:prstGeom>
              <a:solidFill>
                <a:srgbClr val="55BA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grpSp>
        <p:grpSp>
          <p:nvGrpSpPr>
            <p:cNvPr id="5" name="Group 13"/>
            <p:cNvGrpSpPr>
              <a:grpSpLocks/>
            </p:cNvGrpSpPr>
            <p:nvPr/>
          </p:nvGrpSpPr>
          <p:grpSpPr bwMode="auto">
            <a:xfrm>
              <a:off x="102295" y="6249600"/>
              <a:ext cx="484993" cy="487747"/>
              <a:chOff x="194169" y="1161279"/>
              <a:chExt cx="599786" cy="603250"/>
            </a:xfrm>
          </p:grpSpPr>
          <p:sp>
            <p:nvSpPr>
              <p:cNvPr id="8" name="Rectangle 7"/>
              <p:cNvSpPr/>
              <p:nvPr/>
            </p:nvSpPr>
            <p:spPr>
              <a:xfrm>
                <a:off x="361925" y="1312943"/>
                <a:ext cx="307991" cy="300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a:solidFill>
                    <a:prstClr val="white"/>
                  </a:solidFill>
                </a:endParaRPr>
              </a:p>
            </p:txBody>
          </p:sp>
          <p:pic>
            <p:nvPicPr>
              <p:cNvPr id="9" name="Picture 1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169" y="1161279"/>
                <a:ext cx="599786"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p:cNvSpPr txBox="1">
              <a:spLocks noChangeArrowheads="1"/>
            </p:cNvSpPr>
            <p:nvPr/>
          </p:nvSpPr>
          <p:spPr bwMode="auto">
            <a:xfrm>
              <a:off x="534578" y="6256338"/>
              <a:ext cx="1760765" cy="508000"/>
            </a:xfrm>
            <a:prstGeom prst="rect">
              <a:avLst/>
            </a:prstGeom>
            <a:no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PH" altLang="en-US" smtClean="0">
                  <a:solidFill>
                    <a:prstClr val="black"/>
                  </a:solidFill>
                  <a:latin typeface="Arial Black" panose="020B0A04020102020204" pitchFamily="34" charset="0"/>
                  <a:cs typeface="+mn-cs"/>
                </a:rPr>
                <a:t>PAGASA</a:t>
              </a:r>
            </a:p>
            <a:p>
              <a:pPr algn="ctr" eaLnBrk="1" hangingPunct="1">
                <a:defRPr/>
              </a:pPr>
              <a:r>
                <a:rPr lang="en-PH" altLang="en-US" sz="900" b="1" smtClean="0">
                  <a:solidFill>
                    <a:prstClr val="black"/>
                  </a:solidFill>
                  <a:latin typeface="Arial Narrow" panose="020B0606020202030204" pitchFamily="34" charset="0"/>
                  <a:cs typeface="+mn-cs"/>
                </a:rPr>
                <a:t>The Weather and Climate Authority</a:t>
              </a:r>
            </a:p>
          </p:txBody>
        </p:sp>
        <p:sp>
          <p:nvSpPr>
            <p:cNvPr id="7" name="TextBox 16"/>
            <p:cNvSpPr txBox="1">
              <a:spLocks noChangeArrowheads="1"/>
            </p:cNvSpPr>
            <p:nvPr/>
          </p:nvSpPr>
          <p:spPr bwMode="auto">
            <a:xfrm>
              <a:off x="7214382" y="6230938"/>
              <a:ext cx="996181" cy="554037"/>
            </a:xfrm>
            <a:prstGeom prst="rect">
              <a:avLst/>
            </a:prstGeom>
            <a:no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PH" altLang="en-US" sz="1500" b="1" dirty="0" smtClean="0">
                  <a:solidFill>
                    <a:prstClr val="black"/>
                  </a:solidFill>
                  <a:latin typeface="Arial" panose="020B0604020202020204" pitchFamily="34" charset="0"/>
                  <a:cs typeface="Arial" panose="020B0604020202020204" pitchFamily="34" charset="0"/>
                </a:rPr>
                <a:t>Payong</a:t>
              </a:r>
            </a:p>
            <a:p>
              <a:pPr algn="ctr" eaLnBrk="1" hangingPunct="1">
                <a:defRPr/>
              </a:pPr>
              <a:r>
                <a:rPr lang="en-PH" altLang="en-US" sz="1500" b="1" dirty="0" smtClean="0">
                  <a:solidFill>
                    <a:prstClr val="black"/>
                  </a:solidFill>
                  <a:latin typeface="Arial" panose="020B0604020202020204" pitchFamily="34" charset="0"/>
                  <a:cs typeface="Arial" panose="020B0604020202020204" pitchFamily="34" charset="0"/>
                </a:rPr>
                <a:t>PAGASA</a:t>
              </a:r>
            </a:p>
          </p:txBody>
        </p:sp>
      </p:grpSp>
      <p:pic>
        <p:nvPicPr>
          <p:cNvPr id="14" name="Picture 2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35950" y="6224588"/>
            <a:ext cx="55403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2397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lvl1pPr>
              <a:defRPr/>
            </a:lvl1pPr>
          </a:lstStyle>
          <a:p>
            <a:pPr>
              <a:defRPr/>
            </a:pPr>
            <a:fld id="{2AE7DC0B-55E5-4675-9A6D-378255254092}" type="datetimeFigureOut">
              <a:rPr lang="en-PH"/>
              <a:pPr>
                <a:defRPr/>
              </a:pPr>
              <a:t>10/31/2018</a:t>
            </a:fld>
            <a:endParaRPr lang="en-PH"/>
          </a:p>
        </p:txBody>
      </p:sp>
      <p:sp>
        <p:nvSpPr>
          <p:cNvPr id="5" name="Footer Placeholder 4"/>
          <p:cNvSpPr>
            <a:spLocks noGrp="1"/>
          </p:cNvSpPr>
          <p:nvPr>
            <p:ph type="ftr" sz="quarter" idx="11"/>
          </p:nvPr>
        </p:nvSpPr>
        <p:spPr/>
        <p:txBody>
          <a:bodyPr/>
          <a:lstStyle>
            <a:lvl1pPr>
              <a:defRPr/>
            </a:lvl1pPr>
          </a:lstStyle>
          <a:p>
            <a:pPr>
              <a:defRPr/>
            </a:pPr>
            <a:endParaRPr lang="en-PH"/>
          </a:p>
        </p:txBody>
      </p:sp>
      <p:sp>
        <p:nvSpPr>
          <p:cNvPr id="6" name="Slide Number Placeholder 5"/>
          <p:cNvSpPr>
            <a:spLocks noGrp="1"/>
          </p:cNvSpPr>
          <p:nvPr>
            <p:ph type="sldNum" sz="quarter" idx="12"/>
          </p:nvPr>
        </p:nvSpPr>
        <p:spPr/>
        <p:txBody>
          <a:bodyPr/>
          <a:lstStyle>
            <a:lvl1pPr>
              <a:defRPr/>
            </a:lvl1pPr>
          </a:lstStyle>
          <a:p>
            <a:pPr>
              <a:defRPr/>
            </a:pPr>
            <a:fld id="{8CA49059-16CD-4C40-8B8F-2EFA1B7C0E7D}" type="slidenum">
              <a:rPr lang="en-PH" altLang="en-US"/>
              <a:pPr>
                <a:defRPr/>
              </a:pPr>
              <a:t>‹#›</a:t>
            </a:fld>
            <a:endParaRPr lang="en-PH" altLang="en-US"/>
          </a:p>
        </p:txBody>
      </p:sp>
    </p:spTree>
    <p:extLst>
      <p:ext uri="{BB962C8B-B14F-4D97-AF65-F5344CB8AC3E}">
        <p14:creationId xmlns:p14="http://schemas.microsoft.com/office/powerpoint/2010/main" val="1272450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P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957F150-88F1-4A95-9437-8CF11C4EE350}" type="datetimeFigureOut">
              <a:rPr lang="en-PH"/>
              <a:pPr>
                <a:defRPr/>
              </a:pPr>
              <a:t>10/31/2018</a:t>
            </a:fld>
            <a:endParaRPr lang="en-PH"/>
          </a:p>
        </p:txBody>
      </p:sp>
      <p:sp>
        <p:nvSpPr>
          <p:cNvPr id="5" name="Footer Placeholder 4"/>
          <p:cNvSpPr>
            <a:spLocks noGrp="1"/>
          </p:cNvSpPr>
          <p:nvPr>
            <p:ph type="ftr" sz="quarter" idx="11"/>
          </p:nvPr>
        </p:nvSpPr>
        <p:spPr/>
        <p:txBody>
          <a:bodyPr/>
          <a:lstStyle>
            <a:lvl1pPr>
              <a:defRPr/>
            </a:lvl1pPr>
          </a:lstStyle>
          <a:p>
            <a:pPr>
              <a:defRPr/>
            </a:pPr>
            <a:endParaRPr lang="en-PH"/>
          </a:p>
        </p:txBody>
      </p:sp>
      <p:sp>
        <p:nvSpPr>
          <p:cNvPr id="6" name="Slide Number Placeholder 5"/>
          <p:cNvSpPr>
            <a:spLocks noGrp="1"/>
          </p:cNvSpPr>
          <p:nvPr>
            <p:ph type="sldNum" sz="quarter" idx="12"/>
          </p:nvPr>
        </p:nvSpPr>
        <p:spPr/>
        <p:txBody>
          <a:bodyPr/>
          <a:lstStyle>
            <a:lvl1pPr>
              <a:defRPr/>
            </a:lvl1pPr>
          </a:lstStyle>
          <a:p>
            <a:pPr>
              <a:defRPr/>
            </a:pPr>
            <a:fld id="{6639C57C-E386-4940-B894-2A7053F8BDEE}" type="slidenum">
              <a:rPr lang="en-PH" altLang="en-US"/>
              <a:pPr>
                <a:defRPr/>
              </a:pPr>
              <a:t>‹#›</a:t>
            </a:fld>
            <a:endParaRPr lang="en-PH" altLang="en-US"/>
          </a:p>
        </p:txBody>
      </p:sp>
    </p:spTree>
    <p:extLst>
      <p:ext uri="{BB962C8B-B14F-4D97-AF65-F5344CB8AC3E}">
        <p14:creationId xmlns:p14="http://schemas.microsoft.com/office/powerpoint/2010/main" val="2364820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3"/>
          <p:cNvSpPr>
            <a:spLocks noGrp="1"/>
          </p:cNvSpPr>
          <p:nvPr>
            <p:ph type="dt" sz="half" idx="10"/>
          </p:nvPr>
        </p:nvSpPr>
        <p:spPr/>
        <p:txBody>
          <a:bodyPr/>
          <a:lstStyle>
            <a:lvl1pPr>
              <a:defRPr/>
            </a:lvl1pPr>
          </a:lstStyle>
          <a:p>
            <a:pPr>
              <a:defRPr/>
            </a:pPr>
            <a:fld id="{9F27086D-9CB5-43F4-9415-366335A7B22C}" type="datetimeFigureOut">
              <a:rPr lang="en-PH"/>
              <a:pPr>
                <a:defRPr/>
              </a:pPr>
              <a:t>10/31/2018</a:t>
            </a:fld>
            <a:endParaRPr lang="en-PH"/>
          </a:p>
        </p:txBody>
      </p:sp>
      <p:sp>
        <p:nvSpPr>
          <p:cNvPr id="6" name="Footer Placeholder 4"/>
          <p:cNvSpPr>
            <a:spLocks noGrp="1"/>
          </p:cNvSpPr>
          <p:nvPr>
            <p:ph type="ftr" sz="quarter" idx="11"/>
          </p:nvPr>
        </p:nvSpPr>
        <p:spPr/>
        <p:txBody>
          <a:bodyPr/>
          <a:lstStyle>
            <a:lvl1pPr>
              <a:defRPr/>
            </a:lvl1pPr>
          </a:lstStyle>
          <a:p>
            <a:pPr>
              <a:defRPr/>
            </a:pPr>
            <a:endParaRPr lang="en-PH"/>
          </a:p>
        </p:txBody>
      </p:sp>
      <p:sp>
        <p:nvSpPr>
          <p:cNvPr id="7" name="Slide Number Placeholder 5"/>
          <p:cNvSpPr>
            <a:spLocks noGrp="1"/>
          </p:cNvSpPr>
          <p:nvPr>
            <p:ph type="sldNum" sz="quarter" idx="12"/>
          </p:nvPr>
        </p:nvSpPr>
        <p:spPr/>
        <p:txBody>
          <a:bodyPr/>
          <a:lstStyle>
            <a:lvl1pPr>
              <a:defRPr/>
            </a:lvl1pPr>
          </a:lstStyle>
          <a:p>
            <a:pPr>
              <a:defRPr/>
            </a:pPr>
            <a:fld id="{07F1D03C-0F49-4174-A475-3607DB758968}" type="slidenum">
              <a:rPr lang="en-PH" altLang="en-US"/>
              <a:pPr>
                <a:defRPr/>
              </a:pPr>
              <a:t>‹#›</a:t>
            </a:fld>
            <a:endParaRPr lang="en-PH" altLang="en-US"/>
          </a:p>
        </p:txBody>
      </p:sp>
    </p:spTree>
    <p:extLst>
      <p:ext uri="{BB962C8B-B14F-4D97-AF65-F5344CB8AC3E}">
        <p14:creationId xmlns:p14="http://schemas.microsoft.com/office/powerpoint/2010/main" val="4125303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P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3"/>
          <p:cNvSpPr>
            <a:spLocks noGrp="1"/>
          </p:cNvSpPr>
          <p:nvPr>
            <p:ph type="dt" sz="half" idx="10"/>
          </p:nvPr>
        </p:nvSpPr>
        <p:spPr/>
        <p:txBody>
          <a:bodyPr/>
          <a:lstStyle>
            <a:lvl1pPr>
              <a:defRPr/>
            </a:lvl1pPr>
          </a:lstStyle>
          <a:p>
            <a:pPr>
              <a:defRPr/>
            </a:pPr>
            <a:fld id="{B919D8BD-CD5F-46CD-9281-2F77DD735AB6}" type="datetimeFigureOut">
              <a:rPr lang="en-PH"/>
              <a:pPr>
                <a:defRPr/>
              </a:pPr>
              <a:t>10/31/2018</a:t>
            </a:fld>
            <a:endParaRPr lang="en-PH"/>
          </a:p>
        </p:txBody>
      </p:sp>
      <p:sp>
        <p:nvSpPr>
          <p:cNvPr id="8" name="Footer Placeholder 4"/>
          <p:cNvSpPr>
            <a:spLocks noGrp="1"/>
          </p:cNvSpPr>
          <p:nvPr>
            <p:ph type="ftr" sz="quarter" idx="11"/>
          </p:nvPr>
        </p:nvSpPr>
        <p:spPr/>
        <p:txBody>
          <a:bodyPr/>
          <a:lstStyle>
            <a:lvl1pPr>
              <a:defRPr/>
            </a:lvl1pPr>
          </a:lstStyle>
          <a:p>
            <a:pPr>
              <a:defRPr/>
            </a:pPr>
            <a:endParaRPr lang="en-PH"/>
          </a:p>
        </p:txBody>
      </p:sp>
      <p:sp>
        <p:nvSpPr>
          <p:cNvPr id="9" name="Slide Number Placeholder 5"/>
          <p:cNvSpPr>
            <a:spLocks noGrp="1"/>
          </p:cNvSpPr>
          <p:nvPr>
            <p:ph type="sldNum" sz="quarter" idx="12"/>
          </p:nvPr>
        </p:nvSpPr>
        <p:spPr/>
        <p:txBody>
          <a:bodyPr/>
          <a:lstStyle>
            <a:lvl1pPr>
              <a:defRPr/>
            </a:lvl1pPr>
          </a:lstStyle>
          <a:p>
            <a:pPr>
              <a:defRPr/>
            </a:pPr>
            <a:fld id="{41BA42BB-7588-4990-BB38-E87CA2BFCFB3}" type="slidenum">
              <a:rPr lang="en-PH" altLang="en-US"/>
              <a:pPr>
                <a:defRPr/>
              </a:pPr>
              <a:t>‹#›</a:t>
            </a:fld>
            <a:endParaRPr lang="en-PH" altLang="en-US"/>
          </a:p>
        </p:txBody>
      </p:sp>
    </p:spTree>
    <p:extLst>
      <p:ext uri="{BB962C8B-B14F-4D97-AF65-F5344CB8AC3E}">
        <p14:creationId xmlns:p14="http://schemas.microsoft.com/office/powerpoint/2010/main" val="2633839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3"/>
          <p:cNvSpPr>
            <a:spLocks noGrp="1"/>
          </p:cNvSpPr>
          <p:nvPr>
            <p:ph type="dt" sz="half" idx="10"/>
          </p:nvPr>
        </p:nvSpPr>
        <p:spPr/>
        <p:txBody>
          <a:bodyPr/>
          <a:lstStyle>
            <a:lvl1pPr>
              <a:defRPr/>
            </a:lvl1pPr>
          </a:lstStyle>
          <a:p>
            <a:pPr>
              <a:defRPr/>
            </a:pPr>
            <a:fld id="{01A86430-6ABC-4707-BF84-E1F449652D17}" type="datetimeFigureOut">
              <a:rPr lang="en-PH"/>
              <a:pPr>
                <a:defRPr/>
              </a:pPr>
              <a:t>10/31/2018</a:t>
            </a:fld>
            <a:endParaRPr lang="en-PH"/>
          </a:p>
        </p:txBody>
      </p:sp>
      <p:sp>
        <p:nvSpPr>
          <p:cNvPr id="4" name="Footer Placeholder 4"/>
          <p:cNvSpPr>
            <a:spLocks noGrp="1"/>
          </p:cNvSpPr>
          <p:nvPr>
            <p:ph type="ftr" sz="quarter" idx="11"/>
          </p:nvPr>
        </p:nvSpPr>
        <p:spPr/>
        <p:txBody>
          <a:bodyPr/>
          <a:lstStyle>
            <a:lvl1pPr>
              <a:defRPr/>
            </a:lvl1pPr>
          </a:lstStyle>
          <a:p>
            <a:pPr>
              <a:defRPr/>
            </a:pPr>
            <a:endParaRPr lang="en-PH"/>
          </a:p>
        </p:txBody>
      </p:sp>
      <p:sp>
        <p:nvSpPr>
          <p:cNvPr id="5" name="Slide Number Placeholder 5"/>
          <p:cNvSpPr>
            <a:spLocks noGrp="1"/>
          </p:cNvSpPr>
          <p:nvPr>
            <p:ph type="sldNum" sz="quarter" idx="12"/>
          </p:nvPr>
        </p:nvSpPr>
        <p:spPr/>
        <p:txBody>
          <a:bodyPr/>
          <a:lstStyle>
            <a:lvl1pPr>
              <a:defRPr/>
            </a:lvl1pPr>
          </a:lstStyle>
          <a:p>
            <a:pPr>
              <a:defRPr/>
            </a:pPr>
            <a:fld id="{D4B47734-5957-42EC-9665-F91806E38AF3}" type="slidenum">
              <a:rPr lang="en-PH" altLang="en-US"/>
              <a:pPr>
                <a:defRPr/>
              </a:pPr>
              <a:t>‹#›</a:t>
            </a:fld>
            <a:endParaRPr lang="en-PH" altLang="en-US"/>
          </a:p>
        </p:txBody>
      </p:sp>
    </p:spTree>
    <p:extLst>
      <p:ext uri="{BB962C8B-B14F-4D97-AF65-F5344CB8AC3E}">
        <p14:creationId xmlns:p14="http://schemas.microsoft.com/office/powerpoint/2010/main" val="3227642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A0BB9E-0DE3-4640-A6B7-322DCD0DB0F5}" type="datetimeFigureOut">
              <a:rPr lang="en-PH"/>
              <a:pPr>
                <a:defRPr/>
              </a:pPr>
              <a:t>10/31/2018</a:t>
            </a:fld>
            <a:endParaRPr lang="en-PH"/>
          </a:p>
        </p:txBody>
      </p:sp>
      <p:sp>
        <p:nvSpPr>
          <p:cNvPr id="3" name="Footer Placeholder 4"/>
          <p:cNvSpPr>
            <a:spLocks noGrp="1"/>
          </p:cNvSpPr>
          <p:nvPr>
            <p:ph type="ftr" sz="quarter" idx="11"/>
          </p:nvPr>
        </p:nvSpPr>
        <p:spPr/>
        <p:txBody>
          <a:bodyPr/>
          <a:lstStyle>
            <a:lvl1pPr>
              <a:defRPr/>
            </a:lvl1pPr>
          </a:lstStyle>
          <a:p>
            <a:pPr>
              <a:defRPr/>
            </a:pPr>
            <a:endParaRPr lang="en-PH"/>
          </a:p>
        </p:txBody>
      </p:sp>
      <p:sp>
        <p:nvSpPr>
          <p:cNvPr id="4" name="Slide Number Placeholder 5"/>
          <p:cNvSpPr>
            <a:spLocks noGrp="1"/>
          </p:cNvSpPr>
          <p:nvPr>
            <p:ph type="sldNum" sz="quarter" idx="12"/>
          </p:nvPr>
        </p:nvSpPr>
        <p:spPr/>
        <p:txBody>
          <a:bodyPr/>
          <a:lstStyle>
            <a:lvl1pPr>
              <a:defRPr/>
            </a:lvl1pPr>
          </a:lstStyle>
          <a:p>
            <a:pPr>
              <a:defRPr/>
            </a:pPr>
            <a:fld id="{EB841666-49F6-4F28-9157-52DABB01277C}" type="slidenum">
              <a:rPr lang="en-PH" altLang="en-US"/>
              <a:pPr>
                <a:defRPr/>
              </a:pPr>
              <a:t>‹#›</a:t>
            </a:fld>
            <a:endParaRPr lang="en-PH" altLang="en-US"/>
          </a:p>
        </p:txBody>
      </p:sp>
    </p:spTree>
    <p:extLst>
      <p:ext uri="{BB962C8B-B14F-4D97-AF65-F5344CB8AC3E}">
        <p14:creationId xmlns:p14="http://schemas.microsoft.com/office/powerpoint/2010/main" val="1979074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P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7ACBA0E-04AF-4AA5-9E8F-2E7C7E97AF4D}" type="datetimeFigureOut">
              <a:rPr lang="en-PH"/>
              <a:pPr>
                <a:defRPr/>
              </a:pPr>
              <a:t>10/31/2018</a:t>
            </a:fld>
            <a:endParaRPr lang="en-PH"/>
          </a:p>
        </p:txBody>
      </p:sp>
      <p:sp>
        <p:nvSpPr>
          <p:cNvPr id="6" name="Footer Placeholder 4"/>
          <p:cNvSpPr>
            <a:spLocks noGrp="1"/>
          </p:cNvSpPr>
          <p:nvPr>
            <p:ph type="ftr" sz="quarter" idx="11"/>
          </p:nvPr>
        </p:nvSpPr>
        <p:spPr/>
        <p:txBody>
          <a:bodyPr/>
          <a:lstStyle>
            <a:lvl1pPr>
              <a:defRPr/>
            </a:lvl1pPr>
          </a:lstStyle>
          <a:p>
            <a:pPr>
              <a:defRPr/>
            </a:pPr>
            <a:endParaRPr lang="en-PH"/>
          </a:p>
        </p:txBody>
      </p:sp>
      <p:sp>
        <p:nvSpPr>
          <p:cNvPr id="7" name="Slide Number Placeholder 5"/>
          <p:cNvSpPr>
            <a:spLocks noGrp="1"/>
          </p:cNvSpPr>
          <p:nvPr>
            <p:ph type="sldNum" sz="quarter" idx="12"/>
          </p:nvPr>
        </p:nvSpPr>
        <p:spPr/>
        <p:txBody>
          <a:bodyPr/>
          <a:lstStyle>
            <a:lvl1pPr>
              <a:defRPr/>
            </a:lvl1pPr>
          </a:lstStyle>
          <a:p>
            <a:pPr>
              <a:defRPr/>
            </a:pPr>
            <a:fld id="{70296AAA-FD57-4DEC-9B8B-AFF8595B4DCC}" type="slidenum">
              <a:rPr lang="en-PH" altLang="en-US"/>
              <a:pPr>
                <a:defRPr/>
              </a:pPr>
              <a:t>‹#›</a:t>
            </a:fld>
            <a:endParaRPr lang="en-PH" altLang="en-US"/>
          </a:p>
        </p:txBody>
      </p:sp>
    </p:spTree>
    <p:extLst>
      <p:ext uri="{BB962C8B-B14F-4D97-AF65-F5344CB8AC3E}">
        <p14:creationId xmlns:p14="http://schemas.microsoft.com/office/powerpoint/2010/main" val="3668741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PH"/>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PH"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D638A9-7DC6-45DB-A1F3-819C877A54D9}" type="datetimeFigureOut">
              <a:rPr lang="en-PH"/>
              <a:pPr>
                <a:defRPr/>
              </a:pPr>
              <a:t>10/31/2018</a:t>
            </a:fld>
            <a:endParaRPr lang="en-PH"/>
          </a:p>
        </p:txBody>
      </p:sp>
      <p:sp>
        <p:nvSpPr>
          <p:cNvPr id="6" name="Footer Placeholder 4"/>
          <p:cNvSpPr>
            <a:spLocks noGrp="1"/>
          </p:cNvSpPr>
          <p:nvPr>
            <p:ph type="ftr" sz="quarter" idx="11"/>
          </p:nvPr>
        </p:nvSpPr>
        <p:spPr/>
        <p:txBody>
          <a:bodyPr/>
          <a:lstStyle>
            <a:lvl1pPr>
              <a:defRPr/>
            </a:lvl1pPr>
          </a:lstStyle>
          <a:p>
            <a:pPr>
              <a:defRPr/>
            </a:pPr>
            <a:endParaRPr lang="en-PH"/>
          </a:p>
        </p:txBody>
      </p:sp>
      <p:sp>
        <p:nvSpPr>
          <p:cNvPr id="7" name="Slide Number Placeholder 5"/>
          <p:cNvSpPr>
            <a:spLocks noGrp="1"/>
          </p:cNvSpPr>
          <p:nvPr>
            <p:ph type="sldNum" sz="quarter" idx="12"/>
          </p:nvPr>
        </p:nvSpPr>
        <p:spPr/>
        <p:txBody>
          <a:bodyPr/>
          <a:lstStyle>
            <a:lvl1pPr>
              <a:defRPr/>
            </a:lvl1pPr>
          </a:lstStyle>
          <a:p>
            <a:pPr>
              <a:defRPr/>
            </a:pPr>
            <a:fld id="{C68F4461-0AB1-4C6B-B8FA-0C0826E3C372}" type="slidenum">
              <a:rPr lang="en-PH" altLang="en-US"/>
              <a:pPr>
                <a:defRPr/>
              </a:pPr>
              <a:t>‹#›</a:t>
            </a:fld>
            <a:endParaRPr lang="en-PH" altLang="en-US"/>
          </a:p>
        </p:txBody>
      </p:sp>
    </p:spTree>
    <p:extLst>
      <p:ext uri="{BB962C8B-B14F-4D97-AF65-F5344CB8AC3E}">
        <p14:creationId xmlns:p14="http://schemas.microsoft.com/office/powerpoint/2010/main" val="1181822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14">
            <a:extLst>
              <a:ext uri="{28A0092B-C50C-407E-A947-70E740481C1C}">
                <a14:useLocalDpi xmlns:a14="http://schemas.microsoft.com/office/drawing/2010/main" val="0"/>
              </a:ext>
            </a:extLst>
          </a:blip>
          <a:srcRect l="14084" t="7925" r="12819" b="79620"/>
          <a:stretch>
            <a:fillRect/>
          </a:stretch>
        </p:blipFill>
        <p:spPr bwMode="auto">
          <a:xfrm>
            <a:off x="0" y="0"/>
            <a:ext cx="91440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7"/>
          <p:cNvPicPr>
            <a:picLocks noChangeAspect="1" noChangeArrowheads="1"/>
          </p:cNvPicPr>
          <p:nvPr/>
        </p:nvPicPr>
        <p:blipFill>
          <a:blip r:embed="rId15">
            <a:extLst>
              <a:ext uri="{28A0092B-C50C-407E-A947-70E740481C1C}">
                <a14:useLocalDpi xmlns:a14="http://schemas.microsoft.com/office/drawing/2010/main" val="0"/>
              </a:ext>
            </a:extLst>
          </a:blip>
          <a:srcRect l="37704" t="25092" r="32968" b="8350"/>
          <a:stretch>
            <a:fillRect/>
          </a:stretch>
        </p:blipFill>
        <p:spPr bwMode="auto">
          <a:xfrm>
            <a:off x="8382000" y="6022975"/>
            <a:ext cx="7191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14">
            <a:extLst>
              <a:ext uri="{28A0092B-C50C-407E-A947-70E740481C1C}">
                <a14:useLocalDpi xmlns:a14="http://schemas.microsoft.com/office/drawing/2010/main" val="0"/>
              </a:ext>
            </a:extLst>
          </a:blip>
          <a:srcRect l="40463" t="20380" r="39359" b="68375"/>
          <a:stretch>
            <a:fillRect/>
          </a:stretch>
        </p:blipFill>
        <p:spPr bwMode="auto">
          <a:xfrm>
            <a:off x="0" y="6096000"/>
            <a:ext cx="2278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PH" altLang="en-US" smtClean="0"/>
          </a:p>
        </p:txBody>
      </p:sp>
      <p:sp>
        <p:nvSpPr>
          <p:cNvPr id="30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PH"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4B995A6-0E9C-4095-88FE-F1E3D96B3AA8}" type="datetimeFigureOut">
              <a:rPr lang="en-PH"/>
              <a:pPr>
                <a:defRPr/>
              </a:pPr>
              <a:t>10/31/2018</a:t>
            </a:fld>
            <a:endParaRPr lang="en-PH"/>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PH"/>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85BD7E1D-5ACA-40AD-B353-3EFC90C14CF3}" type="slidenum">
              <a:rPr lang="en-PH" altLang="en-US"/>
              <a:pPr>
                <a:defRPr/>
              </a:pPr>
              <a:t>‹#›</a:t>
            </a:fld>
            <a:endParaRPr lang="en-PH" altLang="en-US"/>
          </a:p>
        </p:txBody>
      </p:sp>
      <p:sp>
        <p:nvSpPr>
          <p:cNvPr id="1034" name="TextBox 9"/>
          <p:cNvSpPr txBox="1">
            <a:spLocks noChangeArrowheads="1"/>
          </p:cNvSpPr>
          <p:nvPr/>
        </p:nvSpPr>
        <p:spPr bwMode="auto">
          <a:xfrm>
            <a:off x="665163" y="6616700"/>
            <a:ext cx="1787525" cy="215900"/>
          </a:xfrm>
          <a:prstGeom prst="rect">
            <a:avLst/>
          </a:prstGeom>
          <a:solidFill>
            <a:schemeClr val="bg1"/>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PH" altLang="en-US" sz="800" b="1" smtClean="0">
                <a:latin typeface="Arial Narrow" panose="020B0606020202030204" pitchFamily="34" charset="0"/>
              </a:rPr>
              <a:t>The Weather and Climate Authority</a:t>
            </a:r>
          </a:p>
        </p:txBody>
      </p:sp>
    </p:spTree>
  </p:cSld>
  <p:clrMap bg1="lt1" tx1="dk1" bg2="lt2" tx2="dk2" accent1="accent1" accent2="accent2" accent3="accent3" accent4="accent4" accent5="accent5" accent6="accent6" hlink="hlink" folHlink="folHlink"/>
  <p:sldLayoutIdLst>
    <p:sldLayoutId id="2147483949"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50"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12"/>
          <p:cNvGrpSpPr>
            <a:grpSpLocks/>
          </p:cNvGrpSpPr>
          <p:nvPr/>
        </p:nvGrpSpPr>
        <p:grpSpPr bwMode="auto">
          <a:xfrm>
            <a:off x="3175" y="0"/>
            <a:ext cx="9145588" cy="111125"/>
            <a:chOff x="-1" y="-1"/>
            <a:chExt cx="9144907" cy="238898"/>
          </a:xfrm>
        </p:grpSpPr>
        <p:sp>
          <p:nvSpPr>
            <p:cNvPr id="8" name="Rectangle 7"/>
            <p:cNvSpPr/>
            <p:nvPr/>
          </p:nvSpPr>
          <p:spPr>
            <a:xfrm>
              <a:off x="-1" y="-1"/>
              <a:ext cx="2285830" cy="238898"/>
            </a:xfrm>
            <a:prstGeom prst="rect">
              <a:avLst/>
            </a:prstGeom>
            <a:solidFill>
              <a:srgbClr val="F264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sp>
          <p:nvSpPr>
            <p:cNvPr id="9" name="Rectangle 8"/>
            <p:cNvSpPr/>
            <p:nvPr/>
          </p:nvSpPr>
          <p:spPr>
            <a:xfrm>
              <a:off x="2282654" y="-1"/>
              <a:ext cx="2285830" cy="238898"/>
            </a:xfrm>
            <a:prstGeom prst="rect">
              <a:avLst/>
            </a:prstGeom>
            <a:solidFill>
              <a:srgbClr val="F6DC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sp>
          <p:nvSpPr>
            <p:cNvPr id="10" name="Rectangle 9"/>
            <p:cNvSpPr/>
            <p:nvPr/>
          </p:nvSpPr>
          <p:spPr>
            <a:xfrm>
              <a:off x="4568484" y="-1"/>
              <a:ext cx="2285830" cy="238898"/>
            </a:xfrm>
            <a:prstGeom prst="rect">
              <a:avLst/>
            </a:prstGeom>
            <a:solidFill>
              <a:srgbClr val="7BC2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sp>
          <p:nvSpPr>
            <p:cNvPr id="11" name="Rectangle 10"/>
            <p:cNvSpPr/>
            <p:nvPr/>
          </p:nvSpPr>
          <p:spPr>
            <a:xfrm>
              <a:off x="6849552" y="-1"/>
              <a:ext cx="2295354" cy="238898"/>
            </a:xfrm>
            <a:prstGeom prst="rect">
              <a:avLst/>
            </a:prstGeom>
            <a:solidFill>
              <a:srgbClr val="55BA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H">
                <a:solidFill>
                  <a:prstClr val="white"/>
                </a:solidFill>
              </a:endParaRPr>
            </a:p>
          </p:txBody>
        </p:sp>
      </p:gr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hyperlink" Target="http://en.wikipedia.org/wiki/Image:MountApo1.jpg" TargetMode="External"/><Relationship Id="rId13" Type="http://schemas.openxmlformats.org/officeDocument/2006/relationships/hyperlink" Target="http://www.fabiovisentin.com/photo/boracay3.jpg" TargetMode="External"/><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7.jpeg"/><Relationship Id="rId2" Type="http://schemas.openxmlformats.org/officeDocument/2006/relationships/hyperlink" Target="http://en.wikipedia.org/wiki/Image:Flag_of_the_Philippines.svg" TargetMode="External"/><Relationship Id="rId16" Type="http://schemas.openxmlformats.org/officeDocument/2006/relationships/image" Target="../media/image20.jpeg"/><Relationship Id="rId1" Type="http://schemas.openxmlformats.org/officeDocument/2006/relationships/slideLayout" Target="../slideLayouts/slideLayout14.xml"/><Relationship Id="rId6" Type="http://schemas.openxmlformats.org/officeDocument/2006/relationships/hyperlink" Target="http://upload.wikimedia.org/wikipedia/commons/d/de/LocationPhilippines.png" TargetMode="External"/><Relationship Id="rId11" Type="http://schemas.openxmlformats.org/officeDocument/2006/relationships/hyperlink" Target="http://www.fabiovisentin.com/photo/panorama_boracay.jpg" TargetMode="External"/><Relationship Id="rId5" Type="http://schemas.openxmlformats.org/officeDocument/2006/relationships/image" Target="../media/image13.png"/><Relationship Id="rId15" Type="http://schemas.openxmlformats.org/officeDocument/2006/relationships/image" Target="../media/image19.jpeg"/><Relationship Id="rId10" Type="http://schemas.openxmlformats.org/officeDocument/2006/relationships/image" Target="../media/image16.jpeg"/><Relationship Id="rId4" Type="http://schemas.openxmlformats.org/officeDocument/2006/relationships/hyperlink" Target="http://en.wikipedia.org/wiki/Image:Coat_of_Arms_of_the_Philippines.svg" TargetMode="External"/><Relationship Id="rId9" Type="http://schemas.openxmlformats.org/officeDocument/2006/relationships/image" Target="../media/image15.jpeg"/><Relationship Id="rId1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4.jpe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png"/><Relationship Id="rId4" Type="http://schemas.openxmlformats.org/officeDocument/2006/relationships/oleObject" Target="../embeddings/oleObject1.bin"/><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5.png"/><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hyperlink" Target="http://en.wikipedia.org/wiki/Image:Pinatubo_ash_plume_910612.jpg" TargetMode="Externa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685800" y="1295400"/>
            <a:ext cx="7772400" cy="1470025"/>
          </a:xfrm>
        </p:spPr>
        <p:txBody>
          <a:bodyPr/>
          <a:lstStyle/>
          <a:p>
            <a:pPr eaLnBrk="1" hangingPunct="1"/>
            <a:r>
              <a:rPr lang="en-PH" altLang="en-US" smtClean="0"/>
              <a:t>Common Alerting Protocol in the Philippines</a:t>
            </a:r>
          </a:p>
        </p:txBody>
      </p:sp>
      <p:sp>
        <p:nvSpPr>
          <p:cNvPr id="3" name="Subtitle 2"/>
          <p:cNvSpPr>
            <a:spLocks noGrp="1"/>
          </p:cNvSpPr>
          <p:nvPr>
            <p:ph type="subTitle" idx="1"/>
          </p:nvPr>
        </p:nvSpPr>
        <p:spPr>
          <a:xfrm>
            <a:off x="1371600" y="3059113"/>
            <a:ext cx="6400800" cy="1219200"/>
          </a:xfrm>
        </p:spPr>
        <p:txBody>
          <a:bodyPr/>
          <a:lstStyle/>
          <a:p>
            <a:pPr eaLnBrk="1" hangingPunct="1">
              <a:buFont typeface="Arial" panose="020B0604020202020204" pitchFamily="34" charset="0"/>
              <a:buNone/>
              <a:defRPr/>
            </a:pPr>
            <a:r>
              <a:rPr lang="en-PH" dirty="0" smtClean="0"/>
              <a:t>2018 Common Alerting Protocol (CAP) Implementation Workshop</a:t>
            </a:r>
            <a:endParaRPr lang="en-PH" dirty="0"/>
          </a:p>
        </p:txBody>
      </p:sp>
      <p:sp>
        <p:nvSpPr>
          <p:cNvPr id="10244" name="TextBox 3"/>
          <p:cNvSpPr txBox="1">
            <a:spLocks noChangeArrowheads="1"/>
          </p:cNvSpPr>
          <p:nvPr/>
        </p:nvSpPr>
        <p:spPr bwMode="auto">
          <a:xfrm>
            <a:off x="3429000" y="5410200"/>
            <a:ext cx="2151063" cy="438150"/>
          </a:xfrm>
          <a:prstGeom prst="rect">
            <a:avLst/>
          </a:prstGeom>
          <a:noFill/>
          <a:ln>
            <a:noFill/>
          </a:ln>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PH" altLang="en-US" sz="1200" dirty="0" smtClean="0">
                <a:latin typeface="Arial" panose="020B0604020202020204" pitchFamily="34" charset="0"/>
                <a:cs typeface="Arial" panose="020B0604020202020204" pitchFamily="34" charset="0"/>
              </a:rPr>
              <a:t>Hong Kong Observatory</a:t>
            </a:r>
          </a:p>
          <a:p>
            <a:pPr algn="ctr" eaLnBrk="1" hangingPunct="1">
              <a:spcBef>
                <a:spcPct val="0"/>
              </a:spcBef>
              <a:buFontTx/>
              <a:buNone/>
              <a:defRPr/>
            </a:pPr>
            <a:r>
              <a:rPr lang="en-PH" altLang="en-US" sz="1050" dirty="0" smtClean="0">
                <a:latin typeface="Arial" panose="020B0604020202020204" pitchFamily="34" charset="0"/>
                <a:cs typeface="Arial" panose="020B0604020202020204" pitchFamily="34" charset="0"/>
              </a:rPr>
              <a:t>31 October – 01 November 2018</a:t>
            </a:r>
          </a:p>
        </p:txBody>
      </p:sp>
      <p:sp>
        <p:nvSpPr>
          <p:cNvPr id="11269" name="TextBox 1"/>
          <p:cNvSpPr txBox="1">
            <a:spLocks noChangeArrowheads="1"/>
          </p:cNvSpPr>
          <p:nvPr/>
        </p:nvSpPr>
        <p:spPr bwMode="auto">
          <a:xfrm>
            <a:off x="2443163" y="4413250"/>
            <a:ext cx="196373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1100" b="1" i="1"/>
              <a:t>Arnel R. Manoos </a:t>
            </a:r>
          </a:p>
          <a:p>
            <a:pPr algn="ctr"/>
            <a:r>
              <a:rPr lang="en-US" altLang="en-US" sz="1100" b="1" i="1"/>
              <a:t>WFSIII, METTSS-ETSD-ICT</a:t>
            </a:r>
          </a:p>
          <a:p>
            <a:pPr algn="ctr"/>
            <a:r>
              <a:rPr lang="en-US" altLang="en-US" sz="1100" b="1" i="1"/>
              <a:t>Project Team</a:t>
            </a:r>
          </a:p>
        </p:txBody>
      </p:sp>
      <p:sp>
        <p:nvSpPr>
          <p:cNvPr id="11270" name="TextBox 5"/>
          <p:cNvSpPr txBox="1">
            <a:spLocks noChangeArrowheads="1"/>
          </p:cNvSpPr>
          <p:nvPr/>
        </p:nvSpPr>
        <p:spPr bwMode="auto">
          <a:xfrm>
            <a:off x="4859338" y="4413250"/>
            <a:ext cx="23161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1100" b="1" i="1"/>
              <a:t>Lester Kim M. Lagrimas</a:t>
            </a:r>
          </a:p>
          <a:p>
            <a:pPr algn="ctr"/>
            <a:r>
              <a:rPr lang="en-US" altLang="en-US" sz="1100" b="1" i="1"/>
              <a:t>WFSI, ETSD-ICT</a:t>
            </a:r>
          </a:p>
          <a:p>
            <a:pPr algn="ctr"/>
            <a:r>
              <a:rPr lang="en-US" altLang="en-US" sz="1100" b="1" i="1"/>
              <a:t>Development and Programming</a:t>
            </a:r>
          </a:p>
        </p:txBody>
      </p:sp>
      <p:pic>
        <p:nvPicPr>
          <p:cNvPr id="11271" name="Picture 6" descr="Image result for hong kong observa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5311775"/>
            <a:ext cx="7080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0"/>
          <p:cNvSpPr>
            <a:spLocks noChangeArrowheads="1"/>
          </p:cNvSpPr>
          <p:nvPr/>
        </p:nvSpPr>
        <p:spPr bwMode="auto">
          <a:xfrm>
            <a:off x="534988" y="-79375"/>
            <a:ext cx="8001000" cy="1601788"/>
          </a:xfrm>
          <a:prstGeom prst="rect">
            <a:avLst/>
          </a:prstGeom>
          <a:noFill/>
          <a:ln>
            <a:noFill/>
          </a:ln>
          <a:extLst/>
        </p:spPr>
        <p:txBody>
          <a:bodyPr lIns="92075" tIns="46038" rIns="92075" bIns="46038" anchor="ctr"/>
          <a:lstStyle/>
          <a:p>
            <a:pPr algn="ctr" eaLnBrk="1" fontAlgn="auto" hangingPunct="1">
              <a:spcBef>
                <a:spcPts val="0"/>
              </a:spcBef>
              <a:spcAft>
                <a:spcPts val="0"/>
              </a:spcAft>
              <a:defRPr/>
            </a:pPr>
            <a:r>
              <a:rPr lang="en-US" sz="4000" dirty="0">
                <a:latin typeface="+mj-lt"/>
                <a:ea typeface="Tahoma" panose="020B0604030504040204" pitchFamily="34" charset="0"/>
                <a:cs typeface="Tahoma" panose="020B0604030504040204" pitchFamily="34" charset="0"/>
              </a:rPr>
              <a:t>MEDIUM OF COMMUNICATION &amp; DISSEMINATION </a:t>
            </a:r>
          </a:p>
        </p:txBody>
      </p:sp>
      <p:grpSp>
        <p:nvGrpSpPr>
          <p:cNvPr id="18435" name="Group 2"/>
          <p:cNvGrpSpPr>
            <a:grpSpLocks/>
          </p:cNvGrpSpPr>
          <p:nvPr/>
        </p:nvGrpSpPr>
        <p:grpSpPr bwMode="auto">
          <a:xfrm>
            <a:off x="111125" y="1284288"/>
            <a:ext cx="1714500" cy="1317625"/>
            <a:chOff x="783771" y="1030514"/>
            <a:chExt cx="7561943" cy="5167086"/>
          </a:xfrm>
        </p:grpSpPr>
        <p:pic>
          <p:nvPicPr>
            <p:cNvPr id="18455" name="Picture 2" descr="H:\SSOP images\TV.GIF"/>
            <p:cNvPicPr>
              <a:picLocks noChangeAspect="1" noChangeArrowheads="1"/>
            </p:cNvPicPr>
            <p:nvPr/>
          </p:nvPicPr>
          <p:blipFill>
            <a:blip r:embed="rId3" cstate="print">
              <a:extLst>
                <a:ext uri="{28A0092B-C50C-407E-A947-70E740481C1C}">
                  <a14:useLocalDpi xmlns:a14="http://schemas.microsoft.com/office/drawing/2010/main" val="0"/>
                </a:ext>
              </a:extLst>
            </a:blip>
            <a:srcRect l="4547" t="6355" r="4723" b="4413"/>
            <a:stretch>
              <a:fillRect/>
            </a:stretch>
          </p:blipFill>
          <p:spPr bwMode="auto">
            <a:xfrm>
              <a:off x="783771" y="1030514"/>
              <a:ext cx="7561943" cy="51670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56" name="Picture 3" descr="H:\SSOP images\TV interview.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185700"/>
              <a:ext cx="6781800" cy="39196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18436" name="Picture 4" descr="H:\SSOP images\fax.GIF"/>
          <p:cNvPicPr>
            <a:picLocks noChangeAspect="1" noChangeArrowheads="1"/>
          </p:cNvPicPr>
          <p:nvPr/>
        </p:nvPicPr>
        <p:blipFill>
          <a:blip r:embed="rId5" cstate="print">
            <a:extLst>
              <a:ext uri="{28A0092B-C50C-407E-A947-70E740481C1C}">
                <a14:useLocalDpi xmlns:a14="http://schemas.microsoft.com/office/drawing/2010/main" val="0"/>
              </a:ext>
            </a:extLst>
          </a:blip>
          <a:srcRect t="19347" b="19749"/>
          <a:stretch>
            <a:fillRect/>
          </a:stretch>
        </p:blipFill>
        <p:spPr bwMode="auto">
          <a:xfrm>
            <a:off x="4768850" y="1611313"/>
            <a:ext cx="1628775" cy="981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6" descr="H:\SSOP images\radi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138" y="2641600"/>
            <a:ext cx="158115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9"/>
          <p:cNvSpPr txBox="1">
            <a:spLocks noChangeArrowheads="1"/>
          </p:cNvSpPr>
          <p:nvPr/>
        </p:nvSpPr>
        <p:spPr bwMode="auto">
          <a:xfrm>
            <a:off x="-74613" y="5675313"/>
            <a:ext cx="281940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a:solidFill>
                  <a:srgbClr val="000000"/>
                </a:solidFill>
                <a:latin typeface="Tahoma" pitchFamily="34" charset="0"/>
                <a:cs typeface="Tahoma" pitchFamily="34" charset="0"/>
              </a:rPr>
              <a:t>http://www.pagasa.dost.gov.ph</a:t>
            </a:r>
          </a:p>
        </p:txBody>
      </p:sp>
      <p:pic>
        <p:nvPicPr>
          <p:cNvPr id="18439" name="Picture 10" descr="H:\SSOP images\tweeter.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3188" y="3349625"/>
            <a:ext cx="1855787"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60"/>
          <p:cNvSpPr txBox="1">
            <a:spLocks noChangeArrowheads="1"/>
          </p:cNvSpPr>
          <p:nvPr/>
        </p:nvSpPr>
        <p:spPr bwMode="auto">
          <a:xfrm>
            <a:off x="2570163" y="56467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a:solidFill>
                  <a:srgbClr val="000000"/>
                </a:solidFill>
                <a:latin typeface="Tahoma" pitchFamily="34" charset="0"/>
                <a:cs typeface="Tahoma" pitchFamily="34" charset="0"/>
              </a:rPr>
              <a:t>@dost_pagasa</a:t>
            </a:r>
          </a:p>
        </p:txBody>
      </p:sp>
      <p:pic>
        <p:nvPicPr>
          <p:cNvPr id="18441" name="Picture 11" descr="H:\SSOP images\fb.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3200" y="1503363"/>
            <a:ext cx="24749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Box 62"/>
          <p:cNvSpPr txBox="1">
            <a:spLocks noChangeArrowheads="1"/>
          </p:cNvSpPr>
          <p:nvPr/>
        </p:nvSpPr>
        <p:spPr bwMode="auto">
          <a:xfrm>
            <a:off x="6651625" y="3454400"/>
            <a:ext cx="25908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900">
                <a:solidFill>
                  <a:srgbClr val="000000"/>
                </a:solidFill>
                <a:latin typeface="Tahoma" pitchFamily="34" charset="0"/>
                <a:cs typeface="Tahoma" pitchFamily="34" charset="0"/>
              </a:rPr>
              <a:t>www.facebook.com/PAGASA.DOST.GOV.PH</a:t>
            </a:r>
          </a:p>
        </p:txBody>
      </p:sp>
      <p:pic>
        <p:nvPicPr>
          <p:cNvPr id="18443" name="Picture 19"/>
          <p:cNvPicPr>
            <a:picLocks noChangeAspect="1" noChangeArrowheads="1"/>
          </p:cNvPicPr>
          <p:nvPr/>
        </p:nvPicPr>
        <p:blipFill>
          <a:blip r:embed="rId9">
            <a:extLst>
              <a:ext uri="{28A0092B-C50C-407E-A947-70E740481C1C}">
                <a14:useLocalDpi xmlns:a14="http://schemas.microsoft.com/office/drawing/2010/main" val="0"/>
              </a:ext>
            </a:extLst>
          </a:blip>
          <a:srcRect l="27989" t="19809" r="26733" b="28355"/>
          <a:stretch>
            <a:fillRect/>
          </a:stretch>
        </p:blipFill>
        <p:spPr bwMode="auto">
          <a:xfrm>
            <a:off x="2684463" y="5684838"/>
            <a:ext cx="411162" cy="32702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9000" y="3789363"/>
            <a:ext cx="1878013"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4086225"/>
            <a:ext cx="2462213"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19675" y="3302000"/>
            <a:ext cx="13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TextBox 17"/>
          <p:cNvSpPr txBox="1">
            <a:spLocks noChangeArrowheads="1"/>
          </p:cNvSpPr>
          <p:nvPr/>
        </p:nvSpPr>
        <p:spPr bwMode="auto">
          <a:xfrm>
            <a:off x="7086600" y="12192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PH" altLang="en-US">
                <a:latin typeface="Calibri" pitchFamily="34" charset="0"/>
              </a:rPr>
              <a:t>Facebook</a:t>
            </a:r>
          </a:p>
        </p:txBody>
      </p:sp>
      <p:sp>
        <p:nvSpPr>
          <p:cNvPr id="18448" name="TextBox 18"/>
          <p:cNvSpPr txBox="1">
            <a:spLocks noChangeArrowheads="1"/>
          </p:cNvSpPr>
          <p:nvPr/>
        </p:nvSpPr>
        <p:spPr bwMode="auto">
          <a:xfrm>
            <a:off x="5029200" y="5865813"/>
            <a:ext cx="228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PH" altLang="en-US">
                <a:latin typeface="Calibri" pitchFamily="34" charset="0"/>
              </a:rPr>
              <a:t>Livestreaming</a:t>
            </a:r>
          </a:p>
        </p:txBody>
      </p:sp>
      <p:sp>
        <p:nvSpPr>
          <p:cNvPr id="18449" name="TextBox 19"/>
          <p:cNvSpPr txBox="1">
            <a:spLocks noChangeArrowheads="1"/>
          </p:cNvSpPr>
          <p:nvPr/>
        </p:nvSpPr>
        <p:spPr bwMode="auto">
          <a:xfrm>
            <a:off x="3176588" y="5846763"/>
            <a:ext cx="152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PH" altLang="en-US">
                <a:latin typeface="Calibri" pitchFamily="34" charset="0"/>
              </a:rPr>
              <a:t>Twitter</a:t>
            </a:r>
          </a:p>
        </p:txBody>
      </p:sp>
      <p:pic>
        <p:nvPicPr>
          <p:cNvPr id="18450" name="Picture 1" descr="C:\Users\PORTEGE T230\Pictures\CAP 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14888" y="2706688"/>
            <a:ext cx="1538287"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Content Placeholder 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038" y="3852863"/>
            <a:ext cx="2465387"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962150" y="1404938"/>
            <a:ext cx="26368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3" name="TextBox 3"/>
          <p:cNvSpPr txBox="1">
            <a:spLocks noChangeArrowheads="1"/>
          </p:cNvSpPr>
          <p:nvPr/>
        </p:nvSpPr>
        <p:spPr bwMode="auto">
          <a:xfrm>
            <a:off x="2208213" y="2882900"/>
            <a:ext cx="2255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900"/>
              <a:t>Met-hydro Decision Support Info System</a:t>
            </a:r>
          </a:p>
          <a:p>
            <a:pPr algn="ctr"/>
            <a:r>
              <a:rPr lang="en-US" altLang="en-US" sz="900"/>
              <a:t>https://v2-cloud.meteopilipinas.gov.ph</a:t>
            </a:r>
          </a:p>
        </p:txBody>
      </p:sp>
      <p:sp>
        <p:nvSpPr>
          <p:cNvPr id="18454" name="TextBox 23"/>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Untitled-Project (4).jpg (1200Ã8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5820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2"/>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09600" y="152400"/>
            <a:ext cx="8229600" cy="781050"/>
          </a:xfrm>
        </p:spPr>
        <p:txBody>
          <a:bodyPr/>
          <a:lstStyle/>
          <a:p>
            <a:pPr eaLnBrk="1" hangingPunct="1"/>
            <a:r>
              <a:rPr lang="en-US" altLang="en-US" sz="4000" smtClean="0"/>
              <a:t>Google Public Alerts</a:t>
            </a:r>
          </a:p>
        </p:txBody>
      </p:sp>
      <p:sp>
        <p:nvSpPr>
          <p:cNvPr id="20483" name="Rectangle 4"/>
          <p:cNvSpPr>
            <a:spLocks noChangeArrowheads="1"/>
          </p:cNvSpPr>
          <p:nvPr/>
        </p:nvSpPr>
        <p:spPr bwMode="auto">
          <a:xfrm>
            <a:off x="-11113" y="4038600"/>
            <a:ext cx="62611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latin typeface="Calibri" pitchFamily="34" charset="0"/>
              </a:rPr>
              <a:t>http://google.org/crisismap/philippines</a:t>
            </a:r>
          </a:p>
        </p:txBody>
      </p:sp>
      <p:pic>
        <p:nvPicPr>
          <p:cNvPr id="36872" name="Picture 8"/>
          <p:cNvPicPr>
            <a:picLocks noChangeAspect="1" noChangeArrowheads="1"/>
          </p:cNvPicPr>
          <p:nvPr/>
        </p:nvPicPr>
        <p:blipFill>
          <a:blip r:embed="rId3"/>
          <a:srcRect/>
          <a:stretch>
            <a:fillRect/>
          </a:stretch>
        </p:blipFill>
        <p:spPr bwMode="auto">
          <a:xfrm>
            <a:off x="4198938" y="3722688"/>
            <a:ext cx="4945062" cy="2573337"/>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p:spPr>
      </p:pic>
      <p:pic>
        <p:nvPicPr>
          <p:cNvPr id="2048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914400"/>
            <a:ext cx="6364288" cy="28194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p:cNvPicPr>
            <a:picLocks noChangeAspect="1"/>
          </p:cNvPicPr>
          <p:nvPr/>
        </p:nvPicPr>
        <p:blipFill>
          <a:blip r:embed="rId5">
            <a:extLst>
              <a:ext uri="{28A0092B-C50C-407E-A947-70E740481C1C}">
                <a14:useLocalDpi xmlns:a14="http://schemas.microsoft.com/office/drawing/2010/main" val="0"/>
              </a:ext>
            </a:extLst>
          </a:blip>
          <a:srcRect l="-2425" t="23386" r="-5821" b="20103"/>
          <a:stretch>
            <a:fillRect/>
          </a:stretch>
        </p:blipFill>
        <p:spPr bwMode="auto">
          <a:xfrm>
            <a:off x="6745288" y="1066800"/>
            <a:ext cx="22304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4800600"/>
            <a:ext cx="3806825" cy="923925"/>
          </a:xfrm>
          <a:prstGeom prst="rect">
            <a:avLst/>
          </a:prstGeom>
          <a:noFill/>
        </p:spPr>
        <p:txBody>
          <a:bodyPr wrap="none">
            <a:spAutoFit/>
          </a:bodyPr>
          <a:lstStyle/>
          <a:p>
            <a:pPr>
              <a:defRPr/>
            </a:pPr>
            <a:r>
              <a:rPr lang="en-US" dirty="0">
                <a:latin typeface="Arial" panose="020B0604020202020204" pitchFamily="34" charset="0"/>
                <a:cs typeface="Arial" panose="020B0604020202020204" pitchFamily="34" charset="0"/>
              </a:rPr>
              <a:t>Next:</a:t>
            </a:r>
          </a:p>
          <a:p>
            <a:pPr marL="285750" indent="-285750">
              <a:buFont typeface="Arial" panose="020B0604020202020204" pitchFamily="34" charset="0"/>
              <a:buChar char="•"/>
              <a:defRPr/>
            </a:pPr>
            <a:r>
              <a:rPr lang="en-US" dirty="0">
                <a:latin typeface="Arial" panose="020B0604020202020204" pitchFamily="34" charset="0"/>
                <a:cs typeface="Arial" panose="020B0604020202020204" pitchFamily="34" charset="0"/>
              </a:rPr>
              <a:t>Addition of information regarding</a:t>
            </a:r>
          </a:p>
          <a:p>
            <a:pPr>
              <a:defRPr/>
            </a:pPr>
            <a:r>
              <a:rPr lang="en-US" dirty="0">
                <a:latin typeface="Arial" panose="020B0604020202020204" pitchFamily="34" charset="0"/>
                <a:cs typeface="Arial" panose="020B0604020202020204" pitchFamily="34" charset="0"/>
              </a:rPr>
              <a:t>     River Flood Advisory</a:t>
            </a:r>
          </a:p>
        </p:txBody>
      </p:sp>
      <p:sp>
        <p:nvSpPr>
          <p:cNvPr id="20488" name="TextBox 7"/>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sahana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52400"/>
            <a:ext cx="1752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TextBox 4"/>
          <p:cNvSpPr txBox="1"/>
          <p:nvPr/>
        </p:nvSpPr>
        <p:spPr>
          <a:xfrm>
            <a:off x="4648200" y="6172200"/>
            <a:ext cx="4143375" cy="369888"/>
          </a:xfrm>
          <a:prstGeom prst="rect">
            <a:avLst/>
          </a:prstGeom>
          <a:noFill/>
        </p:spPr>
        <p:txBody>
          <a:bodyPr wrap="none">
            <a:spAutoFit/>
          </a:bodyPr>
          <a:lstStyle/>
          <a:p>
            <a:pPr>
              <a:defRPr/>
            </a:pPr>
            <a:r>
              <a:rPr lang="en-PH" dirty="0">
                <a:latin typeface="+mj-lt"/>
                <a:cs typeface="Arial" panose="020B0604020202020204" pitchFamily="34" charset="0"/>
              </a:rPr>
              <a:t>http://sambro.meteopilipinas.gov.ph/</a:t>
            </a:r>
          </a:p>
        </p:txBody>
      </p:sp>
      <p:pic>
        <p:nvPicPr>
          <p:cNvPr id="21508" name="pasted-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76400"/>
            <a:ext cx="7731125"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1509" name="TextBox 8"/>
          <p:cNvSpPr txBox="1">
            <a:spLocks noChangeArrowheads="1"/>
          </p:cNvSpPr>
          <p:nvPr/>
        </p:nvSpPr>
        <p:spPr bwMode="auto">
          <a:xfrm>
            <a:off x="838200" y="5349875"/>
            <a:ext cx="34083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PH" altLang="en-US" sz="1600"/>
              <a:t>SAMBRO Workshop June 10, 2015</a:t>
            </a:r>
          </a:p>
        </p:txBody>
      </p:sp>
      <p:sp>
        <p:nvSpPr>
          <p:cNvPr id="21510" name="Title 1"/>
          <p:cNvSpPr>
            <a:spLocks noGrp="1"/>
          </p:cNvSpPr>
          <p:nvPr>
            <p:ph type="title"/>
          </p:nvPr>
        </p:nvSpPr>
        <p:spPr>
          <a:xfrm>
            <a:off x="-381000" y="152400"/>
            <a:ext cx="5181600" cy="781050"/>
          </a:xfrm>
        </p:spPr>
        <p:txBody>
          <a:bodyPr/>
          <a:lstStyle/>
          <a:p>
            <a:pPr eaLnBrk="1" hangingPunct="1"/>
            <a:r>
              <a:rPr lang="en-US" altLang="en-US" sz="4000" smtClean="0"/>
              <a:t>SAMBRO - Sahana</a:t>
            </a:r>
          </a:p>
        </p:txBody>
      </p:sp>
      <p:sp>
        <p:nvSpPr>
          <p:cNvPr id="21511" name="TextBox 1"/>
          <p:cNvSpPr txBox="1">
            <a:spLocks noChangeArrowheads="1"/>
          </p:cNvSpPr>
          <p:nvPr/>
        </p:nvSpPr>
        <p:spPr bwMode="auto">
          <a:xfrm>
            <a:off x="5029200" y="5381625"/>
            <a:ext cx="246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a:t>CAP on a Map Project</a:t>
            </a:r>
          </a:p>
        </p:txBody>
      </p:sp>
      <p:sp>
        <p:nvSpPr>
          <p:cNvPr id="21512" name="TextBox 9"/>
          <p:cNvSpPr txBox="1">
            <a:spLocks noChangeArrowheads="1"/>
          </p:cNvSpPr>
          <p:nvPr/>
        </p:nvSpPr>
        <p:spPr bwMode="auto">
          <a:xfrm>
            <a:off x="4094163" y="1222375"/>
            <a:ext cx="4989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a:t>Multi Agency Situational Awareness Application</a:t>
            </a:r>
          </a:p>
        </p:txBody>
      </p:sp>
      <p:sp>
        <p:nvSpPr>
          <p:cNvPr id="21513" name="TextBox 9"/>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1676400"/>
            <a:ext cx="7831138" cy="36925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91440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itle 1"/>
          <p:cNvSpPr>
            <a:spLocks noGrp="1"/>
          </p:cNvSpPr>
          <p:nvPr>
            <p:ph type="title"/>
          </p:nvPr>
        </p:nvSpPr>
        <p:spPr>
          <a:xfrm>
            <a:off x="0" y="133350"/>
            <a:ext cx="5181600" cy="781050"/>
          </a:xfrm>
        </p:spPr>
        <p:txBody>
          <a:bodyPr/>
          <a:lstStyle/>
          <a:p>
            <a:pPr eaLnBrk="1" hangingPunct="1"/>
            <a:r>
              <a:rPr lang="en-US" altLang="en-US" sz="4000" smtClean="0"/>
              <a:t>New  PAGASA Website</a:t>
            </a:r>
          </a:p>
        </p:txBody>
      </p:sp>
      <p:sp>
        <p:nvSpPr>
          <p:cNvPr id="22533" name="TextBox 9"/>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8350" y="304800"/>
            <a:ext cx="7550150" cy="1109663"/>
          </a:xfrm>
          <a:prstGeom prst="rect">
            <a:avLst/>
          </a:prstGeom>
        </p:spPr>
        <p:txBody>
          <a:bodyPr>
            <a:normAutofit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PH" sz="3600" dirty="0" smtClean="0"/>
              <a:t>Tropical Cyclone Warning: MANGKHUT (OMPONG)</a:t>
            </a:r>
            <a:endParaRPr lang="en-PH" sz="3600" dirty="0"/>
          </a:p>
        </p:txBody>
      </p:sp>
      <p:pic>
        <p:nvPicPr>
          <p:cNvPr id="235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600200"/>
            <a:ext cx="8804275"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3"/>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122363" y="304800"/>
            <a:ext cx="7018337" cy="1049338"/>
          </a:xfrm>
        </p:spPr>
        <p:txBody>
          <a:bodyPr/>
          <a:lstStyle/>
          <a:p>
            <a:r>
              <a:rPr lang="en-PH" altLang="en-US" sz="4000" smtClean="0"/>
              <a:t>General Flood Advisory: MANGKHUT (OMPONG)</a:t>
            </a:r>
          </a:p>
        </p:txBody>
      </p:sp>
      <p:pic>
        <p:nvPicPr>
          <p:cNvPr id="245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89677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3"/>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09600" y="381000"/>
            <a:ext cx="7885113" cy="1108075"/>
          </a:xfrm>
        </p:spPr>
        <p:txBody>
          <a:bodyPr/>
          <a:lstStyle/>
          <a:p>
            <a:r>
              <a:rPr lang="en-PH" altLang="en-US" sz="4000" smtClean="0"/>
              <a:t>Flood Bulletin: First CAP issued from Pampanga  River Basin </a:t>
            </a:r>
          </a:p>
        </p:txBody>
      </p:sp>
      <p:pic>
        <p:nvPicPr>
          <p:cNvPr id="3" name="Picture 2" descr="2018-08-01.png (1269Ã1110)"/>
          <p:cNvPicPr>
            <a:picLocks noChangeAspect="1" noChangeArrowheads="1"/>
          </p:cNvPicPr>
          <p:nvPr/>
        </p:nvPicPr>
        <p:blipFill>
          <a:blip r:embed="rId3" cstate="print">
            <a:extLst/>
          </a:blip>
          <a:srcRect/>
          <a:stretch>
            <a:fillRect/>
          </a:stretch>
        </p:blipFill>
        <p:spPr bwMode="auto">
          <a:xfrm>
            <a:off x="152400" y="1905000"/>
            <a:ext cx="4809455" cy="4206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4" descr="https://lh3.googleusercontent.com/-hpc73GzVHTU/W2Klzqne4CI/AAAAAAAAJQ4/IRbqy4RgcuQfPPVDsWlp4gL5JQ3eESZEwCL0BGAYYCw/h1189/2018-08-01.png"/>
          <p:cNvPicPr>
            <a:picLocks noChangeAspect="1" noChangeArrowheads="1"/>
          </p:cNvPicPr>
          <p:nvPr/>
        </p:nvPicPr>
        <p:blipFill rotWithShape="1">
          <a:blip r:embed="rId4" cstate="print">
            <a:extLst/>
          </a:blip>
          <a:srcRect l="35702" t="20271" r="9820" b="7958"/>
          <a:stretch/>
        </p:blipFill>
        <p:spPr bwMode="auto">
          <a:xfrm>
            <a:off x="5161550" y="1905000"/>
            <a:ext cx="3896694" cy="2679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5605" name="TextBox 4"/>
          <p:cNvSpPr txBox="1">
            <a:spLocks noChangeArrowheads="1"/>
          </p:cNvSpPr>
          <p:nvPr/>
        </p:nvSpPr>
        <p:spPr bwMode="auto">
          <a:xfrm>
            <a:off x="5191125" y="4800600"/>
            <a:ext cx="38369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PH" altLang="en-US" sz="2400"/>
              <a:t>First issuance on August 13, 2018, 5 AM due to enhanced southwest monsoon (HABAGAT)</a:t>
            </a:r>
          </a:p>
        </p:txBody>
      </p:sp>
      <p:sp>
        <p:nvSpPr>
          <p:cNvPr id="25606" name="TextBox 5"/>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39713" y="150813"/>
            <a:ext cx="8624887" cy="1325562"/>
          </a:xfrm>
        </p:spPr>
        <p:txBody>
          <a:bodyPr/>
          <a:lstStyle/>
          <a:p>
            <a:r>
              <a:rPr lang="en-PH" altLang="en-US" sz="4000" smtClean="0"/>
              <a:t>Flood Advisory for River Basin (New CAP)</a:t>
            </a:r>
          </a:p>
        </p:txBody>
      </p:sp>
      <p:sp>
        <p:nvSpPr>
          <p:cNvPr id="26627" name="TextBox 4"/>
          <p:cNvSpPr txBox="1">
            <a:spLocks noChangeArrowheads="1"/>
          </p:cNvSpPr>
          <p:nvPr/>
        </p:nvSpPr>
        <p:spPr bwMode="auto">
          <a:xfrm>
            <a:off x="328613" y="5168900"/>
            <a:ext cx="5162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PH" altLang="en-US" sz="1600"/>
              <a:t>Meeting conducted on October 3, 2018 for additional Flood Advisory CAP in Pampanga river basin.</a:t>
            </a:r>
          </a:p>
          <a:p>
            <a:pPr algn="ctr" eaLnBrk="1" hangingPunct="1"/>
            <a:endParaRPr lang="en-PH" altLang="en-US" sz="1600"/>
          </a:p>
        </p:txBody>
      </p:sp>
      <p:pic>
        <p:nvPicPr>
          <p:cNvPr id="6" name="Picture 2" descr="c9005995-6f2b-4088-9f28-26583842014a (1124Ã1500)"/>
          <p:cNvPicPr>
            <a:picLocks noChangeAspect="1" noChangeArrowheads="1"/>
          </p:cNvPicPr>
          <p:nvPr/>
        </p:nvPicPr>
        <p:blipFill>
          <a:blip r:embed="rId2" cstate="print">
            <a:extLst/>
          </a:blip>
          <a:srcRect/>
          <a:stretch>
            <a:fillRect/>
          </a:stretch>
        </p:blipFill>
        <p:spPr bwMode="auto">
          <a:xfrm>
            <a:off x="211138" y="1358089"/>
            <a:ext cx="2664597" cy="35559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4" descr="76e504c6-cc12-4333-9618-b96c42938cbe (1500Ã1124)"/>
          <p:cNvPicPr>
            <a:picLocks noChangeAspect="1" noChangeArrowheads="1"/>
          </p:cNvPicPr>
          <p:nvPr/>
        </p:nvPicPr>
        <p:blipFill>
          <a:blip r:embed="rId3" cstate="print">
            <a:extLst/>
          </a:blip>
          <a:srcRect/>
          <a:stretch>
            <a:fillRect/>
          </a:stretch>
        </p:blipFill>
        <p:spPr bwMode="auto">
          <a:xfrm>
            <a:off x="3101532" y="1348564"/>
            <a:ext cx="2308138" cy="172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6" descr="2018-10-21.jpg (1500Ã1124)"/>
          <p:cNvPicPr>
            <a:picLocks noChangeAspect="1" noChangeArrowheads="1"/>
          </p:cNvPicPr>
          <p:nvPr/>
        </p:nvPicPr>
        <p:blipFill>
          <a:blip r:embed="rId4" cstate="print">
            <a:extLst/>
          </a:blip>
          <a:srcRect/>
          <a:stretch>
            <a:fillRect/>
          </a:stretch>
        </p:blipFill>
        <p:spPr bwMode="auto">
          <a:xfrm>
            <a:off x="3091930" y="3203825"/>
            <a:ext cx="2346392" cy="1758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66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25" y="1290638"/>
            <a:ext cx="34893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1"/>
          <p:cNvSpPr txBox="1">
            <a:spLocks noChangeArrowheads="1"/>
          </p:cNvSpPr>
          <p:nvPr/>
        </p:nvSpPr>
        <p:spPr bwMode="auto">
          <a:xfrm>
            <a:off x="5513388" y="5178425"/>
            <a:ext cx="360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1600"/>
              <a:t>Flood Forecasting &amp; Warning Centers</a:t>
            </a:r>
          </a:p>
          <a:p>
            <a:pPr algn="ctr"/>
            <a:r>
              <a:rPr lang="en-US" altLang="en-US" sz="1600"/>
              <a:t>For 18 Major River Basins</a:t>
            </a:r>
          </a:p>
        </p:txBody>
      </p:sp>
      <p:sp>
        <p:nvSpPr>
          <p:cNvPr id="26633" name="TextBox 8"/>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scontent-hkg3-1.xx.fbcdn.net/v/t1.15752-9/43429742_347385996030983_2724762402594750464_n.jpg?_nc_cat=107&amp;_nc_ht=scontent-hkg3-1.xx&amp;oh=c255429cf99cf4aabfc8ffb9e3f4d869&amp;oe=5C4653C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https://scontent-hkg3-1.xx.fbcdn.net/v/t1.15752-9/s2048x2048/44988827_335545737218232_2980954809504366592_n.jpg?_nc_cat=104&amp;_nc_ht=scontent-hkg3-1.xx&amp;oh=e5f0b271969f492188c2ab21cd12c682&amp;oe=5C4DA7F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447800"/>
            <a:ext cx="3868738"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6" descr="https://scontent-hkg3-1.xx.fbcdn.net/v/t1.15752-9/s2048x2048/44921170_281770739345651_8793677047269425152_n.jpg?_nc_cat=110&amp;_nc_ht=scontent-hkg3-1.xx&amp;oh=e31771fc7a11a70000c0e3dbb8e7021a&amp;oe=5C4E22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6576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6"/>
          <p:cNvSpPr txBox="1">
            <a:spLocks noChangeArrowheads="1"/>
          </p:cNvSpPr>
          <p:nvPr/>
        </p:nvSpPr>
        <p:spPr bwMode="auto">
          <a:xfrm>
            <a:off x="228600" y="4876800"/>
            <a:ext cx="2214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PH" altLang="en-US"/>
              <a:t>Meeting conducted last July 2018</a:t>
            </a:r>
          </a:p>
        </p:txBody>
      </p:sp>
      <p:sp>
        <p:nvSpPr>
          <p:cNvPr id="27654" name="Title 1"/>
          <p:cNvSpPr>
            <a:spLocks noGrp="1"/>
          </p:cNvSpPr>
          <p:nvPr>
            <p:ph type="title"/>
          </p:nvPr>
        </p:nvSpPr>
        <p:spPr>
          <a:xfrm>
            <a:off x="609600" y="228600"/>
            <a:ext cx="7885113" cy="1108075"/>
          </a:xfrm>
        </p:spPr>
        <p:txBody>
          <a:bodyPr/>
          <a:lstStyle/>
          <a:p>
            <a:r>
              <a:rPr lang="en-PH" altLang="en-US" sz="4000" smtClean="0"/>
              <a:t>Flood Bulletin for Bicol River Basin </a:t>
            </a:r>
          </a:p>
        </p:txBody>
      </p:sp>
      <p:sp>
        <p:nvSpPr>
          <p:cNvPr id="27655" name="TextBox 8"/>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765946" y="1295400"/>
          <a:ext cx="785069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76200" y="152400"/>
            <a:ext cx="2994730" cy="830997"/>
          </a:xfrm>
          <a:prstGeom prst="rect">
            <a:avLst/>
          </a:prstGeom>
          <a:noFill/>
        </p:spPr>
        <p:txBody>
          <a:bodyPr wrap="none">
            <a:spAutoFit/>
          </a:bodyPr>
          <a:lstStyle/>
          <a:p>
            <a:pPr algn="ctr" eaLnBrk="1" fontAlgn="auto" hangingPunct="1">
              <a:spcBef>
                <a:spcPts val="0"/>
              </a:spcBef>
              <a:spcAft>
                <a:spcPts val="0"/>
              </a:spcAft>
              <a:defRPr/>
            </a:pPr>
            <a:r>
              <a:rPr lang="en-US" sz="4800" b="1" cap="all" dirty="0">
                <a:ln w="9000" cmpd="sng">
                  <a:solidFill>
                    <a:schemeClr val="accent4">
                      <a:shade val="50000"/>
                      <a:satMod val="120000"/>
                    </a:schemeClr>
                  </a:solidFill>
                  <a:prstDash val="solid"/>
                </a:ln>
                <a:solidFill>
                  <a:srgbClr val="C00000"/>
                </a:solidFill>
                <a:effectLst>
                  <a:outerShdw blurRad="38100" dist="38100" dir="2700000" algn="tl">
                    <a:srgbClr val="000000">
                      <a:alpha val="43137"/>
                    </a:srgbClr>
                  </a:outerShdw>
                  <a:reflection blurRad="12700" stA="28000" endPos="45000" dist="1000" dir="5400000" sy="-100000" algn="bl" rotWithShape="0"/>
                </a:effectLst>
                <a:latin typeface="Tahoma" panose="020B0604030504040204" pitchFamily="34" charset="0"/>
                <a:ea typeface="Tahoma" panose="020B0604030504040204" pitchFamily="34" charset="0"/>
                <a:cs typeface="Tahoma" panose="020B0604030504040204" pitchFamily="34" charset="0"/>
              </a:rPr>
              <a:t>OUTLINE</a:t>
            </a:r>
          </a:p>
        </p:txBody>
      </p:sp>
      <p:sp>
        <p:nvSpPr>
          <p:cNvPr id="12292" name="TextBox 3"/>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889375" y="1060450"/>
            <a:ext cx="3044825" cy="768350"/>
          </a:xfrm>
        </p:spPr>
        <p:txBody>
          <a:bodyPr/>
          <a:lstStyle/>
          <a:p>
            <a:r>
              <a:rPr lang="en-PH" altLang="en-US" sz="3600" b="1" smtClean="0"/>
              <a:t>CAP on CLOUD</a:t>
            </a:r>
          </a:p>
        </p:txBody>
      </p:sp>
      <p:pic>
        <p:nvPicPr>
          <p:cNvPr id="2867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18446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1981200" y="3429000"/>
            <a:ext cx="1287463" cy="573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a:p>
        </p:txBody>
      </p:sp>
      <p:pic>
        <p:nvPicPr>
          <p:cNvPr id="28677" name="Picture 2" descr="cloud.png (512Ã5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2743200"/>
            <a:ext cx="186213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114800"/>
            <a:ext cx="171450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p:nvPr/>
        </p:nvSpPr>
        <p:spPr>
          <a:xfrm rot="5400000">
            <a:off x="867569" y="3552031"/>
            <a:ext cx="657225" cy="2587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a:p>
        </p:txBody>
      </p:sp>
      <p:sp>
        <p:nvSpPr>
          <p:cNvPr id="28680" name="Rectangle 9"/>
          <p:cNvSpPr>
            <a:spLocks noChangeArrowheads="1"/>
          </p:cNvSpPr>
          <p:nvPr/>
        </p:nvSpPr>
        <p:spPr bwMode="auto">
          <a:xfrm>
            <a:off x="228600" y="1143000"/>
            <a:ext cx="1811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PH" altLang="en-US"/>
              <a:t>Local CAP System</a:t>
            </a:r>
          </a:p>
        </p:txBody>
      </p:sp>
      <p:sp>
        <p:nvSpPr>
          <p:cNvPr id="28681" name="Rectangle 10"/>
          <p:cNvSpPr>
            <a:spLocks noChangeArrowheads="1"/>
          </p:cNvSpPr>
          <p:nvPr/>
        </p:nvSpPr>
        <p:spPr bwMode="auto">
          <a:xfrm>
            <a:off x="3200400" y="4876800"/>
            <a:ext cx="246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PH" altLang="en-US"/>
              <a:t>CLOUD CAP GENERATOR</a:t>
            </a:r>
          </a:p>
        </p:txBody>
      </p:sp>
      <p:sp>
        <p:nvSpPr>
          <p:cNvPr id="12" name="Right Arrow 11"/>
          <p:cNvSpPr/>
          <p:nvPr/>
        </p:nvSpPr>
        <p:spPr>
          <a:xfrm>
            <a:off x="5562600" y="3505200"/>
            <a:ext cx="1116013" cy="573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a:p>
        </p:txBody>
      </p:sp>
      <p:pic>
        <p:nvPicPr>
          <p:cNvPr id="28683" name="Picture 14" descr="common alerting protocolçåçæå°çµæ"/>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2819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Rectangle 13"/>
          <p:cNvSpPr>
            <a:spLocks noChangeArrowheads="1"/>
          </p:cNvSpPr>
          <p:nvPr/>
        </p:nvSpPr>
        <p:spPr bwMode="auto">
          <a:xfrm>
            <a:off x="2057400" y="4038600"/>
            <a:ext cx="806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PH" altLang="en-US" sz="1200"/>
              <a:t>INTERNET</a:t>
            </a:r>
          </a:p>
        </p:txBody>
      </p:sp>
      <p:sp>
        <p:nvSpPr>
          <p:cNvPr id="28685" name="TextBox 8"/>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txBox="1">
            <a:spLocks/>
          </p:cNvSpPr>
          <p:nvPr/>
        </p:nvSpPr>
        <p:spPr bwMode="auto">
          <a:xfrm>
            <a:off x="152400" y="152400"/>
            <a:ext cx="3494088"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PH" altLang="en-US" sz="3600">
                <a:latin typeface="Calibri" pitchFamily="34" charset="0"/>
              </a:rPr>
              <a:t>Updates . . . .</a:t>
            </a:r>
          </a:p>
        </p:txBody>
      </p:sp>
      <p:pic>
        <p:nvPicPr>
          <p:cNvPr id="2969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63613"/>
            <a:ext cx="4343400"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505200"/>
            <a:ext cx="4741863"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4"/>
          <p:cNvSpPr txBox="1">
            <a:spLocks noChangeArrowheads="1"/>
          </p:cNvSpPr>
          <p:nvPr/>
        </p:nvSpPr>
        <p:spPr bwMode="auto">
          <a:xfrm>
            <a:off x="4829175" y="1752600"/>
            <a:ext cx="3954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a:t>PAGASA – Philippine Red Cross</a:t>
            </a:r>
          </a:p>
          <a:p>
            <a:pPr algn="ctr"/>
            <a:r>
              <a:rPr lang="en-US" altLang="en-US"/>
              <a:t>Collaboration on information sharing </a:t>
            </a:r>
          </a:p>
        </p:txBody>
      </p:sp>
      <p:sp>
        <p:nvSpPr>
          <p:cNvPr id="29702" name="TextBox 5"/>
          <p:cNvSpPr txBox="1">
            <a:spLocks noChangeArrowheads="1"/>
          </p:cNvSpPr>
          <p:nvPr/>
        </p:nvSpPr>
        <p:spPr bwMode="auto">
          <a:xfrm>
            <a:off x="704850" y="4343400"/>
            <a:ext cx="2951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a:t>Automatic CAP Generation</a:t>
            </a:r>
          </a:p>
          <a:p>
            <a:pPr algn="ctr"/>
            <a:r>
              <a:rPr lang="en-US" altLang="en-US"/>
              <a:t>From Radar Observations</a:t>
            </a:r>
          </a:p>
        </p:txBody>
      </p:sp>
      <p:sp>
        <p:nvSpPr>
          <p:cNvPr id="29703" name="TextBox 6"/>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txBox="1">
            <a:spLocks/>
          </p:cNvSpPr>
          <p:nvPr/>
        </p:nvSpPr>
        <p:spPr bwMode="auto">
          <a:xfrm>
            <a:off x="152400" y="152400"/>
            <a:ext cx="3494088"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PH" altLang="en-US" sz="3600">
                <a:latin typeface="Calibri" pitchFamily="34" charset="0"/>
              </a:rPr>
              <a:t>Updates . . . .</a:t>
            </a: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52578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p:cNvSpPr txBox="1">
            <a:spLocks noChangeArrowheads="1"/>
          </p:cNvSpPr>
          <p:nvPr/>
        </p:nvSpPr>
        <p:spPr bwMode="auto">
          <a:xfrm>
            <a:off x="5487988" y="1905000"/>
            <a:ext cx="36560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a:t>Automatic CAP for Severe </a:t>
            </a:r>
          </a:p>
          <a:p>
            <a:pPr algn="ctr"/>
            <a:r>
              <a:rPr lang="en-US" altLang="en-US"/>
              <a:t>Weather particularly thunderstorm</a:t>
            </a:r>
          </a:p>
          <a:p>
            <a:pPr algn="ctr"/>
            <a:r>
              <a:rPr lang="en-US" altLang="en-US"/>
              <a:t>warnings</a:t>
            </a:r>
          </a:p>
        </p:txBody>
      </p:sp>
      <p:pic>
        <p:nvPicPr>
          <p:cNvPr id="3072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191000"/>
            <a:ext cx="27495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3971925"/>
            <a:ext cx="18288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6"/>
          <p:cNvSpPr txBox="1">
            <a:spLocks noChangeArrowheads="1"/>
          </p:cNvSpPr>
          <p:nvPr/>
        </p:nvSpPr>
        <p:spPr bwMode="auto">
          <a:xfrm>
            <a:off x="282575" y="4297363"/>
            <a:ext cx="3429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a:t>CAP Flood Bulleting Issuance</a:t>
            </a:r>
          </a:p>
          <a:p>
            <a:pPr algn="ctr"/>
            <a:r>
              <a:rPr lang="en-US" altLang="en-US"/>
              <a:t>for other major River Basins.</a:t>
            </a:r>
          </a:p>
          <a:p>
            <a:pPr algn="ctr"/>
            <a:r>
              <a:rPr lang="en-US" altLang="en-US"/>
              <a:t>Bicol River Basin is in progress.</a:t>
            </a:r>
          </a:p>
        </p:txBody>
      </p:sp>
      <p:sp>
        <p:nvSpPr>
          <p:cNvPr id="30728" name="TextBox 7"/>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152400" y="152400"/>
            <a:ext cx="3494088"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PH" altLang="en-US" sz="3600">
                <a:latin typeface="Calibri" pitchFamily="34" charset="0"/>
              </a:rPr>
              <a:t>Updates . . . .</a:t>
            </a:r>
          </a:p>
        </p:txBody>
      </p:sp>
      <p:pic>
        <p:nvPicPr>
          <p:cNvPr id="317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19175"/>
            <a:ext cx="3132138"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36576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4"/>
          <p:cNvSpPr txBox="1">
            <a:spLocks noChangeArrowheads="1"/>
          </p:cNvSpPr>
          <p:nvPr/>
        </p:nvSpPr>
        <p:spPr bwMode="auto">
          <a:xfrm>
            <a:off x="3657600" y="1524000"/>
            <a:ext cx="2546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1600"/>
              <a:t>Requested for information</a:t>
            </a:r>
          </a:p>
          <a:p>
            <a:pPr algn="ctr"/>
            <a:r>
              <a:rPr lang="en-US" altLang="en-US" sz="1600"/>
              <a:t>sharing through Twitter </a:t>
            </a:r>
          </a:p>
          <a:p>
            <a:pPr algn="ctr"/>
            <a:r>
              <a:rPr lang="en-US" altLang="en-US" sz="1600"/>
              <a:t>or RSS</a:t>
            </a:r>
          </a:p>
        </p:txBody>
      </p:sp>
      <p:sp>
        <p:nvSpPr>
          <p:cNvPr id="31750" name="TextBox 5"/>
          <p:cNvSpPr txBox="1">
            <a:spLocks noChangeArrowheads="1"/>
          </p:cNvSpPr>
          <p:nvPr/>
        </p:nvSpPr>
        <p:spPr bwMode="auto">
          <a:xfrm>
            <a:off x="5856288" y="2286000"/>
            <a:ext cx="32877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1600"/>
              <a:t>Weather warnings / </a:t>
            </a:r>
          </a:p>
          <a:p>
            <a:pPr algn="ctr"/>
            <a:r>
              <a:rPr lang="en-US" altLang="en-US" sz="1600"/>
              <a:t>advisories to be</a:t>
            </a:r>
          </a:p>
          <a:p>
            <a:pPr algn="ctr"/>
            <a:r>
              <a:rPr lang="en-US" altLang="en-US" sz="1600"/>
              <a:t>scrolled on screen</a:t>
            </a:r>
          </a:p>
          <a:p>
            <a:pPr algn="ctr"/>
            <a:r>
              <a:rPr lang="en-US" altLang="en-US" sz="1600"/>
              <a:t>on digital broadcast television</a:t>
            </a:r>
          </a:p>
        </p:txBody>
      </p:sp>
      <p:sp>
        <p:nvSpPr>
          <p:cNvPr id="31751" name="TextBox 6"/>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pic>
        <p:nvPicPr>
          <p:cNvPr id="31752"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810000"/>
            <a:ext cx="18415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6" descr="Image result for abs-cbn corpo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838200"/>
            <a:ext cx="198120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attachment.outlook.live.net/owa/kim.lagrimas@meteopilipinas.gov.ph/service.svc/s/GetAttachmentThumbnail?id=AQMkADAwATNiZmYAZC1jMmE4LTMzADU3LTAwAi0wMAoARgAAA9CZaKAuDetKuo9RfjBMbVkHAEGhCLIf%2BrtKiZisZ%2Ff%2BIpgAAAIBDAAAAEGhCLIf%2BrtKiZisZ%2Ff%2BIpgAAiQqzJIAAAABEgAQAOCuzIYJqhBFqXCWDqiT4%2Fg%3D&amp;thumbnailType=2&amp;owa=outlook.live.com&amp;scriptVer=20181022.03&amp;isc=1&amp;X-OWA-CANARY=uZIkLOB0v0W54yJtuRBhCyC_8autPdYYXdKTttDH_dDXwozt82kLaJqlABm03RqIxVu7rTPwbtY.&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MjQ1NzU3LTMyNjU4MDMwOTVcIixcInB1aWRcIjpcIjEwNTU1MjE1NDM1NjYxNjdcIixcIm9pZFwiOlwiMDAwM2JmZmQtYzJhOC0zMzU3LTAwMDAtMDAwMDAwMDAwMDAwXCIsXCJzY29wZVwiOlwiT3dhRG93bmxvYWRcIn0iLCJuYmYiOjE1NDA4MjQ1MjEsImV4cCI6MTU0MDgyNTEyMSwiaXNzIjoiMDAwMDAwMDItMDAwMC0wZmYxLWNlMDAtMDAwMDAwMDAwMDAwQDg0ZGY5ZTdmLWU5ZjYtNDBhZi1iNDM1LWFhYWFhYWFhYWFhYSIsImF1ZCI6IjAwMDAwMDAyLTAwMDAtMGZmMS1jZTAwLTAwMDAwMDAwMDAwMC9hdHRhY2htZW50Lm91dGxvb2subGl2ZS5uZXRAODRkZjllN2YtZTlmNi00MGFmLWI0MzUtYWFhYWFhYWFhYWFhIn0.Mdn5RL-sxifVH0G93Df7vzzMUl-jvUYbZEn-wR0uHjVoEk4vE7Mgs1nbdkB1L_9pPIM2RjZibkkkIy9cpaYCdzfm2-7ZHBO-8mgxotTn4S0K5j4BlY0VRcEu0yDEjosc0QDYVkVEgKuef57SH7e4puhwDFvtN-X2BjJ0gWtMqSNzBBEk42gBg5kbX6F05GUucQP2CVXrN6HyrTJNyIJRpuTynm97pCbh-cQbKxiZDGVLrukSey1SRdfKkKPsHJvrN03PcIKCos5UAg5WI11qY7BArUEmRZhc7Q1mriQ80UGmhgq7RMuYXcV8jHthEa5TZ4SQLeEuf95e1pu6bjTVmg&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063" y="3886200"/>
            <a:ext cx="4046537"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3" descr="C:\Users\PORTEGE T230\Desktop\Metra Yut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33400"/>
            <a:ext cx="39671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4" descr="C:\Users\PORTEGE T230\Desktop\Metra Yutu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286000"/>
            <a:ext cx="4060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219200"/>
            <a:ext cx="3621088" cy="685800"/>
          </a:xfrm>
          <a:prstGeom prst="rect">
            <a:avLst/>
          </a:prstGeom>
          <a:noFill/>
          <a:ln>
            <a:noFill/>
          </a:ln>
          <a:effectLst>
            <a:prstShdw prst="shdw13">
              <a:schemeClr val="bg2">
                <a:alpha val="81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11"/>
          <p:cNvSpPr txBox="1">
            <a:spLocks noChangeArrowheads="1"/>
          </p:cNvSpPr>
          <p:nvPr/>
        </p:nvSpPr>
        <p:spPr bwMode="auto">
          <a:xfrm>
            <a:off x="5854700" y="2919413"/>
            <a:ext cx="14605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Font typeface="Arial" charset="0"/>
              <a:buChar char="•"/>
            </a:pPr>
            <a:r>
              <a:rPr lang="en-PH" altLang="en-US" sz="1400"/>
              <a:t>Typhoon tracks</a:t>
            </a:r>
          </a:p>
          <a:p>
            <a:pPr>
              <a:buFont typeface="Arial" charset="0"/>
              <a:buChar char="•"/>
            </a:pPr>
            <a:r>
              <a:rPr lang="en-PH" altLang="en-US" sz="1400"/>
              <a:t> Forecasts</a:t>
            </a:r>
          </a:p>
          <a:p>
            <a:pPr>
              <a:buFont typeface="Arial" charset="0"/>
              <a:buChar char="•"/>
            </a:pPr>
            <a:r>
              <a:rPr lang="en-PH" altLang="en-US" sz="1400"/>
              <a:t> Observations</a:t>
            </a:r>
          </a:p>
        </p:txBody>
      </p:sp>
      <p:sp>
        <p:nvSpPr>
          <p:cNvPr id="32775" name="Title 1"/>
          <p:cNvSpPr txBox="1">
            <a:spLocks/>
          </p:cNvSpPr>
          <p:nvPr/>
        </p:nvSpPr>
        <p:spPr bwMode="auto">
          <a:xfrm>
            <a:off x="152400" y="152400"/>
            <a:ext cx="3494088"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PH" altLang="en-US" sz="3600">
                <a:latin typeface="Calibri" pitchFamily="34" charset="0"/>
              </a:rPr>
              <a:t>Updates . . . .</a:t>
            </a:r>
          </a:p>
        </p:txBody>
      </p:sp>
      <p:sp>
        <p:nvSpPr>
          <p:cNvPr id="32776" name="TextBox 6"/>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
        <p:nvSpPr>
          <p:cNvPr id="32777" name="TextBox 8"/>
          <p:cNvSpPr txBox="1">
            <a:spLocks noChangeArrowheads="1"/>
          </p:cNvSpPr>
          <p:nvPr/>
        </p:nvSpPr>
        <p:spPr bwMode="auto">
          <a:xfrm>
            <a:off x="228600" y="5105400"/>
            <a:ext cx="429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PH" altLang="en-US"/>
              <a:t>CAP Integration on “Weather Scape XT”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txBox="1">
            <a:spLocks/>
          </p:cNvSpPr>
          <p:nvPr/>
        </p:nvSpPr>
        <p:spPr bwMode="auto">
          <a:xfrm>
            <a:off x="-152400" y="228600"/>
            <a:ext cx="3722688"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PH" altLang="en-US" sz="3600">
                <a:latin typeface="Calibri" pitchFamily="34" charset="0"/>
              </a:rPr>
              <a:t>Concerns . . . .</a:t>
            </a:r>
          </a:p>
        </p:txBody>
      </p:sp>
      <p:sp>
        <p:nvSpPr>
          <p:cNvPr id="2" name="TextBox 1"/>
          <p:cNvSpPr txBox="1"/>
          <p:nvPr/>
        </p:nvSpPr>
        <p:spPr>
          <a:xfrm>
            <a:off x="533400" y="1524000"/>
            <a:ext cx="8516938" cy="3416300"/>
          </a:xfrm>
          <a:prstGeom prst="rect">
            <a:avLst/>
          </a:prstGeom>
          <a:noFill/>
        </p:spPr>
        <p:txBody>
          <a:bodyPr wrap="none">
            <a:spAutoFit/>
          </a:bodyPr>
          <a:lstStyle/>
          <a:p>
            <a:pPr marL="285750" indent="-285750">
              <a:buFont typeface="Arial" panose="020B0604020202020204" pitchFamily="34" charset="0"/>
              <a:buChar char="•"/>
              <a:defRPr/>
            </a:pPr>
            <a:r>
              <a:rPr lang="en-US" sz="2400" dirty="0">
                <a:latin typeface="Arial" panose="020B0604020202020204" pitchFamily="34" charset="0"/>
                <a:cs typeface="Arial" panose="020B0604020202020204" pitchFamily="34" charset="0"/>
              </a:rPr>
              <a:t>Endorsement of national CAP early warning system </a:t>
            </a:r>
          </a:p>
          <a:p>
            <a:pPr>
              <a:defRPr/>
            </a:pPr>
            <a:r>
              <a:rPr lang="en-US" sz="2400" dirty="0">
                <a:latin typeface="Arial" panose="020B0604020202020204" pitchFamily="34" charset="0"/>
                <a:cs typeface="Arial" panose="020B0604020202020204" pitchFamily="34" charset="0"/>
              </a:rPr>
              <a:t>    to the Office of Civil Defense</a:t>
            </a:r>
          </a:p>
          <a:p>
            <a:pPr>
              <a:defRPr/>
            </a:pPr>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defRPr/>
            </a:pPr>
            <a:r>
              <a:rPr lang="en-US" sz="2400" dirty="0">
                <a:latin typeface="Arial" panose="020B0604020202020204" pitchFamily="34" charset="0"/>
                <a:cs typeface="Arial" panose="020B0604020202020204" pitchFamily="34" charset="0"/>
              </a:rPr>
              <a:t>Adoption of CAP as a platform for information sharing</a:t>
            </a:r>
          </a:p>
          <a:p>
            <a:pPr marL="285750" indent="-285750">
              <a:defRP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400" dirty="0">
                <a:latin typeface="Arial" panose="020B0604020202020204" pitchFamily="34" charset="0"/>
                <a:cs typeface="Arial" panose="020B0604020202020204" pitchFamily="34" charset="0"/>
              </a:rPr>
              <a:t>Additional ICT personnel needed to respond to the growing</a:t>
            </a:r>
          </a:p>
          <a:p>
            <a:pPr marL="285750" indent="-285750">
              <a:defRPr/>
            </a:pPr>
            <a:r>
              <a:rPr lang="en-US" sz="2400" dirty="0">
                <a:latin typeface="Arial" panose="020B0604020202020204" pitchFamily="34" charset="0"/>
                <a:cs typeface="Arial" panose="020B0604020202020204" pitchFamily="34" charset="0"/>
              </a:rPr>
              <a:t>	demand</a:t>
            </a:r>
          </a:p>
          <a:p>
            <a:pPr marL="285750" indent="-285750">
              <a:defRPr/>
            </a:pPr>
            <a:endParaRPr lang="en-US" sz="2400" dirty="0">
              <a:latin typeface="Arial" panose="020B0604020202020204" pitchFamily="34" charset="0"/>
              <a:cs typeface="Arial" panose="020B0604020202020204" pitchFamily="34" charset="0"/>
            </a:endParaRPr>
          </a:p>
          <a:p>
            <a:pPr marL="285750" indent="-285750">
              <a:buFont typeface="Arial" pitchFamily="34" charset="0"/>
              <a:buChar char="•"/>
              <a:defRPr/>
            </a:pPr>
            <a:r>
              <a:rPr lang="en-US" sz="2400" dirty="0">
                <a:latin typeface="Arial" panose="020B0604020202020204" pitchFamily="34" charset="0"/>
                <a:cs typeface="Arial" panose="020B0604020202020204" pitchFamily="34" charset="0"/>
              </a:rPr>
              <a:t>Establish ICT organizational structure in PAGASA</a:t>
            </a:r>
          </a:p>
        </p:txBody>
      </p:sp>
      <p:sp>
        <p:nvSpPr>
          <p:cNvPr id="33796" name="TextBox 3"/>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00613" y="381000"/>
            <a:ext cx="3870325"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r="51138"/>
          <a:stretch>
            <a:fillRect/>
          </a:stretch>
        </p:blipFill>
        <p:spPr bwMode="auto">
          <a:xfrm>
            <a:off x="341313" y="685800"/>
            <a:ext cx="4244975" cy="533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550" y="2032000"/>
            <a:ext cx="309245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2588" y="3657600"/>
            <a:ext cx="311467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5"/>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Flag of the Philippines">
            <a:hlinkClick r:id="rId2" tooltip="Flag of the Philippines"/>
          </p:cNvPr>
          <p:cNvPicPr>
            <a:picLocks noChangeAspect="1" noChangeArrowheads="1"/>
          </p:cNvPicPr>
          <p:nvPr/>
        </p:nvPicPr>
        <p:blipFill>
          <a:blip r:embed="rId3"/>
          <a:srcRect/>
          <a:stretch>
            <a:fillRect/>
          </a:stretch>
        </p:blipFill>
        <p:spPr bwMode="auto">
          <a:xfrm>
            <a:off x="5484813" y="533400"/>
            <a:ext cx="1754187" cy="884238"/>
          </a:xfrm>
          <a:prstGeom prst="rect">
            <a:avLst/>
          </a:prstGeom>
          <a:noFill/>
          <a:effectLst>
            <a:outerShdw blurRad="520700" dist="304800" dir="3660000" sx="99000" sy="99000" algn="ctr" rotWithShape="0">
              <a:srgbClr val="000000">
                <a:alpha val="65000"/>
              </a:srgbClr>
            </a:outerShdw>
          </a:effectLst>
        </p:spPr>
      </p:pic>
      <p:pic>
        <p:nvPicPr>
          <p:cNvPr id="12291" name="Picture 8" descr="Coat of arms of the Philippines">
            <a:hlinkClick r:id="rId4" tooltip="Coat of arms of the Philippines"/>
          </p:cNvPr>
          <p:cNvPicPr>
            <a:picLocks noChangeAspect="1" noChangeArrowheads="1"/>
          </p:cNvPicPr>
          <p:nvPr/>
        </p:nvPicPr>
        <p:blipFill>
          <a:blip r:embed="rId5"/>
          <a:srcRect/>
          <a:stretch>
            <a:fillRect/>
          </a:stretch>
        </p:blipFill>
        <p:spPr bwMode="auto">
          <a:xfrm>
            <a:off x="7670800" y="400050"/>
            <a:ext cx="1016000" cy="1123950"/>
          </a:xfrm>
          <a:prstGeom prst="rect">
            <a:avLst/>
          </a:prstGeom>
          <a:noFill/>
          <a:ln w="9525">
            <a:noFill/>
            <a:miter lim="800000"/>
            <a:headEnd/>
            <a:tailEnd/>
          </a:ln>
          <a:effectLst>
            <a:outerShdw blurRad="520700" dist="190500" dir="3600000" algn="ctr" rotWithShape="0">
              <a:srgbClr val="000000">
                <a:alpha val="67000"/>
              </a:srgbClr>
            </a:outerShdw>
          </a:effectLst>
        </p:spPr>
      </p:pic>
      <p:sp>
        <p:nvSpPr>
          <p:cNvPr id="13316" name="Rectangle 9"/>
          <p:cNvSpPr>
            <a:spLocks noChangeArrowheads="1"/>
          </p:cNvSpPr>
          <p:nvPr/>
        </p:nvSpPr>
        <p:spPr bwMode="auto">
          <a:xfrm>
            <a:off x="228600" y="381000"/>
            <a:ext cx="43227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ko-KR" sz="3000" i="1">
                <a:latin typeface="Calibri" pitchFamily="34" charset="0"/>
                <a:ea typeface="굴림" pitchFamily="50" charset="-128"/>
              </a:rPr>
              <a:t>Republika ng Pilipinas</a:t>
            </a:r>
            <a:r>
              <a:rPr lang="en-US" altLang="ko-KR" sz="3000">
                <a:latin typeface="Calibri" pitchFamily="34" charset="0"/>
                <a:ea typeface="굴림" pitchFamily="50" charset="-128"/>
              </a:rPr>
              <a:t> </a:t>
            </a:r>
          </a:p>
          <a:p>
            <a:pPr algn="ctr" eaLnBrk="1" hangingPunct="1"/>
            <a:r>
              <a:rPr lang="en-US" altLang="ko-KR" sz="3000">
                <a:latin typeface="Calibri" pitchFamily="34" charset="0"/>
                <a:ea typeface="굴림" pitchFamily="50" charset="-128"/>
              </a:rPr>
              <a:t>Republic of the Philippines</a:t>
            </a:r>
          </a:p>
        </p:txBody>
      </p:sp>
      <p:pic>
        <p:nvPicPr>
          <p:cNvPr id="13317" name="Picture 12" descr="Image:LocationPhilippines.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6900" y="2057400"/>
            <a:ext cx="33147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88"/>
          <p:cNvSpPr txBox="1">
            <a:spLocks noChangeArrowheads="1"/>
          </p:cNvSpPr>
          <p:nvPr/>
        </p:nvSpPr>
        <p:spPr bwMode="auto">
          <a:xfrm>
            <a:off x="381000" y="1981200"/>
            <a:ext cx="43434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ko-KR" sz="2000">
                <a:latin typeface="Calibri" pitchFamily="34" charset="0"/>
                <a:ea typeface="굴림" pitchFamily="50" charset="-128"/>
              </a:rPr>
              <a:t>Capital            :   Manila</a:t>
            </a:r>
          </a:p>
          <a:p>
            <a:pPr eaLnBrk="1" hangingPunct="1"/>
            <a:r>
              <a:rPr lang="en-US" altLang="ko-KR" sz="2000">
                <a:latin typeface="Calibri" pitchFamily="34" charset="0"/>
                <a:ea typeface="굴림" pitchFamily="50" charset="-128"/>
              </a:rPr>
              <a:t>Area               :   300,000 sq.km</a:t>
            </a:r>
          </a:p>
          <a:p>
            <a:pPr eaLnBrk="1" hangingPunct="1"/>
            <a:r>
              <a:rPr lang="en-US" altLang="ko-KR" sz="2000">
                <a:latin typeface="Calibri" pitchFamily="34" charset="0"/>
                <a:ea typeface="굴림" pitchFamily="50" charset="-128"/>
              </a:rPr>
              <a:t>Water             :   61 %</a:t>
            </a:r>
          </a:p>
          <a:p>
            <a:pPr eaLnBrk="1" hangingPunct="1"/>
            <a:r>
              <a:rPr lang="en-US" altLang="ko-KR" sz="2000">
                <a:latin typeface="Calibri" pitchFamily="34" charset="0"/>
                <a:ea typeface="굴림" pitchFamily="50" charset="-128"/>
              </a:rPr>
              <a:t>No. of Islands  :  7,107 </a:t>
            </a:r>
          </a:p>
          <a:p>
            <a:pPr eaLnBrk="1" hangingPunct="1"/>
            <a:r>
              <a:rPr lang="en-US" altLang="ko-KR" sz="2000">
                <a:latin typeface="Calibri" pitchFamily="34" charset="0"/>
                <a:ea typeface="굴림" pitchFamily="50" charset="-128"/>
              </a:rPr>
              <a:t>Population       :  105,000,000 est.</a:t>
            </a:r>
          </a:p>
          <a:p>
            <a:pPr eaLnBrk="1" hangingPunct="1"/>
            <a:r>
              <a:rPr lang="en-US" altLang="ko-KR" sz="2000">
                <a:latin typeface="Calibri" pitchFamily="34" charset="0"/>
                <a:ea typeface="굴림" pitchFamily="50" charset="-128"/>
              </a:rPr>
              <a:t>Density           :   336 /sq. km</a:t>
            </a:r>
          </a:p>
          <a:p>
            <a:pPr eaLnBrk="1" hangingPunct="1"/>
            <a:r>
              <a:rPr lang="en-US" altLang="ko-KR" sz="2000">
                <a:latin typeface="Calibri" pitchFamily="34" charset="0"/>
                <a:ea typeface="굴림" pitchFamily="50" charset="-128"/>
              </a:rPr>
              <a:t>Currency         :   Peso</a:t>
            </a:r>
          </a:p>
          <a:p>
            <a:pPr eaLnBrk="1" hangingPunct="1"/>
            <a:r>
              <a:rPr lang="en-US" altLang="ko-KR" sz="2000">
                <a:latin typeface="Calibri" pitchFamily="34" charset="0"/>
                <a:ea typeface="굴림" pitchFamily="50" charset="-128"/>
              </a:rPr>
              <a:t>Per Capita       :  $ 3,541.00</a:t>
            </a:r>
          </a:p>
        </p:txBody>
      </p:sp>
      <p:pic>
        <p:nvPicPr>
          <p:cNvPr id="7" name="Picture 90" descr="Mt. Apo, the highest peak in the Philippines, overlooks Davao City in Mindanao.">
            <a:hlinkClick r:id="rId8" tooltip="Mt. Apo, the highest peak in the Philippines, overlooks Davao City in Mindanao."/>
          </p:cNvPr>
          <p:cNvPicPr>
            <a:picLocks noChangeAspect="1" noChangeArrowheads="1"/>
          </p:cNvPicPr>
          <p:nvPr/>
        </p:nvPicPr>
        <p:blipFill>
          <a:blip r:embed="rId9"/>
          <a:srcRect/>
          <a:stretch>
            <a:fillRect/>
          </a:stretch>
        </p:blipFill>
        <p:spPr bwMode="auto">
          <a:xfrm>
            <a:off x="7010400" y="3810000"/>
            <a:ext cx="1905000" cy="1438275"/>
          </a:xfrm>
          <a:prstGeom prst="rect">
            <a:avLst/>
          </a:prstGeom>
          <a:noFill/>
          <a:effectLst>
            <a:outerShdw blurRad="444500" dist="292100" dir="5400000" sx="96000" sy="96000" algn="ctr" rotWithShape="0">
              <a:srgbClr val="000000">
                <a:alpha val="79000"/>
              </a:srgbClr>
            </a:outerShdw>
          </a:effectLst>
        </p:spPr>
      </p:pic>
      <p:pic>
        <p:nvPicPr>
          <p:cNvPr id="8" name="Picture 92" descr="mayon1"/>
          <p:cNvPicPr>
            <a:picLocks noChangeAspect="1" noChangeArrowheads="1"/>
          </p:cNvPicPr>
          <p:nvPr/>
        </p:nvPicPr>
        <p:blipFill>
          <a:blip r:embed="rId10"/>
          <a:srcRect/>
          <a:stretch>
            <a:fillRect/>
          </a:stretch>
        </p:blipFill>
        <p:spPr bwMode="auto">
          <a:xfrm>
            <a:off x="6019800" y="4876800"/>
            <a:ext cx="2362200" cy="1543050"/>
          </a:xfrm>
          <a:prstGeom prst="rect">
            <a:avLst/>
          </a:prstGeom>
          <a:noFill/>
          <a:effectLst>
            <a:outerShdw blurRad="584200" dist="304800" dir="5400000" sx="101000" sy="101000" algn="ctr" rotWithShape="0">
              <a:srgbClr val="000000">
                <a:alpha val="69000"/>
              </a:srgbClr>
            </a:outerShdw>
          </a:effectLst>
        </p:spPr>
      </p:pic>
      <p:pic>
        <p:nvPicPr>
          <p:cNvPr id="9" name="Picture 96" descr="panorama_boracay_small">
            <a:hlinkClick r:id="rId11"/>
          </p:cNvPr>
          <p:cNvPicPr>
            <a:picLocks noChangeAspect="1" noChangeArrowheads="1"/>
          </p:cNvPicPr>
          <p:nvPr/>
        </p:nvPicPr>
        <p:blipFill>
          <a:blip r:embed="rId12"/>
          <a:srcRect/>
          <a:stretch>
            <a:fillRect/>
          </a:stretch>
        </p:blipFill>
        <p:spPr bwMode="auto">
          <a:xfrm>
            <a:off x="304800" y="5029200"/>
            <a:ext cx="4762500" cy="1400175"/>
          </a:xfrm>
          <a:prstGeom prst="rect">
            <a:avLst/>
          </a:prstGeom>
          <a:noFill/>
          <a:effectLst>
            <a:outerShdw blurRad="317500" dist="228600" dir="2880000" sx="93000" sy="93000" algn="ctr" rotWithShape="0">
              <a:srgbClr val="000000">
                <a:alpha val="89000"/>
              </a:srgbClr>
            </a:outerShdw>
          </a:effectLst>
        </p:spPr>
      </p:pic>
      <p:pic>
        <p:nvPicPr>
          <p:cNvPr id="10" name="Picture 98" descr="boracay3_small">
            <a:hlinkClick r:id="rId13"/>
          </p:cNvPr>
          <p:cNvPicPr>
            <a:picLocks noChangeAspect="1" noChangeArrowheads="1"/>
          </p:cNvPicPr>
          <p:nvPr/>
        </p:nvPicPr>
        <p:blipFill>
          <a:blip r:embed="rId14"/>
          <a:srcRect/>
          <a:stretch>
            <a:fillRect/>
          </a:stretch>
        </p:blipFill>
        <p:spPr bwMode="auto">
          <a:xfrm>
            <a:off x="3962400" y="4167188"/>
            <a:ext cx="2057400" cy="1547812"/>
          </a:xfrm>
          <a:prstGeom prst="rect">
            <a:avLst/>
          </a:prstGeom>
          <a:noFill/>
          <a:effectLst>
            <a:outerShdw blurRad="431800" dist="330200" dir="4380000" sx="94000" sy="94000" algn="ctr" rotWithShape="0">
              <a:srgbClr val="000000">
                <a:alpha val="78000"/>
              </a:srgbClr>
            </a:outerShdw>
          </a:effectLst>
        </p:spPr>
      </p:pic>
      <p:sp>
        <p:nvSpPr>
          <p:cNvPr id="13323" name="Rectangle 10"/>
          <p:cNvSpPr>
            <a:spLocks noChangeArrowheads="1"/>
          </p:cNvSpPr>
          <p:nvPr/>
        </p:nvSpPr>
        <p:spPr bwMode="auto">
          <a:xfrm>
            <a:off x="6518275" y="6596063"/>
            <a:ext cx="2625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PH" altLang="en-US" sz="1100"/>
              <a:t>https://en.wikipedia.org/wiki/Philippines</a:t>
            </a:r>
          </a:p>
        </p:txBody>
      </p:sp>
      <p:pic>
        <p:nvPicPr>
          <p:cNvPr id="12300" name="Picture 12" descr="https://upload.wikimedia.org/wikipedia/commons/thumb/9/9f/Tarsius_syrichta.jpg/220px-Tarsius_syrichta.jpg"/>
          <p:cNvPicPr>
            <a:picLocks noChangeAspect="1" noChangeArrowheads="1"/>
          </p:cNvPicPr>
          <p:nvPr/>
        </p:nvPicPr>
        <p:blipFill>
          <a:blip r:embed="rId15"/>
          <a:srcRect/>
          <a:stretch>
            <a:fillRect/>
          </a:stretch>
        </p:blipFill>
        <p:spPr bwMode="auto">
          <a:xfrm>
            <a:off x="4114800" y="1752600"/>
            <a:ext cx="1485900" cy="993775"/>
          </a:xfrm>
          <a:prstGeom prst="rect">
            <a:avLst/>
          </a:prstGeom>
          <a:noFill/>
          <a:effectLst>
            <a:outerShdw blurRad="520700" dist="444500" dir="8880000" sx="93000" sy="93000" algn="ctr" rotWithShape="0">
              <a:srgbClr val="000000">
                <a:alpha val="56000"/>
              </a:srgbClr>
            </a:outerShdw>
          </a:effectLst>
        </p:spPr>
      </p:pic>
      <p:pic>
        <p:nvPicPr>
          <p:cNvPr id="12302" name="Picture 14" descr="https://upload.wikimedia.org/wikipedia/commons/thumb/9/9d/Rafflesia_%28R._speciosa%29_in_Miagao.jpg/200px-Rafflesia_%28R._speciosa%29_in_Miagao.jpg"/>
          <p:cNvPicPr>
            <a:picLocks noChangeAspect="1" noChangeArrowheads="1"/>
          </p:cNvPicPr>
          <p:nvPr/>
        </p:nvPicPr>
        <p:blipFill>
          <a:blip r:embed="rId16"/>
          <a:srcRect/>
          <a:stretch>
            <a:fillRect/>
          </a:stretch>
        </p:blipFill>
        <p:spPr bwMode="auto">
          <a:xfrm>
            <a:off x="4191000" y="2895600"/>
            <a:ext cx="1295400" cy="1120775"/>
          </a:xfrm>
          <a:prstGeom prst="rect">
            <a:avLst/>
          </a:prstGeom>
          <a:noFill/>
          <a:effectLst>
            <a:outerShdw blurRad="419100" dist="419100" dir="3360000" sx="103000" sy="103000" algn="ctr" rotWithShape="0">
              <a:srgbClr val="000000">
                <a:alpha val="31000"/>
              </a:srgbClr>
            </a:outerShdw>
          </a:effectLst>
        </p:spPr>
      </p:pic>
      <p:sp>
        <p:nvSpPr>
          <p:cNvPr id="13326" name="TextBox 13"/>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4" descr="ath manila 1909---college-sid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2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7"/>
          <p:cNvGraphicFramePr>
            <a:graphicFrameLocks noChangeAspect="1"/>
          </p:cNvGraphicFramePr>
          <p:nvPr/>
        </p:nvGraphicFramePr>
        <p:xfrm>
          <a:off x="6858000" y="4648200"/>
          <a:ext cx="1909763" cy="2017713"/>
        </p:xfrm>
        <a:graphic>
          <a:graphicData uri="http://schemas.openxmlformats.org/presentationml/2006/ole">
            <mc:AlternateContent xmlns:mc="http://schemas.openxmlformats.org/markup-compatibility/2006">
              <mc:Choice xmlns:v="urn:schemas-microsoft-com:vml" Requires="v">
                <p:oleObj spid="_x0000_s1032" name="Photo Editor Photo" r:id="rId4" imgW="1838095" imgH="1809524" progId="MSPhotoEd.3">
                  <p:embed/>
                </p:oleObj>
              </mc:Choice>
              <mc:Fallback>
                <p:oleObj name="Photo Editor Photo" r:id="rId4" imgW="1838095" imgH="1809524" progId="MSPhotoEd.3">
                  <p:embed/>
                  <p:pic>
                    <p:nvPicPr>
                      <p:cNvPr id="0" name="Object 7"/>
                      <p:cNvPicPr>
                        <a:picLocks noChangeAspect="1" noChangeArrowheads="1"/>
                      </p:cNvPicPr>
                      <p:nvPr/>
                    </p:nvPicPr>
                    <p:blipFill>
                      <a:blip r:embed="rId5">
                        <a:lum bright="-48000"/>
                        <a:grayscl/>
                        <a:extLst>
                          <a:ext uri="{28A0092B-C50C-407E-A947-70E740481C1C}">
                            <a14:useLocalDpi xmlns:a14="http://schemas.microsoft.com/office/drawing/2010/main" val="0"/>
                          </a:ext>
                        </a:extLst>
                      </a:blip>
                      <a:srcRect/>
                      <a:stretch>
                        <a:fillRect/>
                      </a:stretch>
                    </p:blipFill>
                    <p:spPr bwMode="auto">
                      <a:xfrm>
                        <a:off x="6858000" y="4648200"/>
                        <a:ext cx="1909763"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12"/>
          <p:cNvGraphicFramePr>
            <a:graphicFrameLocks noChangeAspect="1"/>
          </p:cNvGraphicFramePr>
          <p:nvPr/>
        </p:nvGraphicFramePr>
        <p:xfrm>
          <a:off x="4953000" y="228600"/>
          <a:ext cx="1600200" cy="1679575"/>
        </p:xfrm>
        <a:graphic>
          <a:graphicData uri="http://schemas.openxmlformats.org/presentationml/2006/ole">
            <mc:AlternateContent xmlns:mc="http://schemas.openxmlformats.org/markup-compatibility/2006">
              <mc:Choice xmlns:v="urn:schemas-microsoft-com:vml" Requires="v">
                <p:oleObj spid="_x0000_s1033" name="Photo Editor Photo" r:id="rId6" imgW="1905266" imgH="1905266" progId="MSPhotoEd.3">
                  <p:embed/>
                </p:oleObj>
              </mc:Choice>
              <mc:Fallback>
                <p:oleObj name="Photo Editor Photo" r:id="rId6" imgW="1905266" imgH="1905266" progId="MSPhotoEd.3">
                  <p:embed/>
                  <p:pic>
                    <p:nvPicPr>
                      <p:cNvPr id="0" name="Object 12"/>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4953000" y="228600"/>
                        <a:ext cx="16002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Rectangle 11"/>
          <p:cNvSpPr>
            <a:spLocks noChangeArrowheads="1"/>
          </p:cNvSpPr>
          <p:nvPr/>
        </p:nvSpPr>
        <p:spPr bwMode="auto">
          <a:xfrm>
            <a:off x="3962400" y="1981200"/>
            <a:ext cx="4800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3600" b="1">
                <a:latin typeface="Old English Text MT" pitchFamily="66" charset="0"/>
              </a:rPr>
              <a:t>January 1, 1865</a:t>
            </a:r>
            <a:r>
              <a:rPr lang="en-US" altLang="en-US" sz="2800" b="1">
                <a:latin typeface="Old English Text MT" pitchFamily="66" charset="0"/>
              </a:rPr>
              <a:t> </a:t>
            </a:r>
          </a:p>
          <a:p>
            <a:pPr algn="r" eaLnBrk="1" hangingPunct="1"/>
            <a:r>
              <a:rPr lang="en-US" altLang="en-US" sz="3600" b="1">
                <a:latin typeface="Old English Text MT" pitchFamily="66" charset="0"/>
              </a:rPr>
              <a:t>The Jesuits </a:t>
            </a:r>
          </a:p>
          <a:p>
            <a:pPr algn="r" eaLnBrk="1" hangingPunct="1"/>
            <a:r>
              <a:rPr lang="en-US" altLang="en-US" sz="3600" b="1">
                <a:latin typeface="Old English Text MT" pitchFamily="66" charset="0"/>
              </a:rPr>
              <a:t>founded the </a:t>
            </a:r>
          </a:p>
          <a:p>
            <a:pPr algn="r" eaLnBrk="1" hangingPunct="1"/>
            <a:r>
              <a:rPr lang="en-US" altLang="en-US" sz="3600" b="1">
                <a:latin typeface="Old English Text MT" pitchFamily="66" charset="0"/>
              </a:rPr>
              <a:t>Ateneo-Manila</a:t>
            </a:r>
          </a:p>
          <a:p>
            <a:pPr algn="r" eaLnBrk="1" hangingPunct="1"/>
            <a:r>
              <a:rPr lang="en-US" altLang="en-US" sz="3600" b="1">
                <a:latin typeface="Old English Text MT" pitchFamily="66" charset="0"/>
              </a:rPr>
              <a:t>Observatory</a:t>
            </a:r>
          </a:p>
          <a:p>
            <a:pPr algn="r" eaLnBrk="1" hangingPunct="1"/>
            <a:endParaRPr lang="en-US" altLang="en-US" sz="3600" b="1">
              <a:solidFill>
                <a:srgbClr val="0033CC"/>
              </a:solidFill>
              <a:latin typeface="Calibri" pitchFamily="34" charset="0"/>
            </a:endParaRPr>
          </a:p>
          <a:p>
            <a:pPr eaLnBrk="1" hangingPunct="1"/>
            <a:r>
              <a:rPr lang="en-US" altLang="en-US" sz="4000" b="1">
                <a:solidFill>
                  <a:srgbClr val="0033CC"/>
                </a:solidFill>
                <a:latin typeface="Old English Text MT" pitchFamily="66" charset="0"/>
              </a:rPr>
              <a:t> </a:t>
            </a:r>
          </a:p>
        </p:txBody>
      </p:sp>
      <p:graphicFrame>
        <p:nvGraphicFramePr>
          <p:cNvPr id="1028" name="Object 6"/>
          <p:cNvGraphicFramePr>
            <a:graphicFrameLocks noChangeAspect="1"/>
          </p:cNvGraphicFramePr>
          <p:nvPr/>
        </p:nvGraphicFramePr>
        <p:xfrm>
          <a:off x="7239000" y="152400"/>
          <a:ext cx="1371600" cy="1577975"/>
        </p:xfrm>
        <a:graphic>
          <a:graphicData uri="http://schemas.openxmlformats.org/presentationml/2006/ole">
            <mc:AlternateContent xmlns:mc="http://schemas.openxmlformats.org/markup-compatibility/2006">
              <mc:Choice xmlns:v="urn:schemas-microsoft-com:vml" Requires="v">
                <p:oleObj spid="_x0000_s1034" name="Photo Editor Photo" r:id="rId8" imgW="3895238" imgH="3866667" progId="MSPhotoEd.3">
                  <p:embed/>
                </p:oleObj>
              </mc:Choice>
              <mc:Fallback>
                <p:oleObj name="Photo Editor Photo" r:id="rId8" imgW="3895238" imgH="3866667" progId="MSPhotoEd.3">
                  <p:embed/>
                  <p:pic>
                    <p:nvPicPr>
                      <p:cNvPr id="0" name="Object 6"/>
                      <p:cNvPicPr>
                        <a:picLocks noChangeAspect="1" noChangeArrowheads="1"/>
                      </p:cNvPicPr>
                      <p:nvPr/>
                    </p:nvPicPr>
                    <p:blipFill>
                      <a:blip r:embed="rId9">
                        <a:lum bright="6000"/>
                        <a:extLst>
                          <a:ext uri="{28A0092B-C50C-407E-A947-70E740481C1C}">
                            <a14:useLocalDpi xmlns:a14="http://schemas.microsoft.com/office/drawing/2010/main" val="0"/>
                          </a:ext>
                        </a:extLst>
                      </a:blip>
                      <a:srcRect/>
                      <a:stretch>
                        <a:fillRect/>
                      </a:stretch>
                    </p:blipFill>
                    <p:spPr bwMode="auto">
                      <a:xfrm>
                        <a:off x="7239000" y="152400"/>
                        <a:ext cx="1371600" cy="157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1" name="TextBox 6"/>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descr="http://a7.sphotos.ak.fbcdn.net/hphotos-ak-snc4/149282_118895281506503_117847124944652_136929_5489095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6"/>
          <p:cNvSpPr txBox="1">
            <a:spLocks noChangeArrowheads="1"/>
          </p:cNvSpPr>
          <p:nvPr/>
        </p:nvSpPr>
        <p:spPr bwMode="auto">
          <a:xfrm>
            <a:off x="381000" y="228600"/>
            <a:ext cx="3352800" cy="1381125"/>
          </a:xfrm>
          <a:prstGeom prst="rect">
            <a:avLst/>
          </a:prstGeom>
          <a:noFill/>
          <a:ln w="9525">
            <a:noFill/>
            <a:miter lim="800000"/>
            <a:headEnd/>
            <a:tailEnd/>
          </a:ln>
        </p:spPr>
        <p:txBody>
          <a:bodyPr>
            <a:spAutoFit/>
          </a:bodyPr>
          <a:lstStyle/>
          <a:p>
            <a:pPr eaLnBrk="1" fontAlgn="auto" hangingPunct="1">
              <a:lnSpc>
                <a:spcPct val="80000"/>
              </a:lnSpc>
              <a:spcBef>
                <a:spcPct val="50000"/>
              </a:spcBef>
              <a:spcAft>
                <a:spcPts val="0"/>
              </a:spcAft>
              <a:defRPr/>
            </a:pPr>
            <a:endParaRPr lang="en-US" b="1" dirty="0">
              <a:solidFill>
                <a:srgbClr val="663300"/>
              </a:solidFill>
              <a:latin typeface="+mn-lt"/>
              <a:cs typeface="+mn-cs"/>
            </a:endParaRPr>
          </a:p>
          <a:p>
            <a:pPr eaLnBrk="1" fontAlgn="auto" hangingPunct="1">
              <a:lnSpc>
                <a:spcPct val="80000"/>
              </a:lnSpc>
              <a:spcBef>
                <a:spcPct val="50000"/>
              </a:spcBef>
              <a:spcAft>
                <a:spcPts val="0"/>
              </a:spcAft>
              <a:defRPr/>
            </a:pPr>
            <a:r>
              <a:rPr lang="en-US" sz="3300" b="1" dirty="0">
                <a:solidFill>
                  <a:schemeClr val="accent6">
                    <a:lumMod val="75000"/>
                  </a:schemeClr>
                </a:solidFill>
                <a:latin typeface="+mn-lt"/>
                <a:cs typeface="+mn-cs"/>
              </a:rPr>
              <a:t>The Philippine  Weather Bureau</a:t>
            </a:r>
          </a:p>
        </p:txBody>
      </p:sp>
      <p:graphicFrame>
        <p:nvGraphicFramePr>
          <p:cNvPr id="2050" name="Object 6"/>
          <p:cNvGraphicFramePr>
            <a:graphicFrameLocks noChangeAspect="1"/>
          </p:cNvGraphicFramePr>
          <p:nvPr/>
        </p:nvGraphicFramePr>
        <p:xfrm>
          <a:off x="5943600" y="228600"/>
          <a:ext cx="3276600" cy="2971800"/>
        </p:xfrm>
        <a:graphic>
          <a:graphicData uri="http://schemas.openxmlformats.org/presentationml/2006/ole">
            <mc:AlternateContent xmlns:mc="http://schemas.openxmlformats.org/markup-compatibility/2006">
              <mc:Choice xmlns:v="urn:schemas-microsoft-com:vml" Requires="v">
                <p:oleObj spid="_x0000_s2054" name="Photo Editor Photo" r:id="rId4" imgW="1933333" imgH="1743318" progId="MSPhotoEd.3">
                  <p:embed/>
                </p:oleObj>
              </mc:Choice>
              <mc:Fallback>
                <p:oleObj name="Photo Editor Photo" r:id="rId4" imgW="1933333" imgH="1743318" progId="MSPhotoEd.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28600"/>
                        <a:ext cx="3276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Box 4"/>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1"/>
          <p:cNvSpPr txBox="1">
            <a:spLocks noChangeArrowheads="1"/>
          </p:cNvSpPr>
          <p:nvPr/>
        </p:nvSpPr>
        <p:spPr bwMode="auto">
          <a:xfrm>
            <a:off x="228600" y="228600"/>
            <a:ext cx="3810000" cy="2954338"/>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3100" b="1" i="1">
                <a:solidFill>
                  <a:srgbClr val="FF0000"/>
                </a:solidFill>
              </a:rPr>
              <a:t>P</a:t>
            </a:r>
            <a:r>
              <a:rPr lang="en-US" altLang="en-US" sz="3100" b="1" i="1">
                <a:solidFill>
                  <a:srgbClr val="000066"/>
                </a:solidFill>
              </a:rPr>
              <a:t>hilippine </a:t>
            </a:r>
            <a:r>
              <a:rPr lang="en-US" altLang="en-US" sz="3100" b="1" i="1">
                <a:solidFill>
                  <a:srgbClr val="FF0000"/>
                </a:solidFill>
              </a:rPr>
              <a:t>A</a:t>
            </a:r>
            <a:r>
              <a:rPr lang="en-US" altLang="en-US" sz="3100" b="1" i="1">
                <a:solidFill>
                  <a:srgbClr val="000066"/>
                </a:solidFill>
              </a:rPr>
              <a:t>tmospheric, </a:t>
            </a:r>
          </a:p>
          <a:p>
            <a:pPr eaLnBrk="1" hangingPunct="1"/>
            <a:r>
              <a:rPr lang="en-US" altLang="en-US" sz="3100" b="1" i="1">
                <a:solidFill>
                  <a:srgbClr val="FF0000"/>
                </a:solidFill>
              </a:rPr>
              <a:t>G</a:t>
            </a:r>
            <a:r>
              <a:rPr lang="en-US" altLang="en-US" sz="3100" b="1" i="1">
                <a:solidFill>
                  <a:srgbClr val="000066"/>
                </a:solidFill>
              </a:rPr>
              <a:t>eophysical &amp; </a:t>
            </a:r>
            <a:r>
              <a:rPr lang="en-US" altLang="en-US" sz="3100" b="1" i="1">
                <a:solidFill>
                  <a:srgbClr val="FF0000"/>
                </a:solidFill>
              </a:rPr>
              <a:t>A</a:t>
            </a:r>
            <a:r>
              <a:rPr lang="en-US" altLang="en-US" sz="3100" b="1" i="1">
                <a:solidFill>
                  <a:srgbClr val="000066"/>
                </a:solidFill>
              </a:rPr>
              <a:t>stronomical </a:t>
            </a:r>
            <a:r>
              <a:rPr lang="en-US" altLang="en-US" sz="3100" b="1" i="1">
                <a:solidFill>
                  <a:srgbClr val="FF0000"/>
                </a:solidFill>
              </a:rPr>
              <a:t>S</a:t>
            </a:r>
            <a:r>
              <a:rPr lang="en-US" altLang="en-US" sz="3100" b="1" i="1">
                <a:solidFill>
                  <a:srgbClr val="000066"/>
                </a:solidFill>
              </a:rPr>
              <a:t>ervices </a:t>
            </a:r>
            <a:r>
              <a:rPr lang="en-US" altLang="en-US" sz="3100" b="1" i="1">
                <a:solidFill>
                  <a:srgbClr val="FF0000"/>
                </a:solidFill>
              </a:rPr>
              <a:t>A</a:t>
            </a:r>
            <a:r>
              <a:rPr lang="en-US" altLang="en-US" sz="3100" b="1" i="1">
                <a:solidFill>
                  <a:srgbClr val="000066"/>
                </a:solidFill>
              </a:rPr>
              <a:t>dministration</a:t>
            </a:r>
            <a:endParaRPr lang="en-US" altLang="en-US" sz="3100" b="1" i="1" u="sng">
              <a:solidFill>
                <a:srgbClr val="000000"/>
              </a:solidFill>
            </a:endParaRPr>
          </a:p>
        </p:txBody>
      </p:sp>
      <p:pic>
        <p:nvPicPr>
          <p:cNvPr id="14339" name="Picture 23" descr="H:\telma\IMG_0276.JPG"/>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4267200" y="152400"/>
            <a:ext cx="4572000"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Content Placeholder 2"/>
          <p:cNvSpPr txBox="1">
            <a:spLocks/>
          </p:cNvSpPr>
          <p:nvPr/>
        </p:nvSpPr>
        <p:spPr bwMode="auto">
          <a:xfrm>
            <a:off x="304800" y="3735388"/>
            <a:ext cx="8458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buClr>
                <a:srgbClr val="31B6FD"/>
              </a:buClr>
              <a:buFont typeface="Symbol" pitchFamily="18" charset="2"/>
              <a:buChar char=""/>
            </a:pPr>
            <a:endParaRPr lang="en-US" altLang="en-US" sz="2200" b="1" i="1">
              <a:solidFill>
                <a:srgbClr val="000099"/>
              </a:solidFill>
              <a:latin typeface="Calibri" pitchFamily="34" charset="0"/>
            </a:endParaRPr>
          </a:p>
        </p:txBody>
      </p:sp>
      <p:sp>
        <p:nvSpPr>
          <p:cNvPr id="14341" name="Content Placeholder 2"/>
          <p:cNvSpPr txBox="1">
            <a:spLocks/>
          </p:cNvSpPr>
          <p:nvPr/>
        </p:nvSpPr>
        <p:spPr bwMode="auto">
          <a:xfrm>
            <a:off x="304800" y="3276600"/>
            <a:ext cx="8458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200" b="1">
                <a:solidFill>
                  <a:srgbClr val="FF0000"/>
                </a:solidFill>
                <a:ea typeface="굴림" pitchFamily="50" charset="-128"/>
              </a:rPr>
              <a:t>Legal Mandate</a:t>
            </a:r>
          </a:p>
          <a:p>
            <a:pPr eaLnBrk="1" hangingPunct="1"/>
            <a:endParaRPr lang="en-US" altLang="en-US" sz="1400">
              <a:ea typeface="굴림" pitchFamily="50" charset="-128"/>
            </a:endParaRPr>
          </a:p>
          <a:p>
            <a:pPr eaLnBrk="1" hangingPunct="1"/>
            <a:r>
              <a:rPr lang="en-PH" altLang="en-US" sz="2200">
                <a:ea typeface="굴림" pitchFamily="50" charset="-128"/>
              </a:rPr>
              <a:t>To provide protection against natural calamities and utilize scientific knowledge as an effective instrument to insure the safety, well being and economic security of all the people, and for the promotion of national progress.</a:t>
            </a:r>
            <a:endParaRPr lang="en-US" altLang="en-US" sz="2200">
              <a:ea typeface="굴림" pitchFamily="50" charset="-128"/>
            </a:endParaRPr>
          </a:p>
        </p:txBody>
      </p:sp>
      <p:grpSp>
        <p:nvGrpSpPr>
          <p:cNvPr id="14342" name="Group 1"/>
          <p:cNvGrpSpPr>
            <a:grpSpLocks/>
          </p:cNvGrpSpPr>
          <p:nvPr/>
        </p:nvGrpSpPr>
        <p:grpSpPr bwMode="auto">
          <a:xfrm>
            <a:off x="0" y="5259388"/>
            <a:ext cx="8534400" cy="1522412"/>
            <a:chOff x="0" y="5258691"/>
            <a:chExt cx="8534400" cy="1523109"/>
          </a:xfrm>
        </p:grpSpPr>
        <p:sp>
          <p:nvSpPr>
            <p:cNvPr id="10" name="Text Box 11"/>
            <p:cNvSpPr txBox="1">
              <a:spLocks noChangeArrowheads="1"/>
            </p:cNvSpPr>
            <p:nvPr/>
          </p:nvSpPr>
          <p:spPr bwMode="auto">
            <a:xfrm>
              <a:off x="0" y="5258691"/>
              <a:ext cx="7315200" cy="1446874"/>
            </a:xfrm>
            <a:prstGeom prst="rect">
              <a:avLst/>
            </a:prstGeom>
            <a:solidFill>
              <a:schemeClr val="bg1"/>
            </a:solid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eaLnBrk="1" fontAlgn="auto" hangingPunct="1">
                <a:spcBef>
                  <a:spcPct val="50000"/>
                </a:spcBef>
                <a:spcAft>
                  <a:spcPts val="0"/>
                </a:spcAft>
                <a:buClr>
                  <a:srgbClr val="00B0F0"/>
                </a:buClr>
                <a:defRPr/>
              </a:pPr>
              <a:endParaRPr lang="en-US" sz="1100" b="1" i="1" dirty="0" smtClean="0">
                <a:latin typeface="Calibri" pitchFamily="34" charset="0"/>
                <a:cs typeface="Calibri" pitchFamily="34" charset="0"/>
              </a:endParaRPr>
            </a:p>
            <a:p>
              <a:pPr marL="341313" eaLnBrk="1" fontAlgn="auto" hangingPunct="1">
                <a:spcBef>
                  <a:spcPct val="50000"/>
                </a:spcBef>
                <a:spcAft>
                  <a:spcPts val="0"/>
                </a:spcAft>
                <a:buClr>
                  <a:srgbClr val="00B0F0"/>
                </a:buClr>
                <a:defRPr/>
              </a:pPr>
              <a:r>
                <a:rPr lang="en-US" sz="2200" b="1" i="1" dirty="0" smtClean="0">
                  <a:latin typeface="Calibri" pitchFamily="34" charset="0"/>
                  <a:cs typeface="Calibri" pitchFamily="34" charset="0"/>
                </a:rPr>
                <a:t>The </a:t>
              </a:r>
              <a:r>
                <a:rPr lang="en-US" sz="2200" b="1" i="1" dirty="0">
                  <a:latin typeface="Calibri" pitchFamily="34" charset="0"/>
                  <a:cs typeface="Calibri" pitchFamily="34" charset="0"/>
                </a:rPr>
                <a:t>Philippines, through the PAGASA, is a Member of the World Meteorological Organization (WMO), </a:t>
              </a:r>
              <a:r>
                <a:rPr lang="en-US" sz="2200" b="1" i="1" dirty="0" smtClean="0">
                  <a:latin typeface="Calibri" pitchFamily="34" charset="0"/>
                  <a:cs typeface="Calibri" pitchFamily="34" charset="0"/>
                </a:rPr>
                <a:t>a </a:t>
              </a:r>
              <a:r>
                <a:rPr lang="en-US" sz="2200" b="1" i="1" dirty="0">
                  <a:latin typeface="Calibri" pitchFamily="34" charset="0"/>
                  <a:cs typeface="Calibri" pitchFamily="34" charset="0"/>
                </a:rPr>
                <a:t>specialized body of the United </a:t>
              </a:r>
              <a:r>
                <a:rPr lang="en-US" sz="2200" b="1" i="1" dirty="0" smtClean="0">
                  <a:latin typeface="Calibri" pitchFamily="34" charset="0"/>
                  <a:cs typeface="Calibri" pitchFamily="34" charset="0"/>
                </a:rPr>
                <a:t>Nations.</a:t>
              </a:r>
            </a:p>
          </p:txBody>
        </p:sp>
        <p:pic>
          <p:nvPicPr>
            <p:cNvPr id="143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2175" y="5410200"/>
              <a:ext cx="1292225"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4343" name="TextBox 8"/>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6050" y="1733550"/>
            <a:ext cx="3613150"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ChangeArrowheads="1"/>
          </p:cNvSpPr>
          <p:nvPr/>
        </p:nvSpPr>
        <p:spPr bwMode="auto">
          <a:xfrm>
            <a:off x="4773613" y="5695950"/>
            <a:ext cx="40655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altLang="en-US" sz="1500" i="1"/>
              <a:t>Tracks of tropical cyclones that formed in the Western North Pacific (WNW) during the period 1948-2010 (data used : JMA Data set) (Source : Cinco, et. al.,2011)</a:t>
            </a:r>
            <a:endParaRPr lang="en-US" altLang="en-US" sz="1500">
              <a:latin typeface="Calibri" pitchFamily="34" charset="0"/>
            </a:endParaRPr>
          </a:p>
        </p:txBody>
      </p:sp>
      <p:sp>
        <p:nvSpPr>
          <p:cNvPr id="5" name="Rectangle 4"/>
          <p:cNvSpPr/>
          <p:nvPr/>
        </p:nvSpPr>
        <p:spPr>
          <a:xfrm>
            <a:off x="39688" y="609600"/>
            <a:ext cx="4303712" cy="5816600"/>
          </a:xfrm>
          <a:prstGeom prst="rect">
            <a:avLst/>
          </a:prstGeom>
        </p:spPr>
        <p:txBody>
          <a:bodyPr>
            <a:spAutoFit/>
          </a:bodyPr>
          <a:lstStyle/>
          <a:p>
            <a:pPr marL="344488" indent="-344488" algn="just" eaLnBrk="1" fontAlgn="auto" hangingPunct="1">
              <a:spcBef>
                <a:spcPts val="0"/>
              </a:spcBef>
              <a:spcAft>
                <a:spcPts val="0"/>
              </a:spcAft>
              <a:buFont typeface="Arial" pitchFamily="34" charset="0"/>
              <a:buChar char="•"/>
              <a:defRPr/>
            </a:pPr>
            <a:r>
              <a:rPr lang="en-PH" sz="2000" b="1" dirty="0">
                <a:solidFill>
                  <a:srgbClr val="FF0000"/>
                </a:solidFill>
                <a:latin typeface="Arial" panose="020B0604020202020204" pitchFamily="34" charset="0"/>
                <a:cs typeface="Arial" panose="020B0604020202020204" pitchFamily="34" charset="0"/>
              </a:rPr>
              <a:t>Philippines</a:t>
            </a:r>
            <a:r>
              <a:rPr lang="en-PH" sz="2000" b="1" dirty="0">
                <a:solidFill>
                  <a:srgbClr val="003399"/>
                </a:solidFill>
                <a:latin typeface="Arial" panose="020B0604020202020204" pitchFamily="34" charset="0"/>
                <a:cs typeface="Arial" panose="020B0604020202020204" pitchFamily="34" charset="0"/>
              </a:rPr>
              <a:t> is </a:t>
            </a:r>
            <a:r>
              <a:rPr lang="en-PH" sz="2000" b="1" dirty="0">
                <a:solidFill>
                  <a:srgbClr val="C00000"/>
                </a:solidFill>
                <a:latin typeface="Arial" panose="020B0604020202020204" pitchFamily="34" charset="0"/>
                <a:cs typeface="Arial" panose="020B0604020202020204" pitchFamily="34" charset="0"/>
              </a:rPr>
              <a:t>4th in the world </a:t>
            </a:r>
            <a:r>
              <a:rPr lang="en-PH" sz="2000" b="1" dirty="0">
                <a:solidFill>
                  <a:srgbClr val="003399"/>
                </a:solidFill>
                <a:latin typeface="Arial" panose="020B0604020202020204" pitchFamily="34" charset="0"/>
                <a:cs typeface="Arial" panose="020B0604020202020204" pitchFamily="34" charset="0"/>
              </a:rPr>
              <a:t>as the country’s most exposed and at risk to natural hazards </a:t>
            </a:r>
            <a:r>
              <a:rPr lang="en-PH" sz="1600" b="1" i="1" dirty="0">
                <a:solidFill>
                  <a:srgbClr val="003399"/>
                </a:solidFill>
                <a:latin typeface="Arial" panose="020B0604020202020204" pitchFamily="34" charset="0"/>
                <a:cs typeface="Arial" panose="020B0604020202020204" pitchFamily="34" charset="0"/>
              </a:rPr>
              <a:t>(World Risk Report 2017).</a:t>
            </a:r>
          </a:p>
          <a:p>
            <a:pPr marL="344488" indent="-344488" algn="just" eaLnBrk="1" fontAlgn="auto" hangingPunct="1">
              <a:spcBef>
                <a:spcPts val="0"/>
              </a:spcBef>
              <a:spcAft>
                <a:spcPts val="0"/>
              </a:spcAft>
              <a:buFont typeface="Arial" pitchFamily="34" charset="0"/>
              <a:buChar char="•"/>
              <a:defRPr/>
            </a:pPr>
            <a:endParaRPr lang="en-PH" sz="1200" b="1" dirty="0">
              <a:solidFill>
                <a:srgbClr val="003399"/>
              </a:solidFill>
              <a:latin typeface="Arial" panose="020B0604020202020204" pitchFamily="34" charset="0"/>
              <a:cs typeface="Arial" panose="020B0604020202020204" pitchFamily="34" charset="0"/>
            </a:endParaRPr>
          </a:p>
          <a:p>
            <a:pPr marL="346075" indent="-346075" algn="just" eaLnBrk="1" fontAlgn="auto" hangingPunct="1">
              <a:spcBef>
                <a:spcPts val="0"/>
              </a:spcBef>
              <a:spcAft>
                <a:spcPts val="0"/>
              </a:spcAft>
              <a:buFont typeface="Arial" pitchFamily="34" charset="0"/>
              <a:buChar char="•"/>
              <a:defRPr/>
            </a:pPr>
            <a:r>
              <a:rPr lang="en-PH" sz="2000" b="1" i="1" dirty="0">
                <a:solidFill>
                  <a:srgbClr val="C00000"/>
                </a:solidFill>
                <a:latin typeface="Arial" panose="020B0604020202020204" pitchFamily="34" charset="0"/>
                <a:cs typeface="Arial" panose="020B0604020202020204" pitchFamily="34" charset="0"/>
              </a:rPr>
              <a:t>20 Tropical Cyclones </a:t>
            </a:r>
            <a:r>
              <a:rPr lang="en-PH" sz="2000" b="1" dirty="0">
                <a:solidFill>
                  <a:srgbClr val="C00000"/>
                </a:solidFill>
                <a:latin typeface="Arial" panose="020B0604020202020204" pitchFamily="34" charset="0"/>
                <a:cs typeface="Arial" panose="020B0604020202020204" pitchFamily="34" charset="0"/>
              </a:rPr>
              <a:t>in a year  with the following associated hazards</a:t>
            </a:r>
          </a:p>
          <a:p>
            <a:pPr algn="just" eaLnBrk="1" fontAlgn="auto" hangingPunct="1">
              <a:spcBef>
                <a:spcPts val="0"/>
              </a:spcBef>
              <a:spcAft>
                <a:spcPts val="0"/>
              </a:spcAft>
              <a:defRPr/>
            </a:pPr>
            <a:r>
              <a:rPr lang="en-PH" sz="2000" b="1" dirty="0">
                <a:solidFill>
                  <a:srgbClr val="C00000"/>
                </a:solidFill>
                <a:latin typeface="Arial" panose="020B0604020202020204" pitchFamily="34" charset="0"/>
                <a:cs typeface="Arial" panose="020B0604020202020204" pitchFamily="34" charset="0"/>
              </a:rPr>
              <a:t>      </a:t>
            </a:r>
            <a:r>
              <a:rPr lang="en-PH" sz="2000" b="1" dirty="0">
                <a:solidFill>
                  <a:srgbClr val="0000FF"/>
                </a:solidFill>
                <a:latin typeface="Arial" panose="020B0604020202020204" pitchFamily="34" charset="0"/>
                <a:cs typeface="Arial" panose="020B0604020202020204" pitchFamily="34" charset="0"/>
              </a:rPr>
              <a:t>-  Strong Winds</a:t>
            </a:r>
          </a:p>
          <a:p>
            <a:pPr marL="627063" indent="-627063" eaLnBrk="1" fontAlgn="auto" hangingPunct="1">
              <a:spcBef>
                <a:spcPts val="0"/>
              </a:spcBef>
              <a:spcAft>
                <a:spcPts val="0"/>
              </a:spcAft>
              <a:defRPr/>
            </a:pPr>
            <a:r>
              <a:rPr lang="en-PH" sz="2000" b="1" dirty="0">
                <a:solidFill>
                  <a:srgbClr val="0000FF"/>
                </a:solidFill>
                <a:latin typeface="Arial" panose="020B0604020202020204" pitchFamily="34" charset="0"/>
                <a:cs typeface="Arial" panose="020B0604020202020204" pitchFamily="34" charset="0"/>
              </a:rPr>
              <a:t>      -  Excessive Rainfall &amp; Thunderstorms</a:t>
            </a:r>
          </a:p>
          <a:p>
            <a:pPr algn="just" eaLnBrk="1" fontAlgn="auto" hangingPunct="1">
              <a:spcBef>
                <a:spcPts val="0"/>
              </a:spcBef>
              <a:spcAft>
                <a:spcPts val="0"/>
              </a:spcAft>
              <a:defRPr/>
            </a:pPr>
            <a:r>
              <a:rPr lang="en-PH" sz="2000" b="1" dirty="0">
                <a:solidFill>
                  <a:srgbClr val="0000FF"/>
                </a:solidFill>
                <a:latin typeface="Arial" panose="020B0604020202020204" pitchFamily="34" charset="0"/>
                <a:cs typeface="Arial" panose="020B0604020202020204" pitchFamily="34" charset="0"/>
              </a:rPr>
              <a:t>      -  Floods</a:t>
            </a:r>
          </a:p>
          <a:p>
            <a:pPr algn="just" eaLnBrk="1" fontAlgn="auto" hangingPunct="1">
              <a:spcBef>
                <a:spcPts val="0"/>
              </a:spcBef>
              <a:spcAft>
                <a:spcPts val="0"/>
              </a:spcAft>
              <a:defRPr/>
            </a:pPr>
            <a:r>
              <a:rPr lang="en-PH" sz="2000" b="1" dirty="0">
                <a:solidFill>
                  <a:srgbClr val="0000FF"/>
                </a:solidFill>
                <a:latin typeface="Arial" panose="020B0604020202020204" pitchFamily="34" charset="0"/>
                <a:cs typeface="Arial" panose="020B0604020202020204" pitchFamily="34" charset="0"/>
              </a:rPr>
              <a:t>      -  Landslides/Mudflows</a:t>
            </a:r>
          </a:p>
          <a:p>
            <a:pPr algn="just" eaLnBrk="1" fontAlgn="auto" hangingPunct="1">
              <a:spcBef>
                <a:spcPts val="0"/>
              </a:spcBef>
              <a:spcAft>
                <a:spcPts val="0"/>
              </a:spcAft>
              <a:defRPr/>
            </a:pPr>
            <a:r>
              <a:rPr lang="en-PH" sz="2000" b="1" dirty="0">
                <a:solidFill>
                  <a:srgbClr val="0000FF"/>
                </a:solidFill>
                <a:latin typeface="Arial" panose="020B0604020202020204" pitchFamily="34" charset="0"/>
                <a:cs typeface="Arial" panose="020B0604020202020204" pitchFamily="34" charset="0"/>
              </a:rPr>
              <a:t>      -  </a:t>
            </a:r>
            <a:r>
              <a:rPr lang="en-PH" sz="2000" b="1" dirty="0">
                <a:solidFill>
                  <a:srgbClr val="0033CC"/>
                </a:solidFill>
                <a:latin typeface="Arial" panose="020B0604020202020204" pitchFamily="34" charset="0"/>
                <a:cs typeface="Arial" panose="020B0604020202020204" pitchFamily="34" charset="0"/>
              </a:rPr>
              <a:t>Storm Surges</a:t>
            </a:r>
          </a:p>
          <a:p>
            <a:pPr algn="just" eaLnBrk="1" fontAlgn="auto" hangingPunct="1">
              <a:spcBef>
                <a:spcPts val="0"/>
              </a:spcBef>
              <a:spcAft>
                <a:spcPts val="0"/>
              </a:spcAft>
              <a:defRPr/>
            </a:pPr>
            <a:r>
              <a:rPr lang="en-PH" sz="2000" b="1" dirty="0">
                <a:solidFill>
                  <a:srgbClr val="0000FF"/>
                </a:solidFill>
                <a:latin typeface="Arial" panose="020B0604020202020204" pitchFamily="34" charset="0"/>
                <a:cs typeface="Arial" panose="020B0604020202020204" pitchFamily="34" charset="0"/>
              </a:rPr>
              <a:t>      -  Tornado</a:t>
            </a:r>
            <a:endParaRPr lang="en-PH" sz="2000" b="1" dirty="0">
              <a:solidFill>
                <a:srgbClr val="FF0000"/>
              </a:solidFill>
              <a:latin typeface="Arial" panose="020B0604020202020204" pitchFamily="34" charset="0"/>
              <a:cs typeface="Arial" panose="020B0604020202020204" pitchFamily="34" charset="0"/>
            </a:endParaRPr>
          </a:p>
          <a:p>
            <a:pPr marL="273050" indent="-273050" eaLnBrk="1" fontAlgn="auto" hangingPunct="1">
              <a:spcBef>
                <a:spcPts val="0"/>
              </a:spcBef>
              <a:spcAft>
                <a:spcPts val="0"/>
              </a:spcAft>
              <a:buFont typeface="Arial" pitchFamily="34" charset="0"/>
              <a:buChar char="•"/>
              <a:defRPr/>
            </a:pPr>
            <a:r>
              <a:rPr lang="en-PH" sz="2000" b="1" dirty="0">
                <a:solidFill>
                  <a:srgbClr val="FF0000"/>
                </a:solidFill>
                <a:latin typeface="Arial" panose="020B0604020202020204" pitchFamily="34" charset="0"/>
                <a:cs typeface="Arial" panose="020B0604020202020204" pitchFamily="34" charset="0"/>
              </a:rPr>
              <a:t> Affected by   ITCZ and monsoons </a:t>
            </a:r>
            <a:r>
              <a:rPr lang="en-PH" sz="2000" b="1" dirty="0">
                <a:solidFill>
                  <a:srgbClr val="0000CC"/>
                </a:solidFill>
                <a:latin typeface="Arial" panose="020B0604020202020204" pitchFamily="34" charset="0"/>
                <a:cs typeface="Arial" panose="020B0604020202020204" pitchFamily="34" charset="0"/>
              </a:rPr>
              <a:t>that result to floods and landslides</a:t>
            </a:r>
          </a:p>
          <a:p>
            <a:pPr algn="just" eaLnBrk="1" fontAlgn="auto" hangingPunct="1">
              <a:spcBef>
                <a:spcPts val="0"/>
              </a:spcBef>
              <a:spcAft>
                <a:spcPts val="0"/>
              </a:spcAft>
              <a:defRPr/>
            </a:pPr>
            <a:r>
              <a:rPr lang="en-PH" sz="2000" b="1" dirty="0">
                <a:solidFill>
                  <a:srgbClr val="0070C0"/>
                </a:solidFill>
                <a:latin typeface="Arial" panose="020B0604020202020204" pitchFamily="34" charset="0"/>
                <a:cs typeface="Arial" panose="020B0604020202020204" pitchFamily="34" charset="0"/>
              </a:rPr>
              <a:t>      </a:t>
            </a:r>
            <a:endParaRPr lang="en-PH" sz="2000" b="1" dirty="0">
              <a:solidFill>
                <a:srgbClr val="0000CC"/>
              </a:solidFill>
              <a:latin typeface="Arial" panose="020B0604020202020204" pitchFamily="34" charset="0"/>
              <a:cs typeface="Arial" panose="020B0604020202020204" pitchFamily="34" charset="0"/>
            </a:endParaRPr>
          </a:p>
        </p:txBody>
      </p:sp>
      <p:pic>
        <p:nvPicPr>
          <p:cNvPr id="15365" name="Content Placeholder 5" descr="800px-Global_tropical_cyclone_tracks-edit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727075"/>
            <a:ext cx="2998788"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365750" y="1190625"/>
            <a:ext cx="296863" cy="4841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Arrow Connector 7"/>
          <p:cNvCxnSpPr>
            <a:stCxn id="7" idx="2"/>
          </p:cNvCxnSpPr>
          <p:nvPr/>
        </p:nvCxnSpPr>
        <p:spPr>
          <a:xfrm>
            <a:off x="5513388" y="1674813"/>
            <a:ext cx="758825" cy="25447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368" name="TextBox 8"/>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300px-Pinatubo_ash_plume_91061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4419600"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352800"/>
            <a:ext cx="4597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itle 11"/>
          <p:cNvSpPr txBox="1">
            <a:spLocks/>
          </p:cNvSpPr>
          <p:nvPr/>
        </p:nvSpPr>
        <p:spPr bwMode="auto">
          <a:xfrm>
            <a:off x="-533400" y="76200"/>
            <a:ext cx="403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PH" altLang="en-US" sz="3200">
                <a:latin typeface="Calibri" pitchFamily="34" charset="0"/>
              </a:rPr>
              <a:t>Disaster Prone ….</a:t>
            </a:r>
          </a:p>
        </p:txBody>
      </p:sp>
      <p:sp>
        <p:nvSpPr>
          <p:cNvPr id="16389" name="Rectangle 1"/>
          <p:cNvSpPr>
            <a:spLocks noChangeArrowheads="1"/>
          </p:cNvSpPr>
          <p:nvPr/>
        </p:nvSpPr>
        <p:spPr bwMode="auto">
          <a:xfrm>
            <a:off x="5029200" y="6642100"/>
            <a:ext cx="4191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https://reliefweb.int/report/philippines/asean-weekly-disaster-update-15-21-january-2018</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4725" y="609600"/>
            <a:ext cx="41195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579813"/>
            <a:ext cx="4017963"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40250" y="1981200"/>
            <a:ext cx="4402138"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60513" y="609600"/>
            <a:ext cx="5907087"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62088" y="1620838"/>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extBox 11"/>
          <p:cNvSpPr txBox="1">
            <a:spLocks noChangeArrowheads="1"/>
          </p:cNvSpPr>
          <p:nvPr/>
        </p:nvSpPr>
        <p:spPr bwMode="auto">
          <a:xfrm>
            <a:off x="3630613" y="6642100"/>
            <a:ext cx="1206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128588" y="228600"/>
            <a:ext cx="8902700" cy="6518275"/>
            <a:chOff x="128905" y="228600"/>
            <a:chExt cx="8902319" cy="6519087"/>
          </a:xfrm>
        </p:grpSpPr>
        <p:grpSp>
          <p:nvGrpSpPr>
            <p:cNvPr id="17412" name="Group 1"/>
            <p:cNvGrpSpPr>
              <a:grpSpLocks/>
            </p:cNvGrpSpPr>
            <p:nvPr/>
          </p:nvGrpSpPr>
          <p:grpSpPr bwMode="auto">
            <a:xfrm>
              <a:off x="128905" y="228600"/>
              <a:ext cx="8902319" cy="6353406"/>
              <a:chOff x="98425" y="425831"/>
              <a:chExt cx="8902319" cy="6353406"/>
            </a:xfrm>
          </p:grpSpPr>
          <p:sp>
            <p:nvSpPr>
              <p:cNvPr id="5" name="Text Box 3"/>
              <p:cNvSpPr txBox="1">
                <a:spLocks noChangeArrowheads="1"/>
              </p:cNvSpPr>
              <p:nvPr/>
            </p:nvSpPr>
            <p:spPr bwMode="auto">
              <a:xfrm>
                <a:off x="98425" y="429006"/>
                <a:ext cx="2057312" cy="860532"/>
              </a:xfrm>
              <a:prstGeom prst="rect">
                <a:avLst/>
              </a:prstGeom>
              <a:solidFill>
                <a:schemeClr val="accent1">
                  <a:lumMod val="20000"/>
                  <a:lumOff val="80000"/>
                </a:schemeClr>
              </a:solidFill>
              <a:ln w="38100" cmpd="dbl">
                <a:solidFill>
                  <a:schemeClr val="bg2"/>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ct val="50000"/>
                  </a:spcBef>
                  <a:spcAft>
                    <a:spcPts val="0"/>
                  </a:spcAft>
                  <a:defRPr/>
                </a:pPr>
                <a:r>
                  <a:rPr lang="en-US" sz="2400" b="1" dirty="0">
                    <a:solidFill>
                      <a:srgbClr val="4F81BD">
                        <a:lumMod val="50000"/>
                      </a:srgbClr>
                    </a:solidFill>
                    <a:latin typeface="Tahoma" pitchFamily="34" charset="0"/>
                    <a:ea typeface="Tahoma" pitchFamily="34" charset="0"/>
                    <a:cs typeface="Tahoma" pitchFamily="34" charset="0"/>
                  </a:rPr>
                  <a:t>Information Packages</a:t>
                </a:r>
              </a:p>
            </p:txBody>
          </p:sp>
          <p:sp>
            <p:nvSpPr>
              <p:cNvPr id="6" name="Text Box 4"/>
              <p:cNvSpPr txBox="1">
                <a:spLocks noChangeArrowheads="1"/>
              </p:cNvSpPr>
              <p:nvPr/>
            </p:nvSpPr>
            <p:spPr bwMode="auto">
              <a:xfrm>
                <a:off x="2460524" y="429006"/>
                <a:ext cx="2590689" cy="860532"/>
              </a:xfrm>
              <a:prstGeom prst="rect">
                <a:avLst/>
              </a:prstGeom>
              <a:solidFill>
                <a:schemeClr val="accent1">
                  <a:lumMod val="20000"/>
                  <a:lumOff val="80000"/>
                </a:schemeClr>
              </a:solidFill>
              <a:ln w="38100" cmpd="dbl">
                <a:solidFill>
                  <a:schemeClr val="bg2"/>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ct val="50000"/>
                  </a:spcBef>
                  <a:spcAft>
                    <a:spcPts val="0"/>
                  </a:spcAft>
                  <a:defRPr/>
                </a:pPr>
                <a:r>
                  <a:rPr lang="en-US" sz="2400" b="1" dirty="0">
                    <a:solidFill>
                      <a:srgbClr val="4F81BD">
                        <a:lumMod val="50000"/>
                      </a:srgbClr>
                    </a:solidFill>
                    <a:latin typeface="Tahoma" pitchFamily="34" charset="0"/>
                    <a:ea typeface="Tahoma" pitchFamily="34" charset="0"/>
                    <a:cs typeface="Tahoma" pitchFamily="34" charset="0"/>
                  </a:rPr>
                  <a:t>Dissemination Channel</a:t>
                </a:r>
              </a:p>
            </p:txBody>
          </p:sp>
          <p:sp>
            <p:nvSpPr>
              <p:cNvPr id="7" name="Text Box 5"/>
              <p:cNvSpPr txBox="1">
                <a:spLocks noChangeArrowheads="1"/>
              </p:cNvSpPr>
              <p:nvPr/>
            </p:nvSpPr>
            <p:spPr bwMode="auto">
              <a:xfrm>
                <a:off x="5333776" y="425831"/>
                <a:ext cx="2209705" cy="860532"/>
              </a:xfrm>
              <a:prstGeom prst="rect">
                <a:avLst/>
              </a:prstGeom>
              <a:solidFill>
                <a:schemeClr val="accent1">
                  <a:lumMod val="20000"/>
                  <a:lumOff val="80000"/>
                </a:schemeClr>
              </a:solidFill>
              <a:ln w="38100" cmpd="dbl">
                <a:solidFill>
                  <a:schemeClr val="bg2"/>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ct val="50000"/>
                  </a:spcBef>
                  <a:spcAft>
                    <a:spcPts val="0"/>
                  </a:spcAft>
                  <a:defRPr/>
                </a:pPr>
                <a:r>
                  <a:rPr lang="en-US" sz="2400" b="1" dirty="0">
                    <a:solidFill>
                      <a:srgbClr val="4F81BD">
                        <a:lumMod val="50000"/>
                      </a:srgbClr>
                    </a:solidFill>
                    <a:latin typeface="Tahoma" pitchFamily="34" charset="0"/>
                    <a:ea typeface="Tahoma" pitchFamily="34" charset="0"/>
                    <a:cs typeface="Tahoma" pitchFamily="34" charset="0"/>
                  </a:rPr>
                  <a:t>End Users/ Beneficiaries</a:t>
                </a:r>
              </a:p>
            </p:txBody>
          </p:sp>
          <p:sp>
            <p:nvSpPr>
              <p:cNvPr id="8" name="Text Box 6"/>
              <p:cNvSpPr txBox="1">
                <a:spLocks noChangeArrowheads="1"/>
              </p:cNvSpPr>
              <p:nvPr/>
            </p:nvSpPr>
            <p:spPr bwMode="auto">
              <a:xfrm>
                <a:off x="174622" y="1876987"/>
                <a:ext cx="1828722" cy="1314614"/>
              </a:xfrm>
              <a:prstGeom prst="rect">
                <a:avLst/>
              </a:prstGeom>
              <a:solidFill>
                <a:schemeClr val="accent5">
                  <a:lumMod val="20000"/>
                  <a:lumOff val="80000"/>
                </a:schemeClr>
              </a:solidFill>
              <a:ln w="3175">
                <a:solidFill>
                  <a:schemeClr val="tx1"/>
                </a:solidFill>
                <a:miter lim="800000"/>
                <a:headEnd/>
                <a:tailEnd/>
              </a:ln>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ct val="50000"/>
                  </a:spcBef>
                  <a:spcAft>
                    <a:spcPts val="0"/>
                  </a:spcAft>
                  <a:defRPr/>
                </a:pPr>
                <a:r>
                  <a:rPr lang="en-US" sz="2000" b="1" dirty="0">
                    <a:solidFill>
                      <a:srgbClr val="0070C0"/>
                    </a:solidFill>
                    <a:latin typeface="Tahoma" pitchFamily="34" charset="0"/>
                    <a:ea typeface="Tahoma" pitchFamily="34" charset="0"/>
                    <a:cs typeface="Tahoma" pitchFamily="34" charset="0"/>
                  </a:rPr>
                  <a:t>Tropical cyclone advisories &amp; warnings</a:t>
                </a:r>
              </a:p>
            </p:txBody>
          </p:sp>
          <p:sp>
            <p:nvSpPr>
              <p:cNvPr id="9" name="Text Box 7"/>
              <p:cNvSpPr txBox="1">
                <a:spLocks noChangeArrowheads="1"/>
              </p:cNvSpPr>
              <p:nvPr/>
            </p:nvSpPr>
            <p:spPr bwMode="auto">
              <a:xfrm>
                <a:off x="174622" y="4218841"/>
                <a:ext cx="1981115" cy="1314614"/>
              </a:xfrm>
              <a:prstGeom prst="rect">
                <a:avLst/>
              </a:prstGeom>
              <a:solidFill>
                <a:schemeClr val="accent5">
                  <a:lumMod val="20000"/>
                  <a:lumOff val="80000"/>
                </a:schemeClr>
              </a:solidFill>
              <a:ln w="3175">
                <a:solidFill>
                  <a:schemeClr val="tx1"/>
                </a:solidFill>
                <a:miter lim="800000"/>
                <a:headEnd/>
                <a:tailEnd/>
              </a:ln>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ct val="50000"/>
                  </a:spcBef>
                  <a:spcAft>
                    <a:spcPts val="0"/>
                  </a:spcAft>
                  <a:defRPr/>
                </a:pPr>
                <a:r>
                  <a:rPr lang="en-US" sz="2000" b="1" dirty="0">
                    <a:solidFill>
                      <a:srgbClr val="0070C0"/>
                    </a:solidFill>
                    <a:latin typeface="Tahoma" pitchFamily="34" charset="0"/>
                    <a:ea typeface="Tahoma" pitchFamily="34" charset="0"/>
                    <a:cs typeface="Tahoma" pitchFamily="34" charset="0"/>
                  </a:rPr>
                  <a:t>Tropical Cyclone Warnings for Shipping</a:t>
                </a:r>
              </a:p>
            </p:txBody>
          </p:sp>
          <p:sp>
            <p:nvSpPr>
              <p:cNvPr id="10" name="Text Box 8"/>
              <p:cNvSpPr txBox="1">
                <a:spLocks noChangeArrowheads="1"/>
              </p:cNvSpPr>
              <p:nvPr/>
            </p:nvSpPr>
            <p:spPr bwMode="auto">
              <a:xfrm>
                <a:off x="174622" y="5763671"/>
                <a:ext cx="1981115" cy="1016127"/>
              </a:xfrm>
              <a:prstGeom prst="rect">
                <a:avLst/>
              </a:prstGeom>
              <a:solidFill>
                <a:schemeClr val="accent5">
                  <a:lumMod val="20000"/>
                  <a:lumOff val="80000"/>
                </a:schemeClr>
              </a:solidFill>
              <a:ln w="9525">
                <a:solidFill>
                  <a:schemeClr val="tx1"/>
                </a:solidFill>
                <a:miter lim="800000"/>
                <a:headEnd/>
                <a:tailEnd/>
              </a:ln>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ct val="50000"/>
                  </a:spcBef>
                  <a:spcAft>
                    <a:spcPts val="0"/>
                  </a:spcAft>
                  <a:defRPr/>
                </a:pPr>
                <a:r>
                  <a:rPr lang="en-US" sz="2000" b="1" dirty="0">
                    <a:solidFill>
                      <a:srgbClr val="0070C0"/>
                    </a:solidFill>
                    <a:latin typeface="Tahoma" pitchFamily="34" charset="0"/>
                    <a:ea typeface="Tahoma" pitchFamily="34" charset="0"/>
                    <a:cs typeface="Tahoma" pitchFamily="34" charset="0"/>
                  </a:rPr>
                  <a:t>Aviation  Forecasts / warnings</a:t>
                </a:r>
              </a:p>
            </p:txBody>
          </p:sp>
          <p:sp>
            <p:nvSpPr>
              <p:cNvPr id="17420" name="Text Box 9"/>
              <p:cNvSpPr txBox="1">
                <a:spLocks noChangeArrowheads="1"/>
              </p:cNvSpPr>
              <p:nvPr/>
            </p:nvSpPr>
            <p:spPr bwMode="auto">
              <a:xfrm>
                <a:off x="2613025" y="1572387"/>
                <a:ext cx="1981200" cy="707886"/>
              </a:xfrm>
              <a:prstGeom prst="rect">
                <a:avLst/>
              </a:prstGeom>
              <a:solidFill>
                <a:srgbClr val="FFE6C1"/>
              </a:solidFill>
              <a:ln w="38100" cmpd="dbl">
                <a:solidFill>
                  <a:schemeClr val="tx2"/>
                </a:solidFill>
                <a:miter lim="800000"/>
                <a:headEnd/>
                <a:tailEnd/>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altLang="en-US" sz="2000" b="1">
                    <a:solidFill>
                      <a:srgbClr val="000000"/>
                    </a:solidFill>
                    <a:latin typeface="Tahoma" pitchFamily="34" charset="0"/>
                    <a:cs typeface="Tahoma" pitchFamily="34" charset="0"/>
                  </a:rPr>
                  <a:t>Office of the President</a:t>
                </a:r>
              </a:p>
            </p:txBody>
          </p:sp>
          <p:sp>
            <p:nvSpPr>
              <p:cNvPr id="17421" name="Text Box 10"/>
              <p:cNvSpPr txBox="1">
                <a:spLocks noChangeArrowheads="1"/>
              </p:cNvSpPr>
              <p:nvPr/>
            </p:nvSpPr>
            <p:spPr bwMode="auto">
              <a:xfrm>
                <a:off x="2613025" y="2486787"/>
                <a:ext cx="2057400" cy="707886"/>
              </a:xfrm>
              <a:prstGeom prst="rect">
                <a:avLst/>
              </a:prstGeom>
              <a:solidFill>
                <a:srgbClr val="FFE6C1"/>
              </a:solidFill>
              <a:ln w="38100" cmpd="dbl">
                <a:solidFill>
                  <a:schemeClr val="tx2"/>
                </a:solidFill>
                <a:miter lim="800000"/>
                <a:headEnd/>
                <a:tailEnd/>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altLang="en-US" sz="2000" b="1">
                    <a:solidFill>
                      <a:srgbClr val="000000"/>
                    </a:solidFill>
                    <a:latin typeface="Tahoma" pitchFamily="34" charset="0"/>
                    <a:cs typeface="Tahoma" pitchFamily="34" charset="0"/>
                  </a:rPr>
                  <a:t>Office of the Civil Defense</a:t>
                </a:r>
              </a:p>
            </p:txBody>
          </p:sp>
          <p:sp>
            <p:nvSpPr>
              <p:cNvPr id="17422" name="Text Box 11"/>
              <p:cNvSpPr txBox="1">
                <a:spLocks noChangeArrowheads="1"/>
              </p:cNvSpPr>
              <p:nvPr/>
            </p:nvSpPr>
            <p:spPr bwMode="auto">
              <a:xfrm>
                <a:off x="2613025" y="3401187"/>
                <a:ext cx="2057400" cy="400110"/>
              </a:xfrm>
              <a:prstGeom prst="rect">
                <a:avLst/>
              </a:prstGeom>
              <a:solidFill>
                <a:srgbClr val="FFE6C1"/>
              </a:solidFill>
              <a:ln w="38100" cmpd="dbl">
                <a:solidFill>
                  <a:schemeClr val="tx2"/>
                </a:solidFill>
                <a:miter lim="800000"/>
                <a:headEnd/>
                <a:tailEnd/>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altLang="en-US" sz="2000" b="1">
                    <a:solidFill>
                      <a:srgbClr val="000000"/>
                    </a:solidFill>
                    <a:latin typeface="Tahoma" pitchFamily="34" charset="0"/>
                    <a:cs typeface="Tahoma" pitchFamily="34" charset="0"/>
                  </a:rPr>
                  <a:t>Quad-Media</a:t>
                </a:r>
              </a:p>
            </p:txBody>
          </p:sp>
          <p:sp>
            <p:nvSpPr>
              <p:cNvPr id="17423" name="Text Box 12"/>
              <p:cNvSpPr txBox="1">
                <a:spLocks noChangeArrowheads="1"/>
              </p:cNvSpPr>
              <p:nvPr/>
            </p:nvSpPr>
            <p:spPr bwMode="auto">
              <a:xfrm>
                <a:off x="2613025" y="4086987"/>
                <a:ext cx="2057400" cy="707886"/>
              </a:xfrm>
              <a:prstGeom prst="rect">
                <a:avLst/>
              </a:prstGeom>
              <a:solidFill>
                <a:srgbClr val="FFE6C1"/>
              </a:solidFill>
              <a:ln w="38100" cmpd="dbl">
                <a:solidFill>
                  <a:schemeClr val="tx2"/>
                </a:solidFill>
                <a:miter lim="800000"/>
                <a:headEnd/>
                <a:tailEnd/>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altLang="en-US" sz="2000" b="1">
                    <a:solidFill>
                      <a:srgbClr val="000000"/>
                    </a:solidFill>
                    <a:latin typeface="Tahoma" pitchFamily="34" charset="0"/>
                    <a:cs typeface="Tahoma" pitchFamily="34" charset="0"/>
                  </a:rPr>
                  <a:t>PAGASA Field Stations</a:t>
                </a:r>
              </a:p>
            </p:txBody>
          </p:sp>
          <p:sp>
            <p:nvSpPr>
              <p:cNvPr id="17424" name="Line 13"/>
              <p:cNvSpPr>
                <a:spLocks noChangeShapeType="1"/>
              </p:cNvSpPr>
              <p:nvPr/>
            </p:nvSpPr>
            <p:spPr bwMode="auto">
              <a:xfrm>
                <a:off x="2168017" y="5306187"/>
                <a:ext cx="464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5" name="Line 14"/>
              <p:cNvSpPr>
                <a:spLocks noChangeShapeType="1"/>
              </p:cNvSpPr>
              <p:nvPr/>
            </p:nvSpPr>
            <p:spPr bwMode="auto">
              <a:xfrm>
                <a:off x="2170176" y="6172200"/>
                <a:ext cx="411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6" name="Text Box 15"/>
              <p:cNvSpPr txBox="1">
                <a:spLocks noChangeArrowheads="1"/>
              </p:cNvSpPr>
              <p:nvPr/>
            </p:nvSpPr>
            <p:spPr bwMode="auto">
              <a:xfrm>
                <a:off x="7185025" y="5306187"/>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endParaRPr lang="en-US" altLang="en-US" sz="2400">
                  <a:solidFill>
                    <a:srgbClr val="000000"/>
                  </a:solidFill>
                  <a:latin typeface="Comic Sans MS" pitchFamily="66" charset="0"/>
                </a:endParaRPr>
              </a:p>
            </p:txBody>
          </p:sp>
          <p:sp>
            <p:nvSpPr>
              <p:cNvPr id="17427" name="Text Box 16"/>
              <p:cNvSpPr txBox="1">
                <a:spLocks noChangeArrowheads="1"/>
              </p:cNvSpPr>
              <p:nvPr/>
            </p:nvSpPr>
            <p:spPr bwMode="auto">
              <a:xfrm>
                <a:off x="6816437" y="5096426"/>
                <a:ext cx="1676328" cy="406415"/>
              </a:xfrm>
              <a:prstGeom prst="rect">
                <a:avLst/>
              </a:prstGeom>
              <a:solidFill>
                <a:srgbClr val="D5EAFF"/>
              </a:solidFill>
              <a:ln w="9525">
                <a:solidFill>
                  <a:schemeClr val="accent2"/>
                </a:solidFill>
                <a:miter lim="800000"/>
                <a:headEnd/>
                <a:tailEnd/>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altLang="en-US" sz="2000" b="1">
                    <a:solidFill>
                      <a:srgbClr val="632523"/>
                    </a:solidFill>
                    <a:latin typeface="Tahoma" pitchFamily="34" charset="0"/>
                    <a:cs typeface="Tahoma" pitchFamily="34" charset="0"/>
                  </a:rPr>
                  <a:t>Navigators</a:t>
                </a:r>
              </a:p>
            </p:txBody>
          </p:sp>
          <p:sp>
            <p:nvSpPr>
              <p:cNvPr id="17428" name="Text Box 17"/>
              <p:cNvSpPr txBox="1">
                <a:spLocks noChangeArrowheads="1"/>
              </p:cNvSpPr>
              <p:nvPr/>
            </p:nvSpPr>
            <p:spPr bwMode="auto">
              <a:xfrm>
                <a:off x="6287822" y="5967995"/>
                <a:ext cx="1855709" cy="400065"/>
              </a:xfrm>
              <a:prstGeom prst="rect">
                <a:avLst/>
              </a:prstGeom>
              <a:solidFill>
                <a:srgbClr val="D5EAFF"/>
              </a:solidFill>
              <a:ln w="9525">
                <a:solidFill>
                  <a:schemeClr val="accent2"/>
                </a:solidFill>
                <a:miter lim="800000"/>
                <a:headEnd/>
                <a:tailEnd/>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altLang="en-US" sz="2000" b="1">
                    <a:solidFill>
                      <a:srgbClr val="632523"/>
                    </a:solidFill>
                    <a:latin typeface="Tahoma" pitchFamily="34" charset="0"/>
                    <a:cs typeface="Tahoma" pitchFamily="34" charset="0"/>
                  </a:rPr>
                  <a:t>Airline Pilots</a:t>
                </a:r>
              </a:p>
            </p:txBody>
          </p:sp>
          <p:sp>
            <p:nvSpPr>
              <p:cNvPr id="17429" name="Text Box 18"/>
              <p:cNvSpPr txBox="1">
                <a:spLocks noChangeArrowheads="1"/>
              </p:cNvSpPr>
              <p:nvPr/>
            </p:nvSpPr>
            <p:spPr bwMode="auto">
              <a:xfrm>
                <a:off x="5127410" y="1724453"/>
                <a:ext cx="2057312" cy="346088"/>
              </a:xfrm>
              <a:prstGeom prst="rect">
                <a:avLst/>
              </a:prstGeom>
              <a:solidFill>
                <a:srgbClr val="FFFFB3"/>
              </a:solidFill>
              <a:ln w="9525">
                <a:solidFill>
                  <a:schemeClr val="accent2"/>
                </a:solidFill>
                <a:miter lim="800000"/>
                <a:headEnd/>
                <a:tailEnd/>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altLang="en-US" sz="1600" b="1">
                    <a:solidFill>
                      <a:srgbClr val="77933C"/>
                    </a:solidFill>
                    <a:latin typeface="Tahoma" pitchFamily="34" charset="0"/>
                    <a:cs typeface="Tahoma" pitchFamily="34" charset="0"/>
                  </a:rPr>
                  <a:t>Regional Centers</a:t>
                </a:r>
              </a:p>
            </p:txBody>
          </p:sp>
          <p:sp>
            <p:nvSpPr>
              <p:cNvPr id="17430" name="Text Box 19"/>
              <p:cNvSpPr txBox="1">
                <a:spLocks noChangeArrowheads="1"/>
              </p:cNvSpPr>
              <p:nvPr/>
            </p:nvSpPr>
            <p:spPr bwMode="auto">
              <a:xfrm>
                <a:off x="5181382" y="2191195"/>
                <a:ext cx="2057312" cy="346088"/>
              </a:xfrm>
              <a:prstGeom prst="rect">
                <a:avLst/>
              </a:prstGeom>
              <a:solidFill>
                <a:srgbClr val="FFFFB3"/>
              </a:solidFill>
              <a:ln w="9525">
                <a:solidFill>
                  <a:schemeClr val="accent2"/>
                </a:solidFill>
                <a:miter lim="800000"/>
                <a:headEnd/>
                <a:tailEnd/>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altLang="en-US" sz="1600" b="1">
                    <a:solidFill>
                      <a:srgbClr val="77933C"/>
                    </a:solidFill>
                    <a:latin typeface="Tahoma" pitchFamily="34" charset="0"/>
                    <a:cs typeface="Tahoma" pitchFamily="34" charset="0"/>
                  </a:rPr>
                  <a:t>Local Government</a:t>
                </a:r>
              </a:p>
            </p:txBody>
          </p:sp>
          <p:sp>
            <p:nvSpPr>
              <p:cNvPr id="17431" name="Text Box 20"/>
              <p:cNvSpPr txBox="1">
                <a:spLocks noChangeArrowheads="1"/>
              </p:cNvSpPr>
              <p:nvPr/>
            </p:nvSpPr>
            <p:spPr bwMode="auto">
              <a:xfrm>
                <a:off x="5051213" y="2715089"/>
                <a:ext cx="2133509" cy="590571"/>
              </a:xfrm>
              <a:prstGeom prst="rect">
                <a:avLst/>
              </a:prstGeom>
              <a:solidFill>
                <a:srgbClr val="FFFFB3"/>
              </a:solidFill>
              <a:ln w="9525">
                <a:solidFill>
                  <a:schemeClr val="accent2"/>
                </a:solidFill>
                <a:miter lim="800000"/>
                <a:headEnd/>
                <a:tailEnd/>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altLang="en-US" sz="1600" b="1">
                    <a:solidFill>
                      <a:srgbClr val="77933C"/>
                    </a:solidFill>
                    <a:latin typeface="Tahoma" pitchFamily="34" charset="0"/>
                    <a:cs typeface="Tahoma" pitchFamily="34" charset="0"/>
                  </a:rPr>
                  <a:t>Disaster Response Agencies</a:t>
                </a:r>
              </a:p>
            </p:txBody>
          </p:sp>
          <p:sp>
            <p:nvSpPr>
              <p:cNvPr id="17432" name="Text Box 21"/>
              <p:cNvSpPr txBox="1">
                <a:spLocks noChangeArrowheads="1"/>
              </p:cNvSpPr>
              <p:nvPr/>
            </p:nvSpPr>
            <p:spPr bwMode="auto">
              <a:xfrm>
                <a:off x="5051213" y="3781928"/>
                <a:ext cx="2133509" cy="346088"/>
              </a:xfrm>
              <a:prstGeom prst="rect">
                <a:avLst/>
              </a:prstGeom>
              <a:solidFill>
                <a:srgbClr val="FFFFB3"/>
              </a:solidFill>
              <a:ln w="9525">
                <a:solidFill>
                  <a:schemeClr val="accent2"/>
                </a:solidFill>
                <a:miter lim="800000"/>
                <a:headEnd/>
                <a:tailEnd/>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altLang="en-US" sz="1600" b="1">
                    <a:solidFill>
                      <a:srgbClr val="77933C"/>
                    </a:solidFill>
                    <a:latin typeface="Tahoma" pitchFamily="34" charset="0"/>
                    <a:cs typeface="Tahoma" pitchFamily="34" charset="0"/>
                  </a:rPr>
                  <a:t>Regional Centers</a:t>
                </a:r>
              </a:p>
            </p:txBody>
          </p:sp>
          <p:sp>
            <p:nvSpPr>
              <p:cNvPr id="17433" name="Text Box 22"/>
              <p:cNvSpPr txBox="1">
                <a:spLocks noChangeArrowheads="1"/>
              </p:cNvSpPr>
              <p:nvPr/>
            </p:nvSpPr>
            <p:spPr bwMode="auto">
              <a:xfrm>
                <a:off x="5051213" y="4239145"/>
                <a:ext cx="2133509" cy="346088"/>
              </a:xfrm>
              <a:prstGeom prst="rect">
                <a:avLst/>
              </a:prstGeom>
              <a:solidFill>
                <a:srgbClr val="FFFFB3"/>
              </a:solidFill>
              <a:ln w="9525">
                <a:solidFill>
                  <a:schemeClr val="accent2"/>
                </a:solidFill>
                <a:miter lim="800000"/>
                <a:headEnd/>
                <a:tailEnd/>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altLang="en-US" sz="1600" b="1">
                    <a:solidFill>
                      <a:srgbClr val="77933C"/>
                    </a:solidFill>
                    <a:latin typeface="Tahoma" pitchFamily="34" charset="0"/>
                    <a:cs typeface="Tahoma" pitchFamily="34" charset="0"/>
                  </a:rPr>
                  <a:t>Local Government</a:t>
                </a:r>
              </a:p>
            </p:txBody>
          </p:sp>
          <p:sp>
            <p:nvSpPr>
              <p:cNvPr id="17434" name="Text Box 23"/>
              <p:cNvSpPr txBox="1">
                <a:spLocks noChangeArrowheads="1"/>
              </p:cNvSpPr>
              <p:nvPr/>
            </p:nvSpPr>
            <p:spPr bwMode="auto">
              <a:xfrm>
                <a:off x="7884779" y="2465843"/>
                <a:ext cx="1115965" cy="646135"/>
              </a:xfrm>
              <a:prstGeom prst="rect">
                <a:avLst/>
              </a:prstGeom>
              <a:solidFill>
                <a:srgbClr val="D5EAFF"/>
              </a:solidFill>
              <a:ln w="9525">
                <a:solidFill>
                  <a:schemeClr val="accent2"/>
                </a:solidFill>
                <a:miter lim="800000"/>
                <a:headEnd/>
                <a:tailEnd/>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altLang="en-US" b="1">
                    <a:solidFill>
                      <a:srgbClr val="632523"/>
                    </a:solidFill>
                    <a:latin typeface="Tahoma" pitchFamily="34" charset="0"/>
                    <a:cs typeface="Tahoma" pitchFamily="34" charset="0"/>
                  </a:rPr>
                  <a:t>General Public</a:t>
                </a:r>
              </a:p>
            </p:txBody>
          </p:sp>
          <p:sp>
            <p:nvSpPr>
              <p:cNvPr id="17435" name="Line 24"/>
              <p:cNvSpPr>
                <a:spLocks noChangeShapeType="1"/>
              </p:cNvSpPr>
              <p:nvPr/>
            </p:nvSpPr>
            <p:spPr bwMode="auto">
              <a:xfrm>
                <a:off x="7337425" y="1877187"/>
                <a:ext cx="4572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6" name="Line 25"/>
              <p:cNvSpPr>
                <a:spLocks noChangeShapeType="1"/>
              </p:cNvSpPr>
              <p:nvPr/>
            </p:nvSpPr>
            <p:spPr bwMode="auto">
              <a:xfrm>
                <a:off x="7185025" y="1572387"/>
                <a:ext cx="1524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7" name="Line 26"/>
              <p:cNvSpPr>
                <a:spLocks noChangeShapeType="1"/>
              </p:cNvSpPr>
              <p:nvPr/>
            </p:nvSpPr>
            <p:spPr bwMode="auto">
              <a:xfrm>
                <a:off x="7185025" y="1877187"/>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8" name="Line 27"/>
              <p:cNvSpPr>
                <a:spLocks noChangeShapeType="1"/>
              </p:cNvSpPr>
              <p:nvPr/>
            </p:nvSpPr>
            <p:spPr bwMode="auto">
              <a:xfrm flipV="1">
                <a:off x="4899025" y="1572387"/>
                <a:ext cx="228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9" name="Line 28"/>
              <p:cNvSpPr>
                <a:spLocks noChangeShapeType="1"/>
              </p:cNvSpPr>
              <p:nvPr/>
            </p:nvSpPr>
            <p:spPr bwMode="auto">
              <a:xfrm>
                <a:off x="4899025" y="2334387"/>
                <a:ext cx="256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0" name="Line 29"/>
              <p:cNvSpPr>
                <a:spLocks noChangeShapeType="1"/>
              </p:cNvSpPr>
              <p:nvPr/>
            </p:nvSpPr>
            <p:spPr bwMode="auto">
              <a:xfrm flipV="1">
                <a:off x="2155825" y="1897824"/>
                <a:ext cx="457200" cy="8175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1" name="Line 30"/>
              <p:cNvSpPr>
                <a:spLocks noChangeShapeType="1"/>
              </p:cNvSpPr>
              <p:nvPr/>
            </p:nvSpPr>
            <p:spPr bwMode="auto">
              <a:xfrm>
                <a:off x="2155825" y="2715387"/>
                <a:ext cx="3048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2" name="Line 31"/>
              <p:cNvSpPr>
                <a:spLocks noChangeShapeType="1"/>
              </p:cNvSpPr>
              <p:nvPr/>
            </p:nvSpPr>
            <p:spPr bwMode="auto">
              <a:xfrm>
                <a:off x="7254240" y="2370963"/>
                <a:ext cx="3108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3" name="Line 32"/>
              <p:cNvSpPr>
                <a:spLocks noChangeShapeType="1"/>
              </p:cNvSpPr>
              <p:nvPr/>
            </p:nvSpPr>
            <p:spPr bwMode="auto">
              <a:xfrm>
                <a:off x="7566025" y="2334387"/>
                <a:ext cx="2286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4" name="Line 33"/>
              <p:cNvSpPr>
                <a:spLocks noChangeShapeType="1"/>
              </p:cNvSpPr>
              <p:nvPr/>
            </p:nvSpPr>
            <p:spPr bwMode="auto">
              <a:xfrm>
                <a:off x="7185025" y="2791587"/>
                <a:ext cx="6949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5" name="Line 34"/>
              <p:cNvSpPr>
                <a:spLocks noChangeShapeType="1"/>
              </p:cNvSpPr>
              <p:nvPr/>
            </p:nvSpPr>
            <p:spPr bwMode="auto">
              <a:xfrm flipH="1">
                <a:off x="4594225" y="1572387"/>
                <a:ext cx="304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6" name="Line 35"/>
              <p:cNvSpPr>
                <a:spLocks noChangeShapeType="1"/>
              </p:cNvSpPr>
              <p:nvPr/>
            </p:nvSpPr>
            <p:spPr bwMode="auto">
              <a:xfrm>
                <a:off x="4975225" y="1877187"/>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7" name="Line 36"/>
              <p:cNvSpPr>
                <a:spLocks noChangeShapeType="1"/>
              </p:cNvSpPr>
              <p:nvPr/>
            </p:nvSpPr>
            <p:spPr bwMode="auto">
              <a:xfrm flipH="1">
                <a:off x="4822825" y="2334387"/>
                <a:ext cx="762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8" name="Line 37"/>
              <p:cNvSpPr>
                <a:spLocks noChangeShapeType="1"/>
              </p:cNvSpPr>
              <p:nvPr/>
            </p:nvSpPr>
            <p:spPr bwMode="auto">
              <a:xfrm flipH="1">
                <a:off x="4899025" y="1877187"/>
                <a:ext cx="762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9" name="Line 38"/>
              <p:cNvSpPr>
                <a:spLocks noChangeShapeType="1"/>
              </p:cNvSpPr>
              <p:nvPr/>
            </p:nvSpPr>
            <p:spPr bwMode="auto">
              <a:xfrm>
                <a:off x="4670425" y="2867787"/>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0" name="Line 39"/>
              <p:cNvSpPr>
                <a:spLocks noChangeShapeType="1"/>
              </p:cNvSpPr>
              <p:nvPr/>
            </p:nvSpPr>
            <p:spPr bwMode="auto">
              <a:xfrm>
                <a:off x="4691761" y="3553587"/>
                <a:ext cx="27249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1" name="Line 40"/>
              <p:cNvSpPr>
                <a:spLocks noChangeShapeType="1"/>
              </p:cNvSpPr>
              <p:nvPr/>
            </p:nvSpPr>
            <p:spPr bwMode="auto">
              <a:xfrm flipV="1">
                <a:off x="7413625" y="2791587"/>
                <a:ext cx="3810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2" name="Line 41"/>
              <p:cNvSpPr>
                <a:spLocks noChangeShapeType="1"/>
              </p:cNvSpPr>
              <p:nvPr/>
            </p:nvSpPr>
            <p:spPr bwMode="auto">
              <a:xfrm>
                <a:off x="4975225" y="3705987"/>
                <a:ext cx="2514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3" name="Line 42"/>
              <p:cNvSpPr>
                <a:spLocks noChangeShapeType="1"/>
              </p:cNvSpPr>
              <p:nvPr/>
            </p:nvSpPr>
            <p:spPr bwMode="auto">
              <a:xfrm>
                <a:off x="4670425" y="4315587"/>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4" name="Line 43"/>
              <p:cNvSpPr>
                <a:spLocks noChangeShapeType="1"/>
              </p:cNvSpPr>
              <p:nvPr/>
            </p:nvSpPr>
            <p:spPr bwMode="auto">
              <a:xfrm flipH="1">
                <a:off x="4822825" y="3705987"/>
                <a:ext cx="152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5" name="Line 44"/>
              <p:cNvSpPr>
                <a:spLocks noChangeShapeType="1"/>
              </p:cNvSpPr>
              <p:nvPr/>
            </p:nvSpPr>
            <p:spPr bwMode="auto">
              <a:xfrm>
                <a:off x="4822825" y="4315587"/>
                <a:ext cx="2286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6" name="Line 45"/>
              <p:cNvSpPr>
                <a:spLocks noChangeShapeType="1"/>
              </p:cNvSpPr>
              <p:nvPr/>
            </p:nvSpPr>
            <p:spPr bwMode="auto">
              <a:xfrm flipH="1">
                <a:off x="4822825" y="3934587"/>
                <a:ext cx="2286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7" name="Line 46"/>
              <p:cNvSpPr>
                <a:spLocks noChangeShapeType="1"/>
              </p:cNvSpPr>
              <p:nvPr/>
            </p:nvSpPr>
            <p:spPr bwMode="auto">
              <a:xfrm>
                <a:off x="7185025" y="3934587"/>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8" name="Line 47"/>
              <p:cNvSpPr>
                <a:spLocks noChangeShapeType="1"/>
              </p:cNvSpPr>
              <p:nvPr/>
            </p:nvSpPr>
            <p:spPr bwMode="auto">
              <a:xfrm>
                <a:off x="7185025" y="4467987"/>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9" name="Line 48"/>
              <p:cNvSpPr>
                <a:spLocks noChangeShapeType="1"/>
              </p:cNvSpPr>
              <p:nvPr/>
            </p:nvSpPr>
            <p:spPr bwMode="auto">
              <a:xfrm flipV="1">
                <a:off x="7489825" y="2791587"/>
                <a:ext cx="3048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0" name="Line 49"/>
              <p:cNvSpPr>
                <a:spLocks noChangeShapeType="1"/>
              </p:cNvSpPr>
              <p:nvPr/>
            </p:nvSpPr>
            <p:spPr bwMode="auto">
              <a:xfrm flipV="1">
                <a:off x="7489825" y="2791587"/>
                <a:ext cx="304800" cy="1143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1" name="Line 50"/>
              <p:cNvSpPr>
                <a:spLocks noChangeShapeType="1"/>
              </p:cNvSpPr>
              <p:nvPr/>
            </p:nvSpPr>
            <p:spPr bwMode="auto">
              <a:xfrm flipV="1">
                <a:off x="7413625" y="2791587"/>
                <a:ext cx="38100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2" name="Line 51"/>
              <p:cNvSpPr>
                <a:spLocks noChangeShapeType="1"/>
              </p:cNvSpPr>
              <p:nvPr/>
            </p:nvSpPr>
            <p:spPr bwMode="auto">
              <a:xfrm>
                <a:off x="2155825" y="2791587"/>
                <a:ext cx="457200" cy="228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3" name="Line 52"/>
              <p:cNvSpPr>
                <a:spLocks noChangeShapeType="1"/>
              </p:cNvSpPr>
              <p:nvPr/>
            </p:nvSpPr>
            <p:spPr bwMode="auto">
              <a:xfrm>
                <a:off x="2613025" y="5077587"/>
                <a:ext cx="3733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4" name="Line 53"/>
              <p:cNvSpPr>
                <a:spLocks noChangeShapeType="1"/>
              </p:cNvSpPr>
              <p:nvPr/>
            </p:nvSpPr>
            <p:spPr bwMode="auto">
              <a:xfrm flipH="1">
                <a:off x="6346825" y="4772787"/>
                <a:ext cx="2286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5" name="Line 54"/>
              <p:cNvSpPr>
                <a:spLocks noChangeShapeType="1"/>
              </p:cNvSpPr>
              <p:nvPr/>
            </p:nvSpPr>
            <p:spPr bwMode="auto">
              <a:xfrm>
                <a:off x="6575425" y="4772787"/>
                <a:ext cx="91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6" name="Line 55"/>
              <p:cNvSpPr>
                <a:spLocks noChangeShapeType="1"/>
              </p:cNvSpPr>
              <p:nvPr/>
            </p:nvSpPr>
            <p:spPr bwMode="auto">
              <a:xfrm flipH="1">
                <a:off x="7489825" y="2867787"/>
                <a:ext cx="304800" cy="190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7" name="Line 56"/>
              <p:cNvSpPr>
                <a:spLocks noChangeShapeType="1"/>
              </p:cNvSpPr>
              <p:nvPr/>
            </p:nvSpPr>
            <p:spPr bwMode="auto">
              <a:xfrm>
                <a:off x="2155825" y="2715387"/>
                <a:ext cx="30480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8" name="Line 57"/>
              <p:cNvSpPr>
                <a:spLocks noChangeShapeType="1"/>
              </p:cNvSpPr>
              <p:nvPr/>
            </p:nvSpPr>
            <p:spPr bwMode="auto">
              <a:xfrm>
                <a:off x="2460625" y="4163187"/>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9" name="Line 58"/>
              <p:cNvSpPr>
                <a:spLocks noChangeShapeType="1"/>
              </p:cNvSpPr>
              <p:nvPr/>
            </p:nvSpPr>
            <p:spPr bwMode="auto">
              <a:xfrm>
                <a:off x="2460625" y="3553587"/>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70" name="Line 59"/>
              <p:cNvSpPr>
                <a:spLocks noChangeShapeType="1"/>
              </p:cNvSpPr>
              <p:nvPr/>
            </p:nvSpPr>
            <p:spPr bwMode="auto">
              <a:xfrm>
                <a:off x="2003425" y="2715387"/>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 name="Text Box 60"/>
            <p:cNvSpPr txBox="1">
              <a:spLocks noChangeArrowheads="1"/>
            </p:cNvSpPr>
            <p:nvPr/>
          </p:nvSpPr>
          <p:spPr bwMode="auto">
            <a:xfrm>
              <a:off x="2286225" y="6163414"/>
              <a:ext cx="6156062" cy="584273"/>
            </a:xfrm>
            <a:prstGeom prst="rect">
              <a:avLst/>
            </a:prstGeom>
            <a:noFill/>
            <a:ln>
              <a:noFill/>
            </a:ln>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ct val="50000"/>
                </a:spcBef>
                <a:spcAft>
                  <a:spcPts val="0"/>
                </a:spcAft>
                <a:defRPr/>
              </a:pPr>
              <a:r>
                <a:rPr lang="en-US" sz="3200" b="1" dirty="0" smtClean="0">
                  <a:solidFill>
                    <a:srgbClr val="FF0000"/>
                  </a:solidFill>
                  <a:effectLst>
                    <a:outerShdw blurRad="38100" dist="38100" dir="2700000" algn="tl">
                      <a:srgbClr val="000000">
                        <a:alpha val="43137"/>
                      </a:srgbClr>
                    </a:outerShdw>
                  </a:effectLst>
                  <a:latin typeface="+mn-lt"/>
                  <a:ea typeface="Tahoma" pitchFamily="34" charset="0"/>
                  <a:cs typeface="Tahoma" pitchFamily="34" charset="0"/>
                </a:rPr>
                <a:t>Communication &amp; </a:t>
              </a:r>
              <a:r>
                <a:rPr lang="en-US" sz="3200" b="1" dirty="0">
                  <a:solidFill>
                    <a:srgbClr val="FF0000"/>
                  </a:solidFill>
                  <a:effectLst>
                    <a:outerShdw blurRad="38100" dist="38100" dir="2700000" algn="tl">
                      <a:srgbClr val="000000">
                        <a:alpha val="43137"/>
                      </a:srgbClr>
                    </a:outerShdw>
                  </a:effectLst>
                  <a:latin typeface="+mn-lt"/>
                  <a:ea typeface="Tahoma" pitchFamily="34" charset="0"/>
                  <a:cs typeface="Tahoma" pitchFamily="34" charset="0"/>
                </a:rPr>
                <a:t>Dissemination</a:t>
              </a:r>
            </a:p>
          </p:txBody>
        </p:sp>
      </p:grpSp>
      <p:sp>
        <p:nvSpPr>
          <p:cNvPr id="17411" name="TextBox 8"/>
          <p:cNvSpPr txBox="1">
            <a:spLocks noChangeArrowheads="1"/>
          </p:cNvSpPr>
          <p:nvPr/>
        </p:nvSpPr>
        <p:spPr bwMode="auto">
          <a:xfrm>
            <a:off x="4217988" y="6642100"/>
            <a:ext cx="120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800"/>
              <a:t>CAP in the Philippines</a:t>
            </a:r>
          </a:p>
        </p:txBody>
      </p:sp>
    </p:spTree>
  </p:cSld>
  <p:clrMapOvr>
    <a:masterClrMapping/>
  </p:clrMapOvr>
</p:sld>
</file>

<file path=ppt/theme/theme1.xml><?xml version="1.0" encoding="utf-8"?>
<a:theme xmlns:a="http://schemas.openxmlformats.org/drawingml/2006/main" name="PAGASA's Role on DRR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PAGASA's Role on DRRM</Template>
  <TotalTime>1730</TotalTime>
  <Words>1645</Words>
  <Application>Microsoft Office PowerPoint</Application>
  <PresentationFormat>On-screen Show (4:3)</PresentationFormat>
  <Paragraphs>203</Paragraphs>
  <Slides>26</Slides>
  <Notes>18</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9" baseType="lpstr">
      <vt:lpstr>Arial</vt:lpstr>
      <vt:lpstr>Calibri</vt:lpstr>
      <vt:lpstr>Calibri Light</vt:lpstr>
      <vt:lpstr>Arial Narrow</vt:lpstr>
      <vt:lpstr>Arial Black</vt:lpstr>
      <vt:lpstr>굴림</vt:lpstr>
      <vt:lpstr>Old English Text MT</vt:lpstr>
      <vt:lpstr>Symbol</vt:lpstr>
      <vt:lpstr>Tahoma</vt:lpstr>
      <vt:lpstr>Comic Sans MS</vt:lpstr>
      <vt:lpstr>PAGASA's Role on DRRM</vt:lpstr>
      <vt:lpstr>Office Theme</vt:lpstr>
      <vt:lpstr>Microsoft Photo Editor 3.0 Photo</vt:lpstr>
      <vt:lpstr>Common Alerting Protocol in the Philippines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Google Public Alerts</vt:lpstr>
      <vt:lpstr>SAMBRO - Sahana</vt:lpstr>
      <vt:lpstr>New  PAGASA Website</vt:lpstr>
      <vt:lpstr>PowerPoint Presentation</vt:lpstr>
      <vt:lpstr>General Flood Advisory: MANGKHUT (OMPONG)</vt:lpstr>
      <vt:lpstr>Flood Bulletin: First CAP issued from Pampanga  River Basin </vt:lpstr>
      <vt:lpstr>Flood Advisory for River Basin (New CAP)</vt:lpstr>
      <vt:lpstr>Flood Bulletin for Bicol River Basin </vt:lpstr>
      <vt:lpstr>CAP on CLOUD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80</cp:revision>
  <cp:lastPrinted>2015-04-13T01:56:05Z</cp:lastPrinted>
  <dcterms:created xsi:type="dcterms:W3CDTF">2018-03-21T04:01:19Z</dcterms:created>
  <dcterms:modified xsi:type="dcterms:W3CDTF">2018-10-30T19:39:56Z</dcterms:modified>
</cp:coreProperties>
</file>