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8" r:id="rId1"/>
  </p:sldMasterIdLst>
  <p:notesMasterIdLst>
    <p:notesMasterId r:id="rId26"/>
  </p:notesMasterIdLst>
  <p:sldIdLst>
    <p:sldId id="256" r:id="rId2"/>
    <p:sldId id="348" r:id="rId3"/>
    <p:sldId id="295" r:id="rId4"/>
    <p:sldId id="404" r:id="rId5"/>
    <p:sldId id="262" r:id="rId6"/>
    <p:sldId id="264" r:id="rId7"/>
    <p:sldId id="346" r:id="rId8"/>
    <p:sldId id="282" r:id="rId9"/>
    <p:sldId id="353" r:id="rId10"/>
    <p:sldId id="363" r:id="rId11"/>
    <p:sldId id="364" r:id="rId12"/>
    <p:sldId id="369" r:id="rId13"/>
    <p:sldId id="396" r:id="rId14"/>
    <p:sldId id="397" r:id="rId15"/>
    <p:sldId id="399" r:id="rId16"/>
    <p:sldId id="400" r:id="rId17"/>
    <p:sldId id="309" r:id="rId18"/>
    <p:sldId id="310" r:id="rId19"/>
    <p:sldId id="391" r:id="rId20"/>
    <p:sldId id="405" r:id="rId21"/>
    <p:sldId id="401" r:id="rId22"/>
    <p:sldId id="407" r:id="rId23"/>
    <p:sldId id="406" r:id="rId24"/>
    <p:sldId id="355" r:id="rId25"/>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mstrong Cheng" initials="AC" lastIdx="2" clrIdx="0">
    <p:extLst>
      <p:ext uri="{19B8F6BF-5375-455C-9EA6-DF929625EA0E}">
        <p15:presenceInfo xmlns:p15="http://schemas.microsoft.com/office/powerpoint/2012/main" userId="35be87a6ead2e6e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4" autoAdjust="0"/>
    <p:restoredTop sz="93409" autoAdjust="0"/>
  </p:normalViewPr>
  <p:slideViewPr>
    <p:cSldViewPr snapToGrid="0">
      <p:cViewPr varScale="1">
        <p:scale>
          <a:sx n="122" d="100"/>
          <a:sy n="122" d="100"/>
        </p:scale>
        <p:origin x="616" y="192"/>
      </p:cViewPr>
      <p:guideLst/>
    </p:cSldViewPr>
  </p:slideViewPr>
  <p:outlineViewPr>
    <p:cViewPr>
      <p:scale>
        <a:sx n="33" d="100"/>
        <a:sy n="33" d="100"/>
      </p:scale>
      <p:origin x="0" y="-82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B164B-825A-487A-BE50-4E262C462837}" type="doc">
      <dgm:prSet loTypeId="urn:microsoft.com/office/officeart/2005/8/layout/process1" loCatId="process" qsTypeId="urn:microsoft.com/office/officeart/2005/8/quickstyle/simple1" qsCatId="simple" csTypeId="urn:microsoft.com/office/officeart/2005/8/colors/accent1_2" csCatId="accent1" phldr="1"/>
      <dgm:spPr/>
    </dgm:pt>
    <dgm:pt modelId="{E0CC7491-915F-449F-91C1-384A822EAF95}">
      <dgm:prSet phldrT="[文字]"/>
      <dgm:spPr/>
      <dgm:t>
        <a:bodyPr/>
        <a:lstStyle/>
        <a:p>
          <a:r>
            <a:rPr lang="en-US" dirty="0"/>
            <a:t>National hazards</a:t>
          </a:r>
        </a:p>
      </dgm:t>
    </dgm:pt>
    <dgm:pt modelId="{B63FC175-12B6-4390-B329-587C38704044}" type="parTrans" cxnId="{1B13E77C-2578-4F37-A0A9-FA6192B0E7CD}">
      <dgm:prSet/>
      <dgm:spPr/>
      <dgm:t>
        <a:bodyPr/>
        <a:lstStyle/>
        <a:p>
          <a:endParaRPr lang="en-US"/>
        </a:p>
      </dgm:t>
    </dgm:pt>
    <dgm:pt modelId="{3F353EE6-6903-40A7-BD8F-8E379568A304}" type="sibTrans" cxnId="{1B13E77C-2578-4F37-A0A9-FA6192B0E7CD}">
      <dgm:prSet/>
      <dgm:spPr/>
      <dgm:t>
        <a:bodyPr/>
        <a:lstStyle/>
        <a:p>
          <a:endParaRPr lang="en-US"/>
        </a:p>
      </dgm:t>
    </dgm:pt>
    <dgm:pt modelId="{8997E4FE-24D7-4B88-AEBB-7CE945D350BF}">
      <dgm:prSet phldrT="[文字]"/>
      <dgm:spPr/>
      <dgm:t>
        <a:bodyPr/>
        <a:lstStyle/>
        <a:p>
          <a:r>
            <a:rPr lang="en-US" dirty="0"/>
            <a:t>Alerts in CAP format</a:t>
          </a:r>
        </a:p>
      </dgm:t>
    </dgm:pt>
    <dgm:pt modelId="{86966646-1107-46E9-AA36-8F6AAFF9B9BF}" type="parTrans" cxnId="{8C8661AF-64D3-419D-986B-3399BA3268A8}">
      <dgm:prSet/>
      <dgm:spPr/>
      <dgm:t>
        <a:bodyPr/>
        <a:lstStyle/>
        <a:p>
          <a:endParaRPr lang="en-US"/>
        </a:p>
      </dgm:t>
    </dgm:pt>
    <dgm:pt modelId="{5C4254D1-C48C-4497-8290-162F2B8D0CBD}" type="sibTrans" cxnId="{8C8661AF-64D3-419D-986B-3399BA3268A8}">
      <dgm:prSet/>
      <dgm:spPr/>
      <dgm:t>
        <a:bodyPr/>
        <a:lstStyle/>
        <a:p>
          <a:endParaRPr lang="en-US"/>
        </a:p>
      </dgm:t>
    </dgm:pt>
    <dgm:pt modelId="{933D2E2F-9F3D-420C-8119-41A6B86DEE6A}">
      <dgm:prSet phldrT="[文字]"/>
      <dgm:spPr/>
      <dgm:t>
        <a:bodyPr/>
        <a:lstStyle/>
        <a:p>
          <a:r>
            <a:rPr lang="en-US" dirty="0"/>
            <a:t>Colour-coded visual effect</a:t>
          </a:r>
        </a:p>
      </dgm:t>
    </dgm:pt>
    <dgm:pt modelId="{D4E211D5-3BD4-436F-8061-5FE03E1B4F90}" type="parTrans" cxnId="{E52BA018-1A7D-4826-8D05-FE58672630AC}">
      <dgm:prSet/>
      <dgm:spPr/>
      <dgm:t>
        <a:bodyPr/>
        <a:lstStyle/>
        <a:p>
          <a:endParaRPr lang="en-US"/>
        </a:p>
      </dgm:t>
    </dgm:pt>
    <dgm:pt modelId="{7579CE20-469D-4209-932C-BD7144BBE594}" type="sibTrans" cxnId="{E52BA018-1A7D-4826-8D05-FE58672630AC}">
      <dgm:prSet/>
      <dgm:spPr/>
      <dgm:t>
        <a:bodyPr/>
        <a:lstStyle/>
        <a:p>
          <a:endParaRPr lang="en-US"/>
        </a:p>
      </dgm:t>
    </dgm:pt>
    <dgm:pt modelId="{44CA6D44-E759-41A0-BDF1-0DF634D4DD7F}" type="pres">
      <dgm:prSet presAssocID="{F59B164B-825A-487A-BE50-4E262C462837}" presName="Name0" presStyleCnt="0">
        <dgm:presLayoutVars>
          <dgm:dir/>
          <dgm:resizeHandles val="exact"/>
        </dgm:presLayoutVars>
      </dgm:prSet>
      <dgm:spPr/>
    </dgm:pt>
    <dgm:pt modelId="{284A9DA5-E455-450A-900A-5FA7C126C2A3}" type="pres">
      <dgm:prSet presAssocID="{E0CC7491-915F-449F-91C1-384A822EAF95}" presName="node" presStyleLbl="node1" presStyleIdx="0" presStyleCnt="3">
        <dgm:presLayoutVars>
          <dgm:bulletEnabled val="1"/>
        </dgm:presLayoutVars>
      </dgm:prSet>
      <dgm:spPr/>
    </dgm:pt>
    <dgm:pt modelId="{CC9F94D7-5052-4945-A814-929487D3B7C0}" type="pres">
      <dgm:prSet presAssocID="{3F353EE6-6903-40A7-BD8F-8E379568A304}" presName="sibTrans" presStyleLbl="sibTrans2D1" presStyleIdx="0" presStyleCnt="2"/>
      <dgm:spPr/>
    </dgm:pt>
    <dgm:pt modelId="{0F34F4A6-BB6C-47AF-9D00-69BE0E9974EF}" type="pres">
      <dgm:prSet presAssocID="{3F353EE6-6903-40A7-BD8F-8E379568A304}" presName="connectorText" presStyleLbl="sibTrans2D1" presStyleIdx="0" presStyleCnt="2"/>
      <dgm:spPr/>
    </dgm:pt>
    <dgm:pt modelId="{E9E17333-AB1D-4C72-A282-B0815E942B09}" type="pres">
      <dgm:prSet presAssocID="{8997E4FE-24D7-4B88-AEBB-7CE945D350BF}" presName="node" presStyleLbl="node1" presStyleIdx="1" presStyleCnt="3">
        <dgm:presLayoutVars>
          <dgm:bulletEnabled val="1"/>
        </dgm:presLayoutVars>
      </dgm:prSet>
      <dgm:spPr/>
    </dgm:pt>
    <dgm:pt modelId="{2D3047D8-EB56-437B-9D59-BDA8D865D9F6}" type="pres">
      <dgm:prSet presAssocID="{5C4254D1-C48C-4497-8290-162F2B8D0CBD}" presName="sibTrans" presStyleLbl="sibTrans2D1" presStyleIdx="1" presStyleCnt="2"/>
      <dgm:spPr/>
    </dgm:pt>
    <dgm:pt modelId="{3B7C4E26-D609-4774-9BC4-FC81E8A41D04}" type="pres">
      <dgm:prSet presAssocID="{5C4254D1-C48C-4497-8290-162F2B8D0CBD}" presName="connectorText" presStyleLbl="sibTrans2D1" presStyleIdx="1" presStyleCnt="2"/>
      <dgm:spPr/>
    </dgm:pt>
    <dgm:pt modelId="{77E52D26-9237-41EB-8EF5-D2BDF908F731}" type="pres">
      <dgm:prSet presAssocID="{933D2E2F-9F3D-420C-8119-41A6B86DEE6A}" presName="node" presStyleLbl="node1" presStyleIdx="2" presStyleCnt="3">
        <dgm:presLayoutVars>
          <dgm:bulletEnabled val="1"/>
        </dgm:presLayoutVars>
      </dgm:prSet>
      <dgm:spPr/>
    </dgm:pt>
  </dgm:ptLst>
  <dgm:cxnLst>
    <dgm:cxn modelId="{094E6A01-7194-4BAF-B6A9-8B5CC27C5440}" type="presOf" srcId="{5C4254D1-C48C-4497-8290-162F2B8D0CBD}" destId="{3B7C4E26-D609-4774-9BC4-FC81E8A41D04}" srcOrd="1" destOrd="0" presId="urn:microsoft.com/office/officeart/2005/8/layout/process1"/>
    <dgm:cxn modelId="{FFDAC407-3C4D-4D88-BB62-249917DF92D5}" type="presOf" srcId="{3F353EE6-6903-40A7-BD8F-8E379568A304}" destId="{CC9F94D7-5052-4945-A814-929487D3B7C0}" srcOrd="0" destOrd="0" presId="urn:microsoft.com/office/officeart/2005/8/layout/process1"/>
    <dgm:cxn modelId="{B0B26218-C285-4649-9986-52AFA6ABA3BE}" type="presOf" srcId="{E0CC7491-915F-449F-91C1-384A822EAF95}" destId="{284A9DA5-E455-450A-900A-5FA7C126C2A3}" srcOrd="0" destOrd="0" presId="urn:microsoft.com/office/officeart/2005/8/layout/process1"/>
    <dgm:cxn modelId="{E52BA018-1A7D-4826-8D05-FE58672630AC}" srcId="{F59B164B-825A-487A-BE50-4E262C462837}" destId="{933D2E2F-9F3D-420C-8119-41A6B86DEE6A}" srcOrd="2" destOrd="0" parTransId="{D4E211D5-3BD4-436F-8061-5FE03E1B4F90}" sibTransId="{7579CE20-469D-4209-932C-BD7144BBE594}"/>
    <dgm:cxn modelId="{0FD91F1A-0578-492B-ABBB-8794488D0131}" type="presOf" srcId="{933D2E2F-9F3D-420C-8119-41A6B86DEE6A}" destId="{77E52D26-9237-41EB-8EF5-D2BDF908F731}" srcOrd="0" destOrd="0" presId="urn:microsoft.com/office/officeart/2005/8/layout/process1"/>
    <dgm:cxn modelId="{3C6E755A-25CE-4D46-ABBE-D95E0B17619C}" type="presOf" srcId="{F59B164B-825A-487A-BE50-4E262C462837}" destId="{44CA6D44-E759-41A0-BDF1-0DF634D4DD7F}" srcOrd="0" destOrd="0" presId="urn:microsoft.com/office/officeart/2005/8/layout/process1"/>
    <dgm:cxn modelId="{1B13E77C-2578-4F37-A0A9-FA6192B0E7CD}" srcId="{F59B164B-825A-487A-BE50-4E262C462837}" destId="{E0CC7491-915F-449F-91C1-384A822EAF95}" srcOrd="0" destOrd="0" parTransId="{B63FC175-12B6-4390-B329-587C38704044}" sibTransId="{3F353EE6-6903-40A7-BD8F-8E379568A304}"/>
    <dgm:cxn modelId="{39AAC484-2A11-495C-B2D0-15564245894D}" type="presOf" srcId="{8997E4FE-24D7-4B88-AEBB-7CE945D350BF}" destId="{E9E17333-AB1D-4C72-A282-B0815E942B09}" srcOrd="0" destOrd="0" presId="urn:microsoft.com/office/officeart/2005/8/layout/process1"/>
    <dgm:cxn modelId="{A2F172AE-9D0D-4FE8-8FCA-ADBA7347505C}" type="presOf" srcId="{5C4254D1-C48C-4497-8290-162F2B8D0CBD}" destId="{2D3047D8-EB56-437B-9D59-BDA8D865D9F6}" srcOrd="0" destOrd="0" presId="urn:microsoft.com/office/officeart/2005/8/layout/process1"/>
    <dgm:cxn modelId="{8C8661AF-64D3-419D-986B-3399BA3268A8}" srcId="{F59B164B-825A-487A-BE50-4E262C462837}" destId="{8997E4FE-24D7-4B88-AEBB-7CE945D350BF}" srcOrd="1" destOrd="0" parTransId="{86966646-1107-46E9-AA36-8F6AAFF9B9BF}" sibTransId="{5C4254D1-C48C-4497-8290-162F2B8D0CBD}"/>
    <dgm:cxn modelId="{0D17FDBE-85DB-4495-9E6F-CC2A08D02B3C}" type="presOf" srcId="{3F353EE6-6903-40A7-BD8F-8E379568A304}" destId="{0F34F4A6-BB6C-47AF-9D00-69BE0E9974EF}" srcOrd="1" destOrd="0" presId="urn:microsoft.com/office/officeart/2005/8/layout/process1"/>
    <dgm:cxn modelId="{A6D9C22B-B277-4121-A3DB-FAD9675AB85D}" type="presParOf" srcId="{44CA6D44-E759-41A0-BDF1-0DF634D4DD7F}" destId="{284A9DA5-E455-450A-900A-5FA7C126C2A3}" srcOrd="0" destOrd="0" presId="urn:microsoft.com/office/officeart/2005/8/layout/process1"/>
    <dgm:cxn modelId="{A54FBC75-33B8-4D73-A87B-61A7C03AB2F6}" type="presParOf" srcId="{44CA6D44-E759-41A0-BDF1-0DF634D4DD7F}" destId="{CC9F94D7-5052-4945-A814-929487D3B7C0}" srcOrd="1" destOrd="0" presId="urn:microsoft.com/office/officeart/2005/8/layout/process1"/>
    <dgm:cxn modelId="{D0B165B0-D52B-482C-BC67-4B953A6A3615}" type="presParOf" srcId="{CC9F94D7-5052-4945-A814-929487D3B7C0}" destId="{0F34F4A6-BB6C-47AF-9D00-69BE0E9974EF}" srcOrd="0" destOrd="0" presId="urn:microsoft.com/office/officeart/2005/8/layout/process1"/>
    <dgm:cxn modelId="{AA509090-D561-49AD-8377-3CBD07369DAB}" type="presParOf" srcId="{44CA6D44-E759-41A0-BDF1-0DF634D4DD7F}" destId="{E9E17333-AB1D-4C72-A282-B0815E942B09}" srcOrd="2" destOrd="0" presId="urn:microsoft.com/office/officeart/2005/8/layout/process1"/>
    <dgm:cxn modelId="{C2A74C4A-B45E-4C22-B4C7-97AA631F5DF5}" type="presParOf" srcId="{44CA6D44-E759-41A0-BDF1-0DF634D4DD7F}" destId="{2D3047D8-EB56-437B-9D59-BDA8D865D9F6}" srcOrd="3" destOrd="0" presId="urn:microsoft.com/office/officeart/2005/8/layout/process1"/>
    <dgm:cxn modelId="{829C827E-8D6C-42A2-8714-112415F3FCDC}" type="presParOf" srcId="{2D3047D8-EB56-437B-9D59-BDA8D865D9F6}" destId="{3B7C4E26-D609-4774-9BC4-FC81E8A41D04}" srcOrd="0" destOrd="0" presId="urn:microsoft.com/office/officeart/2005/8/layout/process1"/>
    <dgm:cxn modelId="{961CFF35-0FE2-4469-A990-2EFBE76485F4}" type="presParOf" srcId="{44CA6D44-E759-41A0-BDF1-0DF634D4DD7F}" destId="{77E52D26-9237-41EB-8EF5-D2BDF908F73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A9DA5-E455-450A-900A-5FA7C126C2A3}">
      <dsp:nvSpPr>
        <dsp:cNvPr id="0" name=""/>
        <dsp:cNvSpPr/>
      </dsp:nvSpPr>
      <dsp:spPr>
        <a:xfrm>
          <a:off x="6048" y="920702"/>
          <a:ext cx="1807792" cy="108467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National hazards</a:t>
          </a:r>
        </a:p>
      </dsp:txBody>
      <dsp:txXfrm>
        <a:off x="37817" y="952471"/>
        <a:ext cx="1744254" cy="1021137"/>
      </dsp:txXfrm>
    </dsp:sp>
    <dsp:sp modelId="{CC9F94D7-5052-4945-A814-929487D3B7C0}">
      <dsp:nvSpPr>
        <dsp:cNvPr id="0" name=""/>
        <dsp:cNvSpPr/>
      </dsp:nvSpPr>
      <dsp:spPr>
        <a:xfrm>
          <a:off x="1994619" y="1238874"/>
          <a:ext cx="383251" cy="4483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994619" y="1328540"/>
        <a:ext cx="268276" cy="269000"/>
      </dsp:txXfrm>
    </dsp:sp>
    <dsp:sp modelId="{E9E17333-AB1D-4C72-A282-B0815E942B09}">
      <dsp:nvSpPr>
        <dsp:cNvPr id="0" name=""/>
        <dsp:cNvSpPr/>
      </dsp:nvSpPr>
      <dsp:spPr>
        <a:xfrm>
          <a:off x="2536957" y="920702"/>
          <a:ext cx="1807792" cy="108467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Alerts in CAP format</a:t>
          </a:r>
        </a:p>
      </dsp:txBody>
      <dsp:txXfrm>
        <a:off x="2568726" y="952471"/>
        <a:ext cx="1744254" cy="1021137"/>
      </dsp:txXfrm>
    </dsp:sp>
    <dsp:sp modelId="{2D3047D8-EB56-437B-9D59-BDA8D865D9F6}">
      <dsp:nvSpPr>
        <dsp:cNvPr id="0" name=""/>
        <dsp:cNvSpPr/>
      </dsp:nvSpPr>
      <dsp:spPr>
        <a:xfrm>
          <a:off x="4525528" y="1238874"/>
          <a:ext cx="383251" cy="4483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525528" y="1328540"/>
        <a:ext cx="268276" cy="269000"/>
      </dsp:txXfrm>
    </dsp:sp>
    <dsp:sp modelId="{77E52D26-9237-41EB-8EF5-D2BDF908F731}">
      <dsp:nvSpPr>
        <dsp:cNvPr id="0" name=""/>
        <dsp:cNvSpPr/>
      </dsp:nvSpPr>
      <dsp:spPr>
        <a:xfrm>
          <a:off x="5067866" y="920702"/>
          <a:ext cx="1807792" cy="108467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Colour-coded visual effect</a:t>
          </a:r>
        </a:p>
      </dsp:txBody>
      <dsp:txXfrm>
        <a:off x="5099635" y="952471"/>
        <a:ext cx="1744254" cy="10211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HK"/>
          </a:p>
        </p:txBody>
      </p:sp>
      <p:sp>
        <p:nvSpPr>
          <p:cNvPr id="3" name="日期版面配置區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6824E4D-1D7A-4AB6-BEED-4756E87226C9}" type="datetimeFigureOut">
              <a:rPr lang="en-HK" smtClean="0"/>
              <a:t>1/11/2018</a:t>
            </a:fld>
            <a:endParaRPr lang="en-HK"/>
          </a:p>
        </p:txBody>
      </p:sp>
      <p:sp>
        <p:nvSpPr>
          <p:cNvPr id="4" name="投影片影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HK"/>
          </a:p>
        </p:txBody>
      </p:sp>
      <p:sp>
        <p:nvSpPr>
          <p:cNvPr id="5" name="備忘稿版面配置區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6" name="頁尾版面配置區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HK"/>
          </a:p>
        </p:txBody>
      </p:sp>
      <p:sp>
        <p:nvSpPr>
          <p:cNvPr id="7" name="投影片編號版面配置區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40283EC5-95A2-4C6C-A3FF-A2EC421761DE}" type="slidenum">
              <a:rPr lang="en-HK" smtClean="0"/>
              <a:t>‹#›</a:t>
            </a:fld>
            <a:endParaRPr lang="en-HK"/>
          </a:p>
        </p:txBody>
      </p:sp>
    </p:spTree>
    <p:extLst>
      <p:ext uri="{BB962C8B-B14F-4D97-AF65-F5344CB8AC3E}">
        <p14:creationId xmlns:p14="http://schemas.microsoft.com/office/powerpoint/2010/main" val="420799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422275" y="1241425"/>
            <a:ext cx="5953125" cy="3349625"/>
          </a:xfrm>
        </p:spPr>
      </p:sp>
      <p:sp>
        <p:nvSpPr>
          <p:cNvPr id="3" name="備忘稿版面配置區 2"/>
          <p:cNvSpPr>
            <a:spLocks noGrp="1"/>
          </p:cNvSpPr>
          <p:nvPr>
            <p:ph type="body" idx="1"/>
          </p:nvPr>
        </p:nvSpPr>
        <p:spPr/>
        <p:txBody>
          <a:bodyPr/>
          <a:lstStyle/>
          <a:p>
            <a:r>
              <a:rPr lang="en-US" dirty="0"/>
              <a:t>Slide 2 – Super Typhoon </a:t>
            </a:r>
            <a:r>
              <a:rPr lang="en-US" dirty="0" err="1"/>
              <a:t>Jebi</a:t>
            </a:r>
            <a:endParaRPr lang="en-HK" dirty="0"/>
          </a:p>
        </p:txBody>
      </p:sp>
      <p:sp>
        <p:nvSpPr>
          <p:cNvPr id="4" name="投影片編號版面配置區 3"/>
          <p:cNvSpPr>
            <a:spLocks noGrp="1"/>
          </p:cNvSpPr>
          <p:nvPr>
            <p:ph type="sldNum" sz="quarter" idx="10"/>
          </p:nvPr>
        </p:nvSpPr>
        <p:spPr/>
        <p:txBody>
          <a:bodyPr/>
          <a:lstStyle/>
          <a:p>
            <a:fld id="{797D810E-ABAC-405C-9A84-92C653D9349C}" type="slidenum">
              <a:rPr lang="en-HK" smtClean="0"/>
              <a:t>3</a:t>
            </a:fld>
            <a:endParaRPr lang="en-HK"/>
          </a:p>
        </p:txBody>
      </p:sp>
    </p:spTree>
    <p:extLst>
      <p:ext uri="{BB962C8B-B14F-4D97-AF65-F5344CB8AC3E}">
        <p14:creationId xmlns:p14="http://schemas.microsoft.com/office/powerpoint/2010/main" val="9406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422275" y="1241425"/>
            <a:ext cx="5953125" cy="3349625"/>
          </a:xfrm>
        </p:spPr>
      </p:sp>
      <p:sp>
        <p:nvSpPr>
          <p:cNvPr id="3" name="備忘稿版面配置區 2"/>
          <p:cNvSpPr>
            <a:spLocks noGrp="1"/>
          </p:cNvSpPr>
          <p:nvPr>
            <p:ph type="body" idx="1"/>
          </p:nvPr>
        </p:nvSpPr>
        <p:spPr/>
        <p:txBody>
          <a:bodyPr/>
          <a:lstStyle/>
          <a:p>
            <a:r>
              <a:rPr lang="en-US" dirty="0"/>
              <a:t>Slide 5 – </a:t>
            </a:r>
            <a:r>
              <a:rPr lang="en-US" dirty="0" err="1"/>
              <a:t>Hato</a:t>
            </a:r>
            <a:r>
              <a:rPr lang="en-US" dirty="0"/>
              <a:t> Flooding HK</a:t>
            </a:r>
            <a:endParaRPr lang="en-HK" dirty="0"/>
          </a:p>
        </p:txBody>
      </p:sp>
      <p:sp>
        <p:nvSpPr>
          <p:cNvPr id="4" name="投影片編號版面配置區 3"/>
          <p:cNvSpPr>
            <a:spLocks noGrp="1"/>
          </p:cNvSpPr>
          <p:nvPr>
            <p:ph type="sldNum" sz="quarter" idx="10"/>
          </p:nvPr>
        </p:nvSpPr>
        <p:spPr/>
        <p:txBody>
          <a:bodyPr/>
          <a:lstStyle/>
          <a:p>
            <a:fld id="{797D810E-ABAC-405C-9A84-92C653D9349C}" type="slidenum">
              <a:rPr lang="en-HK" smtClean="0"/>
              <a:t>5</a:t>
            </a:fld>
            <a:endParaRPr lang="en-HK"/>
          </a:p>
        </p:txBody>
      </p:sp>
    </p:spTree>
    <p:extLst>
      <p:ext uri="{BB962C8B-B14F-4D97-AF65-F5344CB8AC3E}">
        <p14:creationId xmlns:p14="http://schemas.microsoft.com/office/powerpoint/2010/main" val="348488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422275" y="1241425"/>
            <a:ext cx="5953125" cy="3349625"/>
          </a:xfrm>
        </p:spPr>
      </p:sp>
      <p:sp>
        <p:nvSpPr>
          <p:cNvPr id="3" name="備忘稿版面配置區 2"/>
          <p:cNvSpPr>
            <a:spLocks noGrp="1"/>
          </p:cNvSpPr>
          <p:nvPr>
            <p:ph type="body" idx="1"/>
          </p:nvPr>
        </p:nvSpPr>
        <p:spPr/>
        <p:txBody>
          <a:bodyPr/>
          <a:lstStyle/>
          <a:p>
            <a:r>
              <a:rPr lang="en-US" dirty="0"/>
              <a:t>Slide 6 – </a:t>
            </a:r>
            <a:r>
              <a:rPr lang="en-US" dirty="0" err="1"/>
              <a:t>Hato</a:t>
            </a:r>
            <a:r>
              <a:rPr lang="en-US" dirty="0"/>
              <a:t> Flooding Macao</a:t>
            </a:r>
            <a:endParaRPr lang="en-HK" dirty="0"/>
          </a:p>
        </p:txBody>
      </p:sp>
      <p:sp>
        <p:nvSpPr>
          <p:cNvPr id="4" name="投影片編號版面配置區 3"/>
          <p:cNvSpPr>
            <a:spLocks noGrp="1"/>
          </p:cNvSpPr>
          <p:nvPr>
            <p:ph type="sldNum" sz="quarter" idx="10"/>
          </p:nvPr>
        </p:nvSpPr>
        <p:spPr/>
        <p:txBody>
          <a:bodyPr/>
          <a:lstStyle/>
          <a:p>
            <a:fld id="{797D810E-ABAC-405C-9A84-92C653D9349C}" type="slidenum">
              <a:rPr lang="en-HK" smtClean="0"/>
              <a:t>6</a:t>
            </a:fld>
            <a:endParaRPr lang="en-HK"/>
          </a:p>
        </p:txBody>
      </p:sp>
    </p:spTree>
    <p:extLst>
      <p:ext uri="{BB962C8B-B14F-4D97-AF65-F5344CB8AC3E}">
        <p14:creationId xmlns:p14="http://schemas.microsoft.com/office/powerpoint/2010/main" val="45342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HK" dirty="0"/>
          </a:p>
        </p:txBody>
      </p:sp>
      <p:sp>
        <p:nvSpPr>
          <p:cNvPr id="4" name="投影片編號版面配置區 3"/>
          <p:cNvSpPr>
            <a:spLocks noGrp="1"/>
          </p:cNvSpPr>
          <p:nvPr>
            <p:ph type="sldNum" sz="quarter" idx="5"/>
          </p:nvPr>
        </p:nvSpPr>
        <p:spPr/>
        <p:txBody>
          <a:bodyPr/>
          <a:lstStyle/>
          <a:p>
            <a:fld id="{797D810E-ABAC-405C-9A84-92C653D9349C}" type="slidenum">
              <a:rPr lang="en-HK" smtClean="0"/>
              <a:t>9</a:t>
            </a:fld>
            <a:endParaRPr lang="en-HK"/>
          </a:p>
        </p:txBody>
      </p:sp>
    </p:spTree>
    <p:extLst>
      <p:ext uri="{BB962C8B-B14F-4D97-AF65-F5344CB8AC3E}">
        <p14:creationId xmlns:p14="http://schemas.microsoft.com/office/powerpoint/2010/main" val="8642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US" dirty="0"/>
              <a:t>Territories</a:t>
            </a:r>
            <a:r>
              <a:rPr lang="en-US" baseline="0" dirty="0"/>
              <a:t> with warnings in effect are highlight in </a:t>
            </a:r>
            <a:r>
              <a:rPr lang="en-US" baseline="0" dirty="0" err="1"/>
              <a:t>colours</a:t>
            </a:r>
            <a:r>
              <a:rPr lang="en-US" baseline="0" dirty="0"/>
              <a:t>, viz. red, orange, yellow and cyan (</a:t>
            </a:r>
            <a:r>
              <a:rPr lang="en-US" baseline="0" dirty="0">
                <a:solidFill>
                  <a:srgbClr val="FF0000"/>
                </a:solidFill>
              </a:rPr>
              <a:t>NOT</a:t>
            </a:r>
            <a:r>
              <a:rPr lang="en-US" baseline="0" dirty="0"/>
              <a:t> green – green means safe).  More about selection of colour on slide 15 (Adoption of ISO 22324 Standard for colour-coded alerts).</a:t>
            </a:r>
          </a:p>
          <a:p>
            <a:pPr marL="171450" indent="-171450">
              <a:buFont typeface="Arial" panose="020B0604020202020204" pitchFamily="34" charset="0"/>
              <a:buChar char="•"/>
            </a:pPr>
            <a:r>
              <a:rPr lang="en-US" baseline="0" dirty="0"/>
              <a:t>Warnings and alerts coded in CAP are categorized with different level of “Severity”, “Urgency” and “Certainty”.  These can be selected individually on the menu.</a:t>
            </a:r>
          </a:p>
          <a:p>
            <a:pPr marL="171450" indent="-171450">
              <a:buFont typeface="Arial" panose="020B0604020202020204" pitchFamily="34" charset="0"/>
              <a:buChar char="•"/>
            </a:pPr>
            <a:r>
              <a:rPr lang="en-US" baseline="0" dirty="0"/>
              <a:t>The SWIC 2.0 is in beta only.  It does not cover every part of the world.</a:t>
            </a:r>
          </a:p>
          <a:p>
            <a:pPr marL="171450" indent="-171450">
              <a:buFont typeface="Arial" panose="020B0604020202020204" pitchFamily="34" charset="0"/>
              <a:buChar char="•"/>
            </a:pPr>
            <a:r>
              <a:rPr lang="en-US" baseline="0" dirty="0"/>
              <a:t>If there is no warning shown on the map, </a:t>
            </a:r>
            <a:r>
              <a:rPr lang="en-HK" sz="1200" b="0" i="0" kern="1200" dirty="0">
                <a:solidFill>
                  <a:schemeClr val="tx1"/>
                </a:solidFill>
                <a:effectLst/>
                <a:latin typeface="+mn-lt"/>
                <a:ea typeface="+mn-ea"/>
                <a:cs typeface="+mn-cs"/>
              </a:rPr>
              <a:t>it may be due to other reasons apart from no warning is in effect for that area.  The reasons include but not limited to (i) warnings are issued but not made available in CAP format; and (ii) CAP feeds published are not accessible. Users may enable the layers "Warnings not available in CAP" and "CAP feeds not accessible" under Settings (the 2</a:t>
            </a:r>
            <a:r>
              <a:rPr lang="en-HK" sz="1200" b="0" i="0" kern="1200" baseline="30000" dirty="0">
                <a:solidFill>
                  <a:schemeClr val="tx1"/>
                </a:solidFill>
                <a:effectLst/>
                <a:latin typeface="+mn-lt"/>
                <a:ea typeface="+mn-ea"/>
                <a:cs typeface="+mn-cs"/>
              </a:rPr>
              <a:t>nd</a:t>
            </a:r>
            <a:r>
              <a:rPr lang="en-HK" sz="1200" b="0" i="0" kern="1200" dirty="0">
                <a:solidFill>
                  <a:schemeClr val="tx1"/>
                </a:solidFill>
                <a:effectLst/>
                <a:latin typeface="+mn-lt"/>
                <a:ea typeface="+mn-ea"/>
                <a:cs typeface="+mn-cs"/>
              </a:rPr>
              <a:t> button near the upper right-hand corner) to acknowledge the situation.</a:t>
            </a:r>
            <a:endParaRPr lang="en-HK" dirty="0"/>
          </a:p>
        </p:txBody>
      </p:sp>
      <p:sp>
        <p:nvSpPr>
          <p:cNvPr id="4" name="投影片編號版面配置區 3"/>
          <p:cNvSpPr>
            <a:spLocks noGrp="1"/>
          </p:cNvSpPr>
          <p:nvPr>
            <p:ph type="sldNum" sz="quarter" idx="5"/>
          </p:nvPr>
        </p:nvSpPr>
        <p:spPr/>
        <p:txBody>
          <a:bodyPr/>
          <a:lstStyle/>
          <a:p>
            <a:fld id="{40283EC5-95A2-4C6C-A3FF-A2EC421761DE}" type="slidenum">
              <a:rPr lang="en-HK" smtClean="0"/>
              <a:t>14</a:t>
            </a:fld>
            <a:endParaRPr lang="en-HK"/>
          </a:p>
        </p:txBody>
      </p:sp>
    </p:spTree>
    <p:extLst>
      <p:ext uri="{BB962C8B-B14F-4D97-AF65-F5344CB8AC3E}">
        <p14:creationId xmlns:p14="http://schemas.microsoft.com/office/powerpoint/2010/main" val="78449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US" dirty="0"/>
              <a:t>Ordering of Members</a:t>
            </a:r>
            <a:r>
              <a:rPr lang="en-US" baseline="0" dirty="0"/>
              <a:t> shortcut near the bottom is based on the incoming time of the last warning updates.  The logo of the NMHS with latest warning updated is put on the left.</a:t>
            </a:r>
          </a:p>
          <a:p>
            <a:pPr marL="171450" indent="-171450">
              <a:buFont typeface="Arial" panose="020B0604020202020204" pitchFamily="34" charset="0"/>
              <a:buChar char="•"/>
            </a:pPr>
            <a:r>
              <a:rPr lang="en-US" baseline="0" dirty="0"/>
              <a:t>Click on the NMHS logo to zoom into the territory of the Member.</a:t>
            </a:r>
          </a:p>
          <a:p>
            <a:pPr marL="171450" indent="-171450">
              <a:buFont typeface="Arial" panose="020B0604020202020204" pitchFamily="34" charset="0"/>
              <a:buChar char="•"/>
            </a:pPr>
            <a:r>
              <a:rPr lang="en-US" baseline="0" dirty="0"/>
              <a:t>Click on map and summary of warnings for that area will be displayed near the top right corner.</a:t>
            </a:r>
          </a:p>
          <a:p>
            <a:pPr marL="171450" indent="-171450">
              <a:buFont typeface="Arial" panose="020B0604020202020204" pitchFamily="34" charset="0"/>
              <a:buChar char="•"/>
            </a:pPr>
            <a:r>
              <a:rPr lang="en-US" baseline="0" dirty="0"/>
              <a:t>Click the link on the summary box will lead users to a detailed warning page.</a:t>
            </a:r>
          </a:p>
          <a:p>
            <a:pPr marL="0" indent="0">
              <a:buFont typeface="Arial" panose="020B0604020202020204" pitchFamily="34" charset="0"/>
              <a:buNone/>
            </a:pPr>
            <a:endParaRPr lang="en-US" baseline="0" dirty="0"/>
          </a:p>
          <a:p>
            <a:endParaRPr lang="en-HK" dirty="0"/>
          </a:p>
        </p:txBody>
      </p:sp>
      <p:sp>
        <p:nvSpPr>
          <p:cNvPr id="4" name="投影片編號版面配置區 3"/>
          <p:cNvSpPr>
            <a:spLocks noGrp="1"/>
          </p:cNvSpPr>
          <p:nvPr>
            <p:ph type="sldNum" sz="quarter" idx="5"/>
          </p:nvPr>
        </p:nvSpPr>
        <p:spPr/>
        <p:txBody>
          <a:bodyPr/>
          <a:lstStyle/>
          <a:p>
            <a:fld id="{40283EC5-95A2-4C6C-A3FF-A2EC421761DE}" type="slidenum">
              <a:rPr lang="en-HK" smtClean="0"/>
              <a:t>15</a:t>
            </a:fld>
            <a:endParaRPr lang="en-HK"/>
          </a:p>
        </p:txBody>
      </p:sp>
    </p:spTree>
    <p:extLst>
      <p:ext uri="{BB962C8B-B14F-4D97-AF65-F5344CB8AC3E}">
        <p14:creationId xmlns:p14="http://schemas.microsoft.com/office/powerpoint/2010/main" val="288225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Effective time, onset time, and expire time of warnings are displayed.</a:t>
            </a:r>
          </a:p>
          <a:p>
            <a:r>
              <a:rPr lang="en-US" dirty="0"/>
              <a:t>Description of the warning is included.</a:t>
            </a:r>
          </a:p>
          <a:p>
            <a:r>
              <a:rPr lang="en-US" dirty="0"/>
              <a:t>The warning in CAP format can be downloaded.</a:t>
            </a:r>
          </a:p>
          <a:p>
            <a:r>
              <a:rPr lang="en-US" dirty="0"/>
              <a:t>Instructions included in CAP warnings will also be displayed.</a:t>
            </a:r>
            <a:endParaRPr lang="en-HK" dirty="0"/>
          </a:p>
        </p:txBody>
      </p:sp>
      <p:sp>
        <p:nvSpPr>
          <p:cNvPr id="4" name="投影片編號版面配置區 3"/>
          <p:cNvSpPr>
            <a:spLocks noGrp="1"/>
          </p:cNvSpPr>
          <p:nvPr>
            <p:ph type="sldNum" sz="quarter" idx="5"/>
          </p:nvPr>
        </p:nvSpPr>
        <p:spPr/>
        <p:txBody>
          <a:bodyPr/>
          <a:lstStyle/>
          <a:p>
            <a:fld id="{40283EC5-95A2-4C6C-A3FF-A2EC421761DE}" type="slidenum">
              <a:rPr lang="en-HK" smtClean="0"/>
              <a:t>16</a:t>
            </a:fld>
            <a:endParaRPr lang="en-HK"/>
          </a:p>
        </p:txBody>
      </p:sp>
    </p:spTree>
    <p:extLst>
      <p:ext uri="{BB962C8B-B14F-4D97-AF65-F5344CB8AC3E}">
        <p14:creationId xmlns:p14="http://schemas.microsoft.com/office/powerpoint/2010/main" val="1055459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As there are four severity levels in CAP (excluding unknown), the scheme highlighted is adopted in the display of SWIC2.0</a:t>
            </a:r>
          </a:p>
          <a:p>
            <a:r>
              <a:rPr lang="en-US" dirty="0"/>
              <a:t>P</a:t>
            </a:r>
            <a:r>
              <a:rPr lang="en-HK" dirty="0"/>
              <a:t>lease be careful not to mix up this colour with the colour of warnings from some Members, e.g. CMA and </a:t>
            </a:r>
            <a:r>
              <a:rPr lang="en-HK" dirty="0" err="1"/>
              <a:t>MeteoAlarm</a:t>
            </a:r>
            <a:r>
              <a:rPr lang="en-HK" dirty="0"/>
              <a:t>.</a:t>
            </a:r>
          </a:p>
          <a:p>
            <a:r>
              <a:rPr lang="en-US" dirty="0"/>
              <a:t>T</a:t>
            </a:r>
            <a:r>
              <a:rPr lang="en-HK" dirty="0"/>
              <a:t>he colour on SWIC 2.0 is just a visual effect to enable users to identify warnings with different level of severity quick on map.  There is NO direct relation of this colour with the warning colour.</a:t>
            </a:r>
            <a:endParaRPr lang="en-US" dirty="0"/>
          </a:p>
        </p:txBody>
      </p:sp>
      <p:sp>
        <p:nvSpPr>
          <p:cNvPr id="4" name="投影片編號版面配置區 3"/>
          <p:cNvSpPr>
            <a:spLocks noGrp="1"/>
          </p:cNvSpPr>
          <p:nvPr>
            <p:ph type="sldNum" sz="quarter" idx="5"/>
          </p:nvPr>
        </p:nvSpPr>
        <p:spPr/>
        <p:txBody>
          <a:bodyPr/>
          <a:lstStyle/>
          <a:p>
            <a:fld id="{40283EC5-95A2-4C6C-A3FF-A2EC421761DE}" type="slidenum">
              <a:rPr lang="en-HK" smtClean="0"/>
              <a:t>18</a:t>
            </a:fld>
            <a:endParaRPr lang="en-HK"/>
          </a:p>
        </p:txBody>
      </p:sp>
    </p:spTree>
    <p:extLst>
      <p:ext uri="{BB962C8B-B14F-4D97-AF65-F5344CB8AC3E}">
        <p14:creationId xmlns:p14="http://schemas.microsoft.com/office/powerpoint/2010/main" val="1391902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a:xfrm>
            <a:off x="5332412" y="5883275"/>
            <a:ext cx="4324044" cy="365125"/>
          </a:xfrm>
        </p:spPr>
        <p:txBody>
          <a:bodyPr/>
          <a:lstStyle/>
          <a:p>
            <a:endParaRPr lang="en-HK"/>
          </a:p>
        </p:txBody>
      </p:sp>
      <p:sp>
        <p:nvSpPr>
          <p:cNvPr id="6" name="Slide Number Placeholder 5"/>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4285584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13842C3D-51FA-4D79-ACB6-DE3B5358D752}" type="datetimeFigureOut">
              <a:rPr lang="en-HK" smtClean="0"/>
              <a:t>1/11/2018</a:t>
            </a:fld>
            <a:endParaRPr lang="en-HK"/>
          </a:p>
        </p:txBody>
      </p:sp>
      <p:sp>
        <p:nvSpPr>
          <p:cNvPr id="6" name="Footer Placeholder 5"/>
          <p:cNvSpPr>
            <a:spLocks noGrp="1"/>
          </p:cNvSpPr>
          <p:nvPr>
            <p:ph type="ftr" sz="quarter" idx="11"/>
          </p:nvPr>
        </p:nvSpPr>
        <p:spPr/>
        <p:txBody>
          <a:bodyPr/>
          <a:lstStyle/>
          <a:p>
            <a:endParaRPr lang="en-HK"/>
          </a:p>
        </p:txBody>
      </p:sp>
      <p:sp>
        <p:nvSpPr>
          <p:cNvPr id="7" name="Slide Number Placeholder 6"/>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206514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p:txBody>
          <a:bodyPr/>
          <a:lstStyle/>
          <a:p>
            <a:endParaRPr lang="en-HK"/>
          </a:p>
        </p:txBody>
      </p:sp>
      <p:sp>
        <p:nvSpPr>
          <p:cNvPr id="6" name="Slide Number Placeholder 5"/>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3049618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p:txBody>
          <a:bodyPr/>
          <a:lstStyle/>
          <a:p>
            <a:endParaRPr lang="en-HK"/>
          </a:p>
        </p:txBody>
      </p:sp>
      <p:sp>
        <p:nvSpPr>
          <p:cNvPr id="6" name="Slide Number Placeholder 5"/>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1715153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p:txBody>
          <a:bodyPr/>
          <a:lstStyle/>
          <a:p>
            <a:endParaRPr lang="en-HK"/>
          </a:p>
        </p:txBody>
      </p:sp>
      <p:sp>
        <p:nvSpPr>
          <p:cNvPr id="6" name="Slide Number Placeholder 5"/>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1403381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p:txBody>
          <a:bodyPr/>
          <a:lstStyle/>
          <a:p>
            <a:endParaRPr lang="en-HK"/>
          </a:p>
        </p:txBody>
      </p:sp>
      <p:sp>
        <p:nvSpPr>
          <p:cNvPr id="6" name="Slide Number Placeholder 5"/>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874485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p:txBody>
          <a:bodyPr/>
          <a:lstStyle/>
          <a:p>
            <a:endParaRPr lang="en-HK"/>
          </a:p>
        </p:txBody>
      </p:sp>
      <p:sp>
        <p:nvSpPr>
          <p:cNvPr id="6" name="Slide Number Placeholder 5"/>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2318429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p:txBody>
          <a:bodyPr/>
          <a:lstStyle/>
          <a:p>
            <a:endParaRPr lang="en-HK"/>
          </a:p>
        </p:txBody>
      </p:sp>
      <p:sp>
        <p:nvSpPr>
          <p:cNvPr id="6" name="Slide Number Placeholder 5"/>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2526176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p:txBody>
          <a:bodyPr/>
          <a:lstStyle/>
          <a:p>
            <a:endParaRPr lang="en-HK"/>
          </a:p>
        </p:txBody>
      </p:sp>
      <p:sp>
        <p:nvSpPr>
          <p:cNvPr id="6" name="Slide Number Placeholder 5"/>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228997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p:txBody>
          <a:bodyPr/>
          <a:lstStyle/>
          <a:p>
            <a:endParaRPr lang="en-HK"/>
          </a:p>
        </p:txBody>
      </p:sp>
      <p:sp>
        <p:nvSpPr>
          <p:cNvPr id="6" name="Slide Number Placeholder 5"/>
          <p:cNvSpPr>
            <a:spLocks noGrp="1"/>
          </p:cNvSpPr>
          <p:nvPr>
            <p:ph type="sldNum" sz="quarter" idx="12"/>
          </p:nvPr>
        </p:nvSpPr>
        <p:spPr>
          <a:xfrm>
            <a:off x="10951856" y="5867131"/>
            <a:ext cx="551167" cy="365125"/>
          </a:xfrm>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4128797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13842C3D-51FA-4D79-ACB6-DE3B5358D752}" type="datetimeFigureOut">
              <a:rPr lang="en-HK" smtClean="0"/>
              <a:t>1/11/2018</a:t>
            </a:fld>
            <a:endParaRPr lang="en-HK"/>
          </a:p>
        </p:txBody>
      </p:sp>
      <p:sp>
        <p:nvSpPr>
          <p:cNvPr id="5" name="Footer Placeholder 4"/>
          <p:cNvSpPr>
            <a:spLocks noGrp="1"/>
          </p:cNvSpPr>
          <p:nvPr>
            <p:ph type="ftr" sz="quarter" idx="11"/>
          </p:nvPr>
        </p:nvSpPr>
        <p:spPr/>
        <p:txBody>
          <a:bodyPr/>
          <a:lstStyle/>
          <a:p>
            <a:endParaRPr lang="en-HK"/>
          </a:p>
        </p:txBody>
      </p:sp>
      <p:sp>
        <p:nvSpPr>
          <p:cNvPr id="6" name="Slide Number Placeholder 5"/>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4046877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13842C3D-51FA-4D79-ACB6-DE3B5358D752}" type="datetimeFigureOut">
              <a:rPr lang="en-HK" smtClean="0"/>
              <a:t>1/11/2018</a:t>
            </a:fld>
            <a:endParaRPr lang="en-HK"/>
          </a:p>
        </p:txBody>
      </p:sp>
      <p:sp>
        <p:nvSpPr>
          <p:cNvPr id="6" name="Footer Placeholder 5"/>
          <p:cNvSpPr>
            <a:spLocks noGrp="1"/>
          </p:cNvSpPr>
          <p:nvPr>
            <p:ph type="ftr" sz="quarter" idx="11"/>
          </p:nvPr>
        </p:nvSpPr>
        <p:spPr/>
        <p:txBody>
          <a:bodyPr/>
          <a:lstStyle/>
          <a:p>
            <a:endParaRPr lang="en-HK"/>
          </a:p>
        </p:txBody>
      </p:sp>
      <p:sp>
        <p:nvSpPr>
          <p:cNvPr id="7" name="Slide Number Placeholder 6"/>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2311933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13842C3D-51FA-4D79-ACB6-DE3B5358D752}" type="datetimeFigureOut">
              <a:rPr lang="en-HK" smtClean="0"/>
              <a:t>1/11/2018</a:t>
            </a:fld>
            <a:endParaRPr lang="en-HK"/>
          </a:p>
        </p:txBody>
      </p:sp>
      <p:sp>
        <p:nvSpPr>
          <p:cNvPr id="8" name="Footer Placeholder 7"/>
          <p:cNvSpPr>
            <a:spLocks noGrp="1"/>
          </p:cNvSpPr>
          <p:nvPr>
            <p:ph type="ftr" sz="quarter" idx="11"/>
          </p:nvPr>
        </p:nvSpPr>
        <p:spPr/>
        <p:txBody>
          <a:bodyPr/>
          <a:lstStyle/>
          <a:p>
            <a:endParaRPr lang="en-HK"/>
          </a:p>
        </p:txBody>
      </p:sp>
      <p:sp>
        <p:nvSpPr>
          <p:cNvPr id="9" name="Slide Number Placeholder 8"/>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1421277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13842C3D-51FA-4D79-ACB6-DE3B5358D752}" type="datetimeFigureOut">
              <a:rPr lang="en-HK" smtClean="0"/>
              <a:t>1/11/2018</a:t>
            </a:fld>
            <a:endParaRPr lang="en-HK"/>
          </a:p>
        </p:txBody>
      </p:sp>
      <p:sp>
        <p:nvSpPr>
          <p:cNvPr id="4" name="Footer Placeholder 3"/>
          <p:cNvSpPr>
            <a:spLocks noGrp="1"/>
          </p:cNvSpPr>
          <p:nvPr>
            <p:ph type="ftr" sz="quarter" idx="11"/>
          </p:nvPr>
        </p:nvSpPr>
        <p:spPr/>
        <p:txBody>
          <a:bodyPr/>
          <a:lstStyle/>
          <a:p>
            <a:endParaRPr lang="en-HK"/>
          </a:p>
        </p:txBody>
      </p:sp>
      <p:sp>
        <p:nvSpPr>
          <p:cNvPr id="5" name="Slide Number Placeholder 4"/>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2812965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42C3D-51FA-4D79-ACB6-DE3B5358D752}" type="datetimeFigureOut">
              <a:rPr lang="en-HK" smtClean="0"/>
              <a:t>1/11/2018</a:t>
            </a:fld>
            <a:endParaRPr lang="en-HK"/>
          </a:p>
        </p:txBody>
      </p:sp>
      <p:sp>
        <p:nvSpPr>
          <p:cNvPr id="3" name="Footer Placeholder 2"/>
          <p:cNvSpPr>
            <a:spLocks noGrp="1"/>
          </p:cNvSpPr>
          <p:nvPr>
            <p:ph type="ftr" sz="quarter" idx="11"/>
          </p:nvPr>
        </p:nvSpPr>
        <p:spPr/>
        <p:txBody>
          <a:bodyPr/>
          <a:lstStyle/>
          <a:p>
            <a:endParaRPr lang="en-HK"/>
          </a:p>
        </p:txBody>
      </p:sp>
      <p:sp>
        <p:nvSpPr>
          <p:cNvPr id="4" name="Slide Number Placeholder 3"/>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273777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13842C3D-51FA-4D79-ACB6-DE3B5358D752}" type="datetimeFigureOut">
              <a:rPr lang="en-HK" smtClean="0"/>
              <a:t>1/11/2018</a:t>
            </a:fld>
            <a:endParaRPr lang="en-HK"/>
          </a:p>
        </p:txBody>
      </p:sp>
      <p:sp>
        <p:nvSpPr>
          <p:cNvPr id="6" name="Footer Placeholder 5"/>
          <p:cNvSpPr>
            <a:spLocks noGrp="1"/>
          </p:cNvSpPr>
          <p:nvPr>
            <p:ph type="ftr" sz="quarter" idx="11"/>
          </p:nvPr>
        </p:nvSpPr>
        <p:spPr/>
        <p:txBody>
          <a:bodyPr/>
          <a:lstStyle/>
          <a:p>
            <a:endParaRPr lang="en-HK"/>
          </a:p>
        </p:txBody>
      </p:sp>
      <p:sp>
        <p:nvSpPr>
          <p:cNvPr id="7" name="Slide Number Placeholder 6"/>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3911560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13842C3D-51FA-4D79-ACB6-DE3B5358D752}" type="datetimeFigureOut">
              <a:rPr lang="en-HK" smtClean="0"/>
              <a:t>1/11/2018</a:t>
            </a:fld>
            <a:endParaRPr lang="en-HK"/>
          </a:p>
        </p:txBody>
      </p:sp>
      <p:sp>
        <p:nvSpPr>
          <p:cNvPr id="6" name="Footer Placeholder 5"/>
          <p:cNvSpPr>
            <a:spLocks noGrp="1"/>
          </p:cNvSpPr>
          <p:nvPr>
            <p:ph type="ftr" sz="quarter" idx="11"/>
          </p:nvPr>
        </p:nvSpPr>
        <p:spPr/>
        <p:txBody>
          <a:bodyPr/>
          <a:lstStyle/>
          <a:p>
            <a:endParaRPr lang="en-HK"/>
          </a:p>
        </p:txBody>
      </p:sp>
      <p:sp>
        <p:nvSpPr>
          <p:cNvPr id="7" name="Slide Number Placeholder 6"/>
          <p:cNvSpPr>
            <a:spLocks noGrp="1"/>
          </p:cNvSpPr>
          <p:nvPr>
            <p:ph type="sldNum" sz="quarter" idx="12"/>
          </p:nvPr>
        </p:nvSpPr>
        <p:spPr/>
        <p:txBody>
          <a:bodyPr/>
          <a:lstStyle/>
          <a:p>
            <a:fld id="{CCA64948-ED61-4DCC-B385-ED68DEF64EF1}" type="slidenum">
              <a:rPr lang="en-HK" smtClean="0"/>
              <a:t>‹#›</a:t>
            </a:fld>
            <a:endParaRPr lang="en-HK"/>
          </a:p>
        </p:txBody>
      </p:sp>
    </p:spTree>
    <p:extLst>
      <p:ext uri="{BB962C8B-B14F-4D97-AF65-F5344CB8AC3E}">
        <p14:creationId xmlns:p14="http://schemas.microsoft.com/office/powerpoint/2010/main" val="21918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3842C3D-51FA-4D79-ACB6-DE3B5358D752}" type="datetimeFigureOut">
              <a:rPr lang="en-HK" smtClean="0"/>
              <a:t>1/11/2018</a:t>
            </a:fld>
            <a:endParaRPr lang="en-HK"/>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HK"/>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CA64948-ED61-4DCC-B385-ED68DEF64EF1}" type="slidenum">
              <a:rPr lang="en-HK" smtClean="0"/>
              <a:t>‹#›</a:t>
            </a:fld>
            <a:endParaRPr lang="en-HK"/>
          </a:p>
        </p:txBody>
      </p:sp>
    </p:spTree>
    <p:extLst>
      <p:ext uri="{BB962C8B-B14F-4D97-AF65-F5344CB8AC3E}">
        <p14:creationId xmlns:p14="http://schemas.microsoft.com/office/powerpoint/2010/main" val="300907594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cid:part1.3505E2E1.F43E987B@hko.hksa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CF1EBC-CA8B-4BCB-B98B-6842C71BDB89}"/>
              </a:ext>
            </a:extLst>
          </p:cNvPr>
          <p:cNvSpPr>
            <a:spLocks noGrp="1"/>
          </p:cNvSpPr>
          <p:nvPr>
            <p:ph type="ctrTitle"/>
          </p:nvPr>
        </p:nvSpPr>
        <p:spPr>
          <a:xfrm>
            <a:off x="3263677" y="914404"/>
            <a:ext cx="6947127" cy="2680993"/>
          </a:xfrm>
        </p:spPr>
        <p:txBody>
          <a:bodyPr>
            <a:noAutofit/>
          </a:bodyPr>
          <a:lstStyle/>
          <a:p>
            <a:r>
              <a:rPr lang="en-US" sz="4800" dirty="0"/>
              <a:t>The New Severe Weather Information Centre Website</a:t>
            </a:r>
          </a:p>
        </p:txBody>
      </p:sp>
      <p:sp>
        <p:nvSpPr>
          <p:cNvPr id="3" name="副標題 2">
            <a:extLst>
              <a:ext uri="{FF2B5EF4-FFF2-40B4-BE49-F238E27FC236}">
                <a16:creationId xmlns:a16="http://schemas.microsoft.com/office/drawing/2014/main" id="{CF31E0B1-6C26-4ECE-9DAD-BF21C365EFC3}"/>
              </a:ext>
            </a:extLst>
          </p:cNvPr>
          <p:cNvSpPr>
            <a:spLocks noGrp="1"/>
          </p:cNvSpPr>
          <p:nvPr>
            <p:ph type="subTitle" idx="1"/>
          </p:nvPr>
        </p:nvSpPr>
        <p:spPr>
          <a:xfrm>
            <a:off x="3147061" y="4673766"/>
            <a:ext cx="7063740" cy="1143717"/>
          </a:xfrm>
        </p:spPr>
        <p:txBody>
          <a:bodyPr>
            <a:normAutofit/>
          </a:bodyPr>
          <a:lstStyle/>
          <a:p>
            <a:r>
              <a:rPr lang="en-US" dirty="0"/>
              <a:t>CAP Implementation Workshop 2018</a:t>
            </a:r>
          </a:p>
          <a:p>
            <a:r>
              <a:rPr lang="en-US" dirty="0"/>
              <a:t>Armstrong Cheng</a:t>
            </a:r>
          </a:p>
        </p:txBody>
      </p:sp>
      <p:pic>
        <p:nvPicPr>
          <p:cNvPr id="11" name="圖片 10">
            <a:extLst>
              <a:ext uri="{FF2B5EF4-FFF2-40B4-BE49-F238E27FC236}">
                <a16:creationId xmlns:a16="http://schemas.microsoft.com/office/drawing/2014/main" id="{DF406BDB-65E3-4C02-AEE9-F3E6AFB058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82807" y="5943603"/>
            <a:ext cx="2979747" cy="914401"/>
          </a:xfrm>
          <a:prstGeom prst="rect">
            <a:avLst/>
          </a:prstGeom>
        </p:spPr>
      </p:pic>
    </p:spTree>
    <p:extLst>
      <p:ext uri="{BB962C8B-B14F-4D97-AF65-F5344CB8AC3E}">
        <p14:creationId xmlns:p14="http://schemas.microsoft.com/office/powerpoint/2010/main" val="3585362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2843" y="476328"/>
            <a:ext cx="8309021" cy="1143000"/>
          </a:xfrm>
        </p:spPr>
        <p:txBody>
          <a:bodyPr>
            <a:normAutofit/>
          </a:bodyPr>
          <a:lstStyle/>
          <a:p>
            <a:r>
              <a:rPr lang="en-US" sz="3200" b="1" dirty="0">
                <a:solidFill>
                  <a:srgbClr val="0070C0"/>
                </a:solidFill>
                <a:latin typeface="Calibri" panose="020F0502020204030204" pitchFamily="34" charset="0"/>
                <a:ea typeface="+mn-ea"/>
                <a:cs typeface="Calibri" panose="020F0502020204030204" pitchFamily="34" charset="0"/>
              </a:rPr>
              <a:t>WMO Global Multi-hazard Alert System (GMAS) - Background</a:t>
            </a:r>
          </a:p>
        </p:txBody>
      </p:sp>
      <p:sp>
        <p:nvSpPr>
          <p:cNvPr id="3" name="內容版面配置區 2"/>
          <p:cNvSpPr>
            <a:spLocks noGrp="1"/>
          </p:cNvSpPr>
          <p:nvPr>
            <p:ph idx="1"/>
          </p:nvPr>
        </p:nvSpPr>
        <p:spPr>
          <a:xfrm>
            <a:off x="2374739" y="1840967"/>
            <a:ext cx="7780939" cy="4550643"/>
          </a:xfrm>
        </p:spPr>
        <p:txBody>
          <a:bodyPr>
            <a:normAutofit/>
          </a:bodyPr>
          <a:lstStyle/>
          <a:p>
            <a:r>
              <a:rPr lang="en-US" dirty="0"/>
              <a:t>Decision 3.2(1)/1 (EC-69) on GMAS</a:t>
            </a:r>
          </a:p>
          <a:p>
            <a:r>
              <a:rPr lang="en-US" dirty="0"/>
              <a:t>Vision</a:t>
            </a:r>
          </a:p>
          <a:p>
            <a:pPr lvl="1"/>
            <a:r>
              <a:rPr lang="en-US" dirty="0"/>
              <a:t>Recognized globally by decision makers as </a:t>
            </a:r>
            <a:r>
              <a:rPr lang="en-US" dirty="0">
                <a:solidFill>
                  <a:srgbClr val="FF0000"/>
                </a:solidFill>
              </a:rPr>
              <a:t>authoritative warnings and information</a:t>
            </a:r>
            <a:r>
              <a:rPr lang="en-US" dirty="0"/>
              <a:t> related to high-impact weather, water, ocean and climate events</a:t>
            </a:r>
          </a:p>
          <a:p>
            <a:r>
              <a:rPr lang="en-US" dirty="0"/>
              <a:t>Objectives</a:t>
            </a:r>
          </a:p>
          <a:p>
            <a:pPr lvl="1"/>
            <a:r>
              <a:rPr lang="en-US" dirty="0"/>
              <a:t>Provide authoritative information and advice into UN agencies and humanitarian community in both their operational and longer term decision</a:t>
            </a:r>
          </a:p>
          <a:p>
            <a:pPr lvl="1"/>
            <a:r>
              <a:rPr lang="en-US" dirty="0"/>
              <a:t>Aggregate authoritative source of information from Members</a:t>
            </a:r>
          </a:p>
          <a:p>
            <a:pPr lvl="1"/>
            <a:endParaRPr lang="en-US" dirty="0"/>
          </a:p>
        </p:txBody>
      </p:sp>
    </p:spTree>
    <p:extLst>
      <p:ext uri="{BB962C8B-B14F-4D97-AF65-F5344CB8AC3E}">
        <p14:creationId xmlns:p14="http://schemas.microsoft.com/office/powerpoint/2010/main" val="2614901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49633" y="356680"/>
            <a:ext cx="8012710" cy="1348903"/>
          </a:xfrm>
        </p:spPr>
        <p:txBody>
          <a:bodyPr>
            <a:normAutofit/>
          </a:bodyPr>
          <a:lstStyle/>
          <a:p>
            <a:r>
              <a:rPr lang="en-US" sz="3200" b="1" dirty="0">
                <a:solidFill>
                  <a:srgbClr val="0070C0"/>
                </a:solidFill>
                <a:latin typeface="Calibri" panose="020F0502020204030204" pitchFamily="34" charset="0"/>
                <a:ea typeface="+mn-ea"/>
                <a:cs typeface="Calibri" panose="020F0502020204030204" pitchFamily="34" charset="0"/>
              </a:rPr>
              <a:t>WMO Global Multi-hazard Alert System (GMAS) – Objectives</a:t>
            </a:r>
          </a:p>
        </p:txBody>
      </p:sp>
      <p:sp>
        <p:nvSpPr>
          <p:cNvPr id="3" name="內容版面配置區 2"/>
          <p:cNvSpPr>
            <a:spLocks noGrp="1"/>
          </p:cNvSpPr>
          <p:nvPr>
            <p:ph idx="1"/>
          </p:nvPr>
        </p:nvSpPr>
        <p:spPr>
          <a:xfrm>
            <a:off x="2487039" y="2008763"/>
            <a:ext cx="7467600" cy="4351149"/>
          </a:xfrm>
        </p:spPr>
        <p:txBody>
          <a:bodyPr>
            <a:normAutofit/>
          </a:bodyPr>
          <a:lstStyle/>
          <a:p>
            <a:r>
              <a:rPr lang="en-US" dirty="0"/>
              <a:t>Objectives (Cont’d)</a:t>
            </a:r>
          </a:p>
          <a:p>
            <a:pPr lvl="1"/>
            <a:r>
              <a:rPr lang="en-US" dirty="0"/>
              <a:t>Strengthen partnerships with stakeholders to deliver warnings  to the general public in the most efficacious manner;</a:t>
            </a:r>
          </a:p>
          <a:p>
            <a:pPr lvl="1"/>
            <a:r>
              <a:rPr lang="en-US" dirty="0"/>
              <a:t>Raise the </a:t>
            </a:r>
            <a:r>
              <a:rPr lang="en-US" dirty="0">
                <a:solidFill>
                  <a:srgbClr val="FF0000"/>
                </a:solidFill>
              </a:rPr>
              <a:t>visibility</a:t>
            </a:r>
            <a:r>
              <a:rPr lang="en-US" dirty="0"/>
              <a:t> of NMHSs at the national, regional and global scales;</a:t>
            </a:r>
          </a:p>
          <a:p>
            <a:pPr lvl="1"/>
            <a:r>
              <a:rPr lang="en-US" dirty="0"/>
              <a:t>Raise the </a:t>
            </a:r>
            <a:r>
              <a:rPr lang="en-US" dirty="0">
                <a:solidFill>
                  <a:srgbClr val="FF0000"/>
                </a:solidFill>
              </a:rPr>
              <a:t>visibility</a:t>
            </a:r>
            <a:r>
              <a:rPr lang="en-US" dirty="0"/>
              <a:t> of WMO at the UN level;</a:t>
            </a:r>
          </a:p>
          <a:p>
            <a:pPr lvl="1"/>
            <a:r>
              <a:rPr lang="en-US" dirty="0"/>
              <a:t>Enhance the </a:t>
            </a:r>
            <a:r>
              <a:rPr lang="en-US" dirty="0">
                <a:solidFill>
                  <a:srgbClr val="FF0000"/>
                </a:solidFill>
              </a:rPr>
              <a:t>authoritative voice </a:t>
            </a:r>
            <a:r>
              <a:rPr lang="en-US" dirty="0"/>
              <a:t>of Members;</a:t>
            </a:r>
          </a:p>
          <a:p>
            <a:pPr lvl="1"/>
            <a:r>
              <a:rPr lang="en-US" dirty="0"/>
              <a:t>Strengthen Members’ capability and capacity to provide better service</a:t>
            </a:r>
          </a:p>
          <a:p>
            <a:pPr marL="365760" lvl="1" indent="0">
              <a:buNone/>
            </a:pPr>
            <a:endParaRPr lang="en-US" dirty="0"/>
          </a:p>
        </p:txBody>
      </p:sp>
    </p:spTree>
    <p:extLst>
      <p:ext uri="{BB962C8B-B14F-4D97-AF65-F5344CB8AC3E}">
        <p14:creationId xmlns:p14="http://schemas.microsoft.com/office/powerpoint/2010/main" val="4164778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564" y="308045"/>
            <a:ext cx="7704667" cy="1384569"/>
          </a:xfrm>
        </p:spPr>
        <p:txBody>
          <a:bodyPr>
            <a:normAutofit/>
          </a:bodyPr>
          <a:lstStyle/>
          <a:p>
            <a:r>
              <a:rPr lang="en-US" sz="3200" b="1" dirty="0">
                <a:solidFill>
                  <a:srgbClr val="0070C0"/>
                </a:solidFill>
                <a:latin typeface="Calibri" panose="020F0502020204030204" pitchFamily="34" charset="0"/>
                <a:ea typeface="+mn-ea"/>
                <a:cs typeface="Calibri" panose="020F0502020204030204" pitchFamily="34" charset="0"/>
              </a:rPr>
              <a:t>WMO Global Multi-hazard Alert System (GMAS) - Benefits</a:t>
            </a:r>
          </a:p>
        </p:txBody>
      </p:sp>
      <p:sp>
        <p:nvSpPr>
          <p:cNvPr id="3" name="Content Placeholder 2"/>
          <p:cNvSpPr>
            <a:spLocks noGrp="1"/>
          </p:cNvSpPr>
          <p:nvPr>
            <p:ph idx="1"/>
          </p:nvPr>
        </p:nvSpPr>
        <p:spPr>
          <a:xfrm>
            <a:off x="2376791" y="1624519"/>
            <a:ext cx="7979664" cy="4873752"/>
          </a:xfrm>
        </p:spPr>
        <p:txBody>
          <a:bodyPr>
            <a:normAutofit/>
          </a:bodyPr>
          <a:lstStyle/>
          <a:p>
            <a:r>
              <a:rPr lang="en-US" dirty="0"/>
              <a:t>Benefits</a:t>
            </a:r>
          </a:p>
          <a:p>
            <a:pPr lvl="1"/>
            <a:r>
              <a:rPr lang="en-US" dirty="0"/>
              <a:t>Help to </a:t>
            </a:r>
            <a:r>
              <a:rPr lang="en-US" dirty="0">
                <a:solidFill>
                  <a:srgbClr val="FF0000"/>
                </a:solidFill>
              </a:rPr>
              <a:t>save</a:t>
            </a:r>
            <a:r>
              <a:rPr lang="en-US" dirty="0"/>
              <a:t> lives, livelihoods and property </a:t>
            </a:r>
          </a:p>
          <a:p>
            <a:pPr lvl="1"/>
            <a:r>
              <a:rPr lang="en-US" dirty="0"/>
              <a:t>Increased </a:t>
            </a:r>
            <a:r>
              <a:rPr lang="en-US" dirty="0">
                <a:solidFill>
                  <a:srgbClr val="FF0000"/>
                </a:solidFill>
              </a:rPr>
              <a:t>recognition</a:t>
            </a:r>
            <a:r>
              <a:rPr lang="en-US" dirty="0"/>
              <a:t> of NMHSs products and services</a:t>
            </a:r>
          </a:p>
          <a:p>
            <a:pPr lvl="1"/>
            <a:r>
              <a:rPr lang="en-US" dirty="0"/>
              <a:t>Increased </a:t>
            </a:r>
            <a:r>
              <a:rPr lang="en-US" dirty="0">
                <a:solidFill>
                  <a:srgbClr val="FF0000"/>
                </a:solidFill>
              </a:rPr>
              <a:t>standardization</a:t>
            </a:r>
            <a:r>
              <a:rPr lang="en-US" dirty="0"/>
              <a:t> of </a:t>
            </a:r>
            <a:r>
              <a:rPr lang="en-US" dirty="0" err="1"/>
              <a:t>hydrometeorological</a:t>
            </a:r>
            <a:r>
              <a:rPr lang="en-US" dirty="0"/>
              <a:t> warning information among WMO Members (through utilization of </a:t>
            </a:r>
            <a:r>
              <a:rPr lang="en-US" dirty="0">
                <a:solidFill>
                  <a:srgbClr val="FF0000"/>
                </a:solidFill>
              </a:rPr>
              <a:t>CAP</a:t>
            </a:r>
            <a:r>
              <a:rPr lang="en-US" dirty="0"/>
              <a:t>)</a:t>
            </a:r>
          </a:p>
          <a:p>
            <a:pPr lvl="1"/>
            <a:r>
              <a:rPr lang="en-US" dirty="0"/>
              <a:t>Increased </a:t>
            </a:r>
            <a:r>
              <a:rPr lang="en-US" dirty="0">
                <a:solidFill>
                  <a:srgbClr val="FF0000"/>
                </a:solidFill>
              </a:rPr>
              <a:t>sharing</a:t>
            </a:r>
            <a:r>
              <a:rPr lang="en-US" dirty="0"/>
              <a:t> and </a:t>
            </a:r>
            <a:r>
              <a:rPr lang="en-US" dirty="0">
                <a:solidFill>
                  <a:srgbClr val="FF0000"/>
                </a:solidFill>
              </a:rPr>
              <a:t>harmonization</a:t>
            </a:r>
            <a:r>
              <a:rPr lang="en-US" dirty="0"/>
              <a:t> of </a:t>
            </a:r>
            <a:r>
              <a:rPr lang="en-US" dirty="0" err="1"/>
              <a:t>hydrometeorological</a:t>
            </a:r>
            <a:r>
              <a:rPr lang="en-US" dirty="0"/>
              <a:t> warnings and hazard products among Members</a:t>
            </a:r>
          </a:p>
          <a:p>
            <a:pPr lvl="1"/>
            <a:r>
              <a:rPr lang="en-US" dirty="0"/>
              <a:t>Increased focus on NMHS </a:t>
            </a:r>
            <a:r>
              <a:rPr lang="en-US" dirty="0">
                <a:solidFill>
                  <a:srgbClr val="FF0000"/>
                </a:solidFill>
              </a:rPr>
              <a:t>capacity development </a:t>
            </a:r>
            <a:r>
              <a:rPr lang="en-US" dirty="0"/>
              <a:t>to provide reliable, actionable, and timely warnings</a:t>
            </a:r>
          </a:p>
          <a:p>
            <a:pPr lvl="1"/>
            <a:r>
              <a:rPr lang="en-US" dirty="0"/>
              <a:t>Improved user </a:t>
            </a:r>
            <a:r>
              <a:rPr lang="en-US" dirty="0">
                <a:solidFill>
                  <a:srgbClr val="FF0000"/>
                </a:solidFill>
              </a:rPr>
              <a:t>decision-making</a:t>
            </a:r>
            <a:r>
              <a:rPr lang="en-US" dirty="0"/>
              <a:t> for humanitarian agencies</a:t>
            </a:r>
          </a:p>
          <a:p>
            <a:pPr lvl="1"/>
            <a:r>
              <a:rPr lang="en-US" dirty="0"/>
              <a:t>Quick </a:t>
            </a:r>
            <a:r>
              <a:rPr lang="en-US" dirty="0">
                <a:solidFill>
                  <a:srgbClr val="FF0000"/>
                </a:solidFill>
              </a:rPr>
              <a:t>access to authoritative alerts </a:t>
            </a:r>
            <a:r>
              <a:rPr lang="en-US" dirty="0"/>
              <a:t>to better inform public, media, tourism sectors, other weather sensitive sectors</a:t>
            </a:r>
          </a:p>
        </p:txBody>
      </p:sp>
    </p:spTree>
    <p:extLst>
      <p:ext uri="{BB962C8B-B14F-4D97-AF65-F5344CB8AC3E}">
        <p14:creationId xmlns:p14="http://schemas.microsoft.com/office/powerpoint/2010/main" val="562064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EF5C5AA-588B-42C4-B087-68D6994519C0}"/>
              </a:ext>
            </a:extLst>
          </p:cNvPr>
          <p:cNvSpPr>
            <a:spLocks noGrp="1"/>
          </p:cNvSpPr>
          <p:nvPr>
            <p:ph type="title"/>
          </p:nvPr>
        </p:nvSpPr>
        <p:spPr>
          <a:xfrm>
            <a:off x="2506134" y="457202"/>
            <a:ext cx="7704667" cy="772963"/>
          </a:xfrm>
        </p:spPr>
        <p:txBody>
          <a:bodyPr>
            <a:normAutofit/>
          </a:bodyPr>
          <a:lstStyle/>
          <a:p>
            <a:r>
              <a:rPr lang="en-US" sz="3200" b="1" dirty="0">
                <a:solidFill>
                  <a:srgbClr val="0070C0"/>
                </a:solidFill>
                <a:latin typeface="Calibri" panose="020F0502020204030204" pitchFamily="34" charset="0"/>
                <a:ea typeface="+mn-ea"/>
                <a:cs typeface="Calibri" panose="020F0502020204030204" pitchFamily="34" charset="0"/>
              </a:rPr>
              <a:t>Key Considerations in System Design</a:t>
            </a:r>
            <a:endParaRPr lang="en-HK" sz="3200" b="1" dirty="0">
              <a:solidFill>
                <a:srgbClr val="0070C0"/>
              </a:solidFill>
              <a:latin typeface="Calibri" panose="020F0502020204030204" pitchFamily="34" charset="0"/>
              <a:ea typeface="+mn-ea"/>
              <a:cs typeface="Calibri" panose="020F0502020204030204" pitchFamily="34" charset="0"/>
            </a:endParaRPr>
          </a:p>
        </p:txBody>
      </p:sp>
      <p:sp>
        <p:nvSpPr>
          <p:cNvPr id="6" name="內容版面配置區 5">
            <a:extLst>
              <a:ext uri="{FF2B5EF4-FFF2-40B4-BE49-F238E27FC236}">
                <a16:creationId xmlns:a16="http://schemas.microsoft.com/office/drawing/2014/main" id="{A924E799-9587-4AD7-AF58-1466766D0CA1}"/>
              </a:ext>
            </a:extLst>
          </p:cNvPr>
          <p:cNvSpPr>
            <a:spLocks noGrp="1"/>
          </p:cNvSpPr>
          <p:nvPr>
            <p:ph idx="1"/>
          </p:nvPr>
        </p:nvSpPr>
        <p:spPr>
          <a:xfrm>
            <a:off x="2506134" y="1394624"/>
            <a:ext cx="7704667" cy="4605192"/>
          </a:xfrm>
        </p:spPr>
        <p:txBody>
          <a:bodyPr/>
          <a:lstStyle/>
          <a:p>
            <a:r>
              <a:rPr lang="en-US" dirty="0"/>
              <a:t>Use a common “language” for warnings and alerts</a:t>
            </a:r>
          </a:p>
          <a:p>
            <a:r>
              <a:rPr lang="en-US" dirty="0"/>
              <a:t>Use a standard to facilitate effective communication of impact-based forecast and warnings</a:t>
            </a:r>
          </a:p>
          <a:p>
            <a:r>
              <a:rPr lang="en-US" dirty="0"/>
              <a:t>Use a standard for effective delivery to users including general public, media, decision makers</a:t>
            </a:r>
          </a:p>
          <a:p>
            <a:r>
              <a:rPr lang="en-US" dirty="0"/>
              <a:t>Adopt a standard for easy understanding of warnings and alerts</a:t>
            </a:r>
          </a:p>
        </p:txBody>
      </p:sp>
    </p:spTree>
    <p:extLst>
      <p:ext uri="{BB962C8B-B14F-4D97-AF65-F5344CB8AC3E}">
        <p14:creationId xmlns:p14="http://schemas.microsoft.com/office/powerpoint/2010/main" val="322845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BC22E0A-B7CB-4A54-B3A8-C85D371F3BAD}"/>
              </a:ext>
            </a:extLst>
          </p:cNvPr>
          <p:cNvPicPr>
            <a:picLocks noChangeAspect="1"/>
          </p:cNvPicPr>
          <p:nvPr/>
        </p:nvPicPr>
        <p:blipFill>
          <a:blip r:embed="rId3"/>
          <a:stretch>
            <a:fillRect/>
          </a:stretch>
        </p:blipFill>
        <p:spPr>
          <a:xfrm>
            <a:off x="0" y="158297"/>
            <a:ext cx="12192000" cy="6541406"/>
          </a:xfrm>
          <a:prstGeom prst="rect">
            <a:avLst/>
          </a:prstGeom>
        </p:spPr>
      </p:pic>
      <p:sp>
        <p:nvSpPr>
          <p:cNvPr id="3" name="矩形: 圓角 2">
            <a:extLst>
              <a:ext uri="{FF2B5EF4-FFF2-40B4-BE49-F238E27FC236}">
                <a16:creationId xmlns:a16="http://schemas.microsoft.com/office/drawing/2014/main" id="{8DE4796B-9EC5-4E19-8D75-E49071B48493}"/>
              </a:ext>
            </a:extLst>
          </p:cNvPr>
          <p:cNvSpPr/>
          <p:nvPr/>
        </p:nvSpPr>
        <p:spPr>
          <a:xfrm>
            <a:off x="9343505" y="6126480"/>
            <a:ext cx="2848495" cy="3740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4" name="圖片 3">
            <a:extLst>
              <a:ext uri="{FF2B5EF4-FFF2-40B4-BE49-F238E27FC236}">
                <a16:creationId xmlns:a16="http://schemas.microsoft.com/office/drawing/2014/main" id="{09237142-0F95-4E65-81D4-D7C750887182}"/>
              </a:ext>
            </a:extLst>
          </p:cNvPr>
          <p:cNvPicPr>
            <a:picLocks noChangeAspect="1"/>
          </p:cNvPicPr>
          <p:nvPr/>
        </p:nvPicPr>
        <p:blipFill>
          <a:blip r:embed="rId4"/>
          <a:stretch>
            <a:fillRect/>
          </a:stretch>
        </p:blipFill>
        <p:spPr>
          <a:xfrm>
            <a:off x="0" y="158297"/>
            <a:ext cx="12192000" cy="6557618"/>
          </a:xfrm>
          <a:prstGeom prst="rect">
            <a:avLst/>
          </a:prstGeom>
        </p:spPr>
      </p:pic>
      <p:sp>
        <p:nvSpPr>
          <p:cNvPr id="6" name="矩形: 圓角 5">
            <a:extLst>
              <a:ext uri="{FF2B5EF4-FFF2-40B4-BE49-F238E27FC236}">
                <a16:creationId xmlns:a16="http://schemas.microsoft.com/office/drawing/2014/main" id="{127FF406-3594-47B3-BC84-E7E8B57FB54C}"/>
              </a:ext>
            </a:extLst>
          </p:cNvPr>
          <p:cNvSpPr/>
          <p:nvPr/>
        </p:nvSpPr>
        <p:spPr>
          <a:xfrm>
            <a:off x="9959926" y="2328203"/>
            <a:ext cx="1955409" cy="37407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矩形: 圓角 7">
            <a:extLst>
              <a:ext uri="{FF2B5EF4-FFF2-40B4-BE49-F238E27FC236}">
                <a16:creationId xmlns:a16="http://schemas.microsoft.com/office/drawing/2014/main" id="{D6C56054-54B3-4777-BC75-D6651DB5ABBF}"/>
              </a:ext>
            </a:extLst>
          </p:cNvPr>
          <p:cNvSpPr/>
          <p:nvPr/>
        </p:nvSpPr>
        <p:spPr>
          <a:xfrm>
            <a:off x="9959926" y="2742134"/>
            <a:ext cx="1955409" cy="37407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矩形: 圓角 9">
            <a:extLst>
              <a:ext uri="{FF2B5EF4-FFF2-40B4-BE49-F238E27FC236}">
                <a16:creationId xmlns:a16="http://schemas.microsoft.com/office/drawing/2014/main" id="{C61A8362-F764-43C7-9659-11821ABAF33A}"/>
              </a:ext>
            </a:extLst>
          </p:cNvPr>
          <p:cNvSpPr/>
          <p:nvPr/>
        </p:nvSpPr>
        <p:spPr>
          <a:xfrm>
            <a:off x="9959926" y="3156066"/>
            <a:ext cx="1955409" cy="37407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橢圓 6">
            <a:extLst>
              <a:ext uri="{FF2B5EF4-FFF2-40B4-BE49-F238E27FC236}">
                <a16:creationId xmlns:a16="http://schemas.microsoft.com/office/drawing/2014/main" id="{538F78D4-0D12-4B68-92B9-5B64CC72C50C}"/>
              </a:ext>
            </a:extLst>
          </p:cNvPr>
          <p:cNvSpPr/>
          <p:nvPr/>
        </p:nvSpPr>
        <p:spPr>
          <a:xfrm>
            <a:off x="1" y="5943600"/>
            <a:ext cx="436098" cy="50643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164907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B239EA1-7CB4-434A-A9AE-6CE35A859277}"/>
              </a:ext>
            </a:extLst>
          </p:cNvPr>
          <p:cNvPicPr>
            <a:picLocks noChangeAspect="1"/>
          </p:cNvPicPr>
          <p:nvPr/>
        </p:nvPicPr>
        <p:blipFill>
          <a:blip r:embed="rId3"/>
          <a:stretch>
            <a:fillRect/>
          </a:stretch>
        </p:blipFill>
        <p:spPr>
          <a:xfrm>
            <a:off x="0" y="184482"/>
            <a:ext cx="12192000" cy="6489035"/>
          </a:xfrm>
          <a:prstGeom prst="rect">
            <a:avLst/>
          </a:prstGeom>
        </p:spPr>
      </p:pic>
      <p:sp>
        <p:nvSpPr>
          <p:cNvPr id="6" name="矩形: 圓角 5">
            <a:extLst>
              <a:ext uri="{FF2B5EF4-FFF2-40B4-BE49-F238E27FC236}">
                <a16:creationId xmlns:a16="http://schemas.microsoft.com/office/drawing/2014/main" id="{E822DD22-501F-463A-B07B-2C37F1232517}"/>
              </a:ext>
            </a:extLst>
          </p:cNvPr>
          <p:cNvSpPr/>
          <p:nvPr/>
        </p:nvSpPr>
        <p:spPr>
          <a:xfrm>
            <a:off x="7797332" y="5660338"/>
            <a:ext cx="1045028" cy="68217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n>
                <a:solidFill>
                  <a:srgbClr val="FF0000"/>
                </a:solidFill>
              </a:ln>
              <a:noFill/>
            </a:endParaRPr>
          </a:p>
        </p:txBody>
      </p:sp>
      <p:pic>
        <p:nvPicPr>
          <p:cNvPr id="8" name="圖片 7">
            <a:extLst>
              <a:ext uri="{FF2B5EF4-FFF2-40B4-BE49-F238E27FC236}">
                <a16:creationId xmlns:a16="http://schemas.microsoft.com/office/drawing/2014/main" id="{B6E898F4-9F84-4182-B52E-EA754A1266EA}"/>
              </a:ext>
            </a:extLst>
          </p:cNvPr>
          <p:cNvPicPr>
            <a:picLocks noChangeAspect="1"/>
          </p:cNvPicPr>
          <p:nvPr/>
        </p:nvPicPr>
        <p:blipFill>
          <a:blip r:embed="rId4"/>
          <a:stretch>
            <a:fillRect/>
          </a:stretch>
        </p:blipFill>
        <p:spPr>
          <a:xfrm>
            <a:off x="0" y="184482"/>
            <a:ext cx="12192000" cy="6505216"/>
          </a:xfrm>
          <a:prstGeom prst="rect">
            <a:avLst/>
          </a:prstGeom>
        </p:spPr>
      </p:pic>
      <p:sp>
        <p:nvSpPr>
          <p:cNvPr id="9" name="箭號: 向右 8">
            <a:extLst>
              <a:ext uri="{FF2B5EF4-FFF2-40B4-BE49-F238E27FC236}">
                <a16:creationId xmlns:a16="http://schemas.microsoft.com/office/drawing/2014/main" id="{32B3F024-289B-422D-BA11-AAA5D4985595}"/>
              </a:ext>
            </a:extLst>
          </p:cNvPr>
          <p:cNvSpPr/>
          <p:nvPr/>
        </p:nvSpPr>
        <p:spPr>
          <a:xfrm rot="14286177">
            <a:off x="6260690" y="3303639"/>
            <a:ext cx="147484" cy="125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0" name="圖片 9">
            <a:extLst>
              <a:ext uri="{FF2B5EF4-FFF2-40B4-BE49-F238E27FC236}">
                <a16:creationId xmlns:a16="http://schemas.microsoft.com/office/drawing/2014/main" id="{58D371EE-B35A-4743-8E66-9642460BA647}"/>
              </a:ext>
            </a:extLst>
          </p:cNvPr>
          <p:cNvPicPr>
            <a:picLocks noChangeAspect="1"/>
          </p:cNvPicPr>
          <p:nvPr/>
        </p:nvPicPr>
        <p:blipFill>
          <a:blip r:embed="rId5"/>
          <a:stretch>
            <a:fillRect/>
          </a:stretch>
        </p:blipFill>
        <p:spPr>
          <a:xfrm>
            <a:off x="9699655" y="1086942"/>
            <a:ext cx="2251761" cy="1634135"/>
          </a:xfrm>
          <a:prstGeom prst="rect">
            <a:avLst/>
          </a:prstGeom>
        </p:spPr>
      </p:pic>
      <p:sp>
        <p:nvSpPr>
          <p:cNvPr id="2" name="Rounded Rectangle 1">
            <a:extLst>
              <a:ext uri="{FF2B5EF4-FFF2-40B4-BE49-F238E27FC236}">
                <a16:creationId xmlns:a16="http://schemas.microsoft.com/office/drawing/2014/main" id="{02920E3E-0846-F44A-A050-EA02BBE3BC80}"/>
              </a:ext>
            </a:extLst>
          </p:cNvPr>
          <p:cNvSpPr/>
          <p:nvPr/>
        </p:nvSpPr>
        <p:spPr>
          <a:xfrm>
            <a:off x="9699655" y="1194099"/>
            <a:ext cx="2251761" cy="71000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76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64F7C84-D25C-437C-B2F2-89C3064E5D46}"/>
              </a:ext>
            </a:extLst>
          </p:cNvPr>
          <p:cNvPicPr>
            <a:picLocks noChangeAspect="1"/>
          </p:cNvPicPr>
          <p:nvPr/>
        </p:nvPicPr>
        <p:blipFill>
          <a:blip r:embed="rId3"/>
          <a:stretch>
            <a:fillRect/>
          </a:stretch>
        </p:blipFill>
        <p:spPr>
          <a:xfrm>
            <a:off x="0" y="176922"/>
            <a:ext cx="12192000" cy="6504156"/>
          </a:xfrm>
          <a:prstGeom prst="rect">
            <a:avLst/>
          </a:prstGeom>
        </p:spPr>
      </p:pic>
      <p:sp>
        <p:nvSpPr>
          <p:cNvPr id="6" name="語音泡泡: 圓角矩形 5">
            <a:extLst>
              <a:ext uri="{FF2B5EF4-FFF2-40B4-BE49-F238E27FC236}">
                <a16:creationId xmlns:a16="http://schemas.microsoft.com/office/drawing/2014/main" id="{F66E8E4B-C3CF-4A94-BBB1-AA18ACF8866E}"/>
              </a:ext>
            </a:extLst>
          </p:cNvPr>
          <p:cNvSpPr/>
          <p:nvPr/>
        </p:nvSpPr>
        <p:spPr>
          <a:xfrm>
            <a:off x="6268064" y="2363430"/>
            <a:ext cx="1526459" cy="405580"/>
          </a:xfrm>
          <a:prstGeom prst="wedgeRoundRectCallout">
            <a:avLst>
              <a:gd name="adj1" fmla="val -17227"/>
              <a:gd name="adj2" fmla="val -107630"/>
              <a:gd name="adj3" fmla="val 16667"/>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CAP Bulletin</a:t>
            </a:r>
            <a:endParaRPr lang="en-HK" dirty="0">
              <a:solidFill>
                <a:schemeClr val="accent1">
                  <a:lumMod val="50000"/>
                </a:schemeClr>
              </a:solidFill>
            </a:endParaRPr>
          </a:p>
        </p:txBody>
      </p:sp>
      <p:sp>
        <p:nvSpPr>
          <p:cNvPr id="7" name="矩形: 圓角 6">
            <a:extLst>
              <a:ext uri="{FF2B5EF4-FFF2-40B4-BE49-F238E27FC236}">
                <a16:creationId xmlns:a16="http://schemas.microsoft.com/office/drawing/2014/main" id="{19A5E2B6-F43D-42D9-AFCD-1D23A5420C89}"/>
              </a:ext>
            </a:extLst>
          </p:cNvPr>
          <p:cNvSpPr/>
          <p:nvPr/>
        </p:nvSpPr>
        <p:spPr>
          <a:xfrm>
            <a:off x="1275736" y="2109019"/>
            <a:ext cx="1924664" cy="405581"/>
          </a:xfrm>
          <a:prstGeom prst="roundRect">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矩形: 圓角 7">
            <a:extLst>
              <a:ext uri="{FF2B5EF4-FFF2-40B4-BE49-F238E27FC236}">
                <a16:creationId xmlns:a16="http://schemas.microsoft.com/office/drawing/2014/main" id="{5F024471-C616-41F3-B86D-447B6400DF15}"/>
              </a:ext>
            </a:extLst>
          </p:cNvPr>
          <p:cNvSpPr/>
          <p:nvPr/>
        </p:nvSpPr>
        <p:spPr>
          <a:xfrm>
            <a:off x="1275735" y="3429000"/>
            <a:ext cx="5611761" cy="501445"/>
          </a:xfrm>
          <a:prstGeom prst="roundRect">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圖片 10">
            <a:extLst>
              <a:ext uri="{FF2B5EF4-FFF2-40B4-BE49-F238E27FC236}">
                <a16:creationId xmlns:a16="http://schemas.microsoft.com/office/drawing/2014/main" id="{01B92EE4-FC4A-4AAC-8932-AE517C2F7404}"/>
              </a:ext>
            </a:extLst>
          </p:cNvPr>
          <p:cNvPicPr>
            <a:picLocks noChangeAspect="1"/>
          </p:cNvPicPr>
          <p:nvPr/>
        </p:nvPicPr>
        <p:blipFill>
          <a:blip r:embed="rId4"/>
          <a:stretch>
            <a:fillRect/>
          </a:stretch>
        </p:blipFill>
        <p:spPr>
          <a:xfrm>
            <a:off x="0" y="186223"/>
            <a:ext cx="12192000" cy="6485554"/>
          </a:xfrm>
          <a:prstGeom prst="rect">
            <a:avLst/>
          </a:prstGeom>
        </p:spPr>
      </p:pic>
      <p:sp>
        <p:nvSpPr>
          <p:cNvPr id="12" name="矩形: 圓角 11">
            <a:extLst>
              <a:ext uri="{FF2B5EF4-FFF2-40B4-BE49-F238E27FC236}">
                <a16:creationId xmlns:a16="http://schemas.microsoft.com/office/drawing/2014/main" id="{64AFC738-9097-46DE-AF74-7F4449DEE84C}"/>
              </a:ext>
            </a:extLst>
          </p:cNvPr>
          <p:cNvSpPr/>
          <p:nvPr/>
        </p:nvSpPr>
        <p:spPr>
          <a:xfrm>
            <a:off x="1275735" y="3790335"/>
            <a:ext cx="5552768" cy="64706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240994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363272" cy="1296144"/>
          </a:xfrm>
        </p:spPr>
        <p:txBody>
          <a:bodyPr>
            <a:normAutofit/>
          </a:bodyPr>
          <a:lstStyle/>
          <a:p>
            <a:r>
              <a:rPr lang="en-US" sz="3200" b="1" dirty="0">
                <a:solidFill>
                  <a:srgbClr val="0070C0"/>
                </a:solidFill>
                <a:latin typeface="Calibri" panose="020F0502020204030204" pitchFamily="34" charset="0"/>
                <a:ea typeface="+mn-ea"/>
                <a:cs typeface="Calibri" panose="020F0502020204030204" pitchFamily="34" charset="0"/>
              </a:rPr>
              <a:t>ISO 22324 Standard</a:t>
            </a:r>
            <a:br>
              <a:rPr lang="en-US" sz="3200" b="1" dirty="0">
                <a:solidFill>
                  <a:srgbClr val="0070C0"/>
                </a:solidFill>
                <a:latin typeface="Calibri" panose="020F0502020204030204" pitchFamily="34" charset="0"/>
                <a:ea typeface="+mn-ea"/>
                <a:cs typeface="Calibri" panose="020F0502020204030204" pitchFamily="34" charset="0"/>
              </a:rPr>
            </a:br>
            <a:r>
              <a:rPr lang="en-US" sz="3200" b="1" dirty="0">
                <a:solidFill>
                  <a:srgbClr val="0070C0"/>
                </a:solidFill>
                <a:latin typeface="Calibri" panose="020F0502020204030204" pitchFamily="34" charset="0"/>
                <a:ea typeface="+mn-ea"/>
                <a:cs typeface="Calibri" panose="020F0502020204030204" pitchFamily="34" charset="0"/>
              </a:rPr>
              <a:t>for colour-coded alerts</a:t>
            </a:r>
          </a:p>
        </p:txBody>
      </p:sp>
      <p:sp>
        <p:nvSpPr>
          <p:cNvPr id="3" name="Content Placeholder 2"/>
          <p:cNvSpPr>
            <a:spLocks noGrp="1"/>
          </p:cNvSpPr>
          <p:nvPr>
            <p:ph idx="1"/>
          </p:nvPr>
        </p:nvSpPr>
        <p:spPr>
          <a:xfrm>
            <a:off x="2413248" y="1880773"/>
            <a:ext cx="7861946" cy="4352602"/>
          </a:xfrm>
        </p:spPr>
        <p:txBody>
          <a:bodyPr>
            <a:normAutofit fontScale="92500" lnSpcReduction="10000"/>
          </a:bodyPr>
          <a:lstStyle/>
          <a:p>
            <a:r>
              <a:rPr lang="en-US" dirty="0">
                <a:latin typeface="+mj-lt"/>
              </a:rPr>
              <a:t>Red, yellow and green (and the spectrum in between in terms of hue) should be used to express status of hazard</a:t>
            </a:r>
          </a:p>
          <a:p>
            <a:r>
              <a:rPr lang="en-US" b="1" dirty="0">
                <a:latin typeface="+mj-lt"/>
              </a:rPr>
              <a:t>Red</a:t>
            </a:r>
            <a:r>
              <a:rPr lang="en-US" dirty="0">
                <a:latin typeface="+mj-lt"/>
              </a:rPr>
              <a:t> is associated with </a:t>
            </a:r>
            <a:r>
              <a:rPr lang="en-US" b="1" dirty="0">
                <a:latin typeface="+mj-lt"/>
              </a:rPr>
              <a:t>danger </a:t>
            </a:r>
            <a:r>
              <a:rPr lang="en-US" dirty="0"/>
              <a:t>and should be used to notify people at risk to prepare to take appropriate safety actions </a:t>
            </a:r>
            <a:r>
              <a:rPr lang="en-US" b="1" dirty="0"/>
              <a:t>immediately</a:t>
            </a:r>
            <a:endParaRPr lang="en-US" b="1" dirty="0">
              <a:latin typeface="+mj-lt"/>
            </a:endParaRPr>
          </a:p>
          <a:p>
            <a:r>
              <a:rPr lang="en-US" b="1" dirty="0">
                <a:latin typeface="+mj-lt"/>
              </a:rPr>
              <a:t>Yellow</a:t>
            </a:r>
            <a:r>
              <a:rPr lang="en-US" dirty="0">
                <a:latin typeface="+mj-lt"/>
              </a:rPr>
              <a:t> is associated with </a:t>
            </a:r>
            <a:r>
              <a:rPr lang="en-US" b="1" dirty="0">
                <a:latin typeface="+mj-lt"/>
              </a:rPr>
              <a:t>caution </a:t>
            </a:r>
            <a:r>
              <a:rPr lang="en-US" dirty="0">
                <a:latin typeface="+mj-lt"/>
              </a:rPr>
              <a:t>and should be used to notify people at risk to </a:t>
            </a:r>
            <a:r>
              <a:rPr lang="en-US" b="1" dirty="0">
                <a:latin typeface="+mj-lt"/>
              </a:rPr>
              <a:t>prepare</a:t>
            </a:r>
            <a:r>
              <a:rPr lang="en-US" dirty="0">
                <a:latin typeface="+mj-lt"/>
              </a:rPr>
              <a:t> to take appropriate safety actions</a:t>
            </a:r>
          </a:p>
          <a:p>
            <a:r>
              <a:rPr lang="en-US" b="1" dirty="0">
                <a:latin typeface="+mj-lt"/>
              </a:rPr>
              <a:t>Green</a:t>
            </a:r>
            <a:r>
              <a:rPr lang="en-US" dirty="0">
                <a:latin typeface="+mj-lt"/>
              </a:rPr>
              <a:t> is associated with a </a:t>
            </a:r>
            <a:r>
              <a:rPr lang="en-US" b="1" dirty="0">
                <a:latin typeface="+mj-lt"/>
              </a:rPr>
              <a:t>safe</a:t>
            </a:r>
            <a:r>
              <a:rPr lang="en-US" dirty="0">
                <a:latin typeface="+mj-lt"/>
              </a:rPr>
              <a:t> status and should be used to notify people at risk that </a:t>
            </a:r>
            <a:r>
              <a:rPr lang="en-US" b="1" dirty="0">
                <a:latin typeface="+mj-lt"/>
              </a:rPr>
              <a:t>no action</a:t>
            </a:r>
            <a:r>
              <a:rPr lang="en-US" dirty="0">
                <a:latin typeface="+mj-lt"/>
              </a:rPr>
              <a:t> is required</a:t>
            </a:r>
          </a:p>
          <a:p>
            <a:r>
              <a:rPr lang="en-US" b="1" dirty="0">
                <a:latin typeface="+mj-lt"/>
              </a:rPr>
              <a:t>Blue</a:t>
            </a:r>
            <a:r>
              <a:rPr lang="en-US" dirty="0">
                <a:latin typeface="+mj-lt"/>
              </a:rPr>
              <a:t> should not be used to indicate a safe condition or any other level of hazard.  Blue should be used for purely </a:t>
            </a:r>
            <a:r>
              <a:rPr lang="en-US" b="1" dirty="0">
                <a:latin typeface="+mj-lt"/>
              </a:rPr>
              <a:t>informational</a:t>
            </a:r>
            <a:r>
              <a:rPr lang="en-US" dirty="0">
                <a:latin typeface="+mj-lt"/>
              </a:rPr>
              <a:t> </a:t>
            </a:r>
            <a:r>
              <a:rPr lang="en-US" b="1" dirty="0">
                <a:latin typeface="+mj-lt"/>
              </a:rPr>
              <a:t>purposes</a:t>
            </a:r>
            <a:r>
              <a:rPr lang="en-US" dirty="0">
                <a:latin typeface="+mj-lt"/>
              </a:rPr>
              <a:t> that does not indicate levels of hazard</a:t>
            </a:r>
          </a:p>
        </p:txBody>
      </p:sp>
    </p:spTree>
    <p:extLst>
      <p:ext uri="{BB962C8B-B14F-4D97-AF65-F5344CB8AC3E}">
        <p14:creationId xmlns:p14="http://schemas.microsoft.com/office/powerpoint/2010/main" val="3684666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3578" y="1713201"/>
            <a:ext cx="9784844" cy="4668127"/>
          </a:xfrm>
          <a:prstGeom prst="rect">
            <a:avLst/>
          </a:prstGeom>
        </p:spPr>
      </p:pic>
      <p:sp>
        <p:nvSpPr>
          <p:cNvPr id="5" name="Title 1"/>
          <p:cNvSpPr>
            <a:spLocks noGrp="1"/>
          </p:cNvSpPr>
          <p:nvPr>
            <p:ph type="title"/>
          </p:nvPr>
        </p:nvSpPr>
        <p:spPr>
          <a:xfrm>
            <a:off x="1981200" y="476672"/>
            <a:ext cx="8363272" cy="1296144"/>
          </a:xfrm>
        </p:spPr>
        <p:txBody>
          <a:bodyPr>
            <a:normAutofit/>
          </a:bodyPr>
          <a:lstStyle/>
          <a:p>
            <a:r>
              <a:rPr lang="en-US" sz="3200" b="1" dirty="0">
                <a:solidFill>
                  <a:srgbClr val="0070C0"/>
                </a:solidFill>
                <a:latin typeface="Calibri" panose="020F0502020204030204" pitchFamily="34" charset="0"/>
                <a:ea typeface="+mn-ea"/>
                <a:cs typeface="Calibri" panose="020F0502020204030204" pitchFamily="34" charset="0"/>
              </a:rPr>
              <a:t>ISO 22324 </a:t>
            </a:r>
            <a:br>
              <a:rPr lang="en-US" sz="3200" b="1" dirty="0">
                <a:solidFill>
                  <a:srgbClr val="0070C0"/>
                </a:solidFill>
                <a:latin typeface="Calibri" panose="020F0502020204030204" pitchFamily="34" charset="0"/>
                <a:ea typeface="+mn-ea"/>
                <a:cs typeface="Calibri" panose="020F0502020204030204" pitchFamily="34" charset="0"/>
              </a:rPr>
            </a:br>
            <a:r>
              <a:rPr lang="en-US" sz="3200" b="1" dirty="0">
                <a:solidFill>
                  <a:srgbClr val="0070C0"/>
                </a:solidFill>
                <a:latin typeface="Calibri" panose="020F0502020204030204" pitchFamily="34" charset="0"/>
                <a:ea typeface="+mn-ea"/>
                <a:cs typeface="Calibri" panose="020F0502020204030204" pitchFamily="34" charset="0"/>
              </a:rPr>
              <a:t>Guideline for use of basic </a:t>
            </a:r>
            <a:r>
              <a:rPr lang="en-US" sz="3200" b="1" dirty="0" err="1">
                <a:solidFill>
                  <a:srgbClr val="0070C0"/>
                </a:solidFill>
                <a:latin typeface="Calibri" panose="020F0502020204030204" pitchFamily="34" charset="0"/>
                <a:ea typeface="+mn-ea"/>
                <a:cs typeface="Calibri" panose="020F0502020204030204" pitchFamily="34" charset="0"/>
              </a:rPr>
              <a:t>colours</a:t>
            </a:r>
            <a:endParaRPr lang="en-US" sz="3200" b="1" dirty="0">
              <a:solidFill>
                <a:srgbClr val="0070C0"/>
              </a:solidFill>
              <a:latin typeface="Calibri" panose="020F0502020204030204" pitchFamily="34" charset="0"/>
              <a:ea typeface="+mn-ea"/>
              <a:cs typeface="Calibri" panose="020F0502020204030204" pitchFamily="34" charset="0"/>
            </a:endParaRPr>
          </a:p>
        </p:txBody>
      </p:sp>
      <p:sp>
        <p:nvSpPr>
          <p:cNvPr id="2" name="矩形: 圓角 1">
            <a:extLst>
              <a:ext uri="{FF2B5EF4-FFF2-40B4-BE49-F238E27FC236}">
                <a16:creationId xmlns:a16="http://schemas.microsoft.com/office/drawing/2014/main" id="{FC2C61FB-BBAE-4433-829F-184D2EE8C783}"/>
              </a:ext>
            </a:extLst>
          </p:cNvPr>
          <p:cNvSpPr/>
          <p:nvPr/>
        </p:nvSpPr>
        <p:spPr>
          <a:xfrm>
            <a:off x="3926173" y="3429000"/>
            <a:ext cx="5217827" cy="1143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 name="文字方塊 2">
            <a:extLst>
              <a:ext uri="{FF2B5EF4-FFF2-40B4-BE49-F238E27FC236}">
                <a16:creationId xmlns:a16="http://schemas.microsoft.com/office/drawing/2014/main" id="{B584B20A-3637-4A92-A8FC-298BF86901E3}"/>
              </a:ext>
            </a:extLst>
          </p:cNvPr>
          <p:cNvSpPr txBox="1"/>
          <p:nvPr/>
        </p:nvSpPr>
        <p:spPr>
          <a:xfrm>
            <a:off x="8157049" y="4297059"/>
            <a:ext cx="1003057" cy="369332"/>
          </a:xfrm>
          <a:prstGeom prst="rect">
            <a:avLst/>
          </a:prstGeom>
          <a:noFill/>
        </p:spPr>
        <p:txBody>
          <a:bodyPr wrap="square" rtlCol="0">
            <a:spAutoFit/>
          </a:bodyPr>
          <a:lstStyle/>
          <a:p>
            <a:r>
              <a:rPr lang="en-US" dirty="0"/>
              <a:t>Extreme</a:t>
            </a:r>
            <a:endParaRPr lang="en-HK" dirty="0"/>
          </a:p>
        </p:txBody>
      </p:sp>
      <p:sp>
        <p:nvSpPr>
          <p:cNvPr id="6" name="文字方塊 5">
            <a:extLst>
              <a:ext uri="{FF2B5EF4-FFF2-40B4-BE49-F238E27FC236}">
                <a16:creationId xmlns:a16="http://schemas.microsoft.com/office/drawing/2014/main" id="{F255115A-FFA9-4269-8576-6C058C0DD692}"/>
              </a:ext>
            </a:extLst>
          </p:cNvPr>
          <p:cNvSpPr txBox="1"/>
          <p:nvPr/>
        </p:nvSpPr>
        <p:spPr>
          <a:xfrm>
            <a:off x="6792457" y="4297059"/>
            <a:ext cx="1003057" cy="369332"/>
          </a:xfrm>
          <a:prstGeom prst="rect">
            <a:avLst/>
          </a:prstGeom>
          <a:noFill/>
        </p:spPr>
        <p:txBody>
          <a:bodyPr wrap="square" rtlCol="0">
            <a:spAutoFit/>
          </a:bodyPr>
          <a:lstStyle/>
          <a:p>
            <a:pPr algn="ctr"/>
            <a:r>
              <a:rPr lang="en-US" dirty="0"/>
              <a:t>Severe</a:t>
            </a:r>
            <a:endParaRPr lang="en-HK" dirty="0"/>
          </a:p>
        </p:txBody>
      </p:sp>
      <p:sp>
        <p:nvSpPr>
          <p:cNvPr id="7" name="文字方塊 6">
            <a:extLst>
              <a:ext uri="{FF2B5EF4-FFF2-40B4-BE49-F238E27FC236}">
                <a16:creationId xmlns:a16="http://schemas.microsoft.com/office/drawing/2014/main" id="{2416E57C-94E6-4FD5-8A95-5AECE130E2F0}"/>
              </a:ext>
            </a:extLst>
          </p:cNvPr>
          <p:cNvSpPr txBox="1"/>
          <p:nvPr/>
        </p:nvSpPr>
        <p:spPr>
          <a:xfrm>
            <a:off x="5360741" y="4297059"/>
            <a:ext cx="1132228" cy="369332"/>
          </a:xfrm>
          <a:prstGeom prst="rect">
            <a:avLst/>
          </a:prstGeom>
          <a:noFill/>
        </p:spPr>
        <p:txBody>
          <a:bodyPr wrap="square" rtlCol="0">
            <a:spAutoFit/>
          </a:bodyPr>
          <a:lstStyle/>
          <a:p>
            <a:r>
              <a:rPr lang="en-US" dirty="0"/>
              <a:t>Moderate</a:t>
            </a:r>
            <a:endParaRPr lang="en-HK" dirty="0"/>
          </a:p>
        </p:txBody>
      </p:sp>
      <p:sp>
        <p:nvSpPr>
          <p:cNvPr id="8" name="文字方塊 7">
            <a:extLst>
              <a:ext uri="{FF2B5EF4-FFF2-40B4-BE49-F238E27FC236}">
                <a16:creationId xmlns:a16="http://schemas.microsoft.com/office/drawing/2014/main" id="{56334EC1-4CEC-41C6-B793-A01580AAF42D}"/>
              </a:ext>
            </a:extLst>
          </p:cNvPr>
          <p:cNvSpPr txBox="1"/>
          <p:nvPr/>
        </p:nvSpPr>
        <p:spPr>
          <a:xfrm>
            <a:off x="4001587" y="4297059"/>
            <a:ext cx="1003057" cy="369332"/>
          </a:xfrm>
          <a:prstGeom prst="rect">
            <a:avLst/>
          </a:prstGeom>
          <a:noFill/>
        </p:spPr>
        <p:txBody>
          <a:bodyPr wrap="square" rtlCol="0">
            <a:spAutoFit/>
          </a:bodyPr>
          <a:lstStyle/>
          <a:p>
            <a:pPr algn="ctr"/>
            <a:r>
              <a:rPr lang="en-US" dirty="0"/>
              <a:t>Minor</a:t>
            </a:r>
            <a:endParaRPr lang="en-HK" dirty="0"/>
          </a:p>
        </p:txBody>
      </p:sp>
    </p:spTree>
    <p:extLst>
      <p:ext uri="{BB962C8B-B14F-4D97-AF65-F5344CB8AC3E}">
        <p14:creationId xmlns:p14="http://schemas.microsoft.com/office/powerpoint/2010/main" val="15924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09117" y="435611"/>
            <a:ext cx="7974944" cy="1410788"/>
          </a:xfrm>
        </p:spPr>
        <p:txBody>
          <a:bodyPr>
            <a:noAutofit/>
          </a:bodyPr>
          <a:lstStyle/>
          <a:p>
            <a:r>
              <a:rPr lang="en-US" sz="3200" b="1" dirty="0">
                <a:solidFill>
                  <a:srgbClr val="0070C0"/>
                </a:solidFill>
                <a:latin typeface="Calibri" panose="020F0502020204030204" pitchFamily="34" charset="0"/>
                <a:ea typeface="+mn-ea"/>
                <a:cs typeface="Calibri" panose="020F0502020204030204" pitchFamily="34" charset="0"/>
              </a:rPr>
              <a:t>CAP – Potential candidate for Standardizing Warning Presentation</a:t>
            </a:r>
          </a:p>
        </p:txBody>
      </p:sp>
      <p:graphicFrame>
        <p:nvGraphicFramePr>
          <p:cNvPr id="4" name="資料庫圖表 3"/>
          <p:cNvGraphicFramePr/>
          <p:nvPr>
            <p:extLst>
              <p:ext uri="{D42A27DB-BD31-4B8C-83A1-F6EECF244321}">
                <p14:modId xmlns:p14="http://schemas.microsoft.com/office/powerpoint/2010/main" val="1679810180"/>
              </p:ext>
            </p:extLst>
          </p:nvPr>
        </p:nvGraphicFramePr>
        <p:xfrm>
          <a:off x="2367004" y="1952897"/>
          <a:ext cx="6881707" cy="2926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直線圖說文字 2 5"/>
          <p:cNvSpPr/>
          <p:nvPr/>
        </p:nvSpPr>
        <p:spPr>
          <a:xfrm>
            <a:off x="8393094" y="5091972"/>
            <a:ext cx="1998617" cy="943066"/>
          </a:xfrm>
          <a:prstGeom prst="borderCallout2">
            <a:avLst>
              <a:gd name="adj1" fmla="val 18750"/>
              <a:gd name="adj2" fmla="val -8333"/>
              <a:gd name="adj3" fmla="val 18750"/>
              <a:gd name="adj4" fmla="val -16667"/>
              <a:gd name="adj5" fmla="val -107398"/>
              <a:gd name="adj6" fmla="val -3323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ISO 22324</a:t>
            </a:r>
          </a:p>
          <a:p>
            <a:pPr algn="ctr"/>
            <a:r>
              <a:rPr lang="en-US" dirty="0"/>
              <a:t>Guidelines for color-coded alerts</a:t>
            </a:r>
          </a:p>
        </p:txBody>
      </p:sp>
      <p:sp>
        <p:nvSpPr>
          <p:cNvPr id="7" name="直線圖說文字 2 6"/>
          <p:cNvSpPr/>
          <p:nvPr/>
        </p:nvSpPr>
        <p:spPr>
          <a:xfrm>
            <a:off x="5864498" y="5091972"/>
            <a:ext cx="1998617" cy="943066"/>
          </a:xfrm>
          <a:prstGeom prst="borderCallout2">
            <a:avLst>
              <a:gd name="adj1" fmla="val 18750"/>
              <a:gd name="adj2" fmla="val -8333"/>
              <a:gd name="adj3" fmla="val 18750"/>
              <a:gd name="adj4" fmla="val -16667"/>
              <a:gd name="adj5" fmla="val -107398"/>
              <a:gd name="adj6" fmla="val -3323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International Standard</a:t>
            </a:r>
          </a:p>
        </p:txBody>
      </p:sp>
    </p:spTree>
    <p:extLst>
      <p:ext uri="{BB962C8B-B14F-4D97-AF65-F5344CB8AC3E}">
        <p14:creationId xmlns:p14="http://schemas.microsoft.com/office/powerpoint/2010/main" val="345497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dgm id="{284A9DA5-E455-450A-900A-5FA7C126C2A3}"/>
                                            </p:graphicEl>
                                          </p:spTgt>
                                        </p:tgtEl>
                                        <p:attrNameLst>
                                          <p:attrName>style.visibility</p:attrName>
                                        </p:attrNameLst>
                                      </p:cBhvr>
                                      <p:to>
                                        <p:strVal val="visible"/>
                                      </p:to>
                                    </p:set>
                                    <p:animEffect transition="in" filter="fade">
                                      <p:cBhvr>
                                        <p:cTn id="7" dur="500"/>
                                        <p:tgtEl>
                                          <p:spTgt spid="4">
                                            <p:graphicEl>
                                              <a:dgm id="{284A9DA5-E455-450A-900A-5FA7C126C2A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C9F94D7-5052-4945-A814-929487D3B7C0}"/>
                                            </p:graphicEl>
                                          </p:spTgt>
                                        </p:tgtEl>
                                        <p:attrNameLst>
                                          <p:attrName>style.visibility</p:attrName>
                                        </p:attrNameLst>
                                      </p:cBhvr>
                                      <p:to>
                                        <p:strVal val="visible"/>
                                      </p:to>
                                    </p:set>
                                    <p:animEffect transition="in" filter="fade">
                                      <p:cBhvr>
                                        <p:cTn id="12" dur="500"/>
                                        <p:tgtEl>
                                          <p:spTgt spid="4">
                                            <p:graphicEl>
                                              <a:dgm id="{CC9F94D7-5052-4945-A814-929487D3B7C0}"/>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E9E17333-AB1D-4C72-A282-B0815E942B09}"/>
                                            </p:graphicEl>
                                          </p:spTgt>
                                        </p:tgtEl>
                                        <p:attrNameLst>
                                          <p:attrName>style.visibility</p:attrName>
                                        </p:attrNameLst>
                                      </p:cBhvr>
                                      <p:to>
                                        <p:strVal val="visible"/>
                                      </p:to>
                                    </p:set>
                                    <p:animEffect transition="in" filter="fade">
                                      <p:cBhvr>
                                        <p:cTn id="15" dur="500"/>
                                        <p:tgtEl>
                                          <p:spTgt spid="4">
                                            <p:graphicEl>
                                              <a:dgm id="{E9E17333-AB1D-4C72-A282-B0815E942B09}"/>
                                            </p:graphic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graphicEl>
                                              <a:dgm id="{2D3047D8-EB56-437B-9D59-BDA8D865D9F6}"/>
                                            </p:graphicEl>
                                          </p:spTgt>
                                        </p:tgtEl>
                                        <p:attrNameLst>
                                          <p:attrName>style.visibility</p:attrName>
                                        </p:attrNameLst>
                                      </p:cBhvr>
                                      <p:to>
                                        <p:strVal val="visible"/>
                                      </p:to>
                                    </p:set>
                                    <p:animEffect transition="in" filter="fade">
                                      <p:cBhvr>
                                        <p:cTn id="24" dur="500"/>
                                        <p:tgtEl>
                                          <p:spTgt spid="4">
                                            <p:graphicEl>
                                              <a:dgm id="{2D3047D8-EB56-437B-9D59-BDA8D865D9F6}"/>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graphicEl>
                                              <a:dgm id="{77E52D26-9237-41EB-8EF5-D2BDF908F731}"/>
                                            </p:graphicEl>
                                          </p:spTgt>
                                        </p:tgtEl>
                                        <p:attrNameLst>
                                          <p:attrName>style.visibility</p:attrName>
                                        </p:attrNameLst>
                                      </p:cBhvr>
                                      <p:to>
                                        <p:strVal val="visible"/>
                                      </p:to>
                                    </p:set>
                                    <p:animEffect transition="in" filter="fade">
                                      <p:cBhvr>
                                        <p:cTn id="27" dur="500"/>
                                        <p:tgtEl>
                                          <p:spTgt spid="4">
                                            <p:graphicEl>
                                              <a:dgm id="{77E52D26-9237-41EB-8EF5-D2BDF908F731}"/>
                                            </p:graphic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5" y="1971816"/>
            <a:ext cx="8596668" cy="1826581"/>
          </a:xfrm>
        </p:spPr>
        <p:txBody>
          <a:bodyPr>
            <a:noAutofit/>
          </a:bodyPr>
          <a:lstStyle/>
          <a:p>
            <a:r>
              <a:rPr lang="en-US" sz="7200" b="1" dirty="0">
                <a:solidFill>
                  <a:schemeClr val="tx1"/>
                </a:solidFill>
              </a:rPr>
              <a:t>Natural Hazards</a:t>
            </a:r>
          </a:p>
        </p:txBody>
      </p:sp>
    </p:spTree>
    <p:extLst>
      <p:ext uri="{BB962C8B-B14F-4D97-AF65-F5344CB8AC3E}">
        <p14:creationId xmlns:p14="http://schemas.microsoft.com/office/powerpoint/2010/main" val="3992933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E6F16-6FB3-694E-AD90-6EDA733733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3972"/>
            <a:ext cx="12192000" cy="6588455"/>
          </a:xfrm>
          <a:prstGeom prst="rect">
            <a:avLst/>
          </a:prstGeom>
        </p:spPr>
      </p:pic>
      <p:pic>
        <p:nvPicPr>
          <p:cNvPr id="6" name="Picture 5">
            <a:extLst>
              <a:ext uri="{FF2B5EF4-FFF2-40B4-BE49-F238E27FC236}">
                <a16:creationId xmlns:a16="http://schemas.microsoft.com/office/drawing/2014/main" id="{0E06E746-A9D5-E049-973F-D3167AD201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8895"/>
            <a:ext cx="12192000" cy="6573532"/>
          </a:xfrm>
          <a:prstGeom prst="rect">
            <a:avLst/>
          </a:prstGeom>
        </p:spPr>
      </p:pic>
      <p:sp>
        <p:nvSpPr>
          <p:cNvPr id="7" name="矩形: 圓角 8">
            <a:extLst>
              <a:ext uri="{FF2B5EF4-FFF2-40B4-BE49-F238E27FC236}">
                <a16:creationId xmlns:a16="http://schemas.microsoft.com/office/drawing/2014/main" id="{A3B25238-92CC-CE4C-8C0F-F530DA19A9F9}"/>
              </a:ext>
            </a:extLst>
          </p:cNvPr>
          <p:cNvSpPr/>
          <p:nvPr/>
        </p:nvSpPr>
        <p:spPr>
          <a:xfrm>
            <a:off x="9994232" y="1407249"/>
            <a:ext cx="1876926" cy="16042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4" name="Picture 3">
            <a:extLst>
              <a:ext uri="{FF2B5EF4-FFF2-40B4-BE49-F238E27FC236}">
                <a16:creationId xmlns:a16="http://schemas.microsoft.com/office/drawing/2014/main" id="{EBCD7CA6-2737-2044-B1EB-4F904ACF8D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3972"/>
            <a:ext cx="12192000" cy="6588455"/>
          </a:xfrm>
          <a:prstGeom prst="rect">
            <a:avLst/>
          </a:prstGeom>
        </p:spPr>
      </p:pic>
      <p:sp>
        <p:nvSpPr>
          <p:cNvPr id="9" name="矩形: 圓角 10">
            <a:extLst>
              <a:ext uri="{FF2B5EF4-FFF2-40B4-BE49-F238E27FC236}">
                <a16:creationId xmlns:a16="http://schemas.microsoft.com/office/drawing/2014/main" id="{E2BC6C93-22E1-A64D-930C-C0E106E37CD1}"/>
              </a:ext>
            </a:extLst>
          </p:cNvPr>
          <p:cNvSpPr/>
          <p:nvPr/>
        </p:nvSpPr>
        <p:spPr>
          <a:xfrm>
            <a:off x="11349789" y="1254849"/>
            <a:ext cx="521369" cy="23261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276857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BC42BD3-07BE-4F8E-B1D8-10C602484296}"/>
              </a:ext>
            </a:extLst>
          </p:cNvPr>
          <p:cNvPicPr>
            <a:picLocks noChangeAspect="1"/>
          </p:cNvPicPr>
          <p:nvPr/>
        </p:nvPicPr>
        <p:blipFill>
          <a:blip r:embed="rId2"/>
          <a:stretch>
            <a:fillRect/>
          </a:stretch>
        </p:blipFill>
        <p:spPr>
          <a:xfrm>
            <a:off x="0" y="179381"/>
            <a:ext cx="12192000" cy="6499237"/>
          </a:xfrm>
          <a:prstGeom prst="rect">
            <a:avLst/>
          </a:prstGeom>
        </p:spPr>
      </p:pic>
      <p:pic>
        <p:nvPicPr>
          <p:cNvPr id="9" name="Picture 8">
            <a:extLst>
              <a:ext uri="{FF2B5EF4-FFF2-40B4-BE49-F238E27FC236}">
                <a16:creationId xmlns:a16="http://schemas.microsoft.com/office/drawing/2014/main" id="{C6678B14-3F3B-634C-8E65-1C8C8F2C04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0609"/>
            <a:ext cx="12192000" cy="6476782"/>
          </a:xfrm>
          <a:prstGeom prst="rect">
            <a:avLst/>
          </a:prstGeom>
        </p:spPr>
      </p:pic>
      <p:pic>
        <p:nvPicPr>
          <p:cNvPr id="10" name="Picture 9">
            <a:extLst>
              <a:ext uri="{FF2B5EF4-FFF2-40B4-BE49-F238E27FC236}">
                <a16:creationId xmlns:a16="http://schemas.microsoft.com/office/drawing/2014/main" id="{0C39A8D6-826D-6045-ADC9-B4F2A6424F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8606"/>
            <a:ext cx="12192000" cy="6476346"/>
          </a:xfrm>
          <a:prstGeom prst="rect">
            <a:avLst/>
          </a:prstGeom>
        </p:spPr>
      </p:pic>
    </p:spTree>
    <p:extLst>
      <p:ext uri="{BB962C8B-B14F-4D97-AF65-F5344CB8AC3E}">
        <p14:creationId xmlns:p14="http://schemas.microsoft.com/office/powerpoint/2010/main" val="14683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726FFF-55B5-9F45-8FDD-706E56C02C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3970"/>
            <a:ext cx="12192000" cy="6588455"/>
          </a:xfrm>
          <a:prstGeom prst="rect">
            <a:avLst/>
          </a:prstGeom>
        </p:spPr>
      </p:pic>
      <p:pic>
        <p:nvPicPr>
          <p:cNvPr id="6" name="Picture 5">
            <a:extLst>
              <a:ext uri="{FF2B5EF4-FFF2-40B4-BE49-F238E27FC236}">
                <a16:creationId xmlns:a16="http://schemas.microsoft.com/office/drawing/2014/main" id="{9F6CF48B-3D4A-DD40-A00D-4033855396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5640"/>
            <a:ext cx="12192000" cy="6595917"/>
          </a:xfrm>
          <a:prstGeom prst="rect">
            <a:avLst/>
          </a:prstGeom>
        </p:spPr>
      </p:pic>
      <p:pic>
        <p:nvPicPr>
          <p:cNvPr id="7" name="Picture 6">
            <a:extLst>
              <a:ext uri="{FF2B5EF4-FFF2-40B4-BE49-F238E27FC236}">
                <a16:creationId xmlns:a16="http://schemas.microsoft.com/office/drawing/2014/main" id="{3D741EAF-BE81-1E44-83BB-F3A75FFF45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14107"/>
            <a:ext cx="12192000" cy="6595917"/>
          </a:xfrm>
          <a:prstGeom prst="rect">
            <a:avLst/>
          </a:prstGeom>
        </p:spPr>
      </p:pic>
    </p:spTree>
    <p:extLst>
      <p:ext uri="{BB962C8B-B14F-4D97-AF65-F5344CB8AC3E}">
        <p14:creationId xmlns:p14="http://schemas.microsoft.com/office/powerpoint/2010/main" val="418777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C560-807F-8840-BE60-1EB62189AC2C}"/>
              </a:ext>
            </a:extLst>
          </p:cNvPr>
          <p:cNvSpPr>
            <a:spLocks noGrp="1"/>
          </p:cNvSpPr>
          <p:nvPr>
            <p:ph type="title"/>
          </p:nvPr>
        </p:nvSpPr>
        <p:spPr>
          <a:xfrm>
            <a:off x="1484310" y="321733"/>
            <a:ext cx="10018713" cy="601133"/>
          </a:xfrm>
        </p:spPr>
        <p:txBody>
          <a:bodyPr/>
          <a:lstStyle/>
          <a:p>
            <a:r>
              <a:rPr lang="en-US" sz="3200" b="1" dirty="0">
                <a:solidFill>
                  <a:srgbClr val="0070C0"/>
                </a:solidFill>
                <a:latin typeface="Calibri" panose="020F0502020204030204" pitchFamily="34" charset="0"/>
                <a:ea typeface="+mn-ea"/>
                <a:cs typeface="Calibri" panose="020F0502020204030204" pitchFamily="34" charset="0"/>
              </a:rPr>
              <a:t>Concluding Remarks &amp; Possible Future’s Development</a:t>
            </a:r>
          </a:p>
        </p:txBody>
      </p:sp>
      <p:sp>
        <p:nvSpPr>
          <p:cNvPr id="3" name="Content Placeholder 2">
            <a:extLst>
              <a:ext uri="{FF2B5EF4-FFF2-40B4-BE49-F238E27FC236}">
                <a16:creationId xmlns:a16="http://schemas.microsoft.com/office/drawing/2014/main" id="{03C1B093-10F3-9645-AC08-F1D9866FD998}"/>
              </a:ext>
            </a:extLst>
          </p:cNvPr>
          <p:cNvSpPr>
            <a:spLocks noGrp="1"/>
          </p:cNvSpPr>
          <p:nvPr>
            <p:ph idx="1"/>
          </p:nvPr>
        </p:nvSpPr>
        <p:spPr>
          <a:xfrm>
            <a:off x="1484310" y="1202267"/>
            <a:ext cx="10018713" cy="4588933"/>
          </a:xfrm>
        </p:spPr>
        <p:txBody>
          <a:bodyPr/>
          <a:lstStyle/>
          <a:p>
            <a:r>
              <a:rPr lang="en-US" dirty="0"/>
              <a:t>SWIC 2.0 provides meteorological and hydrological warnings and alerts for common situation awareness</a:t>
            </a:r>
          </a:p>
          <a:p>
            <a:r>
              <a:rPr lang="en-US" dirty="0"/>
              <a:t>Presentation of warnings and alerts are standardized through CAP and ISO22324</a:t>
            </a:r>
          </a:p>
          <a:p>
            <a:r>
              <a:rPr lang="en-US" dirty="0"/>
              <a:t>Customize CAP feeds for the cities in the World Weather Information Services (WWIS) and </a:t>
            </a:r>
            <a:r>
              <a:rPr lang="en-US" dirty="0" err="1"/>
              <a:t>MyWorldWeather</a:t>
            </a:r>
            <a:r>
              <a:rPr lang="en-US" dirty="0"/>
              <a:t> app</a:t>
            </a:r>
          </a:p>
          <a:p>
            <a:r>
              <a:rPr lang="en-US" dirty="0"/>
              <a:t>Pushing CAP warnings to users in target cities/areas</a:t>
            </a:r>
          </a:p>
        </p:txBody>
      </p:sp>
    </p:spTree>
    <p:extLst>
      <p:ext uri="{BB962C8B-B14F-4D97-AF65-F5344CB8AC3E}">
        <p14:creationId xmlns:p14="http://schemas.microsoft.com/office/powerpoint/2010/main" val="2112231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1928250"/>
            <a:ext cx="8229600" cy="258538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n w="3175" cmpd="sng">
                  <a:noFill/>
                </a:ln>
                <a:effectLst>
                  <a:outerShdw blurRad="38100" dist="38100" dir="2700000" algn="tl">
                    <a:srgbClr val="000000">
                      <a:alpha val="43137"/>
                    </a:srgbClr>
                  </a:outerShdw>
                </a:effectLst>
                <a:ea typeface="Arial Unicode MS" panose="020B0604020202020204" pitchFamily="34" charset="-120"/>
                <a:cs typeface="Arial Unicode MS" panose="020B0604020202020204" pitchFamily="34" charset="-120"/>
              </a:rPr>
              <a:t>Thank you</a:t>
            </a:r>
          </a:p>
          <a:p>
            <a:endParaRPr lang="en-US" sz="3200" b="1" dirty="0">
              <a:ln w="3175" cmpd="sng">
                <a:noFill/>
              </a:ln>
              <a:effectLst>
                <a:outerShdw blurRad="38100" dist="38100" dir="2700000" algn="tl">
                  <a:srgbClr val="000000">
                    <a:alpha val="43137"/>
                  </a:srgbClr>
                </a:outerShdw>
              </a:effectLst>
              <a:ea typeface="Arial Unicode MS" panose="020B0604020202020204" pitchFamily="34" charset="-120"/>
              <a:cs typeface="Arial Unicode MS" panose="020B0604020202020204" pitchFamily="34" charset="-120"/>
            </a:endParaRPr>
          </a:p>
          <a:p>
            <a:r>
              <a:rPr lang="en-US" sz="3200" b="1" dirty="0">
                <a:ln w="3175" cmpd="sng">
                  <a:noFill/>
                </a:ln>
                <a:effectLst>
                  <a:outerShdw blurRad="38100" dist="38100" dir="2700000" algn="tl">
                    <a:srgbClr val="000000">
                      <a:alpha val="43137"/>
                    </a:srgbClr>
                  </a:outerShdw>
                </a:effectLst>
                <a:ea typeface="Arial Unicode MS" panose="020B0604020202020204" pitchFamily="34" charset="-120"/>
                <a:cs typeface="Arial Unicode MS" panose="020B0604020202020204" pitchFamily="34" charset="-120"/>
              </a:rPr>
              <a:t>Questions and Comments?</a:t>
            </a:r>
          </a:p>
          <a:p>
            <a:r>
              <a:rPr lang="en-US" sz="3200" b="1" dirty="0">
                <a:ln w="3175" cmpd="sng">
                  <a:noFill/>
                </a:ln>
                <a:effectLst>
                  <a:outerShdw blurRad="38100" dist="38100" dir="2700000" algn="tl">
                    <a:srgbClr val="000000">
                      <a:alpha val="43137"/>
                    </a:srgbClr>
                  </a:outerShdw>
                </a:effectLst>
                <a:ea typeface="Arial Unicode MS" panose="020B0604020202020204" pitchFamily="34" charset="-120"/>
                <a:cs typeface="Arial Unicode MS" panose="020B0604020202020204" pitchFamily="34" charset="-120"/>
              </a:rPr>
              <a:t>yccheng@hko.gov.hk</a:t>
            </a:r>
          </a:p>
          <a:p>
            <a:endParaRPr lang="en-US" sz="3200" b="1" dirty="0">
              <a:ln w="3175" cmpd="sng">
                <a:noFill/>
              </a:ln>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502781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0C9833C-C1D7-4B4E-A625-F2D8DAB210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0906" y="2914181"/>
            <a:ext cx="4060988" cy="2898796"/>
          </a:xfrm>
          <a:prstGeom prst="rect">
            <a:avLst/>
          </a:prstGeom>
          <a:ln>
            <a:noFill/>
          </a:ln>
          <a:effectLst>
            <a:outerShdw blurRad="292100" dist="139700" dir="2700000" algn="tl" rotWithShape="0">
              <a:srgbClr val="333333">
                <a:alpha val="65000"/>
              </a:srgbClr>
            </a:outerShdw>
          </a:effectLst>
        </p:spPr>
      </p:pic>
      <p:sp>
        <p:nvSpPr>
          <p:cNvPr id="15" name="文字方塊 14">
            <a:extLst>
              <a:ext uri="{FF2B5EF4-FFF2-40B4-BE49-F238E27FC236}">
                <a16:creationId xmlns:a16="http://schemas.microsoft.com/office/drawing/2014/main" id="{80AA8833-B44E-4C14-AD2E-8621285DF436}"/>
              </a:ext>
            </a:extLst>
          </p:cNvPr>
          <p:cNvSpPr txBox="1"/>
          <p:nvPr/>
        </p:nvSpPr>
        <p:spPr>
          <a:xfrm>
            <a:off x="9618199" y="2963207"/>
            <a:ext cx="987924" cy="646331"/>
          </a:xfrm>
          <a:prstGeom prst="rect">
            <a:avLst/>
          </a:prstGeom>
          <a:noFill/>
        </p:spPr>
        <p:txBody>
          <a:bodyPr wrap="square" rtlCol="0">
            <a:spAutoFit/>
          </a:bodyPr>
          <a:lstStyle/>
          <a:p>
            <a:r>
              <a:rPr lang="en-US" dirty="0">
                <a:solidFill>
                  <a:schemeClr val="bg1"/>
                </a:solidFill>
              </a:rPr>
              <a:t>Source: Internet</a:t>
            </a:r>
            <a:endParaRPr lang="en-HK" dirty="0">
              <a:solidFill>
                <a:schemeClr val="bg1"/>
              </a:solidFill>
            </a:endParaRPr>
          </a:p>
        </p:txBody>
      </p:sp>
      <p:pic>
        <p:nvPicPr>
          <p:cNvPr id="20" name="圖片 19">
            <a:extLst>
              <a:ext uri="{FF2B5EF4-FFF2-40B4-BE49-F238E27FC236}">
                <a16:creationId xmlns:a16="http://schemas.microsoft.com/office/drawing/2014/main" id="{C7636333-55F1-4F25-83D7-238B4E3B31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8450" y="4230478"/>
            <a:ext cx="4234307" cy="2303462"/>
          </a:xfrm>
          <a:prstGeom prst="rect">
            <a:avLst/>
          </a:prstGeom>
          <a:ln>
            <a:noFill/>
          </a:ln>
          <a:effectLst>
            <a:outerShdw blurRad="292100" dist="139700" dir="2700000" algn="tl" rotWithShape="0">
              <a:srgbClr val="333333">
                <a:alpha val="65000"/>
              </a:srgbClr>
            </a:outerShdw>
          </a:effectLst>
        </p:spPr>
      </p:pic>
      <p:sp>
        <p:nvSpPr>
          <p:cNvPr id="21" name="文字方塊 20">
            <a:extLst>
              <a:ext uri="{FF2B5EF4-FFF2-40B4-BE49-F238E27FC236}">
                <a16:creationId xmlns:a16="http://schemas.microsoft.com/office/drawing/2014/main" id="{E6070271-8447-421A-8355-CCEBCD7FCD72}"/>
              </a:ext>
            </a:extLst>
          </p:cNvPr>
          <p:cNvSpPr txBox="1"/>
          <p:nvPr/>
        </p:nvSpPr>
        <p:spPr>
          <a:xfrm>
            <a:off x="2228450" y="5944885"/>
            <a:ext cx="2473103" cy="646331"/>
          </a:xfrm>
          <a:prstGeom prst="rect">
            <a:avLst/>
          </a:prstGeom>
          <a:noFill/>
        </p:spPr>
        <p:txBody>
          <a:bodyPr wrap="square" rtlCol="0">
            <a:spAutoFit/>
          </a:bodyPr>
          <a:lstStyle/>
          <a:p>
            <a:r>
              <a:rPr lang="en-US" dirty="0">
                <a:solidFill>
                  <a:schemeClr val="bg1"/>
                </a:solidFill>
              </a:rPr>
              <a:t>Source: </a:t>
            </a:r>
          </a:p>
          <a:p>
            <a:r>
              <a:rPr lang="en-US" dirty="0">
                <a:solidFill>
                  <a:schemeClr val="bg1"/>
                </a:solidFill>
              </a:rPr>
              <a:t>The Asahi Shimbun</a:t>
            </a:r>
            <a:endParaRPr lang="en-HK" dirty="0">
              <a:solidFill>
                <a:schemeClr val="bg1"/>
              </a:solidFill>
            </a:endParaRPr>
          </a:p>
        </p:txBody>
      </p:sp>
      <p:pic>
        <p:nvPicPr>
          <p:cNvPr id="14" name="圖片 13">
            <a:extLst>
              <a:ext uri="{FF2B5EF4-FFF2-40B4-BE49-F238E27FC236}">
                <a16:creationId xmlns:a16="http://schemas.microsoft.com/office/drawing/2014/main" id="{A3F505CA-9221-481A-84A8-C150E37AE97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91112" y="1511225"/>
            <a:ext cx="4579795" cy="2719253"/>
          </a:xfrm>
          <a:prstGeom prst="rect">
            <a:avLst/>
          </a:prstGeom>
          <a:ln>
            <a:noFill/>
          </a:ln>
          <a:effectLst>
            <a:outerShdw blurRad="292100" dist="139700" dir="2700000" algn="tl" rotWithShape="0">
              <a:srgbClr val="333333">
                <a:alpha val="65000"/>
              </a:srgbClr>
            </a:outerShdw>
          </a:effectLst>
        </p:spPr>
      </p:pic>
      <p:sp>
        <p:nvSpPr>
          <p:cNvPr id="12" name="文字方塊 11">
            <a:extLst>
              <a:ext uri="{FF2B5EF4-FFF2-40B4-BE49-F238E27FC236}">
                <a16:creationId xmlns:a16="http://schemas.microsoft.com/office/drawing/2014/main" id="{C8885835-558D-482E-84AD-5E4030D14BE3}"/>
              </a:ext>
            </a:extLst>
          </p:cNvPr>
          <p:cNvSpPr txBox="1"/>
          <p:nvPr/>
        </p:nvSpPr>
        <p:spPr>
          <a:xfrm>
            <a:off x="1891111" y="1577168"/>
            <a:ext cx="1961086" cy="646331"/>
          </a:xfrm>
          <a:prstGeom prst="rect">
            <a:avLst/>
          </a:prstGeom>
          <a:noFill/>
        </p:spPr>
        <p:txBody>
          <a:bodyPr wrap="square" rtlCol="0">
            <a:spAutoFit/>
          </a:bodyPr>
          <a:lstStyle/>
          <a:p>
            <a:r>
              <a:rPr lang="en-US" dirty="0">
                <a:solidFill>
                  <a:schemeClr val="bg1"/>
                </a:solidFill>
              </a:rPr>
              <a:t>Source: Associated Press</a:t>
            </a:r>
            <a:endParaRPr lang="en-HK" dirty="0">
              <a:solidFill>
                <a:schemeClr val="bg1"/>
              </a:solidFill>
            </a:endParaRPr>
          </a:p>
        </p:txBody>
      </p:sp>
      <p:sp>
        <p:nvSpPr>
          <p:cNvPr id="3" name="標題 2">
            <a:extLst>
              <a:ext uri="{FF2B5EF4-FFF2-40B4-BE49-F238E27FC236}">
                <a16:creationId xmlns:a16="http://schemas.microsoft.com/office/drawing/2014/main" id="{C058D8A3-97FB-4153-89C6-FA6E2568EDE9}"/>
              </a:ext>
            </a:extLst>
          </p:cNvPr>
          <p:cNvSpPr>
            <a:spLocks noGrp="1"/>
          </p:cNvSpPr>
          <p:nvPr>
            <p:ph type="title"/>
          </p:nvPr>
        </p:nvSpPr>
        <p:spPr>
          <a:xfrm>
            <a:off x="2170269" y="324061"/>
            <a:ext cx="8435854" cy="835183"/>
          </a:xfrm>
        </p:spPr>
        <p:txBody>
          <a:bodyPr>
            <a:noAutofit/>
          </a:bodyPr>
          <a:lstStyle/>
          <a:p>
            <a:r>
              <a:rPr lang="en-US" sz="3200" b="1" dirty="0">
                <a:solidFill>
                  <a:srgbClr val="0070C0"/>
                </a:solidFill>
                <a:latin typeface="Calibri" panose="020F0502020204030204" pitchFamily="34" charset="0"/>
                <a:cs typeface="Calibri" panose="020F0502020204030204" pitchFamily="34" charset="0"/>
              </a:rPr>
              <a:t>Super Typhoon </a:t>
            </a:r>
            <a:r>
              <a:rPr lang="en-US" sz="3200" b="1" dirty="0" err="1">
                <a:solidFill>
                  <a:srgbClr val="0070C0"/>
                </a:solidFill>
                <a:latin typeface="Calibri" panose="020F0502020204030204" pitchFamily="34" charset="0"/>
                <a:cs typeface="Calibri" panose="020F0502020204030204" pitchFamily="34" charset="0"/>
              </a:rPr>
              <a:t>Jebi</a:t>
            </a:r>
            <a:r>
              <a:rPr lang="en-US" sz="3200" b="1" dirty="0">
                <a:solidFill>
                  <a:srgbClr val="0070C0"/>
                </a:solidFill>
                <a:latin typeface="Calibri" panose="020F0502020204030204" pitchFamily="34" charset="0"/>
                <a:cs typeface="Calibri" panose="020F0502020204030204" pitchFamily="34" charset="0"/>
              </a:rPr>
              <a:t> brought storm surge, flooding the Osaka Kansai International Airport</a:t>
            </a:r>
            <a:endParaRPr lang="en-HK" sz="3200" dirty="0"/>
          </a:p>
        </p:txBody>
      </p:sp>
    </p:spTree>
    <p:extLst>
      <p:ext uri="{BB962C8B-B14F-4D97-AF65-F5344CB8AC3E}">
        <p14:creationId xmlns:p14="http://schemas.microsoft.com/office/powerpoint/2010/main" val="1741732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3F0F-B23F-7742-B3A4-1268B93FBCEA}"/>
              </a:ext>
            </a:extLst>
          </p:cNvPr>
          <p:cNvSpPr>
            <a:spLocks noGrp="1"/>
          </p:cNvSpPr>
          <p:nvPr>
            <p:ph type="title"/>
          </p:nvPr>
        </p:nvSpPr>
        <p:spPr>
          <a:xfrm>
            <a:off x="1981970" y="291576"/>
            <a:ext cx="7851075" cy="898451"/>
          </a:xfrm>
        </p:spPr>
        <p:txBody>
          <a:bodyPr/>
          <a:lstStyle/>
          <a:p>
            <a:r>
              <a:rPr lang="en-US" sz="3200" b="1" dirty="0" err="1">
                <a:solidFill>
                  <a:srgbClr val="0070C0"/>
                </a:solidFill>
                <a:latin typeface="Calibri" panose="020F0502020204030204" pitchFamily="34" charset="0"/>
                <a:cs typeface="Calibri" panose="020F0502020204030204" pitchFamily="34" charset="0"/>
              </a:rPr>
              <a:t>Mangkhut</a:t>
            </a:r>
            <a:r>
              <a:rPr lang="en-US" sz="3200" b="1" dirty="0">
                <a:solidFill>
                  <a:srgbClr val="0070C0"/>
                </a:solidFill>
                <a:latin typeface="Calibri" panose="020F0502020204030204" pitchFamily="34" charset="0"/>
                <a:cs typeface="Calibri" panose="020F0502020204030204" pitchFamily="34" charset="0"/>
              </a:rPr>
              <a:t> (20180916) &amp; </a:t>
            </a:r>
            <a:r>
              <a:rPr lang="en-US" sz="3200" b="1" dirty="0" err="1">
                <a:solidFill>
                  <a:srgbClr val="0070C0"/>
                </a:solidFill>
                <a:latin typeface="Calibri" panose="020F0502020204030204" pitchFamily="34" charset="0"/>
                <a:cs typeface="Calibri" panose="020F0502020204030204" pitchFamily="34" charset="0"/>
              </a:rPr>
              <a:t>Hato</a:t>
            </a:r>
            <a:r>
              <a:rPr lang="en-US" sz="3200" b="1" dirty="0">
                <a:solidFill>
                  <a:srgbClr val="0070C0"/>
                </a:solidFill>
                <a:latin typeface="Calibri" panose="020F0502020204030204" pitchFamily="34" charset="0"/>
                <a:cs typeface="Calibri" panose="020F0502020204030204" pitchFamily="34" charset="0"/>
              </a:rPr>
              <a:t> (20170823)</a:t>
            </a:r>
          </a:p>
        </p:txBody>
      </p:sp>
      <p:pic>
        <p:nvPicPr>
          <p:cNvPr id="4" name="Picture 3">
            <a:extLst>
              <a:ext uri="{FF2B5EF4-FFF2-40B4-BE49-F238E27FC236}">
                <a16:creationId xmlns:a16="http://schemas.microsoft.com/office/drawing/2014/main" id="{3BCC90EB-6A79-2942-A578-214ADDC28C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2502" y="1109329"/>
            <a:ext cx="4867587" cy="3248389"/>
          </a:xfrm>
          <a:prstGeom prst="rect">
            <a:avLst/>
          </a:prstGeom>
        </p:spPr>
      </p:pic>
      <p:pic>
        <p:nvPicPr>
          <p:cNvPr id="5" name="圖片 8" descr="cid:part1.3505E2E1.F43E987B@hko.hksarg">
            <a:extLst>
              <a:ext uri="{FF2B5EF4-FFF2-40B4-BE49-F238E27FC236}">
                <a16:creationId xmlns:a16="http://schemas.microsoft.com/office/drawing/2014/main" id="{D63A53C3-FCB9-834A-82EC-E08524B1A62C}"/>
              </a:ext>
            </a:extLst>
          </p:cNvPr>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a:off x="5907507" y="1109328"/>
            <a:ext cx="5660714" cy="3248389"/>
          </a:xfrm>
          <a:prstGeom prst="rect">
            <a:avLst/>
          </a:prstGeom>
          <a:noFill/>
          <a:ln>
            <a:noFill/>
          </a:ln>
        </p:spPr>
      </p:pic>
      <p:pic>
        <p:nvPicPr>
          <p:cNvPr id="7" name="Picture 6">
            <a:extLst>
              <a:ext uri="{FF2B5EF4-FFF2-40B4-BE49-F238E27FC236}">
                <a16:creationId xmlns:a16="http://schemas.microsoft.com/office/drawing/2014/main" id="{51A9AD33-8EF3-9545-9C6B-99803050110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67527" y="4494028"/>
            <a:ext cx="4279959" cy="2139980"/>
          </a:xfrm>
          <a:prstGeom prst="rect">
            <a:avLst/>
          </a:prstGeom>
        </p:spPr>
      </p:pic>
    </p:spTree>
    <p:extLst>
      <p:ext uri="{BB962C8B-B14F-4D97-AF65-F5344CB8AC3E}">
        <p14:creationId xmlns:p14="http://schemas.microsoft.com/office/powerpoint/2010/main" val="3469319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052837" y="326327"/>
            <a:ext cx="6588796" cy="1569660"/>
          </a:xfrm>
          <a:prstGeom prst="rect">
            <a:avLst/>
          </a:prstGeom>
          <a:noFill/>
        </p:spPr>
        <p:txBody>
          <a:bodyPr wrap="square" rtlCol="0">
            <a:spAutoFit/>
          </a:bodyPr>
          <a:lstStyle/>
          <a:p>
            <a:pPr algn="ctr"/>
            <a:r>
              <a:rPr lang="en-US" altLang="zh-TW" sz="3200" b="1" dirty="0">
                <a:solidFill>
                  <a:srgbClr val="0070C0"/>
                </a:solidFill>
                <a:latin typeface="Calibri" panose="020F0502020204030204" pitchFamily="34" charset="0"/>
                <a:cs typeface="Calibri" panose="020F0502020204030204" pitchFamily="34" charset="0"/>
              </a:rPr>
              <a:t>Flooding and coastal damage in different parts of Hong Kong </a:t>
            </a:r>
          </a:p>
          <a:p>
            <a:pPr algn="ctr"/>
            <a:r>
              <a:rPr lang="en-US" altLang="zh-TW" sz="3200" b="1" dirty="0">
                <a:solidFill>
                  <a:srgbClr val="0070C0"/>
                </a:solidFill>
                <a:latin typeface="Calibri" panose="020F0502020204030204" pitchFamily="34" charset="0"/>
                <a:cs typeface="Calibri" panose="020F0502020204030204" pitchFamily="34" charset="0"/>
              </a:rPr>
              <a:t>during the approach of Hato</a:t>
            </a:r>
            <a:endParaRPr lang="zh-TW" altLang="en-US" sz="3200" b="1" dirty="0">
              <a:solidFill>
                <a:srgbClr val="0070C0"/>
              </a:solidFill>
              <a:latin typeface="Calibri" panose="020F0502020204030204" pitchFamily="34" charset="0"/>
              <a:cs typeface="Calibri" panose="020F0502020204030204" pitchFamily="34" charset="0"/>
            </a:endParaRPr>
          </a:p>
        </p:txBody>
      </p:sp>
      <p:pic>
        <p:nvPicPr>
          <p:cNvPr id="3" name="圖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9258" y="1978184"/>
            <a:ext cx="1920395" cy="1440296"/>
          </a:xfrm>
          <a:prstGeom prst="rect">
            <a:avLst/>
          </a:prstGeom>
          <a:ln>
            <a:solidFill>
              <a:srgbClr val="92D050"/>
            </a:solidFill>
          </a:ln>
          <a:effectLst>
            <a:softEdge rad="112500"/>
          </a:effectLst>
        </p:spPr>
      </p:pic>
      <p:pic>
        <p:nvPicPr>
          <p:cNvPr id="7" name="圖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0610" y="3418483"/>
            <a:ext cx="2229131" cy="1486087"/>
          </a:xfrm>
          <a:prstGeom prst="rect">
            <a:avLst/>
          </a:prstGeom>
          <a:ln>
            <a:noFill/>
          </a:ln>
          <a:effectLst>
            <a:softEdge rad="112500"/>
          </a:effectLst>
        </p:spPr>
      </p:pic>
      <p:pic>
        <p:nvPicPr>
          <p:cNvPr id="8" name="圖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4619" y="4936069"/>
            <a:ext cx="2629144" cy="1477328"/>
          </a:xfrm>
          <a:prstGeom prst="rect">
            <a:avLst/>
          </a:prstGeom>
          <a:ln>
            <a:noFill/>
          </a:ln>
          <a:effectLst>
            <a:softEdge rad="112500"/>
          </a:effectLst>
        </p:spPr>
      </p:pic>
      <p:sp>
        <p:nvSpPr>
          <p:cNvPr id="12" name="文字方塊 11"/>
          <p:cNvSpPr txBox="1"/>
          <p:nvPr/>
        </p:nvSpPr>
        <p:spPr>
          <a:xfrm>
            <a:off x="5318252" y="3152149"/>
            <a:ext cx="976549" cy="276999"/>
          </a:xfrm>
          <a:prstGeom prst="rect">
            <a:avLst/>
          </a:prstGeom>
          <a:solidFill>
            <a:schemeClr val="bg1">
              <a:alpha val="27000"/>
            </a:schemeClr>
          </a:solidFill>
        </p:spPr>
        <p:txBody>
          <a:bodyPr wrap="none" rtlCol="0">
            <a:spAutoFit/>
          </a:bodyPr>
          <a:lstStyle/>
          <a:p>
            <a:r>
              <a:rPr lang="en-US" altLang="zh-HK" sz="600" dirty="0">
                <a:latin typeface="Arial" panose="020B0604020202020204" pitchFamily="34" charset="0"/>
                <a:cs typeface="Arial" panose="020B0604020202020204" pitchFamily="34" charset="0"/>
              </a:rPr>
              <a:t>Tai O</a:t>
            </a:r>
          </a:p>
          <a:p>
            <a:r>
              <a:rPr lang="en-US" altLang="zh-HK" sz="600" dirty="0">
                <a:latin typeface="Arial" panose="020B0604020202020204" pitchFamily="34" charset="0"/>
                <a:cs typeface="Arial" panose="020B0604020202020204" pitchFamily="34" charset="0"/>
              </a:rPr>
              <a:t>(Photo courtesy : DSD)</a:t>
            </a:r>
            <a:endParaRPr lang="zh-HK" altLang="en-US" sz="600" dirty="0">
              <a:latin typeface="Arial" panose="020B0604020202020204" pitchFamily="34" charset="0"/>
              <a:cs typeface="Arial" panose="020B0604020202020204" pitchFamily="34" charset="0"/>
            </a:endParaRPr>
          </a:p>
        </p:txBody>
      </p:sp>
      <p:sp>
        <p:nvSpPr>
          <p:cNvPr id="13" name="文字方塊 12"/>
          <p:cNvSpPr txBox="1"/>
          <p:nvPr/>
        </p:nvSpPr>
        <p:spPr>
          <a:xfrm>
            <a:off x="3335845" y="6129566"/>
            <a:ext cx="1303562" cy="276999"/>
          </a:xfrm>
          <a:prstGeom prst="rect">
            <a:avLst/>
          </a:prstGeom>
          <a:solidFill>
            <a:schemeClr val="bg1">
              <a:alpha val="27000"/>
            </a:schemeClr>
          </a:solidFill>
        </p:spPr>
        <p:txBody>
          <a:bodyPr wrap="none" rtlCol="0">
            <a:spAutoFit/>
          </a:bodyPr>
          <a:lstStyle/>
          <a:p>
            <a:r>
              <a:rPr lang="en-US" altLang="zh-HK" sz="600" dirty="0">
                <a:latin typeface="Arial" panose="020B0604020202020204" pitchFamily="34" charset="0"/>
                <a:cs typeface="Arial" panose="020B0604020202020204" pitchFamily="34" charset="0"/>
              </a:rPr>
              <a:t>Cheung Chau</a:t>
            </a:r>
          </a:p>
          <a:p>
            <a:r>
              <a:rPr lang="en-US" altLang="zh-HK" sz="600" dirty="0">
                <a:latin typeface="Arial" panose="020B0604020202020204" pitchFamily="34" charset="0"/>
                <a:cs typeface="Arial" panose="020B0604020202020204" pitchFamily="34" charset="0"/>
              </a:rPr>
              <a:t>(Photo courtesy : Remington Yu)</a:t>
            </a:r>
            <a:endParaRPr lang="zh-HK" altLang="en-US" sz="600" dirty="0">
              <a:latin typeface="Arial" panose="020B0604020202020204" pitchFamily="34" charset="0"/>
              <a:cs typeface="Arial" panose="020B0604020202020204" pitchFamily="34" charset="0"/>
            </a:endParaRPr>
          </a:p>
        </p:txBody>
      </p:sp>
      <p:sp>
        <p:nvSpPr>
          <p:cNvPr id="15" name="文字方塊 14"/>
          <p:cNvSpPr txBox="1"/>
          <p:nvPr/>
        </p:nvSpPr>
        <p:spPr>
          <a:xfrm>
            <a:off x="3001484" y="4640603"/>
            <a:ext cx="1306768" cy="276999"/>
          </a:xfrm>
          <a:prstGeom prst="rect">
            <a:avLst/>
          </a:prstGeom>
          <a:solidFill>
            <a:schemeClr val="bg1">
              <a:alpha val="27000"/>
            </a:schemeClr>
          </a:solidFill>
        </p:spPr>
        <p:txBody>
          <a:bodyPr wrap="none" rtlCol="0">
            <a:spAutoFit/>
          </a:bodyPr>
          <a:lstStyle/>
          <a:p>
            <a:r>
              <a:rPr lang="en-US" altLang="zh-HK" sz="600" dirty="0">
                <a:latin typeface="Arial" panose="020B0604020202020204" pitchFamily="34" charset="0"/>
                <a:cs typeface="Arial" panose="020B0604020202020204" pitchFamily="34" charset="0"/>
              </a:rPr>
              <a:t>Yuen Long</a:t>
            </a:r>
          </a:p>
          <a:p>
            <a:r>
              <a:rPr lang="en-US" altLang="zh-HK" sz="600" dirty="0">
                <a:latin typeface="Arial" panose="020B0604020202020204" pitchFamily="34" charset="0"/>
                <a:cs typeface="Arial" panose="020B0604020202020204" pitchFamily="34" charset="0"/>
              </a:rPr>
              <a:t>(Photo courtesy : Man Kam </a:t>
            </a:r>
            <a:r>
              <a:rPr lang="en-US" altLang="zh-HK" sz="600" dirty="0" err="1">
                <a:latin typeface="Arial" panose="020B0604020202020204" pitchFamily="34" charset="0"/>
                <a:cs typeface="Arial" panose="020B0604020202020204" pitchFamily="34" charset="0"/>
              </a:rPr>
              <a:t>Hoo</a:t>
            </a:r>
            <a:r>
              <a:rPr lang="en-US" altLang="zh-HK" sz="600" dirty="0">
                <a:latin typeface="Arial" panose="020B0604020202020204" pitchFamily="34" charset="0"/>
                <a:cs typeface="Arial" panose="020B0604020202020204" pitchFamily="34" charset="0"/>
              </a:rPr>
              <a:t>)</a:t>
            </a:r>
            <a:endParaRPr lang="zh-HK" altLang="en-US" sz="600" dirty="0">
              <a:latin typeface="Arial" panose="020B0604020202020204" pitchFamily="34" charset="0"/>
              <a:cs typeface="Arial" panose="020B0604020202020204" pitchFamily="34" charset="0"/>
            </a:endParaRPr>
          </a:p>
        </p:txBody>
      </p:sp>
      <p:pic>
        <p:nvPicPr>
          <p:cNvPr id="4" name="圖片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1439" y="4936071"/>
            <a:ext cx="2629428" cy="1479053"/>
          </a:xfrm>
          <a:prstGeom prst="rect">
            <a:avLst/>
          </a:prstGeom>
          <a:ln>
            <a:noFill/>
          </a:ln>
          <a:effectLst>
            <a:softEdge rad="112500"/>
          </a:effectLst>
        </p:spPr>
      </p:pic>
      <p:sp>
        <p:nvSpPr>
          <p:cNvPr id="18" name="文字方塊 17"/>
          <p:cNvSpPr txBox="1"/>
          <p:nvPr/>
        </p:nvSpPr>
        <p:spPr>
          <a:xfrm>
            <a:off x="6241860" y="6159483"/>
            <a:ext cx="976549" cy="276999"/>
          </a:xfrm>
          <a:prstGeom prst="rect">
            <a:avLst/>
          </a:prstGeom>
          <a:solidFill>
            <a:schemeClr val="bg1">
              <a:alpha val="27000"/>
            </a:schemeClr>
          </a:solidFill>
        </p:spPr>
        <p:txBody>
          <a:bodyPr wrap="none" rtlCol="0">
            <a:spAutoFit/>
          </a:bodyPr>
          <a:lstStyle/>
          <a:p>
            <a:r>
              <a:rPr lang="en-US" altLang="zh-HK" sz="600" dirty="0">
                <a:latin typeface="Arial" panose="020B0604020202020204" pitchFamily="34" charset="0"/>
                <a:cs typeface="Arial" panose="020B0604020202020204" pitchFamily="34" charset="0"/>
              </a:rPr>
              <a:t>Tai O</a:t>
            </a:r>
          </a:p>
          <a:p>
            <a:r>
              <a:rPr lang="en-US" altLang="zh-HK" sz="600" dirty="0">
                <a:latin typeface="Arial" panose="020B0604020202020204" pitchFamily="34" charset="0"/>
                <a:cs typeface="Arial" panose="020B0604020202020204" pitchFamily="34" charset="0"/>
              </a:rPr>
              <a:t>(Photo courtesy : DSD)</a:t>
            </a:r>
            <a:endParaRPr lang="zh-HK" altLang="en-US" sz="600" dirty="0">
              <a:latin typeface="Arial" panose="020B0604020202020204" pitchFamily="34" charset="0"/>
              <a:cs typeface="Arial" panose="020B0604020202020204" pitchFamily="34" charset="0"/>
            </a:endParaRPr>
          </a:p>
        </p:txBody>
      </p:sp>
      <p:pic>
        <p:nvPicPr>
          <p:cNvPr id="6" name="圖片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35688" y="3447412"/>
            <a:ext cx="1920394" cy="1440296"/>
          </a:xfrm>
          <a:prstGeom prst="rect">
            <a:avLst/>
          </a:prstGeom>
          <a:ln>
            <a:noFill/>
          </a:ln>
          <a:effectLst>
            <a:softEdge rad="112500"/>
          </a:effectLst>
        </p:spPr>
      </p:pic>
      <p:sp>
        <p:nvSpPr>
          <p:cNvPr id="23" name="文字方塊 22"/>
          <p:cNvSpPr txBox="1"/>
          <p:nvPr/>
        </p:nvSpPr>
        <p:spPr>
          <a:xfrm>
            <a:off x="6132976" y="4608084"/>
            <a:ext cx="1106393" cy="276999"/>
          </a:xfrm>
          <a:prstGeom prst="rect">
            <a:avLst/>
          </a:prstGeom>
          <a:solidFill>
            <a:schemeClr val="bg1">
              <a:alpha val="27000"/>
            </a:schemeClr>
          </a:solidFill>
        </p:spPr>
        <p:txBody>
          <a:bodyPr wrap="none" rtlCol="0">
            <a:spAutoFit/>
          </a:bodyPr>
          <a:lstStyle/>
          <a:p>
            <a:pPr algn="r"/>
            <a:r>
              <a:rPr lang="en-US" altLang="zh-HK" sz="600" dirty="0" err="1">
                <a:latin typeface="Arial" panose="020B0604020202020204" pitchFamily="34" charset="0"/>
                <a:cs typeface="Arial" panose="020B0604020202020204" pitchFamily="34" charset="0"/>
              </a:rPr>
              <a:t>Shatin</a:t>
            </a:r>
            <a:endParaRPr lang="en-US" altLang="zh-HK" sz="600" dirty="0">
              <a:latin typeface="Arial" panose="020B0604020202020204" pitchFamily="34" charset="0"/>
              <a:cs typeface="Arial" panose="020B0604020202020204" pitchFamily="34" charset="0"/>
            </a:endParaRPr>
          </a:p>
          <a:p>
            <a:pPr algn="r"/>
            <a:r>
              <a:rPr lang="en-US" altLang="zh-HK" sz="600" dirty="0">
                <a:latin typeface="Arial" panose="020B0604020202020204" pitchFamily="34" charset="0"/>
                <a:cs typeface="Arial" panose="020B0604020202020204" pitchFamily="34" charset="0"/>
              </a:rPr>
              <a:t>(Photo courtesy : Howl Ho)</a:t>
            </a:r>
            <a:endParaRPr lang="zh-HK" altLang="en-US" sz="600" dirty="0">
              <a:latin typeface="Arial" panose="020B0604020202020204" pitchFamily="34" charset="0"/>
              <a:cs typeface="Arial" panose="020B0604020202020204" pitchFamily="34" charset="0"/>
            </a:endParaRPr>
          </a:p>
        </p:txBody>
      </p:sp>
      <p:pic>
        <p:nvPicPr>
          <p:cNvPr id="19" name="圖片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6337" y="1981407"/>
            <a:ext cx="1920394" cy="2880592"/>
          </a:xfrm>
          <a:prstGeom prst="rect">
            <a:avLst/>
          </a:prstGeom>
          <a:ln>
            <a:noFill/>
          </a:ln>
          <a:effectLst>
            <a:softEdge rad="112500"/>
          </a:effectLst>
        </p:spPr>
      </p:pic>
      <p:sp>
        <p:nvSpPr>
          <p:cNvPr id="22" name="文字方塊 21"/>
          <p:cNvSpPr txBox="1"/>
          <p:nvPr/>
        </p:nvSpPr>
        <p:spPr>
          <a:xfrm>
            <a:off x="8225165" y="4680323"/>
            <a:ext cx="1160895" cy="184666"/>
          </a:xfrm>
          <a:prstGeom prst="rect">
            <a:avLst/>
          </a:prstGeom>
          <a:solidFill>
            <a:schemeClr val="bg1">
              <a:alpha val="27000"/>
            </a:schemeClr>
          </a:solidFill>
        </p:spPr>
        <p:txBody>
          <a:bodyPr wrap="none" rtlCol="0">
            <a:spAutoFit/>
          </a:bodyPr>
          <a:lstStyle/>
          <a:p>
            <a:pPr algn="r"/>
            <a:r>
              <a:rPr lang="en-US" altLang="zh-HK" sz="600" dirty="0">
                <a:latin typeface="Arial" panose="020B0604020202020204" pitchFamily="34" charset="0"/>
                <a:cs typeface="Arial" panose="020B0604020202020204" pitchFamily="34" charset="0"/>
              </a:rPr>
              <a:t>(Photo courtesy : Steve Lee)</a:t>
            </a:r>
            <a:endParaRPr lang="zh-HK" altLang="en-US" sz="600" dirty="0">
              <a:latin typeface="Arial" panose="020B0604020202020204" pitchFamily="34" charset="0"/>
              <a:cs typeface="Arial" panose="020B0604020202020204" pitchFamily="34" charset="0"/>
            </a:endParaRPr>
          </a:p>
        </p:txBody>
      </p:sp>
      <p:pic>
        <p:nvPicPr>
          <p:cNvPr id="10" name="圖片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65991" y="1998949"/>
            <a:ext cx="1036580" cy="1382105"/>
          </a:xfrm>
          <a:prstGeom prst="rect">
            <a:avLst/>
          </a:prstGeom>
          <a:ln>
            <a:noFill/>
          </a:ln>
          <a:effectLst>
            <a:softEdge rad="112500"/>
          </a:effectLst>
        </p:spPr>
      </p:pic>
      <p:sp>
        <p:nvSpPr>
          <p:cNvPr id="20" name="矩形 19"/>
          <p:cNvSpPr/>
          <p:nvPr/>
        </p:nvSpPr>
        <p:spPr>
          <a:xfrm>
            <a:off x="4115174" y="1998947"/>
            <a:ext cx="756938" cy="369332"/>
          </a:xfrm>
          <a:prstGeom prst="rect">
            <a:avLst/>
          </a:prstGeom>
          <a:solidFill>
            <a:schemeClr val="bg1">
              <a:alpha val="42000"/>
            </a:schemeClr>
          </a:solidFill>
        </p:spPr>
        <p:txBody>
          <a:bodyPr wrap="none">
            <a:spAutoFit/>
          </a:bodyPr>
          <a:lstStyle/>
          <a:p>
            <a:r>
              <a:rPr lang="en-US" altLang="zh-HK" sz="600" dirty="0">
                <a:latin typeface="Arial" panose="020B0604020202020204" pitchFamily="34" charset="0"/>
                <a:cs typeface="Arial" panose="020B0604020202020204" pitchFamily="34" charset="0"/>
              </a:rPr>
              <a:t>Siu Sai Wan</a:t>
            </a:r>
          </a:p>
          <a:p>
            <a:r>
              <a:rPr lang="en-US" altLang="zh-HK" sz="600" dirty="0">
                <a:latin typeface="Arial" panose="020B0604020202020204" pitchFamily="34" charset="0"/>
                <a:cs typeface="Arial" panose="020B0604020202020204" pitchFamily="34" charset="0"/>
              </a:rPr>
              <a:t>(Photo </a:t>
            </a:r>
            <a:r>
              <a:rPr lang="en-US" altLang="zh-HK" sz="600" dirty="0">
                <a:cs typeface="Arial" panose="020B0604020202020204" pitchFamily="34" charset="0"/>
              </a:rPr>
              <a:t>courtesy:</a:t>
            </a:r>
          </a:p>
          <a:p>
            <a:r>
              <a:rPr lang="en-US" altLang="zh-HK" sz="600" dirty="0">
                <a:latin typeface="Arial" panose="020B0604020202020204" pitchFamily="34" charset="0"/>
                <a:cs typeface="Arial" panose="020B0604020202020204" pitchFamily="34" charset="0"/>
              </a:rPr>
              <a:t>Charmaine Mok)</a:t>
            </a:r>
            <a:endParaRPr lang="zh-HK" altLang="en-US"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790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3134F0-6ABB-4663-893E-A4BB7271377A}"/>
              </a:ext>
            </a:extLst>
          </p:cNvPr>
          <p:cNvSpPr>
            <a:spLocks noGrp="1"/>
          </p:cNvSpPr>
          <p:nvPr>
            <p:ph type="title"/>
          </p:nvPr>
        </p:nvSpPr>
        <p:spPr>
          <a:xfrm>
            <a:off x="3416599" y="501771"/>
            <a:ext cx="5616033" cy="450986"/>
          </a:xfrm>
        </p:spPr>
        <p:txBody>
          <a:bodyPr>
            <a:noAutofit/>
          </a:bodyPr>
          <a:lstStyle/>
          <a:p>
            <a:r>
              <a:rPr lang="en-US" sz="3200" b="1" dirty="0">
                <a:solidFill>
                  <a:srgbClr val="0070C0"/>
                </a:solidFill>
                <a:latin typeface="Calibri" panose="020F0502020204030204" pitchFamily="34" charset="0"/>
                <a:ea typeface="+mn-ea"/>
                <a:cs typeface="Calibri" panose="020F0502020204030204" pitchFamily="34" charset="0"/>
              </a:rPr>
              <a:t>Damage of </a:t>
            </a:r>
            <a:r>
              <a:rPr lang="en-US" sz="3200" b="1" dirty="0" err="1">
                <a:solidFill>
                  <a:srgbClr val="0070C0"/>
                </a:solidFill>
                <a:latin typeface="Calibri" panose="020F0502020204030204" pitchFamily="34" charset="0"/>
                <a:ea typeface="+mn-ea"/>
                <a:cs typeface="Calibri" panose="020F0502020204030204" pitchFamily="34" charset="0"/>
              </a:rPr>
              <a:t>Hato</a:t>
            </a:r>
            <a:r>
              <a:rPr lang="en-US" sz="3200" b="1" dirty="0">
                <a:solidFill>
                  <a:srgbClr val="0070C0"/>
                </a:solidFill>
                <a:latin typeface="Calibri" panose="020F0502020204030204" pitchFamily="34" charset="0"/>
                <a:ea typeface="+mn-ea"/>
                <a:cs typeface="Calibri" panose="020F0502020204030204" pitchFamily="34" charset="0"/>
              </a:rPr>
              <a:t> in Macao</a:t>
            </a:r>
            <a:endParaRPr lang="en-HK" sz="3200" b="1" dirty="0">
              <a:solidFill>
                <a:srgbClr val="0070C0"/>
              </a:solidFill>
              <a:latin typeface="Calibri" panose="020F0502020204030204" pitchFamily="34" charset="0"/>
              <a:ea typeface="+mn-ea"/>
              <a:cs typeface="Calibri" panose="020F0502020204030204" pitchFamily="34" charset="0"/>
            </a:endParaRPr>
          </a:p>
        </p:txBody>
      </p:sp>
      <p:pic>
        <p:nvPicPr>
          <p:cNvPr id="4" name="圖片 3">
            <a:extLst>
              <a:ext uri="{FF2B5EF4-FFF2-40B4-BE49-F238E27FC236}">
                <a16:creationId xmlns:a16="http://schemas.microsoft.com/office/drawing/2014/main" id="{5903B23B-7AC9-44D0-B105-5E7F85E426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0651" y="1528386"/>
            <a:ext cx="2400302" cy="4272538"/>
          </a:xfrm>
          <a:prstGeom prst="rect">
            <a:avLst/>
          </a:prstGeom>
          <a:ln>
            <a:noFill/>
          </a:ln>
          <a:effectLst>
            <a:softEdge rad="112500"/>
          </a:effectLst>
        </p:spPr>
      </p:pic>
      <p:pic>
        <p:nvPicPr>
          <p:cNvPr id="6" name="圖片 5">
            <a:extLst>
              <a:ext uri="{FF2B5EF4-FFF2-40B4-BE49-F238E27FC236}">
                <a16:creationId xmlns:a16="http://schemas.microsoft.com/office/drawing/2014/main" id="{BAFE1BEE-AC0B-4C3D-9DBA-15E5B72C51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56446" y="1514071"/>
            <a:ext cx="2815808" cy="2099789"/>
          </a:xfrm>
          <a:prstGeom prst="rect">
            <a:avLst/>
          </a:prstGeom>
          <a:ln>
            <a:noFill/>
          </a:ln>
          <a:effectLst>
            <a:softEdge rad="112500"/>
          </a:effectLst>
        </p:spPr>
      </p:pic>
      <p:pic>
        <p:nvPicPr>
          <p:cNvPr id="8" name="圖片 7">
            <a:extLst>
              <a:ext uri="{FF2B5EF4-FFF2-40B4-BE49-F238E27FC236}">
                <a16:creationId xmlns:a16="http://schemas.microsoft.com/office/drawing/2014/main" id="{B7E17FB8-CA17-49A7-B834-3D991E13CC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33883" y="1512685"/>
            <a:ext cx="1600203" cy="2132843"/>
          </a:xfrm>
          <a:prstGeom prst="rect">
            <a:avLst/>
          </a:prstGeom>
          <a:ln>
            <a:noFill/>
          </a:ln>
          <a:effectLst>
            <a:softEdge rad="112500"/>
          </a:effectLst>
        </p:spPr>
      </p:pic>
      <p:pic>
        <p:nvPicPr>
          <p:cNvPr id="10" name="圖片 9">
            <a:extLst>
              <a:ext uri="{FF2B5EF4-FFF2-40B4-BE49-F238E27FC236}">
                <a16:creationId xmlns:a16="http://schemas.microsoft.com/office/drawing/2014/main" id="{BBA6121D-89DE-4711-8FFA-65DAA46CBA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64349" y="3686258"/>
            <a:ext cx="3169736" cy="2114667"/>
          </a:xfrm>
          <a:prstGeom prst="rect">
            <a:avLst/>
          </a:prstGeom>
          <a:ln>
            <a:noFill/>
          </a:ln>
          <a:effectLst>
            <a:softEdge rad="112500"/>
          </a:effectLst>
        </p:spPr>
      </p:pic>
      <p:pic>
        <p:nvPicPr>
          <p:cNvPr id="14" name="圖片 13">
            <a:extLst>
              <a:ext uri="{FF2B5EF4-FFF2-40B4-BE49-F238E27FC236}">
                <a16:creationId xmlns:a16="http://schemas.microsoft.com/office/drawing/2014/main" id="{945FEE8E-A43F-415F-8491-A8695E74224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27551" y="3677170"/>
            <a:ext cx="1600203" cy="2132843"/>
          </a:xfrm>
          <a:prstGeom prst="rect">
            <a:avLst/>
          </a:prstGeom>
          <a:ln>
            <a:noFill/>
          </a:ln>
          <a:effectLst>
            <a:softEdge rad="112500"/>
          </a:effectLst>
        </p:spPr>
      </p:pic>
    </p:spTree>
    <p:extLst>
      <p:ext uri="{BB962C8B-B14F-4D97-AF65-F5344CB8AC3E}">
        <p14:creationId xmlns:p14="http://schemas.microsoft.com/office/powerpoint/2010/main" val="225754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109FA-F837-7440-9E76-6449EB741C2E}"/>
              </a:ext>
            </a:extLst>
          </p:cNvPr>
          <p:cNvPicPr>
            <a:picLocks noChangeAspect="1"/>
          </p:cNvPicPr>
          <p:nvPr/>
        </p:nvPicPr>
        <p:blipFill>
          <a:blip r:embed="rId2"/>
          <a:stretch>
            <a:fillRect/>
          </a:stretch>
        </p:blipFill>
        <p:spPr>
          <a:xfrm>
            <a:off x="567607" y="1784096"/>
            <a:ext cx="7257332" cy="4379976"/>
          </a:xfrm>
          <a:prstGeom prst="rect">
            <a:avLst/>
          </a:prstGeom>
        </p:spPr>
      </p:pic>
      <p:sp>
        <p:nvSpPr>
          <p:cNvPr id="5" name="Title 4">
            <a:extLst>
              <a:ext uri="{FF2B5EF4-FFF2-40B4-BE49-F238E27FC236}">
                <a16:creationId xmlns:a16="http://schemas.microsoft.com/office/drawing/2014/main" id="{17924723-801A-6940-9BA9-C1AC81C99233}"/>
              </a:ext>
            </a:extLst>
          </p:cNvPr>
          <p:cNvSpPr>
            <a:spLocks noGrp="1"/>
          </p:cNvSpPr>
          <p:nvPr>
            <p:ph type="title"/>
          </p:nvPr>
        </p:nvSpPr>
        <p:spPr>
          <a:xfrm>
            <a:off x="1609595" y="303806"/>
            <a:ext cx="8767782" cy="1373963"/>
          </a:xfrm>
        </p:spPr>
        <p:txBody>
          <a:bodyPr>
            <a:normAutofit/>
          </a:bodyPr>
          <a:lstStyle/>
          <a:p>
            <a:r>
              <a:rPr lang="en-US" sz="3200" b="1" dirty="0">
                <a:solidFill>
                  <a:srgbClr val="0070C0"/>
                </a:solidFill>
                <a:latin typeface="Calibri" panose="020F0502020204030204" pitchFamily="34" charset="0"/>
                <a:cs typeface="Calibri" panose="020F0502020204030204" pitchFamily="34" charset="0"/>
              </a:rPr>
              <a:t>May tragedy be avoided if people, especially tourists, have been warned in advanced?</a:t>
            </a:r>
          </a:p>
        </p:txBody>
      </p:sp>
      <p:pic>
        <p:nvPicPr>
          <p:cNvPr id="6" name="Picture 5">
            <a:extLst>
              <a:ext uri="{FF2B5EF4-FFF2-40B4-BE49-F238E27FC236}">
                <a16:creationId xmlns:a16="http://schemas.microsoft.com/office/drawing/2014/main" id="{A1479190-ACE6-0D4C-A0A8-A1285828E15D}"/>
              </a:ext>
            </a:extLst>
          </p:cNvPr>
          <p:cNvPicPr/>
          <p:nvPr/>
        </p:nvPicPr>
        <p:blipFill rotWithShape="1">
          <a:blip r:embed="rId3" cstate="print">
            <a:extLst>
              <a:ext uri="{28A0092B-C50C-407E-A947-70E740481C1C}">
                <a14:useLocalDpi xmlns:a14="http://schemas.microsoft.com/office/drawing/2010/main"/>
              </a:ext>
            </a:extLst>
          </a:blip>
          <a:srcRect/>
          <a:stretch/>
        </p:blipFill>
        <p:spPr>
          <a:xfrm>
            <a:off x="7946136" y="1920240"/>
            <a:ext cx="3749040" cy="3200400"/>
          </a:xfrm>
          <a:prstGeom prst="rect">
            <a:avLst/>
          </a:prstGeom>
        </p:spPr>
      </p:pic>
    </p:spTree>
    <p:extLst>
      <p:ext uri="{BB962C8B-B14F-4D97-AF65-F5344CB8AC3E}">
        <p14:creationId xmlns:p14="http://schemas.microsoft.com/office/powerpoint/2010/main" val="2089023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Slikovni rezultat za standardiz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7262" y="5954212"/>
            <a:ext cx="2208484" cy="903788"/>
          </a:xfrm>
          <a:prstGeom prst="rect">
            <a:avLst/>
          </a:prstGeom>
          <a:noFill/>
        </p:spPr>
      </p:pic>
      <p:pic>
        <p:nvPicPr>
          <p:cNvPr id="10248" name="Picture 8" descr="Slikovni rezultat za standardiza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93513" y="5357543"/>
            <a:ext cx="2174488" cy="1366821"/>
          </a:xfrm>
          <a:prstGeom prst="rect">
            <a:avLst/>
          </a:prstGeom>
          <a:noFill/>
        </p:spPr>
      </p:pic>
      <p:sp>
        <p:nvSpPr>
          <p:cNvPr id="15" name="Rectangle 14"/>
          <p:cNvSpPr/>
          <p:nvPr/>
        </p:nvSpPr>
        <p:spPr>
          <a:xfrm>
            <a:off x="2555632" y="959264"/>
            <a:ext cx="8112369" cy="6093976"/>
          </a:xfrm>
          <a:prstGeom prst="rect">
            <a:avLst/>
          </a:prstGeom>
          <a:noFill/>
        </p:spPr>
        <p:txBody>
          <a:bodyPr wrap="square">
            <a:spAutoFit/>
          </a:bodyPr>
          <a:lstStyle/>
          <a:p>
            <a:r>
              <a:rPr lang="en-GB" sz="2000" dirty="0">
                <a:solidFill>
                  <a:srgbClr val="000090"/>
                </a:solidFill>
              </a:rPr>
              <a:t>Need to </a:t>
            </a:r>
            <a:r>
              <a:rPr lang="en-GB" sz="2000" u="sng" dirty="0">
                <a:solidFill>
                  <a:srgbClr val="000090"/>
                </a:solidFill>
              </a:rPr>
              <a:t>achieve </a:t>
            </a:r>
            <a:r>
              <a:rPr lang="en-GB" sz="2000" dirty="0">
                <a:solidFill>
                  <a:srgbClr val="000090"/>
                </a:solidFill>
              </a:rPr>
              <a:t>a </a:t>
            </a:r>
            <a:r>
              <a:rPr lang="en-GB" sz="2000" b="1" dirty="0">
                <a:solidFill>
                  <a:srgbClr val="000090"/>
                </a:solidFill>
              </a:rPr>
              <a:t>common</a:t>
            </a:r>
            <a:r>
              <a:rPr lang="en-GB" sz="2000" dirty="0">
                <a:solidFill>
                  <a:srgbClr val="000090"/>
                </a:solidFill>
              </a:rPr>
              <a:t> </a:t>
            </a:r>
            <a:r>
              <a:rPr lang="en-GB" sz="2000" b="1" dirty="0">
                <a:solidFill>
                  <a:srgbClr val="000090"/>
                </a:solidFill>
              </a:rPr>
              <a:t>language</a:t>
            </a:r>
            <a:r>
              <a:rPr lang="en-GB" sz="2000" dirty="0">
                <a:solidFill>
                  <a:srgbClr val="000090"/>
                </a:solidFill>
              </a:rPr>
              <a:t> for </a:t>
            </a:r>
            <a:r>
              <a:rPr lang="en-GB" sz="2000" b="1" dirty="0">
                <a:solidFill>
                  <a:srgbClr val="000090"/>
                </a:solidFill>
              </a:rPr>
              <a:t>warnings</a:t>
            </a:r>
            <a:r>
              <a:rPr lang="en-GB" sz="2000" dirty="0">
                <a:solidFill>
                  <a:srgbClr val="000090"/>
                </a:solidFill>
              </a:rPr>
              <a:t> and </a:t>
            </a:r>
            <a:r>
              <a:rPr lang="en-GB" sz="2000" b="1" dirty="0">
                <a:solidFill>
                  <a:srgbClr val="000090"/>
                </a:solidFill>
              </a:rPr>
              <a:t>alerts  </a:t>
            </a:r>
            <a:r>
              <a:rPr lang="en-GB" sz="2000" dirty="0">
                <a:solidFill>
                  <a:srgbClr val="000090"/>
                </a:solidFill>
              </a:rPr>
              <a:t>on</a:t>
            </a:r>
            <a:r>
              <a:rPr lang="en-GB" sz="2000" b="1" dirty="0">
                <a:solidFill>
                  <a:srgbClr val="000090"/>
                </a:solidFill>
              </a:rPr>
              <a:t> global </a:t>
            </a:r>
            <a:r>
              <a:rPr lang="en-GB" sz="2000" dirty="0">
                <a:solidFill>
                  <a:srgbClr val="000090"/>
                </a:solidFill>
              </a:rPr>
              <a:t>/ </a:t>
            </a:r>
            <a:r>
              <a:rPr lang="en-GB" sz="2000" b="1" dirty="0">
                <a:solidFill>
                  <a:srgbClr val="000090"/>
                </a:solidFill>
              </a:rPr>
              <a:t>WMO </a:t>
            </a:r>
            <a:r>
              <a:rPr lang="en-GB" sz="2000" dirty="0">
                <a:solidFill>
                  <a:srgbClr val="000090"/>
                </a:solidFill>
              </a:rPr>
              <a:t>/ </a:t>
            </a:r>
            <a:r>
              <a:rPr lang="en-GB" sz="2000" b="1" dirty="0">
                <a:solidFill>
                  <a:srgbClr val="000090"/>
                </a:solidFill>
              </a:rPr>
              <a:t>UN level </a:t>
            </a:r>
            <a:r>
              <a:rPr lang="en-GB" sz="2000" dirty="0">
                <a:solidFill>
                  <a:srgbClr val="000090"/>
                </a:solidFill>
              </a:rPr>
              <a:t>what is </a:t>
            </a:r>
            <a:r>
              <a:rPr lang="en-GB" sz="2000" u="sng" dirty="0">
                <a:solidFill>
                  <a:srgbClr val="000090"/>
                </a:solidFill>
              </a:rPr>
              <a:t>in line </a:t>
            </a:r>
            <a:r>
              <a:rPr lang="en-GB" sz="2000" dirty="0">
                <a:solidFill>
                  <a:srgbClr val="000090"/>
                </a:solidFill>
              </a:rPr>
              <a:t>with </a:t>
            </a:r>
            <a:r>
              <a:rPr lang="en-GB" sz="2000" b="1" dirty="0">
                <a:solidFill>
                  <a:srgbClr val="000090"/>
                </a:solidFill>
              </a:rPr>
              <a:t>Sendai Framework for DRR</a:t>
            </a:r>
          </a:p>
          <a:p>
            <a:endParaRPr lang="en-GB" sz="1200" b="1" dirty="0">
              <a:solidFill>
                <a:srgbClr val="000090"/>
              </a:solidFill>
            </a:endParaRPr>
          </a:p>
          <a:p>
            <a:pPr marL="342900" indent="-342900">
              <a:buSzPct val="130000"/>
              <a:buFont typeface="Arial" panose="020B0604020202020204" pitchFamily="34" charset="0"/>
              <a:buChar char="•"/>
            </a:pPr>
            <a:r>
              <a:rPr lang="en-GB" sz="2000" b="1" dirty="0">
                <a:solidFill>
                  <a:srgbClr val="000090"/>
                </a:solidFill>
              </a:rPr>
              <a:t>impact based </a:t>
            </a:r>
            <a:r>
              <a:rPr lang="en-GB" sz="2000" dirty="0">
                <a:solidFill>
                  <a:srgbClr val="000090"/>
                </a:solidFill>
              </a:rPr>
              <a:t>forecasting </a:t>
            </a:r>
            <a:br>
              <a:rPr lang="en-GB" sz="2000" dirty="0">
                <a:solidFill>
                  <a:srgbClr val="000090"/>
                </a:solidFill>
              </a:rPr>
            </a:br>
            <a:r>
              <a:rPr lang="en-GB" dirty="0">
                <a:solidFill>
                  <a:srgbClr val="000090"/>
                </a:solidFill>
              </a:rPr>
              <a:t>new role of forecasters as </a:t>
            </a:r>
            <a:r>
              <a:rPr lang="en-GB" u="sng" dirty="0">
                <a:solidFill>
                  <a:srgbClr val="000090"/>
                </a:solidFill>
              </a:rPr>
              <a:t>intermediators</a:t>
            </a:r>
            <a:r>
              <a:rPr lang="en-GB" dirty="0">
                <a:solidFill>
                  <a:srgbClr val="000090"/>
                </a:solidFill>
              </a:rPr>
              <a:t> between </a:t>
            </a:r>
          </a:p>
          <a:p>
            <a:pPr marL="342900" indent="-342900">
              <a:buSzPct val="130000"/>
            </a:pPr>
            <a:r>
              <a:rPr lang="en-GB" dirty="0">
                <a:solidFill>
                  <a:srgbClr val="000090"/>
                </a:solidFill>
              </a:rPr>
              <a:t>       </a:t>
            </a:r>
            <a:r>
              <a:rPr lang="en-GB" u="sng" dirty="0">
                <a:solidFill>
                  <a:srgbClr val="000090"/>
                </a:solidFill>
              </a:rPr>
              <a:t>model output </a:t>
            </a:r>
            <a:r>
              <a:rPr lang="en-GB" dirty="0">
                <a:solidFill>
                  <a:srgbClr val="000090"/>
                </a:solidFill>
              </a:rPr>
              <a:t>and </a:t>
            </a:r>
            <a:r>
              <a:rPr lang="en-GB" u="sng" dirty="0">
                <a:solidFill>
                  <a:srgbClr val="000090"/>
                </a:solidFill>
              </a:rPr>
              <a:t>Civil Protection/Decision Makers</a:t>
            </a:r>
          </a:p>
          <a:p>
            <a:pPr marL="342900" indent="-342900">
              <a:buSzPct val="130000"/>
            </a:pPr>
            <a:endParaRPr lang="en-GB" sz="4000" dirty="0">
              <a:solidFill>
                <a:srgbClr val="000090"/>
              </a:solidFill>
            </a:endParaRPr>
          </a:p>
          <a:p>
            <a:pPr marL="342900" indent="-342900">
              <a:buSzPct val="130000"/>
              <a:buFont typeface="Arial" panose="020B0604020202020204" pitchFamily="34" charset="0"/>
              <a:buChar char="•"/>
            </a:pPr>
            <a:r>
              <a:rPr lang="en-GB" sz="2000" dirty="0">
                <a:solidFill>
                  <a:srgbClr val="000090"/>
                </a:solidFill>
              </a:rPr>
              <a:t>exchange of </a:t>
            </a:r>
            <a:r>
              <a:rPr lang="en-GB" sz="2000" b="1" dirty="0">
                <a:solidFill>
                  <a:srgbClr val="000090"/>
                </a:solidFill>
              </a:rPr>
              <a:t>best practise between </a:t>
            </a:r>
            <a:r>
              <a:rPr lang="en-GB" sz="2000" dirty="0">
                <a:solidFill>
                  <a:srgbClr val="000090"/>
                </a:solidFill>
              </a:rPr>
              <a:t>countries</a:t>
            </a:r>
            <a:br>
              <a:rPr lang="en-GB" sz="2000" dirty="0">
                <a:solidFill>
                  <a:srgbClr val="000090"/>
                </a:solidFill>
              </a:rPr>
            </a:br>
            <a:r>
              <a:rPr lang="en-GB" u="sng" dirty="0">
                <a:solidFill>
                  <a:srgbClr val="000090"/>
                </a:solidFill>
              </a:rPr>
              <a:t>different</a:t>
            </a:r>
            <a:r>
              <a:rPr lang="en-GB" dirty="0">
                <a:solidFill>
                  <a:srgbClr val="000090"/>
                </a:solidFill>
              </a:rPr>
              <a:t> </a:t>
            </a:r>
            <a:r>
              <a:rPr lang="en-GB" u="sng" dirty="0">
                <a:solidFill>
                  <a:srgbClr val="000090"/>
                </a:solidFill>
              </a:rPr>
              <a:t>structures</a:t>
            </a:r>
            <a:r>
              <a:rPr lang="en-GB" dirty="0">
                <a:solidFill>
                  <a:srgbClr val="000090"/>
                </a:solidFill>
              </a:rPr>
              <a:t> of warnings, </a:t>
            </a:r>
            <a:r>
              <a:rPr lang="en-GB" u="sng" dirty="0">
                <a:solidFill>
                  <a:srgbClr val="000090"/>
                </a:solidFill>
              </a:rPr>
              <a:t>relationship</a:t>
            </a:r>
            <a:r>
              <a:rPr lang="en-GB" dirty="0">
                <a:solidFill>
                  <a:srgbClr val="000090"/>
                </a:solidFill>
              </a:rPr>
              <a:t> with Civil Protection/Decision Makers</a:t>
            </a:r>
          </a:p>
          <a:p>
            <a:pPr marL="342900" indent="-342900">
              <a:buSzPct val="130000"/>
            </a:pPr>
            <a:endParaRPr lang="en-GB" sz="2000" dirty="0">
              <a:solidFill>
                <a:srgbClr val="000090"/>
              </a:solidFill>
            </a:endParaRPr>
          </a:p>
          <a:p>
            <a:pPr marL="342900" indent="-342900">
              <a:buSzPct val="130000"/>
              <a:buFont typeface="Arial" panose="020B0604020202020204" pitchFamily="34" charset="0"/>
              <a:buChar char="•"/>
            </a:pPr>
            <a:r>
              <a:rPr lang="en-GB" sz="2000" dirty="0">
                <a:solidFill>
                  <a:srgbClr val="000090"/>
                </a:solidFill>
              </a:rPr>
              <a:t>Information for </a:t>
            </a:r>
            <a:r>
              <a:rPr lang="en-GB" sz="2000" b="1" dirty="0">
                <a:solidFill>
                  <a:srgbClr val="000090"/>
                </a:solidFill>
              </a:rPr>
              <a:t>travellers</a:t>
            </a:r>
            <a:r>
              <a:rPr lang="en-GB" sz="2000" dirty="0">
                <a:solidFill>
                  <a:srgbClr val="000090"/>
                </a:solidFill>
              </a:rPr>
              <a:t> and </a:t>
            </a:r>
            <a:r>
              <a:rPr lang="en-GB" sz="2000" b="1" dirty="0">
                <a:solidFill>
                  <a:srgbClr val="000090"/>
                </a:solidFill>
              </a:rPr>
              <a:t>media</a:t>
            </a:r>
            <a:br>
              <a:rPr lang="en-GB" sz="2000" dirty="0">
                <a:solidFill>
                  <a:srgbClr val="000090"/>
                </a:solidFill>
              </a:rPr>
            </a:br>
            <a:r>
              <a:rPr lang="en-GB" u="sng" dirty="0">
                <a:solidFill>
                  <a:srgbClr val="000090"/>
                </a:solidFill>
              </a:rPr>
              <a:t>NGO</a:t>
            </a:r>
            <a:r>
              <a:rPr lang="en-GB" dirty="0">
                <a:solidFill>
                  <a:srgbClr val="000090"/>
                </a:solidFill>
              </a:rPr>
              <a:t>´s in emergency situations, </a:t>
            </a:r>
            <a:r>
              <a:rPr lang="en-GB" u="sng" dirty="0">
                <a:solidFill>
                  <a:srgbClr val="000090"/>
                </a:solidFill>
              </a:rPr>
              <a:t>tourists</a:t>
            </a:r>
            <a:r>
              <a:rPr lang="en-GB" dirty="0">
                <a:solidFill>
                  <a:srgbClr val="000090"/>
                </a:solidFill>
              </a:rPr>
              <a:t>, </a:t>
            </a:r>
          </a:p>
          <a:p>
            <a:pPr marL="342900" indent="-342900">
              <a:buSzPct val="130000"/>
            </a:pPr>
            <a:r>
              <a:rPr lang="en-GB" dirty="0">
                <a:solidFill>
                  <a:srgbClr val="000090"/>
                </a:solidFill>
              </a:rPr>
              <a:t>       foreign </a:t>
            </a:r>
            <a:r>
              <a:rPr lang="en-GB" u="sng" dirty="0">
                <a:solidFill>
                  <a:srgbClr val="000090"/>
                </a:solidFill>
              </a:rPr>
              <a:t>investors</a:t>
            </a:r>
            <a:r>
              <a:rPr lang="en-GB" dirty="0">
                <a:solidFill>
                  <a:srgbClr val="000090"/>
                </a:solidFill>
              </a:rPr>
              <a:t> and </a:t>
            </a:r>
            <a:r>
              <a:rPr lang="en-GB" u="sng" dirty="0">
                <a:solidFill>
                  <a:srgbClr val="000090"/>
                </a:solidFill>
              </a:rPr>
              <a:t>workers</a:t>
            </a:r>
            <a:r>
              <a:rPr lang="en-GB" dirty="0">
                <a:solidFill>
                  <a:srgbClr val="000090"/>
                </a:solidFill>
              </a:rPr>
              <a:t> etc.</a:t>
            </a:r>
            <a:endParaRPr lang="en-GB" sz="2000" dirty="0">
              <a:solidFill>
                <a:srgbClr val="000090"/>
              </a:solidFill>
            </a:endParaRPr>
          </a:p>
          <a:p>
            <a:pPr>
              <a:buSzPct val="130000"/>
            </a:pPr>
            <a:endParaRPr lang="en-GB" sz="2000" dirty="0">
              <a:solidFill>
                <a:srgbClr val="000090"/>
              </a:solidFill>
            </a:endParaRPr>
          </a:p>
          <a:p>
            <a:pPr marL="342900" indent="-342900">
              <a:buSzPct val="130000"/>
              <a:buFont typeface="Arial" panose="020B0604020202020204" pitchFamily="34" charset="0"/>
              <a:buChar char="•"/>
            </a:pPr>
            <a:r>
              <a:rPr lang="en-GB" sz="2000" b="1" dirty="0">
                <a:solidFill>
                  <a:srgbClr val="000090"/>
                </a:solidFill>
              </a:rPr>
              <a:t>Technical standardisation</a:t>
            </a:r>
            <a:br>
              <a:rPr lang="en-GB" sz="2000" dirty="0">
                <a:solidFill>
                  <a:srgbClr val="000090"/>
                </a:solidFill>
              </a:rPr>
            </a:br>
            <a:r>
              <a:rPr lang="en-GB" b="1" dirty="0">
                <a:solidFill>
                  <a:srgbClr val="000090"/>
                </a:solidFill>
              </a:rPr>
              <a:t>CAP standard - </a:t>
            </a:r>
            <a:r>
              <a:rPr lang="en-GB" dirty="0">
                <a:solidFill>
                  <a:srgbClr val="000090"/>
                </a:solidFill>
              </a:rPr>
              <a:t>could </a:t>
            </a:r>
            <a:r>
              <a:rPr lang="en-GB" u="sng" dirty="0">
                <a:solidFill>
                  <a:srgbClr val="000090"/>
                </a:solidFill>
              </a:rPr>
              <a:t>profit</a:t>
            </a:r>
            <a:r>
              <a:rPr lang="en-GB" dirty="0">
                <a:solidFill>
                  <a:srgbClr val="000090"/>
                </a:solidFill>
              </a:rPr>
              <a:t> from experience of applications like </a:t>
            </a:r>
            <a:r>
              <a:rPr lang="en-GB" u="sng" dirty="0">
                <a:solidFill>
                  <a:srgbClr val="000090"/>
                </a:solidFill>
              </a:rPr>
              <a:t>Meteoalarm</a:t>
            </a:r>
          </a:p>
          <a:p>
            <a:endParaRPr lang="en-GB" sz="2000" dirty="0">
              <a:solidFill>
                <a:srgbClr val="000090"/>
              </a:solidFill>
            </a:endParaRPr>
          </a:p>
          <a:p>
            <a:endParaRPr lang="en-GB" sz="2000" dirty="0">
              <a:solidFill>
                <a:srgbClr val="000090"/>
              </a:solidFill>
            </a:endParaRPr>
          </a:p>
        </p:txBody>
      </p:sp>
      <p:sp>
        <p:nvSpPr>
          <p:cNvPr id="23" name="Title 1"/>
          <p:cNvSpPr txBox="1">
            <a:spLocks/>
          </p:cNvSpPr>
          <p:nvPr/>
        </p:nvSpPr>
        <p:spPr>
          <a:xfrm>
            <a:off x="5194562" y="307657"/>
            <a:ext cx="2088680" cy="5486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hr-HR" sz="3200" b="1" dirty="0">
                <a:ln w="3175" cmpd="sng">
                  <a:noFill/>
                </a:ln>
                <a:solidFill>
                  <a:srgbClr val="0070C0"/>
                </a:solidFill>
                <a:latin typeface="Calibri" panose="020F0502020204030204" pitchFamily="34" charset="0"/>
                <a:cs typeface="Calibri" panose="020F0502020204030204" pitchFamily="34" charset="0"/>
              </a:rPr>
              <a:t>The need</a:t>
            </a:r>
            <a:endParaRPr lang="en-US" sz="3200" b="1" dirty="0">
              <a:ln w="3175" cmpd="sng">
                <a:noFill/>
              </a:ln>
              <a:solidFill>
                <a:srgbClr val="0070C0"/>
              </a:solidFill>
              <a:latin typeface="Calibri" panose="020F0502020204030204" pitchFamily="34" charset="0"/>
              <a:cs typeface="Calibri" panose="020F0502020204030204" pitchFamily="34" charset="0"/>
            </a:endParaRPr>
          </a:p>
        </p:txBody>
      </p:sp>
      <p:pic>
        <p:nvPicPr>
          <p:cNvPr id="10242" name="Picture 2" descr="Slikovni rezultat za impact based forecasti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07223" y="1713797"/>
            <a:ext cx="1851103" cy="1389780"/>
          </a:xfrm>
          <a:prstGeom prst="rect">
            <a:avLst/>
          </a:prstGeom>
          <a:noFill/>
        </p:spPr>
      </p:pic>
      <p:pic>
        <p:nvPicPr>
          <p:cNvPr id="10244" name="Picture 4" descr="Slikovni rezultat za transpor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73412" y="4006253"/>
            <a:ext cx="2320593" cy="1742025"/>
          </a:xfrm>
          <a:prstGeom prst="rect">
            <a:avLst/>
          </a:prstGeom>
          <a:noFill/>
        </p:spPr>
      </p:pic>
      <p:pic>
        <p:nvPicPr>
          <p:cNvPr id="10246" name="Picture 6" descr="Lorez_shutterstock_81271858.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87696" y="2715329"/>
            <a:ext cx="925551" cy="615805"/>
          </a:xfrm>
          <a:prstGeom prst="rect">
            <a:avLst/>
          </a:prstGeom>
          <a:noFill/>
        </p:spPr>
      </p:pic>
    </p:spTree>
    <p:extLst>
      <p:ext uri="{BB962C8B-B14F-4D97-AF65-F5344CB8AC3E}">
        <p14:creationId xmlns:p14="http://schemas.microsoft.com/office/powerpoint/2010/main" val="128956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Right)">
                                      <p:cBhvr>
                                        <p:cTn id="7" dur="500"/>
                                        <p:tgtEl>
                                          <p:spTgt spid="2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1" dur="5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6" dur="500"/>
                                        <p:tgtEl>
                                          <p:spTgt spid="15">
                                            <p:txEl>
                                              <p:pRg st="2" end="2"/>
                                            </p:txEl>
                                          </p:spTgt>
                                        </p:tgtEl>
                                      </p:cBhvr>
                                    </p:animEffect>
                                  </p:childTnLst>
                                </p:cTn>
                              </p:par>
                              <p:par>
                                <p:cTn id="17" presetID="39" presetClass="entr" presetSubtype="0" accel="100000" fill="hold" nodeType="withEffect">
                                  <p:stCondLst>
                                    <p:cond delay="0"/>
                                  </p:stCondLst>
                                  <p:iterate type="lt">
                                    <p:tmPct val="0"/>
                                  </p:iterate>
                                  <p:childTnLst>
                                    <p:set>
                                      <p:cBhvr>
                                        <p:cTn id="18" dur="1" fill="hold">
                                          <p:stCondLst>
                                            <p:cond delay="0"/>
                                          </p:stCondLst>
                                        </p:cTn>
                                        <p:tgtEl>
                                          <p:spTgt spid="10242"/>
                                        </p:tgtEl>
                                        <p:attrNameLst>
                                          <p:attrName>style.visibility</p:attrName>
                                        </p:attrNameLst>
                                      </p:cBhvr>
                                      <p:to>
                                        <p:strVal val="visible"/>
                                      </p:to>
                                    </p:set>
                                    <p:anim calcmode="lin" valueType="num">
                                      <p:cBhvr>
                                        <p:cTn id="19" dur="500" fill="hold"/>
                                        <p:tgtEl>
                                          <p:spTgt spid="10242"/>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0242"/>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0242"/>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0242"/>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5" dur="500"/>
                                        <p:tgtEl>
                                          <p:spTgt spid="1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xEl>
                                              <p:pRg st="5" end="5"/>
                                            </p:txEl>
                                          </p:spTgt>
                                        </p:tgtEl>
                                        <p:attrNameLst>
                                          <p:attrName>style.visibility</p:attrName>
                                        </p:attrNameLst>
                                      </p:cBhvr>
                                      <p:to>
                                        <p:strVal val="visible"/>
                                      </p:to>
                                    </p:set>
                                    <p:animEffect transition="in" filter="randombar(horizontal)">
                                      <p:cBhvr>
                                        <p:cTn id="30" dur="500"/>
                                        <p:tgtEl>
                                          <p:spTgt spid="15">
                                            <p:txEl>
                                              <p:pRg st="5" end="5"/>
                                            </p:txEl>
                                          </p:spTgt>
                                        </p:tgtEl>
                                      </p:cBhvr>
                                    </p:animEffect>
                                  </p:childTnLst>
                                </p:cTn>
                              </p:par>
                              <p:par>
                                <p:cTn id="31" presetID="23" presetClass="entr" presetSubtype="16" fill="hold" nodeType="withEffect">
                                  <p:stCondLst>
                                    <p:cond delay="0"/>
                                  </p:stCondLst>
                                  <p:childTnLst>
                                    <p:set>
                                      <p:cBhvr>
                                        <p:cTn id="32" dur="1" fill="hold">
                                          <p:stCondLst>
                                            <p:cond delay="0"/>
                                          </p:stCondLst>
                                        </p:cTn>
                                        <p:tgtEl>
                                          <p:spTgt spid="10246"/>
                                        </p:tgtEl>
                                        <p:attrNameLst>
                                          <p:attrName>style.visibility</p:attrName>
                                        </p:attrNameLst>
                                      </p:cBhvr>
                                      <p:to>
                                        <p:strVal val="visible"/>
                                      </p:to>
                                    </p:set>
                                    <p:anim calcmode="lin" valueType="num">
                                      <p:cBhvr>
                                        <p:cTn id="33" dur="500" fill="hold"/>
                                        <p:tgtEl>
                                          <p:spTgt spid="10246"/>
                                        </p:tgtEl>
                                        <p:attrNameLst>
                                          <p:attrName>ppt_w</p:attrName>
                                        </p:attrNameLst>
                                      </p:cBhvr>
                                      <p:tavLst>
                                        <p:tav tm="0">
                                          <p:val>
                                            <p:fltVal val="0"/>
                                          </p:val>
                                        </p:tav>
                                        <p:tav tm="100000">
                                          <p:val>
                                            <p:strVal val="#ppt_w"/>
                                          </p:val>
                                        </p:tav>
                                      </p:tavLst>
                                    </p:anim>
                                    <p:anim calcmode="lin" valueType="num">
                                      <p:cBhvr>
                                        <p:cTn id="34" dur="500" fill="hold"/>
                                        <p:tgtEl>
                                          <p:spTgt spid="10246"/>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xEl>
                                              <p:pRg st="7" end="7"/>
                                            </p:txEl>
                                          </p:spTgt>
                                        </p:tgtEl>
                                        <p:attrNameLst>
                                          <p:attrName>style.visibility</p:attrName>
                                        </p:attrNameLst>
                                      </p:cBhvr>
                                      <p:to>
                                        <p:strVal val="visible"/>
                                      </p:to>
                                    </p:set>
                                    <p:animEffect transition="in" filter="randombar(horizontal)">
                                      <p:cBhvr>
                                        <p:cTn id="39" dur="500"/>
                                        <p:tgtEl>
                                          <p:spTgt spid="15">
                                            <p:txEl>
                                              <p:pRg st="7" end="7"/>
                                            </p:txEl>
                                          </p:spTgt>
                                        </p:tgtEl>
                                      </p:cBhvr>
                                    </p:animEffect>
                                  </p:childTnLst>
                                </p:cTn>
                              </p:par>
                              <p:par>
                                <p:cTn id="40" presetID="34" presetClass="entr" presetSubtype="0" fill="hold" nodeType="withEffect">
                                  <p:stCondLst>
                                    <p:cond delay="0"/>
                                  </p:stCondLst>
                                  <p:childTnLst>
                                    <p:set>
                                      <p:cBhvr>
                                        <p:cTn id="41" dur="1" fill="hold">
                                          <p:stCondLst>
                                            <p:cond delay="0"/>
                                          </p:stCondLst>
                                        </p:cTn>
                                        <p:tgtEl>
                                          <p:spTgt spid="10244"/>
                                        </p:tgtEl>
                                        <p:attrNameLst>
                                          <p:attrName>style.visibility</p:attrName>
                                        </p:attrNameLst>
                                      </p:cBhvr>
                                      <p:to>
                                        <p:strVal val="visible"/>
                                      </p:to>
                                    </p:set>
                                    <p:anim from="(-#ppt_w/2)" to="(#ppt_x)" calcmode="lin" valueType="num">
                                      <p:cBhvr>
                                        <p:cTn id="42" dur="600" fill="hold">
                                          <p:stCondLst>
                                            <p:cond delay="0"/>
                                          </p:stCondLst>
                                        </p:cTn>
                                        <p:tgtEl>
                                          <p:spTgt spid="10244"/>
                                        </p:tgtEl>
                                        <p:attrNameLst>
                                          <p:attrName>ppt_x</p:attrName>
                                        </p:attrNameLst>
                                      </p:cBhvr>
                                    </p:anim>
                                    <p:anim from="0" to="-1.0" calcmode="lin" valueType="num">
                                      <p:cBhvr>
                                        <p:cTn id="43" dur="200" decel="50000" autoRev="1" fill="hold">
                                          <p:stCondLst>
                                            <p:cond delay="600"/>
                                          </p:stCondLst>
                                        </p:cTn>
                                        <p:tgtEl>
                                          <p:spTgt spid="10244"/>
                                        </p:tgtEl>
                                        <p:attrNameLst>
                                          <p:attrName>xshear</p:attrName>
                                        </p:attrNameLst>
                                      </p:cBhvr>
                                    </p:anim>
                                    <p:animScale>
                                      <p:cBhvr>
                                        <p:cTn id="44" dur="200" decel="100000" autoRev="1" fill="hold">
                                          <p:stCondLst>
                                            <p:cond delay="600"/>
                                          </p:stCondLst>
                                        </p:cTn>
                                        <p:tgtEl>
                                          <p:spTgt spid="10244"/>
                                        </p:tgtEl>
                                      </p:cBhvr>
                                      <p:from x="100000" y="100000"/>
                                      <p:to x="80000" y="100000"/>
                                    </p:animScale>
                                    <p:anim by="(#ppt_h/3+#ppt_w*0.1)" calcmode="lin" valueType="num">
                                      <p:cBhvr additive="sum">
                                        <p:cTn id="45" dur="200" decel="100000" autoRev="1" fill="hold">
                                          <p:stCondLst>
                                            <p:cond delay="600"/>
                                          </p:stCondLst>
                                        </p:cTn>
                                        <p:tgtEl>
                                          <p:spTgt spid="10244"/>
                                        </p:tgtEl>
                                        <p:attrNameLst>
                                          <p:attrName>ppt_x</p:attrName>
                                        </p:attrNameLst>
                                      </p:cBhvr>
                                    </p:anim>
                                  </p:childTnLst>
                                </p:cTn>
                              </p:par>
                              <p:par>
                                <p:cTn id="46" presetID="14" presetClass="entr" presetSubtype="10" fill="hold" grpId="0" nodeType="withEffect">
                                  <p:stCondLst>
                                    <p:cond delay="0"/>
                                  </p:stCondLst>
                                  <p:childTnLst>
                                    <p:set>
                                      <p:cBhvr>
                                        <p:cTn id="47" dur="1" fill="hold">
                                          <p:stCondLst>
                                            <p:cond delay="0"/>
                                          </p:stCondLst>
                                        </p:cTn>
                                        <p:tgtEl>
                                          <p:spTgt spid="15">
                                            <p:txEl>
                                              <p:pRg st="8" end="8"/>
                                            </p:txEl>
                                          </p:spTgt>
                                        </p:tgtEl>
                                        <p:attrNameLst>
                                          <p:attrName>style.visibility</p:attrName>
                                        </p:attrNameLst>
                                      </p:cBhvr>
                                      <p:to>
                                        <p:strVal val="visible"/>
                                      </p:to>
                                    </p:set>
                                    <p:animEffect transition="in" filter="randombar(horizontal)">
                                      <p:cBhvr>
                                        <p:cTn id="48" dur="500"/>
                                        <p:tgtEl>
                                          <p:spTgt spid="15">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5">
                                            <p:txEl>
                                              <p:pRg st="10" end="10"/>
                                            </p:txEl>
                                          </p:spTgt>
                                        </p:tgtEl>
                                        <p:attrNameLst>
                                          <p:attrName>style.visibility</p:attrName>
                                        </p:attrNameLst>
                                      </p:cBhvr>
                                      <p:to>
                                        <p:strVal val="visible"/>
                                      </p:to>
                                    </p:set>
                                    <p:animEffect transition="in" filter="randombar(horizontal)">
                                      <p:cBhvr>
                                        <p:cTn id="53" dur="500"/>
                                        <p:tgtEl>
                                          <p:spTgt spid="15">
                                            <p:txEl>
                                              <p:pRg st="10" end="10"/>
                                            </p:txEl>
                                          </p:spTgt>
                                        </p:tgtEl>
                                      </p:cBhvr>
                                    </p:animEffect>
                                  </p:childTnLst>
                                </p:cTn>
                              </p:par>
                              <p:par>
                                <p:cTn id="54" presetID="18" presetClass="entr" presetSubtype="6" fill="hold" nodeType="withEffect">
                                  <p:stCondLst>
                                    <p:cond delay="0"/>
                                  </p:stCondLst>
                                  <p:childTnLst>
                                    <p:set>
                                      <p:cBhvr>
                                        <p:cTn id="55" dur="1" fill="hold">
                                          <p:stCondLst>
                                            <p:cond delay="0"/>
                                          </p:stCondLst>
                                        </p:cTn>
                                        <p:tgtEl>
                                          <p:spTgt spid="10250"/>
                                        </p:tgtEl>
                                        <p:attrNameLst>
                                          <p:attrName>style.visibility</p:attrName>
                                        </p:attrNameLst>
                                      </p:cBhvr>
                                      <p:to>
                                        <p:strVal val="visible"/>
                                      </p:to>
                                    </p:set>
                                    <p:animEffect transition="in" filter="strips(downRight)">
                                      <p:cBhvr>
                                        <p:cTn id="56" dur="500"/>
                                        <p:tgtEl>
                                          <p:spTgt spid="10250"/>
                                        </p:tgtEl>
                                      </p:cBhvr>
                                    </p:animEffect>
                                  </p:childTnLst>
                                </p:cTn>
                              </p:par>
                            </p:childTnLst>
                          </p:cTn>
                        </p:par>
                        <p:par>
                          <p:cTn id="57" fill="hold">
                            <p:stCondLst>
                              <p:cond delay="500"/>
                            </p:stCondLst>
                            <p:childTnLst>
                              <p:par>
                                <p:cTn id="58" presetID="9" presetClass="entr" presetSubtype="0" fill="hold" nodeType="afterEffect">
                                  <p:stCondLst>
                                    <p:cond delay="0"/>
                                  </p:stCondLst>
                                  <p:childTnLst>
                                    <p:set>
                                      <p:cBhvr>
                                        <p:cTn id="59" dur="1" fill="hold">
                                          <p:stCondLst>
                                            <p:cond delay="0"/>
                                          </p:stCondLst>
                                        </p:cTn>
                                        <p:tgtEl>
                                          <p:spTgt spid="10248"/>
                                        </p:tgtEl>
                                        <p:attrNameLst>
                                          <p:attrName>style.visibility</p:attrName>
                                        </p:attrNameLst>
                                      </p:cBhvr>
                                      <p:to>
                                        <p:strVal val="visible"/>
                                      </p:to>
                                    </p:set>
                                    <p:animEffect transition="in" filter="dissolve">
                                      <p:cBhvr>
                                        <p:cTn id="60"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bldLvl="5"/>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B47879-4A48-4925-86B2-0D88ADE58DEC}"/>
              </a:ext>
            </a:extLst>
          </p:cNvPr>
          <p:cNvSpPr>
            <a:spLocks noGrp="1"/>
          </p:cNvSpPr>
          <p:nvPr>
            <p:ph type="title"/>
          </p:nvPr>
        </p:nvSpPr>
        <p:spPr>
          <a:xfrm>
            <a:off x="833495" y="124936"/>
            <a:ext cx="9916327" cy="906967"/>
          </a:xfrm>
        </p:spPr>
        <p:txBody>
          <a:bodyPr>
            <a:normAutofit/>
          </a:bodyPr>
          <a:lstStyle/>
          <a:p>
            <a:r>
              <a:rPr lang="en-US" sz="3200" b="1" dirty="0">
                <a:solidFill>
                  <a:srgbClr val="0070C0"/>
                </a:solidFill>
                <a:latin typeface="Calibri" panose="020F0502020204030204" pitchFamily="34" charset="0"/>
                <a:cs typeface="Calibri" panose="020F0502020204030204" pitchFamily="34" charset="0"/>
              </a:rPr>
              <a:t>SWIC 1.0 (since 2005) </a:t>
            </a:r>
            <a:endParaRPr lang="en-HK" sz="3200" b="1" dirty="0">
              <a:solidFill>
                <a:srgbClr val="0070C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834" y="876604"/>
            <a:ext cx="8094907" cy="4530571"/>
          </a:xfrm>
          <a:prstGeom prst="rect">
            <a:avLst/>
          </a:prstGeom>
        </p:spPr>
      </p:pic>
      <p:sp>
        <p:nvSpPr>
          <p:cNvPr id="5" name="文字方塊 3">
            <a:extLst>
              <a:ext uri="{FF2B5EF4-FFF2-40B4-BE49-F238E27FC236}">
                <a16:creationId xmlns:a16="http://schemas.microsoft.com/office/drawing/2014/main" id="{0751B128-A35B-FF42-9145-C0291110ED68}"/>
              </a:ext>
            </a:extLst>
          </p:cNvPr>
          <p:cNvSpPr txBox="1"/>
          <p:nvPr/>
        </p:nvSpPr>
        <p:spPr>
          <a:xfrm>
            <a:off x="8363625" y="876604"/>
            <a:ext cx="3581941" cy="4401205"/>
          </a:xfrm>
          <a:prstGeom prst="rect">
            <a:avLst/>
          </a:prstGeom>
          <a:solidFill>
            <a:schemeClr val="bg1"/>
          </a:solidFill>
        </p:spPr>
        <p:txBody>
          <a:bodyPr wrap="square" rtlCol="0">
            <a:spAutoFit/>
          </a:bodyPr>
          <a:lstStyle/>
          <a:p>
            <a:r>
              <a:rPr lang="en-GB" altLang="zh-HK" sz="2000" b="1" u="sng" dirty="0">
                <a:solidFill>
                  <a:srgbClr val="000090"/>
                </a:solidFill>
                <a:ea typeface="Arial Unicode MS" panose="020B0604020202020204" pitchFamily="34" charset="-120"/>
                <a:cs typeface="Arial Unicode MS" panose="020B0604020202020204" pitchFamily="34" charset="-120"/>
              </a:rPr>
              <a:t>Challenges</a:t>
            </a:r>
          </a:p>
          <a:p>
            <a:pPr marL="285744" indent="-285744">
              <a:buFont typeface="Arial" panose="020B0604020202020204" pitchFamily="34" charset="0"/>
              <a:buChar char="•"/>
            </a:pPr>
            <a:r>
              <a:rPr lang="en-GB" altLang="zh-HK" sz="2000" dirty="0">
                <a:solidFill>
                  <a:srgbClr val="000090"/>
                </a:solidFill>
                <a:ea typeface="Arial Unicode MS" panose="020B0604020202020204" pitchFamily="34" charset="-120"/>
                <a:cs typeface="Arial Unicode MS" panose="020B0604020202020204" pitchFamily="34" charset="-120"/>
              </a:rPr>
              <a:t>There is still a </a:t>
            </a:r>
            <a:r>
              <a:rPr lang="en-GB" altLang="zh-HK" sz="2000" b="1" dirty="0">
                <a:solidFill>
                  <a:srgbClr val="000090"/>
                </a:solidFill>
                <a:ea typeface="Arial Unicode MS" panose="020B0604020202020204" pitchFamily="34" charset="-120"/>
                <a:cs typeface="Arial Unicode MS" panose="020B0604020202020204" pitchFamily="34" charset="-120"/>
              </a:rPr>
              <a:t>gap</a:t>
            </a:r>
            <a:r>
              <a:rPr lang="en-GB" altLang="zh-HK" sz="2000" dirty="0">
                <a:solidFill>
                  <a:srgbClr val="000090"/>
                </a:solidFill>
                <a:ea typeface="Arial Unicode MS" panose="020B0604020202020204" pitchFamily="34" charset="-120"/>
                <a:cs typeface="Arial Unicode MS" panose="020B0604020202020204" pitchFamily="34" charset="-120"/>
              </a:rPr>
              <a:t> of </a:t>
            </a:r>
            <a:r>
              <a:rPr lang="en-GB" altLang="zh-HK" sz="2000" b="1" dirty="0">
                <a:solidFill>
                  <a:srgbClr val="000090"/>
                </a:solidFill>
                <a:ea typeface="Arial Unicode MS" panose="020B0604020202020204" pitchFamily="34" charset="-120"/>
                <a:cs typeface="Arial Unicode MS" panose="020B0604020202020204" pitchFamily="34" charset="-120"/>
              </a:rPr>
              <a:t>common</a:t>
            </a:r>
            <a:r>
              <a:rPr lang="en-GB" altLang="zh-HK" sz="2000" dirty="0">
                <a:solidFill>
                  <a:srgbClr val="000090"/>
                </a:solidFill>
                <a:ea typeface="Arial Unicode MS" panose="020B0604020202020204" pitchFamily="34" charset="-120"/>
                <a:cs typeface="Arial Unicode MS" panose="020B0604020202020204" pitchFamily="34" charset="-120"/>
              </a:rPr>
              <a:t> </a:t>
            </a:r>
            <a:r>
              <a:rPr lang="en-GB" altLang="zh-HK" sz="2000" b="1" dirty="0">
                <a:solidFill>
                  <a:srgbClr val="000090"/>
                </a:solidFill>
                <a:ea typeface="Arial Unicode MS" panose="020B0604020202020204" pitchFamily="34" charset="-120"/>
                <a:cs typeface="Arial Unicode MS" panose="020B0604020202020204" pitchFamily="34" charset="-120"/>
              </a:rPr>
              <a:t>homogeneity</a:t>
            </a:r>
            <a:r>
              <a:rPr lang="en-GB" altLang="zh-HK" sz="2000" dirty="0">
                <a:solidFill>
                  <a:srgbClr val="000090"/>
                </a:solidFill>
                <a:ea typeface="Arial Unicode MS" panose="020B0604020202020204" pitchFamily="34" charset="-120"/>
                <a:cs typeface="Arial Unicode MS" panose="020B0604020202020204" pitchFamily="34" charset="-120"/>
              </a:rPr>
              <a:t> </a:t>
            </a:r>
            <a:r>
              <a:rPr lang="en-GB" altLang="zh-HK" sz="2000" b="1" dirty="0">
                <a:solidFill>
                  <a:srgbClr val="000090"/>
                </a:solidFill>
                <a:ea typeface="Arial Unicode MS" panose="020B0604020202020204" pitchFamily="34" charset="-120"/>
                <a:cs typeface="Arial Unicode MS" panose="020B0604020202020204" pitchFamily="34" charset="-120"/>
              </a:rPr>
              <a:t>platform</a:t>
            </a:r>
            <a:endParaRPr lang="en-GB" altLang="zh-HK" sz="2000" dirty="0">
              <a:solidFill>
                <a:srgbClr val="000090"/>
              </a:solidFill>
              <a:ea typeface="Arial Unicode MS" panose="020B0604020202020204" pitchFamily="34" charset="-120"/>
              <a:cs typeface="Arial Unicode MS" panose="020B0604020202020204" pitchFamily="34" charset="-120"/>
            </a:endParaRPr>
          </a:p>
          <a:p>
            <a:pPr marL="285744" indent="-285744">
              <a:buFont typeface="Arial" panose="020B0604020202020204" pitchFamily="34" charset="0"/>
              <a:buChar char="•"/>
            </a:pPr>
            <a:r>
              <a:rPr lang="en-GB" altLang="zh-HK" sz="2000" b="1" dirty="0">
                <a:solidFill>
                  <a:srgbClr val="000090"/>
                </a:solidFill>
                <a:ea typeface="Arial Unicode MS" panose="020B0604020202020204" pitchFamily="34" charset="-120"/>
                <a:cs typeface="Arial Unicode MS" panose="020B0604020202020204" pitchFamily="34" charset="-120"/>
              </a:rPr>
              <a:t>Inconsistent</a:t>
            </a:r>
            <a:r>
              <a:rPr lang="en-GB" altLang="zh-HK" sz="2000" dirty="0">
                <a:solidFill>
                  <a:srgbClr val="000090"/>
                </a:solidFill>
                <a:ea typeface="Arial Unicode MS" panose="020B0604020202020204" pitchFamily="34" charset="-120"/>
                <a:cs typeface="Arial Unicode MS" panose="020B0604020202020204" pitchFamily="34" charset="-120"/>
              </a:rPr>
              <a:t> content/format</a:t>
            </a:r>
          </a:p>
          <a:p>
            <a:pPr marL="285744" indent="-285744">
              <a:buFont typeface="Arial" panose="020B0604020202020204" pitchFamily="34" charset="0"/>
              <a:buChar char="•"/>
            </a:pPr>
            <a:r>
              <a:rPr lang="en-GB" altLang="zh-HK" sz="2000" b="1" dirty="0">
                <a:solidFill>
                  <a:srgbClr val="000090"/>
                </a:solidFill>
                <a:ea typeface="Arial Unicode MS" panose="020B0604020202020204" pitchFamily="34" charset="-120"/>
                <a:cs typeface="Arial Unicode MS" panose="020B0604020202020204" pitchFamily="34" charset="-120"/>
              </a:rPr>
              <a:t>Gap</a:t>
            </a:r>
            <a:r>
              <a:rPr lang="en-GB" altLang="zh-HK" sz="2000" dirty="0">
                <a:solidFill>
                  <a:srgbClr val="000090"/>
                </a:solidFill>
                <a:ea typeface="Arial Unicode MS" panose="020B0604020202020204" pitchFamily="34" charset="-120"/>
                <a:cs typeface="Arial Unicode MS" panose="020B0604020202020204" pitchFamily="34" charset="-120"/>
              </a:rPr>
              <a:t> of </a:t>
            </a:r>
            <a:r>
              <a:rPr lang="en-GB" altLang="zh-HK" sz="2000" u="sng" dirty="0">
                <a:solidFill>
                  <a:srgbClr val="000090"/>
                </a:solidFill>
                <a:ea typeface="Arial Unicode MS" panose="020B0604020202020204" pitchFamily="34" charset="-120"/>
                <a:cs typeface="Arial Unicode MS" panose="020B0604020202020204" pitchFamily="34" charset="-120"/>
              </a:rPr>
              <a:t>numerous</a:t>
            </a:r>
            <a:r>
              <a:rPr lang="en-GB" altLang="zh-HK" sz="2000" i="1" dirty="0">
                <a:solidFill>
                  <a:srgbClr val="000090"/>
                </a:solidFill>
                <a:ea typeface="Arial Unicode MS" panose="020B0604020202020204" pitchFamily="34" charset="-120"/>
                <a:cs typeface="Arial Unicode MS" panose="020B0604020202020204" pitchFamily="34" charset="-120"/>
              </a:rPr>
              <a:t> </a:t>
            </a:r>
            <a:r>
              <a:rPr lang="en-GB" altLang="zh-HK" sz="2000" u="sng" dirty="0">
                <a:solidFill>
                  <a:srgbClr val="000090"/>
                </a:solidFill>
                <a:ea typeface="Arial Unicode MS" panose="020B0604020202020204" pitchFamily="34" charset="-120"/>
                <a:cs typeface="Arial Unicode MS" panose="020B0604020202020204" pitchFamily="34" charset="-120"/>
              </a:rPr>
              <a:t>hazardous</a:t>
            </a:r>
            <a:r>
              <a:rPr lang="en-GB" altLang="zh-HK" sz="2000" dirty="0">
                <a:solidFill>
                  <a:srgbClr val="000090"/>
                </a:solidFill>
                <a:ea typeface="Arial Unicode MS" panose="020B0604020202020204" pitchFamily="34" charset="-120"/>
                <a:cs typeface="Arial Unicode MS" panose="020B0604020202020204" pitchFamily="34" charset="-120"/>
              </a:rPr>
              <a:t> </a:t>
            </a:r>
            <a:r>
              <a:rPr lang="en-GB" altLang="zh-HK" sz="2000" i="1" dirty="0">
                <a:solidFill>
                  <a:srgbClr val="000090"/>
                </a:solidFill>
                <a:ea typeface="Arial Unicode MS" panose="020B0604020202020204" pitchFamily="34" charset="-120"/>
                <a:cs typeface="Arial Unicode MS" panose="020B0604020202020204" pitchFamily="34" charset="-120"/>
              </a:rPr>
              <a:t>weather</a:t>
            </a:r>
            <a:r>
              <a:rPr lang="en-GB" altLang="zh-HK" sz="2000" dirty="0">
                <a:solidFill>
                  <a:srgbClr val="000090"/>
                </a:solidFill>
                <a:ea typeface="Arial Unicode MS" panose="020B0604020202020204" pitchFamily="34" charset="-120"/>
                <a:cs typeface="Arial Unicode MS" panose="020B0604020202020204" pitchFamily="34" charset="-120"/>
              </a:rPr>
              <a:t> </a:t>
            </a:r>
            <a:r>
              <a:rPr lang="en-GB" altLang="zh-HK" sz="2000" b="1" dirty="0">
                <a:solidFill>
                  <a:srgbClr val="000090"/>
                </a:solidFill>
                <a:ea typeface="Arial Unicode MS" panose="020B0604020202020204" pitchFamily="34" charset="-120"/>
                <a:cs typeface="Arial Unicode MS" panose="020B0604020202020204" pitchFamily="34" charset="-120"/>
              </a:rPr>
              <a:t>warnings</a:t>
            </a:r>
            <a:r>
              <a:rPr lang="en-GB" altLang="zh-HK" sz="2000" dirty="0">
                <a:solidFill>
                  <a:srgbClr val="000090"/>
                </a:solidFill>
                <a:ea typeface="Arial Unicode MS" panose="020B0604020202020204" pitchFamily="34" charset="-120"/>
                <a:cs typeface="Arial Unicode MS" panose="020B0604020202020204" pitchFamily="34" charset="-120"/>
              </a:rPr>
              <a:t> </a:t>
            </a:r>
            <a:r>
              <a:rPr lang="en-GB" altLang="zh-HK" sz="2000" b="1" dirty="0">
                <a:solidFill>
                  <a:srgbClr val="000090"/>
                </a:solidFill>
                <a:ea typeface="Arial Unicode MS" panose="020B0604020202020204" pitchFamily="34" charset="-120"/>
                <a:cs typeface="Arial Unicode MS" panose="020B0604020202020204" pitchFamily="34" charset="-120"/>
              </a:rPr>
              <a:t>coverage</a:t>
            </a:r>
            <a:r>
              <a:rPr lang="en-GB" altLang="zh-HK" sz="2000" dirty="0">
                <a:solidFill>
                  <a:srgbClr val="000090"/>
                </a:solidFill>
                <a:ea typeface="Arial Unicode MS" panose="020B0604020202020204" pitchFamily="34" charset="-120"/>
                <a:cs typeface="Arial Unicode MS" panose="020B0604020202020204" pitchFamily="34" charset="-120"/>
              </a:rPr>
              <a:t> on the </a:t>
            </a:r>
            <a:r>
              <a:rPr lang="en-GB" altLang="zh-HK" sz="2000" b="1" dirty="0">
                <a:solidFill>
                  <a:srgbClr val="000090"/>
                </a:solidFill>
                <a:ea typeface="Arial Unicode MS" panose="020B0604020202020204" pitchFamily="34" charset="-120"/>
                <a:cs typeface="Arial Unicode MS" panose="020B0604020202020204" pitchFamily="34" charset="-120"/>
              </a:rPr>
              <a:t>WMO</a:t>
            </a:r>
            <a:r>
              <a:rPr lang="en-GB" altLang="zh-HK" sz="2000" dirty="0">
                <a:solidFill>
                  <a:srgbClr val="000090"/>
                </a:solidFill>
                <a:ea typeface="Arial Unicode MS" panose="020B0604020202020204" pitchFamily="34" charset="-120"/>
                <a:cs typeface="Arial Unicode MS" panose="020B0604020202020204" pitchFamily="34" charset="-120"/>
              </a:rPr>
              <a:t> / </a:t>
            </a:r>
            <a:r>
              <a:rPr lang="en-GB" altLang="zh-HK" sz="2000" b="1" dirty="0">
                <a:solidFill>
                  <a:srgbClr val="000090"/>
                </a:solidFill>
                <a:ea typeface="Arial Unicode MS" panose="020B0604020202020204" pitchFamily="34" charset="-120"/>
                <a:cs typeface="Arial Unicode MS" panose="020B0604020202020204" pitchFamily="34" charset="-120"/>
              </a:rPr>
              <a:t>Sendai Framework DRR</a:t>
            </a:r>
            <a:r>
              <a:rPr lang="en-GB" altLang="zh-HK" sz="2000" dirty="0">
                <a:solidFill>
                  <a:srgbClr val="000090"/>
                </a:solidFill>
                <a:ea typeface="Arial Unicode MS" panose="020B0604020202020204" pitchFamily="34" charset="-120"/>
                <a:cs typeface="Arial Unicode MS" panose="020B0604020202020204" pitchFamily="34" charset="-120"/>
              </a:rPr>
              <a:t> </a:t>
            </a:r>
            <a:r>
              <a:rPr lang="en-GB" altLang="zh-HK" sz="2000" b="1" dirty="0">
                <a:solidFill>
                  <a:srgbClr val="000090"/>
                </a:solidFill>
                <a:ea typeface="Arial Unicode MS" panose="020B0604020202020204" pitchFamily="34" charset="-120"/>
                <a:cs typeface="Arial Unicode MS" panose="020B0604020202020204" pitchFamily="34" charset="-120"/>
              </a:rPr>
              <a:t>level</a:t>
            </a:r>
          </a:p>
          <a:p>
            <a:pPr marL="285744" indent="-285744">
              <a:buFont typeface="Arial" panose="020B0604020202020204" pitchFamily="34" charset="0"/>
              <a:buChar char="•"/>
            </a:pPr>
            <a:r>
              <a:rPr lang="en-GB" altLang="zh-HK" sz="2000" b="1" dirty="0">
                <a:solidFill>
                  <a:srgbClr val="000090"/>
                </a:solidFill>
                <a:ea typeface="Arial Unicode MS" panose="020B0604020202020204" pitchFamily="34" charset="-120"/>
                <a:cs typeface="Arial Unicode MS" panose="020B0604020202020204" pitchFamily="34" charset="-120"/>
              </a:rPr>
              <a:t>Gap of more information for broader hazardous variables </a:t>
            </a:r>
          </a:p>
          <a:p>
            <a:pPr marL="285744" indent="-285744"/>
            <a:r>
              <a:rPr lang="en-GB" sz="2000" dirty="0">
                <a:solidFill>
                  <a:srgbClr val="000090"/>
                </a:solidFill>
              </a:rPr>
              <a:t>      e.g. </a:t>
            </a:r>
            <a:r>
              <a:rPr lang="en-GB" sz="2000" i="1" dirty="0">
                <a:solidFill>
                  <a:srgbClr val="000090"/>
                </a:solidFill>
              </a:rPr>
              <a:t>storm surge, droughts, hydrological-relevant events, heat/cold waves, strong UV</a:t>
            </a:r>
          </a:p>
        </p:txBody>
      </p:sp>
      <p:sp>
        <p:nvSpPr>
          <p:cNvPr id="3" name="TextBox 2">
            <a:extLst>
              <a:ext uri="{FF2B5EF4-FFF2-40B4-BE49-F238E27FC236}">
                <a16:creationId xmlns:a16="http://schemas.microsoft.com/office/drawing/2014/main" id="{1A7AA568-4AA8-CA45-9128-AC7EAD3E8DC9}"/>
              </a:ext>
            </a:extLst>
          </p:cNvPr>
          <p:cNvSpPr txBox="1"/>
          <p:nvPr/>
        </p:nvSpPr>
        <p:spPr>
          <a:xfrm>
            <a:off x="3899338" y="5707117"/>
            <a:ext cx="4235669" cy="369332"/>
          </a:xfrm>
          <a:prstGeom prst="rect">
            <a:avLst/>
          </a:prstGeom>
          <a:noFill/>
        </p:spPr>
        <p:txBody>
          <a:bodyPr wrap="square" rtlCol="0">
            <a:spAutoFit/>
          </a:bodyPr>
          <a:lstStyle/>
          <a:p>
            <a:pPr algn="ctr"/>
            <a:r>
              <a:rPr lang="en-US" dirty="0"/>
              <a:t>https://</a:t>
            </a:r>
            <a:r>
              <a:rPr lang="en-US" dirty="0" err="1"/>
              <a:t>severe.worldweather.wmo.int</a:t>
            </a:r>
            <a:endParaRPr lang="en-US" dirty="0"/>
          </a:p>
        </p:txBody>
      </p:sp>
    </p:spTree>
    <p:extLst>
      <p:ext uri="{BB962C8B-B14F-4D97-AF65-F5344CB8AC3E}">
        <p14:creationId xmlns:p14="http://schemas.microsoft.com/office/powerpoint/2010/main" val="49171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0" dur="500"/>
                                        <p:tgtEl>
                                          <p:spTgt spid="5">
                                            <p:txEl>
                                              <p:pRg st="4" end="4"/>
                                            </p:txEl>
                                          </p:spTgt>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視差">
  <a:themeElements>
    <a:clrScheme name="視差">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視差">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視差">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視差</Template>
  <TotalTime>3654</TotalTime>
  <Words>1176</Words>
  <Application>Microsoft Macintosh PowerPoint</Application>
  <PresentationFormat>Widescreen</PresentationFormat>
  <Paragraphs>130</Paragraphs>
  <Slides>24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 Unicode MS</vt:lpstr>
      <vt:lpstr>新細明體</vt:lpstr>
      <vt:lpstr>Arial</vt:lpstr>
      <vt:lpstr>Calibri</vt:lpstr>
      <vt:lpstr>Corbel</vt:lpstr>
      <vt:lpstr>視差</vt:lpstr>
      <vt:lpstr>The New Severe Weather Information Centre Website</vt:lpstr>
      <vt:lpstr>Natural Hazards</vt:lpstr>
      <vt:lpstr>Super Typhoon Jebi brought storm surge, flooding the Osaka Kansai International Airport</vt:lpstr>
      <vt:lpstr>Mangkhut (20180916) &amp; Hato (20170823)</vt:lpstr>
      <vt:lpstr>PowerPoint Presentation</vt:lpstr>
      <vt:lpstr>Damage of Hato in Macao</vt:lpstr>
      <vt:lpstr>May tragedy be avoided if people, especially tourists, have been warned in advanced?</vt:lpstr>
      <vt:lpstr>PowerPoint Presentation</vt:lpstr>
      <vt:lpstr>SWIC 1.0 (since 2005) </vt:lpstr>
      <vt:lpstr>WMO Global Multi-hazard Alert System (GMAS) - Background</vt:lpstr>
      <vt:lpstr>WMO Global Multi-hazard Alert System (GMAS) – Objectives</vt:lpstr>
      <vt:lpstr>WMO Global Multi-hazard Alert System (GMAS) - Benefits</vt:lpstr>
      <vt:lpstr>Key Considerations in System Design</vt:lpstr>
      <vt:lpstr>PowerPoint Presentation</vt:lpstr>
      <vt:lpstr>PowerPoint Presentation</vt:lpstr>
      <vt:lpstr>PowerPoint Presentation</vt:lpstr>
      <vt:lpstr>ISO 22324 Standard for colour-coded alerts</vt:lpstr>
      <vt:lpstr>ISO 22324  Guideline for use of basic colours</vt:lpstr>
      <vt:lpstr>CAP – Potential candidate for Standardizing Warning Presentation</vt:lpstr>
      <vt:lpstr>PowerPoint Presentation</vt:lpstr>
      <vt:lpstr>PowerPoint Presentation</vt:lpstr>
      <vt:lpstr>PowerPoint Presentation</vt:lpstr>
      <vt:lpstr>Concluding Remarks &amp; Possible Future’s Development</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Armstrong Cheng</dc:creator>
  <cp:lastModifiedBy>Armstrong Cheng</cp:lastModifiedBy>
  <cp:revision>73</cp:revision>
  <cp:lastPrinted>2018-09-09T11:48:48Z</cp:lastPrinted>
  <dcterms:created xsi:type="dcterms:W3CDTF">2018-09-09T07:56:37Z</dcterms:created>
  <dcterms:modified xsi:type="dcterms:W3CDTF">2018-10-31T17:20:43Z</dcterms:modified>
</cp:coreProperties>
</file>