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4325" r:id="rId6"/>
  </p:sldMasterIdLst>
  <p:notesMasterIdLst>
    <p:notesMasterId r:id="rId17"/>
  </p:notesMasterIdLst>
  <p:handoutMasterIdLst>
    <p:handoutMasterId r:id="rId18"/>
  </p:handoutMasterIdLst>
  <p:sldIdLst>
    <p:sldId id="257" r:id="rId7"/>
    <p:sldId id="360" r:id="rId8"/>
    <p:sldId id="367" r:id="rId9"/>
    <p:sldId id="361" r:id="rId10"/>
    <p:sldId id="362" r:id="rId11"/>
    <p:sldId id="304" r:id="rId12"/>
    <p:sldId id="365" r:id="rId13"/>
    <p:sldId id="373" r:id="rId14"/>
    <p:sldId id="363" r:id="rId15"/>
    <p:sldId id="372"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dreaux, Staci" initials="SB" lastIdx="17" clrIdx="0"/>
  <p:cmAuthor id="1" name="Timothy Grapes" initials="T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58A"/>
    <a:srgbClr val="005A9E"/>
    <a:srgbClr val="768D60"/>
    <a:srgbClr val="768D00"/>
    <a:srgbClr val="4F6071"/>
    <a:srgbClr val="667B90"/>
    <a:srgbClr val="052D51"/>
    <a:srgbClr val="354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A600C-4AE1-4E87-9EEF-67670E97B485}" v="27" dt="2018-11-05T00:49:58.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2" autoAdjust="0"/>
    <p:restoredTop sz="72557" autoAdjust="0"/>
  </p:normalViewPr>
  <p:slideViewPr>
    <p:cSldViewPr snapToGrid="0">
      <p:cViewPr varScale="1">
        <p:scale>
          <a:sx n="58" d="100"/>
          <a:sy n="58" d="100"/>
        </p:scale>
        <p:origin x="1732" y="3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4710"/>
    </p:cViewPr>
  </p:sorterViewPr>
  <p:notesViewPr>
    <p:cSldViewPr snapToGrid="0">
      <p:cViewPr varScale="1">
        <p:scale>
          <a:sx n="74" d="100"/>
          <a:sy n="74" d="100"/>
        </p:scale>
        <p:origin x="-2466" y="-108"/>
      </p:cViewPr>
      <p:guideLst>
        <p:guide orient="horz" pos="3024"/>
        <p:guide pos="2304"/>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0" tIns="45715" rIns="91430" bIns="4571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30" tIns="45715" rIns="91430" bIns="45715" rtlCol="0"/>
          <a:lstStyle>
            <a:lvl1pPr algn="r">
              <a:defRPr sz="1200">
                <a:latin typeface="Arial" charset="0"/>
                <a:cs typeface="+mn-cs"/>
              </a:defRPr>
            </a:lvl1pPr>
          </a:lstStyle>
          <a:p>
            <a:pPr>
              <a:defRPr/>
            </a:pPr>
            <a:fld id="{638883DB-651F-4C2D-A569-A45BBB9BBD85}" type="datetimeFigureOut">
              <a:rPr lang="en-US"/>
              <a:pPr>
                <a:defRPr/>
              </a:pPr>
              <a:t>11/4/2018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30" tIns="45715" rIns="91430" bIns="4571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0" tIns="45715" rIns="91430" bIns="45715" rtlCol="0" anchor="b"/>
          <a:lstStyle>
            <a:lvl1pPr algn="r">
              <a:defRPr sz="1200">
                <a:latin typeface="Arial" charset="0"/>
                <a:cs typeface="+mn-cs"/>
              </a:defRPr>
            </a:lvl1pPr>
          </a:lstStyle>
          <a:p>
            <a:pPr>
              <a:defRPr/>
            </a:pPr>
            <a:fld id="{45763F2F-B5D1-4AD0-B672-CDDEE47A6F2F}" type="slidenum">
              <a:rPr lang="en-US"/>
              <a:pPr>
                <a:defRPr/>
              </a:pPr>
              <a:t>‹#›</a:t>
            </a:fld>
            <a:endParaRPr lang="en-US"/>
          </a:p>
        </p:txBody>
      </p:sp>
    </p:spTree>
    <p:extLst>
      <p:ext uri="{BB962C8B-B14F-4D97-AF65-F5344CB8AC3E}">
        <p14:creationId xmlns:p14="http://schemas.microsoft.com/office/powerpoint/2010/main" val="20326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algn="r" defTabSz="958647">
              <a:defRPr sz="10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algn="r" defTabSz="958647">
              <a:defRPr sz="1000">
                <a:latin typeface="Arial" charset="0"/>
                <a:cs typeface="+mn-cs"/>
              </a:defRPr>
            </a:lvl1pPr>
          </a:lstStyle>
          <a:p>
            <a:pPr>
              <a:defRPr/>
            </a:pPr>
            <a:fld id="{4B9D461F-0958-428A-99AD-5105E5B30719}" type="slidenum">
              <a:rPr lang="en-US"/>
              <a:pPr>
                <a:defRPr/>
              </a:pPr>
              <a:t>‹#›</a:t>
            </a:fld>
            <a:endParaRPr lang="en-US"/>
          </a:p>
        </p:txBody>
      </p:sp>
    </p:spTree>
    <p:extLst>
      <p:ext uri="{BB962C8B-B14F-4D97-AF65-F5344CB8AC3E}">
        <p14:creationId xmlns:p14="http://schemas.microsoft.com/office/powerpoint/2010/main" val="77222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rieur.gouv.f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Greetings from the OASIS EMTC.  I trust you all have enjoyed the CAP workshop and again thanks to our gracious host, the program committee and especially Eliot Christian for his unfailing dedication to CAP.  It has been a busy two days and you all may be overwhelmed by the information provided.  </a:t>
            </a:r>
          </a:p>
          <a:p>
            <a:endParaRPr lang="en-US" altLang="en-US" dirty="0"/>
          </a:p>
          <a:p>
            <a:r>
              <a:rPr lang="en-US" altLang="en-US" dirty="0"/>
              <a:t>My contact information is here and I welcome your input and thoughts regarding the work of OASIS and the emergency management technical committee.  We would be happy for you to join our work although you are freely able to provide input without regard to membership.  However if you are a member, you can fully participate in our bi-weekly meetings and subcommittees.  </a:t>
            </a:r>
          </a:p>
          <a:p>
            <a:endParaRPr lang="en-US" altLang="en-US" dirty="0"/>
          </a:p>
          <a:p>
            <a:r>
              <a:rPr lang="en-US" altLang="en-US" dirty="0"/>
              <a:t>I would like to welcome this year new members EUMETNET and </a:t>
            </a:r>
            <a:r>
              <a:rPr lang="en-US" sz="1200" b="0" i="0" u="sng" kern="1200" dirty="0" err="1">
                <a:solidFill>
                  <a:schemeClr val="tx1"/>
                </a:solidFill>
                <a:effectLst/>
                <a:latin typeface="Arial" charset="0"/>
                <a:ea typeface="+mn-ea"/>
                <a:cs typeface="+mn-cs"/>
                <a:hlinkClick r:id="rId3"/>
              </a:rPr>
              <a:t>Ministere</a:t>
            </a:r>
            <a:r>
              <a:rPr lang="en-US" sz="1200" b="0" i="0" u="sng" kern="1200" dirty="0">
                <a:solidFill>
                  <a:schemeClr val="tx1"/>
                </a:solidFill>
                <a:effectLst/>
                <a:latin typeface="Arial" charset="0"/>
                <a:ea typeface="+mn-ea"/>
                <a:cs typeface="+mn-cs"/>
                <a:hlinkClick r:id="rId3"/>
              </a:rPr>
              <a:t> de </a:t>
            </a:r>
            <a:r>
              <a:rPr lang="en-US" sz="1200" b="0" i="0" u="sng" kern="1200" dirty="0" err="1">
                <a:solidFill>
                  <a:schemeClr val="tx1"/>
                </a:solidFill>
                <a:effectLst/>
                <a:latin typeface="Arial" charset="0"/>
                <a:ea typeface="+mn-ea"/>
                <a:cs typeface="+mn-cs"/>
                <a:hlinkClick r:id="rId3"/>
              </a:rPr>
              <a:t>L'Interieur</a:t>
            </a:r>
            <a:r>
              <a:rPr lang="en-US" sz="1200" b="0" i="0" u="sng" kern="1200" dirty="0">
                <a:solidFill>
                  <a:schemeClr val="tx1"/>
                </a:solidFill>
                <a:effectLst/>
                <a:latin typeface="Arial" charset="0"/>
                <a:ea typeface="+mn-ea"/>
                <a:cs typeface="+mn-cs"/>
                <a:hlinkClick r:id="rId3"/>
              </a:rPr>
              <a:t>-France</a:t>
            </a:r>
            <a:r>
              <a:rPr lang="en-US" sz="1200" b="0" i="0" u="sng" kern="1200" dirty="0">
                <a:solidFill>
                  <a:schemeClr val="tx1"/>
                </a:solidFill>
                <a:effectLst/>
                <a:latin typeface="Arial" charset="0"/>
                <a:ea typeface="+mn-ea"/>
                <a:cs typeface="+mn-cs"/>
              </a:rPr>
              <a:t> </a:t>
            </a:r>
            <a:r>
              <a:rPr lang="en-US" sz="1200" b="0" i="0" u="none" kern="1200" dirty="0">
                <a:solidFill>
                  <a:schemeClr val="tx1"/>
                </a:solidFill>
                <a:effectLst/>
                <a:latin typeface="Arial" charset="0"/>
                <a:ea typeface="+mn-ea"/>
                <a:cs typeface="+mn-cs"/>
              </a:rPr>
              <a:t>and returning member NOAA/NWS.  Our roster includes around 60 members.  I would also like to also thank long time and active members from the US Department of Homeland Security FEMA, Cyber Security, DoD and Environment Canada.  A full list of the roster is available on the site. https://www.oasis-open.org/committees/tc_home.php?wg_abbrev=emergency </a:t>
            </a:r>
            <a:endParaRPr lang="en-US" altLang="en-US" u="none" dirty="0"/>
          </a:p>
        </p:txBody>
      </p:sp>
      <p:sp>
        <p:nvSpPr>
          <p:cNvPr id="7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80" eaLnBrk="0" hangingPunct="0">
              <a:spcBef>
                <a:spcPct val="30000"/>
              </a:spcBef>
              <a:defRPr sz="1200">
                <a:solidFill>
                  <a:schemeClr val="tx1"/>
                </a:solidFill>
                <a:latin typeface="Arial" pitchFamily="34" charset="0"/>
              </a:defRPr>
            </a:lvl1pPr>
            <a:lvl2pPr marL="769861" indent="-295246" defTabSz="955580" eaLnBrk="0" hangingPunct="0">
              <a:spcBef>
                <a:spcPct val="30000"/>
              </a:spcBef>
              <a:defRPr sz="1200">
                <a:solidFill>
                  <a:schemeClr val="tx1"/>
                </a:solidFill>
                <a:latin typeface="Arial" pitchFamily="34" charset="0"/>
              </a:defRPr>
            </a:lvl2pPr>
            <a:lvl3pPr marL="1184158" indent="-236514" defTabSz="955580" eaLnBrk="0" hangingPunct="0">
              <a:spcBef>
                <a:spcPct val="30000"/>
              </a:spcBef>
              <a:defRPr sz="1200">
                <a:solidFill>
                  <a:schemeClr val="tx1"/>
                </a:solidFill>
                <a:latin typeface="Arial" pitchFamily="34" charset="0"/>
              </a:defRPr>
            </a:lvl3pPr>
            <a:lvl4pPr marL="1658774" indent="-236514" defTabSz="955580" eaLnBrk="0" hangingPunct="0">
              <a:spcBef>
                <a:spcPct val="30000"/>
              </a:spcBef>
              <a:defRPr sz="1200">
                <a:solidFill>
                  <a:schemeClr val="tx1"/>
                </a:solidFill>
                <a:latin typeface="Arial" pitchFamily="34" charset="0"/>
              </a:defRPr>
            </a:lvl4pPr>
            <a:lvl5pPr marL="2133388" indent="-236514" defTabSz="955580" eaLnBrk="0" hangingPunct="0">
              <a:spcBef>
                <a:spcPct val="30000"/>
              </a:spcBef>
              <a:defRPr sz="1200">
                <a:solidFill>
                  <a:schemeClr val="tx1"/>
                </a:solidFill>
                <a:latin typeface="Arial" pitchFamily="34" charset="0"/>
              </a:defRPr>
            </a:lvl5pPr>
            <a:lvl6pPr marL="2590543" indent="-236514" defTabSz="955580" eaLnBrk="0" fontAlgn="base" hangingPunct="0">
              <a:spcBef>
                <a:spcPct val="30000"/>
              </a:spcBef>
              <a:spcAft>
                <a:spcPct val="0"/>
              </a:spcAft>
              <a:defRPr sz="1200">
                <a:solidFill>
                  <a:schemeClr val="tx1"/>
                </a:solidFill>
                <a:latin typeface="Arial" pitchFamily="34" charset="0"/>
              </a:defRPr>
            </a:lvl6pPr>
            <a:lvl7pPr marL="3047697" indent="-236514" defTabSz="955580" eaLnBrk="0" fontAlgn="base" hangingPunct="0">
              <a:spcBef>
                <a:spcPct val="30000"/>
              </a:spcBef>
              <a:spcAft>
                <a:spcPct val="0"/>
              </a:spcAft>
              <a:defRPr sz="1200">
                <a:solidFill>
                  <a:schemeClr val="tx1"/>
                </a:solidFill>
                <a:latin typeface="Arial" pitchFamily="34" charset="0"/>
              </a:defRPr>
            </a:lvl7pPr>
            <a:lvl8pPr marL="3504852" indent="-236514" defTabSz="955580" eaLnBrk="0" fontAlgn="base" hangingPunct="0">
              <a:spcBef>
                <a:spcPct val="30000"/>
              </a:spcBef>
              <a:spcAft>
                <a:spcPct val="0"/>
              </a:spcAft>
              <a:defRPr sz="1200">
                <a:solidFill>
                  <a:schemeClr val="tx1"/>
                </a:solidFill>
                <a:latin typeface="Arial" pitchFamily="34" charset="0"/>
              </a:defRPr>
            </a:lvl8pPr>
            <a:lvl9pPr marL="3962008" indent="-236514" defTabSz="95558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A7BF6C1-216C-4545-87ED-CDBE5D93B50A}" type="slidenum">
              <a:rPr lang="en-US" altLang="en-US" sz="1000"/>
              <a:pPr eaLnBrk="1" hangingPunct="1">
                <a:spcBef>
                  <a:spcPct val="0"/>
                </a:spcBef>
                <a:defRPr/>
              </a:pPr>
              <a:t>1</a:t>
            </a:fld>
            <a:endParaRPr lang="en-US" altLang="en-US" sz="1000"/>
          </a:p>
        </p:txBody>
      </p:sp>
    </p:spTree>
    <p:extLst>
      <p:ext uri="{BB962C8B-B14F-4D97-AF65-F5344CB8AC3E}">
        <p14:creationId xmlns:p14="http://schemas.microsoft.com/office/powerpoint/2010/main" val="190995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today will include a brief walk through the full set of specifications from our committee, specification updates and some detail on the work of the CAP subcommittee.  I will conclude with some comments about adoption and references for you.</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2</a:t>
            </a:fld>
            <a:endParaRPr lang="en-US"/>
          </a:p>
        </p:txBody>
      </p:sp>
    </p:spTree>
    <p:extLst>
      <p:ext uri="{BB962C8B-B14F-4D97-AF65-F5344CB8AC3E}">
        <p14:creationId xmlns:p14="http://schemas.microsoft.com/office/powerpoint/2010/main" val="190895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A6AAEA2-DB52-40F5-9958-DB47C94CC815}" type="slidenum">
              <a:rPr lang="en-US" altLang="en-US" i="1" smtClean="0">
                <a:solidFill>
                  <a:srgbClr val="000000"/>
                </a:solidFill>
                <a:latin typeface="Times New Roman" panose="02020603050405020304" pitchFamily="18" charset="0"/>
              </a:rPr>
              <a:pPr fontAlgn="base">
                <a:spcBef>
                  <a:spcPct val="0"/>
                </a:spcBef>
                <a:spcAft>
                  <a:spcPct val="0"/>
                </a:spcAft>
              </a:pPr>
              <a:t>3</a:t>
            </a:fld>
            <a:endParaRPr lang="en-US" altLang="en-US" i="1">
              <a:solidFill>
                <a:srgbClr val="0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OASIS EMTC was chartered in 2003 for the purpose of taking advantage of the evolving information technology to develop methods of information sharing and exchange to deal with the issues of disaster management.  The CAP was the first of the EMTC standards developing in this TC.</a:t>
            </a:r>
          </a:p>
          <a:p>
            <a:pPr eaLnBrk="1" hangingPunct="1"/>
            <a:endParaRPr lang="en-US" altLang="en-US" dirty="0"/>
          </a:p>
          <a:p>
            <a:pPr eaLnBrk="1" hangingPunct="1"/>
            <a:r>
              <a:rPr lang="en-US" altLang="en-US" dirty="0"/>
              <a:t>CAP was also accepted by the ITU as X.1303 and is promoted worldwide through the WMO.  In addition to the critical alert or warning to those in the effected area, it is important to support the disaster during and after the initial alert.  Capitalizing on the success of CAP, the EMTC sought to identify the next standards to support the disaster preparedness, response recovery and mitigation related to the disaster.  This family of standards became known as the EDXL.   </a:t>
            </a:r>
          </a:p>
          <a:p>
            <a:pPr eaLnBrk="1" hangingPunct="1"/>
            <a:endParaRPr lang="en-US" altLang="en-US" dirty="0"/>
          </a:p>
          <a:p>
            <a:pPr eaLnBrk="1" hangingPunct="1"/>
            <a:r>
              <a:rPr lang="en-US" altLang="en-US" dirty="0"/>
              <a:t>The DE was the next providing a way to envelop not just EM standards but other supporting information needed to support the emergency response.  The DE can be seen as the “on ramp” for the responder network.  In the US, there is now the </a:t>
            </a:r>
            <a:r>
              <a:rPr lang="en-US" altLang="en-US" dirty="0" err="1"/>
              <a:t>FirstNET</a:t>
            </a:r>
            <a:r>
              <a:rPr lang="en-US" altLang="en-US" dirty="0"/>
              <a:t> responder network which can be the transport supporting this data exchange.  </a:t>
            </a:r>
          </a:p>
          <a:p>
            <a:pPr eaLnBrk="1" hangingPunct="1"/>
            <a:endParaRPr lang="en-US" altLang="en-US" dirty="0"/>
          </a:p>
          <a:p>
            <a:pPr eaLnBrk="1" hangingPunct="1"/>
            <a:r>
              <a:rPr lang="en-US" altLang="en-US" dirty="0"/>
              <a:t>Two standards supporting the responder regarding health include the tracking of emergency patients and hospital availability.  Resource messaging and emergency client tracking, such as shelter victims, refugees or other persons are part of the EDXL suite.  Additionally, the situation reporting specification to support the standard format of data to support incident management.</a:t>
            </a:r>
          </a:p>
          <a:p>
            <a:pPr eaLnBrk="1" hangingPunct="1"/>
            <a:endParaRPr lang="en-US" altLang="en-US" dirty="0"/>
          </a:p>
          <a:p>
            <a:pPr eaLnBrk="1" hangingPunct="1"/>
            <a:r>
              <a:rPr lang="en-US" altLang="en-US" dirty="0"/>
              <a:t>This is the complete family of EDXL that the EMTC has developed and maintains to date.</a:t>
            </a:r>
          </a:p>
        </p:txBody>
      </p:sp>
    </p:spTree>
    <p:extLst>
      <p:ext uri="{BB962C8B-B14F-4D97-AF65-F5344CB8AC3E}">
        <p14:creationId xmlns:p14="http://schemas.microsoft.com/office/powerpoint/2010/main" val="76503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each of these EDXL standards and their current status.</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4</a:t>
            </a:fld>
            <a:endParaRPr lang="en-US"/>
          </a:p>
        </p:txBody>
      </p:sp>
    </p:spTree>
    <p:extLst>
      <p:ext uri="{BB962C8B-B14F-4D97-AF65-F5344CB8AC3E}">
        <p14:creationId xmlns:p14="http://schemas.microsoft.com/office/powerpoint/2010/main" val="43169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Sit-Rep, tracking of emergency patients and hospital availability are now committee specifications.  The next step in the OASIS TC process is for three companies or organizations to demonstrate conformance according to the guidance.  Once that is done, there will be an OASIS-wide ratification vote for the Standard.   </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5</a:t>
            </a:fld>
            <a:endParaRPr lang="en-US"/>
          </a:p>
        </p:txBody>
      </p:sp>
    </p:spTree>
    <p:extLst>
      <p:ext uri="{BB962C8B-B14F-4D97-AF65-F5344CB8AC3E}">
        <p14:creationId xmlns:p14="http://schemas.microsoft.com/office/powerpoint/2010/main" val="60001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flow of data between the two standards bodies.  Those supporting disaster management can appreciate the value of data exchange between the responder and care facility domains.  </a:t>
            </a:r>
          </a:p>
          <a:p>
            <a:r>
              <a:rPr lang="en-US" dirty="0"/>
              <a:t>Blue</a:t>
            </a:r>
            <a:r>
              <a:rPr lang="en-US" baseline="0" dirty="0"/>
              <a:t> boxes – hospitals</a:t>
            </a:r>
          </a:p>
          <a:p>
            <a:r>
              <a:rPr lang="en-US" baseline="0" dirty="0"/>
              <a:t>Gray boxes – information (in standard format)</a:t>
            </a:r>
          </a:p>
          <a:p>
            <a:r>
              <a:rPr lang="en-US" baseline="0" dirty="0"/>
              <a:t>Gold boxes – emergency services/emergency management entities </a:t>
            </a:r>
          </a:p>
          <a:p>
            <a:endParaRPr lang="en-US" dirty="0"/>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6</a:t>
            </a:fld>
            <a:endParaRPr lang="en-US"/>
          </a:p>
        </p:txBody>
      </p:sp>
    </p:spTree>
    <p:extLst>
      <p:ext uri="{BB962C8B-B14F-4D97-AF65-F5344CB8AC3E}">
        <p14:creationId xmlns:p14="http://schemas.microsoft.com/office/powerpoint/2010/main" val="140377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an update from the CAP subcommittee.  CAP workshops in years past has asked for an international event list to be prepared.  The SC embarked on this task and last year during this presentation,  I reported some of the questions we needed to have answered by the implementation community before in order to prepare such a list.  We sent over 1200 implementers these queries and asked for any additional input.  The material received has been reviewed and is still being worked through.  Remaining are a few dozen terms, input received recently by EUMETNET and the published material from the NZ implementation.  We also look forward to input from the IFRC and NIST.</a:t>
            </a:r>
          </a:p>
          <a:p>
            <a:endParaRPr lang="en-US" dirty="0"/>
          </a:p>
          <a:p>
            <a:r>
              <a:rPr lang="en-US" dirty="0"/>
              <a:t>By using a CN format for the final document, we can easily update it as we anticipate this to be a living document.  Some background material has already been provide to lay the groundwork for the document.</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7</a:t>
            </a:fld>
            <a:endParaRPr lang="en-US"/>
          </a:p>
        </p:txBody>
      </p:sp>
    </p:spTree>
    <p:extLst>
      <p:ext uri="{BB962C8B-B14F-4D97-AF65-F5344CB8AC3E}">
        <p14:creationId xmlns:p14="http://schemas.microsoft.com/office/powerpoint/2010/main" val="13645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product can be listed in the OASIS EMTC product directory that uses the CAP and EDXL standards without regard to membership</a:t>
            </a:r>
          </a:p>
          <a:p>
            <a:endParaRPr lang="en-US" dirty="0"/>
          </a:p>
          <a:p>
            <a:r>
              <a:rPr lang="en-US" dirty="0"/>
              <a:t>There is a current invitation to bit for a CAP aggregator for the republic of Mauritius </a:t>
            </a:r>
          </a:p>
          <a:p>
            <a:endParaRPr lang="en-US" dirty="0"/>
          </a:p>
          <a:p>
            <a:r>
              <a:rPr lang="en-US" dirty="0"/>
              <a:t>A framework toolkit is being developed for each of the EDXL standards.  There was an EDXL workshop held after the CAP workshop in Rome last year that was well attended.  In 2018 we held this along with the HL7 working group meeting as we announced the work on TEP and HAVE.  Please let me know if this is something of interest to the group as we are considering when and where to hold the next one in 2019.</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8</a:t>
            </a:fld>
            <a:endParaRPr lang="en-US"/>
          </a:p>
        </p:txBody>
      </p:sp>
    </p:spTree>
    <p:extLst>
      <p:ext uri="{BB962C8B-B14F-4D97-AF65-F5344CB8AC3E}">
        <p14:creationId xmlns:p14="http://schemas.microsoft.com/office/powerpoint/2010/main" val="66913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B9D461F-0958-428A-99AD-5105E5B30719}" type="slidenum">
              <a:rPr lang="en-US" smtClean="0"/>
              <a:pPr>
                <a:defRPr/>
              </a:pPr>
              <a:t>10</a:t>
            </a:fld>
            <a:endParaRPr lang="en-US"/>
          </a:p>
        </p:txBody>
      </p:sp>
    </p:spTree>
    <p:extLst>
      <p:ext uri="{BB962C8B-B14F-4D97-AF65-F5344CB8AC3E}">
        <p14:creationId xmlns:p14="http://schemas.microsoft.com/office/powerpoint/2010/main" val="746601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77933" y="4284921"/>
            <a:ext cx="6949918" cy="872772"/>
          </a:xfrm>
        </p:spPr>
        <p:txBody>
          <a:bodyPr/>
          <a:lstStyle>
            <a:lvl1pPr>
              <a:defRPr sz="4000" b="0">
                <a:solidFill>
                  <a:schemeClr val="bg2">
                    <a:lumMod val="75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endParaRPr lang="en-US" dirty="0"/>
          </a:p>
        </p:txBody>
      </p:sp>
      <p:sp>
        <p:nvSpPr>
          <p:cNvPr id="28675" name="Rectangle 3"/>
          <p:cNvSpPr>
            <a:spLocks noGrp="1" noChangeArrowheads="1"/>
          </p:cNvSpPr>
          <p:nvPr>
            <p:ph type="subTitle" idx="1"/>
          </p:nvPr>
        </p:nvSpPr>
        <p:spPr>
          <a:xfrm>
            <a:off x="577934" y="5211668"/>
            <a:ext cx="6310310" cy="1072173"/>
          </a:xfrm>
        </p:spPr>
        <p:txBody>
          <a:bodyPr/>
          <a:lstStyle>
            <a:lvl1pPr marL="0" indent="0">
              <a:buFontTx/>
              <a:buNone/>
              <a:defRPr sz="2000">
                <a:solidFill>
                  <a:schemeClr val="bg2">
                    <a:lumMod val="60000"/>
                    <a:lumOff val="4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subtitle style</a:t>
            </a:r>
            <a:endParaRPr lang="en-US" dirty="0"/>
          </a:p>
        </p:txBody>
      </p:sp>
    </p:spTree>
    <p:extLst>
      <p:ext uri="{BB962C8B-B14F-4D97-AF65-F5344CB8AC3E}">
        <p14:creationId xmlns:p14="http://schemas.microsoft.com/office/powerpoint/2010/main" val="25288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8"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8BAB02F2-958A-4A02-B5D0-FF82FBC14FE9}" type="datetime1">
              <a:rPr lang="en-US"/>
              <a:pPr>
                <a:defRPr/>
              </a:pPr>
              <a:t>11/4/2018</a:t>
            </a:fld>
            <a:endParaRPr lang="en-US" dirty="0"/>
          </a:p>
        </p:txBody>
      </p:sp>
      <p:sp>
        <p:nvSpPr>
          <p:cNvPr id="9"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1C07DB53-3A24-4C2E-B0FB-6D3637FF4807}" type="slidenum">
              <a:rPr lang="en-US"/>
              <a:pPr>
                <a:defRPr/>
              </a:pPr>
              <a:t>‹#›</a:t>
            </a:fld>
            <a:endParaRPr lang="en-US" dirty="0"/>
          </a:p>
        </p:txBody>
      </p:sp>
    </p:spTree>
    <p:extLst>
      <p:ext uri="{BB962C8B-B14F-4D97-AF65-F5344CB8AC3E}">
        <p14:creationId xmlns:p14="http://schemas.microsoft.com/office/powerpoint/2010/main" val="141334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608" y="90853"/>
            <a:ext cx="8294077" cy="1157655"/>
          </a:xfrm>
        </p:spPr>
        <p:txBody>
          <a:bodyPr>
            <a:normAutofit/>
          </a:bodyPr>
          <a:lstStyle>
            <a:lvl1pPr>
              <a:defRPr sz="3200"/>
            </a:lvl1pPr>
          </a:lstStyle>
          <a:p>
            <a:r>
              <a:rPr lang="en-US" dirty="0"/>
              <a:t>Click to edit Master title style</a:t>
            </a:r>
          </a:p>
        </p:txBody>
      </p:sp>
      <p:sp>
        <p:nvSpPr>
          <p:cNvPr id="3" name="Footer Placeholder 3"/>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4"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F78DDCDA-5731-4787-86D7-C7D8E33995AF}" type="datetime1">
              <a:rPr lang="en-US"/>
              <a:pPr>
                <a:defRPr/>
              </a:pPr>
              <a:t>11/4/2018</a:t>
            </a:fld>
            <a:endParaRPr lang="en-US" dirty="0"/>
          </a:p>
        </p:txBody>
      </p:sp>
      <p:sp>
        <p:nvSpPr>
          <p:cNvPr id="5"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8FB62FDD-BDC2-4FE1-9C62-183EBC577085}" type="slidenum">
              <a:rPr lang="en-US"/>
              <a:pPr>
                <a:defRPr/>
              </a:pPr>
              <a:t>‹#›</a:t>
            </a:fld>
            <a:endParaRPr lang="en-US" dirty="0"/>
          </a:p>
        </p:txBody>
      </p:sp>
    </p:spTree>
    <p:extLst>
      <p:ext uri="{BB962C8B-B14F-4D97-AF65-F5344CB8AC3E}">
        <p14:creationId xmlns:p14="http://schemas.microsoft.com/office/powerpoint/2010/main" val="385836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3"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DF009FA0-1DE9-4D61-AF75-0B2825722F08}" type="datetime1">
              <a:rPr lang="en-US"/>
              <a:pPr>
                <a:defRPr/>
              </a:pPr>
              <a:t>11/4/2018</a:t>
            </a:fld>
            <a:endParaRPr lang="en-US" dirty="0"/>
          </a:p>
        </p:txBody>
      </p:sp>
      <p:sp>
        <p:nvSpPr>
          <p:cNvPr id="4"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EA341A80-FA05-4FC8-8098-D501FFEAF34C}" type="slidenum">
              <a:rPr lang="en-US"/>
              <a:pPr>
                <a:defRPr/>
              </a:pPr>
              <a:t>‹#›</a:t>
            </a:fld>
            <a:endParaRPr lang="en-US" dirty="0"/>
          </a:p>
        </p:txBody>
      </p:sp>
    </p:spTree>
    <p:extLst>
      <p:ext uri="{BB962C8B-B14F-4D97-AF65-F5344CB8AC3E}">
        <p14:creationId xmlns:p14="http://schemas.microsoft.com/office/powerpoint/2010/main" val="1815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6"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21DFFED1-D4A1-4F42-9A9E-0494B7EE7E7F}" type="datetime1">
              <a:rPr lang="en-US"/>
              <a:pPr>
                <a:defRPr/>
              </a:pPr>
              <a:t>11/4/2018</a:t>
            </a:fld>
            <a:endParaRPr lang="en-US" dirty="0"/>
          </a:p>
        </p:txBody>
      </p:sp>
      <p:sp>
        <p:nvSpPr>
          <p:cNvPr id="7"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2135E80A-974D-4D71-AECD-40C572DD6DFA}" type="slidenum">
              <a:rPr lang="en-US"/>
              <a:pPr>
                <a:defRPr/>
              </a:pPr>
              <a:t>‹#›</a:t>
            </a:fld>
            <a:endParaRPr lang="en-US" dirty="0"/>
          </a:p>
        </p:txBody>
      </p:sp>
    </p:spTree>
    <p:extLst>
      <p:ext uri="{BB962C8B-B14F-4D97-AF65-F5344CB8AC3E}">
        <p14:creationId xmlns:p14="http://schemas.microsoft.com/office/powerpoint/2010/main" val="22381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4"/>
          </p:nvPr>
        </p:nvSpPr>
        <p:spPr>
          <a:xfrm>
            <a:off x="533400" y="6172200"/>
            <a:ext cx="5811838" cy="365125"/>
          </a:xfrm>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6" name="Date Placeholder 3"/>
          <p:cNvSpPr>
            <a:spLocks noGrp="1"/>
          </p:cNvSpPr>
          <p:nvPr>
            <p:ph type="dt" sz="half" idx="15"/>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C97DE6BD-6285-4E34-BED8-D6D87C46E5D5}" type="datetime1">
              <a:rPr lang="en-US"/>
              <a:pPr>
                <a:defRPr/>
              </a:pPr>
              <a:t>11/4/2018</a:t>
            </a:fld>
            <a:endParaRPr lang="en-US" dirty="0"/>
          </a:p>
        </p:txBody>
      </p:sp>
      <p:sp>
        <p:nvSpPr>
          <p:cNvPr id="7" name="Slide Number Placeholder 5"/>
          <p:cNvSpPr>
            <a:spLocks noGrp="1"/>
          </p:cNvSpPr>
          <p:nvPr>
            <p:ph type="sldNum" sz="quarter" idx="16"/>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42F016A7-36EB-4655-BD73-0021D4CB4886}" type="slidenum">
              <a:rPr lang="en-US"/>
              <a:pPr>
                <a:defRPr/>
              </a:pPr>
              <a:t>‹#›</a:t>
            </a:fld>
            <a:endParaRPr lang="en-US" dirty="0"/>
          </a:p>
        </p:txBody>
      </p:sp>
    </p:spTree>
    <p:extLst>
      <p:ext uri="{BB962C8B-B14F-4D97-AF65-F5344CB8AC3E}">
        <p14:creationId xmlns:p14="http://schemas.microsoft.com/office/powerpoint/2010/main" val="23400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Footer Placeholder 3"/>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r>
              <a:rPr lang="en-US"/>
              <a:t>Proprietary</a:t>
            </a:r>
          </a:p>
        </p:txBody>
      </p:sp>
      <p:sp>
        <p:nvSpPr>
          <p:cNvPr id="7" name="Date Placeholder 3"/>
          <p:cNvSpPr>
            <a:spLocks noGrp="1"/>
          </p:cNvSpPr>
          <p:nvPr>
            <p:ph type="dt" sz="half" idx="16"/>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F3981C66-C162-40C5-8EB6-1F48FDAE310E}" type="datetime1">
              <a:rPr lang="en-US"/>
              <a:pPr>
                <a:defRPr/>
              </a:pPr>
              <a:t>11/4/2018</a:t>
            </a:fld>
            <a:endParaRPr lang="en-US" dirty="0"/>
          </a:p>
        </p:txBody>
      </p:sp>
      <p:sp>
        <p:nvSpPr>
          <p:cNvPr id="8" name="Slide Number Placeholder 5"/>
          <p:cNvSpPr>
            <a:spLocks noGrp="1"/>
          </p:cNvSpPr>
          <p:nvPr>
            <p:ph type="sldNum" sz="quarter" idx="17"/>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E68B5C75-F8A7-4386-9677-6414F68869D6}" type="slidenum">
              <a:rPr lang="en-US"/>
              <a:pPr>
                <a:defRPr/>
              </a:pPr>
              <a:t>‹#›</a:t>
            </a:fld>
            <a:endParaRPr lang="en-US" dirty="0"/>
          </a:p>
        </p:txBody>
      </p:sp>
    </p:spTree>
    <p:extLst>
      <p:ext uri="{BB962C8B-B14F-4D97-AF65-F5344CB8AC3E}">
        <p14:creationId xmlns:p14="http://schemas.microsoft.com/office/powerpoint/2010/main" val="86127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FE76F044-571D-49D5-911F-A0D23E32517E}"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C15E539A-3644-4DF8-9219-EE76FD4247CE}" type="slidenum">
              <a:rPr lang="en-US"/>
              <a:pPr>
                <a:defRPr/>
              </a:pPr>
              <a:t>‹#›</a:t>
            </a:fld>
            <a:endParaRPr lang="en-US" dirty="0"/>
          </a:p>
        </p:txBody>
      </p:sp>
    </p:spTree>
    <p:extLst>
      <p:ext uri="{BB962C8B-B14F-4D97-AF65-F5344CB8AC3E}">
        <p14:creationId xmlns:p14="http://schemas.microsoft.com/office/powerpoint/2010/main" val="337581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8000">
                <a:solidFill>
                  <a:srgbClr val="FFFFFF"/>
                </a:solidFill>
                <a:latin typeface="Century Gothic" panose="020B0502020202020204" pitchFamily="34" charset="0"/>
                <a:cs typeface="+mn-cs"/>
              </a:rPr>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8000">
                <a:solidFill>
                  <a:srgbClr val="FFFFFF"/>
                </a:solidFill>
                <a:latin typeface="Century Gothic" panose="020B0502020202020204" pitchFamily="34" charset="0"/>
                <a:cs typeface="+mn-cs"/>
              </a:rPr>
              <a:t>”</a:t>
            </a:r>
          </a:p>
        </p:txBody>
      </p:sp>
      <p:sp>
        <p:nvSpPr>
          <p:cNvPr id="2" name="Title 1"/>
          <p:cNvSpPr>
            <a:spLocks noGrp="1"/>
          </p:cNvSpPr>
          <p:nvPr>
            <p:ph type="title"/>
          </p:nvPr>
        </p:nvSpPr>
        <p:spPr>
          <a:xfrm>
            <a:off x="856283" y="533400"/>
            <a:ext cx="6859787" cy="2895600"/>
          </a:xfrm>
        </p:spPr>
        <p:txBody>
          <a:bodyP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4"/>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8" name="Date Placeholder 3"/>
          <p:cNvSpPr>
            <a:spLocks noGrp="1"/>
          </p:cNvSpPr>
          <p:nvPr>
            <p:ph type="dt" sz="half" idx="15"/>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CF526771-65D2-4409-8263-6749FADD7676}" type="datetime1">
              <a:rPr lang="en-US"/>
              <a:pPr>
                <a:defRPr/>
              </a:pPr>
              <a:t>11/4/2018</a:t>
            </a:fld>
            <a:endParaRPr lang="en-US" dirty="0"/>
          </a:p>
        </p:txBody>
      </p:sp>
      <p:sp>
        <p:nvSpPr>
          <p:cNvPr id="9" name="Slide Number Placeholder 5"/>
          <p:cNvSpPr>
            <a:spLocks noGrp="1"/>
          </p:cNvSpPr>
          <p:nvPr>
            <p:ph type="sldNum" sz="quarter" idx="16"/>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A525866C-5D2A-48E6-8936-9BCD60E67C45}" type="slidenum">
              <a:rPr lang="en-US"/>
              <a:pPr>
                <a:defRPr/>
              </a:pPr>
              <a:t>‹#›</a:t>
            </a:fld>
            <a:endParaRPr lang="en-US" dirty="0"/>
          </a:p>
        </p:txBody>
      </p:sp>
    </p:spTree>
    <p:extLst>
      <p:ext uri="{BB962C8B-B14F-4D97-AF65-F5344CB8AC3E}">
        <p14:creationId xmlns:p14="http://schemas.microsoft.com/office/powerpoint/2010/main" val="179953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B9D6D70C-ECCF-4668-B2B0-DCA6759E1D0D}"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3B0A667E-9480-496E-8AD6-4485B1C03614}" type="slidenum">
              <a:rPr lang="en-US"/>
              <a:pPr>
                <a:defRPr/>
              </a:pPr>
              <a:t>‹#›</a:t>
            </a:fld>
            <a:endParaRPr lang="en-US" dirty="0"/>
          </a:p>
        </p:txBody>
      </p:sp>
    </p:spTree>
    <p:extLst>
      <p:ext uri="{BB962C8B-B14F-4D97-AF65-F5344CB8AC3E}">
        <p14:creationId xmlns:p14="http://schemas.microsoft.com/office/powerpoint/2010/main" val="34728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8000">
                <a:solidFill>
                  <a:srgbClr val="FFFFFF"/>
                </a:solidFill>
                <a:latin typeface="Century Gothic" panose="020B0502020202020204" pitchFamily="34" charset="0"/>
                <a:cs typeface="+mn-cs"/>
              </a:rPr>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8000">
                <a:solidFill>
                  <a:srgbClr val="FFFFFF"/>
                </a:solidFill>
                <a:latin typeface="Century Gothic" panose="020B0502020202020204" pitchFamily="34" charset="0"/>
                <a:cs typeface="+mn-cs"/>
              </a:rPr>
              <a:t>”</a:t>
            </a:r>
          </a:p>
        </p:txBody>
      </p:sp>
      <p:sp>
        <p:nvSpPr>
          <p:cNvPr id="2" name="Title 1"/>
          <p:cNvSpPr>
            <a:spLocks noGrp="1"/>
          </p:cNvSpPr>
          <p:nvPr>
            <p:ph type="title"/>
          </p:nvPr>
        </p:nvSpPr>
        <p:spPr>
          <a:xfrm>
            <a:off x="856284" y="533400"/>
            <a:ext cx="6859786" cy="2895600"/>
          </a:xfrm>
        </p:spPr>
        <p:txBody>
          <a:bodyP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4"/>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8" name="Date Placeholder 3"/>
          <p:cNvSpPr>
            <a:spLocks noGrp="1"/>
          </p:cNvSpPr>
          <p:nvPr>
            <p:ph type="dt" sz="half" idx="15"/>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C14CB257-FFA6-43B8-823F-C1F74CBFB447}" type="datetime1">
              <a:rPr lang="en-US"/>
              <a:pPr>
                <a:defRPr/>
              </a:pPr>
              <a:t>11/4/2018</a:t>
            </a:fld>
            <a:endParaRPr lang="en-US" dirty="0"/>
          </a:p>
        </p:txBody>
      </p:sp>
      <p:sp>
        <p:nvSpPr>
          <p:cNvPr id="9" name="Slide Number Placeholder 5"/>
          <p:cNvSpPr>
            <a:spLocks noGrp="1"/>
          </p:cNvSpPr>
          <p:nvPr>
            <p:ph type="sldNum" sz="quarter" idx="16"/>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4343A33C-811B-453E-AFBA-0B2F3777BB03}" type="slidenum">
              <a:rPr lang="en-US"/>
              <a:pPr>
                <a:defRPr/>
              </a:pPr>
              <a:t>‹#›</a:t>
            </a:fld>
            <a:endParaRPr lang="en-US" dirty="0"/>
          </a:p>
        </p:txBody>
      </p:sp>
    </p:spTree>
    <p:extLst>
      <p:ext uri="{BB962C8B-B14F-4D97-AF65-F5344CB8AC3E}">
        <p14:creationId xmlns:p14="http://schemas.microsoft.com/office/powerpoint/2010/main" val="172061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72928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rtlCol="0">
            <a:normAutofit/>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4"/>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6" name="Date Placeholder 3"/>
          <p:cNvSpPr>
            <a:spLocks noGrp="1"/>
          </p:cNvSpPr>
          <p:nvPr>
            <p:ph type="dt" sz="half" idx="15"/>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9601CA6E-88E6-4CF9-88FC-B1CF89906A7B}" type="datetime1">
              <a:rPr lang="en-US"/>
              <a:pPr>
                <a:defRPr/>
              </a:pPr>
              <a:t>11/4/2018</a:t>
            </a:fld>
            <a:endParaRPr lang="en-US" dirty="0"/>
          </a:p>
        </p:txBody>
      </p:sp>
      <p:sp>
        <p:nvSpPr>
          <p:cNvPr id="7" name="Slide Number Placeholder 5"/>
          <p:cNvSpPr>
            <a:spLocks noGrp="1"/>
          </p:cNvSpPr>
          <p:nvPr>
            <p:ph type="sldNum" sz="quarter" idx="16"/>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E23E0570-AD3B-47B5-BD22-4025D046CFCA}" type="slidenum">
              <a:rPr lang="en-US"/>
              <a:pPr>
                <a:defRPr/>
              </a:pPr>
              <a:t>‹#›</a:t>
            </a:fld>
            <a:endParaRPr lang="en-US" dirty="0"/>
          </a:p>
        </p:txBody>
      </p:sp>
    </p:spTree>
    <p:extLst>
      <p:ext uri="{BB962C8B-B14F-4D97-AF65-F5344CB8AC3E}">
        <p14:creationId xmlns:p14="http://schemas.microsoft.com/office/powerpoint/2010/main" val="2484948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A53C35D0-8C2C-4172-8F3A-039F246B47A6}"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D416659E-AEA8-4D3C-9174-2A93877189AC}" type="slidenum">
              <a:rPr lang="en-US"/>
              <a:pPr>
                <a:defRPr/>
              </a:pPr>
              <a:t>‹#›</a:t>
            </a:fld>
            <a:endParaRPr lang="en-US" dirty="0"/>
          </a:p>
        </p:txBody>
      </p:sp>
    </p:spTree>
    <p:extLst>
      <p:ext uri="{BB962C8B-B14F-4D97-AF65-F5344CB8AC3E}">
        <p14:creationId xmlns:p14="http://schemas.microsoft.com/office/powerpoint/2010/main" val="204816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7E78CBFD-E2C2-45DD-A804-497443056AEA}"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359E4C29-2152-43D3-93A8-0D0877612F5D}" type="slidenum">
              <a:rPr lang="en-US"/>
              <a:pPr>
                <a:defRPr/>
              </a:pPr>
              <a:t>‹#›</a:t>
            </a:fld>
            <a:endParaRPr lang="en-US" dirty="0"/>
          </a:p>
        </p:txBody>
      </p:sp>
    </p:spTree>
    <p:extLst>
      <p:ext uri="{BB962C8B-B14F-4D97-AF65-F5344CB8AC3E}">
        <p14:creationId xmlns:p14="http://schemas.microsoft.com/office/powerpoint/2010/main" val="2845491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770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a:p>
        </p:txBody>
      </p:sp>
      <p:sp>
        <p:nvSpPr>
          <p:cNvPr id="4" name="Footer Placeholder 4"/>
          <p:cNvSpPr>
            <a:spLocks noGrp="1"/>
          </p:cNvSpPr>
          <p:nvPr>
            <p:ph type="ftr" sz="quarter" idx="10"/>
          </p:nvPr>
        </p:nvSpPr>
        <p:spPr/>
        <p:txBody>
          <a:bodyPr/>
          <a:lstStyle>
            <a:lvl1pPr defTabSz="342900" eaLnBrk="0" fontAlgn="base" hangingPunct="0">
              <a:spcBef>
                <a:spcPct val="0"/>
              </a:spcBef>
              <a:spcAft>
                <a:spcPct val="0"/>
              </a:spcAft>
              <a:buClr>
                <a:srgbClr val="000000"/>
              </a:buClr>
              <a:buSzPct val="100000"/>
              <a:buFont typeface="Times New Roman" pitchFamily="18" charset="0"/>
              <a:buNone/>
              <a:defRPr i="1">
                <a:latin typeface="Times New Roman" pitchFamily="18" charset="0"/>
                <a:ea typeface="MS Gothic" pitchFamily="49" charset="-128"/>
              </a:defRPr>
            </a:lvl1pPr>
          </a:lstStyle>
          <a:p>
            <a:pPr>
              <a:defRPr/>
            </a:pPr>
            <a:r>
              <a:rPr lang="en-US"/>
              <a:t>Proprietary and Confidential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A29B7936-DC29-47EB-AE56-9DEC6A292F75}"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0CE1EDD3-332B-4C70-85FC-694324AB3FD9}" type="slidenum">
              <a:rPr lang="en-US"/>
              <a:pPr>
                <a:defRPr/>
              </a:pPr>
              <a:t>‹#›</a:t>
            </a:fld>
            <a:endParaRPr lang="en-US" dirty="0"/>
          </a:p>
        </p:txBody>
      </p:sp>
    </p:spTree>
    <p:extLst>
      <p:ext uri="{BB962C8B-B14F-4D97-AF65-F5344CB8AC3E}">
        <p14:creationId xmlns:p14="http://schemas.microsoft.com/office/powerpoint/2010/main" val="2998706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539875" y="3059113"/>
            <a:ext cx="184150" cy="254000"/>
          </a:xfrm>
          <a:prstGeom prst="rect">
            <a:avLst/>
          </a:prstGeom>
          <a:noFill/>
          <a:ln w="9525">
            <a:noFill/>
            <a:miter lim="800000"/>
            <a:headEnd/>
            <a:tailEnd/>
          </a:ln>
          <a:effectLst/>
        </p:spPr>
        <p:txBody>
          <a:bodyPr wrap="none">
            <a:spAutoFit/>
          </a:bodyPr>
          <a:lstStyle/>
          <a:p>
            <a:pPr defTabSz="457200" eaLnBrk="0" hangingPunct="0">
              <a:defRPr/>
            </a:pPr>
            <a:endParaRPr lang="en-US" sz="1050" b="1">
              <a:solidFill>
                <a:srgbClr val="000000"/>
              </a:solidFill>
              <a:effectLst>
                <a:outerShdw blurRad="38100" dist="38100" dir="2700000" algn="tl">
                  <a:srgbClr val="C0C0C0"/>
                </a:outerShdw>
              </a:effectLst>
              <a:latin typeface="Century Gothic" panose="020B0502020202020204"/>
              <a:ea typeface="ＭＳ Ｐゴシック" panose="020B0600070205080204" pitchFamily="34" charset="-128"/>
              <a:cs typeface="+mn-cs"/>
            </a:endParaRPr>
          </a:p>
        </p:txBody>
      </p:sp>
      <p:sp>
        <p:nvSpPr>
          <p:cNvPr id="6" name="Text Box 16"/>
          <p:cNvSpPr txBox="1">
            <a:spLocks noChangeArrowheads="1"/>
          </p:cNvSpPr>
          <p:nvPr/>
        </p:nvSpPr>
        <p:spPr bwMode="auto">
          <a:xfrm>
            <a:off x="333375" y="6219825"/>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a:defRPr/>
            </a:pPr>
            <a:r>
              <a:rPr lang="en-US" altLang="en-US" sz="3000" b="1">
                <a:solidFill>
                  <a:srgbClr val="092E5C"/>
                </a:solidFill>
                <a:latin typeface="Times New Roman" panose="02020603050405020304" pitchFamily="18" charset="0"/>
                <a:cs typeface="+mn-cs"/>
              </a:rPr>
              <a:t>OGC</a:t>
            </a:r>
          </a:p>
        </p:txBody>
      </p:sp>
      <p:sp>
        <p:nvSpPr>
          <p:cNvPr id="7" name="Text Box 20"/>
          <p:cNvSpPr txBox="1">
            <a:spLocks noChangeArrowheads="1"/>
          </p:cNvSpPr>
          <p:nvPr/>
        </p:nvSpPr>
        <p:spPr bwMode="auto">
          <a:xfrm>
            <a:off x="1498600" y="6270625"/>
            <a:ext cx="476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med" len="lg"/>
                <a:tailEnd/>
              </a14:hiddenLine>
            </a:ext>
          </a:extLst>
        </p:spPr>
        <p:txBody>
          <a:bodyPr wrap="none" lIns="0" rIns="0">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457200">
              <a:defRPr/>
            </a:pPr>
            <a:r>
              <a:rPr lang="en-US" altLang="en-US" sz="750" b="1">
                <a:solidFill>
                  <a:srgbClr val="092E5C"/>
                </a:solidFill>
                <a:cs typeface="+mn-cs"/>
              </a:rPr>
              <a:t>®</a:t>
            </a:r>
          </a:p>
        </p:txBody>
      </p:sp>
      <p:sp>
        <p:nvSpPr>
          <p:cNvPr id="9" name="Content Placeholder 8"/>
          <p:cNvSpPr>
            <a:spLocks noGrp="1"/>
          </p:cNvSpPr>
          <p:nvPr>
            <p:ph sz="quarter" idx="12"/>
          </p:nvPr>
        </p:nvSpPr>
        <p:spPr>
          <a:xfrm>
            <a:off x="377825" y="1316738"/>
            <a:ext cx="8437563" cy="4864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1"/>
          <p:cNvSpPr>
            <a:spLocks noGrp="1"/>
          </p:cNvSpPr>
          <p:nvPr>
            <p:ph type="title"/>
          </p:nvPr>
        </p:nvSpPr>
        <p:spPr>
          <a:xfrm>
            <a:off x="231776" y="136525"/>
            <a:ext cx="8683625" cy="685800"/>
          </a:xfrm>
        </p:spPr>
        <p:txBody>
          <a:bodyPr/>
          <a:lstStyle/>
          <a:p>
            <a:r>
              <a:rPr lang="en-US"/>
              <a:t>Click to edit Master title style</a:t>
            </a:r>
          </a:p>
        </p:txBody>
      </p:sp>
      <p:sp>
        <p:nvSpPr>
          <p:cNvPr id="8" name="Rectangle 4"/>
          <p:cNvSpPr>
            <a:spLocks noGrp="1" noChangeArrowheads="1"/>
          </p:cNvSpPr>
          <p:nvPr>
            <p:ph type="ftr" sz="quarter" idx="13"/>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11" name="Rectangle 10"/>
          <p:cNvSpPr>
            <a:spLocks noGrp="1" noChangeArrowheads="1"/>
          </p:cNvSpPr>
          <p:nvPr>
            <p:ph type="sldNum" sz="quarter" idx="14"/>
          </p:nvPr>
        </p:nvSpPr>
        <p:spPr/>
        <p:txBody>
          <a:bodyPr/>
          <a:lstStyle>
            <a:lvl1pPr defTabSz="914400" eaLnBrk="0" fontAlgn="base" hangingPunct="0">
              <a:spcBef>
                <a:spcPct val="0"/>
              </a:spcBef>
              <a:spcAft>
                <a:spcPct val="0"/>
              </a:spcAft>
              <a:defRPr/>
            </a:lvl1pPr>
          </a:lstStyle>
          <a:p>
            <a:pPr>
              <a:defRPr/>
            </a:pPr>
            <a:fld id="{AB37254A-2CE5-4DEA-A6BF-4448F25180B9}" type="slidenum">
              <a:rPr lang="en-US" altLang="en-US"/>
              <a:pPr>
                <a:defRPr/>
              </a:pPr>
              <a:t>‹#›</a:t>
            </a:fld>
            <a:endParaRPr lang="en-US" altLang="en-US"/>
          </a:p>
        </p:txBody>
      </p:sp>
    </p:spTree>
    <p:extLst>
      <p:ext uri="{BB962C8B-B14F-4D97-AF65-F5344CB8AC3E}">
        <p14:creationId xmlns:p14="http://schemas.microsoft.com/office/powerpoint/2010/main" val="38092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4A365891-C9AD-49B1-971B-9CD6FEED404A}" type="slidenum">
              <a:rPr lang="en-US"/>
              <a:pPr>
                <a:defRPr/>
              </a:pPr>
              <a:t>‹#›</a:t>
            </a:fld>
            <a:endParaRPr lang="en-US" dirty="0"/>
          </a:p>
        </p:txBody>
      </p:sp>
    </p:spTree>
    <p:extLst>
      <p:ext uri="{BB962C8B-B14F-4D97-AF65-F5344CB8AC3E}">
        <p14:creationId xmlns:p14="http://schemas.microsoft.com/office/powerpoint/2010/main" val="9240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21DF43CD-7F96-49FD-A599-43AEC7634F08}" type="slidenum">
              <a:rPr lang="en-US"/>
              <a:pPr>
                <a:defRPr/>
              </a:pPr>
              <a:t>‹#›</a:t>
            </a:fld>
            <a:endParaRPr lang="en-US" dirty="0"/>
          </a:p>
        </p:txBody>
      </p:sp>
    </p:spTree>
    <p:extLst>
      <p:ext uri="{BB962C8B-B14F-4D97-AF65-F5344CB8AC3E}">
        <p14:creationId xmlns:p14="http://schemas.microsoft.com/office/powerpoint/2010/main" val="25853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34CC349C-2066-4E4E-ACA0-344C3F8AB7BD}" type="slidenum">
              <a:rPr lang="en-US"/>
              <a:pPr>
                <a:defRPr/>
              </a:pPr>
              <a:t>‹#›</a:t>
            </a:fld>
            <a:endParaRPr lang="en-US" dirty="0"/>
          </a:p>
        </p:txBody>
      </p:sp>
    </p:spTree>
    <p:extLst>
      <p:ext uri="{BB962C8B-B14F-4D97-AF65-F5344CB8AC3E}">
        <p14:creationId xmlns:p14="http://schemas.microsoft.com/office/powerpoint/2010/main" val="205873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E1C49080-58ED-4EF5-987D-F53BD42BDAF4}" type="datetime1">
              <a:rPr lang="en-US"/>
              <a:pPr>
                <a:defRPr/>
              </a:pPr>
              <a:t>11/4/2018</a:t>
            </a:fld>
            <a:endParaRPr lang="en-US" dirty="0"/>
          </a:p>
        </p:txBody>
      </p:sp>
      <p:sp>
        <p:nvSpPr>
          <p:cNvPr id="11" name="Footer Placeholder 4"/>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r>
              <a:rPr lang="en-US"/>
              <a:t>Proprietary and Confidential Slide Deck</a:t>
            </a:r>
          </a:p>
        </p:txBody>
      </p:sp>
      <p:sp>
        <p:nvSpPr>
          <p:cNvPr id="12" name="Slide Number Placeholder 5"/>
          <p:cNvSpPr>
            <a:spLocks noGrp="1"/>
          </p:cNvSpPr>
          <p:nvPr>
            <p:ph type="sldNum" sz="quarter" idx="12"/>
          </p:nvPr>
        </p:nvSpPr>
        <p:spPr/>
        <p:txBody>
          <a:bodyPr/>
          <a:lstStyle>
            <a:lvl1pPr defTabSz="914400" eaLnBrk="0" fontAlgn="base" hangingPunct="0">
              <a:spcBef>
                <a:spcPct val="0"/>
              </a:spcBef>
              <a:spcAft>
                <a:spcPct val="0"/>
              </a:spcAft>
              <a:defRPr/>
            </a:lvl1pPr>
          </a:lstStyle>
          <a:p>
            <a:pPr>
              <a:defRPr/>
            </a:pPr>
            <a:fld id="{872DEBE9-D750-4F82-8095-23EF2C960637}" type="slidenum">
              <a:rPr lang="en-US"/>
              <a:pPr>
                <a:defRPr/>
              </a:pPr>
              <a:t>‹#›</a:t>
            </a:fld>
            <a:endParaRPr lang="en-US" dirty="0"/>
          </a:p>
        </p:txBody>
      </p:sp>
    </p:spTree>
    <p:extLst>
      <p:ext uri="{BB962C8B-B14F-4D97-AF65-F5344CB8AC3E}">
        <p14:creationId xmlns:p14="http://schemas.microsoft.com/office/powerpoint/2010/main" val="246068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254" y="82062"/>
            <a:ext cx="8654561" cy="1131276"/>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1509347"/>
            <a:ext cx="6554867" cy="3767670"/>
          </a:xfrm>
        </p:spPr>
        <p:txBody>
          <a:bodyPr>
            <a:normAutofit/>
          </a:bodyPr>
          <a:lstStyle>
            <a:lvl1pPr>
              <a:defRPr sz="2400">
                <a:solidFill>
                  <a:schemeClr val="tx1"/>
                </a:solidFill>
              </a:defRPr>
            </a:lvl1pPr>
            <a:lvl2pPr marL="742950" indent="-285750">
              <a:buFont typeface="Wingdings" panose="05000000000000000000" pitchFamily="2" charset="2"/>
              <a:buChar char="Ø"/>
              <a:defRPr sz="2000">
                <a:solidFill>
                  <a:schemeClr val="tx1"/>
                </a:solidFill>
              </a:defRPr>
            </a:lvl2pPr>
            <a:lvl3pPr marL="1200150" indent="-285750">
              <a:buFont typeface="Courier New" panose="02070309020205020404" pitchFamily="49" charset="0"/>
              <a:buChar char="o"/>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5C4E36A1-3522-490B-8025-9DDAABEE1088}" type="datetime1">
              <a:rPr lang="en-US"/>
              <a:pPr>
                <a:defRPr/>
              </a:pPr>
              <a:t>11/4/2018</a:t>
            </a:fld>
            <a:endParaRPr lang="en-US" dirty="0"/>
          </a:p>
        </p:txBody>
      </p:sp>
      <p:sp>
        <p:nvSpPr>
          <p:cNvPr id="5" name="Slide Number Placeholder 5"/>
          <p:cNvSpPr>
            <a:spLocks noGrp="1"/>
          </p:cNvSpPr>
          <p:nvPr>
            <p:ph type="sldNum" sz="quarter" idx="11"/>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DCCFF709-4837-46EF-9747-92A6EC08A55F}" type="slidenum">
              <a:rPr lang="en-US"/>
              <a:pPr>
                <a:defRPr/>
              </a:pPr>
              <a:t>‹#›</a:t>
            </a:fld>
            <a:endParaRPr lang="en-US" dirty="0"/>
          </a:p>
        </p:txBody>
      </p:sp>
      <p:sp>
        <p:nvSpPr>
          <p:cNvPr id="6" name="Footer Placeholder 4"/>
          <p:cNvSpPr>
            <a:spLocks noGrp="1"/>
          </p:cNvSpPr>
          <p:nvPr>
            <p:ph type="ftr" sz="quarter" idx="12"/>
          </p:nvPr>
        </p:nvSpPr>
        <p:spPr>
          <a:xfrm>
            <a:off x="85725" y="6453188"/>
            <a:ext cx="5810250" cy="365125"/>
          </a:xfrm>
        </p:spPr>
        <p:txBody>
          <a:bodyPr/>
          <a:lstStyle>
            <a:lvl1pPr defTabSz="914400" eaLnBrk="0" fontAlgn="base" hangingPunct="0">
              <a:spcBef>
                <a:spcPct val="0"/>
              </a:spcBef>
              <a:spcAft>
                <a:spcPct val="0"/>
              </a:spcAft>
              <a:defRPr/>
            </a:lvl1pPr>
          </a:lstStyle>
          <a:p>
            <a:pPr>
              <a:defRPr/>
            </a:pPr>
            <a:r>
              <a:rPr lang="en-US"/>
              <a:t>Proprietary</a:t>
            </a:r>
          </a:p>
        </p:txBody>
      </p:sp>
    </p:spTree>
    <p:extLst>
      <p:ext uri="{BB962C8B-B14F-4D97-AF65-F5344CB8AC3E}">
        <p14:creationId xmlns:p14="http://schemas.microsoft.com/office/powerpoint/2010/main" val="268533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5" name="Date Placeholder 3"/>
          <p:cNvSpPr>
            <a:spLocks noGrp="1"/>
          </p:cNvSpPr>
          <p:nvPr>
            <p:ph type="dt" sz="half" idx="11"/>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5A5E2F8D-E858-4E37-B83F-BE08323EBBB7}" type="datetime1">
              <a:rPr lang="en-US"/>
              <a:pPr>
                <a:defRPr/>
              </a:pPr>
              <a:t>11/4/2018</a:t>
            </a:fld>
            <a:endParaRPr lang="en-US" dirty="0"/>
          </a:p>
        </p:txBody>
      </p:sp>
      <p:sp>
        <p:nvSpPr>
          <p:cNvPr id="6" name="Slide Number Placeholder 5"/>
          <p:cNvSpPr>
            <a:spLocks noGrp="1"/>
          </p:cNvSpPr>
          <p:nvPr>
            <p:ph type="sldNum" sz="quarter" idx="12"/>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9A9E7D43-21AE-4C6A-A4EE-EF6C95366D9E}" type="slidenum">
              <a:rPr lang="en-US"/>
              <a:pPr>
                <a:defRPr/>
              </a:pPr>
              <a:t>‹#›</a:t>
            </a:fld>
            <a:endParaRPr lang="en-US" dirty="0"/>
          </a:p>
        </p:txBody>
      </p:sp>
    </p:spTree>
    <p:extLst>
      <p:ext uri="{BB962C8B-B14F-4D97-AF65-F5344CB8AC3E}">
        <p14:creationId xmlns:p14="http://schemas.microsoft.com/office/powerpoint/2010/main" val="363911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06" y="90853"/>
            <a:ext cx="9013063" cy="1184032"/>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480646" y="2041035"/>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592193" y="2034197"/>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4"/>
          </p:nvPr>
        </p:nvSpPr>
        <p:spPr/>
        <p:txBody>
          <a:bodyPr/>
          <a:lstStyle>
            <a:lvl1pPr defTabSz="914400" eaLnBrk="0" fontAlgn="base" hangingPunct="0">
              <a:spcBef>
                <a:spcPct val="0"/>
              </a:spcBef>
              <a:spcAft>
                <a:spcPct val="0"/>
              </a:spcAft>
              <a:defRPr/>
            </a:lvl1pPr>
          </a:lstStyle>
          <a:p>
            <a:pPr>
              <a:defRPr/>
            </a:pPr>
            <a:r>
              <a:rPr lang="en-US"/>
              <a:t>Proprietary Slide Deck</a:t>
            </a:r>
          </a:p>
        </p:txBody>
      </p:sp>
      <p:sp>
        <p:nvSpPr>
          <p:cNvPr id="6" name="Date Placeholder 3"/>
          <p:cNvSpPr>
            <a:spLocks noGrp="1"/>
          </p:cNvSpPr>
          <p:nvPr>
            <p:ph type="dt" sz="half" idx="15"/>
          </p:nvPr>
        </p:nvSpPr>
        <p:spPr>
          <a:xfrm>
            <a:off x="7940675" y="6453188"/>
            <a:ext cx="1200150" cy="365125"/>
          </a:xfrm>
        </p:spPr>
        <p:txBody>
          <a:bodyPr/>
          <a:lstStyle>
            <a:lvl1pPr defTabSz="914400" eaLnBrk="0" fontAlgn="base" hangingPunct="0">
              <a:spcBef>
                <a:spcPct val="0"/>
              </a:spcBef>
              <a:spcAft>
                <a:spcPct val="0"/>
              </a:spcAft>
              <a:defRPr/>
            </a:lvl1pPr>
          </a:lstStyle>
          <a:p>
            <a:pPr>
              <a:defRPr/>
            </a:pPr>
            <a:fld id="{36BAF2D0-A72C-43CB-AD7B-328F3B403773}" type="datetime1">
              <a:rPr lang="en-US"/>
              <a:pPr>
                <a:defRPr/>
              </a:pPr>
              <a:t>11/4/2018</a:t>
            </a:fld>
            <a:endParaRPr lang="en-US" dirty="0"/>
          </a:p>
        </p:txBody>
      </p:sp>
      <p:sp>
        <p:nvSpPr>
          <p:cNvPr id="7" name="Slide Number Placeholder 5"/>
          <p:cNvSpPr>
            <a:spLocks noGrp="1"/>
          </p:cNvSpPr>
          <p:nvPr>
            <p:ph type="sldNum" sz="quarter" idx="16"/>
          </p:nvPr>
        </p:nvSpPr>
        <p:spPr>
          <a:xfrm>
            <a:off x="8285163" y="5859463"/>
            <a:ext cx="855662" cy="669925"/>
          </a:xfrm>
        </p:spPr>
        <p:txBody>
          <a:bodyPr/>
          <a:lstStyle>
            <a:lvl1pPr defTabSz="914400" eaLnBrk="0" fontAlgn="base" hangingPunct="0">
              <a:spcBef>
                <a:spcPct val="0"/>
              </a:spcBef>
              <a:spcAft>
                <a:spcPct val="0"/>
              </a:spcAft>
              <a:defRPr sz="1800"/>
            </a:lvl1pPr>
          </a:lstStyle>
          <a:p>
            <a:pPr>
              <a:defRPr/>
            </a:pPr>
            <a:fld id="{8AEDE4FE-83A1-466C-8476-9A84E78AB060}" type="slidenum">
              <a:rPr lang="en-US"/>
              <a:pPr>
                <a:defRPr/>
              </a:pPr>
              <a:t>‹#›</a:t>
            </a:fld>
            <a:endParaRPr lang="en-US" dirty="0"/>
          </a:p>
        </p:txBody>
      </p:sp>
    </p:spTree>
    <p:extLst>
      <p:ext uri="{BB962C8B-B14F-4D97-AF65-F5344CB8AC3E}">
        <p14:creationId xmlns:p14="http://schemas.microsoft.com/office/powerpoint/2010/main" val="3138307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p:cNvSpPr>
            <a:spLocks noGrp="1" noChangeArrowheads="1"/>
          </p:cNvSpPr>
          <p:nvPr>
            <p:ph type="ftr" sz="quarter" idx="3"/>
          </p:nvPr>
        </p:nvSpPr>
        <p:spPr bwMode="auto">
          <a:xfrm>
            <a:off x="1785938" y="6411913"/>
            <a:ext cx="5730875"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chemeClr val="tx1">
                    <a:lumMod val="65000"/>
                    <a:lumOff val="35000"/>
                  </a:schemeClr>
                </a:solidFill>
                <a:latin typeface="Calibri" panose="020F0502020204030204" pitchFamily="34" charset="0"/>
                <a:cs typeface="+mn-cs"/>
              </a:defRPr>
            </a:lvl1pPr>
          </a:lstStyle>
          <a:p>
            <a:pPr>
              <a:defRPr/>
            </a:pPr>
            <a:r>
              <a:rPr lang="en-US"/>
              <a:t>Title of Presentation</a:t>
            </a:r>
          </a:p>
        </p:txBody>
      </p:sp>
      <p:sp>
        <p:nvSpPr>
          <p:cNvPr id="1030" name="Rectangle 6"/>
          <p:cNvSpPr>
            <a:spLocks noGrp="1" noChangeArrowheads="1"/>
          </p:cNvSpPr>
          <p:nvPr>
            <p:ph type="sldNum" sz="quarter" idx="4"/>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stStyle>
          <a:p>
            <a:pPr>
              <a:defRPr/>
            </a:pPr>
            <a:fld id="{5E5435FB-3663-4570-83E0-684648D446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4" r:id="rId1"/>
    <p:sldLayoutId id="2147484320" r:id="rId2"/>
    <p:sldLayoutId id="2147484321" r:id="rId3"/>
    <p:sldLayoutId id="2147484322" r:id="rId4"/>
    <p:sldLayoutId id="2147484323" r:id="rId5"/>
  </p:sldLayoutIdLst>
  <p:hf hdr="0" ftr="0" dt="0"/>
  <p:txStyles>
    <p:titleStyle>
      <a:lvl1pPr algn="l" rtl="0" eaLnBrk="1" fontAlgn="base" hangingPunct="1">
        <a:spcBef>
          <a:spcPct val="0"/>
        </a:spcBef>
        <a:spcAft>
          <a:spcPct val="0"/>
        </a:spcAft>
        <a:defRPr sz="4400">
          <a:solidFill>
            <a:srgbClr val="005A9E"/>
          </a:solidFill>
          <a:latin typeface="Calibri" panose="020F0502020204030204" pitchFamily="34" charset="0"/>
          <a:ea typeface="Ebrima" panose="02000000000000000000" pitchFamily="2" charset="0"/>
          <a:cs typeface="Ebrima" panose="02000000000000000000" pitchFamily="2" charset="0"/>
        </a:defRPr>
      </a:lvl1pPr>
      <a:lvl2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2pPr>
      <a:lvl3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3pPr>
      <a:lvl4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4pPr>
      <a:lvl5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5pPr>
      <a:lvl6pPr marL="457200" algn="l" rtl="0" eaLnBrk="1" fontAlgn="base" hangingPunct="1">
        <a:spcBef>
          <a:spcPct val="0"/>
        </a:spcBef>
        <a:spcAft>
          <a:spcPct val="0"/>
        </a:spcAft>
        <a:defRPr sz="4200" b="1">
          <a:solidFill>
            <a:srgbClr val="35404B"/>
          </a:solidFill>
          <a:latin typeface="Yanone Kaffeesatz" pitchFamily="50" charset="0"/>
        </a:defRPr>
      </a:lvl6pPr>
      <a:lvl7pPr marL="914400" algn="l" rtl="0" eaLnBrk="1" fontAlgn="base" hangingPunct="1">
        <a:spcBef>
          <a:spcPct val="0"/>
        </a:spcBef>
        <a:spcAft>
          <a:spcPct val="0"/>
        </a:spcAft>
        <a:defRPr sz="4200" b="1">
          <a:solidFill>
            <a:srgbClr val="35404B"/>
          </a:solidFill>
          <a:latin typeface="Yanone Kaffeesatz" pitchFamily="50" charset="0"/>
        </a:defRPr>
      </a:lvl7pPr>
      <a:lvl8pPr marL="1371600" algn="l" rtl="0" eaLnBrk="1" fontAlgn="base" hangingPunct="1">
        <a:spcBef>
          <a:spcPct val="0"/>
        </a:spcBef>
        <a:spcAft>
          <a:spcPct val="0"/>
        </a:spcAft>
        <a:defRPr sz="4200" b="1">
          <a:solidFill>
            <a:srgbClr val="35404B"/>
          </a:solidFill>
          <a:latin typeface="Yanone Kaffeesatz" pitchFamily="50" charset="0"/>
        </a:defRPr>
      </a:lvl8pPr>
      <a:lvl9pPr marL="1828800" algn="l" rtl="0" eaLnBrk="1" fontAlgn="base" hangingPunct="1">
        <a:spcBef>
          <a:spcPct val="0"/>
        </a:spcBef>
        <a:spcAft>
          <a:spcPct val="0"/>
        </a:spcAft>
        <a:defRPr sz="4200" b="1">
          <a:solidFill>
            <a:srgbClr val="35404B"/>
          </a:solidFill>
          <a:latin typeface="Yanone Kaffeesatz" pitchFamily="50" charset="0"/>
        </a:defRPr>
      </a:lvl9pPr>
    </p:titleStyle>
    <p:bodyStyle>
      <a:lvl1pPr marL="342900" indent="-342900" algn="l" rtl="0" eaLnBrk="1" fontAlgn="base" hangingPunct="1">
        <a:spcBef>
          <a:spcPts val="600"/>
        </a:spcBef>
        <a:spcAft>
          <a:spcPts val="600"/>
        </a:spcAft>
        <a:buClr>
          <a:srgbClr val="01558A"/>
        </a:buClr>
        <a:buFont typeface="Wingdings" pitchFamily="2" charset="2"/>
        <a:buChar char="§"/>
        <a:defRPr sz="2800">
          <a:solidFill>
            <a:srgbClr val="7F7F7F"/>
          </a:solidFill>
          <a:latin typeface="Calibri" panose="020F0502020204030204" pitchFamily="34" charset="0"/>
          <a:ea typeface="Ebrima" panose="02000000000000000000" pitchFamily="2" charset="0"/>
          <a:cs typeface="Ebrima" panose="02000000000000000000" pitchFamily="2" charset="0"/>
        </a:defRPr>
      </a:lvl1pPr>
      <a:lvl2pPr marL="742950" indent="-285750" algn="l" rtl="0" eaLnBrk="1" fontAlgn="base" hangingPunct="1">
        <a:spcBef>
          <a:spcPts val="600"/>
        </a:spcBef>
        <a:spcAft>
          <a:spcPts val="600"/>
        </a:spcAft>
        <a:buClr>
          <a:srgbClr val="595959"/>
        </a:buClr>
        <a:buFont typeface="Courier New" pitchFamily="49" charset="0"/>
        <a:buChar char="-"/>
        <a:defRPr sz="2400">
          <a:solidFill>
            <a:srgbClr val="7F7F7F"/>
          </a:solidFill>
          <a:latin typeface="Calibri" panose="020F0502020204030204" pitchFamily="34" charset="0"/>
          <a:ea typeface="Ebrima" panose="02000000000000000000" pitchFamily="2" charset="0"/>
          <a:cs typeface="Ebrima" panose="02000000000000000000" pitchFamily="2" charset="0"/>
        </a:defRPr>
      </a:lvl2pPr>
      <a:lvl3pPr marL="1143000" indent="-228600" algn="l" rtl="0" eaLnBrk="1" fontAlgn="base" hangingPunct="1">
        <a:spcBef>
          <a:spcPts val="600"/>
        </a:spcBef>
        <a:spcAft>
          <a:spcPts val="600"/>
        </a:spcAft>
        <a:buClr>
          <a:srgbClr val="01558A"/>
        </a:buClr>
        <a:buFont typeface="Wingdings" pitchFamily="2" charset="2"/>
        <a:buChar char="§"/>
        <a:defRPr sz="200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lgn="l" rtl="0" eaLnBrk="1" fontAlgn="base" hangingPunct="1">
        <a:spcBef>
          <a:spcPts val="600"/>
        </a:spcBef>
        <a:spcAft>
          <a:spcPts val="600"/>
        </a:spcAft>
        <a:buClr>
          <a:srgbClr val="595959"/>
        </a:buClr>
        <a:buFont typeface="Courier New" pitchFamily="49" charset="0"/>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171700" indent="-342900" algn="l" rtl="0" eaLnBrk="1" fontAlgn="base" hangingPunct="1">
        <a:spcBef>
          <a:spcPts val="600"/>
        </a:spcBef>
        <a:spcAft>
          <a:spcPts val="600"/>
        </a:spcAft>
        <a:buClr>
          <a:srgbClr val="01558A"/>
        </a:buClr>
        <a:buFont typeface="Wingdings" pitchFamily="2" charset="2"/>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5pPr>
      <a:lvl6pPr marL="2514600" indent="-228600" algn="l" rtl="0" eaLnBrk="1" fontAlgn="base" hangingPunct="1">
        <a:spcBef>
          <a:spcPct val="20000"/>
        </a:spcBef>
        <a:spcAft>
          <a:spcPct val="0"/>
        </a:spcAft>
        <a:buChar char="»"/>
        <a:defRPr sz="2000">
          <a:solidFill>
            <a:srgbClr val="35404B"/>
          </a:solidFill>
          <a:latin typeface="+mn-lt"/>
        </a:defRPr>
      </a:lvl6pPr>
      <a:lvl7pPr marL="2971800" indent="-228600" algn="l" rtl="0" eaLnBrk="1" fontAlgn="base" hangingPunct="1">
        <a:spcBef>
          <a:spcPct val="20000"/>
        </a:spcBef>
        <a:spcAft>
          <a:spcPct val="0"/>
        </a:spcAft>
        <a:buChar char="»"/>
        <a:defRPr sz="2000">
          <a:solidFill>
            <a:srgbClr val="35404B"/>
          </a:solidFill>
          <a:latin typeface="+mn-lt"/>
        </a:defRPr>
      </a:lvl7pPr>
      <a:lvl8pPr marL="3429000" indent="-228600" algn="l" rtl="0" eaLnBrk="1" fontAlgn="base" hangingPunct="1">
        <a:spcBef>
          <a:spcPct val="20000"/>
        </a:spcBef>
        <a:spcAft>
          <a:spcPct val="0"/>
        </a:spcAft>
        <a:buChar char="»"/>
        <a:defRPr sz="2000">
          <a:solidFill>
            <a:srgbClr val="35404B"/>
          </a:solidFill>
          <a:latin typeface="+mn-lt"/>
        </a:defRPr>
      </a:lvl8pPr>
      <a:lvl9pPr marL="3886200" indent="-228600" algn="l" rtl="0" eaLnBrk="1" fontAlgn="base" hangingPunct="1">
        <a:spcBef>
          <a:spcPct val="20000"/>
        </a:spcBef>
        <a:spcAft>
          <a:spcPct val="0"/>
        </a:spcAft>
        <a:buChar char="»"/>
        <a:defRPr sz="2000">
          <a:solidFill>
            <a:srgbClr val="3540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75" name="Title Placeholder 1"/>
          <p:cNvSpPr>
            <a:spLocks noGrp="1"/>
          </p:cNvSpPr>
          <p:nvPr>
            <p:ph type="title"/>
          </p:nvPr>
        </p:nvSpPr>
        <p:spPr bwMode="auto">
          <a:xfrm>
            <a:off x="52388" y="134938"/>
            <a:ext cx="89503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419100" y="1550988"/>
            <a:ext cx="6554788"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935913" y="6448425"/>
            <a:ext cx="120015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b="0" i="0">
                <a:solidFill>
                  <a:prstClr val="white"/>
                </a:solidFill>
                <a:effectLst/>
                <a:latin typeface="+mn-lt"/>
              </a:defRPr>
            </a:lvl1pPr>
          </a:lstStyle>
          <a:p>
            <a:pPr>
              <a:defRPr/>
            </a:pPr>
            <a:fld id="{AB26EEE3-452C-4F1C-80DE-5C7A5D02B171}" type="datetime1">
              <a:rPr lang="en-US">
                <a:cs typeface="+mn-cs"/>
              </a:rPr>
              <a:pPr>
                <a:defRPr/>
              </a:pPr>
              <a:t>11/4/2018</a:t>
            </a:fld>
            <a:endParaRPr lang="en-US" dirty="0">
              <a:cs typeface="+mn-cs"/>
            </a:endParaRPr>
          </a:p>
        </p:txBody>
      </p:sp>
      <p:sp>
        <p:nvSpPr>
          <p:cNvPr id="6" name="Slide Number Placeholder 5"/>
          <p:cNvSpPr>
            <a:spLocks noGrp="1"/>
          </p:cNvSpPr>
          <p:nvPr>
            <p:ph type="sldNum" sz="quarter" idx="4"/>
          </p:nvPr>
        </p:nvSpPr>
        <p:spPr>
          <a:xfrm>
            <a:off x="8278813" y="5815013"/>
            <a:ext cx="857250" cy="669925"/>
          </a:xfrm>
          <a:prstGeom prst="rect">
            <a:avLst/>
          </a:prstGeom>
        </p:spPr>
        <p:txBody>
          <a:bodyPr vert="horz" lIns="91440" tIns="45720" rIns="91440" bIns="45720" rtlCol="0" anchor="b"/>
          <a:lstStyle>
            <a:lvl1pPr algn="r" defTabSz="457200" eaLnBrk="1" fontAlgn="auto" hangingPunct="1">
              <a:spcBef>
                <a:spcPts val="0"/>
              </a:spcBef>
              <a:spcAft>
                <a:spcPts val="0"/>
              </a:spcAft>
              <a:defRPr sz="1800" b="0" i="0">
                <a:solidFill>
                  <a:prstClr val="white"/>
                </a:solidFill>
                <a:effectLst/>
                <a:latin typeface="+mn-lt"/>
              </a:defRPr>
            </a:lvl1pPr>
          </a:lstStyle>
          <a:p>
            <a:pPr>
              <a:defRPr/>
            </a:pPr>
            <a:fld id="{54C7A51C-FBBD-4C1E-8C85-1A29CAA7FB24}" type="slidenum">
              <a:rPr lang="en-US">
                <a:cs typeface="+mn-cs"/>
              </a:rPr>
              <a:pPr>
                <a:defRPr/>
              </a:pPr>
              <a:t>‹#›</a:t>
            </a:fld>
            <a:endParaRPr lang="en-US" dirty="0">
              <a:cs typeface="+mn-cs"/>
            </a:endParaRPr>
          </a:p>
        </p:txBody>
      </p:sp>
      <p:sp>
        <p:nvSpPr>
          <p:cNvPr id="5" name="Footer Placeholder 4"/>
          <p:cNvSpPr>
            <a:spLocks noGrp="1"/>
          </p:cNvSpPr>
          <p:nvPr>
            <p:ph type="ftr" sz="quarter" idx="3"/>
          </p:nvPr>
        </p:nvSpPr>
        <p:spPr>
          <a:xfrm>
            <a:off x="52388" y="6426200"/>
            <a:ext cx="5811837"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b="0" i="0">
                <a:solidFill>
                  <a:srgbClr val="146194">
                    <a:lumMod val="50000"/>
                  </a:srgbClr>
                </a:solidFill>
                <a:effectLst/>
                <a:latin typeface="+mn-lt"/>
              </a:defRPr>
            </a:lvl1pPr>
          </a:lstStyle>
          <a:p>
            <a:pPr>
              <a:defRPr/>
            </a:pPr>
            <a:r>
              <a:rPr lang="en-US">
                <a:cs typeface="+mn-cs"/>
              </a:rPr>
              <a:t>Proprietary</a:t>
            </a:r>
          </a:p>
        </p:txBody>
      </p:sp>
    </p:spTree>
    <p:extLst>
      <p:ext uri="{BB962C8B-B14F-4D97-AF65-F5344CB8AC3E}">
        <p14:creationId xmlns:p14="http://schemas.microsoft.com/office/powerpoint/2010/main" val="1777065998"/>
      </p:ext>
    </p:extLst>
  </p:cSld>
  <p:clrMap bg1="dk1" tx1="lt1" bg2="dk2"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 id="2147484343" r:id="rId18"/>
    <p:sldLayoutId id="2147484344" r:id="rId19"/>
  </p:sldLayoutIdLst>
  <p:hf hdr="0"/>
  <p:txStyles>
    <p:titleStyle>
      <a:lvl1pPr algn="ctr" defTabSz="457200" rtl="0" eaLnBrk="0" fontAlgn="base" hangingPunct="0">
        <a:spcBef>
          <a:spcPct val="0"/>
        </a:spcBef>
        <a:spcAft>
          <a:spcPct val="0"/>
        </a:spcAft>
        <a:defRPr sz="32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ctr"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ctr"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ctr"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panose="05000000000000000000" pitchFamily="2" charset="2"/>
        <a:buChar char="l"/>
        <a:defRPr sz="20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panose="05000000000000000000" pitchFamily="2" charset="2"/>
        <a:buChar char="Ø"/>
        <a:defRPr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Courier New" panose="02070309020205020404" pitchFamily="49" charset="0"/>
        <a:buChar char="o"/>
        <a:defRPr sz="1600"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panose="05000000000000000000" pitchFamily="2" charset="2"/>
        <a:buChar char="l"/>
        <a:defRPr sz="14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panose="05000000000000000000" pitchFamily="2" charset="2"/>
        <a:buChar char="l"/>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ysajones@yaho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wmf"/><Relationship Id="rId18" Type="http://schemas.openxmlformats.org/officeDocument/2006/relationships/image" Target="../media/image20.emf"/><Relationship Id="rId26" Type="http://schemas.openxmlformats.org/officeDocument/2006/relationships/image" Target="../media/image28.emf"/><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wmf"/><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emf"/><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wmf"/><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emf"/><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emf"/><Relationship Id="rId22"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docs.oasis-open.org/emergency/edxl-have/v2.0/cs01/edxl-have-v2.0-cs01.pdf" TargetMode="External"/><Relationship Id="rId3" Type="http://schemas.openxmlformats.org/officeDocument/2006/relationships/hyperlink" Target="http://docs.oasis-open.org/emergency/edxl-sitrep/v1.0/cs02/edxl-sitrep-v1.0-cs02.zip" TargetMode="External"/><Relationship Id="rId7" Type="http://schemas.openxmlformats.org/officeDocument/2006/relationships/hyperlink" Target="http://docs.oasis-open.org/emergency/edxl-have/v2.0/cs01/edxl-have-v2.0-cs01.d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docs.oasis-open.org/emergency/edxl-tep/v1.1/cs02/edxl-tep-v1.1-cs02.pdf" TargetMode="External"/><Relationship Id="rId5" Type="http://schemas.openxmlformats.org/officeDocument/2006/relationships/hyperlink" Target="http://www.hl7.org/implement/standards/product_brief.cfm?product_id=439" TargetMode="External"/><Relationship Id="rId4" Type="http://schemas.openxmlformats.org/officeDocument/2006/relationships/hyperlink" Target="http://docs.oasis-open.org/emergency/TEP-HL7v2-transforms/v1.0/TEP-HL7v2-transforms-v1.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ublicprocurement.govmu.org/pages/procurementdetails.aspx?pid=44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ocs.oasis-open.org/emergency-adopt/cap-elements/" TargetMode="External"/><Relationship Id="rId3" Type="http://schemas.openxmlformats.org/officeDocument/2006/relationships/hyperlink" Target="https://www.oasis-open.org/committees/tc_home.php?wg_abbrev=emergency" TargetMode="External"/><Relationship Id="rId7" Type="http://schemas.openxmlformats.org/officeDocument/2006/relationships/hyperlink" Target="http://docs.oasis-open.org/emergency/edxl-cap-logo/" TargetMode="External"/><Relationship Id="rId2" Type="http://schemas.openxmlformats.org/officeDocument/2006/relationships/hyperlink" Target="http://www.oasis-open.org/" TargetMode="External"/><Relationship Id="rId1" Type="http://schemas.openxmlformats.org/officeDocument/2006/relationships/slideLayout" Target="../slideLayouts/slideLayout2.xml"/><Relationship Id="rId6" Type="http://schemas.openxmlformats.org/officeDocument/2006/relationships/hyperlink" Target="https://vimeo.com/234306686?utm_source=email&amp;utm_medium=vimeo-cliptranscode-201504&amp;utm_campaign=29220" TargetMode="External"/><Relationship Id="rId5" Type="http://schemas.openxmlformats.org/officeDocument/2006/relationships/hyperlink" Target="https://www.youtube.com/watch?v=7eoV5XwZVO8" TargetMode="External"/><Relationship Id="rId4" Type="http://schemas.openxmlformats.org/officeDocument/2006/relationships/hyperlink" Target="http://docs.oasis-open.org/emergency/" TargetMode="External"/><Relationship Id="rId9" Type="http://schemas.openxmlformats.org/officeDocument/2006/relationships/hyperlink" Target="http://docs.oasis-open.org/emergency-adopt/cap-fee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850" y="4039737"/>
            <a:ext cx="8566150" cy="1577294"/>
          </a:xfrm>
        </p:spPr>
        <p:txBody>
          <a:bodyPr/>
          <a:lstStyle/>
          <a:p>
            <a:pPr>
              <a:lnSpc>
                <a:spcPts val="3500"/>
              </a:lnSpc>
              <a:defRPr/>
            </a:pPr>
            <a:r>
              <a:rPr lang="en-US" sz="3200" dirty="0">
                <a:solidFill>
                  <a:srgbClr val="005A9E"/>
                </a:solidFill>
                <a:latin typeface="Calibri" panose="020F0502020204030204" pitchFamily="34" charset="0"/>
              </a:rPr>
              <a:t>Emergency Management Technical Committee 2018 Update</a:t>
            </a:r>
          </a:p>
        </p:txBody>
      </p:sp>
      <p:sp>
        <p:nvSpPr>
          <p:cNvPr id="2" name="Subtitle 1"/>
          <p:cNvSpPr>
            <a:spLocks noGrp="1"/>
          </p:cNvSpPr>
          <p:nvPr>
            <p:ph type="subTitle" idx="1"/>
          </p:nvPr>
        </p:nvSpPr>
        <p:spPr>
          <a:xfrm>
            <a:off x="577850" y="5328724"/>
            <a:ext cx="6818630" cy="857092"/>
          </a:xfrm>
        </p:spPr>
        <p:txBody>
          <a:bodyPr/>
          <a:lstStyle/>
          <a:p>
            <a:pPr lvl="0">
              <a:spcBef>
                <a:spcPts val="0"/>
              </a:spcBef>
              <a:spcAft>
                <a:spcPts val="0"/>
              </a:spcAft>
              <a:defRPr/>
            </a:pPr>
            <a:r>
              <a:rPr lang="en-US" sz="2400" dirty="0">
                <a:solidFill>
                  <a:srgbClr val="FFFFFF">
                    <a:lumMod val="50000"/>
                  </a:srgbClr>
                </a:solidFill>
                <a:latin typeface="Calibri" panose="020F0502020204030204" pitchFamily="34" charset="0"/>
              </a:rPr>
              <a:t>CAP Implementers Workshop</a:t>
            </a:r>
          </a:p>
          <a:p>
            <a:pPr lvl="0">
              <a:spcBef>
                <a:spcPts val="0"/>
              </a:spcBef>
              <a:spcAft>
                <a:spcPts val="0"/>
              </a:spcAft>
              <a:defRPr/>
            </a:pPr>
            <a:r>
              <a:rPr lang="en-US" sz="2400" dirty="0">
                <a:solidFill>
                  <a:srgbClr val="FFFFFF">
                    <a:lumMod val="50000"/>
                  </a:srgbClr>
                </a:solidFill>
                <a:latin typeface="Calibri" panose="020F0502020204030204" pitchFamily="34" charset="0"/>
              </a:rPr>
              <a:t>November 1, 2018</a:t>
            </a:r>
          </a:p>
          <a:p>
            <a:pPr lvl="0">
              <a:spcBef>
                <a:spcPts val="0"/>
              </a:spcBef>
              <a:spcAft>
                <a:spcPts val="0"/>
              </a:spcAft>
              <a:defRPr/>
            </a:pPr>
            <a:r>
              <a:rPr lang="en-US" sz="2400" dirty="0">
                <a:solidFill>
                  <a:srgbClr val="FFFFFF">
                    <a:lumMod val="50000"/>
                  </a:srgbClr>
                </a:solidFill>
                <a:latin typeface="Calibri" panose="020F0502020204030204" pitchFamily="34" charset="0"/>
              </a:rPr>
              <a:t>Elysa Jones, Chair </a:t>
            </a:r>
          </a:p>
          <a:p>
            <a:pPr lvl="0">
              <a:spcBef>
                <a:spcPts val="0"/>
              </a:spcBef>
              <a:spcAft>
                <a:spcPts val="0"/>
              </a:spcAft>
              <a:defRPr/>
            </a:pPr>
            <a:r>
              <a:rPr lang="en-US" sz="2400" dirty="0">
                <a:solidFill>
                  <a:srgbClr val="FFFFFF">
                    <a:lumMod val="50000"/>
                  </a:srgbClr>
                </a:solidFill>
                <a:latin typeface="Calibri" panose="020F0502020204030204" pitchFamily="34" charset="0"/>
                <a:hlinkClick r:id="rId3"/>
              </a:rPr>
              <a:t>elysajones@yahoo.com</a:t>
            </a:r>
            <a:r>
              <a:rPr lang="en-US" sz="2400" dirty="0">
                <a:solidFill>
                  <a:srgbClr val="FFFFFF">
                    <a:lumMod val="50000"/>
                  </a:srgbClr>
                </a:solidFill>
                <a:latin typeface="Calibri" panose="020F0502020204030204" pitchFamily="34" charset="0"/>
              </a:rPr>
              <a:t>     +001 256-694-8702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974" y="300831"/>
            <a:ext cx="2834636" cy="9448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10</a:t>
            </a:fld>
            <a:endParaRPr lang="en-US" dirty="0"/>
          </a:p>
        </p:txBody>
      </p:sp>
      <p:sp>
        <p:nvSpPr>
          <p:cNvPr id="5" name="Title 1"/>
          <p:cNvSpPr>
            <a:spLocks noGrp="1"/>
          </p:cNvSpPr>
          <p:nvPr>
            <p:ph type="title"/>
          </p:nvPr>
        </p:nvSpPr>
        <p:spPr>
          <a:xfrm>
            <a:off x="457200" y="274638"/>
            <a:ext cx="8229600" cy="1143000"/>
          </a:xfrm>
        </p:spPr>
        <p:txBody>
          <a:bodyPr/>
          <a:lstStyle/>
          <a:p>
            <a:r>
              <a:rPr lang="en-US" dirty="0"/>
              <a:t>Questions</a:t>
            </a:r>
          </a:p>
        </p:txBody>
      </p:sp>
      <p:pic>
        <p:nvPicPr>
          <p:cNvPr id="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4000" y="1541728"/>
            <a:ext cx="3857096" cy="4358301"/>
          </a:xfrm>
        </p:spPr>
      </p:pic>
      <p:sp>
        <p:nvSpPr>
          <p:cNvPr id="7" name="Slide Number Placeholder 3"/>
          <p:cNvSpPr txBox="1">
            <a:spLocks/>
          </p:cNvSpPr>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CF21690-B1E2-42E3-BE87-79349418BA48}" type="slidenum">
              <a:rPr lang="en-US" smtClean="0"/>
              <a:pPr>
                <a:defRPr/>
              </a:pPr>
              <a:t>10</a:t>
            </a:fld>
            <a:endParaRPr lang="en-US" dirty="0"/>
          </a:p>
        </p:txBody>
      </p:sp>
      <p:sp>
        <p:nvSpPr>
          <p:cNvPr id="8" name="Rectangle 7"/>
          <p:cNvSpPr/>
          <p:nvPr/>
        </p:nvSpPr>
        <p:spPr>
          <a:xfrm>
            <a:off x="77642" y="5865811"/>
            <a:ext cx="4572000" cy="923330"/>
          </a:xfrm>
          <a:prstGeom prst="rect">
            <a:avLst/>
          </a:prstGeom>
        </p:spPr>
        <p:txBody>
          <a:bodyPr>
            <a:spAutoFit/>
          </a:bodyPr>
          <a:lstStyle/>
          <a:p>
            <a:r>
              <a:rPr lang="en-US" dirty="0"/>
              <a:t>     </a:t>
            </a:r>
          </a:p>
          <a:p>
            <a:r>
              <a:rPr lang="en-US" dirty="0"/>
              <a:t>     </a:t>
            </a:r>
            <a:r>
              <a:rPr lang="en-US" dirty="0" err="1"/>
              <a:t>Elysa</a:t>
            </a:r>
            <a:r>
              <a:rPr lang="en-US" dirty="0"/>
              <a:t> Jones elysajones@yahoo.com </a:t>
            </a:r>
          </a:p>
          <a:p>
            <a:r>
              <a:rPr lang="en-US" dirty="0"/>
              <a:t>     </a:t>
            </a:r>
          </a:p>
        </p:txBody>
      </p:sp>
    </p:spTree>
    <p:extLst>
      <p:ext uri="{BB962C8B-B14F-4D97-AF65-F5344CB8AC3E}">
        <p14:creationId xmlns:p14="http://schemas.microsoft.com/office/powerpoint/2010/main" val="181283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93"/>
            <a:ext cx="8229600" cy="1349828"/>
          </a:xfrm>
        </p:spPr>
        <p:txBody>
          <a:bodyPr/>
          <a:lstStyle/>
          <a:p>
            <a:pPr>
              <a:lnSpc>
                <a:spcPts val="3100"/>
              </a:lnSpc>
            </a:pPr>
            <a:r>
              <a:rPr lang="en-US" dirty="0"/>
              <a:t>Agenda</a:t>
            </a:r>
            <a:br>
              <a:rPr lang="en-US" dirty="0"/>
            </a:br>
            <a:r>
              <a:rPr lang="en-US" sz="3200" i="1" dirty="0">
                <a:solidFill>
                  <a:schemeClr val="bg1">
                    <a:lumMod val="65000"/>
                  </a:schemeClr>
                </a:solidFill>
              </a:rPr>
              <a:t>Organization for the Advancement of Structured Information Standards (OASIS)</a:t>
            </a:r>
            <a:br>
              <a:rPr lang="en-US" sz="3200" i="1" dirty="0">
                <a:solidFill>
                  <a:schemeClr val="bg1">
                    <a:lumMod val="65000"/>
                  </a:schemeClr>
                </a:solidFill>
              </a:rPr>
            </a:br>
            <a:r>
              <a:rPr lang="en-US" sz="3200" i="1" dirty="0">
                <a:solidFill>
                  <a:schemeClr val="bg1">
                    <a:lumMod val="65000"/>
                  </a:schemeClr>
                </a:solidFill>
              </a:rPr>
              <a:t>Emergency Management Technical Committee</a:t>
            </a:r>
          </a:p>
        </p:txBody>
      </p:sp>
      <p:sp>
        <p:nvSpPr>
          <p:cNvPr id="3" name="Content Placeholder 2"/>
          <p:cNvSpPr>
            <a:spLocks noGrp="1"/>
          </p:cNvSpPr>
          <p:nvPr>
            <p:ph idx="1"/>
          </p:nvPr>
        </p:nvSpPr>
        <p:spPr>
          <a:xfrm>
            <a:off x="480073" y="2191335"/>
            <a:ext cx="7493939" cy="4121872"/>
          </a:xfrm>
        </p:spPr>
        <p:txBody>
          <a:bodyPr/>
          <a:lstStyle/>
          <a:p>
            <a:r>
              <a:rPr lang="en-US" sz="2000" b="1" dirty="0"/>
              <a:t>EDXL Suite of Standards</a:t>
            </a:r>
          </a:p>
          <a:p>
            <a:r>
              <a:rPr lang="en-US" sz="2000" b="1" dirty="0"/>
              <a:t>Specification Updates</a:t>
            </a:r>
          </a:p>
          <a:p>
            <a:r>
              <a:rPr lang="en-US" sz="2000" b="1" dirty="0"/>
              <a:t>CAP SC Update</a:t>
            </a:r>
          </a:p>
          <a:p>
            <a:r>
              <a:rPr lang="en-US" sz="2000" b="1" dirty="0"/>
              <a:t>EMTC Standards Adoption</a:t>
            </a:r>
          </a:p>
          <a:p>
            <a:pPr marL="0" indent="0">
              <a:buNone/>
            </a:pPr>
            <a:endParaRPr lang="en-US" sz="2200"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2</a:t>
            </a:fld>
            <a:endParaRPr lang="en-US" dirty="0"/>
          </a:p>
        </p:txBody>
      </p:sp>
    </p:spTree>
    <p:extLst>
      <p:ext uri="{BB962C8B-B14F-4D97-AF65-F5344CB8AC3E}">
        <p14:creationId xmlns:p14="http://schemas.microsoft.com/office/powerpoint/2010/main" val="394661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xplosion 2 1"/>
          <p:cNvSpPr>
            <a:spLocks noChangeArrowheads="1"/>
          </p:cNvSpPr>
          <p:nvPr/>
        </p:nvSpPr>
        <p:spPr bwMode="auto">
          <a:xfrm>
            <a:off x="3821113" y="2157413"/>
            <a:ext cx="2120900" cy="1857375"/>
          </a:xfrm>
          <a:prstGeom prst="irregularSeal2">
            <a:avLst/>
          </a:prstGeom>
          <a:solidFill>
            <a:srgbClr val="FF0000"/>
          </a:solidFill>
          <a:ln w="9525" algn="ctr">
            <a:solidFill>
              <a:schemeClr val="tx1"/>
            </a:solidFill>
            <a:round/>
            <a:headEnd/>
            <a:tailEnd/>
          </a:ln>
        </p:spPr>
        <p:txBody>
          <a:bodyPr lIns="68580" tIns="34290" rIns="68580" bIns="34290"/>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i="1">
              <a:solidFill>
                <a:srgbClr val="FFFFFF"/>
              </a:solidFill>
              <a:latin typeface="Times New Roman" panose="02020603050405020304" pitchFamily="18" charset="0"/>
              <a:cs typeface="+mn-cs"/>
            </a:endParaRPr>
          </a:p>
          <a:p>
            <a:endParaRPr lang="en-US" altLang="en-US" sz="1500" i="1">
              <a:solidFill>
                <a:srgbClr val="FFFFFF"/>
              </a:solidFill>
              <a:latin typeface="Times New Roman" panose="02020603050405020304" pitchFamily="18" charset="0"/>
              <a:cs typeface="+mn-cs"/>
            </a:endParaRPr>
          </a:p>
        </p:txBody>
      </p:sp>
      <p:pic>
        <p:nvPicPr>
          <p:cNvPr id="63491" name="Picture 22" descr="hurr-katrina-20050829-n15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3351213"/>
            <a:ext cx="795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descr="WCCOStormDa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2662238"/>
            <a:ext cx="7651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descr="KubaStorm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549650"/>
            <a:ext cx="7985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descr="FEMAStructuralCollap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2305050"/>
            <a:ext cx="8175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descr="WCCOTornado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3444875"/>
            <a:ext cx="6762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2" descr="http://personal-injury-case.info/wp-content/uploads/2012/01/multiple-acciden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738" y="2722563"/>
            <a:ext cx="7016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Rectangle 12"/>
          <p:cNvSpPr>
            <a:spLocks noChangeArrowheads="1"/>
          </p:cNvSpPr>
          <p:nvPr/>
        </p:nvSpPr>
        <p:spPr bwMode="auto">
          <a:xfrm>
            <a:off x="4413250" y="2979738"/>
            <a:ext cx="9779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panose="05000000000000000000" pitchFamily="2" charset="2"/>
              <a:buChar char="l"/>
              <a:defRPr sz="2000">
                <a:solidFill>
                  <a:schemeClr val="tx1"/>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panose="05000000000000000000" pitchFamily="2" charset="2"/>
              <a:buChar char="Ø"/>
              <a:defRPr>
                <a:solidFill>
                  <a:schemeClr val="tx1"/>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Courier New" panose="02070309020205020404" pitchFamily="49" charset="0"/>
              <a:buChar char="o"/>
              <a:defRPr sz="1600">
                <a:solidFill>
                  <a:schemeClr val="tx1"/>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9pPr>
          </a:lstStyle>
          <a:p>
            <a:pPr>
              <a:spcBef>
                <a:spcPct val="0"/>
              </a:spcBef>
              <a:spcAft>
                <a:spcPct val="0"/>
              </a:spcAft>
              <a:buClrTx/>
              <a:buSzTx/>
              <a:buFontTx/>
              <a:buNone/>
            </a:pPr>
            <a:r>
              <a:rPr lang="en-US" altLang="en-US" sz="1400" b="1" i="1">
                <a:solidFill>
                  <a:srgbClr val="000000"/>
                </a:solidFill>
                <a:cs typeface="+mn-cs"/>
              </a:rPr>
              <a:t>Incident</a:t>
            </a:r>
            <a:endParaRPr lang="en-US" altLang="en-US" sz="1100" b="1">
              <a:solidFill>
                <a:srgbClr val="000000"/>
              </a:solidFill>
              <a:cs typeface="+mn-cs"/>
            </a:endParaRPr>
          </a:p>
        </p:txBody>
      </p:sp>
      <p:pic>
        <p:nvPicPr>
          <p:cNvPr id="63498" name="Picture 4"/>
          <p:cNvPicPr>
            <a:picLocks noChangeAspect="1" noChangeArrowheads="1"/>
          </p:cNvPicPr>
          <p:nvPr/>
        </p:nvPicPr>
        <p:blipFill>
          <a:blip r:embed="rId9">
            <a:extLst>
              <a:ext uri="{28A0092B-C50C-407E-A947-70E740481C1C}">
                <a14:useLocalDpi xmlns:a14="http://schemas.microsoft.com/office/drawing/2010/main" val="0"/>
              </a:ext>
            </a:extLst>
          </a:blip>
          <a:srcRect r="51651"/>
          <a:stretch>
            <a:fillRect/>
          </a:stretch>
        </p:blipFill>
        <p:spPr bwMode="auto">
          <a:xfrm>
            <a:off x="2847975" y="1206500"/>
            <a:ext cx="1033463" cy="317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9" name="Picture 1" descr="C:\Users\Tim\AppData\Local\Microsoft\Windows\Temporary Internet Files\Content.IE5\EQMJHWG0\MC900439799[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874839">
            <a:off x="3759994" y="1554956"/>
            <a:ext cx="630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Box 13"/>
          <p:cNvSpPr txBox="1">
            <a:spLocks noChangeArrowheads="1"/>
          </p:cNvSpPr>
          <p:nvPr/>
        </p:nvSpPr>
        <p:spPr bwMode="auto">
          <a:xfrm>
            <a:off x="2725738" y="811213"/>
            <a:ext cx="18716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panose="05000000000000000000" pitchFamily="2" charset="2"/>
              <a:buChar char="l"/>
              <a:defRPr sz="2000">
                <a:solidFill>
                  <a:schemeClr val="tx1"/>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panose="05000000000000000000" pitchFamily="2" charset="2"/>
              <a:buChar char="Ø"/>
              <a:defRPr>
                <a:solidFill>
                  <a:schemeClr val="tx1"/>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Courier New" panose="02070309020205020404" pitchFamily="49" charset="0"/>
              <a:buChar char="o"/>
              <a:defRPr sz="1600">
                <a:solidFill>
                  <a:schemeClr val="tx1"/>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9pPr>
          </a:lstStyle>
          <a:p>
            <a:pPr>
              <a:spcBef>
                <a:spcPct val="0"/>
              </a:spcBef>
              <a:spcAft>
                <a:spcPct val="0"/>
              </a:spcAft>
              <a:buClrTx/>
              <a:buSzTx/>
              <a:buFontTx/>
              <a:buNone/>
            </a:pPr>
            <a:r>
              <a:rPr lang="en-US" altLang="en-US" sz="1500" b="1">
                <a:solidFill>
                  <a:srgbClr val="FFFFFF"/>
                </a:solidFill>
                <a:cs typeface="+mn-cs"/>
              </a:rPr>
              <a:t>Alerts &amp; Warnings</a:t>
            </a:r>
          </a:p>
        </p:txBody>
      </p:sp>
      <p:sp>
        <p:nvSpPr>
          <p:cNvPr id="9239" name="Rectangle 9238"/>
          <p:cNvSpPr/>
          <p:nvPr/>
        </p:nvSpPr>
        <p:spPr>
          <a:xfrm>
            <a:off x="3978983" y="1183509"/>
            <a:ext cx="289183" cy="392415"/>
          </a:xfrm>
          <a:prstGeom prst="rect">
            <a:avLst/>
          </a:prstGeom>
          <a:solidFill>
            <a:srgbClr val="FF0000"/>
          </a:solidFill>
        </p:spPr>
        <p:txBody>
          <a:bodyPr wrap="none" lIns="68580" tIns="34290" rIns="68580" bIns="34290">
            <a:spAutoFit/>
          </a:bodyPr>
          <a:lstStyle/>
          <a:p>
            <a:pPr algn="ctr" defTabSz="457200" fontAlgn="auto">
              <a:spcBef>
                <a:spcPts val="0"/>
              </a:spcBef>
              <a:spcAft>
                <a:spcPts val="0"/>
              </a:spcAft>
              <a:defRPr/>
            </a:pPr>
            <a:r>
              <a:rPr lang="en-US" sz="21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1</a:t>
            </a:r>
            <a:endParaRPr lang="en-US" sz="2100" b="1" dirty="0">
              <a:ln w="12700">
                <a:solidFill>
                  <a:srgbClr val="76DBF4">
                    <a:satMod val="155000"/>
                  </a:srgbClr>
                </a:solidFill>
                <a:prstDash val="solid"/>
              </a:ln>
              <a:solidFill>
                <a:prstClr val="white"/>
              </a:solidFill>
              <a:effectLst>
                <a:outerShdw blurRad="38100" dist="38100" dir="2700000" algn="tl">
                  <a:srgbClr val="000000">
                    <a:alpha val="43137"/>
                  </a:srgbClr>
                </a:outerShdw>
              </a:effectLst>
              <a:latin typeface="Century Gothic" panose="020B0502020202020204"/>
              <a:cs typeface="+mn-cs"/>
            </a:endParaRPr>
          </a:p>
        </p:txBody>
      </p:sp>
      <p:grpSp>
        <p:nvGrpSpPr>
          <p:cNvPr id="12" name="Group 11"/>
          <p:cNvGrpSpPr>
            <a:grpSpLocks/>
          </p:cNvGrpSpPr>
          <p:nvPr/>
        </p:nvGrpSpPr>
        <p:grpSpPr bwMode="auto">
          <a:xfrm>
            <a:off x="85725" y="4649788"/>
            <a:ext cx="4357688" cy="1282700"/>
            <a:chOff x="113442" y="5056006"/>
            <a:chExt cx="5811319" cy="1710808"/>
          </a:xfrm>
        </p:grpSpPr>
        <p:sp>
          <p:nvSpPr>
            <p:cNvPr id="217" name="Rectangle 216"/>
            <p:cNvSpPr/>
            <p:nvPr/>
          </p:nvSpPr>
          <p:spPr>
            <a:xfrm>
              <a:off x="714943" y="5631894"/>
              <a:ext cx="415500" cy="584776"/>
            </a:xfrm>
            <a:prstGeom prst="rect">
              <a:avLst/>
            </a:prstGeom>
            <a:solidFill>
              <a:srgbClr val="7030A0"/>
            </a:solidFill>
          </p:spPr>
          <p:txBody>
            <a:bodyPr wrap="none" lIns="68580" tIns="34290" rIns="68580" bIns="34290">
              <a:spAutoFit/>
            </a:bodyPr>
            <a:lstStyle/>
            <a:p>
              <a:pPr algn="ctr" defTabSz="457200" fontAlgn="auto">
                <a:spcBef>
                  <a:spcPts val="0"/>
                </a:spcBef>
                <a:spcAft>
                  <a:spcPts val="0"/>
                </a:spcAft>
                <a:defRPr/>
              </a:pPr>
              <a:r>
                <a:rPr lang="en-US" sz="24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4</a:t>
              </a:r>
              <a:endParaRPr lang="en-US" b="1" dirty="0">
                <a:ln w="12700">
                  <a:solidFill>
                    <a:srgbClr val="76DBF4">
                      <a:satMod val="155000"/>
                    </a:srgbClr>
                  </a:solidFill>
                  <a:prstDash val="solid"/>
                </a:ln>
                <a:solidFill>
                  <a:prstClr val="white"/>
                </a:solidFill>
                <a:effectLst>
                  <a:outerShdw blurRad="38100" dist="38100" dir="2700000" algn="tl">
                    <a:srgbClr val="000000">
                      <a:alpha val="43137"/>
                    </a:srgbClr>
                  </a:outerShdw>
                </a:effectLst>
                <a:latin typeface="Century Gothic" panose="020B0502020202020204"/>
                <a:cs typeface="+mn-cs"/>
              </a:endParaRPr>
            </a:p>
          </p:txBody>
        </p:sp>
        <p:pic>
          <p:nvPicPr>
            <p:cNvPr id="105"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682" y="5741259"/>
              <a:ext cx="1401302" cy="1025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8" name="Left-Up Arrow 27"/>
            <p:cNvSpPr/>
            <p:nvPr/>
          </p:nvSpPr>
          <p:spPr bwMode="auto">
            <a:xfrm>
              <a:off x="3145066" y="5056006"/>
              <a:ext cx="2779695" cy="1581650"/>
            </a:xfrm>
            <a:prstGeom prst="leftUpArrow">
              <a:avLst/>
            </a:prstGeom>
            <a:solidFill>
              <a:srgbClr val="7030A0"/>
            </a:solidFill>
            <a:ln w="9525" cap="flat" cmpd="sng" algn="ctr">
              <a:solidFill>
                <a:schemeClr val="tx1"/>
              </a:solidFill>
              <a:prstDash val="solid"/>
              <a:round/>
              <a:headEnd type="none" w="med" len="med"/>
              <a:tailEnd type="none" w="med" len="med"/>
            </a:ln>
            <a:effectLst/>
          </p:spPr>
          <p:txBody>
            <a:bodyPr lIns="68580" tIns="34290" rIns="68580" bIns="34290"/>
            <a:lstStyle/>
            <a:p>
              <a:pPr defTabSz="685800">
                <a:defRPr/>
              </a:pPr>
              <a:endParaRPr lang="en-US" sz="2100" i="1" dirty="0">
                <a:solidFill>
                  <a:prstClr val="white"/>
                </a:solidFill>
                <a:latin typeface="Times New Roman" pitchFamily="18" charset="0"/>
                <a:cs typeface="+mn-cs"/>
              </a:endParaRPr>
            </a:p>
          </p:txBody>
        </p:sp>
        <p:sp>
          <p:nvSpPr>
            <p:cNvPr id="86" name="Rectangle 85"/>
            <p:cNvSpPr/>
            <p:nvPr/>
          </p:nvSpPr>
          <p:spPr>
            <a:xfrm>
              <a:off x="3151418" y="6061740"/>
              <a:ext cx="2633617" cy="338774"/>
            </a:xfrm>
            <a:prstGeom prst="rect">
              <a:avLst/>
            </a:prstGeom>
          </p:spPr>
          <p:txBody>
            <a:bodyPr>
              <a:spAutoFit/>
            </a:bodyPr>
            <a:lstStyle/>
            <a:p>
              <a:pPr algn="ctr" defTabSz="457200">
                <a:defRPr/>
              </a:pPr>
              <a:r>
                <a:rPr lang="en-US" sz="1050" i="1" dirty="0">
                  <a:solidFill>
                    <a:prstClr val="white"/>
                  </a:solidFill>
                  <a:latin typeface="Century Gothic" panose="020B0502020202020204"/>
                  <a:cs typeface="+mn-cs"/>
                </a:rPr>
                <a:t>Equipment, Supplies, Teams</a:t>
              </a:r>
            </a:p>
          </p:txBody>
        </p:sp>
        <p:sp>
          <p:nvSpPr>
            <p:cNvPr id="96" name="TextBox 95"/>
            <p:cNvSpPr txBox="1"/>
            <p:nvPr/>
          </p:nvSpPr>
          <p:spPr>
            <a:xfrm>
              <a:off x="113442" y="6214188"/>
              <a:ext cx="1536983" cy="429820"/>
            </a:xfrm>
            <a:prstGeom prst="rect">
              <a:avLst/>
            </a:prstGeom>
            <a:noFill/>
          </p:spPr>
          <p:txBody>
            <a:bodyPr>
              <a:spAutoFit/>
            </a:bodyPr>
            <a:lstStyle/>
            <a:p>
              <a:pPr defTabSz="457200" fontAlgn="auto">
                <a:spcBef>
                  <a:spcPts val="0"/>
                </a:spcBef>
                <a:spcAft>
                  <a:spcPts val="0"/>
                </a:spcAft>
                <a:defRPr/>
              </a:pPr>
              <a:r>
                <a:rPr lang="en-US" sz="1500" b="1" dirty="0">
                  <a:solidFill>
                    <a:prstClr val="white"/>
                  </a:solidFill>
                  <a:latin typeface="Century Gothic" panose="020B0502020202020204"/>
                  <a:cs typeface="+mn-cs"/>
                </a:rPr>
                <a:t>Resources</a:t>
              </a:r>
              <a:endParaRPr lang="en-US" sz="1050" b="1" dirty="0">
                <a:solidFill>
                  <a:prstClr val="white"/>
                </a:solidFill>
                <a:latin typeface="Century Gothic" panose="020B0502020202020204"/>
                <a:cs typeface="+mn-cs"/>
              </a:endParaRPr>
            </a:p>
          </p:txBody>
        </p:sp>
      </p:grpSp>
      <p:grpSp>
        <p:nvGrpSpPr>
          <p:cNvPr id="16" name="Group 15"/>
          <p:cNvGrpSpPr>
            <a:grpSpLocks/>
          </p:cNvGrpSpPr>
          <p:nvPr/>
        </p:nvGrpSpPr>
        <p:grpSpPr bwMode="auto">
          <a:xfrm>
            <a:off x="4754563" y="4235450"/>
            <a:ext cx="4368800" cy="1590675"/>
            <a:chOff x="6340095" y="4504058"/>
            <a:chExt cx="5823817" cy="2120216"/>
          </a:xfrm>
        </p:grpSpPr>
        <p:pic>
          <p:nvPicPr>
            <p:cNvPr id="63559" name="Picture 4" descr="http://www.doh.wa.gov/portals/1/images/1400/hcsign-IncidentComman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1083" y="4680393"/>
              <a:ext cx="1017769" cy="79894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 name="Rectangle 204"/>
            <p:cNvSpPr/>
            <p:nvPr/>
          </p:nvSpPr>
          <p:spPr>
            <a:xfrm>
              <a:off x="7409744" y="4771445"/>
              <a:ext cx="443284" cy="646331"/>
            </a:xfrm>
            <a:prstGeom prst="rect">
              <a:avLst/>
            </a:prstGeom>
            <a:solidFill>
              <a:srgbClr val="00B050"/>
            </a:solidFill>
          </p:spPr>
          <p:txBody>
            <a:bodyPr wrap="none" lIns="68580" tIns="34290" rIns="68580" bIns="34290">
              <a:spAutoFit/>
            </a:bodyPr>
            <a:lstStyle/>
            <a:p>
              <a:pPr algn="ctr" defTabSz="457200" fontAlgn="auto">
                <a:spcBef>
                  <a:spcPts val="0"/>
                </a:spcBef>
                <a:spcAft>
                  <a:spcPts val="0"/>
                </a:spcAft>
                <a:defRPr/>
              </a:pPr>
              <a:r>
                <a:rPr lang="en-US" sz="27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7</a:t>
              </a:r>
              <a:endParaRPr lang="en-US" b="1" dirty="0">
                <a:ln w="12700">
                  <a:solidFill>
                    <a:srgbClr val="76DBF4">
                      <a:satMod val="155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endParaRPr>
            </a:p>
          </p:txBody>
        </p:sp>
        <p:grpSp>
          <p:nvGrpSpPr>
            <p:cNvPr id="63561" name="Group 43231"/>
            <p:cNvGrpSpPr>
              <a:grpSpLocks/>
            </p:cNvGrpSpPr>
            <p:nvPr/>
          </p:nvGrpSpPr>
          <p:grpSpPr bwMode="auto">
            <a:xfrm>
              <a:off x="6826925" y="4504058"/>
              <a:ext cx="3303170" cy="2103173"/>
              <a:chOff x="4590389" y="5599002"/>
              <a:chExt cx="2952213" cy="1530033"/>
            </a:xfrm>
          </p:grpSpPr>
          <p:sp>
            <p:nvSpPr>
              <p:cNvPr id="43235" name="Freeform 43234"/>
              <p:cNvSpPr/>
              <p:nvPr/>
            </p:nvSpPr>
            <p:spPr>
              <a:xfrm>
                <a:off x="7228756" y="6339431"/>
                <a:ext cx="92678" cy="130844"/>
              </a:xfrm>
              <a:custGeom>
                <a:avLst/>
                <a:gdLst/>
                <a:ahLst/>
                <a:cxnLst/>
                <a:rect l="0" t="0" r="0" b="0"/>
                <a:pathLst>
                  <a:path>
                    <a:moveTo>
                      <a:pt x="45720" y="0"/>
                    </a:moveTo>
                    <a:lnTo>
                      <a:pt x="45720" y="1310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238" name="Freeform 43237"/>
              <p:cNvSpPr/>
              <p:nvPr/>
            </p:nvSpPr>
            <p:spPr>
              <a:xfrm>
                <a:off x="6311443" y="5599002"/>
                <a:ext cx="1231280" cy="817397"/>
              </a:xfrm>
              <a:custGeom>
                <a:avLst/>
                <a:gdLst>
                  <a:gd name="connsiteX0" fmla="*/ 0 w 1230275"/>
                  <a:gd name="connsiteY0" fmla="*/ 0 h 817031"/>
                  <a:gd name="connsiteX1" fmla="*/ 1230275 w 1230275"/>
                  <a:gd name="connsiteY1" fmla="*/ 0 h 817031"/>
                  <a:gd name="connsiteX2" fmla="*/ 1230275 w 1230275"/>
                  <a:gd name="connsiteY2" fmla="*/ 817031 h 817031"/>
                  <a:gd name="connsiteX3" fmla="*/ 0 w 1230275"/>
                  <a:gd name="connsiteY3" fmla="*/ 817031 h 817031"/>
                  <a:gd name="connsiteX4" fmla="*/ 0 w 1230275"/>
                  <a:gd name="connsiteY4" fmla="*/ 0 h 81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275" h="817031">
                    <a:moveTo>
                      <a:pt x="0" y="0"/>
                    </a:moveTo>
                    <a:lnTo>
                      <a:pt x="1230275" y="0"/>
                    </a:lnTo>
                    <a:lnTo>
                      <a:pt x="1230275" y="817031"/>
                    </a:lnTo>
                    <a:lnTo>
                      <a:pt x="0" y="817031"/>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 tIns="5715" rIns="5715" bIns="5715" spcCol="1270" anchor="ctr"/>
              <a:lstStyle/>
              <a:p>
                <a:pPr algn="ctr" defTabSz="400050" fontAlgn="auto">
                  <a:lnSpc>
                    <a:spcPct val="90000"/>
                  </a:lnSpc>
                  <a:spcAft>
                    <a:spcPct val="35000"/>
                  </a:spcAft>
                  <a:defRPr/>
                </a:pPr>
                <a:r>
                  <a:rPr lang="en-US" sz="1050" b="1" dirty="0">
                    <a:solidFill>
                      <a:prstClr val="white"/>
                    </a:solidFill>
                  </a:rPr>
                  <a:t>Situation</a:t>
                </a:r>
              </a:p>
              <a:p>
                <a:pPr algn="ctr" defTabSz="400050" fontAlgn="auto">
                  <a:lnSpc>
                    <a:spcPct val="90000"/>
                  </a:lnSpc>
                  <a:spcAft>
                    <a:spcPct val="35000"/>
                  </a:spcAft>
                  <a:defRPr/>
                </a:pPr>
                <a:r>
                  <a:rPr lang="en-US" sz="1050" b="1" dirty="0">
                    <a:solidFill>
                      <a:prstClr val="white"/>
                    </a:solidFill>
                  </a:rPr>
                  <a:t>Reporting</a:t>
                </a:r>
              </a:p>
              <a:p>
                <a:pPr algn="ctr" defTabSz="400050" fontAlgn="auto">
                  <a:lnSpc>
                    <a:spcPct val="90000"/>
                  </a:lnSpc>
                  <a:spcAft>
                    <a:spcPct val="35000"/>
                  </a:spcAft>
                  <a:defRPr/>
                </a:pPr>
                <a:r>
                  <a:rPr lang="en-US" sz="1050" b="1" dirty="0">
                    <a:solidFill>
                      <a:prstClr val="white"/>
                    </a:solidFill>
                  </a:rPr>
                  <a:t>(EDXL-SitRep)</a:t>
                </a:r>
              </a:p>
            </p:txBody>
          </p:sp>
          <p:sp>
            <p:nvSpPr>
              <p:cNvPr id="43239" name="Freeform 43238"/>
              <p:cNvSpPr/>
              <p:nvPr/>
            </p:nvSpPr>
            <p:spPr>
              <a:xfrm>
                <a:off x="4590298" y="6524153"/>
                <a:ext cx="879486" cy="604965"/>
              </a:xfrm>
              <a:custGeom>
                <a:avLst/>
                <a:gdLst>
                  <a:gd name="connsiteX0" fmla="*/ 0 w 623995"/>
                  <a:gd name="connsiteY0" fmla="*/ 0 h 311997"/>
                  <a:gd name="connsiteX1" fmla="*/ 623995 w 623995"/>
                  <a:gd name="connsiteY1" fmla="*/ 0 h 311997"/>
                  <a:gd name="connsiteX2" fmla="*/ 623995 w 623995"/>
                  <a:gd name="connsiteY2" fmla="*/ 311997 h 311997"/>
                  <a:gd name="connsiteX3" fmla="*/ 0 w 623995"/>
                  <a:gd name="connsiteY3" fmla="*/ 311997 h 311997"/>
                  <a:gd name="connsiteX4" fmla="*/ 0 w 623995"/>
                  <a:gd name="connsiteY4" fmla="*/ 0 h 3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95" h="311997">
                    <a:moveTo>
                      <a:pt x="0" y="0"/>
                    </a:moveTo>
                    <a:lnTo>
                      <a:pt x="623995" y="0"/>
                    </a:lnTo>
                    <a:lnTo>
                      <a:pt x="623995" y="311997"/>
                    </a:lnTo>
                    <a:lnTo>
                      <a:pt x="0" y="311997"/>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58" tIns="2858" rIns="2858" bIns="2858" spcCol="1270" anchor="ctr"/>
              <a:lstStyle/>
              <a:p>
                <a:pPr algn="ctr" defTabSz="200025" fontAlgn="auto">
                  <a:lnSpc>
                    <a:spcPct val="90000"/>
                  </a:lnSpc>
                  <a:spcAft>
                    <a:spcPct val="35000"/>
                  </a:spcAft>
                  <a:defRPr/>
                </a:pPr>
                <a:r>
                  <a:rPr lang="en-US" sz="900" dirty="0">
                    <a:solidFill>
                      <a:prstClr val="white"/>
                    </a:solidFill>
                  </a:rPr>
                  <a:t>Field</a:t>
                </a:r>
                <a:endParaRPr lang="en-US" dirty="0">
                  <a:solidFill>
                    <a:prstClr val="white"/>
                  </a:solidFill>
                </a:endParaRPr>
              </a:p>
              <a:p>
                <a:pPr algn="ctr" defTabSz="200025" fontAlgn="auto">
                  <a:lnSpc>
                    <a:spcPct val="90000"/>
                  </a:lnSpc>
                  <a:spcAft>
                    <a:spcPct val="35000"/>
                  </a:spcAft>
                  <a:defRPr/>
                </a:pPr>
                <a:r>
                  <a:rPr lang="en-US" sz="900" dirty="0">
                    <a:solidFill>
                      <a:prstClr val="white"/>
                    </a:solidFill>
                  </a:rPr>
                  <a:t>Observation</a:t>
                </a:r>
                <a:endParaRPr lang="en-US" dirty="0">
                  <a:solidFill>
                    <a:prstClr val="white"/>
                  </a:solidFill>
                </a:endParaRPr>
              </a:p>
            </p:txBody>
          </p:sp>
        </p:grpSp>
        <p:sp>
          <p:nvSpPr>
            <p:cNvPr id="100" name="Freeform 99"/>
            <p:cNvSpPr/>
            <p:nvPr/>
          </p:nvSpPr>
          <p:spPr>
            <a:xfrm>
              <a:off x="7910325" y="5788461"/>
              <a:ext cx="988271" cy="823117"/>
            </a:xfrm>
            <a:custGeom>
              <a:avLst/>
              <a:gdLst>
                <a:gd name="connsiteX0" fmla="*/ 0 w 623995"/>
                <a:gd name="connsiteY0" fmla="*/ 0 h 311997"/>
                <a:gd name="connsiteX1" fmla="*/ 623995 w 623995"/>
                <a:gd name="connsiteY1" fmla="*/ 0 h 311997"/>
                <a:gd name="connsiteX2" fmla="*/ 623995 w 623995"/>
                <a:gd name="connsiteY2" fmla="*/ 311997 h 311997"/>
                <a:gd name="connsiteX3" fmla="*/ 0 w 623995"/>
                <a:gd name="connsiteY3" fmla="*/ 311997 h 311997"/>
                <a:gd name="connsiteX4" fmla="*/ 0 w 623995"/>
                <a:gd name="connsiteY4" fmla="*/ 0 h 3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95" h="311997">
                  <a:moveTo>
                    <a:pt x="0" y="0"/>
                  </a:moveTo>
                  <a:lnTo>
                    <a:pt x="623995" y="0"/>
                  </a:lnTo>
                  <a:lnTo>
                    <a:pt x="623995" y="311997"/>
                  </a:lnTo>
                  <a:lnTo>
                    <a:pt x="0" y="311997"/>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58" tIns="2858" rIns="2858" bIns="2858" spcCol="1270" anchor="ctr"/>
            <a:lstStyle/>
            <a:p>
              <a:pPr algn="ctr" defTabSz="200025" fontAlgn="auto">
                <a:lnSpc>
                  <a:spcPct val="90000"/>
                </a:lnSpc>
                <a:spcAft>
                  <a:spcPct val="35000"/>
                </a:spcAft>
                <a:defRPr/>
              </a:pPr>
              <a:r>
                <a:rPr lang="en-US" sz="900" dirty="0">
                  <a:solidFill>
                    <a:prstClr val="white"/>
                  </a:solidFill>
                </a:rPr>
                <a:t>Response Resources</a:t>
              </a:r>
              <a:endParaRPr lang="en-US" dirty="0">
                <a:solidFill>
                  <a:prstClr val="white"/>
                </a:solidFill>
              </a:endParaRPr>
            </a:p>
          </p:txBody>
        </p:sp>
        <p:sp>
          <p:nvSpPr>
            <p:cNvPr id="101" name="Freeform 100"/>
            <p:cNvSpPr/>
            <p:nvPr/>
          </p:nvSpPr>
          <p:spPr>
            <a:xfrm>
              <a:off x="11173525" y="5796925"/>
              <a:ext cx="990387" cy="823117"/>
            </a:xfrm>
            <a:custGeom>
              <a:avLst/>
              <a:gdLst>
                <a:gd name="connsiteX0" fmla="*/ 0 w 623995"/>
                <a:gd name="connsiteY0" fmla="*/ 0 h 311997"/>
                <a:gd name="connsiteX1" fmla="*/ 623995 w 623995"/>
                <a:gd name="connsiteY1" fmla="*/ 0 h 311997"/>
                <a:gd name="connsiteX2" fmla="*/ 623995 w 623995"/>
                <a:gd name="connsiteY2" fmla="*/ 311997 h 311997"/>
                <a:gd name="connsiteX3" fmla="*/ 0 w 623995"/>
                <a:gd name="connsiteY3" fmla="*/ 311997 h 311997"/>
                <a:gd name="connsiteX4" fmla="*/ 0 w 623995"/>
                <a:gd name="connsiteY4" fmla="*/ 0 h 3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95" h="311997">
                  <a:moveTo>
                    <a:pt x="0" y="0"/>
                  </a:moveTo>
                  <a:lnTo>
                    <a:pt x="623995" y="0"/>
                  </a:lnTo>
                  <a:lnTo>
                    <a:pt x="623995" y="311997"/>
                  </a:lnTo>
                  <a:lnTo>
                    <a:pt x="0" y="311997"/>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58" tIns="2858" rIns="2858" bIns="2858" spcCol="1270" anchor="ctr"/>
            <a:lstStyle/>
            <a:p>
              <a:pPr algn="ctr" defTabSz="200025" fontAlgn="auto">
                <a:lnSpc>
                  <a:spcPct val="90000"/>
                </a:lnSpc>
                <a:spcAft>
                  <a:spcPct val="35000"/>
                </a:spcAft>
                <a:defRPr/>
              </a:pPr>
              <a:r>
                <a:rPr lang="en-US" sz="900" dirty="0">
                  <a:solidFill>
                    <a:prstClr val="white"/>
                  </a:solidFill>
                </a:rPr>
                <a:t>Decision Support</a:t>
              </a:r>
            </a:p>
          </p:txBody>
        </p:sp>
        <p:sp>
          <p:nvSpPr>
            <p:cNvPr id="102" name="Freeform 101"/>
            <p:cNvSpPr/>
            <p:nvPr/>
          </p:nvSpPr>
          <p:spPr>
            <a:xfrm>
              <a:off x="8983244" y="5803272"/>
              <a:ext cx="990387" cy="821002"/>
            </a:xfrm>
            <a:custGeom>
              <a:avLst/>
              <a:gdLst>
                <a:gd name="connsiteX0" fmla="*/ 0 w 623995"/>
                <a:gd name="connsiteY0" fmla="*/ 0 h 311997"/>
                <a:gd name="connsiteX1" fmla="*/ 623995 w 623995"/>
                <a:gd name="connsiteY1" fmla="*/ 0 h 311997"/>
                <a:gd name="connsiteX2" fmla="*/ 623995 w 623995"/>
                <a:gd name="connsiteY2" fmla="*/ 311997 h 311997"/>
                <a:gd name="connsiteX3" fmla="*/ 0 w 623995"/>
                <a:gd name="connsiteY3" fmla="*/ 311997 h 311997"/>
                <a:gd name="connsiteX4" fmla="*/ 0 w 623995"/>
                <a:gd name="connsiteY4" fmla="*/ 0 h 3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95" h="311997">
                  <a:moveTo>
                    <a:pt x="0" y="0"/>
                  </a:moveTo>
                  <a:lnTo>
                    <a:pt x="623995" y="0"/>
                  </a:lnTo>
                  <a:lnTo>
                    <a:pt x="623995" y="311997"/>
                  </a:lnTo>
                  <a:lnTo>
                    <a:pt x="0" y="311997"/>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58" tIns="2858" rIns="2858" bIns="2858" spcCol="1270" anchor="ctr"/>
            <a:lstStyle/>
            <a:p>
              <a:pPr algn="ctr" defTabSz="200025" fontAlgn="auto">
                <a:lnSpc>
                  <a:spcPct val="90000"/>
                </a:lnSpc>
                <a:spcAft>
                  <a:spcPct val="35000"/>
                </a:spcAft>
                <a:defRPr/>
              </a:pPr>
              <a:r>
                <a:rPr lang="en-US" sz="900" dirty="0">
                  <a:solidFill>
                    <a:prstClr val="white"/>
                  </a:solidFill>
                </a:rPr>
                <a:t>Situation Information</a:t>
              </a:r>
            </a:p>
          </p:txBody>
        </p:sp>
        <p:sp>
          <p:nvSpPr>
            <p:cNvPr id="103" name="Freeform 102"/>
            <p:cNvSpPr/>
            <p:nvPr/>
          </p:nvSpPr>
          <p:spPr>
            <a:xfrm>
              <a:off x="10079442" y="5792693"/>
              <a:ext cx="988272" cy="821002"/>
            </a:xfrm>
            <a:custGeom>
              <a:avLst/>
              <a:gdLst>
                <a:gd name="connsiteX0" fmla="*/ 0 w 623995"/>
                <a:gd name="connsiteY0" fmla="*/ 0 h 311997"/>
                <a:gd name="connsiteX1" fmla="*/ 623995 w 623995"/>
                <a:gd name="connsiteY1" fmla="*/ 0 h 311997"/>
                <a:gd name="connsiteX2" fmla="*/ 623995 w 623995"/>
                <a:gd name="connsiteY2" fmla="*/ 311997 h 311997"/>
                <a:gd name="connsiteX3" fmla="*/ 0 w 623995"/>
                <a:gd name="connsiteY3" fmla="*/ 311997 h 311997"/>
                <a:gd name="connsiteX4" fmla="*/ 0 w 623995"/>
                <a:gd name="connsiteY4" fmla="*/ 0 h 3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95" h="311997">
                  <a:moveTo>
                    <a:pt x="0" y="0"/>
                  </a:moveTo>
                  <a:lnTo>
                    <a:pt x="623995" y="0"/>
                  </a:lnTo>
                  <a:lnTo>
                    <a:pt x="623995" y="311997"/>
                  </a:lnTo>
                  <a:lnTo>
                    <a:pt x="0" y="311997"/>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58" tIns="2858" rIns="2858" bIns="2858" spcCol="1270" anchor="ctr"/>
            <a:lstStyle/>
            <a:p>
              <a:pPr algn="ctr" defTabSz="200025" fontAlgn="auto">
                <a:lnSpc>
                  <a:spcPct val="90000"/>
                </a:lnSpc>
                <a:spcAft>
                  <a:spcPct val="35000"/>
                </a:spcAft>
                <a:defRPr/>
              </a:pPr>
              <a:r>
                <a:rPr lang="en-US" sz="900" dirty="0">
                  <a:solidFill>
                    <a:prstClr val="white"/>
                  </a:solidFill>
                </a:rPr>
                <a:t> Casualty &amp;</a:t>
              </a:r>
            </a:p>
            <a:p>
              <a:pPr algn="ctr" defTabSz="200025" fontAlgn="auto">
                <a:lnSpc>
                  <a:spcPct val="90000"/>
                </a:lnSpc>
                <a:spcAft>
                  <a:spcPct val="35000"/>
                </a:spcAft>
                <a:defRPr/>
              </a:pPr>
              <a:r>
                <a:rPr lang="en-US" sz="900" dirty="0">
                  <a:solidFill>
                    <a:prstClr val="white"/>
                  </a:solidFill>
                </a:rPr>
                <a:t>Illness</a:t>
              </a:r>
            </a:p>
            <a:p>
              <a:pPr algn="ctr" defTabSz="200025" fontAlgn="auto">
                <a:lnSpc>
                  <a:spcPct val="90000"/>
                </a:lnSpc>
                <a:spcAft>
                  <a:spcPct val="35000"/>
                </a:spcAft>
                <a:defRPr/>
              </a:pPr>
              <a:r>
                <a:rPr lang="en-US" sz="900" dirty="0">
                  <a:solidFill>
                    <a:prstClr val="white"/>
                  </a:solidFill>
                </a:rPr>
                <a:t>Summary</a:t>
              </a:r>
            </a:p>
          </p:txBody>
        </p:sp>
        <p:sp>
          <p:nvSpPr>
            <p:cNvPr id="63566" name="TextBox 103"/>
            <p:cNvSpPr txBox="1">
              <a:spLocks noChangeArrowheads="1"/>
            </p:cNvSpPr>
            <p:nvPr/>
          </p:nvSpPr>
          <p:spPr bwMode="auto">
            <a:xfrm>
              <a:off x="6340095" y="5330145"/>
              <a:ext cx="26485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panose="05000000000000000000" pitchFamily="2" charset="2"/>
                <a:buChar char="l"/>
                <a:defRPr sz="2000">
                  <a:solidFill>
                    <a:schemeClr val="tx1"/>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panose="05000000000000000000" pitchFamily="2" charset="2"/>
                <a:buChar char="Ø"/>
                <a:defRPr>
                  <a:solidFill>
                    <a:schemeClr val="tx1"/>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Courier New" panose="02070309020205020404" pitchFamily="49" charset="0"/>
                <a:buChar char="o"/>
                <a:defRPr sz="1600">
                  <a:solidFill>
                    <a:schemeClr val="tx1"/>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9pPr>
            </a:lstStyle>
            <a:p>
              <a:pPr>
                <a:spcBef>
                  <a:spcPct val="0"/>
                </a:spcBef>
                <a:spcAft>
                  <a:spcPct val="0"/>
                </a:spcAft>
                <a:buClrTx/>
                <a:buSzTx/>
                <a:buFontTx/>
                <a:buNone/>
              </a:pPr>
              <a:r>
                <a:rPr lang="en-US" altLang="en-US" sz="1500" b="1">
                  <a:solidFill>
                    <a:srgbClr val="FFFFFF"/>
                  </a:solidFill>
                  <a:cs typeface="+mn-cs"/>
                </a:rPr>
                <a:t>Situation reporting</a:t>
              </a:r>
              <a:endParaRPr lang="en-US" altLang="en-US" sz="1200" b="1">
                <a:solidFill>
                  <a:srgbClr val="FFFFFF"/>
                </a:solidFill>
                <a:cs typeface="+mn-cs"/>
              </a:endParaRPr>
            </a:p>
          </p:txBody>
        </p:sp>
      </p:grpSp>
      <p:grpSp>
        <p:nvGrpSpPr>
          <p:cNvPr id="15" name="Group 14"/>
          <p:cNvGrpSpPr>
            <a:grpSpLocks/>
          </p:cNvGrpSpPr>
          <p:nvPr/>
        </p:nvGrpSpPr>
        <p:grpSpPr bwMode="auto">
          <a:xfrm>
            <a:off x="5367338" y="892175"/>
            <a:ext cx="3778250" cy="2855913"/>
            <a:chOff x="7157119" y="47555"/>
            <a:chExt cx="5036746" cy="3806254"/>
          </a:xfrm>
        </p:grpSpPr>
        <p:cxnSp>
          <p:nvCxnSpPr>
            <p:cNvPr id="63539" name="Curved Connector 43027"/>
            <p:cNvCxnSpPr>
              <a:cxnSpLocks noChangeShapeType="1"/>
              <a:stCxn id="63548" idx="2"/>
              <a:endCxn id="43024" idx="0"/>
            </p:cNvCxnSpPr>
            <p:nvPr/>
          </p:nvCxnSpPr>
          <p:spPr bwMode="auto">
            <a:xfrm rot="5400000">
              <a:off x="9213984" y="1413191"/>
              <a:ext cx="399645" cy="37148"/>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3540" name="Picture 31" descr="C:\Program Files (x86)\Microsoft Office\MEDIA\CAGCAT10\j0183328.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09020" y="1721528"/>
              <a:ext cx="968749" cy="11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1"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12817" y="2852077"/>
              <a:ext cx="1024093" cy="100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42" name="Picture 37" descr="C:\Users\Tim\AppData\Local\Microsoft\Windows\Temporary Internet Files\Content.IE5\F1AZ9OXR\MC90043548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48137" y="253197"/>
              <a:ext cx="815189" cy="9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43" name="Picture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66447" y="1121704"/>
              <a:ext cx="637329" cy="62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44" name="Picture 21" descr="C:\Users\tgrapes\AppData\Local\Microsoft\Windows\Temporary Internet Files\Content.IE5\KD208CDO\MC900242059[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463449" y="1933392"/>
              <a:ext cx="730416" cy="7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Rectangle 173"/>
            <p:cNvSpPr/>
            <p:nvPr/>
          </p:nvSpPr>
          <p:spPr>
            <a:xfrm>
              <a:off x="9125258" y="2819907"/>
              <a:ext cx="415500" cy="584776"/>
            </a:xfrm>
            <a:prstGeom prst="rect">
              <a:avLst/>
            </a:prstGeom>
            <a:solidFill>
              <a:schemeClr val="accent1"/>
            </a:solidFill>
          </p:spPr>
          <p:txBody>
            <a:bodyPr wrap="none" lIns="68580" tIns="34290" rIns="68580" bIns="34290">
              <a:spAutoFit/>
            </a:bodyPr>
            <a:lstStyle/>
            <a:p>
              <a:pPr algn="ctr" defTabSz="457200" fontAlgn="auto">
                <a:spcBef>
                  <a:spcPts val="0"/>
                </a:spcBef>
                <a:spcAft>
                  <a:spcPts val="0"/>
                </a:spcAft>
                <a:defRPr/>
              </a:pPr>
              <a:r>
                <a:rPr lang="en-US" sz="24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5</a:t>
              </a:r>
              <a:endParaRPr lang="en-US" sz="2100" b="1" dirty="0">
                <a:ln w="12700">
                  <a:solidFill>
                    <a:srgbClr val="76DBF4">
                      <a:satMod val="155000"/>
                    </a:srgbClr>
                  </a:solidFill>
                  <a:prstDash val="solid"/>
                </a:ln>
                <a:solidFill>
                  <a:prstClr val="white"/>
                </a:solidFill>
                <a:effectLst>
                  <a:outerShdw blurRad="38100" dist="38100" dir="2700000" algn="tl">
                    <a:srgbClr val="000000">
                      <a:alpha val="43137"/>
                    </a:srgbClr>
                  </a:outerShdw>
                </a:effectLst>
                <a:latin typeface="Century Gothic" panose="020B0502020202020204"/>
                <a:cs typeface="+mn-cs"/>
              </a:endParaRPr>
            </a:p>
          </p:txBody>
        </p:sp>
        <p:sp>
          <p:nvSpPr>
            <p:cNvPr id="9240" name="TextBox 9239"/>
            <p:cNvSpPr txBox="1"/>
            <p:nvPr/>
          </p:nvSpPr>
          <p:spPr>
            <a:xfrm>
              <a:off x="11006631" y="1113898"/>
              <a:ext cx="1102582" cy="399879"/>
            </a:xfrm>
            <a:prstGeom prst="rect">
              <a:avLst/>
            </a:prstGeom>
            <a:noFill/>
          </p:spPr>
          <p:txBody>
            <a:bodyPr wrap="none">
              <a:spAutoFit/>
            </a:bodyPr>
            <a:lstStyle/>
            <a:p>
              <a:pPr defTabSz="457200" fontAlgn="auto">
                <a:spcBef>
                  <a:spcPts val="0"/>
                </a:spcBef>
                <a:spcAft>
                  <a:spcPts val="0"/>
                </a:spcAft>
                <a:defRPr/>
              </a:pPr>
              <a:r>
                <a:rPr lang="en-US" sz="1350" b="1" dirty="0">
                  <a:solidFill>
                    <a:prstClr val="white"/>
                  </a:solidFill>
                  <a:latin typeface="Century Gothic" panose="020B0502020202020204"/>
                  <a:cs typeface="+mn-cs"/>
                </a:rPr>
                <a:t>Shelters</a:t>
              </a:r>
              <a:endParaRPr lang="en-US" sz="900" b="1" dirty="0">
                <a:solidFill>
                  <a:prstClr val="white"/>
                </a:solidFill>
                <a:latin typeface="Century Gothic" panose="020B0502020202020204"/>
                <a:cs typeface="+mn-cs"/>
              </a:endParaRPr>
            </a:p>
          </p:txBody>
        </p:sp>
        <p:sp>
          <p:nvSpPr>
            <p:cNvPr id="63547" name="TextBox 179"/>
            <p:cNvSpPr txBox="1">
              <a:spLocks noChangeArrowheads="1"/>
            </p:cNvSpPr>
            <p:nvPr/>
          </p:nvSpPr>
          <p:spPr bwMode="auto">
            <a:xfrm>
              <a:off x="9496069" y="2877123"/>
              <a:ext cx="14869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spcAft>
                  <a:spcPts val="600"/>
                </a:spcAft>
                <a:buClr>
                  <a:schemeClr val="tx1"/>
                </a:buClr>
                <a:buSzPct val="80000"/>
                <a:buFont typeface="Wingdings" panose="05000000000000000000" pitchFamily="2" charset="2"/>
                <a:buChar char="l"/>
                <a:defRPr sz="2000">
                  <a:solidFill>
                    <a:schemeClr val="tx1"/>
                  </a:solidFill>
                  <a:latin typeface="Century Gothic" panose="020B0502020202020204" pitchFamily="34" charset="0"/>
                </a:defRPr>
              </a:lvl1pPr>
              <a:lvl2pPr marL="742950" indent="-285750" defTabSz="457200">
                <a:spcBef>
                  <a:spcPct val="20000"/>
                </a:spcBef>
                <a:spcAft>
                  <a:spcPts val="600"/>
                </a:spcAft>
                <a:buClr>
                  <a:schemeClr val="tx1"/>
                </a:buClr>
                <a:buSzPct val="80000"/>
                <a:buFont typeface="Wingdings" panose="05000000000000000000" pitchFamily="2" charset="2"/>
                <a:buChar char="Ø"/>
                <a:defRPr>
                  <a:solidFill>
                    <a:schemeClr val="tx1"/>
                  </a:solidFill>
                  <a:latin typeface="Century Gothic" panose="020B0502020202020204" pitchFamily="34" charset="0"/>
                </a:defRPr>
              </a:lvl2pPr>
              <a:lvl3pPr marL="1143000" indent="-228600" defTabSz="457200">
                <a:spcBef>
                  <a:spcPct val="20000"/>
                </a:spcBef>
                <a:spcAft>
                  <a:spcPts val="600"/>
                </a:spcAft>
                <a:buClr>
                  <a:schemeClr val="tx1"/>
                </a:buClr>
                <a:buSzPct val="80000"/>
                <a:buFont typeface="Courier New" panose="02070309020205020404" pitchFamily="49" charset="0"/>
                <a:buChar char="o"/>
                <a:defRPr sz="1600">
                  <a:solidFill>
                    <a:schemeClr val="tx1"/>
                  </a:solidFill>
                  <a:latin typeface="Century Gothic" panose="020B0502020202020204" pitchFamily="34" charset="0"/>
                </a:defRPr>
              </a:lvl3pPr>
              <a:lvl4pPr marL="16002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4pPr>
              <a:lvl5pPr marL="2057400" indent="-228600" defTabSz="45720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panose="05000000000000000000" pitchFamily="2" charset="2"/>
                <a:buChar char="l"/>
                <a:defRPr sz="1400">
                  <a:solidFill>
                    <a:schemeClr val="tx1"/>
                  </a:solidFill>
                  <a:latin typeface="Century Gothic" panose="020B0502020202020204" pitchFamily="34" charset="0"/>
                </a:defRPr>
              </a:lvl9pPr>
            </a:lstStyle>
            <a:p>
              <a:pPr>
                <a:spcBef>
                  <a:spcPct val="0"/>
                </a:spcBef>
                <a:spcAft>
                  <a:spcPct val="0"/>
                </a:spcAft>
                <a:buClrTx/>
                <a:buSzTx/>
                <a:buFontTx/>
                <a:buNone/>
              </a:pPr>
              <a:r>
                <a:rPr lang="en-US" altLang="en-US" sz="1500" b="1">
                  <a:solidFill>
                    <a:srgbClr val="FFFFFF"/>
                  </a:solidFill>
                  <a:cs typeface="+mn-cs"/>
                </a:rPr>
                <a:t>Evacuees</a:t>
              </a:r>
              <a:endParaRPr lang="en-US" altLang="en-US" sz="1200" b="1">
                <a:solidFill>
                  <a:srgbClr val="FFFFFF"/>
                </a:solidFill>
                <a:cs typeface="+mn-cs"/>
              </a:endParaRPr>
            </a:p>
          </p:txBody>
        </p:sp>
        <p:pic>
          <p:nvPicPr>
            <p:cNvPr id="63548" name="Picture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4744" y="479234"/>
              <a:ext cx="715271" cy="75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49" name="Pictur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62400" y="810159"/>
              <a:ext cx="991167" cy="85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4" name="Flowchart: Direct Access Storage 43023"/>
            <p:cNvSpPr/>
            <p:nvPr/>
          </p:nvSpPr>
          <p:spPr bwMode="auto">
            <a:xfrm>
              <a:off x="8727399" y="1632260"/>
              <a:ext cx="1335372" cy="446425"/>
            </a:xfrm>
            <a:prstGeom prst="flowChartMagneticDrum">
              <a:avLst/>
            </a:prstGeom>
            <a:solidFill>
              <a:schemeClr val="accent1"/>
            </a:solidFill>
            <a:ln w="9525" cap="flat" cmpd="sng" algn="ctr">
              <a:solidFill>
                <a:schemeClr val="tx1"/>
              </a:solidFill>
              <a:prstDash val="solid"/>
              <a:round/>
              <a:headEnd type="none" w="med" len="med"/>
              <a:tailEnd type="none" w="med" len="med"/>
            </a:ln>
            <a:effectLst/>
          </p:spPr>
          <p:txBody>
            <a:bodyPr lIns="68580" tIns="34290" rIns="68580" bIns="34290"/>
            <a:lstStyle/>
            <a:p>
              <a:pPr defTabSz="685800">
                <a:defRPr/>
              </a:pPr>
              <a:r>
                <a:rPr lang="en-US" sz="750" i="1" dirty="0">
                  <a:solidFill>
                    <a:prstClr val="white"/>
                  </a:solidFill>
                  <a:latin typeface="Times New Roman" pitchFamily="18" charset="0"/>
                  <a:cs typeface="+mn-cs"/>
                </a:rPr>
                <a:t>Registry Systems</a:t>
              </a:r>
            </a:p>
          </p:txBody>
        </p:sp>
        <p:cxnSp>
          <p:nvCxnSpPr>
            <p:cNvPr id="63551" name="Curved Connector 43025"/>
            <p:cNvCxnSpPr>
              <a:cxnSpLocks noChangeShapeType="1"/>
              <a:stCxn id="63549" idx="2"/>
              <a:endCxn id="43024" idx="1"/>
            </p:cNvCxnSpPr>
            <p:nvPr/>
          </p:nvCxnSpPr>
          <p:spPr bwMode="auto">
            <a:xfrm rot="16200000" flipH="1">
              <a:off x="8398828" y="1526412"/>
              <a:ext cx="188175" cy="469863"/>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52" name="Curved Connector 43031"/>
            <p:cNvCxnSpPr>
              <a:cxnSpLocks noChangeShapeType="1"/>
              <a:endCxn id="43024" idx="0"/>
            </p:cNvCxnSpPr>
            <p:nvPr/>
          </p:nvCxnSpPr>
          <p:spPr bwMode="auto">
            <a:xfrm rot="10800000" flipV="1">
              <a:off x="9395233" y="1257536"/>
              <a:ext cx="1071217" cy="374052"/>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5" name="Rectangle 174"/>
            <p:cNvSpPr/>
            <p:nvPr/>
          </p:nvSpPr>
          <p:spPr>
            <a:xfrm>
              <a:off x="7157119" y="66010"/>
              <a:ext cx="443284" cy="646331"/>
            </a:xfrm>
            <a:prstGeom prst="rect">
              <a:avLst/>
            </a:prstGeom>
            <a:solidFill>
              <a:srgbClr val="FF6600"/>
            </a:solidFill>
          </p:spPr>
          <p:txBody>
            <a:bodyPr wrap="none" lIns="68580" tIns="34290" rIns="68580" bIns="34290">
              <a:spAutoFit/>
            </a:bodyPr>
            <a:lstStyle/>
            <a:p>
              <a:pPr algn="ctr" defTabSz="457200" fontAlgn="auto">
                <a:spcBef>
                  <a:spcPts val="0"/>
                </a:spcBef>
                <a:spcAft>
                  <a:spcPts val="0"/>
                </a:spcAft>
                <a:defRPr/>
              </a:pPr>
              <a:r>
                <a:rPr lang="en-US" sz="27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6</a:t>
              </a:r>
              <a:endParaRPr lang="en-US" b="1" dirty="0">
                <a:ln w="12700">
                  <a:solidFill>
                    <a:srgbClr val="76DBF4">
                      <a:satMod val="155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endParaRPr>
            </a:p>
          </p:txBody>
        </p:sp>
        <p:sp>
          <p:nvSpPr>
            <p:cNvPr id="176" name="Flowchart: Direct Access Storage 175"/>
            <p:cNvSpPr/>
            <p:nvPr/>
          </p:nvSpPr>
          <p:spPr bwMode="auto">
            <a:xfrm>
              <a:off x="8625817" y="1998286"/>
              <a:ext cx="1367117" cy="721475"/>
            </a:xfrm>
            <a:prstGeom prst="flowChartMagneticDrum">
              <a:avLst/>
            </a:prstGeom>
            <a:solidFill>
              <a:schemeClr val="accent1"/>
            </a:solidFill>
            <a:ln w="9525" cap="flat" cmpd="sng" algn="ctr">
              <a:solidFill>
                <a:schemeClr val="tx1"/>
              </a:solidFill>
              <a:prstDash val="solid"/>
              <a:round/>
              <a:headEnd type="none" w="med" len="med"/>
              <a:tailEnd type="none" w="med" len="med"/>
            </a:ln>
            <a:effectLst/>
          </p:spPr>
          <p:txBody>
            <a:bodyPr lIns="68580" tIns="34290" rIns="68580" bIns="34290"/>
            <a:lstStyle/>
            <a:p>
              <a:pPr defTabSz="685800">
                <a:defRPr/>
              </a:pPr>
              <a:r>
                <a:rPr lang="en-US" sz="750" i="1" dirty="0">
                  <a:solidFill>
                    <a:prstClr val="white"/>
                  </a:solidFill>
                  <a:latin typeface="Times New Roman" pitchFamily="18" charset="0"/>
                  <a:cs typeface="+mn-cs"/>
                </a:rPr>
                <a:t>Registry Systems&amp; Call-in Centers</a:t>
              </a:r>
            </a:p>
          </p:txBody>
        </p:sp>
        <p:sp>
          <p:nvSpPr>
            <p:cNvPr id="181" name="TextBox 180"/>
            <p:cNvSpPr txBox="1"/>
            <p:nvPr/>
          </p:nvSpPr>
          <p:spPr>
            <a:xfrm>
              <a:off x="7531700" y="166038"/>
              <a:ext cx="1690908" cy="399879"/>
            </a:xfrm>
            <a:prstGeom prst="rect">
              <a:avLst/>
            </a:prstGeom>
            <a:noFill/>
          </p:spPr>
          <p:txBody>
            <a:bodyPr wrap="none">
              <a:spAutoFit/>
            </a:bodyPr>
            <a:lstStyle/>
            <a:p>
              <a:pPr defTabSz="457200" fontAlgn="auto">
                <a:spcBef>
                  <a:spcPts val="0"/>
                </a:spcBef>
                <a:spcAft>
                  <a:spcPts val="0"/>
                </a:spcAft>
                <a:defRPr/>
              </a:pPr>
              <a:r>
                <a:rPr lang="en-US" sz="1350" b="1" dirty="0">
                  <a:solidFill>
                    <a:prstClr val="white"/>
                  </a:solidFill>
                  <a:latin typeface="Century Gothic" panose="020B0502020202020204"/>
                  <a:cs typeface="+mn-cs"/>
                </a:rPr>
                <a:t>Reunification</a:t>
              </a:r>
              <a:endParaRPr lang="en-US" sz="900" b="1" dirty="0">
                <a:solidFill>
                  <a:prstClr val="white"/>
                </a:solidFill>
                <a:latin typeface="Century Gothic" panose="020B0502020202020204"/>
                <a:cs typeface="+mn-cs"/>
              </a:endParaRPr>
            </a:p>
          </p:txBody>
        </p:sp>
        <p:cxnSp>
          <p:nvCxnSpPr>
            <p:cNvPr id="63556" name="Curved Connector 109"/>
            <p:cNvCxnSpPr>
              <a:cxnSpLocks noChangeShapeType="1"/>
              <a:stCxn id="43024" idx="4"/>
              <a:endCxn id="176" idx="4"/>
            </p:cNvCxnSpPr>
            <p:nvPr/>
          </p:nvCxnSpPr>
          <p:spPr bwMode="auto">
            <a:xfrm flipH="1">
              <a:off x="9992629" y="1855432"/>
              <a:ext cx="69988" cy="503060"/>
            </a:xfrm>
            <a:prstGeom prst="curvedConnector3">
              <a:avLst>
                <a:gd name="adj1" fmla="val -326625"/>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pic>
          <p:nvPicPr>
            <p:cNvPr id="63557" name="Picture 3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90015" y="47555"/>
              <a:ext cx="864287" cy="106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558" name="Curved Connector 113"/>
            <p:cNvCxnSpPr>
              <a:cxnSpLocks noChangeShapeType="1"/>
              <a:endCxn id="9240" idx="2"/>
            </p:cNvCxnSpPr>
            <p:nvPr/>
          </p:nvCxnSpPr>
          <p:spPr bwMode="auto">
            <a:xfrm rot="5400000" flipH="1" flipV="1">
              <a:off x="11224309" y="1577739"/>
              <a:ext cx="397911" cy="269299"/>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43245" name="Cloud 43244"/>
          <p:cNvSpPr/>
          <p:nvPr/>
        </p:nvSpPr>
        <p:spPr>
          <a:xfrm>
            <a:off x="515938" y="838200"/>
            <a:ext cx="1571625" cy="6223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r>
              <a:rPr lang="en-US" sz="1200" b="1" dirty="0">
                <a:ln w="0"/>
                <a:solidFill>
                  <a:prstClr val="white"/>
                </a:solidFill>
                <a:effectLst>
                  <a:outerShdw blurRad="38100" dist="19050" dir="2700000" algn="tl" rotWithShape="0">
                    <a:prstClr val="black">
                      <a:alpha val="40000"/>
                    </a:prstClr>
                  </a:outerShdw>
                </a:effectLst>
              </a:rPr>
              <a:t>Distribution Element</a:t>
            </a:r>
          </a:p>
        </p:txBody>
      </p:sp>
      <p:grpSp>
        <p:nvGrpSpPr>
          <p:cNvPr id="17" name="Group 16"/>
          <p:cNvGrpSpPr>
            <a:grpSpLocks/>
          </p:cNvGrpSpPr>
          <p:nvPr/>
        </p:nvGrpSpPr>
        <p:grpSpPr bwMode="auto">
          <a:xfrm>
            <a:off x="-52388" y="1752600"/>
            <a:ext cx="3194051" cy="2976563"/>
            <a:chOff x="-70070" y="1194781"/>
            <a:chExt cx="4259039" cy="3968599"/>
          </a:xfrm>
        </p:grpSpPr>
        <p:grpSp>
          <p:nvGrpSpPr>
            <p:cNvPr id="63510" name="Group 10"/>
            <p:cNvGrpSpPr>
              <a:grpSpLocks/>
            </p:cNvGrpSpPr>
            <p:nvPr/>
          </p:nvGrpSpPr>
          <p:grpSpPr bwMode="auto">
            <a:xfrm>
              <a:off x="-70070" y="1194781"/>
              <a:ext cx="4259039" cy="3968599"/>
              <a:chOff x="-70070" y="1194781"/>
              <a:chExt cx="4259039" cy="3968599"/>
            </a:xfrm>
          </p:grpSpPr>
          <p:pic>
            <p:nvPicPr>
              <p:cNvPr id="63512"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35112" y="4100556"/>
                <a:ext cx="449415" cy="4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13" name="Picture 21" descr="C:\Users\tgrapes\AppData\Local\Microsoft\Windows\Temporary Internet Files\Content.IE5\KD208CDO\MC900242059[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08339" y="2802567"/>
                <a:ext cx="680630" cy="8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50817" y="3412677"/>
                <a:ext cx="463039" cy="3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69594" y="4133363"/>
                <a:ext cx="463039" cy="3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6"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71535" y="3775159"/>
                <a:ext cx="463039" cy="3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51772" y="4504058"/>
                <a:ext cx="449415" cy="4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18"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18452" y="3688967"/>
                <a:ext cx="449415" cy="4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19"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2530" y="1194781"/>
                <a:ext cx="346493" cy="476856"/>
              </a:xfrm>
              <a:prstGeom prst="rect">
                <a:avLst/>
              </a:prstGeom>
              <a:solidFill>
                <a:srgbClr val="01E9E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352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0266" y="1672916"/>
                <a:ext cx="346493" cy="476856"/>
              </a:xfrm>
              <a:prstGeom prst="rect">
                <a:avLst/>
              </a:prstGeom>
              <a:solidFill>
                <a:srgbClr val="01E9E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3521"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8556" y="2149772"/>
                <a:ext cx="346493" cy="476856"/>
              </a:xfrm>
              <a:prstGeom prst="rect">
                <a:avLst/>
              </a:prstGeom>
              <a:solidFill>
                <a:srgbClr val="01E9E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3522"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246" y="2630883"/>
                <a:ext cx="346493" cy="476856"/>
              </a:xfrm>
              <a:prstGeom prst="rect">
                <a:avLst/>
              </a:prstGeom>
              <a:solidFill>
                <a:srgbClr val="01E9E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3523" name="Elbow Connector 9227"/>
              <p:cNvCxnSpPr>
                <a:cxnSpLocks noChangeShapeType="1"/>
                <a:stCxn id="63519" idx="1"/>
                <a:endCxn id="63520" idx="1"/>
              </p:cNvCxnSpPr>
              <p:nvPr/>
            </p:nvCxnSpPr>
            <p:spPr bwMode="auto">
              <a:xfrm rot="10800000" flipH="1" flipV="1">
                <a:off x="272529" y="1433209"/>
                <a:ext cx="97736" cy="478135"/>
              </a:xfrm>
              <a:prstGeom prst="bentConnector3">
                <a:avLst>
                  <a:gd name="adj1" fmla="val -181028"/>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24" name="Elbow Connector 159"/>
              <p:cNvCxnSpPr>
                <a:cxnSpLocks noChangeShapeType="1"/>
                <a:stCxn id="63520" idx="1"/>
                <a:endCxn id="63521" idx="1"/>
              </p:cNvCxnSpPr>
              <p:nvPr/>
            </p:nvCxnSpPr>
            <p:spPr bwMode="auto">
              <a:xfrm rot="10800000" flipH="1" flipV="1">
                <a:off x="370265" y="1911343"/>
                <a:ext cx="108290" cy="476856"/>
              </a:xfrm>
              <a:prstGeom prst="bentConnector3">
                <a:avLst>
                  <a:gd name="adj1" fmla="val -25118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25" name="Elbow Connector 163"/>
              <p:cNvCxnSpPr>
                <a:cxnSpLocks noChangeShapeType="1"/>
                <a:stCxn id="63521" idx="1"/>
                <a:endCxn id="63522" idx="1"/>
              </p:cNvCxnSpPr>
              <p:nvPr/>
            </p:nvCxnSpPr>
            <p:spPr bwMode="auto">
              <a:xfrm rot="10800000" flipH="1" flipV="1">
                <a:off x="478556" y="2388201"/>
                <a:ext cx="124689" cy="481111"/>
              </a:xfrm>
              <a:prstGeom prst="bentConnector3">
                <a:avLst>
                  <a:gd name="adj1" fmla="val -30286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3" name="Rectangle 172"/>
              <p:cNvSpPr/>
              <p:nvPr/>
            </p:nvSpPr>
            <p:spPr>
              <a:xfrm>
                <a:off x="292323" y="3244791"/>
                <a:ext cx="385577" cy="523220"/>
              </a:xfrm>
              <a:prstGeom prst="rect">
                <a:avLst/>
              </a:prstGeom>
              <a:solidFill>
                <a:srgbClr val="01E9EF">
                  <a:alpha val="50000"/>
                </a:srgbClr>
              </a:solidFill>
            </p:spPr>
            <p:txBody>
              <a:bodyPr wrap="none" lIns="68580" tIns="34290" rIns="68580" bIns="34290">
                <a:spAutoFit/>
              </a:bodyPr>
              <a:lstStyle/>
              <a:p>
                <a:pPr algn="ctr" defTabSz="457200" fontAlgn="auto">
                  <a:spcBef>
                    <a:spcPts val="0"/>
                  </a:spcBef>
                  <a:spcAft>
                    <a:spcPts val="0"/>
                  </a:spcAft>
                  <a:defRPr/>
                </a:pPr>
                <a:r>
                  <a:rPr lang="en-US" sz="21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2</a:t>
                </a:r>
                <a:endParaRPr lang="en-US" sz="2400" b="1" dirty="0">
                  <a:ln w="12700">
                    <a:solidFill>
                      <a:srgbClr val="76DBF4">
                        <a:satMod val="155000"/>
                      </a:srgbClr>
                    </a:solidFill>
                    <a:prstDash val="solid"/>
                  </a:ln>
                  <a:solidFill>
                    <a:prstClr val="white"/>
                  </a:solidFill>
                  <a:effectLst>
                    <a:outerShdw blurRad="38100" dist="38100" dir="2700000" algn="tl">
                      <a:srgbClr val="000000">
                        <a:alpha val="43137"/>
                      </a:srgbClr>
                    </a:outerShdw>
                  </a:effectLst>
                  <a:latin typeface="Century Gothic" panose="020B0502020202020204"/>
                  <a:cs typeface="+mn-cs"/>
                </a:endParaRPr>
              </a:p>
            </p:txBody>
          </p:sp>
          <p:sp>
            <p:nvSpPr>
              <p:cNvPr id="178" name="TextBox 177"/>
              <p:cNvSpPr txBox="1"/>
              <p:nvPr/>
            </p:nvSpPr>
            <p:spPr>
              <a:xfrm>
                <a:off x="-70070" y="3688119"/>
                <a:ext cx="1416152" cy="431783"/>
              </a:xfrm>
              <a:prstGeom prst="rect">
                <a:avLst/>
              </a:prstGeom>
              <a:noFill/>
            </p:spPr>
            <p:txBody>
              <a:bodyPr>
                <a:spAutoFit/>
              </a:bodyPr>
              <a:lstStyle/>
              <a:p>
                <a:pPr defTabSz="457200" fontAlgn="auto">
                  <a:spcBef>
                    <a:spcPts val="0"/>
                  </a:spcBef>
                  <a:spcAft>
                    <a:spcPts val="0"/>
                  </a:spcAft>
                  <a:defRPr/>
                </a:pPr>
                <a:r>
                  <a:rPr lang="en-US" sz="1500" b="1" dirty="0">
                    <a:solidFill>
                      <a:prstClr val="white"/>
                    </a:solidFill>
                    <a:latin typeface="Century Gothic" panose="020B0502020202020204"/>
                    <a:cs typeface="+mn-cs"/>
                  </a:rPr>
                  <a:t>Hospitals</a:t>
                </a:r>
                <a:endParaRPr lang="en-US" sz="1050" b="1" dirty="0">
                  <a:solidFill>
                    <a:prstClr val="white"/>
                  </a:solidFill>
                  <a:latin typeface="Century Gothic" panose="020B0502020202020204"/>
                  <a:cs typeface="+mn-cs"/>
                </a:endParaRPr>
              </a:p>
            </p:txBody>
          </p:sp>
          <p:pic>
            <p:nvPicPr>
              <p:cNvPr id="43034"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65502" y="2782822"/>
                <a:ext cx="706554" cy="754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43251" name="Group 43250"/>
              <p:cNvGrpSpPr/>
              <p:nvPr/>
            </p:nvGrpSpPr>
            <p:grpSpPr>
              <a:xfrm>
                <a:off x="981602" y="2121126"/>
                <a:ext cx="2570169" cy="1875647"/>
                <a:chOff x="-1790034" y="1087125"/>
                <a:chExt cx="3845204" cy="3562031"/>
              </a:xfrm>
              <a:solidFill>
                <a:srgbClr val="1E21A2"/>
              </a:solidFill>
            </p:grpSpPr>
            <p:sp>
              <p:nvSpPr>
                <p:cNvPr id="43252" name="Freeform 43251"/>
                <p:cNvSpPr/>
                <p:nvPr/>
              </p:nvSpPr>
              <p:spPr>
                <a:xfrm>
                  <a:off x="-483252" y="1087125"/>
                  <a:ext cx="1280918" cy="1076378"/>
                </a:xfrm>
                <a:custGeom>
                  <a:avLst/>
                  <a:gdLst>
                    <a:gd name="connsiteX0" fmla="*/ 0 w 1076378"/>
                    <a:gd name="connsiteY0" fmla="*/ 538189 h 1076378"/>
                    <a:gd name="connsiteX1" fmla="*/ 538189 w 1076378"/>
                    <a:gd name="connsiteY1" fmla="*/ 0 h 1076378"/>
                    <a:gd name="connsiteX2" fmla="*/ 1076378 w 1076378"/>
                    <a:gd name="connsiteY2" fmla="*/ 538189 h 1076378"/>
                    <a:gd name="connsiteX3" fmla="*/ 538189 w 1076378"/>
                    <a:gd name="connsiteY3" fmla="*/ 1076378 h 1076378"/>
                    <a:gd name="connsiteX4" fmla="*/ 0 w 1076378"/>
                    <a:gd name="connsiteY4" fmla="*/ 538189 h 107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78" h="1076378">
                      <a:moveTo>
                        <a:pt x="0" y="538189"/>
                      </a:moveTo>
                      <a:cubicBezTo>
                        <a:pt x="0" y="240955"/>
                        <a:pt x="240955" y="0"/>
                        <a:pt x="538189" y="0"/>
                      </a:cubicBezTo>
                      <a:cubicBezTo>
                        <a:pt x="835423" y="0"/>
                        <a:pt x="1076378" y="240955"/>
                        <a:pt x="1076378" y="538189"/>
                      </a:cubicBezTo>
                      <a:cubicBezTo>
                        <a:pt x="1076378" y="835423"/>
                        <a:pt x="835423" y="1076378"/>
                        <a:pt x="538189" y="1076378"/>
                      </a:cubicBezTo>
                      <a:cubicBezTo>
                        <a:pt x="240955" y="1076378"/>
                        <a:pt x="0" y="835423"/>
                        <a:pt x="0" y="5381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749" tIns="127749" rIns="127749" bIns="127749" spcCol="1270" anchor="ctr"/>
                <a:lstStyle/>
                <a:p>
                  <a:pPr algn="ctr" defTabSz="333375" fontAlgn="auto">
                    <a:lnSpc>
                      <a:spcPct val="90000"/>
                    </a:lnSpc>
                    <a:spcAft>
                      <a:spcPct val="35000"/>
                    </a:spcAft>
                    <a:defRPr/>
                  </a:pPr>
                  <a:r>
                    <a:rPr lang="en-US" sz="900" b="1" dirty="0">
                      <a:solidFill>
                        <a:prstClr val="white"/>
                      </a:solidFill>
                    </a:rPr>
                    <a:t>Patient</a:t>
                  </a:r>
                  <a:endParaRPr lang="en-US" sz="525" b="1" dirty="0">
                    <a:solidFill>
                      <a:prstClr val="white"/>
                    </a:solidFill>
                  </a:endParaRPr>
                </a:p>
              </p:txBody>
            </p:sp>
            <p:sp>
              <p:nvSpPr>
                <p:cNvPr id="43253" name="Freeform 43252"/>
                <p:cNvSpPr/>
                <p:nvPr/>
              </p:nvSpPr>
              <p:spPr>
                <a:xfrm rot="2160000">
                  <a:off x="662193" y="1908609"/>
                  <a:ext cx="285614" cy="363278"/>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0" y="72655"/>
                      </a:moveTo>
                      <a:lnTo>
                        <a:pt x="142807" y="72655"/>
                      </a:lnTo>
                      <a:lnTo>
                        <a:pt x="142807" y="0"/>
                      </a:lnTo>
                      <a:lnTo>
                        <a:pt x="285614" y="181639"/>
                      </a:lnTo>
                      <a:lnTo>
                        <a:pt x="142807" y="363277"/>
                      </a:lnTo>
                      <a:lnTo>
                        <a:pt x="142807" y="290622"/>
                      </a:lnTo>
                      <a:lnTo>
                        <a:pt x="0" y="290622"/>
                      </a:lnTo>
                      <a:lnTo>
                        <a:pt x="0" y="7265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54491" rIns="64262" bIns="54491" spcCol="1270" anchor="ctr"/>
                <a:lstStyle/>
                <a:p>
                  <a:pPr algn="ctr" defTabSz="266700" fontAlgn="auto">
                    <a:lnSpc>
                      <a:spcPct val="90000"/>
                    </a:lnSpc>
                    <a:spcAft>
                      <a:spcPct val="35000"/>
                    </a:spcAft>
                    <a:defRPr/>
                  </a:pPr>
                  <a:endParaRPr lang="en-US" sz="600" b="1">
                    <a:solidFill>
                      <a:prstClr val="black"/>
                    </a:solidFill>
                  </a:endParaRPr>
                </a:p>
              </p:txBody>
            </p:sp>
            <p:sp>
              <p:nvSpPr>
                <p:cNvPr id="43254" name="Freeform 43253"/>
                <p:cNvSpPr/>
                <p:nvPr/>
              </p:nvSpPr>
              <p:spPr>
                <a:xfrm>
                  <a:off x="823533" y="1930262"/>
                  <a:ext cx="1231637" cy="1182675"/>
                </a:xfrm>
                <a:custGeom>
                  <a:avLst/>
                  <a:gdLst>
                    <a:gd name="connsiteX0" fmla="*/ 0 w 1076378"/>
                    <a:gd name="connsiteY0" fmla="*/ 538189 h 1076378"/>
                    <a:gd name="connsiteX1" fmla="*/ 538189 w 1076378"/>
                    <a:gd name="connsiteY1" fmla="*/ 0 h 1076378"/>
                    <a:gd name="connsiteX2" fmla="*/ 1076378 w 1076378"/>
                    <a:gd name="connsiteY2" fmla="*/ 538189 h 1076378"/>
                    <a:gd name="connsiteX3" fmla="*/ 538189 w 1076378"/>
                    <a:gd name="connsiteY3" fmla="*/ 1076378 h 1076378"/>
                    <a:gd name="connsiteX4" fmla="*/ 0 w 1076378"/>
                    <a:gd name="connsiteY4" fmla="*/ 538189 h 107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78" h="1076378">
                      <a:moveTo>
                        <a:pt x="0" y="538189"/>
                      </a:moveTo>
                      <a:cubicBezTo>
                        <a:pt x="0" y="240955"/>
                        <a:pt x="240955" y="0"/>
                        <a:pt x="538189" y="0"/>
                      </a:cubicBezTo>
                      <a:cubicBezTo>
                        <a:pt x="835423" y="0"/>
                        <a:pt x="1076378" y="240955"/>
                        <a:pt x="1076378" y="538189"/>
                      </a:cubicBezTo>
                      <a:cubicBezTo>
                        <a:pt x="1076378" y="835423"/>
                        <a:pt x="835423" y="1076378"/>
                        <a:pt x="538189" y="1076378"/>
                      </a:cubicBezTo>
                      <a:cubicBezTo>
                        <a:pt x="240955" y="1076378"/>
                        <a:pt x="0" y="835423"/>
                        <a:pt x="0" y="5381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749" tIns="127749" rIns="127749" bIns="127749" spcCol="1270" anchor="ctr"/>
                <a:lstStyle/>
                <a:p>
                  <a:pPr algn="ctr" defTabSz="333375" fontAlgn="auto">
                    <a:lnSpc>
                      <a:spcPct val="90000"/>
                    </a:lnSpc>
                    <a:spcAft>
                      <a:spcPct val="35000"/>
                    </a:spcAft>
                    <a:defRPr/>
                  </a:pPr>
                  <a:r>
                    <a:rPr lang="en-US" sz="825" b="1" dirty="0">
                      <a:solidFill>
                        <a:prstClr val="white"/>
                      </a:solidFill>
                    </a:rPr>
                    <a:t>Patient Status</a:t>
                  </a:r>
                </a:p>
              </p:txBody>
            </p:sp>
            <p:sp>
              <p:nvSpPr>
                <p:cNvPr id="43255" name="Freeform 43254"/>
                <p:cNvSpPr/>
                <p:nvPr/>
              </p:nvSpPr>
              <p:spPr>
                <a:xfrm rot="17280000">
                  <a:off x="971306" y="3199727"/>
                  <a:ext cx="285614" cy="363278"/>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285614" y="290622"/>
                      </a:moveTo>
                      <a:lnTo>
                        <a:pt x="142807" y="290622"/>
                      </a:lnTo>
                      <a:lnTo>
                        <a:pt x="142807" y="363277"/>
                      </a:lnTo>
                      <a:lnTo>
                        <a:pt x="0" y="181638"/>
                      </a:lnTo>
                      <a:lnTo>
                        <a:pt x="142807" y="0"/>
                      </a:lnTo>
                      <a:lnTo>
                        <a:pt x="142807" y="72655"/>
                      </a:lnTo>
                      <a:lnTo>
                        <a:pt x="285614" y="72655"/>
                      </a:lnTo>
                      <a:lnTo>
                        <a:pt x="285614" y="290622"/>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62" tIns="54491" rIns="1" bIns="54491" spcCol="1270" anchor="ctr"/>
                <a:lstStyle/>
                <a:p>
                  <a:pPr algn="ctr" defTabSz="266700" fontAlgn="auto">
                    <a:lnSpc>
                      <a:spcPct val="90000"/>
                    </a:lnSpc>
                    <a:spcAft>
                      <a:spcPct val="35000"/>
                    </a:spcAft>
                    <a:defRPr/>
                  </a:pPr>
                  <a:endParaRPr lang="en-US" sz="600" b="1">
                    <a:solidFill>
                      <a:prstClr val="black"/>
                    </a:solidFill>
                  </a:endParaRPr>
                </a:p>
              </p:txBody>
            </p:sp>
            <p:sp>
              <p:nvSpPr>
                <p:cNvPr id="43256" name="Freeform 43255"/>
                <p:cNvSpPr/>
                <p:nvPr/>
              </p:nvSpPr>
              <p:spPr>
                <a:xfrm>
                  <a:off x="232530" y="3572776"/>
                  <a:ext cx="1168237" cy="1076380"/>
                </a:xfrm>
                <a:custGeom>
                  <a:avLst/>
                  <a:gdLst>
                    <a:gd name="connsiteX0" fmla="*/ 0 w 1076378"/>
                    <a:gd name="connsiteY0" fmla="*/ 538189 h 1076378"/>
                    <a:gd name="connsiteX1" fmla="*/ 538189 w 1076378"/>
                    <a:gd name="connsiteY1" fmla="*/ 0 h 1076378"/>
                    <a:gd name="connsiteX2" fmla="*/ 1076378 w 1076378"/>
                    <a:gd name="connsiteY2" fmla="*/ 538189 h 1076378"/>
                    <a:gd name="connsiteX3" fmla="*/ 538189 w 1076378"/>
                    <a:gd name="connsiteY3" fmla="*/ 1076378 h 1076378"/>
                    <a:gd name="connsiteX4" fmla="*/ 0 w 1076378"/>
                    <a:gd name="connsiteY4" fmla="*/ 538189 h 107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78" h="1076378">
                      <a:moveTo>
                        <a:pt x="0" y="538189"/>
                      </a:moveTo>
                      <a:cubicBezTo>
                        <a:pt x="0" y="240955"/>
                        <a:pt x="240955" y="0"/>
                        <a:pt x="538189" y="0"/>
                      </a:cubicBezTo>
                      <a:cubicBezTo>
                        <a:pt x="835423" y="0"/>
                        <a:pt x="1076378" y="240955"/>
                        <a:pt x="1076378" y="538189"/>
                      </a:cubicBezTo>
                      <a:cubicBezTo>
                        <a:pt x="1076378" y="835423"/>
                        <a:pt x="835423" y="1076378"/>
                        <a:pt x="538189" y="1076378"/>
                      </a:cubicBezTo>
                      <a:cubicBezTo>
                        <a:pt x="240955" y="1076378"/>
                        <a:pt x="0" y="835423"/>
                        <a:pt x="0" y="5381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749" tIns="127749" rIns="127749" bIns="127749" spcCol="1270" anchor="ctr"/>
                <a:lstStyle/>
                <a:p>
                  <a:pPr algn="ctr" defTabSz="333375" fontAlgn="auto">
                    <a:lnSpc>
                      <a:spcPct val="90000"/>
                    </a:lnSpc>
                    <a:spcAft>
                      <a:spcPct val="35000"/>
                    </a:spcAft>
                    <a:defRPr/>
                  </a:pPr>
                  <a:r>
                    <a:rPr lang="en-US" sz="900" b="1" dirty="0">
                      <a:solidFill>
                        <a:prstClr val="white"/>
                      </a:solidFill>
                    </a:rPr>
                    <a:t>Care</a:t>
                  </a:r>
                </a:p>
                <a:p>
                  <a:pPr algn="ctr" defTabSz="333375" fontAlgn="auto">
                    <a:lnSpc>
                      <a:spcPct val="90000"/>
                    </a:lnSpc>
                    <a:spcAft>
                      <a:spcPct val="35000"/>
                    </a:spcAft>
                    <a:defRPr/>
                  </a:pPr>
                  <a:r>
                    <a:rPr lang="en-US" sz="900" b="1" dirty="0">
                      <a:solidFill>
                        <a:prstClr val="white"/>
                      </a:solidFill>
                    </a:rPr>
                    <a:t>Giver</a:t>
                  </a:r>
                </a:p>
              </p:txBody>
            </p:sp>
            <p:sp>
              <p:nvSpPr>
                <p:cNvPr id="43257" name="Freeform 43256"/>
                <p:cNvSpPr/>
                <p:nvPr/>
              </p:nvSpPr>
              <p:spPr>
                <a:xfrm>
                  <a:off x="-100292" y="4033075"/>
                  <a:ext cx="285616" cy="363278"/>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285614" y="290622"/>
                      </a:moveTo>
                      <a:lnTo>
                        <a:pt x="142807" y="290622"/>
                      </a:lnTo>
                      <a:lnTo>
                        <a:pt x="142807" y="363277"/>
                      </a:lnTo>
                      <a:lnTo>
                        <a:pt x="0" y="181638"/>
                      </a:lnTo>
                      <a:lnTo>
                        <a:pt x="142807" y="0"/>
                      </a:lnTo>
                      <a:lnTo>
                        <a:pt x="142807" y="72655"/>
                      </a:lnTo>
                      <a:lnTo>
                        <a:pt x="285614" y="72655"/>
                      </a:lnTo>
                      <a:lnTo>
                        <a:pt x="285614" y="290622"/>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63" tIns="54492" rIns="1" bIns="54491" spcCol="1270" anchor="ctr"/>
                <a:lstStyle/>
                <a:p>
                  <a:pPr algn="ctr" defTabSz="266700" fontAlgn="auto">
                    <a:lnSpc>
                      <a:spcPct val="90000"/>
                    </a:lnSpc>
                    <a:spcAft>
                      <a:spcPct val="35000"/>
                    </a:spcAft>
                    <a:defRPr/>
                  </a:pPr>
                  <a:endParaRPr lang="en-US" sz="600" b="1">
                    <a:solidFill>
                      <a:prstClr val="black"/>
                    </a:solidFill>
                  </a:endParaRPr>
                </a:p>
              </p:txBody>
            </p:sp>
            <p:sp>
              <p:nvSpPr>
                <p:cNvPr id="43258" name="Freeform 43257"/>
                <p:cNvSpPr/>
                <p:nvPr/>
              </p:nvSpPr>
              <p:spPr>
                <a:xfrm>
                  <a:off x="-1437603" y="3572776"/>
                  <a:ext cx="1284752" cy="1076378"/>
                </a:xfrm>
                <a:custGeom>
                  <a:avLst/>
                  <a:gdLst>
                    <a:gd name="connsiteX0" fmla="*/ 0 w 1076378"/>
                    <a:gd name="connsiteY0" fmla="*/ 538189 h 1076378"/>
                    <a:gd name="connsiteX1" fmla="*/ 538189 w 1076378"/>
                    <a:gd name="connsiteY1" fmla="*/ 0 h 1076378"/>
                    <a:gd name="connsiteX2" fmla="*/ 1076378 w 1076378"/>
                    <a:gd name="connsiteY2" fmla="*/ 538189 h 1076378"/>
                    <a:gd name="connsiteX3" fmla="*/ 538189 w 1076378"/>
                    <a:gd name="connsiteY3" fmla="*/ 1076378 h 1076378"/>
                    <a:gd name="connsiteX4" fmla="*/ 0 w 1076378"/>
                    <a:gd name="connsiteY4" fmla="*/ 538189 h 107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78" h="1076378">
                      <a:moveTo>
                        <a:pt x="0" y="538189"/>
                      </a:moveTo>
                      <a:cubicBezTo>
                        <a:pt x="0" y="240955"/>
                        <a:pt x="240955" y="0"/>
                        <a:pt x="538189" y="0"/>
                      </a:cubicBezTo>
                      <a:cubicBezTo>
                        <a:pt x="835423" y="0"/>
                        <a:pt x="1076378" y="240955"/>
                        <a:pt x="1076378" y="538189"/>
                      </a:cubicBezTo>
                      <a:cubicBezTo>
                        <a:pt x="1076378" y="835423"/>
                        <a:pt x="835423" y="1076378"/>
                        <a:pt x="538189" y="1076378"/>
                      </a:cubicBezTo>
                      <a:cubicBezTo>
                        <a:pt x="240955" y="1076378"/>
                        <a:pt x="0" y="835423"/>
                        <a:pt x="0" y="5381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749" tIns="127749" rIns="127749" bIns="127749" spcCol="1270" anchor="ctr"/>
                <a:lstStyle/>
                <a:p>
                  <a:pPr algn="ctr" defTabSz="333375" fontAlgn="auto">
                    <a:lnSpc>
                      <a:spcPct val="90000"/>
                    </a:lnSpc>
                    <a:spcAft>
                      <a:spcPct val="35000"/>
                    </a:spcAft>
                    <a:defRPr/>
                  </a:pPr>
                  <a:r>
                    <a:rPr lang="en-US" sz="825" b="1" dirty="0">
                      <a:solidFill>
                        <a:prstClr val="white"/>
                      </a:solidFill>
                    </a:rPr>
                    <a:t>Vehicle</a:t>
                  </a:r>
                  <a:endParaRPr lang="en-US" sz="600" b="1" dirty="0">
                    <a:solidFill>
                      <a:prstClr val="white"/>
                    </a:solidFill>
                  </a:endParaRPr>
                </a:p>
              </p:txBody>
            </p:sp>
            <p:sp>
              <p:nvSpPr>
                <p:cNvPr id="43259" name="Freeform 43258"/>
                <p:cNvSpPr/>
                <p:nvPr/>
              </p:nvSpPr>
              <p:spPr>
                <a:xfrm rot="25920000">
                  <a:off x="-1142581" y="3168905"/>
                  <a:ext cx="285615" cy="363277"/>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285614" y="290622"/>
                      </a:moveTo>
                      <a:lnTo>
                        <a:pt x="142807" y="290622"/>
                      </a:lnTo>
                      <a:lnTo>
                        <a:pt x="142807" y="363277"/>
                      </a:lnTo>
                      <a:lnTo>
                        <a:pt x="0" y="181638"/>
                      </a:lnTo>
                      <a:lnTo>
                        <a:pt x="142807" y="0"/>
                      </a:lnTo>
                      <a:lnTo>
                        <a:pt x="142807" y="72655"/>
                      </a:lnTo>
                      <a:lnTo>
                        <a:pt x="285614" y="72655"/>
                      </a:lnTo>
                      <a:lnTo>
                        <a:pt x="285614" y="290622"/>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63" tIns="54491" rIns="0" bIns="54491" spcCol="1270" anchor="ctr"/>
                <a:lstStyle/>
                <a:p>
                  <a:pPr algn="ctr" defTabSz="266700" fontAlgn="auto">
                    <a:lnSpc>
                      <a:spcPct val="90000"/>
                    </a:lnSpc>
                    <a:spcAft>
                      <a:spcPct val="35000"/>
                    </a:spcAft>
                    <a:defRPr/>
                  </a:pPr>
                  <a:endParaRPr lang="en-US" sz="600" b="1">
                    <a:solidFill>
                      <a:prstClr val="black"/>
                    </a:solidFill>
                  </a:endParaRPr>
                </a:p>
              </p:txBody>
            </p:sp>
            <p:sp>
              <p:nvSpPr>
                <p:cNvPr id="43260" name="Freeform 43259"/>
                <p:cNvSpPr/>
                <p:nvPr/>
              </p:nvSpPr>
              <p:spPr>
                <a:xfrm>
                  <a:off x="-1790034" y="2036558"/>
                  <a:ext cx="1125217" cy="1076378"/>
                </a:xfrm>
                <a:custGeom>
                  <a:avLst/>
                  <a:gdLst>
                    <a:gd name="connsiteX0" fmla="*/ 0 w 1076378"/>
                    <a:gd name="connsiteY0" fmla="*/ 538189 h 1076378"/>
                    <a:gd name="connsiteX1" fmla="*/ 538189 w 1076378"/>
                    <a:gd name="connsiteY1" fmla="*/ 0 h 1076378"/>
                    <a:gd name="connsiteX2" fmla="*/ 1076378 w 1076378"/>
                    <a:gd name="connsiteY2" fmla="*/ 538189 h 1076378"/>
                    <a:gd name="connsiteX3" fmla="*/ 538189 w 1076378"/>
                    <a:gd name="connsiteY3" fmla="*/ 1076378 h 1076378"/>
                    <a:gd name="connsiteX4" fmla="*/ 0 w 1076378"/>
                    <a:gd name="connsiteY4" fmla="*/ 538189 h 107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78" h="1076378">
                      <a:moveTo>
                        <a:pt x="0" y="538189"/>
                      </a:moveTo>
                      <a:cubicBezTo>
                        <a:pt x="0" y="240955"/>
                        <a:pt x="240955" y="0"/>
                        <a:pt x="538189" y="0"/>
                      </a:cubicBezTo>
                      <a:cubicBezTo>
                        <a:pt x="835423" y="0"/>
                        <a:pt x="1076378" y="240955"/>
                        <a:pt x="1076378" y="538189"/>
                      </a:cubicBezTo>
                      <a:cubicBezTo>
                        <a:pt x="1076378" y="835423"/>
                        <a:pt x="835423" y="1076378"/>
                        <a:pt x="538189" y="1076378"/>
                      </a:cubicBezTo>
                      <a:cubicBezTo>
                        <a:pt x="240955" y="1076378"/>
                        <a:pt x="0" y="835423"/>
                        <a:pt x="0" y="538189"/>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7749" tIns="127749" rIns="127749" bIns="127749" spcCol="1270" anchor="ctr"/>
                <a:lstStyle/>
                <a:p>
                  <a:pPr algn="ctr" defTabSz="333375" fontAlgn="auto">
                    <a:lnSpc>
                      <a:spcPct val="90000"/>
                    </a:lnSpc>
                    <a:spcAft>
                      <a:spcPct val="35000"/>
                    </a:spcAft>
                    <a:defRPr/>
                  </a:pPr>
                  <a:r>
                    <a:rPr lang="en-US" sz="900" b="1" dirty="0">
                      <a:solidFill>
                        <a:prstClr val="white"/>
                      </a:solidFill>
                    </a:rPr>
                    <a:t>Track</a:t>
                  </a:r>
                  <a:endParaRPr lang="en-US" sz="675" b="1" dirty="0">
                    <a:solidFill>
                      <a:prstClr val="white"/>
                    </a:solidFill>
                  </a:endParaRPr>
                </a:p>
              </p:txBody>
            </p:sp>
            <p:sp>
              <p:nvSpPr>
                <p:cNvPr id="43261" name="Freeform 43260"/>
                <p:cNvSpPr/>
                <p:nvPr/>
              </p:nvSpPr>
              <p:spPr>
                <a:xfrm rot="19440000">
                  <a:off x="-747800" y="1923144"/>
                  <a:ext cx="285614" cy="363277"/>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0" y="72655"/>
                      </a:moveTo>
                      <a:lnTo>
                        <a:pt x="142807" y="72655"/>
                      </a:lnTo>
                      <a:lnTo>
                        <a:pt x="142807" y="0"/>
                      </a:lnTo>
                      <a:lnTo>
                        <a:pt x="285614" y="181639"/>
                      </a:lnTo>
                      <a:lnTo>
                        <a:pt x="142807" y="363277"/>
                      </a:lnTo>
                      <a:lnTo>
                        <a:pt x="142807" y="290622"/>
                      </a:lnTo>
                      <a:lnTo>
                        <a:pt x="0" y="290622"/>
                      </a:lnTo>
                      <a:lnTo>
                        <a:pt x="0" y="72655"/>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54491" rIns="64263" bIns="54491" spcCol="1270" anchor="ctr"/>
                <a:lstStyle/>
                <a:p>
                  <a:pPr algn="ctr" defTabSz="266700" fontAlgn="auto">
                    <a:lnSpc>
                      <a:spcPct val="90000"/>
                    </a:lnSpc>
                    <a:spcAft>
                      <a:spcPct val="35000"/>
                    </a:spcAft>
                    <a:defRPr/>
                  </a:pPr>
                  <a:endParaRPr lang="en-US" sz="600" b="1">
                    <a:solidFill>
                      <a:prstClr val="black"/>
                    </a:solidFill>
                  </a:endParaRPr>
                </a:p>
              </p:txBody>
            </p:sp>
          </p:grpSp>
          <p:cxnSp>
            <p:nvCxnSpPr>
              <p:cNvPr id="63530" name="Curved Connector 43022"/>
              <p:cNvCxnSpPr>
                <a:cxnSpLocks noChangeShapeType="1"/>
                <a:stCxn id="63514" idx="0"/>
                <a:endCxn id="43034" idx="3"/>
              </p:cNvCxnSpPr>
              <p:nvPr/>
            </p:nvCxnSpPr>
            <p:spPr bwMode="auto">
              <a:xfrm rot="16200000" flipV="1">
                <a:off x="2850859" y="2881199"/>
                <a:ext cx="252677" cy="810280"/>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1" name="Curved Connector 136"/>
              <p:cNvCxnSpPr>
                <a:cxnSpLocks noChangeShapeType="1"/>
                <a:endCxn id="63520" idx="3"/>
              </p:cNvCxnSpPr>
              <p:nvPr/>
            </p:nvCxnSpPr>
            <p:spPr bwMode="auto">
              <a:xfrm rot="10800000">
                <a:off x="716760" y="1911344"/>
                <a:ext cx="1517045" cy="851750"/>
              </a:xfrm>
              <a:prstGeom prst="curvedConnector3">
                <a:avLst>
                  <a:gd name="adj1" fmla="val 2931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2" name="Curved Connector 162"/>
              <p:cNvCxnSpPr>
                <a:cxnSpLocks noChangeShapeType="1"/>
                <a:stCxn id="63522" idx="2"/>
              </p:cNvCxnSpPr>
              <p:nvPr/>
            </p:nvCxnSpPr>
            <p:spPr bwMode="auto">
              <a:xfrm rot="16200000" flipH="1">
                <a:off x="434086" y="3450145"/>
                <a:ext cx="1207916" cy="523103"/>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8" name="Rectangle 167"/>
              <p:cNvSpPr/>
              <p:nvPr/>
            </p:nvSpPr>
            <p:spPr>
              <a:xfrm>
                <a:off x="2155333" y="1312161"/>
                <a:ext cx="385577" cy="523220"/>
              </a:xfrm>
              <a:prstGeom prst="rect">
                <a:avLst/>
              </a:prstGeom>
              <a:solidFill>
                <a:srgbClr val="1E21A2"/>
              </a:solidFill>
            </p:spPr>
            <p:txBody>
              <a:bodyPr wrap="none" lIns="68580" tIns="34290" rIns="68580" bIns="34290">
                <a:spAutoFit/>
              </a:bodyPr>
              <a:lstStyle/>
              <a:p>
                <a:pPr algn="ctr" defTabSz="457200" fontAlgn="auto">
                  <a:spcBef>
                    <a:spcPts val="0"/>
                  </a:spcBef>
                  <a:spcAft>
                    <a:spcPts val="0"/>
                  </a:spcAft>
                  <a:defRPr/>
                </a:pPr>
                <a:r>
                  <a:rPr lang="en-US" sz="2100" b="1" cap="all" dirty="0">
                    <a:ln w="9000" cmpd="sng">
                      <a:solidFill>
                        <a:srgbClr val="6A9E1F">
                          <a:shade val="50000"/>
                          <a:satMod val="120000"/>
                        </a:srgbClr>
                      </a:solidFill>
                      <a:prstDash val="solid"/>
                    </a:ln>
                    <a:solidFill>
                      <a:prstClr val="white"/>
                    </a:solidFill>
                    <a:effectLst>
                      <a:reflection blurRad="12700" stA="28000" endPos="45000" dist="1000" dir="5400000" sy="-100000" algn="bl" rotWithShape="0"/>
                    </a:effectLst>
                    <a:latin typeface="Century Gothic" panose="020B0502020202020204"/>
                    <a:cs typeface="+mn-cs"/>
                  </a:rPr>
                  <a:t>3</a:t>
                </a:r>
                <a:endParaRPr lang="en-US" b="1" dirty="0">
                  <a:ln w="12700">
                    <a:solidFill>
                      <a:srgbClr val="76DBF4">
                        <a:satMod val="155000"/>
                      </a:srgbClr>
                    </a:solidFill>
                    <a:prstDash val="solid"/>
                  </a:ln>
                  <a:solidFill>
                    <a:prstClr val="white"/>
                  </a:solidFill>
                  <a:effectLst>
                    <a:outerShdw blurRad="38100" dist="38100" dir="2700000" algn="tl">
                      <a:srgbClr val="000000">
                        <a:alpha val="43137"/>
                      </a:srgbClr>
                    </a:outerShdw>
                  </a:effectLst>
                  <a:latin typeface="Century Gothic" panose="020B0502020202020204"/>
                  <a:cs typeface="+mn-cs"/>
                </a:endParaRPr>
              </a:p>
            </p:txBody>
          </p:sp>
          <p:sp>
            <p:nvSpPr>
              <p:cNvPr id="169" name="TextBox 168"/>
              <p:cNvSpPr txBox="1"/>
              <p:nvPr/>
            </p:nvSpPr>
            <p:spPr>
              <a:xfrm>
                <a:off x="1470975" y="1757793"/>
                <a:ext cx="2021560" cy="400035"/>
              </a:xfrm>
              <a:prstGeom prst="rect">
                <a:avLst/>
              </a:prstGeom>
              <a:noFill/>
            </p:spPr>
            <p:txBody>
              <a:bodyPr wrap="none">
                <a:spAutoFit/>
              </a:bodyPr>
              <a:lstStyle/>
              <a:p>
                <a:pPr defTabSz="457200" fontAlgn="auto">
                  <a:spcBef>
                    <a:spcPts val="0"/>
                  </a:spcBef>
                  <a:spcAft>
                    <a:spcPts val="0"/>
                  </a:spcAft>
                  <a:defRPr/>
                </a:pPr>
                <a:r>
                  <a:rPr lang="en-US" sz="1350" b="1" dirty="0">
                    <a:solidFill>
                      <a:prstClr val="white"/>
                    </a:solidFill>
                    <a:latin typeface="Century Gothic" panose="020B0502020202020204"/>
                    <a:cs typeface="+mn-cs"/>
                  </a:rPr>
                  <a:t>Patient Tracking</a:t>
                </a:r>
              </a:p>
            </p:txBody>
          </p:sp>
          <p:sp>
            <p:nvSpPr>
              <p:cNvPr id="43051" name="Striped Right Arrow 43050"/>
              <p:cNvSpPr/>
              <p:nvPr/>
            </p:nvSpPr>
            <p:spPr bwMode="auto">
              <a:xfrm>
                <a:off x="1521778" y="4340027"/>
                <a:ext cx="1538926" cy="679425"/>
              </a:xfrm>
              <a:prstGeom prst="stripedRightArrow">
                <a:avLst/>
              </a:prstGeom>
              <a:solidFill>
                <a:srgbClr val="01E9EF"/>
              </a:solidFill>
              <a:ln w="9525" cap="flat" cmpd="sng" algn="ctr">
                <a:solidFill>
                  <a:schemeClr val="tx1"/>
                </a:solidFill>
                <a:prstDash val="solid"/>
                <a:round/>
                <a:headEnd type="none" w="med" len="med"/>
                <a:tailEnd type="none" w="med" len="med"/>
              </a:ln>
              <a:effectLst/>
            </p:spPr>
            <p:txBody>
              <a:bodyPr lIns="68580" tIns="34290" rIns="68580" bIns="34290" anchor="ctr"/>
              <a:lstStyle/>
              <a:p>
                <a:pPr defTabSz="685800">
                  <a:defRPr/>
                </a:pPr>
                <a:r>
                  <a:rPr lang="en-US" sz="825" b="1" i="1" dirty="0">
                    <a:solidFill>
                      <a:prstClr val="black"/>
                    </a:solidFill>
                    <a:latin typeface="Century Gothic" panose="020B0502020202020204"/>
                    <a:cs typeface="+mn-cs"/>
                  </a:rPr>
                  <a:t>Which Hospitals are Available?</a:t>
                </a:r>
              </a:p>
            </p:txBody>
          </p:sp>
          <p:pic>
            <p:nvPicPr>
              <p:cNvPr id="63536" name="Picture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4651" y="4315655"/>
                <a:ext cx="1076325" cy="847725"/>
              </a:xfrm>
              <a:prstGeom prst="rect">
                <a:avLst/>
              </a:prstGeom>
              <a:solidFill>
                <a:srgbClr val="01E9E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3537" name="Curved Connector 96"/>
              <p:cNvCxnSpPr>
                <a:cxnSpLocks noChangeShapeType="1"/>
                <a:endCxn id="63521" idx="3"/>
              </p:cNvCxnSpPr>
              <p:nvPr/>
            </p:nvCxnSpPr>
            <p:spPr bwMode="auto">
              <a:xfrm rot="10800000" flipV="1">
                <a:off x="825050" y="2255989"/>
                <a:ext cx="927657" cy="132211"/>
              </a:xfrm>
              <a:prstGeom prst="curvedConnector3">
                <a:avLst>
                  <a:gd name="adj1" fmla="val 4481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4" name="TextBox 123"/>
              <p:cNvSpPr txBox="1"/>
              <p:nvPr/>
            </p:nvSpPr>
            <p:spPr>
              <a:xfrm>
                <a:off x="579794" y="1258279"/>
                <a:ext cx="1369582" cy="338654"/>
              </a:xfrm>
              <a:prstGeom prst="rect">
                <a:avLst/>
              </a:prstGeom>
              <a:noFill/>
            </p:spPr>
            <p:txBody>
              <a:bodyPr wrap="none">
                <a:spAutoFit/>
              </a:bodyPr>
              <a:lstStyle/>
              <a:p>
                <a:pPr defTabSz="457200" fontAlgn="auto">
                  <a:spcBef>
                    <a:spcPts val="0"/>
                  </a:spcBef>
                  <a:spcAft>
                    <a:spcPts val="0"/>
                  </a:spcAft>
                  <a:defRPr/>
                </a:pPr>
                <a:r>
                  <a:rPr lang="en-US" sz="1050" b="1" dirty="0">
                    <a:solidFill>
                      <a:prstClr val="white"/>
                    </a:solidFill>
                    <a:latin typeface="Century Gothic" panose="020B0502020202020204"/>
                    <a:cs typeface="+mn-cs"/>
                  </a:rPr>
                  <a:t>Reunification</a:t>
                </a:r>
                <a:endParaRPr lang="en-US" sz="750" b="1" dirty="0">
                  <a:solidFill>
                    <a:prstClr val="white"/>
                  </a:solidFill>
                  <a:latin typeface="Century Gothic" panose="020B0502020202020204"/>
                  <a:cs typeface="+mn-cs"/>
                </a:endParaRPr>
              </a:p>
            </p:txBody>
          </p:sp>
        </p:grpSp>
        <p:sp>
          <p:nvSpPr>
            <p:cNvPr id="95" name="Freeform 94"/>
            <p:cNvSpPr/>
            <p:nvPr/>
          </p:nvSpPr>
          <p:spPr>
            <a:xfrm rot="4320000">
              <a:off x="1433944" y="1553531"/>
              <a:ext cx="237058" cy="205331"/>
            </a:xfrm>
            <a:custGeom>
              <a:avLst/>
              <a:gdLst>
                <a:gd name="connsiteX0" fmla="*/ 0 w 285614"/>
                <a:gd name="connsiteY0" fmla="*/ 72655 h 363277"/>
                <a:gd name="connsiteX1" fmla="*/ 142807 w 285614"/>
                <a:gd name="connsiteY1" fmla="*/ 72655 h 363277"/>
                <a:gd name="connsiteX2" fmla="*/ 142807 w 285614"/>
                <a:gd name="connsiteY2" fmla="*/ 0 h 363277"/>
                <a:gd name="connsiteX3" fmla="*/ 285614 w 285614"/>
                <a:gd name="connsiteY3" fmla="*/ 181639 h 363277"/>
                <a:gd name="connsiteX4" fmla="*/ 142807 w 285614"/>
                <a:gd name="connsiteY4" fmla="*/ 363277 h 363277"/>
                <a:gd name="connsiteX5" fmla="*/ 142807 w 285614"/>
                <a:gd name="connsiteY5" fmla="*/ 290622 h 363277"/>
                <a:gd name="connsiteX6" fmla="*/ 0 w 285614"/>
                <a:gd name="connsiteY6" fmla="*/ 290622 h 363277"/>
                <a:gd name="connsiteX7" fmla="*/ 0 w 285614"/>
                <a:gd name="connsiteY7" fmla="*/ 72655 h 36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14" h="363277">
                  <a:moveTo>
                    <a:pt x="285614" y="290622"/>
                  </a:moveTo>
                  <a:lnTo>
                    <a:pt x="142807" y="290622"/>
                  </a:lnTo>
                  <a:lnTo>
                    <a:pt x="142807" y="363277"/>
                  </a:lnTo>
                  <a:lnTo>
                    <a:pt x="0" y="181638"/>
                  </a:lnTo>
                  <a:lnTo>
                    <a:pt x="142807" y="0"/>
                  </a:lnTo>
                  <a:lnTo>
                    <a:pt x="142807" y="72655"/>
                  </a:lnTo>
                  <a:lnTo>
                    <a:pt x="285614" y="72655"/>
                  </a:lnTo>
                  <a:lnTo>
                    <a:pt x="285614" y="290622"/>
                  </a:lnTo>
                  <a:close/>
                </a:path>
              </a:pathLst>
            </a:custGeom>
            <a:solidFill>
              <a:srgbClr val="1E21A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64263" tIns="54491" rIns="0" bIns="54491" spcCol="1270" anchor="ctr"/>
            <a:lstStyle/>
            <a:p>
              <a:pPr algn="ctr" defTabSz="266700" fontAlgn="auto">
                <a:lnSpc>
                  <a:spcPct val="90000"/>
                </a:lnSpc>
                <a:spcAft>
                  <a:spcPct val="35000"/>
                </a:spcAft>
                <a:defRPr/>
              </a:pPr>
              <a:endParaRPr lang="en-US" sz="600" b="1">
                <a:solidFill>
                  <a:prstClr val="black"/>
                </a:solidFill>
              </a:endParaRPr>
            </a:p>
          </p:txBody>
        </p:sp>
      </p:grpSp>
      <p:sp>
        <p:nvSpPr>
          <p:cNvPr id="98" name="Footer Placeholder 4"/>
          <p:cNvSpPr>
            <a:spLocks noGrp="1"/>
          </p:cNvSpPr>
          <p:nvPr>
            <p:ph type="ftr" sz="quarter" idx="12"/>
          </p:nvPr>
        </p:nvSpPr>
        <p:spPr>
          <a:xfrm>
            <a:off x="0" y="6492875"/>
            <a:ext cx="1206500" cy="365125"/>
          </a:xfrm>
        </p:spPr>
        <p:txBody>
          <a:bodyPr/>
          <a:lstStyle/>
          <a:p>
            <a:pPr>
              <a:defRPr/>
            </a:pPr>
            <a:r>
              <a:rPr lang="en-US"/>
              <a:t>2015 Proprietary</a:t>
            </a:r>
          </a:p>
        </p:txBody>
      </p:sp>
      <p:pic>
        <p:nvPicPr>
          <p:cNvPr id="63508" name="Picture 98"/>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553325" y="6321425"/>
            <a:ext cx="1344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9" name="Title 6"/>
          <p:cNvSpPr>
            <a:spLocks noGrp="1"/>
          </p:cNvSpPr>
          <p:nvPr>
            <p:ph type="title"/>
          </p:nvPr>
        </p:nvSpPr>
        <p:spPr>
          <a:xfrm>
            <a:off x="0" y="-7938"/>
            <a:ext cx="9140825" cy="703263"/>
          </a:xfrm>
        </p:spPr>
        <p:txBody>
          <a:bodyPr/>
          <a:lstStyle/>
          <a:p>
            <a:pPr eaLnBrk="1" hangingPunct="1"/>
            <a:r>
              <a:rPr lang="en-US" altLang="en-US" sz="2800">
                <a:ln>
                  <a:noFill/>
                </a:ln>
              </a:rPr>
              <a:t>EDXL family of Emergency Management Standards</a:t>
            </a:r>
          </a:p>
        </p:txBody>
      </p:sp>
    </p:spTree>
    <p:extLst>
      <p:ext uri="{BB962C8B-B14F-4D97-AF65-F5344CB8AC3E}">
        <p14:creationId xmlns:p14="http://schemas.microsoft.com/office/powerpoint/2010/main" val="10901283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3245"/>
                                        </p:tgtEl>
                                        <p:attrNameLst>
                                          <p:attrName>style.visibility</p:attrName>
                                        </p:attrNameLst>
                                      </p:cBhvr>
                                      <p:to>
                                        <p:strVal val="visible"/>
                                      </p:to>
                                    </p:set>
                                    <p:animEffect transition="in" filter="fade">
                                      <p:cBhvr>
                                        <p:cTn id="7" dur="2000"/>
                                        <p:tgtEl>
                                          <p:spTgt spid="43245"/>
                                        </p:tgtEl>
                                      </p:cBhvr>
                                    </p:animEffect>
                                    <p:anim calcmode="lin" valueType="num">
                                      <p:cBhvr>
                                        <p:cTn id="8" dur="2000" fill="hold"/>
                                        <p:tgtEl>
                                          <p:spTgt spid="43245"/>
                                        </p:tgtEl>
                                        <p:attrNameLst>
                                          <p:attrName>ppt_w</p:attrName>
                                        </p:attrNameLst>
                                      </p:cBhvr>
                                      <p:tavLst>
                                        <p:tav tm="0" fmla="#ppt_w*sin(2.5*pi*$)">
                                          <p:val>
                                            <p:fltVal val="0"/>
                                          </p:val>
                                        </p:tav>
                                        <p:tav tm="100000">
                                          <p:val>
                                            <p:fltVal val="1"/>
                                          </p:val>
                                        </p:tav>
                                      </p:tavLst>
                                    </p:anim>
                                    <p:anim calcmode="lin" valueType="num">
                                      <p:cBhvr>
                                        <p:cTn id="9" dur="2000" fill="hold"/>
                                        <p:tgtEl>
                                          <p:spTgt spid="4324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89" y="579448"/>
            <a:ext cx="8451273" cy="1143000"/>
          </a:xfrm>
        </p:spPr>
        <p:txBody>
          <a:bodyPr/>
          <a:lstStyle/>
          <a:p>
            <a:pPr lvl="0">
              <a:spcBef>
                <a:spcPts val="800"/>
              </a:spcBef>
              <a:buClr>
                <a:srgbClr val="005A9E"/>
              </a:buClr>
            </a:pPr>
            <a:r>
              <a:rPr lang="en-US" altLang="en-US" sz="3600" dirty="0"/>
              <a:t>Emergency Data Exchange Language (EDXL)</a:t>
            </a:r>
            <a:br>
              <a:rPr lang="en-US" altLang="en-US" sz="3600" dirty="0"/>
            </a:br>
            <a:r>
              <a:rPr lang="en-US" altLang="en-US" sz="2400" dirty="0">
                <a:solidFill>
                  <a:srgbClr val="7F7F7F"/>
                </a:solidFill>
              </a:rPr>
              <a:t>EDXL is a family of standards, providing a common language, or interface, for data exchange across emergency-related systems</a:t>
            </a:r>
            <a:br>
              <a:rPr lang="en-US" altLang="en-US" sz="2400" dirty="0">
                <a:solidFill>
                  <a:srgbClr val="7F7F7F"/>
                </a:solidFill>
              </a:rPr>
            </a:br>
            <a:endParaRPr lang="en-US" sz="3600" dirty="0"/>
          </a:p>
        </p:txBody>
      </p:sp>
      <p:sp>
        <p:nvSpPr>
          <p:cNvPr id="3" name="Content Placeholder 2"/>
          <p:cNvSpPr>
            <a:spLocks noGrp="1"/>
          </p:cNvSpPr>
          <p:nvPr>
            <p:ph sz="half" idx="1"/>
          </p:nvPr>
        </p:nvSpPr>
        <p:spPr>
          <a:xfrm>
            <a:off x="457200" y="1600200"/>
            <a:ext cx="4038600" cy="4525963"/>
          </a:xfrm>
        </p:spPr>
        <p:txBody>
          <a:bodyPr/>
          <a:lstStyle/>
          <a:p>
            <a:pPr>
              <a:spcBef>
                <a:spcPts val="0"/>
              </a:spcBef>
              <a:spcAft>
                <a:spcPct val="0"/>
              </a:spcAft>
            </a:pPr>
            <a:r>
              <a:rPr lang="en-US" sz="2000" b="1" dirty="0"/>
              <a:t>Common Alerting Protocol (CAP)</a:t>
            </a:r>
          </a:p>
          <a:p>
            <a:pPr lvl="1">
              <a:spcBef>
                <a:spcPts val="0"/>
              </a:spcBef>
              <a:spcAft>
                <a:spcPct val="0"/>
              </a:spcAft>
            </a:pPr>
            <a:r>
              <a:rPr lang="en-US" sz="2000" kern="1200" dirty="0"/>
              <a:t>Emergency alerts, notifications, and public warnings  </a:t>
            </a:r>
          </a:p>
          <a:p>
            <a:pPr>
              <a:spcBef>
                <a:spcPts val="0"/>
              </a:spcBef>
              <a:spcAft>
                <a:spcPct val="0"/>
              </a:spcAft>
            </a:pPr>
            <a:r>
              <a:rPr lang="en-US" altLang="en-US" sz="2000" b="1" dirty="0"/>
              <a:t>Distribution Element (EDXL-DE)</a:t>
            </a:r>
          </a:p>
          <a:p>
            <a:pPr lvl="1">
              <a:spcBef>
                <a:spcPts val="0"/>
              </a:spcBef>
              <a:spcAft>
                <a:spcPct val="0"/>
              </a:spcAft>
            </a:pPr>
            <a:r>
              <a:rPr lang="en-US" sz="2000" dirty="0"/>
              <a:t>Wrap and route any emergency information (XML and non-XML) </a:t>
            </a:r>
          </a:p>
          <a:p>
            <a:pPr>
              <a:spcBef>
                <a:spcPts val="0"/>
              </a:spcBef>
              <a:spcAft>
                <a:spcPct val="0"/>
              </a:spcAft>
            </a:pPr>
            <a:r>
              <a:rPr lang="en-US" sz="2000" b="1" dirty="0"/>
              <a:t>Resource Messaging (EDXL-RM)</a:t>
            </a:r>
          </a:p>
          <a:p>
            <a:pPr lvl="1">
              <a:spcBef>
                <a:spcPts val="0"/>
              </a:spcBef>
              <a:spcAft>
                <a:spcPct val="0"/>
              </a:spcAft>
            </a:pPr>
            <a:r>
              <a:rPr lang="en-US" sz="2000" dirty="0"/>
              <a:t>Emergency resource information</a:t>
            </a:r>
          </a:p>
          <a:p>
            <a:pPr>
              <a:spcBef>
                <a:spcPts val="0"/>
              </a:spcBef>
              <a:spcAft>
                <a:spcPct val="0"/>
              </a:spcAft>
            </a:pPr>
            <a:r>
              <a:rPr lang="en-US" sz="2000" b="1" dirty="0"/>
              <a:t>Hospital </a:t>
            </a:r>
            <a:r>
              <a:rPr lang="en-US" sz="2000" b="1" dirty="0" err="1"/>
              <a:t>AVailability</a:t>
            </a:r>
            <a:r>
              <a:rPr lang="en-US" sz="2000" b="1" dirty="0"/>
              <a:t> Exchange (EDXL-HAVE)</a:t>
            </a:r>
          </a:p>
          <a:p>
            <a:pPr lvl="1">
              <a:spcBef>
                <a:spcPts val="0"/>
              </a:spcBef>
              <a:spcAft>
                <a:spcPct val="0"/>
              </a:spcAft>
            </a:pPr>
            <a:r>
              <a:rPr lang="en-US" sz="2000" dirty="0"/>
              <a:t>Hospital status, services, resources</a:t>
            </a:r>
            <a:endParaRPr lang="en-US" dirty="0"/>
          </a:p>
        </p:txBody>
      </p:sp>
      <p:sp>
        <p:nvSpPr>
          <p:cNvPr id="4" name="Content Placeholder 3"/>
          <p:cNvSpPr>
            <a:spLocks noGrp="1"/>
          </p:cNvSpPr>
          <p:nvPr>
            <p:ph sz="half" idx="2"/>
          </p:nvPr>
        </p:nvSpPr>
        <p:spPr/>
        <p:txBody>
          <a:bodyPr/>
          <a:lstStyle/>
          <a:p>
            <a:pPr lvl="0">
              <a:spcBef>
                <a:spcPts val="1200"/>
              </a:spcBef>
              <a:spcAft>
                <a:spcPct val="0"/>
              </a:spcAft>
              <a:buClr>
                <a:srgbClr val="005A9E"/>
              </a:buClr>
            </a:pPr>
            <a:r>
              <a:rPr lang="en-US" altLang="en-US" sz="2000" b="1" dirty="0"/>
              <a:t>Tracking of Emergency Patients (EDXL-TEP)</a:t>
            </a:r>
          </a:p>
          <a:p>
            <a:pPr lvl="1">
              <a:spcBef>
                <a:spcPts val="1200"/>
              </a:spcBef>
              <a:spcAft>
                <a:spcPct val="0"/>
              </a:spcAft>
              <a:buClr>
                <a:srgbClr val="005A9E"/>
              </a:buClr>
            </a:pPr>
            <a:r>
              <a:rPr lang="en-US" altLang="en-US" sz="2000" dirty="0"/>
              <a:t>Emergency patient and EMS tracking information</a:t>
            </a:r>
          </a:p>
          <a:p>
            <a:pPr lvl="0">
              <a:spcBef>
                <a:spcPts val="1200"/>
              </a:spcBef>
              <a:spcAft>
                <a:spcPct val="0"/>
              </a:spcAft>
              <a:buClr>
                <a:srgbClr val="005A9E"/>
              </a:buClr>
            </a:pPr>
            <a:r>
              <a:rPr lang="en-US" sz="2000" b="1" dirty="0"/>
              <a:t>Situation Reporting (EDXL-</a:t>
            </a:r>
            <a:r>
              <a:rPr lang="en-US" sz="2000" b="1" dirty="0" err="1"/>
              <a:t>SitRep</a:t>
            </a:r>
            <a:r>
              <a:rPr lang="en-US" sz="2000" b="1" dirty="0"/>
              <a:t>)</a:t>
            </a:r>
          </a:p>
          <a:p>
            <a:pPr lvl="1">
              <a:spcBef>
                <a:spcPts val="800"/>
              </a:spcBef>
              <a:spcAft>
                <a:spcPts val="0"/>
              </a:spcAft>
            </a:pPr>
            <a:r>
              <a:rPr lang="en-US" sz="2000" dirty="0"/>
              <a:t>Situation / incident / event and response information</a:t>
            </a:r>
            <a:endParaRPr lang="en-US" altLang="en-US" dirty="0"/>
          </a:p>
          <a:p>
            <a:pPr lvl="0">
              <a:spcBef>
                <a:spcPts val="800"/>
              </a:spcBef>
              <a:spcAft>
                <a:spcPts val="0"/>
              </a:spcAft>
              <a:buClr>
                <a:srgbClr val="005A9E"/>
              </a:buClr>
            </a:pPr>
            <a:r>
              <a:rPr lang="en-US" sz="2000" b="1" dirty="0"/>
              <a:t>Tracking of Emergency Clients (EDXL-TEC)</a:t>
            </a:r>
          </a:p>
          <a:p>
            <a:pPr lvl="1">
              <a:spcBef>
                <a:spcPts val="800"/>
              </a:spcBef>
              <a:spcAft>
                <a:spcPts val="0"/>
              </a:spcAft>
            </a:pPr>
            <a:r>
              <a:rPr lang="en-US" sz="2000" dirty="0"/>
              <a:t>Emergency Evacuee tracking and Shelter information</a:t>
            </a:r>
            <a:endParaRPr lang="en-US" dirty="0"/>
          </a:p>
        </p:txBody>
      </p:sp>
      <p:sp>
        <p:nvSpPr>
          <p:cNvPr id="5" name="Slide Number Placeholder 4"/>
          <p:cNvSpPr>
            <a:spLocks noGrp="1"/>
          </p:cNvSpPr>
          <p:nvPr>
            <p:ph type="sldNum" sz="quarter" idx="11"/>
          </p:nvPr>
        </p:nvSpPr>
        <p:spPr/>
        <p:txBody>
          <a:bodyPr/>
          <a:lstStyle/>
          <a:p>
            <a:pPr>
              <a:defRPr/>
            </a:pPr>
            <a:fld id="{4A365891-C9AD-49B1-971B-9CD6FEED404A}" type="slidenum">
              <a:rPr lang="en-US" smtClean="0"/>
              <a:pPr>
                <a:defRPr/>
              </a:pPr>
              <a:t>4</a:t>
            </a:fld>
            <a:endParaRPr lang="en-US" dirty="0"/>
          </a:p>
        </p:txBody>
      </p:sp>
    </p:spTree>
    <p:extLst>
      <p:ext uri="{BB962C8B-B14F-4D97-AF65-F5344CB8AC3E}">
        <p14:creationId xmlns:p14="http://schemas.microsoft.com/office/powerpoint/2010/main" val="250542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Updates</a:t>
            </a:r>
          </a:p>
        </p:txBody>
      </p:sp>
      <p:sp>
        <p:nvSpPr>
          <p:cNvPr id="3" name="Content Placeholder 2"/>
          <p:cNvSpPr>
            <a:spLocks noGrp="1"/>
          </p:cNvSpPr>
          <p:nvPr>
            <p:ph idx="1"/>
          </p:nvPr>
        </p:nvSpPr>
        <p:spPr>
          <a:xfrm>
            <a:off x="457200" y="1447795"/>
            <a:ext cx="8229600" cy="4525963"/>
          </a:xfrm>
        </p:spPr>
        <p:txBody>
          <a:bodyPr/>
          <a:lstStyle/>
          <a:p>
            <a:r>
              <a:rPr lang="en-US" sz="2000" b="1" dirty="0"/>
              <a:t>EDXL Sit-Rep</a:t>
            </a:r>
          </a:p>
          <a:p>
            <a:pPr lvl="1"/>
            <a:r>
              <a:rPr lang="en-US" sz="2000" dirty="0"/>
              <a:t>Situation Reporting </a:t>
            </a:r>
            <a:r>
              <a:rPr lang="en-US" sz="2000" dirty="0">
                <a:hlinkClick r:id="rId3"/>
              </a:rPr>
              <a:t>Committee Specification</a:t>
            </a:r>
            <a:endParaRPr lang="en-US" sz="2000" dirty="0"/>
          </a:p>
          <a:p>
            <a:r>
              <a:rPr lang="en-US" sz="2000" b="1" dirty="0"/>
              <a:t>EDXL TEP 1.1</a:t>
            </a:r>
          </a:p>
          <a:p>
            <a:pPr lvl="1"/>
            <a:r>
              <a:rPr lang="en-US" sz="2000" dirty="0"/>
              <a:t>OASIS-HL7 Bi-directional Transformation Specification (OASIS Committee Note; HL7 Implementation Guide) HL7 </a:t>
            </a:r>
            <a:r>
              <a:rPr lang="en-US" sz="2000" dirty="0">
                <a:hlinkClick r:id="rId4"/>
              </a:rPr>
              <a:t>Implementation Guide</a:t>
            </a:r>
            <a:r>
              <a:rPr lang="en-US" sz="2000" dirty="0">
                <a:hlinkClick r:id="rId5"/>
              </a:rPr>
              <a:t> </a:t>
            </a:r>
            <a:r>
              <a:rPr lang="en-US" sz="2000" dirty="0"/>
              <a:t>for V2 ADT Completed Sept 2016</a:t>
            </a:r>
          </a:p>
          <a:p>
            <a:pPr lvl="1"/>
            <a:r>
              <a:rPr lang="en-US" sz="2000" dirty="0"/>
              <a:t>Committee Specification Patient Tracking </a:t>
            </a:r>
            <a:r>
              <a:rPr lang="en-US" sz="2000" dirty="0">
                <a:hlinkClick r:id="rId6"/>
              </a:rPr>
              <a:t>Committee Specification </a:t>
            </a:r>
            <a:r>
              <a:rPr lang="en-US" sz="2000" dirty="0"/>
              <a:t>published Sept 2018</a:t>
            </a:r>
          </a:p>
          <a:p>
            <a:r>
              <a:rPr lang="en-US" sz="2000" b="1" dirty="0"/>
              <a:t>EDXL HAVE 2.0</a:t>
            </a:r>
          </a:p>
          <a:p>
            <a:pPr lvl="1"/>
            <a:r>
              <a:rPr lang="en-US" sz="2000" dirty="0"/>
              <a:t>Committee Specification Hospital Availability</a:t>
            </a:r>
            <a:r>
              <a:rPr lang="en-US" sz="2000" dirty="0">
                <a:hlinkClick r:id="rId7"/>
              </a:rPr>
              <a:t> </a:t>
            </a:r>
            <a:r>
              <a:rPr lang="en-US" sz="2000" dirty="0">
                <a:hlinkClick r:id="rId8"/>
              </a:rPr>
              <a:t>Committee Specification </a:t>
            </a:r>
            <a:r>
              <a:rPr lang="en-US" sz="2000" dirty="0"/>
              <a:t>published Oct 2018</a:t>
            </a:r>
          </a:p>
          <a:p>
            <a:pPr lvl="1"/>
            <a:r>
              <a:rPr lang="en-US" sz="2000" dirty="0"/>
              <a:t>Joint release with HL7 completed Oct 2018</a:t>
            </a:r>
          </a:p>
          <a:p>
            <a:pPr lvl="1"/>
            <a:endParaRPr lang="en-US" sz="2000"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5</a:t>
            </a:fld>
            <a:endParaRPr lang="en-US" dirty="0"/>
          </a:p>
        </p:txBody>
      </p:sp>
    </p:spTree>
    <p:extLst>
      <p:ext uri="{BB962C8B-B14F-4D97-AF65-F5344CB8AC3E}">
        <p14:creationId xmlns:p14="http://schemas.microsoft.com/office/powerpoint/2010/main" val="353692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6</a:t>
            </a:fld>
            <a:endParaRPr lang="en-US" dirty="0"/>
          </a:p>
        </p:txBody>
      </p:sp>
      <p:sp>
        <p:nvSpPr>
          <p:cNvPr id="6" name="Title 1"/>
          <p:cNvSpPr>
            <a:spLocks noGrp="1"/>
          </p:cNvSpPr>
          <p:nvPr>
            <p:ph type="title"/>
          </p:nvPr>
        </p:nvSpPr>
        <p:spPr>
          <a:xfrm>
            <a:off x="457200" y="638629"/>
            <a:ext cx="8229600" cy="779008"/>
          </a:xfrm>
        </p:spPr>
        <p:txBody>
          <a:bodyPr/>
          <a:lstStyle/>
          <a:p>
            <a:pPr>
              <a:lnSpc>
                <a:spcPts val="3100"/>
              </a:lnSpc>
            </a:pPr>
            <a:r>
              <a:rPr lang="en-US" dirty="0"/>
              <a:t>TEP and HAVE Context</a:t>
            </a:r>
            <a:br>
              <a:rPr lang="en-US" dirty="0"/>
            </a:br>
            <a:r>
              <a:rPr lang="en-US" sz="3200" i="1" dirty="0">
                <a:solidFill>
                  <a:schemeClr val="bg1">
                    <a:lumMod val="65000"/>
                  </a:schemeClr>
                </a:solidFill>
              </a:rPr>
              <a:t>Continuum of Patient Movement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1" y="1529392"/>
            <a:ext cx="8122937" cy="4764034"/>
          </a:xfrm>
          <a:prstGeom prst="rect">
            <a:avLst/>
          </a:prstGeom>
        </p:spPr>
      </p:pic>
    </p:spTree>
    <p:extLst>
      <p:ext uri="{BB962C8B-B14F-4D97-AF65-F5344CB8AC3E}">
        <p14:creationId xmlns:p14="http://schemas.microsoft.com/office/powerpoint/2010/main" val="14011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Subcommittee Update</a:t>
            </a:r>
          </a:p>
        </p:txBody>
      </p:sp>
      <p:sp>
        <p:nvSpPr>
          <p:cNvPr id="3" name="Content Placeholder 2"/>
          <p:cNvSpPr>
            <a:spLocks noGrp="1"/>
          </p:cNvSpPr>
          <p:nvPr>
            <p:ph idx="1"/>
          </p:nvPr>
        </p:nvSpPr>
        <p:spPr>
          <a:xfrm>
            <a:off x="429490" y="1198405"/>
            <a:ext cx="8326582" cy="4525963"/>
          </a:xfrm>
        </p:spPr>
        <p:txBody>
          <a:bodyPr/>
          <a:lstStyle/>
          <a:p>
            <a:r>
              <a:rPr lang="en-US" sz="2000" b="1" dirty="0"/>
              <a:t>Event List</a:t>
            </a:r>
          </a:p>
          <a:p>
            <a:pPr lvl="1"/>
            <a:r>
              <a:rPr lang="en-US" sz="2000" dirty="0"/>
              <a:t>Process/Approach. An OASIS Committee Note (CN) format will be used to publish the event list.  The SC has taken all received input, logged it in JIRA and are working through a list of broad and narrow terms to be included. Some good background material has been contributed  by Environment Canada for use in the CN.  The review of existing terms is drawing to a close with only a few dozen remaining.  We have some additional input to take into account and anticipate more from IFRC and NIST before closing the work.  A draft is scheduled for release in early 2019.</a:t>
            </a:r>
          </a:p>
          <a:p>
            <a:r>
              <a:rPr lang="en-US" sz="2000" b="1" dirty="0"/>
              <a:t>Upcoming work </a:t>
            </a:r>
            <a:endParaRPr lang="en-US" dirty="0"/>
          </a:p>
          <a:p>
            <a:pPr lvl="1"/>
            <a:r>
              <a:rPr lang="en-US" sz="2000" dirty="0"/>
              <a:t>CAP 1.2 errata (ASN.1 expertise needed)</a:t>
            </a:r>
          </a:p>
          <a:p>
            <a:pPr lvl="1"/>
            <a:r>
              <a:rPr lang="en-US" sz="2000" dirty="0"/>
              <a:t>Practices guide (Some content captured and ready for drafting)</a:t>
            </a:r>
          </a:p>
          <a:p>
            <a:pPr lvl="1"/>
            <a:r>
              <a:rPr lang="en-US" sz="2000" dirty="0"/>
              <a:t>Practices guide for wireless emergency alerts.  </a:t>
            </a:r>
          </a:p>
          <a:p>
            <a:pPr lvl="1"/>
            <a:r>
              <a:rPr lang="en-US" sz="2000" dirty="0"/>
              <a:t>CAP 2.0 (no work planned)</a:t>
            </a:r>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7</a:t>
            </a:fld>
            <a:endParaRPr lang="en-US" dirty="0"/>
          </a:p>
        </p:txBody>
      </p:sp>
    </p:spTree>
    <p:extLst>
      <p:ext uri="{BB962C8B-B14F-4D97-AF65-F5344CB8AC3E}">
        <p14:creationId xmlns:p14="http://schemas.microsoft.com/office/powerpoint/2010/main" val="303168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B02D-FE22-4183-B11D-2CB39F0569CC}"/>
              </a:ext>
            </a:extLst>
          </p:cNvPr>
          <p:cNvSpPr>
            <a:spLocks noGrp="1"/>
          </p:cNvSpPr>
          <p:nvPr>
            <p:ph type="title"/>
          </p:nvPr>
        </p:nvSpPr>
        <p:spPr/>
        <p:txBody>
          <a:bodyPr/>
          <a:lstStyle/>
          <a:p>
            <a:r>
              <a:rPr lang="en-US" dirty="0"/>
              <a:t>EMTC Standards Adoption</a:t>
            </a:r>
          </a:p>
        </p:txBody>
      </p:sp>
      <p:sp>
        <p:nvSpPr>
          <p:cNvPr id="3" name="Content Placeholder 2">
            <a:extLst>
              <a:ext uri="{FF2B5EF4-FFF2-40B4-BE49-F238E27FC236}">
                <a16:creationId xmlns:a16="http://schemas.microsoft.com/office/drawing/2014/main" id="{27133247-69C1-47AE-B194-2324368D875A}"/>
              </a:ext>
            </a:extLst>
          </p:cNvPr>
          <p:cNvSpPr>
            <a:spLocks noGrp="1"/>
          </p:cNvSpPr>
          <p:nvPr>
            <p:ph idx="1"/>
          </p:nvPr>
        </p:nvSpPr>
        <p:spPr/>
        <p:txBody>
          <a:bodyPr/>
          <a:lstStyle/>
          <a:p>
            <a:pPr lvl="1"/>
            <a:r>
              <a:rPr lang="en-US" sz="2000" dirty="0"/>
              <a:t>Product Directory</a:t>
            </a:r>
          </a:p>
          <a:p>
            <a:pPr lvl="1"/>
            <a:r>
              <a:rPr lang="en-US" sz="2000" dirty="0">
                <a:hlinkClick r:id="rId3"/>
              </a:rPr>
              <a:t>Invitation to bid </a:t>
            </a:r>
            <a:r>
              <a:rPr lang="en-US" sz="2000" dirty="0"/>
              <a:t>CAP aggregator for Republic of Mauritius </a:t>
            </a:r>
          </a:p>
          <a:p>
            <a:pPr lvl="1"/>
            <a:r>
              <a:rPr lang="en-US" sz="2000" dirty="0"/>
              <a:t>EDXL Framework toolkit</a:t>
            </a:r>
          </a:p>
          <a:p>
            <a:endParaRPr lang="en-US" dirty="0"/>
          </a:p>
        </p:txBody>
      </p:sp>
      <p:sp>
        <p:nvSpPr>
          <p:cNvPr id="4" name="Slide Number Placeholder 3">
            <a:extLst>
              <a:ext uri="{FF2B5EF4-FFF2-40B4-BE49-F238E27FC236}">
                <a16:creationId xmlns:a16="http://schemas.microsoft.com/office/drawing/2014/main" id="{E114EE87-0247-4260-B8F0-1D8DA767A41D}"/>
              </a:ext>
            </a:extLst>
          </p:cNvPr>
          <p:cNvSpPr>
            <a:spLocks noGrp="1"/>
          </p:cNvSpPr>
          <p:nvPr>
            <p:ph type="sldNum" sz="quarter" idx="11"/>
          </p:nvPr>
        </p:nvSpPr>
        <p:spPr/>
        <p:txBody>
          <a:bodyPr/>
          <a:lstStyle/>
          <a:p>
            <a:pPr>
              <a:defRPr/>
            </a:pPr>
            <a:fld id="{BCF21690-B1E2-42E3-BE87-79349418BA48}" type="slidenum">
              <a:rPr lang="en-US" smtClean="0"/>
              <a:pPr>
                <a:defRPr/>
              </a:pPr>
              <a:t>8</a:t>
            </a:fld>
            <a:endParaRPr lang="en-US" dirty="0"/>
          </a:p>
        </p:txBody>
      </p:sp>
    </p:spTree>
    <p:extLst>
      <p:ext uri="{BB962C8B-B14F-4D97-AF65-F5344CB8AC3E}">
        <p14:creationId xmlns:p14="http://schemas.microsoft.com/office/powerpoint/2010/main" val="326644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199" y="1156840"/>
            <a:ext cx="8368145" cy="4525963"/>
          </a:xfrm>
        </p:spPr>
        <p:txBody>
          <a:bodyPr/>
          <a:lstStyle/>
          <a:p>
            <a:r>
              <a:rPr lang="en-US" sz="1800" dirty="0"/>
              <a:t>OASIS Home Page:  </a:t>
            </a:r>
            <a:r>
              <a:rPr lang="en-US" sz="1800" dirty="0">
                <a:hlinkClick r:id="rId2"/>
              </a:rPr>
              <a:t>www.OASIS-open.org</a:t>
            </a:r>
            <a:endParaRPr lang="en-US" sz="1800" dirty="0"/>
          </a:p>
          <a:p>
            <a:r>
              <a:rPr lang="en-US" sz="1800" dirty="0"/>
              <a:t>Emergency Management Technical Committee Home Page:  </a:t>
            </a:r>
            <a:r>
              <a:rPr lang="en-US" sz="1800" dirty="0">
                <a:hlinkClick r:id="rId3"/>
              </a:rPr>
              <a:t>https://www.oasis-open.org/committees/tc_home.php?wg_abbrev=emergency</a:t>
            </a:r>
            <a:endParaRPr lang="en-US" sz="1800" dirty="0"/>
          </a:p>
          <a:p>
            <a:r>
              <a:rPr lang="en-US" sz="1800" dirty="0"/>
              <a:t>All approved EDXL specifications:  </a:t>
            </a:r>
            <a:r>
              <a:rPr lang="en-US" sz="1800" dirty="0">
                <a:hlinkClick r:id="rId4"/>
              </a:rPr>
              <a:t>http://docs.oasis-open.org/emergency/</a:t>
            </a:r>
            <a:r>
              <a:rPr lang="en-US" sz="1800" dirty="0"/>
              <a:t> </a:t>
            </a:r>
          </a:p>
          <a:p>
            <a:r>
              <a:rPr lang="en-US" sz="1800" dirty="0"/>
              <a:t>EDXL Overview Video:  </a:t>
            </a:r>
            <a:r>
              <a:rPr lang="en-US" sz="1800" dirty="0">
                <a:hlinkClick r:id="rId5"/>
              </a:rPr>
              <a:t>https://www.youtube.com/watch?v=7eoV5XwZVO8</a:t>
            </a:r>
            <a:r>
              <a:rPr lang="en-US" sz="1800" dirty="0"/>
              <a:t> </a:t>
            </a:r>
          </a:p>
          <a:p>
            <a:r>
              <a:rPr lang="en-US" sz="1800" dirty="0"/>
              <a:t>EDXL Overview Video (Italian):  </a:t>
            </a:r>
            <a:r>
              <a:rPr lang="en-US" sz="1800" dirty="0">
                <a:hlinkClick r:id="rId6"/>
              </a:rPr>
              <a:t>https://vimeo.com/234306686?utm_source=email&amp;utm_medium=vimeo-cliptranscode-201504&amp;utm_campaign=29220</a:t>
            </a:r>
            <a:r>
              <a:rPr lang="en-US" sz="1800" dirty="0"/>
              <a:t> </a:t>
            </a:r>
          </a:p>
          <a:p>
            <a:r>
              <a:rPr lang="en-US" sz="1800" dirty="0"/>
              <a:t>EDXL for everyday use:  </a:t>
            </a:r>
          </a:p>
          <a:p>
            <a:r>
              <a:rPr lang="en-US" sz="1800" dirty="0"/>
              <a:t>CAP Logo:  </a:t>
            </a:r>
            <a:r>
              <a:rPr lang="en-US" sz="1800" dirty="0">
                <a:hlinkClick r:id="rId7"/>
              </a:rPr>
              <a:t>http://docs.oasis-open.org/emergency/edxl-cap-logo/</a:t>
            </a:r>
            <a:r>
              <a:rPr lang="en-US" sz="1800" dirty="0"/>
              <a:t> </a:t>
            </a:r>
          </a:p>
          <a:p>
            <a:r>
              <a:rPr lang="en-US" sz="1800" dirty="0"/>
              <a:t>Practices Guide Elements:  </a:t>
            </a:r>
            <a:r>
              <a:rPr lang="en-US" sz="1800" dirty="0">
                <a:hlinkClick r:id="rId8"/>
              </a:rPr>
              <a:t>http://docs.oasis-open.org/emergency-adopt/cap-elements/</a:t>
            </a:r>
            <a:r>
              <a:rPr lang="en-US" sz="1800" dirty="0"/>
              <a:t> </a:t>
            </a:r>
          </a:p>
          <a:p>
            <a:r>
              <a:rPr lang="en-US" sz="1800" dirty="0"/>
              <a:t>Practices Guide Feeds: </a:t>
            </a:r>
            <a:r>
              <a:rPr lang="en-US" sz="1800" dirty="0">
                <a:hlinkClick r:id="rId9"/>
              </a:rPr>
              <a:t>http://docs.oasis-open.org/emergency-adopt/cap-feeds</a:t>
            </a:r>
            <a:r>
              <a:rPr lang="en-US" sz="1800">
                <a:hlinkClick r:id="rId9"/>
              </a:rPr>
              <a:t>/</a:t>
            </a:r>
            <a:r>
              <a:rPr lang="en-US" sz="1800"/>
              <a:t>  </a:t>
            </a:r>
            <a:endParaRPr lang="en-US" sz="1800" dirty="0"/>
          </a:p>
        </p:txBody>
      </p:sp>
      <p:sp>
        <p:nvSpPr>
          <p:cNvPr id="4" name="Slide Number Placeholder 3"/>
          <p:cNvSpPr>
            <a:spLocks noGrp="1"/>
          </p:cNvSpPr>
          <p:nvPr>
            <p:ph type="sldNum" sz="quarter" idx="11"/>
          </p:nvPr>
        </p:nvSpPr>
        <p:spPr/>
        <p:txBody>
          <a:bodyPr/>
          <a:lstStyle/>
          <a:p>
            <a:pPr>
              <a:defRPr/>
            </a:pPr>
            <a:fld id="{BCF21690-B1E2-42E3-BE87-79349418BA48}" type="slidenum">
              <a:rPr lang="en-US" smtClean="0"/>
              <a:pPr>
                <a:defRPr/>
              </a:pPr>
              <a:t>9</a:t>
            </a:fld>
            <a:endParaRPr lang="en-US" dirty="0"/>
          </a:p>
        </p:txBody>
      </p:sp>
    </p:spTree>
    <p:extLst>
      <p:ext uri="{BB962C8B-B14F-4D97-AF65-F5344CB8AC3E}">
        <p14:creationId xmlns:p14="http://schemas.microsoft.com/office/powerpoint/2010/main" val="806577557"/>
      </p:ext>
    </p:extLst>
  </p:cSld>
  <p:clrMapOvr>
    <a:masterClrMapping/>
  </p:clrMapOvr>
</p:sld>
</file>

<file path=ppt/theme/theme1.xml><?xml version="1.0" encoding="utf-8"?>
<a:theme xmlns:a="http://schemas.openxmlformats.org/drawingml/2006/main" name="IEM_Simple_PPT_Template">
  <a:themeElements>
    <a:clrScheme name="IEM Simple PPT">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8D60"/>
      </a:hlink>
      <a:folHlink>
        <a:srgbClr val="516542"/>
      </a:folHlink>
    </a:clrScheme>
    <a:fontScheme name="Default Design">
      <a:majorFont>
        <a:latin typeface="Yanone Kaffeesatz"/>
        <a:ea typeface=""/>
        <a:cs typeface=""/>
      </a:majorFont>
      <a:minorFont>
        <a:latin typeface="Yanone Kaffeesatz"/>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31b2d6e8-4fdf-4806-9a7d-d55baea286ba">2</Document_x0020_Category>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5CD2F8EBDA1B4DAA04301B5C53426B" ma:contentTypeVersion="1" ma:contentTypeDescription="Create a new document." ma:contentTypeScope="" ma:versionID="f37fe24c5a91dc9a20eb370adfa98914">
  <xsd:schema xmlns:xsd="http://www.w3.org/2001/XMLSchema" xmlns:xs="http://www.w3.org/2001/XMLSchema" xmlns:p="http://schemas.microsoft.com/office/2006/metadata/properties" xmlns:ns2="31b2d6e8-4fdf-4806-9a7d-d55baea286ba" targetNamespace="http://schemas.microsoft.com/office/2006/metadata/properties" ma:root="true" ma:fieldsID="003a4d72e84dab658d24f0b745360251" ns2:_="">
    <xsd:import namespace="31b2d6e8-4fdf-4806-9a7d-d55baea286ba"/>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d6e8-4fdf-4806-9a7d-d55baea286ba" elementFormDefault="qualified">
    <xsd:import namespace="http://schemas.microsoft.com/office/2006/documentManagement/types"/>
    <xsd:import namespace="http://schemas.microsoft.com/office/infopath/2007/PartnerControls"/>
    <xsd:element name="Document_x0020_Category" ma:index="8" nillable="true" ma:displayName="Document Category" ma:list="{ae74bd92-01b4-4ece-af54-bcdd3046da0b}" ma:internalName="Document_x0020_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D1945F-1B11-48B3-99B6-C07284506437}">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31b2d6e8-4fdf-4806-9a7d-d55baea286ba"/>
    <ds:schemaRef ds:uri="http://www.w3.org/XML/1998/namespace"/>
  </ds:schemaRefs>
</ds:datastoreItem>
</file>

<file path=customXml/itemProps2.xml><?xml version="1.0" encoding="utf-8"?>
<ds:datastoreItem xmlns:ds="http://schemas.openxmlformats.org/officeDocument/2006/customXml" ds:itemID="{7B90D66F-C200-452E-A5BD-F2A8985B60F2}">
  <ds:schemaRefs>
    <ds:schemaRef ds:uri="http://schemas.microsoft.com/office/2006/metadata/longProperties"/>
  </ds:schemaRefs>
</ds:datastoreItem>
</file>

<file path=customXml/itemProps3.xml><?xml version="1.0" encoding="utf-8"?>
<ds:datastoreItem xmlns:ds="http://schemas.openxmlformats.org/officeDocument/2006/customXml" ds:itemID="{E4E0DAC2-D30E-4287-B717-174D20F91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d6e8-4fdf-4806-9a7d-d55baea28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F902CF0-4F85-4DB9-A354-D610751FD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8753</TotalTime>
  <Words>1554</Words>
  <Application>Microsoft Office PowerPoint</Application>
  <PresentationFormat>On-screen Show (4:3)</PresentationFormat>
  <Paragraphs>150</Paragraphs>
  <Slides>10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MS Gothic</vt:lpstr>
      <vt:lpstr>ＭＳ Ｐゴシック</vt:lpstr>
      <vt:lpstr>Arial</vt:lpstr>
      <vt:lpstr>Calibri</vt:lpstr>
      <vt:lpstr>Century Gothic</vt:lpstr>
      <vt:lpstr>Courier New</vt:lpstr>
      <vt:lpstr>Ebrima</vt:lpstr>
      <vt:lpstr>Times New Roman</vt:lpstr>
      <vt:lpstr>Wingdings</vt:lpstr>
      <vt:lpstr>Wingdings 3</vt:lpstr>
      <vt:lpstr>Yanone Kaffeesatz</vt:lpstr>
      <vt:lpstr>IEM_Simple_PPT_Template</vt:lpstr>
      <vt:lpstr>Slice</vt:lpstr>
      <vt:lpstr>Emergency Management Technical Committee 2018 Update</vt:lpstr>
      <vt:lpstr>Agenda Organization for the Advancement of Structured Information Standards (OASIS) Emergency Management Technical Committee</vt:lpstr>
      <vt:lpstr>EDXL family of Emergency Management Standards</vt:lpstr>
      <vt:lpstr>Emergency Data Exchange Language (EDXL) EDXL is a family of standards, providing a common language, or interface, for data exchange across emergency-related systems </vt:lpstr>
      <vt:lpstr>Specification Updates</vt:lpstr>
      <vt:lpstr>TEP and HAVE Context Continuum of Patient Movement</vt:lpstr>
      <vt:lpstr>CAP Subcommittee Update</vt:lpstr>
      <vt:lpstr>EMTC Standards Adoption</vt:lpstr>
      <vt:lpstr>References</vt:lpstr>
      <vt:lpstr>Questions</vt:lpstr>
    </vt:vector>
  </TitlesOfParts>
  <Company>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Boudreaux, Staci</dc:creator>
  <cp:lastModifiedBy>Elysa Jones</cp:lastModifiedBy>
  <cp:revision>141</cp:revision>
  <cp:lastPrinted>2016-04-05T17:12:18Z</cp:lastPrinted>
  <dcterms:created xsi:type="dcterms:W3CDTF">2016-09-14T21:07:21Z</dcterms:created>
  <dcterms:modified xsi:type="dcterms:W3CDTF">2018-11-05T00:52:25Z</dcterms:modified>
</cp:coreProperties>
</file>