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Lst>
  <p:notesMasterIdLst>
    <p:notesMasterId r:id="rId11"/>
  </p:notesMasterIdLst>
  <p:handoutMasterIdLst>
    <p:handoutMasterId r:id="rId12"/>
  </p:handoutMasterIdLst>
  <p:sldIdLst>
    <p:sldId id="382" r:id="rId6"/>
    <p:sldId id="364" r:id="rId7"/>
    <p:sldId id="366" r:id="rId8"/>
    <p:sldId id="367" r:id="rId9"/>
    <p:sldId id="369" r:id="rId10"/>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oudreaux, Staci" initials="SB" lastIdx="17" clrIdx="0"/>
  <p:cmAuthor id="1" name="Timothy Grapes" initials="TG"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558A"/>
    <a:srgbClr val="005A9E"/>
    <a:srgbClr val="768D60"/>
    <a:srgbClr val="768D00"/>
    <a:srgbClr val="4F6071"/>
    <a:srgbClr val="667B90"/>
    <a:srgbClr val="052D51"/>
    <a:srgbClr val="3540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C330B6-4BBE-4786-B520-E83A822AFECE}" v="1" dt="2018-10-30T00:24:57.5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52" autoAdjust="0"/>
    <p:restoredTop sz="76630" autoAdjust="0"/>
  </p:normalViewPr>
  <p:slideViewPr>
    <p:cSldViewPr snapToGrid="0">
      <p:cViewPr>
        <p:scale>
          <a:sx n="40" d="100"/>
          <a:sy n="40" d="100"/>
        </p:scale>
        <p:origin x="-1452" y="-72"/>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4710"/>
    </p:cViewPr>
  </p:sorterViewPr>
  <p:notesViewPr>
    <p:cSldViewPr snapToGrid="0">
      <p:cViewPr varScale="1">
        <p:scale>
          <a:sx n="49" d="100"/>
          <a:sy n="49" d="100"/>
        </p:scale>
        <p:origin x="2668" y="36"/>
      </p:cViewPr>
      <p:guideLst>
        <p:guide orient="horz" pos="3024"/>
        <p:guide pos="2304"/>
      </p:guideLst>
    </p:cSldViewPr>
  </p:notesViewPr>
  <p:gridSpacing cx="45720" cy="4572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commentAuthors" Target="commentAuthors.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viewProps" Target="viewProps.xml"/><Relationship Id="rId10" Type="http://schemas.openxmlformats.org/officeDocument/2006/relationships/slide" Target="slides/slide5.xml"/><Relationship Id="rId19"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ysa Jones" userId="39d6a1068240b38e" providerId="LiveId" clId="{326358BD-2FA9-41C4-B725-004530087228}"/>
    <pc:docChg chg="custSel modSld">
      <pc:chgData name="Elysa Jones" userId="39d6a1068240b38e" providerId="LiveId" clId="{326358BD-2FA9-41C4-B725-004530087228}" dt="2018-10-30T21:15:44.600" v="1652" actId="20577"/>
      <pc:docMkLst>
        <pc:docMk/>
      </pc:docMkLst>
      <pc:sldChg chg="modSp modNotesTx">
        <pc:chgData name="Elysa Jones" userId="39d6a1068240b38e" providerId="LiveId" clId="{326358BD-2FA9-41C4-B725-004530087228}" dt="2018-10-30T21:15:44.600" v="1652" actId="20577"/>
        <pc:sldMkLst>
          <pc:docMk/>
          <pc:sldMk cId="3771913985" sldId="364"/>
        </pc:sldMkLst>
        <pc:spChg chg="mod">
          <ac:chgData name="Elysa Jones" userId="39d6a1068240b38e" providerId="LiveId" clId="{326358BD-2FA9-41C4-B725-004530087228}" dt="2018-10-30T21:15:44.600" v="1652" actId="20577"/>
          <ac:spMkLst>
            <pc:docMk/>
            <pc:sldMk cId="3771913985" sldId="364"/>
            <ac:spMk id="5" creationId="{00000000-0000-0000-0000-000000000000}"/>
          </ac:spMkLst>
        </pc:spChg>
      </pc:sldChg>
      <pc:sldChg chg="modNotesTx">
        <pc:chgData name="Elysa Jones" userId="39d6a1068240b38e" providerId="LiveId" clId="{326358BD-2FA9-41C4-B725-004530087228}" dt="2018-10-30T02:53:27.730" v="975" actId="20577"/>
        <pc:sldMkLst>
          <pc:docMk/>
          <pc:sldMk cId="2786262807" sldId="366"/>
        </pc:sldMkLst>
      </pc:sldChg>
      <pc:sldChg chg="modNotesTx">
        <pc:chgData name="Elysa Jones" userId="39d6a1068240b38e" providerId="LiveId" clId="{326358BD-2FA9-41C4-B725-004530087228}" dt="2018-10-30T02:58:22.015" v="1539" actId="20577"/>
        <pc:sldMkLst>
          <pc:docMk/>
          <pc:sldMk cId="2853061699" sldId="367"/>
        </pc:sldMkLst>
      </pc:sldChg>
      <pc:sldChg chg="modNotesTx">
        <pc:chgData name="Elysa Jones" userId="39d6a1068240b38e" providerId="LiveId" clId="{326358BD-2FA9-41C4-B725-004530087228}" dt="2018-10-30T02:59:19.076" v="1627" actId="20577"/>
        <pc:sldMkLst>
          <pc:docMk/>
          <pc:sldMk cId="4048187897" sldId="369"/>
        </pc:sldMkLst>
      </pc:sldChg>
      <pc:sldChg chg="modNotesTx">
        <pc:chgData name="Elysa Jones" userId="39d6a1068240b38e" providerId="LiveId" clId="{326358BD-2FA9-41C4-B725-004530087228}" dt="2018-10-30T02:50:25.094" v="690" actId="20577"/>
        <pc:sldMkLst>
          <pc:docMk/>
          <pc:sldMk cId="2530357594" sldId="382"/>
        </pc:sldMkLst>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30" tIns="45715" rIns="91430" bIns="45715" rtlCol="0"/>
          <a:lstStyle>
            <a:lvl1pPr algn="l">
              <a:defRPr sz="1200">
                <a:latin typeface="Arial" charset="0"/>
                <a:cs typeface="+mn-cs"/>
              </a:defRPr>
            </a:lvl1pPr>
          </a:lstStyle>
          <a:p>
            <a:pPr>
              <a:defRPr/>
            </a:pPr>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30" tIns="45715" rIns="91430" bIns="45715" rtlCol="0"/>
          <a:lstStyle>
            <a:lvl1pPr algn="r">
              <a:defRPr sz="1200">
                <a:latin typeface="Arial" charset="0"/>
                <a:cs typeface="+mn-cs"/>
              </a:defRPr>
            </a:lvl1pPr>
          </a:lstStyle>
          <a:p>
            <a:pPr>
              <a:defRPr/>
            </a:pPr>
            <a:fld id="{638883DB-651F-4C2D-A569-A45BBB9BBD85}" type="datetimeFigureOut">
              <a:rPr lang="en-US"/>
              <a:pPr>
                <a:defRPr/>
              </a:pPr>
              <a:t>10/31/2018</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30" tIns="45715" rIns="91430" bIns="45715" rtlCol="0" anchor="b"/>
          <a:lstStyle>
            <a:lvl1pPr algn="l">
              <a:defRPr sz="1200">
                <a:latin typeface="Arial" charset="0"/>
                <a:cs typeface="+mn-cs"/>
              </a:defRPr>
            </a:lvl1pPr>
          </a:lstStyle>
          <a:p>
            <a:pPr>
              <a:defRPr/>
            </a:pPr>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30" tIns="45715" rIns="91430" bIns="45715" rtlCol="0" anchor="b"/>
          <a:lstStyle>
            <a:lvl1pPr algn="r">
              <a:defRPr sz="1200">
                <a:latin typeface="Arial" charset="0"/>
                <a:cs typeface="+mn-cs"/>
              </a:defRPr>
            </a:lvl1pPr>
          </a:lstStyle>
          <a:p>
            <a:pPr>
              <a:defRPr/>
            </a:pPr>
            <a:fld id="{45763F2F-B5D1-4AD0-B672-CDDEE47A6F2F}" type="slidenum">
              <a:rPr lang="en-US"/>
              <a:pPr>
                <a:defRPr/>
              </a:pPr>
              <a:t>‹#›</a:t>
            </a:fld>
            <a:endParaRPr lang="en-US"/>
          </a:p>
        </p:txBody>
      </p:sp>
    </p:spTree>
    <p:extLst>
      <p:ext uri="{BB962C8B-B14F-4D97-AF65-F5344CB8AC3E}">
        <p14:creationId xmlns:p14="http://schemas.microsoft.com/office/powerpoint/2010/main" val="20326226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5781" tIns="47889" rIns="95781" bIns="47889" numCol="1" anchor="t" anchorCtr="0" compatLnSpc="1">
            <a:prstTxWarp prst="textNoShape">
              <a:avLst/>
            </a:prstTxWarp>
          </a:bodyPr>
          <a:lstStyle>
            <a:lvl1pPr defTabSz="958647">
              <a:defRPr sz="1000">
                <a:latin typeface="Arial" charset="0"/>
                <a:cs typeface="+mn-cs"/>
              </a:defRPr>
            </a:lvl1pPr>
          </a:lstStyle>
          <a:p>
            <a:pPr>
              <a:defRPr/>
            </a:pPr>
            <a:endParaRPr lang="en-US"/>
          </a:p>
        </p:txBody>
      </p:sp>
      <p:sp>
        <p:nvSpPr>
          <p:cNvPr id="5123" name="Rectangle 3"/>
          <p:cNvSpPr>
            <a:spLocks noGrp="1" noChangeArrowheads="1"/>
          </p:cNvSpPr>
          <p:nvPr>
            <p:ph type="dt" idx="1"/>
          </p:nvPr>
        </p:nvSpPr>
        <p:spPr bwMode="auto">
          <a:xfrm>
            <a:off x="4143375" y="0"/>
            <a:ext cx="3170238" cy="481013"/>
          </a:xfrm>
          <a:prstGeom prst="rect">
            <a:avLst/>
          </a:prstGeom>
          <a:noFill/>
          <a:ln w="9525">
            <a:noFill/>
            <a:miter lim="800000"/>
            <a:headEnd/>
            <a:tailEnd/>
          </a:ln>
          <a:effectLst/>
        </p:spPr>
        <p:txBody>
          <a:bodyPr vert="horz" wrap="square" lIns="95781" tIns="47889" rIns="95781" bIns="47889" numCol="1" anchor="t" anchorCtr="0" compatLnSpc="1">
            <a:prstTxWarp prst="textNoShape">
              <a:avLst/>
            </a:prstTxWarp>
          </a:bodyPr>
          <a:lstStyle>
            <a:lvl1pPr algn="r" defTabSz="958647">
              <a:defRPr sz="1000">
                <a:latin typeface="Arial" charset="0"/>
                <a:cs typeface="+mn-cs"/>
              </a:defRPr>
            </a:lvl1pPr>
          </a:lstStyle>
          <a:p>
            <a:pPr>
              <a:defRPr/>
            </a:pPr>
            <a:endParaRPr lang="en-US"/>
          </a:p>
        </p:txBody>
      </p:sp>
      <p:sp>
        <p:nvSpPr>
          <p:cNvPr id="6148"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731838" y="4560888"/>
            <a:ext cx="5851525" cy="4321175"/>
          </a:xfrm>
          <a:prstGeom prst="rect">
            <a:avLst/>
          </a:prstGeom>
          <a:noFill/>
          <a:ln w="9525">
            <a:noFill/>
            <a:miter lim="800000"/>
            <a:headEnd/>
            <a:tailEnd/>
          </a:ln>
          <a:effectLst/>
        </p:spPr>
        <p:txBody>
          <a:bodyPr vert="horz" wrap="square" lIns="95781" tIns="47889" rIns="95781" bIns="478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9118600"/>
            <a:ext cx="3170238" cy="481013"/>
          </a:xfrm>
          <a:prstGeom prst="rect">
            <a:avLst/>
          </a:prstGeom>
          <a:noFill/>
          <a:ln w="9525">
            <a:noFill/>
            <a:miter lim="800000"/>
            <a:headEnd/>
            <a:tailEnd/>
          </a:ln>
          <a:effectLst/>
        </p:spPr>
        <p:txBody>
          <a:bodyPr vert="horz" wrap="square" lIns="95781" tIns="47889" rIns="95781" bIns="47889" numCol="1" anchor="b" anchorCtr="0" compatLnSpc="1">
            <a:prstTxWarp prst="textNoShape">
              <a:avLst/>
            </a:prstTxWarp>
          </a:bodyPr>
          <a:lstStyle>
            <a:lvl1pPr defTabSz="958647">
              <a:defRPr sz="1000">
                <a:latin typeface="Arial" charset="0"/>
                <a:cs typeface="+mn-cs"/>
              </a:defRPr>
            </a:lvl1pPr>
          </a:lstStyle>
          <a:p>
            <a:pPr>
              <a:defRPr/>
            </a:pPr>
            <a:endParaRPr lang="en-US"/>
          </a:p>
        </p:txBody>
      </p:sp>
      <p:sp>
        <p:nvSpPr>
          <p:cNvPr id="5127" name="Rectangle 7"/>
          <p:cNvSpPr>
            <a:spLocks noGrp="1" noChangeArrowheads="1"/>
          </p:cNvSpPr>
          <p:nvPr>
            <p:ph type="sldNum" sz="quarter" idx="5"/>
          </p:nvPr>
        </p:nvSpPr>
        <p:spPr bwMode="auto">
          <a:xfrm>
            <a:off x="4143375" y="9118600"/>
            <a:ext cx="3170238" cy="481013"/>
          </a:xfrm>
          <a:prstGeom prst="rect">
            <a:avLst/>
          </a:prstGeom>
          <a:noFill/>
          <a:ln w="9525">
            <a:noFill/>
            <a:miter lim="800000"/>
            <a:headEnd/>
            <a:tailEnd/>
          </a:ln>
          <a:effectLst/>
        </p:spPr>
        <p:txBody>
          <a:bodyPr vert="horz" wrap="square" lIns="95781" tIns="47889" rIns="95781" bIns="47889" numCol="1" anchor="b" anchorCtr="0" compatLnSpc="1">
            <a:prstTxWarp prst="textNoShape">
              <a:avLst/>
            </a:prstTxWarp>
          </a:bodyPr>
          <a:lstStyle>
            <a:lvl1pPr algn="r" defTabSz="958647">
              <a:defRPr sz="1000">
                <a:latin typeface="Arial" charset="0"/>
                <a:cs typeface="+mn-cs"/>
              </a:defRPr>
            </a:lvl1pPr>
          </a:lstStyle>
          <a:p>
            <a:pPr>
              <a:defRPr/>
            </a:pPr>
            <a:fld id="{4B9D461F-0958-428A-99AD-5105E5B30719}" type="slidenum">
              <a:rPr lang="en-US"/>
              <a:pPr>
                <a:defRPr/>
              </a:pPr>
              <a:t>‹#›</a:t>
            </a:fld>
            <a:endParaRPr lang="en-US"/>
          </a:p>
        </p:txBody>
      </p:sp>
    </p:spTree>
    <p:extLst>
      <p:ext uri="{BB962C8B-B14F-4D97-AF65-F5344CB8AC3E}">
        <p14:creationId xmlns:p14="http://schemas.microsoft.com/office/powerpoint/2010/main" val="7722297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a:p>
            <a:r>
              <a:rPr lang="en-US" altLang="en-US" dirty="0"/>
              <a:t>Welcome to the CAP workshop from the OASIS and the emergency management technical committee, our various subcommittees and the OASIS staff.  I am happy to be here in Hong Kong and thank our hosts at the HKO for having us.  I have enjoyed the beautiful weather the last few days and have recovered from the jet lag and long trip from the US.</a:t>
            </a:r>
          </a:p>
          <a:p>
            <a:endParaRPr lang="en-US" altLang="en-US" dirty="0"/>
          </a:p>
          <a:p>
            <a:r>
              <a:rPr lang="en-US" altLang="en-US" dirty="0"/>
              <a:t>OASIS is the Organization for the advancement of information standards.  We were glad to select OASIS as the standards body to bring up the work of the CAP now 15 years ago.  OASIS was chosen due to the ability for our TC to have its work be FREE, OPEN and INTERNATIONAL.</a:t>
            </a:r>
          </a:p>
        </p:txBody>
      </p:sp>
      <p:sp>
        <p:nvSpPr>
          <p:cNvPr id="717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580" eaLnBrk="0" hangingPunct="0">
              <a:spcBef>
                <a:spcPct val="30000"/>
              </a:spcBef>
              <a:defRPr sz="1200">
                <a:solidFill>
                  <a:schemeClr val="tx1"/>
                </a:solidFill>
                <a:latin typeface="Arial" pitchFamily="34" charset="0"/>
              </a:defRPr>
            </a:lvl1pPr>
            <a:lvl2pPr marL="769861" indent="-295246" defTabSz="955580" eaLnBrk="0" hangingPunct="0">
              <a:spcBef>
                <a:spcPct val="30000"/>
              </a:spcBef>
              <a:defRPr sz="1200">
                <a:solidFill>
                  <a:schemeClr val="tx1"/>
                </a:solidFill>
                <a:latin typeface="Arial" pitchFamily="34" charset="0"/>
              </a:defRPr>
            </a:lvl2pPr>
            <a:lvl3pPr marL="1184158" indent="-236514" defTabSz="955580" eaLnBrk="0" hangingPunct="0">
              <a:spcBef>
                <a:spcPct val="30000"/>
              </a:spcBef>
              <a:defRPr sz="1200">
                <a:solidFill>
                  <a:schemeClr val="tx1"/>
                </a:solidFill>
                <a:latin typeface="Arial" pitchFamily="34" charset="0"/>
              </a:defRPr>
            </a:lvl3pPr>
            <a:lvl4pPr marL="1658774" indent="-236514" defTabSz="955580" eaLnBrk="0" hangingPunct="0">
              <a:spcBef>
                <a:spcPct val="30000"/>
              </a:spcBef>
              <a:defRPr sz="1200">
                <a:solidFill>
                  <a:schemeClr val="tx1"/>
                </a:solidFill>
                <a:latin typeface="Arial" pitchFamily="34" charset="0"/>
              </a:defRPr>
            </a:lvl4pPr>
            <a:lvl5pPr marL="2133388" indent="-236514" defTabSz="955580" eaLnBrk="0" hangingPunct="0">
              <a:spcBef>
                <a:spcPct val="30000"/>
              </a:spcBef>
              <a:defRPr sz="1200">
                <a:solidFill>
                  <a:schemeClr val="tx1"/>
                </a:solidFill>
                <a:latin typeface="Arial" pitchFamily="34" charset="0"/>
              </a:defRPr>
            </a:lvl5pPr>
            <a:lvl6pPr marL="2590543" indent="-236514" defTabSz="955580" eaLnBrk="0" fontAlgn="base" hangingPunct="0">
              <a:spcBef>
                <a:spcPct val="30000"/>
              </a:spcBef>
              <a:spcAft>
                <a:spcPct val="0"/>
              </a:spcAft>
              <a:defRPr sz="1200">
                <a:solidFill>
                  <a:schemeClr val="tx1"/>
                </a:solidFill>
                <a:latin typeface="Arial" pitchFamily="34" charset="0"/>
              </a:defRPr>
            </a:lvl6pPr>
            <a:lvl7pPr marL="3047697" indent="-236514" defTabSz="955580" eaLnBrk="0" fontAlgn="base" hangingPunct="0">
              <a:spcBef>
                <a:spcPct val="30000"/>
              </a:spcBef>
              <a:spcAft>
                <a:spcPct val="0"/>
              </a:spcAft>
              <a:defRPr sz="1200">
                <a:solidFill>
                  <a:schemeClr val="tx1"/>
                </a:solidFill>
                <a:latin typeface="Arial" pitchFamily="34" charset="0"/>
              </a:defRPr>
            </a:lvl7pPr>
            <a:lvl8pPr marL="3504852" indent="-236514" defTabSz="955580" eaLnBrk="0" fontAlgn="base" hangingPunct="0">
              <a:spcBef>
                <a:spcPct val="30000"/>
              </a:spcBef>
              <a:spcAft>
                <a:spcPct val="0"/>
              </a:spcAft>
              <a:defRPr sz="1200">
                <a:solidFill>
                  <a:schemeClr val="tx1"/>
                </a:solidFill>
                <a:latin typeface="Arial" pitchFamily="34" charset="0"/>
              </a:defRPr>
            </a:lvl8pPr>
            <a:lvl9pPr marL="3962008" indent="-236514" defTabSz="95558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6A7BF6C1-216C-4545-87ED-CDBE5D93B50A}" type="slidenum">
              <a:rPr lang="en-US" altLang="en-US" sz="1000"/>
              <a:pPr eaLnBrk="1" hangingPunct="1">
                <a:spcBef>
                  <a:spcPct val="0"/>
                </a:spcBef>
                <a:defRPr/>
              </a:pPr>
              <a:t>1</a:t>
            </a:fld>
            <a:endParaRPr lang="en-US" altLang="en-US" sz="1000"/>
          </a:p>
        </p:txBody>
      </p:sp>
    </p:spTree>
    <p:extLst>
      <p:ext uri="{BB962C8B-B14F-4D97-AF65-F5344CB8AC3E}">
        <p14:creationId xmlns:p14="http://schemas.microsoft.com/office/powerpoint/2010/main" val="3949264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OASIS provides a community to </a:t>
            </a:r>
          </a:p>
        </p:txBody>
      </p:sp>
      <p:sp>
        <p:nvSpPr>
          <p:cNvPr id="4" name="Slide Number Placeholder 3"/>
          <p:cNvSpPr>
            <a:spLocks noGrp="1"/>
          </p:cNvSpPr>
          <p:nvPr>
            <p:ph type="sldNum" sz="quarter" idx="5"/>
          </p:nvPr>
        </p:nvSpPr>
        <p:spPr/>
        <p:txBody>
          <a:bodyPr/>
          <a:lstStyle/>
          <a:p>
            <a:pPr>
              <a:defRPr/>
            </a:pPr>
            <a:fld id="{4B9D461F-0958-428A-99AD-5105E5B30719}" type="slidenum">
              <a:rPr lang="en-US" smtClean="0"/>
              <a:pPr>
                <a:defRPr/>
              </a:pPr>
              <a:t>2</a:t>
            </a:fld>
            <a:endParaRPr lang="en-US"/>
          </a:p>
        </p:txBody>
      </p:sp>
    </p:spTree>
    <p:extLst>
      <p:ext uri="{BB962C8B-B14F-4D97-AF65-F5344CB8AC3E}">
        <p14:creationId xmlns:p14="http://schemas.microsoft.com/office/powerpoint/2010/main" val="2802215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OASIS is a nonprofit consortium founded in 1993 to foster global information sharing standards.  The EMTC is one of over 70 TCs supporting a number of domains as shown here.</a:t>
            </a:r>
          </a:p>
        </p:txBody>
      </p:sp>
      <p:sp>
        <p:nvSpPr>
          <p:cNvPr id="4" name="Slide Number Placeholder 3"/>
          <p:cNvSpPr>
            <a:spLocks noGrp="1"/>
          </p:cNvSpPr>
          <p:nvPr>
            <p:ph type="sldNum" sz="quarter" idx="5"/>
          </p:nvPr>
        </p:nvSpPr>
        <p:spPr/>
        <p:txBody>
          <a:bodyPr/>
          <a:lstStyle/>
          <a:p>
            <a:pPr>
              <a:defRPr/>
            </a:pPr>
            <a:fld id="{4B9D461F-0958-428A-99AD-5105E5B30719}" type="slidenum">
              <a:rPr lang="en-US" smtClean="0"/>
              <a:pPr>
                <a:defRPr/>
              </a:pPr>
              <a:t>3</a:t>
            </a:fld>
            <a:endParaRPr lang="en-US"/>
          </a:p>
        </p:txBody>
      </p:sp>
    </p:spTree>
    <p:extLst>
      <p:ext uri="{BB962C8B-B14F-4D97-AF65-F5344CB8AC3E}">
        <p14:creationId xmlns:p14="http://schemas.microsoft.com/office/powerpoint/2010/main" val="794373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OASIS is an internationally recognized ICT, in fact one of the top three.  The EU regulation noted allows OASIS specs to be referenced in public procurements and is one of the EC’s multi-stakeholder platform on ICTs standardization.  Also the OASIS TC process is ANSI accredited.</a:t>
            </a:r>
          </a:p>
          <a:p>
            <a:endParaRPr lang="en-US" dirty="0"/>
          </a:p>
          <a:p>
            <a:r>
              <a:rPr lang="en-US" dirty="0"/>
              <a:t>CAP for example is also an ITU recommendation X.1303.  We hope to bring to the ITU some of the other emergency management standards I will speak about in my presentation tomorrow.</a:t>
            </a:r>
          </a:p>
        </p:txBody>
      </p:sp>
      <p:sp>
        <p:nvSpPr>
          <p:cNvPr id="4" name="Slide Number Placeholder 3"/>
          <p:cNvSpPr>
            <a:spLocks noGrp="1"/>
          </p:cNvSpPr>
          <p:nvPr>
            <p:ph type="sldNum" sz="quarter" idx="5"/>
          </p:nvPr>
        </p:nvSpPr>
        <p:spPr/>
        <p:txBody>
          <a:bodyPr/>
          <a:lstStyle/>
          <a:p>
            <a:pPr>
              <a:defRPr/>
            </a:pPr>
            <a:fld id="{4B9D461F-0958-428A-99AD-5105E5B30719}" type="slidenum">
              <a:rPr lang="en-US" smtClean="0"/>
              <a:pPr>
                <a:defRPr/>
              </a:pPr>
              <a:t>4</a:t>
            </a:fld>
            <a:endParaRPr lang="en-US"/>
          </a:p>
        </p:txBody>
      </p:sp>
    </p:spTree>
    <p:extLst>
      <p:ext uri="{BB962C8B-B14F-4D97-AF65-F5344CB8AC3E}">
        <p14:creationId xmlns:p14="http://schemas.microsoft.com/office/powerpoint/2010/main" val="3731637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a few of the OASIS standards that are also approved by other </a:t>
            </a:r>
            <a:r>
              <a:rPr lang="en-US"/>
              <a:t>standards bodies.</a:t>
            </a:r>
            <a:endParaRPr lang="en-US" dirty="0"/>
          </a:p>
        </p:txBody>
      </p:sp>
      <p:sp>
        <p:nvSpPr>
          <p:cNvPr id="4" name="Slide Number Placeholder 3"/>
          <p:cNvSpPr>
            <a:spLocks noGrp="1"/>
          </p:cNvSpPr>
          <p:nvPr>
            <p:ph type="sldNum" sz="quarter" idx="10"/>
          </p:nvPr>
        </p:nvSpPr>
        <p:spPr/>
        <p:txBody>
          <a:bodyPr/>
          <a:lstStyle/>
          <a:p>
            <a:pPr>
              <a:defRPr/>
            </a:pPr>
            <a:fld id="{4B169030-EA8D-4208-84C0-1FBE0F67025A}" type="slidenum">
              <a:rPr lang="en-US" smtClean="0"/>
              <a:pPr>
                <a:defRPr/>
              </a:pPr>
              <a:t>5</a:t>
            </a:fld>
            <a:endParaRPr lang="en-US"/>
          </a:p>
        </p:txBody>
      </p:sp>
    </p:spTree>
    <p:extLst>
      <p:ext uri="{BB962C8B-B14F-4D97-AF65-F5344CB8AC3E}">
        <p14:creationId xmlns:p14="http://schemas.microsoft.com/office/powerpoint/2010/main" val="24439817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xfrm>
            <a:off x="577933" y="4284921"/>
            <a:ext cx="6949918" cy="872772"/>
          </a:xfrm>
        </p:spPr>
        <p:txBody>
          <a:bodyPr/>
          <a:lstStyle>
            <a:lvl1pPr>
              <a:defRPr sz="4000" b="0">
                <a:solidFill>
                  <a:schemeClr val="bg2">
                    <a:lumMod val="75000"/>
                  </a:schemeClr>
                </a:solidFill>
                <a:latin typeface="Ebrima" panose="02000000000000000000" pitchFamily="2" charset="0"/>
                <a:ea typeface="Ebrima" panose="02000000000000000000" pitchFamily="2" charset="0"/>
                <a:cs typeface="Ebrima" panose="02000000000000000000" pitchFamily="2" charset="0"/>
              </a:defRPr>
            </a:lvl1pPr>
          </a:lstStyle>
          <a:p>
            <a:r>
              <a:rPr lang="en-US"/>
              <a:t>Click to edit Master title style</a:t>
            </a:r>
            <a:endParaRPr lang="en-US" dirty="0"/>
          </a:p>
        </p:txBody>
      </p:sp>
      <p:sp>
        <p:nvSpPr>
          <p:cNvPr id="28675" name="Rectangle 3"/>
          <p:cNvSpPr>
            <a:spLocks noGrp="1" noChangeArrowheads="1"/>
          </p:cNvSpPr>
          <p:nvPr>
            <p:ph type="subTitle" idx="1"/>
          </p:nvPr>
        </p:nvSpPr>
        <p:spPr>
          <a:xfrm>
            <a:off x="577934" y="5211668"/>
            <a:ext cx="6310310" cy="1072173"/>
          </a:xfrm>
        </p:spPr>
        <p:txBody>
          <a:bodyPr/>
          <a:lstStyle>
            <a:lvl1pPr marL="0" indent="0">
              <a:buFontTx/>
              <a:buNone/>
              <a:defRPr sz="2000">
                <a:solidFill>
                  <a:schemeClr val="bg2">
                    <a:lumMod val="60000"/>
                    <a:lumOff val="40000"/>
                  </a:schemeClr>
                </a:solidFill>
                <a:latin typeface="Ebrima" panose="02000000000000000000" pitchFamily="2" charset="0"/>
                <a:ea typeface="Ebrima" panose="02000000000000000000" pitchFamily="2" charset="0"/>
                <a:cs typeface="Ebrima" panose="02000000000000000000" pitchFamily="2" charset="0"/>
              </a:defRPr>
            </a:lvl1pPr>
          </a:lstStyle>
          <a:p>
            <a:r>
              <a:rPr lang="en-US"/>
              <a:t>Click to edit Master subtitle style</a:t>
            </a:r>
            <a:endParaRPr lang="en-US" dirty="0"/>
          </a:p>
        </p:txBody>
      </p:sp>
    </p:spTree>
    <p:extLst>
      <p:ext uri="{BB962C8B-B14F-4D97-AF65-F5344CB8AC3E}">
        <p14:creationId xmlns:p14="http://schemas.microsoft.com/office/powerpoint/2010/main" val="252880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42900" indent="-342900">
              <a:spcBef>
                <a:spcPts val="800"/>
              </a:spcBef>
              <a:spcAft>
                <a:spcPts val="0"/>
              </a:spcAft>
              <a:buClr>
                <a:srgbClr val="005A9E"/>
              </a:buClr>
              <a:buFont typeface="Wingdings" pitchFamily="2" charset="2"/>
              <a:buChar char="§"/>
              <a:defRPr lang="en-US" sz="2800" dirty="0" smtClean="0">
                <a:solidFill>
                  <a:srgbClr val="7F7F7F"/>
                </a:solidFill>
                <a:latin typeface="Calibri" panose="020F0502020204030204" pitchFamily="34" charset="0"/>
                <a:ea typeface="Ebrima" panose="02000000000000000000" pitchFamily="2" charset="0"/>
                <a:cs typeface="Ebrima" panose="02000000000000000000" pitchFamily="2" charset="0"/>
              </a:defRPr>
            </a:lvl1pPr>
            <a:lvl2pPr>
              <a:spcBef>
                <a:spcPts val="800"/>
              </a:spcBef>
              <a:spcAft>
                <a:spcPts val="0"/>
              </a:spcAft>
              <a:buClr>
                <a:srgbClr val="595959"/>
              </a:buClr>
              <a:defRPr sz="2400"/>
            </a:lvl2pPr>
            <a:lvl3pPr marL="1143000" indent="-228600">
              <a:spcBef>
                <a:spcPts val="800"/>
              </a:spcBef>
              <a:spcAft>
                <a:spcPts val="0"/>
              </a:spcAft>
              <a:buClr>
                <a:srgbClr val="005A9E"/>
              </a:buClr>
              <a:buFont typeface="Wingdings" pitchFamily="2" charset="2"/>
              <a:buChar char="§"/>
              <a:defRPr lang="en-US" sz="2000" dirty="0" smtClean="0">
                <a:solidFill>
                  <a:srgbClr val="7F7F7F"/>
                </a:solidFill>
                <a:latin typeface="Calibri" panose="020F0502020204030204" pitchFamily="34" charset="0"/>
                <a:ea typeface="Ebrima" panose="02000000000000000000" pitchFamily="2" charset="0"/>
                <a:cs typeface="Ebrima" panose="02000000000000000000" pitchFamily="2" charset="0"/>
              </a:defRPr>
            </a:lvl3pPr>
            <a:lvl4pPr marL="1600200" indent="-228600">
              <a:spcBef>
                <a:spcPts val="800"/>
              </a:spcBef>
              <a:spcAft>
                <a:spcPts val="0"/>
              </a:spcAft>
              <a:buClr>
                <a:srgbClr val="595959"/>
              </a:buClr>
              <a:defRPr lang="en-US" sz="1800" dirty="0" smtClean="0">
                <a:solidFill>
                  <a:srgbClr val="7F7F7F"/>
                </a:solidFill>
                <a:latin typeface="Calibri" panose="020F0502020204030204" pitchFamily="34" charset="0"/>
                <a:ea typeface="Ebrima" panose="02000000000000000000" pitchFamily="2" charset="0"/>
                <a:cs typeface="Ebrima" panose="02000000000000000000" pitchFamily="2" charset="0"/>
              </a:defRPr>
            </a:lvl4pPr>
            <a:lvl5pPr marL="2057400" indent="-228600">
              <a:spcBef>
                <a:spcPts val="800"/>
              </a:spcBef>
              <a:spcAft>
                <a:spcPts val="0"/>
              </a:spcAft>
              <a:buClr>
                <a:srgbClr val="005A9E"/>
              </a:buClr>
              <a:buFont typeface="Wingdings" pitchFamily="2" charset="2"/>
              <a:buChar char="§"/>
              <a:defRPr lang="en-US" sz="1800" dirty="0">
                <a:solidFill>
                  <a:srgbClr val="7F7F7F"/>
                </a:solidFill>
                <a:latin typeface="Calibri" panose="020F0502020204030204" pitchFamily="34" charset="0"/>
                <a:ea typeface="Ebrima" panose="02000000000000000000" pitchFamily="2" charset="0"/>
                <a:cs typeface="Ebrima"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a:t>Title of Presentation</a:t>
            </a:r>
          </a:p>
        </p:txBody>
      </p:sp>
      <p:sp>
        <p:nvSpPr>
          <p:cNvPr id="5" name="Rectangle 6"/>
          <p:cNvSpPr>
            <a:spLocks noGrp="1" noChangeArrowheads="1"/>
          </p:cNvSpPr>
          <p:nvPr>
            <p:ph type="sldNum" sz="quarter" idx="11"/>
          </p:nvPr>
        </p:nvSpPr>
        <p:spPr>
          <a:ln/>
        </p:spPr>
        <p:txBody>
          <a:bodyPr/>
          <a:lstStyle>
            <a:lvl1pPr>
              <a:defRPr/>
            </a:lvl1pPr>
          </a:lstStyle>
          <a:p>
            <a:pPr>
              <a:defRPr/>
            </a:pPr>
            <a:fld id="{BCF21690-B1E2-42E3-BE87-79349418BA48}" type="slidenum">
              <a:rPr lang="en-US"/>
              <a:pPr>
                <a:defRPr/>
              </a:pPr>
              <a:t>‹#›</a:t>
            </a:fld>
            <a:endParaRPr lang="en-US" dirty="0"/>
          </a:p>
        </p:txBody>
      </p:sp>
    </p:spTree>
    <p:extLst>
      <p:ext uri="{BB962C8B-B14F-4D97-AF65-F5344CB8AC3E}">
        <p14:creationId xmlns:p14="http://schemas.microsoft.com/office/powerpoint/2010/main" val="3729289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Title of Presentation</a:t>
            </a:r>
          </a:p>
        </p:txBody>
      </p:sp>
      <p:sp>
        <p:nvSpPr>
          <p:cNvPr id="6" name="Rectangle 6"/>
          <p:cNvSpPr>
            <a:spLocks noGrp="1" noChangeArrowheads="1"/>
          </p:cNvSpPr>
          <p:nvPr>
            <p:ph type="sldNum" sz="quarter" idx="11"/>
          </p:nvPr>
        </p:nvSpPr>
        <p:spPr>
          <a:ln/>
        </p:spPr>
        <p:txBody>
          <a:bodyPr/>
          <a:lstStyle>
            <a:lvl1pPr>
              <a:defRPr/>
            </a:lvl1pPr>
          </a:lstStyle>
          <a:p>
            <a:pPr>
              <a:defRPr/>
            </a:pPr>
            <a:fld id="{4A365891-C9AD-49B1-971B-9CD6FEED404A}" type="slidenum">
              <a:rPr lang="en-US"/>
              <a:pPr>
                <a:defRPr/>
              </a:pPr>
              <a:t>‹#›</a:t>
            </a:fld>
            <a:endParaRPr lang="en-US" dirty="0"/>
          </a:p>
        </p:txBody>
      </p:sp>
    </p:spTree>
    <p:extLst>
      <p:ext uri="{BB962C8B-B14F-4D97-AF65-F5344CB8AC3E}">
        <p14:creationId xmlns:p14="http://schemas.microsoft.com/office/powerpoint/2010/main" val="924077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Rectangle 5"/>
          <p:cNvSpPr>
            <a:spLocks noGrp="1" noChangeArrowheads="1"/>
          </p:cNvSpPr>
          <p:nvPr>
            <p:ph type="ftr" sz="quarter" idx="10"/>
          </p:nvPr>
        </p:nvSpPr>
        <p:spPr>
          <a:ln/>
        </p:spPr>
        <p:txBody>
          <a:bodyPr/>
          <a:lstStyle>
            <a:lvl1pPr>
              <a:defRPr/>
            </a:lvl1pPr>
          </a:lstStyle>
          <a:p>
            <a:pPr>
              <a:defRPr/>
            </a:pPr>
            <a:r>
              <a:rPr lang="en-US"/>
              <a:t>Title of Presentation</a:t>
            </a:r>
          </a:p>
        </p:txBody>
      </p:sp>
      <p:sp>
        <p:nvSpPr>
          <p:cNvPr id="4" name="Rectangle 6"/>
          <p:cNvSpPr>
            <a:spLocks noGrp="1" noChangeArrowheads="1"/>
          </p:cNvSpPr>
          <p:nvPr>
            <p:ph type="sldNum" sz="quarter" idx="11"/>
          </p:nvPr>
        </p:nvSpPr>
        <p:spPr>
          <a:ln/>
        </p:spPr>
        <p:txBody>
          <a:bodyPr/>
          <a:lstStyle>
            <a:lvl1pPr>
              <a:defRPr/>
            </a:lvl1pPr>
          </a:lstStyle>
          <a:p>
            <a:pPr>
              <a:defRPr/>
            </a:pPr>
            <a:fld id="{21DF43CD-7F96-49FD-A599-43AEC7634F08}" type="slidenum">
              <a:rPr lang="en-US"/>
              <a:pPr>
                <a:defRPr/>
              </a:pPr>
              <a:t>‹#›</a:t>
            </a:fld>
            <a:endParaRPr lang="en-US" dirty="0"/>
          </a:p>
        </p:txBody>
      </p:sp>
    </p:spTree>
    <p:extLst>
      <p:ext uri="{BB962C8B-B14F-4D97-AF65-F5344CB8AC3E}">
        <p14:creationId xmlns:p14="http://schemas.microsoft.com/office/powerpoint/2010/main" val="2585370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t>Title of Presentation</a:t>
            </a:r>
          </a:p>
        </p:txBody>
      </p:sp>
      <p:sp>
        <p:nvSpPr>
          <p:cNvPr id="3" name="Rectangle 6"/>
          <p:cNvSpPr>
            <a:spLocks noGrp="1" noChangeArrowheads="1"/>
          </p:cNvSpPr>
          <p:nvPr>
            <p:ph type="sldNum" sz="quarter" idx="11"/>
          </p:nvPr>
        </p:nvSpPr>
        <p:spPr>
          <a:ln/>
        </p:spPr>
        <p:txBody>
          <a:bodyPr/>
          <a:lstStyle>
            <a:lvl1pPr>
              <a:defRPr/>
            </a:lvl1pPr>
          </a:lstStyle>
          <a:p>
            <a:pPr>
              <a:defRPr/>
            </a:pPr>
            <a:fld id="{34CC349C-2066-4E4E-ACA0-344C3F8AB7BD}" type="slidenum">
              <a:rPr lang="en-US"/>
              <a:pPr>
                <a:defRPr/>
              </a:pPr>
              <a:t>‹#›</a:t>
            </a:fld>
            <a:endParaRPr lang="en-US" dirty="0"/>
          </a:p>
        </p:txBody>
      </p:sp>
    </p:spTree>
    <p:extLst>
      <p:ext uri="{BB962C8B-B14F-4D97-AF65-F5344CB8AC3E}">
        <p14:creationId xmlns:p14="http://schemas.microsoft.com/office/powerpoint/2010/main" val="20587312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029" name="Rectangle 5"/>
          <p:cNvSpPr>
            <a:spLocks noGrp="1" noChangeArrowheads="1"/>
          </p:cNvSpPr>
          <p:nvPr>
            <p:ph type="ftr" sz="quarter" idx="3"/>
          </p:nvPr>
        </p:nvSpPr>
        <p:spPr bwMode="auto">
          <a:xfrm>
            <a:off x="1785938" y="6411913"/>
            <a:ext cx="5730875" cy="3095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100">
                <a:solidFill>
                  <a:schemeClr val="tx1">
                    <a:lumMod val="65000"/>
                    <a:lumOff val="35000"/>
                  </a:schemeClr>
                </a:solidFill>
                <a:latin typeface="Calibri" panose="020F0502020204030204" pitchFamily="34" charset="0"/>
                <a:cs typeface="+mn-cs"/>
              </a:defRPr>
            </a:lvl1pPr>
          </a:lstStyle>
          <a:p>
            <a:pPr>
              <a:defRPr/>
            </a:pPr>
            <a:r>
              <a:rPr lang="en-US" dirty="0"/>
              <a:t>Title of Presentation</a:t>
            </a:r>
          </a:p>
        </p:txBody>
      </p:sp>
      <p:sp>
        <p:nvSpPr>
          <p:cNvPr id="1030" name="Rectangle 6"/>
          <p:cNvSpPr>
            <a:spLocks noGrp="1" noChangeArrowheads="1"/>
          </p:cNvSpPr>
          <p:nvPr>
            <p:ph type="sldNum" sz="quarter" idx="4"/>
          </p:nvPr>
        </p:nvSpPr>
        <p:spPr bwMode="auto">
          <a:xfrm>
            <a:off x="7974013" y="6438900"/>
            <a:ext cx="411162"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solidFill>
                  <a:schemeClr val="tx1">
                    <a:lumMod val="75000"/>
                    <a:lumOff val="25000"/>
                  </a:schemeClr>
                </a:solidFill>
                <a:latin typeface="Ebrima" panose="02000000000000000000" pitchFamily="2" charset="0"/>
                <a:ea typeface="Ebrima" panose="02000000000000000000" pitchFamily="2" charset="0"/>
                <a:cs typeface="Ebrima" panose="02000000000000000000" pitchFamily="2" charset="0"/>
              </a:defRPr>
            </a:lvl1pPr>
          </a:lstStyle>
          <a:p>
            <a:pPr>
              <a:defRPr/>
            </a:pPr>
            <a:fld id="{5E5435FB-3663-4570-83E0-684648D4469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324" r:id="rId1"/>
    <p:sldLayoutId id="2147484320" r:id="rId2"/>
    <p:sldLayoutId id="2147484321" r:id="rId3"/>
    <p:sldLayoutId id="2147484322" r:id="rId4"/>
    <p:sldLayoutId id="2147484323" r:id="rId5"/>
  </p:sldLayoutIdLst>
  <p:hf hdr="0" ftr="0" dt="0"/>
  <p:txStyles>
    <p:titleStyle>
      <a:lvl1pPr algn="l" rtl="0" eaLnBrk="1" fontAlgn="base" hangingPunct="1">
        <a:spcBef>
          <a:spcPct val="0"/>
        </a:spcBef>
        <a:spcAft>
          <a:spcPct val="0"/>
        </a:spcAft>
        <a:defRPr sz="4400">
          <a:solidFill>
            <a:srgbClr val="005A9E"/>
          </a:solidFill>
          <a:latin typeface="Calibri" panose="020F0502020204030204" pitchFamily="34" charset="0"/>
          <a:ea typeface="Ebrima" panose="02000000000000000000" pitchFamily="2" charset="0"/>
          <a:cs typeface="Ebrima" panose="02000000000000000000" pitchFamily="2" charset="0"/>
        </a:defRPr>
      </a:lvl1pPr>
      <a:lvl2pPr algn="l" rtl="0" eaLnBrk="1" fontAlgn="base" hangingPunct="1">
        <a:spcBef>
          <a:spcPct val="0"/>
        </a:spcBef>
        <a:spcAft>
          <a:spcPct val="0"/>
        </a:spcAft>
        <a:defRPr sz="4400">
          <a:solidFill>
            <a:srgbClr val="005A9E"/>
          </a:solidFill>
          <a:latin typeface="Calibri" pitchFamily="34" charset="0"/>
          <a:ea typeface="Ebrima" pitchFamily="2" charset="0"/>
          <a:cs typeface="Ebrima" pitchFamily="2" charset="0"/>
        </a:defRPr>
      </a:lvl2pPr>
      <a:lvl3pPr algn="l" rtl="0" eaLnBrk="1" fontAlgn="base" hangingPunct="1">
        <a:spcBef>
          <a:spcPct val="0"/>
        </a:spcBef>
        <a:spcAft>
          <a:spcPct val="0"/>
        </a:spcAft>
        <a:defRPr sz="4400">
          <a:solidFill>
            <a:srgbClr val="005A9E"/>
          </a:solidFill>
          <a:latin typeface="Calibri" pitchFamily="34" charset="0"/>
          <a:ea typeface="Ebrima" pitchFamily="2" charset="0"/>
          <a:cs typeface="Ebrima" pitchFamily="2" charset="0"/>
        </a:defRPr>
      </a:lvl3pPr>
      <a:lvl4pPr algn="l" rtl="0" eaLnBrk="1" fontAlgn="base" hangingPunct="1">
        <a:spcBef>
          <a:spcPct val="0"/>
        </a:spcBef>
        <a:spcAft>
          <a:spcPct val="0"/>
        </a:spcAft>
        <a:defRPr sz="4400">
          <a:solidFill>
            <a:srgbClr val="005A9E"/>
          </a:solidFill>
          <a:latin typeface="Calibri" pitchFamily="34" charset="0"/>
          <a:ea typeface="Ebrima" pitchFamily="2" charset="0"/>
          <a:cs typeface="Ebrima" pitchFamily="2" charset="0"/>
        </a:defRPr>
      </a:lvl4pPr>
      <a:lvl5pPr algn="l" rtl="0" eaLnBrk="1" fontAlgn="base" hangingPunct="1">
        <a:spcBef>
          <a:spcPct val="0"/>
        </a:spcBef>
        <a:spcAft>
          <a:spcPct val="0"/>
        </a:spcAft>
        <a:defRPr sz="4400">
          <a:solidFill>
            <a:srgbClr val="005A9E"/>
          </a:solidFill>
          <a:latin typeface="Calibri" pitchFamily="34" charset="0"/>
          <a:ea typeface="Ebrima" pitchFamily="2" charset="0"/>
          <a:cs typeface="Ebrima" pitchFamily="2" charset="0"/>
        </a:defRPr>
      </a:lvl5pPr>
      <a:lvl6pPr marL="457200" algn="l" rtl="0" eaLnBrk="1" fontAlgn="base" hangingPunct="1">
        <a:spcBef>
          <a:spcPct val="0"/>
        </a:spcBef>
        <a:spcAft>
          <a:spcPct val="0"/>
        </a:spcAft>
        <a:defRPr sz="4200" b="1">
          <a:solidFill>
            <a:srgbClr val="35404B"/>
          </a:solidFill>
          <a:latin typeface="Yanone Kaffeesatz" pitchFamily="50" charset="0"/>
        </a:defRPr>
      </a:lvl6pPr>
      <a:lvl7pPr marL="914400" algn="l" rtl="0" eaLnBrk="1" fontAlgn="base" hangingPunct="1">
        <a:spcBef>
          <a:spcPct val="0"/>
        </a:spcBef>
        <a:spcAft>
          <a:spcPct val="0"/>
        </a:spcAft>
        <a:defRPr sz="4200" b="1">
          <a:solidFill>
            <a:srgbClr val="35404B"/>
          </a:solidFill>
          <a:latin typeface="Yanone Kaffeesatz" pitchFamily="50" charset="0"/>
        </a:defRPr>
      </a:lvl7pPr>
      <a:lvl8pPr marL="1371600" algn="l" rtl="0" eaLnBrk="1" fontAlgn="base" hangingPunct="1">
        <a:spcBef>
          <a:spcPct val="0"/>
        </a:spcBef>
        <a:spcAft>
          <a:spcPct val="0"/>
        </a:spcAft>
        <a:defRPr sz="4200" b="1">
          <a:solidFill>
            <a:srgbClr val="35404B"/>
          </a:solidFill>
          <a:latin typeface="Yanone Kaffeesatz" pitchFamily="50" charset="0"/>
        </a:defRPr>
      </a:lvl8pPr>
      <a:lvl9pPr marL="1828800" algn="l" rtl="0" eaLnBrk="1" fontAlgn="base" hangingPunct="1">
        <a:spcBef>
          <a:spcPct val="0"/>
        </a:spcBef>
        <a:spcAft>
          <a:spcPct val="0"/>
        </a:spcAft>
        <a:defRPr sz="4200" b="1">
          <a:solidFill>
            <a:srgbClr val="35404B"/>
          </a:solidFill>
          <a:latin typeface="Yanone Kaffeesatz" pitchFamily="50" charset="0"/>
        </a:defRPr>
      </a:lvl9pPr>
    </p:titleStyle>
    <p:bodyStyle>
      <a:lvl1pPr marL="342900" indent="-342900" algn="l" rtl="0" eaLnBrk="1" fontAlgn="base" hangingPunct="1">
        <a:spcBef>
          <a:spcPts val="600"/>
        </a:spcBef>
        <a:spcAft>
          <a:spcPts val="600"/>
        </a:spcAft>
        <a:buClr>
          <a:srgbClr val="01558A"/>
        </a:buClr>
        <a:buFont typeface="Wingdings" pitchFamily="2" charset="2"/>
        <a:buChar char="§"/>
        <a:defRPr sz="2800">
          <a:solidFill>
            <a:srgbClr val="7F7F7F"/>
          </a:solidFill>
          <a:latin typeface="Calibri" panose="020F0502020204030204" pitchFamily="34" charset="0"/>
          <a:ea typeface="Ebrima" panose="02000000000000000000" pitchFamily="2" charset="0"/>
          <a:cs typeface="Ebrima" panose="02000000000000000000" pitchFamily="2" charset="0"/>
        </a:defRPr>
      </a:lvl1pPr>
      <a:lvl2pPr marL="742950" indent="-285750" algn="l" rtl="0" eaLnBrk="1" fontAlgn="base" hangingPunct="1">
        <a:spcBef>
          <a:spcPts val="600"/>
        </a:spcBef>
        <a:spcAft>
          <a:spcPts val="600"/>
        </a:spcAft>
        <a:buClr>
          <a:srgbClr val="595959"/>
        </a:buClr>
        <a:buFont typeface="Courier New" pitchFamily="49" charset="0"/>
        <a:buChar char="-"/>
        <a:defRPr sz="2400">
          <a:solidFill>
            <a:srgbClr val="7F7F7F"/>
          </a:solidFill>
          <a:latin typeface="Calibri" panose="020F0502020204030204" pitchFamily="34" charset="0"/>
          <a:ea typeface="Ebrima" panose="02000000000000000000" pitchFamily="2" charset="0"/>
          <a:cs typeface="Ebrima" panose="02000000000000000000" pitchFamily="2" charset="0"/>
        </a:defRPr>
      </a:lvl2pPr>
      <a:lvl3pPr marL="1143000" indent="-228600" algn="l" rtl="0" eaLnBrk="1" fontAlgn="base" hangingPunct="1">
        <a:spcBef>
          <a:spcPts val="600"/>
        </a:spcBef>
        <a:spcAft>
          <a:spcPts val="600"/>
        </a:spcAft>
        <a:buClr>
          <a:srgbClr val="01558A"/>
        </a:buClr>
        <a:buFont typeface="Wingdings" pitchFamily="2" charset="2"/>
        <a:buChar char="§"/>
        <a:defRPr sz="2000">
          <a:solidFill>
            <a:srgbClr val="7F7F7F"/>
          </a:solidFill>
          <a:latin typeface="Calibri" panose="020F0502020204030204" pitchFamily="34" charset="0"/>
          <a:ea typeface="Ebrima" panose="02000000000000000000" pitchFamily="2" charset="0"/>
          <a:cs typeface="Ebrima" panose="02000000000000000000" pitchFamily="2" charset="0"/>
        </a:defRPr>
      </a:lvl3pPr>
      <a:lvl4pPr marL="1600200" indent="-228600" algn="l" rtl="0" eaLnBrk="1" fontAlgn="base" hangingPunct="1">
        <a:spcBef>
          <a:spcPts val="600"/>
        </a:spcBef>
        <a:spcAft>
          <a:spcPts val="600"/>
        </a:spcAft>
        <a:buClr>
          <a:srgbClr val="595959"/>
        </a:buClr>
        <a:buFont typeface="Courier New" pitchFamily="49" charset="0"/>
        <a:buChar char="-"/>
        <a:defRPr sz="1800">
          <a:solidFill>
            <a:srgbClr val="7F7F7F"/>
          </a:solidFill>
          <a:latin typeface="Calibri" panose="020F0502020204030204" pitchFamily="34" charset="0"/>
          <a:ea typeface="Ebrima" panose="02000000000000000000" pitchFamily="2" charset="0"/>
          <a:cs typeface="Ebrima" panose="02000000000000000000" pitchFamily="2" charset="0"/>
        </a:defRPr>
      </a:lvl4pPr>
      <a:lvl5pPr marL="2171700" indent="-342900" algn="l" rtl="0" eaLnBrk="1" fontAlgn="base" hangingPunct="1">
        <a:spcBef>
          <a:spcPts val="600"/>
        </a:spcBef>
        <a:spcAft>
          <a:spcPts val="600"/>
        </a:spcAft>
        <a:buClr>
          <a:srgbClr val="01558A"/>
        </a:buClr>
        <a:buFont typeface="Wingdings" pitchFamily="2" charset="2"/>
        <a:buChar char="§"/>
        <a:defRPr sz="1800">
          <a:solidFill>
            <a:srgbClr val="7F7F7F"/>
          </a:solidFill>
          <a:latin typeface="Calibri" panose="020F0502020204030204" pitchFamily="34" charset="0"/>
          <a:ea typeface="Ebrima" panose="02000000000000000000" pitchFamily="2" charset="0"/>
          <a:cs typeface="Ebrima" panose="02000000000000000000" pitchFamily="2" charset="0"/>
        </a:defRPr>
      </a:lvl5pPr>
      <a:lvl6pPr marL="2514600" indent="-228600" algn="l" rtl="0" eaLnBrk="1" fontAlgn="base" hangingPunct="1">
        <a:spcBef>
          <a:spcPct val="20000"/>
        </a:spcBef>
        <a:spcAft>
          <a:spcPct val="0"/>
        </a:spcAft>
        <a:buChar char="»"/>
        <a:defRPr sz="2000">
          <a:solidFill>
            <a:srgbClr val="35404B"/>
          </a:solidFill>
          <a:latin typeface="+mn-lt"/>
        </a:defRPr>
      </a:lvl6pPr>
      <a:lvl7pPr marL="2971800" indent="-228600" algn="l" rtl="0" eaLnBrk="1" fontAlgn="base" hangingPunct="1">
        <a:spcBef>
          <a:spcPct val="20000"/>
        </a:spcBef>
        <a:spcAft>
          <a:spcPct val="0"/>
        </a:spcAft>
        <a:buChar char="»"/>
        <a:defRPr sz="2000">
          <a:solidFill>
            <a:srgbClr val="35404B"/>
          </a:solidFill>
          <a:latin typeface="+mn-lt"/>
        </a:defRPr>
      </a:lvl7pPr>
      <a:lvl8pPr marL="3429000" indent="-228600" algn="l" rtl="0" eaLnBrk="1" fontAlgn="base" hangingPunct="1">
        <a:spcBef>
          <a:spcPct val="20000"/>
        </a:spcBef>
        <a:spcAft>
          <a:spcPct val="0"/>
        </a:spcAft>
        <a:buChar char="»"/>
        <a:defRPr sz="2000">
          <a:solidFill>
            <a:srgbClr val="35404B"/>
          </a:solidFill>
          <a:latin typeface="+mn-lt"/>
        </a:defRPr>
      </a:lvl8pPr>
      <a:lvl9pPr marL="3886200" indent="-228600" algn="l" rtl="0" eaLnBrk="1" fontAlgn="base" hangingPunct="1">
        <a:spcBef>
          <a:spcPct val="20000"/>
        </a:spcBef>
        <a:spcAft>
          <a:spcPct val="0"/>
        </a:spcAft>
        <a:buChar char="»"/>
        <a:defRPr sz="2000">
          <a:solidFill>
            <a:srgbClr val="35404B"/>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png"/><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hyperlink" Target="http://eur-lex.europa.eu/LexUriServ/LexUriServ.do?uri=OJ:L:2012:316:0012:0033:EN:PDF" TargetMode="External"/><Relationship Id="rId7"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77850" y="4039737"/>
            <a:ext cx="8566150" cy="1577294"/>
          </a:xfrm>
        </p:spPr>
        <p:txBody>
          <a:bodyPr/>
          <a:lstStyle/>
          <a:p>
            <a:pPr>
              <a:lnSpc>
                <a:spcPts val="3500"/>
              </a:lnSpc>
              <a:defRPr/>
            </a:pPr>
            <a:r>
              <a:rPr lang="en-US" sz="4400" dirty="0">
                <a:solidFill>
                  <a:srgbClr val="005A9E"/>
                </a:solidFill>
                <a:latin typeface="Calibri" panose="020F0502020204030204" pitchFamily="34" charset="0"/>
              </a:rPr>
              <a:t>Welcome</a:t>
            </a:r>
            <a:br>
              <a:rPr lang="en-US" sz="4400" dirty="0">
                <a:solidFill>
                  <a:srgbClr val="005A9E"/>
                </a:solidFill>
                <a:latin typeface="Calibri" panose="020F0502020204030204" pitchFamily="34" charset="0"/>
              </a:rPr>
            </a:br>
            <a:endParaRPr lang="en-US" sz="4400" dirty="0">
              <a:solidFill>
                <a:srgbClr val="005A9E"/>
              </a:solidFill>
              <a:latin typeface="Calibri" panose="020F0502020204030204" pitchFamily="34" charset="0"/>
            </a:endParaRPr>
          </a:p>
        </p:txBody>
      </p:sp>
      <p:sp>
        <p:nvSpPr>
          <p:cNvPr id="2" name="Subtitle 1"/>
          <p:cNvSpPr>
            <a:spLocks noGrp="1"/>
          </p:cNvSpPr>
          <p:nvPr>
            <p:ph type="subTitle" idx="1"/>
          </p:nvPr>
        </p:nvSpPr>
        <p:spPr>
          <a:xfrm>
            <a:off x="664114" y="4906443"/>
            <a:ext cx="8566151" cy="857092"/>
          </a:xfrm>
        </p:spPr>
        <p:txBody>
          <a:bodyPr>
            <a:noAutofit/>
          </a:bodyPr>
          <a:lstStyle/>
          <a:p>
            <a:pPr>
              <a:spcBef>
                <a:spcPts val="0"/>
              </a:spcBef>
              <a:spcAft>
                <a:spcPts val="0"/>
              </a:spcAft>
              <a:defRPr/>
            </a:pPr>
            <a:r>
              <a:rPr lang="en-US" sz="2400" dirty="0">
                <a:solidFill>
                  <a:schemeClr val="bg1">
                    <a:lumMod val="50000"/>
                  </a:schemeClr>
                </a:solidFill>
                <a:latin typeface="Calibri" panose="020F0502020204030204" pitchFamily="34" charset="0"/>
              </a:rPr>
              <a:t>CAP Implementers Workshop</a:t>
            </a:r>
          </a:p>
          <a:p>
            <a:pPr>
              <a:spcBef>
                <a:spcPts val="0"/>
              </a:spcBef>
              <a:spcAft>
                <a:spcPts val="0"/>
              </a:spcAft>
              <a:defRPr/>
            </a:pPr>
            <a:r>
              <a:rPr lang="en-US" sz="2400" dirty="0">
                <a:solidFill>
                  <a:schemeClr val="bg1">
                    <a:lumMod val="50000"/>
                  </a:schemeClr>
                </a:solidFill>
                <a:latin typeface="Calibri" panose="020F0502020204030204" pitchFamily="34" charset="0"/>
              </a:rPr>
              <a:t>October 31, 2018</a:t>
            </a:r>
          </a:p>
          <a:p>
            <a:pPr>
              <a:spcBef>
                <a:spcPts val="0"/>
              </a:spcBef>
              <a:spcAft>
                <a:spcPts val="0"/>
              </a:spcAft>
              <a:defRPr/>
            </a:pPr>
            <a:r>
              <a:rPr lang="en-US" sz="2400" dirty="0">
                <a:solidFill>
                  <a:schemeClr val="bg1">
                    <a:lumMod val="50000"/>
                  </a:schemeClr>
                </a:solidFill>
                <a:latin typeface="Calibri" panose="020F0502020204030204" pitchFamily="34" charset="0"/>
              </a:rPr>
              <a:t>Elysa Jones, Chair  OASIS </a:t>
            </a:r>
          </a:p>
          <a:p>
            <a:pPr>
              <a:spcBef>
                <a:spcPts val="0"/>
              </a:spcBef>
              <a:spcAft>
                <a:spcPts val="0"/>
              </a:spcAft>
              <a:defRPr/>
            </a:pPr>
            <a:r>
              <a:rPr lang="en-US" sz="2400" dirty="0">
                <a:solidFill>
                  <a:schemeClr val="bg1">
                    <a:lumMod val="50000"/>
                  </a:schemeClr>
                </a:solidFill>
                <a:latin typeface="Calibri" panose="020F0502020204030204" pitchFamily="34" charset="0"/>
              </a:rPr>
              <a:t>Emergency Management Technical Committee</a:t>
            </a:r>
          </a:p>
          <a:p>
            <a:pPr>
              <a:spcBef>
                <a:spcPts val="0"/>
              </a:spcBef>
              <a:spcAft>
                <a:spcPts val="0"/>
              </a:spcAft>
              <a:defRPr/>
            </a:pPr>
            <a:r>
              <a:rPr lang="en-US" sz="2400" dirty="0">
                <a:solidFill>
                  <a:schemeClr val="bg1">
                    <a:lumMod val="50000"/>
                  </a:schemeClr>
                </a:solidFill>
                <a:latin typeface="Calibri" panose="020F0502020204030204" pitchFamily="34" charset="0"/>
              </a:rPr>
              <a:t>Emergency Interoperability Member Section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0974" y="300831"/>
            <a:ext cx="2834636" cy="944880"/>
          </a:xfrm>
          <a:prstGeom prst="rect">
            <a:avLst/>
          </a:prstGeom>
          <a:noFill/>
          <a:ln>
            <a:noFill/>
          </a:ln>
        </p:spPr>
      </p:pic>
    </p:spTree>
    <p:extLst>
      <p:ext uri="{BB962C8B-B14F-4D97-AF65-F5344CB8AC3E}">
        <p14:creationId xmlns:p14="http://schemas.microsoft.com/office/powerpoint/2010/main" val="2530357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72" name="Picture 16"/>
          <p:cNvPicPr>
            <a:picLocks noChangeAspect="1"/>
          </p:cNvPicPr>
          <p:nvPr/>
        </p:nvPicPr>
        <p:blipFill>
          <a:blip r:embed="rId3"/>
          <a:srcRect/>
          <a:stretch>
            <a:fillRect/>
          </a:stretch>
        </p:blipFill>
        <p:spPr bwMode="auto">
          <a:xfrm>
            <a:off x="6245976" y="690401"/>
            <a:ext cx="2090737" cy="549275"/>
          </a:xfrm>
          <a:prstGeom prst="rect">
            <a:avLst/>
          </a:prstGeom>
          <a:noFill/>
          <a:ln w="9525">
            <a:noFill/>
            <a:miter lim="800000"/>
            <a:headEnd/>
            <a:tailEnd/>
          </a:ln>
        </p:spPr>
      </p:pic>
      <p:sp>
        <p:nvSpPr>
          <p:cNvPr id="5" name="TextBox 4"/>
          <p:cNvSpPr txBox="1"/>
          <p:nvPr/>
        </p:nvSpPr>
        <p:spPr>
          <a:xfrm>
            <a:off x="1041621" y="868313"/>
            <a:ext cx="7239662" cy="4832092"/>
          </a:xfrm>
          <a:prstGeom prst="rect">
            <a:avLst/>
          </a:prstGeom>
          <a:noFill/>
        </p:spPr>
        <p:txBody>
          <a:bodyPr wrap="square" rtlCol="0">
            <a:spAutoFit/>
          </a:bodyPr>
          <a:lstStyle/>
          <a:p>
            <a:endParaRPr lang="en-US" sz="2800" dirty="0">
              <a:solidFill>
                <a:srgbClr val="7030A0"/>
              </a:solidFill>
            </a:endParaRPr>
          </a:p>
          <a:p>
            <a:endParaRPr lang="en-US" sz="2800" dirty="0">
              <a:solidFill>
                <a:srgbClr val="7030A0"/>
              </a:solidFill>
            </a:endParaRPr>
          </a:p>
          <a:p>
            <a:r>
              <a:rPr lang="en-US" sz="2800" dirty="0">
                <a:solidFill>
                  <a:schemeClr val="accent4">
                    <a:lumMod val="50000"/>
                    <a:lumOff val="50000"/>
                  </a:schemeClr>
                </a:solidFill>
              </a:rPr>
              <a:t>Create your standards fairly, transparently, and make them global</a:t>
            </a:r>
          </a:p>
          <a:p>
            <a:endParaRPr lang="en-US" sz="2800" dirty="0">
              <a:solidFill>
                <a:schemeClr val="accent4">
                  <a:lumMod val="50000"/>
                  <a:lumOff val="50000"/>
                </a:schemeClr>
              </a:solidFill>
            </a:endParaRPr>
          </a:p>
          <a:p>
            <a:r>
              <a:rPr lang="en-US" sz="2800" dirty="0">
                <a:solidFill>
                  <a:schemeClr val="accent4">
                    <a:lumMod val="50000"/>
                    <a:lumOff val="50000"/>
                  </a:schemeClr>
                </a:solidFill>
              </a:rPr>
              <a:t>OASIS is a global community of experts who drive the creation and adoption of open standards and open </a:t>
            </a:r>
            <a:r>
              <a:rPr lang="en-US" sz="2800">
                <a:solidFill>
                  <a:schemeClr val="accent4">
                    <a:lumMod val="50000"/>
                    <a:lumOff val="50000"/>
                  </a:schemeClr>
                </a:solidFill>
              </a:rPr>
              <a:t>source projects promoting </a:t>
            </a:r>
            <a:r>
              <a:rPr lang="en-US" sz="2800" dirty="0">
                <a:solidFill>
                  <a:schemeClr val="accent4">
                    <a:lumMod val="50000"/>
                    <a:lumOff val="50000"/>
                  </a:schemeClr>
                </a:solidFill>
              </a:rPr>
              <a:t>interoperability, innovation, and freedom of choice.</a:t>
            </a:r>
          </a:p>
          <a:p>
            <a:endParaRPr lang="en-US" sz="2800" dirty="0">
              <a:solidFill>
                <a:srgbClr val="FFC000"/>
              </a:solidFill>
            </a:endParaRPr>
          </a:p>
        </p:txBody>
      </p:sp>
      <p:sp>
        <p:nvSpPr>
          <p:cNvPr id="6" name="Slide Number Placeholder 5"/>
          <p:cNvSpPr>
            <a:spLocks noGrp="1"/>
          </p:cNvSpPr>
          <p:nvPr>
            <p:ph type="sldNum" sz="quarter" idx="4294967295"/>
          </p:nvPr>
        </p:nvSpPr>
        <p:spPr>
          <a:xfrm>
            <a:off x="8061153" y="6333067"/>
            <a:ext cx="405517" cy="388408"/>
          </a:xfrm>
          <a:prstGeom prst="rect">
            <a:avLst/>
          </a:prstGeom>
        </p:spPr>
        <p:txBody>
          <a:bodyPr/>
          <a:lstStyle/>
          <a:p>
            <a:fld id="{16D69D26-1485-7C4C-85B1-628A26625CE0}" type="slidenum">
              <a:rPr lang="en-US" smtClean="0"/>
              <a:pPr/>
              <a:t>2</a:t>
            </a:fld>
            <a:endParaRPr lang="en-US" dirty="0"/>
          </a:p>
        </p:txBody>
      </p:sp>
    </p:spTree>
    <p:extLst>
      <p:ext uri="{BB962C8B-B14F-4D97-AF65-F5344CB8AC3E}">
        <p14:creationId xmlns:p14="http://schemas.microsoft.com/office/powerpoint/2010/main" val="3771913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890" name="Rectangle 2"/>
          <p:cNvSpPr>
            <a:spLocks noGrp="1" noChangeArrowheads="1"/>
          </p:cNvSpPr>
          <p:nvPr>
            <p:ph type="title"/>
          </p:nvPr>
        </p:nvSpPr>
        <p:spPr>
          <a:xfrm>
            <a:off x="570651" y="571176"/>
            <a:ext cx="9144000" cy="1143000"/>
          </a:xfrm>
        </p:spPr>
        <p:txBody>
          <a:bodyPr rtlCol="0">
            <a:normAutofit fontScale="90000"/>
          </a:bodyPr>
          <a:lstStyle/>
          <a:p>
            <a:pPr fontAlgn="auto">
              <a:spcAft>
                <a:spcPts val="0"/>
              </a:spcAft>
              <a:defRPr/>
            </a:pPr>
            <a:r>
              <a:rPr lang="en-US" dirty="0"/>
              <a:t/>
            </a:r>
            <a:br>
              <a:rPr lang="en-US" dirty="0"/>
            </a:br>
            <a:r>
              <a:rPr lang="en-US" dirty="0">
                <a:latin typeface="Marydale"/>
              </a:rPr>
              <a:t>Established presence, </a:t>
            </a:r>
            <a:br>
              <a:rPr lang="en-US" dirty="0">
                <a:latin typeface="Marydale"/>
              </a:rPr>
            </a:br>
            <a:r>
              <a:rPr lang="en-US" dirty="0">
                <a:latin typeface="Marydale"/>
              </a:rPr>
              <a:t>Current agenda</a:t>
            </a:r>
            <a:r>
              <a:rPr lang="en-US" dirty="0"/>
              <a:t/>
            </a:r>
            <a:br>
              <a:rPr lang="en-US" dirty="0"/>
            </a:br>
            <a:endParaRPr lang="en-US" dirty="0"/>
          </a:p>
        </p:txBody>
      </p:sp>
      <p:sp>
        <p:nvSpPr>
          <p:cNvPr id="16386" name="Rectangle 3"/>
          <p:cNvSpPr>
            <a:spLocks noGrp="1" noChangeArrowheads="1"/>
          </p:cNvSpPr>
          <p:nvPr>
            <p:ph type="body" idx="1"/>
          </p:nvPr>
        </p:nvSpPr>
        <p:spPr>
          <a:xfrm>
            <a:off x="477838" y="2245258"/>
            <a:ext cx="7788275" cy="4125379"/>
          </a:xfrm>
        </p:spPr>
        <p:txBody>
          <a:bodyPr/>
          <a:lstStyle/>
          <a:p>
            <a:r>
              <a:rPr lang="en-US" sz="2400" dirty="0"/>
              <a:t>Nonprofit consortium</a:t>
            </a:r>
          </a:p>
          <a:p>
            <a:r>
              <a:rPr lang="en-US" sz="2400" dirty="0"/>
              <a:t>Founded 1993 </a:t>
            </a:r>
          </a:p>
          <a:p>
            <a:r>
              <a:rPr lang="en-US" sz="2400" dirty="0"/>
              <a:t>Global </a:t>
            </a:r>
          </a:p>
          <a:p>
            <a:pPr marL="457200" lvl="1" indent="0">
              <a:buNone/>
            </a:pPr>
            <a:r>
              <a:rPr lang="en-US" sz="1600" dirty="0"/>
              <a:t>5,000+ participants </a:t>
            </a:r>
            <a:br>
              <a:rPr lang="en-US" sz="1600" dirty="0"/>
            </a:br>
            <a:r>
              <a:rPr lang="en-US" sz="1600" dirty="0"/>
              <a:t>600+ orgs &amp; individuals in 100+ countries</a:t>
            </a:r>
          </a:p>
          <a:p>
            <a:r>
              <a:rPr lang="en-US" sz="2400" dirty="0"/>
              <a:t>Home of 70+ Technical Committees </a:t>
            </a:r>
          </a:p>
          <a:p>
            <a:r>
              <a:rPr lang="en-US" sz="2400" dirty="0"/>
              <a:t>Broad portfolio of standards: security, privacy, Cloud, M2M, </a:t>
            </a:r>
            <a:r>
              <a:rPr lang="en-US" sz="2400" dirty="0" err="1"/>
              <a:t>IoT</a:t>
            </a:r>
            <a:r>
              <a:rPr lang="en-US" sz="2400" dirty="0"/>
              <a:t>, content technologies, energy, </a:t>
            </a:r>
            <a:r>
              <a:rPr lang="en-US" sz="2400" dirty="0" err="1"/>
              <a:t>eGov</a:t>
            </a:r>
            <a:r>
              <a:rPr lang="en-US" sz="2400" dirty="0"/>
              <a:t>, legal, emergency management, finance, Big Data, healthcare, </a:t>
            </a:r>
            <a:br>
              <a:rPr lang="en-US" sz="2400" dirty="0"/>
            </a:br>
            <a:r>
              <a:rPr lang="en-US" sz="2400" dirty="0"/>
              <a:t>+ other areas identified by members</a:t>
            </a:r>
            <a:endParaRPr lang="en-US" sz="2000" dirty="0"/>
          </a:p>
        </p:txBody>
      </p:sp>
      <p:graphicFrame>
        <p:nvGraphicFramePr>
          <p:cNvPr id="16387" name="Chart 1"/>
          <p:cNvGraphicFramePr>
            <a:graphicFrameLocks/>
          </p:cNvGraphicFramePr>
          <p:nvPr>
            <p:extLst/>
          </p:nvPr>
        </p:nvGraphicFramePr>
        <p:xfrm>
          <a:off x="4003423" y="880125"/>
          <a:ext cx="4724400" cy="3182938"/>
        </p:xfrm>
        <a:graphic>
          <a:graphicData uri="http://schemas.openxmlformats.org/presentationml/2006/ole">
            <mc:AlternateContent xmlns:mc="http://schemas.openxmlformats.org/markup-compatibility/2006">
              <mc:Choice xmlns:v="urn:schemas-microsoft-com:vml" Requires="v">
                <p:oleObj spid="_x0000_s1027" r:id="rId4" imgW="4718713" imgH="3182388" progId="Excel.Sheet.8">
                  <p:embed/>
                </p:oleObj>
              </mc:Choice>
              <mc:Fallback>
                <p:oleObj r:id="rId4" imgW="4718713" imgH="3182388" progId="Excel.Sheet.8">
                  <p:embed/>
                  <p:pic>
                    <p:nvPicPr>
                      <p:cNvPr id="16387" name="Chart 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3423" y="880125"/>
                        <a:ext cx="4724400" cy="3182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4294967295"/>
          </p:nvPr>
        </p:nvSpPr>
        <p:spPr>
          <a:xfrm>
            <a:off x="7992532" y="6370637"/>
            <a:ext cx="694267" cy="350838"/>
          </a:xfrm>
          <a:prstGeom prst="rect">
            <a:avLst/>
          </a:prstGeom>
        </p:spPr>
        <p:txBody>
          <a:bodyPr/>
          <a:lstStyle/>
          <a:p>
            <a:fld id="{16D69D26-1485-7C4C-85B1-628A26625CE0}" type="slidenum">
              <a:rPr lang="en-US" smtClean="0"/>
              <a:pPr/>
              <a:t>3</a:t>
            </a:fld>
            <a:endParaRPr lang="en-US" dirty="0"/>
          </a:p>
        </p:txBody>
      </p:sp>
    </p:spTree>
    <p:extLst>
      <p:ext uri="{BB962C8B-B14F-4D97-AF65-F5344CB8AC3E}">
        <p14:creationId xmlns:p14="http://schemas.microsoft.com/office/powerpoint/2010/main" val="2786262807"/>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0359"/>
            <a:ext cx="8229600" cy="1143000"/>
          </a:xfrm>
        </p:spPr>
        <p:txBody>
          <a:bodyPr/>
          <a:lstStyle/>
          <a:p>
            <a:r>
              <a:rPr lang="en-US" sz="4000" dirty="0">
                <a:latin typeface="Marydale"/>
              </a:rPr>
              <a:t>Internationally recognized</a:t>
            </a:r>
          </a:p>
        </p:txBody>
      </p:sp>
      <p:sp>
        <p:nvSpPr>
          <p:cNvPr id="3" name="Content Placeholder 2"/>
          <p:cNvSpPr>
            <a:spLocks noGrp="1"/>
          </p:cNvSpPr>
          <p:nvPr>
            <p:ph idx="1"/>
          </p:nvPr>
        </p:nvSpPr>
        <p:spPr>
          <a:xfrm>
            <a:off x="457200" y="1925618"/>
            <a:ext cx="8342556" cy="4348433"/>
          </a:xfrm>
        </p:spPr>
        <p:txBody>
          <a:bodyPr>
            <a:normAutofit/>
          </a:bodyPr>
          <a:lstStyle/>
          <a:p>
            <a:r>
              <a:rPr lang="en-US" sz="2400" dirty="0"/>
              <a:t>EU classifies OASIS as “one of the top three </a:t>
            </a:r>
            <a:br>
              <a:rPr lang="en-US" sz="2400" dirty="0"/>
            </a:br>
            <a:r>
              <a:rPr lang="en-US" sz="2400" dirty="0"/>
              <a:t>ICT consortia”.</a:t>
            </a:r>
          </a:p>
          <a:p>
            <a:r>
              <a:rPr lang="en-US" sz="2400" dirty="0">
                <a:hlinkClick r:id="rId3"/>
              </a:rPr>
              <a:t>EU Regulation 1025/2012</a:t>
            </a:r>
            <a:r>
              <a:rPr lang="en-US" sz="2400" dirty="0"/>
              <a:t> allows OASIS specs </a:t>
            </a:r>
            <a:br>
              <a:rPr lang="en-US" sz="2400" dirty="0"/>
            </a:br>
            <a:r>
              <a:rPr lang="en-US" sz="2400" dirty="0"/>
              <a:t>to be referenced in public procurement</a:t>
            </a:r>
          </a:p>
          <a:p>
            <a:r>
              <a:rPr lang="en-US" sz="2400" dirty="0"/>
              <a:t>OASIS is permanent member of EC’s European  </a:t>
            </a:r>
            <a:br>
              <a:rPr lang="en-US" sz="2400" dirty="0"/>
            </a:br>
            <a:r>
              <a:rPr lang="en-US" sz="2400" dirty="0"/>
              <a:t>Multi-Stakeholder Platform on ICT Standardization</a:t>
            </a:r>
          </a:p>
          <a:p>
            <a:r>
              <a:rPr lang="en-US" sz="2400" dirty="0"/>
              <a:t>OASIS TC Process is ANSI-accredited.</a:t>
            </a:r>
            <a:br>
              <a:rPr lang="en-US" sz="2400" dirty="0"/>
            </a:br>
            <a:endParaRPr lang="en-US" sz="2400" dirty="0"/>
          </a:p>
        </p:txBody>
      </p:sp>
      <p:sp>
        <p:nvSpPr>
          <p:cNvPr id="4" name="Slide Number Placeholder 3"/>
          <p:cNvSpPr>
            <a:spLocks noGrp="1"/>
          </p:cNvSpPr>
          <p:nvPr>
            <p:ph type="sldNum" sz="quarter" idx="4294967295"/>
          </p:nvPr>
        </p:nvSpPr>
        <p:spPr>
          <a:xfrm>
            <a:off x="7975600" y="6449003"/>
            <a:ext cx="711200" cy="272472"/>
          </a:xfrm>
          <a:prstGeom prst="rect">
            <a:avLst/>
          </a:prstGeom>
        </p:spPr>
        <p:txBody>
          <a:bodyPr/>
          <a:lstStyle/>
          <a:p>
            <a:fld id="{16D69D26-1485-7C4C-85B1-628A26625CE0}" type="slidenum">
              <a:rPr lang="en-US" smtClean="0"/>
              <a:pPr/>
              <a:t>4</a:t>
            </a:fld>
            <a:endParaRPr lang="en-US" dirty="0"/>
          </a:p>
        </p:txBody>
      </p:sp>
      <p:pic>
        <p:nvPicPr>
          <p:cNvPr id="6" name="Picture 2" descr="https://encrypted-tbn3.gstatic.com/images?q=tbn:ANd9GcTZCGrmqvQH6uDw1NxHHdyYKwn2qA-o9SpMeYMrxKiJ6MORAMCz"/>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9432" y="5358998"/>
            <a:ext cx="1139070" cy="113907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encrypted-tbn3.gstatic.com/images?q=tbn:ANd9GcR9eTQRKAmFRJd2mnZJV_FW9PVHB3azWy-FHLMNTTMuIG7SlpL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6657" y="5416468"/>
            <a:ext cx="919737" cy="103253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s://encrypted-tbn1.gstatic.com/images?q=tbn:ANd9GcSbUpj7Pl7kOP7pXzpc2IgFBXK_fYH7bIpqnVE7BSpPUC7A8njXY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82951" y="5541652"/>
            <a:ext cx="782165" cy="78216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6" descr="http://www.ebcm-vet.net/Uploads/images/cefact.jpg"/>
          <p:cNvPicPr>
            <a:picLocks noChangeAspect="1" noChangeArrowheads="1"/>
          </p:cNvPicPr>
          <p:nvPr/>
        </p:nvPicPr>
        <p:blipFill rotWithShape="1">
          <a:blip r:embed="rId7">
            <a:extLst>
              <a:ext uri="{28A0092B-C50C-407E-A947-70E740481C1C}">
                <a14:useLocalDpi xmlns:a14="http://schemas.microsoft.com/office/drawing/2010/main" val="0"/>
              </a:ext>
            </a:extLst>
          </a:blip>
          <a:srcRect l="22126" r="23686" b="20226"/>
          <a:stretch/>
        </p:blipFill>
        <p:spPr bwMode="auto">
          <a:xfrm>
            <a:off x="5747489" y="5562462"/>
            <a:ext cx="1315087" cy="90470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4" descr="https://encrypted-tbn3.gstatic.com/images?q=tbn:ANd9GcSL6V3e2lfSnHLZ5rNVTIgHqQvx3mndbVka3tSj-TrHVHnvFJ6P"/>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37914" y="3287487"/>
            <a:ext cx="809625" cy="94297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6" descr="https://encrypted-tbn0.gstatic.com/images?q=tbn:ANd9GcRxgRq6jCH2JHtgHNMXeQLGFyGPCF0UgGWQhReJ8iyQzOdNXUPY"/>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96635" y="5374040"/>
            <a:ext cx="1100137" cy="104298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www.acca.org/wp-content/uploads/2014/01/ANSI_logo.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86650" y="4458569"/>
            <a:ext cx="1106146" cy="65403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90230" y="5562780"/>
            <a:ext cx="784722" cy="807828"/>
          </a:xfrm>
          <a:prstGeom prst="rect">
            <a:avLst/>
          </a:prstGeom>
        </p:spPr>
      </p:pic>
    </p:spTree>
    <p:extLst>
      <p:ext uri="{BB962C8B-B14F-4D97-AF65-F5344CB8AC3E}">
        <p14:creationId xmlns:p14="http://schemas.microsoft.com/office/powerpoint/2010/main" val="2853061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198" y="163002"/>
            <a:ext cx="8229600" cy="1143000"/>
          </a:xfrm>
        </p:spPr>
        <p:txBody>
          <a:bodyPr/>
          <a:lstStyle/>
          <a:p>
            <a:r>
              <a:rPr lang="en-US" dirty="0">
                <a:latin typeface="Marydale"/>
              </a:rPr>
              <a:t>OASIS </a:t>
            </a:r>
            <a:r>
              <a:rPr lang="en-US" i="1" dirty="0">
                <a:latin typeface="Marydale"/>
                <a:sym typeface="Wingdings" panose="05000000000000000000" pitchFamily="2" charset="2"/>
              </a:rPr>
              <a:t></a:t>
            </a:r>
            <a:r>
              <a:rPr lang="en-US" dirty="0">
                <a:latin typeface="Marydale"/>
                <a:sym typeface="Wingdings" panose="05000000000000000000" pitchFamily="2" charset="2"/>
              </a:rPr>
              <a:t>   </a:t>
            </a:r>
            <a:r>
              <a:rPr lang="en-US" dirty="0">
                <a:latin typeface="Marydale"/>
              </a:rPr>
              <a:t>de jure</a:t>
            </a:r>
          </a:p>
        </p:txBody>
      </p:sp>
      <p:graphicFrame>
        <p:nvGraphicFramePr>
          <p:cNvPr id="5" name="Content Placeholder 4"/>
          <p:cNvGraphicFramePr>
            <a:graphicFrameLocks noGrp="1"/>
          </p:cNvGraphicFramePr>
          <p:nvPr>
            <p:ph idx="1"/>
            <p:extLst/>
          </p:nvPr>
        </p:nvGraphicFramePr>
        <p:xfrm>
          <a:off x="457200" y="1204858"/>
          <a:ext cx="8229600" cy="4958168"/>
        </p:xfrm>
        <a:graphic>
          <a:graphicData uri="http://schemas.openxmlformats.org/drawingml/2006/table">
            <a:tbl>
              <a:tblPr firstRow="1" bandRow="1">
                <a:tableStyleId>{00A15C55-8517-42AA-B614-E9B94910E393}</a:tableStyleId>
              </a:tblPr>
              <a:tblGrid>
                <a:gridCol w="5169049">
                  <a:extLst>
                    <a:ext uri="{9D8B030D-6E8A-4147-A177-3AD203B41FA5}">
                      <a16:colId xmlns:a16="http://schemas.microsoft.com/office/drawing/2014/main" xmlns="" val="20000"/>
                    </a:ext>
                  </a:extLst>
                </a:gridCol>
                <a:gridCol w="3060551">
                  <a:extLst>
                    <a:ext uri="{9D8B030D-6E8A-4147-A177-3AD203B41FA5}">
                      <a16:colId xmlns:a16="http://schemas.microsoft.com/office/drawing/2014/main" xmlns="" val="20001"/>
                    </a:ext>
                  </a:extLst>
                </a:gridCol>
              </a:tblGrid>
              <a:tr h="389833">
                <a:tc>
                  <a:txBody>
                    <a:bodyPr/>
                    <a:lstStyle/>
                    <a:p>
                      <a:r>
                        <a:rPr lang="en-US" dirty="0"/>
                        <a:t>OASIS Standard</a:t>
                      </a:r>
                    </a:p>
                  </a:txBody>
                  <a:tcPr/>
                </a:tc>
                <a:tc>
                  <a:txBody>
                    <a:bodyPr/>
                    <a:lstStyle/>
                    <a:p>
                      <a:r>
                        <a:rPr lang="en-US" dirty="0"/>
                        <a:t>Also</a:t>
                      </a:r>
                      <a:r>
                        <a:rPr lang="en-US" baseline="0" dirty="0"/>
                        <a:t> </a:t>
                      </a:r>
                      <a:r>
                        <a:rPr lang="en-US" dirty="0"/>
                        <a:t>Approved</a:t>
                      </a:r>
                      <a:r>
                        <a:rPr lang="en-US" baseline="0" dirty="0"/>
                        <a:t> As:</a:t>
                      </a:r>
                      <a:endParaRPr lang="en-US" dirty="0"/>
                    </a:p>
                  </a:txBody>
                  <a:tcPr/>
                </a:tc>
                <a:extLst>
                  <a:ext uri="{0D108BD9-81ED-4DB2-BD59-A6C34878D82A}">
                    <a16:rowId xmlns:a16="http://schemas.microsoft.com/office/drawing/2014/main" xmlns="" val="10000"/>
                  </a:ext>
                </a:extLst>
              </a:tr>
              <a:tr h="389833">
                <a:tc>
                  <a:txBody>
                    <a:bodyPr/>
                    <a:lstStyle/>
                    <a:p>
                      <a:r>
                        <a:rPr lang="en-US" dirty="0"/>
                        <a:t>Advanced Message Queuing Protocol</a:t>
                      </a:r>
                      <a:r>
                        <a:rPr lang="en-US" baseline="0" dirty="0"/>
                        <a:t> (</a:t>
                      </a:r>
                      <a:r>
                        <a:rPr lang="en-US" dirty="0"/>
                        <a:t>AMQP)</a:t>
                      </a:r>
                    </a:p>
                  </a:txBody>
                  <a:tcPr/>
                </a:tc>
                <a:tc>
                  <a:txBody>
                    <a:bodyPr/>
                    <a:lstStyle/>
                    <a:p>
                      <a:r>
                        <a:rPr lang="en-GB" sz="1800" kern="1200" dirty="0">
                          <a:effectLst/>
                        </a:rPr>
                        <a:t>ISO/IEC </a:t>
                      </a:r>
                      <a:r>
                        <a:rPr lang="en-US" sz="1800" kern="1200" dirty="0">
                          <a:effectLst/>
                        </a:rPr>
                        <a:t>19464</a:t>
                      </a:r>
                      <a:endParaRPr lang="en-US" dirty="0"/>
                    </a:p>
                  </a:txBody>
                  <a:tcPr/>
                </a:tc>
                <a:extLst>
                  <a:ext uri="{0D108BD9-81ED-4DB2-BD59-A6C34878D82A}">
                    <a16:rowId xmlns:a16="http://schemas.microsoft.com/office/drawing/2014/main" xmlns="" val="10001"/>
                  </a:ext>
                </a:extLst>
              </a:tr>
              <a:tr h="502886">
                <a:tc>
                  <a:txBody>
                    <a:bodyPr/>
                    <a:lstStyle/>
                    <a:p>
                      <a:r>
                        <a:rPr lang="en-US" sz="1800" kern="1200" dirty="0" err="1">
                          <a:effectLst/>
                        </a:rPr>
                        <a:t>ebXML</a:t>
                      </a:r>
                      <a:r>
                        <a:rPr lang="en-US" sz="1800" kern="1200" dirty="0">
                          <a:effectLst/>
                        </a:rPr>
                        <a:t> Collaborative Partner Profile Agreement</a:t>
                      </a:r>
                      <a:endParaRPr lang="en-US" sz="1800" kern="1200" dirty="0">
                        <a:solidFill>
                          <a:schemeClr val="dk1"/>
                        </a:solidFill>
                        <a:effectLst/>
                        <a:latin typeface="+mn-lt"/>
                        <a:ea typeface="+mn-ea"/>
                        <a:cs typeface="+mn-cs"/>
                      </a:endParaRPr>
                    </a:p>
                  </a:txBody>
                  <a:tcPr/>
                </a:tc>
                <a:tc>
                  <a:txBody>
                    <a:bodyPr/>
                    <a:lstStyle/>
                    <a:p>
                      <a:r>
                        <a:rPr lang="en-US" sz="1800" kern="1200" dirty="0">
                          <a:effectLst/>
                        </a:rPr>
                        <a:t>ISO 15000-1</a:t>
                      </a:r>
                      <a:endParaRPr lang="en-US" dirty="0"/>
                    </a:p>
                  </a:txBody>
                  <a:tcPr/>
                </a:tc>
                <a:extLst>
                  <a:ext uri="{0D108BD9-81ED-4DB2-BD59-A6C34878D82A}">
                    <a16:rowId xmlns:a16="http://schemas.microsoft.com/office/drawing/2014/main" xmlns="" val="10002"/>
                  </a:ext>
                </a:extLst>
              </a:tr>
              <a:tr h="4137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err="1">
                          <a:effectLst/>
                        </a:rPr>
                        <a:t>ebXML</a:t>
                      </a:r>
                      <a:r>
                        <a:rPr lang="en-US" sz="1800" kern="1200" dirty="0">
                          <a:effectLst/>
                        </a:rPr>
                        <a:t> Messaging Service Specification</a:t>
                      </a:r>
                      <a:endParaRPr lang="en-US" sz="1800" kern="1200" dirty="0">
                        <a:solidFill>
                          <a:schemeClr val="dk1"/>
                        </a:solidFill>
                        <a:effectLst/>
                        <a:latin typeface="+mn-lt"/>
                        <a:ea typeface="+mn-ea"/>
                        <a:cs typeface="+mn-cs"/>
                      </a:endParaRPr>
                    </a:p>
                  </a:txBody>
                  <a:tcPr/>
                </a:tc>
                <a:tc>
                  <a:txBody>
                    <a:bodyPr/>
                    <a:lstStyle/>
                    <a:p>
                      <a:r>
                        <a:rPr lang="en-US" sz="1800" kern="1200" dirty="0">
                          <a:effectLst/>
                        </a:rPr>
                        <a:t>ISO 15000-2</a:t>
                      </a:r>
                      <a:endParaRPr lang="en-US" dirty="0"/>
                    </a:p>
                  </a:txBody>
                  <a:tcPr/>
                </a:tc>
                <a:extLst>
                  <a:ext uri="{0D108BD9-81ED-4DB2-BD59-A6C34878D82A}">
                    <a16:rowId xmlns:a16="http://schemas.microsoft.com/office/drawing/2014/main" xmlns="" val="10003"/>
                  </a:ext>
                </a:extLst>
              </a:tr>
              <a:tr h="4654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err="1">
                          <a:effectLst/>
                        </a:rPr>
                        <a:t>ebXML</a:t>
                      </a:r>
                      <a:r>
                        <a:rPr lang="en-US" sz="1800" kern="1200" dirty="0">
                          <a:effectLst/>
                        </a:rPr>
                        <a:t> Registry Information Model</a:t>
                      </a:r>
                      <a:endParaRPr lang="en-US" sz="1800" kern="1200" dirty="0">
                        <a:solidFill>
                          <a:schemeClr val="dk1"/>
                        </a:solidFill>
                        <a:effectLst/>
                        <a:latin typeface="+mn-lt"/>
                        <a:ea typeface="+mn-ea"/>
                        <a:cs typeface="+mn-cs"/>
                      </a:endParaRPr>
                    </a:p>
                  </a:txBody>
                  <a:tcPr/>
                </a:tc>
                <a:tc>
                  <a:txBody>
                    <a:bodyPr/>
                    <a:lstStyle/>
                    <a:p>
                      <a:r>
                        <a:rPr lang="en-US" sz="1800" kern="1200" dirty="0">
                          <a:effectLst/>
                        </a:rPr>
                        <a:t>ISO 15000-3</a:t>
                      </a:r>
                      <a:endParaRPr lang="en-US" dirty="0"/>
                    </a:p>
                  </a:txBody>
                  <a:tcPr/>
                </a:tc>
                <a:extLst>
                  <a:ext uri="{0D108BD9-81ED-4DB2-BD59-A6C34878D82A}">
                    <a16:rowId xmlns:a16="http://schemas.microsoft.com/office/drawing/2014/main" xmlns="" val="10004"/>
                  </a:ext>
                </a:extLst>
              </a:tr>
              <a:tr h="4861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err="1">
                          <a:effectLst/>
                        </a:rPr>
                        <a:t>ebXML</a:t>
                      </a:r>
                      <a:r>
                        <a:rPr lang="en-US" sz="1800" kern="1200" dirty="0">
                          <a:effectLst/>
                        </a:rPr>
                        <a:t> Registry Services Specification</a:t>
                      </a:r>
                      <a:endParaRPr lang="en-US" dirty="0"/>
                    </a:p>
                  </a:txBody>
                  <a:tcPr/>
                </a:tc>
                <a:tc>
                  <a:txBody>
                    <a:bodyPr/>
                    <a:lstStyle/>
                    <a:p>
                      <a:r>
                        <a:rPr lang="en-US" sz="1800" kern="1200" dirty="0">
                          <a:effectLst/>
                        </a:rPr>
                        <a:t>ISO 15000-4</a:t>
                      </a:r>
                      <a:endParaRPr lang="en-US" dirty="0"/>
                    </a:p>
                  </a:txBody>
                  <a:tcPr/>
                </a:tc>
                <a:extLst>
                  <a:ext uri="{0D108BD9-81ED-4DB2-BD59-A6C34878D82A}">
                    <a16:rowId xmlns:a16="http://schemas.microsoft.com/office/drawing/2014/main" xmlns="" val="10005"/>
                  </a:ext>
                </a:extLst>
              </a:tr>
              <a:tr h="3898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Security Assertion Markup Language (SAML)</a:t>
                      </a:r>
                    </a:p>
                  </a:txBody>
                  <a:tcPr/>
                </a:tc>
                <a:tc>
                  <a:txBody>
                    <a:bodyPr/>
                    <a:lstStyle/>
                    <a:p>
                      <a:r>
                        <a:rPr lang="en-US" dirty="0"/>
                        <a:t>ITU-T Rec. X.1141</a:t>
                      </a:r>
                    </a:p>
                  </a:txBody>
                  <a:tcPr/>
                </a:tc>
                <a:extLst>
                  <a:ext uri="{0D108BD9-81ED-4DB2-BD59-A6C34878D82A}">
                    <a16:rowId xmlns:a16="http://schemas.microsoft.com/office/drawing/2014/main" xmlns="" val="10006"/>
                  </a:ext>
                </a:extLst>
              </a:tr>
              <a:tr h="45830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Extensible Access Control Markup Language (XACML)</a:t>
                      </a:r>
                    </a:p>
                  </a:txBody>
                  <a:tcPr/>
                </a:tc>
                <a:tc>
                  <a:txBody>
                    <a:bodyPr/>
                    <a:lstStyle/>
                    <a:p>
                      <a:r>
                        <a:rPr lang="en-US" dirty="0"/>
                        <a:t>ITU-T Rec. X.1142</a:t>
                      </a:r>
                    </a:p>
                  </a:txBody>
                  <a:tcPr/>
                </a:tc>
                <a:extLst>
                  <a:ext uri="{0D108BD9-81ED-4DB2-BD59-A6C34878D82A}">
                    <a16:rowId xmlns:a16="http://schemas.microsoft.com/office/drawing/2014/main" xmlns="" val="10007"/>
                  </a:ext>
                </a:extLst>
              </a:tr>
              <a:tr h="3898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OpenDocument</a:t>
                      </a:r>
                      <a:r>
                        <a:rPr lang="en-US" baseline="0" dirty="0"/>
                        <a:t> Format (ODF)</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ISO/IEC 26300</a:t>
                      </a:r>
                    </a:p>
                  </a:txBody>
                  <a:tcPr/>
                </a:tc>
                <a:extLst>
                  <a:ext uri="{0D108BD9-81ED-4DB2-BD59-A6C34878D82A}">
                    <a16:rowId xmlns:a16="http://schemas.microsoft.com/office/drawing/2014/main" xmlns="" val="10008"/>
                  </a:ext>
                </a:extLst>
              </a:tr>
              <a:tr h="3898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Common Alerting Protocol (CAP)</a:t>
                      </a:r>
                    </a:p>
                  </a:txBody>
                  <a:tcPr/>
                </a:tc>
                <a:tc>
                  <a:txBody>
                    <a:bodyPr/>
                    <a:lstStyle/>
                    <a:p>
                      <a:r>
                        <a:rPr lang="en-US" dirty="0"/>
                        <a:t>ITU-T Rec. X.1303</a:t>
                      </a:r>
                    </a:p>
                  </a:txBody>
                  <a:tcPr/>
                </a:tc>
                <a:extLst>
                  <a:ext uri="{0D108BD9-81ED-4DB2-BD59-A6C34878D82A}">
                    <a16:rowId xmlns:a16="http://schemas.microsoft.com/office/drawing/2014/main" xmlns="" val="10009"/>
                  </a:ext>
                </a:extLst>
              </a:tr>
              <a:tr h="5007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Computer Graphics Metafile (</a:t>
                      </a:r>
                      <a:r>
                        <a:rPr lang="en-US" dirty="0" err="1"/>
                        <a:t>WebCGM</a:t>
                      </a:r>
                      <a:r>
                        <a:rPr lang="en-US" dirty="0"/>
                        <a:t>) </a:t>
                      </a:r>
                    </a:p>
                  </a:txBody>
                  <a:tcPr/>
                </a:tc>
                <a:tc>
                  <a:txBody>
                    <a:bodyPr/>
                    <a:lstStyle/>
                    <a:p>
                      <a:r>
                        <a:rPr lang="en-US" dirty="0"/>
                        <a:t>W3C </a:t>
                      </a:r>
                      <a:r>
                        <a:rPr lang="en-US" dirty="0" err="1"/>
                        <a:t>WebCGM</a:t>
                      </a:r>
                      <a:endParaRPr lang="en-US" dirty="0"/>
                    </a:p>
                  </a:txBody>
                  <a:tcPr/>
                </a:tc>
                <a:extLst>
                  <a:ext uri="{0D108BD9-81ED-4DB2-BD59-A6C34878D82A}">
                    <a16:rowId xmlns:a16="http://schemas.microsoft.com/office/drawing/2014/main" xmlns="" val="10010"/>
                  </a:ext>
                </a:extLst>
              </a:tr>
            </a:tbl>
          </a:graphicData>
        </a:graphic>
      </p:graphicFrame>
      <p:sp>
        <p:nvSpPr>
          <p:cNvPr id="4" name="Slide Number Placeholder 3"/>
          <p:cNvSpPr>
            <a:spLocks noGrp="1"/>
          </p:cNvSpPr>
          <p:nvPr>
            <p:ph type="sldNum" sz="quarter" idx="4294967295"/>
          </p:nvPr>
        </p:nvSpPr>
        <p:spPr>
          <a:xfrm>
            <a:off x="7958666" y="6444477"/>
            <a:ext cx="728133" cy="276998"/>
          </a:xfrm>
          <a:prstGeom prst="rect">
            <a:avLst/>
          </a:prstGeom>
        </p:spPr>
        <p:txBody>
          <a:bodyPr/>
          <a:lstStyle/>
          <a:p>
            <a:pPr>
              <a:defRPr/>
            </a:pPr>
            <a:fld id="{4F3D83C2-F34C-4FE1-9B08-BFE22A956B18}" type="slidenum">
              <a:rPr lang="en-US" smtClean="0"/>
              <a:pPr>
                <a:defRPr/>
              </a:pPr>
              <a:t>5</a:t>
            </a:fld>
            <a:endParaRPr lang="en-US"/>
          </a:p>
        </p:txBody>
      </p:sp>
      <p:sp>
        <p:nvSpPr>
          <p:cNvPr id="6" name="Rectangle 5"/>
          <p:cNvSpPr/>
          <p:nvPr/>
        </p:nvSpPr>
        <p:spPr>
          <a:xfrm>
            <a:off x="410198" y="6136700"/>
            <a:ext cx="8182598" cy="523220"/>
          </a:xfrm>
          <a:prstGeom prst="rect">
            <a:avLst/>
          </a:prstGeom>
        </p:spPr>
        <p:txBody>
          <a:bodyPr wrap="square">
            <a:spAutoFit/>
          </a:bodyPr>
          <a:lstStyle/>
          <a:p>
            <a:r>
              <a:rPr lang="en-US" sz="1400" i="1" dirty="0"/>
              <a:t>Underway: EDXL/HAVE at HL7, UBL at ISO/IEC, </a:t>
            </a:r>
            <a:r>
              <a:rPr lang="en-US" sz="1400" i="1" dirty="0" err="1"/>
              <a:t>searchRetrieve</a:t>
            </a:r>
            <a:r>
              <a:rPr lang="en-US" sz="1400" i="1" dirty="0"/>
              <a:t> at ISO, </a:t>
            </a:r>
            <a:r>
              <a:rPr lang="en-US" sz="1400" i="1" dirty="0" err="1"/>
              <a:t>EnergyInterop</a:t>
            </a:r>
            <a:r>
              <a:rPr lang="en-US" sz="1400" i="1" dirty="0"/>
              <a:t> at IEC; Submissions soon: OData, XLIFF, MQTT </a:t>
            </a:r>
            <a:endParaRPr lang="en-US" dirty="0"/>
          </a:p>
        </p:txBody>
      </p:sp>
    </p:spTree>
    <p:extLst>
      <p:ext uri="{BB962C8B-B14F-4D97-AF65-F5344CB8AC3E}">
        <p14:creationId xmlns:p14="http://schemas.microsoft.com/office/powerpoint/2010/main" val="4048187897"/>
      </p:ext>
    </p:extLst>
  </p:cSld>
  <p:clrMapOvr>
    <a:masterClrMapping/>
  </p:clrMapOvr>
</p:sld>
</file>

<file path=ppt/theme/theme1.xml><?xml version="1.0" encoding="utf-8"?>
<a:theme xmlns:a="http://schemas.openxmlformats.org/drawingml/2006/main" name="IEM_Simple_PPT_Template">
  <a:themeElements>
    <a:clrScheme name="IEM Simple PPT">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768D60"/>
      </a:hlink>
      <a:folHlink>
        <a:srgbClr val="516542"/>
      </a:folHlink>
    </a:clrScheme>
    <a:fontScheme name="Default Design">
      <a:majorFont>
        <a:latin typeface="Yanone Kaffeesatz"/>
        <a:ea typeface=""/>
        <a:cs typeface=""/>
      </a:majorFont>
      <a:minorFont>
        <a:latin typeface="Yanone Kaffeesatz"/>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D5CD2F8EBDA1B4DAA04301B5C53426B" ma:contentTypeVersion="1" ma:contentTypeDescription="Create a new document." ma:contentTypeScope="" ma:versionID="f37fe24c5a91dc9a20eb370adfa98914">
  <xsd:schema xmlns:xsd="http://www.w3.org/2001/XMLSchema" xmlns:xs="http://www.w3.org/2001/XMLSchema" xmlns:p="http://schemas.microsoft.com/office/2006/metadata/properties" xmlns:ns2="31b2d6e8-4fdf-4806-9a7d-d55baea286ba" targetNamespace="http://schemas.microsoft.com/office/2006/metadata/properties" ma:root="true" ma:fieldsID="003a4d72e84dab658d24f0b745360251" ns2:_="">
    <xsd:import namespace="31b2d6e8-4fdf-4806-9a7d-d55baea286ba"/>
    <xsd:element name="properties">
      <xsd:complexType>
        <xsd:sequence>
          <xsd:element name="documentManagement">
            <xsd:complexType>
              <xsd:all>
                <xsd:element ref="ns2:Document_x0020_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b2d6e8-4fdf-4806-9a7d-d55baea286ba" elementFormDefault="qualified">
    <xsd:import namespace="http://schemas.microsoft.com/office/2006/documentManagement/types"/>
    <xsd:import namespace="http://schemas.microsoft.com/office/infopath/2007/PartnerControls"/>
    <xsd:element name="Document_x0020_Category" ma:index="8" nillable="true" ma:displayName="Document Category" ma:list="{ae74bd92-01b4-4ece-af54-bcdd3046da0b}" ma:internalName="Document_x0020_Category" ma:showField="Title">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ument_x0020_Category xmlns="31b2d6e8-4fdf-4806-9a7d-d55baea286ba">2</Document_x0020_Category>
  </documentManagement>
</p:properties>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E4E0DAC2-D30E-4287-B717-174D20F916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b2d6e8-4fdf-4806-9a7d-d55baea286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F902CF0-4F85-4DB9-A354-D610751FD0B4}">
  <ds:schemaRefs>
    <ds:schemaRef ds:uri="http://schemas.microsoft.com/sharepoint/v3/contenttype/forms"/>
  </ds:schemaRefs>
</ds:datastoreItem>
</file>

<file path=customXml/itemProps3.xml><?xml version="1.0" encoding="utf-8"?>
<ds:datastoreItem xmlns:ds="http://schemas.openxmlformats.org/officeDocument/2006/customXml" ds:itemID="{81D1945F-1B11-48B3-99B6-C07284506437}">
  <ds:schemaRefs>
    <ds:schemaRef ds:uri="31b2d6e8-4fdf-4806-9a7d-d55baea286ba"/>
    <ds:schemaRef ds:uri="http://schemas.microsoft.com/office/2006/metadata/properties"/>
    <ds:schemaRef ds:uri="http://schemas.openxmlformats.org/package/2006/metadata/core-properties"/>
    <ds:schemaRef ds:uri="http://purl.org/dc/dcmitype/"/>
    <ds:schemaRef ds:uri="http://schemas.microsoft.com/office/2006/documentManagement/types"/>
    <ds:schemaRef ds:uri="http://www.w3.org/XML/1998/namespace"/>
    <ds:schemaRef ds:uri="http://purl.org/dc/terms/"/>
    <ds:schemaRef ds:uri="http://purl.org/dc/elements/1.1/"/>
    <ds:schemaRef ds:uri="http://schemas.microsoft.com/office/infopath/2007/PartnerControls"/>
  </ds:schemaRefs>
</ds:datastoreItem>
</file>

<file path=customXml/itemProps4.xml><?xml version="1.0" encoding="utf-8"?>
<ds:datastoreItem xmlns:ds="http://schemas.openxmlformats.org/officeDocument/2006/customXml" ds:itemID="{7B90D66F-C200-452E-A5BD-F2A8985B60F2}">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
  <TotalTime>4688</TotalTime>
  <Words>434</Words>
  <Application>Microsoft Office PowerPoint</Application>
  <PresentationFormat>On-screen Show (4:3)</PresentationFormat>
  <Paragraphs>66</Paragraphs>
  <Slides>5</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vt:i4>
      </vt:variant>
    </vt:vector>
  </HeadingPairs>
  <TitlesOfParts>
    <vt:vector size="7" baseType="lpstr">
      <vt:lpstr>IEM_Simple_PPT_Template</vt:lpstr>
      <vt:lpstr>Microsoft Excel 97-2003 Worksheet</vt:lpstr>
      <vt:lpstr>Welcome </vt:lpstr>
      <vt:lpstr>PowerPoint Presentation</vt:lpstr>
      <vt:lpstr> Established presence,  Current agenda </vt:lpstr>
      <vt:lpstr>Internationally recognized</vt:lpstr>
      <vt:lpstr>OASIS    de jure</vt:lpstr>
    </vt:vector>
  </TitlesOfParts>
  <Company>IEM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Boudreaux, Staci</dc:creator>
  <cp:lastModifiedBy>Admin</cp:lastModifiedBy>
  <cp:revision>128</cp:revision>
  <cp:lastPrinted>2016-04-05T17:12:18Z</cp:lastPrinted>
  <dcterms:created xsi:type="dcterms:W3CDTF">2016-09-14T21:07:21Z</dcterms:created>
  <dcterms:modified xsi:type="dcterms:W3CDTF">2018-10-30T23:32:54Z</dcterms:modified>
</cp:coreProperties>
</file>