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handoutMasterIdLst>
    <p:handoutMasterId r:id="rId24"/>
  </p:handoutMasterIdLst>
  <p:sldIdLst>
    <p:sldId id="309" r:id="rId3"/>
    <p:sldId id="310" r:id="rId4"/>
    <p:sldId id="321" r:id="rId5"/>
    <p:sldId id="313" r:id="rId6"/>
    <p:sldId id="314" r:id="rId7"/>
    <p:sldId id="315" r:id="rId8"/>
    <p:sldId id="316" r:id="rId9"/>
    <p:sldId id="323" r:id="rId10"/>
    <p:sldId id="328" r:id="rId11"/>
    <p:sldId id="329" r:id="rId12"/>
    <p:sldId id="330" r:id="rId13"/>
    <p:sldId id="326" r:id="rId14"/>
    <p:sldId id="331" r:id="rId15"/>
    <p:sldId id="332" r:id="rId16"/>
    <p:sldId id="324" r:id="rId17"/>
    <p:sldId id="325" r:id="rId18"/>
    <p:sldId id="333" r:id="rId19"/>
    <p:sldId id="334" r:id="rId20"/>
    <p:sldId id="317" r:id="rId21"/>
    <p:sldId id="322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n Paulsen" initials="RP" lastIdx="1" clrIdx="0">
    <p:extLst>
      <p:ext uri="{19B8F6BF-5375-455C-9EA6-DF929625EA0E}">
        <p15:presenceInfo xmlns:p15="http://schemas.microsoft.com/office/powerpoint/2012/main" userId="83cd0495468edc2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2A3DC6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94" autoAdjust="0"/>
    <p:restoredTop sz="68830" autoAdjust="0"/>
  </p:normalViewPr>
  <p:slideViewPr>
    <p:cSldViewPr>
      <p:cViewPr varScale="1">
        <p:scale>
          <a:sx n="92" d="100"/>
          <a:sy n="92" d="100"/>
        </p:scale>
        <p:origin x="78" y="153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108" y="27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20936-1846-49E6-AFFB-7B9521F2EC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6663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10B424-10EE-4A3C-BC97-D906B2F3565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BF655F-0A14-4BFF-A812-39CD27660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50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F655F-0A14-4BFF-A812-39CD27660C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18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F655F-0A14-4BFF-A812-39CD27660C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70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Geofencing</a:t>
            </a:r>
            <a:r>
              <a:rPr lang="en-CA" dirty="0" smtClean="0"/>
              <a:t> would solve a big issue – but not all the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F655F-0A14-4BFF-A812-39CD27660C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50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Evolution of the system</a:t>
            </a:r>
            <a:r>
              <a:rPr lang="en-CA" baseline="0" dirty="0" smtClean="0"/>
              <a:t> – all parties working well together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F655F-0A14-4BFF-A812-39CD27660C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0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Improvements</a:t>
            </a:r>
            <a:r>
              <a:rPr lang="en-CA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Over the water area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For alert types not in BI list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F655F-0A14-4BFF-A812-39CD27660C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94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The hazard ending area rarely aligns with the hazard onset area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Handsets will recognize these messages as repeat messages (if not first time)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F655F-0A14-4BFF-A812-39CD27660C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01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F655F-0A14-4BFF-A812-39CD27660C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49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F655F-0A14-4BFF-A812-39CD27660C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24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F655F-0A14-4BFF-A812-39CD27660C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16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F655F-0A14-4BFF-A812-39CD27660C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7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F655F-0A14-4BFF-A812-39CD27660C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01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 dirty="0" smtClean="0">
                <a:latin typeface="Arial" panose="020B0604020202020204" pitchFamily="34" charset="0"/>
              </a:rPr>
              <a:t>Tornado Watches – non Emergency Level Alerts (78)</a:t>
            </a:r>
          </a:p>
          <a:p>
            <a:r>
              <a:rPr lang="en-CA" altLang="en-US" dirty="0" smtClean="0">
                <a:latin typeface="Arial" panose="020B0604020202020204" pitchFamily="34" charset="0"/>
              </a:rPr>
              <a:t>Severe Thunderstorm</a:t>
            </a:r>
            <a:r>
              <a:rPr lang="en-CA" altLang="en-US" baseline="0" dirty="0" smtClean="0">
                <a:latin typeface="Arial" panose="020B0604020202020204" pitchFamily="34" charset="0"/>
              </a:rPr>
              <a:t> Warnings  (1804)</a:t>
            </a:r>
          </a:p>
          <a:p>
            <a:pPr defTabSz="931774">
              <a:defRPr/>
            </a:pPr>
            <a:r>
              <a:rPr lang="en-CA" altLang="en-US" dirty="0" smtClean="0">
                <a:latin typeface="Arial" panose="020B0604020202020204" pitchFamily="34" charset="0"/>
              </a:rPr>
              <a:t>Severe Thunderstorm</a:t>
            </a:r>
            <a:r>
              <a:rPr lang="en-CA" altLang="en-US" baseline="0" dirty="0" smtClean="0">
                <a:latin typeface="Arial" panose="020B0604020202020204" pitchFamily="34" charset="0"/>
              </a:rPr>
              <a:t> Watches  (244)</a:t>
            </a:r>
          </a:p>
          <a:p>
            <a:pPr defTabSz="931774">
              <a:defRPr/>
            </a:pPr>
            <a:r>
              <a:rPr lang="en-CA" altLang="en-US" baseline="0" dirty="0" smtClean="0">
                <a:latin typeface="Arial" panose="020B0604020202020204" pitchFamily="34" charset="0"/>
              </a:rPr>
              <a:t>Alerts YTD=~5000</a:t>
            </a:r>
          </a:p>
          <a:p>
            <a:pPr defTabSz="931774">
              <a:defRPr/>
            </a:pPr>
            <a:r>
              <a:rPr lang="en-CA" altLang="en-US" baseline="0" dirty="0" smtClean="0">
                <a:latin typeface="Arial" panose="020B0604020202020204" pitchFamily="34" charset="0"/>
              </a:rPr>
              <a:t>CAP messages YTD=~52000</a:t>
            </a:r>
          </a:p>
          <a:p>
            <a:endParaRPr lang="en-CA" altLang="en-US" dirty="0" smtClean="0">
              <a:latin typeface="Arial" panose="020B0604020202020204" pitchFamily="34" charset="0"/>
            </a:endParaRPr>
          </a:p>
          <a:p>
            <a:endParaRPr lang="en-CA" altLang="en-US" dirty="0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57066" indent="-29117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64717" indent="-23294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30604" indent="-23294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96491" indent="-23294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D42EBCF3-0247-47F0-A1D8-1205A2984821}" type="slidenum">
              <a:rPr lang="en-US" altLang="en-US">
                <a:solidFill>
                  <a:srgbClr val="000000"/>
                </a:solidFill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85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F655F-0A14-4BFF-A812-39CD27660C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68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57066" indent="-29117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64717" indent="-23294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30604" indent="-23294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96491" indent="-23294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D42EBCF3-0247-47F0-A1D8-1205A2984821}" type="slidenum">
              <a:rPr lang="en-US" altLang="en-US">
                <a:solidFill>
                  <a:srgbClr val="000000"/>
                </a:solidFill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73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Service Providers on condition of licence ordered to bear the cost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Cell Broadcasting has quickly overtaken TV and radio for the number of complaints it receives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F655F-0A14-4BFF-A812-39CD27660C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80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CA" dirty="0" smtClean="0"/>
              <a:t>It was nationally mandated as a condition of licence for wireless broadcasters to push </a:t>
            </a:r>
            <a:r>
              <a:rPr lang="en-CA" dirty="0" smtClean="0">
                <a:solidFill>
                  <a:srgbClr val="C00000"/>
                </a:solidFill>
              </a:rPr>
              <a:t>Emergency Alerts</a:t>
            </a:r>
            <a:r>
              <a:rPr lang="en-CA" dirty="0" smtClean="0"/>
              <a:t> to their </a:t>
            </a:r>
            <a:r>
              <a:rPr lang="en-CA" dirty="0" smtClean="0"/>
              <a:t>consumers</a:t>
            </a:r>
          </a:p>
          <a:p>
            <a:pPr defTabSz="931774">
              <a:defRPr/>
            </a:pPr>
            <a:endParaRPr lang="en-CA" dirty="0" smtClean="0"/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Tying up the emergency lines (competing with real emergencies)</a:t>
            </a:r>
          </a:p>
          <a:p>
            <a:pPr defTabSz="931774">
              <a:defRPr/>
            </a:pPr>
            <a:endParaRPr lang="en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Police laid their first “using 911 for non emergency” charge</a:t>
            </a:r>
            <a:br>
              <a:rPr lang="en-CA" dirty="0" smtClean="0"/>
            </a:br>
            <a:r>
              <a:rPr lang="en-CA" dirty="0" smtClean="0"/>
              <a:t> (in relation to his actions following an AMBER alert)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F655F-0A14-4BFF-A812-39CD27660C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18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CA" dirty="0" smtClean="0"/>
              <a:t>Even though the National Public Alerting System in Canada respects the settings of the individual handsets, many are not in silent mode at night</a:t>
            </a:r>
          </a:p>
          <a:p>
            <a:pPr defTabSz="931774">
              <a:defRPr/>
            </a:pPr>
            <a:endParaRPr lang="en-CA" dirty="0" smtClean="0"/>
          </a:p>
          <a:p>
            <a:pPr defTabSz="931774">
              <a:defRPr/>
            </a:pPr>
            <a:r>
              <a:rPr lang="en-CA" dirty="0" smtClean="0"/>
              <a:t>Seems to be a division in society - most accept it but many don’t</a:t>
            </a:r>
            <a:br>
              <a:rPr lang="en-CA" dirty="0" smtClean="0"/>
            </a:br>
            <a:r>
              <a:rPr lang="en-CA" dirty="0" smtClean="0"/>
              <a:t>Arguments being made for noiseless </a:t>
            </a:r>
            <a:r>
              <a:rPr lang="en-CA" dirty="0" smtClean="0">
                <a:solidFill>
                  <a:srgbClr val="C00000"/>
                </a:solidFill>
              </a:rPr>
              <a:t>Emergency Alerts</a:t>
            </a:r>
          </a:p>
          <a:p>
            <a:pPr defTabSz="931774">
              <a:defRPr/>
            </a:pPr>
            <a:r>
              <a:rPr lang="en-CA" dirty="0" smtClean="0"/>
              <a:t>Some officials asking questions</a:t>
            </a:r>
          </a:p>
          <a:p>
            <a:endParaRPr lang="en-CA" dirty="0" smtClean="0"/>
          </a:p>
          <a:p>
            <a:r>
              <a:rPr lang="en-CA" dirty="0" smtClean="0"/>
              <a:t>Can only send what the handsets accept (global device standards)</a:t>
            </a:r>
          </a:p>
          <a:p>
            <a:pPr lvl="1"/>
            <a:r>
              <a:rPr lang="en-CA" dirty="0" smtClean="0"/>
              <a:t>Cannot activate device with no sound in Canada or U.S.</a:t>
            </a:r>
          </a:p>
          <a:p>
            <a:r>
              <a:rPr lang="en-CA" dirty="0" smtClean="0"/>
              <a:t>Standards for such things are slow to evolve</a:t>
            </a:r>
          </a:p>
          <a:p>
            <a:pPr lvl="1"/>
            <a:r>
              <a:rPr lang="en-CA" dirty="0" smtClean="0"/>
              <a:t>Who is paying for change?</a:t>
            </a:r>
          </a:p>
          <a:p>
            <a:pPr lvl="1"/>
            <a:endParaRPr lang="en-CA" dirty="0" smtClean="0"/>
          </a:p>
          <a:p>
            <a:pPr defTabSz="931774">
              <a:defRPr/>
            </a:pPr>
            <a:r>
              <a:rPr lang="en-CA" dirty="0" smtClean="0"/>
              <a:t>If Police agencies that want to inform the Amber Alert is over</a:t>
            </a:r>
            <a:br>
              <a:rPr lang="en-CA" dirty="0" smtClean="0"/>
            </a:br>
            <a:r>
              <a:rPr lang="en-CA" dirty="0" smtClean="0"/>
              <a:t>can they not do so without waking </a:t>
            </a:r>
            <a:r>
              <a:rPr lang="en-CA" dirty="0" smtClean="0">
                <a:solidFill>
                  <a:srgbClr val="FF0000"/>
                </a:solidFill>
              </a:rPr>
              <a:t>me</a:t>
            </a:r>
            <a:r>
              <a:rPr lang="en-CA" dirty="0" smtClean="0"/>
              <a:t> up?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F655F-0A14-4BFF-A812-39CD27660C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69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CA" dirty="0" smtClean="0"/>
              <a:t>Difficult to explain to the public the differing capabilities of all the parts of the </a:t>
            </a:r>
            <a:r>
              <a:rPr lang="en-CA" dirty="0" smtClean="0"/>
              <a:t>wireless system</a:t>
            </a:r>
          </a:p>
          <a:p>
            <a:pPr defTabSz="931774">
              <a:defRPr/>
            </a:pPr>
            <a:endParaRPr lang="en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Broadcast into non threat areas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Impression is that the non threat area is part of the threat area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Difficult to explain to the public the limitations of all the parts of the entire system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F655F-0A14-4BFF-A812-39CD27660C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0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Towers broadcasting into the yellow activated</a:t>
            </a:r>
          </a:p>
          <a:p>
            <a:endParaRPr lang="en-CA" dirty="0" smtClean="0"/>
          </a:p>
          <a:p>
            <a:r>
              <a:rPr lang="en-CA" dirty="0" smtClean="0"/>
              <a:t>Eastern one may broadcast into area but since not</a:t>
            </a:r>
            <a:r>
              <a:rPr lang="en-CA" baseline="0" dirty="0" smtClean="0"/>
              <a:t> in geocoded area it wasn’t even considered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F655F-0A14-4BFF-A812-39CD27660C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57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4BBF655F-0A14-4BFF-A812-39CD27660C3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7798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6038"/>
            <a:ext cx="91249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COM1016_corp_banner_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7"/>
          <a:stretch>
            <a:fillRect/>
          </a:stretch>
        </p:blipFill>
        <p:spPr bwMode="auto">
          <a:xfrm>
            <a:off x="0" y="836613"/>
            <a:ext cx="91440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022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6038"/>
            <a:ext cx="91249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COM1016_corp_banner_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7"/>
          <a:stretch>
            <a:fillRect/>
          </a:stretch>
        </p:blipFill>
        <p:spPr bwMode="auto">
          <a:xfrm>
            <a:off x="0" y="836613"/>
            <a:ext cx="91440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164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456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2479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8227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2401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4875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897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225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132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7156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398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37ADB-4FB9-482D-A1A4-E1F489B212F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4"/>
          <p:cNvSpPr txBox="1">
            <a:spLocks noChangeArrowheads="1"/>
          </p:cNvSpPr>
          <p:nvPr/>
        </p:nvSpPr>
        <p:spPr bwMode="auto">
          <a:xfrm>
            <a:off x="755650" y="6237288"/>
            <a:ext cx="8137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CA" altLang="en-US" sz="1000" smtClean="0"/>
              <a:t>Page </a:t>
            </a:r>
            <a:fld id="{32258FCB-32A9-4FE6-9BE2-9E13EBAFD874}" type="slidenum">
              <a:rPr lang="en-CA" altLang="en-US" sz="1000" smtClean="0"/>
              <a:pPr algn="ctr" eaLnBrk="1" hangingPunct="1">
                <a:defRPr/>
              </a:pPr>
              <a:t>‹#›</a:t>
            </a:fld>
            <a:r>
              <a:rPr lang="en-CA" altLang="en-US" sz="1000" smtClean="0"/>
              <a:t> – </a:t>
            </a:r>
            <a:fld id="{514E5C15-34B2-452F-A927-DE8CBB43B39A}" type="datetime4">
              <a:rPr kumimoji="0" lang="en-CA" altLang="en-US" sz="1000" smtClean="0"/>
              <a:pPr algn="ctr" eaLnBrk="1" hangingPunct="1">
                <a:defRPr/>
              </a:pPr>
              <a:t>October 10, 2019</a:t>
            </a:fld>
            <a:endParaRPr kumimoji="0" lang="en-CA" altLang="en-US" sz="1000" smtClean="0"/>
          </a:p>
        </p:txBody>
      </p: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029" name="Line 30"/>
          <p:cNvSpPr>
            <a:spLocks noChangeShapeType="1"/>
          </p:cNvSpPr>
          <p:nvPr/>
        </p:nvSpPr>
        <p:spPr bwMode="auto">
          <a:xfrm>
            <a:off x="827088" y="1268413"/>
            <a:ext cx="8316912" cy="0"/>
          </a:xfrm>
          <a:prstGeom prst="line">
            <a:avLst/>
          </a:prstGeom>
          <a:noFill/>
          <a:ln w="28575">
            <a:solidFill>
              <a:srgbClr val="3A60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9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2563" algn="l" rtl="0" eaLnBrk="0" fontAlgn="base" hangingPunct="0">
        <a:spcBef>
          <a:spcPct val="20000"/>
        </a:spcBef>
        <a:spcAft>
          <a:spcPct val="0"/>
        </a:spcAft>
        <a:buClr>
          <a:srgbClr val="C8A200"/>
        </a:buClr>
        <a:buFont typeface="Arial" panose="020B0604020202020204" pitchFamily="34" charset="0"/>
        <a:buChar char="▪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17663" indent="-287338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787404" y="2132856"/>
            <a:ext cx="7416800" cy="2592808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altLang="en-US" dirty="0" smtClean="0"/>
              <a:t>Wireless Public Alerting Canada</a:t>
            </a:r>
            <a:br>
              <a:rPr lang="en-US" altLang="en-US" dirty="0" smtClean="0"/>
            </a:br>
            <a:r>
              <a:rPr lang="en-US" altLang="en-US" sz="2400" dirty="0" smtClean="0"/>
              <a:t>(Update)</a:t>
            </a:r>
            <a:endParaRPr lang="fr-CA" altLang="en-US" sz="2400" dirty="0" smtClean="0"/>
          </a:p>
        </p:txBody>
      </p:sp>
      <p:sp>
        <p:nvSpPr>
          <p:cNvPr id="5123" name="Rectangle 10"/>
          <p:cNvSpPr>
            <a:spLocks noGrp="1" noChangeArrowheads="1"/>
          </p:cNvSpPr>
          <p:nvPr>
            <p:ph type="subTitle" idx="4294967295"/>
          </p:nvPr>
        </p:nvSpPr>
        <p:spPr>
          <a:xfrm>
            <a:off x="4663150" y="4797152"/>
            <a:ext cx="3529013" cy="1584325"/>
          </a:xfrm>
          <a:solidFill>
            <a:srgbClr val="FFFFFF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TW" sz="1800" b="1" dirty="0" smtClean="0"/>
              <a:t>Norm Paulsen</a:t>
            </a:r>
          </a:p>
          <a:p>
            <a:pPr marL="0" indent="0" eaLnBrk="1" hangingPunct="1">
              <a:buFontTx/>
              <a:buNone/>
            </a:pPr>
            <a:r>
              <a:rPr lang="en-US" altLang="zh-TW" sz="1800" b="1" dirty="0" smtClean="0"/>
              <a:t>Environment Canada</a:t>
            </a:r>
          </a:p>
          <a:p>
            <a:pPr marL="0" indent="0" eaLnBrk="1" hangingPunct="1">
              <a:buFontTx/>
              <a:buNone/>
            </a:pPr>
            <a:r>
              <a:rPr lang="en-US" altLang="zh-TW" sz="1800" b="1" dirty="0" smtClean="0"/>
              <a:t>October 2019</a:t>
            </a:r>
          </a:p>
        </p:txBody>
      </p:sp>
    </p:spTree>
    <p:extLst>
      <p:ext uri="{BB962C8B-B14F-4D97-AF65-F5344CB8AC3E}">
        <p14:creationId xmlns:p14="http://schemas.microsoft.com/office/powerpoint/2010/main" val="164681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Additional Concerns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sz="1800" dirty="0" smtClean="0">
              <a:solidFill>
                <a:srgbClr val="FF0000"/>
              </a:solidFill>
            </a:endParaRPr>
          </a:p>
          <a:p>
            <a:r>
              <a:rPr lang="en-CA" sz="1800" dirty="0" smtClean="0">
                <a:solidFill>
                  <a:srgbClr val="FF0000"/>
                </a:solidFill>
              </a:rPr>
              <a:t>Authority Concern:</a:t>
            </a:r>
            <a:r>
              <a:rPr lang="en-CA" sz="1800" dirty="0" smtClean="0"/>
              <a:t> </a:t>
            </a:r>
            <a:r>
              <a:rPr lang="en-CA" sz="1800" dirty="0"/>
              <a:t>Once a device determines it is outside the fence it will not </a:t>
            </a:r>
            <a:r>
              <a:rPr lang="en-CA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reactivate</a:t>
            </a:r>
            <a:r>
              <a:rPr lang="en-CA" sz="1800" dirty="0"/>
              <a:t> when it moves </a:t>
            </a:r>
            <a:r>
              <a:rPr lang="en-CA" sz="1800" dirty="0" smtClean="0"/>
              <a:t>inside</a:t>
            </a:r>
          </a:p>
          <a:p>
            <a:pPr lvl="1"/>
            <a:r>
              <a:rPr lang="en-CA" sz="1400" dirty="0" err="1" smtClean="0">
                <a:solidFill>
                  <a:srgbClr val="00B050"/>
                </a:solidFill>
              </a:rPr>
              <a:t>Sol’n</a:t>
            </a:r>
            <a:r>
              <a:rPr lang="en-CA" sz="1400" dirty="0" smtClean="0">
                <a:solidFill>
                  <a:srgbClr val="00B050"/>
                </a:solidFill>
              </a:rPr>
              <a:t>:</a:t>
            </a:r>
            <a:r>
              <a:rPr lang="en-CA" sz="1400" dirty="0" smtClean="0"/>
              <a:t> A second message will be cycled to the devices to have the device do a geo fencing check </a:t>
            </a:r>
          </a:p>
          <a:p>
            <a:pPr lvl="1"/>
            <a:endParaRPr lang="en-CA" sz="1800" dirty="0" smtClean="0"/>
          </a:p>
          <a:p>
            <a:r>
              <a:rPr lang="en-CA" sz="1800" dirty="0">
                <a:solidFill>
                  <a:srgbClr val="FF0000"/>
                </a:solidFill>
              </a:rPr>
              <a:t>Authority </a:t>
            </a:r>
            <a:r>
              <a:rPr lang="en-CA" sz="1800" dirty="0" smtClean="0">
                <a:solidFill>
                  <a:srgbClr val="FF0000"/>
                </a:solidFill>
              </a:rPr>
              <a:t>Concern: </a:t>
            </a:r>
            <a:r>
              <a:rPr lang="en-CA" sz="1800" dirty="0"/>
              <a:t>The device uses</a:t>
            </a:r>
            <a:r>
              <a:rPr lang="en-CA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extra time</a:t>
            </a:r>
            <a:r>
              <a:rPr lang="en-CA" sz="1800" dirty="0" smtClean="0"/>
              <a:t> </a:t>
            </a:r>
            <a:r>
              <a:rPr lang="en-CA" sz="1800" dirty="0"/>
              <a:t>doing the </a:t>
            </a:r>
            <a:r>
              <a:rPr lang="en-CA" sz="1800" dirty="0" smtClean="0"/>
              <a:t>fence check, </a:t>
            </a:r>
            <a:r>
              <a:rPr lang="en-CA" sz="1800" dirty="0"/>
              <a:t>so what about </a:t>
            </a:r>
            <a:r>
              <a:rPr lang="en-CA" sz="1800" dirty="0" smtClean="0"/>
              <a:t>latency?</a:t>
            </a:r>
            <a:endParaRPr lang="en-CA" sz="1800" dirty="0"/>
          </a:p>
          <a:p>
            <a:pPr lvl="1"/>
            <a:r>
              <a:rPr lang="en-CA" sz="1400" dirty="0" err="1">
                <a:solidFill>
                  <a:srgbClr val="00B050"/>
                </a:solidFill>
              </a:rPr>
              <a:t>Sol’n</a:t>
            </a:r>
            <a:r>
              <a:rPr lang="en-CA" sz="1400" dirty="0">
                <a:solidFill>
                  <a:srgbClr val="00B050"/>
                </a:solidFill>
              </a:rPr>
              <a:t>: </a:t>
            </a:r>
            <a:r>
              <a:rPr lang="en-CA" sz="1400" dirty="0" smtClean="0"/>
              <a:t>Authority </a:t>
            </a:r>
            <a:r>
              <a:rPr lang="en-CA" sz="1400" dirty="0"/>
              <a:t>can choose to no send fence in cases where </a:t>
            </a:r>
            <a:r>
              <a:rPr lang="en-CA" sz="1400" dirty="0" smtClean="0"/>
              <a:t>message latency is considered an </a:t>
            </a:r>
            <a:r>
              <a:rPr lang="en-CA" sz="1400" dirty="0"/>
              <a:t>issue</a:t>
            </a:r>
          </a:p>
          <a:p>
            <a:endParaRPr lang="en-CA" sz="1800" dirty="0" smtClean="0">
              <a:solidFill>
                <a:srgbClr val="FF0000"/>
              </a:solidFill>
            </a:endParaRPr>
          </a:p>
          <a:p>
            <a:r>
              <a:rPr lang="en-CA" sz="1800" dirty="0" smtClean="0">
                <a:solidFill>
                  <a:srgbClr val="FF0000"/>
                </a:solidFill>
              </a:rPr>
              <a:t>Authority Concern: </a:t>
            </a:r>
            <a:r>
              <a:rPr lang="en-CA" sz="1800" dirty="0"/>
              <a:t>The message to the recipient will be </a:t>
            </a:r>
            <a:r>
              <a:rPr lang="en-CA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smaller</a:t>
            </a:r>
            <a:r>
              <a:rPr lang="en-CA" sz="1800" dirty="0"/>
              <a:t> if polygon takes up </a:t>
            </a:r>
            <a:r>
              <a:rPr lang="en-CA" sz="1800" dirty="0" smtClean="0"/>
              <a:t>space</a:t>
            </a:r>
          </a:p>
          <a:p>
            <a:pPr lvl="1"/>
            <a:r>
              <a:rPr lang="en-CA" sz="1400" dirty="0" err="1">
                <a:solidFill>
                  <a:srgbClr val="00B050"/>
                </a:solidFill>
              </a:rPr>
              <a:t>Sol’n</a:t>
            </a:r>
            <a:r>
              <a:rPr lang="en-CA" sz="1400" dirty="0">
                <a:solidFill>
                  <a:srgbClr val="00B050"/>
                </a:solidFill>
              </a:rPr>
              <a:t>: </a:t>
            </a:r>
            <a:r>
              <a:rPr lang="en-CA" sz="1400" dirty="0" smtClean="0"/>
              <a:t>Polygon or circle will be handled in a new element so message will be the same size </a:t>
            </a:r>
            <a:endParaRPr lang="en-CA" sz="1400" dirty="0"/>
          </a:p>
          <a:p>
            <a:pPr lvl="1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13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9602" y="-171400"/>
            <a:ext cx="12643203" cy="6237312"/>
          </a:xfrm>
        </p:spPr>
      </p:pic>
    </p:spTree>
    <p:extLst>
      <p:ext uri="{BB962C8B-B14F-4D97-AF65-F5344CB8AC3E}">
        <p14:creationId xmlns:p14="http://schemas.microsoft.com/office/powerpoint/2010/main" val="38647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Other concerns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CA" sz="2000" dirty="0" smtClean="0">
                <a:solidFill>
                  <a:srgbClr val="FF0000"/>
                </a:solidFill>
              </a:rPr>
              <a:t>Authority </a:t>
            </a:r>
            <a:r>
              <a:rPr lang="en-CA" sz="2000" dirty="0">
                <a:solidFill>
                  <a:srgbClr val="FF0000"/>
                </a:solidFill>
              </a:rPr>
              <a:t>Concern:</a:t>
            </a:r>
            <a:r>
              <a:rPr lang="en-CA" sz="2000" dirty="0"/>
              <a:t> CAP messages without an event code on the pre-set list of Emergency Level events are not broadcast</a:t>
            </a:r>
          </a:p>
          <a:p>
            <a:pPr lvl="1"/>
            <a:r>
              <a:rPr lang="en-CA" sz="1800" dirty="0"/>
              <a:t>Initial requirement issue from the NPAS system</a:t>
            </a:r>
          </a:p>
          <a:p>
            <a:pPr lvl="2"/>
            <a:r>
              <a:rPr lang="en-CA" sz="1600" dirty="0" err="1" smtClean="0">
                <a:solidFill>
                  <a:srgbClr val="00B050"/>
                </a:solidFill>
              </a:rPr>
              <a:t>Sol’n</a:t>
            </a:r>
            <a:r>
              <a:rPr lang="en-CA" sz="1600" dirty="0" smtClean="0">
                <a:solidFill>
                  <a:srgbClr val="00B050"/>
                </a:solidFill>
              </a:rPr>
              <a:t>:</a:t>
            </a:r>
            <a:r>
              <a:rPr lang="en-CA" sz="1600" dirty="0" smtClean="0"/>
              <a:t> For </a:t>
            </a:r>
            <a:r>
              <a:rPr lang="en-CA" sz="1600" dirty="0"/>
              <a:t>Canada, </a:t>
            </a:r>
            <a:r>
              <a:rPr lang="en-CA" sz="1600" dirty="0" smtClean="0"/>
              <a:t>this original requirement </a:t>
            </a:r>
            <a:r>
              <a:rPr lang="en-CA" sz="1600" dirty="0"/>
              <a:t>will be removed for </a:t>
            </a:r>
            <a:r>
              <a:rPr lang="en-CA" sz="1600" dirty="0">
                <a:solidFill>
                  <a:srgbClr val="7030A0"/>
                </a:solidFill>
              </a:rPr>
              <a:t>2020</a:t>
            </a:r>
            <a:r>
              <a:rPr lang="en-CA" sz="1600" dirty="0"/>
              <a:t> so that the </a:t>
            </a:r>
            <a:r>
              <a:rPr lang="en-CA" sz="1600" dirty="0" smtClean="0"/>
              <a:t>SOREM Broadcast </a:t>
            </a:r>
            <a:r>
              <a:rPr lang="en-CA" sz="1600" dirty="0"/>
              <a:t>Immediate &lt;parameter&gt; set to </a:t>
            </a:r>
            <a:r>
              <a:rPr lang="en-CA" sz="1600" dirty="0" smtClean="0">
                <a:solidFill>
                  <a:srgbClr val="0070C0"/>
                </a:solidFill>
              </a:rPr>
              <a:t>Yes</a:t>
            </a:r>
            <a:r>
              <a:rPr lang="en-CA" sz="1600" dirty="0" smtClean="0"/>
              <a:t> </a:t>
            </a:r>
            <a:r>
              <a:rPr lang="en-CA" sz="1600" dirty="0"/>
              <a:t>is all that is needed</a:t>
            </a:r>
          </a:p>
          <a:p>
            <a:pPr lvl="1"/>
            <a:r>
              <a:rPr lang="en-CA" sz="1800" dirty="0"/>
              <a:t>The validation of the alerting source is </a:t>
            </a:r>
            <a:r>
              <a:rPr lang="en-CA" sz="1800" dirty="0" smtClean="0"/>
              <a:t>done through </a:t>
            </a:r>
            <a:r>
              <a:rPr lang="en-CA" sz="1800" dirty="0"/>
              <a:t>the trusted feed</a:t>
            </a:r>
          </a:p>
          <a:p>
            <a:endParaRPr lang="en-CA" sz="2000" dirty="0">
              <a:solidFill>
                <a:srgbClr val="FF0000"/>
              </a:solidFill>
            </a:endParaRPr>
          </a:p>
          <a:p>
            <a:r>
              <a:rPr lang="en-CA" sz="2000" dirty="0" smtClean="0">
                <a:solidFill>
                  <a:srgbClr val="FF0000"/>
                </a:solidFill>
              </a:rPr>
              <a:t>Authority Concern:</a:t>
            </a:r>
            <a:r>
              <a:rPr lang="en-CA" sz="2000" dirty="0" smtClean="0"/>
              <a:t> CAP messages identifying areas without geocodes are not broadcast</a:t>
            </a:r>
          </a:p>
          <a:p>
            <a:pPr lvl="1"/>
            <a:r>
              <a:rPr lang="en-CA" sz="1800" dirty="0" smtClean="0"/>
              <a:t>For speed, Canada and U.S. cell broadcasting systems require a geocode to first reduce the search area before tower mapping occurs using the provided polygon (no geocode - no towers)</a:t>
            </a:r>
          </a:p>
          <a:p>
            <a:pPr lvl="2"/>
            <a:r>
              <a:rPr lang="en-CA" sz="1600" dirty="0" err="1">
                <a:solidFill>
                  <a:srgbClr val="00B050"/>
                </a:solidFill>
              </a:rPr>
              <a:t>Sol’n</a:t>
            </a:r>
            <a:r>
              <a:rPr lang="en-CA" sz="1600" dirty="0">
                <a:solidFill>
                  <a:srgbClr val="00B050"/>
                </a:solidFill>
              </a:rPr>
              <a:t>: </a:t>
            </a:r>
            <a:r>
              <a:rPr lang="en-CA" sz="1600" dirty="0" smtClean="0"/>
              <a:t>For Canada, this requirement will be removed for </a:t>
            </a:r>
            <a:r>
              <a:rPr lang="en-CA" sz="1600" dirty="0" smtClean="0">
                <a:solidFill>
                  <a:srgbClr val="7030A0"/>
                </a:solidFill>
              </a:rPr>
              <a:t>2021</a:t>
            </a:r>
            <a:r>
              <a:rPr lang="en-CA" sz="1600" dirty="0" smtClean="0"/>
              <a:t> so that the &lt;polygon&gt;, if present, is all that’s needed</a:t>
            </a:r>
          </a:p>
          <a:p>
            <a:pPr lvl="2"/>
            <a:endParaRPr lang="en-CA" sz="1600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364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9602" y="-171400"/>
            <a:ext cx="12643203" cy="6237312"/>
          </a:xfrm>
        </p:spPr>
      </p:pic>
    </p:spTree>
    <p:extLst>
      <p:ext uri="{BB962C8B-B14F-4D97-AF65-F5344CB8AC3E}">
        <p14:creationId xmlns:p14="http://schemas.microsoft.com/office/powerpoint/2010/main" val="129279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Weather Services Concern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35698"/>
          </a:xfrm>
        </p:spPr>
        <p:txBody>
          <a:bodyPr/>
          <a:lstStyle/>
          <a:p>
            <a:r>
              <a:rPr lang="en-CA" sz="2000" dirty="0">
                <a:solidFill>
                  <a:srgbClr val="FF0000"/>
                </a:solidFill>
              </a:rPr>
              <a:t>Environment Canada</a:t>
            </a:r>
            <a:r>
              <a:rPr lang="en-CA" sz="2000" dirty="0" smtClean="0">
                <a:solidFill>
                  <a:srgbClr val="FF0000"/>
                </a:solidFill>
              </a:rPr>
              <a:t> </a:t>
            </a:r>
            <a:r>
              <a:rPr lang="en-CA" sz="2000" dirty="0">
                <a:solidFill>
                  <a:srgbClr val="FF0000"/>
                </a:solidFill>
              </a:rPr>
              <a:t>Concern:</a:t>
            </a:r>
            <a:r>
              <a:rPr lang="en-CA" sz="2000" dirty="0"/>
              <a:t> </a:t>
            </a:r>
            <a:r>
              <a:rPr lang="en-CA" sz="2000" dirty="0" smtClean="0"/>
              <a:t>Hazards that move and/or require frequent update messages cause repeat messages to occur to device users</a:t>
            </a:r>
          </a:p>
          <a:p>
            <a:pPr lvl="1"/>
            <a:r>
              <a:rPr lang="en-CA" sz="1600" dirty="0" smtClean="0"/>
              <a:t>CAP requires the full area to be referenced in all messages</a:t>
            </a:r>
            <a:endParaRPr lang="en-CA" sz="1600" dirty="0"/>
          </a:p>
          <a:p>
            <a:pPr lvl="1"/>
            <a:r>
              <a:rPr lang="en-CA" sz="1600" dirty="0" smtClean="0"/>
              <a:t>Could create separate messages but then bifurcation can occur</a:t>
            </a:r>
          </a:p>
          <a:p>
            <a:pPr lvl="1"/>
            <a:endParaRPr lang="en-CA" sz="1600" dirty="0"/>
          </a:p>
          <a:p>
            <a:r>
              <a:rPr lang="en-CA" sz="2000" dirty="0" smtClean="0">
                <a:solidFill>
                  <a:srgbClr val="FF0000"/>
                </a:solidFill>
              </a:rPr>
              <a:t>Environment Canada </a:t>
            </a:r>
            <a:r>
              <a:rPr lang="en-CA" sz="2000" dirty="0" smtClean="0"/>
              <a:t>asked Nokia to create a new </a:t>
            </a:r>
            <a:r>
              <a:rPr lang="en-CA" sz="2000" dirty="0" smtClean="0">
                <a:solidFill>
                  <a:srgbClr val="0070C0"/>
                </a:solidFill>
              </a:rPr>
              <a:t>Update</a:t>
            </a:r>
            <a:r>
              <a:rPr lang="en-CA" sz="2000" dirty="0" smtClean="0"/>
              <a:t> feature</a:t>
            </a:r>
            <a:br>
              <a:rPr lang="en-CA" sz="2000" dirty="0" smtClean="0"/>
            </a:br>
            <a:r>
              <a:rPr lang="en-CA" sz="2000" dirty="0" smtClean="0"/>
              <a:t> in their </a:t>
            </a:r>
            <a:r>
              <a:rPr lang="en-CA" sz="2000" dirty="0" smtClean="0">
                <a:solidFill>
                  <a:srgbClr val="00B050"/>
                </a:solidFill>
              </a:rPr>
              <a:t>Cell Broadcasting</a:t>
            </a:r>
            <a:r>
              <a:rPr lang="en-CA" sz="2000" dirty="0" smtClean="0"/>
              <a:t> System</a:t>
            </a:r>
          </a:p>
          <a:p>
            <a:pPr lvl="1"/>
            <a:r>
              <a:rPr lang="en-CA" sz="1600" dirty="0" smtClean="0"/>
              <a:t>Previous </a:t>
            </a:r>
            <a:r>
              <a:rPr lang="en-CA" sz="1600" dirty="0" smtClean="0">
                <a:solidFill>
                  <a:srgbClr val="00B050"/>
                </a:solidFill>
              </a:rPr>
              <a:t>cell broadcast</a:t>
            </a:r>
            <a:r>
              <a:rPr lang="en-CA" sz="1600" dirty="0" smtClean="0"/>
              <a:t> message ID can be repeated when a CAP update comes in (maps to the CAP “</a:t>
            </a:r>
            <a:r>
              <a:rPr lang="en-CA" sz="1600" dirty="0" err="1" smtClean="0"/>
              <a:t>msgType</a:t>
            </a:r>
            <a:r>
              <a:rPr lang="en-CA" sz="1600" dirty="0" smtClean="0"/>
              <a:t>”=Update)</a:t>
            </a:r>
          </a:p>
          <a:p>
            <a:pPr lvl="1"/>
            <a:r>
              <a:rPr lang="en-CA" sz="1600" dirty="0" smtClean="0"/>
              <a:t>The system will update the time and place of the broadcast but the message to the end user will be the same with the same message ID.</a:t>
            </a:r>
          </a:p>
          <a:p>
            <a:pPr lvl="1"/>
            <a:r>
              <a:rPr lang="en-CA" sz="1600" b="1" dirty="0" smtClean="0"/>
              <a:t>For </a:t>
            </a:r>
            <a:r>
              <a:rPr lang="en-CA" sz="1600" b="1" dirty="0"/>
              <a:t>Canada, this </a:t>
            </a:r>
            <a:r>
              <a:rPr lang="en-CA" sz="1600" b="1" dirty="0" smtClean="0"/>
              <a:t>feature </a:t>
            </a:r>
            <a:r>
              <a:rPr lang="en-CA" sz="1600" b="1" dirty="0"/>
              <a:t>will be </a:t>
            </a:r>
            <a:r>
              <a:rPr lang="en-CA" sz="1600" b="1" dirty="0" smtClean="0"/>
              <a:t>added for </a:t>
            </a:r>
            <a:r>
              <a:rPr lang="en-CA" sz="1600" b="1" dirty="0">
                <a:solidFill>
                  <a:srgbClr val="7030A0"/>
                </a:solidFill>
              </a:rPr>
              <a:t>2021</a:t>
            </a:r>
            <a:r>
              <a:rPr lang="en-CA" sz="1600" b="1" dirty="0"/>
              <a:t> so that the </a:t>
            </a:r>
            <a:r>
              <a:rPr lang="en-CA" sz="1600" b="1" dirty="0" err="1" smtClean="0"/>
              <a:t>Env</a:t>
            </a:r>
            <a:r>
              <a:rPr lang="en-CA" sz="1600" b="1" dirty="0" smtClean="0"/>
              <a:t>. Can. can update an alert as needed, without having to consider the frequency of interrupts for wireless device users</a:t>
            </a:r>
          </a:p>
          <a:p>
            <a:pPr lvl="1"/>
            <a:endParaRPr lang="en-CA" sz="1600" dirty="0"/>
          </a:p>
          <a:p>
            <a:pPr lvl="1"/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18612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704" y="-171400"/>
            <a:ext cx="12596095" cy="6196017"/>
          </a:xfrm>
        </p:spPr>
      </p:pic>
    </p:spTree>
    <p:extLst>
      <p:ext uri="{BB962C8B-B14F-4D97-AF65-F5344CB8AC3E}">
        <p14:creationId xmlns:p14="http://schemas.microsoft.com/office/powerpoint/2010/main" val="21232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Putting Features Together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B050"/>
                </a:solidFill>
              </a:rPr>
              <a:t>Nokia</a:t>
            </a:r>
            <a:r>
              <a:rPr lang="en-CA" dirty="0" smtClean="0"/>
              <a:t> representatives to Canada pushing this new </a:t>
            </a:r>
            <a:r>
              <a:rPr lang="en-CA" dirty="0" smtClean="0">
                <a:solidFill>
                  <a:srgbClr val="FF0000"/>
                </a:solidFill>
              </a:rPr>
              <a:t>Update X</a:t>
            </a:r>
            <a:r>
              <a:rPr lang="en-CA" dirty="0" smtClean="0"/>
              <a:t> feature to be a feature available in their</a:t>
            </a:r>
            <a:br>
              <a:rPr lang="en-CA" dirty="0" smtClean="0"/>
            </a:br>
            <a:r>
              <a:rPr lang="en-CA" dirty="0" smtClean="0"/>
              <a:t>system for any country that wants to use it</a:t>
            </a:r>
          </a:p>
          <a:p>
            <a:endParaRPr lang="en-CA" dirty="0" smtClean="0"/>
          </a:p>
          <a:p>
            <a:r>
              <a:rPr lang="en-CA" dirty="0" smtClean="0">
                <a:solidFill>
                  <a:srgbClr val="00B050"/>
                </a:solidFill>
              </a:rPr>
              <a:t>In summary:</a:t>
            </a:r>
            <a:r>
              <a:rPr lang="en-CA" dirty="0" smtClean="0"/>
              <a:t> The combination of</a:t>
            </a:r>
            <a:br>
              <a:rPr lang="en-CA" dirty="0" smtClean="0"/>
            </a:br>
            <a:r>
              <a:rPr lang="en-CA" dirty="0" smtClean="0"/>
              <a:t>	“no geocode required” feature +</a:t>
            </a:r>
            <a:br>
              <a:rPr lang="en-CA" dirty="0" smtClean="0"/>
            </a:br>
            <a:r>
              <a:rPr lang="en-CA" dirty="0" smtClean="0"/>
              <a:t>	“geo-fencing” feature +</a:t>
            </a:r>
            <a:br>
              <a:rPr lang="en-CA" dirty="0" smtClean="0"/>
            </a:br>
            <a:r>
              <a:rPr lang="en-CA" dirty="0" smtClean="0"/>
              <a:t>	“Update X” feature</a:t>
            </a:r>
          </a:p>
          <a:p>
            <a:pPr marL="477837" lvl="1" indent="0">
              <a:buNone/>
            </a:pPr>
            <a:r>
              <a:rPr lang="en-CA" dirty="0" smtClean="0"/>
              <a:t>will make it possible to run an wireless alerting system for moving hazards without impacting the authority’s ability to update the alert as needed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79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-99392"/>
            <a:ext cx="12673408" cy="6336704"/>
          </a:xfrm>
        </p:spPr>
      </p:pic>
      <p:sp>
        <p:nvSpPr>
          <p:cNvPr id="5" name="TextBox 4"/>
          <p:cNvSpPr txBox="1"/>
          <p:nvPr/>
        </p:nvSpPr>
        <p:spPr>
          <a:xfrm>
            <a:off x="6418548" y="3140968"/>
            <a:ext cx="27254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C00000"/>
                </a:solidFill>
              </a:rPr>
              <a:t>C = </a:t>
            </a:r>
            <a:r>
              <a:rPr lang="en-CA" sz="1400" dirty="0" smtClean="0"/>
              <a:t>New area being alerted with most devices activating immediately</a:t>
            </a:r>
            <a:br>
              <a:rPr lang="en-CA" sz="1400" dirty="0" smtClean="0"/>
            </a:br>
            <a:r>
              <a:rPr lang="en-CA" sz="1400" dirty="0" smtClean="0">
                <a:solidFill>
                  <a:srgbClr val="C00000"/>
                </a:solidFill>
              </a:rPr>
              <a:t>B = </a:t>
            </a:r>
            <a:r>
              <a:rPr lang="en-CA" sz="1400" dirty="0" smtClean="0"/>
              <a:t>Existing area to still be alerted when devices come into range of the broadcast for the first time</a:t>
            </a:r>
            <a:br>
              <a:rPr lang="en-CA" sz="1400" dirty="0" smtClean="0"/>
            </a:br>
            <a:r>
              <a:rPr lang="en-CA" sz="1400" dirty="0" smtClean="0">
                <a:solidFill>
                  <a:srgbClr val="C00000"/>
                </a:solidFill>
              </a:rPr>
              <a:t>A = </a:t>
            </a:r>
            <a:r>
              <a:rPr lang="en-CA" sz="1400" dirty="0" smtClean="0"/>
              <a:t>Old area where the broadcast has ended due to the CAP Update message and the cell broadcasting </a:t>
            </a:r>
            <a:r>
              <a:rPr lang="en-CA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Update X</a:t>
            </a:r>
            <a:endParaRPr lang="en-CA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347864" y="1700808"/>
            <a:ext cx="576064" cy="100811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>
            <a:off x="3419872" y="1700808"/>
            <a:ext cx="1296144" cy="72008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47664" y="134636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Initial message polygon A + B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27463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Update message polygon B + C</a:t>
            </a:r>
            <a:endParaRPr lang="en-CA" dirty="0">
              <a:solidFill>
                <a:srgbClr val="FFFF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5940152" y="643970"/>
            <a:ext cx="720080" cy="10717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>
            <a:off x="6804248" y="643970"/>
            <a:ext cx="360040" cy="40876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2390775"/>
            <a:ext cx="7416800" cy="1470025"/>
          </a:xfrm>
          <a:solidFill>
            <a:srgbClr val="FFFFFF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Thank You</a:t>
            </a:r>
            <a:endParaRPr lang="fr-CA" altLang="en-US" dirty="0" smtClean="0"/>
          </a:p>
        </p:txBody>
      </p:sp>
      <p:sp>
        <p:nvSpPr>
          <p:cNvPr id="5123" name="Rectangle 10"/>
          <p:cNvSpPr>
            <a:spLocks noGrp="1" noChangeArrowheads="1"/>
          </p:cNvSpPr>
          <p:nvPr>
            <p:ph type="subTitle" idx="4294967295"/>
          </p:nvPr>
        </p:nvSpPr>
        <p:spPr>
          <a:xfrm>
            <a:off x="4211960" y="4365625"/>
            <a:ext cx="3889053" cy="791567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US" altLang="zh-TW" sz="1800" b="1" dirty="0" smtClean="0"/>
              <a:t>Norm Paulsen</a:t>
            </a:r>
          </a:p>
          <a:p>
            <a:pPr marL="0" indent="0" eaLnBrk="1" hangingPunct="1">
              <a:buFontTx/>
              <a:buNone/>
            </a:pPr>
            <a:r>
              <a:rPr lang="en-US" altLang="zh-TW" sz="1800" b="1" dirty="0" smtClean="0"/>
              <a:t> (norm.paulsen@canada.ca)</a:t>
            </a:r>
          </a:p>
        </p:txBody>
      </p:sp>
    </p:spTree>
    <p:extLst>
      <p:ext uri="{BB962C8B-B14F-4D97-AF65-F5344CB8AC3E}">
        <p14:creationId xmlns:p14="http://schemas.microsoft.com/office/powerpoint/2010/main" val="42296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Other User Complaints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User Complaint:</a:t>
            </a:r>
            <a:r>
              <a:rPr lang="en-CA" dirty="0" smtClean="0"/>
              <a:t> Why do I get several alert messages all almost at once?</a:t>
            </a:r>
          </a:p>
          <a:p>
            <a:pPr lvl="1"/>
            <a:r>
              <a:rPr lang="en-CA" dirty="0" smtClean="0"/>
              <a:t>Towers across political boundaries</a:t>
            </a:r>
          </a:p>
          <a:p>
            <a:pPr lvl="2"/>
            <a:r>
              <a:rPr lang="en-CA" dirty="0" smtClean="0"/>
              <a:t>create duplicates/discrepancies</a:t>
            </a:r>
          </a:p>
          <a:p>
            <a:pPr lvl="2"/>
            <a:r>
              <a:rPr lang="en-CA" dirty="0"/>
              <a:t>c</a:t>
            </a:r>
            <a:r>
              <a:rPr lang="en-CA" dirty="0" smtClean="0"/>
              <a:t>an geo-fencing solve this?</a:t>
            </a:r>
          </a:p>
          <a:p>
            <a:pPr lvl="1"/>
            <a:r>
              <a:rPr lang="en-CA" dirty="0" smtClean="0"/>
              <a:t>Different provider towers while moving around</a:t>
            </a:r>
            <a:endParaRPr lang="en-CA" dirty="0">
              <a:solidFill>
                <a:srgbClr val="FF0000"/>
              </a:solidFill>
            </a:endParaRPr>
          </a:p>
          <a:p>
            <a:r>
              <a:rPr lang="en-CA" dirty="0" smtClean="0">
                <a:solidFill>
                  <a:srgbClr val="FF0000"/>
                </a:solidFill>
              </a:rPr>
              <a:t>User Complaint: </a:t>
            </a:r>
            <a:r>
              <a:rPr lang="en-CA" dirty="0" smtClean="0"/>
              <a:t>How come they don’t tell you the event is over?</a:t>
            </a:r>
          </a:p>
          <a:p>
            <a:pPr lvl="1"/>
            <a:r>
              <a:rPr lang="en-CA" dirty="0" smtClean="0"/>
              <a:t>We do in CAP and Cell Broadcasting, its just not pushed to the handsets as a presentation</a:t>
            </a:r>
          </a:p>
          <a:p>
            <a:pPr lvl="2"/>
            <a:r>
              <a:rPr lang="en-CA" dirty="0" smtClean="0"/>
              <a:t>National Policy is to not make those messages push presented</a:t>
            </a:r>
          </a:p>
          <a:p>
            <a:pPr lvl="2"/>
            <a:r>
              <a:rPr lang="en-CA" dirty="0" smtClean="0"/>
              <a:t>Many Police agencies wanted push presented “its over” messages</a:t>
            </a:r>
            <a:r>
              <a:rPr lang="en-CA" dirty="0"/>
              <a:t/>
            </a:r>
            <a:br>
              <a:rPr lang="en-CA" dirty="0"/>
            </a:b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326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en-CA" dirty="0"/>
              <a:t>National Public Alerting System </a:t>
            </a:r>
            <a:r>
              <a:rPr lang="en-CA" dirty="0" smtClean="0"/>
              <a:t>(NPAS)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en-CA" dirty="0" smtClean="0"/>
          </a:p>
          <a:p>
            <a:r>
              <a:rPr lang="en-CA" dirty="0" smtClean="0"/>
              <a:t>With the help of the </a:t>
            </a:r>
            <a:r>
              <a:rPr lang="en-CA" dirty="0" smtClean="0">
                <a:solidFill>
                  <a:srgbClr val="FF0000"/>
                </a:solidFill>
              </a:rPr>
              <a:t>Common Alerting Protocol</a:t>
            </a:r>
            <a:r>
              <a:rPr lang="en-CA" dirty="0" smtClean="0"/>
              <a:t>, Canada’s </a:t>
            </a:r>
            <a:r>
              <a:rPr lang="en-CA" dirty="0">
                <a:solidFill>
                  <a:srgbClr val="7030A0"/>
                </a:solidFill>
              </a:rPr>
              <a:t>National Public Alerting System </a:t>
            </a:r>
            <a:r>
              <a:rPr lang="en-CA" dirty="0" smtClean="0"/>
              <a:t>has been operating successfully since 2015 (Wireless since 2016)</a:t>
            </a:r>
          </a:p>
          <a:p>
            <a:pPr lvl="1"/>
            <a:endParaRPr lang="en-CA" sz="1600" dirty="0" smtClean="0"/>
          </a:p>
          <a:p>
            <a:pPr lvl="1"/>
            <a:r>
              <a:rPr lang="en-CA" sz="1600" dirty="0"/>
              <a:t>Within NPAS, </a:t>
            </a:r>
            <a:r>
              <a:rPr lang="en-CA" sz="1600" dirty="0" smtClean="0">
                <a:solidFill>
                  <a:srgbClr val="C00000"/>
                </a:solidFill>
              </a:rPr>
              <a:t>Emergency Level </a:t>
            </a:r>
            <a:r>
              <a:rPr lang="en-CA" sz="1600" dirty="0" smtClean="0"/>
              <a:t>Alerts are </a:t>
            </a:r>
            <a:r>
              <a:rPr lang="en-CA" sz="1600" dirty="0">
                <a:solidFill>
                  <a:srgbClr val="00B0F0"/>
                </a:solidFill>
              </a:rPr>
              <a:t>pushed</a:t>
            </a:r>
            <a:r>
              <a:rPr lang="en-CA" sz="1600" dirty="0"/>
              <a:t> to </a:t>
            </a:r>
            <a:r>
              <a:rPr lang="en-CA" sz="1600" dirty="0" smtClean="0"/>
              <a:t>the general public through</a:t>
            </a:r>
            <a:br>
              <a:rPr lang="en-CA" sz="1600" dirty="0" smtClean="0"/>
            </a:br>
            <a:r>
              <a:rPr lang="en-CA" sz="1600" dirty="0" smtClean="0"/>
              <a:t> </a:t>
            </a:r>
            <a:r>
              <a:rPr lang="en-CA" sz="1600" dirty="0" smtClean="0">
                <a:solidFill>
                  <a:srgbClr val="00B050"/>
                </a:solidFill>
              </a:rPr>
              <a:t>TV</a:t>
            </a:r>
            <a:r>
              <a:rPr lang="en-CA" sz="1600" dirty="0" smtClean="0"/>
              <a:t>, </a:t>
            </a:r>
            <a:r>
              <a:rPr lang="en-CA" sz="1600" dirty="0" smtClean="0">
                <a:solidFill>
                  <a:srgbClr val="00B050"/>
                </a:solidFill>
              </a:rPr>
              <a:t>Radio</a:t>
            </a:r>
            <a:r>
              <a:rPr lang="en-CA" sz="1600" dirty="0" smtClean="0"/>
              <a:t> </a:t>
            </a:r>
            <a:r>
              <a:rPr lang="en-CA" sz="1600" dirty="0"/>
              <a:t>and </a:t>
            </a:r>
            <a:r>
              <a:rPr lang="en-CA" sz="1600" dirty="0" smtClean="0">
                <a:solidFill>
                  <a:srgbClr val="00B050"/>
                </a:solidFill>
              </a:rPr>
              <a:t>Wireless</a:t>
            </a:r>
            <a:r>
              <a:rPr lang="en-CA" sz="1600" dirty="0" smtClean="0"/>
              <a:t> </a:t>
            </a:r>
            <a:r>
              <a:rPr lang="en-CA" sz="1600" dirty="0"/>
              <a:t>C</a:t>
            </a:r>
            <a:r>
              <a:rPr lang="en-CA" sz="1600" dirty="0" smtClean="0"/>
              <a:t>ell Broadcasting methods</a:t>
            </a:r>
          </a:p>
          <a:p>
            <a:pPr lvl="2"/>
            <a:endParaRPr lang="en-CA" sz="1400" dirty="0" smtClean="0"/>
          </a:p>
          <a:p>
            <a:pPr lvl="2"/>
            <a:r>
              <a:rPr lang="en-CA" sz="1400" dirty="0" smtClean="0"/>
              <a:t>Tornado Warnings </a:t>
            </a:r>
            <a:r>
              <a:rPr lang="en-CA" sz="1400" dirty="0"/>
              <a:t>(Environment Canada) </a:t>
            </a:r>
            <a:endParaRPr lang="en-CA" sz="1400" dirty="0" smtClean="0"/>
          </a:p>
          <a:p>
            <a:pPr lvl="3"/>
            <a:r>
              <a:rPr lang="en-CA" sz="1200" dirty="0" smtClean="0"/>
              <a:t>83 CAP messages YTD country wide </a:t>
            </a:r>
            <a:endParaRPr lang="en-CA" sz="1200" dirty="0"/>
          </a:p>
          <a:p>
            <a:pPr lvl="2"/>
            <a:r>
              <a:rPr lang="en-CA" sz="1400" dirty="0"/>
              <a:t>Child </a:t>
            </a:r>
            <a:r>
              <a:rPr lang="en-CA" sz="1400" dirty="0" smtClean="0"/>
              <a:t>abduction </a:t>
            </a:r>
            <a:r>
              <a:rPr lang="en-CA" sz="1400" dirty="0"/>
              <a:t>- AMBER alerts (Police)</a:t>
            </a:r>
          </a:p>
          <a:p>
            <a:pPr lvl="2"/>
            <a:r>
              <a:rPr lang="en-CA" sz="1400" dirty="0" smtClean="0"/>
              <a:t>Flood Warnings </a:t>
            </a:r>
            <a:r>
              <a:rPr lang="en-CA" sz="1400" dirty="0"/>
              <a:t>(Provincial Agencies) </a:t>
            </a:r>
          </a:p>
          <a:p>
            <a:pPr lvl="1"/>
            <a:endParaRPr lang="en-CA" sz="1500" dirty="0" smtClean="0"/>
          </a:p>
          <a:p>
            <a:pPr lvl="1"/>
            <a:r>
              <a:rPr lang="en-CA" sz="1500" dirty="0" smtClean="0"/>
              <a:t>More </a:t>
            </a:r>
            <a:r>
              <a:rPr lang="en-CA" sz="1500" dirty="0"/>
              <a:t>Event Types are being considered and debated for </a:t>
            </a:r>
            <a:r>
              <a:rPr lang="en-CA" sz="1500" dirty="0">
                <a:solidFill>
                  <a:srgbClr val="C00000"/>
                </a:solidFill>
              </a:rPr>
              <a:t>Emergency </a:t>
            </a:r>
            <a:r>
              <a:rPr lang="en-CA" sz="1500" dirty="0" smtClean="0">
                <a:solidFill>
                  <a:srgbClr val="C00000"/>
                </a:solidFill>
              </a:rPr>
              <a:t>Level </a:t>
            </a:r>
            <a:r>
              <a:rPr lang="en-CA" sz="1500" dirty="0"/>
              <a:t>status</a:t>
            </a:r>
          </a:p>
          <a:p>
            <a:pPr lvl="2"/>
            <a:endParaRPr lang="en-CA" sz="1200" dirty="0" smtClean="0"/>
          </a:p>
          <a:p>
            <a:pPr lvl="2"/>
            <a:r>
              <a:rPr lang="en-CA" sz="1400" dirty="0" smtClean="0"/>
              <a:t>Extreme Thunderstorms? (damaging hail, intense lightning) </a:t>
            </a:r>
            <a:endParaRPr lang="en-CA" sz="1400" dirty="0"/>
          </a:p>
          <a:p>
            <a:pPr lvl="2"/>
            <a:r>
              <a:rPr lang="en-CA" sz="1400" dirty="0"/>
              <a:t>Storm </a:t>
            </a:r>
            <a:r>
              <a:rPr lang="en-CA" sz="1400" dirty="0" smtClean="0"/>
              <a:t>surge? (U.S. counterparts have added this one)</a:t>
            </a:r>
            <a:endParaRPr lang="en-CA" sz="1400" dirty="0"/>
          </a:p>
          <a:p>
            <a:pPr lvl="2"/>
            <a:r>
              <a:rPr lang="en-CA" sz="1400" dirty="0" smtClean="0"/>
              <a:t>Tsunami (will happen – just mired in the policies of the three different agencies involved)</a:t>
            </a:r>
            <a:endParaRPr lang="en-CA" sz="1400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93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Cell Broadcasting System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19674"/>
          </a:xfrm>
        </p:spPr>
        <p:txBody>
          <a:bodyPr/>
          <a:lstStyle/>
          <a:p>
            <a:r>
              <a:rPr lang="en-CA" dirty="0"/>
              <a:t>Cost put on major broadcasters so naturally </a:t>
            </a:r>
            <a:r>
              <a:rPr lang="en-CA" dirty="0" smtClean="0"/>
              <a:t>there is a </a:t>
            </a:r>
            <a:r>
              <a:rPr lang="en-CA" dirty="0">
                <a:solidFill>
                  <a:srgbClr val="FF6600"/>
                </a:solidFill>
              </a:rPr>
              <a:t>drag on </a:t>
            </a:r>
            <a:r>
              <a:rPr lang="en-CA" dirty="0" smtClean="0">
                <a:solidFill>
                  <a:srgbClr val="FF6600"/>
                </a:solidFill>
              </a:rPr>
              <a:t>system improvements</a:t>
            </a:r>
            <a:endParaRPr lang="en-CA" dirty="0">
              <a:solidFill>
                <a:srgbClr val="FF6600"/>
              </a:solidFill>
            </a:endParaRPr>
          </a:p>
          <a:p>
            <a:pPr lvl="1"/>
            <a:r>
              <a:rPr lang="en-CA" dirty="0"/>
              <a:t>Wireless Costs in Canada amongst highest in the world</a:t>
            </a:r>
          </a:p>
          <a:p>
            <a:pPr lvl="1"/>
            <a:r>
              <a:rPr lang="en-CA" dirty="0"/>
              <a:t>Costs of Wireless Alerting </a:t>
            </a:r>
            <a:r>
              <a:rPr lang="en-CA" dirty="0" smtClean="0"/>
              <a:t>for carriers mandated to </a:t>
            </a:r>
            <a:r>
              <a:rPr lang="en-CA" dirty="0"/>
              <a:t>be absorbed into operating costs</a:t>
            </a:r>
          </a:p>
          <a:p>
            <a:endParaRPr lang="en-CA" dirty="0" smtClean="0"/>
          </a:p>
          <a:p>
            <a:r>
              <a:rPr lang="en-CA" dirty="0" smtClean="0"/>
              <a:t>Cost associated with Alerting systems created limitations on systems</a:t>
            </a:r>
          </a:p>
          <a:p>
            <a:pPr lvl="1"/>
            <a:r>
              <a:rPr lang="en-CA" dirty="0" smtClean="0"/>
              <a:t>Code sets </a:t>
            </a:r>
            <a:r>
              <a:rPr lang="en-CA" dirty="0">
                <a:solidFill>
                  <a:srgbClr val="FF6600"/>
                </a:solidFill>
              </a:rPr>
              <a:t>not updateable </a:t>
            </a:r>
            <a:r>
              <a:rPr lang="en-CA" dirty="0"/>
              <a:t>except in system </a:t>
            </a:r>
            <a:r>
              <a:rPr lang="en-CA" dirty="0" smtClean="0"/>
              <a:t>updates</a:t>
            </a:r>
          </a:p>
          <a:p>
            <a:pPr lvl="2"/>
            <a:r>
              <a:rPr lang="en-CA" dirty="0" smtClean="0"/>
              <a:t>Event codes</a:t>
            </a:r>
          </a:p>
          <a:p>
            <a:pPr lvl="2"/>
            <a:r>
              <a:rPr lang="en-CA" dirty="0" smtClean="0"/>
              <a:t>Geocodes</a:t>
            </a:r>
          </a:p>
          <a:p>
            <a:pPr lvl="1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23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CA" dirty="0" smtClean="0"/>
              <a:t>Complaints</a:t>
            </a:r>
            <a:endParaRPr lang="en-CA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NPAS gets its share of complaints</a:t>
            </a:r>
          </a:p>
          <a:p>
            <a:endParaRPr lang="en-CA" dirty="0" smtClean="0"/>
          </a:p>
          <a:p>
            <a:r>
              <a:rPr lang="en-CA" dirty="0" smtClean="0"/>
              <a:t>Aside from the standard complaints of…</a:t>
            </a:r>
          </a:p>
          <a:p>
            <a:pPr lvl="1"/>
            <a:r>
              <a:rPr lang="en-CA" dirty="0"/>
              <a:t>Why did I get this thing when I didn’t ask for it</a:t>
            </a:r>
            <a:r>
              <a:rPr lang="en-CA" dirty="0" smtClean="0"/>
              <a:t>?</a:t>
            </a:r>
          </a:p>
          <a:p>
            <a:pPr lvl="1"/>
            <a:r>
              <a:rPr lang="en-CA" dirty="0"/>
              <a:t>Its so far away from me, why did I receive it</a:t>
            </a:r>
            <a:r>
              <a:rPr lang="en-CA" dirty="0" smtClean="0"/>
              <a:t>?</a:t>
            </a:r>
          </a:p>
          <a:p>
            <a:pPr lvl="1"/>
            <a:r>
              <a:rPr lang="en-CA" dirty="0"/>
              <a:t>The event is long gone, why is </a:t>
            </a:r>
            <a:r>
              <a:rPr lang="en-CA" dirty="0" smtClean="0"/>
              <a:t>the alert </a:t>
            </a:r>
            <a:r>
              <a:rPr lang="en-CA" dirty="0"/>
              <a:t>still </a:t>
            </a:r>
            <a:r>
              <a:rPr lang="en-CA" dirty="0" smtClean="0"/>
              <a:t>going?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…there are other notable complaints worth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reporting on. 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For this presentation I will focus on Wireless Alerting</a:t>
            </a:r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603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Some Quick Facts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endParaRPr lang="en-CA" dirty="0" smtClean="0">
              <a:solidFill>
                <a:srgbClr val="7030A0"/>
              </a:solidFill>
            </a:endParaRPr>
          </a:p>
          <a:p>
            <a:r>
              <a:rPr lang="en-CA" dirty="0" smtClean="0">
                <a:solidFill>
                  <a:srgbClr val="7030A0"/>
                </a:solidFill>
              </a:rPr>
              <a:t>Wireless </a:t>
            </a:r>
            <a:r>
              <a:rPr lang="en-CA" dirty="0" smtClean="0">
                <a:solidFill>
                  <a:srgbClr val="7030A0"/>
                </a:solidFill>
              </a:rPr>
              <a:t>Alerts</a:t>
            </a:r>
            <a:endParaRPr lang="en-CA" dirty="0">
              <a:solidFill>
                <a:srgbClr val="7030A0"/>
              </a:solidFill>
            </a:endParaRPr>
          </a:p>
          <a:p>
            <a:pPr lvl="1"/>
            <a:endParaRPr lang="en-CA" sz="1600" dirty="0" smtClean="0"/>
          </a:p>
          <a:p>
            <a:pPr lvl="1"/>
            <a:r>
              <a:rPr lang="en-CA" dirty="0" smtClean="0"/>
              <a:t>In Canada, nationally mandated Wireless Public Alerting was deployed in 2016</a:t>
            </a:r>
          </a:p>
          <a:p>
            <a:pPr lvl="1"/>
            <a:endParaRPr lang="en-CA" sz="1600" dirty="0"/>
          </a:p>
          <a:p>
            <a:pPr lvl="1"/>
            <a:r>
              <a:rPr lang="en-CA" sz="2000" dirty="0" smtClean="0"/>
              <a:t>Canada chose Nokia as our Cell Broadcasting provider primarily to align alerting with the U.S. (alerts can cross borders)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84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Wireless Alerts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endParaRPr lang="en-CA" dirty="0" smtClean="0">
              <a:solidFill>
                <a:srgbClr val="2A3DC6"/>
              </a:solidFill>
            </a:endParaRPr>
          </a:p>
          <a:p>
            <a:r>
              <a:rPr lang="en-CA" dirty="0" smtClean="0">
                <a:solidFill>
                  <a:srgbClr val="2A3DC6"/>
                </a:solidFill>
              </a:rPr>
              <a:t>Why </a:t>
            </a:r>
            <a:r>
              <a:rPr lang="en-CA" dirty="0" smtClean="0">
                <a:solidFill>
                  <a:srgbClr val="2A3DC6"/>
                </a:solidFill>
              </a:rPr>
              <a:t>did I get this thing when I didn’t ask for it?</a:t>
            </a:r>
          </a:p>
          <a:p>
            <a:pPr lvl="1"/>
            <a:r>
              <a:rPr lang="en-CA" dirty="0" smtClean="0"/>
              <a:t>Complaints made through the emergency 911 number are a large problem</a:t>
            </a:r>
          </a:p>
          <a:p>
            <a:pPr lvl="1"/>
            <a:endParaRPr lang="en-CA" dirty="0" smtClean="0"/>
          </a:p>
          <a:p>
            <a:r>
              <a:rPr lang="en-CA" dirty="0" smtClean="0">
                <a:solidFill>
                  <a:srgbClr val="FF0000"/>
                </a:solidFill>
              </a:rPr>
              <a:t>Heightened Response:</a:t>
            </a:r>
          </a:p>
          <a:p>
            <a:pPr lvl="1"/>
            <a:r>
              <a:rPr lang="en-CA" dirty="0" smtClean="0"/>
              <a:t>This past summer, a </a:t>
            </a:r>
            <a:r>
              <a:rPr lang="en-CA" dirty="0"/>
              <a:t>man </a:t>
            </a:r>
            <a:r>
              <a:rPr lang="en-CA" dirty="0" smtClean="0"/>
              <a:t>purposely and repeatedly called </a:t>
            </a:r>
            <a:r>
              <a:rPr lang="en-CA" dirty="0"/>
              <a:t>911 to </a:t>
            </a:r>
            <a:r>
              <a:rPr lang="en-CA" dirty="0" smtClean="0"/>
              <a:t>complain</a:t>
            </a:r>
          </a:p>
          <a:p>
            <a:pPr lvl="2"/>
            <a:r>
              <a:rPr lang="en-CA" dirty="0" smtClean="0"/>
              <a:t>He made a point of being annoying by repeat calling</a:t>
            </a:r>
            <a:endParaRPr lang="en-CA" dirty="0"/>
          </a:p>
          <a:p>
            <a:pPr lvl="1"/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pPr marL="477837" lvl="1" indent="0">
              <a:buNone/>
            </a:pPr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476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Wireless Alerts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CA" dirty="0">
                <a:solidFill>
                  <a:srgbClr val="2A3DC6"/>
                </a:solidFill>
              </a:rPr>
              <a:t>Why </a:t>
            </a:r>
            <a:r>
              <a:rPr lang="en-CA" dirty="0" smtClean="0">
                <a:solidFill>
                  <a:srgbClr val="2A3DC6"/>
                </a:solidFill>
              </a:rPr>
              <a:t>do </a:t>
            </a:r>
            <a:r>
              <a:rPr lang="en-CA" dirty="0">
                <a:solidFill>
                  <a:srgbClr val="2A3DC6"/>
                </a:solidFill>
              </a:rPr>
              <a:t>I need to get woken up in the middle of night?</a:t>
            </a:r>
          </a:p>
          <a:p>
            <a:pPr lvl="1"/>
            <a:r>
              <a:rPr lang="en-CA" dirty="0" smtClean="0"/>
              <a:t>TV and radio are usually off -  smart phones are usually on</a:t>
            </a:r>
          </a:p>
          <a:p>
            <a:endParaRPr lang="en-CA" dirty="0" smtClean="0">
              <a:solidFill>
                <a:srgbClr val="FF0000"/>
              </a:solidFill>
            </a:endParaRPr>
          </a:p>
          <a:p>
            <a:r>
              <a:rPr lang="en-CA" dirty="0" smtClean="0">
                <a:solidFill>
                  <a:srgbClr val="FF0000"/>
                </a:solidFill>
              </a:rPr>
              <a:t>User Complaint:</a:t>
            </a:r>
            <a:r>
              <a:rPr lang="en-CA" dirty="0" smtClean="0"/>
              <a:t> AMBER alerts are not a threat to </a:t>
            </a:r>
            <a:r>
              <a:rPr lang="en-CA" dirty="0" smtClean="0">
                <a:solidFill>
                  <a:srgbClr val="FF0000"/>
                </a:solidFill>
              </a:rPr>
              <a:t>my</a:t>
            </a:r>
            <a:r>
              <a:rPr lang="en-CA" dirty="0" smtClean="0"/>
              <a:t> life and property, why all the noise (especially at night)?</a:t>
            </a:r>
          </a:p>
          <a:p>
            <a:endParaRPr lang="en-CA" dirty="0" smtClean="0"/>
          </a:p>
          <a:p>
            <a:r>
              <a:rPr lang="en-CA" dirty="0" smtClean="0">
                <a:solidFill>
                  <a:srgbClr val="FF0000"/>
                </a:solidFill>
              </a:rPr>
              <a:t>Answer</a:t>
            </a:r>
            <a:r>
              <a:rPr lang="en-CA" dirty="0" smtClean="0"/>
              <a:t>: It’s a Handset issue - </a:t>
            </a:r>
            <a:r>
              <a:rPr lang="en-CA" dirty="0" smtClean="0">
                <a:solidFill>
                  <a:srgbClr val="00B050"/>
                </a:solidFill>
              </a:rPr>
              <a:t>cell broadcasting </a:t>
            </a:r>
            <a:r>
              <a:rPr lang="en-CA" dirty="0"/>
              <a:t>is a separate business from handset manufacturing</a:t>
            </a:r>
          </a:p>
          <a:p>
            <a:endParaRPr lang="en-CA" dirty="0" smtClean="0"/>
          </a:p>
          <a:p>
            <a:endParaRPr lang="en-CA" dirty="0" smtClean="0"/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90353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Wireless Alerts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endParaRPr lang="en-CA" dirty="0" smtClean="0">
              <a:solidFill>
                <a:srgbClr val="2A3DC6"/>
              </a:solidFill>
            </a:endParaRPr>
          </a:p>
          <a:p>
            <a:r>
              <a:rPr lang="en-CA" dirty="0" smtClean="0">
                <a:solidFill>
                  <a:srgbClr val="2A3DC6"/>
                </a:solidFill>
              </a:rPr>
              <a:t>Its </a:t>
            </a:r>
            <a:r>
              <a:rPr lang="en-CA" dirty="0">
                <a:solidFill>
                  <a:srgbClr val="2A3DC6"/>
                </a:solidFill>
              </a:rPr>
              <a:t>far away from me, why did I receive it</a:t>
            </a:r>
            <a:r>
              <a:rPr lang="en-CA" dirty="0" smtClean="0">
                <a:solidFill>
                  <a:srgbClr val="2A3DC6"/>
                </a:solidFill>
              </a:rPr>
              <a:t>?</a:t>
            </a:r>
            <a:endParaRPr lang="en-CA" dirty="0" smtClean="0"/>
          </a:p>
          <a:p>
            <a:pPr lvl="1"/>
            <a:r>
              <a:rPr lang="en-CA" dirty="0" smtClean="0"/>
              <a:t>Towers that only partially cover the threat area are activated</a:t>
            </a:r>
          </a:p>
          <a:p>
            <a:pPr lvl="1"/>
            <a:r>
              <a:rPr lang="en-CA" dirty="0" smtClean="0"/>
              <a:t>Cell </a:t>
            </a:r>
            <a:r>
              <a:rPr lang="en-CA" dirty="0"/>
              <a:t>Broadcast </a:t>
            </a:r>
            <a:r>
              <a:rPr lang="en-CA" dirty="0" smtClean="0"/>
              <a:t>message lengths are too small to describe the area accurately</a:t>
            </a:r>
          </a:p>
          <a:p>
            <a:endParaRPr lang="en-CA" dirty="0" smtClean="0">
              <a:solidFill>
                <a:srgbClr val="FF0000"/>
              </a:solidFill>
            </a:endParaRPr>
          </a:p>
          <a:p>
            <a:r>
              <a:rPr lang="en-CA" dirty="0" smtClean="0">
                <a:solidFill>
                  <a:srgbClr val="FF0000"/>
                </a:solidFill>
              </a:rPr>
              <a:t>Smart Complaint:</a:t>
            </a:r>
            <a:r>
              <a:rPr lang="en-CA" dirty="0" smtClean="0"/>
              <a:t> Why did I get the alert when web sites and the media that show the alert don’t describe my area as being under threat?</a:t>
            </a:r>
          </a:p>
          <a:p>
            <a:pPr lvl="1"/>
            <a:endParaRPr lang="en-CA" dirty="0" smtClean="0"/>
          </a:p>
          <a:p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00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9602" y="-171400"/>
            <a:ext cx="12643203" cy="6237312"/>
          </a:xfrm>
        </p:spPr>
      </p:pic>
    </p:spTree>
    <p:extLst>
      <p:ext uri="{BB962C8B-B14F-4D97-AF65-F5344CB8AC3E}">
        <p14:creationId xmlns:p14="http://schemas.microsoft.com/office/powerpoint/2010/main" val="20616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Wireless Alerts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endParaRPr lang="en-CA" dirty="0" smtClean="0"/>
          </a:p>
          <a:p>
            <a:r>
              <a:rPr lang="en-CA" dirty="0" smtClean="0"/>
              <a:t>In the U.S.</a:t>
            </a:r>
          </a:p>
          <a:p>
            <a:pPr lvl="1"/>
            <a:r>
              <a:rPr lang="en-US" dirty="0"/>
              <a:t>FCC Report and Order (R&amp;O) FCC 18-4 </a:t>
            </a:r>
            <a:endParaRPr lang="en-US" dirty="0" smtClean="0"/>
          </a:p>
          <a:p>
            <a:pPr lvl="2"/>
            <a:r>
              <a:rPr lang="en-CA" dirty="0"/>
              <a:t>Device Based </a:t>
            </a:r>
            <a:r>
              <a:rPr lang="en-CA" dirty="0">
                <a:solidFill>
                  <a:srgbClr val="7030A0"/>
                </a:solidFill>
              </a:rPr>
              <a:t>Geo-Fencing </a:t>
            </a:r>
            <a:endParaRPr lang="en-CA" dirty="0" smtClean="0">
              <a:solidFill>
                <a:srgbClr val="7030A0"/>
              </a:solidFill>
            </a:endParaRPr>
          </a:p>
          <a:p>
            <a:pPr lvl="2"/>
            <a:r>
              <a:rPr lang="en-CA" dirty="0" smtClean="0"/>
              <a:t>BMC can send alert coordinates in a polygon or circle</a:t>
            </a:r>
          </a:p>
          <a:p>
            <a:pPr lvl="3"/>
            <a:r>
              <a:rPr lang="en-CA" dirty="0" smtClean="0"/>
              <a:t>Minimize over-alerting in space</a:t>
            </a:r>
          </a:p>
          <a:p>
            <a:pPr lvl="2"/>
            <a:r>
              <a:rPr lang="en-CA" dirty="0" smtClean="0"/>
              <a:t>Slated for a fall 2019 deployment</a:t>
            </a:r>
          </a:p>
          <a:p>
            <a:pPr lvl="2"/>
            <a:endParaRPr lang="en-CA" dirty="0" smtClean="0"/>
          </a:p>
          <a:p>
            <a:r>
              <a:rPr lang="en-CA" dirty="0" smtClean="0"/>
              <a:t>Additional concerns about this proposal…</a:t>
            </a:r>
          </a:p>
          <a:p>
            <a:endParaRPr lang="en-CA" dirty="0" smtClean="0"/>
          </a:p>
          <a:p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23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2153</TotalTime>
  <Words>1172</Words>
  <Application>Microsoft Office PowerPoint</Application>
  <PresentationFormat>On-screen Show (4:3)</PresentationFormat>
  <Paragraphs>201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 Unicode MS</vt:lpstr>
      <vt:lpstr>微軟正黑體</vt:lpstr>
      <vt:lpstr>Arial</vt:lpstr>
      <vt:lpstr>Calibri</vt:lpstr>
      <vt:lpstr>Office Theme</vt:lpstr>
      <vt:lpstr>Default Design</vt:lpstr>
      <vt:lpstr>Wireless Public Alerting Canada (Update)</vt:lpstr>
      <vt:lpstr>National Public Alerting System (NPAS)</vt:lpstr>
      <vt:lpstr>Complaints</vt:lpstr>
      <vt:lpstr>Some Quick Facts</vt:lpstr>
      <vt:lpstr>Wireless Alerts</vt:lpstr>
      <vt:lpstr>Wireless Alerts</vt:lpstr>
      <vt:lpstr>Wireless Alerts</vt:lpstr>
      <vt:lpstr>PowerPoint Presentation</vt:lpstr>
      <vt:lpstr>Wireless Alerts</vt:lpstr>
      <vt:lpstr>Additional Concerns</vt:lpstr>
      <vt:lpstr>PowerPoint Presentation</vt:lpstr>
      <vt:lpstr>Other concerns</vt:lpstr>
      <vt:lpstr>PowerPoint Presentation</vt:lpstr>
      <vt:lpstr>Weather Services Concern</vt:lpstr>
      <vt:lpstr>PowerPoint Presentation</vt:lpstr>
      <vt:lpstr>Putting Features Together</vt:lpstr>
      <vt:lpstr>PowerPoint Presentation</vt:lpstr>
      <vt:lpstr>Thank You</vt:lpstr>
      <vt:lpstr>Other User Complaints</vt:lpstr>
      <vt:lpstr>Cell Broadcasting System Issues</vt:lpstr>
    </vt:vector>
  </TitlesOfParts>
  <Company>Environment Climate Change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Rahman,Pongsakorn [Ontario]</dc:creator>
  <cp:lastModifiedBy>Paulsen,Norm [Ontario]</cp:lastModifiedBy>
  <cp:revision>134</cp:revision>
  <cp:lastPrinted>2019-10-10T17:40:23Z</cp:lastPrinted>
  <dcterms:created xsi:type="dcterms:W3CDTF">2018-10-17T17:50:41Z</dcterms:created>
  <dcterms:modified xsi:type="dcterms:W3CDTF">2019-10-10T17:42:40Z</dcterms:modified>
</cp:coreProperties>
</file>