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6"/>
  </p:notesMasterIdLst>
  <p:sldIdLst>
    <p:sldId id="298" r:id="rId2"/>
    <p:sldId id="275" r:id="rId3"/>
    <p:sldId id="279" r:id="rId4"/>
    <p:sldId id="281" r:id="rId5"/>
    <p:sldId id="335" r:id="rId6"/>
    <p:sldId id="337" r:id="rId7"/>
    <p:sldId id="338" r:id="rId8"/>
    <p:sldId id="303" r:id="rId9"/>
    <p:sldId id="304" r:id="rId10"/>
    <p:sldId id="352" r:id="rId11"/>
    <p:sldId id="285" r:id="rId12"/>
    <p:sldId id="348" r:id="rId13"/>
    <p:sldId id="341" r:id="rId14"/>
    <p:sldId id="345" r:id="rId15"/>
    <p:sldId id="305" r:id="rId16"/>
    <p:sldId id="351" r:id="rId17"/>
    <p:sldId id="295" r:id="rId18"/>
    <p:sldId id="353" r:id="rId19"/>
    <p:sldId id="306" r:id="rId20"/>
    <p:sldId id="307" r:id="rId21"/>
    <p:sldId id="308" r:id="rId22"/>
    <p:sldId id="310" r:id="rId23"/>
    <p:sldId id="301" r:id="rId24"/>
    <p:sldId id="300" r:id="rId25"/>
  </p:sldIdLst>
  <p:sldSz cx="9144000" cy="6858000" type="screen4x3"/>
  <p:notesSz cx="6858000" cy="9144000"/>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DFFDD"/>
    <a:srgbClr val="C9FFC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750" autoAdjust="0"/>
    <p:restoredTop sz="94660"/>
  </p:normalViewPr>
  <p:slideViewPr>
    <p:cSldViewPr>
      <p:cViewPr varScale="1">
        <p:scale>
          <a:sx n="68" d="100"/>
          <a:sy n="68" d="100"/>
        </p:scale>
        <p:origin x="1440" y="10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MX"/>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53591C6C-E731-43C0-9D1F-AE0A93BC63B8}" type="datetimeFigureOut">
              <a:rPr lang="es-MX" smtClean="0"/>
              <a:pPr/>
              <a:t>05/10/2019</a:t>
            </a:fld>
            <a:endParaRPr lang="es-MX"/>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MX"/>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MX"/>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0DF561D7-0735-4F24-972F-33A17119AAA7}" type="slidenum">
              <a:rPr lang="es-MX" smtClean="0"/>
              <a:pPr/>
              <a:t>‹Nº›</a:t>
            </a:fld>
            <a:endParaRPr lang="es-MX"/>
          </a:p>
        </p:txBody>
      </p:sp>
    </p:spTree>
    <p:extLst>
      <p:ext uri="{BB962C8B-B14F-4D97-AF65-F5344CB8AC3E}">
        <p14:creationId xmlns:p14="http://schemas.microsoft.com/office/powerpoint/2010/main" val="163455866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DF561D7-0735-4F24-972F-33A17119AAA7}" type="slidenum">
              <a:rPr lang="es-MX" smtClean="0"/>
              <a:pPr/>
              <a:t>13</a:t>
            </a:fld>
            <a:endParaRPr lang="es-MX"/>
          </a:p>
        </p:txBody>
      </p:sp>
    </p:spTree>
    <p:extLst>
      <p:ext uri="{BB962C8B-B14F-4D97-AF65-F5344CB8AC3E}">
        <p14:creationId xmlns:p14="http://schemas.microsoft.com/office/powerpoint/2010/main" val="355558013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MX" dirty="0"/>
          </a:p>
        </p:txBody>
      </p:sp>
      <p:sp>
        <p:nvSpPr>
          <p:cNvPr id="4" name="3 Marcador de número de diapositiva"/>
          <p:cNvSpPr>
            <a:spLocks noGrp="1"/>
          </p:cNvSpPr>
          <p:nvPr>
            <p:ph type="sldNum" sz="quarter" idx="10"/>
          </p:nvPr>
        </p:nvSpPr>
        <p:spPr/>
        <p:txBody>
          <a:bodyPr/>
          <a:lstStyle/>
          <a:p>
            <a:fld id="{0DF561D7-0735-4F24-972F-33A17119AAA7}" type="slidenum">
              <a:rPr lang="es-MX" smtClean="0"/>
              <a:pPr/>
              <a:t>14</a:t>
            </a:fld>
            <a:endParaRPr lang="es-MX"/>
          </a:p>
        </p:txBody>
      </p:sp>
    </p:spTree>
    <p:extLst>
      <p:ext uri="{BB962C8B-B14F-4D97-AF65-F5344CB8AC3E}">
        <p14:creationId xmlns:p14="http://schemas.microsoft.com/office/powerpoint/2010/main" val="286153568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fld id="{ECA11E8A-A765-4F8A-8272-F8AD4EE65244}" type="datetimeFigureOut">
              <a:rPr lang="es-MX" smtClean="0"/>
              <a:pPr/>
              <a:t>05/10/2019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EF8008-2793-4B33-AD05-B19B9520372E}" type="slidenum">
              <a:rPr lang="es-MX" smtClean="0"/>
              <a:pPr/>
              <a:t>‹Nº›</a:t>
            </a:fld>
            <a:endParaRPr lang="es-MX"/>
          </a:p>
        </p:txBody>
      </p:sp>
    </p:spTree>
    <p:extLst>
      <p:ext uri="{BB962C8B-B14F-4D97-AF65-F5344CB8AC3E}">
        <p14:creationId xmlns:p14="http://schemas.microsoft.com/office/powerpoint/2010/main" val="409061757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CA11E8A-A765-4F8A-8272-F8AD4EE65244}" type="datetimeFigureOut">
              <a:rPr lang="es-MX" smtClean="0"/>
              <a:pPr/>
              <a:t>05/10/2019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EF8008-2793-4B33-AD05-B19B9520372E}" type="slidenum">
              <a:rPr lang="es-MX" smtClean="0"/>
              <a:pPr/>
              <a:t>‹Nº›</a:t>
            </a:fld>
            <a:endParaRPr lang="es-MX"/>
          </a:p>
        </p:txBody>
      </p:sp>
    </p:spTree>
    <p:extLst>
      <p:ext uri="{BB962C8B-B14F-4D97-AF65-F5344CB8AC3E}">
        <p14:creationId xmlns:p14="http://schemas.microsoft.com/office/powerpoint/2010/main" val="29755179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CA11E8A-A765-4F8A-8272-F8AD4EE65244}" type="datetimeFigureOut">
              <a:rPr lang="es-MX" smtClean="0"/>
              <a:pPr/>
              <a:t>05/10/2019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EF8008-2793-4B33-AD05-B19B9520372E}" type="slidenum">
              <a:rPr lang="es-MX" smtClean="0"/>
              <a:pPr/>
              <a:t>‹Nº›</a:t>
            </a:fld>
            <a:endParaRPr lang="es-MX"/>
          </a:p>
        </p:txBody>
      </p:sp>
    </p:spTree>
    <p:extLst>
      <p:ext uri="{BB962C8B-B14F-4D97-AF65-F5344CB8AC3E}">
        <p14:creationId xmlns:p14="http://schemas.microsoft.com/office/powerpoint/2010/main" val="338139845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fld id="{ECA11E8A-A765-4F8A-8272-F8AD4EE65244}" type="datetimeFigureOut">
              <a:rPr lang="es-MX" smtClean="0"/>
              <a:pPr/>
              <a:t>05/10/2019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EF8008-2793-4B33-AD05-B19B9520372E}" type="slidenum">
              <a:rPr lang="es-MX" smtClean="0"/>
              <a:pPr/>
              <a:t>‹Nº›</a:t>
            </a:fld>
            <a:endParaRPr lang="es-MX"/>
          </a:p>
        </p:txBody>
      </p:sp>
    </p:spTree>
    <p:extLst>
      <p:ext uri="{BB962C8B-B14F-4D97-AF65-F5344CB8AC3E}">
        <p14:creationId xmlns:p14="http://schemas.microsoft.com/office/powerpoint/2010/main" val="14502074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ECA11E8A-A765-4F8A-8272-F8AD4EE65244}" type="datetimeFigureOut">
              <a:rPr lang="es-MX" smtClean="0"/>
              <a:pPr/>
              <a:t>05/10/2019</a:t>
            </a:fld>
            <a:endParaRPr lang="es-MX"/>
          </a:p>
        </p:txBody>
      </p:sp>
      <p:sp>
        <p:nvSpPr>
          <p:cNvPr id="5" name="4 Marcador de pie de página"/>
          <p:cNvSpPr>
            <a:spLocks noGrp="1"/>
          </p:cNvSpPr>
          <p:nvPr>
            <p:ph type="ftr" sz="quarter" idx="11"/>
          </p:nvPr>
        </p:nvSpPr>
        <p:spPr/>
        <p:txBody>
          <a:bodyPr/>
          <a:lstStyle/>
          <a:p>
            <a:endParaRPr lang="es-MX"/>
          </a:p>
        </p:txBody>
      </p:sp>
      <p:sp>
        <p:nvSpPr>
          <p:cNvPr id="6" name="5 Marcador de número de diapositiva"/>
          <p:cNvSpPr>
            <a:spLocks noGrp="1"/>
          </p:cNvSpPr>
          <p:nvPr>
            <p:ph type="sldNum" sz="quarter" idx="12"/>
          </p:nvPr>
        </p:nvSpPr>
        <p:spPr/>
        <p:txBody>
          <a:bodyPr/>
          <a:lstStyle/>
          <a:p>
            <a:fld id="{3BEF8008-2793-4B33-AD05-B19B9520372E}" type="slidenum">
              <a:rPr lang="es-MX" smtClean="0"/>
              <a:pPr/>
              <a:t>‹Nº›</a:t>
            </a:fld>
            <a:endParaRPr lang="es-MX"/>
          </a:p>
        </p:txBody>
      </p:sp>
    </p:spTree>
    <p:extLst>
      <p:ext uri="{BB962C8B-B14F-4D97-AF65-F5344CB8AC3E}">
        <p14:creationId xmlns:p14="http://schemas.microsoft.com/office/powerpoint/2010/main" val="42902522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fld id="{ECA11E8A-A765-4F8A-8272-F8AD4EE65244}" type="datetimeFigureOut">
              <a:rPr lang="es-MX" smtClean="0"/>
              <a:pPr/>
              <a:t>05/10/2019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BEF8008-2793-4B33-AD05-B19B9520372E}" type="slidenum">
              <a:rPr lang="es-MX" smtClean="0"/>
              <a:pPr/>
              <a:t>‹Nº›</a:t>
            </a:fld>
            <a:endParaRPr lang="es-MX"/>
          </a:p>
        </p:txBody>
      </p:sp>
    </p:spTree>
    <p:extLst>
      <p:ext uri="{BB962C8B-B14F-4D97-AF65-F5344CB8AC3E}">
        <p14:creationId xmlns:p14="http://schemas.microsoft.com/office/powerpoint/2010/main" val="1675008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fld id="{ECA11E8A-A765-4F8A-8272-F8AD4EE65244}" type="datetimeFigureOut">
              <a:rPr lang="es-MX" smtClean="0"/>
              <a:pPr/>
              <a:t>05/10/2019</a:t>
            </a:fld>
            <a:endParaRPr lang="es-MX"/>
          </a:p>
        </p:txBody>
      </p:sp>
      <p:sp>
        <p:nvSpPr>
          <p:cNvPr id="8" name="7 Marcador de pie de página"/>
          <p:cNvSpPr>
            <a:spLocks noGrp="1"/>
          </p:cNvSpPr>
          <p:nvPr>
            <p:ph type="ftr" sz="quarter" idx="11"/>
          </p:nvPr>
        </p:nvSpPr>
        <p:spPr/>
        <p:txBody>
          <a:bodyPr/>
          <a:lstStyle/>
          <a:p>
            <a:endParaRPr lang="es-MX"/>
          </a:p>
        </p:txBody>
      </p:sp>
      <p:sp>
        <p:nvSpPr>
          <p:cNvPr id="9" name="8 Marcador de número de diapositiva"/>
          <p:cNvSpPr>
            <a:spLocks noGrp="1"/>
          </p:cNvSpPr>
          <p:nvPr>
            <p:ph type="sldNum" sz="quarter" idx="12"/>
          </p:nvPr>
        </p:nvSpPr>
        <p:spPr/>
        <p:txBody>
          <a:bodyPr/>
          <a:lstStyle/>
          <a:p>
            <a:fld id="{3BEF8008-2793-4B33-AD05-B19B9520372E}" type="slidenum">
              <a:rPr lang="es-MX" smtClean="0"/>
              <a:pPr/>
              <a:t>‹Nº›</a:t>
            </a:fld>
            <a:endParaRPr lang="es-MX"/>
          </a:p>
        </p:txBody>
      </p:sp>
    </p:spTree>
    <p:extLst>
      <p:ext uri="{BB962C8B-B14F-4D97-AF65-F5344CB8AC3E}">
        <p14:creationId xmlns:p14="http://schemas.microsoft.com/office/powerpoint/2010/main" val="3850219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fld id="{ECA11E8A-A765-4F8A-8272-F8AD4EE65244}" type="datetimeFigureOut">
              <a:rPr lang="es-MX" smtClean="0"/>
              <a:pPr/>
              <a:t>05/10/2019</a:t>
            </a:fld>
            <a:endParaRPr lang="es-MX"/>
          </a:p>
        </p:txBody>
      </p:sp>
      <p:sp>
        <p:nvSpPr>
          <p:cNvPr id="4" name="3 Marcador de pie de página"/>
          <p:cNvSpPr>
            <a:spLocks noGrp="1"/>
          </p:cNvSpPr>
          <p:nvPr>
            <p:ph type="ftr" sz="quarter" idx="11"/>
          </p:nvPr>
        </p:nvSpPr>
        <p:spPr/>
        <p:txBody>
          <a:bodyPr/>
          <a:lstStyle/>
          <a:p>
            <a:endParaRPr lang="es-MX"/>
          </a:p>
        </p:txBody>
      </p:sp>
      <p:sp>
        <p:nvSpPr>
          <p:cNvPr id="5" name="4 Marcador de número de diapositiva"/>
          <p:cNvSpPr>
            <a:spLocks noGrp="1"/>
          </p:cNvSpPr>
          <p:nvPr>
            <p:ph type="sldNum" sz="quarter" idx="12"/>
          </p:nvPr>
        </p:nvSpPr>
        <p:spPr/>
        <p:txBody>
          <a:bodyPr/>
          <a:lstStyle/>
          <a:p>
            <a:fld id="{3BEF8008-2793-4B33-AD05-B19B9520372E}" type="slidenum">
              <a:rPr lang="es-MX" smtClean="0"/>
              <a:pPr/>
              <a:t>‹Nº›</a:t>
            </a:fld>
            <a:endParaRPr lang="es-MX"/>
          </a:p>
        </p:txBody>
      </p:sp>
    </p:spTree>
    <p:extLst>
      <p:ext uri="{BB962C8B-B14F-4D97-AF65-F5344CB8AC3E}">
        <p14:creationId xmlns:p14="http://schemas.microsoft.com/office/powerpoint/2010/main" val="174170670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ECA11E8A-A765-4F8A-8272-F8AD4EE65244}" type="datetimeFigureOut">
              <a:rPr lang="es-MX" smtClean="0"/>
              <a:pPr/>
              <a:t>05/10/2019</a:t>
            </a:fld>
            <a:endParaRPr lang="es-MX"/>
          </a:p>
        </p:txBody>
      </p:sp>
      <p:sp>
        <p:nvSpPr>
          <p:cNvPr id="3" name="2 Marcador de pie de página"/>
          <p:cNvSpPr>
            <a:spLocks noGrp="1"/>
          </p:cNvSpPr>
          <p:nvPr>
            <p:ph type="ftr" sz="quarter" idx="11"/>
          </p:nvPr>
        </p:nvSpPr>
        <p:spPr/>
        <p:txBody>
          <a:bodyPr/>
          <a:lstStyle/>
          <a:p>
            <a:endParaRPr lang="es-MX"/>
          </a:p>
        </p:txBody>
      </p:sp>
      <p:sp>
        <p:nvSpPr>
          <p:cNvPr id="4" name="3 Marcador de número de diapositiva"/>
          <p:cNvSpPr>
            <a:spLocks noGrp="1"/>
          </p:cNvSpPr>
          <p:nvPr>
            <p:ph type="sldNum" sz="quarter" idx="12"/>
          </p:nvPr>
        </p:nvSpPr>
        <p:spPr/>
        <p:txBody>
          <a:bodyPr/>
          <a:lstStyle/>
          <a:p>
            <a:fld id="{3BEF8008-2793-4B33-AD05-B19B9520372E}" type="slidenum">
              <a:rPr lang="es-MX" smtClean="0"/>
              <a:pPr/>
              <a:t>‹Nº›</a:t>
            </a:fld>
            <a:endParaRPr lang="es-MX"/>
          </a:p>
        </p:txBody>
      </p:sp>
    </p:spTree>
    <p:extLst>
      <p:ext uri="{BB962C8B-B14F-4D97-AF65-F5344CB8AC3E}">
        <p14:creationId xmlns:p14="http://schemas.microsoft.com/office/powerpoint/2010/main" val="10736524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CA11E8A-A765-4F8A-8272-F8AD4EE65244}" type="datetimeFigureOut">
              <a:rPr lang="es-MX" smtClean="0"/>
              <a:pPr/>
              <a:t>05/10/2019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BEF8008-2793-4B33-AD05-B19B9520372E}" type="slidenum">
              <a:rPr lang="es-MX" smtClean="0"/>
              <a:pPr/>
              <a:t>‹Nº›</a:t>
            </a:fld>
            <a:endParaRPr lang="es-MX"/>
          </a:p>
        </p:txBody>
      </p:sp>
    </p:spTree>
    <p:extLst>
      <p:ext uri="{BB962C8B-B14F-4D97-AF65-F5344CB8AC3E}">
        <p14:creationId xmlns:p14="http://schemas.microsoft.com/office/powerpoint/2010/main" val="120932890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ECA11E8A-A765-4F8A-8272-F8AD4EE65244}" type="datetimeFigureOut">
              <a:rPr lang="es-MX" smtClean="0"/>
              <a:pPr/>
              <a:t>05/10/2019</a:t>
            </a:fld>
            <a:endParaRPr lang="es-MX"/>
          </a:p>
        </p:txBody>
      </p:sp>
      <p:sp>
        <p:nvSpPr>
          <p:cNvPr id="6" name="5 Marcador de pie de página"/>
          <p:cNvSpPr>
            <a:spLocks noGrp="1"/>
          </p:cNvSpPr>
          <p:nvPr>
            <p:ph type="ftr" sz="quarter" idx="11"/>
          </p:nvPr>
        </p:nvSpPr>
        <p:spPr/>
        <p:txBody>
          <a:bodyPr/>
          <a:lstStyle/>
          <a:p>
            <a:endParaRPr lang="es-MX"/>
          </a:p>
        </p:txBody>
      </p:sp>
      <p:sp>
        <p:nvSpPr>
          <p:cNvPr id="7" name="6 Marcador de número de diapositiva"/>
          <p:cNvSpPr>
            <a:spLocks noGrp="1"/>
          </p:cNvSpPr>
          <p:nvPr>
            <p:ph type="sldNum" sz="quarter" idx="12"/>
          </p:nvPr>
        </p:nvSpPr>
        <p:spPr/>
        <p:txBody>
          <a:bodyPr/>
          <a:lstStyle/>
          <a:p>
            <a:fld id="{3BEF8008-2793-4B33-AD05-B19B9520372E}" type="slidenum">
              <a:rPr lang="es-MX" smtClean="0"/>
              <a:pPr/>
              <a:t>‹Nº›</a:t>
            </a:fld>
            <a:endParaRPr lang="es-MX"/>
          </a:p>
        </p:txBody>
      </p:sp>
    </p:spTree>
    <p:extLst>
      <p:ext uri="{BB962C8B-B14F-4D97-AF65-F5344CB8AC3E}">
        <p14:creationId xmlns:p14="http://schemas.microsoft.com/office/powerpoint/2010/main" val="30792989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CA11E8A-A765-4F8A-8272-F8AD4EE65244}" type="datetimeFigureOut">
              <a:rPr lang="es-MX" smtClean="0"/>
              <a:pPr/>
              <a:t>05/10/2019</a:t>
            </a:fld>
            <a:endParaRPr lang="es-MX"/>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MX"/>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BEF8008-2793-4B33-AD05-B19B9520372E}" type="slidenum">
              <a:rPr lang="es-MX" smtClean="0"/>
              <a:pPr/>
              <a:t>‹Nº›</a:t>
            </a:fld>
            <a:endParaRPr lang="es-MX"/>
          </a:p>
        </p:txBody>
      </p:sp>
    </p:spTree>
    <p:extLst>
      <p:ext uri="{BB962C8B-B14F-4D97-AF65-F5344CB8AC3E}">
        <p14:creationId xmlns:p14="http://schemas.microsoft.com/office/powerpoint/2010/main" val="299052919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3.png"/></Relationships>
</file>

<file path=ppt/slides/_rels/slide1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7.xml"/><Relationship Id="rId5" Type="http://schemas.openxmlformats.org/officeDocument/2006/relationships/image" Target="../media/image24.png"/><Relationship Id="rId4" Type="http://schemas.openxmlformats.org/officeDocument/2006/relationships/image" Target="../media/image2.jpeg"/></Relationships>
</file>

<file path=ppt/slides/_rels/slide1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xml"/><Relationship Id="rId1" Type="http://schemas.openxmlformats.org/officeDocument/2006/relationships/slideLayout" Target="../slideLayouts/slideLayout7.xml"/><Relationship Id="rId5" Type="http://schemas.openxmlformats.org/officeDocument/2006/relationships/image" Target="../media/image25.jpeg"/><Relationship Id="rId4" Type="http://schemas.openxmlformats.org/officeDocument/2006/relationships/image" Target="../media/image2.jpeg"/></Relationships>
</file>

<file path=ppt/slides/_rels/slide1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27.gif"/><Relationship Id="rId4" Type="http://schemas.openxmlformats.org/officeDocument/2006/relationships/image" Target="../media/image26.jpeg"/></Relationships>
</file>

<file path=ppt/slides/_rels/slide1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28.png"/></Relationships>
</file>

<file path=ppt/slides/_rels/slide17.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0.jpeg"/><Relationship Id="rId4" Type="http://schemas.openxmlformats.org/officeDocument/2006/relationships/image" Target="../media/image29.jpeg"/></Relationships>
</file>

<file path=ppt/slides/_rels/slide1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1.png"/></Relationships>
</file>

<file path=ppt/slides/_rels/slide1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2.pn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5.jpe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3.png"/></Relationships>
</file>

<file path=ppt/slides/_rels/slide2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36.png"/><Relationship Id="rId5" Type="http://schemas.openxmlformats.org/officeDocument/2006/relationships/image" Target="../media/image35.png"/><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38.png"/><Relationship Id="rId4" Type="http://schemas.openxmlformats.org/officeDocument/2006/relationships/image" Target="../media/image37.png"/></Relationships>
</file>

<file path=ppt/slides/_rels/slide2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39.jpeg"/></Relationships>
</file>

<file path=ppt/slides/_rels/slide24.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43.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7.png"/><Relationship Id="rId4" Type="http://schemas.openxmlformats.org/officeDocument/2006/relationships/image" Target="../media/image6.jpeg"/></Relationships>
</file>

<file path=ppt/slides/_rels/slide4.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0.jpeg"/><Relationship Id="rId4" Type="http://schemas.openxmlformats.org/officeDocument/2006/relationships/image" Target="../media/image9.jpeg"/></Relationships>
</file>

<file path=ppt/slides/_rels/slide6.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7.xml.rels><?xml version="1.0" encoding="UTF-8" standalone="yes"?>
<Relationships xmlns="http://schemas.openxmlformats.org/package/2006/relationships"><Relationship Id="rId3" Type="http://schemas.openxmlformats.org/officeDocument/2006/relationships/image" Target="../media/image2.jpeg"/><Relationship Id="rId7" Type="http://schemas.openxmlformats.org/officeDocument/2006/relationships/image" Target="../media/image15.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4" Type="http://schemas.openxmlformats.org/officeDocument/2006/relationships/image" Target="../media/image16.png"/></Relationships>
</file>

<file path=ppt/slides/_rels/slide9.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7.xml"/><Relationship Id="rId5" Type="http://schemas.openxmlformats.org/officeDocument/2006/relationships/image" Target="../media/image18.png"/><Relationship Id="rId4" Type="http://schemas.openxmlformats.org/officeDocument/2006/relationships/image" Target="../media/image1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Rectángulo"/>
          <p:cNvSpPr/>
          <p:nvPr/>
        </p:nvSpPr>
        <p:spPr>
          <a:xfrm>
            <a:off x="630621" y="3356992"/>
            <a:ext cx="7882756" cy="646331"/>
          </a:xfrm>
          <a:prstGeom prst="rect">
            <a:avLst/>
          </a:prstGeom>
        </p:spPr>
        <p:txBody>
          <a:bodyPr wrap="square">
            <a:spAutoFit/>
          </a:bodyPr>
          <a:lstStyle/>
          <a:p>
            <a:pPr lvl="0" algn="ctr"/>
            <a:r>
              <a:rPr lang="en-US" sz="3600" b="1" dirty="0" smtClean="0"/>
              <a:t>MEXICO CITY EARLY WARNING SYSTEM</a:t>
            </a:r>
            <a:endParaRPr lang="es-MX" sz="3600" b="1" dirty="0" smtClean="0"/>
          </a:p>
        </p:txBody>
      </p:sp>
      <p:grpSp>
        <p:nvGrpSpPr>
          <p:cNvPr id="4" name="3 Grupo"/>
          <p:cNvGrpSpPr/>
          <p:nvPr/>
        </p:nvGrpSpPr>
        <p:grpSpPr>
          <a:xfrm>
            <a:off x="-1" y="-27384"/>
            <a:ext cx="9144001" cy="6912768"/>
            <a:chOff x="-1" y="-27384"/>
            <a:chExt cx="9144001" cy="6912768"/>
          </a:xfrm>
        </p:grpSpPr>
        <p:pic>
          <p:nvPicPr>
            <p:cNvPr id="3" name="Picture 2" descr="C:\Users\InvitadoC5\Documents\Secretaría de Gestión Integral de Riesgos y PC (@SGIRPC_CDMX) _ Twitter_files\EAw2Yb2VUAA4Bqm.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AutoShape 2" descr="Resultado de imagen para secretaria de gestion integral del riesgo y proteccion civil"/>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Resultado de imagen para secretaria de gestion integral del riesgo y proteccion civil"/>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9223" name="Picture 7" descr="Resultado de imagen para secretaria de gestion integral del riesgo y proteccion civil"/>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794278" y="1492597"/>
            <a:ext cx="7555442" cy="856283"/>
          </a:xfrm>
          <a:prstGeom prst="rect">
            <a:avLst/>
          </a:prstGeom>
          <a:noFill/>
          <a:extLst>
            <a:ext uri="{909E8E84-426E-40DD-AFC4-6F175D3DCCD1}">
              <a14:hiddenFill xmlns:a14="http://schemas.microsoft.com/office/drawing/2010/main">
                <a:solidFill>
                  <a:srgbClr val="FFFFFF"/>
                </a:solidFill>
              </a14:hiddenFill>
            </a:ext>
          </a:extLst>
        </p:spPr>
      </p:pic>
      <p:cxnSp>
        <p:nvCxnSpPr>
          <p:cNvPr id="9" name="8 Conector recto"/>
          <p:cNvCxnSpPr/>
          <p:nvPr/>
        </p:nvCxnSpPr>
        <p:spPr>
          <a:xfrm>
            <a:off x="794278" y="2492896"/>
            <a:ext cx="737812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880576569"/>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9 Rectángulo"/>
          <p:cNvSpPr/>
          <p:nvPr/>
        </p:nvSpPr>
        <p:spPr>
          <a:xfrm>
            <a:off x="138880" y="793218"/>
            <a:ext cx="8836024" cy="1200329"/>
          </a:xfrm>
          <a:prstGeom prst="rect">
            <a:avLst/>
          </a:prstGeom>
        </p:spPr>
        <p:txBody>
          <a:bodyPr wrap="square">
            <a:spAutoFit/>
          </a:bodyPr>
          <a:lstStyle/>
          <a:p>
            <a:r>
              <a:rPr lang="en-US" dirty="0" smtClean="0"/>
              <a:t>The </a:t>
            </a:r>
            <a:r>
              <a:rPr lang="en-US" dirty="0"/>
              <a:t>Early Warning System includes the</a:t>
            </a:r>
            <a:r>
              <a:rPr lang="en-US" b="1" dirty="0"/>
              <a:t> </a:t>
            </a:r>
            <a:r>
              <a:rPr lang="en-US" b="1" dirty="0" smtClean="0"/>
              <a:t>notices </a:t>
            </a:r>
            <a:r>
              <a:rPr lang="en-US" b="1" dirty="0"/>
              <a:t>and </a:t>
            </a:r>
            <a:r>
              <a:rPr lang="en-US" b="1" dirty="0" smtClean="0"/>
              <a:t>notifications, </a:t>
            </a:r>
            <a:r>
              <a:rPr lang="en-US" dirty="0"/>
              <a:t>provided by </a:t>
            </a:r>
            <a:r>
              <a:rPr lang="en-US" dirty="0" smtClean="0"/>
              <a:t>Integral </a:t>
            </a:r>
            <a:r>
              <a:rPr lang="en-US" dirty="0"/>
              <a:t>Risk Management and Civil Protection </a:t>
            </a:r>
            <a:r>
              <a:rPr lang="en-US" dirty="0" smtClean="0"/>
              <a:t>authorities, during </a:t>
            </a:r>
            <a:r>
              <a:rPr lang="en-US" dirty="0"/>
              <a:t>massive events</a:t>
            </a:r>
            <a:r>
              <a:rPr lang="en-US" dirty="0" smtClean="0"/>
              <a:t>.</a:t>
            </a:r>
          </a:p>
          <a:p>
            <a:endParaRPr lang="en-US" dirty="0" smtClean="0"/>
          </a:p>
          <a:p>
            <a:r>
              <a:rPr lang="en-US" dirty="0" smtClean="0"/>
              <a:t>As </a:t>
            </a:r>
            <a:r>
              <a:rPr lang="en-US" dirty="0"/>
              <a:t>well as the alerts issued by the </a:t>
            </a:r>
            <a:r>
              <a:rPr lang="en-US" b="1" dirty="0"/>
              <a:t>Mexican Health System</a:t>
            </a:r>
            <a:r>
              <a:rPr lang="en-US" b="1" dirty="0" smtClean="0"/>
              <a:t>.</a:t>
            </a:r>
            <a:endParaRPr lang="es-MX" dirty="0"/>
          </a:p>
        </p:txBody>
      </p:sp>
      <p:pic>
        <p:nvPicPr>
          <p:cNvPr id="12291" name="Picture 3"/>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763687" y="2564904"/>
            <a:ext cx="5374911" cy="35895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450473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160337"/>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11 Rectángulo"/>
          <p:cNvSpPr/>
          <p:nvPr/>
        </p:nvSpPr>
        <p:spPr>
          <a:xfrm>
            <a:off x="107505" y="866329"/>
            <a:ext cx="4608512" cy="47443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smtClean="0">
                <a:solidFill>
                  <a:schemeClr val="tx1"/>
                </a:solidFill>
              </a:rPr>
              <a:t>AIR QUALITY AND ULTRAVIOLET RADIATION</a:t>
            </a:r>
            <a:endParaRPr lang="es-MX" b="1" dirty="0">
              <a:solidFill>
                <a:schemeClr val="tx1"/>
              </a:solidFill>
            </a:endParaRPr>
          </a:p>
        </p:txBody>
      </p:sp>
      <p:pic>
        <p:nvPicPr>
          <p:cNvPr id="8194" name="Picture 2" descr="Imagen relacionad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6963" y="2514874"/>
            <a:ext cx="5472608" cy="3655702"/>
          </a:xfrm>
          <a:prstGeom prst="rect">
            <a:avLst/>
          </a:prstGeom>
          <a:noFill/>
          <a:extLst>
            <a:ext uri="{909E8E84-426E-40DD-AFC4-6F175D3DCCD1}">
              <a14:hiddenFill xmlns:a14="http://schemas.microsoft.com/office/drawing/2010/main">
                <a:solidFill>
                  <a:srgbClr val="FFFFFF"/>
                </a:solidFill>
              </a14:hiddenFill>
            </a:ext>
          </a:extLst>
        </p:spPr>
      </p:pic>
      <p:grpSp>
        <p:nvGrpSpPr>
          <p:cNvPr id="10" name="Grupo 9"/>
          <p:cNvGrpSpPr/>
          <p:nvPr/>
        </p:nvGrpSpPr>
        <p:grpSpPr>
          <a:xfrm>
            <a:off x="5004048" y="836713"/>
            <a:ext cx="3993803" cy="5472608"/>
            <a:chOff x="5330726" y="883783"/>
            <a:chExt cx="3667125" cy="5106867"/>
          </a:xfrm>
        </p:grpSpPr>
        <p:pic>
          <p:nvPicPr>
            <p:cNvPr id="4" name="Imagen 3"/>
            <p:cNvPicPr>
              <a:picLocks noChangeAspect="1"/>
            </p:cNvPicPr>
            <p:nvPr/>
          </p:nvPicPr>
          <p:blipFill rotWithShape="1">
            <a:blip r:embed="rId5" cstate="email">
              <a:extLst>
                <a:ext uri="{28A0092B-C50C-407E-A947-70E740481C1C}">
                  <a14:useLocalDpi xmlns:a14="http://schemas.microsoft.com/office/drawing/2010/main"/>
                </a:ext>
              </a:extLst>
            </a:blip>
            <a:srcRect/>
            <a:stretch/>
          </p:blipFill>
          <p:spPr>
            <a:xfrm>
              <a:off x="5330726" y="5642440"/>
              <a:ext cx="3667125" cy="348210"/>
            </a:xfrm>
            <a:prstGeom prst="rect">
              <a:avLst/>
            </a:prstGeom>
          </p:spPr>
        </p:pic>
        <p:pic>
          <p:nvPicPr>
            <p:cNvPr id="8196" name="Picture 4" descr="Mexico City Metropolitan Area (Geo-Mexico Fig 22.2; all rights reserved)"/>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330726" y="883783"/>
              <a:ext cx="3667125" cy="4762500"/>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76259284"/>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7 Rectángulo"/>
          <p:cNvSpPr/>
          <p:nvPr/>
        </p:nvSpPr>
        <p:spPr>
          <a:xfrm>
            <a:off x="323528" y="1268760"/>
            <a:ext cx="8360097" cy="923330"/>
          </a:xfrm>
          <a:prstGeom prst="rect">
            <a:avLst/>
          </a:prstGeom>
        </p:spPr>
        <p:txBody>
          <a:bodyPr wrap="square">
            <a:spAutoFit/>
          </a:bodyPr>
          <a:lstStyle/>
          <a:p>
            <a:pPr algn="just"/>
            <a:r>
              <a:rPr lang="en-US" dirty="0" smtClean="0"/>
              <a:t>Implemented by </a:t>
            </a:r>
            <a:r>
              <a:rPr lang="en-US" dirty="0"/>
              <a:t>the Secretariat of Environment of the Government of Mexico City, serves to report on the deterioration of air </a:t>
            </a:r>
            <a:r>
              <a:rPr lang="en-US" dirty="0" smtClean="0"/>
              <a:t>quality and exposure </a:t>
            </a:r>
            <a:r>
              <a:rPr lang="en-US" dirty="0"/>
              <a:t>to solar radiation, </a:t>
            </a:r>
            <a:r>
              <a:rPr lang="en-US" dirty="0" smtClean="0"/>
              <a:t>which has </a:t>
            </a:r>
            <a:r>
              <a:rPr lang="en-US" dirty="0"/>
              <a:t>negative effects on health and the environment</a:t>
            </a:r>
            <a:r>
              <a:rPr lang="en-US" dirty="0" smtClean="0"/>
              <a:t>.</a:t>
            </a:r>
            <a:endParaRPr lang="es-MX" dirty="0" smtClean="0"/>
          </a:p>
        </p:txBody>
      </p:sp>
      <p:pic>
        <p:nvPicPr>
          <p:cNvPr id="10242"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873778" y="2235121"/>
            <a:ext cx="7154606" cy="39362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1 Rectángulo"/>
          <p:cNvSpPr/>
          <p:nvPr/>
        </p:nvSpPr>
        <p:spPr>
          <a:xfrm>
            <a:off x="155575" y="692696"/>
            <a:ext cx="7008713" cy="47443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smtClean="0">
                <a:solidFill>
                  <a:schemeClr val="tx1"/>
                </a:solidFill>
              </a:rPr>
              <a:t>AIR QUALITY MONITORING AND THE ULTRAVIOLET RADIATION INDEX </a:t>
            </a:r>
            <a:endParaRPr lang="es-MX" b="1" dirty="0">
              <a:solidFill>
                <a:schemeClr val="tx1"/>
              </a:solidFill>
            </a:endParaRPr>
          </a:p>
        </p:txBody>
      </p:sp>
    </p:spTree>
    <p:extLst>
      <p:ext uri="{BB962C8B-B14F-4D97-AF65-F5344CB8AC3E}">
        <p14:creationId xmlns:p14="http://schemas.microsoft.com/office/powerpoint/2010/main" val="74959389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3 CuadroTexto"/>
          <p:cNvSpPr txBox="1"/>
          <p:nvPr/>
        </p:nvSpPr>
        <p:spPr>
          <a:xfrm>
            <a:off x="460375" y="1233936"/>
            <a:ext cx="8504113" cy="584775"/>
          </a:xfrm>
          <a:prstGeom prst="rect">
            <a:avLst/>
          </a:prstGeom>
          <a:noFill/>
        </p:spPr>
        <p:txBody>
          <a:bodyPr wrap="square" rtlCol="0">
            <a:spAutoFit/>
          </a:bodyPr>
          <a:lstStyle/>
          <a:p>
            <a:r>
              <a:rPr lang="en-US" sz="1600" dirty="0"/>
              <a:t>The Secretary of the </a:t>
            </a:r>
            <a:r>
              <a:rPr lang="en-US" sz="1600" dirty="0" smtClean="0"/>
              <a:t>Environment (SEDEMA) </a:t>
            </a:r>
            <a:r>
              <a:rPr lang="en-US" sz="1600" dirty="0"/>
              <a:t>have 45 air quality monitoring stations that make up the Atmospheric Monitoring System, located in the CDMX and EDOMEX</a:t>
            </a:r>
            <a:r>
              <a:rPr lang="en-US" sz="1600" dirty="0" smtClean="0"/>
              <a:t>.</a:t>
            </a:r>
            <a:endParaRPr lang="es-MX" sz="1600" dirty="0" smtClean="0"/>
          </a:p>
        </p:txBody>
      </p:sp>
      <p:sp>
        <p:nvSpPr>
          <p:cNvPr id="13" name="11 Rectángulo"/>
          <p:cNvSpPr/>
          <p:nvPr/>
        </p:nvSpPr>
        <p:spPr>
          <a:xfrm>
            <a:off x="155575" y="692696"/>
            <a:ext cx="7008713" cy="47443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smtClean="0">
                <a:solidFill>
                  <a:schemeClr val="tx1"/>
                </a:solidFill>
              </a:rPr>
              <a:t>AIR QUALITY MONITORING AND THE ULTRAVIOLET RADIATION INDEX </a:t>
            </a:r>
            <a:endParaRPr lang="es-MX" b="1" dirty="0">
              <a:solidFill>
                <a:schemeClr val="tx1"/>
              </a:solidFill>
            </a:endParaRPr>
          </a:p>
        </p:txBody>
      </p:sp>
      <p:pic>
        <p:nvPicPr>
          <p:cNvPr id="7170" name="Picture 2" descr="Resultado de imagen para Air Quality Monitoring  in mexico city"/>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a:stretch/>
        </p:blipFill>
        <p:spPr bwMode="auto">
          <a:xfrm>
            <a:off x="1835696" y="1874249"/>
            <a:ext cx="5256584" cy="45070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98852523"/>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4"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0" name="9 Imagen" descr="ozono.jpg"/>
          <p:cNvPicPr>
            <a:picLocks noChangeAspect="1"/>
          </p:cNvPicPr>
          <p:nvPr/>
        </p:nvPicPr>
        <p:blipFill>
          <a:blip r:embed="rId5" cstate="screen"/>
          <a:srcRect/>
          <a:stretch>
            <a:fillRect/>
          </a:stretch>
        </p:blipFill>
        <p:spPr>
          <a:xfrm>
            <a:off x="1633537" y="1196752"/>
            <a:ext cx="5876925" cy="4894485"/>
          </a:xfrm>
          <a:prstGeom prst="rect">
            <a:avLst/>
          </a:prstGeom>
        </p:spPr>
      </p:pic>
      <p:sp>
        <p:nvSpPr>
          <p:cNvPr id="11" name="11 Rectángulo"/>
          <p:cNvSpPr/>
          <p:nvPr/>
        </p:nvSpPr>
        <p:spPr>
          <a:xfrm>
            <a:off x="155575" y="692696"/>
            <a:ext cx="7008713" cy="474439"/>
          </a:xfrm>
          <a:prstGeom prst="rect">
            <a:avLst/>
          </a:prstGeom>
        </p:spPr>
        <p:style>
          <a:lnRef idx="2">
            <a:schemeClr val="accent5">
              <a:shade val="50000"/>
            </a:schemeClr>
          </a:lnRef>
          <a:fillRef idx="1">
            <a:schemeClr val="accent5"/>
          </a:fillRef>
          <a:effectRef idx="0">
            <a:schemeClr val="accent5"/>
          </a:effectRef>
          <a:fontRef idx="minor">
            <a:schemeClr val="lt1"/>
          </a:fontRef>
        </p:style>
        <p:txBody>
          <a:bodyPr rtlCol="0" anchor="ctr"/>
          <a:lstStyle/>
          <a:p>
            <a:r>
              <a:rPr lang="en-US" b="1" dirty="0">
                <a:solidFill>
                  <a:schemeClr val="tx1"/>
                </a:solidFill>
              </a:rPr>
              <a:t> </a:t>
            </a:r>
            <a:r>
              <a:rPr lang="en-US" b="1" dirty="0" smtClean="0">
                <a:solidFill>
                  <a:schemeClr val="tx1"/>
                </a:solidFill>
              </a:rPr>
              <a:t>FORECAST OF THE SPATIAL DISTRIBUTION OF OZONE CONCENTRATIONS </a:t>
            </a:r>
            <a:endParaRPr lang="en-US" b="1" dirty="0">
              <a:solidFill>
                <a:schemeClr val="tx1"/>
              </a:solidFill>
            </a:endParaRPr>
          </a:p>
        </p:txBody>
      </p:sp>
    </p:spTree>
    <p:extLst>
      <p:ext uri="{BB962C8B-B14F-4D97-AF65-F5344CB8AC3E}">
        <p14:creationId xmlns:p14="http://schemas.microsoft.com/office/powerpoint/2010/main" val="419885252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1" name="11 Rectángulo"/>
          <p:cNvSpPr/>
          <p:nvPr/>
        </p:nvSpPr>
        <p:spPr>
          <a:xfrm>
            <a:off x="155575" y="692696"/>
            <a:ext cx="4128393" cy="474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TRANS-MEXICAN VOLCANIC BELT (TMVB)</a:t>
            </a:r>
            <a:endParaRPr lang="en-US" b="1" dirty="0">
              <a:solidFill>
                <a:schemeClr val="tx1"/>
              </a:solidFill>
            </a:endParaRPr>
          </a:p>
        </p:txBody>
      </p:sp>
      <p:pic>
        <p:nvPicPr>
          <p:cNvPr id="12" name="Picture 2" descr="http://www.cenapred.gob.mx/popo/2019/ago/p0812192.jpeg"/>
          <p:cNvPicPr>
            <a:picLocks noChangeAspect="1" noChangeArrowheads="1"/>
          </p:cNvPicPr>
          <p:nvPr/>
        </p:nvPicPr>
        <p:blipFill>
          <a:blip r:embed="rId4" cstate="screen"/>
          <a:srcRect/>
          <a:stretch>
            <a:fillRect/>
          </a:stretch>
        </p:blipFill>
        <p:spPr bwMode="auto">
          <a:xfrm>
            <a:off x="3563888" y="2636912"/>
            <a:ext cx="5491065" cy="3743908"/>
          </a:xfrm>
          <a:prstGeom prst="rect">
            <a:avLst/>
          </a:prstGeom>
          <a:noFill/>
        </p:spPr>
      </p:pic>
      <p:sp>
        <p:nvSpPr>
          <p:cNvPr id="9" name="Rectángulo 8"/>
          <p:cNvSpPr/>
          <p:nvPr/>
        </p:nvSpPr>
        <p:spPr>
          <a:xfrm>
            <a:off x="155574" y="1266415"/>
            <a:ext cx="8736905" cy="646331"/>
          </a:xfrm>
          <a:prstGeom prst="rect">
            <a:avLst/>
          </a:prstGeom>
        </p:spPr>
        <p:txBody>
          <a:bodyPr wrap="square">
            <a:spAutoFit/>
          </a:bodyPr>
          <a:lstStyle/>
          <a:p>
            <a:r>
              <a:rPr lang="en-US" dirty="0" smtClean="0">
                <a:solidFill>
                  <a:srgbClr val="2E2E2E"/>
                </a:solidFill>
                <a:latin typeface="NexusSerif"/>
              </a:rPr>
              <a:t>Is </a:t>
            </a:r>
            <a:r>
              <a:rPr lang="en-US" dirty="0">
                <a:solidFill>
                  <a:srgbClr val="2E2E2E"/>
                </a:solidFill>
                <a:latin typeface="NexusSerif"/>
              </a:rPr>
              <a:t>a 1000 km long Neogene continental arc showing a large variation in composition and volcanic style, and an intra-arc extensional tectonics.</a:t>
            </a:r>
            <a:endParaRPr lang="es-MX" dirty="0"/>
          </a:p>
        </p:txBody>
      </p:sp>
      <p:pic>
        <p:nvPicPr>
          <p:cNvPr id="10244" name="Picture 4" descr="Resultado de imagen para Trans-Mexican Volcanic Belt and mexico city"/>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55573" y="1900424"/>
            <a:ext cx="5208515" cy="314073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5594755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3 Rectángulo"/>
          <p:cNvSpPr/>
          <p:nvPr/>
        </p:nvSpPr>
        <p:spPr>
          <a:xfrm>
            <a:off x="279746" y="1219612"/>
            <a:ext cx="8584505" cy="923330"/>
          </a:xfrm>
          <a:prstGeom prst="rect">
            <a:avLst/>
          </a:prstGeom>
        </p:spPr>
        <p:txBody>
          <a:bodyPr wrap="square">
            <a:spAutoFit/>
          </a:bodyPr>
          <a:lstStyle/>
          <a:p>
            <a:pPr algn="just"/>
            <a:r>
              <a:rPr lang="en-US" b="1" dirty="0"/>
              <a:t>Popocatepetl volcano </a:t>
            </a:r>
            <a:r>
              <a:rPr lang="en-US" dirty="0"/>
              <a:t>is monitored 24 hours a day by the National Center for Disaster Prevention. Through the volcanic traffic light, the population of Mexico City is informed about the state it keeps. </a:t>
            </a:r>
            <a:endParaRPr lang="es-MX" dirty="0"/>
          </a:p>
        </p:txBody>
      </p:sp>
      <p:sp>
        <p:nvSpPr>
          <p:cNvPr id="9" name="11 Rectángulo"/>
          <p:cNvSpPr/>
          <p:nvPr/>
        </p:nvSpPr>
        <p:spPr>
          <a:xfrm>
            <a:off x="155575" y="692696"/>
            <a:ext cx="4128393" cy="474439"/>
          </a:xfrm>
          <a:prstGeom prst="rect">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r>
              <a:rPr lang="en-US" b="1" dirty="0" smtClean="0">
                <a:solidFill>
                  <a:schemeClr val="tx1"/>
                </a:solidFill>
              </a:rPr>
              <a:t>VOLCANO TRAFFIC LIGHT ALERT SYSTEM</a:t>
            </a:r>
            <a:endParaRPr lang="en-US" b="1" dirty="0">
              <a:solidFill>
                <a:schemeClr val="tx1"/>
              </a:solidFill>
            </a:endParaRPr>
          </a:p>
        </p:txBody>
      </p:sp>
      <p:pic>
        <p:nvPicPr>
          <p:cNvPr id="10" name="Imagen 9"/>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964431" y="2141754"/>
            <a:ext cx="7135961" cy="4259107"/>
          </a:xfrm>
          <a:prstGeom prst="rect">
            <a:avLst/>
          </a:prstGeom>
        </p:spPr>
      </p:pic>
    </p:spTree>
    <p:extLst>
      <p:ext uri="{BB962C8B-B14F-4D97-AF65-F5344CB8AC3E}">
        <p14:creationId xmlns:p14="http://schemas.microsoft.com/office/powerpoint/2010/main" val="15968380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0" name="11 Rectángulo"/>
          <p:cNvSpPr/>
          <p:nvPr/>
        </p:nvSpPr>
        <p:spPr>
          <a:xfrm>
            <a:off x="155575" y="692696"/>
            <a:ext cx="2256185" cy="474439"/>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smtClean="0">
                <a:solidFill>
                  <a:schemeClr val="tx1"/>
                </a:solidFill>
              </a:rPr>
              <a:t>SEVERE WEATHER</a:t>
            </a:r>
            <a:endParaRPr lang="en-US" b="1" dirty="0">
              <a:solidFill>
                <a:schemeClr val="tx1"/>
              </a:solidFill>
            </a:endParaRPr>
          </a:p>
        </p:txBody>
      </p:sp>
      <p:pic>
        <p:nvPicPr>
          <p:cNvPr id="15" name="Picture 2" descr="Resultado de imagen para inundaciones en ciudad de mexico 20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55575" y="2881347"/>
            <a:ext cx="6648673" cy="3505663"/>
          </a:xfrm>
          <a:prstGeom prst="rect">
            <a:avLst/>
          </a:prstGeom>
          <a:noFill/>
          <a:extLst>
            <a:ext uri="{909E8E84-426E-40DD-AFC4-6F175D3DCCD1}">
              <a14:hiddenFill xmlns:a14="http://schemas.microsoft.com/office/drawing/2010/main">
                <a:solidFill>
                  <a:srgbClr val="FFFFFF"/>
                </a:solidFill>
              </a14:hiddenFill>
            </a:ext>
          </a:extLst>
        </p:spPr>
      </p:pic>
      <p:pic>
        <p:nvPicPr>
          <p:cNvPr id="13318" name="Picture 6" descr="Imagen relacionad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175282" y="692658"/>
            <a:ext cx="5778018" cy="29523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35615737"/>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8 Rectángulo"/>
          <p:cNvSpPr/>
          <p:nvPr/>
        </p:nvSpPr>
        <p:spPr>
          <a:xfrm>
            <a:off x="155575" y="1287363"/>
            <a:ext cx="8656513" cy="1200329"/>
          </a:xfrm>
          <a:prstGeom prst="rect">
            <a:avLst/>
          </a:prstGeom>
        </p:spPr>
        <p:txBody>
          <a:bodyPr wrap="square">
            <a:spAutoFit/>
          </a:bodyPr>
          <a:lstStyle/>
          <a:p>
            <a:pPr algn="just"/>
            <a:r>
              <a:rPr lang="en-US" dirty="0"/>
              <a:t>The Severe Weather Early Alert aims to inform the population about the presence of heavy rains, wind, hail, snowfall or snow water, as well as high or low temperatures, this weather alert has a </a:t>
            </a:r>
            <a:r>
              <a:rPr lang="en-US" dirty="0" smtClean="0"/>
              <a:t>colored traffic </a:t>
            </a:r>
            <a:r>
              <a:rPr lang="en-US" dirty="0"/>
              <a:t>light </a:t>
            </a:r>
            <a:r>
              <a:rPr lang="en-US" dirty="0" smtClean="0"/>
              <a:t>to indicate </a:t>
            </a:r>
            <a:r>
              <a:rPr lang="en-US" dirty="0"/>
              <a:t>the magnitude and estimated time of the onset of the phenomenon so that the population can take self-protection actions</a:t>
            </a:r>
            <a:r>
              <a:rPr lang="en-US" dirty="0" smtClean="0"/>
              <a:t>.</a:t>
            </a:r>
            <a:endParaRPr lang="es-MX" dirty="0" smtClean="0"/>
          </a:p>
        </p:txBody>
      </p:sp>
      <p:sp>
        <p:nvSpPr>
          <p:cNvPr id="10" name="11 Rectángulo"/>
          <p:cNvSpPr/>
          <p:nvPr/>
        </p:nvSpPr>
        <p:spPr>
          <a:xfrm>
            <a:off x="155575" y="692696"/>
            <a:ext cx="4128393" cy="474439"/>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smtClean="0">
                <a:solidFill>
                  <a:schemeClr val="tx1"/>
                </a:solidFill>
              </a:rPr>
              <a:t>SEVERE WEATHER EARLY ALERT </a:t>
            </a:r>
            <a:endParaRPr lang="en-US" b="1" dirty="0">
              <a:solidFill>
                <a:schemeClr val="tx1"/>
              </a:solidFill>
            </a:endParaRPr>
          </a:p>
        </p:txBody>
      </p:sp>
      <p:pic>
        <p:nvPicPr>
          <p:cNvPr id="13314"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924244" y="2601810"/>
            <a:ext cx="5312051" cy="35420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398841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14338"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53988" y="1535113"/>
            <a:ext cx="8834437" cy="3792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1 Rectángulo"/>
          <p:cNvSpPr/>
          <p:nvPr/>
        </p:nvSpPr>
        <p:spPr>
          <a:xfrm>
            <a:off x="155575" y="692696"/>
            <a:ext cx="3552329" cy="474439"/>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smtClean="0">
                <a:solidFill>
                  <a:schemeClr val="tx1"/>
                </a:solidFill>
              </a:rPr>
              <a:t>SEVERE WEATHER </a:t>
            </a:r>
            <a:r>
              <a:rPr lang="en-US" b="1" dirty="0">
                <a:solidFill>
                  <a:schemeClr val="tx1"/>
                </a:solidFill>
              </a:rPr>
              <a:t>EARLY </a:t>
            </a:r>
            <a:r>
              <a:rPr lang="en-US" b="1" dirty="0" smtClean="0">
                <a:solidFill>
                  <a:schemeClr val="tx1"/>
                </a:solidFill>
              </a:rPr>
              <a:t>WARNING</a:t>
            </a:r>
            <a:endParaRPr lang="es-MX" b="1" dirty="0">
              <a:solidFill>
                <a:schemeClr val="tx1"/>
              </a:solidFill>
            </a:endParaRPr>
          </a:p>
        </p:txBody>
      </p:sp>
    </p:spTree>
    <p:extLst>
      <p:ext uri="{BB962C8B-B14F-4D97-AF65-F5344CB8AC3E}">
        <p14:creationId xmlns:p14="http://schemas.microsoft.com/office/powerpoint/2010/main" val="323381012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4" name="3 CuadroTexto"/>
          <p:cNvSpPr txBox="1"/>
          <p:nvPr/>
        </p:nvSpPr>
        <p:spPr>
          <a:xfrm>
            <a:off x="1496479" y="620688"/>
            <a:ext cx="6603913" cy="461665"/>
          </a:xfrm>
          <a:prstGeom prst="rect">
            <a:avLst/>
          </a:prstGeom>
          <a:solidFill>
            <a:schemeClr val="bg1"/>
          </a:solidFill>
        </p:spPr>
        <p:txBody>
          <a:bodyPr wrap="square" rtlCol="0">
            <a:spAutoFit/>
          </a:bodyPr>
          <a:lstStyle/>
          <a:p>
            <a:pPr indent="-457200" algn="ctr"/>
            <a:endParaRPr lang="en-US" sz="2400" b="1" dirty="0" smtClean="0"/>
          </a:p>
        </p:txBody>
      </p:sp>
      <p:sp>
        <p:nvSpPr>
          <p:cNvPr id="8" name="7 CuadroTexto"/>
          <p:cNvSpPr txBox="1"/>
          <p:nvPr/>
        </p:nvSpPr>
        <p:spPr>
          <a:xfrm>
            <a:off x="395536" y="692696"/>
            <a:ext cx="8280920" cy="1323439"/>
          </a:xfrm>
          <a:prstGeom prst="rect">
            <a:avLst/>
          </a:prstGeom>
          <a:noFill/>
        </p:spPr>
        <p:txBody>
          <a:bodyPr wrap="square" rtlCol="0">
            <a:spAutoFit/>
          </a:bodyPr>
          <a:lstStyle/>
          <a:p>
            <a:pPr algn="just"/>
            <a:r>
              <a:rPr lang="en-US" sz="2000" dirty="0"/>
              <a:t>Mexican geographical location is subject to a variety of disruptive natural phenomena that have caused major disasters. In </a:t>
            </a:r>
            <a:r>
              <a:rPr lang="en-US" sz="2000" dirty="0" smtClean="0"/>
              <a:t>order to </a:t>
            </a:r>
            <a:r>
              <a:rPr lang="en-US" sz="2000" dirty="0"/>
              <a:t>protect the population and mitigate the damage caused by these phenomena, it was created the early warning systems.</a:t>
            </a:r>
            <a:endParaRPr lang="es-MX" sz="2000" dirty="0"/>
          </a:p>
        </p:txBody>
      </p:sp>
      <p:grpSp>
        <p:nvGrpSpPr>
          <p:cNvPr id="2" name="Grupo 1"/>
          <p:cNvGrpSpPr/>
          <p:nvPr/>
        </p:nvGrpSpPr>
        <p:grpSpPr>
          <a:xfrm>
            <a:off x="1331640" y="1688103"/>
            <a:ext cx="5832648" cy="4566181"/>
            <a:chOff x="1331640" y="1688103"/>
            <a:chExt cx="5832648" cy="4566181"/>
          </a:xfrm>
        </p:grpSpPr>
        <p:pic>
          <p:nvPicPr>
            <p:cNvPr id="1026" name="Picture 2" descr="Resultado de imagen para ciudad de mexico en map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31640" y="2990152"/>
              <a:ext cx="4996121" cy="3264132"/>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C:\Users\cdominguezr\Desktop\CDMX.jpg"/>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427984" y="1688103"/>
              <a:ext cx="2736304" cy="354109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4263401242"/>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3 Rectángulo"/>
          <p:cNvSpPr/>
          <p:nvPr/>
        </p:nvSpPr>
        <p:spPr>
          <a:xfrm>
            <a:off x="387758" y="1206906"/>
            <a:ext cx="8368481" cy="646331"/>
          </a:xfrm>
          <a:prstGeom prst="rect">
            <a:avLst/>
          </a:prstGeom>
        </p:spPr>
        <p:txBody>
          <a:bodyPr wrap="square">
            <a:spAutoFit/>
          </a:bodyPr>
          <a:lstStyle/>
          <a:p>
            <a:r>
              <a:rPr lang="en-US" dirty="0"/>
              <a:t>It is divided into 5 levels </a:t>
            </a:r>
            <a:r>
              <a:rPr lang="en-US" dirty="0" smtClean="0"/>
              <a:t>according </a:t>
            </a:r>
            <a:r>
              <a:rPr lang="en-US" dirty="0"/>
              <a:t>to the risk intensity. </a:t>
            </a:r>
            <a:r>
              <a:rPr lang="en-US" dirty="0" smtClean="0"/>
              <a:t>includes </a:t>
            </a:r>
            <a:r>
              <a:rPr lang="en-US" dirty="0"/>
              <a:t>rains, winds, hail drop</a:t>
            </a:r>
            <a:r>
              <a:rPr lang="en-US" dirty="0" smtClean="0"/>
              <a:t>, snowfall, high and low temperatures.</a:t>
            </a:r>
            <a:endParaRPr lang="es-MX" dirty="0"/>
          </a:p>
        </p:txBody>
      </p:sp>
      <p:pic>
        <p:nvPicPr>
          <p:cNvPr id="15362"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338139" y="1874171"/>
            <a:ext cx="8122294" cy="40763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11 Rectángulo"/>
          <p:cNvSpPr/>
          <p:nvPr/>
        </p:nvSpPr>
        <p:spPr>
          <a:xfrm>
            <a:off x="155575" y="692696"/>
            <a:ext cx="3552329" cy="474439"/>
          </a:xfrm>
          <a:prstGeom prst="rect">
            <a:avLst/>
          </a:prstGeom>
          <a:solidFill>
            <a:schemeClr val="accent4">
              <a:lumMod val="60000"/>
              <a:lumOff val="40000"/>
            </a:schemeClr>
          </a:solidFill>
        </p:spPr>
        <p:style>
          <a:lnRef idx="2">
            <a:schemeClr val="accent4">
              <a:shade val="50000"/>
            </a:schemeClr>
          </a:lnRef>
          <a:fillRef idx="1">
            <a:schemeClr val="accent4"/>
          </a:fillRef>
          <a:effectRef idx="0">
            <a:schemeClr val="accent4"/>
          </a:effectRef>
          <a:fontRef idx="minor">
            <a:schemeClr val="lt1"/>
          </a:fontRef>
        </p:style>
        <p:txBody>
          <a:bodyPr rtlCol="0" anchor="ctr"/>
          <a:lstStyle/>
          <a:p>
            <a:r>
              <a:rPr lang="en-US" b="1" dirty="0" smtClean="0">
                <a:solidFill>
                  <a:schemeClr val="tx1"/>
                </a:solidFill>
              </a:rPr>
              <a:t>SEVERE WEATHER </a:t>
            </a:r>
            <a:r>
              <a:rPr lang="en-US" b="1" dirty="0">
                <a:solidFill>
                  <a:schemeClr val="tx1"/>
                </a:solidFill>
              </a:rPr>
              <a:t>EARLY </a:t>
            </a:r>
            <a:r>
              <a:rPr lang="en-US" b="1" dirty="0" smtClean="0">
                <a:solidFill>
                  <a:schemeClr val="tx1"/>
                </a:solidFill>
              </a:rPr>
              <a:t>WARNING</a:t>
            </a:r>
            <a:endParaRPr lang="es-MX" b="1" dirty="0">
              <a:solidFill>
                <a:schemeClr val="tx1"/>
              </a:solidFill>
            </a:endParaRPr>
          </a:p>
        </p:txBody>
      </p:sp>
    </p:spTree>
    <p:extLst>
      <p:ext uri="{BB962C8B-B14F-4D97-AF65-F5344CB8AC3E}">
        <p14:creationId xmlns:p14="http://schemas.microsoft.com/office/powerpoint/2010/main" val="397869772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8" name="7 Rectángulo"/>
          <p:cNvSpPr/>
          <p:nvPr/>
        </p:nvSpPr>
        <p:spPr>
          <a:xfrm>
            <a:off x="391950" y="1188267"/>
            <a:ext cx="8360097" cy="369332"/>
          </a:xfrm>
          <a:prstGeom prst="rect">
            <a:avLst/>
          </a:prstGeom>
        </p:spPr>
        <p:txBody>
          <a:bodyPr wrap="square">
            <a:spAutoFit/>
          </a:bodyPr>
          <a:lstStyle/>
          <a:p>
            <a:r>
              <a:rPr lang="en-US" dirty="0"/>
              <a:t>The highest and lowest risk areas are assessed according to the </a:t>
            </a:r>
            <a:r>
              <a:rPr lang="en-US" b="1" dirty="0"/>
              <a:t>Mexico City Risk Atlas</a:t>
            </a:r>
            <a:r>
              <a:rPr lang="en-US" dirty="0"/>
              <a:t>.</a:t>
            </a:r>
            <a:endParaRPr lang="es-MX" dirty="0"/>
          </a:p>
        </p:txBody>
      </p:sp>
      <p:pic>
        <p:nvPicPr>
          <p:cNvPr id="16386"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6135275" y="1503935"/>
            <a:ext cx="2590800" cy="19685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8 Rectángulo"/>
          <p:cNvSpPr/>
          <p:nvPr/>
        </p:nvSpPr>
        <p:spPr>
          <a:xfrm>
            <a:off x="426517" y="2090427"/>
            <a:ext cx="5475450" cy="923330"/>
          </a:xfrm>
          <a:prstGeom prst="rect">
            <a:avLst/>
          </a:prstGeom>
        </p:spPr>
        <p:txBody>
          <a:bodyPr wrap="square">
            <a:spAutoFit/>
          </a:bodyPr>
          <a:lstStyle/>
          <a:p>
            <a:r>
              <a:rPr lang="en-US" dirty="0"/>
              <a:t>Data on temperature, wind direction and speed, humidity, as well as meteorological satellite images and radars for rain detection are collected.</a:t>
            </a:r>
            <a:endParaRPr lang="es-MX" dirty="0"/>
          </a:p>
        </p:txBody>
      </p:sp>
      <p:pic>
        <p:nvPicPr>
          <p:cNvPr id="16387" name="Picture 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13160" y="3274930"/>
            <a:ext cx="3389313" cy="2779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4154075" y="3366750"/>
            <a:ext cx="4572000" cy="923330"/>
          </a:xfrm>
          <a:prstGeom prst="rect">
            <a:avLst/>
          </a:prstGeom>
        </p:spPr>
        <p:txBody>
          <a:bodyPr>
            <a:spAutoFit/>
          </a:bodyPr>
          <a:lstStyle/>
          <a:p>
            <a:r>
              <a:rPr lang="en-US" dirty="0"/>
              <a:t>physical-mathematical equations are solved using computational models to obtain short-term forecasts.</a:t>
            </a:r>
            <a:endParaRPr lang="es-MX" dirty="0"/>
          </a:p>
        </p:txBody>
      </p:sp>
      <p:pic>
        <p:nvPicPr>
          <p:cNvPr id="16388" name="Picture 4"/>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5364089" y="4304538"/>
            <a:ext cx="2448272" cy="20818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11 Rectángulo"/>
          <p:cNvSpPr/>
          <p:nvPr/>
        </p:nvSpPr>
        <p:spPr>
          <a:xfrm>
            <a:off x="2795833" y="662902"/>
            <a:ext cx="3552329" cy="4744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smtClean="0">
                <a:solidFill>
                  <a:schemeClr val="tx1"/>
                </a:solidFill>
              </a:rPr>
              <a:t>MEXICO CITY RISK ATLAS</a:t>
            </a:r>
            <a:endParaRPr lang="es-MX" b="1" dirty="0">
              <a:solidFill>
                <a:schemeClr val="tx1"/>
              </a:solidFill>
            </a:endParaRPr>
          </a:p>
        </p:txBody>
      </p:sp>
    </p:spTree>
    <p:extLst>
      <p:ext uri="{BB962C8B-B14F-4D97-AF65-F5344CB8AC3E}">
        <p14:creationId xmlns:p14="http://schemas.microsoft.com/office/powerpoint/2010/main" val="3126176637"/>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3 CuadroTexto"/>
          <p:cNvSpPr txBox="1"/>
          <p:nvPr/>
        </p:nvSpPr>
        <p:spPr>
          <a:xfrm>
            <a:off x="612775" y="1328497"/>
            <a:ext cx="8207697" cy="923330"/>
          </a:xfrm>
          <a:prstGeom prst="rect">
            <a:avLst/>
          </a:prstGeom>
          <a:noFill/>
        </p:spPr>
        <p:txBody>
          <a:bodyPr wrap="square" rtlCol="0">
            <a:spAutoFit/>
          </a:bodyPr>
          <a:lstStyle/>
          <a:p>
            <a:pPr algn="just"/>
            <a:r>
              <a:rPr lang="en-US" dirty="0" smtClean="0"/>
              <a:t>Currently, </a:t>
            </a:r>
            <a:r>
              <a:rPr lang="en-US" dirty="0"/>
              <a:t>the alerts are disseminated to the population through </a:t>
            </a:r>
            <a:r>
              <a:rPr lang="en-US" dirty="0" smtClean="0"/>
              <a:t>newsletters, </a:t>
            </a:r>
            <a:r>
              <a:rPr lang="en-US" dirty="0"/>
              <a:t>media, </a:t>
            </a:r>
            <a:r>
              <a:rPr lang="en-US" dirty="0" smtClean="0"/>
              <a:t>social </a:t>
            </a:r>
            <a:r>
              <a:rPr lang="en-US" dirty="0"/>
              <a:t>networks, through </a:t>
            </a:r>
            <a:r>
              <a:rPr lang="en-US" dirty="0" smtClean="0"/>
              <a:t>the loudspeakers of </a:t>
            </a:r>
            <a:r>
              <a:rPr lang="en-US" dirty="0"/>
              <a:t>the C5 cameras</a:t>
            </a:r>
            <a:r>
              <a:rPr lang="en-US" dirty="0" smtClean="0"/>
              <a:t>, and </a:t>
            </a:r>
            <a:r>
              <a:rPr lang="en-US" dirty="0"/>
              <a:t>through </a:t>
            </a:r>
            <a:r>
              <a:rPr lang="en-US" dirty="0" smtClean="0"/>
              <a:t>screens </a:t>
            </a:r>
            <a:r>
              <a:rPr lang="en-US" dirty="0"/>
              <a:t>in public </a:t>
            </a:r>
            <a:r>
              <a:rPr lang="en-US" dirty="0" smtClean="0"/>
              <a:t>transport</a:t>
            </a:r>
            <a:r>
              <a:rPr lang="es-MX" dirty="0" smtClean="0"/>
              <a:t>.</a:t>
            </a:r>
            <a:endParaRPr lang="es-MX" b="1" dirty="0"/>
          </a:p>
        </p:txBody>
      </p:sp>
      <p:pic>
        <p:nvPicPr>
          <p:cNvPr id="17410"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55575" y="3779908"/>
            <a:ext cx="5545038" cy="24423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11 Rectángulo"/>
          <p:cNvSpPr/>
          <p:nvPr/>
        </p:nvSpPr>
        <p:spPr>
          <a:xfrm>
            <a:off x="1079611" y="662902"/>
            <a:ext cx="6984775" cy="474439"/>
          </a:xfrm>
          <a:prstGeom prst="rect">
            <a:avLst/>
          </a:prstGeom>
        </p:spPr>
        <p:style>
          <a:lnRef idx="2">
            <a:schemeClr val="accent1"/>
          </a:lnRef>
          <a:fillRef idx="1">
            <a:schemeClr val="lt1"/>
          </a:fillRef>
          <a:effectRef idx="0">
            <a:schemeClr val="accent1"/>
          </a:effectRef>
          <a:fontRef idx="minor">
            <a:schemeClr val="dk1"/>
          </a:fontRef>
        </p:style>
        <p:txBody>
          <a:bodyPr rtlCol="0" anchor="ctr"/>
          <a:lstStyle/>
          <a:p>
            <a:pPr algn="ctr"/>
            <a:r>
              <a:rPr lang="en-US" b="1" dirty="0">
                <a:solidFill>
                  <a:schemeClr val="tx1"/>
                </a:solidFill>
              </a:rPr>
              <a:t>MECHANISMS FOR DISSEMINATION AND DISSEMINATION OF ALERTS</a:t>
            </a:r>
          </a:p>
        </p:txBody>
      </p:sp>
      <p:pic>
        <p:nvPicPr>
          <p:cNvPr id="18434" name="Picture 2" descr="Resultado de imagen para camaras y bocinas del C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844629" y="2275091"/>
            <a:ext cx="3119859" cy="396222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8364887"/>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3 Rectángulo"/>
          <p:cNvSpPr/>
          <p:nvPr/>
        </p:nvSpPr>
        <p:spPr>
          <a:xfrm>
            <a:off x="155575" y="764704"/>
            <a:ext cx="8664897" cy="2308324"/>
          </a:xfrm>
          <a:prstGeom prst="rect">
            <a:avLst/>
          </a:prstGeom>
        </p:spPr>
        <p:txBody>
          <a:bodyPr wrap="square">
            <a:spAutoFit/>
          </a:bodyPr>
          <a:lstStyle/>
          <a:p>
            <a:pPr algn="just"/>
            <a:endParaRPr lang="es-MX" sz="2400" dirty="0" smtClean="0"/>
          </a:p>
          <a:p>
            <a:pPr algn="just"/>
            <a:endParaRPr lang="es-MX" sz="2400" dirty="0" smtClean="0"/>
          </a:p>
          <a:p>
            <a:pPr algn="just"/>
            <a:endParaRPr lang="es-MX" sz="2400" dirty="0"/>
          </a:p>
          <a:p>
            <a:pPr algn="just"/>
            <a:endParaRPr lang="es-MX" sz="2400" dirty="0" smtClean="0"/>
          </a:p>
          <a:p>
            <a:pPr algn="just"/>
            <a:endParaRPr lang="es-MX" sz="2400" dirty="0"/>
          </a:p>
          <a:p>
            <a:pPr algn="just"/>
            <a:r>
              <a:rPr lang="es-MX" sz="2400" dirty="0" smtClean="0"/>
              <a:t> </a:t>
            </a:r>
          </a:p>
        </p:txBody>
      </p:sp>
      <p:pic>
        <p:nvPicPr>
          <p:cNvPr id="11" name="10 Imagen"/>
          <p:cNvPicPr>
            <a:picLocks noChangeAspect="1"/>
          </p:cNvPicPr>
          <p:nvPr/>
        </p:nvPicPr>
        <p:blipFill rotWithShape="1">
          <a:blip r:embed="rId4" cstate="screen">
            <a:extLst>
              <a:ext uri="{28A0092B-C50C-407E-A947-70E740481C1C}">
                <a14:useLocalDpi xmlns:a14="http://schemas.microsoft.com/office/drawing/2010/main" val="0"/>
              </a:ext>
            </a:extLst>
          </a:blip>
          <a:srcRect/>
          <a:stretch/>
        </p:blipFill>
        <p:spPr>
          <a:xfrm>
            <a:off x="1475656" y="1872699"/>
            <a:ext cx="6336082" cy="4201862"/>
          </a:xfrm>
          <a:prstGeom prst="rect">
            <a:avLst/>
          </a:prstGeom>
        </p:spPr>
      </p:pic>
      <p:sp>
        <p:nvSpPr>
          <p:cNvPr id="10" name="9 Rectángulo"/>
          <p:cNvSpPr/>
          <p:nvPr/>
        </p:nvSpPr>
        <p:spPr>
          <a:xfrm>
            <a:off x="307975" y="995536"/>
            <a:ext cx="8512497" cy="646331"/>
          </a:xfrm>
          <a:prstGeom prst="rect">
            <a:avLst/>
          </a:prstGeom>
        </p:spPr>
        <p:txBody>
          <a:bodyPr wrap="square">
            <a:spAutoFit/>
          </a:bodyPr>
          <a:lstStyle/>
          <a:p>
            <a:r>
              <a:rPr lang="en-US" dirty="0"/>
              <a:t>Screens located in the main roads of Mexico City, belonging to the Secretariat of Works and Services of CDMX</a:t>
            </a:r>
            <a:r>
              <a:rPr lang="en-US" dirty="0" smtClean="0"/>
              <a:t>.</a:t>
            </a:r>
            <a:endParaRPr lang="es-MX" dirty="0" smtClean="0"/>
          </a:p>
        </p:txBody>
      </p:sp>
    </p:spTree>
    <p:extLst>
      <p:ext uri="{BB962C8B-B14F-4D97-AF65-F5344CB8AC3E}">
        <p14:creationId xmlns:p14="http://schemas.microsoft.com/office/powerpoint/2010/main" val="3044267917"/>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3 Grupo"/>
          <p:cNvGrpSpPr/>
          <p:nvPr/>
        </p:nvGrpSpPr>
        <p:grpSpPr>
          <a:xfrm>
            <a:off x="-1" y="-27384"/>
            <a:ext cx="9144001" cy="6912768"/>
            <a:chOff x="-1" y="-27384"/>
            <a:chExt cx="9144001" cy="6912768"/>
          </a:xfrm>
        </p:grpSpPr>
        <p:pic>
          <p:nvPicPr>
            <p:cNvPr id="3" name="Picture 2" descr="C:\Users\InvitadoC5\Documents\Secretaría de Gestión Integral de Riesgos y PC (@SGIRPC_CDMX) _ Twitter_files\EAw2Yb2VUAA4Bqm.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5" name="AutoShape 2" descr="Resultado de imagen para gobierno de la ciudad de mexico"/>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6" name="AutoShape 4" descr="Resultado de imagen para gobierno de la ciudad de mexico"/>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7" name="6 Rectángulo"/>
          <p:cNvSpPr/>
          <p:nvPr/>
        </p:nvSpPr>
        <p:spPr>
          <a:xfrm>
            <a:off x="307975" y="980728"/>
            <a:ext cx="8512497" cy="1477328"/>
          </a:xfrm>
          <a:prstGeom prst="rect">
            <a:avLst/>
          </a:prstGeom>
        </p:spPr>
        <p:txBody>
          <a:bodyPr wrap="square">
            <a:spAutoFit/>
          </a:bodyPr>
          <a:lstStyle/>
          <a:p>
            <a:r>
              <a:rPr lang="en-US" dirty="0"/>
              <a:t>There is dissemination and </a:t>
            </a:r>
            <a:r>
              <a:rPr lang="en-US" dirty="0" smtClean="0"/>
              <a:t>coordination through </a:t>
            </a:r>
            <a:r>
              <a:rPr lang="en-US" dirty="0"/>
              <a:t>social networks </a:t>
            </a:r>
            <a:r>
              <a:rPr lang="en-US" dirty="0" smtClean="0"/>
              <a:t>like WhatsApp </a:t>
            </a:r>
            <a:r>
              <a:rPr lang="en-US" dirty="0"/>
              <a:t>and e-mail </a:t>
            </a:r>
            <a:r>
              <a:rPr lang="en-US" dirty="0" smtClean="0"/>
              <a:t>groups with authorities </a:t>
            </a:r>
            <a:r>
              <a:rPr lang="en-US" dirty="0"/>
              <a:t>of the central governments and the 16 municipalities, which allow to establish coordinated protocols of action, as well as surveillance and attention 24 hours a day</a:t>
            </a:r>
            <a:r>
              <a:rPr lang="en-US" dirty="0" smtClean="0"/>
              <a:t>.</a:t>
            </a:r>
            <a:endParaRPr lang="es-MX" dirty="0"/>
          </a:p>
          <a:p>
            <a:endParaRPr lang="es-MX" dirty="0"/>
          </a:p>
        </p:txBody>
      </p:sp>
      <p:sp>
        <p:nvSpPr>
          <p:cNvPr id="2050" name="AutoShape 2" descr="Resultado de imagen para logo twitter"/>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es-MX"/>
          </a:p>
        </p:txBody>
      </p:sp>
      <p:grpSp>
        <p:nvGrpSpPr>
          <p:cNvPr id="12" name="11 Grupo"/>
          <p:cNvGrpSpPr/>
          <p:nvPr/>
        </p:nvGrpSpPr>
        <p:grpSpPr>
          <a:xfrm>
            <a:off x="3052054" y="2359281"/>
            <a:ext cx="3024336" cy="839738"/>
            <a:chOff x="1619672" y="4149080"/>
            <a:chExt cx="6929561" cy="1847850"/>
          </a:xfrm>
        </p:grpSpPr>
        <p:pic>
          <p:nvPicPr>
            <p:cNvPr id="2051" name="Picture 3"/>
            <p:cNvPicPr>
              <a:picLocks noChangeAspect="1" noChangeArrowheads="1"/>
            </p:cNvPicPr>
            <p:nvPr/>
          </p:nvPicPr>
          <p:blipFill>
            <a:blip r:embed="rId4" cstate="screen"/>
            <a:srcRect/>
            <a:stretch>
              <a:fillRect/>
            </a:stretch>
          </p:blipFill>
          <p:spPr bwMode="auto">
            <a:xfrm>
              <a:off x="6444208" y="4221088"/>
              <a:ext cx="2105025" cy="1724025"/>
            </a:xfrm>
            <a:prstGeom prst="rect">
              <a:avLst/>
            </a:prstGeom>
            <a:noFill/>
            <a:ln w="9525">
              <a:noFill/>
              <a:miter lim="800000"/>
              <a:headEnd/>
              <a:tailEnd/>
            </a:ln>
          </p:spPr>
        </p:pic>
        <p:pic>
          <p:nvPicPr>
            <p:cNvPr id="2052" name="Picture 4"/>
            <p:cNvPicPr>
              <a:picLocks noChangeAspect="1" noChangeArrowheads="1"/>
            </p:cNvPicPr>
            <p:nvPr/>
          </p:nvPicPr>
          <p:blipFill>
            <a:blip r:embed="rId5" cstate="screen"/>
            <a:srcRect/>
            <a:stretch>
              <a:fillRect/>
            </a:stretch>
          </p:blipFill>
          <p:spPr bwMode="auto">
            <a:xfrm>
              <a:off x="4211960" y="4149080"/>
              <a:ext cx="1914525" cy="1847850"/>
            </a:xfrm>
            <a:prstGeom prst="rect">
              <a:avLst/>
            </a:prstGeom>
            <a:noFill/>
            <a:ln w="9525">
              <a:noFill/>
              <a:miter lim="800000"/>
              <a:headEnd/>
              <a:tailEnd/>
            </a:ln>
          </p:spPr>
        </p:pic>
        <p:pic>
          <p:nvPicPr>
            <p:cNvPr id="2053" name="Picture 5"/>
            <p:cNvPicPr>
              <a:picLocks noChangeAspect="1" noChangeArrowheads="1"/>
            </p:cNvPicPr>
            <p:nvPr/>
          </p:nvPicPr>
          <p:blipFill>
            <a:blip r:embed="rId6" cstate="screen"/>
            <a:srcRect/>
            <a:stretch>
              <a:fillRect/>
            </a:stretch>
          </p:blipFill>
          <p:spPr bwMode="auto">
            <a:xfrm>
              <a:off x="1619672" y="4149080"/>
              <a:ext cx="2390775" cy="1704975"/>
            </a:xfrm>
            <a:prstGeom prst="rect">
              <a:avLst/>
            </a:prstGeom>
            <a:noFill/>
            <a:ln w="9525">
              <a:noFill/>
              <a:miter lim="800000"/>
              <a:headEnd/>
              <a:tailEnd/>
            </a:ln>
          </p:spPr>
        </p:pic>
      </p:grpSp>
      <p:pic>
        <p:nvPicPr>
          <p:cNvPr id="2054" name="Picture 6"/>
          <p:cNvPicPr>
            <a:picLocks noChangeAspect="1" noChangeArrowheads="1"/>
          </p:cNvPicPr>
          <p:nvPr/>
        </p:nvPicPr>
        <p:blipFill>
          <a:blip r:embed="rId7" cstate="screen"/>
          <a:srcRect/>
          <a:stretch>
            <a:fillRect/>
          </a:stretch>
        </p:blipFill>
        <p:spPr bwMode="auto">
          <a:xfrm>
            <a:off x="1752114" y="3263947"/>
            <a:ext cx="5624217" cy="3071986"/>
          </a:xfrm>
          <a:prstGeom prst="rect">
            <a:avLst/>
          </a:prstGeom>
          <a:noFill/>
          <a:ln w="9525">
            <a:noFill/>
            <a:miter lim="800000"/>
            <a:headEnd/>
            <a:tailEnd/>
          </a:ln>
        </p:spPr>
      </p:pic>
    </p:spTree>
    <p:extLst>
      <p:ext uri="{BB962C8B-B14F-4D97-AF65-F5344CB8AC3E}">
        <p14:creationId xmlns:p14="http://schemas.microsoft.com/office/powerpoint/2010/main" val="302264056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3 Rectángulo"/>
          <p:cNvSpPr/>
          <p:nvPr/>
        </p:nvSpPr>
        <p:spPr>
          <a:xfrm>
            <a:off x="292772" y="1412776"/>
            <a:ext cx="5221641" cy="1631216"/>
          </a:xfrm>
          <a:prstGeom prst="rect">
            <a:avLst/>
          </a:prstGeom>
        </p:spPr>
        <p:txBody>
          <a:bodyPr wrap="square">
            <a:spAutoFit/>
          </a:bodyPr>
          <a:lstStyle/>
          <a:p>
            <a:pPr algn="just"/>
            <a:r>
              <a:rPr lang="en-US" sz="2000" dirty="0">
                <a:latin typeface="+mj-lt"/>
                <a:cs typeface="Arial" pitchFamily="34" charset="0"/>
              </a:rPr>
              <a:t>The Early Warning System is a set of elements that provides timely and effective information, allowing individuals exposed to a threat to take action to </a:t>
            </a:r>
            <a:r>
              <a:rPr lang="en-US" sz="2000" dirty="0" smtClean="0">
                <a:latin typeface="+mj-lt"/>
                <a:cs typeface="Arial" pitchFamily="34" charset="0"/>
              </a:rPr>
              <a:t>avoid </a:t>
            </a:r>
            <a:r>
              <a:rPr lang="en-US" sz="2000" dirty="0">
                <a:latin typeface="+mj-lt"/>
                <a:cs typeface="Arial" pitchFamily="34" charset="0"/>
              </a:rPr>
              <a:t>or reduce their risk, as well as prepare for an effective response.</a:t>
            </a:r>
            <a:endParaRPr lang="es-MX" sz="2000" dirty="0" smtClean="0">
              <a:latin typeface="+mj-lt"/>
              <a:cs typeface="Arial" pitchFamily="34" charset="0"/>
            </a:endParaRPr>
          </a:p>
        </p:txBody>
      </p:sp>
      <p:sp>
        <p:nvSpPr>
          <p:cNvPr id="8" name="7 Rectángulo"/>
          <p:cNvSpPr/>
          <p:nvPr/>
        </p:nvSpPr>
        <p:spPr>
          <a:xfrm>
            <a:off x="1162810" y="722252"/>
            <a:ext cx="3408497" cy="523220"/>
          </a:xfrm>
          <a:prstGeom prst="rect">
            <a:avLst/>
          </a:prstGeom>
        </p:spPr>
        <p:txBody>
          <a:bodyPr wrap="none">
            <a:spAutoFit/>
          </a:bodyPr>
          <a:lstStyle/>
          <a:p>
            <a:pPr algn="just"/>
            <a:r>
              <a:rPr lang="es-MX" sz="2800" b="1" dirty="0" err="1" smtClean="0">
                <a:cs typeface="Arial" pitchFamily="34" charset="0"/>
              </a:rPr>
              <a:t>Early</a:t>
            </a:r>
            <a:r>
              <a:rPr lang="es-MX" sz="2800" b="1" dirty="0" smtClean="0">
                <a:cs typeface="Arial" pitchFamily="34" charset="0"/>
              </a:rPr>
              <a:t> </a:t>
            </a:r>
            <a:r>
              <a:rPr lang="es-MX" sz="2800" b="1" dirty="0" err="1" smtClean="0">
                <a:cs typeface="Arial" pitchFamily="34" charset="0"/>
              </a:rPr>
              <a:t>Warning</a:t>
            </a:r>
            <a:r>
              <a:rPr lang="es-MX" sz="2800" b="1" dirty="0" smtClean="0">
                <a:cs typeface="Arial" pitchFamily="34" charset="0"/>
              </a:rPr>
              <a:t> </a:t>
            </a:r>
            <a:r>
              <a:rPr lang="es-MX" sz="2800" b="1" dirty="0" err="1" smtClean="0">
                <a:cs typeface="Arial" pitchFamily="34" charset="0"/>
              </a:rPr>
              <a:t>System</a:t>
            </a:r>
            <a:endParaRPr lang="es-MX" sz="2800" b="1" dirty="0">
              <a:cs typeface="Arial" pitchFamily="34" charset="0"/>
            </a:endParaRPr>
          </a:p>
        </p:txBody>
      </p:sp>
      <p:pic>
        <p:nvPicPr>
          <p:cNvPr id="5122" name="Picture 2" descr="Resultado de imagen para casas en laderas de la cdmx noticias"/>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5724128" y="836712"/>
            <a:ext cx="3089868" cy="2059911"/>
          </a:xfrm>
          <a:prstGeom prst="rect">
            <a:avLst/>
          </a:prstGeom>
          <a:noFill/>
          <a:extLst>
            <a:ext uri="{909E8E84-426E-40DD-AFC4-6F175D3DCCD1}">
              <a14:hiddenFill xmlns:a14="http://schemas.microsoft.com/office/drawing/2010/main">
                <a:solidFill>
                  <a:srgbClr val="FFFFFF"/>
                </a:solidFill>
              </a14:hiddenFill>
            </a:ext>
          </a:extLst>
        </p:spPr>
      </p:pic>
      <p:pic>
        <p:nvPicPr>
          <p:cNvPr id="7170" name="Picture 2"/>
          <p:cNvPicPr>
            <a:picLocks noChangeAspect="1" noChangeArrowheads="1"/>
          </p:cNvPicPr>
          <p:nvPr/>
        </p:nvPicPr>
        <p:blipFill rotWithShape="1">
          <a:blip r:embed="rId5" cstate="screen">
            <a:extLst>
              <a:ext uri="{28A0092B-C50C-407E-A947-70E740481C1C}">
                <a14:useLocalDpi xmlns:a14="http://schemas.microsoft.com/office/drawing/2010/main" val="0"/>
              </a:ext>
            </a:extLst>
          </a:blip>
          <a:srcRect r="-4001"/>
          <a:stretch/>
        </p:blipFill>
        <p:spPr bwMode="auto">
          <a:xfrm>
            <a:off x="2051719" y="3068960"/>
            <a:ext cx="3311003" cy="31791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725887217"/>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4" name="3 Rectángulo"/>
          <p:cNvSpPr/>
          <p:nvPr/>
        </p:nvSpPr>
        <p:spPr>
          <a:xfrm>
            <a:off x="155575" y="908720"/>
            <a:ext cx="8736905" cy="1200329"/>
          </a:xfrm>
          <a:prstGeom prst="rect">
            <a:avLst/>
          </a:prstGeom>
        </p:spPr>
        <p:txBody>
          <a:bodyPr wrap="square">
            <a:spAutoFit/>
          </a:bodyPr>
          <a:lstStyle/>
          <a:p>
            <a:pPr algn="just"/>
            <a:r>
              <a:rPr lang="en-US" b="1" dirty="0" smtClean="0"/>
              <a:t>The </a:t>
            </a:r>
            <a:r>
              <a:rPr lang="en-US" b="1" dirty="0"/>
              <a:t>Alert System </a:t>
            </a:r>
            <a:r>
              <a:rPr lang="en-US" dirty="0"/>
              <a:t>is promoted through information and communication </a:t>
            </a:r>
            <a:r>
              <a:rPr lang="en-US" dirty="0" err="1" smtClean="0"/>
              <a:t>technologie</a:t>
            </a:r>
            <a:r>
              <a:rPr lang="en-US" dirty="0"/>
              <a:t>. This should be clear and timely based on knowledge of the risk and monitoring of the potential danger and must take into account</a:t>
            </a:r>
            <a:endParaRPr lang="es-MX" dirty="0" smtClean="0"/>
          </a:p>
          <a:p>
            <a:pPr algn="just"/>
            <a:endParaRPr lang="es-MX" dirty="0"/>
          </a:p>
        </p:txBody>
      </p:sp>
      <p:pic>
        <p:nvPicPr>
          <p:cNvPr id="8" name="Imagen 7"/>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96272" y="1873357"/>
            <a:ext cx="8751453" cy="4526615"/>
          </a:xfrm>
          <a:prstGeom prst="rect">
            <a:avLst/>
          </a:prstGeom>
        </p:spPr>
      </p:pic>
    </p:spTree>
    <p:extLst>
      <p:ext uri="{BB962C8B-B14F-4D97-AF65-F5344CB8AC3E}">
        <p14:creationId xmlns:p14="http://schemas.microsoft.com/office/powerpoint/2010/main" val="145378757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8 CuadroTexto"/>
          <p:cNvSpPr txBox="1"/>
          <p:nvPr/>
        </p:nvSpPr>
        <p:spPr>
          <a:xfrm>
            <a:off x="155575" y="620688"/>
            <a:ext cx="8584505" cy="646331"/>
          </a:xfrm>
          <a:prstGeom prst="rect">
            <a:avLst/>
          </a:prstGeom>
          <a:noFill/>
        </p:spPr>
        <p:txBody>
          <a:bodyPr wrap="square" rtlCol="0">
            <a:spAutoFit/>
          </a:bodyPr>
          <a:lstStyle/>
          <a:p>
            <a:endParaRPr lang="es-MX" dirty="0"/>
          </a:p>
          <a:p>
            <a:endParaRPr lang="es-MX" dirty="0" smtClean="0"/>
          </a:p>
        </p:txBody>
      </p:sp>
      <p:sp>
        <p:nvSpPr>
          <p:cNvPr id="12" name="11 Rectángulo"/>
          <p:cNvSpPr/>
          <p:nvPr/>
        </p:nvSpPr>
        <p:spPr>
          <a:xfrm>
            <a:off x="155575" y="692696"/>
            <a:ext cx="4128393" cy="474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b="1" dirty="0" smtClean="0">
                <a:solidFill>
                  <a:schemeClr val="tx1"/>
                </a:solidFill>
              </a:rPr>
              <a:t>SISMICA </a:t>
            </a:r>
            <a:r>
              <a:rPr lang="es-MX" b="1" dirty="0">
                <a:solidFill>
                  <a:schemeClr val="tx1"/>
                </a:solidFill>
              </a:rPr>
              <a:t>CITY</a:t>
            </a:r>
            <a:endParaRPr lang="es-MX" b="1" dirty="0">
              <a:solidFill>
                <a:schemeClr val="tx1"/>
              </a:solidFill>
            </a:endParaRPr>
          </a:p>
        </p:txBody>
      </p:sp>
      <p:sp>
        <p:nvSpPr>
          <p:cNvPr id="13" name="12 Rectángulo"/>
          <p:cNvSpPr/>
          <p:nvPr/>
        </p:nvSpPr>
        <p:spPr>
          <a:xfrm>
            <a:off x="307975" y="1268760"/>
            <a:ext cx="8584505" cy="1477328"/>
          </a:xfrm>
          <a:prstGeom prst="rect">
            <a:avLst/>
          </a:prstGeom>
        </p:spPr>
        <p:txBody>
          <a:bodyPr wrap="square">
            <a:spAutoFit/>
          </a:bodyPr>
          <a:lstStyle/>
          <a:p>
            <a:r>
              <a:rPr lang="en-US" dirty="0"/>
              <a:t>The highest risk that Mexico City residents are exposed to is  to </a:t>
            </a:r>
            <a:r>
              <a:rPr lang="en-US" dirty="0" smtClean="0"/>
              <a:t>earthquakes.</a:t>
            </a:r>
          </a:p>
          <a:p>
            <a:pPr algn="just"/>
            <a:r>
              <a:rPr lang="en-US" dirty="0" smtClean="0"/>
              <a:t>Our </a:t>
            </a:r>
            <a:r>
              <a:rPr lang="en-US" dirty="0"/>
              <a:t>country is located in the R</a:t>
            </a:r>
            <a:r>
              <a:rPr lang="en-US" dirty="0" smtClean="0"/>
              <a:t>ing of Fire </a:t>
            </a:r>
            <a:r>
              <a:rPr lang="en-US" dirty="0"/>
              <a:t>where 90% of the world's seismic activity is concentrated</a:t>
            </a:r>
            <a:r>
              <a:rPr lang="en-US" dirty="0" smtClean="0"/>
              <a:t>.</a:t>
            </a:r>
          </a:p>
          <a:p>
            <a:r>
              <a:rPr lang="en-US" dirty="0"/>
              <a:t>In this region it concentrates 452 active volcanoes, which represent almost 80% of the volcanoes worldwide</a:t>
            </a:r>
            <a:endParaRPr lang="es-MX" dirty="0"/>
          </a:p>
        </p:txBody>
      </p:sp>
      <p:grpSp>
        <p:nvGrpSpPr>
          <p:cNvPr id="4" name="Grupo 3"/>
          <p:cNvGrpSpPr/>
          <p:nvPr/>
        </p:nvGrpSpPr>
        <p:grpSpPr>
          <a:xfrm>
            <a:off x="755576" y="2790585"/>
            <a:ext cx="7536196" cy="3484706"/>
            <a:chOff x="956047" y="2790585"/>
            <a:chExt cx="7536196" cy="3484706"/>
          </a:xfrm>
        </p:grpSpPr>
        <p:pic>
          <p:nvPicPr>
            <p:cNvPr id="2050" name="Picture 2" descr="Popocatépetl is the most active volcano in Mexico, having had more than 15 major eruptions since the arrival of the Spanish in 1519."/>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219771" y="2790585"/>
              <a:ext cx="6272472" cy="3484706"/>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Resultado de imagen para Fire Belt mexico"/>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956047" y="4119803"/>
              <a:ext cx="3831977" cy="2155488"/>
            </a:xfrm>
            <a:prstGeom prst="rect">
              <a:avLst/>
            </a:prstGeom>
            <a:noFill/>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197710486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13" name="11 Rectángulo"/>
          <p:cNvSpPr/>
          <p:nvPr/>
        </p:nvSpPr>
        <p:spPr>
          <a:xfrm>
            <a:off x="155575" y="692696"/>
            <a:ext cx="4128393" cy="474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b="1" dirty="0">
                <a:solidFill>
                  <a:schemeClr val="tx1"/>
                </a:solidFill>
              </a:rPr>
              <a:t>BACKGROUND</a:t>
            </a:r>
            <a:endParaRPr lang="es-MX" b="1" dirty="0">
              <a:solidFill>
                <a:schemeClr val="tx1"/>
              </a:solidFill>
            </a:endParaRPr>
          </a:p>
        </p:txBody>
      </p:sp>
      <p:pic>
        <p:nvPicPr>
          <p:cNvPr id="4" name="Imagen 3"/>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1079612" y="1279865"/>
            <a:ext cx="6948772" cy="4709723"/>
          </a:xfrm>
          <a:prstGeom prst="rect">
            <a:avLst/>
          </a:prstGeom>
        </p:spPr>
      </p:pic>
      <p:sp>
        <p:nvSpPr>
          <p:cNvPr id="8" name="Rectángulo 7"/>
          <p:cNvSpPr/>
          <p:nvPr/>
        </p:nvSpPr>
        <p:spPr>
          <a:xfrm>
            <a:off x="1619672" y="6010558"/>
            <a:ext cx="2132763" cy="369332"/>
          </a:xfrm>
          <a:prstGeom prst="rect">
            <a:avLst/>
          </a:prstGeom>
        </p:spPr>
        <p:txBody>
          <a:bodyPr wrap="none">
            <a:spAutoFit/>
          </a:bodyPr>
          <a:lstStyle/>
          <a:p>
            <a:r>
              <a:rPr lang="es-MX" b="1" dirty="0" err="1" smtClean="0"/>
              <a:t>Mexico</a:t>
            </a:r>
            <a:r>
              <a:rPr lang="es-MX" b="1" dirty="0" smtClean="0"/>
              <a:t>-Tenochtitlan</a:t>
            </a:r>
            <a:endParaRPr lang="es-MX" b="1" dirty="0"/>
          </a:p>
        </p:txBody>
      </p:sp>
      <p:sp>
        <p:nvSpPr>
          <p:cNvPr id="15" name="Rectángulo 14"/>
          <p:cNvSpPr/>
          <p:nvPr/>
        </p:nvSpPr>
        <p:spPr>
          <a:xfrm>
            <a:off x="5580112" y="6010558"/>
            <a:ext cx="1508746" cy="369332"/>
          </a:xfrm>
          <a:prstGeom prst="rect">
            <a:avLst/>
          </a:prstGeom>
        </p:spPr>
        <p:txBody>
          <a:bodyPr wrap="none">
            <a:spAutoFit/>
          </a:bodyPr>
          <a:lstStyle/>
          <a:p>
            <a:r>
              <a:rPr lang="es-MX" b="1" dirty="0" err="1" smtClean="0"/>
              <a:t>Mexico-Today</a:t>
            </a:r>
            <a:endParaRPr lang="es-MX" dirty="0"/>
          </a:p>
        </p:txBody>
      </p:sp>
    </p:spTree>
    <p:extLst>
      <p:ext uri="{BB962C8B-B14F-4D97-AF65-F5344CB8AC3E}">
        <p14:creationId xmlns:p14="http://schemas.microsoft.com/office/powerpoint/2010/main" val="189599770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8 CuadroTexto"/>
          <p:cNvSpPr txBox="1"/>
          <p:nvPr/>
        </p:nvSpPr>
        <p:spPr>
          <a:xfrm>
            <a:off x="155575" y="620688"/>
            <a:ext cx="8584505" cy="646331"/>
          </a:xfrm>
          <a:prstGeom prst="rect">
            <a:avLst/>
          </a:prstGeom>
          <a:noFill/>
        </p:spPr>
        <p:txBody>
          <a:bodyPr wrap="square" rtlCol="0">
            <a:spAutoFit/>
          </a:bodyPr>
          <a:lstStyle/>
          <a:p>
            <a:endParaRPr lang="es-MX" dirty="0"/>
          </a:p>
          <a:p>
            <a:endParaRPr lang="es-MX" dirty="0" smtClean="0"/>
          </a:p>
        </p:txBody>
      </p:sp>
      <p:sp>
        <p:nvSpPr>
          <p:cNvPr id="12" name="11 Rectángulo"/>
          <p:cNvSpPr/>
          <p:nvPr/>
        </p:nvSpPr>
        <p:spPr>
          <a:xfrm>
            <a:off x="155575" y="692696"/>
            <a:ext cx="4128393" cy="474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r>
              <a:rPr lang="es-MX" b="1" dirty="0">
                <a:solidFill>
                  <a:schemeClr val="tx1"/>
                </a:solidFill>
              </a:rPr>
              <a:t>SISMICA CITY</a:t>
            </a:r>
            <a:endParaRPr lang="es-MX" b="1" dirty="0">
              <a:solidFill>
                <a:schemeClr val="tx1"/>
              </a:solidFill>
            </a:endParaRPr>
          </a:p>
        </p:txBody>
      </p:sp>
      <p:sp>
        <p:nvSpPr>
          <p:cNvPr id="8" name="7 Rectángulo"/>
          <p:cNvSpPr/>
          <p:nvPr/>
        </p:nvSpPr>
        <p:spPr>
          <a:xfrm>
            <a:off x="4788024" y="1375901"/>
            <a:ext cx="2703176" cy="369332"/>
          </a:xfrm>
          <a:prstGeom prst="rect">
            <a:avLst/>
          </a:prstGeom>
        </p:spPr>
        <p:txBody>
          <a:bodyPr wrap="none">
            <a:spAutoFit/>
          </a:bodyPr>
          <a:lstStyle/>
          <a:p>
            <a:r>
              <a:rPr lang="en-US" dirty="0"/>
              <a:t>Types of soil in Mexico City</a:t>
            </a:r>
            <a:endParaRPr lang="es-MX" dirty="0"/>
          </a:p>
        </p:txBody>
      </p:sp>
      <p:pic>
        <p:nvPicPr>
          <p:cNvPr id="3074"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117666" y="1484784"/>
            <a:ext cx="3743325" cy="48958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309846" y="2060848"/>
            <a:ext cx="2921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9 Rectángulo"/>
          <p:cNvSpPr/>
          <p:nvPr/>
        </p:nvSpPr>
        <p:spPr>
          <a:xfrm>
            <a:off x="4788024" y="1854116"/>
            <a:ext cx="3240359" cy="2616101"/>
          </a:xfrm>
          <a:prstGeom prst="rect">
            <a:avLst/>
          </a:prstGeom>
        </p:spPr>
        <p:txBody>
          <a:bodyPr wrap="square">
            <a:spAutoFit/>
          </a:bodyPr>
          <a:lstStyle/>
          <a:p>
            <a:r>
              <a:rPr lang="en-US" sz="1600" b="1" dirty="0"/>
              <a:t>Lake Zone.  </a:t>
            </a:r>
          </a:p>
          <a:p>
            <a:r>
              <a:rPr lang="en-US" sz="1600" dirty="0"/>
              <a:t>Shaking can be with an extension of up to 500 </a:t>
            </a:r>
            <a:r>
              <a:rPr lang="en-US" sz="1600" dirty="0" smtClean="0"/>
              <a:t>times.</a:t>
            </a:r>
          </a:p>
          <a:p>
            <a:endParaRPr lang="es-MX" dirty="0" smtClean="0"/>
          </a:p>
          <a:p>
            <a:r>
              <a:rPr lang="es-MX" sz="1600" b="1" dirty="0" err="1"/>
              <a:t>Transition</a:t>
            </a:r>
            <a:r>
              <a:rPr lang="es-MX" sz="1600" b="1" dirty="0"/>
              <a:t> </a:t>
            </a:r>
            <a:r>
              <a:rPr lang="es-MX" sz="1600" b="1" dirty="0" err="1"/>
              <a:t>Zone</a:t>
            </a:r>
            <a:r>
              <a:rPr lang="es-MX" sz="1600" b="1" dirty="0"/>
              <a:t>.</a:t>
            </a:r>
          </a:p>
          <a:p>
            <a:endParaRPr lang="es-MX" sz="1600" b="1" dirty="0" smtClean="0"/>
          </a:p>
          <a:p>
            <a:endParaRPr lang="es-MX" sz="1600" b="1" dirty="0"/>
          </a:p>
          <a:p>
            <a:r>
              <a:rPr lang="en-US" sz="1600" b="1" dirty="0"/>
              <a:t>Firm Ground Zone. </a:t>
            </a:r>
          </a:p>
          <a:p>
            <a:r>
              <a:rPr lang="en-US" sz="1600" dirty="0"/>
              <a:t>Shaking is less violent. </a:t>
            </a:r>
            <a:endParaRPr lang="es-MX" sz="1600" dirty="0"/>
          </a:p>
          <a:p>
            <a:endParaRPr lang="es-MX" dirty="0"/>
          </a:p>
        </p:txBody>
      </p:sp>
      <p:pic>
        <p:nvPicPr>
          <p:cNvPr id="3076" name="Picture 4"/>
          <p:cNvPicPr>
            <a:picLocks noChangeAspect="1" noChangeArrowheads="1"/>
          </p:cNvPicPr>
          <p:nvPr/>
        </p:nvPicPr>
        <p:blipFill>
          <a:blip r:embed="rId6" cstate="screen">
            <a:extLst>
              <a:ext uri="{28A0092B-C50C-407E-A947-70E740481C1C}">
                <a14:useLocalDpi xmlns:a14="http://schemas.microsoft.com/office/drawing/2010/main" val="0"/>
              </a:ext>
            </a:extLst>
          </a:blip>
          <a:srcRect/>
          <a:stretch>
            <a:fillRect/>
          </a:stretch>
        </p:blipFill>
        <p:spPr bwMode="auto">
          <a:xfrm>
            <a:off x="4309846" y="2854678"/>
            <a:ext cx="292100" cy="29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7" name="Picture 5"/>
          <p:cNvPicPr>
            <a:picLocks noChangeAspect="1" noChangeArrowheads="1"/>
          </p:cNvPicPr>
          <p:nvPr/>
        </p:nvPicPr>
        <p:blipFill>
          <a:blip r:embed="rId7" cstate="screen">
            <a:extLst>
              <a:ext uri="{28A0092B-C50C-407E-A947-70E740481C1C}">
                <a14:useLocalDpi xmlns:a14="http://schemas.microsoft.com/office/drawing/2010/main" val="0"/>
              </a:ext>
            </a:extLst>
          </a:blip>
          <a:srcRect/>
          <a:stretch>
            <a:fillRect/>
          </a:stretch>
        </p:blipFill>
        <p:spPr bwMode="auto">
          <a:xfrm>
            <a:off x="4351908" y="3647306"/>
            <a:ext cx="292100" cy="285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8258640"/>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8 CuadroTexto"/>
          <p:cNvSpPr txBox="1"/>
          <p:nvPr/>
        </p:nvSpPr>
        <p:spPr>
          <a:xfrm>
            <a:off x="307975" y="1346799"/>
            <a:ext cx="8584505" cy="2585323"/>
          </a:xfrm>
          <a:prstGeom prst="rect">
            <a:avLst/>
          </a:prstGeom>
          <a:noFill/>
        </p:spPr>
        <p:txBody>
          <a:bodyPr wrap="square" rtlCol="0">
            <a:spAutoFit/>
          </a:bodyPr>
          <a:lstStyle/>
          <a:p>
            <a:r>
              <a:rPr lang="en-US" dirty="0"/>
              <a:t>Mexico City's Seismic Alert System aims to report the proximity of a </a:t>
            </a:r>
            <a:r>
              <a:rPr lang="en-US" dirty="0" err="1"/>
              <a:t>teluric</a:t>
            </a:r>
            <a:r>
              <a:rPr lang="en-US" dirty="0"/>
              <a:t> movement </a:t>
            </a:r>
            <a:r>
              <a:rPr lang="en-US" dirty="0" smtClean="0"/>
              <a:t>that could put the city's population and physical infrastructure at risk.</a:t>
            </a:r>
          </a:p>
          <a:p>
            <a:endParaRPr lang="es-MX" dirty="0" smtClean="0"/>
          </a:p>
          <a:p>
            <a:r>
              <a:rPr lang="en-US" dirty="0"/>
              <a:t>This system permanently monitors the occurrence of earthquakes in the Mexican Pacific </a:t>
            </a:r>
            <a:r>
              <a:rPr lang="en-US" dirty="0" smtClean="0"/>
              <a:t>Coasts</a:t>
            </a:r>
            <a:endParaRPr lang="es-MX" dirty="0"/>
          </a:p>
          <a:p>
            <a:endParaRPr lang="es-MX" dirty="0" smtClean="0"/>
          </a:p>
          <a:p>
            <a:endParaRPr lang="es-MX" dirty="0"/>
          </a:p>
          <a:p>
            <a:endParaRPr lang="es-MX" dirty="0" smtClean="0"/>
          </a:p>
          <a:p>
            <a:endParaRPr lang="es-MX" dirty="0"/>
          </a:p>
        </p:txBody>
      </p:sp>
      <p:pic>
        <p:nvPicPr>
          <p:cNvPr id="4098" name="Picture 2" descr="Resultado de imagen para MEXICAN SEISMIC ALERT SYSTEM"/>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35696" y="2615170"/>
            <a:ext cx="5760640" cy="3694150"/>
          </a:xfrm>
          <a:prstGeom prst="rect">
            <a:avLst/>
          </a:prstGeom>
          <a:noFill/>
          <a:extLst>
            <a:ext uri="{909E8E84-426E-40DD-AFC4-6F175D3DCCD1}">
              <a14:hiddenFill xmlns:a14="http://schemas.microsoft.com/office/drawing/2010/main">
                <a:solidFill>
                  <a:srgbClr val="FFFFFF"/>
                </a:solidFill>
              </a14:hiddenFill>
            </a:ext>
          </a:extLst>
        </p:spPr>
      </p:pic>
      <p:sp>
        <p:nvSpPr>
          <p:cNvPr id="11" name="11 Rectángulo"/>
          <p:cNvSpPr/>
          <p:nvPr/>
        </p:nvSpPr>
        <p:spPr>
          <a:xfrm>
            <a:off x="155575" y="692696"/>
            <a:ext cx="4128393" cy="474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MX" b="1" dirty="0">
                <a:solidFill>
                  <a:schemeClr val="tx1"/>
                </a:solidFill>
              </a:rPr>
              <a:t>MEXICAN SEISMIC ALERT SYSTEM</a:t>
            </a:r>
            <a:endParaRPr lang="es-MX" b="1" dirty="0">
              <a:solidFill>
                <a:schemeClr val="tx1"/>
              </a:solidFill>
            </a:endParaRPr>
          </a:p>
        </p:txBody>
      </p:sp>
    </p:spTree>
    <p:extLst>
      <p:ext uri="{BB962C8B-B14F-4D97-AF65-F5344CB8AC3E}">
        <p14:creationId xmlns:p14="http://schemas.microsoft.com/office/powerpoint/2010/main" val="420140779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4 Grupo"/>
          <p:cNvGrpSpPr/>
          <p:nvPr/>
        </p:nvGrpSpPr>
        <p:grpSpPr>
          <a:xfrm>
            <a:off x="-1" y="-27384"/>
            <a:ext cx="9144001" cy="6912768"/>
            <a:chOff x="-1" y="-27384"/>
            <a:chExt cx="9144001" cy="6912768"/>
          </a:xfrm>
        </p:grpSpPr>
        <p:pic>
          <p:nvPicPr>
            <p:cNvPr id="6" name="Picture 2" descr="C:\Users\InvitadoC5\Documents\Secretaría de Gestión Integral de Riesgos y PC (@SGIRPC_CDMX) _ Twitter_files\EAw2Yb2VUAA4Bqm.jpg"/>
            <p:cNvPicPr>
              <a:picLocks noChangeAspect="1" noChangeArrowheads="1"/>
            </p:cNvPicPr>
            <p:nvPr/>
          </p:nvPicPr>
          <p:blipFill rotWithShape="1">
            <a:blip r:embed="rId2" cstate="screen">
              <a:extLst>
                <a:ext uri="{28A0092B-C50C-407E-A947-70E740481C1C}">
                  <a14:useLocalDpi xmlns:a14="http://schemas.microsoft.com/office/drawing/2010/main" val="0"/>
                </a:ext>
              </a:extLst>
            </a:blip>
            <a:srcRect/>
            <a:stretch/>
          </p:blipFill>
          <p:spPr bwMode="auto">
            <a:xfrm>
              <a:off x="-1" y="6400861"/>
              <a:ext cx="9144001" cy="484523"/>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3" descr="C:\Users\InvitadoC5\Documents\Secretaría de Gestión Integral de Riesgos y PC (@SGIRPC_CDMX) _ Twitter_files\EAw2Yb2VUAA4Bqm.jpg"/>
            <p:cNvPicPr>
              <a:picLocks noChangeAspect="1" noChangeArrowheads="1"/>
            </p:cNvPicPr>
            <p:nvPr/>
          </p:nvPicPr>
          <p:blipFill rotWithShape="1">
            <a:blip r:embed="rId3" cstate="screen">
              <a:extLst>
                <a:ext uri="{28A0092B-C50C-407E-A947-70E740481C1C}">
                  <a14:useLocalDpi xmlns:a14="http://schemas.microsoft.com/office/drawing/2010/main" val="0"/>
                </a:ext>
              </a:extLst>
            </a:blip>
            <a:srcRect/>
            <a:stretch/>
          </p:blipFill>
          <p:spPr bwMode="auto">
            <a:xfrm>
              <a:off x="-1" y="-27384"/>
              <a:ext cx="9144000" cy="573207"/>
            </a:xfrm>
            <a:prstGeom prst="rect">
              <a:avLst/>
            </a:prstGeom>
            <a:noFill/>
            <a:extLst>
              <a:ext uri="{909E8E84-426E-40DD-AFC4-6F175D3DCCD1}">
                <a14:hiddenFill xmlns:a14="http://schemas.microsoft.com/office/drawing/2010/main">
                  <a:solidFill>
                    <a:srgbClr val="FFFFFF"/>
                  </a:solidFill>
                </a14:hiddenFill>
              </a:ext>
            </a:extLst>
          </p:spPr>
        </p:pic>
      </p:grpSp>
      <p:sp>
        <p:nvSpPr>
          <p:cNvPr id="2" name="AutoShape 2" descr="Resultado de imagen para deslaves mexico por huracanes"/>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3" name="AutoShape 6" descr="Resultado de imagen para deslaves mexico por huracanes"/>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
        <p:nvSpPr>
          <p:cNvPr id="9" name="8 CuadroTexto"/>
          <p:cNvSpPr txBox="1"/>
          <p:nvPr/>
        </p:nvSpPr>
        <p:spPr>
          <a:xfrm>
            <a:off x="279746" y="1564809"/>
            <a:ext cx="8584505" cy="5078313"/>
          </a:xfrm>
          <a:prstGeom prst="rect">
            <a:avLst/>
          </a:prstGeom>
          <a:noFill/>
        </p:spPr>
        <p:txBody>
          <a:bodyPr wrap="square" rtlCol="0">
            <a:spAutoFit/>
          </a:bodyPr>
          <a:lstStyle/>
          <a:p>
            <a:r>
              <a:rPr lang="en-US" dirty="0"/>
              <a:t>The alert system activates loudspeakers located in the city's video surveillance </a:t>
            </a:r>
            <a:r>
              <a:rPr lang="en-US" dirty="0" smtClean="0"/>
              <a:t>cameras and </a:t>
            </a:r>
            <a:r>
              <a:rPr lang="en-US" dirty="0"/>
              <a:t>radio receivers in buildings and public schools. </a:t>
            </a:r>
            <a:endParaRPr lang="es-MX" dirty="0"/>
          </a:p>
          <a:p>
            <a:endParaRPr lang="es-MX" dirty="0"/>
          </a:p>
          <a:p>
            <a:endParaRPr lang="es-MX" dirty="0"/>
          </a:p>
          <a:p>
            <a:endParaRPr lang="es-MX" dirty="0" smtClean="0"/>
          </a:p>
          <a:p>
            <a:endParaRPr lang="es-MX" dirty="0" smtClean="0"/>
          </a:p>
          <a:p>
            <a:endParaRPr lang="es-MX" dirty="0" smtClean="0"/>
          </a:p>
          <a:p>
            <a:endParaRPr lang="es-MX" dirty="0"/>
          </a:p>
          <a:p>
            <a:endParaRPr lang="es-MX" dirty="0"/>
          </a:p>
          <a:p>
            <a:endParaRPr lang="es-MX" dirty="0" smtClean="0"/>
          </a:p>
          <a:p>
            <a:r>
              <a:rPr lang="en-US" dirty="0"/>
              <a:t>The seismic alert is activated when </a:t>
            </a:r>
            <a:r>
              <a:rPr lang="en-US" dirty="0" smtClean="0"/>
              <a:t>a mayor </a:t>
            </a:r>
            <a:r>
              <a:rPr lang="en-US" dirty="0"/>
              <a:t>earthquake </a:t>
            </a:r>
            <a:r>
              <a:rPr lang="en-US" dirty="0" smtClean="0"/>
              <a:t>occurs </a:t>
            </a:r>
            <a:r>
              <a:rPr lang="en-US" dirty="0"/>
              <a:t>in the region covered with SASMEX sensors, in the states of Jalisco, Colima, Michoacán, Guerrero, </a:t>
            </a:r>
            <a:r>
              <a:rPr lang="en-US" dirty="0" smtClean="0"/>
              <a:t>Oaxaca, </a:t>
            </a:r>
            <a:r>
              <a:rPr lang="en-US" dirty="0"/>
              <a:t>and Puebla, also when two or more nearby sensors confirm that the magnitude of the earthquake can cause damage.</a:t>
            </a:r>
            <a:endParaRPr lang="es-MX" dirty="0" smtClean="0"/>
          </a:p>
          <a:p>
            <a:endParaRPr lang="es-MX" dirty="0" smtClean="0"/>
          </a:p>
          <a:p>
            <a:r>
              <a:rPr lang="en-US" dirty="0"/>
              <a:t>It is issued only by </a:t>
            </a:r>
            <a:r>
              <a:rPr lang="en-US" dirty="0" smtClean="0"/>
              <a:t>the </a:t>
            </a:r>
            <a:r>
              <a:rPr lang="en-US" dirty="0"/>
              <a:t>Seismic Registration and Instrumentation </a:t>
            </a:r>
            <a:r>
              <a:rPr lang="en-US" dirty="0" smtClean="0"/>
              <a:t>Center A.C. </a:t>
            </a:r>
            <a:r>
              <a:rPr lang="en-US" dirty="0"/>
              <a:t>(CIRES).</a:t>
            </a:r>
            <a:endParaRPr lang="es-MX" dirty="0"/>
          </a:p>
          <a:p>
            <a:endParaRPr lang="es-MX" dirty="0"/>
          </a:p>
          <a:p>
            <a:endParaRPr lang="es-MX" dirty="0"/>
          </a:p>
        </p:txBody>
      </p:sp>
      <p:pic>
        <p:nvPicPr>
          <p:cNvPr id="9218" name="Picture 2"/>
          <p:cNvPicPr>
            <a:picLocks noChangeAspect="1" noChangeArrowheads="1"/>
          </p:cNvPicPr>
          <p:nvPr/>
        </p:nvPicPr>
        <p:blipFill>
          <a:blip r:embed="rId4" cstate="screen">
            <a:extLst>
              <a:ext uri="{28A0092B-C50C-407E-A947-70E740481C1C}">
                <a14:useLocalDpi xmlns:a14="http://schemas.microsoft.com/office/drawing/2010/main" val="0"/>
              </a:ext>
            </a:extLst>
          </a:blip>
          <a:srcRect/>
          <a:stretch>
            <a:fillRect/>
          </a:stretch>
        </p:blipFill>
        <p:spPr bwMode="auto">
          <a:xfrm>
            <a:off x="485599" y="2272311"/>
            <a:ext cx="3192339" cy="20608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219" name="Picture 3"/>
          <p:cNvPicPr>
            <a:picLocks noChangeAspect="1" noChangeArrowheads="1"/>
          </p:cNvPicPr>
          <p:nvPr/>
        </p:nvPicPr>
        <p:blipFill>
          <a:blip r:embed="rId5" cstate="screen">
            <a:extLst>
              <a:ext uri="{28A0092B-C50C-407E-A947-70E740481C1C}">
                <a14:useLocalDpi xmlns:a14="http://schemas.microsoft.com/office/drawing/2010/main" val="0"/>
              </a:ext>
            </a:extLst>
          </a:blip>
          <a:srcRect/>
          <a:stretch>
            <a:fillRect/>
          </a:stretch>
        </p:blipFill>
        <p:spPr bwMode="auto">
          <a:xfrm>
            <a:off x="4571999" y="2091475"/>
            <a:ext cx="3886919" cy="21870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1" name="11 Rectángulo"/>
          <p:cNvSpPr/>
          <p:nvPr/>
        </p:nvSpPr>
        <p:spPr>
          <a:xfrm>
            <a:off x="155575" y="692696"/>
            <a:ext cx="4128393" cy="474439"/>
          </a:xfrm>
          <a:prstGeom prst="rect">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r>
              <a:rPr lang="es-MX" b="1" dirty="0">
                <a:solidFill>
                  <a:schemeClr val="tx1"/>
                </a:solidFill>
              </a:rPr>
              <a:t>MEXICAN SEISMIC ALERT SYSTEM</a:t>
            </a:r>
            <a:endParaRPr lang="es-MX" b="1" dirty="0">
              <a:solidFill>
                <a:schemeClr val="tx1"/>
              </a:solidFill>
            </a:endParaRPr>
          </a:p>
        </p:txBody>
      </p:sp>
    </p:spTree>
    <p:extLst>
      <p:ext uri="{BB962C8B-B14F-4D97-AF65-F5344CB8AC3E}">
        <p14:creationId xmlns:p14="http://schemas.microsoft.com/office/powerpoint/2010/main" val="2956482946"/>
      </p:ext>
    </p:extLst>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3407</TotalTime>
  <Words>804</Words>
  <Application>Microsoft Office PowerPoint</Application>
  <PresentationFormat>Presentación en pantalla (4:3)</PresentationFormat>
  <Paragraphs>76</Paragraphs>
  <Slides>24</Slides>
  <Notes>2</Notes>
  <HiddenSlides>0</HiddenSlides>
  <MMClips>0</MMClips>
  <ScaleCrop>false</ScaleCrop>
  <HeadingPairs>
    <vt:vector size="6" baseType="variant">
      <vt:variant>
        <vt:lpstr>Fuentes usadas</vt:lpstr>
      </vt:variant>
      <vt:variant>
        <vt:i4>3</vt:i4>
      </vt:variant>
      <vt:variant>
        <vt:lpstr>Tema</vt:lpstr>
      </vt:variant>
      <vt:variant>
        <vt:i4>1</vt:i4>
      </vt:variant>
      <vt:variant>
        <vt:lpstr>Títulos de diapositiva</vt:lpstr>
      </vt:variant>
      <vt:variant>
        <vt:i4>24</vt:i4>
      </vt:variant>
    </vt:vector>
  </HeadingPairs>
  <TitlesOfParts>
    <vt:vector size="28" baseType="lpstr">
      <vt:lpstr>Arial</vt:lpstr>
      <vt:lpstr>Calibri</vt:lpstr>
      <vt:lpstr>NexusSerif</vt:lpstr>
      <vt:lpstr>Tema de Office</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Presentación de PowerPoint</dc:title>
  <dc:creator>InvitadoC5</dc:creator>
  <cp:lastModifiedBy>uriel castro campos</cp:lastModifiedBy>
  <cp:revision>241</cp:revision>
  <dcterms:created xsi:type="dcterms:W3CDTF">2019-07-18T16:04:15Z</dcterms:created>
  <dcterms:modified xsi:type="dcterms:W3CDTF">2019-10-06T02:17:41Z</dcterms:modified>
</cp:coreProperties>
</file>