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75" r:id="rId3"/>
    <p:sldId id="335" r:id="rId4"/>
    <p:sldId id="305" r:id="rId5"/>
    <p:sldId id="369" r:id="rId6"/>
    <p:sldId id="295" r:id="rId7"/>
    <p:sldId id="285" r:id="rId8"/>
    <p:sldId id="279" r:id="rId9"/>
    <p:sldId id="281" r:id="rId10"/>
    <p:sldId id="364" r:id="rId11"/>
    <p:sldId id="303" r:id="rId12"/>
    <p:sldId id="351" r:id="rId13"/>
    <p:sldId id="306" r:id="rId14"/>
    <p:sldId id="348" r:id="rId15"/>
    <p:sldId id="367" r:id="rId16"/>
    <p:sldId id="308" r:id="rId17"/>
    <p:sldId id="365" r:id="rId18"/>
    <p:sldId id="357" r:id="rId19"/>
    <p:sldId id="358" r:id="rId20"/>
    <p:sldId id="360" r:id="rId21"/>
    <p:sldId id="370" r:id="rId22"/>
    <p:sldId id="368" r:id="rId23"/>
    <p:sldId id="361" r:id="rId24"/>
    <p:sldId id="366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FFDD"/>
    <a:srgbClr val="C9FF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1C6C-E731-43C0-9D1F-AE0A93BC63B8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561D7-0735-4F24-972F-33A17119AAA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3455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9061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7551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813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502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902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7500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502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4170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7365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093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7929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1E8A-A765-4F8A-8272-F8AD4EE65244}" type="datetimeFigureOut">
              <a:rPr lang="es-MX" smtClean="0"/>
              <a:pPr/>
              <a:t>16/10/2019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8008-2793-4B33-AD05-B19B9520372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905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tlas.cdmx.gob.mx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8653" y="3356992"/>
            <a:ext cx="732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b="1" dirty="0"/>
              <a:t>EL SISTEMA DE ALERTA TEMPRANA EN LA CIUDAD DE MEXICO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secretaria de gestion integral del riesgo y proteccion ci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secretaria de gestion integral del riesgo y proteccion civ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9223" name="Picture 7" descr="Resultado de imagen para secretaria de gestion integral del riesgo y proteccion civi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78" y="1492597"/>
            <a:ext cx="7555442" cy="8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94278" y="2492896"/>
            <a:ext cx="73781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57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126269" y="1194650"/>
            <a:ext cx="8910227" cy="4898646"/>
            <a:chOff x="126269" y="1009000"/>
            <a:chExt cx="8982235" cy="489864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26269" y="1009000"/>
              <a:ext cx="8982235" cy="410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26269" y="5206192"/>
              <a:ext cx="8982235" cy="70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11 Rectángulo"/>
          <p:cNvSpPr/>
          <p:nvPr/>
        </p:nvSpPr>
        <p:spPr>
          <a:xfrm>
            <a:off x="126269" y="663079"/>
            <a:ext cx="8982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  <a:cs typeface="Arial" pitchFamily="34" charset="0"/>
              </a:rPr>
              <a:t>Servicios y Sistemas de Alerta en México</a:t>
            </a:r>
            <a:endParaRPr lang="es-MX" sz="16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69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07975" y="1346799"/>
            <a:ext cx="8584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México, la Coordinación Nacional de Protección Civil fue pionera en el uso de </a:t>
            </a:r>
            <a:r>
              <a:rPr lang="es-MX" b="1" dirty="0"/>
              <a:t>protocolo de alerta común apoyado por CIRES </a:t>
            </a:r>
            <a:r>
              <a:rPr lang="es-MX" dirty="0"/>
              <a:t>(Centro de Instrumentación y Registro Símico A.C.)</a:t>
            </a:r>
          </a:p>
          <a:p>
            <a:endParaRPr lang="es-MX" dirty="0"/>
          </a:p>
          <a:p>
            <a:r>
              <a:rPr lang="es-MX" dirty="0"/>
              <a:t>El Sistema de Alerta Sísmica de la Ciudad de México tiene el objetivo de </a:t>
            </a:r>
            <a:r>
              <a:rPr lang="es-MX" b="1" dirty="0"/>
              <a:t>notificar  la proximidad de un movimiento telúrico </a:t>
            </a:r>
            <a:r>
              <a:rPr lang="es-MX" dirty="0"/>
              <a:t>que pudiera poner en riesgo a la población y la infraestructura física de la ciudad. </a:t>
            </a:r>
          </a:p>
        </p:txBody>
      </p:sp>
      <p:pic>
        <p:nvPicPr>
          <p:cNvPr id="4098" name="Picture 2" descr="Resultado de imagen para MEXICAN SEISMIC ALERT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771" y="3415587"/>
            <a:ext cx="4512469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1 Rectángulo"/>
          <p:cNvSpPr/>
          <p:nvPr/>
        </p:nvSpPr>
        <p:spPr>
          <a:xfrm>
            <a:off x="155575" y="692696"/>
            <a:ext cx="4128393" cy="474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SISTEMA DE ALERTA SÍSMICA DE MÉXICO</a:t>
            </a:r>
          </a:p>
        </p:txBody>
      </p:sp>
    </p:spTree>
    <p:extLst>
      <p:ext uri="{BB962C8B-B14F-4D97-AF65-F5344CB8AC3E}">
        <p14:creationId xmlns:p14="http://schemas.microsoft.com/office/powerpoint/2010/main" xmlns="" val="420140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79746" y="1268760"/>
            <a:ext cx="8612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1995, científicos y autoridades en la materia, iniciaron el </a:t>
            </a:r>
            <a:r>
              <a:rPr lang="es-MX" b="1" dirty="0"/>
              <a:t>desarrollo del código de alerta y protocolo de comunicación</a:t>
            </a:r>
            <a:r>
              <a:rPr lang="es-MX" dirty="0"/>
              <a:t> promoviendo un sistema de cuatro colores que evolucionó a un Sistema de Alerta de Semáforo Volcánico de tres colores pero con diferentes fases.</a:t>
            </a:r>
            <a:endParaRPr lang="es-MX" b="1" dirty="0"/>
          </a:p>
          <a:p>
            <a:pPr algn="just"/>
            <a:r>
              <a:rPr lang="es-MX" b="1" dirty="0"/>
              <a:t>El volcán Popocatépetl </a:t>
            </a:r>
            <a:r>
              <a:rPr lang="es-MX" dirty="0"/>
              <a:t>se encuentra monitoreado las 24 horas del </a:t>
            </a:r>
            <a:r>
              <a:rPr lang="es-MX" dirty="0" smtClean="0"/>
              <a:t>día y en caso de algún cambio en el semáforo se notifica inmediatamente a la población. </a:t>
            </a:r>
            <a:r>
              <a:rPr lang="es-MX" dirty="0" smtClean="0"/>
              <a:t>Por la lejanía de la </a:t>
            </a:r>
            <a:r>
              <a:rPr lang="es-MX" dirty="0" smtClean="0"/>
              <a:t>Ciudad de México el único riesgo al que están expuestos los capitalinos es a la caída de ceniza.</a:t>
            </a:r>
            <a:endParaRPr lang="es-MX" dirty="0"/>
          </a:p>
        </p:txBody>
      </p:sp>
      <p:sp>
        <p:nvSpPr>
          <p:cNvPr id="9" name="11 Rectángulo"/>
          <p:cNvSpPr/>
          <p:nvPr/>
        </p:nvSpPr>
        <p:spPr>
          <a:xfrm>
            <a:off x="155575" y="692696"/>
            <a:ext cx="4992489" cy="474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SEMÁFORO DE </a:t>
            </a:r>
            <a:r>
              <a:rPr lang="es-MX" b="1" dirty="0">
                <a:solidFill>
                  <a:schemeClr val="tx1"/>
                </a:solidFill>
              </a:rPr>
              <a:t>ALERTA</a:t>
            </a:r>
            <a:r>
              <a:rPr lang="en-US" b="1" dirty="0">
                <a:solidFill>
                  <a:schemeClr val="tx1"/>
                </a:solidFill>
              </a:rPr>
              <a:t> VOLCÁNICA</a:t>
            </a:r>
          </a:p>
        </p:txBody>
      </p:sp>
      <p:pic>
        <p:nvPicPr>
          <p:cNvPr id="11" name="10 Imagen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744416" cy="2496278"/>
          </a:xfrm>
          <a:prstGeom prst="rect">
            <a:avLst/>
          </a:prstGeom>
        </p:spPr>
      </p:pic>
      <p:pic>
        <p:nvPicPr>
          <p:cNvPr id="12" name="11 Imagen" descr="th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0100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83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2300759"/>
            <a:ext cx="8834437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87758" y="1414517"/>
            <a:ext cx="8368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Está divida en 5 niveles por intensidad del riesgo; para lluvias, vientos, caída de granizo, temperaturas altas, bajas y nevadas.</a:t>
            </a:r>
          </a:p>
        </p:txBody>
      </p:sp>
      <p:sp>
        <p:nvSpPr>
          <p:cNvPr id="11" name="11 Rectángulo"/>
          <p:cNvSpPr/>
          <p:nvPr/>
        </p:nvSpPr>
        <p:spPr>
          <a:xfrm>
            <a:off x="155575" y="692696"/>
            <a:ext cx="4128393" cy="474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ALERTA TEMPRANA POR TIEMPO SEVERO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81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23528" y="1268760"/>
            <a:ext cx="8360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Implementado por la Secretaría de Medio Ambiente de la Ciudad de México, sirve para </a:t>
            </a:r>
            <a:r>
              <a:rPr lang="es-MX" b="1" dirty="0"/>
              <a:t>informar sobre el deterioro de la calidad del aire y la exposición a la radiación solar</a:t>
            </a:r>
            <a:r>
              <a:rPr lang="es-MX" dirty="0"/>
              <a:t>, que tiene efectos negativos sobre la salud y el medio ambiente.</a:t>
            </a:r>
          </a:p>
          <a:p>
            <a:pPr algn="just"/>
            <a:endParaRPr lang="en-US" dirty="0"/>
          </a:p>
          <a:p>
            <a:pPr algn="just"/>
            <a:r>
              <a:rPr lang="es-MX" dirty="0"/>
              <a:t>Son 45 estaciones de monitoreo de la calidad del aire que integran el Sistema de Monitoreo Atmosférico, se ubican en la CDMX y el EDOMEX.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882" y="3046582"/>
            <a:ext cx="5930470" cy="32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1 Rectángulo"/>
          <p:cNvSpPr/>
          <p:nvPr/>
        </p:nvSpPr>
        <p:spPr>
          <a:xfrm>
            <a:off x="155575" y="692696"/>
            <a:ext cx="8016825" cy="474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MONITOREO A LA CALIDAD DE AIRE Y EL ÍNDICE DE RADIACIÓN ULTRAVIOLETA</a:t>
            </a:r>
          </a:p>
        </p:txBody>
      </p:sp>
    </p:spTree>
    <p:extLst>
      <p:ext uri="{BB962C8B-B14F-4D97-AF65-F5344CB8AC3E}">
        <p14:creationId xmlns:p14="http://schemas.microsoft.com/office/powerpoint/2010/main" xmlns="" val="74959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42789" y="1903681"/>
            <a:ext cx="83600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Secretaría de Gestión Integral de Riesgos y Protección Civil  (SGIRPC) es el operador de Alertas</a:t>
            </a:r>
          </a:p>
          <a:p>
            <a:endParaRPr lang="es-MX" dirty="0"/>
          </a:p>
          <a:p>
            <a:r>
              <a:rPr lang="es-MX" dirty="0"/>
              <a:t>La alerta incluye: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b="1" dirty="0"/>
              <a:t>Mecanismos de diseminación y comunicación de alertas </a:t>
            </a:r>
            <a:r>
              <a:rPr lang="es-MX" dirty="0"/>
              <a:t>a la población en riesgo y autoridades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Elaborar </a:t>
            </a:r>
            <a:r>
              <a:rPr lang="es-MX" b="1" dirty="0"/>
              <a:t>infografías de alertas.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Publicación en redes sociales </a:t>
            </a:r>
            <a:r>
              <a:rPr lang="es-MX" b="1" dirty="0"/>
              <a:t>de boletines, reportes y alertas.</a:t>
            </a:r>
          </a:p>
        </p:txBody>
      </p:sp>
      <p:sp>
        <p:nvSpPr>
          <p:cNvPr id="10" name="11 Rectángulo"/>
          <p:cNvSpPr/>
          <p:nvPr/>
        </p:nvSpPr>
        <p:spPr>
          <a:xfrm>
            <a:off x="1079610" y="900121"/>
            <a:ext cx="6984775" cy="474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MECANISMOS DE DIFUSIÓN DE ALERTAS PÚBLICAS</a:t>
            </a:r>
          </a:p>
        </p:txBody>
      </p:sp>
    </p:spTree>
    <p:extLst>
      <p:ext uri="{BB962C8B-B14F-4D97-AF65-F5344CB8AC3E}">
        <p14:creationId xmlns:p14="http://schemas.microsoft.com/office/powerpoint/2010/main" xmlns="" val="24586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91950" y="764704"/>
            <a:ext cx="8360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</a:t>
            </a:r>
            <a:r>
              <a:rPr lang="es-MX" dirty="0" smtClean="0"/>
              <a:t>n </a:t>
            </a:r>
            <a:r>
              <a:rPr lang="es-MX" dirty="0"/>
              <a:t>el </a:t>
            </a:r>
            <a:r>
              <a:rPr lang="es-MX" b="1" dirty="0"/>
              <a:t>Atlas de  Riesgos de la Ciudad de </a:t>
            </a:r>
            <a:r>
              <a:rPr lang="es-MX" b="1" dirty="0" smtClean="0"/>
              <a:t>México </a:t>
            </a:r>
            <a:r>
              <a:rPr lang="es-MX" dirty="0" smtClean="0"/>
              <a:t>se recopila la información para su análisis y ejecución de políticas de prevención y operación táctica en caso de emergencias.</a:t>
            </a:r>
            <a:endParaRPr lang="es-MX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688731"/>
            <a:ext cx="8020286" cy="41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6096" y="5949280"/>
            <a:ext cx="319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5"/>
              </a:rPr>
              <a:t>http://www.atlas.cdmx.gob.mx/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2617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01259" y="1556792"/>
            <a:ext cx="7871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Medios de  transporte</a:t>
            </a:r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Altavoces de las cámaras del C5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324099" y="949370"/>
            <a:ext cx="8210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Acciones de prevención consisten en la diseminación de información en medios de comunicación.</a:t>
            </a:r>
          </a:p>
        </p:txBody>
      </p:sp>
      <p:pic>
        <p:nvPicPr>
          <p:cNvPr id="13314" name="Picture 2" descr="https://tse4.mm.bing.net/th?id=OIP.pZX57uZ8pLBjQBDACR3OOQHaFj&amp;pid=Api&amp;P=0&amp;w=214&amp;h=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2038350" cy="1533526"/>
          </a:xfrm>
          <a:prstGeom prst="rect">
            <a:avLst/>
          </a:prstGeom>
          <a:noFill/>
        </p:spPr>
      </p:pic>
      <p:pic>
        <p:nvPicPr>
          <p:cNvPr id="11" name="Picture 2" descr="Resultado de imagen para Altavoces y videovigilancia de la CD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54937" cy="26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16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307975" y="692696"/>
            <a:ext cx="6397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cs typeface="Arial" pitchFamily="34" charset="0"/>
              </a:rPr>
              <a:t>SARMEX RADIOS</a:t>
            </a:r>
            <a:endParaRPr lang="es-MX" dirty="0"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91950" y="1268760"/>
            <a:ext cx="8360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2010, se desarrolló el </a:t>
            </a:r>
            <a:r>
              <a:rPr lang="es-MX" b="1" dirty="0"/>
              <a:t>protocolo del Sistema Mexicano de Riesgo </a:t>
            </a:r>
            <a:r>
              <a:rPr lang="es-MX" dirty="0"/>
              <a:t>para reducir los tiempos de activación del receptor.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Está diseñado para monitorear silenciosamente uno de los siete canales de frecuencia especificados por la NOAA y generar una alerta audible cuando el riesgo está cerca.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40391" y="2838866"/>
            <a:ext cx="3443777" cy="318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893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2636912"/>
            <a:ext cx="8127158" cy="299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43741" y="1353542"/>
            <a:ext cx="865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receptor emite el audio oficial de "Alerta Sísmica" con duración de 60 segundos y despliega en pantalla el mensaje "ALERTA SÍSMICA" activando el indicador rojo WARNING durante 15 minutos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07975" y="692696"/>
            <a:ext cx="6397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cs typeface="Arial" pitchFamily="34" charset="0"/>
              </a:rPr>
              <a:t>SARMEX RADIOS</a:t>
            </a:r>
            <a:endParaRPr lang="es-MX" dirty="0">
              <a:cs typeface="Arial" pitchFamily="34" charset="0"/>
            </a:endParaRPr>
          </a:p>
        </p:txBody>
      </p:sp>
      <p:sp>
        <p:nvSpPr>
          <p:cNvPr id="13" name="9 Rectángulo"/>
          <p:cNvSpPr/>
          <p:nvPr/>
        </p:nvSpPr>
        <p:spPr>
          <a:xfrm>
            <a:off x="5306141" y="4581128"/>
            <a:ext cx="3594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dirty="0"/>
              <a:t>Recepción de 7 Canales del </a:t>
            </a:r>
            <a:r>
              <a:rPr lang="es-MX" sz="1400" b="1" u="sng" dirty="0"/>
              <a:t>NOAA</a:t>
            </a:r>
            <a:r>
              <a:rPr lang="es-MX" sz="14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dirty="0"/>
              <a:t>Frecuencias de 162.400 MHz a 162.550 MHz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dirty="0"/>
              <a:t>30 Km de alcance para su recepción en áreas abiertas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dirty="0"/>
              <a:t>Sonido oficial del Sistema de Alerta Sísmica Mexicano incluido</a:t>
            </a:r>
          </a:p>
        </p:txBody>
      </p:sp>
    </p:spTree>
    <p:extLst>
      <p:ext uri="{BB962C8B-B14F-4D97-AF65-F5344CB8AC3E}">
        <p14:creationId xmlns:p14="http://schemas.microsoft.com/office/powerpoint/2010/main" xmlns="" val="352603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1496479" y="620688"/>
            <a:ext cx="66039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457200" algn="ctr"/>
            <a:endParaRPr lang="en-U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69269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Por su ubicación geográfica la Ciudad de México se encuentra expuesta a diversos fenómenos perturbadores de origen natural y antropogénico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31640" y="1688103"/>
            <a:ext cx="5832648" cy="4566181"/>
            <a:chOff x="1331640" y="1688103"/>
            <a:chExt cx="5832648" cy="4566181"/>
          </a:xfrm>
        </p:grpSpPr>
        <p:pic>
          <p:nvPicPr>
            <p:cNvPr id="1026" name="Picture 2" descr="Resultado de imagen para ciudad de mexico en map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990152"/>
              <a:ext cx="4996121" cy="3264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dominguezr\Desktop\CDMX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688103"/>
              <a:ext cx="2736304" cy="354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63401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330859" y="1484784"/>
            <a:ext cx="8057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Sistema de Alerta Sísmica inició el servicio de avisos de alerta a la población de la Ciudad de México a través del apoyo de los difusores de la </a:t>
            </a:r>
            <a:r>
              <a:rPr lang="es-MX" b="1" dirty="0"/>
              <a:t>Asociación de Radiodifusoras del Valle de México</a:t>
            </a:r>
            <a:r>
              <a:rPr lang="es-MX" dirty="0"/>
              <a:t>. </a:t>
            </a:r>
          </a:p>
        </p:txBody>
      </p:sp>
      <p:pic>
        <p:nvPicPr>
          <p:cNvPr id="16" name="Picture 2" descr="Resultado de imagen para asociaciÃ³n de radiodifusores del valle de mexi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7" t="19402" r="21152" b="26867"/>
          <a:stretch/>
        </p:blipFill>
        <p:spPr bwMode="auto">
          <a:xfrm>
            <a:off x="1875373" y="2541287"/>
            <a:ext cx="4968536" cy="37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Rectángulo"/>
          <p:cNvSpPr/>
          <p:nvPr/>
        </p:nvSpPr>
        <p:spPr>
          <a:xfrm>
            <a:off x="307975" y="764704"/>
            <a:ext cx="779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+mj-lt"/>
                <a:cs typeface="Arial" pitchFamily="34" charset="0"/>
              </a:rPr>
              <a:t>ASOCIACIÓN DE RADIODIFUSORES DEL VALLE DE MÉXICO</a:t>
            </a:r>
            <a:endParaRPr lang="es-MX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58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330859" y="1484784"/>
            <a:ext cx="8057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Alerta Sísmica de la Ciudad de México también es emitida por televisión gubernamental y solo una televisora. </a:t>
            </a:r>
          </a:p>
        </p:txBody>
      </p:sp>
      <p:sp>
        <p:nvSpPr>
          <p:cNvPr id="11" name="3 Rectángulo"/>
          <p:cNvSpPr/>
          <p:nvPr/>
        </p:nvSpPr>
        <p:spPr>
          <a:xfrm>
            <a:off x="307975" y="764704"/>
            <a:ext cx="779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+mj-lt"/>
                <a:cs typeface="Arial" pitchFamily="34" charset="0"/>
              </a:rPr>
              <a:t>DIFUSIÓN POR TELEVISIÓN</a:t>
            </a:r>
            <a:endParaRPr lang="es-MX" dirty="0"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675" y="4277677"/>
            <a:ext cx="2575308" cy="16982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235792"/>
            <a:ext cx="2677840" cy="17819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6429" y="2689517"/>
            <a:ext cx="2069587" cy="20695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408114"/>
            <a:ext cx="2605261" cy="15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47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307975" y="764704"/>
            <a:ext cx="814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+mj-lt"/>
                <a:cs typeface="Arial" pitchFamily="34" charset="0"/>
              </a:rPr>
              <a:t>Avances en CAP en México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50547" y="1340768"/>
            <a:ext cx="80575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Ley Federal de Telecomunicación y Radiodifusión  y la Guía para la Colaboración en Asuntos de Seguridad y Justicia emitidas por el IFT (Instituto Federal de Telecomunicaciones) proporcionan la base jurídica para las telecomunicaciones y concesionarios de radiodifusión para priorizar y transmitir comunicaciones en situaciones de emergencia.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Foro CAP-MX, 2016. Protocolo de Alerta Común México organizado por el Instituto Federal de Telecomunicaciones. Dar prioridad a las comunicaciones en relación con situaciones de emergencia, a través de un protocolo común para la transmisión de alertas tempranas. Establecer un formato que permita enviar mensajes coherentes y que sea reconocido por las instancias y agencias que supervisan los fenómenos.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IFT, 2017. Consulta pública del "Proyecto preliminar de directrices por el que se establecerá un Protocolo Común de Alerta de Emergencia".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Actualmente el IFT tiene el papel principal para CAP en México, con el apoyo de CIRES, CONAGUA-SMN y otros.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84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50" name="AutoShape 2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307975" y="764704"/>
            <a:ext cx="8142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+mj-lt"/>
                <a:cs typeface="Arial" pitchFamily="34" charset="0"/>
              </a:rPr>
              <a:t>Consideraciones para la implementación de los sistemas de alerta en México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93121" y="1916832"/>
            <a:ext cx="80575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Enfatizar la necesidad de estandarizar los medios de comunicación por los cuales se hace público.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acepta la urgente necesidad de expandir y consolidar el monitoreo y alertamiento de varios fenómenos naturales que afectan el país.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 necesario establecer una dinámica  en el área de protección civil  con énfasis en la prevención.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debe mantener un Sistema de Alerta Temprana del Tiempo Severo que permita la mayor oportunidad de advertir del impacto probable o eminente de los eventos meteorológicos.</a:t>
            </a:r>
          </a:p>
        </p:txBody>
      </p:sp>
    </p:spTree>
    <p:extLst>
      <p:ext uri="{BB962C8B-B14F-4D97-AF65-F5344CB8AC3E}">
        <p14:creationId xmlns:p14="http://schemas.microsoft.com/office/powerpoint/2010/main" xmlns="" val="414105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3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gobierno de la ciudad de me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8" name="Picture 7" descr="Resultado de imagen para secretaria de gestion integral del riesgo y proteccion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06112" cy="8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94278" y="2492896"/>
            <a:ext cx="73781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479632" y="5157192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936124" y="3714180"/>
            <a:ext cx="723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B050"/>
                </a:solidFill>
                <a:latin typeface="Source Sans Pro" pitchFamily="34" charset="0"/>
                <a:ea typeface="Source Sans Pro" pitchFamily="34" charset="0"/>
              </a:rPr>
              <a:t>alertastempranassgirpc@gmail.com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7373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307975" y="1303600"/>
            <a:ext cx="8584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mayor riesgo al que está expuesto la población de la Ciudad de México, son los sismos.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Nuestro país, está localizado dentro del denominado «Anillo de Fuego», donde se concentra el 90 % de la actividad sísmica del mundo. En esta región se ubican 452 volcanes activos que representan el 80 % de los volcanes del mundo.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55576" y="2996952"/>
            <a:ext cx="7272808" cy="3278339"/>
            <a:chOff x="956047" y="2790585"/>
            <a:chExt cx="7536196" cy="3484706"/>
          </a:xfrm>
        </p:grpSpPr>
        <p:pic>
          <p:nvPicPr>
            <p:cNvPr id="2050" name="Picture 2" descr="Popocatépetl is the most active volcano in Mexico, having had more than 15 major eruptions since the arrival of the Spanish in 1519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771" y="2790585"/>
              <a:ext cx="6272472" cy="348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sultado de imagen para Fire Belt mexic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47" y="4119803"/>
              <a:ext cx="3831977" cy="215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1 Rectángulo"/>
          <p:cNvSpPr/>
          <p:nvPr/>
        </p:nvSpPr>
        <p:spPr>
          <a:xfrm>
            <a:off x="307975" y="671393"/>
            <a:ext cx="4128393" cy="474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SISMOS</a:t>
            </a:r>
          </a:p>
        </p:txBody>
      </p:sp>
    </p:spTree>
    <p:extLst>
      <p:ext uri="{BB962C8B-B14F-4D97-AF65-F5344CB8AC3E}">
        <p14:creationId xmlns:p14="http://schemas.microsoft.com/office/powerpoint/2010/main" xmlns="" val="197710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2" name="Picture 2" descr="http://www.cenapred.gob.mx/popo/2019/ago/p0812192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451983"/>
            <a:ext cx="4104455" cy="2798492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227583" y="1292567"/>
            <a:ext cx="87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Ciudad de México se encuentra en el Eje Neovólcanico Transversal (ENT).</a:t>
            </a:r>
          </a:p>
          <a:p>
            <a:endParaRPr lang="es-MX" dirty="0"/>
          </a:p>
          <a:p>
            <a:r>
              <a:rPr lang="es-MX" dirty="0"/>
              <a:t>El ENT es un arco continental neógeno de 1000 km de largo que muestra una gran variación en la composición y el estilo volcánico.</a:t>
            </a:r>
          </a:p>
        </p:txBody>
      </p:sp>
      <p:pic>
        <p:nvPicPr>
          <p:cNvPr id="10244" name="Picture 4" descr="Resultado de imagen para Trans-Mexican Volcanic Belt and mexico c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25617"/>
            <a:ext cx="4493607" cy="27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1 Rectángulo"/>
          <p:cNvSpPr/>
          <p:nvPr/>
        </p:nvSpPr>
        <p:spPr>
          <a:xfrm>
            <a:off x="307975" y="692696"/>
            <a:ext cx="4128393" cy="474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VOLCANES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4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/cms/uploads/image/file/392386/highlight_Imagen_INEGYCEI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95201"/>
            <a:ext cx="6120679" cy="31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904148" y="1297033"/>
            <a:ext cx="2832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la Ciudad de México, circulan más de 5 millones de vehículos que junto con la industria, generan más de 25 millones de toneladas de dióxido de carbono CO2 al año   </a:t>
            </a:r>
          </a:p>
        </p:txBody>
      </p:sp>
      <p:pic>
        <p:nvPicPr>
          <p:cNvPr id="1034" name="Picture 10" descr="Resultado de imagen para co2 ciudad de mex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123" y="4577736"/>
            <a:ext cx="3264505" cy="16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1 Rectángulo"/>
          <p:cNvSpPr/>
          <p:nvPr/>
        </p:nvSpPr>
        <p:spPr>
          <a:xfrm>
            <a:off x="307975" y="768705"/>
            <a:ext cx="4128393" cy="474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CALIDAD DE AIRE</a:t>
            </a:r>
          </a:p>
        </p:txBody>
      </p:sp>
    </p:spTree>
    <p:extLst>
      <p:ext uri="{BB962C8B-B14F-4D97-AF65-F5344CB8AC3E}">
        <p14:creationId xmlns:p14="http://schemas.microsoft.com/office/powerpoint/2010/main" xmlns="" val="2151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" name="Picture 2" descr="Resultado de imagen para inundaciones en ciudad de mexico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8388"/>
            <a:ext cx="4662259" cy="24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2220"/>
            <a:ext cx="4824536" cy="24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168169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Ciudad de México está expuesta a los fenómenos climáticos originados en el Océano Pacifico y Golfo de México</a:t>
            </a:r>
          </a:p>
        </p:txBody>
      </p:sp>
      <p:sp>
        <p:nvSpPr>
          <p:cNvPr id="11" name="11 Rectángulo"/>
          <p:cNvSpPr/>
          <p:nvPr/>
        </p:nvSpPr>
        <p:spPr>
          <a:xfrm>
            <a:off x="307975" y="788458"/>
            <a:ext cx="4128393" cy="474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TIEMPO SEVERO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61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3575"/>
            <a:ext cx="3388828" cy="22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5099898" y="1206045"/>
            <a:ext cx="3897953" cy="5103276"/>
            <a:chOff x="5330726" y="883783"/>
            <a:chExt cx="3667125" cy="510686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30726" y="5642440"/>
              <a:ext cx="3667125" cy="348210"/>
            </a:xfrm>
            <a:prstGeom prst="rect">
              <a:avLst/>
            </a:prstGeom>
          </p:spPr>
        </p:pic>
        <p:pic>
          <p:nvPicPr>
            <p:cNvPr id="8196" name="Picture 4" descr="Mexico City Metropolitan Area (Geo-Mexico Fig 22.2; all rights reserved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726" y="883783"/>
              <a:ext cx="3667125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155575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La Ciudad de México se enfrenta a un </a:t>
            </a:r>
            <a:r>
              <a:rPr lang="es-MX" b="1" dirty="0"/>
              <a:t>rápido crecimiento poblacional</a:t>
            </a:r>
            <a:r>
              <a:rPr lang="es-MX" dirty="0"/>
              <a:t> y es considerada una las ciudades más grandes del mundo.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Para proteger a la población y mitigar el daño causado por este fenómeno se creó el Sistema de Alerta Temprana en conjunto con </a:t>
            </a:r>
            <a:r>
              <a:rPr lang="es-MX" b="1" dirty="0"/>
              <a:t>canales y protocolos</a:t>
            </a:r>
            <a:r>
              <a:rPr lang="es-MX" dirty="0"/>
              <a:t> para la </a:t>
            </a:r>
            <a:r>
              <a:rPr lang="es-MX" b="1" dirty="0"/>
              <a:t>diseminación de datos e información.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427625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92772" y="1340768"/>
            <a:ext cx="8095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cs typeface="Arial" pitchFamily="34" charset="0"/>
              </a:rPr>
              <a:t>El Sistema de Alerta Temprana es un conjunto de elementos que provee </a:t>
            </a:r>
            <a:r>
              <a:rPr lang="es-MX" sz="2000" b="1" dirty="0">
                <a:cs typeface="Arial" pitchFamily="34" charset="0"/>
              </a:rPr>
              <a:t>información oportuna y eficaz</a:t>
            </a:r>
            <a:r>
              <a:rPr lang="es-MX" sz="2000" dirty="0">
                <a:cs typeface="Arial" pitchFamily="34" charset="0"/>
              </a:rPr>
              <a:t>, permitiendo a individuos expuestos a una amenaza realizar acciones </a:t>
            </a:r>
            <a:r>
              <a:rPr lang="es-MX" sz="2000" b="1" dirty="0">
                <a:cs typeface="Arial" pitchFamily="34" charset="0"/>
              </a:rPr>
              <a:t>para evitar o reducir su riesgo</a:t>
            </a:r>
            <a:r>
              <a:rPr lang="es-MX" sz="2000" dirty="0">
                <a:cs typeface="Arial" pitchFamily="34" charset="0"/>
              </a:rPr>
              <a:t>, </a:t>
            </a:r>
            <a:r>
              <a:rPr lang="es-MX" sz="2000" b="1" dirty="0">
                <a:cs typeface="Arial" pitchFamily="34" charset="0"/>
              </a:rPr>
              <a:t>así como prepararse para una respuesta efectiva.</a:t>
            </a:r>
            <a:endParaRPr lang="es-MX" sz="2000" b="1" dirty="0">
              <a:latin typeface="+mj-lt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2507" y="722252"/>
            <a:ext cx="444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800" b="1" dirty="0">
                <a:cs typeface="Arial" pitchFamily="34" charset="0"/>
              </a:rPr>
              <a:t>Sistema de Alerta Temprana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7954" y="3385395"/>
            <a:ext cx="82880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REGLAMENTO DE LA LEY DE GESTIÓN INTEGRAL DE RIESGOS Y PROTECCIÓN CIVIL</a:t>
            </a:r>
            <a:endParaRPr lang="es-ES" b="1" dirty="0">
              <a:latin typeface="Times New Roman" panose="02020603050405020304" pitchFamily="18" charset="0"/>
            </a:endParaRPr>
          </a:p>
          <a:p>
            <a:pPr algn="just"/>
            <a:endParaRPr lang="es-ES" b="1" dirty="0">
              <a:latin typeface="Times New Roman" panose="02020603050405020304" pitchFamily="18" charset="0"/>
            </a:endParaRPr>
          </a:p>
          <a:p>
            <a:pPr algn="just"/>
            <a:r>
              <a:rPr lang="es-ES" b="1" i="1" dirty="0"/>
              <a:t>SISTEMA DE ALERTA TEMPRANA Y ALERTAS</a:t>
            </a:r>
          </a:p>
          <a:p>
            <a:pPr algn="just"/>
            <a:r>
              <a:rPr lang="es-ES" sz="2000" b="1" dirty="0">
                <a:cs typeface="Arial" pitchFamily="34" charset="0"/>
              </a:rPr>
              <a:t>Artículo 76</a:t>
            </a:r>
            <a:r>
              <a:rPr lang="es-ES" sz="2000" dirty="0">
                <a:cs typeface="Arial" pitchFamily="34" charset="0"/>
              </a:rPr>
              <a:t>. La Secretaría será la responsable de emitir y/o replicar los diferentes sistemas de alertamiento tanto del Gobierno de la Ciudad de México, como del Gobierno Federal, a fin de articular el Sistema de Alerta Temprana, queda prohibido que particulares emitan alertamientos al público en general o repliquen el mismo sin autorización previa de la </a:t>
            </a:r>
            <a:r>
              <a:rPr lang="es-MX" sz="2000" dirty="0">
                <a:cs typeface="Arial" pitchFamily="34" charset="0"/>
              </a:rPr>
              <a:t>Secretaría.</a:t>
            </a:r>
          </a:p>
        </p:txBody>
      </p:sp>
    </p:spTree>
    <p:extLst>
      <p:ext uri="{BB962C8B-B14F-4D97-AF65-F5344CB8AC3E}">
        <p14:creationId xmlns:p14="http://schemas.microsoft.com/office/powerpoint/2010/main" xmlns="" val="272588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-27384"/>
            <a:ext cx="9144001" cy="6912768"/>
            <a:chOff x="-1" y="-27384"/>
            <a:chExt cx="9144001" cy="6912768"/>
          </a:xfrm>
        </p:grpSpPr>
        <p:pic>
          <p:nvPicPr>
            <p:cNvPr id="6" name="Picture 2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6400861"/>
              <a:ext cx="9144001" cy="48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nvitadoC5\Documents\Secretaría de Gestión Integral de Riesgos y PC (@SGIRPC_CDMX) _ Twitter_files\EAw2Yb2VUAA4Bqm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1" y="-27384"/>
              <a:ext cx="9144000" cy="57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para deslaves mexico por hurac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55575" y="908720"/>
            <a:ext cx="87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México, el </a:t>
            </a:r>
            <a:r>
              <a:rPr lang="es-MX" b="1" dirty="0"/>
              <a:t>Sistema de Alerta Temprana </a:t>
            </a:r>
            <a:r>
              <a:rPr lang="es-MX" dirty="0"/>
              <a:t>considera la participación ciudadana de cuatro sectores.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6272" y="1556792"/>
            <a:ext cx="8751453" cy="45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787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1219</Words>
  <Application>Microsoft Office PowerPoint</Application>
  <PresentationFormat>Presentación en pantalla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InvitadoC5</dc:creator>
  <cp:lastModifiedBy>Claudia Dominguez</cp:lastModifiedBy>
  <cp:revision>298</cp:revision>
  <dcterms:created xsi:type="dcterms:W3CDTF">2019-07-18T16:04:15Z</dcterms:created>
  <dcterms:modified xsi:type="dcterms:W3CDTF">2019-10-17T02:59:49Z</dcterms:modified>
</cp:coreProperties>
</file>