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1"/>
  </p:notesMasterIdLst>
  <p:handoutMasterIdLst>
    <p:handoutMasterId r:id="rId12"/>
  </p:handoutMasterIdLst>
  <p:sldIdLst>
    <p:sldId id="382" r:id="rId6"/>
    <p:sldId id="364" r:id="rId7"/>
    <p:sldId id="366" r:id="rId8"/>
    <p:sldId id="367" r:id="rId9"/>
    <p:sldId id="1465"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dreaux, Staci" initials="SB" lastIdx="17" clrIdx="0"/>
  <p:cmAuthor id="1" name="Timothy Grapes" initials="T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58A"/>
    <a:srgbClr val="005A9E"/>
    <a:srgbClr val="768D60"/>
    <a:srgbClr val="768D00"/>
    <a:srgbClr val="4F6071"/>
    <a:srgbClr val="667B90"/>
    <a:srgbClr val="052D51"/>
    <a:srgbClr val="354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CF3E3-FB32-40EC-8651-F82E67A17075}" v="4" dt="2019-10-16T14:41:25.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2" autoAdjust="0"/>
    <p:restoredTop sz="69989" autoAdjust="0"/>
  </p:normalViewPr>
  <p:slideViewPr>
    <p:cSldViewPr snapToGrid="0">
      <p:cViewPr varScale="1">
        <p:scale>
          <a:sx n="55" d="100"/>
          <a:sy n="55" d="100"/>
        </p:scale>
        <p:origin x="1812" y="4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4710"/>
    </p:cViewPr>
  </p:sorterViewPr>
  <p:notesViewPr>
    <p:cSldViewPr snapToGrid="0">
      <p:cViewPr varScale="1">
        <p:scale>
          <a:sx n="49" d="100"/>
          <a:sy n="49" d="100"/>
        </p:scale>
        <p:origin x="2668" y="36"/>
      </p:cViewPr>
      <p:guideLst>
        <p:guide orient="horz" pos="3024"/>
        <p:guide pos="2304"/>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ysa Jones" userId="39d6a1068240b38e" providerId="LiveId" clId="{3D4CD60C-8568-44C7-841E-51EDC1253A0E}"/>
    <pc:docChg chg="custSel addSld delSld modSld">
      <pc:chgData name="Elysa Jones" userId="39d6a1068240b38e" providerId="LiveId" clId="{3D4CD60C-8568-44C7-841E-51EDC1253A0E}" dt="2019-10-16T14:43:17.896" v="471" actId="6549"/>
      <pc:docMkLst>
        <pc:docMk/>
      </pc:docMkLst>
      <pc:sldChg chg="del">
        <pc:chgData name="Elysa Jones" userId="39d6a1068240b38e" providerId="LiveId" clId="{3D4CD60C-8568-44C7-841E-51EDC1253A0E}" dt="2019-10-11T14:10:59.138" v="64" actId="2696"/>
        <pc:sldMkLst>
          <pc:docMk/>
          <pc:sldMk cId="4048187897" sldId="369"/>
        </pc:sldMkLst>
      </pc:sldChg>
      <pc:sldChg chg="modSp modNotesTx">
        <pc:chgData name="Elysa Jones" userId="39d6a1068240b38e" providerId="LiveId" clId="{3D4CD60C-8568-44C7-841E-51EDC1253A0E}" dt="2019-10-16T14:43:17.896" v="471" actId="6549"/>
        <pc:sldMkLst>
          <pc:docMk/>
          <pc:sldMk cId="2530357594" sldId="382"/>
        </pc:sldMkLst>
        <pc:spChg chg="mod">
          <ac:chgData name="Elysa Jones" userId="39d6a1068240b38e" providerId="LiveId" clId="{3D4CD60C-8568-44C7-841E-51EDC1253A0E}" dt="2019-10-11T14:26:24.857" v="122" actId="20577"/>
          <ac:spMkLst>
            <pc:docMk/>
            <pc:sldMk cId="2530357594" sldId="382"/>
            <ac:spMk id="2" creationId="{00000000-0000-0000-0000-000000000000}"/>
          </ac:spMkLst>
        </pc:spChg>
      </pc:sldChg>
      <pc:sldChg chg="add modNotesTx">
        <pc:chgData name="Elysa Jones" userId="39d6a1068240b38e" providerId="LiveId" clId="{3D4CD60C-8568-44C7-841E-51EDC1253A0E}" dt="2019-10-11T14:11:30.383" v="116" actId="20577"/>
        <pc:sldMkLst>
          <pc:docMk/>
          <pc:sldMk cId="1897974383" sldId="146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0" tIns="45715" rIns="91430" bIns="4571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30" tIns="45715" rIns="91430" bIns="45715" rtlCol="0"/>
          <a:lstStyle>
            <a:lvl1pPr algn="r">
              <a:defRPr sz="1200">
                <a:latin typeface="Arial" charset="0"/>
                <a:cs typeface="+mn-cs"/>
              </a:defRPr>
            </a:lvl1pPr>
          </a:lstStyle>
          <a:p>
            <a:pPr>
              <a:defRPr/>
            </a:pPr>
            <a:fld id="{638883DB-651F-4C2D-A569-A45BBB9BBD85}" type="datetimeFigureOut">
              <a:rPr lang="en-US"/>
              <a:pPr>
                <a:defRPr/>
              </a:pPr>
              <a:t>10/11/2019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30" tIns="45715" rIns="91430" bIns="4571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0" tIns="45715" rIns="91430" bIns="45715" rtlCol="0" anchor="b"/>
          <a:lstStyle>
            <a:lvl1pPr algn="r">
              <a:defRPr sz="1200">
                <a:latin typeface="Arial" charset="0"/>
                <a:cs typeface="+mn-cs"/>
              </a:defRPr>
            </a:lvl1pPr>
          </a:lstStyle>
          <a:p>
            <a:pPr>
              <a:defRPr/>
            </a:pPr>
            <a:fld id="{45763F2F-B5D1-4AD0-B672-CDDEE47A6F2F}" type="slidenum">
              <a:rPr lang="en-US"/>
              <a:pPr>
                <a:defRPr/>
              </a:pPr>
              <a:t>‹#›</a:t>
            </a:fld>
            <a:endParaRPr lang="en-US"/>
          </a:p>
        </p:txBody>
      </p:sp>
    </p:spTree>
    <p:extLst>
      <p:ext uri="{BB962C8B-B14F-4D97-AF65-F5344CB8AC3E}">
        <p14:creationId xmlns:p14="http://schemas.microsoft.com/office/powerpoint/2010/main" val="20326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algn="r" defTabSz="958647">
              <a:defRPr sz="10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algn="r" defTabSz="958647">
              <a:defRPr sz="1000">
                <a:latin typeface="Arial" charset="0"/>
                <a:cs typeface="+mn-cs"/>
              </a:defRPr>
            </a:lvl1pPr>
          </a:lstStyle>
          <a:p>
            <a:pPr>
              <a:defRPr/>
            </a:pPr>
            <a:fld id="{4B9D461F-0958-428A-99AD-5105E5B30719}" type="slidenum">
              <a:rPr lang="en-US"/>
              <a:pPr>
                <a:defRPr/>
              </a:pPr>
              <a:t>‹#›</a:t>
            </a:fld>
            <a:endParaRPr lang="en-US"/>
          </a:p>
        </p:txBody>
      </p:sp>
    </p:spTree>
    <p:extLst>
      <p:ext uri="{BB962C8B-B14F-4D97-AF65-F5344CB8AC3E}">
        <p14:creationId xmlns:p14="http://schemas.microsoft.com/office/powerpoint/2010/main" val="77222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I am delighted to be in Mexico City.  Many thanks to Mario and our gracious host at the Integral Risk Management and Civil Protection for having us.  Mario has been a faithful participant in our workshops for years and we are happy to finally be in his home country.  It is great to see our colleagues from IFRC, ITU and WMO and of course our true long-time evangelist of CAP – Eliot Christian</a:t>
            </a:r>
          </a:p>
          <a:p>
            <a:endParaRPr lang="en-US" altLang="en-US" dirty="0"/>
          </a:p>
          <a:p>
            <a:r>
              <a:rPr lang="en-US" altLang="en-US" dirty="0"/>
              <a:t>Welcome to the CAP workshop from the OASIS and the emergency management technical committee, our various subcommittees and the OASIS staff</a:t>
            </a:r>
            <a:r>
              <a:rPr lang="en-US" altLang="en-US"/>
              <a:t>.  </a:t>
            </a:r>
            <a:endParaRPr lang="en-US" altLang="en-US" dirty="0"/>
          </a:p>
          <a:p>
            <a:endParaRPr lang="en-US" altLang="en-US" dirty="0"/>
          </a:p>
          <a:p>
            <a:r>
              <a:rPr lang="en-US" altLang="en-US" dirty="0"/>
              <a:t>OASIS is the Organization for the advancement of structured information standards.  We were glad to select OASIS as the standards body to bring up the work of the CAP now 15 years ago.  OASIS was chosen due to the ability for our TC to have its work be FREE, OPEN and INTERNATIONAL.</a:t>
            </a:r>
          </a:p>
        </p:txBody>
      </p:sp>
      <p:sp>
        <p:nvSpPr>
          <p:cNvPr id="7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80" eaLnBrk="0" hangingPunct="0">
              <a:spcBef>
                <a:spcPct val="30000"/>
              </a:spcBef>
              <a:defRPr sz="1200">
                <a:solidFill>
                  <a:schemeClr val="tx1"/>
                </a:solidFill>
                <a:latin typeface="Arial" pitchFamily="34" charset="0"/>
              </a:defRPr>
            </a:lvl1pPr>
            <a:lvl2pPr marL="769861" indent="-295246" defTabSz="955580" eaLnBrk="0" hangingPunct="0">
              <a:spcBef>
                <a:spcPct val="30000"/>
              </a:spcBef>
              <a:defRPr sz="1200">
                <a:solidFill>
                  <a:schemeClr val="tx1"/>
                </a:solidFill>
                <a:latin typeface="Arial" pitchFamily="34" charset="0"/>
              </a:defRPr>
            </a:lvl2pPr>
            <a:lvl3pPr marL="1184158" indent="-236514" defTabSz="955580" eaLnBrk="0" hangingPunct="0">
              <a:spcBef>
                <a:spcPct val="30000"/>
              </a:spcBef>
              <a:defRPr sz="1200">
                <a:solidFill>
                  <a:schemeClr val="tx1"/>
                </a:solidFill>
                <a:latin typeface="Arial" pitchFamily="34" charset="0"/>
              </a:defRPr>
            </a:lvl3pPr>
            <a:lvl4pPr marL="1658774" indent="-236514" defTabSz="955580" eaLnBrk="0" hangingPunct="0">
              <a:spcBef>
                <a:spcPct val="30000"/>
              </a:spcBef>
              <a:defRPr sz="1200">
                <a:solidFill>
                  <a:schemeClr val="tx1"/>
                </a:solidFill>
                <a:latin typeface="Arial" pitchFamily="34" charset="0"/>
              </a:defRPr>
            </a:lvl4pPr>
            <a:lvl5pPr marL="2133388" indent="-236514" defTabSz="955580" eaLnBrk="0" hangingPunct="0">
              <a:spcBef>
                <a:spcPct val="30000"/>
              </a:spcBef>
              <a:defRPr sz="1200">
                <a:solidFill>
                  <a:schemeClr val="tx1"/>
                </a:solidFill>
                <a:latin typeface="Arial" pitchFamily="34" charset="0"/>
              </a:defRPr>
            </a:lvl5pPr>
            <a:lvl6pPr marL="2590543" indent="-236514" defTabSz="955580" eaLnBrk="0" fontAlgn="base" hangingPunct="0">
              <a:spcBef>
                <a:spcPct val="30000"/>
              </a:spcBef>
              <a:spcAft>
                <a:spcPct val="0"/>
              </a:spcAft>
              <a:defRPr sz="1200">
                <a:solidFill>
                  <a:schemeClr val="tx1"/>
                </a:solidFill>
                <a:latin typeface="Arial" pitchFamily="34" charset="0"/>
              </a:defRPr>
            </a:lvl6pPr>
            <a:lvl7pPr marL="3047697" indent="-236514" defTabSz="955580" eaLnBrk="0" fontAlgn="base" hangingPunct="0">
              <a:spcBef>
                <a:spcPct val="30000"/>
              </a:spcBef>
              <a:spcAft>
                <a:spcPct val="0"/>
              </a:spcAft>
              <a:defRPr sz="1200">
                <a:solidFill>
                  <a:schemeClr val="tx1"/>
                </a:solidFill>
                <a:latin typeface="Arial" pitchFamily="34" charset="0"/>
              </a:defRPr>
            </a:lvl7pPr>
            <a:lvl8pPr marL="3504852" indent="-236514" defTabSz="955580" eaLnBrk="0" fontAlgn="base" hangingPunct="0">
              <a:spcBef>
                <a:spcPct val="30000"/>
              </a:spcBef>
              <a:spcAft>
                <a:spcPct val="0"/>
              </a:spcAft>
              <a:defRPr sz="1200">
                <a:solidFill>
                  <a:schemeClr val="tx1"/>
                </a:solidFill>
                <a:latin typeface="Arial" pitchFamily="34" charset="0"/>
              </a:defRPr>
            </a:lvl8pPr>
            <a:lvl9pPr marL="3962008" indent="-236514" defTabSz="95558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A7BF6C1-216C-4545-87ED-CDBE5D93B50A}" type="slidenum">
              <a:rPr lang="en-US" altLang="en-US" sz="1000"/>
              <a:pPr eaLnBrk="1" hangingPunct="1">
                <a:spcBef>
                  <a:spcPct val="0"/>
                </a:spcBef>
                <a:defRPr/>
              </a:pPr>
              <a:t>1</a:t>
            </a:fld>
            <a:endParaRPr lang="en-US" altLang="en-US" sz="1000"/>
          </a:p>
        </p:txBody>
      </p:sp>
    </p:spTree>
    <p:extLst>
      <p:ext uri="{BB962C8B-B14F-4D97-AF65-F5344CB8AC3E}">
        <p14:creationId xmlns:p14="http://schemas.microsoft.com/office/powerpoint/2010/main" val="394926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provides a community to </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2</a:t>
            </a:fld>
            <a:endParaRPr lang="en-US"/>
          </a:p>
        </p:txBody>
      </p:sp>
    </p:spTree>
    <p:extLst>
      <p:ext uri="{BB962C8B-B14F-4D97-AF65-F5344CB8AC3E}">
        <p14:creationId xmlns:p14="http://schemas.microsoft.com/office/powerpoint/2010/main" val="280221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is a nonprofit consortium founded in 1993 to foster global information sharing standards.  The EMTC is one of over 70 TCs supporting a number of domains as shown here.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3</a:t>
            </a:fld>
            <a:endParaRPr lang="en-US"/>
          </a:p>
        </p:txBody>
      </p:sp>
    </p:spTree>
    <p:extLst>
      <p:ext uri="{BB962C8B-B14F-4D97-AF65-F5344CB8AC3E}">
        <p14:creationId xmlns:p14="http://schemas.microsoft.com/office/powerpoint/2010/main" val="79437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is an internationally recognized ICT, in fact one of the top three.  The EU regulation noted allows OASIS specs to be referenced in public procurements and is one of the EC’s multi-stakeholder platform on ICTs standardization.  Also the OASIS TC process is ANSI accredited.</a:t>
            </a:r>
          </a:p>
          <a:p>
            <a:endParaRPr lang="en-US" dirty="0"/>
          </a:p>
          <a:p>
            <a:r>
              <a:rPr lang="en-US" dirty="0"/>
              <a:t>CAP for example is also an ITU recommendation X.1303.  We hope to bring to the ITU some of the other emergency management standards I will speak about in my presentation tomorrow.</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4</a:t>
            </a:fld>
            <a:endParaRPr lang="en-US"/>
          </a:p>
        </p:txBody>
      </p:sp>
    </p:spTree>
    <p:extLst>
      <p:ext uri="{BB962C8B-B14F-4D97-AF65-F5344CB8AC3E}">
        <p14:creationId xmlns:p14="http://schemas.microsoft.com/office/powerpoint/2010/main" val="37316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OASIS standards that are also approved by other standards bodies.</a:t>
            </a:r>
          </a:p>
          <a:p>
            <a:endParaRPr lang="en-US" dirty="0"/>
          </a:p>
          <a:p>
            <a:r>
              <a:rPr lang="en-US" dirty="0"/>
              <a:t>I wish you all an enlightening workshop.</a:t>
            </a:r>
          </a:p>
        </p:txBody>
      </p:sp>
      <p:sp>
        <p:nvSpPr>
          <p:cNvPr id="4" name="Slide Number Placeholder 3"/>
          <p:cNvSpPr>
            <a:spLocks noGrp="1"/>
          </p:cNvSpPr>
          <p:nvPr>
            <p:ph type="sldNum" sz="quarter" idx="10"/>
          </p:nvPr>
        </p:nvSpPr>
        <p:spPr/>
        <p:txBody>
          <a:bodyPr/>
          <a:lstStyle/>
          <a:p>
            <a:pPr>
              <a:defRPr/>
            </a:pPr>
            <a:fld id="{4B169030-EA8D-4208-84C0-1FBE0F67025A}" type="slidenum">
              <a:rPr lang="en-US" smtClean="0"/>
              <a:pPr>
                <a:defRPr/>
              </a:pPr>
              <a:t>5</a:t>
            </a:fld>
            <a:endParaRPr lang="en-US"/>
          </a:p>
        </p:txBody>
      </p:sp>
    </p:spTree>
    <p:extLst>
      <p:ext uri="{BB962C8B-B14F-4D97-AF65-F5344CB8AC3E}">
        <p14:creationId xmlns:p14="http://schemas.microsoft.com/office/powerpoint/2010/main" val="244398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77933" y="4284921"/>
            <a:ext cx="6949918" cy="872772"/>
          </a:xfrm>
        </p:spPr>
        <p:txBody>
          <a:bodyPr/>
          <a:lstStyle>
            <a:lvl1pPr>
              <a:defRPr sz="4000" b="0">
                <a:solidFill>
                  <a:schemeClr val="bg2">
                    <a:lumMod val="75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endParaRPr lang="en-US" dirty="0"/>
          </a:p>
        </p:txBody>
      </p:sp>
      <p:sp>
        <p:nvSpPr>
          <p:cNvPr id="28675" name="Rectangle 3"/>
          <p:cNvSpPr>
            <a:spLocks noGrp="1" noChangeArrowheads="1"/>
          </p:cNvSpPr>
          <p:nvPr>
            <p:ph type="subTitle" idx="1"/>
          </p:nvPr>
        </p:nvSpPr>
        <p:spPr>
          <a:xfrm>
            <a:off x="577934" y="5211668"/>
            <a:ext cx="6310310" cy="1072173"/>
          </a:xfrm>
        </p:spPr>
        <p:txBody>
          <a:bodyPr/>
          <a:lstStyle>
            <a:lvl1pPr marL="0" indent="0">
              <a:buFontTx/>
              <a:buNone/>
              <a:defRPr sz="2000">
                <a:solidFill>
                  <a:schemeClr val="bg2">
                    <a:lumMod val="60000"/>
                    <a:lumOff val="4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subtitle style</a:t>
            </a:r>
            <a:endParaRPr lang="en-US" dirty="0"/>
          </a:p>
        </p:txBody>
      </p:sp>
    </p:spTree>
    <p:extLst>
      <p:ext uri="{BB962C8B-B14F-4D97-AF65-F5344CB8AC3E}">
        <p14:creationId xmlns:p14="http://schemas.microsoft.com/office/powerpoint/2010/main" val="25288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7292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4A365891-C9AD-49B1-971B-9CD6FEED404A}" type="slidenum">
              <a:rPr lang="en-US"/>
              <a:pPr>
                <a:defRPr/>
              </a:pPr>
              <a:t>‹#›</a:t>
            </a:fld>
            <a:endParaRPr lang="en-US" dirty="0"/>
          </a:p>
        </p:txBody>
      </p:sp>
    </p:spTree>
    <p:extLst>
      <p:ext uri="{BB962C8B-B14F-4D97-AF65-F5344CB8AC3E}">
        <p14:creationId xmlns:p14="http://schemas.microsoft.com/office/powerpoint/2010/main" val="9240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21DF43CD-7F96-49FD-A599-43AEC7634F08}" type="slidenum">
              <a:rPr lang="en-US"/>
              <a:pPr>
                <a:defRPr/>
              </a:pPr>
              <a:t>‹#›</a:t>
            </a:fld>
            <a:endParaRPr lang="en-US" dirty="0"/>
          </a:p>
        </p:txBody>
      </p:sp>
    </p:spTree>
    <p:extLst>
      <p:ext uri="{BB962C8B-B14F-4D97-AF65-F5344CB8AC3E}">
        <p14:creationId xmlns:p14="http://schemas.microsoft.com/office/powerpoint/2010/main" val="25853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34CC349C-2066-4E4E-ACA0-344C3F8AB7BD}" type="slidenum">
              <a:rPr lang="en-US"/>
              <a:pPr>
                <a:defRPr/>
              </a:pPr>
              <a:t>‹#›</a:t>
            </a:fld>
            <a:endParaRPr lang="en-US" dirty="0"/>
          </a:p>
        </p:txBody>
      </p:sp>
    </p:spTree>
    <p:extLst>
      <p:ext uri="{BB962C8B-B14F-4D97-AF65-F5344CB8AC3E}">
        <p14:creationId xmlns:p14="http://schemas.microsoft.com/office/powerpoint/2010/main" val="205873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p:cNvSpPr>
            <a:spLocks noGrp="1" noChangeArrowheads="1"/>
          </p:cNvSpPr>
          <p:nvPr>
            <p:ph type="ftr" sz="quarter" idx="3"/>
          </p:nvPr>
        </p:nvSpPr>
        <p:spPr bwMode="auto">
          <a:xfrm>
            <a:off x="1785938" y="6411913"/>
            <a:ext cx="5730875"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chemeClr val="tx1">
                    <a:lumMod val="65000"/>
                    <a:lumOff val="35000"/>
                  </a:schemeClr>
                </a:solidFill>
                <a:latin typeface="Calibri" panose="020F0502020204030204" pitchFamily="34" charset="0"/>
                <a:cs typeface="+mn-cs"/>
              </a:defRPr>
            </a:lvl1pPr>
          </a:lstStyle>
          <a:p>
            <a:pPr>
              <a:defRPr/>
            </a:pPr>
            <a:r>
              <a:rPr lang="en-US" dirty="0"/>
              <a:t>Title of Presentation</a:t>
            </a:r>
          </a:p>
        </p:txBody>
      </p:sp>
      <p:sp>
        <p:nvSpPr>
          <p:cNvPr id="1030" name="Rectangle 6"/>
          <p:cNvSpPr>
            <a:spLocks noGrp="1" noChangeArrowheads="1"/>
          </p:cNvSpPr>
          <p:nvPr>
            <p:ph type="sldNum" sz="quarter" idx="4"/>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stStyle>
          <a:p>
            <a:pPr>
              <a:defRPr/>
            </a:pPr>
            <a:fld id="{5E5435FB-3663-4570-83E0-684648D446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4" r:id="rId1"/>
    <p:sldLayoutId id="2147484320" r:id="rId2"/>
    <p:sldLayoutId id="2147484321" r:id="rId3"/>
    <p:sldLayoutId id="2147484322" r:id="rId4"/>
    <p:sldLayoutId id="2147484323" r:id="rId5"/>
  </p:sldLayoutIdLst>
  <p:hf hdr="0" ftr="0" dt="0"/>
  <p:txStyles>
    <p:titleStyle>
      <a:lvl1pPr algn="l" rtl="0" eaLnBrk="1" fontAlgn="base" hangingPunct="1">
        <a:spcBef>
          <a:spcPct val="0"/>
        </a:spcBef>
        <a:spcAft>
          <a:spcPct val="0"/>
        </a:spcAft>
        <a:defRPr sz="4400">
          <a:solidFill>
            <a:srgbClr val="005A9E"/>
          </a:solidFill>
          <a:latin typeface="Calibri" panose="020F0502020204030204" pitchFamily="34" charset="0"/>
          <a:ea typeface="Ebrima" panose="02000000000000000000" pitchFamily="2" charset="0"/>
          <a:cs typeface="Ebrima" panose="02000000000000000000" pitchFamily="2" charset="0"/>
        </a:defRPr>
      </a:lvl1pPr>
      <a:lvl2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2pPr>
      <a:lvl3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3pPr>
      <a:lvl4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4pPr>
      <a:lvl5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5pPr>
      <a:lvl6pPr marL="457200" algn="l" rtl="0" eaLnBrk="1" fontAlgn="base" hangingPunct="1">
        <a:spcBef>
          <a:spcPct val="0"/>
        </a:spcBef>
        <a:spcAft>
          <a:spcPct val="0"/>
        </a:spcAft>
        <a:defRPr sz="4200" b="1">
          <a:solidFill>
            <a:srgbClr val="35404B"/>
          </a:solidFill>
          <a:latin typeface="Yanone Kaffeesatz" pitchFamily="50" charset="0"/>
        </a:defRPr>
      </a:lvl6pPr>
      <a:lvl7pPr marL="914400" algn="l" rtl="0" eaLnBrk="1" fontAlgn="base" hangingPunct="1">
        <a:spcBef>
          <a:spcPct val="0"/>
        </a:spcBef>
        <a:spcAft>
          <a:spcPct val="0"/>
        </a:spcAft>
        <a:defRPr sz="4200" b="1">
          <a:solidFill>
            <a:srgbClr val="35404B"/>
          </a:solidFill>
          <a:latin typeface="Yanone Kaffeesatz" pitchFamily="50" charset="0"/>
        </a:defRPr>
      </a:lvl7pPr>
      <a:lvl8pPr marL="1371600" algn="l" rtl="0" eaLnBrk="1" fontAlgn="base" hangingPunct="1">
        <a:spcBef>
          <a:spcPct val="0"/>
        </a:spcBef>
        <a:spcAft>
          <a:spcPct val="0"/>
        </a:spcAft>
        <a:defRPr sz="4200" b="1">
          <a:solidFill>
            <a:srgbClr val="35404B"/>
          </a:solidFill>
          <a:latin typeface="Yanone Kaffeesatz" pitchFamily="50" charset="0"/>
        </a:defRPr>
      </a:lvl8pPr>
      <a:lvl9pPr marL="1828800" algn="l" rtl="0" eaLnBrk="1" fontAlgn="base" hangingPunct="1">
        <a:spcBef>
          <a:spcPct val="0"/>
        </a:spcBef>
        <a:spcAft>
          <a:spcPct val="0"/>
        </a:spcAft>
        <a:defRPr sz="4200" b="1">
          <a:solidFill>
            <a:srgbClr val="35404B"/>
          </a:solidFill>
          <a:latin typeface="Yanone Kaffeesatz" pitchFamily="50" charset="0"/>
        </a:defRPr>
      </a:lvl9pPr>
    </p:titleStyle>
    <p:bodyStyle>
      <a:lvl1pPr marL="342900" indent="-342900" algn="l" rtl="0" eaLnBrk="1" fontAlgn="base" hangingPunct="1">
        <a:spcBef>
          <a:spcPts val="600"/>
        </a:spcBef>
        <a:spcAft>
          <a:spcPts val="600"/>
        </a:spcAft>
        <a:buClr>
          <a:srgbClr val="01558A"/>
        </a:buClr>
        <a:buFont typeface="Wingdings" pitchFamily="2" charset="2"/>
        <a:buChar char="§"/>
        <a:defRPr sz="2800">
          <a:solidFill>
            <a:srgbClr val="7F7F7F"/>
          </a:solidFill>
          <a:latin typeface="Calibri" panose="020F0502020204030204" pitchFamily="34" charset="0"/>
          <a:ea typeface="Ebrima" panose="02000000000000000000" pitchFamily="2" charset="0"/>
          <a:cs typeface="Ebrima" panose="02000000000000000000" pitchFamily="2" charset="0"/>
        </a:defRPr>
      </a:lvl1pPr>
      <a:lvl2pPr marL="742950" indent="-285750" algn="l" rtl="0" eaLnBrk="1" fontAlgn="base" hangingPunct="1">
        <a:spcBef>
          <a:spcPts val="600"/>
        </a:spcBef>
        <a:spcAft>
          <a:spcPts val="600"/>
        </a:spcAft>
        <a:buClr>
          <a:srgbClr val="595959"/>
        </a:buClr>
        <a:buFont typeface="Courier New" pitchFamily="49" charset="0"/>
        <a:buChar char="-"/>
        <a:defRPr sz="2400">
          <a:solidFill>
            <a:srgbClr val="7F7F7F"/>
          </a:solidFill>
          <a:latin typeface="Calibri" panose="020F0502020204030204" pitchFamily="34" charset="0"/>
          <a:ea typeface="Ebrima" panose="02000000000000000000" pitchFamily="2" charset="0"/>
          <a:cs typeface="Ebrima" panose="02000000000000000000" pitchFamily="2" charset="0"/>
        </a:defRPr>
      </a:lvl2pPr>
      <a:lvl3pPr marL="1143000" indent="-228600" algn="l" rtl="0" eaLnBrk="1" fontAlgn="base" hangingPunct="1">
        <a:spcBef>
          <a:spcPts val="600"/>
        </a:spcBef>
        <a:spcAft>
          <a:spcPts val="600"/>
        </a:spcAft>
        <a:buClr>
          <a:srgbClr val="01558A"/>
        </a:buClr>
        <a:buFont typeface="Wingdings" pitchFamily="2" charset="2"/>
        <a:buChar char="§"/>
        <a:defRPr sz="200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lgn="l" rtl="0" eaLnBrk="1" fontAlgn="base" hangingPunct="1">
        <a:spcBef>
          <a:spcPts val="600"/>
        </a:spcBef>
        <a:spcAft>
          <a:spcPts val="600"/>
        </a:spcAft>
        <a:buClr>
          <a:srgbClr val="595959"/>
        </a:buClr>
        <a:buFont typeface="Courier New" pitchFamily="49" charset="0"/>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171700" indent="-342900" algn="l" rtl="0" eaLnBrk="1" fontAlgn="base" hangingPunct="1">
        <a:spcBef>
          <a:spcPts val="600"/>
        </a:spcBef>
        <a:spcAft>
          <a:spcPts val="600"/>
        </a:spcAft>
        <a:buClr>
          <a:srgbClr val="01558A"/>
        </a:buClr>
        <a:buFont typeface="Wingdings" pitchFamily="2" charset="2"/>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5pPr>
      <a:lvl6pPr marL="2514600" indent="-228600" algn="l" rtl="0" eaLnBrk="1" fontAlgn="base" hangingPunct="1">
        <a:spcBef>
          <a:spcPct val="20000"/>
        </a:spcBef>
        <a:spcAft>
          <a:spcPct val="0"/>
        </a:spcAft>
        <a:buChar char="»"/>
        <a:defRPr sz="2000">
          <a:solidFill>
            <a:srgbClr val="35404B"/>
          </a:solidFill>
          <a:latin typeface="+mn-lt"/>
        </a:defRPr>
      </a:lvl6pPr>
      <a:lvl7pPr marL="2971800" indent="-228600" algn="l" rtl="0" eaLnBrk="1" fontAlgn="base" hangingPunct="1">
        <a:spcBef>
          <a:spcPct val="20000"/>
        </a:spcBef>
        <a:spcAft>
          <a:spcPct val="0"/>
        </a:spcAft>
        <a:buChar char="»"/>
        <a:defRPr sz="2000">
          <a:solidFill>
            <a:srgbClr val="35404B"/>
          </a:solidFill>
          <a:latin typeface="+mn-lt"/>
        </a:defRPr>
      </a:lvl7pPr>
      <a:lvl8pPr marL="3429000" indent="-228600" algn="l" rtl="0" eaLnBrk="1" fontAlgn="base" hangingPunct="1">
        <a:spcBef>
          <a:spcPct val="20000"/>
        </a:spcBef>
        <a:spcAft>
          <a:spcPct val="0"/>
        </a:spcAft>
        <a:buChar char="»"/>
        <a:defRPr sz="2000">
          <a:solidFill>
            <a:srgbClr val="35404B"/>
          </a:solidFill>
          <a:latin typeface="+mn-lt"/>
        </a:defRPr>
      </a:lvl8pPr>
      <a:lvl9pPr marL="3886200" indent="-228600" algn="l" rtl="0" eaLnBrk="1" fontAlgn="base" hangingPunct="1">
        <a:spcBef>
          <a:spcPct val="20000"/>
        </a:spcBef>
        <a:spcAft>
          <a:spcPct val="0"/>
        </a:spcAft>
        <a:buChar char="»"/>
        <a:defRPr sz="2000">
          <a:solidFill>
            <a:srgbClr val="3540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eur-lex.europa.eu/LexUriServ/LexUriServ.do?uri=OJ:L:2012:316:0012:0033:EN:PDF"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850" y="4039737"/>
            <a:ext cx="8566150" cy="1577294"/>
          </a:xfrm>
        </p:spPr>
        <p:txBody>
          <a:bodyPr/>
          <a:lstStyle/>
          <a:p>
            <a:pPr>
              <a:lnSpc>
                <a:spcPts val="3500"/>
              </a:lnSpc>
              <a:defRPr/>
            </a:pPr>
            <a:r>
              <a:rPr lang="en-US" sz="4400" dirty="0">
                <a:solidFill>
                  <a:srgbClr val="005A9E"/>
                </a:solidFill>
                <a:latin typeface="Calibri" panose="020F0502020204030204" pitchFamily="34" charset="0"/>
              </a:rPr>
              <a:t>Welcome</a:t>
            </a:r>
            <a:br>
              <a:rPr lang="en-US" sz="4400" dirty="0">
                <a:solidFill>
                  <a:srgbClr val="005A9E"/>
                </a:solidFill>
                <a:latin typeface="Calibri" panose="020F0502020204030204" pitchFamily="34" charset="0"/>
              </a:rPr>
            </a:br>
            <a:endParaRPr lang="en-US" sz="4400" dirty="0">
              <a:solidFill>
                <a:srgbClr val="005A9E"/>
              </a:solidFill>
              <a:latin typeface="Calibri" panose="020F0502020204030204" pitchFamily="34" charset="0"/>
            </a:endParaRPr>
          </a:p>
        </p:txBody>
      </p:sp>
      <p:sp>
        <p:nvSpPr>
          <p:cNvPr id="2" name="Subtitle 1"/>
          <p:cNvSpPr>
            <a:spLocks noGrp="1"/>
          </p:cNvSpPr>
          <p:nvPr>
            <p:ph type="subTitle" idx="1"/>
          </p:nvPr>
        </p:nvSpPr>
        <p:spPr>
          <a:xfrm>
            <a:off x="664114" y="4906443"/>
            <a:ext cx="8566151" cy="857092"/>
          </a:xfrm>
        </p:spPr>
        <p:txBody>
          <a:bodyPr>
            <a:noAutofit/>
          </a:bodyPr>
          <a:lstStyle/>
          <a:p>
            <a:pPr>
              <a:spcBef>
                <a:spcPts val="0"/>
              </a:spcBef>
              <a:spcAft>
                <a:spcPts val="0"/>
              </a:spcAft>
              <a:defRPr/>
            </a:pPr>
            <a:r>
              <a:rPr lang="en-US" sz="2400" dirty="0">
                <a:solidFill>
                  <a:schemeClr val="bg1">
                    <a:lumMod val="50000"/>
                  </a:schemeClr>
                </a:solidFill>
                <a:latin typeface="Calibri" panose="020F0502020204030204" pitchFamily="34" charset="0"/>
              </a:rPr>
              <a:t>CAP Implementers Workshop</a:t>
            </a:r>
          </a:p>
          <a:p>
            <a:pPr>
              <a:spcBef>
                <a:spcPts val="0"/>
              </a:spcBef>
              <a:spcAft>
                <a:spcPts val="0"/>
              </a:spcAft>
              <a:defRPr/>
            </a:pPr>
            <a:r>
              <a:rPr lang="en-US" sz="2400" dirty="0">
                <a:solidFill>
                  <a:schemeClr val="bg1">
                    <a:lumMod val="50000"/>
                  </a:schemeClr>
                </a:solidFill>
                <a:latin typeface="Calibri" panose="020F0502020204030204" pitchFamily="34" charset="0"/>
              </a:rPr>
              <a:t>October 17, 2019</a:t>
            </a:r>
          </a:p>
          <a:p>
            <a:pPr>
              <a:spcBef>
                <a:spcPts val="0"/>
              </a:spcBef>
              <a:spcAft>
                <a:spcPts val="0"/>
              </a:spcAft>
              <a:defRPr/>
            </a:pPr>
            <a:r>
              <a:rPr lang="en-US" sz="2400" dirty="0">
                <a:solidFill>
                  <a:schemeClr val="bg1">
                    <a:lumMod val="50000"/>
                  </a:schemeClr>
                </a:solidFill>
                <a:latin typeface="Calibri" panose="020F0502020204030204" pitchFamily="34" charset="0"/>
              </a:rPr>
              <a:t>Elysa Jones, Chair  OASIS </a:t>
            </a:r>
          </a:p>
          <a:p>
            <a:pPr>
              <a:spcBef>
                <a:spcPts val="0"/>
              </a:spcBef>
              <a:spcAft>
                <a:spcPts val="0"/>
              </a:spcAft>
              <a:defRPr/>
            </a:pPr>
            <a:r>
              <a:rPr lang="en-US" sz="2400" dirty="0">
                <a:solidFill>
                  <a:schemeClr val="bg1">
                    <a:lumMod val="50000"/>
                  </a:schemeClr>
                </a:solidFill>
                <a:latin typeface="Calibri" panose="020F0502020204030204" pitchFamily="34" charset="0"/>
              </a:rPr>
              <a:t>Emergency Management Technical Committee</a:t>
            </a:r>
          </a:p>
          <a:p>
            <a:pPr>
              <a:spcBef>
                <a:spcPts val="0"/>
              </a:spcBef>
              <a:spcAft>
                <a:spcPts val="0"/>
              </a:spcAft>
              <a:defRPr/>
            </a:pPr>
            <a:r>
              <a:rPr lang="en-US" sz="2400" dirty="0">
                <a:solidFill>
                  <a:schemeClr val="bg1">
                    <a:lumMod val="50000"/>
                  </a:schemeClr>
                </a:solidFill>
                <a:latin typeface="Calibri" panose="020F0502020204030204" pitchFamily="34" charset="0"/>
              </a:rPr>
              <a:t>Emergency Interoperability Member Section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974" y="300831"/>
            <a:ext cx="2834636" cy="944880"/>
          </a:xfrm>
          <a:prstGeom prst="rect">
            <a:avLst/>
          </a:prstGeom>
          <a:noFill/>
          <a:ln>
            <a:noFill/>
          </a:ln>
        </p:spPr>
      </p:pic>
    </p:spTree>
    <p:extLst>
      <p:ext uri="{BB962C8B-B14F-4D97-AF65-F5344CB8AC3E}">
        <p14:creationId xmlns:p14="http://schemas.microsoft.com/office/powerpoint/2010/main" val="25303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6"/>
          <p:cNvPicPr>
            <a:picLocks noChangeAspect="1"/>
          </p:cNvPicPr>
          <p:nvPr/>
        </p:nvPicPr>
        <p:blipFill>
          <a:blip r:embed="rId3"/>
          <a:srcRect/>
          <a:stretch>
            <a:fillRect/>
          </a:stretch>
        </p:blipFill>
        <p:spPr bwMode="auto">
          <a:xfrm>
            <a:off x="6245976" y="690401"/>
            <a:ext cx="2090737" cy="549275"/>
          </a:xfrm>
          <a:prstGeom prst="rect">
            <a:avLst/>
          </a:prstGeom>
          <a:noFill/>
          <a:ln w="9525">
            <a:noFill/>
            <a:miter lim="800000"/>
            <a:headEnd/>
            <a:tailEnd/>
          </a:ln>
        </p:spPr>
      </p:pic>
      <p:sp>
        <p:nvSpPr>
          <p:cNvPr id="5" name="TextBox 4"/>
          <p:cNvSpPr txBox="1"/>
          <p:nvPr/>
        </p:nvSpPr>
        <p:spPr>
          <a:xfrm>
            <a:off x="1041621" y="868313"/>
            <a:ext cx="7239662" cy="4832092"/>
          </a:xfrm>
          <a:prstGeom prst="rect">
            <a:avLst/>
          </a:prstGeom>
          <a:noFill/>
        </p:spPr>
        <p:txBody>
          <a:bodyPr wrap="square" rtlCol="0">
            <a:spAutoFit/>
          </a:bodyPr>
          <a:lstStyle/>
          <a:p>
            <a:endParaRPr lang="en-US" sz="2800" dirty="0">
              <a:solidFill>
                <a:srgbClr val="7030A0"/>
              </a:solidFill>
            </a:endParaRPr>
          </a:p>
          <a:p>
            <a:endParaRPr lang="en-US" sz="2800" dirty="0">
              <a:solidFill>
                <a:srgbClr val="7030A0"/>
              </a:solidFill>
            </a:endParaRPr>
          </a:p>
          <a:p>
            <a:r>
              <a:rPr lang="en-US" sz="2800" dirty="0">
                <a:solidFill>
                  <a:schemeClr val="accent4">
                    <a:lumMod val="50000"/>
                    <a:lumOff val="50000"/>
                  </a:schemeClr>
                </a:solidFill>
              </a:rPr>
              <a:t>Create your standards fairly, transparently, and make them global</a:t>
            </a:r>
          </a:p>
          <a:p>
            <a:endParaRPr lang="en-US" sz="2800" dirty="0">
              <a:solidFill>
                <a:schemeClr val="accent4">
                  <a:lumMod val="50000"/>
                  <a:lumOff val="50000"/>
                </a:schemeClr>
              </a:solidFill>
            </a:endParaRPr>
          </a:p>
          <a:p>
            <a:r>
              <a:rPr lang="en-US" sz="2800" dirty="0">
                <a:solidFill>
                  <a:schemeClr val="accent4">
                    <a:lumMod val="50000"/>
                    <a:lumOff val="50000"/>
                  </a:schemeClr>
                </a:solidFill>
              </a:rPr>
              <a:t>OASIS is a global community of experts who drive the creation and adoption of open standards and open </a:t>
            </a:r>
            <a:r>
              <a:rPr lang="en-US" sz="2800">
                <a:solidFill>
                  <a:schemeClr val="accent4">
                    <a:lumMod val="50000"/>
                    <a:lumOff val="50000"/>
                  </a:schemeClr>
                </a:solidFill>
              </a:rPr>
              <a:t>source projects promoting </a:t>
            </a:r>
            <a:r>
              <a:rPr lang="en-US" sz="2800" dirty="0">
                <a:solidFill>
                  <a:schemeClr val="accent4">
                    <a:lumMod val="50000"/>
                    <a:lumOff val="50000"/>
                  </a:schemeClr>
                </a:solidFill>
              </a:rPr>
              <a:t>interoperability, innovation, and freedom of choice.</a:t>
            </a:r>
          </a:p>
          <a:p>
            <a:endParaRPr lang="en-US" sz="2800" dirty="0">
              <a:solidFill>
                <a:srgbClr val="FFC000"/>
              </a:solidFill>
            </a:endParaRPr>
          </a:p>
        </p:txBody>
      </p:sp>
      <p:sp>
        <p:nvSpPr>
          <p:cNvPr id="6" name="Slide Number Placeholder 5"/>
          <p:cNvSpPr>
            <a:spLocks noGrp="1"/>
          </p:cNvSpPr>
          <p:nvPr>
            <p:ph type="sldNum" sz="quarter" idx="4294967295"/>
          </p:nvPr>
        </p:nvSpPr>
        <p:spPr>
          <a:xfrm>
            <a:off x="8061153" y="6333067"/>
            <a:ext cx="405517" cy="388408"/>
          </a:xfrm>
          <a:prstGeom prst="rect">
            <a:avLst/>
          </a:prstGeom>
        </p:spPr>
        <p:txBody>
          <a:bodyPr/>
          <a:lstStyle/>
          <a:p>
            <a:fld id="{16D69D26-1485-7C4C-85B1-628A26625CE0}" type="slidenum">
              <a:rPr lang="en-US" smtClean="0"/>
              <a:pPr/>
              <a:t>2</a:t>
            </a:fld>
            <a:endParaRPr lang="en-US" dirty="0"/>
          </a:p>
        </p:txBody>
      </p:sp>
    </p:spTree>
    <p:extLst>
      <p:ext uri="{BB962C8B-B14F-4D97-AF65-F5344CB8AC3E}">
        <p14:creationId xmlns:p14="http://schemas.microsoft.com/office/powerpoint/2010/main" val="377191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70651" y="571176"/>
            <a:ext cx="9144000" cy="1143000"/>
          </a:xfrm>
        </p:spPr>
        <p:txBody>
          <a:bodyPr rtlCol="0">
            <a:normAutofit fontScale="90000"/>
          </a:bodyPr>
          <a:lstStyle/>
          <a:p>
            <a:pPr fontAlgn="auto">
              <a:spcAft>
                <a:spcPts val="0"/>
              </a:spcAft>
              <a:defRPr/>
            </a:pPr>
            <a:br>
              <a:rPr lang="en-US" dirty="0"/>
            </a:br>
            <a:r>
              <a:rPr lang="en-US" dirty="0">
                <a:latin typeface="Marydale"/>
              </a:rPr>
              <a:t>Established presence, </a:t>
            </a:r>
            <a:br>
              <a:rPr lang="en-US" dirty="0">
                <a:latin typeface="Marydale"/>
              </a:rPr>
            </a:br>
            <a:r>
              <a:rPr lang="en-US" dirty="0">
                <a:latin typeface="Marydale"/>
              </a:rPr>
              <a:t>Current agenda</a:t>
            </a:r>
            <a:br>
              <a:rPr lang="en-US" dirty="0"/>
            </a:br>
            <a:endParaRPr lang="en-US" dirty="0"/>
          </a:p>
        </p:txBody>
      </p:sp>
      <p:sp>
        <p:nvSpPr>
          <p:cNvPr id="16386" name="Rectangle 3"/>
          <p:cNvSpPr>
            <a:spLocks noGrp="1" noChangeArrowheads="1"/>
          </p:cNvSpPr>
          <p:nvPr>
            <p:ph type="body" idx="1"/>
          </p:nvPr>
        </p:nvSpPr>
        <p:spPr>
          <a:xfrm>
            <a:off x="477838" y="2245258"/>
            <a:ext cx="7788275" cy="4125379"/>
          </a:xfrm>
        </p:spPr>
        <p:txBody>
          <a:bodyPr/>
          <a:lstStyle/>
          <a:p>
            <a:r>
              <a:rPr lang="en-US" sz="2400" dirty="0"/>
              <a:t>Nonprofit consortium</a:t>
            </a:r>
          </a:p>
          <a:p>
            <a:r>
              <a:rPr lang="en-US" sz="2400" dirty="0"/>
              <a:t>Founded 1993 </a:t>
            </a:r>
          </a:p>
          <a:p>
            <a:r>
              <a:rPr lang="en-US" sz="2400" dirty="0"/>
              <a:t>Global </a:t>
            </a:r>
          </a:p>
          <a:p>
            <a:pPr marL="457200" lvl="1" indent="0">
              <a:buNone/>
            </a:pPr>
            <a:r>
              <a:rPr lang="en-US" sz="1600" dirty="0"/>
              <a:t>5,000+ participants </a:t>
            </a:r>
            <a:br>
              <a:rPr lang="en-US" sz="1600" dirty="0"/>
            </a:br>
            <a:r>
              <a:rPr lang="en-US" sz="1600" dirty="0"/>
              <a:t>600+ orgs &amp; individuals in 100+ countries</a:t>
            </a:r>
          </a:p>
          <a:p>
            <a:r>
              <a:rPr lang="en-US" sz="2400" dirty="0"/>
              <a:t>Home of 70+ Technical Committees </a:t>
            </a:r>
          </a:p>
          <a:p>
            <a:r>
              <a:rPr lang="en-US" sz="2400" dirty="0"/>
              <a:t>Broad portfolio of standards: security, privacy, Cloud, M2M, </a:t>
            </a:r>
            <a:r>
              <a:rPr lang="en-US" sz="2400" dirty="0" err="1"/>
              <a:t>IoT</a:t>
            </a:r>
            <a:r>
              <a:rPr lang="en-US" sz="2400" dirty="0"/>
              <a:t>, content technologies, energy, </a:t>
            </a:r>
            <a:r>
              <a:rPr lang="en-US" sz="2400" dirty="0" err="1"/>
              <a:t>eGov</a:t>
            </a:r>
            <a:r>
              <a:rPr lang="en-US" sz="2400" dirty="0"/>
              <a:t>, legal, emergency management, finance, Big Data, healthcare, </a:t>
            </a:r>
            <a:br>
              <a:rPr lang="en-US" sz="2400" dirty="0"/>
            </a:br>
            <a:r>
              <a:rPr lang="en-US" sz="2400" dirty="0"/>
              <a:t>+ other areas identified by members</a:t>
            </a:r>
            <a:endParaRPr lang="en-US" sz="2000" dirty="0"/>
          </a:p>
        </p:txBody>
      </p:sp>
      <p:graphicFrame>
        <p:nvGraphicFramePr>
          <p:cNvPr id="16387" name="Chart 1"/>
          <p:cNvGraphicFramePr>
            <a:graphicFrameLocks/>
          </p:cNvGraphicFramePr>
          <p:nvPr/>
        </p:nvGraphicFramePr>
        <p:xfrm>
          <a:off x="4003423" y="880125"/>
          <a:ext cx="4724400" cy="3182938"/>
        </p:xfrm>
        <a:graphic>
          <a:graphicData uri="http://schemas.openxmlformats.org/presentationml/2006/ole">
            <mc:AlternateContent xmlns:mc="http://schemas.openxmlformats.org/markup-compatibility/2006">
              <mc:Choice xmlns:v="urn:schemas-microsoft-com:vml" Requires="v">
                <p:oleObj spid="_x0000_s1026" r:id="rId4" imgW="4718713" imgH="3182388" progId="Excel.Sheet.8">
                  <p:embed/>
                </p:oleObj>
              </mc:Choice>
              <mc:Fallback>
                <p:oleObj r:id="rId4" imgW="4718713" imgH="3182388" progId="Excel.Sheet.8">
                  <p:embed/>
                  <p:pic>
                    <p:nvPicPr>
                      <p:cNvPr id="16387"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423" y="880125"/>
                        <a:ext cx="4724400" cy="318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4294967295"/>
          </p:nvPr>
        </p:nvSpPr>
        <p:spPr>
          <a:xfrm>
            <a:off x="7992532" y="6370637"/>
            <a:ext cx="694267" cy="350838"/>
          </a:xfrm>
          <a:prstGeom prst="rect">
            <a:avLst/>
          </a:prstGeom>
        </p:spPr>
        <p:txBody>
          <a:bodyPr/>
          <a:lstStyle/>
          <a:p>
            <a:fld id="{16D69D26-1485-7C4C-85B1-628A26625CE0}" type="slidenum">
              <a:rPr lang="en-US" smtClean="0"/>
              <a:pPr/>
              <a:t>3</a:t>
            </a:fld>
            <a:endParaRPr lang="en-US" dirty="0"/>
          </a:p>
        </p:txBody>
      </p:sp>
    </p:spTree>
    <p:extLst>
      <p:ext uri="{BB962C8B-B14F-4D97-AF65-F5344CB8AC3E}">
        <p14:creationId xmlns:p14="http://schemas.microsoft.com/office/powerpoint/2010/main" val="278626280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359"/>
            <a:ext cx="8229600" cy="1143000"/>
          </a:xfrm>
        </p:spPr>
        <p:txBody>
          <a:bodyPr/>
          <a:lstStyle/>
          <a:p>
            <a:r>
              <a:rPr lang="en-US" sz="4000" dirty="0">
                <a:latin typeface="Marydale"/>
              </a:rPr>
              <a:t>Internationally recognized</a:t>
            </a:r>
          </a:p>
        </p:txBody>
      </p:sp>
      <p:sp>
        <p:nvSpPr>
          <p:cNvPr id="3" name="Content Placeholder 2"/>
          <p:cNvSpPr>
            <a:spLocks noGrp="1"/>
          </p:cNvSpPr>
          <p:nvPr>
            <p:ph idx="1"/>
          </p:nvPr>
        </p:nvSpPr>
        <p:spPr>
          <a:xfrm>
            <a:off x="457200" y="1925618"/>
            <a:ext cx="8342556" cy="4348433"/>
          </a:xfrm>
        </p:spPr>
        <p:txBody>
          <a:bodyPr>
            <a:normAutofit/>
          </a:bodyPr>
          <a:lstStyle/>
          <a:p>
            <a:r>
              <a:rPr lang="en-US" sz="2400" dirty="0"/>
              <a:t>EU classifies OASIS as “one of the top three </a:t>
            </a:r>
            <a:br>
              <a:rPr lang="en-US" sz="2400" dirty="0"/>
            </a:br>
            <a:r>
              <a:rPr lang="en-US" sz="2400" dirty="0"/>
              <a:t>ICT consortia”.</a:t>
            </a:r>
          </a:p>
          <a:p>
            <a:r>
              <a:rPr lang="en-US" sz="2400" dirty="0">
                <a:hlinkClick r:id="rId3"/>
              </a:rPr>
              <a:t>EU Regulation 1025/2012</a:t>
            </a:r>
            <a:r>
              <a:rPr lang="en-US" sz="2400" dirty="0"/>
              <a:t> allows OASIS specs </a:t>
            </a:r>
            <a:br>
              <a:rPr lang="en-US" sz="2400" dirty="0"/>
            </a:br>
            <a:r>
              <a:rPr lang="en-US" sz="2400" dirty="0"/>
              <a:t>to be referenced in public procurement</a:t>
            </a:r>
          </a:p>
          <a:p>
            <a:r>
              <a:rPr lang="en-US" sz="2400" dirty="0"/>
              <a:t>OASIS is permanent member of EC’s European  </a:t>
            </a:r>
            <a:br>
              <a:rPr lang="en-US" sz="2400" dirty="0"/>
            </a:br>
            <a:r>
              <a:rPr lang="en-US" sz="2400" dirty="0"/>
              <a:t>Multi-Stakeholder Platform on ICT Standardization</a:t>
            </a:r>
          </a:p>
          <a:p>
            <a:r>
              <a:rPr lang="en-US" sz="2400" dirty="0"/>
              <a:t>OASIS TC Process is ANSI-accredited.</a:t>
            </a:r>
            <a:br>
              <a:rPr lang="en-US" sz="2400" dirty="0"/>
            </a:br>
            <a:endParaRPr lang="en-US" sz="2400" dirty="0"/>
          </a:p>
        </p:txBody>
      </p:sp>
      <p:sp>
        <p:nvSpPr>
          <p:cNvPr id="4" name="Slide Number Placeholder 3"/>
          <p:cNvSpPr>
            <a:spLocks noGrp="1"/>
          </p:cNvSpPr>
          <p:nvPr>
            <p:ph type="sldNum" sz="quarter" idx="4294967295"/>
          </p:nvPr>
        </p:nvSpPr>
        <p:spPr>
          <a:xfrm>
            <a:off x="7975600" y="6449003"/>
            <a:ext cx="711200" cy="272472"/>
          </a:xfrm>
          <a:prstGeom prst="rect">
            <a:avLst/>
          </a:prstGeom>
        </p:spPr>
        <p:txBody>
          <a:bodyPr/>
          <a:lstStyle/>
          <a:p>
            <a:fld id="{16D69D26-1485-7C4C-85B1-628A26625CE0}" type="slidenum">
              <a:rPr lang="en-US" smtClean="0"/>
              <a:pPr/>
              <a:t>4</a:t>
            </a:fld>
            <a:endParaRPr lang="en-US" dirty="0"/>
          </a:p>
        </p:txBody>
      </p:sp>
      <p:pic>
        <p:nvPicPr>
          <p:cNvPr id="6" name="Picture 2" descr="https://encrypted-tbn3.gstatic.com/images?q=tbn:ANd9GcTZCGrmqvQH6uDw1NxHHdyYKwn2qA-o9SpMeYMrxKiJ6MORAM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432" y="5358998"/>
            <a:ext cx="1139070" cy="1139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3.gstatic.com/images?q=tbn:ANd9GcR9eTQRKAmFRJd2mnZJV_FW9PVHB3azWy-FHLMNTTMuIG7Slp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657" y="5416468"/>
            <a:ext cx="919737" cy="1032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1.gstatic.com/images?q=tbn:ANd9GcSbUpj7Pl7kOP7pXzpc2IgFBXK_fYH7bIpqnVE7BSpPUC7A8njXY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2951" y="5541652"/>
            <a:ext cx="782165" cy="7821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ebcm-vet.net/Uploads/images/cefact.jpg"/>
          <p:cNvPicPr>
            <a:picLocks noChangeAspect="1" noChangeArrowheads="1"/>
          </p:cNvPicPr>
          <p:nvPr/>
        </p:nvPicPr>
        <p:blipFill rotWithShape="1">
          <a:blip r:embed="rId7">
            <a:extLst>
              <a:ext uri="{28A0092B-C50C-407E-A947-70E740481C1C}">
                <a14:useLocalDpi xmlns:a14="http://schemas.microsoft.com/office/drawing/2010/main" val="0"/>
              </a:ext>
            </a:extLst>
          </a:blip>
          <a:srcRect l="22126" r="23686" b="20226"/>
          <a:stretch/>
        </p:blipFill>
        <p:spPr bwMode="auto">
          <a:xfrm>
            <a:off x="5747489" y="5562462"/>
            <a:ext cx="1315087" cy="904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s://encrypted-tbn3.gstatic.com/images?q=tbn:ANd9GcSL6V3e2lfSnHLZ5rNVTIgHqQvx3mndbVka3tSj-TrHVHnvFJ6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14" y="3287487"/>
            <a:ext cx="80962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s://encrypted-tbn0.gstatic.com/images?q=tbn:ANd9GcRxgRq6jCH2JHtgHNMXeQLGFyGPCF0UgGWQhReJ8iyQzOdNXU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6635" y="5374040"/>
            <a:ext cx="1100137" cy="10429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cca.org/wp-content/uploads/2014/01/ANSI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6650" y="4458569"/>
            <a:ext cx="1106146" cy="654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230" y="5562780"/>
            <a:ext cx="784722" cy="807828"/>
          </a:xfrm>
          <a:prstGeom prst="rect">
            <a:avLst/>
          </a:prstGeom>
        </p:spPr>
      </p:pic>
    </p:spTree>
    <p:extLst>
      <p:ext uri="{BB962C8B-B14F-4D97-AF65-F5344CB8AC3E}">
        <p14:creationId xmlns:p14="http://schemas.microsoft.com/office/powerpoint/2010/main" val="285306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98" y="163002"/>
            <a:ext cx="8229600" cy="1143000"/>
          </a:xfrm>
        </p:spPr>
        <p:txBody>
          <a:bodyPr/>
          <a:lstStyle/>
          <a:p>
            <a:r>
              <a:rPr lang="en-US" dirty="0">
                <a:latin typeface="Marydale"/>
              </a:rPr>
              <a:t>OASIS </a:t>
            </a:r>
            <a:r>
              <a:rPr lang="en-US" i="1" dirty="0">
                <a:latin typeface="Marydale"/>
                <a:sym typeface="Wingdings" panose="05000000000000000000" pitchFamily="2" charset="2"/>
              </a:rPr>
              <a:t></a:t>
            </a:r>
            <a:r>
              <a:rPr lang="en-US" dirty="0">
                <a:latin typeface="Marydale"/>
                <a:sym typeface="Wingdings" panose="05000000000000000000" pitchFamily="2" charset="2"/>
              </a:rPr>
              <a:t>   </a:t>
            </a:r>
            <a:r>
              <a:rPr lang="en-US" dirty="0">
                <a:latin typeface="Marydale"/>
              </a:rPr>
              <a:t>de jure</a:t>
            </a:r>
          </a:p>
        </p:txBody>
      </p:sp>
      <p:graphicFrame>
        <p:nvGraphicFramePr>
          <p:cNvPr id="5" name="Content Placeholder 4"/>
          <p:cNvGraphicFramePr>
            <a:graphicFrameLocks noGrp="1"/>
          </p:cNvGraphicFramePr>
          <p:nvPr>
            <p:ph idx="1"/>
          </p:nvPr>
        </p:nvGraphicFramePr>
        <p:xfrm>
          <a:off x="457200" y="1204858"/>
          <a:ext cx="8229600" cy="5416474"/>
        </p:xfrm>
        <a:graphic>
          <a:graphicData uri="http://schemas.openxmlformats.org/drawingml/2006/table">
            <a:tbl>
              <a:tblPr firstRow="1" bandRow="1">
                <a:tableStyleId>{00A15C55-8517-42AA-B614-E9B94910E393}</a:tableStyleId>
              </a:tblPr>
              <a:tblGrid>
                <a:gridCol w="5169049">
                  <a:extLst>
                    <a:ext uri="{9D8B030D-6E8A-4147-A177-3AD203B41FA5}">
                      <a16:colId xmlns:a16="http://schemas.microsoft.com/office/drawing/2014/main" val="20000"/>
                    </a:ext>
                  </a:extLst>
                </a:gridCol>
                <a:gridCol w="3060551">
                  <a:extLst>
                    <a:ext uri="{9D8B030D-6E8A-4147-A177-3AD203B41FA5}">
                      <a16:colId xmlns:a16="http://schemas.microsoft.com/office/drawing/2014/main" val="20001"/>
                    </a:ext>
                  </a:extLst>
                </a:gridCol>
              </a:tblGrid>
              <a:tr h="389833">
                <a:tc>
                  <a:txBody>
                    <a:bodyPr/>
                    <a:lstStyle/>
                    <a:p>
                      <a:r>
                        <a:rPr lang="en-US" dirty="0"/>
                        <a:t>OASIS Standard</a:t>
                      </a:r>
                    </a:p>
                  </a:txBody>
                  <a:tcPr/>
                </a:tc>
                <a:tc>
                  <a:txBody>
                    <a:bodyPr/>
                    <a:lstStyle/>
                    <a:p>
                      <a:r>
                        <a:rPr lang="en-US" dirty="0"/>
                        <a:t>Also</a:t>
                      </a:r>
                      <a:r>
                        <a:rPr lang="en-US" baseline="0" dirty="0"/>
                        <a:t> </a:t>
                      </a:r>
                      <a:r>
                        <a:rPr lang="en-US" dirty="0"/>
                        <a:t>Approved</a:t>
                      </a:r>
                      <a:r>
                        <a:rPr lang="en-US" baseline="0" dirty="0"/>
                        <a:t> As:</a:t>
                      </a:r>
                      <a:endParaRPr lang="en-US" dirty="0"/>
                    </a:p>
                  </a:txBody>
                  <a:tcPr/>
                </a:tc>
                <a:extLst>
                  <a:ext uri="{0D108BD9-81ED-4DB2-BD59-A6C34878D82A}">
                    <a16:rowId xmlns:a16="http://schemas.microsoft.com/office/drawing/2014/main" val="10000"/>
                  </a:ext>
                </a:extLst>
              </a:tr>
              <a:tr h="389833">
                <a:tc>
                  <a:txBody>
                    <a:bodyPr/>
                    <a:lstStyle/>
                    <a:p>
                      <a:r>
                        <a:rPr lang="en-US" dirty="0"/>
                        <a:t>Advanced Message Queuing Protocol</a:t>
                      </a:r>
                      <a:r>
                        <a:rPr lang="en-US" baseline="0" dirty="0"/>
                        <a:t> (</a:t>
                      </a:r>
                      <a:r>
                        <a:rPr lang="en-US" dirty="0"/>
                        <a:t>AMQP)</a:t>
                      </a:r>
                    </a:p>
                  </a:txBody>
                  <a:tcPr/>
                </a:tc>
                <a:tc>
                  <a:txBody>
                    <a:bodyPr/>
                    <a:lstStyle/>
                    <a:p>
                      <a:r>
                        <a:rPr lang="en-GB" sz="1800" kern="1200" dirty="0">
                          <a:effectLst/>
                        </a:rPr>
                        <a:t>ISO/IEC </a:t>
                      </a:r>
                      <a:r>
                        <a:rPr lang="en-US" sz="1800" kern="1200" dirty="0">
                          <a:effectLst/>
                        </a:rPr>
                        <a:t>19464</a:t>
                      </a:r>
                      <a:endParaRPr lang="en-US" dirty="0"/>
                    </a:p>
                  </a:txBody>
                  <a:tcPr/>
                </a:tc>
                <a:extLst>
                  <a:ext uri="{0D108BD9-81ED-4DB2-BD59-A6C34878D82A}">
                    <a16:rowId xmlns:a16="http://schemas.microsoft.com/office/drawing/2014/main" val="10001"/>
                  </a:ext>
                </a:extLst>
              </a:tr>
              <a:tr h="502886">
                <a:tc>
                  <a:txBody>
                    <a:bodyPr/>
                    <a:lstStyle/>
                    <a:p>
                      <a:r>
                        <a:rPr lang="en-US" sz="1800" kern="1200" dirty="0" err="1">
                          <a:effectLst/>
                        </a:rPr>
                        <a:t>ebXML</a:t>
                      </a:r>
                      <a:r>
                        <a:rPr lang="en-US" sz="1800" kern="1200" dirty="0">
                          <a:effectLst/>
                        </a:rPr>
                        <a:t> Collaborative Partner Profile Agreement</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15000-1</a:t>
                      </a:r>
                      <a:endParaRPr lang="en-US" dirty="0"/>
                    </a:p>
                  </a:txBody>
                  <a:tcPr/>
                </a:tc>
                <a:extLst>
                  <a:ext uri="{0D108BD9-81ED-4DB2-BD59-A6C34878D82A}">
                    <a16:rowId xmlns:a16="http://schemas.microsoft.com/office/drawing/2014/main" val="10002"/>
                  </a:ext>
                </a:extLst>
              </a:tr>
              <a:tr h="41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Messaging Service Specification</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15000-2</a:t>
                      </a:r>
                      <a:endParaRPr lang="en-US" dirty="0"/>
                    </a:p>
                  </a:txBody>
                  <a:tcPr/>
                </a:tc>
                <a:extLst>
                  <a:ext uri="{0D108BD9-81ED-4DB2-BD59-A6C34878D82A}">
                    <a16:rowId xmlns:a16="http://schemas.microsoft.com/office/drawing/2014/main" val="10003"/>
                  </a:ext>
                </a:extLst>
              </a:tr>
              <a:tr h="465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Registry Information Model</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15000-3</a:t>
                      </a:r>
                      <a:endParaRPr lang="en-US" dirty="0"/>
                    </a:p>
                  </a:txBody>
                  <a:tcPr/>
                </a:tc>
                <a:extLst>
                  <a:ext uri="{0D108BD9-81ED-4DB2-BD59-A6C34878D82A}">
                    <a16:rowId xmlns:a16="http://schemas.microsoft.com/office/drawing/2014/main" val="10004"/>
                  </a:ext>
                </a:extLst>
              </a:tr>
              <a:tr h="486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Registry Services Specification</a:t>
                      </a:r>
                      <a:endParaRPr lang="en-US" dirty="0"/>
                    </a:p>
                  </a:txBody>
                  <a:tcPr/>
                </a:tc>
                <a:tc>
                  <a:txBody>
                    <a:bodyPr/>
                    <a:lstStyle/>
                    <a:p>
                      <a:r>
                        <a:rPr lang="en-US" sz="1800" kern="1200" dirty="0">
                          <a:effectLst/>
                        </a:rPr>
                        <a:t>ISO 15000-4</a:t>
                      </a:r>
                      <a:endParaRPr lang="en-US" dirty="0"/>
                    </a:p>
                  </a:txBody>
                  <a:tcPr/>
                </a:tc>
                <a:extLst>
                  <a:ext uri="{0D108BD9-81ED-4DB2-BD59-A6C34878D82A}">
                    <a16:rowId xmlns:a16="http://schemas.microsoft.com/office/drawing/2014/main" val="10005"/>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Security Assertion Markup Language (SAML)</a:t>
                      </a:r>
                    </a:p>
                  </a:txBody>
                  <a:tcPr/>
                </a:tc>
                <a:tc>
                  <a:txBody>
                    <a:bodyPr/>
                    <a:lstStyle/>
                    <a:p>
                      <a:r>
                        <a:rPr lang="en-US" dirty="0"/>
                        <a:t>ITU-T Rec. X.1141</a:t>
                      </a:r>
                    </a:p>
                  </a:txBody>
                  <a:tcPr/>
                </a:tc>
                <a:extLst>
                  <a:ext uri="{0D108BD9-81ED-4DB2-BD59-A6C34878D82A}">
                    <a16:rowId xmlns:a16="http://schemas.microsoft.com/office/drawing/2014/main" val="10006"/>
                  </a:ext>
                </a:extLst>
              </a:tr>
              <a:tr h="458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Extensible Access Control Markup Language (XACML)</a:t>
                      </a:r>
                    </a:p>
                  </a:txBody>
                  <a:tcPr/>
                </a:tc>
                <a:tc>
                  <a:txBody>
                    <a:bodyPr/>
                    <a:lstStyle/>
                    <a:p>
                      <a:r>
                        <a:rPr lang="en-US" dirty="0"/>
                        <a:t>ITU-T Rec. X.1142</a:t>
                      </a:r>
                    </a:p>
                  </a:txBody>
                  <a:tcPr/>
                </a:tc>
                <a:extLst>
                  <a:ext uri="{0D108BD9-81ED-4DB2-BD59-A6C34878D82A}">
                    <a16:rowId xmlns:a16="http://schemas.microsoft.com/office/drawing/2014/main" val="10007"/>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OpenDocument</a:t>
                      </a:r>
                      <a:r>
                        <a:rPr lang="en-US" baseline="0" dirty="0"/>
                        <a:t> Format (ODF)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ISO/IEC 26300</a:t>
                      </a:r>
                    </a:p>
                  </a:txBody>
                  <a:tcPr/>
                </a:tc>
                <a:extLst>
                  <a:ext uri="{0D108BD9-81ED-4DB2-BD59-A6C34878D82A}">
                    <a16:rowId xmlns:a16="http://schemas.microsoft.com/office/drawing/2014/main" val="10008"/>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Common Alerting Protocol (CAP)</a:t>
                      </a:r>
                    </a:p>
                  </a:txBody>
                  <a:tcPr/>
                </a:tc>
                <a:tc>
                  <a:txBody>
                    <a:bodyPr/>
                    <a:lstStyle/>
                    <a:p>
                      <a:r>
                        <a:rPr lang="en-US" dirty="0">
                          <a:highlight>
                            <a:srgbClr val="FFFF00"/>
                          </a:highlight>
                        </a:rPr>
                        <a:t>ITU-T Rec. X.1303</a:t>
                      </a:r>
                    </a:p>
                  </a:txBody>
                  <a:tcPr/>
                </a:tc>
                <a:extLst>
                  <a:ext uri="{0D108BD9-81ED-4DB2-BD59-A6C34878D82A}">
                    <a16:rowId xmlns:a16="http://schemas.microsoft.com/office/drawing/2014/main" val="10009"/>
                  </a:ext>
                </a:extLst>
              </a:tr>
              <a:tr h="500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Computer Graphics Metafile (</a:t>
                      </a:r>
                      <a:r>
                        <a:rPr lang="en-US" dirty="0" err="1"/>
                        <a:t>WebCGM</a:t>
                      </a:r>
                      <a:r>
                        <a:rPr lang="en-US" dirty="0"/>
                        <a:t>) </a:t>
                      </a:r>
                    </a:p>
                  </a:txBody>
                  <a:tcPr/>
                </a:tc>
                <a:tc>
                  <a:txBody>
                    <a:bodyPr/>
                    <a:lstStyle/>
                    <a:p>
                      <a:r>
                        <a:rPr lang="en-US" dirty="0"/>
                        <a:t>W3C </a:t>
                      </a:r>
                      <a:r>
                        <a:rPr lang="en-US" dirty="0" err="1"/>
                        <a:t>WebCGM</a:t>
                      </a:r>
                      <a:endParaRPr lang="en-US" dirty="0"/>
                    </a:p>
                  </a:txBody>
                  <a:tcPr/>
                </a:tc>
                <a:extLst>
                  <a:ext uri="{0D108BD9-81ED-4DB2-BD59-A6C34878D82A}">
                    <a16:rowId xmlns:a16="http://schemas.microsoft.com/office/drawing/2014/main" val="10010"/>
                  </a:ext>
                </a:extLst>
              </a:tr>
              <a:tr h="500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EDXL Hospital Availability Exchange (HAVE)</a:t>
                      </a:r>
                    </a:p>
                  </a:txBody>
                  <a:tcPr/>
                </a:tc>
                <a:tc>
                  <a:txBody>
                    <a:bodyPr/>
                    <a:lstStyle/>
                    <a:p>
                      <a:r>
                        <a:rPr lang="en-US" dirty="0">
                          <a:highlight>
                            <a:srgbClr val="FFFF00"/>
                          </a:highlight>
                        </a:rPr>
                        <a:t>HL7 Cross paradigm implementation guide</a:t>
                      </a:r>
                    </a:p>
                  </a:txBody>
                  <a:tcPr/>
                </a:tc>
                <a:extLst>
                  <a:ext uri="{0D108BD9-81ED-4DB2-BD59-A6C34878D82A}">
                    <a16:rowId xmlns:a16="http://schemas.microsoft.com/office/drawing/2014/main" val="2973068693"/>
                  </a:ext>
                </a:extLst>
              </a:tr>
            </a:tbl>
          </a:graphicData>
        </a:graphic>
      </p:graphicFrame>
      <p:sp>
        <p:nvSpPr>
          <p:cNvPr id="4" name="Slide Number Placeholder 3"/>
          <p:cNvSpPr>
            <a:spLocks noGrp="1"/>
          </p:cNvSpPr>
          <p:nvPr>
            <p:ph type="sldNum" sz="quarter" idx="4294967295"/>
          </p:nvPr>
        </p:nvSpPr>
        <p:spPr>
          <a:xfrm>
            <a:off x="7958666" y="6444477"/>
            <a:ext cx="728133" cy="276998"/>
          </a:xfrm>
          <a:prstGeom prst="rect">
            <a:avLst/>
          </a:prstGeom>
        </p:spPr>
        <p:txBody>
          <a:bodyPr/>
          <a:lstStyle/>
          <a:p>
            <a:pPr>
              <a:defRPr/>
            </a:pPr>
            <a:fld id="{4F3D83C2-F34C-4FE1-9B08-BFE22A956B18}" type="slidenum">
              <a:rPr lang="en-US" smtClean="0"/>
              <a:pPr>
                <a:defRPr/>
              </a:pPr>
              <a:t>5</a:t>
            </a:fld>
            <a:endParaRPr lang="en-US"/>
          </a:p>
        </p:txBody>
      </p:sp>
    </p:spTree>
    <p:extLst>
      <p:ext uri="{BB962C8B-B14F-4D97-AF65-F5344CB8AC3E}">
        <p14:creationId xmlns:p14="http://schemas.microsoft.com/office/powerpoint/2010/main" val="1897974383"/>
      </p:ext>
    </p:extLst>
  </p:cSld>
  <p:clrMapOvr>
    <a:masterClrMapping/>
  </p:clrMapOvr>
</p:sld>
</file>

<file path=ppt/theme/theme1.xml><?xml version="1.0" encoding="utf-8"?>
<a:theme xmlns:a="http://schemas.openxmlformats.org/drawingml/2006/main" name="IEM_Simple_PPT_Template">
  <a:themeElements>
    <a:clrScheme name="IEM Simple PPT">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8D60"/>
      </a:hlink>
      <a:folHlink>
        <a:srgbClr val="516542"/>
      </a:folHlink>
    </a:clrScheme>
    <a:fontScheme name="Default Design">
      <a:majorFont>
        <a:latin typeface="Yanone Kaffeesatz"/>
        <a:ea typeface=""/>
        <a:cs typeface=""/>
      </a:majorFont>
      <a:minorFont>
        <a:latin typeface="Yanone Kaffeesatz"/>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31b2d6e8-4fdf-4806-9a7d-d55baea286ba">2</Document_x0020_Category>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D5CD2F8EBDA1B4DAA04301B5C53426B" ma:contentTypeVersion="1" ma:contentTypeDescription="Create a new document." ma:contentTypeScope="" ma:versionID="f37fe24c5a91dc9a20eb370adfa98914">
  <xsd:schema xmlns:xsd="http://www.w3.org/2001/XMLSchema" xmlns:xs="http://www.w3.org/2001/XMLSchema" xmlns:p="http://schemas.microsoft.com/office/2006/metadata/properties" xmlns:ns2="31b2d6e8-4fdf-4806-9a7d-d55baea286ba" targetNamespace="http://schemas.microsoft.com/office/2006/metadata/properties" ma:root="true" ma:fieldsID="003a4d72e84dab658d24f0b745360251" ns2:_="">
    <xsd:import namespace="31b2d6e8-4fdf-4806-9a7d-d55baea286ba"/>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d6e8-4fdf-4806-9a7d-d55baea286ba" elementFormDefault="qualified">
    <xsd:import namespace="http://schemas.microsoft.com/office/2006/documentManagement/types"/>
    <xsd:import namespace="http://schemas.microsoft.com/office/infopath/2007/PartnerControls"/>
    <xsd:element name="Document_x0020_Category" ma:index="8" nillable="true" ma:displayName="Document Category" ma:list="{ae74bd92-01b4-4ece-af54-bcdd3046da0b}" ma:internalName="Document_x0020_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902CF0-4F85-4DB9-A354-D610751FD0B4}">
  <ds:schemaRefs>
    <ds:schemaRef ds:uri="http://schemas.microsoft.com/sharepoint/v3/contenttype/forms"/>
  </ds:schemaRefs>
</ds:datastoreItem>
</file>

<file path=customXml/itemProps2.xml><?xml version="1.0" encoding="utf-8"?>
<ds:datastoreItem xmlns:ds="http://schemas.openxmlformats.org/officeDocument/2006/customXml" ds:itemID="{81D1945F-1B11-48B3-99B6-C07284506437}">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documentManagement/types"/>
    <ds:schemaRef ds:uri="31b2d6e8-4fdf-4806-9a7d-d55baea286ba"/>
    <ds:schemaRef ds:uri="http://purl.org/dc/dcmitype/"/>
  </ds:schemaRefs>
</ds:datastoreItem>
</file>

<file path=customXml/itemProps3.xml><?xml version="1.0" encoding="utf-8"?>
<ds:datastoreItem xmlns:ds="http://schemas.openxmlformats.org/officeDocument/2006/customXml" ds:itemID="{7B90D66F-C200-452E-A5BD-F2A8985B60F2}">
  <ds:schemaRefs>
    <ds:schemaRef ds:uri="http://schemas.microsoft.com/office/2006/metadata/longProperties"/>
  </ds:schemaRefs>
</ds:datastoreItem>
</file>

<file path=customXml/itemProps4.xml><?xml version="1.0" encoding="utf-8"?>
<ds:datastoreItem xmlns:ds="http://schemas.openxmlformats.org/officeDocument/2006/customXml" ds:itemID="{E4E0DAC2-D30E-4287-B717-174D20F91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d6e8-4fdf-4806-9a7d-d55baea28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13245</TotalTime>
  <Words>498</Words>
  <Application>Microsoft Office PowerPoint</Application>
  <PresentationFormat>On-screen Show (4:3)</PresentationFormat>
  <Paragraphs>71</Paragraphs>
  <Slides>5</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4" baseType="lpstr">
      <vt:lpstr>Arial</vt:lpstr>
      <vt:lpstr>Calibri</vt:lpstr>
      <vt:lpstr>Courier New</vt:lpstr>
      <vt:lpstr>Ebrima</vt:lpstr>
      <vt:lpstr>Marydale</vt:lpstr>
      <vt:lpstr>Wingdings</vt:lpstr>
      <vt:lpstr>Yanone Kaffeesatz</vt:lpstr>
      <vt:lpstr>IEM_Simple_PPT_Template</vt:lpstr>
      <vt:lpstr>Microsoft Excel 97-2003 Worksheet</vt:lpstr>
      <vt:lpstr>Welcome </vt:lpstr>
      <vt:lpstr>PowerPoint Presentation</vt:lpstr>
      <vt:lpstr> Established presence,  Current agenda </vt:lpstr>
      <vt:lpstr>Internationally recognized</vt:lpstr>
      <vt:lpstr>OASIS    de jure</vt:lpstr>
    </vt:vector>
  </TitlesOfParts>
  <Company>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Boudreaux, Staci</dc:creator>
  <cp:lastModifiedBy>Elysa Jones</cp:lastModifiedBy>
  <cp:revision>128</cp:revision>
  <cp:lastPrinted>2016-04-05T17:12:18Z</cp:lastPrinted>
  <dcterms:created xsi:type="dcterms:W3CDTF">2016-09-14T21:07:21Z</dcterms:created>
  <dcterms:modified xsi:type="dcterms:W3CDTF">2019-10-16T14:43:26Z</dcterms:modified>
</cp:coreProperties>
</file>