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Override PartName="/ppt/comments/comment2.xml" ContentType="application/vnd.openxmlformats-officedocument.presentationml.comments+xml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comments/comment1.xml" ContentType="application/vnd.openxmlformats-officedocument.presentationml.comments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26" r:id="rId1"/>
  </p:sldMasterIdLst>
  <p:notesMasterIdLst>
    <p:notesMasterId r:id="rId8"/>
  </p:notesMasterIdLst>
  <p:handoutMasterIdLst>
    <p:handoutMasterId r:id="rId9"/>
  </p:handoutMasterIdLst>
  <p:sldIdLst>
    <p:sldId id="264" r:id="rId2"/>
    <p:sldId id="266" r:id="rId3"/>
    <p:sldId id="259" r:id="rId4"/>
    <p:sldId id="26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yoda" initials="y" lastIdx="6" clrIdx="0">
    <p:extLst/>
  </p:cmAuthor>
  <p:cmAuthor id="2" name="Carina Bachofen" initials="CB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731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7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1" dt="2014-01-08T09:21:41.485" idx="5">
    <p:pos x="10" y="10"/>
    <p:text>This slide does not feel as clear as the other slides, perhaps spread over two or three slides?</p:text>
    <p:extLst>
      <p:ext uri="{C676402C-5697-4E1C-873F-D02D1690AC5C}">
        <p15:threadingInfo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 authorId="1" dt="2014-01-08T09:21:41.485" idx="6">
    <p:pos x="10" y="10"/>
    <p:text>This slide does not feel as clear as the other slides, perhaps spread over two or three slides?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D1605-30A9-9740-98F1-639BE463F1ED}" type="datetimeFigureOut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867E92-938C-AA44-8A32-734D6BE77B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60130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822B4-C96F-4C05-A2F9-B49B652AC6D3}" type="datetimeFigureOut">
              <a:rPr lang="en-GB" smtClean="0"/>
              <a:pPr/>
              <a:t>6/3/14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C0410-70A8-4CA9-B65B-2CA2567F10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2615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C0410-70A8-4CA9-B65B-2CA2567F103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84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C0410-70A8-4CA9-B65B-2CA2567F103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884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9339E-DAE4-6E40-BBF0-130D69231954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FEDF8-AC12-1242-BABB-311AD432DB5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A9C9-C390-1146-BCD7-36424348F145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23AB6-5602-3A45-8EB1-8036A7AF77BF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18DAC-CB55-2E42-9E30-88CEA93197B0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156E8-F34A-5947-8A57-0EA02296AF06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1C6B4-73A6-4F48-84E6-7E85464AF69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CB035-D114-044A-9AE0-9E72FC8A4911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9C905-9713-2847-87F5-9BDED49607A9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B1FBA-F1DE-584D-9585-C0CF6CD6E7D3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4D52E-FC58-5D4A-8864-5C57A27A240D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E51B9-069D-C641-A31D-6F9EE25611C1}" type="datetime1">
              <a:rPr lang="en-US" smtClean="0"/>
              <a:pPr/>
              <a:t>6/3/14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5DB69-D23C-A442-A11C-48C72D7516E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51301" y="651334"/>
            <a:ext cx="8035499" cy="7663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34"/>
            <a:ext cx="8229600" cy="76630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  To Row or Not to Row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6034"/>
            <a:ext cx="8229600" cy="48690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/>
              <a:t>Goal</a:t>
            </a:r>
          </a:p>
          <a:p>
            <a:pPr>
              <a:buNone/>
            </a:pPr>
            <a:r>
              <a:rPr lang="en-US" sz="2400" dirty="0" smtClean="0"/>
              <a:t>Fast-paced game for large groups or auditorium setting to </a:t>
            </a:r>
            <a:r>
              <a:rPr lang="en-US" sz="2400" dirty="0"/>
              <a:t>open </a:t>
            </a:r>
            <a:r>
              <a:rPr lang="en-US" sz="2400" dirty="0" smtClean="0"/>
              <a:t>discussion </a:t>
            </a:r>
            <a:r>
              <a:rPr lang="en-US" sz="2400" dirty="0"/>
              <a:t>on disaster risk </a:t>
            </a:r>
            <a:r>
              <a:rPr lang="en-US" sz="2400" dirty="0" err="1" smtClean="0"/>
              <a:t>decisionmaking</a:t>
            </a:r>
            <a:r>
              <a:rPr lang="en-US" sz="2400" dirty="0" smtClean="0"/>
              <a:t> under time pressure and uncertainty. </a:t>
            </a:r>
          </a:p>
          <a:p>
            <a:pPr>
              <a:buNone/>
            </a:pPr>
            <a:r>
              <a:rPr lang="en-US" sz="2400" b="1" dirty="0" smtClean="0"/>
              <a:t>Learning </a:t>
            </a:r>
            <a:r>
              <a:rPr lang="en-US" sz="2400" b="1" dirty="0"/>
              <a:t>Objectives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Engage </a:t>
            </a:r>
            <a:r>
              <a:rPr lang="en-US" sz="2400" dirty="0" smtClean="0"/>
              <a:t>and energize a large group </a:t>
            </a:r>
            <a:r>
              <a:rPr lang="en-US" sz="2400" dirty="0"/>
              <a:t>by experiencing the tradeoffs and consequences of </a:t>
            </a:r>
            <a:r>
              <a:rPr lang="en-US" sz="2400" dirty="0" smtClean="0"/>
              <a:t>disaster risk reduction decisions &amp; action</a:t>
            </a:r>
          </a:p>
          <a:p>
            <a:pPr marL="0" indent="0">
              <a:buNone/>
            </a:pPr>
            <a:r>
              <a:rPr lang="en-US" sz="2400" b="1" dirty="0" smtClean="0"/>
              <a:t>Acknowledgements</a:t>
            </a:r>
          </a:p>
          <a:p>
            <a:pPr marL="0" indent="0">
              <a:buNone/>
            </a:pPr>
            <a:r>
              <a:rPr lang="en-US" sz="2400" dirty="0"/>
              <a:t>D</a:t>
            </a:r>
            <a:r>
              <a:rPr lang="en-US" sz="2400" dirty="0" smtClean="0"/>
              <a:t>esigned </a:t>
            </a:r>
            <a:r>
              <a:rPr lang="en-US" sz="2400" dirty="0"/>
              <a:t>by Pablo </a:t>
            </a:r>
            <a:r>
              <a:rPr lang="en-US" sz="2400" dirty="0" smtClean="0"/>
              <a:t>Suarez</a:t>
            </a:r>
            <a:r>
              <a:rPr lang="en-US" sz="2400" dirty="0"/>
              <a:t> </a:t>
            </a:r>
            <a:r>
              <a:rPr lang="en-US" sz="2400" dirty="0" smtClean="0"/>
              <a:t>and Janot </a:t>
            </a:r>
            <a:r>
              <a:rPr lang="en-US" sz="2400" dirty="0"/>
              <a:t>Mendler de </a:t>
            </a:r>
            <a:r>
              <a:rPr lang="en-US" sz="2400" dirty="0" smtClean="0"/>
              <a:t>Suarez; facilitator </a:t>
            </a:r>
            <a:r>
              <a:rPr lang="en-US" sz="2400" dirty="0"/>
              <a:t>materials developed and tested by the Red Cross / Red Crescent Climate Centre with support from the American Red Cross (International Services Team).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 descr="logo climate centre highre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49" y="6126163"/>
            <a:ext cx="4165552" cy="731837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7978442" y="857589"/>
            <a:ext cx="466766" cy="36908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382814" y="853434"/>
            <a:ext cx="466766" cy="369089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1301" y="651334"/>
            <a:ext cx="8035499" cy="7663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34"/>
            <a:ext cx="8229600" cy="766304"/>
          </a:xfrm>
        </p:spPr>
        <p:txBody>
          <a:bodyPr/>
          <a:lstStyle/>
          <a:p>
            <a:r>
              <a:rPr lang="en-US" dirty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Preparation: Facilitator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err="1" smtClean="0"/>
              <a:t>Playspace</a:t>
            </a:r>
            <a:r>
              <a:rPr lang="en-US" sz="2400" b="1" dirty="0" smtClean="0"/>
              <a:t> Requirements</a:t>
            </a:r>
          </a:p>
          <a:p>
            <a:r>
              <a:rPr lang="en-US" sz="2400" dirty="0" smtClean="0"/>
              <a:t>An auditorium set up in rows - or </a:t>
            </a:r>
            <a:r>
              <a:rPr lang="en-US" sz="2400" dirty="0"/>
              <a:t>large open space big enough</a:t>
            </a:r>
            <a:r>
              <a:rPr lang="en-US" sz="2400" dirty="0" smtClean="0"/>
              <a:t> to allow people to form many large groups</a:t>
            </a:r>
            <a:endParaRPr lang="en-US" sz="2400" dirty="0"/>
          </a:p>
          <a:p>
            <a:r>
              <a:rPr lang="en-US" sz="2400" dirty="0" smtClean="0"/>
              <a:t>All participants should have room to stand up and a chair or place to sit down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b="1" dirty="0" smtClean="0"/>
              <a:t>Facilitator Materials</a:t>
            </a:r>
          </a:p>
          <a:p>
            <a:r>
              <a:rPr lang="en-US" sz="2400" dirty="0" smtClean="0"/>
              <a:t>Large 6-sided Die</a:t>
            </a:r>
          </a:p>
          <a:p>
            <a:r>
              <a:rPr lang="en-US" sz="2400" dirty="0" smtClean="0"/>
              <a:t>Frisbee or similar two-sided object</a:t>
            </a:r>
          </a:p>
          <a:p>
            <a:r>
              <a:rPr lang="en-US" sz="2400" dirty="0" smtClean="0"/>
              <a:t>Cone of Uncertainty</a:t>
            </a:r>
          </a:p>
          <a:p>
            <a:r>
              <a:rPr lang="en-US" sz="2400" i="1" dirty="0" smtClean="0"/>
              <a:t>Optional: game </a:t>
            </a:r>
            <a:r>
              <a:rPr lang="en-US" sz="2400" i="1" dirty="0" err="1" smtClean="0"/>
              <a:t>ppt</a:t>
            </a:r>
            <a:endParaRPr lang="en-US" sz="2400" i="1" dirty="0"/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endParaRPr lang="en-US" sz="800" dirty="0" smtClean="0"/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Note: can be conducted indoors or outdoors</a:t>
            </a:r>
          </a:p>
        </p:txBody>
      </p:sp>
      <p:pic>
        <p:nvPicPr>
          <p:cNvPr id="5" name="Picture 4" descr="logo climate centre highre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49" y="6126163"/>
            <a:ext cx="4165552" cy="731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1301" y="651334"/>
            <a:ext cx="8035499" cy="766304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34"/>
            <a:ext cx="8229600" cy="769441"/>
          </a:xfrm>
        </p:spPr>
        <p:txBody>
          <a:bodyPr vert="horz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Facilitating: Introduction </a:t>
            </a:r>
            <a:endParaRPr 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774"/>
            <a:ext cx="8229600" cy="4705389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000" b="1" dirty="0" smtClean="0"/>
              <a:t>Explain game:</a:t>
            </a:r>
          </a:p>
          <a:p>
            <a:pPr marL="0" indent="0">
              <a:buNone/>
            </a:pPr>
            <a:r>
              <a:rPr lang="en-US" sz="2000" dirty="0" smtClean="0"/>
              <a:t>Each </a:t>
            </a:r>
            <a:r>
              <a:rPr lang="en-US" sz="2000" dirty="0"/>
              <a:t>year, players must decide between investing </a:t>
            </a:r>
            <a:r>
              <a:rPr lang="en-US" sz="2000" dirty="0" smtClean="0"/>
              <a:t>in:</a:t>
            </a:r>
          </a:p>
          <a:p>
            <a:r>
              <a:rPr lang="en-US" sz="2000" dirty="0" smtClean="0"/>
              <a:t>early action, or…</a:t>
            </a:r>
          </a:p>
          <a:p>
            <a:r>
              <a:rPr lang="en-US" sz="2000" dirty="0" smtClean="0"/>
              <a:t>Planning &amp; </a:t>
            </a:r>
            <a:r>
              <a:rPr lang="en-US" sz="2000" dirty="0"/>
              <a:t>capacity </a:t>
            </a:r>
            <a:r>
              <a:rPr lang="en-US" sz="2000" dirty="0" smtClean="0"/>
              <a:t>building</a:t>
            </a:r>
            <a:r>
              <a:rPr lang="en-US" sz="2000" dirty="0"/>
              <a:t> </a:t>
            </a:r>
            <a:r>
              <a:rPr lang="en-US" sz="2000" dirty="0" smtClean="0"/>
              <a:t>(hoping </a:t>
            </a:r>
            <a:r>
              <a:rPr lang="en-US" sz="2000" dirty="0"/>
              <a:t>for no </a:t>
            </a:r>
            <a:r>
              <a:rPr lang="en-US" sz="2000" dirty="0" smtClean="0"/>
              <a:t>flood!)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Failing to </a:t>
            </a:r>
            <a:r>
              <a:rPr lang="en-US" sz="2000" dirty="0" smtClean="0"/>
              <a:t>act” can lead to </a:t>
            </a:r>
            <a:r>
              <a:rPr lang="en-US" sz="2000" dirty="0" err="1" smtClean="0"/>
              <a:t>disaste</a:t>
            </a:r>
            <a:r>
              <a:rPr lang="en-US" sz="2000" dirty="0" smtClean="0"/>
              <a:t>, but… </a:t>
            </a:r>
          </a:p>
          <a:p>
            <a:pPr marL="0" indent="0">
              <a:buNone/>
            </a:pPr>
            <a:r>
              <a:rPr lang="en-US" sz="2000" dirty="0" smtClean="0"/>
              <a:t>“</a:t>
            </a:r>
            <a:r>
              <a:rPr lang="en-US" sz="2000" dirty="0"/>
              <a:t>A</a:t>
            </a:r>
            <a:r>
              <a:rPr lang="en-US" sz="2000" dirty="0" smtClean="0"/>
              <a:t>cting </a:t>
            </a:r>
            <a:r>
              <a:rPr lang="en-US" sz="2000" dirty="0"/>
              <a:t>in vain” </a:t>
            </a:r>
            <a:r>
              <a:rPr lang="en-US" sz="2000" dirty="0" smtClean="0"/>
              <a:t>earns a </a:t>
            </a:r>
            <a:r>
              <a:rPr lang="en-US" sz="2000" dirty="0"/>
              <a:t>‘vote of no confidence’ </a:t>
            </a:r>
            <a:r>
              <a:rPr lang="en-US" sz="2000" dirty="0" smtClean="0"/>
              <a:t>&amp; elimination from the game!</a:t>
            </a:r>
            <a:r>
              <a:rPr lang="en-US" sz="2000" i="1" dirty="0" smtClean="0"/>
              <a:t> </a:t>
            </a:r>
          </a:p>
          <a:p>
            <a:pPr marL="0" indent="0">
              <a:buNone/>
            </a:pPr>
            <a:r>
              <a:rPr lang="en-US" sz="2000" b="1" dirty="0" smtClean="0"/>
              <a:t>Give example: </a:t>
            </a:r>
          </a:p>
          <a:p>
            <a:pPr marL="0" indent="0">
              <a:buNone/>
            </a:pPr>
            <a:r>
              <a:rPr lang="en-US" sz="1800" dirty="0" smtClean="0"/>
              <a:t>Each </a:t>
            </a:r>
            <a:r>
              <a:rPr lang="en-US" sz="1800" dirty="0"/>
              <a:t>of you </a:t>
            </a:r>
            <a:r>
              <a:rPr lang="en-US" sz="1800" dirty="0" smtClean="0"/>
              <a:t>are </a:t>
            </a:r>
            <a:r>
              <a:rPr lang="en-US" sz="1800" dirty="0"/>
              <a:t>responsible for </a:t>
            </a:r>
            <a:r>
              <a:rPr lang="en-US" sz="1800" dirty="0" smtClean="0"/>
              <a:t>allocating your portion of the community budget.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Each </a:t>
            </a:r>
            <a:r>
              <a:rPr lang="en-US" sz="1800" dirty="0"/>
              <a:t>year, </a:t>
            </a:r>
            <a:r>
              <a:rPr lang="en-US" sz="1800" dirty="0" smtClean="0"/>
              <a:t>before </a:t>
            </a:r>
            <a:r>
              <a:rPr lang="en-US" sz="1800" dirty="0"/>
              <a:t>the rainy season </a:t>
            </a:r>
            <a:r>
              <a:rPr lang="en-US" sz="1800" dirty="0" smtClean="0"/>
              <a:t>(Countdown</a:t>
            </a:r>
            <a:r>
              <a:rPr lang="en-US" sz="1800" dirty="0"/>
              <a:t>), scientists </a:t>
            </a:r>
            <a:r>
              <a:rPr lang="en-US" sz="1800" dirty="0" smtClean="0"/>
              <a:t>share flood risk  information: </a:t>
            </a:r>
          </a:p>
          <a:p>
            <a:pPr marL="0" indent="0">
              <a:buNone/>
            </a:pPr>
            <a:r>
              <a:rPr lang="en-US" sz="1800" dirty="0" smtClean="0"/>
              <a:t>Year 1: Historical probability of rainfall distribution (represented by large foam die) where rolling a </a:t>
            </a:r>
            <a:r>
              <a:rPr lang="en-US" sz="1800" dirty="0"/>
              <a:t>6 means extreme rains </a:t>
            </a:r>
            <a:r>
              <a:rPr lang="en-US" sz="1800" dirty="0" smtClean="0"/>
              <a:t>-&gt; </a:t>
            </a:r>
            <a:r>
              <a:rPr lang="en-US" sz="1800" dirty="0"/>
              <a:t>flood </a:t>
            </a:r>
            <a:r>
              <a:rPr lang="en-US" sz="1800" dirty="0" smtClean="0"/>
              <a:t>disaster! 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Give teams 2 minutes to confer &amp; make individual decisions</a:t>
            </a:r>
            <a:r>
              <a:rPr lang="en-US" sz="1800" dirty="0"/>
              <a:t>:</a:t>
            </a:r>
          </a:p>
          <a:p>
            <a:pPr lvl="0"/>
            <a:r>
              <a:rPr lang="en-US" sz="1800" dirty="0"/>
              <a:t>investing in </a:t>
            </a:r>
            <a:r>
              <a:rPr lang="en-US" sz="1800" b="1" dirty="0"/>
              <a:t>municipal capacity</a:t>
            </a:r>
            <a:r>
              <a:rPr lang="en-US" sz="1800" i="1" dirty="0"/>
              <a:t>: </a:t>
            </a:r>
            <a:r>
              <a:rPr lang="en-US" sz="1800" dirty="0"/>
              <a:t>by holding up one hand with a “thumbs up”</a:t>
            </a:r>
          </a:p>
          <a:p>
            <a:pPr marL="0" indent="0">
              <a:buNone/>
            </a:pPr>
            <a:r>
              <a:rPr lang="en-US" sz="1800" dirty="0"/>
              <a:t>or     </a:t>
            </a:r>
          </a:p>
          <a:p>
            <a:r>
              <a:rPr lang="en-US" sz="1800" dirty="0"/>
              <a:t>- investing in </a:t>
            </a:r>
            <a:r>
              <a:rPr lang="en-US" sz="1800" b="1" dirty="0"/>
              <a:t>flood preparedness</a:t>
            </a:r>
            <a:r>
              <a:rPr lang="en-US" sz="1800" dirty="0"/>
              <a:t>:</a:t>
            </a:r>
            <a:r>
              <a:rPr lang="en-US" sz="1800" i="1" dirty="0"/>
              <a:t> </a:t>
            </a:r>
            <a:r>
              <a:rPr lang="en-US" sz="1800" dirty="0"/>
              <a:t>by raising both hands to form a “tent” over your head. </a:t>
            </a:r>
          </a:p>
          <a:p>
            <a:pPr lvl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5" name="Picture 4" descr="logo climate centre highre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49" y="6126163"/>
            <a:ext cx="4165552" cy="731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1301" y="651334"/>
            <a:ext cx="8035499" cy="766304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34"/>
            <a:ext cx="8323942" cy="769441"/>
          </a:xfrm>
        </p:spPr>
        <p:txBody>
          <a:bodyPr vert="horz" anchor="ctr"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Facilitation: Playing the Game</a:t>
            </a:r>
            <a:endParaRPr 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3495"/>
            <a:ext cx="8229600" cy="5281777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sz="2400" i="1" dirty="0" smtClean="0"/>
          </a:p>
          <a:p>
            <a:pPr marL="0" indent="0">
              <a:buNone/>
            </a:pPr>
            <a:endParaRPr lang="en-US" sz="1000" b="1" dirty="0" smtClean="0"/>
          </a:p>
          <a:p>
            <a:pPr marL="0" indent="0">
              <a:buNone/>
            </a:pPr>
            <a:r>
              <a:rPr lang="en-US" sz="2400" dirty="0" smtClean="0"/>
              <a:t>When countdown ends, all budgets are programmed</a:t>
            </a:r>
            <a:r>
              <a:rPr lang="en-US" sz="2400" dirty="0"/>
              <a:t> </a:t>
            </a:r>
            <a:r>
              <a:rPr lang="en-US" sz="2400" dirty="0" smtClean="0"/>
              <a:t>– 			no changing decisions! 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Determine local rainfall by</a:t>
            </a:r>
            <a:r>
              <a:rPr lang="en-US" sz="2400" i="1" dirty="0" smtClean="0"/>
              <a:t> </a:t>
            </a:r>
            <a:r>
              <a:rPr lang="en-US" sz="2400" dirty="0" smtClean="0"/>
              <a:t>rolling large die: </a:t>
            </a:r>
          </a:p>
          <a:p>
            <a:pPr marL="0" indent="0">
              <a:buNone/>
            </a:pPr>
            <a:r>
              <a:rPr lang="en-US" sz="2400" dirty="0" smtClean="0"/>
              <a:t>	  1 = little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2</a:t>
            </a:r>
            <a:r>
              <a:rPr lang="en-US" sz="2400" dirty="0"/>
              <a:t>-</a:t>
            </a:r>
            <a:r>
              <a:rPr lang="en-US" sz="2400" dirty="0" smtClean="0"/>
              <a:t>5 = normal range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	  6 = extreme rainfall: FLOOD.</a:t>
            </a:r>
            <a:endParaRPr lang="en-US" sz="2400" dirty="0"/>
          </a:p>
          <a:p>
            <a:pPr lvl="0"/>
            <a:r>
              <a:rPr lang="en-US" sz="2400" b="1" dirty="0" smtClean="0"/>
              <a:t>All who </a:t>
            </a:r>
            <a:r>
              <a:rPr lang="en-US" sz="2400" b="1" i="1" dirty="0"/>
              <a:t>fail to act </a:t>
            </a:r>
            <a:r>
              <a:rPr lang="en-US" sz="2400" b="1" dirty="0"/>
              <a:t>(‘thumbs up’) </a:t>
            </a:r>
            <a:r>
              <a:rPr lang="en-US" sz="2400" b="1" dirty="0" smtClean="0"/>
              <a:t>when it floods, </a:t>
            </a:r>
            <a:r>
              <a:rPr lang="en-US" sz="2400" b="1" dirty="0"/>
              <a:t>must shout “Oh No!” and sit </a:t>
            </a:r>
            <a:r>
              <a:rPr lang="en-US" sz="2400" b="1" dirty="0" smtClean="0"/>
              <a:t>down…vote of no confidence – you’re out!</a:t>
            </a:r>
            <a:endParaRPr lang="en-US" sz="2400" dirty="0"/>
          </a:p>
          <a:p>
            <a:pPr lvl="0"/>
            <a:r>
              <a:rPr lang="en-US" sz="2400" b="1" dirty="0" smtClean="0"/>
              <a:t>All who </a:t>
            </a:r>
            <a:r>
              <a:rPr lang="en-US" sz="2400" b="1" i="1" dirty="0" smtClean="0"/>
              <a:t>act </a:t>
            </a:r>
            <a:r>
              <a:rPr lang="en-US" sz="2400" b="1" i="1" dirty="0"/>
              <a:t>in vain </a:t>
            </a:r>
            <a:r>
              <a:rPr lang="en-US" sz="2400" b="1" dirty="0"/>
              <a:t>(‘tent’) </a:t>
            </a:r>
            <a:r>
              <a:rPr lang="en-US" sz="2400" b="1" dirty="0" smtClean="0"/>
              <a:t>when no flooding, must </a:t>
            </a:r>
            <a:r>
              <a:rPr lang="en-US" sz="2400" b="1" dirty="0"/>
              <a:t>say “</a:t>
            </a:r>
            <a:r>
              <a:rPr lang="en-US" sz="2400" b="1" dirty="0" err="1"/>
              <a:t>Grrr</a:t>
            </a:r>
            <a:r>
              <a:rPr lang="en-US" sz="2400" b="1" dirty="0"/>
              <a:t>…” and sit </a:t>
            </a:r>
            <a:r>
              <a:rPr lang="en-US" sz="2400" b="1" dirty="0" smtClean="0"/>
              <a:t>down…also eliminated from game!</a:t>
            </a:r>
            <a:endParaRPr lang="en-US" sz="2400" dirty="0"/>
          </a:p>
          <a:p>
            <a:pPr lvl="0"/>
            <a:r>
              <a:rPr lang="en-US" sz="2400" b="1" dirty="0"/>
              <a:t>All others: no problem – stay standing!</a:t>
            </a:r>
            <a:endParaRPr lang="en-US" sz="2400" dirty="0"/>
          </a:p>
        </p:txBody>
      </p:sp>
      <p:pic>
        <p:nvPicPr>
          <p:cNvPr id="5" name="Picture 4" descr="logo climate centre highres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49" y="6126163"/>
            <a:ext cx="4165552" cy="731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569245" y="706044"/>
            <a:ext cx="8035499" cy="766304"/>
          </a:xfrm>
          <a:prstGeom prst="roundRect">
            <a:avLst/>
          </a:prstGeom>
          <a:solidFill>
            <a:srgbClr val="FFFF00">
              <a:alpha val="50000"/>
            </a:srgb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34"/>
            <a:ext cx="8229600" cy="76630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Facilitating: Round Sequence</a:t>
            </a:r>
            <a:endParaRPr 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game is played for 7 years (or until no-one is left standing!) Info provided each round: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Year 1: ‘historical probability’ - roll large 6-sided die</a:t>
            </a:r>
          </a:p>
          <a:p>
            <a:pPr marL="0" indent="0">
              <a:buNone/>
            </a:pPr>
            <a:r>
              <a:rPr lang="en-US" sz="2800" dirty="0" smtClean="0"/>
              <a:t>Year 2:  ‘forecast’ (indeterminate) – use die</a:t>
            </a:r>
          </a:p>
          <a:p>
            <a:pPr marL="0" indent="0">
              <a:buNone/>
            </a:pPr>
            <a:r>
              <a:rPr lang="en-US" sz="2800" dirty="0" smtClean="0"/>
              <a:t>Year 3: Global Conditions – West Africa forecast – use die</a:t>
            </a:r>
          </a:p>
          <a:p>
            <a:pPr marL="0" indent="0">
              <a:buNone/>
            </a:pPr>
            <a:r>
              <a:rPr lang="en-US" sz="2800" dirty="0" smtClean="0"/>
              <a:t>Year 4: Unusual conditions – Explain ENSO – flip </a:t>
            </a:r>
            <a:r>
              <a:rPr lang="en-US" sz="2800" dirty="0" err="1" smtClean="0"/>
              <a:t>frisbee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Year 5-7 (or until game ends): Climate change – use cone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logo climate centre highre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49" y="6126163"/>
            <a:ext cx="4165552" cy="73183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1301" y="651334"/>
            <a:ext cx="8035499" cy="76630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1334"/>
            <a:ext cx="8229600" cy="766304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</a:rPr>
              <a:t>Debriefing: Discussion prompts</a:t>
            </a:r>
            <a:endParaRPr lang="en-US" dirty="0">
              <a:solidFill>
                <a:srgbClr val="00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emotions did you experience?</a:t>
            </a:r>
          </a:p>
          <a:p>
            <a:r>
              <a:rPr lang="en-US" dirty="0"/>
              <a:t>How did your thinking change when the game moved to West Africa with heightened flood risk?</a:t>
            </a:r>
          </a:p>
          <a:p>
            <a:r>
              <a:rPr lang="en-US" dirty="0"/>
              <a:t>What did you think when it was an El Nino year?</a:t>
            </a:r>
          </a:p>
          <a:p>
            <a:r>
              <a:rPr lang="en-US" dirty="0"/>
              <a:t>How hard was it to interpret the </a:t>
            </a:r>
            <a:r>
              <a:rPr lang="en-US" dirty="0" smtClean="0"/>
              <a:t>Cone </a:t>
            </a:r>
            <a:r>
              <a:rPr lang="en-US" dirty="0"/>
              <a:t>of </a:t>
            </a:r>
            <a:r>
              <a:rPr lang="en-US" dirty="0" smtClean="0"/>
              <a:t>Uncertainty</a:t>
            </a:r>
            <a:r>
              <a:rPr lang="en-US" dirty="0"/>
              <a:t>?</a:t>
            </a:r>
          </a:p>
          <a:p>
            <a:r>
              <a:rPr lang="en-US" dirty="0"/>
              <a:t>What insights can you draw from </a:t>
            </a:r>
            <a:r>
              <a:rPr lang="en-US" smtClean="0"/>
              <a:t>this experience </a:t>
            </a:r>
            <a:r>
              <a:rPr lang="en-US" dirty="0"/>
              <a:t>that relate to your own work/community? </a:t>
            </a:r>
            <a:endParaRPr lang="en-US" sz="2800" dirty="0"/>
          </a:p>
        </p:txBody>
      </p:sp>
      <p:pic>
        <p:nvPicPr>
          <p:cNvPr id="5" name="Picture 4" descr="logo climate centre highre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49" y="6126163"/>
            <a:ext cx="4165552" cy="7318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5DB69-D23C-A442-A11C-48C72D7516E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6156</TotalTime>
  <Words>622</Words>
  <Application>Microsoft Macintosh PowerPoint</Application>
  <PresentationFormat>On-screen Show (4:3)</PresentationFormat>
  <Paragraphs>72</Paragraphs>
  <Slides>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To Row or Not to Row</vt:lpstr>
      <vt:lpstr>Preparation: Facilitator </vt:lpstr>
      <vt:lpstr>Facilitating: Introduction </vt:lpstr>
      <vt:lpstr>Facilitation: Playing the Game</vt:lpstr>
      <vt:lpstr>Facilitating: Round Sequence</vt:lpstr>
      <vt:lpstr>Debriefing: Discussion prompts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Ready!</dc:title>
  <dc:creator>Carina Bachofen</dc:creator>
  <cp:lastModifiedBy>Carina Bachofen</cp:lastModifiedBy>
  <cp:revision>99</cp:revision>
  <dcterms:created xsi:type="dcterms:W3CDTF">2014-06-03T22:34:07Z</dcterms:created>
  <dcterms:modified xsi:type="dcterms:W3CDTF">2014-06-03T22:34:31Z</dcterms:modified>
</cp:coreProperties>
</file>