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4" r:id="rId16"/>
    <p:sldId id="275" r:id="rId17"/>
    <p:sldId id="276" r:id="rId18"/>
    <p:sldId id="270" r:id="rId19"/>
    <p:sldId id="271" r:id="rId20"/>
    <p:sldId id="272" r:id="rId21"/>
    <p:sldId id="277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0" d="100"/>
          <a:sy n="16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Challenges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Experience</c:v>
                </c:pt>
                <c:pt idx="1">
                  <c:v>Support</c:v>
                </c:pt>
                <c:pt idx="2">
                  <c:v>Human Resources</c:v>
                </c:pt>
                <c:pt idx="3">
                  <c:v>Infrastructure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40.0</c:v>
                </c:pt>
                <c:pt idx="1">
                  <c:v>30.0</c:v>
                </c:pt>
                <c:pt idx="2">
                  <c:v>15.0</c:v>
                </c:pt>
                <c:pt idx="3">
                  <c:v>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9/24/15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3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3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38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4025515" y="40421"/>
            <a:ext cx="5253757" cy="6201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Alerting Protocol in the Philippines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Rome, Italy – September 22-24, 2015</a:t>
            </a:r>
            <a:endParaRPr lang="en-US" dirty="0"/>
          </a:p>
        </p:txBody>
      </p:sp>
      <p:pic>
        <p:nvPicPr>
          <p:cNvPr id="4" name="Picture 7" descr="J: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80" y="3485144"/>
            <a:ext cx="729021" cy="729021"/>
          </a:xfrm>
          <a:prstGeom prst="rect">
            <a:avLst/>
          </a:prstGeom>
          <a:noFill/>
          <a:ln>
            <a:noFill/>
          </a:ln>
          <a:effectLst>
            <a:outerShdw blurRad="63500" sx="64999" sy="64999" algn="ctr" rotWithShape="0">
              <a:srgbClr val="000000">
                <a:alpha val="5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015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Defining Static and Dynamic Content</a:t>
            </a:r>
          </a:p>
          <a:p>
            <a:r>
              <a:rPr lang="en-US" dirty="0" smtClean="0"/>
              <a:t>Testing CAP Alerts with Google</a:t>
            </a:r>
          </a:p>
          <a:p>
            <a:r>
              <a:rPr lang="en-US" dirty="0" smtClean="0"/>
              <a:t>Implementation</a:t>
            </a:r>
          </a:p>
          <a:p>
            <a:r>
              <a:rPr lang="en-US" dirty="0" smtClean="0"/>
              <a:t>Launching of PAGASA CAP with Google in the Philippines on November 12, 2014</a:t>
            </a:r>
            <a:endParaRPr lang="en-US" dirty="0"/>
          </a:p>
        </p:txBody>
      </p:sp>
      <p:pic>
        <p:nvPicPr>
          <p:cNvPr id="4" name="Picture 3" descr="C:\Users\vw\Documents\cap project\pagasa-common-alerting-protocol-1u7b3utzjvti\pagasa-common-a55813a06\content\data\repo\teamininti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055" y="4256637"/>
            <a:ext cx="3861874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413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Challenges!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017644"/>
              </p:ext>
            </p:extLst>
          </p:nvPr>
        </p:nvGraphicFramePr>
        <p:xfrm>
          <a:off x="779464" y="2034117"/>
          <a:ext cx="7583487" cy="400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3802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 of CAP in the Philippines</a:t>
            </a:r>
            <a:endParaRPr lang="en-US" dirty="0"/>
          </a:p>
        </p:txBody>
      </p:sp>
      <p:pic>
        <p:nvPicPr>
          <p:cNvPr id="4" name="Picture 6" descr="C:\Users\vw\Desktop\First Cap Fe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>
            <a:fillRect/>
          </a:stretch>
        </p:blipFill>
        <p:spPr bwMode="auto">
          <a:xfrm>
            <a:off x="779463" y="1949824"/>
            <a:ext cx="4521186" cy="238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vw\Desktop\First Cap Feed 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81" y="3740961"/>
            <a:ext cx="4790187" cy="23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746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 alert on HAGUPIT(Ruby)</a:t>
            </a:r>
            <a:endParaRPr lang="en-US" dirty="0"/>
          </a:p>
        </p:txBody>
      </p:sp>
      <p:pic>
        <p:nvPicPr>
          <p:cNvPr id="4" name="Picture 2" descr="C:\Users\vw\Desktop\rubypH\sample signal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r="19672"/>
          <a:stretch>
            <a:fillRect/>
          </a:stretch>
        </p:blipFill>
        <p:spPr bwMode="auto">
          <a:xfrm>
            <a:off x="4830418" y="2011437"/>
            <a:ext cx="3832415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vw\Desktop\rubypH\simple sear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1"/>
          <a:stretch>
            <a:fillRect/>
          </a:stretch>
        </p:blipFill>
        <p:spPr bwMode="auto">
          <a:xfrm>
            <a:off x="554689" y="2011437"/>
            <a:ext cx="3903662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661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On-Going Activities within PAGASA</a:t>
            </a:r>
            <a:endParaRPr lang="en-US" dirty="0"/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2"/>
          <a:srcRect l="-2838" r="-2838"/>
          <a:stretch>
            <a:fillRect/>
          </a:stretch>
        </p:blipFill>
        <p:spPr>
          <a:xfrm>
            <a:off x="293294" y="1755886"/>
            <a:ext cx="5756524" cy="313816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3825" r="-3825"/>
          <a:stretch>
            <a:fillRect/>
          </a:stretch>
        </p:blipFill>
        <p:spPr>
          <a:xfrm>
            <a:off x="1102952" y="3900601"/>
            <a:ext cx="5031532" cy="248788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656" y="2055092"/>
            <a:ext cx="2982478" cy="38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96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On-Going Activities within PAGASA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Flood Advisory (GFA)</a:t>
            </a:r>
          </a:p>
          <a:p>
            <a:r>
              <a:rPr lang="en-US" dirty="0" smtClean="0"/>
              <a:t>General Flood Bulletin (GFB)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846"/>
          <a:stretch/>
        </p:blipFill>
        <p:spPr>
          <a:xfrm>
            <a:off x="4782162" y="1701030"/>
            <a:ext cx="4019516" cy="467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15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Flood Advisory Tool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125" r="-10125"/>
          <a:stretch/>
        </p:blipFill>
        <p:spPr>
          <a:xfrm>
            <a:off x="-145665" y="1793395"/>
            <a:ext cx="6098225" cy="47449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881" y="1962226"/>
            <a:ext cx="3827204" cy="435698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695151" y="4164061"/>
            <a:ext cx="715818" cy="2847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843" y="3575004"/>
            <a:ext cx="1159551" cy="404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5874" y="4448848"/>
            <a:ext cx="816308" cy="81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13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909" y="1871903"/>
            <a:ext cx="3511436" cy="4516581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rcRect t="3034" b="3034"/>
          <a:stretch>
            <a:fillRect/>
          </a:stretch>
        </p:blipFill>
        <p:spPr>
          <a:xfrm>
            <a:off x="354061" y="1949824"/>
            <a:ext cx="4864485" cy="423084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Flood Bulletin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899121" y="4164061"/>
            <a:ext cx="715818" cy="2847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394" y="3511380"/>
            <a:ext cx="1262810" cy="4403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696" y="4302606"/>
            <a:ext cx="889001" cy="88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36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 on a MAP: Kickoff Workshop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5222" b="-5222"/>
          <a:stretch>
            <a:fillRect/>
          </a:stretch>
        </p:blipFill>
        <p:spPr>
          <a:xfrm>
            <a:off x="779463" y="2592702"/>
            <a:ext cx="7583488" cy="33643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63" y="1797718"/>
            <a:ext cx="2590800" cy="79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84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CAP on a MAP: Implementers Training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9158" b="9158"/>
          <a:stretch>
            <a:fillRect/>
          </a:stretch>
        </p:blipFill>
        <p:spPr>
          <a:xfrm>
            <a:off x="779463" y="2081992"/>
            <a:ext cx="4460347" cy="2421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287" y="3924078"/>
            <a:ext cx="3920614" cy="220271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rcRect t="-36103" b="-36103"/>
          <a:stretch>
            <a:fillRect/>
          </a:stretch>
        </p:blipFill>
        <p:spPr>
          <a:xfrm>
            <a:off x="1014973" y="4290743"/>
            <a:ext cx="2829857" cy="1495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96" y="5462808"/>
            <a:ext cx="3224498" cy="60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354" y="2717169"/>
            <a:ext cx="2752476" cy="7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8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PAGASA?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PAGASA</a:t>
            </a:r>
            <a:r>
              <a:rPr lang="en-US" dirty="0" smtClean="0"/>
              <a:t> stands for </a:t>
            </a:r>
            <a:r>
              <a:rPr lang="en-US" sz="2500" b="1" dirty="0" smtClean="0"/>
              <a:t>P</a:t>
            </a:r>
            <a:r>
              <a:rPr lang="en-US" dirty="0" smtClean="0"/>
              <a:t>hilippine </a:t>
            </a:r>
            <a:r>
              <a:rPr lang="en-US" sz="2500" b="1" dirty="0" smtClean="0"/>
              <a:t>A</a:t>
            </a:r>
            <a:r>
              <a:rPr lang="en-US" dirty="0" smtClean="0"/>
              <a:t>tmospheric </a:t>
            </a:r>
            <a:r>
              <a:rPr lang="en-US" sz="2500" b="1" dirty="0" smtClean="0"/>
              <a:t>G</a:t>
            </a:r>
            <a:r>
              <a:rPr lang="en-US" dirty="0" smtClean="0"/>
              <a:t>eophysical </a:t>
            </a:r>
            <a:r>
              <a:rPr lang="en-US" sz="2500" b="1" dirty="0" smtClean="0"/>
              <a:t>A</a:t>
            </a:r>
            <a:r>
              <a:rPr lang="en-US" dirty="0" smtClean="0"/>
              <a:t>stronomical </a:t>
            </a:r>
            <a:r>
              <a:rPr lang="en-US" sz="2500" b="1" dirty="0" smtClean="0"/>
              <a:t>S</a:t>
            </a:r>
            <a:r>
              <a:rPr lang="en-US" dirty="0" smtClean="0"/>
              <a:t>ervices </a:t>
            </a:r>
            <a:r>
              <a:rPr lang="en-US" sz="2500" b="1" dirty="0" smtClean="0"/>
              <a:t>A</a:t>
            </a:r>
            <a:r>
              <a:rPr lang="en-US" dirty="0" smtClean="0"/>
              <a:t>dministration.</a:t>
            </a:r>
          </a:p>
          <a:p>
            <a:r>
              <a:rPr lang="en-US" dirty="0"/>
              <a:t>PAGASA as the National Meteorological and Hydrological Services (NMHS) of the Philippines shall be the </a:t>
            </a:r>
            <a:r>
              <a:rPr lang="en-US" b="1" dirty="0"/>
              <a:t>“authoritative” </a:t>
            </a:r>
            <a:r>
              <a:rPr lang="en-US" dirty="0"/>
              <a:t>voice in providing </a:t>
            </a:r>
            <a:r>
              <a:rPr lang="en-US" dirty="0" smtClean="0"/>
              <a:t>warnings to the public.</a:t>
            </a:r>
          </a:p>
          <a:p>
            <a:r>
              <a:rPr lang="en-US" dirty="0" smtClean="0"/>
              <a:t>The </a:t>
            </a:r>
            <a:r>
              <a:rPr lang="en-US" dirty="0"/>
              <a:t>Philippines, through the </a:t>
            </a:r>
            <a:r>
              <a:rPr lang="en-US" dirty="0" smtClean="0"/>
              <a:t>PAGASA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a </a:t>
            </a:r>
            <a:r>
              <a:rPr lang="en-US" dirty="0" smtClean="0"/>
              <a:t>member </a:t>
            </a:r>
            <a:r>
              <a:rPr lang="en-US" dirty="0"/>
              <a:t>of the World Meteorological Organization (WMO), a specialized body of the United 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59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CAP alerts</a:t>
            </a:r>
          </a:p>
          <a:p>
            <a:r>
              <a:rPr lang="en-US" dirty="0" smtClean="0"/>
              <a:t>Improving existing alerts</a:t>
            </a:r>
          </a:p>
          <a:p>
            <a:r>
              <a:rPr lang="en-US" dirty="0" smtClean="0"/>
              <a:t>Inter-agency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93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CAP Development Team in Philippines</a:t>
            </a:r>
            <a:endParaRPr lang="en-US" dirty="0"/>
          </a:p>
        </p:txBody>
      </p:sp>
      <p:pic>
        <p:nvPicPr>
          <p:cNvPr id="4" name="Picture 3" descr="C:\Users\vw\Documents\cap project\Develo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3925838"/>
            <a:ext cx="366058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1st partition\PAGASA PROJECT FILES\Google Crisis Response Initiative\Google Workshop_05_01_2014\IMG_5767_r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96" y="3875916"/>
            <a:ext cx="3417455" cy="239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vw\Documents\cap project\PAGASA GOOGLLE TEAM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76" y="1941239"/>
            <a:ext cx="3946507" cy="210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397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Thank you!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20000"/>
          </a:blip>
          <a:srcRect l="-90164" r="-90164"/>
          <a:stretch>
            <a:fillRect/>
          </a:stretch>
        </p:blipFill>
        <p:spPr>
          <a:xfrm>
            <a:off x="-121680" y="1949824"/>
            <a:ext cx="9574631" cy="4007224"/>
          </a:xfrm>
          <a:prstGeom prst="rect">
            <a:avLst/>
          </a:prstGeom>
        </p:spPr>
      </p:pic>
      <p:pic>
        <p:nvPicPr>
          <p:cNvPr id="5" name="Picture 7" descr="J: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08" y="3241777"/>
            <a:ext cx="660575" cy="660575"/>
          </a:xfrm>
          <a:prstGeom prst="rect">
            <a:avLst/>
          </a:prstGeom>
          <a:noFill/>
          <a:ln>
            <a:noFill/>
          </a:ln>
          <a:effectLst>
            <a:outerShdw blurRad="63500" sx="64999" sy="64999" algn="ctr" rotWithShape="0">
              <a:srgbClr val="000000">
                <a:alpha val="5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89880" y="6038538"/>
            <a:ext cx="371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Tracking the sky…</a:t>
            </a:r>
            <a:r>
              <a:rPr lang="en-US" i="1" dirty="0"/>
              <a:t>H</a:t>
            </a:r>
            <a:r>
              <a:rPr lang="en-US" i="1" dirty="0" smtClean="0"/>
              <a:t>elping the Country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41917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PAGASA on WMO Alert Hub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785" r="-21785"/>
          <a:stretch>
            <a:fillRect/>
          </a:stretch>
        </p:blipFill>
        <p:spPr>
          <a:xfrm>
            <a:off x="-53236" y="1949823"/>
            <a:ext cx="9529001" cy="4332081"/>
          </a:xfrm>
        </p:spPr>
      </p:pic>
    </p:spTree>
    <p:extLst>
      <p:ext uri="{BB962C8B-B14F-4D97-AF65-F5344CB8AC3E}">
        <p14:creationId xmlns:p14="http://schemas.microsoft.com/office/powerpoint/2010/main" val="387719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Weather Systems Affecting the Philippines</a:t>
            </a:r>
            <a:endParaRPr lang="en-US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7" b="1168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16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Dissemination 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869" r="-88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448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PAGASA CAP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Initiated by Google on May 2014</a:t>
            </a:r>
          </a:p>
          <a:p>
            <a:r>
              <a:rPr lang="en-US" dirty="0" smtClean="0"/>
              <a:t>PAGASA Created a Team for CAP</a:t>
            </a:r>
          </a:p>
          <a:p>
            <a:endParaRPr lang="en-US" dirty="0"/>
          </a:p>
        </p:txBody>
      </p:sp>
      <p:pic>
        <p:nvPicPr>
          <p:cNvPr id="4" name="Picture 2" descr="E:\1st partition\PAGASA PROJECT FILES\Google Crisis Response Initiative\Google Workshop_05_01_2014\IMG_5767_r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67" y="3173539"/>
            <a:ext cx="5266394" cy="304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904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766" y="5645505"/>
            <a:ext cx="2327872" cy="796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Tool</a:t>
            </a:r>
            <a:endParaRPr lang="en-US" dirty="0"/>
          </a:p>
        </p:txBody>
      </p:sp>
      <p:pic>
        <p:nvPicPr>
          <p:cNvPr id="4" name="Content Placeholder 3" descr="CAP2.4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2924"/>
          <a:stretch/>
        </p:blipFill>
        <p:spPr>
          <a:xfrm>
            <a:off x="1163610" y="1792000"/>
            <a:ext cx="6202362" cy="3278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475" y="4857654"/>
            <a:ext cx="725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the </a:t>
            </a:r>
            <a:r>
              <a:rPr lang="en-US" dirty="0" err="1" smtClean="0"/>
              <a:t>ff</a:t>
            </a:r>
            <a:r>
              <a:rPr lang="en-US" dirty="0" smtClean="0"/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756" y="5245727"/>
            <a:ext cx="5820882" cy="395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010" y="5688362"/>
            <a:ext cx="1454585" cy="872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345" y="5645505"/>
            <a:ext cx="1921435" cy="720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40" y="5719722"/>
            <a:ext cx="2247528" cy="783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75" y="5160243"/>
            <a:ext cx="1985336" cy="5281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4022" y="3109576"/>
            <a:ext cx="1851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Outputs:</a:t>
            </a:r>
          </a:p>
          <a:p>
            <a:pPr marL="342900" indent="-342900">
              <a:buAutoNum type="arabicPeriod"/>
            </a:pPr>
            <a:r>
              <a:rPr lang="en-US" dirty="0" smtClean="0"/>
              <a:t>PDF (Existing)</a:t>
            </a:r>
          </a:p>
          <a:p>
            <a:pPr marL="342900" indent="-342900">
              <a:buAutoNum type="arabicPeriod"/>
            </a:pPr>
            <a:r>
              <a:rPr lang="en-US" dirty="0" smtClean="0"/>
              <a:t>CAP Alert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317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CAP: Tropical Cyclone Alert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0440" r="-204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7586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CAP: Tropical Cyclone Warning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956" r="-12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57839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386</TotalTime>
  <Words>255</Words>
  <Application>Microsoft Macintosh PowerPoint</Application>
  <PresentationFormat>On-screen Show (4:3)</PresentationFormat>
  <Paragraphs>43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Pixel</vt:lpstr>
      <vt:lpstr>Common Alerting Protocol in the Philippines</vt:lpstr>
      <vt:lpstr>What is PAGASA?</vt:lpstr>
      <vt:lpstr>PAGASA on WMO Alert Hub</vt:lpstr>
      <vt:lpstr>Weather Systems Affecting the Philippines</vt:lpstr>
      <vt:lpstr>Information Dissemination Flow</vt:lpstr>
      <vt:lpstr>PAGASA CAP Development</vt:lpstr>
      <vt:lpstr>Development of Tool</vt:lpstr>
      <vt:lpstr>CAP: Tropical Cyclone Alert</vt:lpstr>
      <vt:lpstr>CAP: Tropical Cyclone Warning</vt:lpstr>
      <vt:lpstr>Next Steps..</vt:lpstr>
      <vt:lpstr>Challenges!</vt:lpstr>
      <vt:lpstr>Birth of CAP in the Philippines</vt:lpstr>
      <vt:lpstr>CAP alert on HAGUPIT(Ruby)</vt:lpstr>
      <vt:lpstr>On-Going Activities within PAGASA</vt:lpstr>
      <vt:lpstr>On-Going Activities within PAGASA</vt:lpstr>
      <vt:lpstr>General Flood Advisory Tool</vt:lpstr>
      <vt:lpstr>General Flood Bulletin</vt:lpstr>
      <vt:lpstr>CAP on a MAP: Kickoff Workshop</vt:lpstr>
      <vt:lpstr>CAP on a MAP: Implementers Training</vt:lpstr>
      <vt:lpstr>Future Development</vt:lpstr>
      <vt:lpstr>CAP Development Team in Philippines</vt:lpstr>
      <vt:lpstr>                          Thank you!</vt:lpstr>
    </vt:vector>
  </TitlesOfParts>
  <Company>kim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Alerting Protocol in the Philippines</dc:title>
  <dc:creator>kim kim</dc:creator>
  <cp:lastModifiedBy>kim kim</cp:lastModifiedBy>
  <cp:revision>45</cp:revision>
  <dcterms:created xsi:type="dcterms:W3CDTF">2015-09-23T23:45:42Z</dcterms:created>
  <dcterms:modified xsi:type="dcterms:W3CDTF">2015-09-24T08:50:14Z</dcterms:modified>
</cp:coreProperties>
</file>