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0"/>
  </p:notesMasterIdLst>
  <p:sldIdLst>
    <p:sldId id="300" r:id="rId2"/>
    <p:sldId id="423" r:id="rId3"/>
    <p:sldId id="258" r:id="rId4"/>
    <p:sldId id="302" r:id="rId5"/>
    <p:sldId id="355" r:id="rId6"/>
    <p:sldId id="359" r:id="rId7"/>
    <p:sldId id="360" r:id="rId8"/>
    <p:sldId id="366" r:id="rId9"/>
    <p:sldId id="363" r:id="rId10"/>
    <p:sldId id="356" r:id="rId11"/>
    <p:sldId id="357" r:id="rId12"/>
    <p:sldId id="358" r:id="rId13"/>
    <p:sldId id="369" r:id="rId14"/>
    <p:sldId id="374" r:id="rId15"/>
    <p:sldId id="375" r:id="rId16"/>
    <p:sldId id="373" r:id="rId17"/>
    <p:sldId id="371" r:id="rId18"/>
    <p:sldId id="372" r:id="rId19"/>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D6F"/>
    <a:srgbClr val="FFFFFE"/>
    <a:srgbClr val="E7E8ED"/>
    <a:srgbClr val="1F4E59"/>
    <a:srgbClr val="E0DDE4"/>
    <a:srgbClr val="EAEAF0"/>
    <a:srgbClr val="FFFFFF"/>
    <a:srgbClr val="FFDD6A"/>
    <a:srgbClr val="BCE9E2"/>
    <a:srgbClr val="3A9D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8"/>
    <p:restoredTop sz="65141"/>
  </p:normalViewPr>
  <p:slideViewPr>
    <p:cSldViewPr snapToGrid="0" snapToObjects="1">
      <p:cViewPr varScale="1">
        <p:scale>
          <a:sx n="47" d="100"/>
          <a:sy n="47" d="100"/>
        </p:scale>
        <p:origin x="2776" y="208"/>
      </p:cViewPr>
      <p:guideLst/>
    </p:cSldViewPr>
  </p:slideViewPr>
  <p:notesTextViewPr>
    <p:cViewPr>
      <p:scale>
        <a:sx n="1" d="1"/>
        <a:sy n="1" d="1"/>
      </p:scale>
      <p:origin x="0" y="0"/>
    </p:cViewPr>
  </p:notesTextViewPr>
  <p:notesViewPr>
    <p:cSldViewPr snapToGrid="0" snapToObjects="1">
      <p:cViewPr varScale="1">
        <p:scale>
          <a:sx n="121" d="100"/>
          <a:sy n="121" d="100"/>
        </p:scale>
        <p:origin x="386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C9238-09B0-2D48-B142-95BE38D4A439}" type="datetimeFigureOut">
              <a:rPr lang="en-US" smtClean="0"/>
              <a:t>3/30/24</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3F9779-D2BA-EE41-8E2C-56532C23A821}" type="slidenum">
              <a:rPr lang="en-US" smtClean="0"/>
              <a:t>‹#›</a:t>
            </a:fld>
            <a:endParaRPr lang="en-US" dirty="0"/>
          </a:p>
        </p:txBody>
      </p:sp>
    </p:spTree>
    <p:extLst>
      <p:ext uri="{BB962C8B-B14F-4D97-AF65-F5344CB8AC3E}">
        <p14:creationId xmlns:p14="http://schemas.microsoft.com/office/powerpoint/2010/main" val="422853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tx2"/>
                </a:solidFill>
              </a:rPr>
              <a:t>These mindsets are provided as ’Mindset Cards’ in the resource library in Part 3 of the toolkit. These can be used as a prompt to remind participants to take a ‘</a:t>
            </a:r>
            <a:r>
              <a:rPr lang="en-AU" sz="1200" dirty="0" err="1">
                <a:solidFill>
                  <a:schemeClr val="tx2"/>
                </a:solidFill>
              </a:rPr>
              <a:t>designerly</a:t>
            </a:r>
            <a:r>
              <a:rPr lang="en-AU" sz="1200" dirty="0">
                <a:solidFill>
                  <a:schemeClr val="tx2"/>
                </a:solidFill>
              </a:rPr>
              <a:t>’ approach to the Human Centred Design process. It’s a good idea to translate these into the local language, then select 3 or 4 at the beginning of each workshop session to share. This emphasises the need to think and work in a different way to what participants might be used to.</a:t>
            </a:r>
            <a:endParaRPr lang="en-US" sz="1200" dirty="0">
              <a:solidFill>
                <a:schemeClr val="tx2"/>
              </a:solidFill>
            </a:endParaRPr>
          </a:p>
          <a:p>
            <a:endParaRPr lang="en-CH" dirty="0"/>
          </a:p>
        </p:txBody>
      </p:sp>
      <p:sp>
        <p:nvSpPr>
          <p:cNvPr id="4" name="Slide Number Placeholder 3"/>
          <p:cNvSpPr>
            <a:spLocks noGrp="1"/>
          </p:cNvSpPr>
          <p:nvPr>
            <p:ph type="sldNum" sz="quarter" idx="5"/>
          </p:nvPr>
        </p:nvSpPr>
        <p:spPr/>
        <p:txBody>
          <a:bodyPr/>
          <a:lstStyle/>
          <a:p>
            <a:fld id="{033F9779-D2BA-EE41-8E2C-56532C23A821}" type="slidenum">
              <a:rPr lang="en-US" smtClean="0"/>
              <a:t>7</a:t>
            </a:fld>
            <a:endParaRPr lang="en-US" dirty="0"/>
          </a:p>
        </p:txBody>
      </p:sp>
    </p:spTree>
    <p:extLst>
      <p:ext uri="{BB962C8B-B14F-4D97-AF65-F5344CB8AC3E}">
        <p14:creationId xmlns:p14="http://schemas.microsoft.com/office/powerpoint/2010/main" val="844131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33F9779-D2BA-EE41-8E2C-56532C23A821}" type="slidenum">
              <a:rPr lang="en-US" smtClean="0"/>
              <a:t>8</a:t>
            </a:fld>
            <a:endParaRPr lang="en-US" dirty="0"/>
          </a:p>
        </p:txBody>
      </p:sp>
    </p:spTree>
    <p:extLst>
      <p:ext uri="{BB962C8B-B14F-4D97-AF65-F5344CB8AC3E}">
        <p14:creationId xmlns:p14="http://schemas.microsoft.com/office/powerpoint/2010/main" val="897539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33F9779-D2BA-EE41-8E2C-56532C23A821}" type="slidenum">
              <a:rPr lang="en-US" smtClean="0"/>
              <a:t>9</a:t>
            </a:fld>
            <a:endParaRPr lang="en-US" dirty="0"/>
          </a:p>
        </p:txBody>
      </p:sp>
    </p:spTree>
    <p:extLst>
      <p:ext uri="{BB962C8B-B14F-4D97-AF65-F5344CB8AC3E}">
        <p14:creationId xmlns:p14="http://schemas.microsoft.com/office/powerpoint/2010/main" val="351599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33F9779-D2BA-EE41-8E2C-56532C23A821}" type="slidenum">
              <a:rPr lang="en-US" smtClean="0"/>
              <a:t>11</a:t>
            </a:fld>
            <a:endParaRPr lang="en-US" dirty="0"/>
          </a:p>
        </p:txBody>
      </p:sp>
    </p:spTree>
    <p:extLst>
      <p:ext uri="{BB962C8B-B14F-4D97-AF65-F5344CB8AC3E}">
        <p14:creationId xmlns:p14="http://schemas.microsoft.com/office/powerpoint/2010/main" val="1664699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US" dirty="0"/>
              <a:t>Click to edit Master title style</a:t>
            </a:r>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US" dirty="0"/>
              <a:t>Click to edit Master subtitle style</a:t>
            </a:r>
          </a:p>
        </p:txBody>
      </p:sp>
      <p:sp>
        <p:nvSpPr>
          <p:cNvPr id="4" name="Date Placeholder 3"/>
          <p:cNvSpPr>
            <a:spLocks noGrp="1"/>
          </p:cNvSpPr>
          <p:nvPr>
            <p:ph type="dt" sz="half" idx="10"/>
          </p:nvPr>
        </p:nvSpPr>
        <p:spPr>
          <a:xfrm>
            <a:off x="390526" y="10299699"/>
            <a:ext cx="1830130" cy="179269"/>
          </a:xfrm>
          <a:prstGeom prst="rect">
            <a:avLst/>
          </a:prstGeom>
        </p:spPr>
        <p:txBody>
          <a:bodyPr/>
          <a:lstStyle/>
          <a:p>
            <a:fld id="{889C338B-B2B1-EF48-A8D4-F9705DAA4BBF}" type="datetime1">
              <a:rPr lang="en-AU" smtClean="0"/>
              <a:t>30/3/2024</a:t>
            </a:fld>
            <a:endParaRPr lang="en-US" dirty="0"/>
          </a:p>
        </p:txBody>
      </p:sp>
      <p:sp>
        <p:nvSpPr>
          <p:cNvPr id="5" name="Footer Placeholder 4"/>
          <p:cNvSpPr>
            <a:spLocks noGrp="1"/>
          </p:cNvSpPr>
          <p:nvPr>
            <p:ph type="ftr" sz="quarter" idx="11"/>
          </p:nvPr>
        </p:nvSpPr>
        <p:spPr/>
        <p:txBody>
          <a:bodyPr/>
          <a:lstStyle/>
          <a:p>
            <a:r>
              <a:rPr lang="en-AU" dirty="0"/>
              <a:t>Global Disaster Preparedness Center  |  </a:t>
            </a:r>
            <a:r>
              <a:rPr lang="en-US" dirty="0"/>
              <a:t>Designing Solutions for Urban Community Resilience</a:t>
            </a:r>
          </a:p>
        </p:txBody>
      </p:sp>
      <p:sp>
        <p:nvSpPr>
          <p:cNvPr id="6" name="Slide Number Placeholder 5"/>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1080477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90526" y="10299699"/>
            <a:ext cx="1830130" cy="179269"/>
          </a:xfrm>
          <a:prstGeom prst="rect">
            <a:avLst/>
          </a:prstGeom>
        </p:spPr>
        <p:txBody>
          <a:bodyPr/>
          <a:lstStyle/>
          <a:p>
            <a:fld id="{A4C8048C-22AA-A446-89F2-F85101DCABB6}" type="datetime1">
              <a:rPr lang="en-AU" smtClean="0"/>
              <a:t>30/3/2024</a:t>
            </a:fld>
            <a:endParaRPr lang="en-US" dirty="0"/>
          </a:p>
        </p:txBody>
      </p:sp>
      <p:sp>
        <p:nvSpPr>
          <p:cNvPr id="5" name="Footer Placeholder 4"/>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6" name="Slide Number Placeholder 5"/>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3902635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90526" y="10299699"/>
            <a:ext cx="1830130" cy="179269"/>
          </a:xfrm>
          <a:prstGeom prst="rect">
            <a:avLst/>
          </a:prstGeom>
        </p:spPr>
        <p:txBody>
          <a:bodyPr/>
          <a:lstStyle/>
          <a:p>
            <a:fld id="{DBE0F16A-E6B1-E745-AB59-FC4AF366AAD4}" type="datetime1">
              <a:rPr lang="en-AU" smtClean="0"/>
              <a:t>30/3/2024</a:t>
            </a:fld>
            <a:endParaRPr lang="en-US" dirty="0"/>
          </a:p>
        </p:txBody>
      </p:sp>
      <p:sp>
        <p:nvSpPr>
          <p:cNvPr id="5" name="Footer Placeholder 4"/>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6" name="Slide Number Placeholder 5"/>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1256009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90526" y="10299699"/>
            <a:ext cx="1830130" cy="179269"/>
          </a:xfrm>
          <a:prstGeom prst="rect">
            <a:avLst/>
          </a:prstGeom>
        </p:spPr>
        <p:txBody>
          <a:bodyPr/>
          <a:lstStyle/>
          <a:p>
            <a:fld id="{67B4F2E8-AEC7-E643-8F65-346783055D90}" type="datetime1">
              <a:rPr lang="en-AU" smtClean="0"/>
              <a:t>30/3/2024</a:t>
            </a:fld>
            <a:endParaRPr lang="en-US" dirty="0"/>
          </a:p>
        </p:txBody>
      </p:sp>
      <p:sp>
        <p:nvSpPr>
          <p:cNvPr id="5" name="Footer Placeholder 4"/>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6" name="Slide Number Placeholder 5"/>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4178269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US"/>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0526" y="10299699"/>
            <a:ext cx="1830130" cy="179269"/>
          </a:xfrm>
          <a:prstGeom prst="rect">
            <a:avLst/>
          </a:prstGeom>
        </p:spPr>
        <p:txBody>
          <a:bodyPr/>
          <a:lstStyle/>
          <a:p>
            <a:fld id="{61AC211D-1A79-AA46-B232-406F7EDF6F06}" type="datetime1">
              <a:rPr lang="en-AU" smtClean="0"/>
              <a:t>30/3/2024</a:t>
            </a:fld>
            <a:endParaRPr lang="en-US" dirty="0"/>
          </a:p>
        </p:txBody>
      </p:sp>
      <p:sp>
        <p:nvSpPr>
          <p:cNvPr id="5" name="Footer Placeholder 4"/>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6" name="Slide Number Placeholder 5"/>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320974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90526" y="10299699"/>
            <a:ext cx="1830130" cy="179269"/>
          </a:xfrm>
          <a:prstGeom prst="rect">
            <a:avLst/>
          </a:prstGeom>
        </p:spPr>
        <p:txBody>
          <a:bodyPr/>
          <a:lstStyle/>
          <a:p>
            <a:fld id="{016BC634-6275-8544-BC82-7722BB3CDB5E}" type="datetime1">
              <a:rPr lang="en-AU" smtClean="0"/>
              <a:t>30/3/2024</a:t>
            </a:fld>
            <a:endParaRPr lang="en-US" dirty="0"/>
          </a:p>
        </p:txBody>
      </p:sp>
      <p:sp>
        <p:nvSpPr>
          <p:cNvPr id="6" name="Footer Placeholder 5"/>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7" name="Slide Number Placeholder 6"/>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2870147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390526" y="10299699"/>
            <a:ext cx="1830130" cy="179269"/>
          </a:xfrm>
          <a:prstGeom prst="rect">
            <a:avLst/>
          </a:prstGeom>
        </p:spPr>
        <p:txBody>
          <a:bodyPr/>
          <a:lstStyle/>
          <a:p>
            <a:fld id="{11A2407F-D66C-3A41-9FAE-24A5335B683B}" type="datetime1">
              <a:rPr lang="en-AU" smtClean="0"/>
              <a:t>30/3/2024</a:t>
            </a:fld>
            <a:endParaRPr lang="en-US" dirty="0"/>
          </a:p>
        </p:txBody>
      </p:sp>
      <p:sp>
        <p:nvSpPr>
          <p:cNvPr id="8" name="Footer Placeholder 7"/>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9" name="Slide Number Placeholder 8"/>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18380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390526" y="10299699"/>
            <a:ext cx="1830130" cy="179269"/>
          </a:xfrm>
          <a:prstGeom prst="rect">
            <a:avLst/>
          </a:prstGeom>
        </p:spPr>
        <p:txBody>
          <a:bodyPr/>
          <a:lstStyle/>
          <a:p>
            <a:fld id="{8F04656F-DD51-094C-A621-1D5C769B176C}" type="datetime1">
              <a:rPr lang="en-AU" smtClean="0"/>
              <a:t>30/3/2024</a:t>
            </a:fld>
            <a:endParaRPr lang="en-US" dirty="0"/>
          </a:p>
        </p:txBody>
      </p:sp>
      <p:sp>
        <p:nvSpPr>
          <p:cNvPr id="4" name="Footer Placeholder 3"/>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5" name="Slide Number Placeholder 4"/>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56762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90526" y="10299699"/>
            <a:ext cx="1830130" cy="179269"/>
          </a:xfrm>
          <a:prstGeom prst="rect">
            <a:avLst/>
          </a:prstGeom>
        </p:spPr>
        <p:txBody>
          <a:bodyPr/>
          <a:lstStyle/>
          <a:p>
            <a:fld id="{C47E29DD-3AB0-B145-8C49-5FE6A589637C}" type="datetime1">
              <a:rPr lang="en-AU" smtClean="0"/>
              <a:t>30/3/2024</a:t>
            </a:fld>
            <a:endParaRPr lang="en-US" dirty="0"/>
          </a:p>
        </p:txBody>
      </p:sp>
      <p:sp>
        <p:nvSpPr>
          <p:cNvPr id="3" name="Footer Placeholder 2"/>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4" name="Slide Number Placeholder 3"/>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3497609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a:xfrm>
            <a:off x="390526" y="10299699"/>
            <a:ext cx="1830130" cy="179269"/>
          </a:xfrm>
          <a:prstGeom prst="rect">
            <a:avLst/>
          </a:prstGeom>
        </p:spPr>
        <p:txBody>
          <a:bodyPr/>
          <a:lstStyle/>
          <a:p>
            <a:fld id="{BBF9DBBD-350E-E247-A810-2758621B6A50}" type="datetime1">
              <a:rPr lang="en-AU" smtClean="0"/>
              <a:t>30/3/2024</a:t>
            </a:fld>
            <a:endParaRPr lang="en-US" dirty="0"/>
          </a:p>
        </p:txBody>
      </p:sp>
      <p:sp>
        <p:nvSpPr>
          <p:cNvPr id="6" name="Footer Placeholder 5"/>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7" name="Slide Number Placeholder 6"/>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168788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US" dirty="0"/>
              <a:t>Click icon to add picture</a:t>
            </a:r>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a:xfrm>
            <a:off x="390526" y="10299699"/>
            <a:ext cx="1830130" cy="179269"/>
          </a:xfrm>
          <a:prstGeom prst="rect">
            <a:avLst/>
          </a:prstGeom>
        </p:spPr>
        <p:txBody>
          <a:bodyPr/>
          <a:lstStyle/>
          <a:p>
            <a:fld id="{901B7908-3498-E041-9B81-D171DEECAC48}" type="datetime1">
              <a:rPr lang="en-AU" smtClean="0"/>
              <a:t>30/3/2024</a:t>
            </a:fld>
            <a:endParaRPr lang="en-US" dirty="0"/>
          </a:p>
        </p:txBody>
      </p:sp>
      <p:sp>
        <p:nvSpPr>
          <p:cNvPr id="6" name="Footer Placeholder 5"/>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7" name="Slide Number Placeholder 6"/>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2638697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0525" y="569242"/>
            <a:ext cx="6775449" cy="206659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90527" y="2846200"/>
            <a:ext cx="6775448"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90524" y="10382829"/>
            <a:ext cx="5580617" cy="179269"/>
          </a:xfrm>
          <a:prstGeom prst="rect">
            <a:avLst/>
          </a:prstGeom>
        </p:spPr>
        <p:txBody>
          <a:bodyPr vert="horz" lIns="0" tIns="0" rIns="0" bIns="0" rtlCol="0" anchor="ctr"/>
          <a:lstStyle>
            <a:lvl1pPr algn="l">
              <a:defRPr sz="800">
                <a:solidFill>
                  <a:schemeClr val="tx1">
                    <a:tint val="75000"/>
                  </a:schemeClr>
                </a:solidFill>
              </a:defRPr>
            </a:lvl1pPr>
          </a:lstStyle>
          <a:p>
            <a:r>
              <a:rPr lang="en-AU" dirty="0"/>
              <a:t>Global Disaster Preparedness Center  |  </a:t>
            </a:r>
            <a:r>
              <a:rPr lang="en-US" dirty="0"/>
              <a:t>Designing Solutions for Urban Community Resilience </a:t>
            </a:r>
          </a:p>
        </p:txBody>
      </p:sp>
      <p:sp>
        <p:nvSpPr>
          <p:cNvPr id="6" name="Slide Number Placeholder 5"/>
          <p:cNvSpPr>
            <a:spLocks noGrp="1"/>
          </p:cNvSpPr>
          <p:nvPr>
            <p:ph type="sldNum" sz="quarter" idx="4"/>
          </p:nvPr>
        </p:nvSpPr>
        <p:spPr>
          <a:xfrm>
            <a:off x="5465048" y="10382829"/>
            <a:ext cx="1700927" cy="179269"/>
          </a:xfrm>
          <a:prstGeom prst="rect">
            <a:avLst/>
          </a:prstGeom>
        </p:spPr>
        <p:txBody>
          <a:bodyPr vert="horz" lIns="0" tIns="0" rIns="0" bIns="0" rtlCol="0" anchor="ctr"/>
          <a:lstStyle>
            <a:lvl1pPr algn="r">
              <a:defRPr sz="800">
                <a:solidFill>
                  <a:schemeClr val="tx1">
                    <a:tint val="75000"/>
                  </a:schemeClr>
                </a:solidFill>
              </a:defRPr>
            </a:lvl1pPr>
          </a:lstStyle>
          <a:p>
            <a:fld id="{3332C684-C74E-B44D-82B0-F0756951FDF2}" type="slidenum">
              <a:rPr lang="en-US" smtClean="0"/>
              <a:pPr/>
              <a:t>‹#›</a:t>
            </a:fld>
            <a:endParaRPr lang="en-US" dirty="0"/>
          </a:p>
        </p:txBody>
      </p:sp>
    </p:spTree>
    <p:extLst>
      <p:ext uri="{BB962C8B-B14F-4D97-AF65-F5344CB8AC3E}">
        <p14:creationId xmlns:p14="http://schemas.microsoft.com/office/powerpoint/2010/main" val="1095111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6" userDrawn="1">
          <p15:clr>
            <a:srgbClr val="F26B43"/>
          </p15:clr>
        </p15:guide>
        <p15:guide id="2" pos="4514" userDrawn="1">
          <p15:clr>
            <a:srgbClr val="F26B43"/>
          </p15:clr>
        </p15:guide>
        <p15:guide id="3" orient="horz" pos="246" userDrawn="1">
          <p15:clr>
            <a:srgbClr val="F26B43"/>
          </p15:clr>
        </p15:guide>
        <p15:guide id="4" orient="horz" pos="6488" userDrawn="1">
          <p15:clr>
            <a:srgbClr val="F26B43"/>
          </p15:clr>
        </p15:guide>
        <p15:guide id="5" pos="962" userDrawn="1">
          <p15:clr>
            <a:srgbClr val="F26B43"/>
          </p15:clr>
        </p15:guide>
        <p15:guide id="6" pos="1674" userDrawn="1">
          <p15:clr>
            <a:srgbClr val="F26B43"/>
          </p15:clr>
        </p15:guide>
        <p15:guide id="7" pos="2381" userDrawn="1">
          <p15:clr>
            <a:srgbClr val="F26B43"/>
          </p15:clr>
        </p15:guide>
        <p15:guide id="8" pos="3092" userDrawn="1">
          <p15:clr>
            <a:srgbClr val="F26B43"/>
          </p15:clr>
        </p15:guide>
        <p15:guide id="9" pos="38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1.jpg"/><Relationship Id="rId7"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23.jpg"/><Relationship Id="rId4" Type="http://schemas.openxmlformats.org/officeDocument/2006/relationships/image" Target="../media/image22.tiff"/></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8.emf"/><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8.emf"/><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15.emf"/><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15.emf"/><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15.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15.emf"/><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E0F614-9517-574D-ACF0-9CC40F1C53FE}"/>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3" name="Slide Number Placeholder 2">
            <a:extLst>
              <a:ext uri="{FF2B5EF4-FFF2-40B4-BE49-F238E27FC236}">
                <a16:creationId xmlns:a16="http://schemas.microsoft.com/office/drawing/2014/main" id="{6CD54F36-4E17-6047-9FC0-8C38860FEA83}"/>
              </a:ext>
            </a:extLst>
          </p:cNvPr>
          <p:cNvSpPr>
            <a:spLocks noGrp="1"/>
          </p:cNvSpPr>
          <p:nvPr>
            <p:ph type="sldNum" sz="quarter" idx="12"/>
          </p:nvPr>
        </p:nvSpPr>
        <p:spPr/>
        <p:txBody>
          <a:bodyPr/>
          <a:lstStyle/>
          <a:p>
            <a:fld id="{3332C684-C74E-B44D-82B0-F0756951FDF2}" type="slidenum">
              <a:rPr lang="en-US" smtClean="0"/>
              <a:t>1</a:t>
            </a:fld>
            <a:endParaRPr lang="en-US" dirty="0"/>
          </a:p>
        </p:txBody>
      </p:sp>
      <p:sp>
        <p:nvSpPr>
          <p:cNvPr id="5" name="Title 1">
            <a:extLst>
              <a:ext uri="{FF2B5EF4-FFF2-40B4-BE49-F238E27FC236}">
                <a16:creationId xmlns:a16="http://schemas.microsoft.com/office/drawing/2014/main" id="{E58E4F1B-07E3-9F46-A925-EAF354649A47}"/>
              </a:ext>
            </a:extLst>
          </p:cNvPr>
          <p:cNvSpPr txBox="1">
            <a:spLocks/>
          </p:cNvSpPr>
          <p:nvPr/>
        </p:nvSpPr>
        <p:spPr>
          <a:xfrm>
            <a:off x="0" y="5345906"/>
            <a:ext cx="7559675" cy="5345906"/>
          </a:xfrm>
          <a:prstGeom prst="rect">
            <a:avLst/>
          </a:prstGeom>
          <a:solidFill>
            <a:schemeClr val="bg1"/>
          </a:solidFill>
        </p:spPr>
        <p:txBody>
          <a:bodyPr lIns="468000" tIns="108000" rIns="46800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1800"/>
              </a:spcAft>
            </a:pPr>
            <a:endParaRPr lang="en-US" sz="4000" b="1" dirty="0">
              <a:solidFill>
                <a:schemeClr val="tx1">
                  <a:lumMod val="50000"/>
                  <a:lumOff val="50000"/>
                </a:schemeClr>
              </a:solidFill>
              <a:cs typeface="Gill Sans Nova Ultra Bold" panose="020F0502020204030204" pitchFamily="34" charset="0"/>
            </a:endParaRPr>
          </a:p>
        </p:txBody>
      </p:sp>
      <p:pic>
        <p:nvPicPr>
          <p:cNvPr id="10" name="Picture 9">
            <a:extLst>
              <a:ext uri="{FF2B5EF4-FFF2-40B4-BE49-F238E27FC236}">
                <a16:creationId xmlns:a16="http://schemas.microsoft.com/office/drawing/2014/main" id="{91D0CC23-1474-A941-9F9E-7908293F3A32}"/>
              </a:ext>
            </a:extLst>
          </p:cNvPr>
          <p:cNvPicPr>
            <a:picLocks noChangeAspect="1"/>
          </p:cNvPicPr>
          <p:nvPr/>
        </p:nvPicPr>
        <p:blipFill>
          <a:blip r:embed="rId2"/>
          <a:stretch>
            <a:fillRect/>
          </a:stretch>
        </p:blipFill>
        <p:spPr>
          <a:xfrm>
            <a:off x="556183" y="9805873"/>
            <a:ext cx="2219193" cy="576956"/>
          </a:xfrm>
          <a:prstGeom prst="rect">
            <a:avLst/>
          </a:prstGeom>
        </p:spPr>
      </p:pic>
      <p:sp>
        <p:nvSpPr>
          <p:cNvPr id="12" name="Rectangle 11">
            <a:extLst>
              <a:ext uri="{FF2B5EF4-FFF2-40B4-BE49-F238E27FC236}">
                <a16:creationId xmlns:a16="http://schemas.microsoft.com/office/drawing/2014/main" id="{419B9CE0-4530-314C-BB19-F9A584418716}"/>
              </a:ext>
            </a:extLst>
          </p:cNvPr>
          <p:cNvSpPr/>
          <p:nvPr/>
        </p:nvSpPr>
        <p:spPr>
          <a:xfrm>
            <a:off x="1068046" y="7984264"/>
            <a:ext cx="6097930" cy="276999"/>
          </a:xfrm>
          <a:prstGeom prst="rect">
            <a:avLst/>
          </a:prstGeom>
        </p:spPr>
        <p:txBody>
          <a:bodyPr wrap="square">
            <a:spAutoFit/>
          </a:bodyPr>
          <a:lstStyle/>
          <a:p>
            <a:pPr>
              <a:spcAft>
                <a:spcPts val="600"/>
              </a:spcAft>
            </a:pPr>
            <a:r>
              <a:rPr lang="en-US" sz="1200" b="1" dirty="0">
                <a:solidFill>
                  <a:schemeClr val="tx1">
                    <a:lumMod val="50000"/>
                    <a:lumOff val="50000"/>
                  </a:schemeClr>
                </a:solidFill>
                <a:cs typeface="Gill Sans Nova Ultra Bold" panose="020F0502020204030204" pitchFamily="34" charset="0"/>
              </a:rPr>
              <a:t>May 2019</a:t>
            </a:r>
          </a:p>
        </p:txBody>
      </p:sp>
      <p:pic>
        <p:nvPicPr>
          <p:cNvPr id="4" name="Picture 3">
            <a:extLst>
              <a:ext uri="{FF2B5EF4-FFF2-40B4-BE49-F238E27FC236}">
                <a16:creationId xmlns:a16="http://schemas.microsoft.com/office/drawing/2014/main" id="{BEC6C2E2-C34B-324B-A14A-04C1C2281F7E}"/>
              </a:ext>
            </a:extLst>
          </p:cNvPr>
          <p:cNvPicPr>
            <a:picLocks noChangeAspect="1"/>
          </p:cNvPicPr>
          <p:nvPr/>
        </p:nvPicPr>
        <p:blipFill>
          <a:blip r:embed="rId3"/>
          <a:stretch>
            <a:fillRect/>
          </a:stretch>
        </p:blipFill>
        <p:spPr>
          <a:xfrm>
            <a:off x="3419903" y="9876876"/>
            <a:ext cx="1442553" cy="439529"/>
          </a:xfrm>
          <a:prstGeom prst="rect">
            <a:avLst/>
          </a:prstGeom>
        </p:spPr>
      </p:pic>
      <p:grpSp>
        <p:nvGrpSpPr>
          <p:cNvPr id="6" name="Group 5">
            <a:extLst>
              <a:ext uri="{FF2B5EF4-FFF2-40B4-BE49-F238E27FC236}">
                <a16:creationId xmlns:a16="http://schemas.microsoft.com/office/drawing/2014/main" id="{BFFC5D3A-0E3F-53D6-6BF3-81DD01D95F50}"/>
              </a:ext>
            </a:extLst>
          </p:cNvPr>
          <p:cNvGrpSpPr/>
          <p:nvPr/>
        </p:nvGrpSpPr>
        <p:grpSpPr>
          <a:xfrm>
            <a:off x="1068046" y="5923317"/>
            <a:ext cx="6097930" cy="1948865"/>
            <a:chOff x="1068046" y="5923317"/>
            <a:chExt cx="6097930" cy="1948865"/>
          </a:xfrm>
        </p:grpSpPr>
        <p:sp>
          <p:nvSpPr>
            <p:cNvPr id="7" name="Rectangle 6">
              <a:extLst>
                <a:ext uri="{FF2B5EF4-FFF2-40B4-BE49-F238E27FC236}">
                  <a16:creationId xmlns:a16="http://schemas.microsoft.com/office/drawing/2014/main" id="{FF70DDF8-F215-B44A-BB6A-6B044D68AA1E}"/>
                </a:ext>
              </a:extLst>
            </p:cNvPr>
            <p:cNvSpPr/>
            <p:nvPr/>
          </p:nvSpPr>
          <p:spPr>
            <a:xfrm>
              <a:off x="1068046" y="5923317"/>
              <a:ext cx="6097930" cy="1077218"/>
            </a:xfrm>
            <a:prstGeom prst="rect">
              <a:avLst/>
            </a:prstGeom>
          </p:spPr>
          <p:txBody>
            <a:bodyPr wrap="square">
              <a:spAutoFit/>
            </a:bodyPr>
            <a:lstStyle/>
            <a:p>
              <a:pPr>
                <a:spcAft>
                  <a:spcPts val="1800"/>
                </a:spcAft>
              </a:pPr>
              <a:r>
                <a:rPr lang="en-US" sz="3200" b="1" dirty="0">
                  <a:solidFill>
                    <a:schemeClr val="tx1">
                      <a:lumMod val="50000"/>
                      <a:lumOff val="50000"/>
                    </a:schemeClr>
                  </a:solidFill>
                  <a:cs typeface="Gill Sans Nova Ultra Bold" panose="020F0502020204030204" pitchFamily="34" charset="0"/>
                </a:rPr>
                <a:t>Designing Solutions for Urban Community Resilience </a:t>
              </a:r>
            </a:p>
          </p:txBody>
        </p:sp>
        <p:sp>
          <p:nvSpPr>
            <p:cNvPr id="14" name="Rectangle 13">
              <a:extLst>
                <a:ext uri="{FF2B5EF4-FFF2-40B4-BE49-F238E27FC236}">
                  <a16:creationId xmlns:a16="http://schemas.microsoft.com/office/drawing/2014/main" id="{1A0F1429-801B-DC44-B58C-C4952735BD18}"/>
                </a:ext>
              </a:extLst>
            </p:cNvPr>
            <p:cNvSpPr/>
            <p:nvPr/>
          </p:nvSpPr>
          <p:spPr>
            <a:xfrm>
              <a:off x="1068046" y="7164296"/>
              <a:ext cx="6097930" cy="707886"/>
            </a:xfrm>
            <a:prstGeom prst="rect">
              <a:avLst/>
            </a:prstGeom>
          </p:spPr>
          <p:txBody>
            <a:bodyPr wrap="square">
              <a:spAutoFit/>
            </a:bodyPr>
            <a:lstStyle/>
            <a:p>
              <a:pPr>
                <a:spcAft>
                  <a:spcPts val="1800"/>
                </a:spcAft>
              </a:pPr>
              <a:r>
                <a:rPr lang="en-US" sz="2000" b="1" dirty="0">
                  <a:solidFill>
                    <a:schemeClr val="tx1">
                      <a:lumMod val="50000"/>
                      <a:lumOff val="50000"/>
                    </a:schemeClr>
                  </a:solidFill>
                  <a:cs typeface="Gill Sans Nova Ultra Bold" panose="020F0502020204030204" pitchFamily="34" charset="0"/>
                </a:rPr>
                <a:t>A methodology to co-design viable, inclusive and sustainable community resilience solutions</a:t>
              </a:r>
            </a:p>
          </p:txBody>
        </p:sp>
      </p:grpSp>
      <p:sp>
        <p:nvSpPr>
          <p:cNvPr id="18" name="Freeform 17">
            <a:extLst>
              <a:ext uri="{FF2B5EF4-FFF2-40B4-BE49-F238E27FC236}">
                <a16:creationId xmlns:a16="http://schemas.microsoft.com/office/drawing/2014/main" id="{D40F2BD8-A97A-D742-98F3-1A80080F8800}"/>
              </a:ext>
            </a:extLst>
          </p:cNvPr>
          <p:cNvSpPr/>
          <p:nvPr/>
        </p:nvSpPr>
        <p:spPr>
          <a:xfrm rot="16200000">
            <a:off x="-297301" y="5552176"/>
            <a:ext cx="1706969" cy="742280"/>
          </a:xfrm>
          <a:custGeom>
            <a:avLst/>
            <a:gdLst>
              <a:gd name="connsiteX0" fmla="*/ 1372436 w 1372436"/>
              <a:gd name="connsiteY0" fmla="*/ 0 h 694809"/>
              <a:gd name="connsiteX1" fmla="*/ 1372436 w 1372436"/>
              <a:gd name="connsiteY1" fmla="*/ 694809 h 694809"/>
              <a:gd name="connsiteX2" fmla="*/ 0 w 1372436"/>
              <a:gd name="connsiteY2" fmla="*/ 694809 h 694809"/>
              <a:gd name="connsiteX3" fmla="*/ 115797 w 1372436"/>
              <a:gd name="connsiteY3" fmla="*/ 347405 h 694809"/>
              <a:gd name="connsiteX4" fmla="*/ 0 w 1372436"/>
              <a:gd name="connsiteY4" fmla="*/ 0 h 694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36" h="694809">
                <a:moveTo>
                  <a:pt x="1372436" y="0"/>
                </a:moveTo>
                <a:lnTo>
                  <a:pt x="1372436" y="694809"/>
                </a:lnTo>
                <a:lnTo>
                  <a:pt x="0" y="694809"/>
                </a:lnTo>
                <a:lnTo>
                  <a:pt x="115797" y="347405"/>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72000" rIns="144000" rtlCol="0" anchor="ctr"/>
          <a:lstStyle/>
          <a:p>
            <a:pPr algn="ctr"/>
            <a:r>
              <a:rPr lang="en-US" sz="1200" b="1" dirty="0">
                <a:solidFill>
                  <a:schemeClr val="bg1"/>
                </a:solidFill>
                <a:latin typeface="Gill Sans Nova" panose="020B0602020104020203" pitchFamily="34" charset="0"/>
              </a:rPr>
              <a:t>PART</a:t>
            </a:r>
            <a:endParaRPr lang="en-US" b="1" dirty="0">
              <a:solidFill>
                <a:schemeClr val="bg1"/>
              </a:solidFill>
              <a:latin typeface="Gill Sans Nova" panose="020B0602020104020203" pitchFamily="34" charset="0"/>
            </a:endParaRPr>
          </a:p>
          <a:p>
            <a:pPr algn="ctr"/>
            <a:r>
              <a:rPr lang="en-US" sz="2400" b="1" dirty="0">
                <a:solidFill>
                  <a:schemeClr val="bg1"/>
                </a:solidFill>
                <a:latin typeface="Gill Sans Nova" panose="020B0602020104020203" pitchFamily="34" charset="0"/>
              </a:rPr>
              <a:t>1/3</a:t>
            </a:r>
            <a:endParaRPr lang="en-US" b="1" dirty="0">
              <a:solidFill>
                <a:schemeClr val="bg1"/>
              </a:solidFill>
              <a:latin typeface="Gill Sans Nova" panose="020B0602020104020203" pitchFamily="34" charset="0"/>
            </a:endParaRPr>
          </a:p>
        </p:txBody>
      </p:sp>
    </p:spTree>
    <p:extLst>
      <p:ext uri="{BB962C8B-B14F-4D97-AF65-F5344CB8AC3E}">
        <p14:creationId xmlns:p14="http://schemas.microsoft.com/office/powerpoint/2010/main" val="3369830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649E507-6502-DD4D-9908-591B7DB44237}"/>
              </a:ext>
            </a:extLst>
          </p:cNvPr>
          <p:cNvSpPr/>
          <p:nvPr/>
        </p:nvSpPr>
        <p:spPr>
          <a:xfrm>
            <a:off x="0" y="1"/>
            <a:ext cx="7559675" cy="26574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8CDE72DA-59D8-7346-AF3D-068CB7CD9BC9}"/>
              </a:ext>
            </a:extLst>
          </p:cNvPr>
          <p:cNvSpPr/>
          <p:nvPr/>
        </p:nvSpPr>
        <p:spPr>
          <a:xfrm>
            <a:off x="390525" y="2611709"/>
            <a:ext cx="113665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10</a:t>
            </a:fld>
            <a:endParaRPr lang="en-US" dirty="0"/>
          </a:p>
        </p:txBody>
      </p:sp>
      <p:sp>
        <p:nvSpPr>
          <p:cNvPr id="107" name="Rectangle 106">
            <a:extLst>
              <a:ext uri="{FF2B5EF4-FFF2-40B4-BE49-F238E27FC236}">
                <a16:creationId xmlns:a16="http://schemas.microsoft.com/office/drawing/2014/main" id="{63F47C2C-D279-FF48-9829-4306DC910290}"/>
              </a:ext>
            </a:extLst>
          </p:cNvPr>
          <p:cNvSpPr/>
          <p:nvPr/>
        </p:nvSpPr>
        <p:spPr>
          <a:xfrm>
            <a:off x="390525" y="3042503"/>
            <a:ext cx="6845312" cy="1587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600"/>
              </a:spcAft>
            </a:pPr>
            <a:r>
              <a:rPr lang="en-US" sz="1400" b="1" dirty="0">
                <a:solidFill>
                  <a:schemeClr val="tx1"/>
                </a:solidFill>
              </a:rPr>
              <a:t>What is this?</a:t>
            </a:r>
          </a:p>
          <a:p>
            <a:pPr>
              <a:spcAft>
                <a:spcPts val="600"/>
              </a:spcAft>
            </a:pPr>
            <a:r>
              <a:rPr lang="en-US" sz="1400" dirty="0">
                <a:solidFill>
                  <a:schemeClr val="tx1"/>
                </a:solidFill>
              </a:rPr>
              <a:t>If you are planning to help a community design viable, inclusive and sustainable solutions to address their disaster risks, this handbook will help you to lead them through that journey. It contains tips and tools for successfully facilitating a group of community stakeholders. It will help you to plan, prepare for and run activities that will keep your stakeholders engaged and participating fully in the process. </a:t>
            </a:r>
          </a:p>
        </p:txBody>
      </p:sp>
      <p:sp>
        <p:nvSpPr>
          <p:cNvPr id="10" name="Rectangle 9">
            <a:extLst>
              <a:ext uri="{FF2B5EF4-FFF2-40B4-BE49-F238E27FC236}">
                <a16:creationId xmlns:a16="http://schemas.microsoft.com/office/drawing/2014/main" id="{23A0ABFD-F5F3-C64E-ADE8-2BA6F74DDFA8}"/>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5">
                    <a:lumMod val="20000"/>
                    <a:lumOff val="80000"/>
                  </a:schemeClr>
                </a:solidFill>
              </a:rPr>
              <a:t>U1</a:t>
            </a:r>
          </a:p>
        </p:txBody>
      </p:sp>
      <p:sp>
        <p:nvSpPr>
          <p:cNvPr id="11" name="Rectangle 10">
            <a:extLst>
              <a:ext uri="{FF2B5EF4-FFF2-40B4-BE49-F238E27FC236}">
                <a16:creationId xmlns:a16="http://schemas.microsoft.com/office/drawing/2014/main" id="{329C6CC4-3886-C24B-BF55-BDC85AEFE561}"/>
              </a:ext>
            </a:extLst>
          </p:cNvPr>
          <p:cNvSpPr/>
          <p:nvPr/>
        </p:nvSpPr>
        <p:spPr>
          <a:xfrm>
            <a:off x="5092185" y="231008"/>
            <a:ext cx="206786" cy="131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5">
                    <a:lumMod val="20000"/>
                    <a:lumOff val="80000"/>
                  </a:schemeClr>
                </a:solidFill>
              </a:rPr>
              <a:t>U2</a:t>
            </a:r>
          </a:p>
        </p:txBody>
      </p:sp>
      <p:grpSp>
        <p:nvGrpSpPr>
          <p:cNvPr id="12" name="Group 11">
            <a:extLst>
              <a:ext uri="{FF2B5EF4-FFF2-40B4-BE49-F238E27FC236}">
                <a16:creationId xmlns:a16="http://schemas.microsoft.com/office/drawing/2014/main" id="{722B1C59-9DCF-D24C-B4B5-4EBBAB7E2789}"/>
              </a:ext>
            </a:extLst>
          </p:cNvPr>
          <p:cNvGrpSpPr/>
          <p:nvPr/>
        </p:nvGrpSpPr>
        <p:grpSpPr>
          <a:xfrm>
            <a:off x="5797754" y="219189"/>
            <a:ext cx="883274" cy="165434"/>
            <a:chOff x="5797754" y="431068"/>
            <a:chExt cx="883274" cy="165434"/>
          </a:xfrm>
          <a:solidFill>
            <a:schemeClr val="bg1"/>
          </a:solidFill>
        </p:grpSpPr>
        <p:sp>
          <p:nvSpPr>
            <p:cNvPr id="13" name="Hexagon 180">
              <a:extLst>
                <a:ext uri="{FF2B5EF4-FFF2-40B4-BE49-F238E27FC236}">
                  <a16:creationId xmlns:a16="http://schemas.microsoft.com/office/drawing/2014/main" id="{7EAF9F19-E644-F047-AFD1-1ACBF2655075}"/>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80">
              <a:extLst>
                <a:ext uri="{FF2B5EF4-FFF2-40B4-BE49-F238E27FC236}">
                  <a16:creationId xmlns:a16="http://schemas.microsoft.com/office/drawing/2014/main" id="{75CA0B80-A837-404C-9CFD-DF94345F9F42}"/>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80">
              <a:extLst>
                <a:ext uri="{FF2B5EF4-FFF2-40B4-BE49-F238E27FC236}">
                  <a16:creationId xmlns:a16="http://schemas.microsoft.com/office/drawing/2014/main" id="{BB8521C7-64FF-C449-A31E-DE3CED5FC8AC}"/>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80">
              <a:extLst>
                <a:ext uri="{FF2B5EF4-FFF2-40B4-BE49-F238E27FC236}">
                  <a16:creationId xmlns:a16="http://schemas.microsoft.com/office/drawing/2014/main" id="{170231BA-A4BA-014B-AEE4-2412E24986A0}"/>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D1E663CD-8B53-8F44-B5A9-0FC90EAAC48F}"/>
              </a:ext>
            </a:extLst>
          </p:cNvPr>
          <p:cNvSpPr/>
          <p:nvPr/>
        </p:nvSpPr>
        <p:spPr>
          <a:xfrm>
            <a:off x="5123578" y="442748"/>
            <a:ext cx="144000" cy="1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74FD2752-DD02-B045-97FA-98030DF7C3D6}"/>
              </a:ext>
            </a:extLst>
          </p:cNvPr>
          <p:cNvPicPr>
            <a:picLocks noChangeAspect="1"/>
          </p:cNvPicPr>
          <p:nvPr/>
        </p:nvPicPr>
        <p:blipFill>
          <a:blip r:embed="rId2"/>
          <a:stretch>
            <a:fillRect/>
          </a:stretch>
        </p:blipFill>
        <p:spPr>
          <a:xfrm>
            <a:off x="5525167" y="173468"/>
            <a:ext cx="206609" cy="237600"/>
          </a:xfrm>
          <a:prstGeom prst="rect">
            <a:avLst/>
          </a:prstGeom>
        </p:spPr>
      </p:pic>
      <p:pic>
        <p:nvPicPr>
          <p:cNvPr id="20" name="Picture 19">
            <a:extLst>
              <a:ext uri="{FF2B5EF4-FFF2-40B4-BE49-F238E27FC236}">
                <a16:creationId xmlns:a16="http://schemas.microsoft.com/office/drawing/2014/main" id="{3FAAABBF-ED63-0841-83F0-390357747CB0}"/>
              </a:ext>
            </a:extLst>
          </p:cNvPr>
          <p:cNvPicPr>
            <a:picLocks noChangeAspect="1"/>
          </p:cNvPicPr>
          <p:nvPr/>
        </p:nvPicPr>
        <p:blipFill>
          <a:blip r:embed="rId3"/>
          <a:stretch>
            <a:fillRect/>
          </a:stretch>
        </p:blipFill>
        <p:spPr>
          <a:xfrm>
            <a:off x="6901960" y="178500"/>
            <a:ext cx="264480" cy="208800"/>
          </a:xfrm>
          <a:prstGeom prst="rect">
            <a:avLst/>
          </a:prstGeom>
        </p:spPr>
      </p:pic>
      <p:grpSp>
        <p:nvGrpSpPr>
          <p:cNvPr id="21" name="Group 20">
            <a:extLst>
              <a:ext uri="{FF2B5EF4-FFF2-40B4-BE49-F238E27FC236}">
                <a16:creationId xmlns:a16="http://schemas.microsoft.com/office/drawing/2014/main" id="{30E27A87-D637-3E45-8ADA-5ECFE4EF4170}"/>
              </a:ext>
            </a:extLst>
          </p:cNvPr>
          <p:cNvGrpSpPr/>
          <p:nvPr/>
        </p:nvGrpSpPr>
        <p:grpSpPr>
          <a:xfrm>
            <a:off x="5797754" y="219189"/>
            <a:ext cx="879331" cy="160053"/>
            <a:chOff x="5797754" y="219189"/>
            <a:chExt cx="879331" cy="160053"/>
          </a:xfrm>
        </p:grpSpPr>
        <p:sp>
          <p:nvSpPr>
            <p:cNvPr id="22" name="TextBox 21">
              <a:extLst>
                <a:ext uri="{FF2B5EF4-FFF2-40B4-BE49-F238E27FC236}">
                  <a16:creationId xmlns:a16="http://schemas.microsoft.com/office/drawing/2014/main" id="{803883C2-1B31-4E43-AB83-227799AF5432}"/>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5">
                      <a:lumMod val="20000"/>
                      <a:lumOff val="80000"/>
                    </a:schemeClr>
                  </a:solidFill>
                  <a:latin typeface="Roboto" panose="02000000000000000000" pitchFamily="2" charset="0"/>
                  <a:ea typeface="Roboto" panose="02000000000000000000" pitchFamily="2" charset="0"/>
                </a:rPr>
                <a:t>6</a:t>
              </a:r>
            </a:p>
          </p:txBody>
        </p:sp>
        <p:sp>
          <p:nvSpPr>
            <p:cNvPr id="23" name="TextBox 22">
              <a:extLst>
                <a:ext uri="{FF2B5EF4-FFF2-40B4-BE49-F238E27FC236}">
                  <a16:creationId xmlns:a16="http://schemas.microsoft.com/office/drawing/2014/main" id="{E53B722E-320E-FA42-9B6F-E6BFB5F7C4A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5">
                      <a:lumMod val="20000"/>
                      <a:lumOff val="80000"/>
                    </a:schemeClr>
                  </a:solidFill>
                  <a:latin typeface="Roboto" panose="02000000000000000000" pitchFamily="2" charset="0"/>
                  <a:ea typeface="Roboto" panose="02000000000000000000" pitchFamily="2" charset="0"/>
                </a:rPr>
                <a:t>5</a:t>
              </a:r>
            </a:p>
          </p:txBody>
        </p:sp>
        <p:sp>
          <p:nvSpPr>
            <p:cNvPr id="24" name="TextBox 23">
              <a:extLst>
                <a:ext uri="{FF2B5EF4-FFF2-40B4-BE49-F238E27FC236}">
                  <a16:creationId xmlns:a16="http://schemas.microsoft.com/office/drawing/2014/main" id="{8D67C4C4-B468-CB49-A108-C108571FB024}"/>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5">
                      <a:lumMod val="20000"/>
                      <a:lumOff val="80000"/>
                    </a:schemeClr>
                  </a:solidFill>
                  <a:latin typeface="Roboto" panose="02000000000000000000" pitchFamily="2" charset="0"/>
                  <a:ea typeface="Roboto" panose="02000000000000000000" pitchFamily="2" charset="0"/>
                </a:rPr>
                <a:t>4</a:t>
              </a:r>
            </a:p>
          </p:txBody>
        </p:sp>
        <p:sp>
          <p:nvSpPr>
            <p:cNvPr id="25" name="TextBox 24">
              <a:extLst>
                <a:ext uri="{FF2B5EF4-FFF2-40B4-BE49-F238E27FC236}">
                  <a16:creationId xmlns:a16="http://schemas.microsoft.com/office/drawing/2014/main" id="{1E830F4F-1B15-DB4C-BE30-033B62A97ADB}"/>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5">
                      <a:lumMod val="20000"/>
                      <a:lumOff val="80000"/>
                    </a:schemeClr>
                  </a:solidFill>
                  <a:latin typeface="Roboto" panose="02000000000000000000" pitchFamily="2" charset="0"/>
                  <a:ea typeface="Roboto" panose="02000000000000000000" pitchFamily="2" charset="0"/>
                </a:rPr>
                <a:t>3</a:t>
              </a:r>
            </a:p>
          </p:txBody>
        </p:sp>
      </p:grpSp>
      <p:pic>
        <p:nvPicPr>
          <p:cNvPr id="26" name="Picture 25">
            <a:extLst>
              <a:ext uri="{FF2B5EF4-FFF2-40B4-BE49-F238E27FC236}">
                <a16:creationId xmlns:a16="http://schemas.microsoft.com/office/drawing/2014/main" id="{FB515963-96A7-E14A-9892-B76B42185522}"/>
              </a:ext>
            </a:extLst>
          </p:cNvPr>
          <p:cNvPicPr>
            <a:picLocks noChangeAspect="1"/>
          </p:cNvPicPr>
          <p:nvPr/>
        </p:nvPicPr>
        <p:blipFill>
          <a:blip r:embed="rId4"/>
          <a:stretch>
            <a:fillRect/>
          </a:stretch>
        </p:blipFill>
        <p:spPr>
          <a:xfrm>
            <a:off x="4556972" y="166371"/>
            <a:ext cx="199893" cy="251589"/>
          </a:xfrm>
          <a:prstGeom prst="rect">
            <a:avLst/>
          </a:prstGeom>
        </p:spPr>
      </p:pic>
      <p:pic>
        <p:nvPicPr>
          <p:cNvPr id="3" name="Picture 2">
            <a:extLst>
              <a:ext uri="{FF2B5EF4-FFF2-40B4-BE49-F238E27FC236}">
                <a16:creationId xmlns:a16="http://schemas.microsoft.com/office/drawing/2014/main" id="{89AAF2DF-B9FF-6644-97D3-0FD14F1A8ABB}"/>
              </a:ext>
            </a:extLst>
          </p:cNvPr>
          <p:cNvPicPr>
            <a:picLocks noChangeAspect="1"/>
          </p:cNvPicPr>
          <p:nvPr/>
        </p:nvPicPr>
        <p:blipFill>
          <a:blip r:embed="rId5"/>
          <a:stretch>
            <a:fillRect/>
          </a:stretch>
        </p:blipFill>
        <p:spPr>
          <a:xfrm>
            <a:off x="657225" y="1467021"/>
            <a:ext cx="603250" cy="973426"/>
          </a:xfrm>
          <a:prstGeom prst="rect">
            <a:avLst/>
          </a:prstGeom>
        </p:spPr>
      </p:pic>
      <p:sp>
        <p:nvSpPr>
          <p:cNvPr id="27" name="Rectangle 26">
            <a:extLst>
              <a:ext uri="{FF2B5EF4-FFF2-40B4-BE49-F238E27FC236}">
                <a16:creationId xmlns:a16="http://schemas.microsoft.com/office/drawing/2014/main" id="{C91B225F-24DB-4C4A-BEF6-F9C457AC93C6}"/>
              </a:ext>
            </a:extLst>
          </p:cNvPr>
          <p:cNvSpPr/>
          <p:nvPr/>
        </p:nvSpPr>
        <p:spPr>
          <a:xfrm>
            <a:off x="1527175" y="1630691"/>
            <a:ext cx="883709" cy="2621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9AFDE6A-DB13-5148-BF56-E98BF288977A}"/>
              </a:ext>
            </a:extLst>
          </p:cNvPr>
          <p:cNvSpPr txBox="1"/>
          <p:nvPr/>
        </p:nvSpPr>
        <p:spPr>
          <a:xfrm>
            <a:off x="1527174" y="1603564"/>
            <a:ext cx="5638801" cy="815608"/>
          </a:xfrm>
          <a:prstGeom prst="rect">
            <a:avLst/>
          </a:prstGeom>
          <a:noFill/>
        </p:spPr>
        <p:txBody>
          <a:bodyPr wrap="square" rtlCol="0" anchor="ctr">
            <a:spAutoFit/>
          </a:bodyPr>
          <a:lstStyle/>
          <a:p>
            <a:pPr>
              <a:spcAft>
                <a:spcPts val="600"/>
              </a:spcAft>
            </a:pPr>
            <a:r>
              <a:rPr lang="en-US" sz="1400" b="1" dirty="0">
                <a:solidFill>
                  <a:srgbClr val="FFFFFF"/>
                </a:solidFill>
                <a:latin typeface="Gill Sans MT" panose="020B0502020104020203" pitchFamily="34" charset="77"/>
              </a:rPr>
              <a:t>Unit Two</a:t>
            </a:r>
          </a:p>
          <a:p>
            <a:pPr>
              <a:spcAft>
                <a:spcPts val="600"/>
              </a:spcAft>
            </a:pPr>
            <a:r>
              <a:rPr lang="en-US" sz="2800" b="1" dirty="0">
                <a:solidFill>
                  <a:schemeClr val="accent5"/>
                </a:solidFill>
                <a:latin typeface="Gill Sans MT" panose="020B0502020104020203" pitchFamily="34" charset="77"/>
              </a:rPr>
              <a:t>Facilitator’s handbook</a:t>
            </a:r>
          </a:p>
        </p:txBody>
      </p:sp>
    </p:spTree>
    <p:extLst>
      <p:ext uri="{BB962C8B-B14F-4D97-AF65-F5344CB8AC3E}">
        <p14:creationId xmlns:p14="http://schemas.microsoft.com/office/powerpoint/2010/main" val="3435280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F756B-3BDD-FF47-98EC-CF25754DFC28}"/>
              </a:ext>
            </a:extLst>
          </p:cNvPr>
          <p:cNvPicPr>
            <a:picLocks noChangeAspect="1"/>
          </p:cNvPicPr>
          <p:nvPr/>
        </p:nvPicPr>
        <p:blipFill rotWithShape="1">
          <a:blip r:embed="rId3"/>
          <a:srcRect l="29003" t="-380" r="22842" b="4009"/>
          <a:stretch/>
        </p:blipFill>
        <p:spPr>
          <a:xfrm>
            <a:off x="4904600" y="497284"/>
            <a:ext cx="2257424" cy="2541210"/>
          </a:xfrm>
          <a:prstGeom prst="rect">
            <a:avLst/>
          </a:prstGeom>
          <a:ln>
            <a:noFill/>
          </a:ln>
        </p:spPr>
      </p:pic>
      <p:pic>
        <p:nvPicPr>
          <p:cNvPr id="16" name="Picture 15">
            <a:extLst>
              <a:ext uri="{FF2B5EF4-FFF2-40B4-BE49-F238E27FC236}">
                <a16:creationId xmlns:a16="http://schemas.microsoft.com/office/drawing/2014/main" id="{F690F966-45AE-4E44-9C14-5876372F4B69}"/>
              </a:ext>
            </a:extLst>
          </p:cNvPr>
          <p:cNvPicPr>
            <a:picLocks noChangeAspect="1"/>
          </p:cNvPicPr>
          <p:nvPr/>
        </p:nvPicPr>
        <p:blipFill rotWithShape="1">
          <a:blip r:embed="rId4"/>
          <a:srcRect l="14513" t="10683" r="14636" b="9460"/>
          <a:stretch/>
        </p:blipFill>
        <p:spPr>
          <a:xfrm>
            <a:off x="4904599" y="6313622"/>
            <a:ext cx="2257424" cy="3813831"/>
          </a:xfrm>
          <a:prstGeom prst="rect">
            <a:avLst/>
          </a:prstGeom>
        </p:spPr>
      </p:pic>
      <p:pic>
        <p:nvPicPr>
          <p:cNvPr id="15" name="Picture 14">
            <a:extLst>
              <a:ext uri="{FF2B5EF4-FFF2-40B4-BE49-F238E27FC236}">
                <a16:creationId xmlns:a16="http://schemas.microsoft.com/office/drawing/2014/main" id="{907E9F2A-983B-B64F-BD5D-0B118F2F9027}"/>
              </a:ext>
            </a:extLst>
          </p:cNvPr>
          <p:cNvPicPr>
            <a:picLocks noChangeAspect="1"/>
          </p:cNvPicPr>
          <p:nvPr/>
        </p:nvPicPr>
        <p:blipFill rotWithShape="1">
          <a:blip r:embed="rId5"/>
          <a:srcRect l="7054" t="3824" r="42227" b="10731"/>
          <a:stretch/>
        </p:blipFill>
        <p:spPr>
          <a:xfrm>
            <a:off x="385799" y="3249911"/>
            <a:ext cx="2257426" cy="2852296"/>
          </a:xfrm>
          <a:prstGeom prst="rect">
            <a:avLst/>
          </a:prstGeom>
          <a:ln>
            <a:noFill/>
          </a:ln>
        </p:spPr>
      </p:pic>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11</a:t>
            </a:fld>
            <a:endParaRPr lang="en-US" dirty="0"/>
          </a:p>
        </p:txBody>
      </p:sp>
      <p:sp>
        <p:nvSpPr>
          <p:cNvPr id="20" name="Rectangle 19">
            <a:extLst>
              <a:ext uri="{FF2B5EF4-FFF2-40B4-BE49-F238E27FC236}">
                <a16:creationId xmlns:a16="http://schemas.microsoft.com/office/drawing/2014/main" id="{BD4032C9-3468-C440-8A12-BA7013D7323F}"/>
              </a:ext>
            </a:extLst>
          </p:cNvPr>
          <p:cNvSpPr/>
          <p:nvPr/>
        </p:nvSpPr>
        <p:spPr>
          <a:xfrm>
            <a:off x="385799" y="497285"/>
            <a:ext cx="4522751" cy="2541211"/>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noAutofit/>
          </a:bodyPr>
          <a:lstStyle/>
          <a:p>
            <a:pPr lvl="0">
              <a:spcAft>
                <a:spcPts val="1000"/>
              </a:spcAft>
            </a:pPr>
            <a:r>
              <a:rPr lang="en-US" sz="1000" b="1" dirty="0">
                <a:solidFill>
                  <a:schemeClr val="accent5"/>
                </a:solidFill>
              </a:rPr>
              <a:t>The room</a:t>
            </a:r>
            <a:endParaRPr lang="en-US" sz="1000" dirty="0">
              <a:solidFill>
                <a:schemeClr val="accent5"/>
              </a:solidFill>
            </a:endParaRPr>
          </a:p>
          <a:p>
            <a:pPr marL="213750" indent="-213750">
              <a:spcAft>
                <a:spcPts val="400"/>
              </a:spcAft>
              <a:buFont typeface="Arial" panose="020B0604020202020204" pitchFamily="34" charset="0"/>
              <a:buChar char="•"/>
            </a:pPr>
            <a:r>
              <a:rPr lang="en-AU" sz="1000" dirty="0">
                <a:solidFill>
                  <a:schemeClr val="tx2"/>
                </a:solidFill>
              </a:rPr>
              <a:t>You want a large space with tables set up in groups around the room. Each table should seat 6-8 participants maximum. Seats should all face the front of the room.</a:t>
            </a:r>
          </a:p>
          <a:p>
            <a:pPr marL="213750" indent="-213750">
              <a:spcAft>
                <a:spcPts val="400"/>
              </a:spcAft>
              <a:buFont typeface="Arial" panose="020B0604020202020204" pitchFamily="34" charset="0"/>
              <a:buChar char="•"/>
            </a:pPr>
            <a:r>
              <a:rPr lang="en-AU" sz="1000" dirty="0">
                <a:solidFill>
                  <a:schemeClr val="tx2"/>
                </a:solidFill>
              </a:rPr>
              <a:t>Light, ideally natural light, is important to keep participants alert and awake. Try to keep curtains open at all times or the room well lit.  </a:t>
            </a:r>
          </a:p>
          <a:p>
            <a:pPr marL="213750" indent="-213750">
              <a:spcAft>
                <a:spcPts val="400"/>
              </a:spcAft>
              <a:buFont typeface="Arial" panose="020B0604020202020204" pitchFamily="34" charset="0"/>
              <a:buChar char="•"/>
            </a:pPr>
            <a:r>
              <a:rPr lang="en-AU" sz="1000" dirty="0">
                <a:solidFill>
                  <a:schemeClr val="tx2"/>
                </a:solidFill>
              </a:rPr>
              <a:t>Ideally there will be a lot of space on the walls to stick up flip chart paper. The more available wall space in the workshop room, the better. This is important because the more time that participants spend on their feet, the more energetic, collaborative and creative they can be.</a:t>
            </a:r>
          </a:p>
          <a:p>
            <a:pPr marL="213750" indent="-213750">
              <a:spcAft>
                <a:spcPts val="400"/>
              </a:spcAft>
              <a:buFont typeface="Arial" panose="020B0604020202020204" pitchFamily="34" charset="0"/>
              <a:buChar char="•"/>
            </a:pPr>
            <a:r>
              <a:rPr lang="en-AU" sz="1000" dirty="0">
                <a:solidFill>
                  <a:schemeClr val="tx2"/>
                </a:solidFill>
              </a:rPr>
              <a:t>Have flipchart stands and/or whiteboards and/or pin boards around the room for writing on, capturing conversations and displaying outputs for different exercises.</a:t>
            </a:r>
            <a:endParaRPr lang="en-AU" sz="1400" dirty="0">
              <a:solidFill>
                <a:schemeClr val="tx2"/>
              </a:solidFill>
            </a:endParaRPr>
          </a:p>
        </p:txBody>
      </p:sp>
      <p:sp>
        <p:nvSpPr>
          <p:cNvPr id="24" name="Rectangle 23">
            <a:extLst>
              <a:ext uri="{FF2B5EF4-FFF2-40B4-BE49-F238E27FC236}">
                <a16:creationId xmlns:a16="http://schemas.microsoft.com/office/drawing/2014/main" id="{5DE961DC-7F38-0D44-90D8-A0B378341916}"/>
              </a:ext>
            </a:extLst>
          </p:cNvPr>
          <p:cNvSpPr/>
          <p:nvPr/>
        </p:nvSpPr>
        <p:spPr>
          <a:xfrm>
            <a:off x="2643224" y="3249912"/>
            <a:ext cx="4522751" cy="2852296"/>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numCol="2" rtlCol="0" anchor="t" anchorCtr="0">
            <a:noAutofit/>
          </a:bodyPr>
          <a:lstStyle/>
          <a:p>
            <a:pPr lvl="0">
              <a:spcAft>
                <a:spcPts val="1000"/>
              </a:spcAft>
            </a:pPr>
            <a:r>
              <a:rPr lang="en-US" sz="1000" b="1" dirty="0">
                <a:solidFill>
                  <a:schemeClr val="accent5"/>
                </a:solidFill>
              </a:rPr>
              <a:t>Materials</a:t>
            </a:r>
            <a:endParaRPr lang="en-US" sz="1400" dirty="0">
              <a:solidFill>
                <a:schemeClr val="accent5"/>
              </a:solidFill>
            </a:endParaRPr>
          </a:p>
          <a:p>
            <a:pPr marL="213750" indent="-213750">
              <a:spcAft>
                <a:spcPts val="400"/>
              </a:spcAft>
              <a:buFont typeface="Arial" panose="020B0604020202020204" pitchFamily="34" charset="0"/>
              <a:buChar char="•"/>
            </a:pPr>
            <a:r>
              <a:rPr lang="en-AU" sz="1000" dirty="0">
                <a:solidFill>
                  <a:schemeClr val="tx2"/>
                </a:solidFill>
              </a:rPr>
              <a:t>A projector can be useful to share inspiration with the participants, as well as diagrams and worksheets. You can prepare a basic slide deck before the workshop. </a:t>
            </a:r>
          </a:p>
          <a:p>
            <a:pPr marL="213750" indent="-213750">
              <a:spcAft>
                <a:spcPts val="400"/>
              </a:spcAft>
              <a:buFont typeface="Arial" panose="020B0604020202020204" pitchFamily="34" charset="0"/>
              <a:buChar char="•"/>
            </a:pPr>
            <a:r>
              <a:rPr lang="en-AU" sz="1000" dirty="0">
                <a:solidFill>
                  <a:schemeClr val="tx2"/>
                </a:solidFill>
              </a:rPr>
              <a:t>Flip chart stands, paper and thick markers </a:t>
            </a:r>
          </a:p>
          <a:p>
            <a:pPr marL="213750" indent="-213750">
              <a:spcAft>
                <a:spcPts val="400"/>
              </a:spcAft>
              <a:buFont typeface="Arial" panose="020B0604020202020204" pitchFamily="34" charset="0"/>
              <a:buChar char="•"/>
            </a:pPr>
            <a:r>
              <a:rPr lang="en-AU" sz="1000" dirty="0">
                <a:solidFill>
                  <a:schemeClr val="tx2"/>
                </a:solidFill>
              </a:rPr>
              <a:t>Whiteboards and whiteboard markers </a:t>
            </a:r>
          </a:p>
          <a:p>
            <a:pPr marL="213750" indent="-213750">
              <a:spcAft>
                <a:spcPts val="400"/>
              </a:spcAft>
              <a:buFont typeface="Arial" panose="020B0604020202020204" pitchFamily="34" charset="0"/>
              <a:buChar char="•"/>
            </a:pPr>
            <a:r>
              <a:rPr lang="en-AU" sz="1000" dirty="0">
                <a:solidFill>
                  <a:schemeClr val="tx2"/>
                </a:solidFill>
              </a:rPr>
              <a:t>Large pin board</a:t>
            </a:r>
          </a:p>
          <a:p>
            <a:pPr marL="213750" indent="-213750">
              <a:spcAft>
                <a:spcPts val="400"/>
              </a:spcAft>
              <a:buFont typeface="Arial" panose="020B0604020202020204" pitchFamily="34" charset="0"/>
              <a:buChar char="•"/>
            </a:pPr>
            <a:r>
              <a:rPr lang="en-AU" sz="1000" dirty="0">
                <a:solidFill>
                  <a:schemeClr val="tx2"/>
                </a:solidFill>
              </a:rPr>
              <a:t>Post-its</a:t>
            </a:r>
          </a:p>
          <a:p>
            <a:pPr marL="213750" indent="-213750">
              <a:spcAft>
                <a:spcPts val="400"/>
              </a:spcAft>
              <a:buFont typeface="Arial" panose="020B0604020202020204" pitchFamily="34" charset="0"/>
              <a:buChar char="•"/>
            </a:pPr>
            <a:r>
              <a:rPr lang="en-AU" sz="1000" dirty="0">
                <a:solidFill>
                  <a:schemeClr val="tx2"/>
                </a:solidFill>
              </a:rPr>
              <a:t>Sharpies (black markers)</a:t>
            </a:r>
          </a:p>
          <a:p>
            <a:pPr>
              <a:spcAft>
                <a:spcPts val="1000"/>
              </a:spcAft>
            </a:pPr>
            <a:endParaRPr lang="en-US" sz="1400" b="1" dirty="0">
              <a:solidFill>
                <a:schemeClr val="tx2"/>
              </a:solidFill>
            </a:endParaRPr>
          </a:p>
          <a:p>
            <a:pPr marL="213750" indent="-213750">
              <a:spcAft>
                <a:spcPts val="400"/>
              </a:spcAft>
              <a:buFont typeface="Arial" panose="020B0604020202020204" pitchFamily="34" charset="0"/>
              <a:buChar char="•"/>
            </a:pPr>
            <a:endParaRPr lang="en-AU" sz="1000" dirty="0">
              <a:solidFill>
                <a:schemeClr val="tx2"/>
              </a:solidFill>
            </a:endParaRPr>
          </a:p>
          <a:p>
            <a:pPr marL="213750" indent="-213750">
              <a:spcAft>
                <a:spcPts val="400"/>
              </a:spcAft>
              <a:buFont typeface="Arial" panose="020B0604020202020204" pitchFamily="34" charset="0"/>
              <a:buChar char="•"/>
            </a:pPr>
            <a:endParaRPr lang="en-AU" sz="100" dirty="0">
              <a:solidFill>
                <a:schemeClr val="tx2"/>
              </a:solidFill>
            </a:endParaRPr>
          </a:p>
          <a:p>
            <a:pPr marL="213750" indent="-213750">
              <a:spcAft>
                <a:spcPts val="400"/>
              </a:spcAft>
              <a:buFont typeface="Arial" panose="020B0604020202020204" pitchFamily="34" charset="0"/>
              <a:buChar char="•"/>
            </a:pPr>
            <a:r>
              <a:rPr lang="en-AU" sz="1000" dirty="0">
                <a:solidFill>
                  <a:schemeClr val="tx2"/>
                </a:solidFill>
              </a:rPr>
              <a:t>Masking tape and blu-tack (or other materials for sticking papers up on the wall)</a:t>
            </a:r>
          </a:p>
          <a:p>
            <a:pPr marL="213750" indent="-213750">
              <a:spcAft>
                <a:spcPts val="400"/>
              </a:spcAft>
              <a:buFont typeface="Arial" panose="020B0604020202020204" pitchFamily="34" charset="0"/>
              <a:buChar char="•"/>
            </a:pPr>
            <a:r>
              <a:rPr lang="en-AU" sz="1000" dirty="0">
                <a:solidFill>
                  <a:schemeClr val="tx2"/>
                </a:solidFill>
              </a:rPr>
              <a:t>Colouring in materials (coloured pens and pencils)</a:t>
            </a:r>
          </a:p>
          <a:p>
            <a:pPr marL="213750" indent="-213750">
              <a:spcAft>
                <a:spcPts val="400"/>
              </a:spcAft>
              <a:buFont typeface="Arial" panose="020B0604020202020204" pitchFamily="34" charset="0"/>
              <a:buChar char="•"/>
            </a:pPr>
            <a:r>
              <a:rPr lang="en-AU" sz="1000" dirty="0">
                <a:solidFill>
                  <a:schemeClr val="tx2"/>
                </a:solidFill>
              </a:rPr>
              <a:t>Coloured paper</a:t>
            </a:r>
          </a:p>
          <a:p>
            <a:pPr marL="213750" indent="-213750">
              <a:spcAft>
                <a:spcPts val="400"/>
              </a:spcAft>
              <a:buFont typeface="Arial" panose="020B0604020202020204" pitchFamily="34" charset="0"/>
              <a:buChar char="•"/>
            </a:pPr>
            <a:r>
              <a:rPr lang="en-AU" sz="1000" dirty="0">
                <a:solidFill>
                  <a:schemeClr val="tx2"/>
                </a:solidFill>
              </a:rPr>
              <a:t>A4 and A3 paper</a:t>
            </a:r>
          </a:p>
          <a:p>
            <a:pPr marL="213750" indent="-213750">
              <a:spcAft>
                <a:spcPts val="400"/>
              </a:spcAft>
              <a:buFont typeface="Arial" panose="020B0604020202020204" pitchFamily="34" charset="0"/>
              <a:buChar char="•"/>
            </a:pPr>
            <a:r>
              <a:rPr lang="en-AU" sz="1000" dirty="0">
                <a:solidFill>
                  <a:schemeClr val="tx2"/>
                </a:solidFill>
              </a:rPr>
              <a:t>Clay or modelling materials </a:t>
            </a:r>
          </a:p>
          <a:p>
            <a:pPr marL="213750" indent="-213750">
              <a:spcAft>
                <a:spcPts val="400"/>
              </a:spcAft>
              <a:buFont typeface="Arial" panose="020B0604020202020204" pitchFamily="34" charset="0"/>
              <a:buChar char="•"/>
            </a:pPr>
            <a:r>
              <a:rPr lang="en-AU" sz="1000" dirty="0">
                <a:solidFill>
                  <a:schemeClr val="tx2"/>
                </a:solidFill>
              </a:rPr>
              <a:t>Cardboard </a:t>
            </a:r>
          </a:p>
          <a:p>
            <a:pPr marL="213750" indent="-213750">
              <a:spcAft>
                <a:spcPts val="400"/>
              </a:spcAft>
              <a:buFont typeface="Arial" panose="020B0604020202020204" pitchFamily="34" charset="0"/>
              <a:buChar char="•"/>
            </a:pPr>
            <a:r>
              <a:rPr lang="en-AU" sz="1000" dirty="0">
                <a:solidFill>
                  <a:schemeClr val="tx2"/>
                </a:solidFill>
              </a:rPr>
              <a:t>Scissors</a:t>
            </a:r>
          </a:p>
          <a:p>
            <a:pPr marL="213750" indent="-213750">
              <a:spcAft>
                <a:spcPts val="400"/>
              </a:spcAft>
              <a:buFont typeface="Arial" panose="020B0604020202020204" pitchFamily="34" charset="0"/>
              <a:buChar char="•"/>
            </a:pPr>
            <a:r>
              <a:rPr lang="en-AU" sz="1000" dirty="0">
                <a:solidFill>
                  <a:schemeClr val="tx2"/>
                </a:solidFill>
              </a:rPr>
              <a:t>Coloured sticky dots (or something similar that can be used for voting)</a:t>
            </a:r>
          </a:p>
        </p:txBody>
      </p:sp>
      <p:sp>
        <p:nvSpPr>
          <p:cNvPr id="26" name="Rectangle 25">
            <a:extLst>
              <a:ext uri="{FF2B5EF4-FFF2-40B4-BE49-F238E27FC236}">
                <a16:creationId xmlns:a16="http://schemas.microsoft.com/office/drawing/2014/main" id="{5BEC9DB6-DAC7-184D-8AE1-6D41E3A539B2}"/>
              </a:ext>
            </a:extLst>
          </p:cNvPr>
          <p:cNvSpPr/>
          <p:nvPr/>
        </p:nvSpPr>
        <p:spPr>
          <a:xfrm>
            <a:off x="385799" y="6313623"/>
            <a:ext cx="4522751" cy="3813831"/>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noAutofit/>
          </a:bodyPr>
          <a:lstStyle/>
          <a:p>
            <a:pPr lvl="0">
              <a:spcAft>
                <a:spcPts val="1000"/>
              </a:spcAft>
            </a:pPr>
            <a:r>
              <a:rPr lang="en-US" sz="1000" b="1" dirty="0">
                <a:solidFill>
                  <a:schemeClr val="accent5"/>
                </a:solidFill>
              </a:rPr>
              <a:t>Workshop rules</a:t>
            </a:r>
            <a:endParaRPr lang="en-US" sz="1000" dirty="0">
              <a:solidFill>
                <a:schemeClr val="accent5"/>
              </a:solidFill>
            </a:endParaRPr>
          </a:p>
          <a:p>
            <a:pPr>
              <a:spcAft>
                <a:spcPts val="400"/>
              </a:spcAft>
            </a:pPr>
            <a:r>
              <a:rPr lang="en-AU" sz="1000" dirty="0">
                <a:solidFill>
                  <a:schemeClr val="tx2"/>
                </a:solidFill>
              </a:rPr>
              <a:t>You can use these rules to set the workshop up for success by reinforcing the desired behaviours you want to see. You can pre-print these out on coloured card, or share them on a slide presentation. You can choose the 3 or 4 that are the most important at the beginning of each day to discuss with the participants. </a:t>
            </a:r>
          </a:p>
          <a:p>
            <a:pPr marL="213750" indent="-213750">
              <a:spcAft>
                <a:spcPts val="400"/>
              </a:spcAft>
              <a:buFont typeface="Arial" panose="020B0604020202020204" pitchFamily="34" charset="0"/>
              <a:buChar char="•"/>
            </a:pPr>
            <a:r>
              <a:rPr lang="en-AU" sz="1000" dirty="0">
                <a:solidFill>
                  <a:schemeClr val="tx2"/>
                </a:solidFill>
              </a:rPr>
              <a:t>Be on time</a:t>
            </a:r>
          </a:p>
          <a:p>
            <a:pPr marL="213750" indent="-213750">
              <a:spcAft>
                <a:spcPts val="400"/>
              </a:spcAft>
              <a:buFont typeface="Arial" panose="020B0604020202020204" pitchFamily="34" charset="0"/>
              <a:buChar char="•"/>
            </a:pPr>
            <a:r>
              <a:rPr lang="en-AU" sz="1000" dirty="0">
                <a:solidFill>
                  <a:schemeClr val="tx2"/>
                </a:solidFill>
              </a:rPr>
              <a:t>Build relationships</a:t>
            </a:r>
          </a:p>
          <a:p>
            <a:pPr marL="213750" indent="-213750">
              <a:spcAft>
                <a:spcPts val="400"/>
              </a:spcAft>
              <a:buFont typeface="Arial" panose="020B0604020202020204" pitchFamily="34" charset="0"/>
              <a:buChar char="•"/>
            </a:pPr>
            <a:r>
              <a:rPr lang="en-AU" sz="1000" dirty="0">
                <a:solidFill>
                  <a:schemeClr val="tx2"/>
                </a:solidFill>
              </a:rPr>
              <a:t>Be optimistic we can build a better world </a:t>
            </a:r>
          </a:p>
          <a:p>
            <a:pPr marL="213750" indent="-213750">
              <a:spcAft>
                <a:spcPts val="400"/>
              </a:spcAft>
              <a:buFont typeface="Arial" panose="020B0604020202020204" pitchFamily="34" charset="0"/>
              <a:buChar char="•"/>
            </a:pPr>
            <a:r>
              <a:rPr lang="en-AU" sz="1000" dirty="0">
                <a:solidFill>
                  <a:schemeClr val="tx2"/>
                </a:solidFill>
              </a:rPr>
              <a:t>Trust each other</a:t>
            </a:r>
          </a:p>
          <a:p>
            <a:pPr marL="213750" indent="-213750">
              <a:spcAft>
                <a:spcPts val="400"/>
              </a:spcAft>
              <a:buFont typeface="Arial" panose="020B0604020202020204" pitchFamily="34" charset="0"/>
              <a:buChar char="•"/>
            </a:pPr>
            <a:r>
              <a:rPr lang="en-AU" sz="1000" dirty="0">
                <a:solidFill>
                  <a:schemeClr val="tx2"/>
                </a:solidFill>
              </a:rPr>
              <a:t>Be open to ideas and creativity</a:t>
            </a:r>
          </a:p>
          <a:p>
            <a:pPr marL="213750" indent="-213750">
              <a:spcAft>
                <a:spcPts val="400"/>
              </a:spcAft>
              <a:buFont typeface="Arial" panose="020B0604020202020204" pitchFamily="34" charset="0"/>
              <a:buChar char="•"/>
            </a:pPr>
            <a:r>
              <a:rPr lang="en-AU" sz="1000" dirty="0">
                <a:solidFill>
                  <a:schemeClr val="tx2"/>
                </a:solidFill>
              </a:rPr>
              <a:t>Build on each other’s strengths and ideas</a:t>
            </a:r>
          </a:p>
          <a:p>
            <a:pPr marL="213750" indent="-213750">
              <a:spcAft>
                <a:spcPts val="400"/>
              </a:spcAft>
              <a:buFont typeface="Arial" panose="020B0604020202020204" pitchFamily="34" charset="0"/>
              <a:buChar char="•"/>
            </a:pPr>
            <a:r>
              <a:rPr lang="en-AU" sz="1000" dirty="0">
                <a:solidFill>
                  <a:schemeClr val="tx2"/>
                </a:solidFill>
              </a:rPr>
              <a:t>Share the stage</a:t>
            </a:r>
          </a:p>
          <a:p>
            <a:pPr marL="213750" indent="-213750">
              <a:spcAft>
                <a:spcPts val="400"/>
              </a:spcAft>
              <a:buFont typeface="Arial" panose="020B0604020202020204" pitchFamily="34" charset="0"/>
              <a:buChar char="•"/>
            </a:pPr>
            <a:r>
              <a:rPr lang="en-AU" sz="1000" dirty="0">
                <a:solidFill>
                  <a:schemeClr val="tx2"/>
                </a:solidFill>
              </a:rPr>
              <a:t>Embrace the pace</a:t>
            </a:r>
          </a:p>
          <a:p>
            <a:pPr marL="213750" indent="-213750">
              <a:spcAft>
                <a:spcPts val="400"/>
              </a:spcAft>
              <a:buFont typeface="Arial" panose="020B0604020202020204" pitchFamily="34" charset="0"/>
              <a:buChar char="•"/>
            </a:pPr>
            <a:r>
              <a:rPr lang="en-AU" sz="1000" dirty="0">
                <a:solidFill>
                  <a:schemeClr val="tx2"/>
                </a:solidFill>
              </a:rPr>
              <a:t>Use the tools</a:t>
            </a:r>
          </a:p>
          <a:p>
            <a:pPr marL="213750" indent="-213750">
              <a:spcAft>
                <a:spcPts val="400"/>
              </a:spcAft>
              <a:buFont typeface="Arial" panose="020B0604020202020204" pitchFamily="34" charset="0"/>
              <a:buChar char="•"/>
            </a:pPr>
            <a:r>
              <a:rPr lang="en-AU" sz="1000" dirty="0">
                <a:solidFill>
                  <a:schemeClr val="tx2"/>
                </a:solidFill>
              </a:rPr>
              <a:t>Be challenged and defer judgement</a:t>
            </a:r>
          </a:p>
          <a:p>
            <a:pPr marL="213750" indent="-213750">
              <a:spcAft>
                <a:spcPts val="400"/>
              </a:spcAft>
              <a:buFont typeface="Arial" panose="020B0604020202020204" pitchFamily="34" charset="0"/>
              <a:buChar char="•"/>
            </a:pPr>
            <a:r>
              <a:rPr lang="en-AU" sz="1000" dirty="0">
                <a:solidFill>
                  <a:schemeClr val="tx2"/>
                </a:solidFill>
              </a:rPr>
              <a:t>Fail fast</a:t>
            </a:r>
          </a:p>
          <a:p>
            <a:pPr marL="213750" indent="-213750">
              <a:spcAft>
                <a:spcPts val="400"/>
              </a:spcAft>
              <a:buFont typeface="Arial" panose="020B0604020202020204" pitchFamily="34" charset="0"/>
              <a:buChar char="•"/>
            </a:pPr>
            <a:r>
              <a:rPr lang="en-AU" sz="1000" dirty="0">
                <a:solidFill>
                  <a:schemeClr val="tx2"/>
                </a:solidFill>
              </a:rPr>
              <a:t>Be present and focused</a:t>
            </a:r>
          </a:p>
        </p:txBody>
      </p:sp>
      <p:pic>
        <p:nvPicPr>
          <p:cNvPr id="14" name="Picture 13">
            <a:extLst>
              <a:ext uri="{FF2B5EF4-FFF2-40B4-BE49-F238E27FC236}">
                <a16:creationId xmlns:a16="http://schemas.microsoft.com/office/drawing/2014/main" id="{C944DEED-AB3D-624E-AB36-211977809849}"/>
              </a:ext>
            </a:extLst>
          </p:cNvPr>
          <p:cNvPicPr>
            <a:picLocks noChangeAspect="1"/>
          </p:cNvPicPr>
          <p:nvPr/>
        </p:nvPicPr>
        <p:blipFill>
          <a:blip r:embed="rId6"/>
          <a:stretch>
            <a:fillRect/>
          </a:stretch>
        </p:blipFill>
        <p:spPr>
          <a:xfrm>
            <a:off x="6907224" y="180515"/>
            <a:ext cx="261928" cy="206785"/>
          </a:xfrm>
          <a:prstGeom prst="rect">
            <a:avLst/>
          </a:prstGeom>
        </p:spPr>
      </p:pic>
      <p:sp>
        <p:nvSpPr>
          <p:cNvPr id="17" name="Rectangle 16">
            <a:extLst>
              <a:ext uri="{FF2B5EF4-FFF2-40B4-BE49-F238E27FC236}">
                <a16:creationId xmlns:a16="http://schemas.microsoft.com/office/drawing/2014/main" id="{2AB0068A-D7D6-AB4E-9123-8EBA5D4C40FD}"/>
              </a:ext>
            </a:extLst>
          </p:cNvPr>
          <p:cNvSpPr/>
          <p:nvPr/>
        </p:nvSpPr>
        <p:spPr>
          <a:xfrm>
            <a:off x="5092185" y="231008"/>
            <a:ext cx="206786" cy="131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18" name="Group 17">
            <a:extLst>
              <a:ext uri="{FF2B5EF4-FFF2-40B4-BE49-F238E27FC236}">
                <a16:creationId xmlns:a16="http://schemas.microsoft.com/office/drawing/2014/main" id="{56CD6125-3543-BF44-AF57-64C121DD6275}"/>
              </a:ext>
            </a:extLst>
          </p:cNvPr>
          <p:cNvGrpSpPr/>
          <p:nvPr/>
        </p:nvGrpSpPr>
        <p:grpSpPr>
          <a:xfrm>
            <a:off x="5797754" y="219189"/>
            <a:ext cx="883274" cy="165434"/>
            <a:chOff x="5797754" y="431068"/>
            <a:chExt cx="883274" cy="165434"/>
          </a:xfrm>
        </p:grpSpPr>
        <p:sp>
          <p:nvSpPr>
            <p:cNvPr id="19" name="Hexagon 180">
              <a:extLst>
                <a:ext uri="{FF2B5EF4-FFF2-40B4-BE49-F238E27FC236}">
                  <a16:creationId xmlns:a16="http://schemas.microsoft.com/office/drawing/2014/main" id="{5046D0F7-7FD8-B14F-84BA-6B33CEE38534}"/>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Hexagon 180">
              <a:extLst>
                <a:ext uri="{FF2B5EF4-FFF2-40B4-BE49-F238E27FC236}">
                  <a16:creationId xmlns:a16="http://schemas.microsoft.com/office/drawing/2014/main" id="{9CBC9ADA-0A75-FA4A-9A7B-C9786BCB93A9}"/>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180">
              <a:extLst>
                <a:ext uri="{FF2B5EF4-FFF2-40B4-BE49-F238E27FC236}">
                  <a16:creationId xmlns:a16="http://schemas.microsoft.com/office/drawing/2014/main" id="{DE1B3237-0390-454C-8471-DE81D79FA7FC}"/>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180">
              <a:extLst>
                <a:ext uri="{FF2B5EF4-FFF2-40B4-BE49-F238E27FC236}">
                  <a16:creationId xmlns:a16="http://schemas.microsoft.com/office/drawing/2014/main" id="{66808F83-785E-0F4C-8645-F6D4A666DDFA}"/>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Picture 24">
            <a:extLst>
              <a:ext uri="{FF2B5EF4-FFF2-40B4-BE49-F238E27FC236}">
                <a16:creationId xmlns:a16="http://schemas.microsoft.com/office/drawing/2014/main" id="{D5D268D0-49B6-DD4A-A31C-85DA21C94DCE}"/>
              </a:ext>
            </a:extLst>
          </p:cNvPr>
          <p:cNvPicPr>
            <a:picLocks noChangeAspect="1"/>
          </p:cNvPicPr>
          <p:nvPr/>
        </p:nvPicPr>
        <p:blipFill>
          <a:blip r:embed="rId7"/>
          <a:stretch>
            <a:fillRect/>
          </a:stretch>
        </p:blipFill>
        <p:spPr>
          <a:xfrm>
            <a:off x="5522757" y="173265"/>
            <a:ext cx="206609" cy="237600"/>
          </a:xfrm>
          <a:prstGeom prst="rect">
            <a:avLst/>
          </a:prstGeom>
        </p:spPr>
      </p:pic>
      <p:grpSp>
        <p:nvGrpSpPr>
          <p:cNvPr id="28" name="Group 27">
            <a:extLst>
              <a:ext uri="{FF2B5EF4-FFF2-40B4-BE49-F238E27FC236}">
                <a16:creationId xmlns:a16="http://schemas.microsoft.com/office/drawing/2014/main" id="{359CA859-2D2A-3943-A5B6-37338A8BB1AE}"/>
              </a:ext>
            </a:extLst>
          </p:cNvPr>
          <p:cNvGrpSpPr/>
          <p:nvPr/>
        </p:nvGrpSpPr>
        <p:grpSpPr>
          <a:xfrm>
            <a:off x="5797754" y="219189"/>
            <a:ext cx="879331" cy="160053"/>
            <a:chOff x="5797754" y="219189"/>
            <a:chExt cx="879331" cy="160053"/>
          </a:xfrm>
        </p:grpSpPr>
        <p:sp>
          <p:nvSpPr>
            <p:cNvPr id="29" name="TextBox 28">
              <a:extLst>
                <a:ext uri="{FF2B5EF4-FFF2-40B4-BE49-F238E27FC236}">
                  <a16:creationId xmlns:a16="http://schemas.microsoft.com/office/drawing/2014/main" id="{519C136E-1523-284A-9F67-80C40E014ED9}"/>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30" name="TextBox 29">
              <a:extLst>
                <a:ext uri="{FF2B5EF4-FFF2-40B4-BE49-F238E27FC236}">
                  <a16:creationId xmlns:a16="http://schemas.microsoft.com/office/drawing/2014/main" id="{0F9008B6-B4A0-4643-AB8B-4CAE571CA9A0}"/>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31" name="TextBox 30">
              <a:extLst>
                <a:ext uri="{FF2B5EF4-FFF2-40B4-BE49-F238E27FC236}">
                  <a16:creationId xmlns:a16="http://schemas.microsoft.com/office/drawing/2014/main" id="{56E6B584-5ED7-D643-AE19-C049B35D2C56}"/>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32" name="TextBox 31">
              <a:extLst>
                <a:ext uri="{FF2B5EF4-FFF2-40B4-BE49-F238E27FC236}">
                  <a16:creationId xmlns:a16="http://schemas.microsoft.com/office/drawing/2014/main" id="{DB6A3FFF-155C-4840-BB10-7A3975CC5E03}"/>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sp>
        <p:nvSpPr>
          <p:cNvPr id="35" name="Rectangle 34">
            <a:extLst>
              <a:ext uri="{FF2B5EF4-FFF2-40B4-BE49-F238E27FC236}">
                <a16:creationId xmlns:a16="http://schemas.microsoft.com/office/drawing/2014/main" id="{81BA4390-1D88-7B4F-8786-694C119AD17B}"/>
              </a:ext>
            </a:extLst>
          </p:cNvPr>
          <p:cNvSpPr/>
          <p:nvPr/>
        </p:nvSpPr>
        <p:spPr>
          <a:xfrm>
            <a:off x="4817011" y="231008"/>
            <a:ext cx="206786" cy="131180"/>
          </a:xfrm>
          <a:prstGeom prst="rect">
            <a:avLst/>
          </a:prstGeom>
          <a:solidFill>
            <a:srgbClr val="E0DDE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rgbClr val="FFFFFF"/>
                </a:solidFill>
              </a:rPr>
              <a:t>U1</a:t>
            </a:r>
          </a:p>
        </p:txBody>
      </p:sp>
      <p:sp>
        <p:nvSpPr>
          <p:cNvPr id="37" name="Rectangle 36">
            <a:extLst>
              <a:ext uri="{FF2B5EF4-FFF2-40B4-BE49-F238E27FC236}">
                <a16:creationId xmlns:a16="http://schemas.microsoft.com/office/drawing/2014/main" id="{0D131157-816F-5949-A502-C371B3DBF9D0}"/>
              </a:ext>
            </a:extLst>
          </p:cNvPr>
          <p:cNvSpPr/>
          <p:nvPr/>
        </p:nvSpPr>
        <p:spPr>
          <a:xfrm>
            <a:off x="5123578" y="442748"/>
            <a:ext cx="144000" cy="1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4D49BFF4-78CA-EE47-97D8-D01C5B76CB50}"/>
              </a:ext>
            </a:extLst>
          </p:cNvPr>
          <p:cNvPicPr>
            <a:picLocks noChangeAspect="1"/>
          </p:cNvPicPr>
          <p:nvPr/>
        </p:nvPicPr>
        <p:blipFill>
          <a:blip r:embed="rId8"/>
          <a:stretch>
            <a:fillRect/>
          </a:stretch>
        </p:blipFill>
        <p:spPr>
          <a:xfrm>
            <a:off x="4556972" y="166371"/>
            <a:ext cx="199893" cy="251589"/>
          </a:xfrm>
          <a:prstGeom prst="rect">
            <a:avLst/>
          </a:prstGeom>
        </p:spPr>
      </p:pic>
    </p:spTree>
    <p:extLst>
      <p:ext uri="{BB962C8B-B14F-4D97-AF65-F5344CB8AC3E}">
        <p14:creationId xmlns:p14="http://schemas.microsoft.com/office/powerpoint/2010/main" val="1130900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5BB5C6-CB70-DC42-903C-55FBF6566E93}"/>
              </a:ext>
            </a:extLst>
          </p:cNvPr>
          <p:cNvPicPr>
            <a:picLocks noChangeAspect="1"/>
          </p:cNvPicPr>
          <p:nvPr/>
        </p:nvPicPr>
        <p:blipFill rotWithShape="1">
          <a:blip r:embed="rId2"/>
          <a:srcRect l="34947" t="12515" r="34962" b="4338"/>
          <a:stretch/>
        </p:blipFill>
        <p:spPr>
          <a:xfrm>
            <a:off x="3779837" y="534109"/>
            <a:ext cx="3368781" cy="6205398"/>
          </a:xfrm>
          <a:prstGeom prst="rect">
            <a:avLst/>
          </a:prstGeom>
        </p:spPr>
      </p:pic>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12</a:t>
            </a:fld>
            <a:endParaRPr lang="en-US" dirty="0"/>
          </a:p>
        </p:txBody>
      </p:sp>
      <p:sp>
        <p:nvSpPr>
          <p:cNvPr id="17" name="Rectangle 16">
            <a:extLst>
              <a:ext uri="{FF2B5EF4-FFF2-40B4-BE49-F238E27FC236}">
                <a16:creationId xmlns:a16="http://schemas.microsoft.com/office/drawing/2014/main" id="{3895B583-B196-2C44-A613-7503EDCE5E18}"/>
              </a:ext>
            </a:extLst>
          </p:cNvPr>
          <p:cNvSpPr/>
          <p:nvPr/>
        </p:nvSpPr>
        <p:spPr>
          <a:xfrm>
            <a:off x="385799" y="411221"/>
            <a:ext cx="3394038" cy="444687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44000" rtlCol="0" anchor="t" anchorCtr="0">
            <a:noAutofit/>
          </a:bodyPr>
          <a:lstStyle/>
          <a:p>
            <a:pPr lvl="0">
              <a:spcAft>
                <a:spcPts val="800"/>
              </a:spcAft>
            </a:pPr>
            <a:r>
              <a:rPr lang="en-US" sz="1000" b="1" dirty="0">
                <a:solidFill>
                  <a:schemeClr val="accent5"/>
                </a:solidFill>
              </a:rPr>
              <a:t>Getting the most out of your participants</a:t>
            </a:r>
            <a:endParaRPr lang="en-US" sz="1000" dirty="0">
              <a:solidFill>
                <a:schemeClr val="accent5"/>
              </a:solidFill>
            </a:endParaRPr>
          </a:p>
          <a:p>
            <a:pPr>
              <a:spcAft>
                <a:spcPts val="400"/>
              </a:spcAft>
            </a:pPr>
            <a:r>
              <a:rPr lang="en-AU" sz="1000" b="1" dirty="0">
                <a:solidFill>
                  <a:schemeClr val="tx2"/>
                </a:solidFill>
              </a:rPr>
              <a:t>How to use post-its: </a:t>
            </a:r>
          </a:p>
          <a:p>
            <a:pPr>
              <a:spcAft>
                <a:spcPts val="400"/>
              </a:spcAft>
            </a:pPr>
            <a:r>
              <a:rPr lang="en-AU" sz="1000" dirty="0">
                <a:solidFill>
                  <a:schemeClr val="tx2"/>
                </a:solidFill>
              </a:rPr>
              <a:t>There are two golden rules of using post-its.</a:t>
            </a:r>
          </a:p>
          <a:p>
            <a:pPr marL="228600" indent="-228600">
              <a:spcAft>
                <a:spcPts val="400"/>
              </a:spcAft>
              <a:buFont typeface="+mj-lt"/>
              <a:buAutoNum type="arabicPeriod"/>
            </a:pPr>
            <a:r>
              <a:rPr lang="en-AU" sz="1000" dirty="0">
                <a:solidFill>
                  <a:schemeClr val="tx2"/>
                </a:solidFill>
              </a:rPr>
              <a:t>You must only write one idea per post-it </a:t>
            </a:r>
          </a:p>
          <a:p>
            <a:pPr marL="228600" indent="-228600">
              <a:spcAft>
                <a:spcPts val="400"/>
              </a:spcAft>
              <a:buFont typeface="+mj-lt"/>
              <a:buAutoNum type="arabicPeriod"/>
            </a:pPr>
            <a:r>
              <a:rPr lang="en-AU" sz="1000" dirty="0">
                <a:solidFill>
                  <a:schemeClr val="tx2"/>
                </a:solidFill>
              </a:rPr>
              <a:t>You must write with a sharpie. Ensure there are no ballpoint pens in the room if possible!</a:t>
            </a:r>
          </a:p>
          <a:p>
            <a:pPr>
              <a:spcAft>
                <a:spcPts val="100"/>
              </a:spcAft>
            </a:pPr>
            <a:r>
              <a:rPr lang="en-AU" sz="1000" dirty="0">
                <a:solidFill>
                  <a:schemeClr val="tx2"/>
                </a:solidFill>
              </a:rPr>
              <a:t>For every activity, encourage everyone to write at least one to ensure full participation. Also ensure that when people are brainstorming (or doing any activity requiring writing multiple post-its) they are taking the post-its off the pad and spreading them out on the table or wall as they go.</a:t>
            </a:r>
          </a:p>
          <a:p>
            <a:pPr>
              <a:spcBef>
                <a:spcPts val="1000"/>
              </a:spcBef>
              <a:spcAft>
                <a:spcPts val="400"/>
              </a:spcAft>
            </a:pPr>
            <a:r>
              <a:rPr lang="en-AU" sz="1000" b="1" dirty="0">
                <a:solidFill>
                  <a:schemeClr val="tx2"/>
                </a:solidFill>
              </a:rPr>
              <a:t>How to keep the energy up: </a:t>
            </a:r>
          </a:p>
          <a:p>
            <a:pPr>
              <a:spcAft>
                <a:spcPts val="100"/>
              </a:spcAft>
            </a:pPr>
            <a:r>
              <a:rPr lang="en-AU" sz="1000" dirty="0">
                <a:solidFill>
                  <a:schemeClr val="tx2"/>
                </a:solidFill>
              </a:rPr>
              <a:t>If you sense that people are feeling tired or flat, you can use a small energising activity to get people’s spirits back up (see the examples on </a:t>
            </a:r>
            <a:r>
              <a:rPr lang="en-AU" sz="1000" b="1" dirty="0">
                <a:solidFill>
                  <a:schemeClr val="tx2"/>
                </a:solidFill>
              </a:rPr>
              <a:t>page 18</a:t>
            </a:r>
            <a:r>
              <a:rPr lang="en-AU" sz="1000" dirty="0">
                <a:solidFill>
                  <a:schemeClr val="tx2"/>
                </a:solidFill>
              </a:rPr>
              <a:t>). You can also ensure that the next activity you run has people standing up and working up at the wall or board. The physical act of standing up to work and discuss makes a big difference to the energy level in the room.</a:t>
            </a:r>
          </a:p>
          <a:p>
            <a:pPr>
              <a:spcBef>
                <a:spcPts val="1000"/>
              </a:spcBef>
              <a:spcAft>
                <a:spcPts val="400"/>
              </a:spcAft>
            </a:pPr>
            <a:r>
              <a:rPr lang="en-AU" sz="1000" b="1" dirty="0">
                <a:solidFill>
                  <a:schemeClr val="tx2"/>
                </a:solidFill>
              </a:rPr>
              <a:t>How to facilitate a share-back: </a:t>
            </a:r>
          </a:p>
          <a:p>
            <a:pPr>
              <a:spcAft>
                <a:spcPts val="400"/>
              </a:spcAft>
            </a:pPr>
            <a:r>
              <a:rPr lang="en-AU" sz="1000" dirty="0">
                <a:solidFill>
                  <a:schemeClr val="tx2"/>
                </a:solidFill>
              </a:rPr>
              <a:t>When you are running an exercise which requires each small group to share back to the wider group, there are some key ways to get the most out of the sharing:</a:t>
            </a:r>
          </a:p>
          <a:p>
            <a:pPr marL="171450" indent="-171450">
              <a:spcAft>
                <a:spcPts val="400"/>
              </a:spcAft>
              <a:buFont typeface="Arial" panose="020B0604020202020204" pitchFamily="34" charset="0"/>
              <a:buChar char="•"/>
            </a:pPr>
            <a:r>
              <a:rPr lang="en-AU" sz="1000" dirty="0">
                <a:solidFill>
                  <a:schemeClr val="tx2"/>
                </a:solidFill>
              </a:rPr>
              <a:t>Get one person at a time to come up to the front and stick up their post-it</a:t>
            </a:r>
          </a:p>
          <a:p>
            <a:pPr marL="171450" indent="-171450">
              <a:spcAft>
                <a:spcPts val="400"/>
              </a:spcAft>
              <a:buFont typeface="Arial" panose="020B0604020202020204" pitchFamily="34" charset="0"/>
              <a:buChar char="•"/>
            </a:pPr>
            <a:r>
              <a:rPr lang="en-AU" sz="1000" dirty="0">
                <a:solidFill>
                  <a:schemeClr val="tx2"/>
                </a:solidFill>
              </a:rPr>
              <a:t>As they stick it up (or stick multiple up) they must read out what they have written</a:t>
            </a:r>
          </a:p>
          <a:p>
            <a:pPr marL="171450" indent="-171450">
              <a:spcAft>
                <a:spcPts val="400"/>
              </a:spcAft>
              <a:buFont typeface="Arial" panose="020B0604020202020204" pitchFamily="34" charset="0"/>
              <a:buChar char="•"/>
            </a:pPr>
            <a:r>
              <a:rPr lang="en-AU" sz="1000" dirty="0">
                <a:solidFill>
                  <a:schemeClr val="tx2"/>
                </a:solidFill>
              </a:rPr>
              <a:t>Make sure only one person is talking at a time</a:t>
            </a:r>
          </a:p>
          <a:p>
            <a:pPr marL="171450" indent="-171450">
              <a:spcAft>
                <a:spcPts val="400"/>
              </a:spcAft>
              <a:buFont typeface="Arial" panose="020B0604020202020204" pitchFamily="34" charset="0"/>
              <a:buChar char="•"/>
            </a:pPr>
            <a:r>
              <a:rPr lang="en-AU" sz="1000" dirty="0">
                <a:solidFill>
                  <a:schemeClr val="tx2"/>
                </a:solidFill>
              </a:rPr>
              <a:t>If people have the same or very similar post-its, they can ‘snap’ onto the original post-it, and stick theirs up alongside it</a:t>
            </a:r>
          </a:p>
          <a:p>
            <a:pPr marL="171450" indent="-171450">
              <a:spcAft>
                <a:spcPts val="400"/>
              </a:spcAft>
              <a:buFont typeface="Arial" panose="020B0604020202020204" pitchFamily="34" charset="0"/>
              <a:buChar char="•"/>
            </a:pPr>
            <a:r>
              <a:rPr lang="en-AU" sz="1000" dirty="0">
                <a:solidFill>
                  <a:schemeClr val="tx2"/>
                </a:solidFill>
              </a:rPr>
              <a:t>Clustering and theming as you go is important. Help participants arrange their post-its on the wall / pin board so that similar ideas are together and you can circle the distinct themes. </a:t>
            </a:r>
          </a:p>
        </p:txBody>
      </p:sp>
      <p:pic>
        <p:nvPicPr>
          <p:cNvPr id="10" name="Picture 9">
            <a:extLst>
              <a:ext uri="{FF2B5EF4-FFF2-40B4-BE49-F238E27FC236}">
                <a16:creationId xmlns:a16="http://schemas.microsoft.com/office/drawing/2014/main" id="{B38FA87E-43EF-9D4B-AE9F-7C40B81B831E}"/>
              </a:ext>
            </a:extLst>
          </p:cNvPr>
          <p:cNvPicPr>
            <a:picLocks noChangeAspect="1"/>
          </p:cNvPicPr>
          <p:nvPr/>
        </p:nvPicPr>
        <p:blipFill>
          <a:blip r:embed="rId3"/>
          <a:stretch>
            <a:fillRect/>
          </a:stretch>
        </p:blipFill>
        <p:spPr>
          <a:xfrm>
            <a:off x="6907224" y="180515"/>
            <a:ext cx="261928" cy="206785"/>
          </a:xfrm>
          <a:prstGeom prst="rect">
            <a:avLst/>
          </a:prstGeom>
        </p:spPr>
      </p:pic>
      <p:sp>
        <p:nvSpPr>
          <p:cNvPr id="11" name="Rectangle 10">
            <a:extLst>
              <a:ext uri="{FF2B5EF4-FFF2-40B4-BE49-F238E27FC236}">
                <a16:creationId xmlns:a16="http://schemas.microsoft.com/office/drawing/2014/main" id="{8C04FE05-232B-A646-855C-2F4E22C8D382}"/>
              </a:ext>
            </a:extLst>
          </p:cNvPr>
          <p:cNvSpPr/>
          <p:nvPr/>
        </p:nvSpPr>
        <p:spPr>
          <a:xfrm>
            <a:off x="5092185" y="231008"/>
            <a:ext cx="206786" cy="131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12" name="Group 11">
            <a:extLst>
              <a:ext uri="{FF2B5EF4-FFF2-40B4-BE49-F238E27FC236}">
                <a16:creationId xmlns:a16="http://schemas.microsoft.com/office/drawing/2014/main" id="{BE4941CA-1553-A342-8FFA-17C7E0C89493}"/>
              </a:ext>
            </a:extLst>
          </p:cNvPr>
          <p:cNvGrpSpPr/>
          <p:nvPr/>
        </p:nvGrpSpPr>
        <p:grpSpPr>
          <a:xfrm>
            <a:off x="5797754" y="219189"/>
            <a:ext cx="883274" cy="165434"/>
            <a:chOff x="5797754" y="431068"/>
            <a:chExt cx="883274" cy="165434"/>
          </a:xfrm>
        </p:grpSpPr>
        <p:sp>
          <p:nvSpPr>
            <p:cNvPr id="13" name="Hexagon 180">
              <a:extLst>
                <a:ext uri="{FF2B5EF4-FFF2-40B4-BE49-F238E27FC236}">
                  <a16:creationId xmlns:a16="http://schemas.microsoft.com/office/drawing/2014/main" id="{B823C00E-926D-A849-A2D6-119AAD072760}"/>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Hexagon 180">
              <a:extLst>
                <a:ext uri="{FF2B5EF4-FFF2-40B4-BE49-F238E27FC236}">
                  <a16:creationId xmlns:a16="http://schemas.microsoft.com/office/drawing/2014/main" id="{1FE77625-DE3A-1742-B15F-E99AEFD44E94}"/>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80">
              <a:extLst>
                <a:ext uri="{FF2B5EF4-FFF2-40B4-BE49-F238E27FC236}">
                  <a16:creationId xmlns:a16="http://schemas.microsoft.com/office/drawing/2014/main" id="{1C86312A-9DD8-574B-8BC6-D2978DAA8EF5}"/>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80">
              <a:extLst>
                <a:ext uri="{FF2B5EF4-FFF2-40B4-BE49-F238E27FC236}">
                  <a16:creationId xmlns:a16="http://schemas.microsoft.com/office/drawing/2014/main" id="{E6897F4C-7653-8C4F-8276-D8C3461D1527}"/>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E0B8DF8F-8579-4D4E-90B7-77E781F3265F}"/>
              </a:ext>
            </a:extLst>
          </p:cNvPr>
          <p:cNvPicPr>
            <a:picLocks noChangeAspect="1"/>
          </p:cNvPicPr>
          <p:nvPr/>
        </p:nvPicPr>
        <p:blipFill>
          <a:blip r:embed="rId4"/>
          <a:stretch>
            <a:fillRect/>
          </a:stretch>
        </p:blipFill>
        <p:spPr>
          <a:xfrm>
            <a:off x="5522757" y="173265"/>
            <a:ext cx="206609" cy="237600"/>
          </a:xfrm>
          <a:prstGeom prst="rect">
            <a:avLst/>
          </a:prstGeom>
        </p:spPr>
      </p:pic>
      <p:grpSp>
        <p:nvGrpSpPr>
          <p:cNvPr id="19" name="Group 18">
            <a:extLst>
              <a:ext uri="{FF2B5EF4-FFF2-40B4-BE49-F238E27FC236}">
                <a16:creationId xmlns:a16="http://schemas.microsoft.com/office/drawing/2014/main" id="{4538DB61-396D-834B-84B2-0400170D0B28}"/>
              </a:ext>
            </a:extLst>
          </p:cNvPr>
          <p:cNvGrpSpPr/>
          <p:nvPr/>
        </p:nvGrpSpPr>
        <p:grpSpPr>
          <a:xfrm>
            <a:off x="5797754" y="219189"/>
            <a:ext cx="879331" cy="160053"/>
            <a:chOff x="5797754" y="219189"/>
            <a:chExt cx="879331" cy="160053"/>
          </a:xfrm>
        </p:grpSpPr>
        <p:sp>
          <p:nvSpPr>
            <p:cNvPr id="21" name="TextBox 20">
              <a:extLst>
                <a:ext uri="{FF2B5EF4-FFF2-40B4-BE49-F238E27FC236}">
                  <a16:creationId xmlns:a16="http://schemas.microsoft.com/office/drawing/2014/main" id="{8BC21459-C83A-0D4E-93C4-077D56DA29FC}"/>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22" name="TextBox 21">
              <a:extLst>
                <a:ext uri="{FF2B5EF4-FFF2-40B4-BE49-F238E27FC236}">
                  <a16:creationId xmlns:a16="http://schemas.microsoft.com/office/drawing/2014/main" id="{8ADA0AAF-0742-E343-8321-8ED2CC0A387C}"/>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23" name="TextBox 22">
              <a:extLst>
                <a:ext uri="{FF2B5EF4-FFF2-40B4-BE49-F238E27FC236}">
                  <a16:creationId xmlns:a16="http://schemas.microsoft.com/office/drawing/2014/main" id="{EA2D392A-10A8-3740-851D-68DE74BFBB42}"/>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24" name="TextBox 23">
              <a:extLst>
                <a:ext uri="{FF2B5EF4-FFF2-40B4-BE49-F238E27FC236}">
                  <a16:creationId xmlns:a16="http://schemas.microsoft.com/office/drawing/2014/main" id="{4CE2E424-9F04-1241-8917-AC8D4B8EB319}"/>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sp>
        <p:nvSpPr>
          <p:cNvPr id="25" name="Rectangle 24">
            <a:extLst>
              <a:ext uri="{FF2B5EF4-FFF2-40B4-BE49-F238E27FC236}">
                <a16:creationId xmlns:a16="http://schemas.microsoft.com/office/drawing/2014/main" id="{E50A997E-562C-464F-BC1C-C6AA79E30F62}"/>
              </a:ext>
            </a:extLst>
          </p:cNvPr>
          <p:cNvSpPr/>
          <p:nvPr/>
        </p:nvSpPr>
        <p:spPr>
          <a:xfrm>
            <a:off x="4817011" y="231008"/>
            <a:ext cx="206786" cy="131180"/>
          </a:xfrm>
          <a:prstGeom prst="rect">
            <a:avLst/>
          </a:prstGeom>
          <a:solidFill>
            <a:srgbClr val="E0DDE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rgbClr val="FFFFFF"/>
                </a:solidFill>
              </a:rPr>
              <a:t>U1</a:t>
            </a:r>
          </a:p>
        </p:txBody>
      </p:sp>
      <p:sp>
        <p:nvSpPr>
          <p:cNvPr id="26" name="Rectangle 25">
            <a:extLst>
              <a:ext uri="{FF2B5EF4-FFF2-40B4-BE49-F238E27FC236}">
                <a16:creationId xmlns:a16="http://schemas.microsoft.com/office/drawing/2014/main" id="{9D1707E6-D2BD-8842-96AB-386F30AE8483}"/>
              </a:ext>
            </a:extLst>
          </p:cNvPr>
          <p:cNvSpPr/>
          <p:nvPr/>
        </p:nvSpPr>
        <p:spPr>
          <a:xfrm>
            <a:off x="5123578" y="442748"/>
            <a:ext cx="144000" cy="1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48A3E457-4C6B-014E-9433-B462AF02FAA9}"/>
              </a:ext>
            </a:extLst>
          </p:cNvPr>
          <p:cNvPicPr>
            <a:picLocks noChangeAspect="1"/>
          </p:cNvPicPr>
          <p:nvPr/>
        </p:nvPicPr>
        <p:blipFill>
          <a:blip r:embed="rId5"/>
          <a:stretch>
            <a:fillRect/>
          </a:stretch>
        </p:blipFill>
        <p:spPr>
          <a:xfrm>
            <a:off x="4556972" y="166371"/>
            <a:ext cx="199893" cy="251589"/>
          </a:xfrm>
          <a:prstGeom prst="rect">
            <a:avLst/>
          </a:prstGeom>
        </p:spPr>
      </p:pic>
      <p:sp>
        <p:nvSpPr>
          <p:cNvPr id="28" name="Rectangle 27">
            <a:extLst>
              <a:ext uri="{FF2B5EF4-FFF2-40B4-BE49-F238E27FC236}">
                <a16:creationId xmlns:a16="http://schemas.microsoft.com/office/drawing/2014/main" id="{DD59C9EF-059C-004C-9B0C-F8D440D26867}"/>
              </a:ext>
            </a:extLst>
          </p:cNvPr>
          <p:cNvSpPr/>
          <p:nvPr/>
        </p:nvSpPr>
        <p:spPr>
          <a:xfrm>
            <a:off x="3779837" y="6820068"/>
            <a:ext cx="3381410" cy="342899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44000" rtlCol="0" anchor="t" anchorCtr="0">
            <a:noAutofit/>
          </a:bodyPr>
          <a:lstStyle/>
          <a:p>
            <a:pPr lvl="0">
              <a:spcAft>
                <a:spcPts val="1000"/>
              </a:spcAft>
            </a:pPr>
            <a:r>
              <a:rPr lang="en-US" sz="1000" b="1" dirty="0">
                <a:solidFill>
                  <a:schemeClr val="accent5"/>
                </a:solidFill>
              </a:rPr>
              <a:t>Planning for the sessions</a:t>
            </a:r>
            <a:endParaRPr lang="en-US" sz="1000" dirty="0">
              <a:solidFill>
                <a:schemeClr val="accent5"/>
              </a:solidFill>
            </a:endParaRPr>
          </a:p>
          <a:p>
            <a:pPr>
              <a:spcAft>
                <a:spcPts val="400"/>
              </a:spcAft>
            </a:pPr>
            <a:r>
              <a:rPr lang="en-AU" sz="1000" b="1" dirty="0">
                <a:solidFill>
                  <a:schemeClr val="tx2"/>
                </a:solidFill>
              </a:rPr>
              <a:t>Creating an agenda: </a:t>
            </a:r>
          </a:p>
          <a:p>
            <a:pPr>
              <a:spcAft>
                <a:spcPts val="400"/>
              </a:spcAft>
            </a:pPr>
            <a:r>
              <a:rPr lang="en-AU" sz="1000" dirty="0">
                <a:solidFill>
                  <a:schemeClr val="tx2"/>
                </a:solidFill>
              </a:rPr>
              <a:t>There are two sample agendas - one short and one longer - in the Resource Library to help you plan your workshop/s. You do not have to go through every single activity in the toolkit if you don’t have time. You can adjust the flow and content of the sessions depending on the participants in your workshop, their availability and capability.  </a:t>
            </a:r>
          </a:p>
          <a:p>
            <a:pPr>
              <a:spcBef>
                <a:spcPts val="1000"/>
              </a:spcBef>
              <a:spcAft>
                <a:spcPts val="400"/>
              </a:spcAft>
            </a:pPr>
            <a:r>
              <a:rPr lang="en-AU" sz="1000" b="1" dirty="0">
                <a:solidFill>
                  <a:schemeClr val="tx2"/>
                </a:solidFill>
              </a:rPr>
              <a:t>Translating and pre-printing templates: </a:t>
            </a:r>
          </a:p>
          <a:p>
            <a:pPr>
              <a:spcAft>
                <a:spcPts val="400"/>
              </a:spcAft>
            </a:pPr>
            <a:r>
              <a:rPr lang="en-AU" sz="1000" dirty="0">
                <a:solidFill>
                  <a:schemeClr val="tx2"/>
                </a:solidFill>
              </a:rPr>
              <a:t>If you have the time and the resources, we suggest translating and pre-printing some of the templates for particular activities in advance of running your workshop. If this is not possible, you can just draw your own versions on blank paper with markers and request your participants to do the same. If you have access to a projector during your workshop, you can add a photo of your hand-drawn template to the presentation so participants can see it up on the screen as they draw their own.</a:t>
            </a:r>
          </a:p>
        </p:txBody>
      </p:sp>
      <p:pic>
        <p:nvPicPr>
          <p:cNvPr id="6" name="Picture 5">
            <a:extLst>
              <a:ext uri="{FF2B5EF4-FFF2-40B4-BE49-F238E27FC236}">
                <a16:creationId xmlns:a16="http://schemas.microsoft.com/office/drawing/2014/main" id="{0B139EA5-CCD4-E34F-B4FA-9A894A9813A2}"/>
              </a:ext>
            </a:extLst>
          </p:cNvPr>
          <p:cNvPicPr>
            <a:picLocks noChangeAspect="1"/>
          </p:cNvPicPr>
          <p:nvPr/>
        </p:nvPicPr>
        <p:blipFill rotWithShape="1">
          <a:blip r:embed="rId6"/>
          <a:srcRect l="3775" t="12877" r="39372"/>
          <a:stretch/>
        </p:blipFill>
        <p:spPr>
          <a:xfrm>
            <a:off x="398428" y="6911428"/>
            <a:ext cx="3328841" cy="3404519"/>
          </a:xfrm>
          <a:prstGeom prst="rect">
            <a:avLst/>
          </a:prstGeom>
        </p:spPr>
      </p:pic>
    </p:spTree>
    <p:extLst>
      <p:ext uri="{BB962C8B-B14F-4D97-AF65-F5344CB8AC3E}">
        <p14:creationId xmlns:p14="http://schemas.microsoft.com/office/powerpoint/2010/main" val="3394115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13</a:t>
            </a:fld>
            <a:endParaRPr lang="en-US" dirty="0"/>
          </a:p>
        </p:txBody>
      </p:sp>
      <p:sp>
        <p:nvSpPr>
          <p:cNvPr id="41" name="Rectangle 40">
            <a:extLst>
              <a:ext uri="{FF2B5EF4-FFF2-40B4-BE49-F238E27FC236}">
                <a16:creationId xmlns:a16="http://schemas.microsoft.com/office/drawing/2014/main" id="{0B415537-82D5-A346-984D-CF45FDBDFA8D}"/>
              </a:ext>
            </a:extLst>
          </p:cNvPr>
          <p:cNvSpPr/>
          <p:nvPr/>
        </p:nvSpPr>
        <p:spPr>
          <a:xfrm>
            <a:off x="390525" y="1736231"/>
            <a:ext cx="6775448" cy="2310990"/>
          </a:xfrm>
          <a:prstGeom prst="rect">
            <a:avLst/>
          </a:prstGeom>
          <a:solidFill>
            <a:srgbClr val="FFFF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144000" rtlCol="0" anchor="t" anchorCtr="0">
            <a:spAutoFit/>
          </a:bodyPr>
          <a:lstStyle/>
          <a:p>
            <a:pPr>
              <a:spcAft>
                <a:spcPts val="600"/>
              </a:spcAft>
            </a:pPr>
            <a:r>
              <a:rPr lang="en-US" sz="1400" b="1" dirty="0">
                <a:solidFill>
                  <a:schemeClr val="accent5"/>
                </a:solidFill>
              </a:rPr>
              <a:t>What are these?</a:t>
            </a:r>
          </a:p>
          <a:p>
            <a:pPr>
              <a:spcAft>
                <a:spcPts val="600"/>
              </a:spcAft>
            </a:pPr>
            <a:r>
              <a:rPr lang="en-AU" sz="1400" dirty="0">
                <a:solidFill>
                  <a:schemeClr val="tx1"/>
                </a:solidFill>
              </a:rPr>
              <a:t>Sometimes you need to train the trainers! These activities should be run with people who are new to facilitation, and who need to develop the skills to work with large groups of people, often with different skills and perspectives. Once trainees have mastered the basics, the best thing to do is just dive in and get first hand experience running the activities in Section B of this toolkit. Nobody is perfect on their first attempt, but with time, confidence and ability will grow naturally.  Practice makes perfect!</a:t>
            </a:r>
          </a:p>
          <a:p>
            <a:pPr>
              <a:spcAft>
                <a:spcPts val="600"/>
              </a:spcAft>
            </a:pPr>
            <a:r>
              <a:rPr lang="en-AU" sz="1400" dirty="0">
                <a:solidFill>
                  <a:schemeClr val="tx1"/>
                </a:solidFill>
              </a:rPr>
              <a:t>Note that to run some of these training activities you will need flipcharts (or a whiteboard), sharpies, and post-its.</a:t>
            </a:r>
          </a:p>
        </p:txBody>
      </p:sp>
      <p:sp>
        <p:nvSpPr>
          <p:cNvPr id="58" name="Title 1">
            <a:extLst>
              <a:ext uri="{FF2B5EF4-FFF2-40B4-BE49-F238E27FC236}">
                <a16:creationId xmlns:a16="http://schemas.microsoft.com/office/drawing/2014/main" id="{328D77C2-E31F-C44E-92B2-F6BE973FCAB5}"/>
              </a:ext>
            </a:extLst>
          </p:cNvPr>
          <p:cNvSpPr txBox="1">
            <a:spLocks/>
          </p:cNvSpPr>
          <p:nvPr/>
        </p:nvSpPr>
        <p:spPr>
          <a:xfrm>
            <a:off x="390526" y="4256277"/>
            <a:ext cx="6775448" cy="724608"/>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600"/>
              </a:spcAft>
            </a:pPr>
            <a:r>
              <a:rPr lang="en-US" sz="1400" b="1" dirty="0">
                <a:cs typeface="Gill Sans Nova Ultra Bold" panose="020F0502020204030204" pitchFamily="34" charset="0"/>
              </a:rPr>
              <a:t>Thinking Ahead</a:t>
            </a:r>
          </a:p>
          <a:p>
            <a:r>
              <a:rPr lang="en-AU" sz="1000" dirty="0"/>
              <a:t>When we share what makes us nervous, we can be reassured in knowing that others feel the same (or have similar nerves).</a:t>
            </a:r>
          </a:p>
          <a:p>
            <a:r>
              <a:rPr lang="en-AU" sz="1000" dirty="0"/>
              <a:t>This activity is good for getting to know who else is in the room.</a:t>
            </a:r>
          </a:p>
        </p:txBody>
      </p:sp>
      <p:sp>
        <p:nvSpPr>
          <p:cNvPr id="64" name="Title 1">
            <a:extLst>
              <a:ext uri="{FF2B5EF4-FFF2-40B4-BE49-F238E27FC236}">
                <a16:creationId xmlns:a16="http://schemas.microsoft.com/office/drawing/2014/main" id="{69B04E72-7654-9B43-97BA-A3937B9422AA}"/>
              </a:ext>
            </a:extLst>
          </p:cNvPr>
          <p:cNvSpPr txBox="1">
            <a:spLocks/>
          </p:cNvSpPr>
          <p:nvPr/>
        </p:nvSpPr>
        <p:spPr>
          <a:xfrm>
            <a:off x="1343026" y="390525"/>
            <a:ext cx="5822948" cy="1136650"/>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2800" b="1" dirty="0">
                <a:solidFill>
                  <a:schemeClr val="accent5"/>
                </a:solidFill>
                <a:cs typeface="Gill Sans Nova Ultra Bold" panose="020F0502020204030204" pitchFamily="34" charset="0"/>
              </a:rPr>
              <a:t>Facilitator training activities</a:t>
            </a:r>
            <a:endParaRPr lang="en-US" b="1" dirty="0">
              <a:solidFill>
                <a:schemeClr val="accent5"/>
              </a:solidFill>
              <a:cs typeface="Gill Sans Nova Ultra Bold" panose="020F0502020204030204" pitchFamily="34" charset="0"/>
            </a:endParaRPr>
          </a:p>
        </p:txBody>
      </p:sp>
      <p:pic>
        <p:nvPicPr>
          <p:cNvPr id="15" name="Picture 14">
            <a:extLst>
              <a:ext uri="{FF2B5EF4-FFF2-40B4-BE49-F238E27FC236}">
                <a16:creationId xmlns:a16="http://schemas.microsoft.com/office/drawing/2014/main" id="{6D8AACCE-9A6F-5A40-84C2-492D46753322}"/>
              </a:ext>
            </a:extLst>
          </p:cNvPr>
          <p:cNvPicPr>
            <a:picLocks noChangeAspect="1"/>
          </p:cNvPicPr>
          <p:nvPr/>
        </p:nvPicPr>
        <p:blipFill rotWithShape="1">
          <a:blip r:embed="rId2"/>
          <a:srcRect l="24838" t="1200" r="50000" b="5722"/>
          <a:stretch/>
        </p:blipFill>
        <p:spPr>
          <a:xfrm>
            <a:off x="4904757" y="5046641"/>
            <a:ext cx="2269118" cy="4721502"/>
          </a:xfrm>
          <a:prstGeom prst="rect">
            <a:avLst/>
          </a:prstGeom>
        </p:spPr>
      </p:pic>
      <p:sp>
        <p:nvSpPr>
          <p:cNvPr id="16" name="Title 1">
            <a:extLst>
              <a:ext uri="{FF2B5EF4-FFF2-40B4-BE49-F238E27FC236}">
                <a16:creationId xmlns:a16="http://schemas.microsoft.com/office/drawing/2014/main" id="{67C52EA4-23BE-7346-AA05-02EA451D7A4D}"/>
              </a:ext>
            </a:extLst>
          </p:cNvPr>
          <p:cNvSpPr txBox="1">
            <a:spLocks/>
          </p:cNvSpPr>
          <p:nvPr/>
        </p:nvSpPr>
        <p:spPr>
          <a:xfrm>
            <a:off x="385800" y="4980885"/>
            <a:ext cx="4406917" cy="4787258"/>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marL="228600" indent="-228600">
              <a:spcAft>
                <a:spcPts val="600"/>
              </a:spcAft>
              <a:buFont typeface="+mj-lt"/>
              <a:buAutoNum type="arabicPeriod"/>
            </a:pPr>
            <a:r>
              <a:rPr lang="en-US" sz="1000" dirty="0"/>
              <a:t>Ask the trainees to consider their future role as facilitators, and what they expect the facilitation training to be like.</a:t>
            </a:r>
          </a:p>
          <a:p>
            <a:pPr marL="198900" indent="-198900">
              <a:spcAft>
                <a:spcPts val="600"/>
              </a:spcAft>
              <a:buFont typeface="+mj-lt"/>
              <a:buAutoNum type="arabicPeriod"/>
            </a:pPr>
            <a:r>
              <a:rPr lang="en-US" sz="1000" dirty="0"/>
              <a:t>On a large piece of paper (or a whiteboard at the front of the room) write up three headings:</a:t>
            </a:r>
          </a:p>
          <a:p>
            <a:pPr marL="685800" lvl="1" indent="-228600">
              <a:spcAft>
                <a:spcPts val="600"/>
              </a:spcAft>
              <a:buFont typeface="+mj-lt"/>
              <a:buAutoNum type="alphaLcParenR"/>
            </a:pPr>
            <a:r>
              <a:rPr lang="en-US" sz="1000" dirty="0"/>
              <a:t>What makes you excited?</a:t>
            </a:r>
          </a:p>
          <a:p>
            <a:pPr marL="685800" lvl="1" indent="-228600">
              <a:spcAft>
                <a:spcPts val="600"/>
              </a:spcAft>
              <a:buFont typeface="+mj-lt"/>
              <a:buAutoNum type="alphaLcParenR"/>
            </a:pPr>
            <a:r>
              <a:rPr lang="en-US" sz="1000" dirty="0"/>
              <a:t>What makes you nervous?</a:t>
            </a:r>
          </a:p>
          <a:p>
            <a:pPr marL="685800" lvl="1" indent="-228600">
              <a:spcAft>
                <a:spcPts val="600"/>
              </a:spcAft>
              <a:buFont typeface="+mj-lt"/>
              <a:buAutoNum type="alphaLcParenR"/>
            </a:pPr>
            <a:r>
              <a:rPr lang="en-US" sz="1000" dirty="0"/>
              <a:t>What do you hope to learn?</a:t>
            </a:r>
          </a:p>
          <a:p>
            <a:pPr marL="228600" indent="-228600">
              <a:spcAft>
                <a:spcPts val="600"/>
              </a:spcAft>
              <a:buFont typeface="+mj-lt"/>
              <a:buAutoNum type="arabicPeriod"/>
            </a:pPr>
            <a:r>
              <a:rPr lang="en-US" sz="1000" dirty="0"/>
              <a:t>Give the trainees three minutes to write down their answers. They should write one answer to each question, with each answer on a separate post-it note. If it is practical to do so, this might be colour coded, though this is not a requirement.</a:t>
            </a:r>
          </a:p>
          <a:p>
            <a:pPr marL="228600" indent="-228600">
              <a:spcAft>
                <a:spcPts val="600"/>
              </a:spcAft>
              <a:buFont typeface="+mj-lt"/>
              <a:buAutoNum type="arabicPeriod"/>
            </a:pPr>
            <a:r>
              <a:rPr lang="en-US" sz="1000" dirty="0"/>
              <a:t>When the three minutes is up, ask everyone to stand around the whiteboard or sheet of paper where you have written the three headings. Choose one person to come forward and share their three responses.</a:t>
            </a:r>
          </a:p>
          <a:p>
            <a:pPr marL="228600" lvl="0" indent="-228600">
              <a:spcAft>
                <a:spcPts val="600"/>
              </a:spcAft>
              <a:buFont typeface="+mj-lt"/>
              <a:buAutoNum type="arabicPeriod" startAt="5"/>
            </a:pPr>
            <a:r>
              <a:rPr lang="en-AU" sz="1000" dirty="0"/>
              <a:t>As each response is shared, ask the room whether anyone else has written the same thing. When this is the case, have the duplicate post its brought up and cluster them by theme alongside the first.</a:t>
            </a:r>
          </a:p>
          <a:p>
            <a:pPr marL="228600" lvl="0" indent="-228600">
              <a:spcAft>
                <a:spcPts val="600"/>
              </a:spcAft>
              <a:buFont typeface="+mj-lt"/>
              <a:buAutoNum type="arabicPeriod" startAt="5"/>
            </a:pPr>
            <a:r>
              <a:rPr lang="en-AU" sz="1000" dirty="0"/>
              <a:t>Choose another person to share, and repeat until all responses (or general themes) have been shared back to the room.</a:t>
            </a:r>
          </a:p>
          <a:p>
            <a:pPr marL="228600" lvl="0" indent="-228600">
              <a:spcAft>
                <a:spcPts val="600"/>
              </a:spcAft>
              <a:buFont typeface="+mj-lt"/>
              <a:buAutoNum type="arabicPeriod" startAt="5"/>
            </a:pPr>
            <a:r>
              <a:rPr lang="en-AU" sz="1000" dirty="0"/>
              <a:t>Close the activity with an open discussion. You might like to consider sharing your own experiences as a facilitator (were you nervous when you first started?) or try asking questions such as:</a:t>
            </a:r>
          </a:p>
          <a:p>
            <a:pPr marL="685800" lvl="1" indent="-228600">
              <a:spcAft>
                <a:spcPts val="600"/>
              </a:spcAft>
              <a:buFont typeface="+mj-lt"/>
              <a:buAutoNum type="alphaLcParenR"/>
            </a:pPr>
            <a:r>
              <a:rPr lang="en-AU" sz="1000" dirty="0"/>
              <a:t>What were the common themes?</a:t>
            </a:r>
          </a:p>
          <a:p>
            <a:pPr marL="685800" lvl="1" indent="-228600">
              <a:spcAft>
                <a:spcPts val="600"/>
              </a:spcAft>
              <a:buFont typeface="+mj-lt"/>
              <a:buAutoNum type="alphaLcParenR"/>
            </a:pPr>
            <a:r>
              <a:rPr lang="en-AU" sz="1000" dirty="0"/>
              <a:t>What responses were unique?</a:t>
            </a:r>
          </a:p>
          <a:p>
            <a:pPr marL="685800" lvl="1" indent="-228600">
              <a:spcAft>
                <a:spcPts val="600"/>
              </a:spcAft>
              <a:buFont typeface="+mj-lt"/>
              <a:buAutoNum type="alphaLcParenR"/>
            </a:pPr>
            <a:r>
              <a:rPr lang="en-AU" sz="1000" dirty="0"/>
              <a:t>How might we ensure everyone feels supported throughout their training?</a:t>
            </a:r>
            <a:endParaRPr lang="en-US" sz="1000" dirty="0"/>
          </a:p>
        </p:txBody>
      </p:sp>
      <p:pic>
        <p:nvPicPr>
          <p:cNvPr id="10" name="Picture 9">
            <a:extLst>
              <a:ext uri="{FF2B5EF4-FFF2-40B4-BE49-F238E27FC236}">
                <a16:creationId xmlns:a16="http://schemas.microsoft.com/office/drawing/2014/main" id="{6DF70607-FCCF-A641-96B2-39EDDAFCC9AA}"/>
              </a:ext>
            </a:extLst>
          </p:cNvPr>
          <p:cNvPicPr>
            <a:picLocks noChangeAspect="1"/>
          </p:cNvPicPr>
          <p:nvPr/>
        </p:nvPicPr>
        <p:blipFill>
          <a:blip r:embed="rId3"/>
          <a:stretch>
            <a:fillRect/>
          </a:stretch>
        </p:blipFill>
        <p:spPr>
          <a:xfrm>
            <a:off x="6907224" y="180515"/>
            <a:ext cx="261928" cy="206785"/>
          </a:xfrm>
          <a:prstGeom prst="rect">
            <a:avLst/>
          </a:prstGeom>
        </p:spPr>
      </p:pic>
      <p:sp>
        <p:nvSpPr>
          <p:cNvPr id="11" name="Rectangle 10">
            <a:extLst>
              <a:ext uri="{FF2B5EF4-FFF2-40B4-BE49-F238E27FC236}">
                <a16:creationId xmlns:a16="http://schemas.microsoft.com/office/drawing/2014/main" id="{27F0F28A-82EC-DA40-AC6A-91A87660200E}"/>
              </a:ext>
            </a:extLst>
          </p:cNvPr>
          <p:cNvSpPr/>
          <p:nvPr/>
        </p:nvSpPr>
        <p:spPr>
          <a:xfrm>
            <a:off x="5092185" y="231008"/>
            <a:ext cx="206786" cy="131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12" name="Group 11">
            <a:extLst>
              <a:ext uri="{FF2B5EF4-FFF2-40B4-BE49-F238E27FC236}">
                <a16:creationId xmlns:a16="http://schemas.microsoft.com/office/drawing/2014/main" id="{D89C2D84-4E96-C34A-94F8-88EAD212B38D}"/>
              </a:ext>
            </a:extLst>
          </p:cNvPr>
          <p:cNvGrpSpPr/>
          <p:nvPr/>
        </p:nvGrpSpPr>
        <p:grpSpPr>
          <a:xfrm>
            <a:off x="5797754" y="219189"/>
            <a:ext cx="883274" cy="165434"/>
            <a:chOff x="5797754" y="431068"/>
            <a:chExt cx="883274" cy="165434"/>
          </a:xfrm>
        </p:grpSpPr>
        <p:sp>
          <p:nvSpPr>
            <p:cNvPr id="14" name="Hexagon 180">
              <a:extLst>
                <a:ext uri="{FF2B5EF4-FFF2-40B4-BE49-F238E27FC236}">
                  <a16:creationId xmlns:a16="http://schemas.microsoft.com/office/drawing/2014/main" id="{9576A2EA-27DD-984F-B963-9E14C6DD3AAA}"/>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Hexagon 180">
              <a:extLst>
                <a:ext uri="{FF2B5EF4-FFF2-40B4-BE49-F238E27FC236}">
                  <a16:creationId xmlns:a16="http://schemas.microsoft.com/office/drawing/2014/main" id="{0684AEDF-25AD-9545-95DE-53F6524AAF82}"/>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80">
              <a:extLst>
                <a:ext uri="{FF2B5EF4-FFF2-40B4-BE49-F238E27FC236}">
                  <a16:creationId xmlns:a16="http://schemas.microsoft.com/office/drawing/2014/main" id="{2DBA53C7-5CF3-8D45-AE96-27829F270014}"/>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0">
              <a:extLst>
                <a:ext uri="{FF2B5EF4-FFF2-40B4-BE49-F238E27FC236}">
                  <a16:creationId xmlns:a16="http://schemas.microsoft.com/office/drawing/2014/main" id="{2A54EFE6-9D1C-4241-B405-98CF3FC49C2B}"/>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19">
            <a:extLst>
              <a:ext uri="{FF2B5EF4-FFF2-40B4-BE49-F238E27FC236}">
                <a16:creationId xmlns:a16="http://schemas.microsoft.com/office/drawing/2014/main" id="{8C72C7B4-BCD4-1547-A83C-EAAE733EB797}"/>
              </a:ext>
            </a:extLst>
          </p:cNvPr>
          <p:cNvPicPr>
            <a:picLocks noChangeAspect="1"/>
          </p:cNvPicPr>
          <p:nvPr/>
        </p:nvPicPr>
        <p:blipFill>
          <a:blip r:embed="rId4"/>
          <a:stretch>
            <a:fillRect/>
          </a:stretch>
        </p:blipFill>
        <p:spPr>
          <a:xfrm>
            <a:off x="5522757" y="173265"/>
            <a:ext cx="206609" cy="237600"/>
          </a:xfrm>
          <a:prstGeom prst="rect">
            <a:avLst/>
          </a:prstGeom>
        </p:spPr>
      </p:pic>
      <p:grpSp>
        <p:nvGrpSpPr>
          <p:cNvPr id="21" name="Group 20">
            <a:extLst>
              <a:ext uri="{FF2B5EF4-FFF2-40B4-BE49-F238E27FC236}">
                <a16:creationId xmlns:a16="http://schemas.microsoft.com/office/drawing/2014/main" id="{D798D9D9-347B-2F41-8D96-1A8BA1F99799}"/>
              </a:ext>
            </a:extLst>
          </p:cNvPr>
          <p:cNvGrpSpPr/>
          <p:nvPr/>
        </p:nvGrpSpPr>
        <p:grpSpPr>
          <a:xfrm>
            <a:off x="5797754" y="219189"/>
            <a:ext cx="879331" cy="160053"/>
            <a:chOff x="5797754" y="219189"/>
            <a:chExt cx="879331" cy="160053"/>
          </a:xfrm>
        </p:grpSpPr>
        <p:sp>
          <p:nvSpPr>
            <p:cNvPr id="22" name="TextBox 21">
              <a:extLst>
                <a:ext uri="{FF2B5EF4-FFF2-40B4-BE49-F238E27FC236}">
                  <a16:creationId xmlns:a16="http://schemas.microsoft.com/office/drawing/2014/main" id="{E2B19691-8A0F-304D-B852-7528B28E50DC}"/>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23" name="TextBox 22">
              <a:extLst>
                <a:ext uri="{FF2B5EF4-FFF2-40B4-BE49-F238E27FC236}">
                  <a16:creationId xmlns:a16="http://schemas.microsoft.com/office/drawing/2014/main" id="{24A07085-5B23-DC44-8E24-A6C15EF2D570}"/>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24" name="TextBox 23">
              <a:extLst>
                <a:ext uri="{FF2B5EF4-FFF2-40B4-BE49-F238E27FC236}">
                  <a16:creationId xmlns:a16="http://schemas.microsoft.com/office/drawing/2014/main" id="{E1FE398E-A2D2-2449-9734-A02FFB2F15EB}"/>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25" name="TextBox 24">
              <a:extLst>
                <a:ext uri="{FF2B5EF4-FFF2-40B4-BE49-F238E27FC236}">
                  <a16:creationId xmlns:a16="http://schemas.microsoft.com/office/drawing/2014/main" id="{53E4DADA-A852-D543-9504-9BE6872B43E6}"/>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sp>
        <p:nvSpPr>
          <p:cNvPr id="26" name="Rectangle 25">
            <a:extLst>
              <a:ext uri="{FF2B5EF4-FFF2-40B4-BE49-F238E27FC236}">
                <a16:creationId xmlns:a16="http://schemas.microsoft.com/office/drawing/2014/main" id="{A4E5479E-40AD-F142-8CB7-38E6835B85D8}"/>
              </a:ext>
            </a:extLst>
          </p:cNvPr>
          <p:cNvSpPr/>
          <p:nvPr/>
        </p:nvSpPr>
        <p:spPr>
          <a:xfrm>
            <a:off x="4817011" y="231008"/>
            <a:ext cx="206786" cy="131180"/>
          </a:xfrm>
          <a:prstGeom prst="rect">
            <a:avLst/>
          </a:prstGeom>
          <a:solidFill>
            <a:srgbClr val="E0DDE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rgbClr val="FFFFFF"/>
                </a:solidFill>
              </a:rPr>
              <a:t>U1</a:t>
            </a:r>
          </a:p>
        </p:txBody>
      </p:sp>
      <p:sp>
        <p:nvSpPr>
          <p:cNvPr id="27" name="Rectangle 26">
            <a:extLst>
              <a:ext uri="{FF2B5EF4-FFF2-40B4-BE49-F238E27FC236}">
                <a16:creationId xmlns:a16="http://schemas.microsoft.com/office/drawing/2014/main" id="{90BB9DE0-F50E-3440-8444-6F7A4C3DB77B}"/>
              </a:ext>
            </a:extLst>
          </p:cNvPr>
          <p:cNvSpPr/>
          <p:nvPr/>
        </p:nvSpPr>
        <p:spPr>
          <a:xfrm>
            <a:off x="5123578" y="442748"/>
            <a:ext cx="144000" cy="1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58B47784-C474-644C-AF08-553EC273ABA7}"/>
              </a:ext>
            </a:extLst>
          </p:cNvPr>
          <p:cNvPicPr>
            <a:picLocks noChangeAspect="1"/>
          </p:cNvPicPr>
          <p:nvPr/>
        </p:nvPicPr>
        <p:blipFill>
          <a:blip r:embed="rId5"/>
          <a:stretch>
            <a:fillRect/>
          </a:stretch>
        </p:blipFill>
        <p:spPr>
          <a:xfrm>
            <a:off x="4556972" y="166371"/>
            <a:ext cx="199893" cy="251589"/>
          </a:xfrm>
          <a:prstGeom prst="rect">
            <a:avLst/>
          </a:prstGeom>
        </p:spPr>
      </p:pic>
      <p:pic>
        <p:nvPicPr>
          <p:cNvPr id="29" name="Picture 28">
            <a:extLst>
              <a:ext uri="{FF2B5EF4-FFF2-40B4-BE49-F238E27FC236}">
                <a16:creationId xmlns:a16="http://schemas.microsoft.com/office/drawing/2014/main" id="{193573A0-FAC9-3342-80D2-3C3960B6D02B}"/>
              </a:ext>
            </a:extLst>
          </p:cNvPr>
          <p:cNvPicPr>
            <a:picLocks noChangeAspect="1"/>
          </p:cNvPicPr>
          <p:nvPr/>
        </p:nvPicPr>
        <p:blipFill>
          <a:blip r:embed="rId6"/>
          <a:stretch>
            <a:fillRect/>
          </a:stretch>
        </p:blipFill>
        <p:spPr>
          <a:xfrm>
            <a:off x="385800" y="471526"/>
            <a:ext cx="952500" cy="1066800"/>
          </a:xfrm>
          <a:prstGeom prst="rect">
            <a:avLst/>
          </a:prstGeom>
        </p:spPr>
      </p:pic>
    </p:spTree>
    <p:extLst>
      <p:ext uri="{BB962C8B-B14F-4D97-AF65-F5344CB8AC3E}">
        <p14:creationId xmlns:p14="http://schemas.microsoft.com/office/powerpoint/2010/main" val="3567501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14</a:t>
            </a:fld>
            <a:endParaRPr lang="en-US" dirty="0"/>
          </a:p>
        </p:txBody>
      </p:sp>
      <p:sp>
        <p:nvSpPr>
          <p:cNvPr id="58" name="Title 1">
            <a:extLst>
              <a:ext uri="{FF2B5EF4-FFF2-40B4-BE49-F238E27FC236}">
                <a16:creationId xmlns:a16="http://schemas.microsoft.com/office/drawing/2014/main" id="{328D77C2-E31F-C44E-92B2-F6BE973FCAB5}"/>
              </a:ext>
            </a:extLst>
          </p:cNvPr>
          <p:cNvSpPr txBox="1">
            <a:spLocks/>
          </p:cNvSpPr>
          <p:nvPr/>
        </p:nvSpPr>
        <p:spPr>
          <a:xfrm>
            <a:off x="390526" y="390525"/>
            <a:ext cx="6775448" cy="909274"/>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lvl="0" defTabSz="457200">
              <a:lnSpc>
                <a:spcPct val="100000"/>
              </a:lnSpc>
              <a:spcBef>
                <a:spcPts val="1800"/>
              </a:spcBef>
              <a:spcAft>
                <a:spcPts val="600"/>
              </a:spcAft>
            </a:pPr>
            <a:r>
              <a:rPr lang="en-US" sz="1400" b="1" dirty="0">
                <a:solidFill>
                  <a:srgbClr val="282B36"/>
                </a:solidFill>
                <a:ea typeface="+mn-ea"/>
                <a:cs typeface="Gill Sans Nova Ultra Bold" panose="020F0502020204030204" pitchFamily="34" charset="0"/>
              </a:rPr>
              <a:t>Four Tasks for Facilitators</a:t>
            </a:r>
          </a:p>
          <a:p>
            <a:pPr lvl="0" defTabSz="457200">
              <a:lnSpc>
                <a:spcPct val="100000"/>
              </a:lnSpc>
              <a:spcBef>
                <a:spcPts val="0"/>
              </a:spcBef>
            </a:pPr>
            <a:r>
              <a:rPr lang="en-AU" sz="1000" dirty="0">
                <a:solidFill>
                  <a:srgbClr val="282B36"/>
                </a:solidFill>
                <a:ea typeface="+mn-ea"/>
                <a:cs typeface="+mn-cs"/>
              </a:rPr>
              <a:t>This activity teaches some foundational facilitation qualities, though it is worth explaining that the four tasks given here are not exhaustive – a good facilitator should always be adapting and learning. These tasks are available for print in the Resource Library (Section C).</a:t>
            </a:r>
          </a:p>
        </p:txBody>
      </p:sp>
      <p:sp>
        <p:nvSpPr>
          <p:cNvPr id="16" name="Title 1">
            <a:extLst>
              <a:ext uri="{FF2B5EF4-FFF2-40B4-BE49-F238E27FC236}">
                <a16:creationId xmlns:a16="http://schemas.microsoft.com/office/drawing/2014/main" id="{67C52EA4-23BE-7346-AA05-02EA451D7A4D}"/>
              </a:ext>
            </a:extLst>
          </p:cNvPr>
          <p:cNvSpPr txBox="1">
            <a:spLocks/>
          </p:cNvSpPr>
          <p:nvPr/>
        </p:nvSpPr>
        <p:spPr>
          <a:xfrm>
            <a:off x="385800" y="1268358"/>
            <a:ext cx="4406917" cy="4587204"/>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marL="198900" indent="-198900">
              <a:spcAft>
                <a:spcPts val="600"/>
              </a:spcAft>
              <a:buFont typeface="+mj-lt"/>
              <a:buAutoNum type="arabicPeriod"/>
            </a:pPr>
            <a:r>
              <a:rPr lang="en-US" sz="1000" dirty="0"/>
              <a:t>Introduce the four key tasks for facilitators:</a:t>
            </a:r>
          </a:p>
          <a:p>
            <a:pPr marL="685800" lvl="1" indent="-228600">
              <a:spcAft>
                <a:spcPts val="600"/>
              </a:spcAft>
              <a:buFont typeface="+mj-lt"/>
              <a:buAutoNum type="alphaLcParenR"/>
            </a:pPr>
            <a:r>
              <a:rPr lang="en-US" sz="1000" b="1" dirty="0"/>
              <a:t>Listening</a:t>
            </a:r>
            <a:r>
              <a:rPr lang="en-US" sz="1000" dirty="0"/>
              <a:t>, and allowing participants to have their say</a:t>
            </a:r>
          </a:p>
          <a:p>
            <a:pPr marL="685800" lvl="1" indent="-228600">
              <a:spcAft>
                <a:spcPts val="600"/>
              </a:spcAft>
              <a:buFont typeface="+mj-lt"/>
              <a:buAutoNum type="alphaLcParenR"/>
            </a:pPr>
            <a:r>
              <a:rPr lang="en-US" sz="1000" b="1" dirty="0"/>
              <a:t>Speaking </a:t>
            </a:r>
            <a:r>
              <a:rPr lang="en-US" sz="1000" dirty="0"/>
              <a:t>and reflecting back what they have heard to the group for consideration</a:t>
            </a:r>
          </a:p>
          <a:p>
            <a:pPr marL="685800" lvl="1" indent="-228600">
              <a:spcAft>
                <a:spcPts val="600"/>
              </a:spcAft>
              <a:buFont typeface="+mj-lt"/>
              <a:buAutoNum type="alphaLcParenR"/>
            </a:pPr>
            <a:r>
              <a:rPr lang="en-US" sz="1000" b="1" dirty="0"/>
              <a:t>Supporting</a:t>
            </a:r>
            <a:r>
              <a:rPr lang="en-US" sz="1000" dirty="0"/>
              <a:t>, or encouraging everyone to have a voice and be heard</a:t>
            </a:r>
          </a:p>
          <a:p>
            <a:pPr marL="685800" lvl="1" indent="-228600">
              <a:spcAft>
                <a:spcPts val="600"/>
              </a:spcAft>
              <a:buFont typeface="+mj-lt"/>
              <a:buAutoNum type="alphaLcParenR"/>
            </a:pPr>
            <a:r>
              <a:rPr lang="en-US" sz="1000" b="1" dirty="0"/>
              <a:t>Guiding</a:t>
            </a:r>
            <a:r>
              <a:rPr lang="en-US" sz="1000" dirty="0"/>
              <a:t> the conversation flow and progress throughout the workshop, gently steering back to the topic or task at hand when the conversation drifts</a:t>
            </a:r>
          </a:p>
          <a:p>
            <a:pPr marL="228600" indent="-228600">
              <a:spcAft>
                <a:spcPts val="600"/>
              </a:spcAft>
              <a:buFont typeface="+mj-lt"/>
              <a:buAutoNum type="arabicPeriod"/>
            </a:pPr>
            <a:r>
              <a:rPr lang="en-US" sz="1000" dirty="0"/>
              <a:t>Ask each table to draw a symbol representing each task as a header along the top of their flipchart paper (e.g. a speech bubble, an ear, two hands clapping, a mountain with a path running to the top).</a:t>
            </a:r>
          </a:p>
          <a:p>
            <a:pPr marL="228600" indent="-228600">
              <a:spcAft>
                <a:spcPts val="600"/>
              </a:spcAft>
              <a:buFont typeface="+mj-lt"/>
              <a:buAutoNum type="arabicPeriod"/>
            </a:pPr>
            <a:r>
              <a:rPr lang="en-US" sz="1000" dirty="0"/>
              <a:t>Tables have 30 minutes to write down examples of how each task might be </a:t>
            </a:r>
            <a:r>
              <a:rPr lang="en-US" sz="1000" dirty="0">
                <a:latin typeface="Gill Sans MT" panose="020B0502020104020203" pitchFamily="34" charset="77"/>
              </a:rPr>
              <a:t>demonstrated in real life.</a:t>
            </a:r>
          </a:p>
          <a:p>
            <a:pPr marL="228600" lvl="0" indent="-228600">
              <a:spcAft>
                <a:spcPts val="600"/>
              </a:spcAft>
              <a:buFont typeface="+mj-lt"/>
              <a:buAutoNum type="arabicPeriod" startAt="4"/>
            </a:pPr>
            <a:r>
              <a:rPr lang="en-AU" sz="1000" dirty="0">
                <a:latin typeface="Gill Sans MT" panose="020B0502020104020203" pitchFamily="34" charset="77"/>
              </a:rPr>
              <a:t>Ask participants to stand and spend 5 minutes moving around the room to see what each of the other tables has come up with.</a:t>
            </a:r>
          </a:p>
          <a:p>
            <a:pPr marL="228600" lvl="0" indent="-228600">
              <a:spcAft>
                <a:spcPts val="600"/>
              </a:spcAft>
              <a:buFont typeface="+mj-lt"/>
              <a:buAutoNum type="arabicPeriod" startAt="4"/>
            </a:pPr>
            <a:r>
              <a:rPr lang="en-AU" sz="1000" dirty="0">
                <a:latin typeface="Gill Sans MT" panose="020B0502020104020203" pitchFamily="34" charset="77"/>
              </a:rPr>
              <a:t>Have one table share back to the room. As a fun way to select who presents, you could have the tables nominate themselves based on who thinks they have the best illustrations for each task.</a:t>
            </a:r>
          </a:p>
          <a:p>
            <a:pPr marL="228600" lvl="0" indent="-228600">
              <a:spcAft>
                <a:spcPts val="600"/>
              </a:spcAft>
              <a:buFont typeface="+mj-lt"/>
              <a:buAutoNum type="arabicPeriod" startAt="4"/>
            </a:pPr>
            <a:r>
              <a:rPr lang="en-AU" sz="1000" dirty="0">
                <a:latin typeface="Gill Sans MT" panose="020B0502020104020203" pitchFamily="34" charset="77"/>
              </a:rPr>
              <a:t>Have an open discussion:</a:t>
            </a:r>
          </a:p>
          <a:p>
            <a:pPr marL="685800" lvl="1" indent="-228600">
              <a:buFont typeface="+mj-lt"/>
              <a:buAutoNum type="alphaLcParenR"/>
            </a:pPr>
            <a:r>
              <a:rPr lang="en-AU" sz="1000" dirty="0">
                <a:latin typeface="Gill Sans MT" panose="020B0502020104020203" pitchFamily="34" charset="77"/>
              </a:rPr>
              <a:t>How did the different tables compare?</a:t>
            </a:r>
          </a:p>
          <a:p>
            <a:pPr marL="685800" lvl="1" indent="-228600">
              <a:buFont typeface="+mj-lt"/>
              <a:buAutoNum type="alphaLcParenR"/>
            </a:pPr>
            <a:r>
              <a:rPr lang="en-AU" sz="1000" dirty="0">
                <a:latin typeface="Gill Sans MT" panose="020B0502020104020203" pitchFamily="34" charset="77"/>
              </a:rPr>
              <a:t>What were the most popular ideas?</a:t>
            </a:r>
          </a:p>
          <a:p>
            <a:pPr marL="685800" lvl="1" indent="-228600">
              <a:buFont typeface="+mj-lt"/>
              <a:buAutoNum type="alphaLcParenR"/>
            </a:pPr>
            <a:r>
              <a:rPr lang="en-AU" sz="1000" dirty="0">
                <a:latin typeface="Gill Sans MT" panose="020B0502020104020203" pitchFamily="34" charset="77"/>
              </a:rPr>
              <a:t>Why is each task important?</a:t>
            </a:r>
          </a:p>
          <a:p>
            <a:pPr marL="685800" lvl="1" indent="-228600">
              <a:buFont typeface="+mj-lt"/>
              <a:buAutoNum type="alphaLcParenR"/>
            </a:pPr>
            <a:r>
              <a:rPr lang="en-AU" sz="1000" dirty="0">
                <a:latin typeface="Gill Sans MT" panose="020B0502020104020203" pitchFamily="34" charset="77"/>
              </a:rPr>
              <a:t>Can anybody be a facilitator?</a:t>
            </a:r>
          </a:p>
          <a:p>
            <a:pPr marL="685800" lvl="1" indent="-228600">
              <a:buFont typeface="+mj-lt"/>
              <a:buAutoNum type="alphaLcParenR"/>
            </a:pPr>
            <a:r>
              <a:rPr lang="en-AU" sz="1000" dirty="0">
                <a:latin typeface="Gill Sans MT" panose="020B0502020104020203" pitchFamily="34" charset="77"/>
              </a:rPr>
              <a:t>What is the best way to develop your confidence?</a:t>
            </a:r>
            <a:endParaRPr lang="en-US" sz="1000" dirty="0">
              <a:latin typeface="Gill Sans MT" panose="020B0502020104020203" pitchFamily="34" charset="77"/>
            </a:endParaRPr>
          </a:p>
        </p:txBody>
      </p:sp>
      <p:pic>
        <p:nvPicPr>
          <p:cNvPr id="11" name="Picture 10">
            <a:extLst>
              <a:ext uri="{FF2B5EF4-FFF2-40B4-BE49-F238E27FC236}">
                <a16:creationId xmlns:a16="http://schemas.microsoft.com/office/drawing/2014/main" id="{6B6A9AC7-9725-2744-802C-9EFD4EC30F07}"/>
              </a:ext>
            </a:extLst>
          </p:cNvPr>
          <p:cNvPicPr>
            <a:picLocks noChangeAspect="1"/>
          </p:cNvPicPr>
          <p:nvPr/>
        </p:nvPicPr>
        <p:blipFill rotWithShape="1">
          <a:blip r:embed="rId2"/>
          <a:srcRect l="48816" t="5143" r="26672" b="2797"/>
          <a:stretch/>
        </p:blipFill>
        <p:spPr>
          <a:xfrm>
            <a:off x="4904757" y="1180889"/>
            <a:ext cx="2269118" cy="4793582"/>
          </a:xfrm>
          <a:prstGeom prst="rect">
            <a:avLst/>
          </a:prstGeom>
        </p:spPr>
      </p:pic>
      <p:sp>
        <p:nvSpPr>
          <p:cNvPr id="12" name="Title 1">
            <a:extLst>
              <a:ext uri="{FF2B5EF4-FFF2-40B4-BE49-F238E27FC236}">
                <a16:creationId xmlns:a16="http://schemas.microsoft.com/office/drawing/2014/main" id="{C3FFB474-9DC6-9D45-A9EC-086123AAE2F9}"/>
              </a:ext>
            </a:extLst>
          </p:cNvPr>
          <p:cNvSpPr txBox="1">
            <a:spLocks/>
          </p:cNvSpPr>
          <p:nvPr/>
        </p:nvSpPr>
        <p:spPr>
          <a:xfrm>
            <a:off x="390526" y="5887575"/>
            <a:ext cx="6775448" cy="909274"/>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lvl="0" defTabSz="457200">
              <a:lnSpc>
                <a:spcPct val="100000"/>
              </a:lnSpc>
              <a:spcBef>
                <a:spcPts val="1800"/>
              </a:spcBef>
              <a:spcAft>
                <a:spcPts val="600"/>
              </a:spcAft>
            </a:pPr>
            <a:r>
              <a:rPr lang="en-US" sz="1400" b="1" dirty="0">
                <a:solidFill>
                  <a:srgbClr val="282B36"/>
                </a:solidFill>
                <a:ea typeface="+mn-ea"/>
                <a:cs typeface="Gill Sans Nova Ultra Bold" panose="020F0502020204030204" pitchFamily="34" charset="0"/>
              </a:rPr>
              <a:t>“Yes but…” vs “Yes and…”</a:t>
            </a:r>
          </a:p>
          <a:p>
            <a:pPr lvl="0" defTabSz="457200">
              <a:lnSpc>
                <a:spcPct val="100000"/>
              </a:lnSpc>
              <a:spcBef>
                <a:spcPts val="0"/>
              </a:spcBef>
            </a:pPr>
            <a:r>
              <a:rPr lang="en-AU" sz="1000" dirty="0">
                <a:solidFill>
                  <a:srgbClr val="282B36"/>
                </a:solidFill>
                <a:ea typeface="+mn-ea"/>
                <a:cs typeface="+mn-cs"/>
              </a:rPr>
              <a:t>This is a great way to show how a supportive environment produces richer solutions. Ground-breaking innovation can occur when we build on each others’ thinking, so it’s important that the facilitator encourages participants to bounce ideas off each other (as well as building onto them).</a:t>
            </a:r>
          </a:p>
        </p:txBody>
      </p:sp>
      <p:sp>
        <p:nvSpPr>
          <p:cNvPr id="14" name="Title 1">
            <a:extLst>
              <a:ext uri="{FF2B5EF4-FFF2-40B4-BE49-F238E27FC236}">
                <a16:creationId xmlns:a16="http://schemas.microsoft.com/office/drawing/2014/main" id="{8101E2D3-736E-C24C-8501-4FA7D04C5079}"/>
              </a:ext>
            </a:extLst>
          </p:cNvPr>
          <p:cNvSpPr txBox="1">
            <a:spLocks/>
          </p:cNvSpPr>
          <p:nvPr/>
        </p:nvSpPr>
        <p:spPr>
          <a:xfrm>
            <a:off x="385800" y="6753817"/>
            <a:ext cx="4406917" cy="3292076"/>
          </a:xfrm>
          <a:prstGeom prst="rect">
            <a:avLst/>
          </a:prstGeom>
        </p:spPr>
        <p:txBody>
          <a:bodyPr vert="horz" wrap="square" lIns="144000" tIns="108000" rIns="91440" bIns="45720" rtlCol="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marL="198900" indent="-198900">
              <a:spcAft>
                <a:spcPts val="600"/>
              </a:spcAft>
              <a:buFont typeface="+mj-lt"/>
              <a:buAutoNum type="arabicPeriod"/>
            </a:pPr>
            <a:r>
              <a:rPr lang="en-AU" sz="1000" dirty="0"/>
              <a:t>Spend 5 minutes ahead of time deciding what topic you will use as a demonstration. This should be a simple design challenge, such as hosting a dinner party for all of the participants, or planning a trip.</a:t>
            </a:r>
          </a:p>
          <a:p>
            <a:pPr marL="198900" indent="-198900">
              <a:spcAft>
                <a:spcPts val="600"/>
              </a:spcAft>
              <a:buFont typeface="+mj-lt"/>
              <a:buAutoNum type="arabicPeriod"/>
            </a:pPr>
            <a:r>
              <a:rPr lang="en-AU" sz="1000" dirty="0"/>
              <a:t>After deciding on your topic, ask for two volunteers to hold a mock conversation at the front of the workshop. They take turns at speaking in a conversation, as though planning for the event. Person One should lead and propose ideas and Person Two will respond. They will do this same process across two different rounds. </a:t>
            </a:r>
          </a:p>
          <a:p>
            <a:pPr marL="198900" indent="-198900">
              <a:spcAft>
                <a:spcPts val="600"/>
              </a:spcAft>
              <a:buFont typeface="+mj-lt"/>
              <a:buAutoNum type="arabicPeriod"/>
            </a:pPr>
            <a:r>
              <a:rPr lang="en-AU" sz="1000" dirty="0"/>
              <a:t>In the first round, Person Two (the responder) should begin every response  with </a:t>
            </a:r>
            <a:r>
              <a:rPr lang="en-AU" sz="1000" b="1" dirty="0"/>
              <a:t>‘Yes, but…’ </a:t>
            </a:r>
            <a:r>
              <a:rPr lang="en-AU" sz="1000" dirty="0"/>
              <a:t>giving a reason why the suggested idea will not work. E.g:</a:t>
            </a:r>
          </a:p>
          <a:p>
            <a:pPr indent="363538">
              <a:spcAft>
                <a:spcPts val="600"/>
              </a:spcAft>
            </a:pPr>
            <a:r>
              <a:rPr lang="en-AU" sz="1000" dirty="0"/>
              <a:t>PERSON ONE: “How about we cook chicken for the dinner party”</a:t>
            </a:r>
          </a:p>
          <a:p>
            <a:pPr indent="363538">
              <a:spcAft>
                <a:spcPts val="600"/>
              </a:spcAft>
            </a:pPr>
            <a:r>
              <a:rPr lang="en-AU" sz="1000" dirty="0"/>
              <a:t>PERSON TWO: “</a:t>
            </a:r>
            <a:r>
              <a:rPr lang="en-AU" sz="1000" b="1" dirty="0"/>
              <a:t>Yes, but </a:t>
            </a:r>
            <a:r>
              <a:rPr lang="en-AU" sz="1000" dirty="0"/>
              <a:t>that will be very expensive”</a:t>
            </a:r>
          </a:p>
          <a:p>
            <a:pPr marL="198900" indent="-198900">
              <a:spcAft>
                <a:spcPts val="600"/>
              </a:spcAft>
              <a:buFont typeface="+mj-lt"/>
              <a:buAutoNum type="arabicPeriod"/>
            </a:pPr>
            <a:r>
              <a:rPr lang="en-AU" sz="1000" dirty="0"/>
              <a:t>Continue this for 5 – 6 ideas, with Person One coming up with new ideas, and Person Two responding with “Yes, but..”. In the second round, the responder should begin every response with</a:t>
            </a:r>
            <a:r>
              <a:rPr lang="en-AU" sz="1000" b="1" dirty="0"/>
              <a:t> “Yes, and…” </a:t>
            </a:r>
            <a:r>
              <a:rPr lang="en-AU" sz="1000" dirty="0"/>
              <a:t>and build on the other person’s ideas as opposed to doubting them. </a:t>
            </a:r>
          </a:p>
          <a:p>
            <a:pPr marL="228600" lvl="0" indent="-228600">
              <a:spcAft>
                <a:spcPts val="600"/>
              </a:spcAft>
              <a:buFont typeface="+mj-lt"/>
              <a:buAutoNum type="arabicPeriod" startAt="5"/>
            </a:pPr>
            <a:r>
              <a:rPr lang="en-US" sz="1000" dirty="0">
                <a:latin typeface="Gill Sans MT" panose="020B0502020104020203" pitchFamily="34" charset="77"/>
              </a:rPr>
              <a:t>After both rounds – </a:t>
            </a:r>
            <a:r>
              <a:rPr lang="en-US" sz="1000" b="1" dirty="0">
                <a:latin typeface="Gill Sans MT" panose="020B0502020104020203" pitchFamily="34" charset="77"/>
              </a:rPr>
              <a:t>“Yes, but...”</a:t>
            </a:r>
            <a:r>
              <a:rPr lang="en-US" sz="1000" dirty="0">
                <a:latin typeface="Gill Sans MT" panose="020B0502020104020203" pitchFamily="34" charset="77"/>
              </a:rPr>
              <a:t> and </a:t>
            </a:r>
            <a:r>
              <a:rPr lang="en-US" sz="1000" b="1" dirty="0">
                <a:latin typeface="Gill Sans MT" panose="020B0502020104020203" pitchFamily="34" charset="77"/>
              </a:rPr>
              <a:t>”Yes, and…”</a:t>
            </a:r>
            <a:r>
              <a:rPr lang="en-US" sz="1000" dirty="0">
                <a:latin typeface="Gill Sans MT" panose="020B0502020104020203" pitchFamily="34" charset="77"/>
              </a:rPr>
              <a:t> – reflect with the whole room:</a:t>
            </a:r>
          </a:p>
          <a:p>
            <a:pPr marL="685800" lvl="1" indent="-228600" fontAlgn="base">
              <a:buFont typeface="+mj-lt"/>
              <a:buAutoNum type="alphaLcParenR"/>
            </a:pPr>
            <a:r>
              <a:rPr lang="en-NZ" sz="1000" dirty="0">
                <a:latin typeface="Gill Sans MT" panose="020B0502020104020203" pitchFamily="34" charset="77"/>
              </a:rPr>
              <a:t>Consider the two conversations. What was different?</a:t>
            </a:r>
          </a:p>
          <a:p>
            <a:pPr marL="685800" lvl="1" indent="-228600" fontAlgn="base">
              <a:buFont typeface="+mj-lt"/>
              <a:buAutoNum type="alphaLcParenR"/>
            </a:pPr>
            <a:r>
              <a:rPr lang="en-NZ" sz="1000" dirty="0">
                <a:latin typeface="Gill Sans MT" panose="020B0502020104020203" pitchFamily="34" charset="77"/>
              </a:rPr>
              <a:t>Which approach was more productive?</a:t>
            </a:r>
          </a:p>
          <a:p>
            <a:pPr marL="685800" lvl="1" indent="-228600" fontAlgn="base">
              <a:buFont typeface="+mj-lt"/>
              <a:buAutoNum type="alphaLcParenR"/>
            </a:pPr>
            <a:r>
              <a:rPr lang="en-NZ" sz="1000" dirty="0">
                <a:latin typeface="Gill Sans MT" panose="020B0502020104020203" pitchFamily="34" charset="77"/>
              </a:rPr>
              <a:t>Were ideas more innovative in the first or second round and why?</a:t>
            </a:r>
          </a:p>
        </p:txBody>
      </p:sp>
      <p:pic>
        <p:nvPicPr>
          <p:cNvPr id="17" name="Picture 16">
            <a:extLst>
              <a:ext uri="{FF2B5EF4-FFF2-40B4-BE49-F238E27FC236}">
                <a16:creationId xmlns:a16="http://schemas.microsoft.com/office/drawing/2014/main" id="{981947D2-D905-B649-8396-1C34AF3A93E5}"/>
              </a:ext>
            </a:extLst>
          </p:cNvPr>
          <p:cNvPicPr>
            <a:picLocks noChangeAspect="1"/>
          </p:cNvPicPr>
          <p:nvPr/>
        </p:nvPicPr>
        <p:blipFill rotWithShape="1">
          <a:blip r:embed="rId3"/>
          <a:srcRect l="16667" t="20354" r="45773" b="190"/>
          <a:stretch/>
        </p:blipFill>
        <p:spPr>
          <a:xfrm>
            <a:off x="4900032" y="6953703"/>
            <a:ext cx="2269118" cy="3200346"/>
          </a:xfrm>
          <a:prstGeom prst="rect">
            <a:avLst/>
          </a:prstGeom>
        </p:spPr>
      </p:pic>
      <p:pic>
        <p:nvPicPr>
          <p:cNvPr id="10" name="Picture 9">
            <a:extLst>
              <a:ext uri="{FF2B5EF4-FFF2-40B4-BE49-F238E27FC236}">
                <a16:creationId xmlns:a16="http://schemas.microsoft.com/office/drawing/2014/main" id="{DBF33915-6002-7E4A-A04D-D13C527395EE}"/>
              </a:ext>
            </a:extLst>
          </p:cNvPr>
          <p:cNvPicPr>
            <a:picLocks noChangeAspect="1"/>
          </p:cNvPicPr>
          <p:nvPr/>
        </p:nvPicPr>
        <p:blipFill>
          <a:blip r:embed="rId4"/>
          <a:stretch>
            <a:fillRect/>
          </a:stretch>
        </p:blipFill>
        <p:spPr>
          <a:xfrm>
            <a:off x="6907224" y="180515"/>
            <a:ext cx="261928" cy="206785"/>
          </a:xfrm>
          <a:prstGeom prst="rect">
            <a:avLst/>
          </a:prstGeom>
        </p:spPr>
      </p:pic>
      <p:sp>
        <p:nvSpPr>
          <p:cNvPr id="13" name="Rectangle 12">
            <a:extLst>
              <a:ext uri="{FF2B5EF4-FFF2-40B4-BE49-F238E27FC236}">
                <a16:creationId xmlns:a16="http://schemas.microsoft.com/office/drawing/2014/main" id="{20EAE92A-CCAD-1E45-B6F1-4B079B5EB613}"/>
              </a:ext>
            </a:extLst>
          </p:cNvPr>
          <p:cNvSpPr/>
          <p:nvPr/>
        </p:nvSpPr>
        <p:spPr>
          <a:xfrm>
            <a:off x="5092185" y="231008"/>
            <a:ext cx="206786" cy="131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15" name="Group 14">
            <a:extLst>
              <a:ext uri="{FF2B5EF4-FFF2-40B4-BE49-F238E27FC236}">
                <a16:creationId xmlns:a16="http://schemas.microsoft.com/office/drawing/2014/main" id="{50BC95D4-7D83-2445-B47E-0FC59624F385}"/>
              </a:ext>
            </a:extLst>
          </p:cNvPr>
          <p:cNvGrpSpPr/>
          <p:nvPr/>
        </p:nvGrpSpPr>
        <p:grpSpPr>
          <a:xfrm>
            <a:off x="5797754" y="219189"/>
            <a:ext cx="883274" cy="165434"/>
            <a:chOff x="5797754" y="431068"/>
            <a:chExt cx="883274" cy="165434"/>
          </a:xfrm>
        </p:grpSpPr>
        <p:sp>
          <p:nvSpPr>
            <p:cNvPr id="18" name="Hexagon 180">
              <a:extLst>
                <a:ext uri="{FF2B5EF4-FFF2-40B4-BE49-F238E27FC236}">
                  <a16:creationId xmlns:a16="http://schemas.microsoft.com/office/drawing/2014/main" id="{25AE28AD-9725-4F4B-8E5E-765A003321F0}"/>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Hexagon 180">
              <a:extLst>
                <a:ext uri="{FF2B5EF4-FFF2-40B4-BE49-F238E27FC236}">
                  <a16:creationId xmlns:a16="http://schemas.microsoft.com/office/drawing/2014/main" id="{17CCF3BA-30EC-A14E-8E46-96F10B286691}"/>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80">
              <a:extLst>
                <a:ext uri="{FF2B5EF4-FFF2-40B4-BE49-F238E27FC236}">
                  <a16:creationId xmlns:a16="http://schemas.microsoft.com/office/drawing/2014/main" id="{515981F1-B470-E14E-BCB5-8C1097CB9A1E}"/>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180">
              <a:extLst>
                <a:ext uri="{FF2B5EF4-FFF2-40B4-BE49-F238E27FC236}">
                  <a16:creationId xmlns:a16="http://schemas.microsoft.com/office/drawing/2014/main" id="{C5E3F794-C428-6747-A611-221215DB2B2A}"/>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 name="Picture 21">
            <a:extLst>
              <a:ext uri="{FF2B5EF4-FFF2-40B4-BE49-F238E27FC236}">
                <a16:creationId xmlns:a16="http://schemas.microsoft.com/office/drawing/2014/main" id="{A6AC06AD-B672-EC44-904E-E5CAB6F5DE2C}"/>
              </a:ext>
            </a:extLst>
          </p:cNvPr>
          <p:cNvPicPr>
            <a:picLocks noChangeAspect="1"/>
          </p:cNvPicPr>
          <p:nvPr/>
        </p:nvPicPr>
        <p:blipFill>
          <a:blip r:embed="rId5"/>
          <a:stretch>
            <a:fillRect/>
          </a:stretch>
        </p:blipFill>
        <p:spPr>
          <a:xfrm>
            <a:off x="5522757" y="173265"/>
            <a:ext cx="206609" cy="237600"/>
          </a:xfrm>
          <a:prstGeom prst="rect">
            <a:avLst/>
          </a:prstGeom>
        </p:spPr>
      </p:pic>
      <p:grpSp>
        <p:nvGrpSpPr>
          <p:cNvPr id="23" name="Group 22">
            <a:extLst>
              <a:ext uri="{FF2B5EF4-FFF2-40B4-BE49-F238E27FC236}">
                <a16:creationId xmlns:a16="http://schemas.microsoft.com/office/drawing/2014/main" id="{E35F5753-75A1-484F-AE1E-0F5BDE7DF3F2}"/>
              </a:ext>
            </a:extLst>
          </p:cNvPr>
          <p:cNvGrpSpPr/>
          <p:nvPr/>
        </p:nvGrpSpPr>
        <p:grpSpPr>
          <a:xfrm>
            <a:off x="5797754" y="219189"/>
            <a:ext cx="879331" cy="160053"/>
            <a:chOff x="5797754" y="219189"/>
            <a:chExt cx="879331" cy="160053"/>
          </a:xfrm>
        </p:grpSpPr>
        <p:sp>
          <p:nvSpPr>
            <p:cNvPr id="24" name="TextBox 23">
              <a:extLst>
                <a:ext uri="{FF2B5EF4-FFF2-40B4-BE49-F238E27FC236}">
                  <a16:creationId xmlns:a16="http://schemas.microsoft.com/office/drawing/2014/main" id="{0CD89E92-EC58-E243-B439-ECC50B748A02}"/>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25" name="TextBox 24">
              <a:extLst>
                <a:ext uri="{FF2B5EF4-FFF2-40B4-BE49-F238E27FC236}">
                  <a16:creationId xmlns:a16="http://schemas.microsoft.com/office/drawing/2014/main" id="{97AA3D47-F111-8849-BB85-F1C9A78B111A}"/>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26" name="TextBox 25">
              <a:extLst>
                <a:ext uri="{FF2B5EF4-FFF2-40B4-BE49-F238E27FC236}">
                  <a16:creationId xmlns:a16="http://schemas.microsoft.com/office/drawing/2014/main" id="{7B326051-5B5A-744C-ADE8-C0897E869CA1}"/>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27" name="TextBox 26">
              <a:extLst>
                <a:ext uri="{FF2B5EF4-FFF2-40B4-BE49-F238E27FC236}">
                  <a16:creationId xmlns:a16="http://schemas.microsoft.com/office/drawing/2014/main" id="{C29E337B-437F-2D48-BB14-1A0F01C64C4C}"/>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sp>
        <p:nvSpPr>
          <p:cNvPr id="28" name="Rectangle 27">
            <a:extLst>
              <a:ext uri="{FF2B5EF4-FFF2-40B4-BE49-F238E27FC236}">
                <a16:creationId xmlns:a16="http://schemas.microsoft.com/office/drawing/2014/main" id="{7BC4F64B-EC91-9447-9CFB-7DA9785C3CC0}"/>
              </a:ext>
            </a:extLst>
          </p:cNvPr>
          <p:cNvSpPr/>
          <p:nvPr/>
        </p:nvSpPr>
        <p:spPr>
          <a:xfrm>
            <a:off x="4817011" y="231008"/>
            <a:ext cx="206786" cy="131180"/>
          </a:xfrm>
          <a:prstGeom prst="rect">
            <a:avLst/>
          </a:prstGeom>
          <a:solidFill>
            <a:srgbClr val="E0DDE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rgbClr val="FFFFFF"/>
                </a:solidFill>
              </a:rPr>
              <a:t>U1</a:t>
            </a:r>
          </a:p>
        </p:txBody>
      </p:sp>
      <p:sp>
        <p:nvSpPr>
          <p:cNvPr id="29" name="Rectangle 28">
            <a:extLst>
              <a:ext uri="{FF2B5EF4-FFF2-40B4-BE49-F238E27FC236}">
                <a16:creationId xmlns:a16="http://schemas.microsoft.com/office/drawing/2014/main" id="{565E63B6-7F15-334D-BD78-7CCDCB0EBC0D}"/>
              </a:ext>
            </a:extLst>
          </p:cNvPr>
          <p:cNvSpPr/>
          <p:nvPr/>
        </p:nvSpPr>
        <p:spPr>
          <a:xfrm>
            <a:off x="5123578" y="442748"/>
            <a:ext cx="144000" cy="1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D1A61A03-74CB-184C-92C8-210822CFC84C}"/>
              </a:ext>
            </a:extLst>
          </p:cNvPr>
          <p:cNvPicPr>
            <a:picLocks noChangeAspect="1"/>
          </p:cNvPicPr>
          <p:nvPr/>
        </p:nvPicPr>
        <p:blipFill>
          <a:blip r:embed="rId6"/>
          <a:stretch>
            <a:fillRect/>
          </a:stretch>
        </p:blipFill>
        <p:spPr>
          <a:xfrm>
            <a:off x="4556972" y="166371"/>
            <a:ext cx="199893" cy="251589"/>
          </a:xfrm>
          <a:prstGeom prst="rect">
            <a:avLst/>
          </a:prstGeom>
        </p:spPr>
      </p:pic>
    </p:spTree>
    <p:extLst>
      <p:ext uri="{BB962C8B-B14F-4D97-AF65-F5344CB8AC3E}">
        <p14:creationId xmlns:p14="http://schemas.microsoft.com/office/powerpoint/2010/main" val="3583419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15</a:t>
            </a:fld>
            <a:endParaRPr lang="en-US" dirty="0"/>
          </a:p>
        </p:txBody>
      </p:sp>
      <p:sp>
        <p:nvSpPr>
          <p:cNvPr id="58" name="Title 1">
            <a:extLst>
              <a:ext uri="{FF2B5EF4-FFF2-40B4-BE49-F238E27FC236}">
                <a16:creationId xmlns:a16="http://schemas.microsoft.com/office/drawing/2014/main" id="{328D77C2-E31F-C44E-92B2-F6BE973FCAB5}"/>
              </a:ext>
            </a:extLst>
          </p:cNvPr>
          <p:cNvSpPr txBox="1">
            <a:spLocks/>
          </p:cNvSpPr>
          <p:nvPr/>
        </p:nvSpPr>
        <p:spPr>
          <a:xfrm>
            <a:off x="390526" y="390525"/>
            <a:ext cx="6775448" cy="909274"/>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lvl="0" defTabSz="457200">
              <a:lnSpc>
                <a:spcPct val="100000"/>
              </a:lnSpc>
              <a:spcBef>
                <a:spcPts val="1800"/>
              </a:spcBef>
              <a:spcAft>
                <a:spcPts val="600"/>
              </a:spcAft>
            </a:pPr>
            <a:r>
              <a:rPr lang="en-US" sz="1400" b="1" dirty="0">
                <a:solidFill>
                  <a:srgbClr val="282B36"/>
                </a:solidFill>
                <a:ea typeface="+mn-ea"/>
                <a:cs typeface="Gill Sans Nova Ultra Bold" panose="020F0502020204030204" pitchFamily="34" charset="0"/>
              </a:rPr>
              <a:t>Facilitation Bingo</a:t>
            </a:r>
          </a:p>
          <a:p>
            <a:pPr lvl="0" defTabSz="457200">
              <a:lnSpc>
                <a:spcPct val="100000"/>
              </a:lnSpc>
              <a:spcBef>
                <a:spcPts val="0"/>
              </a:spcBef>
            </a:pPr>
            <a:r>
              <a:rPr lang="en-AU" sz="1000" dirty="0">
                <a:solidFill>
                  <a:srgbClr val="282B36"/>
                </a:solidFill>
                <a:ea typeface="+mn-ea"/>
                <a:cs typeface="+mn-cs"/>
              </a:rPr>
              <a:t>Learning a variety of skills to use at different points during a workshop is important in becoming a strong facilitator. </a:t>
            </a:r>
          </a:p>
          <a:p>
            <a:pPr lvl="0" defTabSz="457200">
              <a:lnSpc>
                <a:spcPct val="100000"/>
              </a:lnSpc>
              <a:spcBef>
                <a:spcPts val="0"/>
              </a:spcBef>
            </a:pPr>
            <a:r>
              <a:rPr lang="en-AU" sz="1000" dirty="0">
                <a:solidFill>
                  <a:srgbClr val="282B36"/>
                </a:solidFill>
                <a:ea typeface="+mn-ea"/>
                <a:cs typeface="+mn-cs"/>
              </a:rPr>
              <a:t>This Bingo game can be used as a way of reminding trainees what skills they should be practicing.</a:t>
            </a:r>
          </a:p>
          <a:p>
            <a:pPr lvl="0" defTabSz="457200">
              <a:lnSpc>
                <a:spcPct val="100000"/>
              </a:lnSpc>
              <a:spcBef>
                <a:spcPts val="0"/>
              </a:spcBef>
            </a:pPr>
            <a:r>
              <a:rPr lang="en-AU" sz="1000" dirty="0">
                <a:solidFill>
                  <a:srgbClr val="282B36"/>
                </a:solidFill>
                <a:ea typeface="+mn-ea"/>
                <a:cs typeface="+mn-cs"/>
              </a:rPr>
              <a:t>Facilitation Bingo is provided as a print-ready template in the Resource Library.</a:t>
            </a:r>
          </a:p>
        </p:txBody>
      </p:sp>
      <p:sp>
        <p:nvSpPr>
          <p:cNvPr id="16" name="Title 1">
            <a:extLst>
              <a:ext uri="{FF2B5EF4-FFF2-40B4-BE49-F238E27FC236}">
                <a16:creationId xmlns:a16="http://schemas.microsoft.com/office/drawing/2014/main" id="{67C52EA4-23BE-7346-AA05-02EA451D7A4D}"/>
              </a:ext>
            </a:extLst>
          </p:cNvPr>
          <p:cNvSpPr txBox="1">
            <a:spLocks/>
          </p:cNvSpPr>
          <p:nvPr/>
        </p:nvSpPr>
        <p:spPr>
          <a:xfrm>
            <a:off x="385800" y="1297412"/>
            <a:ext cx="4406917" cy="2186546"/>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marL="198900" indent="-198900">
              <a:spcAft>
                <a:spcPts val="600"/>
              </a:spcAft>
              <a:buFont typeface="+mj-lt"/>
              <a:buAutoNum type="arabicPeriod"/>
            </a:pPr>
            <a:r>
              <a:rPr lang="en-NZ" sz="1000" dirty="0"/>
              <a:t>‘Bingo’ is a game where everyone has a sheet of paper with different skills (or actions) listed in a table on it. The idea is to complete or ‘tick off’ all of the skills in the table first. As you complete a skill you cross it off on the sheet of paper. Once you have completed every single skill on the paper you yell ‘Bingo’! The first one to yell Bingo is the winner. The idea is to encourage everyone to actively use the skills or actions that will help them to become a great facilitator.</a:t>
            </a:r>
          </a:p>
          <a:p>
            <a:pPr marL="198900" indent="-198900">
              <a:spcAft>
                <a:spcPts val="600"/>
              </a:spcAft>
              <a:buFont typeface="+mj-lt"/>
              <a:buAutoNum type="arabicPeriod"/>
            </a:pPr>
            <a:r>
              <a:rPr lang="en-NZ" sz="1000" dirty="0"/>
              <a:t>The Bingo template should be printed (or drawn) and used by the facilitators </a:t>
            </a:r>
            <a:r>
              <a:rPr lang="en-NZ" sz="1000" u="sng" dirty="0"/>
              <a:t>during</a:t>
            </a:r>
            <a:r>
              <a:rPr lang="en-NZ" sz="1000" dirty="0"/>
              <a:t> the workshop they are running. It serves as a prompt that they should refer to throughout the day and cross off the actions as they do them.</a:t>
            </a:r>
          </a:p>
          <a:p>
            <a:pPr marL="198900" indent="-198900">
              <a:spcAft>
                <a:spcPts val="600"/>
              </a:spcAft>
              <a:buFont typeface="+mj-lt"/>
              <a:buAutoNum type="arabicPeriod"/>
            </a:pPr>
            <a:r>
              <a:rPr lang="en-NZ" sz="1000" dirty="0"/>
              <a:t>Explanations for the key facilitator skills are as below:</a:t>
            </a:r>
          </a:p>
          <a:p>
            <a:pPr marL="198900" indent="-198900">
              <a:spcAft>
                <a:spcPts val="600"/>
              </a:spcAft>
              <a:buFont typeface="+mj-lt"/>
              <a:buAutoNum type="arabicPeriod"/>
            </a:pPr>
            <a:endParaRPr lang="en-US" sz="1000" dirty="0">
              <a:latin typeface="Gill Sans MT" panose="020B0502020104020203" pitchFamily="34" charset="77"/>
            </a:endParaRPr>
          </a:p>
        </p:txBody>
      </p:sp>
      <p:pic>
        <p:nvPicPr>
          <p:cNvPr id="13" name="Picture 12" descr="A picture containing text&#10;&#10;Description automatically generated">
            <a:extLst>
              <a:ext uri="{FF2B5EF4-FFF2-40B4-BE49-F238E27FC236}">
                <a16:creationId xmlns:a16="http://schemas.microsoft.com/office/drawing/2014/main" id="{3DF5E054-052E-2143-878F-A1C8C518CC87}"/>
              </a:ext>
            </a:extLst>
          </p:cNvPr>
          <p:cNvPicPr>
            <a:picLocks noChangeAspect="1"/>
          </p:cNvPicPr>
          <p:nvPr/>
        </p:nvPicPr>
        <p:blipFill rotWithShape="1">
          <a:blip r:embed="rId2"/>
          <a:srcRect l="17917" r="39135"/>
          <a:stretch/>
        </p:blipFill>
        <p:spPr>
          <a:xfrm rot="5400000">
            <a:off x="5390920" y="1131057"/>
            <a:ext cx="1292681" cy="2257424"/>
          </a:xfrm>
          <a:prstGeom prst="rect">
            <a:avLst/>
          </a:prstGeom>
        </p:spPr>
      </p:pic>
      <p:sp>
        <p:nvSpPr>
          <p:cNvPr id="15" name="Rectangle 14">
            <a:extLst>
              <a:ext uri="{FF2B5EF4-FFF2-40B4-BE49-F238E27FC236}">
                <a16:creationId xmlns:a16="http://schemas.microsoft.com/office/drawing/2014/main" id="{B1CEF684-1D87-7249-B899-7BC78122EAFC}"/>
              </a:ext>
            </a:extLst>
          </p:cNvPr>
          <p:cNvSpPr/>
          <p:nvPr/>
        </p:nvSpPr>
        <p:spPr>
          <a:xfrm>
            <a:off x="706415" y="3411222"/>
            <a:ext cx="3133096" cy="1143560"/>
          </a:xfrm>
          <a:prstGeom prst="rect">
            <a:avLst/>
          </a:prstGeom>
          <a:solidFill>
            <a:schemeClr val="bg2">
              <a:alpha val="40000"/>
            </a:schemeClr>
          </a:solidFill>
        </p:spPr>
        <p:txBody>
          <a:bodyPr wrap="square" lIns="144000" tIns="72000" rIns="144000" bIns="108000">
            <a:noAutofit/>
          </a:bodyPr>
          <a:lstStyle/>
          <a:p>
            <a:pPr>
              <a:spcAft>
                <a:spcPts val="300"/>
              </a:spcAft>
            </a:pPr>
            <a:r>
              <a:rPr lang="en-AU" sz="1000" b="1" dirty="0">
                <a:latin typeface="Gill Sans MT" panose="020B0502020104020203" pitchFamily="34" charset="77"/>
              </a:rPr>
              <a:t>Direct probe</a:t>
            </a:r>
          </a:p>
          <a:p>
            <a:pPr>
              <a:spcAft>
                <a:spcPts val="300"/>
              </a:spcAft>
            </a:pPr>
            <a:r>
              <a:rPr lang="en-AU" sz="1000" dirty="0">
                <a:latin typeface="Gill Sans MT" panose="020B0502020104020203" pitchFamily="34" charset="77"/>
              </a:rPr>
              <a:t>Directly probing further into a statement someone has shared is a great way of finding out more. Use ‘why?’ often. For example: Why is that? Why do you think that? Tell me more about why you found that important?</a:t>
            </a:r>
            <a:endParaRPr lang="en-NZ" sz="1000" dirty="0">
              <a:latin typeface="Gill Sans MT" panose="020B0502020104020203" pitchFamily="34" charset="77"/>
            </a:endParaRPr>
          </a:p>
        </p:txBody>
      </p:sp>
      <p:sp>
        <p:nvSpPr>
          <p:cNvPr id="18" name="Rectangle 17">
            <a:extLst>
              <a:ext uri="{FF2B5EF4-FFF2-40B4-BE49-F238E27FC236}">
                <a16:creationId xmlns:a16="http://schemas.microsoft.com/office/drawing/2014/main" id="{71AF4F8D-6029-8E45-8162-62DB01B1C2FE}"/>
              </a:ext>
            </a:extLst>
          </p:cNvPr>
          <p:cNvSpPr/>
          <p:nvPr/>
        </p:nvSpPr>
        <p:spPr>
          <a:xfrm>
            <a:off x="4007178" y="3411222"/>
            <a:ext cx="3133096" cy="1143560"/>
          </a:xfrm>
          <a:prstGeom prst="rect">
            <a:avLst/>
          </a:prstGeom>
          <a:solidFill>
            <a:schemeClr val="bg2">
              <a:alpha val="40000"/>
            </a:schemeClr>
          </a:solidFill>
        </p:spPr>
        <p:txBody>
          <a:bodyPr wrap="square" lIns="144000" tIns="72000" rIns="144000" bIns="108000">
            <a:noAutofit/>
          </a:bodyPr>
          <a:lstStyle/>
          <a:p>
            <a:pPr>
              <a:spcAft>
                <a:spcPts val="300"/>
              </a:spcAft>
            </a:pPr>
            <a:r>
              <a:rPr lang="en-AU" sz="1000" b="1" dirty="0">
                <a:latin typeface="Gill Sans MT" panose="020B0502020104020203" pitchFamily="34" charset="77"/>
              </a:rPr>
              <a:t>Prompt the conversation</a:t>
            </a:r>
          </a:p>
          <a:p>
            <a:pPr>
              <a:spcAft>
                <a:spcPts val="300"/>
              </a:spcAft>
            </a:pPr>
            <a:r>
              <a:rPr lang="en-AU" sz="1000" dirty="0">
                <a:latin typeface="Gill Sans MT" panose="020B0502020104020203" pitchFamily="34" charset="77"/>
              </a:rPr>
              <a:t>If you hear tables that are rather quiet and there is not a lot of conversation going on, encourage the conversation by prompting with questions or getting them to share what they have been discussing.</a:t>
            </a:r>
          </a:p>
        </p:txBody>
      </p:sp>
      <p:sp>
        <p:nvSpPr>
          <p:cNvPr id="19" name="Rectangle 18">
            <a:extLst>
              <a:ext uri="{FF2B5EF4-FFF2-40B4-BE49-F238E27FC236}">
                <a16:creationId xmlns:a16="http://schemas.microsoft.com/office/drawing/2014/main" id="{95AEED05-EAC8-274D-8623-7B2E751AB397}"/>
              </a:ext>
            </a:extLst>
          </p:cNvPr>
          <p:cNvSpPr/>
          <p:nvPr/>
        </p:nvSpPr>
        <p:spPr>
          <a:xfrm>
            <a:off x="706415" y="4729458"/>
            <a:ext cx="3133096" cy="835783"/>
          </a:xfrm>
          <a:prstGeom prst="rect">
            <a:avLst/>
          </a:prstGeom>
          <a:solidFill>
            <a:schemeClr val="bg2">
              <a:alpha val="40000"/>
            </a:schemeClr>
          </a:solidFill>
        </p:spPr>
        <p:txBody>
          <a:bodyPr wrap="square" lIns="144000" tIns="72000" rIns="144000" bIns="108000">
            <a:noAutofit/>
          </a:bodyPr>
          <a:lstStyle/>
          <a:p>
            <a:pPr>
              <a:spcAft>
                <a:spcPts val="300"/>
              </a:spcAft>
            </a:pPr>
            <a:r>
              <a:rPr lang="en-AU" sz="1000" b="1" dirty="0">
                <a:latin typeface="Gill Sans MT" panose="020B0502020104020203" pitchFamily="34" charset="77"/>
              </a:rPr>
              <a:t>Encourage everyone to participate</a:t>
            </a:r>
          </a:p>
          <a:p>
            <a:pPr>
              <a:spcAft>
                <a:spcPts val="300"/>
              </a:spcAft>
            </a:pPr>
            <a:r>
              <a:rPr lang="en-AU" sz="1000" dirty="0">
                <a:latin typeface="Gill Sans MT" panose="020B0502020104020203" pitchFamily="34" charset="77"/>
              </a:rPr>
              <a:t>Try to engage and encourage the quietest people in the room, as well as those who are more willing to speak. Everyone has an important perspective.</a:t>
            </a:r>
          </a:p>
        </p:txBody>
      </p:sp>
      <p:sp>
        <p:nvSpPr>
          <p:cNvPr id="20" name="Rectangle 19">
            <a:extLst>
              <a:ext uri="{FF2B5EF4-FFF2-40B4-BE49-F238E27FC236}">
                <a16:creationId xmlns:a16="http://schemas.microsoft.com/office/drawing/2014/main" id="{83B8675C-0683-7A44-9949-C1B542777012}"/>
              </a:ext>
            </a:extLst>
          </p:cNvPr>
          <p:cNvSpPr/>
          <p:nvPr/>
        </p:nvSpPr>
        <p:spPr>
          <a:xfrm>
            <a:off x="4007178" y="4729458"/>
            <a:ext cx="3133096" cy="835783"/>
          </a:xfrm>
          <a:prstGeom prst="rect">
            <a:avLst/>
          </a:prstGeom>
          <a:solidFill>
            <a:schemeClr val="bg2">
              <a:alpha val="40000"/>
            </a:schemeClr>
          </a:solidFill>
        </p:spPr>
        <p:txBody>
          <a:bodyPr wrap="square" lIns="144000" tIns="72000" rIns="144000" bIns="108000">
            <a:noAutofit/>
          </a:bodyPr>
          <a:lstStyle/>
          <a:p>
            <a:pPr>
              <a:spcAft>
                <a:spcPts val="300"/>
              </a:spcAft>
            </a:pPr>
            <a:r>
              <a:rPr lang="en-AU" sz="1000" b="1" dirty="0">
                <a:latin typeface="Gill Sans MT" panose="020B0502020104020203" pitchFamily="34" charset="77"/>
              </a:rPr>
              <a:t>Embrace diverse perspectives</a:t>
            </a:r>
          </a:p>
          <a:p>
            <a:pPr>
              <a:spcAft>
                <a:spcPts val="300"/>
              </a:spcAft>
            </a:pPr>
            <a:r>
              <a:rPr lang="en-AU" sz="1000" dirty="0">
                <a:latin typeface="Gill Sans MT" panose="020B0502020104020203" pitchFamily="34" charset="77"/>
              </a:rPr>
              <a:t>Try to surface all of the different perspectives and opinions that people have in the room, and emphasise that they are all valuable. </a:t>
            </a:r>
          </a:p>
        </p:txBody>
      </p:sp>
      <p:sp>
        <p:nvSpPr>
          <p:cNvPr id="21" name="Rectangle 20">
            <a:extLst>
              <a:ext uri="{FF2B5EF4-FFF2-40B4-BE49-F238E27FC236}">
                <a16:creationId xmlns:a16="http://schemas.microsoft.com/office/drawing/2014/main" id="{176BCC7A-EA2D-8E43-9A32-CCC40200D481}"/>
              </a:ext>
            </a:extLst>
          </p:cNvPr>
          <p:cNvSpPr/>
          <p:nvPr/>
        </p:nvSpPr>
        <p:spPr>
          <a:xfrm>
            <a:off x="706415" y="5739917"/>
            <a:ext cx="3133096" cy="1143560"/>
          </a:xfrm>
          <a:prstGeom prst="rect">
            <a:avLst/>
          </a:prstGeom>
          <a:solidFill>
            <a:schemeClr val="bg2">
              <a:alpha val="40000"/>
            </a:schemeClr>
          </a:solidFill>
        </p:spPr>
        <p:txBody>
          <a:bodyPr wrap="square" lIns="144000" tIns="72000" rIns="144000" bIns="108000">
            <a:noAutofit/>
          </a:bodyPr>
          <a:lstStyle/>
          <a:p>
            <a:pPr>
              <a:spcAft>
                <a:spcPts val="300"/>
              </a:spcAft>
            </a:pPr>
            <a:r>
              <a:rPr lang="en-AU" sz="1000" b="1" dirty="0">
                <a:latin typeface="Gill Sans MT" panose="020B0502020104020203" pitchFamily="34" charset="77"/>
              </a:rPr>
              <a:t>Reflect back what you hear</a:t>
            </a:r>
          </a:p>
          <a:p>
            <a:pPr>
              <a:spcAft>
                <a:spcPts val="300"/>
              </a:spcAft>
            </a:pPr>
            <a:r>
              <a:rPr lang="en-AU" sz="1000" dirty="0">
                <a:latin typeface="Gill Sans MT" panose="020B0502020104020203" pitchFamily="34" charset="77"/>
              </a:rPr>
              <a:t>When you are listening to a team / person sharing or presenting their ideas / thoughts, repeat back what you think were their key points. This is useful if the content is complex, confusing or lengthy, as it helps to clarify their key points.</a:t>
            </a:r>
          </a:p>
        </p:txBody>
      </p:sp>
      <p:sp>
        <p:nvSpPr>
          <p:cNvPr id="22" name="Rectangle 21">
            <a:extLst>
              <a:ext uri="{FF2B5EF4-FFF2-40B4-BE49-F238E27FC236}">
                <a16:creationId xmlns:a16="http://schemas.microsoft.com/office/drawing/2014/main" id="{C99978C5-A834-3345-B433-4B97D0D8AF1B}"/>
              </a:ext>
            </a:extLst>
          </p:cNvPr>
          <p:cNvSpPr/>
          <p:nvPr/>
        </p:nvSpPr>
        <p:spPr>
          <a:xfrm>
            <a:off x="4007178" y="5739917"/>
            <a:ext cx="3133096" cy="1143560"/>
          </a:xfrm>
          <a:prstGeom prst="rect">
            <a:avLst/>
          </a:prstGeom>
          <a:solidFill>
            <a:schemeClr val="bg2">
              <a:alpha val="40000"/>
            </a:schemeClr>
          </a:solidFill>
        </p:spPr>
        <p:txBody>
          <a:bodyPr wrap="square" lIns="144000" tIns="72000" rIns="144000" bIns="108000">
            <a:noAutofit/>
          </a:bodyPr>
          <a:lstStyle/>
          <a:p>
            <a:pPr>
              <a:spcAft>
                <a:spcPts val="300"/>
              </a:spcAft>
            </a:pPr>
            <a:r>
              <a:rPr lang="en-AU" sz="1000" b="1" dirty="0">
                <a:latin typeface="Gill Sans MT" panose="020B0502020104020203" pitchFamily="34" charset="77"/>
              </a:rPr>
              <a:t>Listen!</a:t>
            </a:r>
          </a:p>
          <a:p>
            <a:pPr>
              <a:spcAft>
                <a:spcPts val="300"/>
              </a:spcAft>
            </a:pPr>
            <a:r>
              <a:rPr lang="en-AU" sz="1000" dirty="0">
                <a:latin typeface="Gill Sans MT" panose="020B0502020104020203" pitchFamily="34" charset="77"/>
              </a:rPr>
              <a:t>Make sure you actively listen and engage with what the participants are saying and sharing throughout the workshop. Resist the urge to interrupt, particularly if the participant talking is one who has been rather quiet and not shared a lot.</a:t>
            </a:r>
          </a:p>
        </p:txBody>
      </p:sp>
      <p:sp>
        <p:nvSpPr>
          <p:cNvPr id="23" name="Rectangle 22">
            <a:extLst>
              <a:ext uri="{FF2B5EF4-FFF2-40B4-BE49-F238E27FC236}">
                <a16:creationId xmlns:a16="http://schemas.microsoft.com/office/drawing/2014/main" id="{9E593933-273E-0A46-815C-816F59905EBC}"/>
              </a:ext>
            </a:extLst>
          </p:cNvPr>
          <p:cNvSpPr/>
          <p:nvPr/>
        </p:nvSpPr>
        <p:spPr>
          <a:xfrm>
            <a:off x="706415" y="7058153"/>
            <a:ext cx="3133096" cy="1143560"/>
          </a:xfrm>
          <a:prstGeom prst="rect">
            <a:avLst/>
          </a:prstGeom>
          <a:solidFill>
            <a:schemeClr val="bg2">
              <a:alpha val="40000"/>
            </a:schemeClr>
          </a:solidFill>
        </p:spPr>
        <p:txBody>
          <a:bodyPr wrap="square" lIns="144000" tIns="72000" rIns="144000" bIns="108000">
            <a:noAutofit/>
          </a:bodyPr>
          <a:lstStyle/>
          <a:p>
            <a:pPr>
              <a:spcAft>
                <a:spcPts val="300"/>
              </a:spcAft>
            </a:pPr>
            <a:r>
              <a:rPr lang="en-AU" sz="1000" b="1" dirty="0">
                <a:latin typeface="Gill Sans MT" panose="020B0502020104020203" pitchFamily="34" charset="77"/>
              </a:rPr>
              <a:t>Capture the conversation</a:t>
            </a:r>
          </a:p>
          <a:p>
            <a:pPr>
              <a:spcAft>
                <a:spcPts val="300"/>
              </a:spcAft>
            </a:pPr>
            <a:r>
              <a:rPr lang="en-AU" sz="1000" dirty="0">
                <a:latin typeface="Gill Sans MT" panose="020B0502020104020203" pitchFamily="34" charset="77"/>
              </a:rPr>
              <a:t>When people are sharing back to the room, capture what they are saying on the whiteboard or flipchart paper (especially if the activity did not use post-its). Try to organise the content as you go; theme what you hear to help make sense of it. </a:t>
            </a:r>
          </a:p>
        </p:txBody>
      </p:sp>
      <p:sp>
        <p:nvSpPr>
          <p:cNvPr id="24" name="Rectangle 23">
            <a:extLst>
              <a:ext uri="{FF2B5EF4-FFF2-40B4-BE49-F238E27FC236}">
                <a16:creationId xmlns:a16="http://schemas.microsoft.com/office/drawing/2014/main" id="{D42173F9-085B-1040-9C86-11AF090F8C95}"/>
              </a:ext>
            </a:extLst>
          </p:cNvPr>
          <p:cNvSpPr/>
          <p:nvPr/>
        </p:nvSpPr>
        <p:spPr>
          <a:xfrm>
            <a:off x="4007178" y="7058153"/>
            <a:ext cx="3133096" cy="1143560"/>
          </a:xfrm>
          <a:prstGeom prst="rect">
            <a:avLst/>
          </a:prstGeom>
          <a:solidFill>
            <a:schemeClr val="bg2">
              <a:alpha val="40000"/>
            </a:schemeClr>
          </a:solidFill>
        </p:spPr>
        <p:txBody>
          <a:bodyPr wrap="square" lIns="144000" tIns="72000" rIns="144000" bIns="108000">
            <a:noAutofit/>
          </a:bodyPr>
          <a:lstStyle/>
          <a:p>
            <a:pPr>
              <a:spcAft>
                <a:spcPts val="300"/>
              </a:spcAft>
            </a:pPr>
            <a:r>
              <a:rPr lang="en-AU" sz="1000" b="1" dirty="0">
                <a:latin typeface="Gill Sans MT" panose="020B0502020104020203" pitchFamily="34" charset="77"/>
              </a:rPr>
              <a:t>Build solutions together</a:t>
            </a:r>
          </a:p>
          <a:p>
            <a:pPr>
              <a:spcAft>
                <a:spcPts val="300"/>
              </a:spcAft>
            </a:pPr>
            <a:r>
              <a:rPr lang="en-AU" sz="1000" dirty="0">
                <a:latin typeface="Gill Sans MT" panose="020B0502020104020203" pitchFamily="34" charset="77"/>
              </a:rPr>
              <a:t>Encourage teamwork and actively participate as a facilitator. Where you can add value to the conversation, do!</a:t>
            </a:r>
          </a:p>
        </p:txBody>
      </p:sp>
      <p:pic>
        <p:nvPicPr>
          <p:cNvPr id="17" name="Picture 16">
            <a:extLst>
              <a:ext uri="{FF2B5EF4-FFF2-40B4-BE49-F238E27FC236}">
                <a16:creationId xmlns:a16="http://schemas.microsoft.com/office/drawing/2014/main" id="{0442A677-0523-5543-9C22-9E824BE4C30B}"/>
              </a:ext>
            </a:extLst>
          </p:cNvPr>
          <p:cNvPicPr>
            <a:picLocks noChangeAspect="1"/>
          </p:cNvPicPr>
          <p:nvPr/>
        </p:nvPicPr>
        <p:blipFill>
          <a:blip r:embed="rId3"/>
          <a:stretch>
            <a:fillRect/>
          </a:stretch>
        </p:blipFill>
        <p:spPr>
          <a:xfrm>
            <a:off x="6907224" y="180515"/>
            <a:ext cx="261928" cy="206785"/>
          </a:xfrm>
          <a:prstGeom prst="rect">
            <a:avLst/>
          </a:prstGeom>
        </p:spPr>
      </p:pic>
      <p:sp>
        <p:nvSpPr>
          <p:cNvPr id="25" name="Rectangle 24">
            <a:extLst>
              <a:ext uri="{FF2B5EF4-FFF2-40B4-BE49-F238E27FC236}">
                <a16:creationId xmlns:a16="http://schemas.microsoft.com/office/drawing/2014/main" id="{14863346-B1FD-3247-941F-3F7965AF07A3}"/>
              </a:ext>
            </a:extLst>
          </p:cNvPr>
          <p:cNvSpPr/>
          <p:nvPr/>
        </p:nvSpPr>
        <p:spPr>
          <a:xfrm>
            <a:off x="5092185" y="231008"/>
            <a:ext cx="206786" cy="131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26" name="Group 25">
            <a:extLst>
              <a:ext uri="{FF2B5EF4-FFF2-40B4-BE49-F238E27FC236}">
                <a16:creationId xmlns:a16="http://schemas.microsoft.com/office/drawing/2014/main" id="{3101617A-9867-214C-BC1F-258810347EEC}"/>
              </a:ext>
            </a:extLst>
          </p:cNvPr>
          <p:cNvGrpSpPr/>
          <p:nvPr/>
        </p:nvGrpSpPr>
        <p:grpSpPr>
          <a:xfrm>
            <a:off x="5797754" y="219189"/>
            <a:ext cx="883274" cy="165434"/>
            <a:chOff x="5797754" y="431068"/>
            <a:chExt cx="883274" cy="165434"/>
          </a:xfrm>
        </p:grpSpPr>
        <p:sp>
          <p:nvSpPr>
            <p:cNvPr id="27" name="Hexagon 180">
              <a:extLst>
                <a:ext uri="{FF2B5EF4-FFF2-40B4-BE49-F238E27FC236}">
                  <a16:creationId xmlns:a16="http://schemas.microsoft.com/office/drawing/2014/main" id="{66FBA669-017D-724E-A85E-F4BAEC1915C1}"/>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180">
              <a:extLst>
                <a:ext uri="{FF2B5EF4-FFF2-40B4-BE49-F238E27FC236}">
                  <a16:creationId xmlns:a16="http://schemas.microsoft.com/office/drawing/2014/main" id="{F5D32D64-45F0-3D41-9FD8-7EDC5DC89DC9}"/>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exagon 180">
              <a:extLst>
                <a:ext uri="{FF2B5EF4-FFF2-40B4-BE49-F238E27FC236}">
                  <a16:creationId xmlns:a16="http://schemas.microsoft.com/office/drawing/2014/main" id="{AD398AD5-65A0-114C-B8BA-085B7E01F458}"/>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Hexagon 180">
              <a:extLst>
                <a:ext uri="{FF2B5EF4-FFF2-40B4-BE49-F238E27FC236}">
                  <a16:creationId xmlns:a16="http://schemas.microsoft.com/office/drawing/2014/main" id="{14C99779-3058-DF47-AAA6-FD6570A305C3}"/>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30">
            <a:extLst>
              <a:ext uri="{FF2B5EF4-FFF2-40B4-BE49-F238E27FC236}">
                <a16:creationId xmlns:a16="http://schemas.microsoft.com/office/drawing/2014/main" id="{340C8E8E-697C-5647-8523-070031EA8CE1}"/>
              </a:ext>
            </a:extLst>
          </p:cNvPr>
          <p:cNvPicPr>
            <a:picLocks noChangeAspect="1"/>
          </p:cNvPicPr>
          <p:nvPr/>
        </p:nvPicPr>
        <p:blipFill>
          <a:blip r:embed="rId4"/>
          <a:stretch>
            <a:fillRect/>
          </a:stretch>
        </p:blipFill>
        <p:spPr>
          <a:xfrm>
            <a:off x="5522757" y="173265"/>
            <a:ext cx="206609" cy="237600"/>
          </a:xfrm>
          <a:prstGeom prst="rect">
            <a:avLst/>
          </a:prstGeom>
        </p:spPr>
      </p:pic>
      <p:grpSp>
        <p:nvGrpSpPr>
          <p:cNvPr id="32" name="Group 31">
            <a:extLst>
              <a:ext uri="{FF2B5EF4-FFF2-40B4-BE49-F238E27FC236}">
                <a16:creationId xmlns:a16="http://schemas.microsoft.com/office/drawing/2014/main" id="{578F5AF6-B335-B946-9ECB-B93DCD58A829}"/>
              </a:ext>
            </a:extLst>
          </p:cNvPr>
          <p:cNvGrpSpPr/>
          <p:nvPr/>
        </p:nvGrpSpPr>
        <p:grpSpPr>
          <a:xfrm>
            <a:off x="5797754" y="219189"/>
            <a:ext cx="879331" cy="160053"/>
            <a:chOff x="5797754" y="219189"/>
            <a:chExt cx="879331" cy="160053"/>
          </a:xfrm>
        </p:grpSpPr>
        <p:sp>
          <p:nvSpPr>
            <p:cNvPr id="33" name="TextBox 32">
              <a:extLst>
                <a:ext uri="{FF2B5EF4-FFF2-40B4-BE49-F238E27FC236}">
                  <a16:creationId xmlns:a16="http://schemas.microsoft.com/office/drawing/2014/main" id="{543CA017-C5F0-BD46-8744-05CAB2A5CD0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34" name="TextBox 33">
              <a:extLst>
                <a:ext uri="{FF2B5EF4-FFF2-40B4-BE49-F238E27FC236}">
                  <a16:creationId xmlns:a16="http://schemas.microsoft.com/office/drawing/2014/main" id="{A41AD098-40A9-A345-99F2-6EFFDF042997}"/>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35" name="TextBox 34">
              <a:extLst>
                <a:ext uri="{FF2B5EF4-FFF2-40B4-BE49-F238E27FC236}">
                  <a16:creationId xmlns:a16="http://schemas.microsoft.com/office/drawing/2014/main" id="{C6E103B8-0F67-A346-93AD-4891A3EFC869}"/>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36" name="TextBox 35">
              <a:extLst>
                <a:ext uri="{FF2B5EF4-FFF2-40B4-BE49-F238E27FC236}">
                  <a16:creationId xmlns:a16="http://schemas.microsoft.com/office/drawing/2014/main" id="{E40210AA-C89D-8C4C-BDEB-9EBB2CEFD1E3}"/>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sp>
        <p:nvSpPr>
          <p:cNvPr id="37" name="Rectangle 36">
            <a:extLst>
              <a:ext uri="{FF2B5EF4-FFF2-40B4-BE49-F238E27FC236}">
                <a16:creationId xmlns:a16="http://schemas.microsoft.com/office/drawing/2014/main" id="{C1A5242F-2B0D-EE40-B204-F24AD08F4CC8}"/>
              </a:ext>
            </a:extLst>
          </p:cNvPr>
          <p:cNvSpPr/>
          <p:nvPr/>
        </p:nvSpPr>
        <p:spPr>
          <a:xfrm>
            <a:off x="4817011" y="231008"/>
            <a:ext cx="206786" cy="131180"/>
          </a:xfrm>
          <a:prstGeom prst="rect">
            <a:avLst/>
          </a:prstGeom>
          <a:solidFill>
            <a:srgbClr val="E0DDE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rgbClr val="FFFFFF"/>
                </a:solidFill>
              </a:rPr>
              <a:t>U1</a:t>
            </a:r>
          </a:p>
        </p:txBody>
      </p:sp>
      <p:sp>
        <p:nvSpPr>
          <p:cNvPr id="38" name="Rectangle 37">
            <a:extLst>
              <a:ext uri="{FF2B5EF4-FFF2-40B4-BE49-F238E27FC236}">
                <a16:creationId xmlns:a16="http://schemas.microsoft.com/office/drawing/2014/main" id="{03D7F0CE-0BD5-704C-B796-99A86083ADA8}"/>
              </a:ext>
            </a:extLst>
          </p:cNvPr>
          <p:cNvSpPr/>
          <p:nvPr/>
        </p:nvSpPr>
        <p:spPr>
          <a:xfrm>
            <a:off x="5123578" y="442748"/>
            <a:ext cx="144000" cy="1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BE90FDDE-35F5-064A-913D-475AD17AA446}"/>
              </a:ext>
            </a:extLst>
          </p:cNvPr>
          <p:cNvPicPr>
            <a:picLocks noChangeAspect="1"/>
          </p:cNvPicPr>
          <p:nvPr/>
        </p:nvPicPr>
        <p:blipFill>
          <a:blip r:embed="rId5"/>
          <a:stretch>
            <a:fillRect/>
          </a:stretch>
        </p:blipFill>
        <p:spPr>
          <a:xfrm>
            <a:off x="4556972" y="166371"/>
            <a:ext cx="199893" cy="251589"/>
          </a:xfrm>
          <a:prstGeom prst="rect">
            <a:avLst/>
          </a:prstGeom>
        </p:spPr>
      </p:pic>
    </p:spTree>
    <p:extLst>
      <p:ext uri="{BB962C8B-B14F-4D97-AF65-F5344CB8AC3E}">
        <p14:creationId xmlns:p14="http://schemas.microsoft.com/office/powerpoint/2010/main" val="2208603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16</a:t>
            </a:fld>
            <a:endParaRPr lang="en-US" dirty="0"/>
          </a:p>
        </p:txBody>
      </p:sp>
      <p:sp>
        <p:nvSpPr>
          <p:cNvPr id="41" name="Rectangle 40">
            <a:extLst>
              <a:ext uri="{FF2B5EF4-FFF2-40B4-BE49-F238E27FC236}">
                <a16:creationId xmlns:a16="http://schemas.microsoft.com/office/drawing/2014/main" id="{0B415537-82D5-A346-984D-CF45FDBDFA8D}"/>
              </a:ext>
            </a:extLst>
          </p:cNvPr>
          <p:cNvSpPr/>
          <p:nvPr/>
        </p:nvSpPr>
        <p:spPr>
          <a:xfrm>
            <a:off x="390525" y="1736231"/>
            <a:ext cx="6775448" cy="1372271"/>
          </a:xfrm>
          <a:prstGeom prst="rect">
            <a:avLst/>
          </a:prstGeom>
          <a:solidFill>
            <a:srgbClr val="FFFF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144000" rtlCol="0" anchor="t" anchorCtr="0">
            <a:spAutoFit/>
          </a:bodyPr>
          <a:lstStyle/>
          <a:p>
            <a:pPr>
              <a:spcAft>
                <a:spcPts val="600"/>
              </a:spcAft>
            </a:pPr>
            <a:r>
              <a:rPr lang="en-US" sz="1400" b="1" dirty="0">
                <a:solidFill>
                  <a:schemeClr val="accent5"/>
                </a:solidFill>
              </a:rPr>
              <a:t>What are these?</a:t>
            </a:r>
          </a:p>
          <a:p>
            <a:pPr>
              <a:spcAft>
                <a:spcPts val="600"/>
              </a:spcAft>
            </a:pPr>
            <a:r>
              <a:rPr lang="en-AU" sz="1400" dirty="0">
                <a:solidFill>
                  <a:schemeClr val="tx1"/>
                </a:solidFill>
              </a:rPr>
              <a:t>Whenever you bring a group of people together for a workshop (who may or may not know each other), it’s a good idea to begin with a small activity to loosen things up and get people to know each other.  To get people in a comfortable zone for thinking and doing you need to ‘break the ice’. The following are some examples of quick icebreaker activities.</a:t>
            </a:r>
          </a:p>
        </p:txBody>
      </p:sp>
      <p:sp>
        <p:nvSpPr>
          <p:cNvPr id="58" name="Title 1">
            <a:extLst>
              <a:ext uri="{FF2B5EF4-FFF2-40B4-BE49-F238E27FC236}">
                <a16:creationId xmlns:a16="http://schemas.microsoft.com/office/drawing/2014/main" id="{328D77C2-E31F-C44E-92B2-F6BE973FCAB5}"/>
              </a:ext>
            </a:extLst>
          </p:cNvPr>
          <p:cNvSpPr txBox="1">
            <a:spLocks/>
          </p:cNvSpPr>
          <p:nvPr/>
        </p:nvSpPr>
        <p:spPr>
          <a:xfrm>
            <a:off x="390526" y="3317558"/>
            <a:ext cx="6775448" cy="3156043"/>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600"/>
              </a:spcAft>
            </a:pPr>
            <a:r>
              <a:rPr lang="en-US" sz="1400" b="1" dirty="0">
                <a:cs typeface="Gill Sans Nova Ultra Bold" panose="020F0502020204030204" pitchFamily="34" charset="0"/>
              </a:rPr>
              <a:t>Superpower Introductions </a:t>
            </a:r>
          </a:p>
          <a:p>
            <a:r>
              <a:rPr lang="en-US" sz="1000" dirty="0"/>
              <a:t>Find a person who you have not met before in the room. Introduce yourselves with your name and why you are in the workshop today. Then share your ’superpower’ – one thing which you can do really well. It can be related to the workshop or be completely unrelated. Get creative! Fold an A4 piece of paper length-wise into a small tent. Write your partner’s name on one side, and draw a picture of them next to it. On the other side, write their superpower. Get a few people to share back with the room their partner’s superpower. </a:t>
            </a:r>
          </a:p>
          <a:p>
            <a:pPr defTabSz="457200">
              <a:lnSpc>
                <a:spcPct val="100000"/>
              </a:lnSpc>
              <a:spcBef>
                <a:spcPts val="1800"/>
              </a:spcBef>
              <a:spcAft>
                <a:spcPts val="600"/>
              </a:spcAft>
            </a:pPr>
            <a:r>
              <a:rPr lang="en-US" sz="1400" b="1" dirty="0">
                <a:cs typeface="Gill Sans Nova Ultra Bold" panose="020F0502020204030204" pitchFamily="34" charset="0"/>
              </a:rPr>
              <a:t>Two Truths and a Lie</a:t>
            </a:r>
          </a:p>
          <a:p>
            <a:r>
              <a:rPr lang="en-AU" sz="1000" dirty="0"/>
              <a:t>At each table group, get people to go around and share three things about themselves -  two that are true and one that is false. Get the rest of the table to guess which one was the lie. Repeat until everyone has had a turn.</a:t>
            </a:r>
          </a:p>
          <a:p>
            <a:pPr defTabSz="457200">
              <a:lnSpc>
                <a:spcPct val="100000"/>
              </a:lnSpc>
              <a:spcBef>
                <a:spcPts val="1800"/>
              </a:spcBef>
              <a:spcAft>
                <a:spcPts val="600"/>
              </a:spcAft>
            </a:pPr>
            <a:r>
              <a:rPr lang="en-US" sz="1400" b="1" dirty="0">
                <a:cs typeface="Gill Sans Nova Ultra Bold" panose="020F0502020204030204" pitchFamily="34" charset="0"/>
              </a:rPr>
              <a:t>The Name Game</a:t>
            </a:r>
          </a:p>
          <a:p>
            <a:r>
              <a:rPr lang="en-AU" sz="1000" dirty="0"/>
              <a:t>Have people stand in a circle where they can all see each other (works best with a maximum of 20 people).  You begin by saying to the group: “I am Sarah and this is… (the name of the person on your right e.g. Tom). Tom then says “This is Sarah, I am Tom and this is (the name of the person on your right e.g.  Anna). Anna then says “This is Sarah, this is Tom, I am Anna and this is (the name of the person on your right e.g. Peter). Continue on until you have been right around the circle. It’s okay to help the last person who has to remember everyone’s names!</a:t>
            </a:r>
          </a:p>
        </p:txBody>
      </p:sp>
      <p:sp>
        <p:nvSpPr>
          <p:cNvPr id="64" name="Title 1">
            <a:extLst>
              <a:ext uri="{FF2B5EF4-FFF2-40B4-BE49-F238E27FC236}">
                <a16:creationId xmlns:a16="http://schemas.microsoft.com/office/drawing/2014/main" id="{69B04E72-7654-9B43-97BA-A3937B9422AA}"/>
              </a:ext>
            </a:extLst>
          </p:cNvPr>
          <p:cNvSpPr txBox="1">
            <a:spLocks/>
          </p:cNvSpPr>
          <p:nvPr/>
        </p:nvSpPr>
        <p:spPr>
          <a:xfrm>
            <a:off x="1343026" y="390525"/>
            <a:ext cx="5822948" cy="1136650"/>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2800" b="1" dirty="0">
                <a:solidFill>
                  <a:schemeClr val="accent5"/>
                </a:solidFill>
                <a:cs typeface="Gill Sans Nova Ultra Bold" panose="020F0502020204030204" pitchFamily="34" charset="0"/>
              </a:rPr>
              <a:t>Icebreaker activities</a:t>
            </a:r>
            <a:endParaRPr lang="en-US" b="1" dirty="0">
              <a:solidFill>
                <a:schemeClr val="accent5"/>
              </a:solidFill>
              <a:cs typeface="Gill Sans Nova Ultra Bold" panose="020F0502020204030204" pitchFamily="34" charset="0"/>
            </a:endParaRPr>
          </a:p>
        </p:txBody>
      </p:sp>
      <p:pic>
        <p:nvPicPr>
          <p:cNvPr id="3" name="Picture 2">
            <a:extLst>
              <a:ext uri="{FF2B5EF4-FFF2-40B4-BE49-F238E27FC236}">
                <a16:creationId xmlns:a16="http://schemas.microsoft.com/office/drawing/2014/main" id="{E2ED20A3-AD6D-2840-9DE1-29361D99CFF1}"/>
              </a:ext>
            </a:extLst>
          </p:cNvPr>
          <p:cNvPicPr>
            <a:picLocks noChangeAspect="1"/>
          </p:cNvPicPr>
          <p:nvPr/>
        </p:nvPicPr>
        <p:blipFill>
          <a:blip r:embed="rId2"/>
          <a:stretch>
            <a:fillRect/>
          </a:stretch>
        </p:blipFill>
        <p:spPr>
          <a:xfrm>
            <a:off x="390525" y="523875"/>
            <a:ext cx="952500" cy="1003300"/>
          </a:xfrm>
          <a:prstGeom prst="rect">
            <a:avLst/>
          </a:prstGeom>
        </p:spPr>
      </p:pic>
      <p:pic>
        <p:nvPicPr>
          <p:cNvPr id="8" name="Picture 7">
            <a:extLst>
              <a:ext uri="{FF2B5EF4-FFF2-40B4-BE49-F238E27FC236}">
                <a16:creationId xmlns:a16="http://schemas.microsoft.com/office/drawing/2014/main" id="{200252E2-1B7C-704E-B415-133AE38C4655}"/>
              </a:ext>
            </a:extLst>
          </p:cNvPr>
          <p:cNvPicPr>
            <a:picLocks noChangeAspect="1"/>
          </p:cNvPicPr>
          <p:nvPr/>
        </p:nvPicPr>
        <p:blipFill>
          <a:blip r:embed="rId3"/>
          <a:stretch>
            <a:fillRect/>
          </a:stretch>
        </p:blipFill>
        <p:spPr>
          <a:xfrm>
            <a:off x="6907224" y="180515"/>
            <a:ext cx="261928" cy="206785"/>
          </a:xfrm>
          <a:prstGeom prst="rect">
            <a:avLst/>
          </a:prstGeom>
        </p:spPr>
      </p:pic>
      <p:sp>
        <p:nvSpPr>
          <p:cNvPr id="9" name="Rectangle 8">
            <a:extLst>
              <a:ext uri="{FF2B5EF4-FFF2-40B4-BE49-F238E27FC236}">
                <a16:creationId xmlns:a16="http://schemas.microsoft.com/office/drawing/2014/main" id="{139C7B62-BB4A-D747-A2EE-192278CCC700}"/>
              </a:ext>
            </a:extLst>
          </p:cNvPr>
          <p:cNvSpPr/>
          <p:nvPr/>
        </p:nvSpPr>
        <p:spPr>
          <a:xfrm>
            <a:off x="5092185" y="231008"/>
            <a:ext cx="206786" cy="131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10" name="Group 9">
            <a:extLst>
              <a:ext uri="{FF2B5EF4-FFF2-40B4-BE49-F238E27FC236}">
                <a16:creationId xmlns:a16="http://schemas.microsoft.com/office/drawing/2014/main" id="{7B615D13-6781-CE43-B257-808263F43F8A}"/>
              </a:ext>
            </a:extLst>
          </p:cNvPr>
          <p:cNvGrpSpPr/>
          <p:nvPr/>
        </p:nvGrpSpPr>
        <p:grpSpPr>
          <a:xfrm>
            <a:off x="5797754" y="219189"/>
            <a:ext cx="883274" cy="165434"/>
            <a:chOff x="5797754" y="431068"/>
            <a:chExt cx="883274" cy="165434"/>
          </a:xfrm>
        </p:grpSpPr>
        <p:sp>
          <p:nvSpPr>
            <p:cNvPr id="11" name="Hexagon 180">
              <a:extLst>
                <a:ext uri="{FF2B5EF4-FFF2-40B4-BE49-F238E27FC236}">
                  <a16:creationId xmlns:a16="http://schemas.microsoft.com/office/drawing/2014/main" id="{3FC71B19-1FBC-5444-8066-DA724F115123}"/>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Hexagon 180">
              <a:extLst>
                <a:ext uri="{FF2B5EF4-FFF2-40B4-BE49-F238E27FC236}">
                  <a16:creationId xmlns:a16="http://schemas.microsoft.com/office/drawing/2014/main" id="{1ED356D4-A2D3-2642-A2FB-7BE7D51F40CB}"/>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80">
              <a:extLst>
                <a:ext uri="{FF2B5EF4-FFF2-40B4-BE49-F238E27FC236}">
                  <a16:creationId xmlns:a16="http://schemas.microsoft.com/office/drawing/2014/main" id="{342E8FB8-38A0-6040-B69E-C99083B23716}"/>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80">
              <a:extLst>
                <a:ext uri="{FF2B5EF4-FFF2-40B4-BE49-F238E27FC236}">
                  <a16:creationId xmlns:a16="http://schemas.microsoft.com/office/drawing/2014/main" id="{1702818D-F826-1B48-96C1-9546A47C61F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623F8564-FEE4-E74E-8C68-E6F25B156238}"/>
              </a:ext>
            </a:extLst>
          </p:cNvPr>
          <p:cNvPicPr>
            <a:picLocks noChangeAspect="1"/>
          </p:cNvPicPr>
          <p:nvPr/>
        </p:nvPicPr>
        <p:blipFill>
          <a:blip r:embed="rId4"/>
          <a:stretch>
            <a:fillRect/>
          </a:stretch>
        </p:blipFill>
        <p:spPr>
          <a:xfrm>
            <a:off x="5522757" y="173265"/>
            <a:ext cx="206609" cy="237600"/>
          </a:xfrm>
          <a:prstGeom prst="rect">
            <a:avLst/>
          </a:prstGeom>
        </p:spPr>
      </p:pic>
      <p:grpSp>
        <p:nvGrpSpPr>
          <p:cNvPr id="16" name="Group 15">
            <a:extLst>
              <a:ext uri="{FF2B5EF4-FFF2-40B4-BE49-F238E27FC236}">
                <a16:creationId xmlns:a16="http://schemas.microsoft.com/office/drawing/2014/main" id="{10369E2E-D1D9-9943-BBB8-49997901A2AF}"/>
              </a:ext>
            </a:extLst>
          </p:cNvPr>
          <p:cNvGrpSpPr/>
          <p:nvPr/>
        </p:nvGrpSpPr>
        <p:grpSpPr>
          <a:xfrm>
            <a:off x="5797754" y="219189"/>
            <a:ext cx="879331" cy="160053"/>
            <a:chOff x="5797754" y="219189"/>
            <a:chExt cx="879331" cy="160053"/>
          </a:xfrm>
        </p:grpSpPr>
        <p:sp>
          <p:nvSpPr>
            <p:cNvPr id="17" name="TextBox 16">
              <a:extLst>
                <a:ext uri="{FF2B5EF4-FFF2-40B4-BE49-F238E27FC236}">
                  <a16:creationId xmlns:a16="http://schemas.microsoft.com/office/drawing/2014/main" id="{8987CD6F-9A3A-0B44-82CD-71ABC2870B51}"/>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18" name="TextBox 17">
              <a:extLst>
                <a:ext uri="{FF2B5EF4-FFF2-40B4-BE49-F238E27FC236}">
                  <a16:creationId xmlns:a16="http://schemas.microsoft.com/office/drawing/2014/main" id="{445AFA85-335F-D841-A3EE-05528FCB15A2}"/>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19" name="TextBox 18">
              <a:extLst>
                <a:ext uri="{FF2B5EF4-FFF2-40B4-BE49-F238E27FC236}">
                  <a16:creationId xmlns:a16="http://schemas.microsoft.com/office/drawing/2014/main" id="{69A7F8D0-C3FF-AF49-A124-7E6570758A06}"/>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20" name="TextBox 19">
              <a:extLst>
                <a:ext uri="{FF2B5EF4-FFF2-40B4-BE49-F238E27FC236}">
                  <a16:creationId xmlns:a16="http://schemas.microsoft.com/office/drawing/2014/main" id="{CAD836AA-E4E0-F249-8E56-CD0364306899}"/>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sp>
        <p:nvSpPr>
          <p:cNvPr id="21" name="Rectangle 20">
            <a:extLst>
              <a:ext uri="{FF2B5EF4-FFF2-40B4-BE49-F238E27FC236}">
                <a16:creationId xmlns:a16="http://schemas.microsoft.com/office/drawing/2014/main" id="{94A410C5-833F-264F-874A-B96713AE4010}"/>
              </a:ext>
            </a:extLst>
          </p:cNvPr>
          <p:cNvSpPr/>
          <p:nvPr/>
        </p:nvSpPr>
        <p:spPr>
          <a:xfrm>
            <a:off x="4817011" y="231008"/>
            <a:ext cx="206786" cy="131180"/>
          </a:xfrm>
          <a:prstGeom prst="rect">
            <a:avLst/>
          </a:prstGeom>
          <a:solidFill>
            <a:srgbClr val="E0DDE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rgbClr val="FFFFFF"/>
                </a:solidFill>
              </a:rPr>
              <a:t>U1</a:t>
            </a:r>
          </a:p>
        </p:txBody>
      </p:sp>
      <p:sp>
        <p:nvSpPr>
          <p:cNvPr id="22" name="Rectangle 21">
            <a:extLst>
              <a:ext uri="{FF2B5EF4-FFF2-40B4-BE49-F238E27FC236}">
                <a16:creationId xmlns:a16="http://schemas.microsoft.com/office/drawing/2014/main" id="{0582ED66-22D5-BF43-AE39-5B7618696262}"/>
              </a:ext>
            </a:extLst>
          </p:cNvPr>
          <p:cNvSpPr/>
          <p:nvPr/>
        </p:nvSpPr>
        <p:spPr>
          <a:xfrm>
            <a:off x="5123578" y="442748"/>
            <a:ext cx="144000" cy="1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911F5EFD-1300-3848-8A1A-E120F8E1921D}"/>
              </a:ext>
            </a:extLst>
          </p:cNvPr>
          <p:cNvPicPr>
            <a:picLocks noChangeAspect="1"/>
          </p:cNvPicPr>
          <p:nvPr/>
        </p:nvPicPr>
        <p:blipFill>
          <a:blip r:embed="rId5"/>
          <a:stretch>
            <a:fillRect/>
          </a:stretch>
        </p:blipFill>
        <p:spPr>
          <a:xfrm>
            <a:off x="4556972" y="166371"/>
            <a:ext cx="199893" cy="251589"/>
          </a:xfrm>
          <a:prstGeom prst="rect">
            <a:avLst/>
          </a:prstGeom>
        </p:spPr>
      </p:pic>
    </p:spTree>
    <p:extLst>
      <p:ext uri="{BB962C8B-B14F-4D97-AF65-F5344CB8AC3E}">
        <p14:creationId xmlns:p14="http://schemas.microsoft.com/office/powerpoint/2010/main" val="1635143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17</a:t>
            </a:fld>
            <a:endParaRPr lang="en-US" dirty="0"/>
          </a:p>
        </p:txBody>
      </p:sp>
      <p:sp>
        <p:nvSpPr>
          <p:cNvPr id="41" name="Rectangle 40">
            <a:extLst>
              <a:ext uri="{FF2B5EF4-FFF2-40B4-BE49-F238E27FC236}">
                <a16:creationId xmlns:a16="http://schemas.microsoft.com/office/drawing/2014/main" id="{0B415537-82D5-A346-984D-CF45FDBDFA8D}"/>
              </a:ext>
            </a:extLst>
          </p:cNvPr>
          <p:cNvSpPr/>
          <p:nvPr/>
        </p:nvSpPr>
        <p:spPr>
          <a:xfrm>
            <a:off x="390525" y="1736231"/>
            <a:ext cx="6775448" cy="1156828"/>
          </a:xfrm>
          <a:prstGeom prst="rect">
            <a:avLst/>
          </a:prstGeom>
          <a:solidFill>
            <a:srgbClr val="FFFF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144000" rtlCol="0" anchor="t" anchorCtr="0">
            <a:spAutoFit/>
          </a:bodyPr>
          <a:lstStyle/>
          <a:p>
            <a:pPr>
              <a:spcAft>
                <a:spcPts val="600"/>
              </a:spcAft>
            </a:pPr>
            <a:r>
              <a:rPr lang="en-US" sz="1400" b="1" dirty="0">
                <a:solidFill>
                  <a:schemeClr val="accent5"/>
                </a:solidFill>
              </a:rPr>
              <a:t>What are these?</a:t>
            </a:r>
          </a:p>
          <a:p>
            <a:pPr>
              <a:spcAft>
                <a:spcPts val="600"/>
              </a:spcAft>
            </a:pPr>
            <a:r>
              <a:rPr lang="en-AU" sz="1400" dirty="0">
                <a:solidFill>
                  <a:schemeClr val="tx1"/>
                </a:solidFill>
              </a:rPr>
              <a:t>When you feel the room is getting flat or losing energy, you can do a quick activity to get people inspired and back in the zone. These are great to do in the afternoon when people often get tired after eating a big lunch.</a:t>
            </a:r>
          </a:p>
        </p:txBody>
      </p:sp>
      <p:sp>
        <p:nvSpPr>
          <p:cNvPr id="64" name="Title 1">
            <a:extLst>
              <a:ext uri="{FF2B5EF4-FFF2-40B4-BE49-F238E27FC236}">
                <a16:creationId xmlns:a16="http://schemas.microsoft.com/office/drawing/2014/main" id="{69B04E72-7654-9B43-97BA-A3937B9422AA}"/>
              </a:ext>
            </a:extLst>
          </p:cNvPr>
          <p:cNvSpPr txBox="1">
            <a:spLocks/>
          </p:cNvSpPr>
          <p:nvPr/>
        </p:nvSpPr>
        <p:spPr>
          <a:xfrm>
            <a:off x="1527174" y="390525"/>
            <a:ext cx="5638799" cy="1136650"/>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2800" b="1" dirty="0">
                <a:solidFill>
                  <a:schemeClr val="accent5"/>
                </a:solidFill>
                <a:cs typeface="Gill Sans Nova Ultra Bold" panose="020F0502020204030204" pitchFamily="34" charset="0"/>
              </a:rPr>
              <a:t>Energiser activities</a:t>
            </a:r>
            <a:endParaRPr lang="en-US" b="1" dirty="0">
              <a:solidFill>
                <a:schemeClr val="accent5"/>
              </a:solidFill>
              <a:cs typeface="Gill Sans Nova Ultra Bold" panose="020F0502020204030204" pitchFamily="34" charset="0"/>
            </a:endParaRPr>
          </a:p>
        </p:txBody>
      </p:sp>
      <p:pic>
        <p:nvPicPr>
          <p:cNvPr id="10" name="Picture 9">
            <a:extLst>
              <a:ext uri="{FF2B5EF4-FFF2-40B4-BE49-F238E27FC236}">
                <a16:creationId xmlns:a16="http://schemas.microsoft.com/office/drawing/2014/main" id="{FED92DB8-B8B9-C844-9763-1DBB8957D12B}"/>
              </a:ext>
            </a:extLst>
          </p:cNvPr>
          <p:cNvPicPr>
            <a:picLocks noChangeAspect="1"/>
          </p:cNvPicPr>
          <p:nvPr/>
        </p:nvPicPr>
        <p:blipFill>
          <a:blip r:embed="rId2"/>
          <a:stretch>
            <a:fillRect/>
          </a:stretch>
        </p:blipFill>
        <p:spPr>
          <a:xfrm>
            <a:off x="268584" y="493199"/>
            <a:ext cx="1181100" cy="977900"/>
          </a:xfrm>
          <a:prstGeom prst="rect">
            <a:avLst/>
          </a:prstGeom>
        </p:spPr>
      </p:pic>
      <p:sp>
        <p:nvSpPr>
          <p:cNvPr id="8" name="Title 1">
            <a:extLst>
              <a:ext uri="{FF2B5EF4-FFF2-40B4-BE49-F238E27FC236}">
                <a16:creationId xmlns:a16="http://schemas.microsoft.com/office/drawing/2014/main" id="{DBB0776F-C2AF-F74B-8BA4-38904E4077CD}"/>
              </a:ext>
            </a:extLst>
          </p:cNvPr>
          <p:cNvSpPr txBox="1">
            <a:spLocks/>
          </p:cNvSpPr>
          <p:nvPr/>
        </p:nvSpPr>
        <p:spPr>
          <a:xfrm>
            <a:off x="390526" y="3102115"/>
            <a:ext cx="6775448" cy="7429007"/>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600"/>
              </a:spcAft>
            </a:pPr>
            <a:r>
              <a:rPr lang="en-US" sz="1400" b="1" dirty="0">
                <a:cs typeface="Gill Sans Nova Ultra Bold" panose="020F0502020204030204" pitchFamily="34" charset="0"/>
              </a:rPr>
              <a:t>Near and Far</a:t>
            </a:r>
          </a:p>
          <a:p>
            <a:pPr defTabSz="457200">
              <a:lnSpc>
                <a:spcPct val="100000"/>
              </a:lnSpc>
              <a:spcBef>
                <a:spcPts val="0"/>
              </a:spcBef>
              <a:spcAft>
                <a:spcPts val="600"/>
              </a:spcAft>
            </a:pPr>
            <a:r>
              <a:rPr lang="en-AU" sz="1000" dirty="0">
                <a:cs typeface="Gill Sans Nova Ultra Bold" panose="020F0502020204030204" pitchFamily="34" charset="0"/>
              </a:rPr>
              <a:t>A lively activity that has everybody physically moving around the space. Best held in spaces where there are minimal obstructions, or outside if practical. This energiser can be used to demonstrate system complexity, or prompt conversations around assumptions and cause and effect.</a:t>
            </a:r>
          </a:p>
          <a:p>
            <a:pPr marL="228600" indent="-228600" defTabSz="457200">
              <a:lnSpc>
                <a:spcPct val="100000"/>
              </a:lnSpc>
              <a:spcBef>
                <a:spcPts val="0"/>
              </a:spcBef>
              <a:spcAft>
                <a:spcPts val="400"/>
              </a:spcAft>
              <a:buFont typeface="+mj-lt"/>
              <a:buAutoNum type="arabicPeriod"/>
            </a:pPr>
            <a:r>
              <a:rPr lang="en-AU" sz="1000" dirty="0">
                <a:cs typeface="Gill Sans Nova Ultra Bold" panose="020F0502020204030204" pitchFamily="34" charset="0"/>
              </a:rPr>
              <a:t>Ask everyone to stand up and select two people in the room at random, but to keep their choices a secret</a:t>
            </a:r>
          </a:p>
          <a:p>
            <a:pPr marL="228600" indent="-228600" defTabSz="457200">
              <a:lnSpc>
                <a:spcPct val="100000"/>
              </a:lnSpc>
              <a:spcBef>
                <a:spcPts val="0"/>
              </a:spcBef>
              <a:spcAft>
                <a:spcPts val="400"/>
              </a:spcAft>
              <a:buFont typeface="+mj-lt"/>
              <a:buAutoNum type="arabicPeriod"/>
            </a:pPr>
            <a:r>
              <a:rPr lang="en-AU" sz="1000" dirty="0">
                <a:cs typeface="Gill Sans Nova Ultra Bold" panose="020F0502020204030204" pitchFamily="34" charset="0"/>
              </a:rPr>
              <a:t>Out of these two people, everyone assigns one as their ‘near’ person, and the other as their ‘far’ person – let them know that you will explain what this means shortly</a:t>
            </a:r>
          </a:p>
          <a:p>
            <a:pPr marL="228600" indent="-228600" defTabSz="457200">
              <a:lnSpc>
                <a:spcPct val="100000"/>
              </a:lnSpc>
              <a:spcBef>
                <a:spcPts val="0"/>
              </a:spcBef>
              <a:spcAft>
                <a:spcPts val="400"/>
              </a:spcAft>
              <a:buFont typeface="+mj-lt"/>
              <a:buAutoNum type="arabicPeriod"/>
            </a:pPr>
            <a:r>
              <a:rPr lang="en-AU" sz="1000" dirty="0">
                <a:cs typeface="Gill Sans Nova Ultra Bold" panose="020F0502020204030204" pitchFamily="34" charset="0"/>
              </a:rPr>
              <a:t>Ask the participants to raise their hand when they have finished their selection</a:t>
            </a:r>
          </a:p>
          <a:p>
            <a:pPr marL="228600" indent="-228600" defTabSz="457200">
              <a:lnSpc>
                <a:spcPct val="100000"/>
              </a:lnSpc>
              <a:spcBef>
                <a:spcPts val="0"/>
              </a:spcBef>
              <a:spcAft>
                <a:spcPts val="400"/>
              </a:spcAft>
              <a:buFont typeface="+mj-lt"/>
              <a:buAutoNum type="arabicPeriod"/>
            </a:pPr>
            <a:r>
              <a:rPr lang="en-AU" sz="1000" dirty="0">
                <a:cs typeface="Gill Sans Nova Ultra Bold" panose="020F0502020204030204" pitchFamily="34" charset="0"/>
              </a:rPr>
              <a:t>Tell everyone that when you say ‘go’, they are to walk around the room and try to get as near as possible to their ‘near’ person, while also tyring to stay as far as possible from their ‘far’ person</a:t>
            </a:r>
          </a:p>
          <a:p>
            <a:pPr marL="228600" indent="-228600" defTabSz="457200">
              <a:lnSpc>
                <a:spcPct val="100000"/>
              </a:lnSpc>
              <a:spcBef>
                <a:spcPts val="0"/>
              </a:spcBef>
              <a:spcAft>
                <a:spcPts val="400"/>
              </a:spcAft>
              <a:buFont typeface="+mj-lt"/>
              <a:buAutoNum type="arabicPeriod"/>
            </a:pPr>
            <a:r>
              <a:rPr lang="en-AU" sz="1000" dirty="0">
                <a:cs typeface="Gill Sans Nova Ultra Bold" panose="020F0502020204030204" pitchFamily="34" charset="0"/>
              </a:rPr>
              <a:t>Be sure to establish the rule of no running!</a:t>
            </a:r>
          </a:p>
          <a:p>
            <a:pPr marL="228600" indent="-228600" defTabSz="457200">
              <a:lnSpc>
                <a:spcPct val="100000"/>
              </a:lnSpc>
              <a:spcBef>
                <a:spcPts val="0"/>
              </a:spcBef>
              <a:spcAft>
                <a:spcPts val="400"/>
              </a:spcAft>
              <a:buFont typeface="+mj-lt"/>
              <a:buAutoNum type="arabicPeriod"/>
            </a:pPr>
            <a:r>
              <a:rPr lang="en-AU" sz="1000" dirty="0">
                <a:cs typeface="Gill Sans Nova Ultra Bold" panose="020F0502020204030204" pitchFamily="34" charset="0"/>
              </a:rPr>
              <a:t>You can let the activity run for 30 seconds or so, then ask everybody to freeze where they are</a:t>
            </a:r>
          </a:p>
          <a:p>
            <a:pPr marL="228600" indent="-228600" defTabSz="457200">
              <a:lnSpc>
                <a:spcPct val="100000"/>
              </a:lnSpc>
              <a:spcBef>
                <a:spcPts val="0"/>
              </a:spcBef>
              <a:spcAft>
                <a:spcPts val="400"/>
              </a:spcAft>
              <a:buFont typeface="+mj-lt"/>
              <a:buAutoNum type="arabicPeriod"/>
            </a:pPr>
            <a:r>
              <a:rPr lang="en-AU" sz="1000" dirty="0">
                <a:cs typeface="Gill Sans Nova Ultra Bold" panose="020F0502020204030204" pitchFamily="34" charset="0"/>
              </a:rPr>
              <a:t>Choose two or three people at random and ask them if they worked out who was following them – get them to point out who they thought it was, then have that person confirm or deny (this can generate a few laughs)</a:t>
            </a:r>
          </a:p>
          <a:p>
            <a:pPr marL="228600" indent="-228600" defTabSz="457200">
              <a:lnSpc>
                <a:spcPct val="100000"/>
              </a:lnSpc>
              <a:spcBef>
                <a:spcPts val="0"/>
              </a:spcBef>
              <a:spcAft>
                <a:spcPts val="400"/>
              </a:spcAft>
              <a:buFont typeface="+mj-lt"/>
              <a:buAutoNum type="arabicPeriod"/>
            </a:pPr>
            <a:r>
              <a:rPr lang="en-AU" sz="1000" dirty="0">
                <a:cs typeface="Gill Sans Nova Ultra Bold" panose="020F0502020204030204" pitchFamily="34" charset="0"/>
              </a:rPr>
              <a:t>Hold a brief, full-room conversation about expectations, assumptions, and complexity:</a:t>
            </a:r>
          </a:p>
          <a:p>
            <a:pPr marL="587375" indent="-220663" defTabSz="457200">
              <a:lnSpc>
                <a:spcPct val="100000"/>
              </a:lnSpc>
              <a:spcBef>
                <a:spcPts val="0"/>
              </a:spcBef>
              <a:spcAft>
                <a:spcPts val="400"/>
              </a:spcAft>
              <a:buFont typeface="Arial" panose="020B0604020202020204" pitchFamily="34" charset="0"/>
              <a:buChar char="•"/>
            </a:pPr>
            <a:r>
              <a:rPr lang="en-AU" sz="1000" dirty="0">
                <a:cs typeface="Gill Sans Nova Ultra Bold" panose="020F0502020204030204" pitchFamily="34" charset="0"/>
              </a:rPr>
              <a:t>What did the participants think would happen when you said ‘go’? Was what actually happened different? </a:t>
            </a:r>
          </a:p>
          <a:p>
            <a:pPr marL="587375" indent="-220663" defTabSz="457200">
              <a:lnSpc>
                <a:spcPct val="100000"/>
              </a:lnSpc>
              <a:spcBef>
                <a:spcPts val="0"/>
              </a:spcBef>
              <a:spcAft>
                <a:spcPts val="400"/>
              </a:spcAft>
              <a:buFont typeface="Arial" panose="020B0604020202020204" pitchFamily="34" charset="0"/>
              <a:buChar char="•"/>
            </a:pPr>
            <a:r>
              <a:rPr lang="en-AU" sz="1000" dirty="0">
                <a:cs typeface="Gill Sans Nova Ultra Bold" panose="020F0502020204030204" pitchFamily="34" charset="0"/>
              </a:rPr>
              <a:t>How can you know someone else’s intentions without actually talking to them? </a:t>
            </a:r>
          </a:p>
          <a:p>
            <a:pPr marL="587375" indent="-220663" defTabSz="457200">
              <a:lnSpc>
                <a:spcPct val="100000"/>
              </a:lnSpc>
              <a:spcBef>
                <a:spcPts val="0"/>
              </a:spcBef>
              <a:spcAft>
                <a:spcPts val="400"/>
              </a:spcAft>
              <a:buFont typeface="Arial" panose="020B0604020202020204" pitchFamily="34" charset="0"/>
              <a:buChar char="•"/>
            </a:pPr>
            <a:r>
              <a:rPr lang="en-AU" sz="1000" dirty="0">
                <a:cs typeface="Gill Sans Nova Ultra Bold" panose="020F0502020204030204" pitchFamily="34" charset="0"/>
              </a:rPr>
              <a:t>Did you notice that we produced a system with lots of different moving parts?</a:t>
            </a:r>
          </a:p>
          <a:p>
            <a:pPr lvl="0" defTabSz="457200">
              <a:lnSpc>
                <a:spcPct val="100000"/>
              </a:lnSpc>
              <a:spcBef>
                <a:spcPts val="1800"/>
              </a:spcBef>
              <a:spcAft>
                <a:spcPts val="600"/>
              </a:spcAft>
            </a:pPr>
            <a:r>
              <a:rPr lang="en-US" sz="1400" b="1" dirty="0">
                <a:solidFill>
                  <a:srgbClr val="282B36"/>
                </a:solidFill>
                <a:ea typeface="+mn-ea"/>
                <a:cs typeface="Gill Sans Nova Ultra Bold" panose="020F0502020204030204" pitchFamily="34" charset="0"/>
              </a:rPr>
              <a:t>Rock, Paper, Scissors Tournament</a:t>
            </a:r>
          </a:p>
          <a:p>
            <a:pPr defTabSz="457200">
              <a:lnSpc>
                <a:spcPct val="100000"/>
              </a:lnSpc>
              <a:spcBef>
                <a:spcPts val="0"/>
              </a:spcBef>
              <a:spcAft>
                <a:spcPts val="400"/>
              </a:spcAft>
            </a:pPr>
            <a:r>
              <a:rPr lang="en-NZ" sz="1000" dirty="0"/>
              <a:t>This simple hand game is played around the world, and requires two competitors to use one hand each to form either a ‘rock’ (balled fist), paper (hand laid flat), or scissors (use two fingers outstretched to mimic scissors). On the count of three, each competitor makes their choice of one of the three hand motions. Rock beats scissors, scissors beats paper, and paper beats rock respectively. The winner goes to find another winner to play against, and so on, until you have only two winners left who will play each other in the final. Encourage the rest of the room to cheer for the person they want to win.</a:t>
            </a:r>
          </a:p>
          <a:p>
            <a:pPr lvl="0" defTabSz="457200">
              <a:lnSpc>
                <a:spcPct val="100000"/>
              </a:lnSpc>
              <a:spcBef>
                <a:spcPts val="1800"/>
              </a:spcBef>
              <a:spcAft>
                <a:spcPts val="600"/>
              </a:spcAft>
            </a:pPr>
            <a:r>
              <a:rPr lang="en-US" sz="1400" b="1" dirty="0">
                <a:solidFill>
                  <a:srgbClr val="282B36"/>
                </a:solidFill>
                <a:cs typeface="Gill Sans Nova Ultra Bold" panose="020F0502020204030204" pitchFamily="34" charset="0"/>
              </a:rPr>
              <a:t>Simon Says</a:t>
            </a:r>
          </a:p>
          <a:p>
            <a:pPr defTabSz="457200">
              <a:lnSpc>
                <a:spcPct val="100000"/>
              </a:lnSpc>
              <a:spcBef>
                <a:spcPts val="0"/>
              </a:spcBef>
              <a:spcAft>
                <a:spcPts val="400"/>
              </a:spcAft>
            </a:pPr>
            <a:r>
              <a:rPr lang="en-AU" sz="1000" dirty="0"/>
              <a:t>Play a fast game of ‘Simon Says’. Have everyone stand up. Facilitator takes the role of ‘Simon’, issuing instructions (physical actions like ‘jump in the air’ or ‘touch your toes’) to the group, which should only be followed if the instructor uses the phrase ‘Simon says…’ before the action instruction. Players are eliminated if they follow the instructions that are not prefaced by ‘Simon Says’. Continue until there is only one person left who has followed all the instructions correctly.</a:t>
            </a:r>
          </a:p>
          <a:p>
            <a:pPr lvl="0" defTabSz="457200">
              <a:lnSpc>
                <a:spcPct val="100000"/>
              </a:lnSpc>
              <a:spcBef>
                <a:spcPts val="1800"/>
              </a:spcBef>
              <a:spcAft>
                <a:spcPts val="600"/>
              </a:spcAft>
            </a:pPr>
            <a:r>
              <a:rPr lang="en-US" sz="1400" b="1" dirty="0">
                <a:solidFill>
                  <a:srgbClr val="282B36"/>
                </a:solidFill>
                <a:ea typeface="+mn-ea"/>
                <a:cs typeface="Gill Sans Nova Ultra Bold" panose="020F0502020204030204" pitchFamily="34" charset="0"/>
              </a:rPr>
              <a:t>Circuits</a:t>
            </a:r>
          </a:p>
          <a:p>
            <a:pPr defTabSz="457200">
              <a:lnSpc>
                <a:spcPct val="100000"/>
              </a:lnSpc>
              <a:spcBef>
                <a:spcPts val="0"/>
              </a:spcBef>
              <a:spcAft>
                <a:spcPts val="400"/>
              </a:spcAft>
            </a:pPr>
            <a:r>
              <a:rPr lang="en-AU" sz="1000" dirty="0">
                <a:solidFill>
                  <a:srgbClr val="282B36"/>
                </a:solidFill>
                <a:ea typeface="+mn-ea"/>
                <a:cs typeface="+mn-cs"/>
              </a:rPr>
              <a:t>This energiser is short and sharp, and requires no thinking at all. Get everyone to stand up and walk twice clockwise and once anti-clockwise around their table as fast as they can – without running. Everyone should try to be the first table all sitting back down again. It takes more team coordination than you might think!</a:t>
            </a:r>
          </a:p>
        </p:txBody>
      </p:sp>
      <p:pic>
        <p:nvPicPr>
          <p:cNvPr id="9" name="Picture 8">
            <a:extLst>
              <a:ext uri="{FF2B5EF4-FFF2-40B4-BE49-F238E27FC236}">
                <a16:creationId xmlns:a16="http://schemas.microsoft.com/office/drawing/2014/main" id="{D076400A-13CF-1047-806A-6DCB413A925C}"/>
              </a:ext>
            </a:extLst>
          </p:cNvPr>
          <p:cNvPicPr>
            <a:picLocks noChangeAspect="1"/>
          </p:cNvPicPr>
          <p:nvPr/>
        </p:nvPicPr>
        <p:blipFill>
          <a:blip r:embed="rId3"/>
          <a:stretch>
            <a:fillRect/>
          </a:stretch>
        </p:blipFill>
        <p:spPr>
          <a:xfrm>
            <a:off x="6907224" y="180515"/>
            <a:ext cx="261928" cy="206785"/>
          </a:xfrm>
          <a:prstGeom prst="rect">
            <a:avLst/>
          </a:prstGeom>
        </p:spPr>
      </p:pic>
      <p:sp>
        <p:nvSpPr>
          <p:cNvPr id="11" name="Rectangle 10">
            <a:extLst>
              <a:ext uri="{FF2B5EF4-FFF2-40B4-BE49-F238E27FC236}">
                <a16:creationId xmlns:a16="http://schemas.microsoft.com/office/drawing/2014/main" id="{62F5EC04-59A4-0B4D-8A65-158ECDE0BB3A}"/>
              </a:ext>
            </a:extLst>
          </p:cNvPr>
          <p:cNvSpPr/>
          <p:nvPr/>
        </p:nvSpPr>
        <p:spPr>
          <a:xfrm>
            <a:off x="5092185" y="231008"/>
            <a:ext cx="206786" cy="131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12" name="Group 11">
            <a:extLst>
              <a:ext uri="{FF2B5EF4-FFF2-40B4-BE49-F238E27FC236}">
                <a16:creationId xmlns:a16="http://schemas.microsoft.com/office/drawing/2014/main" id="{2D326097-D2A0-324C-B1FF-0A18F117966D}"/>
              </a:ext>
            </a:extLst>
          </p:cNvPr>
          <p:cNvGrpSpPr/>
          <p:nvPr/>
        </p:nvGrpSpPr>
        <p:grpSpPr>
          <a:xfrm>
            <a:off x="5797754" y="219189"/>
            <a:ext cx="883274" cy="165434"/>
            <a:chOff x="5797754" y="431068"/>
            <a:chExt cx="883274" cy="165434"/>
          </a:xfrm>
        </p:grpSpPr>
        <p:sp>
          <p:nvSpPr>
            <p:cNvPr id="13" name="Hexagon 180">
              <a:extLst>
                <a:ext uri="{FF2B5EF4-FFF2-40B4-BE49-F238E27FC236}">
                  <a16:creationId xmlns:a16="http://schemas.microsoft.com/office/drawing/2014/main" id="{BBC48E24-E6A9-9B48-A27F-FA2D5959B0AE}"/>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Hexagon 180">
              <a:extLst>
                <a:ext uri="{FF2B5EF4-FFF2-40B4-BE49-F238E27FC236}">
                  <a16:creationId xmlns:a16="http://schemas.microsoft.com/office/drawing/2014/main" id="{DD5E7E52-DDC4-0749-9F78-D9C95A19E344}"/>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80">
              <a:extLst>
                <a:ext uri="{FF2B5EF4-FFF2-40B4-BE49-F238E27FC236}">
                  <a16:creationId xmlns:a16="http://schemas.microsoft.com/office/drawing/2014/main" id="{B16DA692-61BF-944D-BE19-7FE7193CFED2}"/>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80">
              <a:extLst>
                <a:ext uri="{FF2B5EF4-FFF2-40B4-BE49-F238E27FC236}">
                  <a16:creationId xmlns:a16="http://schemas.microsoft.com/office/drawing/2014/main" id="{2E7DFDD4-247B-A242-BE63-D5A9045011E2}"/>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16">
            <a:extLst>
              <a:ext uri="{FF2B5EF4-FFF2-40B4-BE49-F238E27FC236}">
                <a16:creationId xmlns:a16="http://schemas.microsoft.com/office/drawing/2014/main" id="{C16AF163-CAA8-A747-BF48-071820262F87}"/>
              </a:ext>
            </a:extLst>
          </p:cNvPr>
          <p:cNvPicPr>
            <a:picLocks noChangeAspect="1"/>
          </p:cNvPicPr>
          <p:nvPr/>
        </p:nvPicPr>
        <p:blipFill>
          <a:blip r:embed="rId4"/>
          <a:stretch>
            <a:fillRect/>
          </a:stretch>
        </p:blipFill>
        <p:spPr>
          <a:xfrm>
            <a:off x="5522757" y="173265"/>
            <a:ext cx="206609" cy="237600"/>
          </a:xfrm>
          <a:prstGeom prst="rect">
            <a:avLst/>
          </a:prstGeom>
        </p:spPr>
      </p:pic>
      <p:grpSp>
        <p:nvGrpSpPr>
          <p:cNvPr id="18" name="Group 17">
            <a:extLst>
              <a:ext uri="{FF2B5EF4-FFF2-40B4-BE49-F238E27FC236}">
                <a16:creationId xmlns:a16="http://schemas.microsoft.com/office/drawing/2014/main" id="{DB7B4AA5-A7C8-4541-86C0-2ECF8B5FD449}"/>
              </a:ext>
            </a:extLst>
          </p:cNvPr>
          <p:cNvGrpSpPr/>
          <p:nvPr/>
        </p:nvGrpSpPr>
        <p:grpSpPr>
          <a:xfrm>
            <a:off x="5797754" y="219189"/>
            <a:ext cx="879331" cy="160053"/>
            <a:chOff x="5797754" y="219189"/>
            <a:chExt cx="879331" cy="160053"/>
          </a:xfrm>
        </p:grpSpPr>
        <p:sp>
          <p:nvSpPr>
            <p:cNvPr id="19" name="TextBox 18">
              <a:extLst>
                <a:ext uri="{FF2B5EF4-FFF2-40B4-BE49-F238E27FC236}">
                  <a16:creationId xmlns:a16="http://schemas.microsoft.com/office/drawing/2014/main" id="{2133EE15-7A87-CB45-B759-6749C195B3F1}"/>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20" name="TextBox 19">
              <a:extLst>
                <a:ext uri="{FF2B5EF4-FFF2-40B4-BE49-F238E27FC236}">
                  <a16:creationId xmlns:a16="http://schemas.microsoft.com/office/drawing/2014/main" id="{94A18FD2-CF4F-3747-A090-ABF559F7F999}"/>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21" name="TextBox 20">
              <a:extLst>
                <a:ext uri="{FF2B5EF4-FFF2-40B4-BE49-F238E27FC236}">
                  <a16:creationId xmlns:a16="http://schemas.microsoft.com/office/drawing/2014/main" id="{18C87A07-B8F2-4541-ACDF-8AEDE85099A5}"/>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22" name="TextBox 21">
              <a:extLst>
                <a:ext uri="{FF2B5EF4-FFF2-40B4-BE49-F238E27FC236}">
                  <a16:creationId xmlns:a16="http://schemas.microsoft.com/office/drawing/2014/main" id="{4E2E1071-6F0B-4849-BF35-08D49EC98ED3}"/>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sp>
        <p:nvSpPr>
          <p:cNvPr id="23" name="Rectangle 22">
            <a:extLst>
              <a:ext uri="{FF2B5EF4-FFF2-40B4-BE49-F238E27FC236}">
                <a16:creationId xmlns:a16="http://schemas.microsoft.com/office/drawing/2014/main" id="{E39C28BF-B9C8-B34B-976D-A604AAC9E352}"/>
              </a:ext>
            </a:extLst>
          </p:cNvPr>
          <p:cNvSpPr/>
          <p:nvPr/>
        </p:nvSpPr>
        <p:spPr>
          <a:xfrm>
            <a:off x="4817011" y="231008"/>
            <a:ext cx="206786" cy="131180"/>
          </a:xfrm>
          <a:prstGeom prst="rect">
            <a:avLst/>
          </a:prstGeom>
          <a:solidFill>
            <a:srgbClr val="E0DDE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rgbClr val="FFFFFF"/>
                </a:solidFill>
              </a:rPr>
              <a:t>U1</a:t>
            </a:r>
          </a:p>
        </p:txBody>
      </p:sp>
      <p:sp>
        <p:nvSpPr>
          <p:cNvPr id="24" name="Rectangle 23">
            <a:extLst>
              <a:ext uri="{FF2B5EF4-FFF2-40B4-BE49-F238E27FC236}">
                <a16:creationId xmlns:a16="http://schemas.microsoft.com/office/drawing/2014/main" id="{EEE881D3-106F-2244-A810-95152B9F1E7F}"/>
              </a:ext>
            </a:extLst>
          </p:cNvPr>
          <p:cNvSpPr/>
          <p:nvPr/>
        </p:nvSpPr>
        <p:spPr>
          <a:xfrm>
            <a:off x="5123578" y="442748"/>
            <a:ext cx="144000" cy="1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6FFDD58B-3EE1-EA46-B9CC-B29C0108741B}"/>
              </a:ext>
            </a:extLst>
          </p:cNvPr>
          <p:cNvPicPr>
            <a:picLocks noChangeAspect="1"/>
          </p:cNvPicPr>
          <p:nvPr/>
        </p:nvPicPr>
        <p:blipFill>
          <a:blip r:embed="rId5"/>
          <a:stretch>
            <a:fillRect/>
          </a:stretch>
        </p:blipFill>
        <p:spPr>
          <a:xfrm>
            <a:off x="4556972" y="166371"/>
            <a:ext cx="199893" cy="251589"/>
          </a:xfrm>
          <a:prstGeom prst="rect">
            <a:avLst/>
          </a:prstGeom>
        </p:spPr>
      </p:pic>
    </p:spTree>
    <p:extLst>
      <p:ext uri="{BB962C8B-B14F-4D97-AF65-F5344CB8AC3E}">
        <p14:creationId xmlns:p14="http://schemas.microsoft.com/office/powerpoint/2010/main" val="3158271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18</a:t>
            </a:fld>
            <a:endParaRPr lang="en-US" dirty="0"/>
          </a:p>
        </p:txBody>
      </p:sp>
      <p:sp>
        <p:nvSpPr>
          <p:cNvPr id="41" name="Rectangle 40">
            <a:extLst>
              <a:ext uri="{FF2B5EF4-FFF2-40B4-BE49-F238E27FC236}">
                <a16:creationId xmlns:a16="http://schemas.microsoft.com/office/drawing/2014/main" id="{0B415537-82D5-A346-984D-CF45FDBDFA8D}"/>
              </a:ext>
            </a:extLst>
          </p:cNvPr>
          <p:cNvSpPr/>
          <p:nvPr/>
        </p:nvSpPr>
        <p:spPr>
          <a:xfrm>
            <a:off x="390525" y="1736231"/>
            <a:ext cx="6775448" cy="1156828"/>
          </a:xfrm>
          <a:prstGeom prst="rect">
            <a:avLst/>
          </a:prstGeom>
          <a:solidFill>
            <a:srgbClr val="FFFF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144000" rtlCol="0" anchor="t" anchorCtr="0">
            <a:spAutoFit/>
          </a:bodyPr>
          <a:lstStyle/>
          <a:p>
            <a:pPr>
              <a:spcAft>
                <a:spcPts val="600"/>
              </a:spcAft>
            </a:pPr>
            <a:r>
              <a:rPr lang="en-US" sz="1400" b="1" dirty="0">
                <a:solidFill>
                  <a:schemeClr val="accent5"/>
                </a:solidFill>
              </a:rPr>
              <a:t>What are these?</a:t>
            </a:r>
          </a:p>
          <a:p>
            <a:pPr>
              <a:spcAft>
                <a:spcPts val="600"/>
              </a:spcAft>
            </a:pPr>
            <a:r>
              <a:rPr lang="en-AU" sz="1400" dirty="0">
                <a:solidFill>
                  <a:schemeClr val="tx1"/>
                </a:solidFill>
              </a:rPr>
              <a:t>Reflections are an important part of the workshop, both for the participants and the facilitation team. It is a good idea to make these a daily practice at the end of the workshop days.</a:t>
            </a:r>
          </a:p>
        </p:txBody>
      </p:sp>
      <p:sp>
        <p:nvSpPr>
          <p:cNvPr id="58" name="Title 1">
            <a:extLst>
              <a:ext uri="{FF2B5EF4-FFF2-40B4-BE49-F238E27FC236}">
                <a16:creationId xmlns:a16="http://schemas.microsoft.com/office/drawing/2014/main" id="{328D77C2-E31F-C44E-92B2-F6BE973FCAB5}"/>
              </a:ext>
            </a:extLst>
          </p:cNvPr>
          <p:cNvSpPr txBox="1">
            <a:spLocks/>
          </p:cNvSpPr>
          <p:nvPr/>
        </p:nvSpPr>
        <p:spPr>
          <a:xfrm>
            <a:off x="390526" y="3102115"/>
            <a:ext cx="6775448" cy="3279153"/>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600"/>
              </a:spcAft>
            </a:pPr>
            <a:r>
              <a:rPr lang="en-US" sz="1400" b="1" dirty="0">
                <a:cs typeface="Gill Sans Nova Ultra Bold" panose="020F0502020204030204" pitchFamily="34" charset="0"/>
              </a:rPr>
              <a:t>Reflection with participants</a:t>
            </a:r>
          </a:p>
          <a:p>
            <a:pPr defTabSz="457200">
              <a:lnSpc>
                <a:spcPct val="100000"/>
              </a:lnSpc>
              <a:spcBef>
                <a:spcPts val="0"/>
              </a:spcBef>
              <a:spcAft>
                <a:spcPts val="600"/>
              </a:spcAft>
            </a:pPr>
            <a:r>
              <a:rPr lang="en-AU" sz="1000" dirty="0">
                <a:cs typeface="Gill Sans Nova Ultra Bold" panose="020F0502020204030204" pitchFamily="34" charset="0"/>
              </a:rPr>
              <a:t>At the end of each day, use the final 10 minutes of the workshop to get participants to complete 2 post-its. Ask for their feedback by choosing 2 of the following prompts:</a:t>
            </a:r>
          </a:p>
          <a:p>
            <a:pPr marL="171450" indent="-171450" defTabSz="457200">
              <a:lnSpc>
                <a:spcPct val="100000"/>
              </a:lnSpc>
              <a:spcBef>
                <a:spcPts val="0"/>
              </a:spcBef>
              <a:spcAft>
                <a:spcPts val="600"/>
              </a:spcAft>
              <a:buFont typeface="Arial" panose="020B0604020202020204" pitchFamily="34" charset="0"/>
              <a:buChar char="•"/>
            </a:pPr>
            <a:r>
              <a:rPr lang="en-AU" sz="1000" dirty="0">
                <a:cs typeface="Gill Sans Nova Ultra Bold" panose="020F0502020204030204" pitchFamily="34" charset="0"/>
              </a:rPr>
              <a:t>One thing I learned from today</a:t>
            </a:r>
          </a:p>
          <a:p>
            <a:pPr marL="171450" indent="-171450" defTabSz="457200">
              <a:lnSpc>
                <a:spcPct val="100000"/>
              </a:lnSpc>
              <a:spcBef>
                <a:spcPts val="0"/>
              </a:spcBef>
              <a:spcAft>
                <a:spcPts val="600"/>
              </a:spcAft>
              <a:buFont typeface="Arial" panose="020B0604020202020204" pitchFamily="34" charset="0"/>
              <a:buChar char="•"/>
            </a:pPr>
            <a:r>
              <a:rPr lang="en-AU" sz="1000" dirty="0">
                <a:cs typeface="Gill Sans Nova Ultra Bold" panose="020F0502020204030204" pitchFamily="34" charset="0"/>
              </a:rPr>
              <a:t>One thing I liked most from today</a:t>
            </a:r>
          </a:p>
          <a:p>
            <a:pPr marL="171450" indent="-171450" defTabSz="457200">
              <a:lnSpc>
                <a:spcPct val="100000"/>
              </a:lnSpc>
              <a:spcBef>
                <a:spcPts val="0"/>
              </a:spcBef>
              <a:spcAft>
                <a:spcPts val="600"/>
              </a:spcAft>
              <a:buFont typeface="Arial" panose="020B0604020202020204" pitchFamily="34" charset="0"/>
              <a:buChar char="•"/>
            </a:pPr>
            <a:r>
              <a:rPr lang="en-AU" sz="1000" dirty="0">
                <a:cs typeface="Gill Sans Nova Ultra Bold" panose="020F0502020204030204" pitchFamily="34" charset="0"/>
              </a:rPr>
              <a:t>One thing that will be most useful from today</a:t>
            </a:r>
          </a:p>
          <a:p>
            <a:pPr marL="171450" indent="-171450" defTabSz="457200">
              <a:lnSpc>
                <a:spcPct val="100000"/>
              </a:lnSpc>
              <a:spcBef>
                <a:spcPts val="0"/>
              </a:spcBef>
              <a:spcAft>
                <a:spcPts val="600"/>
              </a:spcAft>
              <a:buFont typeface="Arial" panose="020B0604020202020204" pitchFamily="34" charset="0"/>
              <a:buChar char="•"/>
            </a:pPr>
            <a:r>
              <a:rPr lang="en-AU" sz="1000" dirty="0">
                <a:cs typeface="Gill Sans Nova Ultra Bold" panose="020F0502020204030204" pitchFamily="34" charset="0"/>
              </a:rPr>
              <a:t>One thing I want to learn tomorrow</a:t>
            </a:r>
          </a:p>
          <a:p>
            <a:pPr defTabSz="457200">
              <a:lnSpc>
                <a:spcPct val="100000"/>
              </a:lnSpc>
              <a:spcBef>
                <a:spcPts val="1800"/>
              </a:spcBef>
              <a:spcAft>
                <a:spcPts val="600"/>
              </a:spcAft>
            </a:pPr>
            <a:r>
              <a:rPr lang="en-US" sz="1400" b="1" dirty="0">
                <a:cs typeface="Gill Sans Nova Ultra Bold" panose="020F0502020204030204" pitchFamily="34" charset="0"/>
              </a:rPr>
              <a:t>Reflection with facilitators</a:t>
            </a:r>
          </a:p>
          <a:p>
            <a:pPr defTabSz="457200">
              <a:lnSpc>
                <a:spcPct val="100000"/>
              </a:lnSpc>
              <a:spcBef>
                <a:spcPts val="0"/>
              </a:spcBef>
              <a:spcAft>
                <a:spcPts val="600"/>
              </a:spcAft>
            </a:pPr>
            <a:r>
              <a:rPr lang="en-AU" sz="1000" dirty="0">
                <a:cs typeface="Gill Sans Nova Ultra Bold" panose="020F0502020204030204" pitchFamily="34" charset="0"/>
              </a:rPr>
              <a:t>At the end of each day once the workshop has finished, sit as a facilitation team and reflect on how things went. This can be very informal (no need to use post-its if you don’t want). You might like to discuss:</a:t>
            </a:r>
          </a:p>
          <a:p>
            <a:pPr marL="171450" indent="-171450" defTabSz="457200">
              <a:lnSpc>
                <a:spcPct val="100000"/>
              </a:lnSpc>
              <a:spcBef>
                <a:spcPts val="0"/>
              </a:spcBef>
              <a:spcAft>
                <a:spcPts val="600"/>
              </a:spcAft>
              <a:buFont typeface="Arial" panose="020B0604020202020204" pitchFamily="34" charset="0"/>
              <a:buChar char="•"/>
            </a:pPr>
            <a:r>
              <a:rPr lang="en-AU" sz="1000" dirty="0">
                <a:cs typeface="Gill Sans Nova Ultra Bold" panose="020F0502020204030204" pitchFamily="34" charset="0"/>
              </a:rPr>
              <a:t>What went well</a:t>
            </a:r>
          </a:p>
          <a:p>
            <a:pPr marL="171450" indent="-171450" defTabSz="457200">
              <a:lnSpc>
                <a:spcPct val="100000"/>
              </a:lnSpc>
              <a:spcBef>
                <a:spcPts val="0"/>
              </a:spcBef>
              <a:spcAft>
                <a:spcPts val="600"/>
              </a:spcAft>
              <a:buFont typeface="Arial" panose="020B0604020202020204" pitchFamily="34" charset="0"/>
              <a:buChar char="•"/>
            </a:pPr>
            <a:r>
              <a:rPr lang="en-AU" sz="1000" dirty="0">
                <a:cs typeface="Gill Sans Nova Ultra Bold" panose="020F0502020204030204" pitchFamily="34" charset="0"/>
              </a:rPr>
              <a:t>What didn’t go so well and could have been improved</a:t>
            </a:r>
          </a:p>
          <a:p>
            <a:pPr marL="171450" indent="-171450" defTabSz="457200">
              <a:lnSpc>
                <a:spcPct val="100000"/>
              </a:lnSpc>
              <a:spcBef>
                <a:spcPts val="0"/>
              </a:spcBef>
              <a:spcAft>
                <a:spcPts val="600"/>
              </a:spcAft>
              <a:buFont typeface="Arial" panose="020B0604020202020204" pitchFamily="34" charset="0"/>
              <a:buChar char="•"/>
            </a:pPr>
            <a:r>
              <a:rPr lang="en-AU" sz="1000" dirty="0">
                <a:cs typeface="Gill Sans Nova Ultra Bold" panose="020F0502020204030204" pitchFamily="34" charset="0"/>
              </a:rPr>
              <a:t>How participant reflections might impact or change the plan for tomorrow  </a:t>
            </a:r>
          </a:p>
        </p:txBody>
      </p:sp>
      <p:sp>
        <p:nvSpPr>
          <p:cNvPr id="64" name="Title 1">
            <a:extLst>
              <a:ext uri="{FF2B5EF4-FFF2-40B4-BE49-F238E27FC236}">
                <a16:creationId xmlns:a16="http://schemas.microsoft.com/office/drawing/2014/main" id="{69B04E72-7654-9B43-97BA-A3937B9422AA}"/>
              </a:ext>
            </a:extLst>
          </p:cNvPr>
          <p:cNvSpPr txBox="1">
            <a:spLocks/>
          </p:cNvSpPr>
          <p:nvPr/>
        </p:nvSpPr>
        <p:spPr>
          <a:xfrm>
            <a:off x="1179842" y="390525"/>
            <a:ext cx="5986132" cy="1136650"/>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2800" b="1" dirty="0">
                <a:solidFill>
                  <a:schemeClr val="accent5"/>
                </a:solidFill>
                <a:cs typeface="Gill Sans Nova Ultra Bold" panose="020F0502020204030204" pitchFamily="34" charset="0"/>
              </a:rPr>
              <a:t>Reflection activities</a:t>
            </a:r>
            <a:endParaRPr lang="en-US" b="1" dirty="0">
              <a:solidFill>
                <a:schemeClr val="accent5"/>
              </a:solidFill>
              <a:cs typeface="Gill Sans Nova Ultra Bold" panose="020F0502020204030204" pitchFamily="34" charset="0"/>
            </a:endParaRPr>
          </a:p>
        </p:txBody>
      </p:sp>
      <p:pic>
        <p:nvPicPr>
          <p:cNvPr id="2" name="Picture 1">
            <a:extLst>
              <a:ext uri="{FF2B5EF4-FFF2-40B4-BE49-F238E27FC236}">
                <a16:creationId xmlns:a16="http://schemas.microsoft.com/office/drawing/2014/main" id="{BACF2F4D-AA19-CD4A-A4F9-919316DBE7A9}"/>
              </a:ext>
            </a:extLst>
          </p:cNvPr>
          <p:cNvPicPr>
            <a:picLocks noChangeAspect="1"/>
          </p:cNvPicPr>
          <p:nvPr/>
        </p:nvPicPr>
        <p:blipFill>
          <a:blip r:embed="rId2"/>
          <a:stretch>
            <a:fillRect/>
          </a:stretch>
        </p:blipFill>
        <p:spPr>
          <a:xfrm>
            <a:off x="494041" y="477750"/>
            <a:ext cx="685800" cy="1016000"/>
          </a:xfrm>
          <a:prstGeom prst="rect">
            <a:avLst/>
          </a:prstGeom>
        </p:spPr>
      </p:pic>
      <p:pic>
        <p:nvPicPr>
          <p:cNvPr id="8" name="Picture 7">
            <a:extLst>
              <a:ext uri="{FF2B5EF4-FFF2-40B4-BE49-F238E27FC236}">
                <a16:creationId xmlns:a16="http://schemas.microsoft.com/office/drawing/2014/main" id="{2B562CD8-AC78-E047-AA82-021290F4DBC7}"/>
              </a:ext>
            </a:extLst>
          </p:cNvPr>
          <p:cNvPicPr>
            <a:picLocks noChangeAspect="1"/>
          </p:cNvPicPr>
          <p:nvPr/>
        </p:nvPicPr>
        <p:blipFill>
          <a:blip r:embed="rId3"/>
          <a:stretch>
            <a:fillRect/>
          </a:stretch>
        </p:blipFill>
        <p:spPr>
          <a:xfrm>
            <a:off x="6907224" y="180515"/>
            <a:ext cx="261928" cy="206785"/>
          </a:xfrm>
          <a:prstGeom prst="rect">
            <a:avLst/>
          </a:prstGeom>
        </p:spPr>
      </p:pic>
      <p:sp>
        <p:nvSpPr>
          <p:cNvPr id="9" name="Rectangle 8">
            <a:extLst>
              <a:ext uri="{FF2B5EF4-FFF2-40B4-BE49-F238E27FC236}">
                <a16:creationId xmlns:a16="http://schemas.microsoft.com/office/drawing/2014/main" id="{1024E878-708B-0346-8639-EC3A7734F60C}"/>
              </a:ext>
            </a:extLst>
          </p:cNvPr>
          <p:cNvSpPr/>
          <p:nvPr/>
        </p:nvSpPr>
        <p:spPr>
          <a:xfrm>
            <a:off x="5092185" y="231008"/>
            <a:ext cx="206786" cy="131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10" name="Group 9">
            <a:extLst>
              <a:ext uri="{FF2B5EF4-FFF2-40B4-BE49-F238E27FC236}">
                <a16:creationId xmlns:a16="http://schemas.microsoft.com/office/drawing/2014/main" id="{706A8D79-967F-C141-AEEC-0C2E182C6127}"/>
              </a:ext>
            </a:extLst>
          </p:cNvPr>
          <p:cNvGrpSpPr/>
          <p:nvPr/>
        </p:nvGrpSpPr>
        <p:grpSpPr>
          <a:xfrm>
            <a:off x="5797754" y="219189"/>
            <a:ext cx="883274" cy="165434"/>
            <a:chOff x="5797754" y="431068"/>
            <a:chExt cx="883274" cy="165434"/>
          </a:xfrm>
        </p:grpSpPr>
        <p:sp>
          <p:nvSpPr>
            <p:cNvPr id="11" name="Hexagon 180">
              <a:extLst>
                <a:ext uri="{FF2B5EF4-FFF2-40B4-BE49-F238E27FC236}">
                  <a16:creationId xmlns:a16="http://schemas.microsoft.com/office/drawing/2014/main" id="{8A5244C7-A499-EF4D-95C6-8AB88E100567}"/>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Hexagon 180">
              <a:extLst>
                <a:ext uri="{FF2B5EF4-FFF2-40B4-BE49-F238E27FC236}">
                  <a16:creationId xmlns:a16="http://schemas.microsoft.com/office/drawing/2014/main" id="{504B6EB6-7D99-A447-8F57-A4FFC4DF3FAF}"/>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80">
              <a:extLst>
                <a:ext uri="{FF2B5EF4-FFF2-40B4-BE49-F238E27FC236}">
                  <a16:creationId xmlns:a16="http://schemas.microsoft.com/office/drawing/2014/main" id="{5246E947-502B-A747-AB54-16CBD64A6430}"/>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80">
              <a:extLst>
                <a:ext uri="{FF2B5EF4-FFF2-40B4-BE49-F238E27FC236}">
                  <a16:creationId xmlns:a16="http://schemas.microsoft.com/office/drawing/2014/main" id="{CC814DE4-9D08-D845-B9C2-6272C4E8F609}"/>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4B069CB2-2DD8-2C49-A7F7-96CCC9EC0FAC}"/>
              </a:ext>
            </a:extLst>
          </p:cNvPr>
          <p:cNvPicPr>
            <a:picLocks noChangeAspect="1"/>
          </p:cNvPicPr>
          <p:nvPr/>
        </p:nvPicPr>
        <p:blipFill>
          <a:blip r:embed="rId4"/>
          <a:stretch>
            <a:fillRect/>
          </a:stretch>
        </p:blipFill>
        <p:spPr>
          <a:xfrm>
            <a:off x="5522757" y="173265"/>
            <a:ext cx="206609" cy="237600"/>
          </a:xfrm>
          <a:prstGeom prst="rect">
            <a:avLst/>
          </a:prstGeom>
        </p:spPr>
      </p:pic>
      <p:grpSp>
        <p:nvGrpSpPr>
          <p:cNvPr id="16" name="Group 15">
            <a:extLst>
              <a:ext uri="{FF2B5EF4-FFF2-40B4-BE49-F238E27FC236}">
                <a16:creationId xmlns:a16="http://schemas.microsoft.com/office/drawing/2014/main" id="{142CA6AA-F477-D547-88F7-6C773900D0FA}"/>
              </a:ext>
            </a:extLst>
          </p:cNvPr>
          <p:cNvGrpSpPr/>
          <p:nvPr/>
        </p:nvGrpSpPr>
        <p:grpSpPr>
          <a:xfrm>
            <a:off x="5797754" y="219189"/>
            <a:ext cx="879331" cy="160053"/>
            <a:chOff x="5797754" y="219189"/>
            <a:chExt cx="879331" cy="160053"/>
          </a:xfrm>
        </p:grpSpPr>
        <p:sp>
          <p:nvSpPr>
            <p:cNvPr id="17" name="TextBox 16">
              <a:extLst>
                <a:ext uri="{FF2B5EF4-FFF2-40B4-BE49-F238E27FC236}">
                  <a16:creationId xmlns:a16="http://schemas.microsoft.com/office/drawing/2014/main" id="{DD12D6C3-9A78-F341-A94D-2ACC05D4057E}"/>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18" name="TextBox 17">
              <a:extLst>
                <a:ext uri="{FF2B5EF4-FFF2-40B4-BE49-F238E27FC236}">
                  <a16:creationId xmlns:a16="http://schemas.microsoft.com/office/drawing/2014/main" id="{BD3C7BEC-B271-2047-A30C-0338C602475B}"/>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19" name="TextBox 18">
              <a:extLst>
                <a:ext uri="{FF2B5EF4-FFF2-40B4-BE49-F238E27FC236}">
                  <a16:creationId xmlns:a16="http://schemas.microsoft.com/office/drawing/2014/main" id="{57723427-8819-DE4A-990D-6AE741CD2FF5}"/>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20" name="TextBox 19">
              <a:extLst>
                <a:ext uri="{FF2B5EF4-FFF2-40B4-BE49-F238E27FC236}">
                  <a16:creationId xmlns:a16="http://schemas.microsoft.com/office/drawing/2014/main" id="{E631B207-AEB1-D144-BDB4-D982C65112D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sp>
        <p:nvSpPr>
          <p:cNvPr id="21" name="Rectangle 20">
            <a:extLst>
              <a:ext uri="{FF2B5EF4-FFF2-40B4-BE49-F238E27FC236}">
                <a16:creationId xmlns:a16="http://schemas.microsoft.com/office/drawing/2014/main" id="{CABE17E9-F802-574F-A081-FDA1BDA4A3FC}"/>
              </a:ext>
            </a:extLst>
          </p:cNvPr>
          <p:cNvSpPr/>
          <p:nvPr/>
        </p:nvSpPr>
        <p:spPr>
          <a:xfrm>
            <a:off x="4817011" y="231008"/>
            <a:ext cx="206786" cy="131180"/>
          </a:xfrm>
          <a:prstGeom prst="rect">
            <a:avLst/>
          </a:prstGeom>
          <a:solidFill>
            <a:srgbClr val="E0DDE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rgbClr val="FFFFFF"/>
                </a:solidFill>
              </a:rPr>
              <a:t>U1</a:t>
            </a:r>
          </a:p>
        </p:txBody>
      </p:sp>
      <p:sp>
        <p:nvSpPr>
          <p:cNvPr id="22" name="Rectangle 21">
            <a:extLst>
              <a:ext uri="{FF2B5EF4-FFF2-40B4-BE49-F238E27FC236}">
                <a16:creationId xmlns:a16="http://schemas.microsoft.com/office/drawing/2014/main" id="{A4CB8601-AE4F-394E-8297-5CA7F97DDCEE}"/>
              </a:ext>
            </a:extLst>
          </p:cNvPr>
          <p:cNvSpPr/>
          <p:nvPr/>
        </p:nvSpPr>
        <p:spPr>
          <a:xfrm>
            <a:off x="5123578" y="442748"/>
            <a:ext cx="144000" cy="1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F35E546C-6AD6-AA4C-B2A9-FF350421D1BA}"/>
              </a:ext>
            </a:extLst>
          </p:cNvPr>
          <p:cNvPicPr>
            <a:picLocks noChangeAspect="1"/>
          </p:cNvPicPr>
          <p:nvPr/>
        </p:nvPicPr>
        <p:blipFill>
          <a:blip r:embed="rId5"/>
          <a:stretch>
            <a:fillRect/>
          </a:stretch>
        </p:blipFill>
        <p:spPr>
          <a:xfrm>
            <a:off x="4556972" y="166371"/>
            <a:ext cx="199893" cy="251589"/>
          </a:xfrm>
          <a:prstGeom prst="rect">
            <a:avLst/>
          </a:prstGeom>
        </p:spPr>
      </p:pic>
    </p:spTree>
    <p:extLst>
      <p:ext uri="{BB962C8B-B14F-4D97-AF65-F5344CB8AC3E}">
        <p14:creationId xmlns:p14="http://schemas.microsoft.com/office/powerpoint/2010/main" val="1900168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7396C6-40D2-6A48-B5A5-BA5739F4AA4B}"/>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3" name="Slide Number Placeholder 2">
            <a:extLst>
              <a:ext uri="{FF2B5EF4-FFF2-40B4-BE49-F238E27FC236}">
                <a16:creationId xmlns:a16="http://schemas.microsoft.com/office/drawing/2014/main" id="{A7203352-E01D-CE4B-813D-A372A8ED9478}"/>
              </a:ext>
            </a:extLst>
          </p:cNvPr>
          <p:cNvSpPr>
            <a:spLocks noGrp="1"/>
          </p:cNvSpPr>
          <p:nvPr>
            <p:ph type="sldNum" sz="quarter" idx="12"/>
          </p:nvPr>
        </p:nvSpPr>
        <p:spPr/>
        <p:txBody>
          <a:bodyPr/>
          <a:lstStyle/>
          <a:p>
            <a:fld id="{3332C684-C74E-B44D-82B0-F0756951FDF2}" type="slidenum">
              <a:rPr lang="en-US" smtClean="0"/>
              <a:t>2</a:t>
            </a:fld>
            <a:endParaRPr lang="en-US" dirty="0"/>
          </a:p>
        </p:txBody>
      </p:sp>
      <p:sp>
        <p:nvSpPr>
          <p:cNvPr id="5" name="Title 1">
            <a:extLst>
              <a:ext uri="{FF2B5EF4-FFF2-40B4-BE49-F238E27FC236}">
                <a16:creationId xmlns:a16="http://schemas.microsoft.com/office/drawing/2014/main" id="{C4AF18F8-3256-C44F-881C-A15CAB5A48CF}"/>
              </a:ext>
            </a:extLst>
          </p:cNvPr>
          <p:cNvSpPr txBox="1">
            <a:spLocks/>
          </p:cNvSpPr>
          <p:nvPr/>
        </p:nvSpPr>
        <p:spPr>
          <a:xfrm>
            <a:off x="390526" y="505707"/>
            <a:ext cx="6775448" cy="979943"/>
          </a:xfrm>
          <a:prstGeom prst="rect">
            <a:avLst/>
          </a:prstGeom>
        </p:spPr>
        <p:txBody>
          <a:bodyPr lIns="144000" t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gn="ctr" defTabSz="457200">
              <a:lnSpc>
                <a:spcPct val="100000"/>
              </a:lnSpc>
              <a:spcBef>
                <a:spcPts val="0"/>
              </a:spcBef>
              <a:spcAft>
                <a:spcPts val="1200"/>
              </a:spcAft>
            </a:pPr>
            <a:r>
              <a:rPr lang="en-US" sz="2400" b="1" dirty="0">
                <a:latin typeface="Gill Sans MT" panose="020B0502020104020203" pitchFamily="34" charset="77"/>
                <a:cs typeface="Gill Sans Nova Ultra Bold" panose="020F0502020204030204" pitchFamily="34" charset="0"/>
              </a:rPr>
              <a:t>Toolkit sections</a:t>
            </a:r>
            <a:br>
              <a:rPr lang="en-US" sz="2400" b="1" dirty="0">
                <a:latin typeface="Gill Sans MT" panose="020B0502020104020203" pitchFamily="34" charset="77"/>
                <a:cs typeface="Gill Sans Nova Ultra Bold" panose="020F0502020204030204" pitchFamily="34" charset="0"/>
              </a:rPr>
            </a:br>
            <a:br>
              <a:rPr lang="en-US" sz="500" b="1" dirty="0">
                <a:latin typeface="Gill Sans MT" panose="020B0502020104020203" pitchFamily="34" charset="77"/>
                <a:cs typeface="Gill Sans Nova Ultra Bold" panose="020F0502020204030204" pitchFamily="34" charset="0"/>
              </a:rPr>
            </a:br>
            <a:r>
              <a:rPr lang="en-US" sz="1400" dirty="0">
                <a:solidFill>
                  <a:srgbClr val="282B36"/>
                </a:solidFill>
                <a:latin typeface="Gill Sans MT" panose="020B0502020104020203" pitchFamily="34" charset="77"/>
                <a:ea typeface="+mn-ea"/>
                <a:cs typeface="Gill Sans Nova Ultra Bold" panose="020F0502020204030204" pitchFamily="34" charset="0"/>
              </a:rPr>
              <a:t>This toolkit is spread across three documents to ensure it is easy to use and navigate. You will need all three sections to complete the design process.</a:t>
            </a:r>
          </a:p>
        </p:txBody>
      </p:sp>
      <p:sp>
        <p:nvSpPr>
          <p:cNvPr id="6" name="Freeform 5">
            <a:extLst>
              <a:ext uri="{FF2B5EF4-FFF2-40B4-BE49-F238E27FC236}">
                <a16:creationId xmlns:a16="http://schemas.microsoft.com/office/drawing/2014/main" id="{E778B3D8-4096-5C4E-987D-18CD86BF7A77}"/>
              </a:ext>
            </a:extLst>
          </p:cNvPr>
          <p:cNvSpPr/>
          <p:nvPr/>
        </p:nvSpPr>
        <p:spPr>
          <a:xfrm rot="16200000">
            <a:off x="-91818" y="4660301"/>
            <a:ext cx="1706969" cy="742280"/>
          </a:xfrm>
          <a:custGeom>
            <a:avLst/>
            <a:gdLst>
              <a:gd name="connsiteX0" fmla="*/ 1372436 w 1372436"/>
              <a:gd name="connsiteY0" fmla="*/ 0 h 694809"/>
              <a:gd name="connsiteX1" fmla="*/ 1372436 w 1372436"/>
              <a:gd name="connsiteY1" fmla="*/ 694809 h 694809"/>
              <a:gd name="connsiteX2" fmla="*/ 0 w 1372436"/>
              <a:gd name="connsiteY2" fmla="*/ 694809 h 694809"/>
              <a:gd name="connsiteX3" fmla="*/ 115797 w 1372436"/>
              <a:gd name="connsiteY3" fmla="*/ 347405 h 694809"/>
              <a:gd name="connsiteX4" fmla="*/ 0 w 1372436"/>
              <a:gd name="connsiteY4" fmla="*/ 0 h 694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36" h="694809">
                <a:moveTo>
                  <a:pt x="1372436" y="0"/>
                </a:moveTo>
                <a:lnTo>
                  <a:pt x="1372436" y="694809"/>
                </a:lnTo>
                <a:lnTo>
                  <a:pt x="0" y="694809"/>
                </a:lnTo>
                <a:lnTo>
                  <a:pt x="115797" y="347405"/>
                </a:lnTo>
                <a:lnTo>
                  <a:pt x="0" y="0"/>
                </a:lnTo>
                <a:close/>
              </a:path>
            </a:pathLst>
          </a:cu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72000" rIns="144000" rtlCol="0" anchor="ctr"/>
          <a:lstStyle/>
          <a:p>
            <a:pPr algn="ctr"/>
            <a:r>
              <a:rPr lang="en-US" sz="1200" b="1" dirty="0">
                <a:solidFill>
                  <a:schemeClr val="bg1"/>
                </a:solidFill>
                <a:latin typeface="Gill Sans Nova" panose="020B0602020104020203" pitchFamily="34" charset="0"/>
              </a:rPr>
              <a:t>PART</a:t>
            </a:r>
            <a:endParaRPr lang="en-US" b="1" dirty="0">
              <a:solidFill>
                <a:schemeClr val="bg1"/>
              </a:solidFill>
              <a:latin typeface="Gill Sans Nova" panose="020B0602020104020203" pitchFamily="34" charset="0"/>
            </a:endParaRPr>
          </a:p>
          <a:p>
            <a:pPr algn="ctr"/>
            <a:r>
              <a:rPr lang="en-US" sz="2400" b="1" dirty="0">
                <a:solidFill>
                  <a:schemeClr val="bg1"/>
                </a:solidFill>
                <a:latin typeface="Gill Sans Nova" panose="020B0602020104020203" pitchFamily="34" charset="0"/>
              </a:rPr>
              <a:t>2/3</a:t>
            </a:r>
            <a:endParaRPr lang="en-US" b="1" dirty="0">
              <a:solidFill>
                <a:schemeClr val="bg1"/>
              </a:solidFill>
              <a:latin typeface="Gill Sans Nova" panose="020B0602020104020203" pitchFamily="34" charset="0"/>
            </a:endParaRPr>
          </a:p>
        </p:txBody>
      </p:sp>
      <p:grpSp>
        <p:nvGrpSpPr>
          <p:cNvPr id="8" name="Group 7">
            <a:extLst>
              <a:ext uri="{FF2B5EF4-FFF2-40B4-BE49-F238E27FC236}">
                <a16:creationId xmlns:a16="http://schemas.microsoft.com/office/drawing/2014/main" id="{D54A9848-E0A5-4E07-99C8-8D4BF46B2B6E}"/>
              </a:ext>
            </a:extLst>
          </p:cNvPr>
          <p:cNvGrpSpPr/>
          <p:nvPr/>
        </p:nvGrpSpPr>
        <p:grpSpPr>
          <a:xfrm>
            <a:off x="390526" y="1820893"/>
            <a:ext cx="6775448" cy="1706970"/>
            <a:chOff x="390526" y="1820893"/>
            <a:chExt cx="6775448" cy="1706970"/>
          </a:xfrm>
        </p:grpSpPr>
        <p:sp>
          <p:nvSpPr>
            <p:cNvPr id="4" name="Freeform 3">
              <a:extLst>
                <a:ext uri="{FF2B5EF4-FFF2-40B4-BE49-F238E27FC236}">
                  <a16:creationId xmlns:a16="http://schemas.microsoft.com/office/drawing/2014/main" id="{4658A101-4C1B-4340-921E-963AE92189D3}"/>
                </a:ext>
              </a:extLst>
            </p:cNvPr>
            <p:cNvSpPr/>
            <p:nvPr/>
          </p:nvSpPr>
          <p:spPr>
            <a:xfrm rot="16200000">
              <a:off x="-91819" y="2303238"/>
              <a:ext cx="1706969" cy="742280"/>
            </a:xfrm>
            <a:custGeom>
              <a:avLst/>
              <a:gdLst>
                <a:gd name="connsiteX0" fmla="*/ 1372436 w 1372436"/>
                <a:gd name="connsiteY0" fmla="*/ 0 h 694809"/>
                <a:gd name="connsiteX1" fmla="*/ 1372436 w 1372436"/>
                <a:gd name="connsiteY1" fmla="*/ 694809 h 694809"/>
                <a:gd name="connsiteX2" fmla="*/ 0 w 1372436"/>
                <a:gd name="connsiteY2" fmla="*/ 694809 h 694809"/>
                <a:gd name="connsiteX3" fmla="*/ 115797 w 1372436"/>
                <a:gd name="connsiteY3" fmla="*/ 347405 h 694809"/>
                <a:gd name="connsiteX4" fmla="*/ 0 w 1372436"/>
                <a:gd name="connsiteY4" fmla="*/ 0 h 694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36" h="694809">
                  <a:moveTo>
                    <a:pt x="1372436" y="0"/>
                  </a:moveTo>
                  <a:lnTo>
                    <a:pt x="1372436" y="694809"/>
                  </a:lnTo>
                  <a:lnTo>
                    <a:pt x="0" y="694809"/>
                  </a:lnTo>
                  <a:lnTo>
                    <a:pt x="115797" y="347405"/>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72000" rIns="144000" rtlCol="0" anchor="ctr"/>
            <a:lstStyle/>
            <a:p>
              <a:pPr algn="ctr"/>
              <a:r>
                <a:rPr lang="en-US" sz="1200" b="1" dirty="0">
                  <a:solidFill>
                    <a:schemeClr val="bg1"/>
                  </a:solidFill>
                  <a:latin typeface="Gill Sans Nova" panose="020B0602020104020203" pitchFamily="34" charset="0"/>
                </a:rPr>
                <a:t>PART</a:t>
              </a:r>
              <a:endParaRPr lang="en-US" b="1" dirty="0">
                <a:solidFill>
                  <a:schemeClr val="bg1"/>
                </a:solidFill>
                <a:latin typeface="Gill Sans Nova" panose="020B0602020104020203" pitchFamily="34" charset="0"/>
              </a:endParaRPr>
            </a:p>
            <a:p>
              <a:pPr algn="ctr"/>
              <a:r>
                <a:rPr lang="en-US" sz="2400" b="1" dirty="0">
                  <a:solidFill>
                    <a:schemeClr val="bg1"/>
                  </a:solidFill>
                  <a:latin typeface="Gill Sans Nova" panose="020B0602020104020203" pitchFamily="34" charset="0"/>
                </a:rPr>
                <a:t>1/3</a:t>
              </a:r>
              <a:endParaRPr lang="en-US" b="1" dirty="0">
                <a:solidFill>
                  <a:schemeClr val="bg1"/>
                </a:solidFill>
                <a:latin typeface="Gill Sans Nova" panose="020B0602020104020203" pitchFamily="34" charset="0"/>
              </a:endParaRPr>
            </a:p>
          </p:txBody>
        </p:sp>
        <p:sp>
          <p:nvSpPr>
            <p:cNvPr id="7" name="Title 1">
              <a:extLst>
                <a:ext uri="{FF2B5EF4-FFF2-40B4-BE49-F238E27FC236}">
                  <a16:creationId xmlns:a16="http://schemas.microsoft.com/office/drawing/2014/main" id="{CF48029C-9C46-8840-A5D6-DD56A13D89A4}"/>
                </a:ext>
              </a:extLst>
            </p:cNvPr>
            <p:cNvSpPr txBox="1">
              <a:spLocks/>
            </p:cNvSpPr>
            <p:nvPr/>
          </p:nvSpPr>
          <p:spPr>
            <a:xfrm>
              <a:off x="1132806" y="1833434"/>
              <a:ext cx="6033168" cy="1694429"/>
            </a:xfrm>
            <a:prstGeom prst="rect">
              <a:avLst/>
            </a:prstGeom>
          </p:spPr>
          <p:txBody>
            <a:bodyPr lIns="144000" t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600"/>
                </a:spcAft>
              </a:pPr>
              <a:r>
                <a:rPr lang="en-US" sz="1400" b="1" dirty="0">
                  <a:latin typeface="Gill Sans MT" panose="020B0502020104020203" pitchFamily="34" charset="77"/>
                  <a:cs typeface="Gill Sans Nova Ultra Bold" panose="020F0502020204030204" pitchFamily="34" charset="0"/>
                </a:rPr>
                <a:t>Part 1</a:t>
              </a:r>
              <a:br>
                <a:rPr lang="en-US" sz="2400" b="1" dirty="0">
                  <a:latin typeface="Gill Sans MT" panose="020B0502020104020203" pitchFamily="34" charset="77"/>
                  <a:cs typeface="Gill Sans Nova Ultra Bold" panose="020F0502020204030204" pitchFamily="34" charset="0"/>
                </a:rPr>
              </a:br>
              <a:br>
                <a:rPr lang="en-US" sz="500" b="1" dirty="0">
                  <a:latin typeface="Gill Sans MT" panose="020B0502020104020203" pitchFamily="34" charset="77"/>
                  <a:cs typeface="Gill Sans Nova Ultra Bold" panose="020F0502020204030204" pitchFamily="34" charset="0"/>
                </a:rPr>
              </a:br>
              <a:r>
                <a:rPr lang="en-US" sz="1200" dirty="0">
                  <a:solidFill>
                    <a:srgbClr val="282B36"/>
                  </a:solidFill>
                  <a:latin typeface="Gill Sans MT" panose="020B0502020104020203" pitchFamily="34" charset="77"/>
                  <a:ea typeface="+mn-ea"/>
                  <a:cs typeface="Gill Sans Nova Ultra Bold" panose="020F0502020204030204" pitchFamily="34" charset="0"/>
                </a:rPr>
                <a:t>The document you are currently reading is Part 1 of the toolkit. It contains the tools you will need to get you started, and should be used if you:</a:t>
              </a:r>
            </a:p>
            <a:p>
              <a:pPr marL="171450" indent="-171450" defTabSz="457200">
                <a:lnSpc>
                  <a:spcPct val="100000"/>
                </a:lnSpc>
                <a:spcBef>
                  <a:spcPts val="0"/>
                </a:spcBef>
                <a:buFont typeface="Arial" panose="020B0604020202020204" pitchFamily="34" charset="0"/>
                <a:buChar char="•"/>
              </a:pPr>
              <a:r>
                <a:rPr lang="en-US" sz="1200" dirty="0">
                  <a:cs typeface="Gill Sans Nova Ultra Bold" panose="020F0502020204030204" pitchFamily="34" charset="0"/>
                </a:rPr>
                <a:t>have not already done Human Centred Design (HCD) training</a:t>
              </a:r>
            </a:p>
            <a:p>
              <a:pPr marL="171450" indent="-171450" defTabSz="457200">
                <a:lnSpc>
                  <a:spcPct val="100000"/>
                </a:lnSpc>
                <a:spcBef>
                  <a:spcPts val="0"/>
                </a:spcBef>
                <a:buFont typeface="Arial" panose="020B0604020202020204" pitchFamily="34" charset="0"/>
                <a:buChar char="•"/>
              </a:pPr>
              <a:r>
                <a:rPr lang="en-US" sz="1200" dirty="0">
                  <a:cs typeface="Gill Sans Nova Ultra Bold" panose="020F0502020204030204" pitchFamily="34" charset="0"/>
                </a:rPr>
                <a:t>would like to know more of the theory underpinning the tools and activities in Part 2</a:t>
              </a:r>
            </a:p>
            <a:p>
              <a:pPr marL="171450" indent="-171450" defTabSz="457200">
                <a:lnSpc>
                  <a:spcPct val="100000"/>
                </a:lnSpc>
                <a:spcBef>
                  <a:spcPts val="0"/>
                </a:spcBef>
                <a:spcAft>
                  <a:spcPts val="300"/>
                </a:spcAft>
                <a:buFont typeface="Arial" panose="020B0604020202020204" pitchFamily="34" charset="0"/>
                <a:buChar char="•"/>
              </a:pPr>
              <a:r>
                <a:rPr lang="en-US" sz="1200" dirty="0">
                  <a:cs typeface="Gill Sans Nova Ultra Bold" panose="020F0502020204030204" pitchFamily="34" charset="0"/>
                </a:rPr>
                <a:t>want to build your skills as a facilitator</a:t>
              </a:r>
            </a:p>
            <a:p>
              <a:pPr defTabSz="457200">
                <a:lnSpc>
                  <a:spcPct val="100000"/>
                </a:lnSpc>
                <a:spcBef>
                  <a:spcPts val="0"/>
                </a:spcBef>
                <a:spcAft>
                  <a:spcPts val="300"/>
                </a:spcAft>
              </a:pPr>
              <a:r>
                <a:rPr lang="en-US" sz="1200" b="1" dirty="0">
                  <a:cs typeface="Gill Sans Nova Ultra Bold" panose="020F0502020204030204" pitchFamily="34" charset="0"/>
                </a:rPr>
                <a:t>Unit One</a:t>
              </a:r>
              <a:r>
                <a:rPr lang="en-US" sz="1200" dirty="0">
                  <a:cs typeface="Gill Sans Nova Ultra Bold" panose="020F0502020204030204" pitchFamily="34" charset="0"/>
                </a:rPr>
                <a:t> in this document is an introduction to HCD, while </a:t>
              </a:r>
              <a:r>
                <a:rPr lang="en-US" sz="1200" b="1" dirty="0">
                  <a:cs typeface="Gill Sans Nova Ultra Bold" panose="020F0502020204030204" pitchFamily="34" charset="0"/>
                </a:rPr>
                <a:t>Unit Two </a:t>
              </a:r>
              <a:r>
                <a:rPr lang="en-US" sz="1200" dirty="0">
                  <a:cs typeface="Gill Sans Nova Ultra Bold" panose="020F0502020204030204" pitchFamily="34" charset="0"/>
                </a:rPr>
                <a:t>provides helpful tools and information about being a successful facilitator.</a:t>
              </a:r>
            </a:p>
          </p:txBody>
        </p:sp>
      </p:grpSp>
      <p:sp>
        <p:nvSpPr>
          <p:cNvPr id="10" name="Title 1">
            <a:extLst>
              <a:ext uri="{FF2B5EF4-FFF2-40B4-BE49-F238E27FC236}">
                <a16:creationId xmlns:a16="http://schemas.microsoft.com/office/drawing/2014/main" id="{8A2731D0-9781-9B40-88AE-93F32691E23B}"/>
              </a:ext>
            </a:extLst>
          </p:cNvPr>
          <p:cNvSpPr txBox="1">
            <a:spLocks/>
          </p:cNvSpPr>
          <p:nvPr/>
        </p:nvSpPr>
        <p:spPr>
          <a:xfrm>
            <a:off x="1132807" y="4177956"/>
            <a:ext cx="6033168" cy="1694429"/>
          </a:xfrm>
          <a:prstGeom prst="rect">
            <a:avLst/>
          </a:prstGeom>
        </p:spPr>
        <p:txBody>
          <a:bodyPr lIns="144000" t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1200"/>
              </a:spcAft>
            </a:pPr>
            <a:r>
              <a:rPr lang="en-US" sz="1400" b="1" dirty="0">
                <a:latin typeface="Gill Sans MT" panose="020B0502020104020203" pitchFamily="34" charset="77"/>
                <a:cs typeface="Gill Sans Nova Ultra Bold" panose="020F0502020204030204" pitchFamily="34" charset="0"/>
              </a:rPr>
              <a:t>Part 2</a:t>
            </a:r>
            <a:br>
              <a:rPr lang="en-US" sz="2400" b="1" dirty="0">
                <a:latin typeface="Gill Sans MT" panose="020B0502020104020203" pitchFamily="34" charset="77"/>
                <a:cs typeface="Gill Sans Nova Ultra Bold" panose="020F0502020204030204" pitchFamily="34" charset="0"/>
              </a:rPr>
            </a:br>
            <a:br>
              <a:rPr lang="en-US" sz="500" b="1" dirty="0">
                <a:latin typeface="Gill Sans MT" panose="020B0502020104020203" pitchFamily="34" charset="77"/>
                <a:cs typeface="Gill Sans Nova Ultra Bold" panose="020F0502020204030204" pitchFamily="34" charset="0"/>
              </a:rPr>
            </a:br>
            <a:r>
              <a:rPr lang="en-US" sz="1200" dirty="0">
                <a:solidFill>
                  <a:srgbClr val="282B36"/>
                </a:solidFill>
                <a:latin typeface="Gill Sans MT" panose="020B0502020104020203" pitchFamily="34" charset="77"/>
                <a:ea typeface="+mn-ea"/>
                <a:cs typeface="Gill Sans Nova Ultra Bold" panose="020F0502020204030204" pitchFamily="34" charset="0"/>
              </a:rPr>
              <a:t>Start with Part 2 if you are working with communities and do not need to conduct HCD training.</a:t>
            </a:r>
          </a:p>
          <a:p>
            <a:pPr defTabSz="457200">
              <a:lnSpc>
                <a:spcPct val="100000"/>
              </a:lnSpc>
              <a:spcBef>
                <a:spcPts val="0"/>
              </a:spcBef>
              <a:spcAft>
                <a:spcPts val="1200"/>
              </a:spcAft>
            </a:pPr>
            <a:r>
              <a:rPr lang="en-US" sz="1200" i="1" dirty="0">
                <a:solidFill>
                  <a:srgbClr val="282B36"/>
                </a:solidFill>
                <a:latin typeface="Gill Sans MT" panose="020B0502020104020203" pitchFamily="34" charset="77"/>
                <a:ea typeface="+mn-ea"/>
                <a:cs typeface="Gill Sans Nova Ultra Bold" panose="020F0502020204030204" pitchFamily="34" charset="0"/>
              </a:rPr>
              <a:t>Note:  You do not have to go through every single activity in the toolkit if you or your participants do not have time.  You can adjust the flow and content of the sessions depending on the participants in your workshop, their availability and capability.  You will find sample agendas in Part 3 to help you plan your activities. </a:t>
            </a:r>
          </a:p>
        </p:txBody>
      </p:sp>
      <p:sp>
        <p:nvSpPr>
          <p:cNvPr id="17" name="Freeform 16">
            <a:extLst>
              <a:ext uri="{FF2B5EF4-FFF2-40B4-BE49-F238E27FC236}">
                <a16:creationId xmlns:a16="http://schemas.microsoft.com/office/drawing/2014/main" id="{9B862D86-CB9E-864E-BD69-46D09D10D653}"/>
              </a:ext>
            </a:extLst>
          </p:cNvPr>
          <p:cNvSpPr/>
          <p:nvPr/>
        </p:nvSpPr>
        <p:spPr>
          <a:xfrm rot="16200000">
            <a:off x="-91818" y="7017364"/>
            <a:ext cx="1706969" cy="742280"/>
          </a:xfrm>
          <a:custGeom>
            <a:avLst/>
            <a:gdLst>
              <a:gd name="connsiteX0" fmla="*/ 1372436 w 1372436"/>
              <a:gd name="connsiteY0" fmla="*/ 0 h 694809"/>
              <a:gd name="connsiteX1" fmla="*/ 1372436 w 1372436"/>
              <a:gd name="connsiteY1" fmla="*/ 694809 h 694809"/>
              <a:gd name="connsiteX2" fmla="*/ 0 w 1372436"/>
              <a:gd name="connsiteY2" fmla="*/ 694809 h 694809"/>
              <a:gd name="connsiteX3" fmla="*/ 115797 w 1372436"/>
              <a:gd name="connsiteY3" fmla="*/ 347405 h 694809"/>
              <a:gd name="connsiteX4" fmla="*/ 0 w 1372436"/>
              <a:gd name="connsiteY4" fmla="*/ 0 h 694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36" h="694809">
                <a:moveTo>
                  <a:pt x="1372436" y="0"/>
                </a:moveTo>
                <a:lnTo>
                  <a:pt x="1372436" y="694809"/>
                </a:lnTo>
                <a:lnTo>
                  <a:pt x="0" y="694809"/>
                </a:lnTo>
                <a:lnTo>
                  <a:pt x="115797" y="347405"/>
                </a:lnTo>
                <a:lnTo>
                  <a:pt x="0" y="0"/>
                </a:lnTo>
                <a:close/>
              </a:path>
            </a:pathLst>
          </a:cu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72000" rIns="144000" rtlCol="0" anchor="ctr"/>
          <a:lstStyle/>
          <a:p>
            <a:pPr algn="ctr"/>
            <a:r>
              <a:rPr lang="en-US" sz="1200" b="1" dirty="0">
                <a:solidFill>
                  <a:schemeClr val="bg1"/>
                </a:solidFill>
                <a:latin typeface="Gill Sans Nova" panose="020B0602020104020203" pitchFamily="34" charset="0"/>
              </a:rPr>
              <a:t>PART</a:t>
            </a:r>
            <a:endParaRPr lang="en-US" b="1" dirty="0">
              <a:solidFill>
                <a:schemeClr val="bg1"/>
              </a:solidFill>
              <a:latin typeface="Gill Sans Nova" panose="020B0602020104020203" pitchFamily="34" charset="0"/>
            </a:endParaRPr>
          </a:p>
          <a:p>
            <a:pPr algn="ctr"/>
            <a:r>
              <a:rPr lang="en-US" sz="2400" b="1" dirty="0">
                <a:solidFill>
                  <a:schemeClr val="bg1"/>
                </a:solidFill>
                <a:latin typeface="Gill Sans Nova" panose="020B0602020104020203" pitchFamily="34" charset="0"/>
              </a:rPr>
              <a:t>3/3</a:t>
            </a:r>
            <a:endParaRPr lang="en-US" b="1" dirty="0">
              <a:solidFill>
                <a:schemeClr val="bg1"/>
              </a:solidFill>
              <a:latin typeface="Gill Sans Nova" panose="020B0602020104020203" pitchFamily="34" charset="0"/>
            </a:endParaRPr>
          </a:p>
        </p:txBody>
      </p:sp>
      <p:sp>
        <p:nvSpPr>
          <p:cNvPr id="18" name="Title 1">
            <a:extLst>
              <a:ext uri="{FF2B5EF4-FFF2-40B4-BE49-F238E27FC236}">
                <a16:creationId xmlns:a16="http://schemas.microsoft.com/office/drawing/2014/main" id="{37B6613F-44C1-4444-B4E8-6E96594A9A13}"/>
              </a:ext>
            </a:extLst>
          </p:cNvPr>
          <p:cNvSpPr txBox="1">
            <a:spLocks/>
          </p:cNvSpPr>
          <p:nvPr/>
        </p:nvSpPr>
        <p:spPr>
          <a:xfrm>
            <a:off x="1132807" y="6535019"/>
            <a:ext cx="6033168" cy="1694429"/>
          </a:xfrm>
          <a:prstGeom prst="rect">
            <a:avLst/>
          </a:prstGeom>
        </p:spPr>
        <p:txBody>
          <a:bodyPr lIns="144000" t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1200"/>
              </a:spcAft>
            </a:pPr>
            <a:r>
              <a:rPr lang="en-US" sz="1400" b="1" dirty="0">
                <a:latin typeface="Gill Sans MT" panose="020B0502020104020203" pitchFamily="34" charset="77"/>
                <a:cs typeface="Gill Sans Nova Ultra Bold" panose="020F0502020204030204" pitchFamily="34" charset="0"/>
              </a:rPr>
              <a:t>Part 3</a:t>
            </a:r>
            <a:br>
              <a:rPr lang="en-US" sz="2400" b="1" dirty="0">
                <a:latin typeface="Gill Sans MT" panose="020B0502020104020203" pitchFamily="34" charset="77"/>
                <a:cs typeface="Gill Sans Nova Ultra Bold" panose="020F0502020204030204" pitchFamily="34" charset="0"/>
              </a:rPr>
            </a:br>
            <a:br>
              <a:rPr lang="en-US" sz="500" b="1" dirty="0">
                <a:latin typeface="Gill Sans MT" panose="020B0502020104020203" pitchFamily="34" charset="77"/>
                <a:cs typeface="Gill Sans Nova Ultra Bold" panose="020F0502020204030204" pitchFamily="34" charset="0"/>
              </a:rPr>
            </a:br>
            <a:r>
              <a:rPr lang="en-US" sz="1200" dirty="0">
                <a:solidFill>
                  <a:srgbClr val="282B36"/>
                </a:solidFill>
                <a:latin typeface="Gill Sans MT" panose="020B0502020104020203" pitchFamily="34" charset="77"/>
                <a:ea typeface="+mn-ea"/>
                <a:cs typeface="Gill Sans Nova Ultra Bold" panose="020F0502020204030204" pitchFamily="34" charset="0"/>
              </a:rPr>
              <a:t>The final part of the toolkit </a:t>
            </a:r>
            <a:r>
              <a:rPr lang="en-US" sz="1200" dirty="0">
                <a:cs typeface="Gill Sans Nova Ultra Bold" panose="020F0502020204030204" pitchFamily="34" charset="0"/>
              </a:rPr>
              <a:t>provides links to other helpful resources (including links to additional toolkits recommended to complete Key Actions 1 &amp; 2), as well as a collection of print-ready templates which can be used for the activities in Part 2.</a:t>
            </a:r>
            <a:endParaRPr lang="en-US" sz="1200" i="1" dirty="0">
              <a:solidFill>
                <a:srgbClr val="282B36"/>
              </a:solidFill>
              <a:latin typeface="Gill Sans MT" panose="020B0502020104020203" pitchFamily="34" charset="77"/>
              <a:ea typeface="+mn-ea"/>
              <a:cs typeface="Gill Sans Nova Ultra Bold" panose="020F0502020204030204" pitchFamily="34" charset="0"/>
            </a:endParaRPr>
          </a:p>
        </p:txBody>
      </p:sp>
    </p:spTree>
    <p:extLst>
      <p:ext uri="{BB962C8B-B14F-4D97-AF65-F5344CB8AC3E}">
        <p14:creationId xmlns:p14="http://schemas.microsoft.com/office/powerpoint/2010/main" val="470619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C6A567E-B732-DB41-8352-49328252B1DE}"/>
              </a:ext>
            </a:extLst>
          </p:cNvPr>
          <p:cNvSpPr/>
          <p:nvPr/>
        </p:nvSpPr>
        <p:spPr>
          <a:xfrm>
            <a:off x="0" y="-1"/>
            <a:ext cx="7559675" cy="106918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solidFill>
                  <a:schemeClr val="tx2">
                    <a:lumMod val="50000"/>
                    <a:lumOff val="50000"/>
                  </a:schemeClr>
                </a:solidFill>
              </a:rPr>
              <a:t>Global Disaster Preparedness Center  |  Designing Solutions for Urban Community Resilience</a:t>
            </a:r>
            <a:endParaRPr lang="en-US" dirty="0">
              <a:solidFill>
                <a:schemeClr val="tx2">
                  <a:lumMod val="50000"/>
                  <a:lumOff val="50000"/>
                </a:schemeClr>
              </a:solidFill>
            </a:endParaRPr>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solidFill>
                  <a:schemeClr val="tx2">
                    <a:lumMod val="50000"/>
                    <a:lumOff val="50000"/>
                  </a:schemeClr>
                </a:solidFill>
              </a:rPr>
              <a:t>3</a:t>
            </a:fld>
            <a:endParaRPr lang="en-US" dirty="0">
              <a:solidFill>
                <a:schemeClr val="tx2">
                  <a:lumMod val="50000"/>
                  <a:lumOff val="50000"/>
                </a:schemeClr>
              </a:solidFill>
            </a:endParaRPr>
          </a:p>
        </p:txBody>
      </p:sp>
      <p:sp>
        <p:nvSpPr>
          <p:cNvPr id="57" name="Title 1">
            <a:extLst>
              <a:ext uri="{FF2B5EF4-FFF2-40B4-BE49-F238E27FC236}">
                <a16:creationId xmlns:a16="http://schemas.microsoft.com/office/drawing/2014/main" id="{A7EE2292-9F08-8E41-8AC8-C0F7E875712B}"/>
              </a:ext>
            </a:extLst>
          </p:cNvPr>
          <p:cNvSpPr>
            <a:spLocks noGrp="1"/>
          </p:cNvSpPr>
          <p:nvPr>
            <p:ph type="title"/>
          </p:nvPr>
        </p:nvSpPr>
        <p:spPr>
          <a:xfrm>
            <a:off x="390526" y="390525"/>
            <a:ext cx="6775448" cy="1136650"/>
          </a:xfrm>
        </p:spPr>
        <p:txBody>
          <a:bodyPr lIns="144000" tIns="108000" anchor="ctr">
            <a:noAutofit/>
          </a:bodyPr>
          <a:lstStyle/>
          <a:p>
            <a:pPr lvl="0" algn="ctr" defTabSz="457200">
              <a:lnSpc>
                <a:spcPct val="100000"/>
              </a:lnSpc>
              <a:spcBef>
                <a:spcPts val="0"/>
              </a:spcBef>
            </a:pPr>
            <a:r>
              <a:rPr lang="en-US" sz="2400" b="1" dirty="0">
                <a:solidFill>
                  <a:schemeClr val="tx1">
                    <a:lumMod val="50000"/>
                    <a:lumOff val="50000"/>
                  </a:schemeClr>
                </a:solidFill>
                <a:cs typeface="Gill Sans Nova Ultra Bold" panose="020F0502020204030204" pitchFamily="34" charset="0"/>
              </a:rPr>
              <a:t>Six Key Actions </a:t>
            </a:r>
            <a:r>
              <a:rPr lang="en-US" sz="1800" b="1" dirty="0">
                <a:solidFill>
                  <a:schemeClr val="tx1">
                    <a:lumMod val="50000"/>
                    <a:lumOff val="50000"/>
                  </a:schemeClr>
                </a:solidFill>
                <a:cs typeface="Gill Sans Nova Ultra Bold" panose="020F0502020204030204" pitchFamily="34" charset="0"/>
              </a:rPr>
              <a:t>you can use to design viable, inclusive,</a:t>
            </a:r>
            <a:br>
              <a:rPr lang="en-US" sz="1800" b="1" dirty="0">
                <a:solidFill>
                  <a:schemeClr val="tx1">
                    <a:lumMod val="50000"/>
                    <a:lumOff val="50000"/>
                  </a:schemeClr>
                </a:solidFill>
                <a:cs typeface="Gill Sans Nova Ultra Bold" panose="020F0502020204030204" pitchFamily="34" charset="0"/>
              </a:rPr>
            </a:br>
            <a:r>
              <a:rPr lang="en-US" sz="1800" b="1" dirty="0">
                <a:solidFill>
                  <a:schemeClr val="tx1">
                    <a:lumMod val="50000"/>
                    <a:lumOff val="50000"/>
                  </a:schemeClr>
                </a:solidFill>
                <a:cs typeface="Gill Sans Nova Ultra Bold" panose="020F0502020204030204" pitchFamily="34" charset="0"/>
              </a:rPr>
              <a:t>and sustainable community resilience solutions</a:t>
            </a:r>
            <a:endParaRPr lang="en-US" sz="2800" b="1" dirty="0">
              <a:solidFill>
                <a:schemeClr val="tx1">
                  <a:lumMod val="50000"/>
                  <a:lumOff val="50000"/>
                </a:schemeClr>
              </a:solidFill>
              <a:cs typeface="Gill Sans Nova Ultra Bold" panose="020F0502020204030204" pitchFamily="34" charset="0"/>
            </a:endParaRPr>
          </a:p>
        </p:txBody>
      </p:sp>
      <p:sp>
        <p:nvSpPr>
          <p:cNvPr id="15" name="Rectangle 14">
            <a:extLst>
              <a:ext uri="{FF2B5EF4-FFF2-40B4-BE49-F238E27FC236}">
                <a16:creationId xmlns:a16="http://schemas.microsoft.com/office/drawing/2014/main" id="{F7CB6E76-E54E-6D48-A772-460245CBAB37}"/>
              </a:ext>
            </a:extLst>
          </p:cNvPr>
          <p:cNvSpPr/>
          <p:nvPr/>
        </p:nvSpPr>
        <p:spPr>
          <a:xfrm>
            <a:off x="1091493" y="1949048"/>
            <a:ext cx="4185832" cy="7222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r>
              <a:rPr lang="en-US" sz="1600" dirty="0"/>
              <a:t>Build a coalition for community resilience </a:t>
            </a:r>
          </a:p>
        </p:txBody>
      </p:sp>
      <p:pic>
        <p:nvPicPr>
          <p:cNvPr id="11" name="Picture 10">
            <a:extLst>
              <a:ext uri="{FF2B5EF4-FFF2-40B4-BE49-F238E27FC236}">
                <a16:creationId xmlns:a16="http://schemas.microsoft.com/office/drawing/2014/main" id="{6B2D9F27-233C-7B44-AC03-54DE09B738B5}"/>
              </a:ext>
            </a:extLst>
          </p:cNvPr>
          <p:cNvPicPr>
            <a:picLocks noChangeAspect="1"/>
          </p:cNvPicPr>
          <p:nvPr/>
        </p:nvPicPr>
        <p:blipFill>
          <a:blip r:embed="rId2"/>
          <a:stretch>
            <a:fillRect/>
          </a:stretch>
        </p:blipFill>
        <p:spPr>
          <a:xfrm>
            <a:off x="390525" y="1917701"/>
            <a:ext cx="858191" cy="790439"/>
          </a:xfrm>
          <a:prstGeom prst="rect">
            <a:avLst/>
          </a:prstGeom>
        </p:spPr>
      </p:pic>
      <p:sp>
        <p:nvSpPr>
          <p:cNvPr id="120" name="TextBox 119">
            <a:extLst>
              <a:ext uri="{FF2B5EF4-FFF2-40B4-BE49-F238E27FC236}">
                <a16:creationId xmlns:a16="http://schemas.microsoft.com/office/drawing/2014/main" id="{5991D44A-8250-2349-9E22-64AB6992361F}"/>
              </a:ext>
            </a:extLst>
          </p:cNvPr>
          <p:cNvSpPr txBox="1"/>
          <p:nvPr/>
        </p:nvSpPr>
        <p:spPr>
          <a:xfrm>
            <a:off x="390524" y="1974206"/>
            <a:ext cx="858191" cy="200055"/>
          </a:xfrm>
          <a:prstGeom prst="rect">
            <a:avLst/>
          </a:prstGeom>
          <a:noFill/>
        </p:spPr>
        <p:txBody>
          <a:bodyPr wrap="square" rtlCol="0">
            <a:spAutoFit/>
          </a:bodyPr>
          <a:lstStyle/>
          <a:p>
            <a:pPr algn="ctr"/>
            <a:r>
              <a:rPr lang="en-US" sz="700" b="1" dirty="0">
                <a:solidFill>
                  <a:schemeClr val="bg1"/>
                </a:solidFill>
                <a:latin typeface="Roboto" panose="02000000000000000000" pitchFamily="2" charset="0"/>
                <a:ea typeface="Roboto" panose="02000000000000000000" pitchFamily="2" charset="0"/>
              </a:rPr>
              <a:t>KEY ACTION</a:t>
            </a:r>
          </a:p>
        </p:txBody>
      </p:sp>
      <p:sp>
        <p:nvSpPr>
          <p:cNvPr id="121" name="TextBox 120">
            <a:extLst>
              <a:ext uri="{FF2B5EF4-FFF2-40B4-BE49-F238E27FC236}">
                <a16:creationId xmlns:a16="http://schemas.microsoft.com/office/drawing/2014/main" id="{9E3E3382-9B63-F543-AD17-718A1976DB0B}"/>
              </a:ext>
            </a:extLst>
          </p:cNvPr>
          <p:cNvSpPr txBox="1"/>
          <p:nvPr/>
        </p:nvSpPr>
        <p:spPr>
          <a:xfrm>
            <a:off x="390524" y="2042741"/>
            <a:ext cx="858191" cy="707886"/>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rPr>
              <a:t>1</a:t>
            </a:r>
          </a:p>
        </p:txBody>
      </p:sp>
      <p:sp>
        <p:nvSpPr>
          <p:cNvPr id="123" name="Rectangle 122">
            <a:extLst>
              <a:ext uri="{FF2B5EF4-FFF2-40B4-BE49-F238E27FC236}">
                <a16:creationId xmlns:a16="http://schemas.microsoft.com/office/drawing/2014/main" id="{15BD69D3-B303-DD42-BF27-0CA5DE504319}"/>
              </a:ext>
            </a:extLst>
          </p:cNvPr>
          <p:cNvSpPr/>
          <p:nvPr/>
        </p:nvSpPr>
        <p:spPr>
          <a:xfrm>
            <a:off x="1091493" y="3292238"/>
            <a:ext cx="4185832" cy="7222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r>
              <a:rPr lang="en-US" sz="1600" dirty="0"/>
              <a:t>Build a shared understanding of your community or city</a:t>
            </a:r>
          </a:p>
        </p:txBody>
      </p:sp>
      <p:pic>
        <p:nvPicPr>
          <p:cNvPr id="124" name="Picture 123">
            <a:extLst>
              <a:ext uri="{FF2B5EF4-FFF2-40B4-BE49-F238E27FC236}">
                <a16:creationId xmlns:a16="http://schemas.microsoft.com/office/drawing/2014/main" id="{C6999D2C-576F-3047-AD62-0A9233D4F1BD}"/>
              </a:ext>
            </a:extLst>
          </p:cNvPr>
          <p:cNvPicPr>
            <a:picLocks noChangeAspect="1"/>
          </p:cNvPicPr>
          <p:nvPr/>
        </p:nvPicPr>
        <p:blipFill>
          <a:blip r:embed="rId2"/>
          <a:stretch>
            <a:fillRect/>
          </a:stretch>
        </p:blipFill>
        <p:spPr>
          <a:xfrm>
            <a:off x="390525" y="3260891"/>
            <a:ext cx="858191" cy="790439"/>
          </a:xfrm>
          <a:prstGeom prst="rect">
            <a:avLst/>
          </a:prstGeom>
        </p:spPr>
      </p:pic>
      <p:sp>
        <p:nvSpPr>
          <p:cNvPr id="126" name="TextBox 125">
            <a:extLst>
              <a:ext uri="{FF2B5EF4-FFF2-40B4-BE49-F238E27FC236}">
                <a16:creationId xmlns:a16="http://schemas.microsoft.com/office/drawing/2014/main" id="{213FEB3D-9779-AE49-8B15-B9BE2A573474}"/>
              </a:ext>
            </a:extLst>
          </p:cNvPr>
          <p:cNvSpPr txBox="1"/>
          <p:nvPr/>
        </p:nvSpPr>
        <p:spPr>
          <a:xfrm>
            <a:off x="390524" y="3317396"/>
            <a:ext cx="858191" cy="200055"/>
          </a:xfrm>
          <a:prstGeom prst="rect">
            <a:avLst/>
          </a:prstGeom>
          <a:noFill/>
        </p:spPr>
        <p:txBody>
          <a:bodyPr wrap="square" rtlCol="0">
            <a:spAutoFit/>
          </a:bodyPr>
          <a:lstStyle/>
          <a:p>
            <a:pPr algn="ctr"/>
            <a:r>
              <a:rPr lang="en-US" sz="700" b="1" dirty="0">
                <a:solidFill>
                  <a:schemeClr val="bg1"/>
                </a:solidFill>
                <a:latin typeface="Roboto" panose="02000000000000000000" pitchFamily="2" charset="0"/>
                <a:ea typeface="Roboto" panose="02000000000000000000" pitchFamily="2" charset="0"/>
              </a:rPr>
              <a:t>KEY ACTION</a:t>
            </a:r>
          </a:p>
        </p:txBody>
      </p:sp>
      <p:sp>
        <p:nvSpPr>
          <p:cNvPr id="127" name="TextBox 126">
            <a:extLst>
              <a:ext uri="{FF2B5EF4-FFF2-40B4-BE49-F238E27FC236}">
                <a16:creationId xmlns:a16="http://schemas.microsoft.com/office/drawing/2014/main" id="{D9966484-7136-DD4A-83CD-DC69A89BA9DF}"/>
              </a:ext>
            </a:extLst>
          </p:cNvPr>
          <p:cNvSpPr txBox="1"/>
          <p:nvPr/>
        </p:nvSpPr>
        <p:spPr>
          <a:xfrm>
            <a:off x="390524" y="3385931"/>
            <a:ext cx="858191" cy="707886"/>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rPr>
              <a:t>2</a:t>
            </a:r>
          </a:p>
        </p:txBody>
      </p:sp>
      <p:sp>
        <p:nvSpPr>
          <p:cNvPr id="129" name="Rectangle 128">
            <a:extLst>
              <a:ext uri="{FF2B5EF4-FFF2-40B4-BE49-F238E27FC236}">
                <a16:creationId xmlns:a16="http://schemas.microsoft.com/office/drawing/2014/main" id="{36E259F9-A3C2-F84C-8BC9-DFA8B4BB184D}"/>
              </a:ext>
            </a:extLst>
          </p:cNvPr>
          <p:cNvSpPr/>
          <p:nvPr/>
        </p:nvSpPr>
        <p:spPr>
          <a:xfrm>
            <a:off x="1091493" y="4635428"/>
            <a:ext cx="4185832" cy="7222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r>
              <a:rPr lang="en-US" sz="1600" dirty="0"/>
              <a:t>Understand your opportunities</a:t>
            </a:r>
          </a:p>
        </p:txBody>
      </p:sp>
      <p:pic>
        <p:nvPicPr>
          <p:cNvPr id="130" name="Picture 129">
            <a:extLst>
              <a:ext uri="{FF2B5EF4-FFF2-40B4-BE49-F238E27FC236}">
                <a16:creationId xmlns:a16="http://schemas.microsoft.com/office/drawing/2014/main" id="{963707A2-EA06-4B4D-9AC9-EA890A950EBB}"/>
              </a:ext>
            </a:extLst>
          </p:cNvPr>
          <p:cNvPicPr>
            <a:picLocks noChangeAspect="1"/>
          </p:cNvPicPr>
          <p:nvPr/>
        </p:nvPicPr>
        <p:blipFill>
          <a:blip r:embed="rId2"/>
          <a:stretch>
            <a:fillRect/>
          </a:stretch>
        </p:blipFill>
        <p:spPr>
          <a:xfrm>
            <a:off x="390525" y="4604081"/>
            <a:ext cx="858191" cy="790439"/>
          </a:xfrm>
          <a:prstGeom prst="rect">
            <a:avLst/>
          </a:prstGeom>
        </p:spPr>
      </p:pic>
      <p:sp>
        <p:nvSpPr>
          <p:cNvPr id="132" name="TextBox 131">
            <a:extLst>
              <a:ext uri="{FF2B5EF4-FFF2-40B4-BE49-F238E27FC236}">
                <a16:creationId xmlns:a16="http://schemas.microsoft.com/office/drawing/2014/main" id="{6396ABCA-0565-0540-A6DC-827280B39844}"/>
              </a:ext>
            </a:extLst>
          </p:cNvPr>
          <p:cNvSpPr txBox="1"/>
          <p:nvPr/>
        </p:nvSpPr>
        <p:spPr>
          <a:xfrm>
            <a:off x="390524" y="4660586"/>
            <a:ext cx="858191" cy="200055"/>
          </a:xfrm>
          <a:prstGeom prst="rect">
            <a:avLst/>
          </a:prstGeom>
          <a:noFill/>
        </p:spPr>
        <p:txBody>
          <a:bodyPr wrap="square" rtlCol="0">
            <a:spAutoFit/>
          </a:bodyPr>
          <a:lstStyle/>
          <a:p>
            <a:pPr algn="ctr"/>
            <a:r>
              <a:rPr lang="en-US" sz="700" b="1" dirty="0">
                <a:solidFill>
                  <a:schemeClr val="bg1"/>
                </a:solidFill>
                <a:latin typeface="Roboto" panose="02000000000000000000" pitchFamily="2" charset="0"/>
                <a:ea typeface="Roboto" panose="02000000000000000000" pitchFamily="2" charset="0"/>
              </a:rPr>
              <a:t>KEY ACTION</a:t>
            </a:r>
          </a:p>
        </p:txBody>
      </p:sp>
      <p:sp>
        <p:nvSpPr>
          <p:cNvPr id="133" name="TextBox 132">
            <a:extLst>
              <a:ext uri="{FF2B5EF4-FFF2-40B4-BE49-F238E27FC236}">
                <a16:creationId xmlns:a16="http://schemas.microsoft.com/office/drawing/2014/main" id="{7113CCEE-449E-DC4E-AB66-883D9E79FA71}"/>
              </a:ext>
            </a:extLst>
          </p:cNvPr>
          <p:cNvSpPr txBox="1"/>
          <p:nvPr/>
        </p:nvSpPr>
        <p:spPr>
          <a:xfrm>
            <a:off x="390524" y="4729121"/>
            <a:ext cx="858191" cy="707886"/>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rPr>
              <a:t>3</a:t>
            </a:r>
          </a:p>
        </p:txBody>
      </p:sp>
      <p:sp>
        <p:nvSpPr>
          <p:cNvPr id="154" name="Rectangle 153">
            <a:extLst>
              <a:ext uri="{FF2B5EF4-FFF2-40B4-BE49-F238E27FC236}">
                <a16:creationId xmlns:a16="http://schemas.microsoft.com/office/drawing/2014/main" id="{BEE2453B-9BA2-CA42-964D-E30805AA46E6}"/>
              </a:ext>
            </a:extLst>
          </p:cNvPr>
          <p:cNvSpPr/>
          <p:nvPr/>
        </p:nvSpPr>
        <p:spPr>
          <a:xfrm>
            <a:off x="1091493" y="5978618"/>
            <a:ext cx="4185832" cy="7222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r>
              <a:rPr lang="en-US" sz="1600" dirty="0"/>
              <a:t>Turn your opportunities into ideas for change</a:t>
            </a:r>
          </a:p>
        </p:txBody>
      </p:sp>
      <p:pic>
        <p:nvPicPr>
          <p:cNvPr id="155" name="Picture 154">
            <a:extLst>
              <a:ext uri="{FF2B5EF4-FFF2-40B4-BE49-F238E27FC236}">
                <a16:creationId xmlns:a16="http://schemas.microsoft.com/office/drawing/2014/main" id="{1923D0C2-570C-7842-97EF-695F5C65A7AE}"/>
              </a:ext>
            </a:extLst>
          </p:cNvPr>
          <p:cNvPicPr>
            <a:picLocks noChangeAspect="1"/>
          </p:cNvPicPr>
          <p:nvPr/>
        </p:nvPicPr>
        <p:blipFill>
          <a:blip r:embed="rId2"/>
          <a:stretch>
            <a:fillRect/>
          </a:stretch>
        </p:blipFill>
        <p:spPr>
          <a:xfrm>
            <a:off x="390525" y="5947271"/>
            <a:ext cx="858191" cy="790439"/>
          </a:xfrm>
          <a:prstGeom prst="rect">
            <a:avLst/>
          </a:prstGeom>
        </p:spPr>
      </p:pic>
      <p:sp>
        <p:nvSpPr>
          <p:cNvPr id="157" name="TextBox 156">
            <a:extLst>
              <a:ext uri="{FF2B5EF4-FFF2-40B4-BE49-F238E27FC236}">
                <a16:creationId xmlns:a16="http://schemas.microsoft.com/office/drawing/2014/main" id="{2BA3477F-4CEE-EF4F-9C88-23F42F93D1C0}"/>
              </a:ext>
            </a:extLst>
          </p:cNvPr>
          <p:cNvSpPr txBox="1"/>
          <p:nvPr/>
        </p:nvSpPr>
        <p:spPr>
          <a:xfrm>
            <a:off x="390524" y="6003776"/>
            <a:ext cx="858191" cy="200055"/>
          </a:xfrm>
          <a:prstGeom prst="rect">
            <a:avLst/>
          </a:prstGeom>
          <a:noFill/>
        </p:spPr>
        <p:txBody>
          <a:bodyPr wrap="square" rtlCol="0">
            <a:spAutoFit/>
          </a:bodyPr>
          <a:lstStyle/>
          <a:p>
            <a:pPr algn="ctr"/>
            <a:r>
              <a:rPr lang="en-US" sz="700" b="1" dirty="0">
                <a:solidFill>
                  <a:schemeClr val="bg1"/>
                </a:solidFill>
                <a:latin typeface="Roboto" panose="02000000000000000000" pitchFamily="2" charset="0"/>
                <a:ea typeface="Roboto" panose="02000000000000000000" pitchFamily="2" charset="0"/>
              </a:rPr>
              <a:t>KEY ACTION</a:t>
            </a:r>
          </a:p>
        </p:txBody>
      </p:sp>
      <p:sp>
        <p:nvSpPr>
          <p:cNvPr id="158" name="TextBox 157">
            <a:extLst>
              <a:ext uri="{FF2B5EF4-FFF2-40B4-BE49-F238E27FC236}">
                <a16:creationId xmlns:a16="http://schemas.microsoft.com/office/drawing/2014/main" id="{CD315D46-3822-5243-B5C9-4F587737ADDB}"/>
              </a:ext>
            </a:extLst>
          </p:cNvPr>
          <p:cNvSpPr txBox="1"/>
          <p:nvPr/>
        </p:nvSpPr>
        <p:spPr>
          <a:xfrm>
            <a:off x="390524" y="6072311"/>
            <a:ext cx="858191" cy="707886"/>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rPr>
              <a:t>4</a:t>
            </a:r>
          </a:p>
        </p:txBody>
      </p:sp>
      <p:sp>
        <p:nvSpPr>
          <p:cNvPr id="160" name="Rectangle 159">
            <a:extLst>
              <a:ext uri="{FF2B5EF4-FFF2-40B4-BE49-F238E27FC236}">
                <a16:creationId xmlns:a16="http://schemas.microsoft.com/office/drawing/2014/main" id="{22ACA186-FA4A-6745-817C-4B77A3DA3E43}"/>
              </a:ext>
            </a:extLst>
          </p:cNvPr>
          <p:cNvSpPr/>
          <p:nvPr/>
        </p:nvSpPr>
        <p:spPr>
          <a:xfrm>
            <a:off x="1091493" y="7321808"/>
            <a:ext cx="4185832" cy="7222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r>
              <a:rPr lang="en-US" sz="1600" dirty="0"/>
              <a:t>Test and learn</a:t>
            </a:r>
          </a:p>
        </p:txBody>
      </p:sp>
      <p:pic>
        <p:nvPicPr>
          <p:cNvPr id="161" name="Picture 160">
            <a:extLst>
              <a:ext uri="{FF2B5EF4-FFF2-40B4-BE49-F238E27FC236}">
                <a16:creationId xmlns:a16="http://schemas.microsoft.com/office/drawing/2014/main" id="{6A59A8F8-2F54-C349-9507-AFACF58F7707}"/>
              </a:ext>
            </a:extLst>
          </p:cNvPr>
          <p:cNvPicPr>
            <a:picLocks noChangeAspect="1"/>
          </p:cNvPicPr>
          <p:nvPr/>
        </p:nvPicPr>
        <p:blipFill>
          <a:blip r:embed="rId2"/>
          <a:stretch>
            <a:fillRect/>
          </a:stretch>
        </p:blipFill>
        <p:spPr>
          <a:xfrm>
            <a:off x="390525" y="7290461"/>
            <a:ext cx="858191" cy="790439"/>
          </a:xfrm>
          <a:prstGeom prst="rect">
            <a:avLst/>
          </a:prstGeom>
        </p:spPr>
      </p:pic>
      <p:sp>
        <p:nvSpPr>
          <p:cNvPr id="163" name="TextBox 162">
            <a:extLst>
              <a:ext uri="{FF2B5EF4-FFF2-40B4-BE49-F238E27FC236}">
                <a16:creationId xmlns:a16="http://schemas.microsoft.com/office/drawing/2014/main" id="{70B2F23C-4A12-6848-8021-3F2DFD67EBB2}"/>
              </a:ext>
            </a:extLst>
          </p:cNvPr>
          <p:cNvSpPr txBox="1"/>
          <p:nvPr/>
        </p:nvSpPr>
        <p:spPr>
          <a:xfrm>
            <a:off x="390524" y="7346966"/>
            <a:ext cx="858191" cy="200055"/>
          </a:xfrm>
          <a:prstGeom prst="rect">
            <a:avLst/>
          </a:prstGeom>
          <a:noFill/>
        </p:spPr>
        <p:txBody>
          <a:bodyPr wrap="square" rtlCol="0">
            <a:spAutoFit/>
          </a:bodyPr>
          <a:lstStyle/>
          <a:p>
            <a:pPr algn="ctr"/>
            <a:r>
              <a:rPr lang="en-US" sz="700" b="1" dirty="0">
                <a:solidFill>
                  <a:schemeClr val="bg1"/>
                </a:solidFill>
                <a:latin typeface="Roboto" panose="02000000000000000000" pitchFamily="2" charset="0"/>
                <a:ea typeface="Roboto" panose="02000000000000000000" pitchFamily="2" charset="0"/>
              </a:rPr>
              <a:t>KEY ACTION</a:t>
            </a:r>
          </a:p>
        </p:txBody>
      </p:sp>
      <p:sp>
        <p:nvSpPr>
          <p:cNvPr id="164" name="TextBox 163">
            <a:extLst>
              <a:ext uri="{FF2B5EF4-FFF2-40B4-BE49-F238E27FC236}">
                <a16:creationId xmlns:a16="http://schemas.microsoft.com/office/drawing/2014/main" id="{EE30F127-F2F0-9E46-82E0-91B5AAE0A687}"/>
              </a:ext>
            </a:extLst>
          </p:cNvPr>
          <p:cNvSpPr txBox="1"/>
          <p:nvPr/>
        </p:nvSpPr>
        <p:spPr>
          <a:xfrm>
            <a:off x="390524" y="7415501"/>
            <a:ext cx="858191" cy="707886"/>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rPr>
              <a:t>5</a:t>
            </a:r>
          </a:p>
        </p:txBody>
      </p:sp>
      <p:sp>
        <p:nvSpPr>
          <p:cNvPr id="166" name="Rectangle 165">
            <a:extLst>
              <a:ext uri="{FF2B5EF4-FFF2-40B4-BE49-F238E27FC236}">
                <a16:creationId xmlns:a16="http://schemas.microsoft.com/office/drawing/2014/main" id="{601898FB-82A9-7540-8ABB-EF5D7D85847F}"/>
              </a:ext>
            </a:extLst>
          </p:cNvPr>
          <p:cNvSpPr/>
          <p:nvPr/>
        </p:nvSpPr>
        <p:spPr>
          <a:xfrm>
            <a:off x="1091493" y="8664998"/>
            <a:ext cx="4185832" cy="7222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r>
              <a:rPr lang="en-US" sz="1600" dirty="0"/>
              <a:t>Plan for implementation and scaling </a:t>
            </a:r>
          </a:p>
        </p:txBody>
      </p:sp>
      <p:pic>
        <p:nvPicPr>
          <p:cNvPr id="167" name="Picture 166">
            <a:extLst>
              <a:ext uri="{FF2B5EF4-FFF2-40B4-BE49-F238E27FC236}">
                <a16:creationId xmlns:a16="http://schemas.microsoft.com/office/drawing/2014/main" id="{B0729AEF-F3D1-CE4D-A400-3EA2E281CFC3}"/>
              </a:ext>
            </a:extLst>
          </p:cNvPr>
          <p:cNvPicPr>
            <a:picLocks noChangeAspect="1"/>
          </p:cNvPicPr>
          <p:nvPr/>
        </p:nvPicPr>
        <p:blipFill>
          <a:blip r:embed="rId2"/>
          <a:stretch>
            <a:fillRect/>
          </a:stretch>
        </p:blipFill>
        <p:spPr>
          <a:xfrm>
            <a:off x="390525" y="8633651"/>
            <a:ext cx="858191" cy="790439"/>
          </a:xfrm>
          <a:prstGeom prst="rect">
            <a:avLst/>
          </a:prstGeom>
        </p:spPr>
      </p:pic>
      <p:sp>
        <p:nvSpPr>
          <p:cNvPr id="169" name="TextBox 168">
            <a:extLst>
              <a:ext uri="{FF2B5EF4-FFF2-40B4-BE49-F238E27FC236}">
                <a16:creationId xmlns:a16="http://schemas.microsoft.com/office/drawing/2014/main" id="{709C9CAB-5EAF-D747-9E1C-24522483C1DF}"/>
              </a:ext>
            </a:extLst>
          </p:cNvPr>
          <p:cNvSpPr txBox="1"/>
          <p:nvPr/>
        </p:nvSpPr>
        <p:spPr>
          <a:xfrm>
            <a:off x="390524" y="8690156"/>
            <a:ext cx="858191" cy="200055"/>
          </a:xfrm>
          <a:prstGeom prst="rect">
            <a:avLst/>
          </a:prstGeom>
          <a:noFill/>
        </p:spPr>
        <p:txBody>
          <a:bodyPr wrap="square" rtlCol="0">
            <a:spAutoFit/>
          </a:bodyPr>
          <a:lstStyle/>
          <a:p>
            <a:pPr algn="ctr"/>
            <a:r>
              <a:rPr lang="en-US" sz="700" b="1" dirty="0">
                <a:solidFill>
                  <a:schemeClr val="bg1"/>
                </a:solidFill>
                <a:latin typeface="Roboto" panose="02000000000000000000" pitchFamily="2" charset="0"/>
                <a:ea typeface="Roboto" panose="02000000000000000000" pitchFamily="2" charset="0"/>
              </a:rPr>
              <a:t>KEY ACTION</a:t>
            </a:r>
          </a:p>
        </p:txBody>
      </p:sp>
      <p:sp>
        <p:nvSpPr>
          <p:cNvPr id="170" name="TextBox 169">
            <a:extLst>
              <a:ext uri="{FF2B5EF4-FFF2-40B4-BE49-F238E27FC236}">
                <a16:creationId xmlns:a16="http://schemas.microsoft.com/office/drawing/2014/main" id="{F5492A43-7A60-2F4E-A418-A16C077A7BFA}"/>
              </a:ext>
            </a:extLst>
          </p:cNvPr>
          <p:cNvSpPr txBox="1"/>
          <p:nvPr/>
        </p:nvSpPr>
        <p:spPr>
          <a:xfrm>
            <a:off x="390524" y="8758691"/>
            <a:ext cx="858191" cy="707886"/>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rPr>
              <a:t>6</a:t>
            </a:r>
          </a:p>
        </p:txBody>
      </p:sp>
      <p:sp>
        <p:nvSpPr>
          <p:cNvPr id="6" name="Rectangle 5">
            <a:extLst>
              <a:ext uri="{FF2B5EF4-FFF2-40B4-BE49-F238E27FC236}">
                <a16:creationId xmlns:a16="http://schemas.microsoft.com/office/drawing/2014/main" id="{4D6921A8-DAE8-D943-87BA-2B4CB82CB092}"/>
              </a:ext>
            </a:extLst>
          </p:cNvPr>
          <p:cNvSpPr/>
          <p:nvPr/>
        </p:nvSpPr>
        <p:spPr>
          <a:xfrm>
            <a:off x="5655393" y="1844563"/>
            <a:ext cx="1372936" cy="906064"/>
          </a:xfrm>
          <a:prstGeom prst="rect">
            <a:avLst/>
          </a:prstGeom>
        </p:spPr>
        <p:txBody>
          <a:bodyPr wrap="square" anchor="ctr">
            <a:noAutofit/>
          </a:bodyPr>
          <a:lstStyle/>
          <a:p>
            <a:pPr>
              <a:spcAft>
                <a:spcPts val="600"/>
              </a:spcAft>
            </a:pPr>
            <a:r>
              <a:rPr lang="en-US" sz="1000" dirty="0">
                <a:solidFill>
                  <a:schemeClr val="bg1"/>
                </a:solidFill>
                <a:cs typeface="Gill Sans Nova Ultra Bold" panose="020F0502020204030204" pitchFamily="34" charset="0"/>
              </a:rPr>
              <a:t>Method to complete found in</a:t>
            </a:r>
          </a:p>
          <a:p>
            <a:pPr>
              <a:spcAft>
                <a:spcPts val="600"/>
              </a:spcAft>
            </a:pPr>
            <a:r>
              <a:rPr lang="en-US" sz="1000" b="1" i="1" dirty="0">
                <a:solidFill>
                  <a:schemeClr val="bg1"/>
                </a:solidFill>
                <a:cs typeface="Gill Sans Nova Ultra Bold" panose="020F0502020204030204" pitchFamily="34" charset="0"/>
              </a:rPr>
              <a:t>Toolkit for Building Coalitions for Resilience</a:t>
            </a:r>
          </a:p>
        </p:txBody>
      </p:sp>
      <p:sp>
        <p:nvSpPr>
          <p:cNvPr id="7" name="Right Bracket 6">
            <a:extLst>
              <a:ext uri="{FF2B5EF4-FFF2-40B4-BE49-F238E27FC236}">
                <a16:creationId xmlns:a16="http://schemas.microsoft.com/office/drawing/2014/main" id="{66D55572-940F-884B-AC42-EE6DC674397F}"/>
              </a:ext>
            </a:extLst>
          </p:cNvPr>
          <p:cNvSpPr/>
          <p:nvPr/>
        </p:nvSpPr>
        <p:spPr>
          <a:xfrm>
            <a:off x="5403012" y="4422661"/>
            <a:ext cx="126694" cy="5181601"/>
          </a:xfrm>
          <a:prstGeom prst="rightBracket">
            <a:avLst>
              <a:gd name="adj" fmla="val 87381"/>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8B65FCC-6B33-EA41-B3EE-F8F52DDA55CE}"/>
              </a:ext>
            </a:extLst>
          </p:cNvPr>
          <p:cNvSpPr/>
          <p:nvPr/>
        </p:nvSpPr>
        <p:spPr>
          <a:xfrm>
            <a:off x="5655392" y="4422660"/>
            <a:ext cx="1510581" cy="5181601"/>
          </a:xfrm>
          <a:prstGeom prst="rect">
            <a:avLst/>
          </a:prstGeom>
        </p:spPr>
        <p:txBody>
          <a:bodyPr wrap="square" anchor="ctr">
            <a:noAutofit/>
          </a:bodyPr>
          <a:lstStyle/>
          <a:p>
            <a:pPr>
              <a:spcAft>
                <a:spcPts val="600"/>
              </a:spcAft>
            </a:pPr>
            <a:r>
              <a:rPr lang="en-US" sz="1000" dirty="0">
                <a:solidFill>
                  <a:schemeClr val="bg1"/>
                </a:solidFill>
                <a:cs typeface="Gill Sans Nova Ultra Bold" panose="020F0502020204030204" pitchFamily="34" charset="0"/>
              </a:rPr>
              <a:t>Method to complete found in</a:t>
            </a:r>
          </a:p>
          <a:p>
            <a:pPr>
              <a:spcAft>
                <a:spcPts val="600"/>
              </a:spcAft>
            </a:pPr>
            <a:r>
              <a:rPr lang="en-US" sz="1000" b="1" i="1" dirty="0">
                <a:solidFill>
                  <a:schemeClr val="bg1"/>
                </a:solidFill>
                <a:cs typeface="Gill Sans Nova Ultra Bold" panose="020F0502020204030204" pitchFamily="34" charset="0"/>
              </a:rPr>
              <a:t>Designing Solutions for Urban Community Resilience</a:t>
            </a:r>
          </a:p>
        </p:txBody>
      </p:sp>
      <p:sp>
        <p:nvSpPr>
          <p:cNvPr id="47" name="Right Bracket 46">
            <a:extLst>
              <a:ext uri="{FF2B5EF4-FFF2-40B4-BE49-F238E27FC236}">
                <a16:creationId xmlns:a16="http://schemas.microsoft.com/office/drawing/2014/main" id="{42283DDD-9CFA-D442-885E-6A4085FC35A6}"/>
              </a:ext>
            </a:extLst>
          </p:cNvPr>
          <p:cNvSpPr/>
          <p:nvPr/>
        </p:nvSpPr>
        <p:spPr>
          <a:xfrm>
            <a:off x="5403012" y="1844562"/>
            <a:ext cx="126694" cy="906065"/>
          </a:xfrm>
          <a:prstGeom prst="rightBracket">
            <a:avLst>
              <a:gd name="adj" fmla="val 87381"/>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Right Bracket 47">
            <a:extLst>
              <a:ext uri="{FF2B5EF4-FFF2-40B4-BE49-F238E27FC236}">
                <a16:creationId xmlns:a16="http://schemas.microsoft.com/office/drawing/2014/main" id="{56A2C8B4-6CA2-5A48-9540-444003517D94}"/>
              </a:ext>
            </a:extLst>
          </p:cNvPr>
          <p:cNvSpPr/>
          <p:nvPr/>
        </p:nvSpPr>
        <p:spPr>
          <a:xfrm>
            <a:off x="5403012" y="3199209"/>
            <a:ext cx="126694" cy="906065"/>
          </a:xfrm>
          <a:prstGeom prst="rightBracket">
            <a:avLst>
              <a:gd name="adj" fmla="val 87381"/>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DEA9D7BB-AC84-6747-BEE8-EE5D0EB6F6D9}"/>
              </a:ext>
            </a:extLst>
          </p:cNvPr>
          <p:cNvSpPr/>
          <p:nvPr/>
        </p:nvSpPr>
        <p:spPr>
          <a:xfrm>
            <a:off x="5655393" y="3199209"/>
            <a:ext cx="1372936" cy="906064"/>
          </a:xfrm>
          <a:prstGeom prst="rect">
            <a:avLst/>
          </a:prstGeom>
        </p:spPr>
        <p:txBody>
          <a:bodyPr wrap="square" anchor="ctr">
            <a:noAutofit/>
          </a:bodyPr>
          <a:lstStyle/>
          <a:p>
            <a:pPr>
              <a:spcAft>
                <a:spcPts val="600"/>
              </a:spcAft>
            </a:pPr>
            <a:r>
              <a:rPr lang="en-US" sz="1000" dirty="0">
                <a:solidFill>
                  <a:schemeClr val="bg1"/>
                </a:solidFill>
                <a:cs typeface="Gill Sans Nova Ultra Bold" panose="020F0502020204030204" pitchFamily="34" charset="0"/>
              </a:rPr>
              <a:t>Method to complete found in</a:t>
            </a:r>
          </a:p>
          <a:p>
            <a:pPr>
              <a:spcAft>
                <a:spcPts val="600"/>
              </a:spcAft>
            </a:pPr>
            <a:r>
              <a:rPr lang="en-US" sz="1000" b="1" i="1" dirty="0">
                <a:solidFill>
                  <a:schemeClr val="bg1"/>
                </a:solidFill>
                <a:cs typeface="Gill Sans Nova Ultra Bold" panose="020F0502020204030204" pitchFamily="34" charset="0"/>
              </a:rPr>
              <a:t>City-wide Risk Assessment</a:t>
            </a:r>
          </a:p>
          <a:p>
            <a:pPr>
              <a:spcAft>
                <a:spcPts val="600"/>
              </a:spcAft>
            </a:pPr>
            <a:r>
              <a:rPr lang="en-US" sz="1000" b="1" i="1" dirty="0">
                <a:solidFill>
                  <a:schemeClr val="bg1"/>
                </a:solidFill>
                <a:cs typeface="Gill Sans Nova Ultra Bold" panose="020F0502020204030204" pitchFamily="34" charset="0"/>
              </a:rPr>
              <a:t>EVCA</a:t>
            </a:r>
          </a:p>
        </p:txBody>
      </p:sp>
    </p:spTree>
    <p:extLst>
      <p:ext uri="{BB962C8B-B14F-4D97-AF65-F5344CB8AC3E}">
        <p14:creationId xmlns:p14="http://schemas.microsoft.com/office/powerpoint/2010/main" val="905216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E011AD-283B-3E4C-813D-77784C4C028B}"/>
              </a:ext>
            </a:extLst>
          </p:cNvPr>
          <p:cNvSpPr/>
          <p:nvPr/>
        </p:nvSpPr>
        <p:spPr>
          <a:xfrm>
            <a:off x="0" y="-1"/>
            <a:ext cx="7559675" cy="106918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697D58B-D727-0042-8EF7-3D90F011F6A7}"/>
              </a:ext>
            </a:extLst>
          </p:cNvPr>
          <p:cNvPicPr>
            <a:picLocks noChangeAspect="1"/>
          </p:cNvPicPr>
          <p:nvPr/>
        </p:nvPicPr>
        <p:blipFill rotWithShape="1">
          <a:blip r:embed="rId2">
            <a:duotone>
              <a:prstClr val="black"/>
              <a:schemeClr val="accent5">
                <a:tint val="45000"/>
                <a:satMod val="400000"/>
              </a:schemeClr>
            </a:duotone>
            <a:alphaModFix amt="12000"/>
          </a:blip>
          <a:srcRect l="31167" t="15831" r="26748" b="4888"/>
          <a:stretch/>
        </p:blipFill>
        <p:spPr>
          <a:xfrm>
            <a:off x="0" y="5557"/>
            <a:ext cx="7559676" cy="10680700"/>
          </a:xfrm>
          <a:prstGeom prst="rect">
            <a:avLst/>
          </a:prstGeom>
        </p:spPr>
      </p:pic>
      <p:sp>
        <p:nvSpPr>
          <p:cNvPr id="8" name="Rectangle 7">
            <a:extLst>
              <a:ext uri="{FF2B5EF4-FFF2-40B4-BE49-F238E27FC236}">
                <a16:creationId xmlns:a16="http://schemas.microsoft.com/office/drawing/2014/main" id="{DD575AF1-664F-A64C-A80A-B9F6A4721E03}"/>
              </a:ext>
            </a:extLst>
          </p:cNvPr>
          <p:cNvSpPr/>
          <p:nvPr/>
        </p:nvSpPr>
        <p:spPr>
          <a:xfrm>
            <a:off x="-1" y="7940842"/>
            <a:ext cx="7559675" cy="27454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187FED8-91DE-5F4D-8819-AD4D5DCF8400}"/>
              </a:ext>
            </a:extLst>
          </p:cNvPr>
          <p:cNvSpPr/>
          <p:nvPr/>
        </p:nvSpPr>
        <p:spPr>
          <a:xfrm>
            <a:off x="1527175" y="7935285"/>
            <a:ext cx="5638800" cy="2756528"/>
          </a:xfrm>
          <a:prstGeom prst="rect">
            <a:avLst/>
          </a:prstGeom>
        </p:spPr>
        <p:txBody>
          <a:bodyPr wrap="square" lIns="360000" rIns="360000" anchor="ctr" anchorCtr="0">
            <a:noAutofit/>
          </a:bodyPr>
          <a:lstStyle/>
          <a:p>
            <a:pPr lvl="0">
              <a:lnSpc>
                <a:spcPct val="90000"/>
              </a:lnSpc>
              <a:spcAft>
                <a:spcPts val="600"/>
              </a:spcAft>
            </a:pPr>
            <a:r>
              <a:rPr lang="en-AU" sz="4000" b="1" dirty="0">
                <a:solidFill>
                  <a:srgbClr val="FCF9FF"/>
                </a:solidFill>
                <a:latin typeface="Gill Sans MT" panose="020B0502020104020203" pitchFamily="34" charset="77"/>
              </a:rPr>
              <a:t>The tools to get</a:t>
            </a:r>
            <a:br>
              <a:rPr lang="en-AU" sz="4000" b="1" dirty="0">
                <a:solidFill>
                  <a:srgbClr val="FCF9FF"/>
                </a:solidFill>
                <a:latin typeface="Gill Sans MT" panose="020B0502020104020203" pitchFamily="34" charset="77"/>
              </a:rPr>
            </a:br>
            <a:r>
              <a:rPr lang="en-AU" sz="4000" b="1" dirty="0">
                <a:solidFill>
                  <a:srgbClr val="FCF9FF"/>
                </a:solidFill>
                <a:latin typeface="Gill Sans MT" panose="020B0502020104020203" pitchFamily="34" charset="77"/>
              </a:rPr>
              <a:t>you started</a:t>
            </a:r>
          </a:p>
        </p:txBody>
      </p:sp>
      <p:pic>
        <p:nvPicPr>
          <p:cNvPr id="12" name="Picture 11">
            <a:extLst>
              <a:ext uri="{FF2B5EF4-FFF2-40B4-BE49-F238E27FC236}">
                <a16:creationId xmlns:a16="http://schemas.microsoft.com/office/drawing/2014/main" id="{5E2237F0-B23D-8743-89B8-E2668B723B2E}"/>
              </a:ext>
            </a:extLst>
          </p:cNvPr>
          <p:cNvPicPr>
            <a:picLocks noChangeAspect="1"/>
          </p:cNvPicPr>
          <p:nvPr/>
        </p:nvPicPr>
        <p:blipFill>
          <a:blip r:embed="rId3"/>
          <a:stretch>
            <a:fillRect/>
          </a:stretch>
        </p:blipFill>
        <p:spPr>
          <a:xfrm>
            <a:off x="684847" y="8739910"/>
            <a:ext cx="910689" cy="1146212"/>
          </a:xfrm>
          <a:prstGeom prst="rect">
            <a:avLst/>
          </a:prstGeom>
        </p:spPr>
      </p:pic>
    </p:spTree>
    <p:extLst>
      <p:ext uri="{BB962C8B-B14F-4D97-AF65-F5344CB8AC3E}">
        <p14:creationId xmlns:p14="http://schemas.microsoft.com/office/powerpoint/2010/main" val="2217986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649E507-6502-DD4D-9908-591B7DB44237}"/>
              </a:ext>
            </a:extLst>
          </p:cNvPr>
          <p:cNvSpPr/>
          <p:nvPr/>
        </p:nvSpPr>
        <p:spPr>
          <a:xfrm>
            <a:off x="0" y="1"/>
            <a:ext cx="7559675" cy="26574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8CDE72DA-59D8-7346-AF3D-068CB7CD9BC9}"/>
              </a:ext>
            </a:extLst>
          </p:cNvPr>
          <p:cNvSpPr/>
          <p:nvPr/>
        </p:nvSpPr>
        <p:spPr>
          <a:xfrm>
            <a:off x="390525" y="2611709"/>
            <a:ext cx="113665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5</a:t>
            </a:fld>
            <a:endParaRPr lang="en-US" dirty="0"/>
          </a:p>
        </p:txBody>
      </p:sp>
      <p:sp>
        <p:nvSpPr>
          <p:cNvPr id="107" name="Rectangle 106">
            <a:extLst>
              <a:ext uri="{FF2B5EF4-FFF2-40B4-BE49-F238E27FC236}">
                <a16:creationId xmlns:a16="http://schemas.microsoft.com/office/drawing/2014/main" id="{63F47C2C-D279-FF48-9829-4306DC910290}"/>
              </a:ext>
            </a:extLst>
          </p:cNvPr>
          <p:cNvSpPr/>
          <p:nvPr/>
        </p:nvSpPr>
        <p:spPr>
          <a:xfrm>
            <a:off x="390525" y="3042503"/>
            <a:ext cx="6845312" cy="23109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600"/>
              </a:spcAft>
            </a:pPr>
            <a:r>
              <a:rPr lang="en-US" sz="1400" b="1" dirty="0">
                <a:solidFill>
                  <a:schemeClr val="tx1"/>
                </a:solidFill>
              </a:rPr>
              <a:t>What is Human Centred Design?</a:t>
            </a:r>
          </a:p>
          <a:p>
            <a:pPr>
              <a:spcAft>
                <a:spcPts val="600"/>
              </a:spcAft>
            </a:pPr>
            <a:r>
              <a:rPr lang="en-AU" sz="1400" dirty="0">
                <a:solidFill>
                  <a:schemeClr val="tx1"/>
                </a:solidFill>
              </a:rPr>
              <a:t>Human Centred Design (HCD) is a </a:t>
            </a:r>
            <a:r>
              <a:rPr lang="en-AU" sz="1400" b="1" dirty="0">
                <a:solidFill>
                  <a:schemeClr val="tx1"/>
                </a:solidFill>
              </a:rPr>
              <a:t>creative problem-solving approach </a:t>
            </a:r>
            <a:r>
              <a:rPr lang="en-AU" sz="1400" dirty="0">
                <a:solidFill>
                  <a:schemeClr val="tx1"/>
                </a:solidFill>
              </a:rPr>
              <a:t>which begins with understanding people, placing the </a:t>
            </a:r>
            <a:r>
              <a:rPr lang="en-AU" sz="1400" b="1" dirty="0">
                <a:solidFill>
                  <a:schemeClr val="tx1"/>
                </a:solidFill>
              </a:rPr>
              <a:t>needs, desires and limitations of the end user at the centre</a:t>
            </a:r>
            <a:r>
              <a:rPr lang="en-AU" sz="1400" dirty="0">
                <a:solidFill>
                  <a:schemeClr val="tx1"/>
                </a:solidFill>
              </a:rPr>
              <a:t> of every step of the design process you go through to address complex problems. 'Users' are the people you are working together with in solving their problems and who will 'use' or engage with what is designed.</a:t>
            </a:r>
          </a:p>
          <a:p>
            <a:pPr>
              <a:spcAft>
                <a:spcPts val="600"/>
              </a:spcAft>
            </a:pPr>
            <a:r>
              <a:rPr lang="en-AU" sz="1400" dirty="0">
                <a:solidFill>
                  <a:schemeClr val="tx1"/>
                </a:solidFill>
              </a:rPr>
              <a:t>It is an iterative and replicable process that can be applied when designing tangible and intangible objects, such as physical products, digital systems, services, strategies, policies, and experiences. </a:t>
            </a:r>
          </a:p>
        </p:txBody>
      </p:sp>
      <p:sp>
        <p:nvSpPr>
          <p:cNvPr id="29" name="Rectangle 28">
            <a:extLst>
              <a:ext uri="{FF2B5EF4-FFF2-40B4-BE49-F238E27FC236}">
                <a16:creationId xmlns:a16="http://schemas.microsoft.com/office/drawing/2014/main" id="{B45EDDAF-6F84-8343-B474-2E10ACA0ADD0}"/>
              </a:ext>
            </a:extLst>
          </p:cNvPr>
          <p:cNvSpPr/>
          <p:nvPr/>
        </p:nvSpPr>
        <p:spPr>
          <a:xfrm>
            <a:off x="390525" y="7858505"/>
            <a:ext cx="3389312" cy="21930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1000"/>
              </a:spcAft>
            </a:pPr>
            <a:r>
              <a:rPr lang="en-US" sz="1000" b="1" dirty="0">
                <a:solidFill>
                  <a:schemeClr val="accent5"/>
                </a:solidFill>
              </a:rPr>
              <a:t>HCD is…</a:t>
            </a:r>
          </a:p>
          <a:p>
            <a:pPr marL="285750" indent="-285750">
              <a:spcAft>
                <a:spcPts val="600"/>
              </a:spcAft>
              <a:buFont typeface="Wingdings" pitchFamily="2" charset="2"/>
              <a:buChar char="ü"/>
            </a:pPr>
            <a:r>
              <a:rPr lang="en-AU" sz="1000" dirty="0">
                <a:solidFill>
                  <a:schemeClr val="tx1"/>
                </a:solidFill>
              </a:rPr>
              <a:t>A way to bring the user perspective into the process</a:t>
            </a:r>
          </a:p>
          <a:p>
            <a:pPr marL="285750" indent="-285750">
              <a:spcAft>
                <a:spcPts val="600"/>
              </a:spcAft>
              <a:buFont typeface="Wingdings" pitchFamily="2" charset="2"/>
              <a:buChar char="ü"/>
            </a:pPr>
            <a:r>
              <a:rPr lang="en-AU" sz="1000" dirty="0">
                <a:solidFill>
                  <a:schemeClr val="tx1"/>
                </a:solidFill>
              </a:rPr>
              <a:t>A search for stated and unstated user needs</a:t>
            </a:r>
          </a:p>
          <a:p>
            <a:pPr marL="285750" indent="-285750">
              <a:spcAft>
                <a:spcPts val="600"/>
              </a:spcAft>
              <a:buFont typeface="Wingdings" pitchFamily="2" charset="2"/>
              <a:buChar char="ü"/>
            </a:pPr>
            <a:r>
              <a:rPr lang="en-AU" sz="1000" dirty="0">
                <a:solidFill>
                  <a:schemeClr val="tx1"/>
                </a:solidFill>
              </a:rPr>
              <a:t>Embracing failures to learn quickly from them</a:t>
            </a:r>
          </a:p>
          <a:p>
            <a:pPr marL="285750" indent="-285750">
              <a:spcAft>
                <a:spcPts val="600"/>
              </a:spcAft>
              <a:buFont typeface="Wingdings" pitchFamily="2" charset="2"/>
              <a:buChar char="ü"/>
            </a:pPr>
            <a:r>
              <a:rPr lang="en-AU" sz="1000" dirty="0">
                <a:solidFill>
                  <a:schemeClr val="tx1"/>
                </a:solidFill>
              </a:rPr>
              <a:t>Welcoming expertise from multiple fields</a:t>
            </a:r>
          </a:p>
          <a:p>
            <a:pPr marL="285750" indent="-285750">
              <a:spcAft>
                <a:spcPts val="600"/>
              </a:spcAft>
              <a:buFont typeface="Wingdings" pitchFamily="2" charset="2"/>
              <a:buChar char="ü"/>
            </a:pPr>
            <a:r>
              <a:rPr lang="en-AU" sz="1000" dirty="0">
                <a:solidFill>
                  <a:schemeClr val="tx1"/>
                </a:solidFill>
              </a:rPr>
              <a:t>Creating solutions that make sense in the user’s world</a:t>
            </a:r>
          </a:p>
          <a:p>
            <a:pPr marL="285750" indent="-285750">
              <a:spcAft>
                <a:spcPts val="600"/>
              </a:spcAft>
              <a:buFont typeface="Wingdings" pitchFamily="2" charset="2"/>
              <a:buChar char="ü"/>
            </a:pPr>
            <a:r>
              <a:rPr lang="en-AU" sz="1000" dirty="0">
                <a:solidFill>
                  <a:schemeClr val="tx1"/>
                </a:solidFill>
              </a:rPr>
              <a:t>Disciplined yet flexible approaches</a:t>
            </a:r>
          </a:p>
          <a:p>
            <a:pPr marL="285750" indent="-285750">
              <a:spcAft>
                <a:spcPts val="600"/>
              </a:spcAft>
              <a:buFont typeface="Wingdings" pitchFamily="2" charset="2"/>
              <a:buChar char="ü"/>
            </a:pPr>
            <a:r>
              <a:rPr lang="en-AU" sz="1000" dirty="0">
                <a:solidFill>
                  <a:schemeClr val="tx1"/>
                </a:solidFill>
              </a:rPr>
              <a:t>Iterative (the process loops and repeats to improve multiple times)</a:t>
            </a:r>
          </a:p>
        </p:txBody>
      </p:sp>
      <p:sp>
        <p:nvSpPr>
          <p:cNvPr id="30" name="Rectangle 29">
            <a:extLst>
              <a:ext uri="{FF2B5EF4-FFF2-40B4-BE49-F238E27FC236}">
                <a16:creationId xmlns:a16="http://schemas.microsoft.com/office/drawing/2014/main" id="{E1A953C4-F050-0141-878B-609265366410}"/>
              </a:ext>
            </a:extLst>
          </p:cNvPr>
          <p:cNvSpPr/>
          <p:nvPr/>
        </p:nvSpPr>
        <p:spPr>
          <a:xfrm>
            <a:off x="3813181" y="7858505"/>
            <a:ext cx="3389312" cy="2269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1000"/>
              </a:spcAft>
            </a:pPr>
            <a:r>
              <a:rPr lang="en-US" sz="1000" b="1" dirty="0">
                <a:solidFill>
                  <a:schemeClr val="accent5"/>
                </a:solidFill>
              </a:rPr>
              <a:t>HCD is not…</a:t>
            </a:r>
          </a:p>
          <a:p>
            <a:pPr marL="285750" indent="-285750">
              <a:spcAft>
                <a:spcPts val="600"/>
              </a:spcAft>
              <a:buFont typeface="System Font Regular"/>
              <a:buChar char="✗"/>
            </a:pPr>
            <a:r>
              <a:rPr lang="en-AU" sz="1000" dirty="0">
                <a:solidFill>
                  <a:schemeClr val="tx1"/>
                </a:solidFill>
              </a:rPr>
              <a:t>Asking users what they want</a:t>
            </a:r>
          </a:p>
          <a:p>
            <a:pPr marL="285750" indent="-285750">
              <a:spcAft>
                <a:spcPts val="600"/>
              </a:spcAft>
              <a:buFont typeface="System Font Regular"/>
              <a:buChar char="✗"/>
            </a:pPr>
            <a:r>
              <a:rPr lang="en-AU" sz="1000" dirty="0">
                <a:solidFill>
                  <a:schemeClr val="tx1"/>
                </a:solidFill>
              </a:rPr>
              <a:t>Giving users what they want</a:t>
            </a:r>
          </a:p>
          <a:p>
            <a:pPr marL="285750" indent="-285750">
              <a:spcAft>
                <a:spcPts val="600"/>
              </a:spcAft>
              <a:buFont typeface="System Font Regular"/>
              <a:buChar char="✗"/>
            </a:pPr>
            <a:r>
              <a:rPr lang="en-AU" sz="1000" dirty="0">
                <a:solidFill>
                  <a:schemeClr val="tx1"/>
                </a:solidFill>
              </a:rPr>
              <a:t>Expecting the users to provide the design solution</a:t>
            </a:r>
          </a:p>
          <a:p>
            <a:pPr marL="285750" indent="-285750">
              <a:spcAft>
                <a:spcPts val="600"/>
              </a:spcAft>
              <a:buFont typeface="System Font Regular"/>
              <a:buChar char="✗"/>
            </a:pPr>
            <a:r>
              <a:rPr lang="en-AU" sz="1000" dirty="0">
                <a:solidFill>
                  <a:schemeClr val="tx1"/>
                </a:solidFill>
              </a:rPr>
              <a:t>Getting it right the first time</a:t>
            </a:r>
          </a:p>
          <a:p>
            <a:pPr marL="285750" indent="-285750">
              <a:spcAft>
                <a:spcPts val="600"/>
              </a:spcAft>
              <a:buFont typeface="System Font Regular"/>
              <a:buChar char="✗"/>
            </a:pPr>
            <a:r>
              <a:rPr lang="en-AU" sz="1000" dirty="0">
                <a:solidFill>
                  <a:schemeClr val="tx1"/>
                </a:solidFill>
              </a:rPr>
              <a:t>Consultation once a design has been defined</a:t>
            </a:r>
          </a:p>
          <a:p>
            <a:pPr marL="285750" indent="-285750">
              <a:spcAft>
                <a:spcPts val="600"/>
              </a:spcAft>
              <a:buFont typeface="System Font Regular"/>
              <a:buChar char="✗"/>
            </a:pPr>
            <a:r>
              <a:rPr lang="en-AU" sz="1000" dirty="0">
                <a:solidFill>
                  <a:schemeClr val="tx1"/>
                </a:solidFill>
              </a:rPr>
              <a:t>Validation of a design that has already been produced</a:t>
            </a:r>
          </a:p>
          <a:p>
            <a:pPr marL="285750" indent="-285750">
              <a:spcAft>
                <a:spcPts val="600"/>
              </a:spcAft>
              <a:buFont typeface="System Font Regular"/>
              <a:buChar char="✗"/>
            </a:pPr>
            <a:r>
              <a:rPr lang="en-AU" sz="1000" dirty="0">
                <a:solidFill>
                  <a:schemeClr val="tx1"/>
                </a:solidFill>
              </a:rPr>
              <a:t>Working in isolation</a:t>
            </a:r>
          </a:p>
          <a:p>
            <a:pPr marL="285750" indent="-285750">
              <a:spcAft>
                <a:spcPts val="600"/>
              </a:spcAft>
              <a:buFont typeface="System Font Regular"/>
              <a:buChar char="✗"/>
            </a:pPr>
            <a:r>
              <a:rPr lang="en-AU" sz="1000" dirty="0">
                <a:solidFill>
                  <a:schemeClr val="tx1"/>
                </a:solidFill>
              </a:rPr>
              <a:t>Driven by activities decided in advance</a:t>
            </a:r>
          </a:p>
        </p:txBody>
      </p:sp>
      <p:pic>
        <p:nvPicPr>
          <p:cNvPr id="3" name="Picture 2">
            <a:extLst>
              <a:ext uri="{FF2B5EF4-FFF2-40B4-BE49-F238E27FC236}">
                <a16:creationId xmlns:a16="http://schemas.microsoft.com/office/drawing/2014/main" id="{2030D3DE-C702-9643-854C-33C9F59B687A}"/>
              </a:ext>
            </a:extLst>
          </p:cNvPr>
          <p:cNvPicPr>
            <a:picLocks noChangeAspect="1"/>
          </p:cNvPicPr>
          <p:nvPr/>
        </p:nvPicPr>
        <p:blipFill rotWithShape="1">
          <a:blip r:embed="rId2"/>
          <a:srcRect l="4285" t="22638" r="5208" b="38682"/>
          <a:stretch/>
        </p:blipFill>
        <p:spPr>
          <a:xfrm>
            <a:off x="323838" y="5454336"/>
            <a:ext cx="6842135" cy="2193009"/>
          </a:xfrm>
          <a:prstGeom prst="rect">
            <a:avLst/>
          </a:prstGeom>
        </p:spPr>
      </p:pic>
      <p:pic>
        <p:nvPicPr>
          <p:cNvPr id="13" name="Picture 12">
            <a:extLst>
              <a:ext uri="{FF2B5EF4-FFF2-40B4-BE49-F238E27FC236}">
                <a16:creationId xmlns:a16="http://schemas.microsoft.com/office/drawing/2014/main" id="{44E00EE6-29B7-374B-8B90-39BC57DDA02B}"/>
              </a:ext>
            </a:extLst>
          </p:cNvPr>
          <p:cNvPicPr>
            <a:picLocks noChangeAspect="1"/>
          </p:cNvPicPr>
          <p:nvPr/>
        </p:nvPicPr>
        <p:blipFill>
          <a:blip r:embed="rId3"/>
          <a:stretch>
            <a:fillRect/>
          </a:stretch>
        </p:blipFill>
        <p:spPr>
          <a:xfrm>
            <a:off x="4556972" y="166371"/>
            <a:ext cx="199893" cy="251589"/>
          </a:xfrm>
          <a:prstGeom prst="rect">
            <a:avLst/>
          </a:prstGeom>
        </p:spPr>
      </p:pic>
      <p:sp>
        <p:nvSpPr>
          <p:cNvPr id="16" name="Rectangle 15">
            <a:extLst>
              <a:ext uri="{FF2B5EF4-FFF2-40B4-BE49-F238E27FC236}">
                <a16:creationId xmlns:a16="http://schemas.microsoft.com/office/drawing/2014/main" id="{C468DC08-F32D-6347-8A17-369086009F1F}"/>
              </a:ext>
            </a:extLst>
          </p:cNvPr>
          <p:cNvSpPr/>
          <p:nvPr/>
        </p:nvSpPr>
        <p:spPr>
          <a:xfrm>
            <a:off x="4817011" y="231008"/>
            <a:ext cx="206786" cy="131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5">
                    <a:lumMod val="20000"/>
                    <a:lumOff val="80000"/>
                  </a:schemeClr>
                </a:solidFill>
              </a:rPr>
              <a:t>U1</a:t>
            </a:r>
          </a:p>
        </p:txBody>
      </p:sp>
      <p:sp>
        <p:nvSpPr>
          <p:cNvPr id="17" name="Rectangle 16">
            <a:extLst>
              <a:ext uri="{FF2B5EF4-FFF2-40B4-BE49-F238E27FC236}">
                <a16:creationId xmlns:a16="http://schemas.microsoft.com/office/drawing/2014/main" id="{4D3A55E6-EF28-EB42-840F-67E9365C79D8}"/>
              </a:ext>
            </a:extLst>
          </p:cNvPr>
          <p:cNvSpPr/>
          <p:nvPr/>
        </p:nvSpPr>
        <p:spPr>
          <a:xfrm>
            <a:off x="5092185" y="231008"/>
            <a:ext cx="206786" cy="131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5">
                    <a:lumMod val="20000"/>
                    <a:lumOff val="80000"/>
                  </a:schemeClr>
                </a:solidFill>
              </a:rPr>
              <a:t>U2</a:t>
            </a:r>
          </a:p>
        </p:txBody>
      </p:sp>
      <p:grpSp>
        <p:nvGrpSpPr>
          <p:cNvPr id="18" name="Group 17">
            <a:extLst>
              <a:ext uri="{FF2B5EF4-FFF2-40B4-BE49-F238E27FC236}">
                <a16:creationId xmlns:a16="http://schemas.microsoft.com/office/drawing/2014/main" id="{4A7A519F-F714-D344-B216-85751D5537D9}"/>
              </a:ext>
            </a:extLst>
          </p:cNvPr>
          <p:cNvGrpSpPr/>
          <p:nvPr/>
        </p:nvGrpSpPr>
        <p:grpSpPr>
          <a:xfrm>
            <a:off x="5797754" y="219189"/>
            <a:ext cx="883274" cy="165434"/>
            <a:chOff x="5797754" y="431068"/>
            <a:chExt cx="883274" cy="165434"/>
          </a:xfrm>
          <a:solidFill>
            <a:schemeClr val="bg1"/>
          </a:solidFill>
        </p:grpSpPr>
        <p:sp>
          <p:nvSpPr>
            <p:cNvPr id="24" name="Hexagon 180">
              <a:extLst>
                <a:ext uri="{FF2B5EF4-FFF2-40B4-BE49-F238E27FC236}">
                  <a16:creationId xmlns:a16="http://schemas.microsoft.com/office/drawing/2014/main" id="{69EEF2F5-7B5E-5549-B7B2-EDFED228239C}"/>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180">
              <a:extLst>
                <a:ext uri="{FF2B5EF4-FFF2-40B4-BE49-F238E27FC236}">
                  <a16:creationId xmlns:a16="http://schemas.microsoft.com/office/drawing/2014/main" id="{1223E3C3-7FF5-474F-9089-3EB973E4408A}"/>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180">
              <a:extLst>
                <a:ext uri="{FF2B5EF4-FFF2-40B4-BE49-F238E27FC236}">
                  <a16:creationId xmlns:a16="http://schemas.microsoft.com/office/drawing/2014/main" id="{4488DB52-608D-844F-8DF6-E677427A2583}"/>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180">
              <a:extLst>
                <a:ext uri="{FF2B5EF4-FFF2-40B4-BE49-F238E27FC236}">
                  <a16:creationId xmlns:a16="http://schemas.microsoft.com/office/drawing/2014/main" id="{11E05370-F364-6E4B-96EE-30FB926504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8" name="Picture 27">
            <a:extLst>
              <a:ext uri="{FF2B5EF4-FFF2-40B4-BE49-F238E27FC236}">
                <a16:creationId xmlns:a16="http://schemas.microsoft.com/office/drawing/2014/main" id="{B315F3E1-629B-BA47-9726-F2B714860F24}"/>
              </a:ext>
            </a:extLst>
          </p:cNvPr>
          <p:cNvPicPr>
            <a:picLocks noChangeAspect="1"/>
          </p:cNvPicPr>
          <p:nvPr/>
        </p:nvPicPr>
        <p:blipFill>
          <a:blip r:embed="rId4"/>
          <a:stretch>
            <a:fillRect/>
          </a:stretch>
        </p:blipFill>
        <p:spPr>
          <a:xfrm>
            <a:off x="4556972" y="166371"/>
            <a:ext cx="199893" cy="251589"/>
          </a:xfrm>
          <a:prstGeom prst="rect">
            <a:avLst/>
          </a:prstGeom>
        </p:spPr>
      </p:pic>
      <p:sp>
        <p:nvSpPr>
          <p:cNvPr id="31" name="Rectangle 30">
            <a:extLst>
              <a:ext uri="{FF2B5EF4-FFF2-40B4-BE49-F238E27FC236}">
                <a16:creationId xmlns:a16="http://schemas.microsoft.com/office/drawing/2014/main" id="{A7A1245C-17B6-7348-B53B-D25CA0851E10}"/>
              </a:ext>
            </a:extLst>
          </p:cNvPr>
          <p:cNvSpPr/>
          <p:nvPr/>
        </p:nvSpPr>
        <p:spPr>
          <a:xfrm>
            <a:off x="4848404" y="442748"/>
            <a:ext cx="144000" cy="1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43CC6271-AF06-1045-A0A3-89795652B497}"/>
              </a:ext>
            </a:extLst>
          </p:cNvPr>
          <p:cNvPicPr>
            <a:picLocks noChangeAspect="1"/>
          </p:cNvPicPr>
          <p:nvPr/>
        </p:nvPicPr>
        <p:blipFill>
          <a:blip r:embed="rId5"/>
          <a:stretch>
            <a:fillRect/>
          </a:stretch>
        </p:blipFill>
        <p:spPr>
          <a:xfrm>
            <a:off x="5525167" y="173468"/>
            <a:ext cx="206609" cy="237600"/>
          </a:xfrm>
          <a:prstGeom prst="rect">
            <a:avLst/>
          </a:prstGeom>
        </p:spPr>
      </p:pic>
      <p:pic>
        <p:nvPicPr>
          <p:cNvPr id="33" name="Picture 32">
            <a:extLst>
              <a:ext uri="{FF2B5EF4-FFF2-40B4-BE49-F238E27FC236}">
                <a16:creationId xmlns:a16="http://schemas.microsoft.com/office/drawing/2014/main" id="{664C163D-060F-7B4D-ACFB-49CAEC39C314}"/>
              </a:ext>
            </a:extLst>
          </p:cNvPr>
          <p:cNvPicPr>
            <a:picLocks noChangeAspect="1"/>
          </p:cNvPicPr>
          <p:nvPr/>
        </p:nvPicPr>
        <p:blipFill>
          <a:blip r:embed="rId6"/>
          <a:stretch>
            <a:fillRect/>
          </a:stretch>
        </p:blipFill>
        <p:spPr>
          <a:xfrm>
            <a:off x="6901960" y="178500"/>
            <a:ext cx="264480" cy="208800"/>
          </a:xfrm>
          <a:prstGeom prst="rect">
            <a:avLst/>
          </a:prstGeom>
        </p:spPr>
      </p:pic>
      <p:grpSp>
        <p:nvGrpSpPr>
          <p:cNvPr id="34" name="Group 33">
            <a:extLst>
              <a:ext uri="{FF2B5EF4-FFF2-40B4-BE49-F238E27FC236}">
                <a16:creationId xmlns:a16="http://schemas.microsoft.com/office/drawing/2014/main" id="{5C92C83C-7170-C843-8251-5CC4CA441307}"/>
              </a:ext>
            </a:extLst>
          </p:cNvPr>
          <p:cNvGrpSpPr/>
          <p:nvPr/>
        </p:nvGrpSpPr>
        <p:grpSpPr>
          <a:xfrm>
            <a:off x="5797754" y="219189"/>
            <a:ext cx="879331" cy="160053"/>
            <a:chOff x="5797754" y="219189"/>
            <a:chExt cx="879331" cy="160053"/>
          </a:xfrm>
        </p:grpSpPr>
        <p:sp>
          <p:nvSpPr>
            <p:cNvPr id="35" name="TextBox 34">
              <a:extLst>
                <a:ext uri="{FF2B5EF4-FFF2-40B4-BE49-F238E27FC236}">
                  <a16:creationId xmlns:a16="http://schemas.microsoft.com/office/drawing/2014/main" id="{A9011F6B-73BA-AD42-B4F5-FE666F876A6D}"/>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5">
                      <a:lumMod val="20000"/>
                      <a:lumOff val="80000"/>
                    </a:schemeClr>
                  </a:solidFill>
                  <a:latin typeface="Roboto" panose="02000000000000000000" pitchFamily="2" charset="0"/>
                  <a:ea typeface="Roboto" panose="02000000000000000000" pitchFamily="2" charset="0"/>
                </a:rPr>
                <a:t>6</a:t>
              </a:r>
            </a:p>
          </p:txBody>
        </p:sp>
        <p:sp>
          <p:nvSpPr>
            <p:cNvPr id="36" name="TextBox 35">
              <a:extLst>
                <a:ext uri="{FF2B5EF4-FFF2-40B4-BE49-F238E27FC236}">
                  <a16:creationId xmlns:a16="http://schemas.microsoft.com/office/drawing/2014/main" id="{41AAC454-AE00-2A49-AB3B-25C6C0B63F3D}"/>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5">
                      <a:lumMod val="20000"/>
                      <a:lumOff val="80000"/>
                    </a:schemeClr>
                  </a:solidFill>
                  <a:latin typeface="Roboto" panose="02000000000000000000" pitchFamily="2" charset="0"/>
                  <a:ea typeface="Roboto" panose="02000000000000000000" pitchFamily="2" charset="0"/>
                </a:rPr>
                <a:t>5</a:t>
              </a:r>
            </a:p>
          </p:txBody>
        </p:sp>
        <p:sp>
          <p:nvSpPr>
            <p:cNvPr id="37" name="TextBox 36">
              <a:extLst>
                <a:ext uri="{FF2B5EF4-FFF2-40B4-BE49-F238E27FC236}">
                  <a16:creationId xmlns:a16="http://schemas.microsoft.com/office/drawing/2014/main" id="{4F12B1FD-CD23-834D-9308-8AE45AF0EA7A}"/>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5">
                      <a:lumMod val="20000"/>
                      <a:lumOff val="80000"/>
                    </a:schemeClr>
                  </a:solidFill>
                  <a:latin typeface="Roboto" panose="02000000000000000000" pitchFamily="2" charset="0"/>
                  <a:ea typeface="Roboto" panose="02000000000000000000" pitchFamily="2" charset="0"/>
                </a:rPr>
                <a:t>4</a:t>
              </a:r>
            </a:p>
          </p:txBody>
        </p:sp>
        <p:sp>
          <p:nvSpPr>
            <p:cNvPr id="38" name="TextBox 37">
              <a:extLst>
                <a:ext uri="{FF2B5EF4-FFF2-40B4-BE49-F238E27FC236}">
                  <a16:creationId xmlns:a16="http://schemas.microsoft.com/office/drawing/2014/main" id="{E58C734E-0C36-6E43-9B1E-9EE2C7BC72E1}"/>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5">
                      <a:lumMod val="20000"/>
                      <a:lumOff val="80000"/>
                    </a:schemeClr>
                  </a:solidFill>
                  <a:latin typeface="Roboto" panose="02000000000000000000" pitchFamily="2" charset="0"/>
                  <a:ea typeface="Roboto" panose="02000000000000000000" pitchFamily="2" charset="0"/>
                </a:rPr>
                <a:t>3</a:t>
              </a:r>
            </a:p>
          </p:txBody>
        </p:sp>
      </p:grpSp>
      <p:pic>
        <p:nvPicPr>
          <p:cNvPr id="6" name="Picture 5">
            <a:extLst>
              <a:ext uri="{FF2B5EF4-FFF2-40B4-BE49-F238E27FC236}">
                <a16:creationId xmlns:a16="http://schemas.microsoft.com/office/drawing/2014/main" id="{90784145-7592-474C-BDF3-1620FE3E7E5A}"/>
              </a:ext>
            </a:extLst>
          </p:cNvPr>
          <p:cNvPicPr>
            <a:picLocks noChangeAspect="1"/>
          </p:cNvPicPr>
          <p:nvPr/>
        </p:nvPicPr>
        <p:blipFill>
          <a:blip r:embed="rId7"/>
          <a:stretch>
            <a:fillRect/>
          </a:stretch>
        </p:blipFill>
        <p:spPr>
          <a:xfrm>
            <a:off x="463550" y="1604484"/>
            <a:ext cx="990600" cy="698500"/>
          </a:xfrm>
          <a:prstGeom prst="rect">
            <a:avLst/>
          </a:prstGeom>
        </p:spPr>
      </p:pic>
      <p:sp>
        <p:nvSpPr>
          <p:cNvPr id="40" name="Rectangle 39">
            <a:extLst>
              <a:ext uri="{FF2B5EF4-FFF2-40B4-BE49-F238E27FC236}">
                <a16:creationId xmlns:a16="http://schemas.microsoft.com/office/drawing/2014/main" id="{9335DC80-80FE-6041-9F61-EE50F0360B96}"/>
              </a:ext>
            </a:extLst>
          </p:cNvPr>
          <p:cNvSpPr/>
          <p:nvPr/>
        </p:nvSpPr>
        <p:spPr>
          <a:xfrm>
            <a:off x="1527175" y="1630691"/>
            <a:ext cx="953755" cy="2621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C6719195-7170-E04D-A77A-17A114CABEDA}"/>
              </a:ext>
            </a:extLst>
          </p:cNvPr>
          <p:cNvSpPr txBox="1"/>
          <p:nvPr/>
        </p:nvSpPr>
        <p:spPr>
          <a:xfrm>
            <a:off x="1527174" y="1603564"/>
            <a:ext cx="5638801" cy="815608"/>
          </a:xfrm>
          <a:prstGeom prst="rect">
            <a:avLst/>
          </a:prstGeom>
          <a:noFill/>
        </p:spPr>
        <p:txBody>
          <a:bodyPr wrap="square" rtlCol="0" anchor="ctr">
            <a:spAutoFit/>
          </a:bodyPr>
          <a:lstStyle/>
          <a:p>
            <a:pPr>
              <a:spcAft>
                <a:spcPts val="600"/>
              </a:spcAft>
            </a:pPr>
            <a:r>
              <a:rPr lang="en-US" sz="1400" b="1" dirty="0">
                <a:solidFill>
                  <a:srgbClr val="FFFFFF"/>
                </a:solidFill>
                <a:latin typeface="Gill Sans MT" panose="020B0502020104020203" pitchFamily="34" charset="77"/>
              </a:rPr>
              <a:t>Unit One</a:t>
            </a:r>
          </a:p>
          <a:p>
            <a:pPr>
              <a:spcAft>
                <a:spcPts val="600"/>
              </a:spcAft>
            </a:pPr>
            <a:r>
              <a:rPr lang="en-US" sz="2800" b="1" dirty="0">
                <a:solidFill>
                  <a:schemeClr val="accent5"/>
                </a:solidFill>
                <a:latin typeface="Gill Sans MT" panose="020B0502020104020203" pitchFamily="34" charset="77"/>
              </a:rPr>
              <a:t>Human Centred Design Training</a:t>
            </a:r>
          </a:p>
        </p:txBody>
      </p:sp>
    </p:spTree>
    <p:extLst>
      <p:ext uri="{BB962C8B-B14F-4D97-AF65-F5344CB8AC3E}">
        <p14:creationId xmlns:p14="http://schemas.microsoft.com/office/powerpoint/2010/main" val="4073718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6</a:t>
            </a:fld>
            <a:endParaRPr lang="en-US" dirty="0"/>
          </a:p>
        </p:txBody>
      </p:sp>
      <p:sp>
        <p:nvSpPr>
          <p:cNvPr id="12" name="Rectangle 11">
            <a:extLst>
              <a:ext uri="{FF2B5EF4-FFF2-40B4-BE49-F238E27FC236}">
                <a16:creationId xmlns:a16="http://schemas.microsoft.com/office/drawing/2014/main" id="{113CFD24-3B3A-0F40-A164-7124B67E4248}"/>
              </a:ext>
            </a:extLst>
          </p:cNvPr>
          <p:cNvSpPr/>
          <p:nvPr/>
        </p:nvSpPr>
        <p:spPr>
          <a:xfrm>
            <a:off x="390526" y="2280863"/>
            <a:ext cx="3389311" cy="30650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600"/>
              </a:spcAft>
            </a:pPr>
            <a:r>
              <a:rPr lang="en-US" sz="1000" b="1" dirty="0">
                <a:solidFill>
                  <a:schemeClr val="accent5"/>
                </a:solidFill>
              </a:rPr>
              <a:t>What does HCD involve?</a:t>
            </a:r>
          </a:p>
          <a:p>
            <a:pPr>
              <a:spcAft>
                <a:spcPts val="600"/>
              </a:spcAft>
            </a:pPr>
            <a:r>
              <a:rPr lang="en-US" sz="1000" dirty="0">
                <a:solidFill>
                  <a:schemeClr val="tx2"/>
                </a:solidFill>
              </a:rPr>
              <a:t>Human Centred Design involves digging below the surface to uncover underlying issues. A helpful analogy is to think of this like an iceberg. What is visible ‘above the water’ is only the very beginning of the story.</a:t>
            </a:r>
          </a:p>
          <a:p>
            <a:pPr>
              <a:spcAft>
                <a:spcPts val="600"/>
              </a:spcAft>
            </a:pPr>
            <a:r>
              <a:rPr lang="en-US" sz="1000" dirty="0">
                <a:solidFill>
                  <a:schemeClr val="tx2"/>
                </a:solidFill>
              </a:rPr>
              <a:t>Looking at events after they have happened and observing the effects only lets you react after the event.</a:t>
            </a:r>
          </a:p>
          <a:p>
            <a:pPr>
              <a:spcAft>
                <a:spcPts val="600"/>
              </a:spcAft>
            </a:pPr>
            <a:r>
              <a:rPr lang="en-US" sz="1000" dirty="0">
                <a:solidFill>
                  <a:schemeClr val="tx2"/>
                </a:solidFill>
              </a:rPr>
              <a:t>Digging down slightly deeper to observe trends over time gives you an understanding of patterns and what is likely to occur again, meaning you can anticipate an event.</a:t>
            </a:r>
          </a:p>
          <a:p>
            <a:pPr>
              <a:spcAft>
                <a:spcPts val="600"/>
              </a:spcAft>
            </a:pPr>
            <a:r>
              <a:rPr lang="en-US" sz="1000" dirty="0">
                <a:solidFill>
                  <a:schemeClr val="tx2"/>
                </a:solidFill>
              </a:rPr>
              <a:t>Continuing further down to observe underlying structures tells you what influenced the patterns in the first place, and what relationships exist between different elements.</a:t>
            </a:r>
          </a:p>
          <a:p>
            <a:pPr>
              <a:spcAft>
                <a:spcPts val="600"/>
              </a:spcAft>
            </a:pPr>
            <a:r>
              <a:rPr lang="en-US" sz="1000" dirty="0">
                <a:solidFill>
                  <a:schemeClr val="tx2"/>
                </a:solidFill>
              </a:rPr>
              <a:t>Finally, talking to and understanding the people within the system (their assumptions, beliefs and values) gives you the necessary tools to transform the system.</a:t>
            </a:r>
          </a:p>
        </p:txBody>
      </p:sp>
      <p:sp>
        <p:nvSpPr>
          <p:cNvPr id="17" name="Rectangle 16">
            <a:extLst>
              <a:ext uri="{FF2B5EF4-FFF2-40B4-BE49-F238E27FC236}">
                <a16:creationId xmlns:a16="http://schemas.microsoft.com/office/drawing/2014/main" id="{C9CBF7C9-3E0B-C245-B5CD-4168C2DE943A}"/>
              </a:ext>
            </a:extLst>
          </p:cNvPr>
          <p:cNvSpPr/>
          <p:nvPr/>
        </p:nvSpPr>
        <p:spPr>
          <a:xfrm>
            <a:off x="390525" y="800923"/>
            <a:ext cx="6775450" cy="879829"/>
          </a:xfrm>
          <a:prstGeom prst="rect">
            <a:avLst/>
          </a:prstGeom>
          <a:ln w="19050">
            <a:solidFill>
              <a:schemeClr val="accent5"/>
            </a:solidFill>
          </a:ln>
        </p:spPr>
        <p:txBody>
          <a:bodyPr wrap="square" lIns="180000" tIns="108000" rIns="180000" bIns="108000">
            <a:spAutoFit/>
          </a:bodyPr>
          <a:lstStyle/>
          <a:p>
            <a:r>
              <a:rPr lang="en-US" sz="1600" i="1" dirty="0">
                <a:solidFill>
                  <a:schemeClr val="accent5"/>
                </a:solidFill>
              </a:rPr>
              <a:t>“Users are not always logical, at least not on the surface. To be a great designer you need to look a little deeper into how people think and act.”</a:t>
            </a:r>
          </a:p>
          <a:p>
            <a:pPr algn="r"/>
            <a:r>
              <a:rPr lang="en-US" sz="1000" dirty="0">
                <a:solidFill>
                  <a:schemeClr val="accent5"/>
                </a:solidFill>
              </a:rPr>
              <a:t>— Paul </a:t>
            </a:r>
            <a:r>
              <a:rPr lang="en-US" sz="1000" dirty="0" err="1">
                <a:solidFill>
                  <a:schemeClr val="accent5"/>
                </a:solidFill>
              </a:rPr>
              <a:t>Boag</a:t>
            </a:r>
            <a:r>
              <a:rPr lang="en-US" sz="1000" dirty="0">
                <a:solidFill>
                  <a:schemeClr val="accent5"/>
                </a:solidFill>
              </a:rPr>
              <a:t>, User Experience Strategist</a:t>
            </a:r>
          </a:p>
        </p:txBody>
      </p:sp>
      <p:sp>
        <p:nvSpPr>
          <p:cNvPr id="19" name="Rectangle 18">
            <a:extLst>
              <a:ext uri="{FF2B5EF4-FFF2-40B4-BE49-F238E27FC236}">
                <a16:creationId xmlns:a16="http://schemas.microsoft.com/office/drawing/2014/main" id="{ECB6DA9D-31B3-C94E-8AF9-F6EFED34F7E0}"/>
              </a:ext>
            </a:extLst>
          </p:cNvPr>
          <p:cNvSpPr/>
          <p:nvPr/>
        </p:nvSpPr>
        <p:spPr>
          <a:xfrm>
            <a:off x="4259936" y="5993517"/>
            <a:ext cx="2906040" cy="29880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600"/>
              </a:spcAft>
            </a:pPr>
            <a:r>
              <a:rPr lang="en-US" sz="1000" dirty="0">
                <a:solidFill>
                  <a:schemeClr val="tx2"/>
                </a:solidFill>
              </a:rPr>
              <a:t>Human Centred Design is powerful because it brings together multiple perspectives to create a complete view of systems and complex problems.</a:t>
            </a:r>
          </a:p>
          <a:p>
            <a:pPr>
              <a:spcAft>
                <a:spcPts val="600"/>
              </a:spcAft>
            </a:pPr>
            <a:r>
              <a:rPr lang="en-US" sz="1000" dirty="0">
                <a:solidFill>
                  <a:schemeClr val="tx2"/>
                </a:solidFill>
              </a:rPr>
              <a:t>People have a tendency to understand the world (and problems) from their own subjective angle. However, you need to also consider other people’s perspectives.</a:t>
            </a:r>
          </a:p>
          <a:p>
            <a:pPr>
              <a:spcAft>
                <a:spcPts val="600"/>
              </a:spcAft>
            </a:pPr>
            <a:r>
              <a:rPr lang="en-US" sz="1000" dirty="0">
                <a:solidFill>
                  <a:schemeClr val="tx2"/>
                </a:solidFill>
              </a:rPr>
              <a:t>The ‘Blind People and the Elephant’ story is a good metaphor for competing viewpoints; having never encountered an elephant before, each blind person interprets what they are feeling differently. Their conclusions are therefore completely at odds with each other – yet none of them is wrong in what they observed. Only by putting all of their unique perspectives together can you understand the elephant (or in our case a complex problem) as a whole.</a:t>
            </a:r>
          </a:p>
        </p:txBody>
      </p:sp>
      <p:sp>
        <p:nvSpPr>
          <p:cNvPr id="21" name="Rectangle 20">
            <a:extLst>
              <a:ext uri="{FF2B5EF4-FFF2-40B4-BE49-F238E27FC236}">
                <a16:creationId xmlns:a16="http://schemas.microsoft.com/office/drawing/2014/main" id="{80EBE2EA-E9B8-E744-AFAC-BE280E089055}"/>
              </a:ext>
            </a:extLst>
          </p:cNvPr>
          <p:cNvSpPr/>
          <p:nvPr/>
        </p:nvSpPr>
        <p:spPr>
          <a:xfrm>
            <a:off x="182880" y="8425690"/>
            <a:ext cx="1351611" cy="5453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1E36DF8-BA25-4E4F-8990-562BDF56303A}"/>
              </a:ext>
            </a:extLst>
          </p:cNvPr>
          <p:cNvSpPr/>
          <p:nvPr/>
        </p:nvSpPr>
        <p:spPr>
          <a:xfrm>
            <a:off x="5155773" y="4986193"/>
            <a:ext cx="2010203"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lgn="r">
              <a:spcAft>
                <a:spcPts val="600"/>
              </a:spcAft>
            </a:pPr>
            <a:r>
              <a:rPr lang="en-US" sz="1000" i="1" dirty="0">
                <a:solidFill>
                  <a:schemeClr val="bg2">
                    <a:lumMod val="75000"/>
                  </a:schemeClr>
                </a:solidFill>
              </a:rPr>
              <a:t>‘The Iceberg’</a:t>
            </a:r>
            <a:br>
              <a:rPr lang="en-US" sz="1000" i="1" dirty="0">
                <a:solidFill>
                  <a:schemeClr val="bg2">
                    <a:lumMod val="75000"/>
                  </a:schemeClr>
                </a:solidFill>
              </a:rPr>
            </a:br>
            <a:r>
              <a:rPr lang="en-US" sz="1000" dirty="0">
                <a:solidFill>
                  <a:schemeClr val="bg2">
                    <a:lumMod val="75000"/>
                  </a:schemeClr>
                </a:solidFill>
              </a:rPr>
              <a:t>– The Northwest Earth Institute </a:t>
            </a:r>
          </a:p>
        </p:txBody>
      </p:sp>
      <p:pic>
        <p:nvPicPr>
          <p:cNvPr id="3" name="Picture 2">
            <a:extLst>
              <a:ext uri="{FF2B5EF4-FFF2-40B4-BE49-F238E27FC236}">
                <a16:creationId xmlns:a16="http://schemas.microsoft.com/office/drawing/2014/main" id="{824321AB-2750-2042-B13A-7423AD8D8429}"/>
              </a:ext>
            </a:extLst>
          </p:cNvPr>
          <p:cNvPicPr>
            <a:picLocks noChangeAspect="1"/>
          </p:cNvPicPr>
          <p:nvPr/>
        </p:nvPicPr>
        <p:blipFill>
          <a:blip r:embed="rId2"/>
          <a:stretch>
            <a:fillRect/>
          </a:stretch>
        </p:blipFill>
        <p:spPr>
          <a:xfrm>
            <a:off x="3828373" y="2702352"/>
            <a:ext cx="2010203" cy="2643554"/>
          </a:xfrm>
          <a:prstGeom prst="rect">
            <a:avLst/>
          </a:prstGeom>
        </p:spPr>
      </p:pic>
      <p:sp>
        <p:nvSpPr>
          <p:cNvPr id="15" name="Rectangle 14">
            <a:extLst>
              <a:ext uri="{FF2B5EF4-FFF2-40B4-BE49-F238E27FC236}">
                <a16:creationId xmlns:a16="http://schemas.microsoft.com/office/drawing/2014/main" id="{3281220E-5B84-3547-8F2F-F859A9032AA8}"/>
              </a:ext>
            </a:extLst>
          </p:cNvPr>
          <p:cNvSpPr/>
          <p:nvPr/>
        </p:nvSpPr>
        <p:spPr>
          <a:xfrm>
            <a:off x="3760358" y="2339478"/>
            <a:ext cx="3523423" cy="371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r>
              <a:rPr lang="en-US" sz="1000" b="1" dirty="0">
                <a:solidFill>
                  <a:schemeClr val="accent5"/>
                </a:solidFill>
              </a:rPr>
              <a:t>The Iceberg</a:t>
            </a:r>
          </a:p>
          <a:p>
            <a:pPr algn="ctr"/>
            <a:r>
              <a:rPr lang="en-US" sz="800" dirty="0">
                <a:solidFill>
                  <a:schemeClr val="tx2"/>
                </a:solidFill>
              </a:rPr>
              <a:t>A tool for guiding systemic thinking</a:t>
            </a:r>
            <a:endParaRPr lang="en-US" sz="1000" dirty="0">
              <a:solidFill>
                <a:schemeClr val="tx2"/>
              </a:solidFill>
            </a:endParaRPr>
          </a:p>
        </p:txBody>
      </p:sp>
      <p:sp>
        <p:nvSpPr>
          <p:cNvPr id="20" name="Rectangle 19">
            <a:extLst>
              <a:ext uri="{FF2B5EF4-FFF2-40B4-BE49-F238E27FC236}">
                <a16:creationId xmlns:a16="http://schemas.microsoft.com/office/drawing/2014/main" id="{89BE1279-5630-AA48-9978-F0533F710C27}"/>
              </a:ext>
            </a:extLst>
          </p:cNvPr>
          <p:cNvSpPr/>
          <p:nvPr/>
        </p:nvSpPr>
        <p:spPr>
          <a:xfrm>
            <a:off x="4292338" y="3171460"/>
            <a:ext cx="1117443" cy="182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lnSpc>
                <a:spcPct val="90000"/>
              </a:lnSpc>
            </a:pPr>
            <a:r>
              <a:rPr lang="en-US" sz="700" b="1" dirty="0">
                <a:solidFill>
                  <a:schemeClr val="accent5"/>
                </a:solidFill>
              </a:rPr>
              <a:t>Events</a:t>
            </a:r>
          </a:p>
          <a:p>
            <a:pPr algn="ctr">
              <a:lnSpc>
                <a:spcPct val="90000"/>
              </a:lnSpc>
            </a:pPr>
            <a:r>
              <a:rPr lang="en-US" sz="700" dirty="0">
                <a:solidFill>
                  <a:schemeClr val="tx2"/>
                </a:solidFill>
              </a:rPr>
              <a:t>What just happened?</a:t>
            </a:r>
            <a:endParaRPr lang="en-US" sz="900" dirty="0">
              <a:solidFill>
                <a:schemeClr val="tx2"/>
              </a:solidFill>
            </a:endParaRPr>
          </a:p>
        </p:txBody>
      </p:sp>
      <p:sp>
        <p:nvSpPr>
          <p:cNvPr id="23" name="Rectangle 22">
            <a:extLst>
              <a:ext uri="{FF2B5EF4-FFF2-40B4-BE49-F238E27FC236}">
                <a16:creationId xmlns:a16="http://schemas.microsoft.com/office/drawing/2014/main" id="{D1BDB62F-60EE-C043-AC58-352303F01401}"/>
              </a:ext>
            </a:extLst>
          </p:cNvPr>
          <p:cNvSpPr/>
          <p:nvPr/>
        </p:nvSpPr>
        <p:spPr>
          <a:xfrm>
            <a:off x="4218223" y="3707229"/>
            <a:ext cx="1265672" cy="976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lnSpc>
                <a:spcPct val="90000"/>
              </a:lnSpc>
            </a:pPr>
            <a:r>
              <a:rPr lang="en-US" sz="700" b="1" dirty="0">
                <a:solidFill>
                  <a:schemeClr val="accent5"/>
                </a:solidFill>
              </a:rPr>
              <a:t>Patterns / Trends</a:t>
            </a:r>
          </a:p>
          <a:p>
            <a:pPr algn="ctr">
              <a:lnSpc>
                <a:spcPct val="90000"/>
              </a:lnSpc>
            </a:pPr>
            <a:r>
              <a:rPr lang="en-US" sz="700" dirty="0">
                <a:solidFill>
                  <a:schemeClr val="tx2"/>
                </a:solidFill>
              </a:rPr>
              <a:t>What trends have there been over time?</a:t>
            </a:r>
          </a:p>
          <a:p>
            <a:pPr lvl="0" algn="ctr">
              <a:lnSpc>
                <a:spcPct val="90000"/>
              </a:lnSpc>
              <a:spcBef>
                <a:spcPts val="600"/>
              </a:spcBef>
            </a:pPr>
            <a:r>
              <a:rPr lang="en-US" sz="700" b="1" dirty="0">
                <a:solidFill>
                  <a:srgbClr val="E85E3D"/>
                </a:solidFill>
              </a:rPr>
              <a:t>Underlying structures</a:t>
            </a:r>
          </a:p>
          <a:p>
            <a:pPr lvl="0" algn="ctr">
              <a:lnSpc>
                <a:spcPct val="90000"/>
              </a:lnSpc>
            </a:pPr>
            <a:r>
              <a:rPr lang="en-US" sz="700" dirty="0">
                <a:solidFill>
                  <a:srgbClr val="282A35"/>
                </a:solidFill>
              </a:rPr>
              <a:t>What has influenced the pattern?</a:t>
            </a:r>
            <a:br>
              <a:rPr lang="en-US" sz="700" dirty="0">
                <a:solidFill>
                  <a:srgbClr val="282A35"/>
                </a:solidFill>
              </a:rPr>
            </a:br>
            <a:r>
              <a:rPr lang="en-US" sz="700" dirty="0">
                <a:solidFill>
                  <a:srgbClr val="282A35"/>
                </a:solidFill>
              </a:rPr>
              <a:t>What are the relationships between the parts?</a:t>
            </a:r>
            <a:endParaRPr lang="en-US" sz="900" dirty="0">
              <a:solidFill>
                <a:srgbClr val="282A35"/>
              </a:solidFill>
            </a:endParaRPr>
          </a:p>
          <a:p>
            <a:pPr lvl="0" algn="ctr">
              <a:lnSpc>
                <a:spcPct val="90000"/>
              </a:lnSpc>
              <a:spcBef>
                <a:spcPts val="600"/>
              </a:spcBef>
            </a:pPr>
            <a:r>
              <a:rPr lang="en-US" sz="700" b="1" dirty="0">
                <a:solidFill>
                  <a:srgbClr val="E85E3D"/>
                </a:solidFill>
              </a:rPr>
              <a:t>Mental models</a:t>
            </a:r>
          </a:p>
          <a:p>
            <a:pPr lvl="0" algn="ctr">
              <a:lnSpc>
                <a:spcPct val="90000"/>
              </a:lnSpc>
            </a:pPr>
            <a:r>
              <a:rPr lang="en-US" sz="700" dirty="0">
                <a:solidFill>
                  <a:srgbClr val="282A35"/>
                </a:solidFill>
              </a:rPr>
              <a:t>What assumptions, beliefs and values do people hold?</a:t>
            </a:r>
            <a:endParaRPr lang="en-US" sz="900" dirty="0">
              <a:solidFill>
                <a:srgbClr val="282A35"/>
              </a:solidFill>
            </a:endParaRPr>
          </a:p>
          <a:p>
            <a:pPr algn="ctr">
              <a:lnSpc>
                <a:spcPct val="90000"/>
              </a:lnSpc>
            </a:pPr>
            <a:endParaRPr lang="en-US" sz="900" dirty="0">
              <a:solidFill>
                <a:schemeClr val="tx2"/>
              </a:solidFill>
            </a:endParaRPr>
          </a:p>
        </p:txBody>
      </p:sp>
      <p:sp>
        <p:nvSpPr>
          <p:cNvPr id="25" name="Rectangle 24">
            <a:extLst>
              <a:ext uri="{FF2B5EF4-FFF2-40B4-BE49-F238E27FC236}">
                <a16:creationId xmlns:a16="http://schemas.microsoft.com/office/drawing/2014/main" id="{FB9DE5FF-3F3A-9049-883A-9609E5913734}"/>
              </a:ext>
            </a:extLst>
          </p:cNvPr>
          <p:cNvSpPr/>
          <p:nvPr/>
        </p:nvSpPr>
        <p:spPr>
          <a:xfrm>
            <a:off x="6302542" y="3171460"/>
            <a:ext cx="863434" cy="182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nSpc>
                <a:spcPct val="90000"/>
              </a:lnSpc>
            </a:pPr>
            <a:r>
              <a:rPr lang="en-US" sz="700" b="1" dirty="0">
                <a:solidFill>
                  <a:schemeClr val="accent5"/>
                </a:solidFill>
              </a:rPr>
              <a:t>React</a:t>
            </a:r>
          </a:p>
        </p:txBody>
      </p:sp>
      <p:sp>
        <p:nvSpPr>
          <p:cNvPr id="26" name="Rectangle 25">
            <a:extLst>
              <a:ext uri="{FF2B5EF4-FFF2-40B4-BE49-F238E27FC236}">
                <a16:creationId xmlns:a16="http://schemas.microsoft.com/office/drawing/2014/main" id="{92E0A183-9D72-1B49-9373-8EA952770E71}"/>
              </a:ext>
            </a:extLst>
          </p:cNvPr>
          <p:cNvSpPr/>
          <p:nvPr/>
        </p:nvSpPr>
        <p:spPr>
          <a:xfrm>
            <a:off x="6302541" y="3707229"/>
            <a:ext cx="863434" cy="976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nSpc>
                <a:spcPct val="90000"/>
              </a:lnSpc>
            </a:pPr>
            <a:r>
              <a:rPr lang="en-US" sz="700" b="1" dirty="0">
                <a:solidFill>
                  <a:schemeClr val="accent5"/>
                </a:solidFill>
              </a:rPr>
              <a:t>Anticipate</a:t>
            </a:r>
          </a:p>
          <a:p>
            <a:pPr>
              <a:lnSpc>
                <a:spcPct val="90000"/>
              </a:lnSpc>
            </a:pPr>
            <a:br>
              <a:rPr lang="en-US" sz="700" dirty="0">
                <a:solidFill>
                  <a:schemeClr val="tx2"/>
                </a:solidFill>
              </a:rPr>
            </a:br>
            <a:endParaRPr lang="en-US" sz="700" dirty="0">
              <a:solidFill>
                <a:schemeClr val="tx2"/>
              </a:solidFill>
            </a:endParaRPr>
          </a:p>
          <a:p>
            <a:pPr lvl="0">
              <a:lnSpc>
                <a:spcPct val="90000"/>
              </a:lnSpc>
              <a:spcBef>
                <a:spcPts val="600"/>
              </a:spcBef>
            </a:pPr>
            <a:r>
              <a:rPr lang="en-US" sz="700" b="1" dirty="0">
                <a:solidFill>
                  <a:srgbClr val="E85E3D"/>
                </a:solidFill>
              </a:rPr>
              <a:t>Design</a:t>
            </a:r>
          </a:p>
          <a:p>
            <a:pPr lvl="0">
              <a:lnSpc>
                <a:spcPct val="90000"/>
              </a:lnSpc>
            </a:pPr>
            <a:br>
              <a:rPr lang="en-US" sz="700" dirty="0">
                <a:solidFill>
                  <a:srgbClr val="282A35"/>
                </a:solidFill>
              </a:rPr>
            </a:br>
            <a:br>
              <a:rPr lang="en-US" sz="700" dirty="0">
                <a:solidFill>
                  <a:srgbClr val="282A35"/>
                </a:solidFill>
              </a:rPr>
            </a:br>
            <a:endParaRPr lang="en-US" sz="900" dirty="0">
              <a:solidFill>
                <a:srgbClr val="282A35"/>
              </a:solidFill>
            </a:endParaRPr>
          </a:p>
          <a:p>
            <a:pPr lvl="0">
              <a:lnSpc>
                <a:spcPct val="90000"/>
              </a:lnSpc>
              <a:spcBef>
                <a:spcPts val="600"/>
              </a:spcBef>
            </a:pPr>
            <a:r>
              <a:rPr lang="en-US" sz="700" b="1" dirty="0">
                <a:solidFill>
                  <a:srgbClr val="E85E3D"/>
                </a:solidFill>
              </a:rPr>
              <a:t>Transform</a:t>
            </a:r>
            <a:endParaRPr lang="en-US" sz="900" dirty="0">
              <a:solidFill>
                <a:schemeClr val="tx2"/>
              </a:solidFill>
            </a:endParaRPr>
          </a:p>
        </p:txBody>
      </p:sp>
      <p:cxnSp>
        <p:nvCxnSpPr>
          <p:cNvPr id="8" name="Straight Arrow Connector 7">
            <a:extLst>
              <a:ext uri="{FF2B5EF4-FFF2-40B4-BE49-F238E27FC236}">
                <a16:creationId xmlns:a16="http://schemas.microsoft.com/office/drawing/2014/main" id="{DD566241-46D3-7A47-973D-88A0221118B6}"/>
              </a:ext>
            </a:extLst>
          </p:cNvPr>
          <p:cNvCxnSpPr>
            <a:cxnSpLocks/>
          </p:cNvCxnSpPr>
          <p:nvPr/>
        </p:nvCxnSpPr>
        <p:spPr>
          <a:xfrm>
            <a:off x="5093677" y="3217985"/>
            <a:ext cx="1154723" cy="0"/>
          </a:xfrm>
          <a:prstGeom prst="straightConnector1">
            <a:avLst/>
          </a:prstGeom>
          <a:ln w="12700">
            <a:solidFill>
              <a:schemeClr val="accent5"/>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2CFB846-80CA-8543-BDC2-E696228317B8}"/>
              </a:ext>
            </a:extLst>
          </p:cNvPr>
          <p:cNvCxnSpPr>
            <a:cxnSpLocks/>
          </p:cNvCxnSpPr>
          <p:nvPr/>
        </p:nvCxnSpPr>
        <p:spPr>
          <a:xfrm>
            <a:off x="5287108" y="3751385"/>
            <a:ext cx="961292" cy="0"/>
          </a:xfrm>
          <a:prstGeom prst="straightConnector1">
            <a:avLst/>
          </a:prstGeom>
          <a:ln w="12700">
            <a:solidFill>
              <a:schemeClr val="accent5"/>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5D0A27B-CED6-5944-9D74-B88D1D2C680A}"/>
              </a:ext>
            </a:extLst>
          </p:cNvPr>
          <p:cNvCxnSpPr>
            <a:cxnSpLocks/>
          </p:cNvCxnSpPr>
          <p:nvPr/>
        </p:nvCxnSpPr>
        <p:spPr>
          <a:xfrm>
            <a:off x="5409781" y="4120662"/>
            <a:ext cx="838619" cy="0"/>
          </a:xfrm>
          <a:prstGeom prst="straightConnector1">
            <a:avLst/>
          </a:prstGeom>
          <a:ln w="12700">
            <a:solidFill>
              <a:schemeClr val="accent5"/>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E103684-3657-B64A-8C9A-228B9CEDB926}"/>
              </a:ext>
            </a:extLst>
          </p:cNvPr>
          <p:cNvCxnSpPr>
            <a:cxnSpLocks/>
          </p:cNvCxnSpPr>
          <p:nvPr/>
        </p:nvCxnSpPr>
        <p:spPr>
          <a:xfrm>
            <a:off x="5257800" y="4577862"/>
            <a:ext cx="990600" cy="0"/>
          </a:xfrm>
          <a:prstGeom prst="straightConnector1">
            <a:avLst/>
          </a:prstGeom>
          <a:ln w="12700">
            <a:solidFill>
              <a:schemeClr val="accent5"/>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54125B4A-FE7D-C442-A4C9-3170FF6E52C8}"/>
              </a:ext>
            </a:extLst>
          </p:cNvPr>
          <p:cNvPicPr>
            <a:picLocks noChangeAspect="1"/>
          </p:cNvPicPr>
          <p:nvPr/>
        </p:nvPicPr>
        <p:blipFill>
          <a:blip r:embed="rId3"/>
          <a:stretch>
            <a:fillRect/>
          </a:stretch>
        </p:blipFill>
        <p:spPr>
          <a:xfrm>
            <a:off x="387157" y="6698316"/>
            <a:ext cx="3606345" cy="2195166"/>
          </a:xfrm>
          <a:prstGeom prst="rect">
            <a:avLst/>
          </a:prstGeom>
        </p:spPr>
      </p:pic>
      <p:sp>
        <p:nvSpPr>
          <p:cNvPr id="41" name="Rectangle 40">
            <a:extLst>
              <a:ext uri="{FF2B5EF4-FFF2-40B4-BE49-F238E27FC236}">
                <a16:creationId xmlns:a16="http://schemas.microsoft.com/office/drawing/2014/main" id="{5ACC33AB-88D7-2245-8B41-246787CCDC64}"/>
              </a:ext>
            </a:extLst>
          </p:cNvPr>
          <p:cNvSpPr/>
          <p:nvPr/>
        </p:nvSpPr>
        <p:spPr>
          <a:xfrm>
            <a:off x="393698" y="5663720"/>
            <a:ext cx="3606345" cy="371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r>
              <a:rPr lang="en-US" sz="1000" b="1" dirty="0">
                <a:solidFill>
                  <a:schemeClr val="accent5"/>
                </a:solidFill>
              </a:rPr>
              <a:t>The Blind People and the Elephant</a:t>
            </a:r>
          </a:p>
          <a:p>
            <a:pPr algn="ctr"/>
            <a:r>
              <a:rPr lang="en-US" sz="800" dirty="0">
                <a:solidFill>
                  <a:schemeClr val="tx2"/>
                </a:solidFill>
              </a:rPr>
              <a:t>A story about perspective</a:t>
            </a:r>
            <a:endParaRPr lang="en-US" sz="1000" dirty="0">
              <a:solidFill>
                <a:schemeClr val="tx2"/>
              </a:solidFill>
            </a:endParaRPr>
          </a:p>
        </p:txBody>
      </p:sp>
      <p:sp>
        <p:nvSpPr>
          <p:cNvPr id="42" name="Rectangle 41">
            <a:extLst>
              <a:ext uri="{FF2B5EF4-FFF2-40B4-BE49-F238E27FC236}">
                <a16:creationId xmlns:a16="http://schemas.microsoft.com/office/drawing/2014/main" id="{650A37CF-FB05-964B-9FFD-D965F77452DC}"/>
              </a:ext>
            </a:extLst>
          </p:cNvPr>
          <p:cNvSpPr/>
          <p:nvPr/>
        </p:nvSpPr>
        <p:spPr>
          <a:xfrm>
            <a:off x="393698" y="6140179"/>
            <a:ext cx="781959" cy="261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lnSpc>
                <a:spcPct val="90000"/>
              </a:lnSpc>
            </a:pPr>
            <a:r>
              <a:rPr lang="en-US" sz="700" i="1" dirty="0">
                <a:solidFill>
                  <a:schemeClr val="tx2"/>
                </a:solidFill>
              </a:rPr>
              <a:t>”An elephant is like a tree branch”</a:t>
            </a:r>
            <a:endParaRPr lang="en-US" sz="900" i="1" dirty="0">
              <a:solidFill>
                <a:schemeClr val="tx2"/>
              </a:solidFill>
            </a:endParaRPr>
          </a:p>
        </p:txBody>
      </p:sp>
      <p:sp>
        <p:nvSpPr>
          <p:cNvPr id="43" name="Rectangle 42">
            <a:extLst>
              <a:ext uri="{FF2B5EF4-FFF2-40B4-BE49-F238E27FC236}">
                <a16:creationId xmlns:a16="http://schemas.microsoft.com/office/drawing/2014/main" id="{0B88795B-1BE4-1541-BEB4-105A0FC5B46D}"/>
              </a:ext>
            </a:extLst>
          </p:cNvPr>
          <p:cNvSpPr/>
          <p:nvPr/>
        </p:nvSpPr>
        <p:spPr>
          <a:xfrm>
            <a:off x="832796" y="6443415"/>
            <a:ext cx="781959" cy="216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lnSpc>
                <a:spcPct val="90000"/>
              </a:lnSpc>
            </a:pPr>
            <a:r>
              <a:rPr lang="en-US" sz="700" i="1" dirty="0">
                <a:solidFill>
                  <a:schemeClr val="tx2"/>
                </a:solidFill>
              </a:rPr>
              <a:t>”An elephant is like a smooth pipe”</a:t>
            </a:r>
            <a:endParaRPr lang="en-US" sz="900" i="1" dirty="0">
              <a:solidFill>
                <a:schemeClr val="tx2"/>
              </a:solidFill>
            </a:endParaRPr>
          </a:p>
        </p:txBody>
      </p:sp>
      <p:sp>
        <p:nvSpPr>
          <p:cNvPr id="44" name="Rectangle 43">
            <a:extLst>
              <a:ext uri="{FF2B5EF4-FFF2-40B4-BE49-F238E27FC236}">
                <a16:creationId xmlns:a16="http://schemas.microsoft.com/office/drawing/2014/main" id="{887CE170-B7C7-CE49-8DEE-C9A108149BFA}"/>
              </a:ext>
            </a:extLst>
          </p:cNvPr>
          <p:cNvSpPr/>
          <p:nvPr/>
        </p:nvSpPr>
        <p:spPr>
          <a:xfrm>
            <a:off x="1544858" y="6182166"/>
            <a:ext cx="781959" cy="216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lnSpc>
                <a:spcPct val="90000"/>
              </a:lnSpc>
            </a:pPr>
            <a:r>
              <a:rPr lang="en-US" sz="700" i="1" dirty="0">
                <a:solidFill>
                  <a:schemeClr val="tx2"/>
                </a:solidFill>
              </a:rPr>
              <a:t>”An elephant is like a hand fan”</a:t>
            </a:r>
            <a:endParaRPr lang="en-US" sz="900" i="1" dirty="0">
              <a:solidFill>
                <a:schemeClr val="tx2"/>
              </a:solidFill>
            </a:endParaRPr>
          </a:p>
        </p:txBody>
      </p:sp>
      <p:sp>
        <p:nvSpPr>
          <p:cNvPr id="45" name="Rectangle 44">
            <a:extLst>
              <a:ext uri="{FF2B5EF4-FFF2-40B4-BE49-F238E27FC236}">
                <a16:creationId xmlns:a16="http://schemas.microsoft.com/office/drawing/2014/main" id="{899A3B47-3D39-5146-B9C6-0D79F2732571}"/>
              </a:ext>
            </a:extLst>
          </p:cNvPr>
          <p:cNvSpPr/>
          <p:nvPr/>
        </p:nvSpPr>
        <p:spPr>
          <a:xfrm>
            <a:off x="1935837" y="6482356"/>
            <a:ext cx="781959" cy="177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lnSpc>
                <a:spcPct val="90000"/>
              </a:lnSpc>
            </a:pPr>
            <a:r>
              <a:rPr lang="en-US" sz="700" i="1" dirty="0">
                <a:solidFill>
                  <a:schemeClr val="tx2"/>
                </a:solidFill>
              </a:rPr>
              <a:t>”An elephant is like a round pillar”</a:t>
            </a:r>
            <a:endParaRPr lang="en-US" sz="900" i="1" dirty="0">
              <a:solidFill>
                <a:schemeClr val="tx2"/>
              </a:solidFill>
            </a:endParaRPr>
          </a:p>
        </p:txBody>
      </p:sp>
      <p:sp>
        <p:nvSpPr>
          <p:cNvPr id="46" name="Rectangle 45">
            <a:extLst>
              <a:ext uri="{FF2B5EF4-FFF2-40B4-BE49-F238E27FC236}">
                <a16:creationId xmlns:a16="http://schemas.microsoft.com/office/drawing/2014/main" id="{ED5E6952-81FB-F242-8103-11A3744B6E31}"/>
              </a:ext>
            </a:extLst>
          </p:cNvPr>
          <p:cNvSpPr/>
          <p:nvPr/>
        </p:nvSpPr>
        <p:spPr>
          <a:xfrm>
            <a:off x="2720290" y="6109131"/>
            <a:ext cx="781959" cy="289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lnSpc>
                <a:spcPct val="90000"/>
              </a:lnSpc>
            </a:pPr>
            <a:r>
              <a:rPr lang="en-US" sz="700" i="1" dirty="0">
                <a:solidFill>
                  <a:schemeClr val="tx2"/>
                </a:solidFill>
              </a:rPr>
              <a:t>”An elephant is like a wide wall”</a:t>
            </a:r>
            <a:endParaRPr lang="en-US" sz="900" i="1" dirty="0">
              <a:solidFill>
                <a:schemeClr val="tx2"/>
              </a:solidFill>
            </a:endParaRPr>
          </a:p>
        </p:txBody>
      </p:sp>
      <p:sp>
        <p:nvSpPr>
          <p:cNvPr id="47" name="Rectangle 46">
            <a:extLst>
              <a:ext uri="{FF2B5EF4-FFF2-40B4-BE49-F238E27FC236}">
                <a16:creationId xmlns:a16="http://schemas.microsoft.com/office/drawing/2014/main" id="{EB6C5D53-DD96-914C-9725-071F50FE4018}"/>
              </a:ext>
            </a:extLst>
          </p:cNvPr>
          <p:cNvSpPr/>
          <p:nvPr/>
        </p:nvSpPr>
        <p:spPr>
          <a:xfrm>
            <a:off x="3156894" y="6463695"/>
            <a:ext cx="781959" cy="231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lnSpc>
                <a:spcPct val="90000"/>
              </a:lnSpc>
            </a:pPr>
            <a:r>
              <a:rPr lang="en-US" sz="700" i="1" dirty="0">
                <a:solidFill>
                  <a:schemeClr val="tx2"/>
                </a:solidFill>
              </a:rPr>
              <a:t>”An elephant is like a coarse rope”</a:t>
            </a:r>
            <a:endParaRPr lang="en-US" sz="900" i="1" dirty="0">
              <a:solidFill>
                <a:schemeClr val="tx2"/>
              </a:solidFill>
            </a:endParaRPr>
          </a:p>
        </p:txBody>
      </p:sp>
      <p:cxnSp>
        <p:nvCxnSpPr>
          <p:cNvPr id="49" name="Elbow Connector 48">
            <a:extLst>
              <a:ext uri="{FF2B5EF4-FFF2-40B4-BE49-F238E27FC236}">
                <a16:creationId xmlns:a16="http://schemas.microsoft.com/office/drawing/2014/main" id="{F659570D-980F-7B44-8763-2CFBDA496B85}"/>
              </a:ext>
            </a:extLst>
          </p:cNvPr>
          <p:cNvCxnSpPr>
            <a:stCxn id="42" idx="2"/>
          </p:cNvCxnSpPr>
          <p:nvPr/>
        </p:nvCxnSpPr>
        <p:spPr>
          <a:xfrm rot="5400000">
            <a:off x="93707" y="6895664"/>
            <a:ext cx="1185094" cy="196849"/>
          </a:xfrm>
          <a:prstGeom prst="bentConnector3">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22D1ACDD-556D-824D-B347-A8F6F94CE7B1}"/>
              </a:ext>
            </a:extLst>
          </p:cNvPr>
          <p:cNvCxnSpPr>
            <a:cxnSpLocks/>
            <a:stCxn id="43" idx="2"/>
          </p:cNvCxnSpPr>
          <p:nvPr/>
        </p:nvCxnSpPr>
        <p:spPr>
          <a:xfrm rot="5400000">
            <a:off x="667211" y="6971346"/>
            <a:ext cx="868169" cy="244963"/>
          </a:xfrm>
          <a:prstGeom prst="bentConnector3">
            <a:avLst>
              <a:gd name="adj1" fmla="val 1883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FB33E161-B0BC-754D-A66E-D3FCAA2F273D}"/>
              </a:ext>
            </a:extLst>
          </p:cNvPr>
          <p:cNvCxnSpPr>
            <a:cxnSpLocks/>
            <a:stCxn id="44" idx="2"/>
          </p:cNvCxnSpPr>
          <p:nvPr/>
        </p:nvCxnSpPr>
        <p:spPr>
          <a:xfrm rot="5400000">
            <a:off x="1170456" y="6762532"/>
            <a:ext cx="1129421" cy="401344"/>
          </a:xfrm>
          <a:prstGeom prst="bentConnector3">
            <a:avLst>
              <a:gd name="adj1" fmla="val 2604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12E3B213-2465-224B-971F-14D6124D1A2D}"/>
              </a:ext>
            </a:extLst>
          </p:cNvPr>
          <p:cNvCxnSpPr>
            <a:cxnSpLocks/>
            <a:stCxn id="40" idx="0"/>
          </p:cNvCxnSpPr>
          <p:nvPr/>
        </p:nvCxnSpPr>
        <p:spPr>
          <a:xfrm rot="16200000" flipH="1">
            <a:off x="1756029" y="7132617"/>
            <a:ext cx="1005088" cy="136487"/>
          </a:xfrm>
          <a:prstGeom prst="bentConnector3">
            <a:avLst>
              <a:gd name="adj1" fmla="val 3017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Elbow Connector 64">
            <a:extLst>
              <a:ext uri="{FF2B5EF4-FFF2-40B4-BE49-F238E27FC236}">
                <a16:creationId xmlns:a16="http://schemas.microsoft.com/office/drawing/2014/main" id="{ACCF7CFE-9B8A-AF46-A1F6-131C3FFEAD19}"/>
              </a:ext>
            </a:extLst>
          </p:cNvPr>
          <p:cNvCxnSpPr>
            <a:cxnSpLocks/>
            <a:stCxn id="46" idx="2"/>
          </p:cNvCxnSpPr>
          <p:nvPr/>
        </p:nvCxnSpPr>
        <p:spPr>
          <a:xfrm rot="5400000">
            <a:off x="2320462" y="6795827"/>
            <a:ext cx="1188143" cy="393474"/>
          </a:xfrm>
          <a:prstGeom prst="bentConnector3">
            <a:avLst>
              <a:gd name="adj1" fmla="val 2958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Elbow Connector 68">
            <a:extLst>
              <a:ext uri="{FF2B5EF4-FFF2-40B4-BE49-F238E27FC236}">
                <a16:creationId xmlns:a16="http://schemas.microsoft.com/office/drawing/2014/main" id="{E389C138-FDE9-8B41-80E1-C83BF8B516D2}"/>
              </a:ext>
            </a:extLst>
          </p:cNvPr>
          <p:cNvCxnSpPr>
            <a:cxnSpLocks/>
            <a:stCxn id="47" idx="2"/>
          </p:cNvCxnSpPr>
          <p:nvPr/>
        </p:nvCxnSpPr>
        <p:spPr>
          <a:xfrm rot="16200000" flipH="1">
            <a:off x="3237794" y="7005348"/>
            <a:ext cx="832644" cy="212484"/>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744D11DC-4A02-D649-B45C-47D539722CE1}"/>
              </a:ext>
            </a:extLst>
          </p:cNvPr>
          <p:cNvSpPr/>
          <p:nvPr/>
        </p:nvSpPr>
        <p:spPr>
          <a:xfrm>
            <a:off x="832797" y="9047554"/>
            <a:ext cx="3281222"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lgn="r">
              <a:spcAft>
                <a:spcPts val="600"/>
              </a:spcAft>
            </a:pPr>
            <a:r>
              <a:rPr lang="en-US" sz="1000" i="1" dirty="0">
                <a:solidFill>
                  <a:schemeClr val="bg2">
                    <a:lumMod val="75000"/>
                  </a:schemeClr>
                </a:solidFill>
              </a:rPr>
              <a:t>‘The Blind People and the Elephant’</a:t>
            </a:r>
            <a:br>
              <a:rPr lang="en-US" sz="1000" i="1" dirty="0">
                <a:solidFill>
                  <a:schemeClr val="bg2">
                    <a:lumMod val="75000"/>
                  </a:schemeClr>
                </a:solidFill>
              </a:rPr>
            </a:br>
            <a:r>
              <a:rPr lang="en-US" sz="1000" dirty="0">
                <a:solidFill>
                  <a:schemeClr val="bg2">
                    <a:lumMod val="75000"/>
                  </a:schemeClr>
                </a:solidFill>
              </a:rPr>
              <a:t>– Old proverb, illustration from jainworld.com</a:t>
            </a:r>
          </a:p>
        </p:txBody>
      </p:sp>
      <p:pic>
        <p:nvPicPr>
          <p:cNvPr id="37" name="Picture 36">
            <a:extLst>
              <a:ext uri="{FF2B5EF4-FFF2-40B4-BE49-F238E27FC236}">
                <a16:creationId xmlns:a16="http://schemas.microsoft.com/office/drawing/2014/main" id="{7A781F06-3824-A14D-A086-E507E6DB20BC}"/>
              </a:ext>
            </a:extLst>
          </p:cNvPr>
          <p:cNvPicPr>
            <a:picLocks noChangeAspect="1"/>
          </p:cNvPicPr>
          <p:nvPr/>
        </p:nvPicPr>
        <p:blipFill>
          <a:blip r:embed="rId4"/>
          <a:stretch>
            <a:fillRect/>
          </a:stretch>
        </p:blipFill>
        <p:spPr>
          <a:xfrm>
            <a:off x="6907224" y="180515"/>
            <a:ext cx="261928" cy="206785"/>
          </a:xfrm>
          <a:prstGeom prst="rect">
            <a:avLst/>
          </a:prstGeom>
        </p:spPr>
      </p:pic>
      <p:sp>
        <p:nvSpPr>
          <p:cNvPr id="39" name="Rectangle 38">
            <a:extLst>
              <a:ext uri="{FF2B5EF4-FFF2-40B4-BE49-F238E27FC236}">
                <a16:creationId xmlns:a16="http://schemas.microsoft.com/office/drawing/2014/main" id="{51DC275F-95DC-5246-98C6-C36FE7DFD410}"/>
              </a:ext>
            </a:extLst>
          </p:cNvPr>
          <p:cNvSpPr/>
          <p:nvPr/>
        </p:nvSpPr>
        <p:spPr>
          <a:xfrm>
            <a:off x="5092185"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48" name="Group 47">
            <a:extLst>
              <a:ext uri="{FF2B5EF4-FFF2-40B4-BE49-F238E27FC236}">
                <a16:creationId xmlns:a16="http://schemas.microsoft.com/office/drawing/2014/main" id="{7D5788DF-8F35-DC45-AA00-85D3618FDA6B}"/>
              </a:ext>
            </a:extLst>
          </p:cNvPr>
          <p:cNvGrpSpPr/>
          <p:nvPr/>
        </p:nvGrpSpPr>
        <p:grpSpPr>
          <a:xfrm>
            <a:off x="5797754" y="219189"/>
            <a:ext cx="883274" cy="165434"/>
            <a:chOff x="5797754" y="431068"/>
            <a:chExt cx="883274" cy="165434"/>
          </a:xfrm>
        </p:grpSpPr>
        <p:sp>
          <p:nvSpPr>
            <p:cNvPr id="57" name="Hexagon 180">
              <a:extLst>
                <a:ext uri="{FF2B5EF4-FFF2-40B4-BE49-F238E27FC236}">
                  <a16:creationId xmlns:a16="http://schemas.microsoft.com/office/drawing/2014/main" id="{438590D7-AD2B-944F-8D4F-600749B67332}"/>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180">
              <a:extLst>
                <a:ext uri="{FF2B5EF4-FFF2-40B4-BE49-F238E27FC236}">
                  <a16:creationId xmlns:a16="http://schemas.microsoft.com/office/drawing/2014/main" id="{7ACB0CC7-E2A6-6A45-9BDE-900CED4FADBF}"/>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180">
              <a:extLst>
                <a:ext uri="{FF2B5EF4-FFF2-40B4-BE49-F238E27FC236}">
                  <a16:creationId xmlns:a16="http://schemas.microsoft.com/office/drawing/2014/main" id="{C2988C74-40E1-9243-873B-1A58909780C8}"/>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180">
              <a:extLst>
                <a:ext uri="{FF2B5EF4-FFF2-40B4-BE49-F238E27FC236}">
                  <a16:creationId xmlns:a16="http://schemas.microsoft.com/office/drawing/2014/main" id="{9FF5F2A2-03CA-E945-B683-E0C23236A073}"/>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a:extLst>
              <a:ext uri="{FF2B5EF4-FFF2-40B4-BE49-F238E27FC236}">
                <a16:creationId xmlns:a16="http://schemas.microsoft.com/office/drawing/2014/main" id="{EBBCCBF4-BE46-B84A-A189-CCFB81B889D5}"/>
              </a:ext>
            </a:extLst>
          </p:cNvPr>
          <p:cNvPicPr>
            <a:picLocks noChangeAspect="1"/>
          </p:cNvPicPr>
          <p:nvPr/>
        </p:nvPicPr>
        <p:blipFill>
          <a:blip r:embed="rId5"/>
          <a:stretch>
            <a:fillRect/>
          </a:stretch>
        </p:blipFill>
        <p:spPr>
          <a:xfrm>
            <a:off x="5522757" y="173265"/>
            <a:ext cx="206609" cy="237600"/>
          </a:xfrm>
          <a:prstGeom prst="rect">
            <a:avLst/>
          </a:prstGeom>
        </p:spPr>
      </p:pic>
      <p:grpSp>
        <p:nvGrpSpPr>
          <p:cNvPr id="62" name="Group 61">
            <a:extLst>
              <a:ext uri="{FF2B5EF4-FFF2-40B4-BE49-F238E27FC236}">
                <a16:creationId xmlns:a16="http://schemas.microsoft.com/office/drawing/2014/main" id="{A3F0D154-DDED-DE45-B8C7-FA9E62DA0F73}"/>
              </a:ext>
            </a:extLst>
          </p:cNvPr>
          <p:cNvGrpSpPr/>
          <p:nvPr/>
        </p:nvGrpSpPr>
        <p:grpSpPr>
          <a:xfrm>
            <a:off x="5797754" y="219189"/>
            <a:ext cx="879331" cy="160053"/>
            <a:chOff x="5797754" y="219189"/>
            <a:chExt cx="879331" cy="160053"/>
          </a:xfrm>
        </p:grpSpPr>
        <p:sp>
          <p:nvSpPr>
            <p:cNvPr id="63" name="TextBox 62">
              <a:extLst>
                <a:ext uri="{FF2B5EF4-FFF2-40B4-BE49-F238E27FC236}">
                  <a16:creationId xmlns:a16="http://schemas.microsoft.com/office/drawing/2014/main" id="{6283A121-5A53-7244-B4D9-50418B744CDB}"/>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64" name="TextBox 63">
              <a:extLst>
                <a:ext uri="{FF2B5EF4-FFF2-40B4-BE49-F238E27FC236}">
                  <a16:creationId xmlns:a16="http://schemas.microsoft.com/office/drawing/2014/main" id="{186B207B-488D-814E-80E0-4A7504CB9AC5}"/>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66" name="TextBox 65">
              <a:extLst>
                <a:ext uri="{FF2B5EF4-FFF2-40B4-BE49-F238E27FC236}">
                  <a16:creationId xmlns:a16="http://schemas.microsoft.com/office/drawing/2014/main" id="{DE4F33CE-B62E-344A-A8C0-88C80D48B893}"/>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67" name="TextBox 66">
              <a:extLst>
                <a:ext uri="{FF2B5EF4-FFF2-40B4-BE49-F238E27FC236}">
                  <a16:creationId xmlns:a16="http://schemas.microsoft.com/office/drawing/2014/main" id="{B3AA15C1-6AA3-B847-8EA4-2F96B0175C89}"/>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sp>
        <p:nvSpPr>
          <p:cNvPr id="70" name="Rectangle 69">
            <a:extLst>
              <a:ext uri="{FF2B5EF4-FFF2-40B4-BE49-F238E27FC236}">
                <a16:creationId xmlns:a16="http://schemas.microsoft.com/office/drawing/2014/main" id="{91F69119-8D07-C644-ACF6-255D6D66B010}"/>
              </a:ext>
            </a:extLst>
          </p:cNvPr>
          <p:cNvSpPr/>
          <p:nvPr/>
        </p:nvSpPr>
        <p:spPr>
          <a:xfrm>
            <a:off x="4817011" y="231008"/>
            <a:ext cx="206786" cy="131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rgbClr val="FFFFFF"/>
                </a:solidFill>
              </a:rPr>
              <a:t>U1</a:t>
            </a:r>
          </a:p>
        </p:txBody>
      </p:sp>
      <p:sp>
        <p:nvSpPr>
          <p:cNvPr id="72" name="Rectangle 71">
            <a:extLst>
              <a:ext uri="{FF2B5EF4-FFF2-40B4-BE49-F238E27FC236}">
                <a16:creationId xmlns:a16="http://schemas.microsoft.com/office/drawing/2014/main" id="{614FF167-56CC-C140-B77C-5BEAD3FC91A2}"/>
              </a:ext>
            </a:extLst>
          </p:cNvPr>
          <p:cNvSpPr/>
          <p:nvPr/>
        </p:nvSpPr>
        <p:spPr>
          <a:xfrm>
            <a:off x="4848404" y="442748"/>
            <a:ext cx="144000" cy="1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Picture 73">
            <a:extLst>
              <a:ext uri="{FF2B5EF4-FFF2-40B4-BE49-F238E27FC236}">
                <a16:creationId xmlns:a16="http://schemas.microsoft.com/office/drawing/2014/main" id="{C3DFAF7A-7836-E140-88C7-AA4470F00329}"/>
              </a:ext>
            </a:extLst>
          </p:cNvPr>
          <p:cNvPicPr>
            <a:picLocks noChangeAspect="1"/>
          </p:cNvPicPr>
          <p:nvPr/>
        </p:nvPicPr>
        <p:blipFill>
          <a:blip r:embed="rId6"/>
          <a:stretch>
            <a:fillRect/>
          </a:stretch>
        </p:blipFill>
        <p:spPr>
          <a:xfrm>
            <a:off x="4556972" y="166371"/>
            <a:ext cx="199893" cy="251589"/>
          </a:xfrm>
          <a:prstGeom prst="rect">
            <a:avLst/>
          </a:prstGeom>
        </p:spPr>
      </p:pic>
    </p:spTree>
    <p:extLst>
      <p:ext uri="{BB962C8B-B14F-4D97-AF65-F5344CB8AC3E}">
        <p14:creationId xmlns:p14="http://schemas.microsoft.com/office/powerpoint/2010/main" val="2352146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7</a:t>
            </a:fld>
            <a:endParaRPr lang="en-US" dirty="0"/>
          </a:p>
        </p:txBody>
      </p:sp>
      <p:sp>
        <p:nvSpPr>
          <p:cNvPr id="17" name="Rectangle 16">
            <a:extLst>
              <a:ext uri="{FF2B5EF4-FFF2-40B4-BE49-F238E27FC236}">
                <a16:creationId xmlns:a16="http://schemas.microsoft.com/office/drawing/2014/main" id="{C9CBF7C9-3E0B-C245-B5CD-4168C2DE943A}"/>
              </a:ext>
            </a:extLst>
          </p:cNvPr>
          <p:cNvSpPr/>
          <p:nvPr/>
        </p:nvSpPr>
        <p:spPr>
          <a:xfrm>
            <a:off x="390525" y="1132393"/>
            <a:ext cx="6775450" cy="864440"/>
          </a:xfrm>
          <a:prstGeom prst="rect">
            <a:avLst/>
          </a:prstGeom>
          <a:ln w="19050">
            <a:solidFill>
              <a:schemeClr val="accent5"/>
            </a:solidFill>
          </a:ln>
        </p:spPr>
        <p:txBody>
          <a:bodyPr wrap="square" lIns="180000" tIns="108000" rIns="180000" bIns="108000">
            <a:spAutoFit/>
          </a:bodyPr>
          <a:lstStyle/>
          <a:p>
            <a:r>
              <a:rPr lang="en-US" sz="1600" i="1" dirty="0">
                <a:solidFill>
                  <a:schemeClr val="accent5"/>
                </a:solidFill>
              </a:rPr>
              <a:t>“</a:t>
            </a:r>
            <a:r>
              <a:rPr lang="en-AU" sz="1600" i="1" dirty="0">
                <a:solidFill>
                  <a:schemeClr val="accent5"/>
                </a:solidFill>
              </a:rPr>
              <a:t>If I had an hour to solve a problem I'd spend 55 minutes thinking about the problem and 5 minutes thinking about solutions</a:t>
            </a:r>
            <a:r>
              <a:rPr lang="en-US" sz="1600" i="1" dirty="0">
                <a:solidFill>
                  <a:schemeClr val="accent5"/>
                </a:solidFill>
              </a:rPr>
              <a:t>.”</a:t>
            </a:r>
          </a:p>
          <a:p>
            <a:pPr algn="r"/>
            <a:r>
              <a:rPr lang="en-US" sz="1000" dirty="0">
                <a:solidFill>
                  <a:schemeClr val="accent5"/>
                </a:solidFill>
              </a:rPr>
              <a:t>— Albert Einstein</a:t>
            </a:r>
          </a:p>
        </p:txBody>
      </p:sp>
      <p:sp>
        <p:nvSpPr>
          <p:cNvPr id="10" name="Rectangle 9">
            <a:extLst>
              <a:ext uri="{FF2B5EF4-FFF2-40B4-BE49-F238E27FC236}">
                <a16:creationId xmlns:a16="http://schemas.microsoft.com/office/drawing/2014/main" id="{E07EF22F-0A5D-7148-9E53-543F67885A2A}"/>
              </a:ext>
            </a:extLst>
          </p:cNvPr>
          <p:cNvSpPr/>
          <p:nvPr/>
        </p:nvSpPr>
        <p:spPr>
          <a:xfrm>
            <a:off x="390525" y="5028123"/>
            <a:ext cx="6775451" cy="8336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600"/>
              </a:spcAft>
            </a:pPr>
            <a:r>
              <a:rPr lang="en-US" sz="1000" dirty="0">
                <a:solidFill>
                  <a:schemeClr val="tx2"/>
                </a:solidFill>
              </a:rPr>
              <a:t>It is very common for the start of the HCD process to feel messy, even a little uncomfortable. However it is important to embrace the uncertainty that characterises the early research and exploration. stages As the design process continues, the problem, underlying causes, possibilities and challenges start to emerge, and the direction for change starts to become clearer. Only once the problem space is truly understood in great detail can the solution start to be developed.</a:t>
            </a:r>
          </a:p>
        </p:txBody>
      </p:sp>
      <p:grpSp>
        <p:nvGrpSpPr>
          <p:cNvPr id="7" name="Group 6">
            <a:extLst>
              <a:ext uri="{FF2B5EF4-FFF2-40B4-BE49-F238E27FC236}">
                <a16:creationId xmlns:a16="http://schemas.microsoft.com/office/drawing/2014/main" id="{4A553107-1B87-DDAC-FE1F-5D012DBD866C}"/>
              </a:ext>
            </a:extLst>
          </p:cNvPr>
          <p:cNvGrpSpPr/>
          <p:nvPr/>
        </p:nvGrpSpPr>
        <p:grpSpPr>
          <a:xfrm>
            <a:off x="390525" y="2150752"/>
            <a:ext cx="6775450" cy="2391200"/>
            <a:chOff x="390525" y="2150752"/>
            <a:chExt cx="6775450" cy="2391200"/>
          </a:xfrm>
        </p:grpSpPr>
        <p:pic>
          <p:nvPicPr>
            <p:cNvPr id="9" name="Picture 8">
              <a:extLst>
                <a:ext uri="{FF2B5EF4-FFF2-40B4-BE49-F238E27FC236}">
                  <a16:creationId xmlns:a16="http://schemas.microsoft.com/office/drawing/2014/main" id="{440568A5-D299-304D-98AC-7CF108BD9669}"/>
                </a:ext>
              </a:extLst>
            </p:cNvPr>
            <p:cNvPicPr>
              <a:picLocks noChangeAspect="1"/>
            </p:cNvPicPr>
            <p:nvPr/>
          </p:nvPicPr>
          <p:blipFill>
            <a:blip r:embed="rId3"/>
            <a:stretch>
              <a:fillRect/>
            </a:stretch>
          </p:blipFill>
          <p:spPr>
            <a:xfrm>
              <a:off x="390525" y="2150752"/>
              <a:ext cx="6775450" cy="2114171"/>
            </a:xfrm>
            <a:prstGeom prst="rect">
              <a:avLst/>
            </a:prstGeom>
          </p:spPr>
        </p:pic>
        <p:sp>
          <p:nvSpPr>
            <p:cNvPr id="2" name="TextBox 1">
              <a:extLst>
                <a:ext uri="{FF2B5EF4-FFF2-40B4-BE49-F238E27FC236}">
                  <a16:creationId xmlns:a16="http://schemas.microsoft.com/office/drawing/2014/main" id="{50BA1147-B237-A34A-98A1-4BF18B6067FA}"/>
                </a:ext>
              </a:extLst>
            </p:cNvPr>
            <p:cNvSpPr txBox="1"/>
            <p:nvPr/>
          </p:nvSpPr>
          <p:spPr>
            <a:xfrm>
              <a:off x="390525" y="4295731"/>
              <a:ext cx="1681343" cy="246221"/>
            </a:xfrm>
            <a:prstGeom prst="rect">
              <a:avLst/>
            </a:prstGeom>
            <a:noFill/>
          </p:spPr>
          <p:txBody>
            <a:bodyPr wrap="square" rtlCol="0">
              <a:spAutoFit/>
            </a:bodyPr>
            <a:lstStyle/>
            <a:p>
              <a:pPr algn="ctr"/>
              <a:r>
                <a:rPr lang="en-US" sz="1000" dirty="0">
                  <a:solidFill>
                    <a:schemeClr val="accent5"/>
                  </a:solidFill>
                </a:rPr>
                <a:t>Research</a:t>
              </a:r>
            </a:p>
          </p:txBody>
        </p:sp>
        <p:sp>
          <p:nvSpPr>
            <p:cNvPr id="13" name="TextBox 12">
              <a:extLst>
                <a:ext uri="{FF2B5EF4-FFF2-40B4-BE49-F238E27FC236}">
                  <a16:creationId xmlns:a16="http://schemas.microsoft.com/office/drawing/2014/main" id="{5670963C-9ABF-174F-B524-363E881E7B95}"/>
                </a:ext>
              </a:extLst>
            </p:cNvPr>
            <p:cNvSpPr txBox="1"/>
            <p:nvPr/>
          </p:nvSpPr>
          <p:spPr>
            <a:xfrm>
              <a:off x="2867507" y="4295731"/>
              <a:ext cx="1681343" cy="246221"/>
            </a:xfrm>
            <a:prstGeom prst="rect">
              <a:avLst/>
            </a:prstGeom>
            <a:noFill/>
          </p:spPr>
          <p:txBody>
            <a:bodyPr wrap="square" rtlCol="0">
              <a:spAutoFit/>
            </a:bodyPr>
            <a:lstStyle/>
            <a:p>
              <a:pPr algn="ctr"/>
              <a:r>
                <a:rPr lang="en-US" sz="1000" dirty="0">
                  <a:solidFill>
                    <a:schemeClr val="accent5"/>
                  </a:solidFill>
                </a:rPr>
                <a:t>Concept prototype</a:t>
              </a:r>
            </a:p>
          </p:txBody>
        </p:sp>
        <p:sp>
          <p:nvSpPr>
            <p:cNvPr id="15" name="TextBox 14">
              <a:extLst>
                <a:ext uri="{FF2B5EF4-FFF2-40B4-BE49-F238E27FC236}">
                  <a16:creationId xmlns:a16="http://schemas.microsoft.com/office/drawing/2014/main" id="{D8BCD2C4-C801-3047-ACCF-C6B7E60C6030}"/>
                </a:ext>
              </a:extLst>
            </p:cNvPr>
            <p:cNvSpPr txBox="1"/>
            <p:nvPr/>
          </p:nvSpPr>
          <p:spPr>
            <a:xfrm>
              <a:off x="5970768" y="4295731"/>
              <a:ext cx="1195207" cy="246221"/>
            </a:xfrm>
            <a:prstGeom prst="rect">
              <a:avLst/>
            </a:prstGeom>
            <a:noFill/>
          </p:spPr>
          <p:txBody>
            <a:bodyPr wrap="square" rtlCol="0">
              <a:spAutoFit/>
            </a:bodyPr>
            <a:lstStyle/>
            <a:p>
              <a:pPr algn="ctr"/>
              <a:r>
                <a:rPr lang="en-US" sz="1000" dirty="0">
                  <a:solidFill>
                    <a:schemeClr val="accent5"/>
                  </a:solidFill>
                </a:rPr>
                <a:t>Solution</a:t>
              </a:r>
            </a:p>
          </p:txBody>
        </p:sp>
        <p:cxnSp>
          <p:nvCxnSpPr>
            <p:cNvPr id="6" name="Straight Arrow Connector 5">
              <a:extLst>
                <a:ext uri="{FF2B5EF4-FFF2-40B4-BE49-F238E27FC236}">
                  <a16:creationId xmlns:a16="http://schemas.microsoft.com/office/drawing/2014/main" id="{FD1945D9-04AA-DA4A-8A70-279F6938B442}"/>
                </a:ext>
              </a:extLst>
            </p:cNvPr>
            <p:cNvCxnSpPr>
              <a:cxnSpLocks/>
            </p:cNvCxnSpPr>
            <p:nvPr/>
          </p:nvCxnSpPr>
          <p:spPr>
            <a:xfrm flipV="1">
              <a:off x="1231196" y="3435725"/>
              <a:ext cx="0" cy="829198"/>
            </a:xfrm>
            <a:prstGeom prst="straightConnector1">
              <a:avLst/>
            </a:prstGeom>
            <a:ln w="1905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E6952CF-2543-6B4D-A231-F98FA90470E1}"/>
                </a:ext>
              </a:extLst>
            </p:cNvPr>
            <p:cNvCxnSpPr>
              <a:cxnSpLocks/>
            </p:cNvCxnSpPr>
            <p:nvPr/>
          </p:nvCxnSpPr>
          <p:spPr>
            <a:xfrm flipV="1">
              <a:off x="3700883" y="3537657"/>
              <a:ext cx="0" cy="727266"/>
            </a:xfrm>
            <a:prstGeom prst="straightConnector1">
              <a:avLst/>
            </a:prstGeom>
            <a:ln w="1905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0948512-5590-9441-8400-A146445B23DA}"/>
                </a:ext>
              </a:extLst>
            </p:cNvPr>
            <p:cNvCxnSpPr>
              <a:cxnSpLocks/>
            </p:cNvCxnSpPr>
            <p:nvPr/>
          </p:nvCxnSpPr>
          <p:spPr>
            <a:xfrm flipV="1">
              <a:off x="6565356" y="3479784"/>
              <a:ext cx="0" cy="785140"/>
            </a:xfrm>
            <a:prstGeom prst="straightConnector1">
              <a:avLst/>
            </a:prstGeom>
            <a:ln w="19050">
              <a:solidFill>
                <a:schemeClr val="accent5"/>
              </a:solidFill>
              <a:tailEnd type="ova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0E1457BF-12D4-5947-BD63-C96D9777BB25}"/>
              </a:ext>
            </a:extLst>
          </p:cNvPr>
          <p:cNvSpPr/>
          <p:nvPr/>
        </p:nvSpPr>
        <p:spPr>
          <a:xfrm>
            <a:off x="390525" y="4721120"/>
            <a:ext cx="6775451" cy="3719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lgn="r">
              <a:spcAft>
                <a:spcPts val="600"/>
              </a:spcAft>
            </a:pPr>
            <a:r>
              <a:rPr lang="en-US" sz="1000" i="1" dirty="0">
                <a:solidFill>
                  <a:schemeClr val="bg2">
                    <a:lumMod val="75000"/>
                  </a:schemeClr>
                </a:solidFill>
              </a:rPr>
              <a:t>‘The Design Squiggle’</a:t>
            </a:r>
            <a:r>
              <a:rPr lang="en-US" sz="1000" dirty="0">
                <a:solidFill>
                  <a:schemeClr val="bg2">
                    <a:lumMod val="75000"/>
                  </a:schemeClr>
                </a:solidFill>
              </a:rPr>
              <a:t> – Damien Newman</a:t>
            </a:r>
          </a:p>
        </p:txBody>
      </p:sp>
      <p:sp>
        <p:nvSpPr>
          <p:cNvPr id="24" name="Title 1">
            <a:extLst>
              <a:ext uri="{FF2B5EF4-FFF2-40B4-BE49-F238E27FC236}">
                <a16:creationId xmlns:a16="http://schemas.microsoft.com/office/drawing/2014/main" id="{2A4A90E8-6EAE-5441-82CB-470F3028E0C8}"/>
              </a:ext>
            </a:extLst>
          </p:cNvPr>
          <p:cNvSpPr>
            <a:spLocks noGrp="1"/>
          </p:cNvSpPr>
          <p:nvPr>
            <p:ph type="title"/>
          </p:nvPr>
        </p:nvSpPr>
        <p:spPr>
          <a:xfrm>
            <a:off x="390522" y="390525"/>
            <a:ext cx="6775451" cy="1136650"/>
          </a:xfrm>
        </p:spPr>
        <p:txBody>
          <a:bodyPr lIns="144000" tIns="108000" anchor="t">
            <a:noAutofit/>
          </a:bodyPr>
          <a:lstStyle/>
          <a:p>
            <a:pPr lvl="0" defTabSz="457200">
              <a:lnSpc>
                <a:spcPct val="100000"/>
              </a:lnSpc>
              <a:spcBef>
                <a:spcPts val="0"/>
              </a:spcBef>
            </a:pPr>
            <a:r>
              <a:rPr lang="en-US" sz="2800" b="1" dirty="0">
                <a:solidFill>
                  <a:schemeClr val="accent5"/>
                </a:solidFill>
                <a:ea typeface="+mn-ea"/>
                <a:cs typeface="Gill Sans Nova Ultra Bold" panose="020F0502020204030204" pitchFamily="34" charset="0"/>
              </a:rPr>
              <a:t>HCD Mindset</a:t>
            </a:r>
            <a:endParaRPr lang="en-US" b="1" dirty="0">
              <a:solidFill>
                <a:schemeClr val="accent5"/>
              </a:solidFill>
              <a:cs typeface="Gill Sans Nova Ultra Bold" panose="020F0502020204030204" pitchFamily="34" charset="0"/>
            </a:endParaRPr>
          </a:p>
        </p:txBody>
      </p:sp>
      <p:sp>
        <p:nvSpPr>
          <p:cNvPr id="25" name="Rectangle 24">
            <a:extLst>
              <a:ext uri="{FF2B5EF4-FFF2-40B4-BE49-F238E27FC236}">
                <a16:creationId xmlns:a16="http://schemas.microsoft.com/office/drawing/2014/main" id="{BA70EECE-3852-4140-AF71-70E589B77AB6}"/>
              </a:ext>
            </a:extLst>
          </p:cNvPr>
          <p:cNvSpPr/>
          <p:nvPr/>
        </p:nvSpPr>
        <p:spPr>
          <a:xfrm>
            <a:off x="390525" y="5937302"/>
            <a:ext cx="6845312" cy="4335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600"/>
              </a:spcAft>
            </a:pPr>
            <a:r>
              <a:rPr lang="en-US" sz="1400" b="1" dirty="0">
                <a:solidFill>
                  <a:schemeClr val="tx1"/>
                </a:solidFill>
              </a:rPr>
              <a:t>Taking an HCD approach</a:t>
            </a:r>
          </a:p>
        </p:txBody>
      </p:sp>
      <p:grpSp>
        <p:nvGrpSpPr>
          <p:cNvPr id="3" name="Group 2">
            <a:extLst>
              <a:ext uri="{FF2B5EF4-FFF2-40B4-BE49-F238E27FC236}">
                <a16:creationId xmlns:a16="http://schemas.microsoft.com/office/drawing/2014/main" id="{B03489EA-B0C1-D240-880F-28D9C3ECA380}"/>
              </a:ext>
            </a:extLst>
          </p:cNvPr>
          <p:cNvGrpSpPr/>
          <p:nvPr/>
        </p:nvGrpSpPr>
        <p:grpSpPr>
          <a:xfrm>
            <a:off x="428327" y="6406960"/>
            <a:ext cx="6769707" cy="3096285"/>
            <a:chOff x="390521" y="6395256"/>
            <a:chExt cx="6769707" cy="3455326"/>
          </a:xfrm>
        </p:grpSpPr>
        <p:sp>
          <p:nvSpPr>
            <p:cNvPr id="26" name="Rectangle 25">
              <a:extLst>
                <a:ext uri="{FF2B5EF4-FFF2-40B4-BE49-F238E27FC236}">
                  <a16:creationId xmlns:a16="http://schemas.microsoft.com/office/drawing/2014/main" id="{9D6915ED-1F8E-1440-9E81-7F5FAAB5AE47}"/>
                </a:ext>
              </a:extLst>
            </p:cNvPr>
            <p:cNvSpPr/>
            <p:nvPr/>
          </p:nvSpPr>
          <p:spPr>
            <a:xfrm>
              <a:off x="390521" y="6395256"/>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Be curious</a:t>
              </a:r>
            </a:p>
          </p:txBody>
        </p:sp>
        <p:sp>
          <p:nvSpPr>
            <p:cNvPr id="43" name="Rectangle 42">
              <a:extLst>
                <a:ext uri="{FF2B5EF4-FFF2-40B4-BE49-F238E27FC236}">
                  <a16:creationId xmlns:a16="http://schemas.microsoft.com/office/drawing/2014/main" id="{3525829C-D216-AD4D-9285-35D05628B67E}"/>
                </a:ext>
              </a:extLst>
            </p:cNvPr>
            <p:cNvSpPr/>
            <p:nvPr/>
          </p:nvSpPr>
          <p:spPr>
            <a:xfrm>
              <a:off x="2691820" y="6395256"/>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Be open-minded</a:t>
              </a:r>
            </a:p>
          </p:txBody>
        </p:sp>
        <p:sp>
          <p:nvSpPr>
            <p:cNvPr id="44" name="Rectangle 43">
              <a:extLst>
                <a:ext uri="{FF2B5EF4-FFF2-40B4-BE49-F238E27FC236}">
                  <a16:creationId xmlns:a16="http://schemas.microsoft.com/office/drawing/2014/main" id="{B25528DB-266D-F948-A33C-FA312D2D5ED9}"/>
                </a:ext>
              </a:extLst>
            </p:cNvPr>
            <p:cNvSpPr/>
            <p:nvPr/>
          </p:nvSpPr>
          <p:spPr>
            <a:xfrm>
              <a:off x="4984194" y="6395256"/>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Have deep empathy</a:t>
              </a:r>
            </a:p>
          </p:txBody>
        </p:sp>
        <p:sp>
          <p:nvSpPr>
            <p:cNvPr id="45" name="Rectangle 44">
              <a:extLst>
                <a:ext uri="{FF2B5EF4-FFF2-40B4-BE49-F238E27FC236}">
                  <a16:creationId xmlns:a16="http://schemas.microsoft.com/office/drawing/2014/main" id="{8E907D0E-5FAB-3949-BD5E-8F8FE7BDA27A}"/>
                </a:ext>
              </a:extLst>
            </p:cNvPr>
            <p:cNvSpPr/>
            <p:nvPr/>
          </p:nvSpPr>
          <p:spPr>
            <a:xfrm>
              <a:off x="390521" y="7107002"/>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Listen</a:t>
              </a:r>
            </a:p>
          </p:txBody>
        </p:sp>
        <p:sp>
          <p:nvSpPr>
            <p:cNvPr id="46" name="Rectangle 45">
              <a:extLst>
                <a:ext uri="{FF2B5EF4-FFF2-40B4-BE49-F238E27FC236}">
                  <a16:creationId xmlns:a16="http://schemas.microsoft.com/office/drawing/2014/main" id="{FBC0A020-96B5-684F-BB8C-F8AE4775EF11}"/>
                </a:ext>
              </a:extLst>
            </p:cNvPr>
            <p:cNvSpPr/>
            <p:nvPr/>
          </p:nvSpPr>
          <p:spPr>
            <a:xfrm>
              <a:off x="2691820" y="7107002"/>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Use intuition</a:t>
              </a:r>
            </a:p>
          </p:txBody>
        </p:sp>
        <p:sp>
          <p:nvSpPr>
            <p:cNvPr id="47" name="Rectangle 46">
              <a:extLst>
                <a:ext uri="{FF2B5EF4-FFF2-40B4-BE49-F238E27FC236}">
                  <a16:creationId xmlns:a16="http://schemas.microsoft.com/office/drawing/2014/main" id="{D8CDD54A-C010-FF40-BADA-338D182F487D}"/>
                </a:ext>
              </a:extLst>
            </p:cNvPr>
            <p:cNvSpPr/>
            <p:nvPr/>
          </p:nvSpPr>
          <p:spPr>
            <a:xfrm>
              <a:off x="4984194" y="7107002"/>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Stay mindful</a:t>
              </a:r>
            </a:p>
          </p:txBody>
        </p:sp>
        <p:sp>
          <p:nvSpPr>
            <p:cNvPr id="48" name="Rectangle 47">
              <a:extLst>
                <a:ext uri="{FF2B5EF4-FFF2-40B4-BE49-F238E27FC236}">
                  <a16:creationId xmlns:a16="http://schemas.microsoft.com/office/drawing/2014/main" id="{EA75A9D3-0755-A04A-B267-9FAA2CDACE90}"/>
                </a:ext>
              </a:extLst>
            </p:cNvPr>
            <p:cNvSpPr/>
            <p:nvPr/>
          </p:nvSpPr>
          <p:spPr>
            <a:xfrm>
              <a:off x="390521" y="7818749"/>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Have patience</a:t>
              </a:r>
            </a:p>
          </p:txBody>
        </p:sp>
        <p:sp>
          <p:nvSpPr>
            <p:cNvPr id="49" name="Rectangle 48">
              <a:extLst>
                <a:ext uri="{FF2B5EF4-FFF2-40B4-BE49-F238E27FC236}">
                  <a16:creationId xmlns:a16="http://schemas.microsoft.com/office/drawing/2014/main" id="{614B1E4F-1A98-304C-BF86-C577EF08C0E6}"/>
                </a:ext>
              </a:extLst>
            </p:cNvPr>
            <p:cNvSpPr/>
            <p:nvPr/>
          </p:nvSpPr>
          <p:spPr>
            <a:xfrm>
              <a:off x="2691820" y="7818749"/>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Think iteratively</a:t>
              </a:r>
            </a:p>
          </p:txBody>
        </p:sp>
        <p:sp>
          <p:nvSpPr>
            <p:cNvPr id="50" name="Rectangle 49">
              <a:extLst>
                <a:ext uri="{FF2B5EF4-FFF2-40B4-BE49-F238E27FC236}">
                  <a16:creationId xmlns:a16="http://schemas.microsoft.com/office/drawing/2014/main" id="{30975273-D9A7-0747-B3BE-2245A374B078}"/>
                </a:ext>
              </a:extLst>
            </p:cNvPr>
            <p:cNvSpPr/>
            <p:nvPr/>
          </p:nvSpPr>
          <p:spPr>
            <a:xfrm>
              <a:off x="4984194" y="7818749"/>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Collaborate</a:t>
              </a:r>
            </a:p>
          </p:txBody>
        </p:sp>
        <p:sp>
          <p:nvSpPr>
            <p:cNvPr id="51" name="Rectangle 50">
              <a:extLst>
                <a:ext uri="{FF2B5EF4-FFF2-40B4-BE49-F238E27FC236}">
                  <a16:creationId xmlns:a16="http://schemas.microsoft.com/office/drawing/2014/main" id="{B1D7B282-4065-F449-808F-D8F958E2C1AE}"/>
                </a:ext>
              </a:extLst>
            </p:cNvPr>
            <p:cNvSpPr/>
            <p:nvPr/>
          </p:nvSpPr>
          <p:spPr>
            <a:xfrm>
              <a:off x="390521" y="8530641"/>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Embrace ambiguity</a:t>
              </a:r>
            </a:p>
          </p:txBody>
        </p:sp>
        <p:sp>
          <p:nvSpPr>
            <p:cNvPr id="52" name="Rectangle 51">
              <a:extLst>
                <a:ext uri="{FF2B5EF4-FFF2-40B4-BE49-F238E27FC236}">
                  <a16:creationId xmlns:a16="http://schemas.microsoft.com/office/drawing/2014/main" id="{75F1653F-0ECA-EF48-A944-AA857D4CAA65}"/>
                </a:ext>
              </a:extLst>
            </p:cNvPr>
            <p:cNvSpPr/>
            <p:nvPr/>
          </p:nvSpPr>
          <p:spPr>
            <a:xfrm>
              <a:off x="2691820" y="8530641"/>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Be creative</a:t>
              </a:r>
            </a:p>
          </p:txBody>
        </p:sp>
        <p:sp>
          <p:nvSpPr>
            <p:cNvPr id="53" name="Rectangle 52">
              <a:extLst>
                <a:ext uri="{FF2B5EF4-FFF2-40B4-BE49-F238E27FC236}">
                  <a16:creationId xmlns:a16="http://schemas.microsoft.com/office/drawing/2014/main" id="{DA8CC04C-BAF5-D14B-A27F-DB127A32EE42}"/>
                </a:ext>
              </a:extLst>
            </p:cNvPr>
            <p:cNvSpPr/>
            <p:nvPr/>
          </p:nvSpPr>
          <p:spPr>
            <a:xfrm>
              <a:off x="4984194" y="8530641"/>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Don’t be afraid to fail</a:t>
              </a:r>
            </a:p>
          </p:txBody>
        </p:sp>
        <p:sp>
          <p:nvSpPr>
            <p:cNvPr id="54" name="Rectangle 53">
              <a:extLst>
                <a:ext uri="{FF2B5EF4-FFF2-40B4-BE49-F238E27FC236}">
                  <a16:creationId xmlns:a16="http://schemas.microsoft.com/office/drawing/2014/main" id="{E8627A3C-45BA-0B4E-9735-1EE65B2B87CE}"/>
                </a:ext>
              </a:extLst>
            </p:cNvPr>
            <p:cNvSpPr/>
            <p:nvPr/>
          </p:nvSpPr>
          <p:spPr>
            <a:xfrm>
              <a:off x="390521" y="9242388"/>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Have courage</a:t>
              </a:r>
            </a:p>
          </p:txBody>
        </p:sp>
        <p:sp>
          <p:nvSpPr>
            <p:cNvPr id="55" name="Rectangle 54">
              <a:extLst>
                <a:ext uri="{FF2B5EF4-FFF2-40B4-BE49-F238E27FC236}">
                  <a16:creationId xmlns:a16="http://schemas.microsoft.com/office/drawing/2014/main" id="{71127353-269E-0346-92A3-756CB4CCD8AD}"/>
                </a:ext>
              </a:extLst>
            </p:cNvPr>
            <p:cNvSpPr/>
            <p:nvPr/>
          </p:nvSpPr>
          <p:spPr>
            <a:xfrm>
              <a:off x="2691820" y="9242388"/>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Practice resilience</a:t>
              </a:r>
            </a:p>
          </p:txBody>
        </p:sp>
        <p:sp>
          <p:nvSpPr>
            <p:cNvPr id="56" name="Rectangle 55">
              <a:extLst>
                <a:ext uri="{FF2B5EF4-FFF2-40B4-BE49-F238E27FC236}">
                  <a16:creationId xmlns:a16="http://schemas.microsoft.com/office/drawing/2014/main" id="{2B8D59AA-802B-A741-8960-6BD3E3C73E9A}"/>
                </a:ext>
              </a:extLst>
            </p:cNvPr>
            <p:cNvSpPr/>
            <p:nvPr/>
          </p:nvSpPr>
          <p:spPr>
            <a:xfrm>
              <a:off x="4984194" y="9242388"/>
              <a:ext cx="2176034" cy="6081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Utilise optimism</a:t>
              </a:r>
            </a:p>
          </p:txBody>
        </p:sp>
      </p:grpSp>
      <p:pic>
        <p:nvPicPr>
          <p:cNvPr id="32" name="Picture 31">
            <a:extLst>
              <a:ext uri="{FF2B5EF4-FFF2-40B4-BE49-F238E27FC236}">
                <a16:creationId xmlns:a16="http://schemas.microsoft.com/office/drawing/2014/main" id="{174294AD-E1DA-824D-AF30-798822911815}"/>
              </a:ext>
            </a:extLst>
          </p:cNvPr>
          <p:cNvPicPr>
            <a:picLocks noChangeAspect="1"/>
          </p:cNvPicPr>
          <p:nvPr/>
        </p:nvPicPr>
        <p:blipFill>
          <a:blip r:embed="rId4"/>
          <a:stretch>
            <a:fillRect/>
          </a:stretch>
        </p:blipFill>
        <p:spPr>
          <a:xfrm>
            <a:off x="6907224" y="180515"/>
            <a:ext cx="261928" cy="206785"/>
          </a:xfrm>
          <a:prstGeom prst="rect">
            <a:avLst/>
          </a:prstGeom>
        </p:spPr>
      </p:pic>
      <p:sp>
        <p:nvSpPr>
          <p:cNvPr id="33" name="Rectangle 32">
            <a:extLst>
              <a:ext uri="{FF2B5EF4-FFF2-40B4-BE49-F238E27FC236}">
                <a16:creationId xmlns:a16="http://schemas.microsoft.com/office/drawing/2014/main" id="{81F54FB8-4530-5141-8805-8AD9314DD633}"/>
              </a:ext>
            </a:extLst>
          </p:cNvPr>
          <p:cNvSpPr/>
          <p:nvPr/>
        </p:nvSpPr>
        <p:spPr>
          <a:xfrm>
            <a:off x="5092185"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34" name="Group 33">
            <a:extLst>
              <a:ext uri="{FF2B5EF4-FFF2-40B4-BE49-F238E27FC236}">
                <a16:creationId xmlns:a16="http://schemas.microsoft.com/office/drawing/2014/main" id="{A28DD358-1FEF-7747-B63D-E0D6BF2C1576}"/>
              </a:ext>
            </a:extLst>
          </p:cNvPr>
          <p:cNvGrpSpPr/>
          <p:nvPr/>
        </p:nvGrpSpPr>
        <p:grpSpPr>
          <a:xfrm>
            <a:off x="5797754" y="219189"/>
            <a:ext cx="883274" cy="165434"/>
            <a:chOff x="5797754" y="431068"/>
            <a:chExt cx="883274" cy="165434"/>
          </a:xfrm>
        </p:grpSpPr>
        <p:sp>
          <p:nvSpPr>
            <p:cNvPr id="35" name="Hexagon 180">
              <a:extLst>
                <a:ext uri="{FF2B5EF4-FFF2-40B4-BE49-F238E27FC236}">
                  <a16:creationId xmlns:a16="http://schemas.microsoft.com/office/drawing/2014/main" id="{FB1B4131-3F04-5349-B9A5-147C24B0EFCA}"/>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180">
              <a:extLst>
                <a:ext uri="{FF2B5EF4-FFF2-40B4-BE49-F238E27FC236}">
                  <a16:creationId xmlns:a16="http://schemas.microsoft.com/office/drawing/2014/main" id="{C7146AC3-F471-7E45-AB67-025FD7E3BDF9}"/>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180">
              <a:extLst>
                <a:ext uri="{FF2B5EF4-FFF2-40B4-BE49-F238E27FC236}">
                  <a16:creationId xmlns:a16="http://schemas.microsoft.com/office/drawing/2014/main" id="{8AE9539D-4C60-7842-BD90-060FA9B3BBFD}"/>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180">
              <a:extLst>
                <a:ext uri="{FF2B5EF4-FFF2-40B4-BE49-F238E27FC236}">
                  <a16:creationId xmlns:a16="http://schemas.microsoft.com/office/drawing/2014/main" id="{5E7F24CC-5ADB-CB4D-849A-BDF7159F2359}"/>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9" name="Picture 38">
            <a:extLst>
              <a:ext uri="{FF2B5EF4-FFF2-40B4-BE49-F238E27FC236}">
                <a16:creationId xmlns:a16="http://schemas.microsoft.com/office/drawing/2014/main" id="{96A5A72A-3520-6347-8ACE-938DE23318E9}"/>
              </a:ext>
            </a:extLst>
          </p:cNvPr>
          <p:cNvPicPr>
            <a:picLocks noChangeAspect="1"/>
          </p:cNvPicPr>
          <p:nvPr/>
        </p:nvPicPr>
        <p:blipFill>
          <a:blip r:embed="rId5"/>
          <a:stretch>
            <a:fillRect/>
          </a:stretch>
        </p:blipFill>
        <p:spPr>
          <a:xfrm>
            <a:off x="5522757" y="173265"/>
            <a:ext cx="206609" cy="237600"/>
          </a:xfrm>
          <a:prstGeom prst="rect">
            <a:avLst/>
          </a:prstGeom>
        </p:spPr>
      </p:pic>
      <p:grpSp>
        <p:nvGrpSpPr>
          <p:cNvPr id="40" name="Group 39">
            <a:extLst>
              <a:ext uri="{FF2B5EF4-FFF2-40B4-BE49-F238E27FC236}">
                <a16:creationId xmlns:a16="http://schemas.microsoft.com/office/drawing/2014/main" id="{0399F575-79BB-0F4C-BEDD-D0CC48439F60}"/>
              </a:ext>
            </a:extLst>
          </p:cNvPr>
          <p:cNvGrpSpPr/>
          <p:nvPr/>
        </p:nvGrpSpPr>
        <p:grpSpPr>
          <a:xfrm>
            <a:off x="5797754" y="219189"/>
            <a:ext cx="879331" cy="160053"/>
            <a:chOff x="5797754" y="219189"/>
            <a:chExt cx="879331" cy="160053"/>
          </a:xfrm>
        </p:grpSpPr>
        <p:sp>
          <p:nvSpPr>
            <p:cNvPr id="41" name="TextBox 40">
              <a:extLst>
                <a:ext uri="{FF2B5EF4-FFF2-40B4-BE49-F238E27FC236}">
                  <a16:creationId xmlns:a16="http://schemas.microsoft.com/office/drawing/2014/main" id="{A3927BF5-4B52-9A41-8F65-4832BC27F419}"/>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42" name="TextBox 41">
              <a:extLst>
                <a:ext uri="{FF2B5EF4-FFF2-40B4-BE49-F238E27FC236}">
                  <a16:creationId xmlns:a16="http://schemas.microsoft.com/office/drawing/2014/main" id="{D19E00F0-56E3-B448-BDC5-816DB2C8A41B}"/>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57" name="TextBox 56">
              <a:extLst>
                <a:ext uri="{FF2B5EF4-FFF2-40B4-BE49-F238E27FC236}">
                  <a16:creationId xmlns:a16="http://schemas.microsoft.com/office/drawing/2014/main" id="{70D72BA0-10B7-1946-9E56-D65CFAAF584B}"/>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58" name="TextBox 57">
              <a:extLst>
                <a:ext uri="{FF2B5EF4-FFF2-40B4-BE49-F238E27FC236}">
                  <a16:creationId xmlns:a16="http://schemas.microsoft.com/office/drawing/2014/main" id="{CFCD0C61-DD26-1248-893D-4B7C49CC5B7A}"/>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sp>
        <p:nvSpPr>
          <p:cNvPr id="61" name="Rectangle 60">
            <a:extLst>
              <a:ext uri="{FF2B5EF4-FFF2-40B4-BE49-F238E27FC236}">
                <a16:creationId xmlns:a16="http://schemas.microsoft.com/office/drawing/2014/main" id="{0C64FCAF-BA33-D249-B488-75C84A071765}"/>
              </a:ext>
            </a:extLst>
          </p:cNvPr>
          <p:cNvSpPr/>
          <p:nvPr/>
        </p:nvSpPr>
        <p:spPr>
          <a:xfrm>
            <a:off x="4817011" y="231008"/>
            <a:ext cx="206786" cy="131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rgbClr val="FFFFFF"/>
                </a:solidFill>
              </a:rPr>
              <a:t>U1</a:t>
            </a:r>
          </a:p>
        </p:txBody>
      </p:sp>
      <p:sp>
        <p:nvSpPr>
          <p:cNvPr id="63" name="Rectangle 62">
            <a:extLst>
              <a:ext uri="{FF2B5EF4-FFF2-40B4-BE49-F238E27FC236}">
                <a16:creationId xmlns:a16="http://schemas.microsoft.com/office/drawing/2014/main" id="{54B3A579-B0E5-6E4E-94EE-03133ACF1BD4}"/>
              </a:ext>
            </a:extLst>
          </p:cNvPr>
          <p:cNvSpPr/>
          <p:nvPr/>
        </p:nvSpPr>
        <p:spPr>
          <a:xfrm>
            <a:off x="4848404" y="442748"/>
            <a:ext cx="144000" cy="1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A20FA3D9-8F39-A949-BD57-35285A32CFDF}"/>
              </a:ext>
            </a:extLst>
          </p:cNvPr>
          <p:cNvPicPr>
            <a:picLocks noChangeAspect="1"/>
          </p:cNvPicPr>
          <p:nvPr/>
        </p:nvPicPr>
        <p:blipFill>
          <a:blip r:embed="rId6"/>
          <a:stretch>
            <a:fillRect/>
          </a:stretch>
        </p:blipFill>
        <p:spPr>
          <a:xfrm>
            <a:off x="4556972" y="166371"/>
            <a:ext cx="199893" cy="251589"/>
          </a:xfrm>
          <a:prstGeom prst="rect">
            <a:avLst/>
          </a:prstGeom>
        </p:spPr>
      </p:pic>
      <p:sp>
        <p:nvSpPr>
          <p:cNvPr id="60" name="Rectangle 59">
            <a:extLst>
              <a:ext uri="{FF2B5EF4-FFF2-40B4-BE49-F238E27FC236}">
                <a16:creationId xmlns:a16="http://schemas.microsoft.com/office/drawing/2014/main" id="{4639A336-3213-8B4A-92C0-D948054F9442}"/>
              </a:ext>
            </a:extLst>
          </p:cNvPr>
          <p:cNvSpPr/>
          <p:nvPr/>
        </p:nvSpPr>
        <p:spPr>
          <a:xfrm>
            <a:off x="390525" y="9438250"/>
            <a:ext cx="6775451" cy="8336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600"/>
              </a:spcAft>
            </a:pPr>
            <a:r>
              <a:rPr lang="en-AU" sz="1000" dirty="0">
                <a:solidFill>
                  <a:schemeClr val="tx2"/>
                </a:solidFill>
              </a:rPr>
              <a:t>These mindsets are provided as ’Mindset Cards’ in the resource library in Part 3 of the toolkit. These can be used as a prompt to remind participants to take a ‘designerly’ approach to the Human Centred Design process. It’s a good idea to translate these into the local language, then select 3 or 4 at the beginning of each workshop session to share. This emphasises the need to think and work in a different way to what participants might be used to.</a:t>
            </a:r>
            <a:endParaRPr lang="en-US" sz="1000" dirty="0">
              <a:solidFill>
                <a:schemeClr val="tx2"/>
              </a:solidFill>
            </a:endParaRPr>
          </a:p>
        </p:txBody>
      </p:sp>
    </p:spTree>
    <p:extLst>
      <p:ext uri="{BB962C8B-B14F-4D97-AF65-F5344CB8AC3E}">
        <p14:creationId xmlns:p14="http://schemas.microsoft.com/office/powerpoint/2010/main" val="2114543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4149C3A4-E456-274A-93E6-292C69A89704}"/>
              </a:ext>
            </a:extLst>
          </p:cNvPr>
          <p:cNvSpPr/>
          <p:nvPr/>
        </p:nvSpPr>
        <p:spPr>
          <a:xfrm>
            <a:off x="390525" y="4264097"/>
            <a:ext cx="6775451" cy="371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lgn="r">
              <a:spcAft>
                <a:spcPts val="600"/>
              </a:spcAft>
            </a:pPr>
            <a:r>
              <a:rPr lang="en-US" sz="1000" i="1" dirty="0">
                <a:solidFill>
                  <a:schemeClr val="bg2">
                    <a:lumMod val="75000"/>
                  </a:schemeClr>
                </a:solidFill>
              </a:rPr>
              <a:t>‘The ThinkPlace Design System’</a:t>
            </a:r>
            <a:r>
              <a:rPr lang="en-US" sz="1000" dirty="0">
                <a:solidFill>
                  <a:schemeClr val="bg2">
                    <a:lumMod val="75000"/>
                  </a:schemeClr>
                </a:solidFill>
              </a:rPr>
              <a:t> – ThinkPlace</a:t>
            </a:r>
          </a:p>
        </p:txBody>
      </p:sp>
      <p:sp>
        <p:nvSpPr>
          <p:cNvPr id="135" name="Rectangle 134">
            <a:extLst>
              <a:ext uri="{FF2B5EF4-FFF2-40B4-BE49-F238E27FC236}">
                <a16:creationId xmlns:a16="http://schemas.microsoft.com/office/drawing/2014/main" id="{F691C307-FC9C-EF47-A54E-D22581EDFBE7}"/>
              </a:ext>
            </a:extLst>
          </p:cNvPr>
          <p:cNvSpPr/>
          <p:nvPr/>
        </p:nvSpPr>
        <p:spPr>
          <a:xfrm>
            <a:off x="432966" y="8162670"/>
            <a:ext cx="3245655" cy="2621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378A441-1226-EA49-B0FA-9EC96638B271}"/>
              </a:ext>
            </a:extLst>
          </p:cNvPr>
          <p:cNvSpPr/>
          <p:nvPr/>
        </p:nvSpPr>
        <p:spPr>
          <a:xfrm>
            <a:off x="432967" y="2161261"/>
            <a:ext cx="2865348" cy="2621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B4C87D25-2509-DF4A-A790-B8077A48CF52}"/>
              </a:ext>
            </a:extLst>
          </p:cNvPr>
          <p:cNvSpPr/>
          <p:nvPr/>
        </p:nvSpPr>
        <p:spPr>
          <a:xfrm>
            <a:off x="390525" y="1908706"/>
            <a:ext cx="6845312" cy="638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400"/>
              </a:spcAft>
            </a:pPr>
            <a:r>
              <a:rPr lang="en-AU" sz="1000" dirty="0">
                <a:solidFill>
                  <a:schemeClr val="tx1"/>
                </a:solidFill>
              </a:rPr>
              <a:t>To structure your design process:</a:t>
            </a:r>
          </a:p>
          <a:p>
            <a:pPr>
              <a:spcAft>
                <a:spcPts val="600"/>
              </a:spcAft>
            </a:pPr>
            <a:r>
              <a:rPr lang="en-AU" sz="1400" b="1" dirty="0">
                <a:solidFill>
                  <a:schemeClr val="bg1"/>
                </a:solidFill>
              </a:rPr>
              <a:t>The ThinkPlace Design System</a:t>
            </a:r>
            <a:r>
              <a:rPr lang="en-AU" sz="1400" b="1" baseline="30000" dirty="0">
                <a:solidFill>
                  <a:schemeClr val="bg1"/>
                </a:solidFill>
              </a:rPr>
              <a:t>TM</a:t>
            </a:r>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8</a:t>
            </a:fld>
            <a:endParaRPr lang="en-US" dirty="0"/>
          </a:p>
        </p:txBody>
      </p:sp>
      <p:sp>
        <p:nvSpPr>
          <p:cNvPr id="24" name="Title 1">
            <a:extLst>
              <a:ext uri="{FF2B5EF4-FFF2-40B4-BE49-F238E27FC236}">
                <a16:creationId xmlns:a16="http://schemas.microsoft.com/office/drawing/2014/main" id="{2A4A90E8-6EAE-5441-82CB-470F3028E0C8}"/>
              </a:ext>
            </a:extLst>
          </p:cNvPr>
          <p:cNvSpPr>
            <a:spLocks noGrp="1"/>
          </p:cNvSpPr>
          <p:nvPr>
            <p:ph type="title"/>
          </p:nvPr>
        </p:nvSpPr>
        <p:spPr>
          <a:xfrm>
            <a:off x="390522" y="390525"/>
            <a:ext cx="6775451" cy="638170"/>
          </a:xfrm>
        </p:spPr>
        <p:txBody>
          <a:bodyPr lIns="144000" tIns="108000" anchor="t">
            <a:noAutofit/>
          </a:bodyPr>
          <a:lstStyle/>
          <a:p>
            <a:pPr lvl="0" defTabSz="457200">
              <a:lnSpc>
                <a:spcPct val="100000"/>
              </a:lnSpc>
              <a:spcBef>
                <a:spcPts val="0"/>
              </a:spcBef>
            </a:pPr>
            <a:r>
              <a:rPr lang="en-US" sz="2800" b="1" dirty="0">
                <a:solidFill>
                  <a:schemeClr val="accent5"/>
                </a:solidFill>
                <a:ea typeface="+mn-ea"/>
                <a:cs typeface="Gill Sans Nova Ultra Bold" panose="020F0502020204030204" pitchFamily="34" charset="0"/>
              </a:rPr>
              <a:t>HCD Methodologies</a:t>
            </a:r>
            <a:endParaRPr lang="en-US" b="1" dirty="0">
              <a:solidFill>
                <a:schemeClr val="accent5"/>
              </a:solidFill>
              <a:cs typeface="Gill Sans Nova Ultra Bold" panose="020F0502020204030204" pitchFamily="34" charset="0"/>
            </a:endParaRPr>
          </a:p>
        </p:txBody>
      </p:sp>
      <p:sp>
        <p:nvSpPr>
          <p:cNvPr id="32" name="Rectangle 31">
            <a:extLst>
              <a:ext uri="{FF2B5EF4-FFF2-40B4-BE49-F238E27FC236}">
                <a16:creationId xmlns:a16="http://schemas.microsoft.com/office/drawing/2014/main" id="{11F2998E-AC21-6144-8E99-ECF2C542516A}"/>
              </a:ext>
            </a:extLst>
          </p:cNvPr>
          <p:cNvSpPr/>
          <p:nvPr/>
        </p:nvSpPr>
        <p:spPr>
          <a:xfrm>
            <a:off x="390525" y="1028695"/>
            <a:ext cx="6845312" cy="864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144000" rtlCol="0" anchor="t" anchorCtr="0">
            <a:spAutoFit/>
          </a:bodyPr>
          <a:lstStyle/>
          <a:p>
            <a:pPr>
              <a:spcAft>
                <a:spcPts val="600"/>
              </a:spcAft>
            </a:pPr>
            <a:r>
              <a:rPr lang="en-AU" sz="1400" b="1" dirty="0">
                <a:solidFill>
                  <a:schemeClr val="tx1"/>
                </a:solidFill>
              </a:rPr>
              <a:t>The HCD approach is different </a:t>
            </a:r>
            <a:r>
              <a:rPr lang="en-AU" sz="1400" dirty="0">
                <a:solidFill>
                  <a:schemeClr val="tx1"/>
                </a:solidFill>
              </a:rPr>
              <a:t>from traditional approaches. Using HCD, you are intentional about </a:t>
            </a:r>
            <a:r>
              <a:rPr lang="en-AU" sz="1400" b="1" dirty="0">
                <a:solidFill>
                  <a:schemeClr val="tx1"/>
                </a:solidFill>
              </a:rPr>
              <a:t>involving users through every step in the process</a:t>
            </a:r>
            <a:r>
              <a:rPr lang="en-AU" sz="1400" dirty="0">
                <a:solidFill>
                  <a:schemeClr val="tx1"/>
                </a:solidFill>
              </a:rPr>
              <a:t>, and design together with the </a:t>
            </a:r>
            <a:r>
              <a:rPr lang="en-AU" sz="1400" b="1" dirty="0">
                <a:solidFill>
                  <a:schemeClr val="tx1"/>
                </a:solidFill>
              </a:rPr>
              <a:t>whole system in mind </a:t>
            </a:r>
            <a:r>
              <a:rPr lang="en-AU" sz="1400" dirty="0">
                <a:solidFill>
                  <a:schemeClr val="tx1"/>
                </a:solidFill>
              </a:rPr>
              <a:t>to create the most </a:t>
            </a:r>
            <a:r>
              <a:rPr lang="en-AU" sz="1400" b="1" dirty="0">
                <a:solidFill>
                  <a:schemeClr val="tx1"/>
                </a:solidFill>
              </a:rPr>
              <a:t>effective change </a:t>
            </a:r>
            <a:r>
              <a:rPr lang="en-AU" sz="1400" dirty="0">
                <a:solidFill>
                  <a:schemeClr val="tx1"/>
                </a:solidFill>
              </a:rPr>
              <a:t>possible.</a:t>
            </a:r>
          </a:p>
        </p:txBody>
      </p:sp>
      <p:sp>
        <p:nvSpPr>
          <p:cNvPr id="80" name="Shape 718">
            <a:extLst>
              <a:ext uri="{FF2B5EF4-FFF2-40B4-BE49-F238E27FC236}">
                <a16:creationId xmlns:a16="http://schemas.microsoft.com/office/drawing/2014/main" id="{59981657-DC58-C048-872F-CB77840EEBF6}"/>
              </a:ext>
            </a:extLst>
          </p:cNvPr>
          <p:cNvSpPr/>
          <p:nvPr/>
        </p:nvSpPr>
        <p:spPr>
          <a:xfrm>
            <a:off x="1686167" y="2397467"/>
            <a:ext cx="4187340" cy="1923916"/>
          </a:xfrm>
          <a:prstGeom prst="diamond">
            <a:avLst/>
          </a:prstGeom>
          <a:noFill/>
          <a:ln w="31750" cap="flat">
            <a:solidFill>
              <a:schemeClr val="tx1"/>
            </a:solidFill>
            <a:prstDash val="solid"/>
            <a:round/>
          </a:ln>
          <a:effectLst/>
        </p:spPr>
        <p:txBody>
          <a:bodyPr wrap="square" lIns="15785" tIns="15785" rIns="15785" bIns="15785" numCol="1" anchor="ctr">
            <a:noAutofit/>
          </a:bodyPr>
          <a:lstStyle/>
          <a:p>
            <a:pPr defTabSz="1140521">
              <a:defRPr sz="1200">
                <a:solidFill>
                  <a:srgbClr val="3F3F3F"/>
                </a:solidFill>
                <a:latin typeface="Arial"/>
                <a:ea typeface="Arial"/>
                <a:cs typeface="Arial"/>
                <a:sym typeface="Arial"/>
              </a:defRPr>
            </a:pPr>
            <a:endParaRPr sz="1052" dirty="0"/>
          </a:p>
        </p:txBody>
      </p:sp>
      <p:sp>
        <p:nvSpPr>
          <p:cNvPr id="81" name="Shape 715">
            <a:extLst>
              <a:ext uri="{FF2B5EF4-FFF2-40B4-BE49-F238E27FC236}">
                <a16:creationId xmlns:a16="http://schemas.microsoft.com/office/drawing/2014/main" id="{69BCB197-B09F-304B-AC2C-759FC2A248B6}"/>
              </a:ext>
            </a:extLst>
          </p:cNvPr>
          <p:cNvSpPr txBox="1"/>
          <p:nvPr/>
        </p:nvSpPr>
        <p:spPr>
          <a:xfrm rot="20136112">
            <a:off x="2238832" y="2599813"/>
            <a:ext cx="793728" cy="265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1200" b="1" dirty="0">
                <a:solidFill>
                  <a:schemeClr val="accent5"/>
                </a:solidFill>
                <a:latin typeface="Gill Sans MT" panose="020B0502020104020203" pitchFamily="34" charset="77"/>
              </a:rPr>
              <a:t>Divergent</a:t>
            </a:r>
            <a:endParaRPr sz="1200" b="1" dirty="0">
              <a:solidFill>
                <a:schemeClr val="accent5"/>
              </a:solidFill>
              <a:latin typeface="Gill Sans MT" panose="020B0502020104020203" pitchFamily="34" charset="77"/>
            </a:endParaRPr>
          </a:p>
        </p:txBody>
      </p:sp>
      <p:sp>
        <p:nvSpPr>
          <p:cNvPr id="82" name="Shape 715">
            <a:extLst>
              <a:ext uri="{FF2B5EF4-FFF2-40B4-BE49-F238E27FC236}">
                <a16:creationId xmlns:a16="http://schemas.microsoft.com/office/drawing/2014/main" id="{F0B8EBA4-E56F-024B-8A11-3E716ACE3202}"/>
              </a:ext>
            </a:extLst>
          </p:cNvPr>
          <p:cNvSpPr txBox="1"/>
          <p:nvPr/>
        </p:nvSpPr>
        <p:spPr>
          <a:xfrm rot="1570768">
            <a:off x="4354839" y="2599813"/>
            <a:ext cx="1099680" cy="265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1200" b="1" dirty="0">
                <a:solidFill>
                  <a:schemeClr val="accent5"/>
                </a:solidFill>
                <a:latin typeface="Gill Sans MT" panose="020B0502020104020203" pitchFamily="34" charset="77"/>
              </a:rPr>
              <a:t>Convergent</a:t>
            </a:r>
            <a:endParaRPr sz="1200" b="1" dirty="0">
              <a:solidFill>
                <a:schemeClr val="accent5"/>
              </a:solidFill>
              <a:latin typeface="Gill Sans MT" panose="020B0502020104020203" pitchFamily="34" charset="77"/>
            </a:endParaRPr>
          </a:p>
        </p:txBody>
      </p:sp>
      <p:pic>
        <p:nvPicPr>
          <p:cNvPr id="87" name="image58.png" descr="image58.png">
            <a:extLst>
              <a:ext uri="{FF2B5EF4-FFF2-40B4-BE49-F238E27FC236}">
                <a16:creationId xmlns:a16="http://schemas.microsoft.com/office/drawing/2014/main" id="{05F3977B-09CA-7345-BBCA-8A7456B8E1BA}"/>
              </a:ext>
            </a:extLst>
          </p:cNvPr>
          <p:cNvPicPr>
            <a:picLocks noChangeAspect="1"/>
          </p:cNvPicPr>
          <p:nvPr/>
        </p:nvPicPr>
        <p:blipFill>
          <a:blip r:embed="rId3">
            <a:biLevel thresh="75000"/>
            <a:alphaModFix amt="32000"/>
          </a:blip>
          <a:stretch>
            <a:fillRect/>
          </a:stretch>
        </p:blipFill>
        <p:spPr>
          <a:xfrm>
            <a:off x="3320995" y="2874066"/>
            <a:ext cx="892680" cy="309346"/>
          </a:xfrm>
          <a:prstGeom prst="rect">
            <a:avLst/>
          </a:prstGeom>
          <a:ln w="12700" cap="flat">
            <a:noFill/>
            <a:miter lim="400000"/>
          </a:ln>
          <a:effectLst/>
        </p:spPr>
      </p:pic>
      <p:pic>
        <p:nvPicPr>
          <p:cNvPr id="88" name="image58.png" descr="image58.png">
            <a:extLst>
              <a:ext uri="{FF2B5EF4-FFF2-40B4-BE49-F238E27FC236}">
                <a16:creationId xmlns:a16="http://schemas.microsoft.com/office/drawing/2014/main" id="{0B096AED-730A-A345-A47C-7898E7B2115D}"/>
              </a:ext>
            </a:extLst>
          </p:cNvPr>
          <p:cNvPicPr>
            <a:picLocks noChangeAspect="1"/>
          </p:cNvPicPr>
          <p:nvPr/>
        </p:nvPicPr>
        <p:blipFill>
          <a:blip r:embed="rId3">
            <a:biLevel thresh="75000"/>
            <a:alphaModFix amt="32000"/>
          </a:blip>
          <a:stretch>
            <a:fillRect/>
          </a:stretch>
        </p:blipFill>
        <p:spPr>
          <a:xfrm rot="10800000">
            <a:off x="3320995" y="3464295"/>
            <a:ext cx="892680" cy="309346"/>
          </a:xfrm>
          <a:prstGeom prst="rect">
            <a:avLst/>
          </a:prstGeom>
          <a:ln w="12700" cap="flat">
            <a:noFill/>
            <a:miter lim="400000"/>
          </a:ln>
          <a:effectLst/>
        </p:spPr>
      </p:pic>
      <p:sp>
        <p:nvSpPr>
          <p:cNvPr id="89" name="Shape 715">
            <a:extLst>
              <a:ext uri="{FF2B5EF4-FFF2-40B4-BE49-F238E27FC236}">
                <a16:creationId xmlns:a16="http://schemas.microsoft.com/office/drawing/2014/main" id="{D04A9232-4978-8543-A031-6C0B29A436F1}"/>
              </a:ext>
            </a:extLst>
          </p:cNvPr>
          <p:cNvSpPr txBox="1"/>
          <p:nvPr/>
        </p:nvSpPr>
        <p:spPr>
          <a:xfrm>
            <a:off x="2913720" y="3191036"/>
            <a:ext cx="793728" cy="265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1200" dirty="0">
                <a:solidFill>
                  <a:schemeClr val="tx1"/>
                </a:solidFill>
                <a:latin typeface="Gill Sans MT" panose="020B0502020104020203" pitchFamily="34" charset="77"/>
              </a:rPr>
              <a:t>Innovate</a:t>
            </a:r>
            <a:endParaRPr sz="1200" dirty="0">
              <a:solidFill>
                <a:schemeClr val="tx1"/>
              </a:solidFill>
              <a:latin typeface="Gill Sans MT" panose="020B0502020104020203" pitchFamily="34" charset="77"/>
            </a:endParaRPr>
          </a:p>
        </p:txBody>
      </p:sp>
      <p:sp>
        <p:nvSpPr>
          <p:cNvPr id="91" name="Shape 715">
            <a:extLst>
              <a:ext uri="{FF2B5EF4-FFF2-40B4-BE49-F238E27FC236}">
                <a16:creationId xmlns:a16="http://schemas.microsoft.com/office/drawing/2014/main" id="{464ADE40-1C6A-5D4B-B4D9-4D45A8BEDFD4}"/>
              </a:ext>
            </a:extLst>
          </p:cNvPr>
          <p:cNvSpPr txBox="1"/>
          <p:nvPr/>
        </p:nvSpPr>
        <p:spPr>
          <a:xfrm>
            <a:off x="3804972" y="3191036"/>
            <a:ext cx="793728" cy="265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1200" dirty="0">
                <a:solidFill>
                  <a:schemeClr val="tx1"/>
                </a:solidFill>
                <a:latin typeface="Gill Sans MT" panose="020B0502020104020203" pitchFamily="34" charset="77"/>
              </a:rPr>
              <a:t>Evaluate</a:t>
            </a:r>
            <a:endParaRPr sz="1200" dirty="0">
              <a:solidFill>
                <a:schemeClr val="tx1"/>
              </a:solidFill>
              <a:latin typeface="Gill Sans MT" panose="020B0502020104020203" pitchFamily="34" charset="77"/>
            </a:endParaRPr>
          </a:p>
        </p:txBody>
      </p:sp>
      <p:sp>
        <p:nvSpPr>
          <p:cNvPr id="3" name="Oval 2">
            <a:extLst>
              <a:ext uri="{FF2B5EF4-FFF2-40B4-BE49-F238E27FC236}">
                <a16:creationId xmlns:a16="http://schemas.microsoft.com/office/drawing/2014/main" id="{E6D30573-4229-C148-85BD-180C726160EC}"/>
              </a:ext>
            </a:extLst>
          </p:cNvPr>
          <p:cNvSpPr/>
          <p:nvPr/>
        </p:nvSpPr>
        <p:spPr>
          <a:xfrm>
            <a:off x="1557953" y="3229890"/>
            <a:ext cx="256428" cy="25642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8BDEBB89-D3BD-0D4F-BCFF-716EE591B060}"/>
              </a:ext>
            </a:extLst>
          </p:cNvPr>
          <p:cNvSpPr/>
          <p:nvPr/>
        </p:nvSpPr>
        <p:spPr>
          <a:xfrm>
            <a:off x="5714603" y="3229890"/>
            <a:ext cx="256428" cy="25642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A3B56669-748D-2644-BA77-2460363F35CE}"/>
              </a:ext>
            </a:extLst>
          </p:cNvPr>
          <p:cNvSpPr/>
          <p:nvPr/>
        </p:nvSpPr>
        <p:spPr>
          <a:xfrm>
            <a:off x="3644334" y="4178603"/>
            <a:ext cx="256428" cy="25642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07E71EFE-AF2A-C540-981A-BA71A20D8D3A}"/>
              </a:ext>
            </a:extLst>
          </p:cNvPr>
          <p:cNvSpPr/>
          <p:nvPr/>
        </p:nvSpPr>
        <p:spPr>
          <a:xfrm>
            <a:off x="2601144" y="3704246"/>
            <a:ext cx="256428" cy="25642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FF573992-A93C-8C47-9141-0F042EA3C8F9}"/>
              </a:ext>
            </a:extLst>
          </p:cNvPr>
          <p:cNvSpPr/>
          <p:nvPr/>
        </p:nvSpPr>
        <p:spPr>
          <a:xfrm>
            <a:off x="4679468" y="3704246"/>
            <a:ext cx="256428" cy="25642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Shape 715">
            <a:extLst>
              <a:ext uri="{FF2B5EF4-FFF2-40B4-BE49-F238E27FC236}">
                <a16:creationId xmlns:a16="http://schemas.microsoft.com/office/drawing/2014/main" id="{40D43280-2801-F049-BC43-7B234F5D5758}"/>
              </a:ext>
            </a:extLst>
          </p:cNvPr>
          <p:cNvSpPr txBox="1"/>
          <p:nvPr/>
        </p:nvSpPr>
        <p:spPr>
          <a:xfrm>
            <a:off x="1289303" y="3526359"/>
            <a:ext cx="793728" cy="265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1200" dirty="0">
                <a:solidFill>
                  <a:schemeClr val="tx1"/>
                </a:solidFill>
                <a:latin typeface="Gill Sans MT" panose="020B0502020104020203" pitchFamily="34" charset="77"/>
              </a:rPr>
              <a:t>Intent</a:t>
            </a:r>
            <a:endParaRPr sz="1200" dirty="0">
              <a:solidFill>
                <a:schemeClr val="tx1"/>
              </a:solidFill>
              <a:latin typeface="Gill Sans MT" panose="020B0502020104020203" pitchFamily="34" charset="77"/>
            </a:endParaRPr>
          </a:p>
        </p:txBody>
      </p:sp>
      <p:sp>
        <p:nvSpPr>
          <p:cNvPr id="97" name="Shape 715">
            <a:extLst>
              <a:ext uri="{FF2B5EF4-FFF2-40B4-BE49-F238E27FC236}">
                <a16:creationId xmlns:a16="http://schemas.microsoft.com/office/drawing/2014/main" id="{CCAF1BFE-0AB0-4947-895A-01636CA9EFC8}"/>
              </a:ext>
            </a:extLst>
          </p:cNvPr>
          <p:cNvSpPr txBox="1"/>
          <p:nvPr/>
        </p:nvSpPr>
        <p:spPr>
          <a:xfrm>
            <a:off x="5477167" y="3526359"/>
            <a:ext cx="793728" cy="265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1200" dirty="0">
                <a:solidFill>
                  <a:schemeClr val="tx1"/>
                </a:solidFill>
                <a:latin typeface="Gill Sans MT" panose="020B0502020104020203" pitchFamily="34" charset="77"/>
              </a:rPr>
              <a:t>Formulate</a:t>
            </a:r>
            <a:endParaRPr sz="1200" dirty="0">
              <a:solidFill>
                <a:schemeClr val="tx1"/>
              </a:solidFill>
              <a:latin typeface="Gill Sans MT" panose="020B0502020104020203" pitchFamily="34" charset="77"/>
            </a:endParaRPr>
          </a:p>
        </p:txBody>
      </p:sp>
      <p:sp>
        <p:nvSpPr>
          <p:cNvPr id="99" name="Shape 715">
            <a:extLst>
              <a:ext uri="{FF2B5EF4-FFF2-40B4-BE49-F238E27FC236}">
                <a16:creationId xmlns:a16="http://schemas.microsoft.com/office/drawing/2014/main" id="{8D8CF5E0-9C09-504B-99AB-6B71DA25E20F}"/>
              </a:ext>
            </a:extLst>
          </p:cNvPr>
          <p:cNvSpPr txBox="1"/>
          <p:nvPr/>
        </p:nvSpPr>
        <p:spPr>
          <a:xfrm>
            <a:off x="2336522" y="3950025"/>
            <a:ext cx="793728" cy="265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1200" dirty="0">
                <a:solidFill>
                  <a:schemeClr val="tx1"/>
                </a:solidFill>
                <a:latin typeface="Gill Sans MT" panose="020B0502020104020203" pitchFamily="34" charset="77"/>
              </a:rPr>
              <a:t>Explore</a:t>
            </a:r>
            <a:endParaRPr sz="1200" dirty="0">
              <a:solidFill>
                <a:schemeClr val="tx1"/>
              </a:solidFill>
              <a:latin typeface="Gill Sans MT" panose="020B0502020104020203" pitchFamily="34" charset="77"/>
            </a:endParaRPr>
          </a:p>
        </p:txBody>
      </p:sp>
      <p:sp>
        <p:nvSpPr>
          <p:cNvPr id="100" name="Shape 715">
            <a:extLst>
              <a:ext uri="{FF2B5EF4-FFF2-40B4-BE49-F238E27FC236}">
                <a16:creationId xmlns:a16="http://schemas.microsoft.com/office/drawing/2014/main" id="{0F854DA7-55A7-E843-A3D5-7EB0E99D6299}"/>
              </a:ext>
            </a:extLst>
          </p:cNvPr>
          <p:cNvSpPr txBox="1"/>
          <p:nvPr/>
        </p:nvSpPr>
        <p:spPr>
          <a:xfrm>
            <a:off x="4410818" y="3950025"/>
            <a:ext cx="793728" cy="265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1200" dirty="0">
                <a:solidFill>
                  <a:schemeClr val="tx1"/>
                </a:solidFill>
                <a:latin typeface="Gill Sans MT" panose="020B0502020104020203" pitchFamily="34" charset="77"/>
              </a:rPr>
              <a:t>Evaluate</a:t>
            </a:r>
            <a:endParaRPr sz="1200" dirty="0">
              <a:solidFill>
                <a:schemeClr val="tx1"/>
              </a:solidFill>
              <a:latin typeface="Gill Sans MT" panose="020B0502020104020203" pitchFamily="34" charset="77"/>
            </a:endParaRPr>
          </a:p>
        </p:txBody>
      </p:sp>
      <p:sp>
        <p:nvSpPr>
          <p:cNvPr id="104" name="Rectangle 103">
            <a:extLst>
              <a:ext uri="{FF2B5EF4-FFF2-40B4-BE49-F238E27FC236}">
                <a16:creationId xmlns:a16="http://schemas.microsoft.com/office/drawing/2014/main" id="{05161031-7EC3-E241-92F0-BC3790076323}"/>
              </a:ext>
            </a:extLst>
          </p:cNvPr>
          <p:cNvSpPr/>
          <p:nvPr/>
        </p:nvSpPr>
        <p:spPr>
          <a:xfrm>
            <a:off x="390525" y="7901565"/>
            <a:ext cx="6845312" cy="638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400"/>
              </a:spcAft>
            </a:pPr>
            <a:r>
              <a:rPr lang="en-AU" sz="1000" dirty="0">
                <a:solidFill>
                  <a:schemeClr val="tx1"/>
                </a:solidFill>
              </a:rPr>
              <a:t>To evaluate the value of your design:</a:t>
            </a:r>
          </a:p>
          <a:p>
            <a:pPr>
              <a:spcAft>
                <a:spcPts val="600"/>
              </a:spcAft>
            </a:pPr>
            <a:r>
              <a:rPr lang="en-AU" sz="1400" b="1" dirty="0">
                <a:solidFill>
                  <a:schemeClr val="bg1"/>
                </a:solidFill>
              </a:rPr>
              <a:t>Desirability/Possibility/Viability Matrix</a:t>
            </a:r>
          </a:p>
        </p:txBody>
      </p:sp>
      <p:grpSp>
        <p:nvGrpSpPr>
          <p:cNvPr id="12" name="Group 11">
            <a:extLst>
              <a:ext uri="{FF2B5EF4-FFF2-40B4-BE49-F238E27FC236}">
                <a16:creationId xmlns:a16="http://schemas.microsoft.com/office/drawing/2014/main" id="{211C7E12-B9D3-0C46-A473-11122278FB5E}"/>
              </a:ext>
            </a:extLst>
          </p:cNvPr>
          <p:cNvGrpSpPr/>
          <p:nvPr/>
        </p:nvGrpSpPr>
        <p:grpSpPr>
          <a:xfrm>
            <a:off x="4904679" y="8020039"/>
            <a:ext cx="2328169" cy="2173888"/>
            <a:chOff x="4904679" y="8020039"/>
            <a:chExt cx="2328169" cy="2173888"/>
          </a:xfrm>
        </p:grpSpPr>
        <p:sp>
          <p:nvSpPr>
            <p:cNvPr id="106" name="Oval 105">
              <a:extLst>
                <a:ext uri="{FF2B5EF4-FFF2-40B4-BE49-F238E27FC236}">
                  <a16:creationId xmlns:a16="http://schemas.microsoft.com/office/drawing/2014/main" id="{A6A12B7A-C556-0C4B-A3A4-D92DE5BB021C}"/>
                </a:ext>
              </a:extLst>
            </p:cNvPr>
            <p:cNvSpPr/>
            <p:nvPr/>
          </p:nvSpPr>
          <p:spPr>
            <a:xfrm>
              <a:off x="5374873" y="8020039"/>
              <a:ext cx="1387782" cy="1387782"/>
            </a:xfrm>
            <a:prstGeom prst="ellipse">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27B5822A-5AE6-7648-A503-59E705FC42E2}"/>
                </a:ext>
              </a:extLst>
            </p:cNvPr>
            <p:cNvSpPr/>
            <p:nvPr/>
          </p:nvSpPr>
          <p:spPr>
            <a:xfrm>
              <a:off x="4904679" y="8806145"/>
              <a:ext cx="1387782" cy="1387782"/>
            </a:xfrm>
            <a:prstGeom prst="ellipse">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CF4F602E-D00D-F34A-B0A4-54AC2144DE09}"/>
                </a:ext>
              </a:extLst>
            </p:cNvPr>
            <p:cNvSpPr/>
            <p:nvPr/>
          </p:nvSpPr>
          <p:spPr>
            <a:xfrm>
              <a:off x="5845066" y="8806145"/>
              <a:ext cx="1387782" cy="1387782"/>
            </a:xfrm>
            <a:prstGeom prst="ellipse">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Freeform 112">
              <a:extLst>
                <a:ext uri="{FF2B5EF4-FFF2-40B4-BE49-F238E27FC236}">
                  <a16:creationId xmlns:a16="http://schemas.microsoft.com/office/drawing/2014/main" id="{8BC2DC86-5B00-0E41-8DDE-FA3F9532EF6B}"/>
                </a:ext>
              </a:extLst>
            </p:cNvPr>
            <p:cNvSpPr/>
            <p:nvPr/>
          </p:nvSpPr>
          <p:spPr>
            <a:xfrm>
              <a:off x="5857927" y="8992605"/>
              <a:ext cx="421672" cy="415216"/>
            </a:xfrm>
            <a:custGeom>
              <a:avLst/>
              <a:gdLst>
                <a:gd name="connsiteX0" fmla="*/ 210782 w 421672"/>
                <a:gd name="connsiteY0" fmla="*/ 0 h 415216"/>
                <a:gd name="connsiteX1" fmla="*/ 265401 w 421672"/>
                <a:gd name="connsiteY1" fmla="*/ 53331 h 415216"/>
                <a:gd name="connsiteX2" fmla="*/ 420511 w 421672"/>
                <a:gd name="connsiteY2" fmla="*/ 367588 h 415216"/>
                <a:gd name="connsiteX3" fmla="*/ 421672 w 421672"/>
                <a:gd name="connsiteY3" fmla="*/ 379105 h 415216"/>
                <a:gd name="connsiteX4" fmla="*/ 350754 w 421672"/>
                <a:gd name="connsiteY4" fmla="*/ 401119 h 415216"/>
                <a:gd name="connsiteX5" fmla="*/ 210911 w 421672"/>
                <a:gd name="connsiteY5" fmla="*/ 415216 h 415216"/>
                <a:gd name="connsiteX6" fmla="*/ 88081 w 421672"/>
                <a:gd name="connsiteY6" fmla="*/ 404378 h 415216"/>
                <a:gd name="connsiteX7" fmla="*/ 0 w 421672"/>
                <a:gd name="connsiteY7" fmla="*/ 380586 h 415216"/>
                <a:gd name="connsiteX8" fmla="*/ 1310 w 421672"/>
                <a:gd name="connsiteY8" fmla="*/ 367588 h 415216"/>
                <a:gd name="connsiteX9" fmla="*/ 190449 w 421672"/>
                <a:gd name="connsiteY9" fmla="*/ 16776 h 41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672" h="415216">
                  <a:moveTo>
                    <a:pt x="210782" y="0"/>
                  </a:moveTo>
                  <a:lnTo>
                    <a:pt x="265401" y="53331"/>
                  </a:lnTo>
                  <a:cubicBezTo>
                    <a:pt x="341740" y="141459"/>
                    <a:pt x="396247" y="249015"/>
                    <a:pt x="420511" y="367588"/>
                  </a:cubicBezTo>
                  <a:lnTo>
                    <a:pt x="421672" y="379105"/>
                  </a:lnTo>
                  <a:lnTo>
                    <a:pt x="350754" y="401119"/>
                  </a:lnTo>
                  <a:cubicBezTo>
                    <a:pt x="305584" y="410362"/>
                    <a:pt x="258814" y="415216"/>
                    <a:pt x="210911" y="415216"/>
                  </a:cubicBezTo>
                  <a:cubicBezTo>
                    <a:pt x="168996" y="415216"/>
                    <a:pt x="127949" y="411500"/>
                    <a:pt x="88081" y="404378"/>
                  </a:cubicBezTo>
                  <a:lnTo>
                    <a:pt x="0" y="380586"/>
                  </a:lnTo>
                  <a:lnTo>
                    <a:pt x="1310" y="367588"/>
                  </a:lnTo>
                  <a:cubicBezTo>
                    <a:pt x="29040" y="232076"/>
                    <a:pt x="96272" y="110953"/>
                    <a:pt x="190449" y="16776"/>
                  </a:cubicBezTo>
                  <a:close/>
                </a:path>
              </a:pathLst>
            </a:custGeom>
            <a:solidFill>
              <a:schemeClr val="accent5">
                <a:lumMod val="20000"/>
                <a:lumOff val="80000"/>
              </a:schemeClr>
            </a:solid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0" name="Shape 715">
            <a:extLst>
              <a:ext uri="{FF2B5EF4-FFF2-40B4-BE49-F238E27FC236}">
                <a16:creationId xmlns:a16="http://schemas.microsoft.com/office/drawing/2014/main" id="{11177DD7-C765-4243-8062-1FF8A4CBD224}"/>
              </a:ext>
            </a:extLst>
          </p:cNvPr>
          <p:cNvSpPr txBox="1"/>
          <p:nvPr/>
        </p:nvSpPr>
        <p:spPr>
          <a:xfrm>
            <a:off x="5563685" y="8310022"/>
            <a:ext cx="1010156" cy="3579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900" dirty="0">
                <a:solidFill>
                  <a:schemeClr val="tx1"/>
                </a:solidFill>
                <a:latin typeface="Gill Sans MT" panose="020B0502020104020203" pitchFamily="34" charset="77"/>
              </a:rPr>
              <a:t>What is</a:t>
            </a:r>
            <a:br>
              <a:rPr lang="en-AU" sz="900" dirty="0">
                <a:solidFill>
                  <a:schemeClr val="tx1"/>
                </a:solidFill>
                <a:latin typeface="Gill Sans MT" panose="020B0502020104020203" pitchFamily="34" charset="77"/>
              </a:rPr>
            </a:br>
            <a:r>
              <a:rPr lang="en-AU" sz="900" dirty="0">
                <a:solidFill>
                  <a:schemeClr val="tx1"/>
                </a:solidFill>
                <a:latin typeface="Gill Sans MT" panose="020B0502020104020203" pitchFamily="34" charset="77"/>
              </a:rPr>
              <a:t>desirable?</a:t>
            </a:r>
            <a:endParaRPr sz="900" dirty="0">
              <a:solidFill>
                <a:schemeClr val="tx1"/>
              </a:solidFill>
              <a:latin typeface="Gill Sans MT" panose="020B0502020104020203" pitchFamily="34" charset="77"/>
            </a:endParaRPr>
          </a:p>
        </p:txBody>
      </p:sp>
      <p:sp>
        <p:nvSpPr>
          <p:cNvPr id="131" name="Shape 715">
            <a:extLst>
              <a:ext uri="{FF2B5EF4-FFF2-40B4-BE49-F238E27FC236}">
                <a16:creationId xmlns:a16="http://schemas.microsoft.com/office/drawing/2014/main" id="{E207DF6C-0D54-F445-8D18-839A22C4BC53}"/>
              </a:ext>
            </a:extLst>
          </p:cNvPr>
          <p:cNvSpPr txBox="1"/>
          <p:nvPr/>
        </p:nvSpPr>
        <p:spPr>
          <a:xfrm>
            <a:off x="4935472" y="9391946"/>
            <a:ext cx="1010156" cy="3579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900" dirty="0">
                <a:solidFill>
                  <a:schemeClr val="tx1"/>
                </a:solidFill>
                <a:latin typeface="Gill Sans MT" panose="020B0502020104020203" pitchFamily="34" charset="77"/>
              </a:rPr>
              <a:t>What is</a:t>
            </a:r>
            <a:br>
              <a:rPr lang="en-AU" sz="900" dirty="0">
                <a:solidFill>
                  <a:schemeClr val="tx1"/>
                </a:solidFill>
                <a:latin typeface="Gill Sans MT" panose="020B0502020104020203" pitchFamily="34" charset="77"/>
              </a:rPr>
            </a:br>
            <a:r>
              <a:rPr lang="en-AU" sz="900" dirty="0">
                <a:solidFill>
                  <a:schemeClr val="tx1"/>
                </a:solidFill>
                <a:latin typeface="Gill Sans MT" panose="020B0502020104020203" pitchFamily="34" charset="77"/>
              </a:rPr>
              <a:t>possible?</a:t>
            </a:r>
            <a:endParaRPr sz="900" dirty="0">
              <a:solidFill>
                <a:schemeClr val="tx1"/>
              </a:solidFill>
              <a:latin typeface="Gill Sans MT" panose="020B0502020104020203" pitchFamily="34" charset="77"/>
            </a:endParaRPr>
          </a:p>
        </p:txBody>
      </p:sp>
      <p:sp>
        <p:nvSpPr>
          <p:cNvPr id="132" name="Shape 715">
            <a:extLst>
              <a:ext uri="{FF2B5EF4-FFF2-40B4-BE49-F238E27FC236}">
                <a16:creationId xmlns:a16="http://schemas.microsoft.com/office/drawing/2014/main" id="{839539A5-E353-6D4B-8925-BC872C3B7AEA}"/>
              </a:ext>
            </a:extLst>
          </p:cNvPr>
          <p:cNvSpPr txBox="1"/>
          <p:nvPr/>
        </p:nvSpPr>
        <p:spPr>
          <a:xfrm>
            <a:off x="6226784" y="9391946"/>
            <a:ext cx="1010156" cy="3579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900" dirty="0">
                <a:solidFill>
                  <a:schemeClr val="tx1"/>
                </a:solidFill>
                <a:latin typeface="Gill Sans MT" panose="020B0502020104020203" pitchFamily="34" charset="77"/>
              </a:rPr>
              <a:t>What is</a:t>
            </a:r>
            <a:br>
              <a:rPr lang="en-AU" sz="900" dirty="0">
                <a:solidFill>
                  <a:schemeClr val="tx1"/>
                </a:solidFill>
                <a:latin typeface="Gill Sans MT" panose="020B0502020104020203" pitchFamily="34" charset="77"/>
              </a:rPr>
            </a:br>
            <a:r>
              <a:rPr lang="en-AU" sz="900" dirty="0">
                <a:solidFill>
                  <a:schemeClr val="tx1"/>
                </a:solidFill>
                <a:latin typeface="Gill Sans MT" panose="020B0502020104020203" pitchFamily="34" charset="77"/>
              </a:rPr>
              <a:t>viable?</a:t>
            </a:r>
            <a:endParaRPr sz="900" dirty="0">
              <a:solidFill>
                <a:schemeClr val="tx1"/>
              </a:solidFill>
              <a:latin typeface="Gill Sans MT" panose="020B0502020104020203" pitchFamily="34" charset="77"/>
            </a:endParaRPr>
          </a:p>
        </p:txBody>
      </p:sp>
      <p:sp>
        <p:nvSpPr>
          <p:cNvPr id="133" name="Rectangle 132">
            <a:extLst>
              <a:ext uri="{FF2B5EF4-FFF2-40B4-BE49-F238E27FC236}">
                <a16:creationId xmlns:a16="http://schemas.microsoft.com/office/drawing/2014/main" id="{F5913856-7A8D-AB4C-B8DC-0801E306E79B}"/>
              </a:ext>
            </a:extLst>
          </p:cNvPr>
          <p:cNvSpPr/>
          <p:nvPr/>
        </p:nvSpPr>
        <p:spPr>
          <a:xfrm>
            <a:off x="393700" y="8483461"/>
            <a:ext cx="4322165" cy="1579920"/>
          </a:xfrm>
          <a:prstGeom prst="rect">
            <a:avLst/>
          </a:prstGeom>
        </p:spPr>
        <p:txBody>
          <a:bodyPr wrap="square">
            <a:spAutoFit/>
          </a:bodyPr>
          <a:lstStyle/>
          <a:p>
            <a:r>
              <a:rPr lang="en-AU" sz="900" b="1" dirty="0">
                <a:solidFill>
                  <a:schemeClr val="accent5"/>
                </a:solidFill>
                <a:latin typeface="Gill Sans MT" panose="020B0502020104020203" pitchFamily="34" charset="77"/>
                <a:cs typeface="Arial" pitchFamily="34" charset="0"/>
              </a:rPr>
              <a:t>Desirable</a:t>
            </a:r>
          </a:p>
          <a:p>
            <a:pPr>
              <a:spcAft>
                <a:spcPts val="400"/>
              </a:spcAft>
            </a:pPr>
            <a:r>
              <a:rPr lang="en-AU" sz="900" dirty="0">
                <a:latin typeface="Gill Sans MT" panose="020B0502020104020203" pitchFamily="34" charset="77"/>
                <a:cs typeface="Arial" pitchFamily="34" charset="0"/>
              </a:rPr>
              <a:t>This is user-centred design and is purely about user needs. You need to first consider what is the best solution for users, staff and stakeholders.</a:t>
            </a:r>
          </a:p>
          <a:p>
            <a:r>
              <a:rPr lang="en-AU" sz="900" b="1" dirty="0">
                <a:solidFill>
                  <a:schemeClr val="accent5"/>
                </a:solidFill>
                <a:latin typeface="Gill Sans MT" panose="020B0502020104020203" pitchFamily="34" charset="77"/>
                <a:cs typeface="Arial" pitchFamily="34" charset="0"/>
              </a:rPr>
              <a:t>Possible</a:t>
            </a:r>
          </a:p>
          <a:p>
            <a:pPr>
              <a:spcAft>
                <a:spcPts val="400"/>
              </a:spcAft>
            </a:pPr>
            <a:r>
              <a:rPr lang="en-AU" sz="900" dirty="0">
                <a:latin typeface="Gill Sans MT" panose="020B0502020104020203" pitchFamily="34" charset="77"/>
                <a:cs typeface="Arial" pitchFamily="34" charset="0"/>
              </a:rPr>
              <a:t>This is about looking at what is possible to achieve for the solution, given our skills, knowledge and assets regarding everything from technology, processes, people and more. </a:t>
            </a:r>
          </a:p>
          <a:p>
            <a:r>
              <a:rPr lang="en-AU" sz="900" b="1" dirty="0">
                <a:solidFill>
                  <a:schemeClr val="accent5"/>
                </a:solidFill>
                <a:latin typeface="Gill Sans MT" panose="020B0502020104020203" pitchFamily="34" charset="77"/>
                <a:cs typeface="Arial" pitchFamily="34" charset="0"/>
              </a:rPr>
              <a:t>Viable</a:t>
            </a:r>
            <a:br>
              <a:rPr lang="en-AU" sz="900" dirty="0">
                <a:latin typeface="Gill Sans MT" panose="020B0502020104020203" pitchFamily="34" charset="77"/>
                <a:cs typeface="Arial" pitchFamily="34" charset="0"/>
              </a:rPr>
            </a:br>
            <a:r>
              <a:rPr lang="en-AU" sz="900" dirty="0">
                <a:latin typeface="Gill Sans MT" panose="020B0502020104020203" pitchFamily="34" charset="77"/>
                <a:cs typeface="Arial" pitchFamily="34" charset="0"/>
              </a:rPr>
              <a:t>Here comes the reality check component of the design process. This is thinking about the practicality, cost and sustainability of the proposed solution.</a:t>
            </a:r>
          </a:p>
        </p:txBody>
      </p:sp>
      <p:pic>
        <p:nvPicPr>
          <p:cNvPr id="58" name="Picture 57">
            <a:extLst>
              <a:ext uri="{FF2B5EF4-FFF2-40B4-BE49-F238E27FC236}">
                <a16:creationId xmlns:a16="http://schemas.microsoft.com/office/drawing/2014/main" id="{D75E97E1-B471-9A47-B4F9-1C472B14A485}"/>
              </a:ext>
            </a:extLst>
          </p:cNvPr>
          <p:cNvPicPr>
            <a:picLocks noChangeAspect="1"/>
          </p:cNvPicPr>
          <p:nvPr/>
        </p:nvPicPr>
        <p:blipFill>
          <a:blip r:embed="rId4"/>
          <a:stretch>
            <a:fillRect/>
          </a:stretch>
        </p:blipFill>
        <p:spPr>
          <a:xfrm>
            <a:off x="6907224" y="180515"/>
            <a:ext cx="261928" cy="206785"/>
          </a:xfrm>
          <a:prstGeom prst="rect">
            <a:avLst/>
          </a:prstGeom>
        </p:spPr>
      </p:pic>
      <p:sp>
        <p:nvSpPr>
          <p:cNvPr id="59" name="Rectangle 58">
            <a:extLst>
              <a:ext uri="{FF2B5EF4-FFF2-40B4-BE49-F238E27FC236}">
                <a16:creationId xmlns:a16="http://schemas.microsoft.com/office/drawing/2014/main" id="{AD1ABD74-7446-974C-B03D-E0C926DC6357}"/>
              </a:ext>
            </a:extLst>
          </p:cNvPr>
          <p:cNvSpPr/>
          <p:nvPr/>
        </p:nvSpPr>
        <p:spPr>
          <a:xfrm>
            <a:off x="5092185"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60" name="Group 59">
            <a:extLst>
              <a:ext uri="{FF2B5EF4-FFF2-40B4-BE49-F238E27FC236}">
                <a16:creationId xmlns:a16="http://schemas.microsoft.com/office/drawing/2014/main" id="{96CDA9D7-1F9A-8849-9D30-C22F23F80225}"/>
              </a:ext>
            </a:extLst>
          </p:cNvPr>
          <p:cNvGrpSpPr/>
          <p:nvPr/>
        </p:nvGrpSpPr>
        <p:grpSpPr>
          <a:xfrm>
            <a:off x="5797754" y="219189"/>
            <a:ext cx="883274" cy="165434"/>
            <a:chOff x="5797754" y="431068"/>
            <a:chExt cx="883274" cy="165434"/>
          </a:xfrm>
        </p:grpSpPr>
        <p:sp>
          <p:nvSpPr>
            <p:cNvPr id="61" name="Hexagon 180">
              <a:extLst>
                <a:ext uri="{FF2B5EF4-FFF2-40B4-BE49-F238E27FC236}">
                  <a16:creationId xmlns:a16="http://schemas.microsoft.com/office/drawing/2014/main" id="{8AFA7AC8-5D29-0148-A69B-80CCA6C534E9}"/>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180">
              <a:extLst>
                <a:ext uri="{FF2B5EF4-FFF2-40B4-BE49-F238E27FC236}">
                  <a16:creationId xmlns:a16="http://schemas.microsoft.com/office/drawing/2014/main" id="{350D81C4-3FE3-3542-96A1-67C51C55FA04}"/>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180">
              <a:extLst>
                <a:ext uri="{FF2B5EF4-FFF2-40B4-BE49-F238E27FC236}">
                  <a16:creationId xmlns:a16="http://schemas.microsoft.com/office/drawing/2014/main" id="{A9900B1B-399D-5541-857F-1D47ECEF18C6}"/>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180">
              <a:extLst>
                <a:ext uri="{FF2B5EF4-FFF2-40B4-BE49-F238E27FC236}">
                  <a16:creationId xmlns:a16="http://schemas.microsoft.com/office/drawing/2014/main" id="{F0AE1F89-90ED-3646-985F-CABC26CEDBAD}"/>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5" name="Picture 64">
            <a:extLst>
              <a:ext uri="{FF2B5EF4-FFF2-40B4-BE49-F238E27FC236}">
                <a16:creationId xmlns:a16="http://schemas.microsoft.com/office/drawing/2014/main" id="{EBE4FB70-1918-8E44-B7DE-D3843561F9CB}"/>
              </a:ext>
            </a:extLst>
          </p:cNvPr>
          <p:cNvPicPr>
            <a:picLocks noChangeAspect="1"/>
          </p:cNvPicPr>
          <p:nvPr/>
        </p:nvPicPr>
        <p:blipFill>
          <a:blip r:embed="rId5"/>
          <a:stretch>
            <a:fillRect/>
          </a:stretch>
        </p:blipFill>
        <p:spPr>
          <a:xfrm>
            <a:off x="5522757" y="173265"/>
            <a:ext cx="206609" cy="237600"/>
          </a:xfrm>
          <a:prstGeom prst="rect">
            <a:avLst/>
          </a:prstGeom>
        </p:spPr>
      </p:pic>
      <p:grpSp>
        <p:nvGrpSpPr>
          <p:cNvPr id="66" name="Group 65">
            <a:extLst>
              <a:ext uri="{FF2B5EF4-FFF2-40B4-BE49-F238E27FC236}">
                <a16:creationId xmlns:a16="http://schemas.microsoft.com/office/drawing/2014/main" id="{F9B80A1E-9D30-B740-A227-F846E13C0A8D}"/>
              </a:ext>
            </a:extLst>
          </p:cNvPr>
          <p:cNvGrpSpPr/>
          <p:nvPr/>
        </p:nvGrpSpPr>
        <p:grpSpPr>
          <a:xfrm>
            <a:off x="5797754" y="219189"/>
            <a:ext cx="879331" cy="160053"/>
            <a:chOff x="5797754" y="219189"/>
            <a:chExt cx="879331" cy="160053"/>
          </a:xfrm>
        </p:grpSpPr>
        <p:sp>
          <p:nvSpPr>
            <p:cNvPr id="67" name="TextBox 66">
              <a:extLst>
                <a:ext uri="{FF2B5EF4-FFF2-40B4-BE49-F238E27FC236}">
                  <a16:creationId xmlns:a16="http://schemas.microsoft.com/office/drawing/2014/main" id="{24415677-1401-B340-8053-31262E626AE9}"/>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68" name="TextBox 67">
              <a:extLst>
                <a:ext uri="{FF2B5EF4-FFF2-40B4-BE49-F238E27FC236}">
                  <a16:creationId xmlns:a16="http://schemas.microsoft.com/office/drawing/2014/main" id="{D7632AEF-082B-CB42-8D83-CB9EE0C38C98}"/>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69" name="TextBox 68">
              <a:extLst>
                <a:ext uri="{FF2B5EF4-FFF2-40B4-BE49-F238E27FC236}">
                  <a16:creationId xmlns:a16="http://schemas.microsoft.com/office/drawing/2014/main" id="{FDE37B64-FC73-AD41-A322-FB1EB88FCB76}"/>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70" name="TextBox 69">
              <a:extLst>
                <a:ext uri="{FF2B5EF4-FFF2-40B4-BE49-F238E27FC236}">
                  <a16:creationId xmlns:a16="http://schemas.microsoft.com/office/drawing/2014/main" id="{223DF120-F2A2-AE45-B6CA-8AE81432B4C8}"/>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sp>
        <p:nvSpPr>
          <p:cNvPr id="72" name="Rectangle 71">
            <a:extLst>
              <a:ext uri="{FF2B5EF4-FFF2-40B4-BE49-F238E27FC236}">
                <a16:creationId xmlns:a16="http://schemas.microsoft.com/office/drawing/2014/main" id="{9D13871B-17A9-8146-B15D-EC386433A152}"/>
              </a:ext>
            </a:extLst>
          </p:cNvPr>
          <p:cNvSpPr/>
          <p:nvPr/>
        </p:nvSpPr>
        <p:spPr>
          <a:xfrm>
            <a:off x="4817011" y="231008"/>
            <a:ext cx="206786" cy="131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rgbClr val="FFFFFF"/>
                </a:solidFill>
              </a:rPr>
              <a:t>U1</a:t>
            </a:r>
          </a:p>
        </p:txBody>
      </p:sp>
      <p:sp>
        <p:nvSpPr>
          <p:cNvPr id="74" name="Rectangle 73">
            <a:extLst>
              <a:ext uri="{FF2B5EF4-FFF2-40B4-BE49-F238E27FC236}">
                <a16:creationId xmlns:a16="http://schemas.microsoft.com/office/drawing/2014/main" id="{D9960EE4-C355-B54C-A42D-65242928EE61}"/>
              </a:ext>
            </a:extLst>
          </p:cNvPr>
          <p:cNvSpPr/>
          <p:nvPr/>
        </p:nvSpPr>
        <p:spPr>
          <a:xfrm>
            <a:off x="4848404" y="442748"/>
            <a:ext cx="144000" cy="1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75F1168B-C60F-9B4B-8F40-FD86CB6D43B1}"/>
              </a:ext>
            </a:extLst>
          </p:cNvPr>
          <p:cNvPicPr>
            <a:picLocks noChangeAspect="1"/>
          </p:cNvPicPr>
          <p:nvPr/>
        </p:nvPicPr>
        <p:blipFill>
          <a:blip r:embed="rId6"/>
          <a:stretch>
            <a:fillRect/>
          </a:stretch>
        </p:blipFill>
        <p:spPr>
          <a:xfrm>
            <a:off x="4556972" y="166371"/>
            <a:ext cx="199893" cy="251589"/>
          </a:xfrm>
          <a:prstGeom prst="rect">
            <a:avLst/>
          </a:prstGeom>
        </p:spPr>
      </p:pic>
      <p:cxnSp>
        <p:nvCxnSpPr>
          <p:cNvPr id="7" name="Straight Arrow Connector 6">
            <a:extLst>
              <a:ext uri="{FF2B5EF4-FFF2-40B4-BE49-F238E27FC236}">
                <a16:creationId xmlns:a16="http://schemas.microsoft.com/office/drawing/2014/main" id="{AFAFBD3D-F82F-6D4D-9F91-854970EAEA35}"/>
              </a:ext>
            </a:extLst>
          </p:cNvPr>
          <p:cNvCxnSpPr>
            <a:cxnSpLocks/>
          </p:cNvCxnSpPr>
          <p:nvPr/>
        </p:nvCxnSpPr>
        <p:spPr>
          <a:xfrm flipH="1">
            <a:off x="6085840" y="8606524"/>
            <a:ext cx="801064" cy="618756"/>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Shape 715">
            <a:extLst>
              <a:ext uri="{FF2B5EF4-FFF2-40B4-BE49-F238E27FC236}">
                <a16:creationId xmlns:a16="http://schemas.microsoft.com/office/drawing/2014/main" id="{98DB6267-885D-A448-85FF-A356DE7619CD}"/>
              </a:ext>
            </a:extLst>
          </p:cNvPr>
          <p:cNvSpPr txBox="1"/>
          <p:nvPr/>
        </p:nvSpPr>
        <p:spPr>
          <a:xfrm>
            <a:off x="6804455" y="8301227"/>
            <a:ext cx="729555" cy="3579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900" dirty="0">
                <a:solidFill>
                  <a:schemeClr val="tx1"/>
                </a:solidFill>
                <a:latin typeface="Gill Sans MT" panose="020B0502020104020203" pitchFamily="34" charset="77"/>
              </a:rPr>
              <a:t>GREAT DESIGN</a:t>
            </a:r>
            <a:endParaRPr sz="900" dirty="0">
              <a:solidFill>
                <a:schemeClr val="tx1"/>
              </a:solidFill>
              <a:latin typeface="Gill Sans MT" panose="020B0502020104020203" pitchFamily="34" charset="77"/>
            </a:endParaRPr>
          </a:p>
        </p:txBody>
      </p:sp>
      <p:grpSp>
        <p:nvGrpSpPr>
          <p:cNvPr id="2" name="Group 1">
            <a:extLst>
              <a:ext uri="{FF2B5EF4-FFF2-40B4-BE49-F238E27FC236}">
                <a16:creationId xmlns:a16="http://schemas.microsoft.com/office/drawing/2014/main" id="{9CA0BF70-085E-F638-0A3F-2670BB382A00}"/>
              </a:ext>
            </a:extLst>
          </p:cNvPr>
          <p:cNvGrpSpPr/>
          <p:nvPr/>
        </p:nvGrpSpPr>
        <p:grpSpPr>
          <a:xfrm>
            <a:off x="390525" y="4462799"/>
            <a:ext cx="6845312" cy="3398409"/>
            <a:chOff x="390525" y="4462799"/>
            <a:chExt cx="6845312" cy="3398409"/>
          </a:xfrm>
        </p:grpSpPr>
        <p:sp>
          <p:nvSpPr>
            <p:cNvPr id="134" name="Rectangle 133">
              <a:extLst>
                <a:ext uri="{FF2B5EF4-FFF2-40B4-BE49-F238E27FC236}">
                  <a16:creationId xmlns:a16="http://schemas.microsoft.com/office/drawing/2014/main" id="{43736CE0-8F30-1541-BAFE-6342CFDE972C}"/>
                </a:ext>
              </a:extLst>
            </p:cNvPr>
            <p:cNvSpPr/>
            <p:nvPr/>
          </p:nvSpPr>
          <p:spPr>
            <a:xfrm>
              <a:off x="432967" y="4946503"/>
              <a:ext cx="2268192" cy="2621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88B81A2-7507-814D-9A1D-34752BA2E780}"/>
                </a:ext>
              </a:extLst>
            </p:cNvPr>
            <p:cNvSpPr/>
            <p:nvPr/>
          </p:nvSpPr>
          <p:spPr>
            <a:xfrm rot="8100000">
              <a:off x="4259169" y="6332276"/>
              <a:ext cx="258171" cy="2581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3D2DB78E-2669-A94B-AC3C-442ED73C0F55}"/>
                </a:ext>
              </a:extLst>
            </p:cNvPr>
            <p:cNvSpPr/>
            <p:nvPr/>
          </p:nvSpPr>
          <p:spPr>
            <a:xfrm rot="8100000">
              <a:off x="3109024" y="6332277"/>
              <a:ext cx="258171" cy="2581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8D10EDA9-1316-0347-8A2D-9F930A70E7D9}"/>
                </a:ext>
              </a:extLst>
            </p:cNvPr>
            <p:cNvSpPr/>
            <p:nvPr/>
          </p:nvSpPr>
          <p:spPr>
            <a:xfrm rot="2700000">
              <a:off x="3684096" y="5764028"/>
              <a:ext cx="258171" cy="2581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2E4C70C0-A703-7E4A-913D-CE346258D27A}"/>
                </a:ext>
              </a:extLst>
            </p:cNvPr>
            <p:cNvSpPr/>
            <p:nvPr/>
          </p:nvSpPr>
          <p:spPr>
            <a:xfrm rot="2700000">
              <a:off x="3684097" y="6914173"/>
              <a:ext cx="258171" cy="258171"/>
            </a:xfrm>
            <a:prstGeom prst="rect">
              <a:avLst/>
            </a:prstGeom>
            <a:solidFill>
              <a:srgbClr val="3A9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Shape 715">
              <a:extLst>
                <a:ext uri="{FF2B5EF4-FFF2-40B4-BE49-F238E27FC236}">
                  <a16:creationId xmlns:a16="http://schemas.microsoft.com/office/drawing/2014/main" id="{9BE7D8FB-4AAD-9E4C-8EB9-363A2876489F}"/>
                </a:ext>
              </a:extLst>
            </p:cNvPr>
            <p:cNvSpPr txBox="1"/>
            <p:nvPr/>
          </p:nvSpPr>
          <p:spPr>
            <a:xfrm>
              <a:off x="3370471" y="4462799"/>
              <a:ext cx="793728" cy="265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1200" dirty="0">
                  <a:solidFill>
                    <a:schemeClr val="tx1"/>
                  </a:solidFill>
                  <a:latin typeface="Gill Sans MT" panose="020B0502020104020203" pitchFamily="34" charset="77"/>
                </a:rPr>
                <a:t>Innovate</a:t>
              </a:r>
              <a:endParaRPr sz="1200" dirty="0">
                <a:solidFill>
                  <a:schemeClr val="tx1"/>
                </a:solidFill>
                <a:latin typeface="Gill Sans MT" panose="020B0502020104020203" pitchFamily="34" charset="77"/>
              </a:endParaRPr>
            </a:p>
          </p:txBody>
        </p:sp>
        <p:sp>
          <p:nvSpPr>
            <p:cNvPr id="101" name="Rectangle 100">
              <a:extLst>
                <a:ext uri="{FF2B5EF4-FFF2-40B4-BE49-F238E27FC236}">
                  <a16:creationId xmlns:a16="http://schemas.microsoft.com/office/drawing/2014/main" id="{58A27A51-6C6E-9E43-9E9E-4227D4C32433}"/>
                </a:ext>
              </a:extLst>
            </p:cNvPr>
            <p:cNvSpPr/>
            <p:nvPr/>
          </p:nvSpPr>
          <p:spPr>
            <a:xfrm>
              <a:off x="390525" y="4691943"/>
              <a:ext cx="6845312" cy="638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400"/>
                </a:spcAft>
              </a:pPr>
              <a:r>
                <a:rPr lang="en-AU" sz="1000" dirty="0">
                  <a:solidFill>
                    <a:schemeClr val="tx1"/>
                  </a:solidFill>
                </a:rPr>
                <a:t>To incorporate different perspectives in your design:</a:t>
              </a:r>
            </a:p>
            <a:p>
              <a:pPr>
                <a:spcAft>
                  <a:spcPts val="600"/>
                </a:spcAft>
              </a:pPr>
              <a:r>
                <a:rPr lang="en-AU" sz="1400" b="1" dirty="0">
                  <a:solidFill>
                    <a:schemeClr val="bg1"/>
                  </a:solidFill>
                </a:rPr>
                <a:t>The Four Voices of Design</a:t>
              </a:r>
            </a:p>
          </p:txBody>
        </p:sp>
        <p:sp>
          <p:nvSpPr>
            <p:cNvPr id="114" name="Rectangle 113">
              <a:extLst>
                <a:ext uri="{FF2B5EF4-FFF2-40B4-BE49-F238E27FC236}">
                  <a16:creationId xmlns:a16="http://schemas.microsoft.com/office/drawing/2014/main" id="{5ACEEB0B-9C40-CE44-8148-784697F2FC88}"/>
                </a:ext>
              </a:extLst>
            </p:cNvPr>
            <p:cNvSpPr/>
            <p:nvPr/>
          </p:nvSpPr>
          <p:spPr>
            <a:xfrm>
              <a:off x="3301473" y="5249118"/>
              <a:ext cx="1006998" cy="716862"/>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Voice of</a:t>
              </a:r>
              <a:br>
                <a:rPr lang="en-US" sz="900" dirty="0">
                  <a:solidFill>
                    <a:schemeClr val="tx1"/>
                  </a:solidFill>
                </a:rPr>
              </a:br>
              <a:r>
                <a:rPr lang="en-US" sz="900" dirty="0">
                  <a:solidFill>
                    <a:schemeClr val="tx1"/>
                  </a:solidFill>
                </a:rPr>
                <a:t>Intent</a:t>
              </a:r>
            </a:p>
          </p:txBody>
        </p:sp>
        <p:sp>
          <p:nvSpPr>
            <p:cNvPr id="115" name="Rectangle 114">
              <a:extLst>
                <a:ext uri="{FF2B5EF4-FFF2-40B4-BE49-F238E27FC236}">
                  <a16:creationId xmlns:a16="http://schemas.microsoft.com/office/drawing/2014/main" id="{32148965-DACF-6B4A-8400-1BDCF89A9CDD}"/>
                </a:ext>
              </a:extLst>
            </p:cNvPr>
            <p:cNvSpPr/>
            <p:nvPr/>
          </p:nvSpPr>
          <p:spPr>
            <a:xfrm>
              <a:off x="3301473" y="6969292"/>
              <a:ext cx="1006998" cy="716862"/>
            </a:xfrm>
            <a:prstGeom prst="rect">
              <a:avLst/>
            </a:prstGeom>
            <a:solidFill>
              <a:schemeClr val="accent1">
                <a:lumMod val="20000"/>
                <a:lumOff val="80000"/>
              </a:schemeClr>
            </a:solidFill>
            <a:ln w="19050">
              <a:solidFill>
                <a:srgbClr val="3A9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Voice of Expertise</a:t>
              </a:r>
            </a:p>
          </p:txBody>
        </p:sp>
        <p:sp>
          <p:nvSpPr>
            <p:cNvPr id="116" name="Rectangle 115">
              <a:extLst>
                <a:ext uri="{FF2B5EF4-FFF2-40B4-BE49-F238E27FC236}">
                  <a16:creationId xmlns:a16="http://schemas.microsoft.com/office/drawing/2014/main" id="{AEB639E6-93FF-7042-9BE7-1F0AF7A8196E}"/>
                </a:ext>
              </a:extLst>
            </p:cNvPr>
            <p:cNvSpPr/>
            <p:nvPr/>
          </p:nvSpPr>
          <p:spPr>
            <a:xfrm>
              <a:off x="2585515" y="5965986"/>
              <a:ext cx="712800" cy="1004400"/>
            </a:xfrm>
            <a:prstGeom prst="rect">
              <a:avLst/>
            </a:prstGeom>
            <a:solidFill>
              <a:srgbClr val="BCE9E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Voice of</a:t>
              </a:r>
              <a:br>
                <a:rPr lang="en-US" sz="900" dirty="0">
                  <a:solidFill>
                    <a:schemeClr val="tx1"/>
                  </a:solidFill>
                </a:rPr>
              </a:br>
              <a:r>
                <a:rPr lang="en-US" sz="900" dirty="0">
                  <a:solidFill>
                    <a:schemeClr val="tx1"/>
                  </a:solidFill>
                </a:rPr>
                <a:t>Experience</a:t>
              </a:r>
            </a:p>
          </p:txBody>
        </p:sp>
        <p:sp>
          <p:nvSpPr>
            <p:cNvPr id="117" name="Rectangle 116">
              <a:extLst>
                <a:ext uri="{FF2B5EF4-FFF2-40B4-BE49-F238E27FC236}">
                  <a16:creationId xmlns:a16="http://schemas.microsoft.com/office/drawing/2014/main" id="{851EA059-A26A-614A-8518-32EEB5BA9F41}"/>
                </a:ext>
              </a:extLst>
            </p:cNvPr>
            <p:cNvSpPr/>
            <p:nvPr/>
          </p:nvSpPr>
          <p:spPr>
            <a:xfrm>
              <a:off x="4308471" y="5965986"/>
              <a:ext cx="712800" cy="1004400"/>
            </a:xfrm>
            <a:prstGeom prst="rect">
              <a:avLst/>
            </a:prstGeom>
            <a:solidFill>
              <a:schemeClr val="accent3">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Voice of</a:t>
              </a:r>
              <a:br>
                <a:rPr lang="en-US" sz="900" dirty="0">
                  <a:solidFill>
                    <a:schemeClr val="tx1"/>
                  </a:solidFill>
                </a:rPr>
              </a:br>
              <a:r>
                <a:rPr lang="en-US" sz="900" dirty="0">
                  <a:solidFill>
                    <a:schemeClr val="tx1"/>
                  </a:solidFill>
                </a:rPr>
                <a:t>Design</a:t>
              </a:r>
            </a:p>
          </p:txBody>
        </p:sp>
        <p:sp>
          <p:nvSpPr>
            <p:cNvPr id="122" name="Rectangle 121">
              <a:extLst>
                <a:ext uri="{FF2B5EF4-FFF2-40B4-BE49-F238E27FC236}">
                  <a16:creationId xmlns:a16="http://schemas.microsoft.com/office/drawing/2014/main" id="{8C5AC703-5984-A34E-B838-59884FBA240B}"/>
                </a:ext>
              </a:extLst>
            </p:cNvPr>
            <p:cNvSpPr/>
            <p:nvPr/>
          </p:nvSpPr>
          <p:spPr>
            <a:xfrm>
              <a:off x="4418894" y="5422883"/>
              <a:ext cx="2216438" cy="369332"/>
            </a:xfrm>
            <a:prstGeom prst="rect">
              <a:avLst/>
            </a:prstGeom>
          </p:spPr>
          <p:txBody>
            <a:bodyPr wrap="square">
              <a:spAutoFit/>
            </a:bodyPr>
            <a:lstStyle/>
            <a:p>
              <a:r>
                <a:rPr lang="en-AU" sz="900" dirty="0">
                  <a:solidFill>
                    <a:schemeClr val="accent5"/>
                  </a:solidFill>
                  <a:latin typeface="Gill Sans MT" panose="020B0502020104020203" pitchFamily="34" charset="77"/>
                  <a:ea typeface="Roboto" charset="0"/>
                  <a:cs typeface="Roboto" charset="0"/>
                </a:rPr>
                <a:t>Views on what is desirable for society, for government, and for the organisation</a:t>
              </a:r>
            </a:p>
          </p:txBody>
        </p:sp>
        <p:sp>
          <p:nvSpPr>
            <p:cNvPr id="123" name="Rectangle 122">
              <a:extLst>
                <a:ext uri="{FF2B5EF4-FFF2-40B4-BE49-F238E27FC236}">
                  <a16:creationId xmlns:a16="http://schemas.microsoft.com/office/drawing/2014/main" id="{B291442C-D426-EA49-B9A8-6F6CF4D03A19}"/>
                </a:ext>
              </a:extLst>
            </p:cNvPr>
            <p:cNvSpPr/>
            <p:nvPr/>
          </p:nvSpPr>
          <p:spPr>
            <a:xfrm>
              <a:off x="4418894" y="7143057"/>
              <a:ext cx="2216438" cy="369332"/>
            </a:xfrm>
            <a:prstGeom prst="rect">
              <a:avLst/>
            </a:prstGeom>
          </p:spPr>
          <p:txBody>
            <a:bodyPr wrap="square">
              <a:spAutoFit/>
            </a:bodyPr>
            <a:lstStyle/>
            <a:p>
              <a:r>
                <a:rPr lang="en-AU" sz="900" dirty="0">
                  <a:solidFill>
                    <a:schemeClr val="accent4"/>
                  </a:solidFill>
                  <a:latin typeface="Gill Sans MT" panose="020B0502020104020203" pitchFamily="34" charset="77"/>
                </a:rPr>
                <a:t>Brokers and synthesises the other voices to inform and build the design</a:t>
              </a:r>
            </a:p>
          </p:txBody>
        </p:sp>
        <p:sp>
          <p:nvSpPr>
            <p:cNvPr id="124" name="Rectangle 123">
              <a:extLst>
                <a:ext uri="{FF2B5EF4-FFF2-40B4-BE49-F238E27FC236}">
                  <a16:creationId xmlns:a16="http://schemas.microsoft.com/office/drawing/2014/main" id="{ADB873D5-8EA3-F84E-91C9-15107E9CFB6D}"/>
                </a:ext>
              </a:extLst>
            </p:cNvPr>
            <p:cNvSpPr/>
            <p:nvPr/>
          </p:nvSpPr>
          <p:spPr>
            <a:xfrm>
              <a:off x="1297160" y="7143057"/>
              <a:ext cx="1893890" cy="369332"/>
            </a:xfrm>
            <a:prstGeom prst="rect">
              <a:avLst/>
            </a:prstGeom>
          </p:spPr>
          <p:txBody>
            <a:bodyPr wrap="square">
              <a:spAutoFit/>
            </a:bodyPr>
            <a:lstStyle/>
            <a:p>
              <a:pPr algn="r"/>
              <a:r>
                <a:rPr lang="en-AU" sz="900" dirty="0">
                  <a:solidFill>
                    <a:srgbClr val="3A9DB7"/>
                  </a:solidFill>
                  <a:latin typeface="Gill Sans MT" panose="020B0502020104020203" pitchFamily="34" charset="77"/>
                  <a:ea typeface="Roboto" charset="0"/>
                  <a:cs typeface="Roboto" charset="0"/>
                </a:rPr>
                <a:t>Knowledge about what design might be possible and what will be viable </a:t>
              </a:r>
            </a:p>
          </p:txBody>
        </p:sp>
        <p:sp>
          <p:nvSpPr>
            <p:cNvPr id="125" name="Rectangle 124">
              <a:extLst>
                <a:ext uri="{FF2B5EF4-FFF2-40B4-BE49-F238E27FC236}">
                  <a16:creationId xmlns:a16="http://schemas.microsoft.com/office/drawing/2014/main" id="{B7D1D228-3187-E141-9E9F-B96695654402}"/>
                </a:ext>
              </a:extLst>
            </p:cNvPr>
            <p:cNvSpPr/>
            <p:nvPr/>
          </p:nvSpPr>
          <p:spPr>
            <a:xfrm>
              <a:off x="906762" y="5422883"/>
              <a:ext cx="2283502" cy="369332"/>
            </a:xfrm>
            <a:prstGeom prst="rect">
              <a:avLst/>
            </a:prstGeom>
          </p:spPr>
          <p:txBody>
            <a:bodyPr wrap="square">
              <a:spAutoFit/>
            </a:bodyPr>
            <a:lstStyle/>
            <a:p>
              <a:pPr algn="r"/>
              <a:r>
                <a:rPr lang="en-AU" sz="900" dirty="0">
                  <a:solidFill>
                    <a:schemeClr val="accent2"/>
                  </a:solidFill>
                  <a:latin typeface="Gill Sans MT" panose="020B0502020104020203" pitchFamily="34" charset="77"/>
                  <a:ea typeface="Roboto" charset="0"/>
                  <a:cs typeface="Roboto" charset="0"/>
                </a:rPr>
                <a:t>Views on what is desirable for the user, clients, stakeholders, and service providers</a:t>
              </a:r>
            </a:p>
          </p:txBody>
        </p:sp>
        <p:cxnSp>
          <p:nvCxnSpPr>
            <p:cNvPr id="19" name="Straight Connector 18">
              <a:extLst>
                <a:ext uri="{FF2B5EF4-FFF2-40B4-BE49-F238E27FC236}">
                  <a16:creationId xmlns:a16="http://schemas.microsoft.com/office/drawing/2014/main" id="{C421F026-C51D-FB40-80B2-CDA08CB83F94}"/>
                </a:ext>
              </a:extLst>
            </p:cNvPr>
            <p:cNvCxnSpPr>
              <a:stCxn id="114" idx="3"/>
              <a:endCxn id="122" idx="1"/>
            </p:cNvCxnSpPr>
            <p:nvPr/>
          </p:nvCxnSpPr>
          <p:spPr>
            <a:xfrm>
              <a:off x="4308471" y="5607549"/>
              <a:ext cx="110423"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4766450-E9D5-EF4C-96E8-97EBC6F66C8B}"/>
                </a:ext>
              </a:extLst>
            </p:cNvPr>
            <p:cNvCxnSpPr/>
            <p:nvPr/>
          </p:nvCxnSpPr>
          <p:spPr>
            <a:xfrm>
              <a:off x="3187892" y="7327723"/>
              <a:ext cx="110423" cy="0"/>
            </a:xfrm>
            <a:prstGeom prst="line">
              <a:avLst/>
            </a:prstGeom>
            <a:ln w="19050">
              <a:solidFill>
                <a:srgbClr val="3A9DB7"/>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9E0B99D-BFB8-4A40-BE05-F40FE20AC9AC}"/>
                </a:ext>
              </a:extLst>
            </p:cNvPr>
            <p:cNvCxnSpPr>
              <a:cxnSpLocks/>
            </p:cNvCxnSpPr>
            <p:nvPr/>
          </p:nvCxnSpPr>
          <p:spPr>
            <a:xfrm rot="5400000">
              <a:off x="4624256" y="7024504"/>
              <a:ext cx="110423"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C76F13B-5735-6049-B902-BD35705E6949}"/>
                </a:ext>
              </a:extLst>
            </p:cNvPr>
            <p:cNvCxnSpPr>
              <a:cxnSpLocks/>
            </p:cNvCxnSpPr>
            <p:nvPr/>
          </p:nvCxnSpPr>
          <p:spPr>
            <a:xfrm rot="5400000">
              <a:off x="2886703" y="5910769"/>
              <a:ext cx="11042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9" name="Shape 715">
              <a:extLst>
                <a:ext uri="{FF2B5EF4-FFF2-40B4-BE49-F238E27FC236}">
                  <a16:creationId xmlns:a16="http://schemas.microsoft.com/office/drawing/2014/main" id="{CBA1EA69-2016-7345-9D8C-EE62527E40A1}"/>
                </a:ext>
              </a:extLst>
            </p:cNvPr>
            <p:cNvSpPr txBox="1"/>
            <p:nvPr/>
          </p:nvSpPr>
          <p:spPr>
            <a:xfrm>
              <a:off x="3312275" y="6269634"/>
              <a:ext cx="1010156" cy="3579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900" dirty="0">
                  <a:solidFill>
                    <a:schemeClr val="tx1"/>
                  </a:solidFill>
                  <a:latin typeface="Gill Sans MT" panose="020B0502020104020203" pitchFamily="34" charset="77"/>
                </a:rPr>
                <a:t>Core Design</a:t>
              </a:r>
              <a:br>
                <a:rPr lang="en-AU" sz="900" dirty="0">
                  <a:solidFill>
                    <a:schemeClr val="tx1"/>
                  </a:solidFill>
                  <a:latin typeface="Gill Sans MT" panose="020B0502020104020203" pitchFamily="34" charset="77"/>
                </a:rPr>
              </a:br>
              <a:r>
                <a:rPr lang="en-AU" sz="900" dirty="0">
                  <a:solidFill>
                    <a:schemeClr val="tx1"/>
                  </a:solidFill>
                  <a:latin typeface="Gill Sans MT" panose="020B0502020104020203" pitchFamily="34" charset="77"/>
                </a:rPr>
                <a:t>Team</a:t>
              </a:r>
              <a:endParaRPr sz="900" dirty="0">
                <a:solidFill>
                  <a:schemeClr val="tx1"/>
                </a:solidFill>
                <a:latin typeface="Gill Sans MT" panose="020B0502020104020203" pitchFamily="34" charset="77"/>
              </a:endParaRPr>
            </a:p>
          </p:txBody>
        </p:sp>
        <p:sp>
          <p:nvSpPr>
            <p:cNvPr id="79" name="Rectangle 78">
              <a:extLst>
                <a:ext uri="{FF2B5EF4-FFF2-40B4-BE49-F238E27FC236}">
                  <a16:creationId xmlns:a16="http://schemas.microsoft.com/office/drawing/2014/main" id="{DFB3395A-FA37-2342-98BB-42DADECAC122}"/>
                </a:ext>
              </a:extLst>
            </p:cNvPr>
            <p:cNvSpPr/>
            <p:nvPr/>
          </p:nvSpPr>
          <p:spPr>
            <a:xfrm>
              <a:off x="390525" y="7489210"/>
              <a:ext cx="6775451" cy="371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lgn="r">
                <a:spcAft>
                  <a:spcPts val="600"/>
                </a:spcAft>
              </a:pPr>
              <a:r>
                <a:rPr lang="en-US" sz="1000" i="1" dirty="0">
                  <a:solidFill>
                    <a:schemeClr val="bg2">
                      <a:lumMod val="75000"/>
                    </a:schemeClr>
                  </a:solidFill>
                </a:rPr>
                <a:t>‘The Four Voices of Design’</a:t>
              </a:r>
              <a:r>
                <a:rPr lang="en-US" sz="1000" dirty="0">
                  <a:solidFill>
                    <a:schemeClr val="bg2">
                      <a:lumMod val="75000"/>
                    </a:schemeClr>
                  </a:solidFill>
                </a:rPr>
                <a:t> – ThinkPlace</a:t>
              </a:r>
            </a:p>
          </p:txBody>
        </p:sp>
      </p:grpSp>
    </p:spTree>
    <p:extLst>
      <p:ext uri="{BB962C8B-B14F-4D97-AF65-F5344CB8AC3E}">
        <p14:creationId xmlns:p14="http://schemas.microsoft.com/office/powerpoint/2010/main" val="1745348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CB5A0A8-3658-B745-808D-A8BE07567DAE}"/>
              </a:ext>
            </a:extLst>
          </p:cNvPr>
          <p:cNvSpPr/>
          <p:nvPr/>
        </p:nvSpPr>
        <p:spPr>
          <a:xfrm>
            <a:off x="1387366" y="1920724"/>
            <a:ext cx="696807" cy="2621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E06DD123-B52F-3B49-9251-4A92EDC8794E}"/>
              </a:ext>
            </a:extLst>
          </p:cNvPr>
          <p:cNvSpPr/>
          <p:nvPr/>
        </p:nvSpPr>
        <p:spPr>
          <a:xfrm>
            <a:off x="2324819" y="6093331"/>
            <a:ext cx="685800" cy="2621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1B82454-9E7D-0040-9825-F2231BEE6D58}"/>
              </a:ext>
            </a:extLst>
          </p:cNvPr>
          <p:cNvSpPr/>
          <p:nvPr/>
        </p:nvSpPr>
        <p:spPr>
          <a:xfrm>
            <a:off x="432968" y="6093331"/>
            <a:ext cx="1891851" cy="2621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049C170-597A-164A-B55C-7712096FC752}"/>
              </a:ext>
            </a:extLst>
          </p:cNvPr>
          <p:cNvSpPr/>
          <p:nvPr/>
        </p:nvSpPr>
        <p:spPr>
          <a:xfrm>
            <a:off x="432967" y="1920724"/>
            <a:ext cx="1016892" cy="2621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1B35DCB-73D6-1043-9532-90B2C21393A6}"/>
              </a:ext>
            </a:extLst>
          </p:cNvPr>
          <p:cNvSpPr/>
          <p:nvPr/>
        </p:nvSpPr>
        <p:spPr>
          <a:xfrm>
            <a:off x="390525" y="1875402"/>
            <a:ext cx="6775448" cy="433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600"/>
              </a:spcAft>
            </a:pPr>
            <a:r>
              <a:rPr lang="en-AU" sz="1400" b="1" dirty="0">
                <a:solidFill>
                  <a:schemeClr val="bg1"/>
                </a:solidFill>
              </a:rPr>
              <a:t>‘Embrace’    </a:t>
            </a:r>
            <a:r>
              <a:rPr lang="en-AU" sz="1400" dirty="0">
                <a:solidFill>
                  <a:schemeClr val="accent5"/>
                </a:solidFill>
              </a:rPr>
              <a:t>Nepal</a:t>
            </a:r>
          </a:p>
        </p:txBody>
      </p:sp>
      <p:sp>
        <p:nvSpPr>
          <p:cNvPr id="10" name="Rectangle 9"/>
          <p:cNvSpPr/>
          <p:nvPr/>
        </p:nvSpPr>
        <p:spPr>
          <a:xfrm>
            <a:off x="390523" y="2229927"/>
            <a:ext cx="3389314" cy="3477875"/>
          </a:xfrm>
          <a:prstGeom prst="rect">
            <a:avLst/>
          </a:prstGeom>
        </p:spPr>
        <p:txBody>
          <a:bodyPr wrap="square">
            <a:spAutoFit/>
          </a:bodyPr>
          <a:lstStyle/>
          <a:p>
            <a:pPr>
              <a:spcAft>
                <a:spcPts val="300"/>
              </a:spcAft>
            </a:pPr>
            <a:r>
              <a:rPr lang="en-US" sz="1000" b="1" dirty="0">
                <a:solidFill>
                  <a:schemeClr val="accent5"/>
                </a:solidFill>
              </a:rPr>
              <a:t>Challenge</a:t>
            </a:r>
          </a:p>
          <a:p>
            <a:pPr>
              <a:spcAft>
                <a:spcPts val="600"/>
              </a:spcAft>
            </a:pPr>
            <a:r>
              <a:rPr lang="en-US" sz="1000" dirty="0"/>
              <a:t>Design an incubator more suitable for use in the developing world, where infant mortality rates of premature and underweight babies are high because incubators are extremely rare and expensive.</a:t>
            </a:r>
          </a:p>
          <a:p>
            <a:pPr>
              <a:spcAft>
                <a:spcPts val="300"/>
              </a:spcAft>
            </a:pPr>
            <a:r>
              <a:rPr lang="en-US" sz="1000" b="1" dirty="0">
                <a:solidFill>
                  <a:schemeClr val="accent5"/>
                </a:solidFill>
              </a:rPr>
              <a:t>Insights gained</a:t>
            </a:r>
          </a:p>
          <a:p>
            <a:pPr>
              <a:spcAft>
                <a:spcPts val="600"/>
              </a:spcAft>
            </a:pPr>
            <a:r>
              <a:rPr lang="en-US" sz="1000" dirty="0"/>
              <a:t>Through observations at the hospitals and houses in rural areas, the team learnt that most infants would never make it to the hospital and hence, their incubator would have to function in a rural environment while remaining low-cost. </a:t>
            </a:r>
          </a:p>
          <a:p>
            <a:pPr>
              <a:spcAft>
                <a:spcPts val="300"/>
              </a:spcAft>
            </a:pPr>
            <a:r>
              <a:rPr lang="en-US" sz="1000" b="1" dirty="0">
                <a:solidFill>
                  <a:schemeClr val="accent5"/>
                </a:solidFill>
              </a:rPr>
              <a:t>Final design</a:t>
            </a:r>
          </a:p>
          <a:p>
            <a:pPr>
              <a:spcAft>
                <a:spcPts val="300"/>
              </a:spcAft>
            </a:pPr>
            <a:r>
              <a:rPr lang="en-US" sz="1000" dirty="0"/>
              <a:t>The Embrace Incubator wraps around the infant like a sleeping bag, and is made of phase-change material (PMC) which maintains the infant’s temperature at the right temperate for up to four hours without electricity. The portable PCM bag can be sanitised and ’recharged’ by submerging it in boiling water for a few minutes. The incubator is inexpensive to cater to mothers, costing only 1% the price of a traditional incubator. </a:t>
            </a:r>
          </a:p>
          <a:p>
            <a:endParaRPr lang="en-US" sz="1000" dirty="0"/>
          </a:p>
        </p:txBody>
      </p:sp>
      <p:sp>
        <p:nvSpPr>
          <p:cNvPr id="13" name="TextBox 12"/>
          <p:cNvSpPr txBox="1"/>
          <p:nvPr/>
        </p:nvSpPr>
        <p:spPr>
          <a:xfrm>
            <a:off x="3776659" y="5414659"/>
            <a:ext cx="3389314" cy="230832"/>
          </a:xfrm>
          <a:prstGeom prst="rect">
            <a:avLst/>
          </a:prstGeom>
          <a:noFill/>
        </p:spPr>
        <p:txBody>
          <a:bodyPr wrap="square" rtlCol="0">
            <a:spAutoFit/>
          </a:bodyPr>
          <a:lstStyle/>
          <a:p>
            <a:pPr algn="r"/>
            <a:r>
              <a:rPr lang="en-AU" sz="900" dirty="0">
                <a:solidFill>
                  <a:schemeClr val="tx1">
                    <a:lumMod val="25000"/>
                    <a:lumOff val="75000"/>
                  </a:schemeClr>
                </a:solidFill>
                <a:latin typeface="Gill Sans MT" panose="020B0502020104020203" pitchFamily="34" charset="77"/>
                <a:cs typeface="Arial" pitchFamily="34" charset="0"/>
              </a:rPr>
              <a:t>Reference: Design for Extreme Affordability, Stanford University</a:t>
            </a:r>
          </a:p>
        </p:txBody>
      </p:sp>
      <p:sp>
        <p:nvSpPr>
          <p:cNvPr id="11" name="Title 1">
            <a:extLst>
              <a:ext uri="{FF2B5EF4-FFF2-40B4-BE49-F238E27FC236}">
                <a16:creationId xmlns:a16="http://schemas.microsoft.com/office/drawing/2014/main" id="{1A5C3B6C-96F3-AE42-A116-938F25E4EF5B}"/>
              </a:ext>
            </a:extLst>
          </p:cNvPr>
          <p:cNvSpPr txBox="1">
            <a:spLocks/>
          </p:cNvSpPr>
          <p:nvPr/>
        </p:nvSpPr>
        <p:spPr>
          <a:xfrm>
            <a:off x="390522" y="390525"/>
            <a:ext cx="6775451" cy="1136650"/>
          </a:xfrm>
          <a:prstGeom prst="rect">
            <a:avLst/>
          </a:prstGeom>
        </p:spPr>
        <p:txBody>
          <a:bodyPr lIns="144000" tIns="10800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2800" b="1" dirty="0">
                <a:solidFill>
                  <a:schemeClr val="accent5"/>
                </a:solidFill>
                <a:ea typeface="+mn-ea"/>
                <a:cs typeface="Gill Sans Nova Ultra Bold" panose="020F0502020204030204" pitchFamily="34" charset="0"/>
              </a:rPr>
              <a:t>HCD success stories</a:t>
            </a:r>
            <a:endParaRPr lang="en-US" b="1" dirty="0">
              <a:solidFill>
                <a:schemeClr val="accent5"/>
              </a:solidFill>
              <a:cs typeface="Gill Sans Nova Ultra Bold" panose="020F0502020204030204" pitchFamily="34" charset="0"/>
            </a:endParaRPr>
          </a:p>
        </p:txBody>
      </p:sp>
      <p:sp>
        <p:nvSpPr>
          <p:cNvPr id="14" name="Rectangle 13">
            <a:extLst>
              <a:ext uri="{FF2B5EF4-FFF2-40B4-BE49-F238E27FC236}">
                <a16:creationId xmlns:a16="http://schemas.microsoft.com/office/drawing/2014/main" id="{026F8EAF-DB6C-3048-9619-5F7ABD3D4926}"/>
              </a:ext>
            </a:extLst>
          </p:cNvPr>
          <p:cNvSpPr/>
          <p:nvPr/>
        </p:nvSpPr>
        <p:spPr>
          <a:xfrm>
            <a:off x="390525" y="1028695"/>
            <a:ext cx="6845312" cy="6489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600"/>
              </a:spcAft>
            </a:pPr>
            <a:r>
              <a:rPr lang="en-AU" sz="1400" dirty="0">
                <a:solidFill>
                  <a:schemeClr val="tx1"/>
                </a:solidFill>
              </a:rPr>
              <a:t>These are stories of how communities are using Human Centred Design to tackle complex problems around the world.</a:t>
            </a:r>
          </a:p>
        </p:txBody>
      </p:sp>
      <p:pic>
        <p:nvPicPr>
          <p:cNvPr id="5" name="Picture 4">
            <a:extLst>
              <a:ext uri="{FF2B5EF4-FFF2-40B4-BE49-F238E27FC236}">
                <a16:creationId xmlns:a16="http://schemas.microsoft.com/office/drawing/2014/main" id="{D0B740AC-50A2-BB47-A9EB-9F9E0C197A11}"/>
              </a:ext>
            </a:extLst>
          </p:cNvPr>
          <p:cNvPicPr>
            <a:picLocks noChangeAspect="1"/>
          </p:cNvPicPr>
          <p:nvPr/>
        </p:nvPicPr>
        <p:blipFill rotWithShape="1">
          <a:blip r:embed="rId3"/>
          <a:srcRect l="2632" t="2163" r="23890" b="3776"/>
          <a:stretch/>
        </p:blipFill>
        <p:spPr>
          <a:xfrm>
            <a:off x="3779837" y="2229928"/>
            <a:ext cx="3386138" cy="3115978"/>
          </a:xfrm>
          <a:prstGeom prst="rect">
            <a:avLst/>
          </a:prstGeom>
        </p:spPr>
      </p:pic>
      <p:sp>
        <p:nvSpPr>
          <p:cNvPr id="17" name="Rectangle 16">
            <a:extLst>
              <a:ext uri="{FF2B5EF4-FFF2-40B4-BE49-F238E27FC236}">
                <a16:creationId xmlns:a16="http://schemas.microsoft.com/office/drawing/2014/main" id="{D697B265-5762-CB4A-8CEA-CF2AE4E41CD7}"/>
              </a:ext>
            </a:extLst>
          </p:cNvPr>
          <p:cNvSpPr/>
          <p:nvPr/>
        </p:nvSpPr>
        <p:spPr>
          <a:xfrm>
            <a:off x="390525" y="6040670"/>
            <a:ext cx="6775448" cy="433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600"/>
              </a:spcAft>
            </a:pPr>
            <a:r>
              <a:rPr lang="en-AU" sz="1400" b="1" dirty="0">
                <a:solidFill>
                  <a:schemeClr val="bg1"/>
                </a:solidFill>
              </a:rPr>
              <a:t>‘This is My Backyard’    </a:t>
            </a:r>
            <a:r>
              <a:rPr lang="en-AU" sz="1400" dirty="0">
                <a:solidFill>
                  <a:schemeClr val="accent5"/>
                </a:solidFill>
              </a:rPr>
              <a:t>Liberia</a:t>
            </a:r>
          </a:p>
        </p:txBody>
      </p:sp>
      <p:sp>
        <p:nvSpPr>
          <p:cNvPr id="19" name="Rectangle 18">
            <a:extLst>
              <a:ext uri="{FF2B5EF4-FFF2-40B4-BE49-F238E27FC236}">
                <a16:creationId xmlns:a16="http://schemas.microsoft.com/office/drawing/2014/main" id="{21AA6BD0-CDB3-9E46-8E5B-023C44EDE625}"/>
              </a:ext>
            </a:extLst>
          </p:cNvPr>
          <p:cNvSpPr/>
          <p:nvPr/>
        </p:nvSpPr>
        <p:spPr>
          <a:xfrm>
            <a:off x="390522" y="6413925"/>
            <a:ext cx="4518027" cy="3631763"/>
          </a:xfrm>
          <a:prstGeom prst="rect">
            <a:avLst/>
          </a:prstGeom>
        </p:spPr>
        <p:txBody>
          <a:bodyPr wrap="square">
            <a:spAutoFit/>
          </a:bodyPr>
          <a:lstStyle/>
          <a:p>
            <a:pPr>
              <a:spcAft>
                <a:spcPts val="300"/>
              </a:spcAft>
            </a:pPr>
            <a:r>
              <a:rPr lang="en-US" sz="1000" b="1" dirty="0">
                <a:solidFill>
                  <a:schemeClr val="accent5"/>
                </a:solidFill>
              </a:rPr>
              <a:t>Challenge</a:t>
            </a:r>
          </a:p>
          <a:p>
            <a:pPr>
              <a:spcAft>
                <a:spcPts val="600"/>
              </a:spcAft>
            </a:pPr>
            <a:r>
              <a:rPr lang="en-AU" sz="1000" dirty="0"/>
              <a:t>Liberia’s resource exploitation challenges are well known, with a former trade in blood diamonds providing one example of how natural materials have been used in the past to fuel criminal activities. The ‘This is My Backyard’ (TIMBY) project took a three-tiered approach to increase the effectiveness of natural resource monitoring in Liberia, facilitating secure dialogue between government, communities, civil society and business interests.</a:t>
            </a:r>
          </a:p>
          <a:p>
            <a:pPr>
              <a:spcAft>
                <a:spcPts val="600"/>
              </a:spcAft>
            </a:pPr>
            <a:r>
              <a:rPr lang="en-US" sz="1000" b="1" dirty="0">
                <a:solidFill>
                  <a:schemeClr val="accent5"/>
                </a:solidFill>
              </a:rPr>
              <a:t>How HCD was applied</a:t>
            </a:r>
          </a:p>
          <a:p>
            <a:pPr>
              <a:spcAft>
                <a:spcPts val="600"/>
              </a:spcAft>
            </a:pPr>
            <a:r>
              <a:rPr lang="en-AU" sz="1000" dirty="0"/>
              <a:t>Deep insights were generated through in-field user testing. This enabled the design team to harness the knowledge of those with real-world lived experiences, challenging assumptions and creating opportunities for Liberian citizens themselves to contribute to the final design. Following a process of testing, observing, and refining allowed TIMBY to ‘learn by seeing’ and deliver a fit-for-purpose suite of products.</a:t>
            </a:r>
          </a:p>
          <a:p>
            <a:pPr>
              <a:spcAft>
                <a:spcPts val="300"/>
              </a:spcAft>
            </a:pPr>
            <a:r>
              <a:rPr lang="en-US" sz="1000" b="1" dirty="0">
                <a:solidFill>
                  <a:schemeClr val="accent5"/>
                </a:solidFill>
              </a:rPr>
              <a:t>Outcome</a:t>
            </a:r>
          </a:p>
          <a:p>
            <a:pPr>
              <a:spcAft>
                <a:spcPts val="300"/>
              </a:spcAft>
            </a:pPr>
            <a:r>
              <a:rPr lang="en-AU" sz="1000" dirty="0"/>
              <a:t>The mobile app, online dashboard and storytelling tool that comprise the main project deliverables empower Liberia’s citizens to shine a light on activities in areas which historically have been too remote or difficult to monitor effectively. TIMBY supports more informed decision-making, and helps Liberians to actively participate in combating corruption and resource exploitation through greater transparency and public accountability.</a:t>
            </a:r>
          </a:p>
        </p:txBody>
      </p:sp>
      <p:sp>
        <p:nvSpPr>
          <p:cNvPr id="24" name="TextBox 23">
            <a:extLst>
              <a:ext uri="{FF2B5EF4-FFF2-40B4-BE49-F238E27FC236}">
                <a16:creationId xmlns:a16="http://schemas.microsoft.com/office/drawing/2014/main" id="{1953F99A-8EB3-D944-B14D-A17E3245588E}"/>
              </a:ext>
            </a:extLst>
          </p:cNvPr>
          <p:cNvSpPr txBox="1"/>
          <p:nvPr/>
        </p:nvSpPr>
        <p:spPr>
          <a:xfrm>
            <a:off x="3776659" y="10049721"/>
            <a:ext cx="3389314" cy="230832"/>
          </a:xfrm>
          <a:prstGeom prst="rect">
            <a:avLst/>
          </a:prstGeom>
          <a:noFill/>
        </p:spPr>
        <p:txBody>
          <a:bodyPr wrap="square" rtlCol="0">
            <a:spAutoFit/>
          </a:bodyPr>
          <a:lstStyle/>
          <a:p>
            <a:pPr algn="r"/>
            <a:r>
              <a:rPr lang="en-AU" sz="900" dirty="0">
                <a:solidFill>
                  <a:schemeClr val="tx1">
                    <a:lumMod val="25000"/>
                    <a:lumOff val="75000"/>
                  </a:schemeClr>
                </a:solidFill>
                <a:latin typeface="Gill Sans MT" panose="020B0502020104020203" pitchFamily="34" charset="77"/>
                <a:cs typeface="Arial" pitchFamily="34" charset="0"/>
              </a:rPr>
              <a:t>Reference: Making All Voices Count (MAVC)</a:t>
            </a:r>
          </a:p>
        </p:txBody>
      </p:sp>
      <p:pic>
        <p:nvPicPr>
          <p:cNvPr id="15" name="Picture 14">
            <a:extLst>
              <a:ext uri="{FF2B5EF4-FFF2-40B4-BE49-F238E27FC236}">
                <a16:creationId xmlns:a16="http://schemas.microsoft.com/office/drawing/2014/main" id="{47821807-100A-3E47-92EB-4E017DF0CEE3}"/>
              </a:ext>
            </a:extLst>
          </p:cNvPr>
          <p:cNvPicPr>
            <a:picLocks noChangeAspect="1"/>
          </p:cNvPicPr>
          <p:nvPr/>
        </p:nvPicPr>
        <p:blipFill>
          <a:blip r:embed="rId4"/>
          <a:stretch>
            <a:fillRect/>
          </a:stretch>
        </p:blipFill>
        <p:spPr>
          <a:xfrm>
            <a:off x="6907224" y="180515"/>
            <a:ext cx="261928" cy="206785"/>
          </a:xfrm>
          <a:prstGeom prst="rect">
            <a:avLst/>
          </a:prstGeom>
        </p:spPr>
      </p:pic>
      <p:sp>
        <p:nvSpPr>
          <p:cNvPr id="18" name="Rectangle 17">
            <a:extLst>
              <a:ext uri="{FF2B5EF4-FFF2-40B4-BE49-F238E27FC236}">
                <a16:creationId xmlns:a16="http://schemas.microsoft.com/office/drawing/2014/main" id="{4EDDBA6A-A017-744B-9411-C2513DC690ED}"/>
              </a:ext>
            </a:extLst>
          </p:cNvPr>
          <p:cNvSpPr/>
          <p:nvPr/>
        </p:nvSpPr>
        <p:spPr>
          <a:xfrm>
            <a:off x="5092185"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21" name="Group 20">
            <a:extLst>
              <a:ext uri="{FF2B5EF4-FFF2-40B4-BE49-F238E27FC236}">
                <a16:creationId xmlns:a16="http://schemas.microsoft.com/office/drawing/2014/main" id="{8CF91767-CCD3-5B4C-B2AF-AD55C3315E27}"/>
              </a:ext>
            </a:extLst>
          </p:cNvPr>
          <p:cNvGrpSpPr/>
          <p:nvPr/>
        </p:nvGrpSpPr>
        <p:grpSpPr>
          <a:xfrm>
            <a:off x="5797754" y="219189"/>
            <a:ext cx="883274" cy="165434"/>
            <a:chOff x="5797754" y="431068"/>
            <a:chExt cx="883274" cy="165434"/>
          </a:xfrm>
        </p:grpSpPr>
        <p:sp>
          <p:nvSpPr>
            <p:cNvPr id="22" name="Hexagon 180">
              <a:extLst>
                <a:ext uri="{FF2B5EF4-FFF2-40B4-BE49-F238E27FC236}">
                  <a16:creationId xmlns:a16="http://schemas.microsoft.com/office/drawing/2014/main" id="{A4E6EDFD-49E3-CA49-BD5B-20C7741B1432}"/>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Hexagon 180">
              <a:extLst>
                <a:ext uri="{FF2B5EF4-FFF2-40B4-BE49-F238E27FC236}">
                  <a16:creationId xmlns:a16="http://schemas.microsoft.com/office/drawing/2014/main" id="{C51630A3-DC20-F34C-94C3-921F5BAC9646}"/>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180">
              <a:extLst>
                <a:ext uri="{FF2B5EF4-FFF2-40B4-BE49-F238E27FC236}">
                  <a16:creationId xmlns:a16="http://schemas.microsoft.com/office/drawing/2014/main" id="{5224DAE9-D827-7442-BAB4-700A768D427E}"/>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Hexagon 180">
              <a:extLst>
                <a:ext uri="{FF2B5EF4-FFF2-40B4-BE49-F238E27FC236}">
                  <a16:creationId xmlns:a16="http://schemas.microsoft.com/office/drawing/2014/main" id="{3EBAA245-0B66-C742-8A55-E323AD4EBA77}"/>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9" name="Picture 28">
            <a:extLst>
              <a:ext uri="{FF2B5EF4-FFF2-40B4-BE49-F238E27FC236}">
                <a16:creationId xmlns:a16="http://schemas.microsoft.com/office/drawing/2014/main" id="{0BC4D12E-6B01-AA44-B8D0-28F86975FEAC}"/>
              </a:ext>
            </a:extLst>
          </p:cNvPr>
          <p:cNvPicPr>
            <a:picLocks noChangeAspect="1"/>
          </p:cNvPicPr>
          <p:nvPr/>
        </p:nvPicPr>
        <p:blipFill>
          <a:blip r:embed="rId5"/>
          <a:stretch>
            <a:fillRect/>
          </a:stretch>
        </p:blipFill>
        <p:spPr>
          <a:xfrm>
            <a:off x="5522757" y="173265"/>
            <a:ext cx="206609" cy="237600"/>
          </a:xfrm>
          <a:prstGeom prst="rect">
            <a:avLst/>
          </a:prstGeom>
        </p:spPr>
      </p:pic>
      <p:grpSp>
        <p:nvGrpSpPr>
          <p:cNvPr id="30" name="Group 29">
            <a:extLst>
              <a:ext uri="{FF2B5EF4-FFF2-40B4-BE49-F238E27FC236}">
                <a16:creationId xmlns:a16="http://schemas.microsoft.com/office/drawing/2014/main" id="{E6495988-E855-1D44-A5A2-BE62C21BD865}"/>
              </a:ext>
            </a:extLst>
          </p:cNvPr>
          <p:cNvGrpSpPr/>
          <p:nvPr/>
        </p:nvGrpSpPr>
        <p:grpSpPr>
          <a:xfrm>
            <a:off x="5797754" y="219189"/>
            <a:ext cx="879331" cy="160053"/>
            <a:chOff x="5797754" y="219189"/>
            <a:chExt cx="879331" cy="160053"/>
          </a:xfrm>
        </p:grpSpPr>
        <p:sp>
          <p:nvSpPr>
            <p:cNvPr id="31" name="TextBox 30">
              <a:extLst>
                <a:ext uri="{FF2B5EF4-FFF2-40B4-BE49-F238E27FC236}">
                  <a16:creationId xmlns:a16="http://schemas.microsoft.com/office/drawing/2014/main" id="{9D975D2D-0FBE-A045-B37F-3401F83874DE}"/>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32" name="TextBox 31">
              <a:extLst>
                <a:ext uri="{FF2B5EF4-FFF2-40B4-BE49-F238E27FC236}">
                  <a16:creationId xmlns:a16="http://schemas.microsoft.com/office/drawing/2014/main" id="{7075AA49-3C89-B34D-B3E3-DD6993DFB59C}"/>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33" name="TextBox 32">
              <a:extLst>
                <a:ext uri="{FF2B5EF4-FFF2-40B4-BE49-F238E27FC236}">
                  <a16:creationId xmlns:a16="http://schemas.microsoft.com/office/drawing/2014/main" id="{28BB3997-B6B4-2046-B053-8D32FF549A2C}"/>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34" name="TextBox 33">
              <a:extLst>
                <a:ext uri="{FF2B5EF4-FFF2-40B4-BE49-F238E27FC236}">
                  <a16:creationId xmlns:a16="http://schemas.microsoft.com/office/drawing/2014/main" id="{692E1127-0F1E-3648-B0B7-88AB57A68908}"/>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sp>
        <p:nvSpPr>
          <p:cNvPr id="36" name="Rectangle 35">
            <a:extLst>
              <a:ext uri="{FF2B5EF4-FFF2-40B4-BE49-F238E27FC236}">
                <a16:creationId xmlns:a16="http://schemas.microsoft.com/office/drawing/2014/main" id="{F607ED68-DF9D-2E46-A502-43E3AAEC2720}"/>
              </a:ext>
            </a:extLst>
          </p:cNvPr>
          <p:cNvSpPr/>
          <p:nvPr/>
        </p:nvSpPr>
        <p:spPr>
          <a:xfrm>
            <a:off x="4817011" y="231008"/>
            <a:ext cx="206786" cy="131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rgbClr val="FFFFFF"/>
                </a:solidFill>
              </a:rPr>
              <a:t>U1</a:t>
            </a:r>
          </a:p>
        </p:txBody>
      </p:sp>
      <p:sp>
        <p:nvSpPr>
          <p:cNvPr id="38" name="Rectangle 37">
            <a:extLst>
              <a:ext uri="{FF2B5EF4-FFF2-40B4-BE49-F238E27FC236}">
                <a16:creationId xmlns:a16="http://schemas.microsoft.com/office/drawing/2014/main" id="{D0B3D49F-5713-C24B-B26A-FD059B01014F}"/>
              </a:ext>
            </a:extLst>
          </p:cNvPr>
          <p:cNvSpPr/>
          <p:nvPr/>
        </p:nvSpPr>
        <p:spPr>
          <a:xfrm>
            <a:off x="4848404" y="442748"/>
            <a:ext cx="144000" cy="1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A7326297-4B8E-104F-8FFD-6DDF31A329DC}"/>
              </a:ext>
            </a:extLst>
          </p:cNvPr>
          <p:cNvPicPr>
            <a:picLocks noChangeAspect="1"/>
          </p:cNvPicPr>
          <p:nvPr/>
        </p:nvPicPr>
        <p:blipFill>
          <a:blip r:embed="rId6"/>
          <a:stretch>
            <a:fillRect/>
          </a:stretch>
        </p:blipFill>
        <p:spPr>
          <a:xfrm>
            <a:off x="4556972" y="166371"/>
            <a:ext cx="199893" cy="251589"/>
          </a:xfrm>
          <a:prstGeom prst="rect">
            <a:avLst/>
          </a:prstGeom>
        </p:spPr>
      </p:pic>
      <p:sp>
        <p:nvSpPr>
          <p:cNvPr id="35" name="Slide Number Placeholder 4">
            <a:extLst>
              <a:ext uri="{FF2B5EF4-FFF2-40B4-BE49-F238E27FC236}">
                <a16:creationId xmlns:a16="http://schemas.microsoft.com/office/drawing/2014/main" id="{258E8958-8C96-E842-B5D0-ACF3F36F5359}"/>
              </a:ext>
            </a:extLst>
          </p:cNvPr>
          <p:cNvSpPr>
            <a:spLocks noGrp="1"/>
          </p:cNvSpPr>
          <p:nvPr>
            <p:ph type="sldNum" sz="quarter" idx="12"/>
          </p:nvPr>
        </p:nvSpPr>
        <p:spPr>
          <a:xfrm>
            <a:off x="5465048" y="10382829"/>
            <a:ext cx="1700927" cy="179269"/>
          </a:xfrm>
        </p:spPr>
        <p:txBody>
          <a:bodyPr/>
          <a:lstStyle/>
          <a:p>
            <a:fld id="{3332C684-C74E-B44D-82B0-F0756951FDF2}" type="slidenum">
              <a:rPr lang="en-US" smtClean="0"/>
              <a:t>9</a:t>
            </a:fld>
            <a:endParaRPr lang="en-US" dirty="0"/>
          </a:p>
        </p:txBody>
      </p:sp>
      <p:sp>
        <p:nvSpPr>
          <p:cNvPr id="40" name="Footer Placeholder 3">
            <a:extLst>
              <a:ext uri="{FF2B5EF4-FFF2-40B4-BE49-F238E27FC236}">
                <a16:creationId xmlns:a16="http://schemas.microsoft.com/office/drawing/2014/main" id="{F8B8C87D-2240-CE4D-BA41-5884659EB483}"/>
              </a:ext>
            </a:extLst>
          </p:cNvPr>
          <p:cNvSpPr>
            <a:spLocks noGrp="1"/>
          </p:cNvSpPr>
          <p:nvPr>
            <p:ph type="ftr" sz="quarter" idx="11"/>
          </p:nvPr>
        </p:nvSpPr>
        <p:spPr>
          <a:xfrm>
            <a:off x="390524" y="10382829"/>
            <a:ext cx="5580617" cy="179269"/>
          </a:xfrm>
        </p:spPr>
        <p:txBody>
          <a:bodyPr/>
          <a:lstStyle/>
          <a:p>
            <a:r>
              <a:rPr lang="en-AU" dirty="0"/>
              <a:t>Global Disaster Preparedness Center  |  Designing Solutions for Urban Community Resilience</a:t>
            </a:r>
            <a:endParaRPr lang="en-US" dirty="0"/>
          </a:p>
        </p:txBody>
      </p:sp>
      <p:pic>
        <p:nvPicPr>
          <p:cNvPr id="37" name="Picture 36">
            <a:extLst>
              <a:ext uri="{FF2B5EF4-FFF2-40B4-BE49-F238E27FC236}">
                <a16:creationId xmlns:a16="http://schemas.microsoft.com/office/drawing/2014/main" id="{78C54255-5878-894C-8262-740710D80899}"/>
              </a:ext>
            </a:extLst>
          </p:cNvPr>
          <p:cNvPicPr>
            <a:picLocks noChangeAspect="1"/>
          </p:cNvPicPr>
          <p:nvPr/>
        </p:nvPicPr>
        <p:blipFill rotWithShape="1">
          <a:blip r:embed="rId7"/>
          <a:srcRect l="40911" t="14760" r="30493" b="4236"/>
          <a:stretch/>
        </p:blipFill>
        <p:spPr>
          <a:xfrm>
            <a:off x="4908547" y="6409892"/>
            <a:ext cx="2257425" cy="3594737"/>
          </a:xfrm>
          <a:prstGeom prst="rect">
            <a:avLst/>
          </a:prstGeom>
        </p:spPr>
      </p:pic>
    </p:spTree>
    <p:extLst>
      <p:ext uri="{BB962C8B-B14F-4D97-AF65-F5344CB8AC3E}">
        <p14:creationId xmlns:p14="http://schemas.microsoft.com/office/powerpoint/2010/main" val="2135537358"/>
      </p:ext>
    </p:extLst>
  </p:cSld>
  <p:clrMapOvr>
    <a:masterClrMapping/>
  </p:clrMapOvr>
</p:sld>
</file>

<file path=ppt/theme/theme1.xml><?xml version="1.0" encoding="utf-8"?>
<a:theme xmlns:a="http://schemas.openxmlformats.org/drawingml/2006/main" name="Office Theme">
  <a:themeElements>
    <a:clrScheme name="Custom 2">
      <a:dk1>
        <a:srgbClr val="282B36"/>
      </a:dk1>
      <a:lt1>
        <a:srgbClr val="FEFFFE"/>
      </a:lt1>
      <a:dk2>
        <a:srgbClr val="282A35"/>
      </a:dk2>
      <a:lt2>
        <a:srgbClr val="E0DDE3"/>
      </a:lt2>
      <a:accent1>
        <a:srgbClr val="1E4D59"/>
      </a:accent1>
      <a:accent2>
        <a:srgbClr val="029B8C"/>
      </a:accent2>
      <a:accent3>
        <a:srgbClr val="FEDD6A"/>
      </a:accent3>
      <a:accent4>
        <a:srgbClr val="FEA757"/>
      </a:accent4>
      <a:accent5>
        <a:srgbClr val="E85E3D"/>
      </a:accent5>
      <a:accent6>
        <a:srgbClr val="9B80C0"/>
      </a:accent6>
      <a:hlink>
        <a:srgbClr val="069A8E"/>
      </a:hlink>
      <a:folHlink>
        <a:srgbClr val="065D56"/>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13702</TotalTime>
  <Words>6220</Words>
  <Application>Microsoft Macintosh PowerPoint</Application>
  <PresentationFormat>Custom</PresentationFormat>
  <Paragraphs>487</Paragraphs>
  <Slides>18</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Gill Sans MT</vt:lpstr>
      <vt:lpstr>Gill Sans Nova</vt:lpstr>
      <vt:lpstr>Gill Sans Nova Ultra Bold</vt:lpstr>
      <vt:lpstr>Roboto</vt:lpstr>
      <vt:lpstr>System Font Regular</vt:lpstr>
      <vt:lpstr>Wingdings</vt:lpstr>
      <vt:lpstr>Office Theme</vt:lpstr>
      <vt:lpstr>PowerPoint Presentation</vt:lpstr>
      <vt:lpstr>PowerPoint Presentation</vt:lpstr>
      <vt:lpstr>Six Key Actions you can use to design viable, inclusive, and sustainable community resilience solutions</vt:lpstr>
      <vt:lpstr>PowerPoint Presentation</vt:lpstr>
      <vt:lpstr>PowerPoint Presentation</vt:lpstr>
      <vt:lpstr>PowerPoint Presentation</vt:lpstr>
      <vt:lpstr>HCD Mindset</vt:lpstr>
      <vt:lpstr>HCD Methodologies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 Rubery</dc:creator>
  <cp:lastModifiedBy>Aynur Kadihasanoglu</cp:lastModifiedBy>
  <cp:revision>454</cp:revision>
  <cp:lastPrinted>2019-05-29T01:32:01Z</cp:lastPrinted>
  <dcterms:created xsi:type="dcterms:W3CDTF">2019-04-08T07:06:23Z</dcterms:created>
  <dcterms:modified xsi:type="dcterms:W3CDTF">2024-03-30T15:10:09Z</dcterms:modified>
</cp:coreProperties>
</file>