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7"/>
  </p:notesMasterIdLst>
  <p:sldIdLst>
    <p:sldId id="300" r:id="rId2"/>
    <p:sldId id="382" r:id="rId3"/>
    <p:sldId id="324" r:id="rId4"/>
    <p:sldId id="306" r:id="rId5"/>
    <p:sldId id="353" r:id="rId6"/>
    <p:sldId id="328" r:id="rId7"/>
    <p:sldId id="354" r:id="rId8"/>
    <p:sldId id="263" r:id="rId9"/>
    <p:sldId id="383" r:id="rId10"/>
    <p:sldId id="330" r:id="rId11"/>
    <p:sldId id="259" r:id="rId12"/>
    <p:sldId id="264" r:id="rId13"/>
    <p:sldId id="262" r:id="rId14"/>
    <p:sldId id="266" r:id="rId15"/>
    <p:sldId id="269" r:id="rId16"/>
    <p:sldId id="331" r:id="rId17"/>
    <p:sldId id="267" r:id="rId18"/>
    <p:sldId id="270" r:id="rId19"/>
    <p:sldId id="332" r:id="rId20"/>
    <p:sldId id="265" r:id="rId21"/>
    <p:sldId id="268" r:id="rId22"/>
    <p:sldId id="352" r:id="rId23"/>
    <p:sldId id="384" r:id="rId24"/>
    <p:sldId id="334" r:id="rId25"/>
    <p:sldId id="272" r:id="rId26"/>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E"/>
    <a:srgbClr val="E7E8ED"/>
    <a:srgbClr val="1F4E59"/>
    <a:srgbClr val="E0DDE4"/>
    <a:srgbClr val="EAEAF0"/>
    <a:srgbClr val="FFFFFF"/>
    <a:srgbClr val="FFDD6A"/>
    <a:srgbClr val="BCE9E2"/>
    <a:srgbClr val="3A9DB7"/>
    <a:srgbClr val="A3E9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44"/>
    <p:restoredTop sz="96197"/>
  </p:normalViewPr>
  <p:slideViewPr>
    <p:cSldViewPr snapToGrid="0" snapToObjects="1">
      <p:cViewPr varScale="1">
        <p:scale>
          <a:sx n="73" d="100"/>
          <a:sy n="73" d="100"/>
        </p:scale>
        <p:origin x="3200" y="200"/>
      </p:cViewPr>
      <p:guideLst/>
    </p:cSldViewPr>
  </p:slideViewPr>
  <p:notesTextViewPr>
    <p:cViewPr>
      <p:scale>
        <a:sx n="1" d="1"/>
        <a:sy n="1" d="1"/>
      </p:scale>
      <p:origin x="0" y="0"/>
    </p:cViewPr>
  </p:notesTextViewPr>
  <p:notesViewPr>
    <p:cSldViewPr snapToGrid="0" snapToObjects="1">
      <p:cViewPr varScale="1">
        <p:scale>
          <a:sx n="121" d="100"/>
          <a:sy n="121" d="100"/>
        </p:scale>
        <p:origin x="3864"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2C9238-09B0-2D48-B142-95BE38D4A439}" type="datetimeFigureOut">
              <a:rPr lang="en-US" smtClean="0"/>
              <a:t>3/30/24</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3F9779-D2BA-EE41-8E2C-56532C23A821}" type="slidenum">
              <a:rPr lang="en-US" smtClean="0"/>
              <a:t>‹#›</a:t>
            </a:fld>
            <a:endParaRPr lang="en-US" dirty="0"/>
          </a:p>
        </p:txBody>
      </p:sp>
    </p:spTree>
    <p:extLst>
      <p:ext uri="{BB962C8B-B14F-4D97-AF65-F5344CB8AC3E}">
        <p14:creationId xmlns:p14="http://schemas.microsoft.com/office/powerpoint/2010/main" val="42285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US" dirty="0"/>
              <a:t>Click to edit Master title style</a:t>
            </a:r>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US" dirty="0"/>
              <a:t>Click to edit Master subtitle style</a:t>
            </a:r>
          </a:p>
        </p:txBody>
      </p:sp>
      <p:sp>
        <p:nvSpPr>
          <p:cNvPr id="4" name="Date Placeholder 3"/>
          <p:cNvSpPr>
            <a:spLocks noGrp="1"/>
          </p:cNvSpPr>
          <p:nvPr>
            <p:ph type="dt" sz="half" idx="10"/>
          </p:nvPr>
        </p:nvSpPr>
        <p:spPr>
          <a:xfrm>
            <a:off x="390526" y="10299699"/>
            <a:ext cx="1830130" cy="179269"/>
          </a:xfrm>
          <a:prstGeom prst="rect">
            <a:avLst/>
          </a:prstGeom>
        </p:spPr>
        <p:txBody>
          <a:bodyPr/>
          <a:lstStyle/>
          <a:p>
            <a:fld id="{889C338B-B2B1-EF48-A8D4-F9705DAA4BBF}" type="datetime1">
              <a:rPr lang="en-AU" smtClean="0"/>
              <a:t>30/3/2024</a:t>
            </a:fld>
            <a:endParaRPr lang="en-US" dirty="0"/>
          </a:p>
        </p:txBody>
      </p:sp>
      <p:sp>
        <p:nvSpPr>
          <p:cNvPr id="5" name="Footer Placeholder 4"/>
          <p:cNvSpPr>
            <a:spLocks noGrp="1"/>
          </p:cNvSpPr>
          <p:nvPr>
            <p:ph type="ftr" sz="quarter" idx="11"/>
          </p:nvPr>
        </p:nvSpPr>
        <p:spPr/>
        <p:txBody>
          <a:bodyPr/>
          <a:lstStyle/>
          <a:p>
            <a:r>
              <a:rPr lang="en-AU" dirty="0"/>
              <a:t>Global Disaster Preparedness Center  |  </a:t>
            </a:r>
            <a:r>
              <a:rPr lang="en-US" dirty="0"/>
              <a:t>Designing Solutions for Urban Community Resilience</a:t>
            </a:r>
          </a:p>
        </p:txBody>
      </p:sp>
      <p:sp>
        <p:nvSpPr>
          <p:cNvPr id="6" name="Slide Number Placeholder 5"/>
          <p:cNvSpPr>
            <a:spLocks noGrp="1"/>
          </p:cNvSpPr>
          <p:nvPr>
            <p:ph type="sldNum" sz="quarter" idx="12"/>
          </p:nvPr>
        </p:nvSpPr>
        <p:spPr/>
        <p:txBody>
          <a:bodyPr/>
          <a:lstStyle/>
          <a:p>
            <a:fld id="{3332C684-C74E-B44D-82B0-F0756951FDF2}" type="slidenum">
              <a:rPr lang="en-US" smtClean="0"/>
              <a:t>‹#›</a:t>
            </a:fld>
            <a:endParaRPr lang="en-US" dirty="0"/>
          </a:p>
        </p:txBody>
      </p:sp>
    </p:spTree>
    <p:extLst>
      <p:ext uri="{BB962C8B-B14F-4D97-AF65-F5344CB8AC3E}">
        <p14:creationId xmlns:p14="http://schemas.microsoft.com/office/powerpoint/2010/main" val="1080477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90526" y="10299699"/>
            <a:ext cx="1830130" cy="179269"/>
          </a:xfrm>
          <a:prstGeom prst="rect">
            <a:avLst/>
          </a:prstGeom>
        </p:spPr>
        <p:txBody>
          <a:bodyPr/>
          <a:lstStyle/>
          <a:p>
            <a:fld id="{A4C8048C-22AA-A446-89F2-F85101DCABB6}" type="datetime1">
              <a:rPr lang="en-AU" smtClean="0"/>
              <a:t>30/3/2024</a:t>
            </a:fld>
            <a:endParaRPr lang="en-US" dirty="0"/>
          </a:p>
        </p:txBody>
      </p:sp>
      <p:sp>
        <p:nvSpPr>
          <p:cNvPr id="5" name="Footer Placeholder 4"/>
          <p:cNvSpPr>
            <a:spLocks noGrp="1"/>
          </p:cNvSpPr>
          <p:nvPr>
            <p:ph type="ftr" sz="quarter" idx="11"/>
          </p:nvPr>
        </p:nvSpPr>
        <p:spPr/>
        <p:txBody>
          <a:bodyPr/>
          <a:lstStyle/>
          <a:p>
            <a:r>
              <a:rPr lang="en-AU" dirty="0"/>
              <a:t>Global Disaster Preparedness Center  |  </a:t>
            </a:r>
            <a:r>
              <a:rPr lang="en-US" dirty="0"/>
              <a:t>Designing Solutions for Urban Community Resilience </a:t>
            </a:r>
          </a:p>
        </p:txBody>
      </p:sp>
      <p:sp>
        <p:nvSpPr>
          <p:cNvPr id="6" name="Slide Number Placeholder 5"/>
          <p:cNvSpPr>
            <a:spLocks noGrp="1"/>
          </p:cNvSpPr>
          <p:nvPr>
            <p:ph type="sldNum" sz="quarter" idx="12"/>
          </p:nvPr>
        </p:nvSpPr>
        <p:spPr/>
        <p:txBody>
          <a:bodyPr/>
          <a:lstStyle/>
          <a:p>
            <a:fld id="{3332C684-C74E-B44D-82B0-F0756951FDF2}" type="slidenum">
              <a:rPr lang="en-US" smtClean="0"/>
              <a:t>‹#›</a:t>
            </a:fld>
            <a:endParaRPr lang="en-US" dirty="0"/>
          </a:p>
        </p:txBody>
      </p:sp>
    </p:spTree>
    <p:extLst>
      <p:ext uri="{BB962C8B-B14F-4D97-AF65-F5344CB8AC3E}">
        <p14:creationId xmlns:p14="http://schemas.microsoft.com/office/powerpoint/2010/main" val="3902635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90526" y="10299699"/>
            <a:ext cx="1830130" cy="179269"/>
          </a:xfrm>
          <a:prstGeom prst="rect">
            <a:avLst/>
          </a:prstGeom>
        </p:spPr>
        <p:txBody>
          <a:bodyPr/>
          <a:lstStyle/>
          <a:p>
            <a:fld id="{DBE0F16A-E6B1-E745-AB59-FC4AF366AAD4}" type="datetime1">
              <a:rPr lang="en-AU" smtClean="0"/>
              <a:t>30/3/2024</a:t>
            </a:fld>
            <a:endParaRPr lang="en-US" dirty="0"/>
          </a:p>
        </p:txBody>
      </p:sp>
      <p:sp>
        <p:nvSpPr>
          <p:cNvPr id="5" name="Footer Placeholder 4"/>
          <p:cNvSpPr>
            <a:spLocks noGrp="1"/>
          </p:cNvSpPr>
          <p:nvPr>
            <p:ph type="ftr" sz="quarter" idx="11"/>
          </p:nvPr>
        </p:nvSpPr>
        <p:spPr/>
        <p:txBody>
          <a:bodyPr/>
          <a:lstStyle/>
          <a:p>
            <a:r>
              <a:rPr lang="en-AU" dirty="0"/>
              <a:t>Global Disaster Preparedness Center  |  </a:t>
            </a:r>
            <a:r>
              <a:rPr lang="en-US" dirty="0"/>
              <a:t>Designing Solutions for Urban Community Resilience </a:t>
            </a:r>
          </a:p>
        </p:txBody>
      </p:sp>
      <p:sp>
        <p:nvSpPr>
          <p:cNvPr id="6" name="Slide Number Placeholder 5"/>
          <p:cNvSpPr>
            <a:spLocks noGrp="1"/>
          </p:cNvSpPr>
          <p:nvPr>
            <p:ph type="sldNum" sz="quarter" idx="12"/>
          </p:nvPr>
        </p:nvSpPr>
        <p:spPr/>
        <p:txBody>
          <a:bodyPr/>
          <a:lstStyle/>
          <a:p>
            <a:fld id="{3332C684-C74E-B44D-82B0-F0756951FDF2}" type="slidenum">
              <a:rPr lang="en-US" smtClean="0"/>
              <a:t>‹#›</a:t>
            </a:fld>
            <a:endParaRPr lang="en-US" dirty="0"/>
          </a:p>
        </p:txBody>
      </p:sp>
    </p:spTree>
    <p:extLst>
      <p:ext uri="{BB962C8B-B14F-4D97-AF65-F5344CB8AC3E}">
        <p14:creationId xmlns:p14="http://schemas.microsoft.com/office/powerpoint/2010/main" val="1256009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90526" y="10299699"/>
            <a:ext cx="1830130" cy="179269"/>
          </a:xfrm>
          <a:prstGeom prst="rect">
            <a:avLst/>
          </a:prstGeom>
        </p:spPr>
        <p:txBody>
          <a:bodyPr/>
          <a:lstStyle/>
          <a:p>
            <a:fld id="{67B4F2E8-AEC7-E643-8F65-346783055D90}" type="datetime1">
              <a:rPr lang="en-AU" smtClean="0"/>
              <a:t>30/3/2024</a:t>
            </a:fld>
            <a:endParaRPr lang="en-US" dirty="0"/>
          </a:p>
        </p:txBody>
      </p:sp>
      <p:sp>
        <p:nvSpPr>
          <p:cNvPr id="5" name="Footer Placeholder 4"/>
          <p:cNvSpPr>
            <a:spLocks noGrp="1"/>
          </p:cNvSpPr>
          <p:nvPr>
            <p:ph type="ftr" sz="quarter" idx="11"/>
          </p:nvPr>
        </p:nvSpPr>
        <p:spPr/>
        <p:txBody>
          <a:bodyPr/>
          <a:lstStyle/>
          <a:p>
            <a:r>
              <a:rPr lang="en-AU" dirty="0"/>
              <a:t>Global Disaster Preparedness Center  |  </a:t>
            </a:r>
            <a:r>
              <a:rPr lang="en-US" dirty="0"/>
              <a:t>Designing Solutions for Urban Community Resilience </a:t>
            </a:r>
          </a:p>
        </p:txBody>
      </p:sp>
      <p:sp>
        <p:nvSpPr>
          <p:cNvPr id="6" name="Slide Number Placeholder 5"/>
          <p:cNvSpPr>
            <a:spLocks noGrp="1"/>
          </p:cNvSpPr>
          <p:nvPr>
            <p:ph type="sldNum" sz="quarter" idx="12"/>
          </p:nvPr>
        </p:nvSpPr>
        <p:spPr/>
        <p:txBody>
          <a:bodyPr/>
          <a:lstStyle/>
          <a:p>
            <a:fld id="{3332C684-C74E-B44D-82B0-F0756951FDF2}" type="slidenum">
              <a:rPr lang="en-US" smtClean="0"/>
              <a:t>‹#›</a:t>
            </a:fld>
            <a:endParaRPr lang="en-US" dirty="0"/>
          </a:p>
        </p:txBody>
      </p:sp>
    </p:spTree>
    <p:extLst>
      <p:ext uri="{BB962C8B-B14F-4D97-AF65-F5344CB8AC3E}">
        <p14:creationId xmlns:p14="http://schemas.microsoft.com/office/powerpoint/2010/main" val="4178269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US"/>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90526" y="10299699"/>
            <a:ext cx="1830130" cy="179269"/>
          </a:xfrm>
          <a:prstGeom prst="rect">
            <a:avLst/>
          </a:prstGeom>
        </p:spPr>
        <p:txBody>
          <a:bodyPr/>
          <a:lstStyle/>
          <a:p>
            <a:fld id="{61AC211D-1A79-AA46-B232-406F7EDF6F06}" type="datetime1">
              <a:rPr lang="en-AU" smtClean="0"/>
              <a:t>30/3/2024</a:t>
            </a:fld>
            <a:endParaRPr lang="en-US" dirty="0"/>
          </a:p>
        </p:txBody>
      </p:sp>
      <p:sp>
        <p:nvSpPr>
          <p:cNvPr id="5" name="Footer Placeholder 4"/>
          <p:cNvSpPr>
            <a:spLocks noGrp="1"/>
          </p:cNvSpPr>
          <p:nvPr>
            <p:ph type="ftr" sz="quarter" idx="11"/>
          </p:nvPr>
        </p:nvSpPr>
        <p:spPr/>
        <p:txBody>
          <a:bodyPr/>
          <a:lstStyle/>
          <a:p>
            <a:r>
              <a:rPr lang="en-AU" dirty="0"/>
              <a:t>Global Disaster Preparedness Center  |  </a:t>
            </a:r>
            <a:r>
              <a:rPr lang="en-US" dirty="0"/>
              <a:t>Designing Solutions for Urban Community Resilience </a:t>
            </a:r>
          </a:p>
        </p:txBody>
      </p:sp>
      <p:sp>
        <p:nvSpPr>
          <p:cNvPr id="6" name="Slide Number Placeholder 5"/>
          <p:cNvSpPr>
            <a:spLocks noGrp="1"/>
          </p:cNvSpPr>
          <p:nvPr>
            <p:ph type="sldNum" sz="quarter" idx="12"/>
          </p:nvPr>
        </p:nvSpPr>
        <p:spPr/>
        <p:txBody>
          <a:bodyPr/>
          <a:lstStyle/>
          <a:p>
            <a:fld id="{3332C684-C74E-B44D-82B0-F0756951FDF2}" type="slidenum">
              <a:rPr lang="en-US" smtClean="0"/>
              <a:t>‹#›</a:t>
            </a:fld>
            <a:endParaRPr lang="en-US" dirty="0"/>
          </a:p>
        </p:txBody>
      </p:sp>
    </p:spTree>
    <p:extLst>
      <p:ext uri="{BB962C8B-B14F-4D97-AF65-F5344CB8AC3E}">
        <p14:creationId xmlns:p14="http://schemas.microsoft.com/office/powerpoint/2010/main" val="3209748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90526" y="10299699"/>
            <a:ext cx="1830130" cy="179269"/>
          </a:xfrm>
          <a:prstGeom prst="rect">
            <a:avLst/>
          </a:prstGeom>
        </p:spPr>
        <p:txBody>
          <a:bodyPr/>
          <a:lstStyle/>
          <a:p>
            <a:fld id="{016BC634-6275-8544-BC82-7722BB3CDB5E}" type="datetime1">
              <a:rPr lang="en-AU" smtClean="0"/>
              <a:t>30/3/2024</a:t>
            </a:fld>
            <a:endParaRPr lang="en-US" dirty="0"/>
          </a:p>
        </p:txBody>
      </p:sp>
      <p:sp>
        <p:nvSpPr>
          <p:cNvPr id="6" name="Footer Placeholder 5"/>
          <p:cNvSpPr>
            <a:spLocks noGrp="1"/>
          </p:cNvSpPr>
          <p:nvPr>
            <p:ph type="ftr" sz="quarter" idx="11"/>
          </p:nvPr>
        </p:nvSpPr>
        <p:spPr/>
        <p:txBody>
          <a:bodyPr/>
          <a:lstStyle/>
          <a:p>
            <a:r>
              <a:rPr lang="en-AU" dirty="0"/>
              <a:t>Global Disaster Preparedness Center  |  </a:t>
            </a:r>
            <a:r>
              <a:rPr lang="en-US" dirty="0"/>
              <a:t>Designing Solutions for Urban Community Resilience </a:t>
            </a:r>
          </a:p>
        </p:txBody>
      </p:sp>
      <p:sp>
        <p:nvSpPr>
          <p:cNvPr id="7" name="Slide Number Placeholder 6"/>
          <p:cNvSpPr>
            <a:spLocks noGrp="1"/>
          </p:cNvSpPr>
          <p:nvPr>
            <p:ph type="sldNum" sz="quarter" idx="12"/>
          </p:nvPr>
        </p:nvSpPr>
        <p:spPr/>
        <p:txBody>
          <a:bodyPr/>
          <a:lstStyle/>
          <a:p>
            <a:fld id="{3332C684-C74E-B44D-82B0-F0756951FDF2}" type="slidenum">
              <a:rPr lang="en-US" smtClean="0"/>
              <a:t>‹#›</a:t>
            </a:fld>
            <a:endParaRPr lang="en-US" dirty="0"/>
          </a:p>
        </p:txBody>
      </p:sp>
    </p:spTree>
    <p:extLst>
      <p:ext uri="{BB962C8B-B14F-4D97-AF65-F5344CB8AC3E}">
        <p14:creationId xmlns:p14="http://schemas.microsoft.com/office/powerpoint/2010/main" val="2870147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390526" y="10299699"/>
            <a:ext cx="1830130" cy="179269"/>
          </a:xfrm>
          <a:prstGeom prst="rect">
            <a:avLst/>
          </a:prstGeom>
        </p:spPr>
        <p:txBody>
          <a:bodyPr/>
          <a:lstStyle/>
          <a:p>
            <a:fld id="{11A2407F-D66C-3A41-9FAE-24A5335B683B}" type="datetime1">
              <a:rPr lang="en-AU" smtClean="0"/>
              <a:t>30/3/2024</a:t>
            </a:fld>
            <a:endParaRPr lang="en-US" dirty="0"/>
          </a:p>
        </p:txBody>
      </p:sp>
      <p:sp>
        <p:nvSpPr>
          <p:cNvPr id="8" name="Footer Placeholder 7"/>
          <p:cNvSpPr>
            <a:spLocks noGrp="1"/>
          </p:cNvSpPr>
          <p:nvPr>
            <p:ph type="ftr" sz="quarter" idx="11"/>
          </p:nvPr>
        </p:nvSpPr>
        <p:spPr/>
        <p:txBody>
          <a:bodyPr/>
          <a:lstStyle/>
          <a:p>
            <a:r>
              <a:rPr lang="en-AU" dirty="0"/>
              <a:t>Global Disaster Preparedness Center  |  </a:t>
            </a:r>
            <a:r>
              <a:rPr lang="en-US" dirty="0"/>
              <a:t>Designing Solutions for Urban Community Resilience </a:t>
            </a:r>
          </a:p>
        </p:txBody>
      </p:sp>
      <p:sp>
        <p:nvSpPr>
          <p:cNvPr id="9" name="Slide Number Placeholder 8"/>
          <p:cNvSpPr>
            <a:spLocks noGrp="1"/>
          </p:cNvSpPr>
          <p:nvPr>
            <p:ph type="sldNum" sz="quarter" idx="12"/>
          </p:nvPr>
        </p:nvSpPr>
        <p:spPr/>
        <p:txBody>
          <a:bodyPr/>
          <a:lstStyle/>
          <a:p>
            <a:fld id="{3332C684-C74E-B44D-82B0-F0756951FDF2}" type="slidenum">
              <a:rPr lang="en-US" smtClean="0"/>
              <a:t>‹#›</a:t>
            </a:fld>
            <a:endParaRPr lang="en-US" dirty="0"/>
          </a:p>
        </p:txBody>
      </p:sp>
    </p:spTree>
    <p:extLst>
      <p:ext uri="{BB962C8B-B14F-4D97-AF65-F5344CB8AC3E}">
        <p14:creationId xmlns:p14="http://schemas.microsoft.com/office/powerpoint/2010/main" val="18380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390526" y="10299699"/>
            <a:ext cx="1830130" cy="179269"/>
          </a:xfrm>
          <a:prstGeom prst="rect">
            <a:avLst/>
          </a:prstGeom>
        </p:spPr>
        <p:txBody>
          <a:bodyPr/>
          <a:lstStyle/>
          <a:p>
            <a:fld id="{8F04656F-DD51-094C-A621-1D5C769B176C}" type="datetime1">
              <a:rPr lang="en-AU" smtClean="0"/>
              <a:t>30/3/2024</a:t>
            </a:fld>
            <a:endParaRPr lang="en-US" dirty="0"/>
          </a:p>
        </p:txBody>
      </p:sp>
      <p:sp>
        <p:nvSpPr>
          <p:cNvPr id="4" name="Footer Placeholder 3"/>
          <p:cNvSpPr>
            <a:spLocks noGrp="1"/>
          </p:cNvSpPr>
          <p:nvPr>
            <p:ph type="ftr" sz="quarter" idx="11"/>
          </p:nvPr>
        </p:nvSpPr>
        <p:spPr/>
        <p:txBody>
          <a:bodyPr/>
          <a:lstStyle/>
          <a:p>
            <a:r>
              <a:rPr lang="en-AU" dirty="0"/>
              <a:t>Global Disaster Preparedness Center  |  </a:t>
            </a:r>
            <a:r>
              <a:rPr lang="en-US" dirty="0"/>
              <a:t>Designing Solutions for Urban Community Resilience </a:t>
            </a:r>
          </a:p>
        </p:txBody>
      </p:sp>
      <p:sp>
        <p:nvSpPr>
          <p:cNvPr id="5" name="Slide Number Placeholder 4"/>
          <p:cNvSpPr>
            <a:spLocks noGrp="1"/>
          </p:cNvSpPr>
          <p:nvPr>
            <p:ph type="sldNum" sz="quarter" idx="12"/>
          </p:nvPr>
        </p:nvSpPr>
        <p:spPr/>
        <p:txBody>
          <a:bodyPr/>
          <a:lstStyle/>
          <a:p>
            <a:fld id="{3332C684-C74E-B44D-82B0-F0756951FDF2}" type="slidenum">
              <a:rPr lang="en-US" smtClean="0"/>
              <a:t>‹#›</a:t>
            </a:fld>
            <a:endParaRPr lang="en-US" dirty="0"/>
          </a:p>
        </p:txBody>
      </p:sp>
    </p:spTree>
    <p:extLst>
      <p:ext uri="{BB962C8B-B14F-4D97-AF65-F5344CB8AC3E}">
        <p14:creationId xmlns:p14="http://schemas.microsoft.com/office/powerpoint/2010/main" val="56762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90526" y="10299699"/>
            <a:ext cx="1830130" cy="179269"/>
          </a:xfrm>
          <a:prstGeom prst="rect">
            <a:avLst/>
          </a:prstGeom>
        </p:spPr>
        <p:txBody>
          <a:bodyPr/>
          <a:lstStyle/>
          <a:p>
            <a:fld id="{C47E29DD-3AB0-B145-8C49-5FE6A589637C}" type="datetime1">
              <a:rPr lang="en-AU" smtClean="0"/>
              <a:t>30/3/2024</a:t>
            </a:fld>
            <a:endParaRPr lang="en-US" dirty="0"/>
          </a:p>
        </p:txBody>
      </p:sp>
      <p:sp>
        <p:nvSpPr>
          <p:cNvPr id="3" name="Footer Placeholder 2"/>
          <p:cNvSpPr>
            <a:spLocks noGrp="1"/>
          </p:cNvSpPr>
          <p:nvPr>
            <p:ph type="ftr" sz="quarter" idx="11"/>
          </p:nvPr>
        </p:nvSpPr>
        <p:spPr/>
        <p:txBody>
          <a:bodyPr/>
          <a:lstStyle/>
          <a:p>
            <a:r>
              <a:rPr lang="en-AU" dirty="0"/>
              <a:t>Global Disaster Preparedness Center  |  </a:t>
            </a:r>
            <a:r>
              <a:rPr lang="en-US" dirty="0"/>
              <a:t>Designing Solutions for Urban Community Resilience </a:t>
            </a:r>
          </a:p>
        </p:txBody>
      </p:sp>
      <p:sp>
        <p:nvSpPr>
          <p:cNvPr id="4" name="Slide Number Placeholder 3"/>
          <p:cNvSpPr>
            <a:spLocks noGrp="1"/>
          </p:cNvSpPr>
          <p:nvPr>
            <p:ph type="sldNum" sz="quarter" idx="12"/>
          </p:nvPr>
        </p:nvSpPr>
        <p:spPr/>
        <p:txBody>
          <a:bodyPr/>
          <a:lstStyle/>
          <a:p>
            <a:fld id="{3332C684-C74E-B44D-82B0-F0756951FDF2}" type="slidenum">
              <a:rPr lang="en-US" smtClean="0"/>
              <a:t>‹#›</a:t>
            </a:fld>
            <a:endParaRPr lang="en-US" dirty="0"/>
          </a:p>
        </p:txBody>
      </p:sp>
    </p:spTree>
    <p:extLst>
      <p:ext uri="{BB962C8B-B14F-4D97-AF65-F5344CB8AC3E}">
        <p14:creationId xmlns:p14="http://schemas.microsoft.com/office/powerpoint/2010/main" val="3497609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a:xfrm>
            <a:off x="390526" y="10299699"/>
            <a:ext cx="1830130" cy="179269"/>
          </a:xfrm>
          <a:prstGeom prst="rect">
            <a:avLst/>
          </a:prstGeom>
        </p:spPr>
        <p:txBody>
          <a:bodyPr/>
          <a:lstStyle/>
          <a:p>
            <a:fld id="{BBF9DBBD-350E-E247-A810-2758621B6A50}" type="datetime1">
              <a:rPr lang="en-AU" smtClean="0"/>
              <a:t>30/3/2024</a:t>
            </a:fld>
            <a:endParaRPr lang="en-US" dirty="0"/>
          </a:p>
        </p:txBody>
      </p:sp>
      <p:sp>
        <p:nvSpPr>
          <p:cNvPr id="6" name="Footer Placeholder 5"/>
          <p:cNvSpPr>
            <a:spLocks noGrp="1"/>
          </p:cNvSpPr>
          <p:nvPr>
            <p:ph type="ftr" sz="quarter" idx="11"/>
          </p:nvPr>
        </p:nvSpPr>
        <p:spPr/>
        <p:txBody>
          <a:bodyPr/>
          <a:lstStyle/>
          <a:p>
            <a:r>
              <a:rPr lang="en-AU" dirty="0"/>
              <a:t>Global Disaster Preparedness Center  |  </a:t>
            </a:r>
            <a:r>
              <a:rPr lang="en-US" dirty="0"/>
              <a:t>Designing Solutions for Urban Community Resilience </a:t>
            </a:r>
          </a:p>
        </p:txBody>
      </p:sp>
      <p:sp>
        <p:nvSpPr>
          <p:cNvPr id="7" name="Slide Number Placeholder 6"/>
          <p:cNvSpPr>
            <a:spLocks noGrp="1"/>
          </p:cNvSpPr>
          <p:nvPr>
            <p:ph type="sldNum" sz="quarter" idx="12"/>
          </p:nvPr>
        </p:nvSpPr>
        <p:spPr/>
        <p:txBody>
          <a:bodyPr/>
          <a:lstStyle/>
          <a:p>
            <a:fld id="{3332C684-C74E-B44D-82B0-F0756951FDF2}" type="slidenum">
              <a:rPr lang="en-US" smtClean="0"/>
              <a:t>‹#›</a:t>
            </a:fld>
            <a:endParaRPr lang="en-US" dirty="0"/>
          </a:p>
        </p:txBody>
      </p:sp>
    </p:spTree>
    <p:extLst>
      <p:ext uri="{BB962C8B-B14F-4D97-AF65-F5344CB8AC3E}">
        <p14:creationId xmlns:p14="http://schemas.microsoft.com/office/powerpoint/2010/main" val="168788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US" dirty="0"/>
              <a:t>Click icon to add picture</a:t>
            </a:r>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a:xfrm>
            <a:off x="390526" y="10299699"/>
            <a:ext cx="1830130" cy="179269"/>
          </a:xfrm>
          <a:prstGeom prst="rect">
            <a:avLst/>
          </a:prstGeom>
        </p:spPr>
        <p:txBody>
          <a:bodyPr/>
          <a:lstStyle/>
          <a:p>
            <a:fld id="{901B7908-3498-E041-9B81-D171DEECAC48}" type="datetime1">
              <a:rPr lang="en-AU" smtClean="0"/>
              <a:t>30/3/2024</a:t>
            </a:fld>
            <a:endParaRPr lang="en-US" dirty="0"/>
          </a:p>
        </p:txBody>
      </p:sp>
      <p:sp>
        <p:nvSpPr>
          <p:cNvPr id="6" name="Footer Placeholder 5"/>
          <p:cNvSpPr>
            <a:spLocks noGrp="1"/>
          </p:cNvSpPr>
          <p:nvPr>
            <p:ph type="ftr" sz="quarter" idx="11"/>
          </p:nvPr>
        </p:nvSpPr>
        <p:spPr/>
        <p:txBody>
          <a:bodyPr/>
          <a:lstStyle/>
          <a:p>
            <a:r>
              <a:rPr lang="en-AU" dirty="0"/>
              <a:t>Global Disaster Preparedness Center  |  </a:t>
            </a:r>
            <a:r>
              <a:rPr lang="en-US" dirty="0"/>
              <a:t>Designing Solutions for Urban Community Resilience </a:t>
            </a:r>
          </a:p>
        </p:txBody>
      </p:sp>
      <p:sp>
        <p:nvSpPr>
          <p:cNvPr id="7" name="Slide Number Placeholder 6"/>
          <p:cNvSpPr>
            <a:spLocks noGrp="1"/>
          </p:cNvSpPr>
          <p:nvPr>
            <p:ph type="sldNum" sz="quarter" idx="12"/>
          </p:nvPr>
        </p:nvSpPr>
        <p:spPr/>
        <p:txBody>
          <a:bodyPr/>
          <a:lstStyle/>
          <a:p>
            <a:fld id="{3332C684-C74E-B44D-82B0-F0756951FDF2}" type="slidenum">
              <a:rPr lang="en-US" smtClean="0"/>
              <a:t>‹#›</a:t>
            </a:fld>
            <a:endParaRPr lang="en-US" dirty="0"/>
          </a:p>
        </p:txBody>
      </p:sp>
    </p:spTree>
    <p:extLst>
      <p:ext uri="{BB962C8B-B14F-4D97-AF65-F5344CB8AC3E}">
        <p14:creationId xmlns:p14="http://schemas.microsoft.com/office/powerpoint/2010/main" val="2638697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0525" y="569242"/>
            <a:ext cx="6775449" cy="206659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90527" y="2846200"/>
            <a:ext cx="6775448"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90524" y="10382829"/>
            <a:ext cx="5580617" cy="179269"/>
          </a:xfrm>
          <a:prstGeom prst="rect">
            <a:avLst/>
          </a:prstGeom>
        </p:spPr>
        <p:txBody>
          <a:bodyPr vert="horz" lIns="0" tIns="0" rIns="0" bIns="0" rtlCol="0" anchor="ctr"/>
          <a:lstStyle>
            <a:lvl1pPr algn="l">
              <a:defRPr sz="800">
                <a:solidFill>
                  <a:schemeClr val="tx1">
                    <a:tint val="75000"/>
                  </a:schemeClr>
                </a:solidFill>
              </a:defRPr>
            </a:lvl1pPr>
          </a:lstStyle>
          <a:p>
            <a:r>
              <a:rPr lang="en-AU" dirty="0"/>
              <a:t>Global Disaster Preparedness Center  |  </a:t>
            </a:r>
            <a:r>
              <a:rPr lang="en-US" dirty="0"/>
              <a:t>Designing Solutions for Urban Community Resilience </a:t>
            </a:r>
          </a:p>
        </p:txBody>
      </p:sp>
      <p:sp>
        <p:nvSpPr>
          <p:cNvPr id="6" name="Slide Number Placeholder 5"/>
          <p:cNvSpPr>
            <a:spLocks noGrp="1"/>
          </p:cNvSpPr>
          <p:nvPr>
            <p:ph type="sldNum" sz="quarter" idx="4"/>
          </p:nvPr>
        </p:nvSpPr>
        <p:spPr>
          <a:xfrm>
            <a:off x="5465048" y="10382829"/>
            <a:ext cx="1700927" cy="179269"/>
          </a:xfrm>
          <a:prstGeom prst="rect">
            <a:avLst/>
          </a:prstGeom>
        </p:spPr>
        <p:txBody>
          <a:bodyPr vert="horz" lIns="0" tIns="0" rIns="0" bIns="0" rtlCol="0" anchor="ctr"/>
          <a:lstStyle>
            <a:lvl1pPr algn="r">
              <a:defRPr sz="800">
                <a:solidFill>
                  <a:schemeClr val="tx1">
                    <a:tint val="75000"/>
                  </a:schemeClr>
                </a:solidFill>
              </a:defRPr>
            </a:lvl1pPr>
          </a:lstStyle>
          <a:p>
            <a:fld id="{3332C684-C74E-B44D-82B0-F0756951FDF2}" type="slidenum">
              <a:rPr lang="en-US" smtClean="0"/>
              <a:pPr/>
              <a:t>‹#›</a:t>
            </a:fld>
            <a:endParaRPr lang="en-US" dirty="0"/>
          </a:p>
        </p:txBody>
      </p:sp>
    </p:spTree>
    <p:extLst>
      <p:ext uri="{BB962C8B-B14F-4D97-AF65-F5344CB8AC3E}">
        <p14:creationId xmlns:p14="http://schemas.microsoft.com/office/powerpoint/2010/main" val="10951110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6" userDrawn="1">
          <p15:clr>
            <a:srgbClr val="F26B43"/>
          </p15:clr>
        </p15:guide>
        <p15:guide id="2" pos="4514" userDrawn="1">
          <p15:clr>
            <a:srgbClr val="F26B43"/>
          </p15:clr>
        </p15:guide>
        <p15:guide id="3" orient="horz" pos="246" userDrawn="1">
          <p15:clr>
            <a:srgbClr val="F26B43"/>
          </p15:clr>
        </p15:guide>
        <p15:guide id="4" orient="horz" pos="6488" userDrawn="1">
          <p15:clr>
            <a:srgbClr val="F26B43"/>
          </p15:clr>
        </p15:guide>
        <p15:guide id="5" pos="962" userDrawn="1">
          <p15:clr>
            <a:srgbClr val="F26B43"/>
          </p15:clr>
        </p15:guide>
        <p15:guide id="6" pos="1674" userDrawn="1">
          <p15:clr>
            <a:srgbClr val="F26B43"/>
          </p15:clr>
        </p15:guide>
        <p15:guide id="7" pos="2381" userDrawn="1">
          <p15:clr>
            <a:srgbClr val="F26B43"/>
          </p15:clr>
        </p15:guide>
        <p15:guide id="8" pos="3092" userDrawn="1">
          <p15:clr>
            <a:srgbClr val="F26B43"/>
          </p15:clr>
        </p15:guide>
        <p15:guide id="9" pos="380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4.emf"/><Relationship Id="rId7" Type="http://schemas.openxmlformats.org/officeDocument/2006/relationships/image" Target="../media/image16.tiff"/><Relationship Id="rId2"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13.emf"/><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7.emf"/><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8.emf"/><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7.emf"/><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8.emf"/><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7.emf"/><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8.emf"/><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7.emf"/><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8.emf"/><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7.emf"/><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8.emf"/><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8.emf"/><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8.emf"/><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7.emf"/><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8.emf"/><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7.emf"/><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8.emf"/><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9.emf"/><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8.emf"/><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7.emf"/><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8.emf"/><Relationship Id="rId4" Type="http://schemas.openxmlformats.org/officeDocument/2006/relationships/image" Target="../media/image5.emf"/></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7.emf"/><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8.emf"/><Relationship Id="rId4" Type="http://schemas.openxmlformats.org/officeDocument/2006/relationships/image" Target="../media/image5.emf"/></Relationships>
</file>

<file path=ppt/slides/_rels/slide2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11.emf"/></Relationships>
</file>

<file path=ppt/slides/_rels/slide24.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21.emf"/><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8.emf"/><Relationship Id="rId4" Type="http://schemas.openxmlformats.org/officeDocument/2006/relationships/image" Target="../media/image13.emf"/></Relationships>
</file>

<file path=ppt/slides/_rels/slide25.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7.emf"/><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8.emf"/><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4.emf"/><Relationship Id="rId2"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8.emf"/><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5.emf"/><Relationship Id="rId2"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7.emf"/><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8.emf"/><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7.emf"/><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8.emf"/><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6E0F614-9517-574D-ACF0-9CC40F1C53FE}"/>
              </a:ext>
            </a:extLst>
          </p:cNvPr>
          <p:cNvSpPr>
            <a:spLocks noGrp="1"/>
          </p:cNvSpPr>
          <p:nvPr>
            <p:ph type="ftr" sz="quarter" idx="11"/>
          </p:nvPr>
        </p:nvSpPr>
        <p:spPr/>
        <p:txBody>
          <a:bodyPr/>
          <a:lstStyle/>
          <a:p>
            <a:r>
              <a:rPr lang="en-AU" dirty="0"/>
              <a:t>Global Disaster Preparedness Center  |  Designing Solutions for Urban Community Resilience</a:t>
            </a:r>
            <a:endParaRPr lang="en-US" dirty="0"/>
          </a:p>
        </p:txBody>
      </p:sp>
      <p:sp>
        <p:nvSpPr>
          <p:cNvPr id="3" name="Slide Number Placeholder 2">
            <a:extLst>
              <a:ext uri="{FF2B5EF4-FFF2-40B4-BE49-F238E27FC236}">
                <a16:creationId xmlns:a16="http://schemas.microsoft.com/office/drawing/2014/main" id="{6CD54F36-4E17-6047-9FC0-8C38860FEA83}"/>
              </a:ext>
            </a:extLst>
          </p:cNvPr>
          <p:cNvSpPr>
            <a:spLocks noGrp="1"/>
          </p:cNvSpPr>
          <p:nvPr>
            <p:ph type="sldNum" sz="quarter" idx="12"/>
          </p:nvPr>
        </p:nvSpPr>
        <p:spPr/>
        <p:txBody>
          <a:bodyPr/>
          <a:lstStyle/>
          <a:p>
            <a:fld id="{3332C684-C74E-B44D-82B0-F0756951FDF2}" type="slidenum">
              <a:rPr lang="en-US" smtClean="0"/>
              <a:t>1</a:t>
            </a:fld>
            <a:endParaRPr lang="en-US" dirty="0"/>
          </a:p>
        </p:txBody>
      </p:sp>
      <p:sp>
        <p:nvSpPr>
          <p:cNvPr id="5" name="Title 1">
            <a:extLst>
              <a:ext uri="{FF2B5EF4-FFF2-40B4-BE49-F238E27FC236}">
                <a16:creationId xmlns:a16="http://schemas.microsoft.com/office/drawing/2014/main" id="{E58E4F1B-07E3-9F46-A925-EAF354649A47}"/>
              </a:ext>
            </a:extLst>
          </p:cNvPr>
          <p:cNvSpPr txBox="1">
            <a:spLocks/>
          </p:cNvSpPr>
          <p:nvPr/>
        </p:nvSpPr>
        <p:spPr>
          <a:xfrm>
            <a:off x="0" y="5345906"/>
            <a:ext cx="7559675" cy="5345906"/>
          </a:xfrm>
          <a:prstGeom prst="rect">
            <a:avLst/>
          </a:prstGeom>
          <a:solidFill>
            <a:schemeClr val="bg1"/>
          </a:solidFill>
        </p:spPr>
        <p:txBody>
          <a:bodyPr lIns="468000" tIns="108000" rIns="468000" anchor="ctr">
            <a:noAutofit/>
          </a:bodyPr>
          <a:lstStyle>
            <a:lvl1pPr algn="l" defTabSz="755934" rtl="0" eaLnBrk="1" latinLnBrk="0" hangingPunct="1">
              <a:lnSpc>
                <a:spcPct val="90000"/>
              </a:lnSpc>
              <a:spcBef>
                <a:spcPct val="0"/>
              </a:spcBef>
              <a:buNone/>
              <a:defRPr sz="3637" kern="1200">
                <a:solidFill>
                  <a:schemeClr val="tx1"/>
                </a:solidFill>
                <a:latin typeface="+mj-lt"/>
                <a:ea typeface="+mj-ea"/>
                <a:cs typeface="+mj-cs"/>
              </a:defRPr>
            </a:lvl1pPr>
          </a:lstStyle>
          <a:p>
            <a:pPr defTabSz="457200">
              <a:lnSpc>
                <a:spcPct val="100000"/>
              </a:lnSpc>
              <a:spcBef>
                <a:spcPts val="0"/>
              </a:spcBef>
              <a:spcAft>
                <a:spcPts val="1800"/>
              </a:spcAft>
            </a:pPr>
            <a:endParaRPr lang="en-US" sz="4000" b="1" dirty="0">
              <a:solidFill>
                <a:schemeClr val="tx1">
                  <a:lumMod val="50000"/>
                  <a:lumOff val="50000"/>
                </a:schemeClr>
              </a:solidFill>
              <a:cs typeface="Gill Sans Nova Ultra Bold" panose="020F0502020204030204" pitchFamily="34" charset="0"/>
            </a:endParaRPr>
          </a:p>
        </p:txBody>
      </p:sp>
      <p:sp>
        <p:nvSpPr>
          <p:cNvPr id="7" name="Rectangle 6">
            <a:extLst>
              <a:ext uri="{FF2B5EF4-FFF2-40B4-BE49-F238E27FC236}">
                <a16:creationId xmlns:a16="http://schemas.microsoft.com/office/drawing/2014/main" id="{FF70DDF8-F215-B44A-BB6A-6B044D68AA1E}"/>
              </a:ext>
            </a:extLst>
          </p:cNvPr>
          <p:cNvSpPr/>
          <p:nvPr/>
        </p:nvSpPr>
        <p:spPr>
          <a:xfrm>
            <a:off x="1068046" y="5923317"/>
            <a:ext cx="6097930" cy="1077218"/>
          </a:xfrm>
          <a:prstGeom prst="rect">
            <a:avLst/>
          </a:prstGeom>
        </p:spPr>
        <p:txBody>
          <a:bodyPr wrap="square">
            <a:spAutoFit/>
          </a:bodyPr>
          <a:lstStyle/>
          <a:p>
            <a:pPr>
              <a:spcAft>
                <a:spcPts val="1800"/>
              </a:spcAft>
            </a:pPr>
            <a:r>
              <a:rPr lang="en-US" sz="3200" b="1" dirty="0">
                <a:solidFill>
                  <a:schemeClr val="tx1">
                    <a:lumMod val="50000"/>
                    <a:lumOff val="50000"/>
                  </a:schemeClr>
                </a:solidFill>
                <a:cs typeface="Gill Sans Nova Ultra Bold" panose="020F0502020204030204" pitchFamily="34" charset="0"/>
              </a:rPr>
              <a:t>Designing Solutions for Urban Community Resilience </a:t>
            </a:r>
          </a:p>
        </p:txBody>
      </p:sp>
      <p:pic>
        <p:nvPicPr>
          <p:cNvPr id="10" name="Picture 9">
            <a:extLst>
              <a:ext uri="{FF2B5EF4-FFF2-40B4-BE49-F238E27FC236}">
                <a16:creationId xmlns:a16="http://schemas.microsoft.com/office/drawing/2014/main" id="{91D0CC23-1474-A941-9F9E-7908293F3A32}"/>
              </a:ext>
            </a:extLst>
          </p:cNvPr>
          <p:cNvPicPr>
            <a:picLocks noChangeAspect="1"/>
          </p:cNvPicPr>
          <p:nvPr/>
        </p:nvPicPr>
        <p:blipFill>
          <a:blip r:embed="rId2"/>
          <a:stretch>
            <a:fillRect/>
          </a:stretch>
        </p:blipFill>
        <p:spPr>
          <a:xfrm>
            <a:off x="556183" y="9805873"/>
            <a:ext cx="2219193" cy="576956"/>
          </a:xfrm>
          <a:prstGeom prst="rect">
            <a:avLst/>
          </a:prstGeom>
        </p:spPr>
      </p:pic>
      <p:sp>
        <p:nvSpPr>
          <p:cNvPr id="12" name="Rectangle 11">
            <a:extLst>
              <a:ext uri="{FF2B5EF4-FFF2-40B4-BE49-F238E27FC236}">
                <a16:creationId xmlns:a16="http://schemas.microsoft.com/office/drawing/2014/main" id="{419B9CE0-4530-314C-BB19-F9A584418716}"/>
              </a:ext>
            </a:extLst>
          </p:cNvPr>
          <p:cNvSpPr/>
          <p:nvPr/>
        </p:nvSpPr>
        <p:spPr>
          <a:xfrm>
            <a:off x="1068046" y="7984264"/>
            <a:ext cx="6097930" cy="276999"/>
          </a:xfrm>
          <a:prstGeom prst="rect">
            <a:avLst/>
          </a:prstGeom>
        </p:spPr>
        <p:txBody>
          <a:bodyPr wrap="square">
            <a:spAutoFit/>
          </a:bodyPr>
          <a:lstStyle/>
          <a:p>
            <a:pPr>
              <a:spcAft>
                <a:spcPts val="600"/>
              </a:spcAft>
            </a:pPr>
            <a:r>
              <a:rPr lang="en-US" sz="1200" b="1" dirty="0">
                <a:solidFill>
                  <a:schemeClr val="tx1">
                    <a:lumMod val="50000"/>
                    <a:lumOff val="50000"/>
                  </a:schemeClr>
                </a:solidFill>
                <a:cs typeface="Gill Sans Nova Ultra Bold" panose="020F0502020204030204" pitchFamily="34" charset="0"/>
              </a:rPr>
              <a:t>May 2019</a:t>
            </a:r>
          </a:p>
        </p:txBody>
      </p:sp>
      <p:pic>
        <p:nvPicPr>
          <p:cNvPr id="4" name="Picture 3">
            <a:extLst>
              <a:ext uri="{FF2B5EF4-FFF2-40B4-BE49-F238E27FC236}">
                <a16:creationId xmlns:a16="http://schemas.microsoft.com/office/drawing/2014/main" id="{BEC6C2E2-C34B-324B-A14A-04C1C2281F7E}"/>
              </a:ext>
            </a:extLst>
          </p:cNvPr>
          <p:cNvPicPr>
            <a:picLocks noChangeAspect="1"/>
          </p:cNvPicPr>
          <p:nvPr/>
        </p:nvPicPr>
        <p:blipFill>
          <a:blip r:embed="rId3"/>
          <a:stretch>
            <a:fillRect/>
          </a:stretch>
        </p:blipFill>
        <p:spPr>
          <a:xfrm>
            <a:off x="3419903" y="9876876"/>
            <a:ext cx="1442553" cy="439529"/>
          </a:xfrm>
          <a:prstGeom prst="rect">
            <a:avLst/>
          </a:prstGeom>
        </p:spPr>
      </p:pic>
      <p:sp>
        <p:nvSpPr>
          <p:cNvPr id="14" name="Rectangle 13">
            <a:extLst>
              <a:ext uri="{FF2B5EF4-FFF2-40B4-BE49-F238E27FC236}">
                <a16:creationId xmlns:a16="http://schemas.microsoft.com/office/drawing/2014/main" id="{1A0F1429-801B-DC44-B58C-C4952735BD18}"/>
              </a:ext>
            </a:extLst>
          </p:cNvPr>
          <p:cNvSpPr/>
          <p:nvPr/>
        </p:nvSpPr>
        <p:spPr>
          <a:xfrm>
            <a:off x="1068046" y="7164296"/>
            <a:ext cx="6097930" cy="707886"/>
          </a:xfrm>
          <a:prstGeom prst="rect">
            <a:avLst/>
          </a:prstGeom>
        </p:spPr>
        <p:txBody>
          <a:bodyPr wrap="square">
            <a:spAutoFit/>
          </a:bodyPr>
          <a:lstStyle/>
          <a:p>
            <a:pPr>
              <a:spcAft>
                <a:spcPts val="1800"/>
              </a:spcAft>
            </a:pPr>
            <a:r>
              <a:rPr lang="en-US" sz="2000" b="1" dirty="0">
                <a:solidFill>
                  <a:schemeClr val="tx1">
                    <a:lumMod val="50000"/>
                    <a:lumOff val="50000"/>
                  </a:schemeClr>
                </a:solidFill>
                <a:cs typeface="Gill Sans Nova Ultra Bold" panose="020F0502020204030204" pitchFamily="34" charset="0"/>
              </a:rPr>
              <a:t>A methodology to co-design viable, inclusive and sustainable community resilience solutions</a:t>
            </a:r>
          </a:p>
        </p:txBody>
      </p:sp>
      <p:sp>
        <p:nvSpPr>
          <p:cNvPr id="18" name="Freeform 17">
            <a:extLst>
              <a:ext uri="{FF2B5EF4-FFF2-40B4-BE49-F238E27FC236}">
                <a16:creationId xmlns:a16="http://schemas.microsoft.com/office/drawing/2014/main" id="{D40F2BD8-A97A-D742-98F3-1A80080F8800}"/>
              </a:ext>
            </a:extLst>
          </p:cNvPr>
          <p:cNvSpPr/>
          <p:nvPr/>
        </p:nvSpPr>
        <p:spPr>
          <a:xfrm rot="16200000">
            <a:off x="-276355" y="5939673"/>
            <a:ext cx="1706969" cy="742280"/>
          </a:xfrm>
          <a:custGeom>
            <a:avLst/>
            <a:gdLst>
              <a:gd name="connsiteX0" fmla="*/ 1372436 w 1372436"/>
              <a:gd name="connsiteY0" fmla="*/ 0 h 694809"/>
              <a:gd name="connsiteX1" fmla="*/ 1372436 w 1372436"/>
              <a:gd name="connsiteY1" fmla="*/ 694809 h 694809"/>
              <a:gd name="connsiteX2" fmla="*/ 0 w 1372436"/>
              <a:gd name="connsiteY2" fmla="*/ 694809 h 694809"/>
              <a:gd name="connsiteX3" fmla="*/ 115797 w 1372436"/>
              <a:gd name="connsiteY3" fmla="*/ 347405 h 694809"/>
              <a:gd name="connsiteX4" fmla="*/ 0 w 1372436"/>
              <a:gd name="connsiteY4" fmla="*/ 0 h 694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36" h="694809">
                <a:moveTo>
                  <a:pt x="1372436" y="0"/>
                </a:moveTo>
                <a:lnTo>
                  <a:pt x="1372436" y="694809"/>
                </a:lnTo>
                <a:lnTo>
                  <a:pt x="0" y="694809"/>
                </a:lnTo>
                <a:lnTo>
                  <a:pt x="115797" y="34740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72000" rIns="144000" rtlCol="0" anchor="ctr"/>
          <a:lstStyle/>
          <a:p>
            <a:pPr algn="ctr"/>
            <a:r>
              <a:rPr lang="en-US" sz="1200" b="1" dirty="0">
                <a:solidFill>
                  <a:schemeClr val="bg1"/>
                </a:solidFill>
                <a:latin typeface="Gill Sans Nova" panose="020B0602020104020203" pitchFamily="34" charset="0"/>
              </a:rPr>
              <a:t>PART</a:t>
            </a:r>
            <a:endParaRPr lang="en-US" b="1" dirty="0">
              <a:solidFill>
                <a:schemeClr val="bg1"/>
              </a:solidFill>
              <a:latin typeface="Gill Sans Nova" panose="020B0602020104020203" pitchFamily="34" charset="0"/>
            </a:endParaRPr>
          </a:p>
          <a:p>
            <a:pPr algn="ctr"/>
            <a:r>
              <a:rPr lang="en-US" sz="2400" b="1" dirty="0">
                <a:solidFill>
                  <a:schemeClr val="bg1"/>
                </a:solidFill>
                <a:latin typeface="Gill Sans Nova" panose="020B0602020104020203" pitchFamily="34" charset="0"/>
              </a:rPr>
              <a:t>2/3</a:t>
            </a:r>
            <a:endParaRPr lang="en-US" b="1" dirty="0">
              <a:solidFill>
                <a:schemeClr val="bg1"/>
              </a:solidFill>
              <a:latin typeface="Gill Sans Nova" panose="020B0602020104020203" pitchFamily="34" charset="0"/>
            </a:endParaRPr>
          </a:p>
        </p:txBody>
      </p:sp>
    </p:spTree>
    <p:extLst>
      <p:ext uri="{BB962C8B-B14F-4D97-AF65-F5344CB8AC3E}">
        <p14:creationId xmlns:p14="http://schemas.microsoft.com/office/powerpoint/2010/main" val="3369830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2649E507-6502-DD4D-9908-591B7DB44237}"/>
              </a:ext>
            </a:extLst>
          </p:cNvPr>
          <p:cNvSpPr/>
          <p:nvPr/>
        </p:nvSpPr>
        <p:spPr>
          <a:xfrm>
            <a:off x="0" y="1"/>
            <a:ext cx="7559675" cy="26574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a:extLst>
              <a:ext uri="{FF2B5EF4-FFF2-40B4-BE49-F238E27FC236}">
                <a16:creationId xmlns:a16="http://schemas.microsoft.com/office/drawing/2014/main" id="{8BB8306A-8E53-A241-AC81-1A7E3BC61655}"/>
              </a:ext>
            </a:extLst>
          </p:cNvPr>
          <p:cNvSpPr/>
          <p:nvPr/>
        </p:nvSpPr>
        <p:spPr>
          <a:xfrm>
            <a:off x="390131" y="666"/>
            <a:ext cx="1131779" cy="265676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nchorCtr="0"/>
          <a:lstStyle/>
          <a:p>
            <a:pPr algn="ctr"/>
            <a:endParaRPr lang="en-US" sz="1200" dirty="0"/>
          </a:p>
        </p:txBody>
      </p:sp>
      <p:sp>
        <p:nvSpPr>
          <p:cNvPr id="46" name="Rectangle 45">
            <a:extLst>
              <a:ext uri="{FF2B5EF4-FFF2-40B4-BE49-F238E27FC236}">
                <a16:creationId xmlns:a16="http://schemas.microsoft.com/office/drawing/2014/main" id="{8CDE72DA-59D8-7346-AF3D-068CB7CD9BC9}"/>
              </a:ext>
            </a:extLst>
          </p:cNvPr>
          <p:cNvSpPr/>
          <p:nvPr/>
        </p:nvSpPr>
        <p:spPr>
          <a:xfrm>
            <a:off x="390525" y="2611709"/>
            <a:ext cx="113665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B43C581F-502D-8444-99B2-529104FD612C}"/>
              </a:ext>
            </a:extLst>
          </p:cNvPr>
          <p:cNvSpPr>
            <a:spLocks noGrp="1"/>
          </p:cNvSpPr>
          <p:nvPr>
            <p:ph type="ftr" sz="quarter" idx="11"/>
          </p:nvPr>
        </p:nvSpPr>
        <p:spPr/>
        <p:txBody>
          <a:bodyPr/>
          <a:lstStyle/>
          <a:p>
            <a:r>
              <a:rPr lang="en-AU" dirty="0"/>
              <a:t>Global Disaster Preparedness Center  |  Designing Solutions for Urban Community Resilience</a:t>
            </a:r>
            <a:endParaRPr lang="en-US" dirty="0"/>
          </a:p>
        </p:txBody>
      </p:sp>
      <p:sp>
        <p:nvSpPr>
          <p:cNvPr id="5" name="Slide Number Placeholder 4">
            <a:extLst>
              <a:ext uri="{FF2B5EF4-FFF2-40B4-BE49-F238E27FC236}">
                <a16:creationId xmlns:a16="http://schemas.microsoft.com/office/drawing/2014/main" id="{981D3E95-BB45-9E40-9397-5B3D5DBE21D7}"/>
              </a:ext>
            </a:extLst>
          </p:cNvPr>
          <p:cNvSpPr>
            <a:spLocks noGrp="1"/>
          </p:cNvSpPr>
          <p:nvPr>
            <p:ph type="sldNum" sz="quarter" idx="12"/>
          </p:nvPr>
        </p:nvSpPr>
        <p:spPr/>
        <p:txBody>
          <a:bodyPr/>
          <a:lstStyle/>
          <a:p>
            <a:fld id="{3332C684-C74E-B44D-82B0-F0756951FDF2}" type="slidenum">
              <a:rPr lang="en-US" smtClean="0"/>
              <a:t>10</a:t>
            </a:fld>
            <a:endParaRPr lang="en-US" dirty="0"/>
          </a:p>
        </p:txBody>
      </p:sp>
      <p:sp>
        <p:nvSpPr>
          <p:cNvPr id="107" name="Rectangle 106">
            <a:extLst>
              <a:ext uri="{FF2B5EF4-FFF2-40B4-BE49-F238E27FC236}">
                <a16:creationId xmlns:a16="http://schemas.microsoft.com/office/drawing/2014/main" id="{63F47C2C-D279-FF48-9829-4306DC910290}"/>
              </a:ext>
            </a:extLst>
          </p:cNvPr>
          <p:cNvSpPr/>
          <p:nvPr/>
        </p:nvSpPr>
        <p:spPr>
          <a:xfrm>
            <a:off x="390525" y="3042503"/>
            <a:ext cx="3389312" cy="137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a:spcAft>
                <a:spcPts val="600"/>
              </a:spcAft>
            </a:pPr>
            <a:r>
              <a:rPr lang="en-US" sz="1000" b="1" dirty="0">
                <a:solidFill>
                  <a:schemeClr val="accent1"/>
                </a:solidFill>
              </a:rPr>
              <a:t>Why do you do this?</a:t>
            </a:r>
          </a:p>
          <a:p>
            <a:pPr>
              <a:spcAft>
                <a:spcPts val="600"/>
              </a:spcAft>
            </a:pPr>
            <a:r>
              <a:rPr lang="en-US" sz="1000" dirty="0">
                <a:solidFill>
                  <a:schemeClr val="tx2"/>
                </a:solidFill>
              </a:rPr>
              <a:t>Brain</a:t>
            </a:r>
            <a:r>
              <a:rPr lang="en-NZ" sz="1000" dirty="0">
                <a:solidFill>
                  <a:schemeClr val="tx2"/>
                </a:solidFill>
              </a:rPr>
              <a:t>storming is a technique for groups to generate creative ideas to solve specific problems. It’s important people are able to think freely and are not hindered by feasibility or viability at this stage. The more creative and divergent the ideas, the more likely you will find the ingredients to create strong solutions to your challenges. </a:t>
            </a:r>
            <a:endParaRPr lang="en-US" sz="1000" dirty="0">
              <a:solidFill>
                <a:schemeClr val="tx2"/>
              </a:solidFill>
            </a:endParaRPr>
          </a:p>
        </p:txBody>
      </p:sp>
      <p:sp>
        <p:nvSpPr>
          <p:cNvPr id="108" name="Rectangle 107">
            <a:extLst>
              <a:ext uri="{FF2B5EF4-FFF2-40B4-BE49-F238E27FC236}">
                <a16:creationId xmlns:a16="http://schemas.microsoft.com/office/drawing/2014/main" id="{DDCA44FE-311A-BF46-BBEB-22EB8F9D864D}"/>
              </a:ext>
            </a:extLst>
          </p:cNvPr>
          <p:cNvSpPr/>
          <p:nvPr/>
        </p:nvSpPr>
        <p:spPr>
          <a:xfrm>
            <a:off x="3778249" y="3042503"/>
            <a:ext cx="3389312" cy="1218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72000" rIns="108000" bIns="144000" rtlCol="0" anchor="t" anchorCtr="0">
            <a:spAutoFit/>
          </a:bodyPr>
          <a:lstStyle/>
          <a:p>
            <a:pPr>
              <a:spcAft>
                <a:spcPts val="600"/>
              </a:spcAft>
            </a:pPr>
            <a:r>
              <a:rPr lang="en-US" sz="1000" b="1" dirty="0">
                <a:solidFill>
                  <a:schemeClr val="accent1"/>
                </a:solidFill>
              </a:rPr>
              <a:t>When do you do this?</a:t>
            </a:r>
          </a:p>
          <a:p>
            <a:pPr>
              <a:spcAft>
                <a:spcPts val="600"/>
              </a:spcAft>
            </a:pPr>
            <a:r>
              <a:rPr lang="en-US" sz="1000" dirty="0">
                <a:solidFill>
                  <a:schemeClr val="tx2"/>
                </a:solidFill>
              </a:rPr>
              <a:t>This brainstorm can take place at any stage once the challenges have been reframed into HMW opportunity statements. Most important is for the facilitator to have had time to search for the innovation inspiration for the brainstorm session.  </a:t>
            </a:r>
          </a:p>
        </p:txBody>
      </p:sp>
      <p:sp>
        <p:nvSpPr>
          <p:cNvPr id="109" name="Rectangle 108">
            <a:extLst>
              <a:ext uri="{FF2B5EF4-FFF2-40B4-BE49-F238E27FC236}">
                <a16:creationId xmlns:a16="http://schemas.microsoft.com/office/drawing/2014/main" id="{211E1A81-185E-FB43-A841-429285B574FA}"/>
              </a:ext>
            </a:extLst>
          </p:cNvPr>
          <p:cNvSpPr/>
          <p:nvPr/>
        </p:nvSpPr>
        <p:spPr>
          <a:xfrm>
            <a:off x="323837" y="5154759"/>
            <a:ext cx="6912000" cy="4257598"/>
          </a:xfrm>
          <a:prstGeom prst="rect">
            <a:avLst/>
          </a:prstGeom>
          <a:solidFill>
            <a:schemeClr val="bg1"/>
          </a:solidFill>
          <a:ln w="19050">
            <a:solidFill>
              <a:schemeClr val="accent1">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2740908D-3929-1C4D-A033-D5C1BBA8F871}"/>
              </a:ext>
            </a:extLst>
          </p:cNvPr>
          <p:cNvSpPr/>
          <p:nvPr/>
        </p:nvSpPr>
        <p:spPr>
          <a:xfrm>
            <a:off x="978491" y="4844603"/>
            <a:ext cx="6187481" cy="433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a:spcAft>
                <a:spcPts val="600"/>
              </a:spcAft>
            </a:pPr>
            <a:r>
              <a:rPr lang="en-US" sz="1400" b="1" dirty="0">
                <a:solidFill>
                  <a:schemeClr val="accent1"/>
                </a:solidFill>
              </a:rPr>
              <a:t>Useful tools &amp; activities</a:t>
            </a:r>
          </a:p>
        </p:txBody>
      </p:sp>
      <p:pic>
        <p:nvPicPr>
          <p:cNvPr id="123" name="Picture 122">
            <a:extLst>
              <a:ext uri="{FF2B5EF4-FFF2-40B4-BE49-F238E27FC236}">
                <a16:creationId xmlns:a16="http://schemas.microsoft.com/office/drawing/2014/main" id="{0042E0CC-83B2-2F4F-A306-034810637126}"/>
              </a:ext>
            </a:extLst>
          </p:cNvPr>
          <p:cNvPicPr>
            <a:picLocks noChangeAspect="1"/>
          </p:cNvPicPr>
          <p:nvPr/>
        </p:nvPicPr>
        <p:blipFill>
          <a:blip r:embed="rId2"/>
          <a:stretch>
            <a:fillRect/>
          </a:stretch>
        </p:blipFill>
        <p:spPr>
          <a:xfrm>
            <a:off x="390524" y="4676695"/>
            <a:ext cx="587967" cy="560830"/>
          </a:xfrm>
          <a:prstGeom prst="rect">
            <a:avLst/>
          </a:prstGeom>
        </p:spPr>
      </p:pic>
      <p:sp>
        <p:nvSpPr>
          <p:cNvPr id="44" name="Title 1">
            <a:extLst>
              <a:ext uri="{FF2B5EF4-FFF2-40B4-BE49-F238E27FC236}">
                <a16:creationId xmlns:a16="http://schemas.microsoft.com/office/drawing/2014/main" id="{163DF27B-B87D-BB4A-92FE-6C38C15C9888}"/>
              </a:ext>
            </a:extLst>
          </p:cNvPr>
          <p:cNvSpPr>
            <a:spLocks noGrp="1"/>
          </p:cNvSpPr>
          <p:nvPr>
            <p:ph type="title"/>
          </p:nvPr>
        </p:nvSpPr>
        <p:spPr>
          <a:xfrm>
            <a:off x="1527174" y="1385409"/>
            <a:ext cx="5638799" cy="1136650"/>
          </a:xfrm>
        </p:spPr>
        <p:txBody>
          <a:bodyPr lIns="144000" tIns="108000" anchor="ctr">
            <a:noAutofit/>
          </a:bodyPr>
          <a:lstStyle/>
          <a:p>
            <a:pPr defTabSz="457200">
              <a:spcBef>
                <a:spcPts val="0"/>
              </a:spcBef>
            </a:pPr>
            <a:r>
              <a:rPr lang="en-US" sz="1400" b="1" dirty="0">
                <a:solidFill>
                  <a:srgbClr val="1E4D59"/>
                </a:solidFill>
                <a:ea typeface="+mn-ea"/>
                <a:cs typeface="Gill Sans Nova Ultra Bold" panose="020F0502020204030204" pitchFamily="34" charset="0"/>
              </a:rPr>
              <a:t>Action 4.1</a:t>
            </a:r>
            <a:br>
              <a:rPr lang="en-US" sz="5400" b="1" dirty="0">
                <a:solidFill>
                  <a:srgbClr val="1E4D59"/>
                </a:solidFill>
                <a:ea typeface="+mn-ea"/>
                <a:cs typeface="Gill Sans Nova Ultra Bold" panose="020F0502020204030204" pitchFamily="34" charset="0"/>
              </a:rPr>
            </a:br>
            <a:r>
              <a:rPr lang="en-AU" sz="2800" b="1" dirty="0">
                <a:solidFill>
                  <a:schemeClr val="accent1"/>
                </a:solidFill>
                <a:cs typeface="Gill Sans Nova Ultra Bold" panose="020F0502020204030204" pitchFamily="34" charset="0"/>
              </a:rPr>
              <a:t>Brainstorm ideas for change</a:t>
            </a:r>
            <a:endParaRPr lang="en-US" b="1" dirty="0">
              <a:solidFill>
                <a:schemeClr val="accent1"/>
              </a:solidFill>
              <a:cs typeface="Gill Sans Nova Ultra Bold" panose="020F0502020204030204" pitchFamily="34" charset="0"/>
            </a:endParaRPr>
          </a:p>
        </p:txBody>
      </p:sp>
      <p:pic>
        <p:nvPicPr>
          <p:cNvPr id="29" name="Picture 28">
            <a:extLst>
              <a:ext uri="{FF2B5EF4-FFF2-40B4-BE49-F238E27FC236}">
                <a16:creationId xmlns:a16="http://schemas.microsoft.com/office/drawing/2014/main" id="{43163DC2-34D5-D947-8194-C76FB15DAA2E}"/>
              </a:ext>
            </a:extLst>
          </p:cNvPr>
          <p:cNvPicPr>
            <a:picLocks noChangeAspect="1"/>
          </p:cNvPicPr>
          <p:nvPr/>
        </p:nvPicPr>
        <p:blipFill>
          <a:blip r:embed="rId3"/>
          <a:stretch>
            <a:fillRect/>
          </a:stretch>
        </p:blipFill>
        <p:spPr>
          <a:xfrm>
            <a:off x="5522581" y="173265"/>
            <a:ext cx="206785" cy="237803"/>
          </a:xfrm>
          <a:prstGeom prst="rect">
            <a:avLst/>
          </a:prstGeom>
        </p:spPr>
      </p:pic>
      <p:sp>
        <p:nvSpPr>
          <p:cNvPr id="30" name="Rectangle 29">
            <a:extLst>
              <a:ext uri="{FF2B5EF4-FFF2-40B4-BE49-F238E27FC236}">
                <a16:creationId xmlns:a16="http://schemas.microsoft.com/office/drawing/2014/main" id="{47875B8D-ADEB-2C4F-A470-C831F1E7C9D7}"/>
              </a:ext>
            </a:extLst>
          </p:cNvPr>
          <p:cNvSpPr/>
          <p:nvPr/>
        </p:nvSpPr>
        <p:spPr>
          <a:xfrm>
            <a:off x="4817011" y="231008"/>
            <a:ext cx="206786" cy="1311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solidFill>
                  <a:schemeClr val="accent1">
                    <a:lumMod val="20000"/>
                    <a:lumOff val="80000"/>
                  </a:schemeClr>
                </a:solidFill>
              </a:rPr>
              <a:t>U1</a:t>
            </a:r>
          </a:p>
        </p:txBody>
      </p:sp>
      <p:sp>
        <p:nvSpPr>
          <p:cNvPr id="31" name="Rectangle 30">
            <a:extLst>
              <a:ext uri="{FF2B5EF4-FFF2-40B4-BE49-F238E27FC236}">
                <a16:creationId xmlns:a16="http://schemas.microsoft.com/office/drawing/2014/main" id="{5907DE27-50E9-3141-9613-3A0BD44B454F}"/>
              </a:ext>
            </a:extLst>
          </p:cNvPr>
          <p:cNvSpPr/>
          <p:nvPr/>
        </p:nvSpPr>
        <p:spPr>
          <a:xfrm>
            <a:off x="5092185" y="231008"/>
            <a:ext cx="206786" cy="1311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solidFill>
                  <a:schemeClr val="accent1">
                    <a:lumMod val="20000"/>
                    <a:lumOff val="80000"/>
                  </a:schemeClr>
                </a:solidFill>
              </a:rPr>
              <a:t>U2</a:t>
            </a:r>
          </a:p>
        </p:txBody>
      </p:sp>
      <p:grpSp>
        <p:nvGrpSpPr>
          <p:cNvPr id="32" name="Group 31">
            <a:extLst>
              <a:ext uri="{FF2B5EF4-FFF2-40B4-BE49-F238E27FC236}">
                <a16:creationId xmlns:a16="http://schemas.microsoft.com/office/drawing/2014/main" id="{584FFB83-A191-1B46-8CB8-BF41343DFBC3}"/>
              </a:ext>
            </a:extLst>
          </p:cNvPr>
          <p:cNvGrpSpPr/>
          <p:nvPr/>
        </p:nvGrpSpPr>
        <p:grpSpPr>
          <a:xfrm>
            <a:off x="5797754" y="219189"/>
            <a:ext cx="883274" cy="165434"/>
            <a:chOff x="5797754" y="431068"/>
            <a:chExt cx="883274" cy="165434"/>
          </a:xfrm>
        </p:grpSpPr>
        <p:sp>
          <p:nvSpPr>
            <p:cNvPr id="33" name="Hexagon 180">
              <a:extLst>
                <a:ext uri="{FF2B5EF4-FFF2-40B4-BE49-F238E27FC236}">
                  <a16:creationId xmlns:a16="http://schemas.microsoft.com/office/drawing/2014/main" id="{708A2A99-1FE4-8546-B6BA-E796F2C93468}"/>
                </a:ext>
              </a:extLst>
            </p:cNvPr>
            <p:cNvSpPr/>
            <p:nvPr/>
          </p:nvSpPr>
          <p:spPr>
            <a:xfrm>
              <a:off x="5797754"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180">
              <a:extLst>
                <a:ext uri="{FF2B5EF4-FFF2-40B4-BE49-F238E27FC236}">
                  <a16:creationId xmlns:a16="http://schemas.microsoft.com/office/drawing/2014/main" id="{C38A019A-E914-564D-82D3-687D54EA439A}"/>
                </a:ext>
              </a:extLst>
            </p:cNvPr>
            <p:cNvSpPr/>
            <p:nvPr/>
          </p:nvSpPr>
          <p:spPr>
            <a:xfrm>
              <a:off x="6032500"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Hexagon 180">
              <a:extLst>
                <a:ext uri="{FF2B5EF4-FFF2-40B4-BE49-F238E27FC236}">
                  <a16:creationId xmlns:a16="http://schemas.microsoft.com/office/drawing/2014/main" id="{8EFB9CC9-B254-D54B-8DBF-3815EBE0EE7C}"/>
                </a:ext>
              </a:extLst>
            </p:cNvPr>
            <p:cNvSpPr/>
            <p:nvPr/>
          </p:nvSpPr>
          <p:spPr>
            <a:xfrm>
              <a:off x="6501993"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Hexagon 180">
              <a:extLst>
                <a:ext uri="{FF2B5EF4-FFF2-40B4-BE49-F238E27FC236}">
                  <a16:creationId xmlns:a16="http://schemas.microsoft.com/office/drawing/2014/main" id="{007CA0C7-EE28-F94D-8292-58DD35BEA7BF}"/>
                </a:ext>
              </a:extLst>
            </p:cNvPr>
            <p:cNvSpPr/>
            <p:nvPr/>
          </p:nvSpPr>
          <p:spPr>
            <a:xfrm>
              <a:off x="6267246"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Picture 36">
            <a:extLst>
              <a:ext uri="{FF2B5EF4-FFF2-40B4-BE49-F238E27FC236}">
                <a16:creationId xmlns:a16="http://schemas.microsoft.com/office/drawing/2014/main" id="{AD1C431D-CA72-F841-B3FC-8260AC7CA6BA}"/>
              </a:ext>
            </a:extLst>
          </p:cNvPr>
          <p:cNvPicPr>
            <a:picLocks noChangeAspect="1"/>
          </p:cNvPicPr>
          <p:nvPr/>
        </p:nvPicPr>
        <p:blipFill>
          <a:blip r:embed="rId4"/>
          <a:stretch>
            <a:fillRect/>
          </a:stretch>
        </p:blipFill>
        <p:spPr>
          <a:xfrm>
            <a:off x="4553786" y="166371"/>
            <a:ext cx="203079" cy="255600"/>
          </a:xfrm>
          <a:prstGeom prst="rect">
            <a:avLst/>
          </a:prstGeom>
        </p:spPr>
      </p:pic>
      <p:pic>
        <p:nvPicPr>
          <p:cNvPr id="43" name="Picture 42">
            <a:extLst>
              <a:ext uri="{FF2B5EF4-FFF2-40B4-BE49-F238E27FC236}">
                <a16:creationId xmlns:a16="http://schemas.microsoft.com/office/drawing/2014/main" id="{B1B4A54A-27FC-9847-8E68-CE78DCD860AB}"/>
              </a:ext>
            </a:extLst>
          </p:cNvPr>
          <p:cNvPicPr>
            <a:picLocks noChangeAspect="1"/>
          </p:cNvPicPr>
          <p:nvPr/>
        </p:nvPicPr>
        <p:blipFill>
          <a:blip r:embed="rId5"/>
          <a:stretch>
            <a:fillRect/>
          </a:stretch>
        </p:blipFill>
        <p:spPr>
          <a:xfrm>
            <a:off x="6901960" y="178500"/>
            <a:ext cx="264480" cy="208800"/>
          </a:xfrm>
          <a:prstGeom prst="rect">
            <a:avLst/>
          </a:prstGeom>
        </p:spPr>
      </p:pic>
      <p:sp>
        <p:nvSpPr>
          <p:cNvPr id="48" name="Rectangle 47">
            <a:extLst>
              <a:ext uri="{FF2B5EF4-FFF2-40B4-BE49-F238E27FC236}">
                <a16:creationId xmlns:a16="http://schemas.microsoft.com/office/drawing/2014/main" id="{1EF252E8-2FA3-E647-8815-6CD09845D3DA}"/>
              </a:ext>
            </a:extLst>
          </p:cNvPr>
          <p:cNvSpPr/>
          <p:nvPr/>
        </p:nvSpPr>
        <p:spPr>
          <a:xfrm>
            <a:off x="6048461" y="442748"/>
            <a:ext cx="144000"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C8F286DB-177A-BE42-B34E-BD64BA376CAB}"/>
              </a:ext>
            </a:extLst>
          </p:cNvPr>
          <p:cNvGrpSpPr/>
          <p:nvPr/>
        </p:nvGrpSpPr>
        <p:grpSpPr>
          <a:xfrm>
            <a:off x="5797754" y="219189"/>
            <a:ext cx="879331" cy="160053"/>
            <a:chOff x="5797754" y="219189"/>
            <a:chExt cx="879331" cy="160053"/>
          </a:xfrm>
        </p:grpSpPr>
        <p:sp>
          <p:nvSpPr>
            <p:cNvPr id="50" name="TextBox 49">
              <a:extLst>
                <a:ext uri="{FF2B5EF4-FFF2-40B4-BE49-F238E27FC236}">
                  <a16:creationId xmlns:a16="http://schemas.microsoft.com/office/drawing/2014/main" id="{A75CEB22-4673-3D4C-B63D-DA081D402C3F}"/>
                </a:ext>
              </a:extLst>
            </p:cNvPr>
            <p:cNvSpPr txBox="1"/>
            <p:nvPr/>
          </p:nvSpPr>
          <p:spPr>
            <a:xfrm>
              <a:off x="6503314" y="219189"/>
              <a:ext cx="173771" cy="160053"/>
            </a:xfrm>
            <a:prstGeom prst="rect">
              <a:avLst/>
            </a:prstGeom>
            <a:noFill/>
          </p:spPr>
          <p:txBody>
            <a:bodyPr wrap="square" tIns="0" bIns="0" rtlCol="0" anchor="ctr">
              <a:noAutofit/>
            </a:bodyPr>
            <a:lstStyle/>
            <a:p>
              <a:pPr algn="ctr"/>
              <a:r>
                <a:rPr lang="en-US" sz="1000" b="1" dirty="0">
                  <a:solidFill>
                    <a:schemeClr val="accent1">
                      <a:lumMod val="20000"/>
                      <a:lumOff val="80000"/>
                    </a:schemeClr>
                  </a:solidFill>
                  <a:latin typeface="Roboto" panose="02000000000000000000" pitchFamily="2" charset="0"/>
                  <a:ea typeface="Roboto" panose="02000000000000000000" pitchFamily="2" charset="0"/>
                </a:rPr>
                <a:t>6</a:t>
              </a:r>
            </a:p>
          </p:txBody>
        </p:sp>
        <p:sp>
          <p:nvSpPr>
            <p:cNvPr id="51" name="TextBox 50">
              <a:extLst>
                <a:ext uri="{FF2B5EF4-FFF2-40B4-BE49-F238E27FC236}">
                  <a16:creationId xmlns:a16="http://schemas.microsoft.com/office/drawing/2014/main" id="{3137E721-AB12-534D-A931-935D8CECCD16}"/>
                </a:ext>
              </a:extLst>
            </p:cNvPr>
            <p:cNvSpPr txBox="1"/>
            <p:nvPr/>
          </p:nvSpPr>
          <p:spPr>
            <a:xfrm>
              <a:off x="6269398" y="219189"/>
              <a:ext cx="173771" cy="160053"/>
            </a:xfrm>
            <a:prstGeom prst="rect">
              <a:avLst/>
            </a:prstGeom>
            <a:noFill/>
          </p:spPr>
          <p:txBody>
            <a:bodyPr wrap="square" tIns="0" bIns="0" rtlCol="0" anchor="ctr">
              <a:noAutofit/>
            </a:bodyPr>
            <a:lstStyle/>
            <a:p>
              <a:pPr algn="ctr"/>
              <a:r>
                <a:rPr lang="en-US" sz="1000" b="1" dirty="0">
                  <a:solidFill>
                    <a:schemeClr val="accent1">
                      <a:lumMod val="20000"/>
                      <a:lumOff val="80000"/>
                    </a:schemeClr>
                  </a:solidFill>
                  <a:latin typeface="Roboto" panose="02000000000000000000" pitchFamily="2" charset="0"/>
                  <a:ea typeface="Roboto" panose="02000000000000000000" pitchFamily="2" charset="0"/>
                </a:rPr>
                <a:t>5</a:t>
              </a:r>
            </a:p>
          </p:txBody>
        </p:sp>
        <p:sp>
          <p:nvSpPr>
            <p:cNvPr id="52" name="TextBox 51">
              <a:extLst>
                <a:ext uri="{FF2B5EF4-FFF2-40B4-BE49-F238E27FC236}">
                  <a16:creationId xmlns:a16="http://schemas.microsoft.com/office/drawing/2014/main" id="{074C10FF-7233-B547-826C-362D2BD64C05}"/>
                </a:ext>
              </a:extLst>
            </p:cNvPr>
            <p:cNvSpPr txBox="1"/>
            <p:nvPr/>
          </p:nvSpPr>
          <p:spPr>
            <a:xfrm>
              <a:off x="6033576" y="219189"/>
              <a:ext cx="173771" cy="160053"/>
            </a:xfrm>
            <a:prstGeom prst="rect">
              <a:avLst/>
            </a:prstGeom>
            <a:noFill/>
          </p:spPr>
          <p:txBody>
            <a:bodyPr wrap="square" tIns="0" bIns="0" rtlCol="0" anchor="ctr">
              <a:noAutofit/>
            </a:bodyPr>
            <a:lstStyle/>
            <a:p>
              <a:pPr algn="ctr"/>
              <a:r>
                <a:rPr lang="en-US" sz="1000" b="1" dirty="0">
                  <a:solidFill>
                    <a:schemeClr val="accent1">
                      <a:lumMod val="20000"/>
                      <a:lumOff val="80000"/>
                    </a:schemeClr>
                  </a:solidFill>
                  <a:latin typeface="Roboto" panose="02000000000000000000" pitchFamily="2" charset="0"/>
                  <a:ea typeface="Roboto" panose="02000000000000000000" pitchFamily="2" charset="0"/>
                </a:rPr>
                <a:t>4</a:t>
              </a:r>
            </a:p>
          </p:txBody>
        </p:sp>
        <p:sp>
          <p:nvSpPr>
            <p:cNvPr id="53" name="TextBox 52">
              <a:extLst>
                <a:ext uri="{FF2B5EF4-FFF2-40B4-BE49-F238E27FC236}">
                  <a16:creationId xmlns:a16="http://schemas.microsoft.com/office/drawing/2014/main" id="{25D84F37-C42E-2447-A3BA-37B992678166}"/>
                </a:ext>
              </a:extLst>
            </p:cNvPr>
            <p:cNvSpPr txBox="1"/>
            <p:nvPr/>
          </p:nvSpPr>
          <p:spPr>
            <a:xfrm>
              <a:off x="5797754" y="219189"/>
              <a:ext cx="173771" cy="160053"/>
            </a:xfrm>
            <a:prstGeom prst="rect">
              <a:avLst/>
            </a:prstGeom>
            <a:noFill/>
          </p:spPr>
          <p:txBody>
            <a:bodyPr wrap="square" tIns="0" bIns="0" rtlCol="0" anchor="ctr">
              <a:noAutofit/>
            </a:bodyPr>
            <a:lstStyle/>
            <a:p>
              <a:pPr algn="ctr"/>
              <a:r>
                <a:rPr lang="en-US" sz="1000" b="1" dirty="0">
                  <a:solidFill>
                    <a:schemeClr val="accent1">
                      <a:lumMod val="20000"/>
                      <a:lumOff val="80000"/>
                    </a:schemeClr>
                  </a:solidFill>
                  <a:latin typeface="Roboto" panose="02000000000000000000" pitchFamily="2" charset="0"/>
                  <a:ea typeface="Roboto" panose="02000000000000000000" pitchFamily="2" charset="0"/>
                </a:rPr>
                <a:t>3</a:t>
              </a:r>
            </a:p>
          </p:txBody>
        </p:sp>
      </p:grpSp>
      <p:grpSp>
        <p:nvGrpSpPr>
          <p:cNvPr id="7" name="Group 6">
            <a:extLst>
              <a:ext uri="{FF2B5EF4-FFF2-40B4-BE49-F238E27FC236}">
                <a16:creationId xmlns:a16="http://schemas.microsoft.com/office/drawing/2014/main" id="{C3F87408-EDE6-704A-A7B0-B52729AC5064}"/>
              </a:ext>
            </a:extLst>
          </p:cNvPr>
          <p:cNvGrpSpPr/>
          <p:nvPr/>
        </p:nvGrpSpPr>
        <p:grpSpPr>
          <a:xfrm>
            <a:off x="978491" y="5359697"/>
            <a:ext cx="6190661" cy="1034865"/>
            <a:chOff x="978491" y="5359697"/>
            <a:chExt cx="6190661" cy="1034865"/>
          </a:xfrm>
        </p:grpSpPr>
        <p:sp>
          <p:nvSpPr>
            <p:cNvPr id="112" name="Rectangle 111">
              <a:extLst>
                <a:ext uri="{FF2B5EF4-FFF2-40B4-BE49-F238E27FC236}">
                  <a16:creationId xmlns:a16="http://schemas.microsoft.com/office/drawing/2014/main" id="{8C99FD29-9DDD-EF42-9703-F37313ABBA29}"/>
                </a:ext>
              </a:extLst>
            </p:cNvPr>
            <p:cNvSpPr/>
            <p:nvPr/>
          </p:nvSpPr>
          <p:spPr>
            <a:xfrm>
              <a:off x="978491" y="5359697"/>
              <a:ext cx="2799758" cy="356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r>
                <a:rPr lang="en-US" sz="900" b="1" dirty="0">
                  <a:solidFill>
                    <a:schemeClr val="accent1"/>
                  </a:solidFill>
                </a:rPr>
                <a:t>4.1.1 A bad umbrella</a:t>
              </a:r>
            </a:p>
          </p:txBody>
        </p:sp>
        <p:sp>
          <p:nvSpPr>
            <p:cNvPr id="113" name="Rectangle 112">
              <a:extLst>
                <a:ext uri="{FF2B5EF4-FFF2-40B4-BE49-F238E27FC236}">
                  <a16:creationId xmlns:a16="http://schemas.microsoft.com/office/drawing/2014/main" id="{D08D8652-AFE5-F046-93CE-C7FD2C91C840}"/>
                </a:ext>
              </a:extLst>
            </p:cNvPr>
            <p:cNvSpPr/>
            <p:nvPr/>
          </p:nvSpPr>
          <p:spPr>
            <a:xfrm>
              <a:off x="1275723" y="5632714"/>
              <a:ext cx="2504116" cy="761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lvl="0">
                <a:spcAft>
                  <a:spcPts val="1000"/>
                </a:spcAft>
              </a:pPr>
              <a:r>
                <a:rPr lang="en-US" sz="900" dirty="0">
                  <a:solidFill>
                    <a:schemeClr val="accent1"/>
                  </a:solidFill>
                </a:rPr>
                <a:t>Difficulty: </a:t>
              </a:r>
              <a:r>
                <a:rPr lang="en-US" sz="900" i="1" dirty="0">
                  <a:solidFill>
                    <a:schemeClr val="accent1"/>
                  </a:solidFill>
                </a:rPr>
                <a:t>Easy</a:t>
              </a:r>
            </a:p>
            <a:p>
              <a:pPr lvl="0">
                <a:spcAft>
                  <a:spcPts val="1000"/>
                </a:spcAft>
              </a:pPr>
              <a:r>
                <a:rPr lang="en-US" sz="900" dirty="0">
                  <a:solidFill>
                    <a:schemeClr val="accent1"/>
                  </a:solidFill>
                </a:rPr>
                <a:t>Preparation time: </a:t>
              </a:r>
              <a:r>
                <a:rPr lang="en-US" sz="900" i="1" dirty="0">
                  <a:solidFill>
                    <a:schemeClr val="accent1"/>
                  </a:solidFill>
                </a:rPr>
                <a:t>5 minutes</a:t>
              </a:r>
              <a:br>
                <a:rPr lang="en-US" sz="900" i="1" dirty="0">
                  <a:solidFill>
                    <a:schemeClr val="accent1"/>
                  </a:solidFill>
                </a:rPr>
              </a:br>
              <a:r>
                <a:rPr lang="en-US" sz="900" dirty="0">
                  <a:solidFill>
                    <a:schemeClr val="accent1"/>
                  </a:solidFill>
                </a:rPr>
                <a:t>Running time: </a:t>
              </a:r>
              <a:r>
                <a:rPr lang="en-US" sz="900" i="1" dirty="0">
                  <a:solidFill>
                    <a:schemeClr val="accent1"/>
                  </a:solidFill>
                </a:rPr>
                <a:t>15 minutes</a:t>
              </a:r>
            </a:p>
          </p:txBody>
        </p:sp>
        <p:sp>
          <p:nvSpPr>
            <p:cNvPr id="118" name="Rectangle 117">
              <a:extLst>
                <a:ext uri="{FF2B5EF4-FFF2-40B4-BE49-F238E27FC236}">
                  <a16:creationId xmlns:a16="http://schemas.microsoft.com/office/drawing/2014/main" id="{E960C199-98E6-DD45-AEC8-A0617061053D}"/>
                </a:ext>
              </a:extLst>
            </p:cNvPr>
            <p:cNvSpPr/>
            <p:nvPr/>
          </p:nvSpPr>
          <p:spPr>
            <a:xfrm>
              <a:off x="4367804" y="5359697"/>
              <a:ext cx="2799758" cy="356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r>
                <a:rPr lang="en-US" sz="900" b="1" dirty="0">
                  <a:solidFill>
                    <a:schemeClr val="accent1"/>
                  </a:solidFill>
                </a:rPr>
                <a:t>4.1.2 How to make a cup of tea</a:t>
              </a:r>
            </a:p>
          </p:txBody>
        </p:sp>
        <p:sp>
          <p:nvSpPr>
            <p:cNvPr id="119" name="Rectangle 118">
              <a:extLst>
                <a:ext uri="{FF2B5EF4-FFF2-40B4-BE49-F238E27FC236}">
                  <a16:creationId xmlns:a16="http://schemas.microsoft.com/office/drawing/2014/main" id="{39404F2B-642B-5242-925F-F49D4AF665CB}"/>
                </a:ext>
              </a:extLst>
            </p:cNvPr>
            <p:cNvSpPr/>
            <p:nvPr/>
          </p:nvSpPr>
          <p:spPr>
            <a:xfrm>
              <a:off x="4665036" y="5632714"/>
              <a:ext cx="2504116" cy="761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lvl="0">
                <a:spcAft>
                  <a:spcPts val="1000"/>
                </a:spcAft>
              </a:pPr>
              <a:r>
                <a:rPr lang="en-US" sz="900" dirty="0">
                  <a:solidFill>
                    <a:schemeClr val="accent1"/>
                  </a:solidFill>
                </a:rPr>
                <a:t>Difficulty: </a:t>
              </a:r>
              <a:r>
                <a:rPr lang="en-US" sz="900" i="1" dirty="0">
                  <a:solidFill>
                    <a:schemeClr val="accent1"/>
                  </a:solidFill>
                </a:rPr>
                <a:t>Moderate</a:t>
              </a:r>
            </a:p>
            <a:p>
              <a:pPr lvl="0">
                <a:spcAft>
                  <a:spcPts val="1000"/>
                </a:spcAft>
              </a:pPr>
              <a:r>
                <a:rPr lang="en-US" sz="900" dirty="0">
                  <a:solidFill>
                    <a:schemeClr val="accent1"/>
                  </a:solidFill>
                </a:rPr>
                <a:t>Preparation time: </a:t>
              </a:r>
              <a:r>
                <a:rPr lang="en-US" sz="900" i="1" dirty="0">
                  <a:solidFill>
                    <a:schemeClr val="accent1"/>
                  </a:solidFill>
                </a:rPr>
                <a:t>5 minutes</a:t>
              </a:r>
              <a:br>
                <a:rPr lang="en-US" sz="900" i="1" dirty="0">
                  <a:solidFill>
                    <a:schemeClr val="accent1"/>
                  </a:solidFill>
                </a:rPr>
              </a:br>
              <a:r>
                <a:rPr lang="en-US" sz="900" dirty="0">
                  <a:solidFill>
                    <a:schemeClr val="accent1"/>
                  </a:solidFill>
                </a:rPr>
                <a:t>Running time: </a:t>
              </a:r>
              <a:r>
                <a:rPr lang="en-US" sz="900" i="1" dirty="0">
                  <a:solidFill>
                    <a:schemeClr val="accent1"/>
                  </a:solidFill>
                </a:rPr>
                <a:t>30 minutes</a:t>
              </a:r>
            </a:p>
          </p:txBody>
        </p:sp>
        <p:grpSp>
          <p:nvGrpSpPr>
            <p:cNvPr id="9" name="Group 8">
              <a:extLst>
                <a:ext uri="{FF2B5EF4-FFF2-40B4-BE49-F238E27FC236}">
                  <a16:creationId xmlns:a16="http://schemas.microsoft.com/office/drawing/2014/main" id="{F12142DB-9099-994B-976E-A31997A0F57F}"/>
                </a:ext>
              </a:extLst>
            </p:cNvPr>
            <p:cNvGrpSpPr/>
            <p:nvPr/>
          </p:nvGrpSpPr>
          <p:grpSpPr>
            <a:xfrm>
              <a:off x="1081211" y="5686878"/>
              <a:ext cx="230064" cy="477441"/>
              <a:chOff x="1081211" y="7990281"/>
              <a:chExt cx="230064" cy="477441"/>
            </a:xfrm>
          </p:grpSpPr>
          <p:sp>
            <p:nvSpPr>
              <p:cNvPr id="114" name="Rectangle 113">
                <a:extLst>
                  <a:ext uri="{FF2B5EF4-FFF2-40B4-BE49-F238E27FC236}">
                    <a16:creationId xmlns:a16="http://schemas.microsoft.com/office/drawing/2014/main" id="{AB94F169-910E-824F-B11A-44F48DE43B63}"/>
                  </a:ext>
                </a:extLst>
              </p:cNvPr>
              <p:cNvSpPr/>
              <p:nvPr/>
            </p:nvSpPr>
            <p:spPr>
              <a:xfrm>
                <a:off x="1251392" y="7990281"/>
                <a:ext cx="59883" cy="180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5" name="Rectangle 114">
                <a:extLst>
                  <a:ext uri="{FF2B5EF4-FFF2-40B4-BE49-F238E27FC236}">
                    <a16:creationId xmlns:a16="http://schemas.microsoft.com/office/drawing/2014/main" id="{9E610C60-8B92-844A-9676-1FC0FFBA398D}"/>
                  </a:ext>
                </a:extLst>
              </p:cNvPr>
              <p:cNvSpPr/>
              <p:nvPr/>
            </p:nvSpPr>
            <p:spPr>
              <a:xfrm>
                <a:off x="1085558" y="8116281"/>
                <a:ext cx="5988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a16="http://schemas.microsoft.com/office/drawing/2014/main" id="{3F5D2A34-B76F-1F44-B8C3-4B1732CAE1E5}"/>
                  </a:ext>
                </a:extLst>
              </p:cNvPr>
              <p:cNvSpPr/>
              <p:nvPr/>
            </p:nvSpPr>
            <p:spPr>
              <a:xfrm>
                <a:off x="1168055" y="8062281"/>
                <a:ext cx="59883" cy="10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4" name="Picture 123">
                <a:extLst>
                  <a:ext uri="{FF2B5EF4-FFF2-40B4-BE49-F238E27FC236}">
                    <a16:creationId xmlns:a16="http://schemas.microsoft.com/office/drawing/2014/main" id="{8E12EB3E-8C8E-FD48-8ECF-8E6B4F98C32E}"/>
                  </a:ext>
                </a:extLst>
              </p:cNvPr>
              <p:cNvPicPr>
                <a:picLocks noChangeAspect="1"/>
              </p:cNvPicPr>
              <p:nvPr/>
            </p:nvPicPr>
            <p:blipFill>
              <a:blip r:embed="rId6"/>
              <a:stretch>
                <a:fillRect/>
              </a:stretch>
            </p:blipFill>
            <p:spPr>
              <a:xfrm>
                <a:off x="1081211" y="8251822"/>
                <a:ext cx="215900" cy="215900"/>
              </a:xfrm>
              <a:prstGeom prst="rect">
                <a:avLst/>
              </a:prstGeom>
            </p:spPr>
          </p:pic>
        </p:grpSp>
        <p:grpSp>
          <p:nvGrpSpPr>
            <p:cNvPr id="131" name="Group 130">
              <a:extLst>
                <a:ext uri="{FF2B5EF4-FFF2-40B4-BE49-F238E27FC236}">
                  <a16:creationId xmlns:a16="http://schemas.microsoft.com/office/drawing/2014/main" id="{7536C6FB-1013-1D42-A2BB-F9D74CAA0BA9}"/>
                </a:ext>
              </a:extLst>
            </p:cNvPr>
            <p:cNvGrpSpPr/>
            <p:nvPr/>
          </p:nvGrpSpPr>
          <p:grpSpPr>
            <a:xfrm>
              <a:off x="4471066" y="5686878"/>
              <a:ext cx="230064" cy="477441"/>
              <a:chOff x="1081211" y="7990281"/>
              <a:chExt cx="230064" cy="477441"/>
            </a:xfrm>
          </p:grpSpPr>
          <p:sp>
            <p:nvSpPr>
              <p:cNvPr id="132" name="Rectangle 131">
                <a:extLst>
                  <a:ext uri="{FF2B5EF4-FFF2-40B4-BE49-F238E27FC236}">
                    <a16:creationId xmlns:a16="http://schemas.microsoft.com/office/drawing/2014/main" id="{9D28DA12-E409-3340-BB6C-138A5E9972CC}"/>
                  </a:ext>
                </a:extLst>
              </p:cNvPr>
              <p:cNvSpPr/>
              <p:nvPr/>
            </p:nvSpPr>
            <p:spPr>
              <a:xfrm>
                <a:off x="1251392" y="7990281"/>
                <a:ext cx="59883" cy="180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3" name="Rectangle 132">
                <a:extLst>
                  <a:ext uri="{FF2B5EF4-FFF2-40B4-BE49-F238E27FC236}">
                    <a16:creationId xmlns:a16="http://schemas.microsoft.com/office/drawing/2014/main" id="{8E7982B6-AF0C-2B4A-B9DB-D6C3CCB15253}"/>
                  </a:ext>
                </a:extLst>
              </p:cNvPr>
              <p:cNvSpPr/>
              <p:nvPr/>
            </p:nvSpPr>
            <p:spPr>
              <a:xfrm>
                <a:off x="1085558" y="8116281"/>
                <a:ext cx="5988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a:extLst>
                  <a:ext uri="{FF2B5EF4-FFF2-40B4-BE49-F238E27FC236}">
                    <a16:creationId xmlns:a16="http://schemas.microsoft.com/office/drawing/2014/main" id="{FD8D99B9-91FE-FE4D-8186-6CEAA677ABAF}"/>
                  </a:ext>
                </a:extLst>
              </p:cNvPr>
              <p:cNvSpPr/>
              <p:nvPr/>
            </p:nvSpPr>
            <p:spPr>
              <a:xfrm>
                <a:off x="1168055" y="8062281"/>
                <a:ext cx="59883"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Picture 134">
                <a:extLst>
                  <a:ext uri="{FF2B5EF4-FFF2-40B4-BE49-F238E27FC236}">
                    <a16:creationId xmlns:a16="http://schemas.microsoft.com/office/drawing/2014/main" id="{03CD8828-71D5-E841-83E5-CEF1716E65BA}"/>
                  </a:ext>
                </a:extLst>
              </p:cNvPr>
              <p:cNvPicPr>
                <a:picLocks noChangeAspect="1"/>
              </p:cNvPicPr>
              <p:nvPr/>
            </p:nvPicPr>
            <p:blipFill>
              <a:blip r:embed="rId6"/>
              <a:stretch>
                <a:fillRect/>
              </a:stretch>
            </p:blipFill>
            <p:spPr>
              <a:xfrm>
                <a:off x="1081211" y="8251822"/>
                <a:ext cx="215900" cy="215900"/>
              </a:xfrm>
              <a:prstGeom prst="rect">
                <a:avLst/>
              </a:prstGeom>
            </p:spPr>
          </p:pic>
        </p:grpSp>
      </p:grpSp>
      <p:sp>
        <p:nvSpPr>
          <p:cNvPr id="58" name="Rectangle 57">
            <a:extLst>
              <a:ext uri="{FF2B5EF4-FFF2-40B4-BE49-F238E27FC236}">
                <a16:creationId xmlns:a16="http://schemas.microsoft.com/office/drawing/2014/main" id="{B0A341E7-12D8-A241-BCB5-6EDEC2021458}"/>
              </a:ext>
            </a:extLst>
          </p:cNvPr>
          <p:cNvSpPr/>
          <p:nvPr/>
        </p:nvSpPr>
        <p:spPr>
          <a:xfrm>
            <a:off x="978491" y="6510317"/>
            <a:ext cx="2799758" cy="356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r>
              <a:rPr lang="en-US" sz="900" b="1" dirty="0">
                <a:solidFill>
                  <a:schemeClr val="accent1"/>
                </a:solidFill>
              </a:rPr>
              <a:t>4.1.3 Rules of brainstorming</a:t>
            </a:r>
          </a:p>
        </p:txBody>
      </p:sp>
      <p:sp>
        <p:nvSpPr>
          <p:cNvPr id="59" name="Rectangle 58">
            <a:extLst>
              <a:ext uri="{FF2B5EF4-FFF2-40B4-BE49-F238E27FC236}">
                <a16:creationId xmlns:a16="http://schemas.microsoft.com/office/drawing/2014/main" id="{D84D2A72-44BA-1642-9207-632595ACC7DA}"/>
              </a:ext>
            </a:extLst>
          </p:cNvPr>
          <p:cNvSpPr/>
          <p:nvPr/>
        </p:nvSpPr>
        <p:spPr>
          <a:xfrm>
            <a:off x="1275723" y="6783334"/>
            <a:ext cx="2504116" cy="761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lvl="0">
              <a:spcAft>
                <a:spcPts val="1000"/>
              </a:spcAft>
            </a:pPr>
            <a:r>
              <a:rPr lang="en-US" sz="900" dirty="0">
                <a:solidFill>
                  <a:schemeClr val="accent1"/>
                </a:solidFill>
              </a:rPr>
              <a:t>Difficulty: </a:t>
            </a:r>
            <a:r>
              <a:rPr lang="en-US" sz="900" i="1" dirty="0">
                <a:solidFill>
                  <a:schemeClr val="accent1"/>
                </a:solidFill>
              </a:rPr>
              <a:t>Easy</a:t>
            </a:r>
          </a:p>
          <a:p>
            <a:pPr lvl="0">
              <a:spcAft>
                <a:spcPts val="1000"/>
              </a:spcAft>
            </a:pPr>
            <a:r>
              <a:rPr lang="en-US" sz="900" dirty="0">
                <a:solidFill>
                  <a:schemeClr val="accent1"/>
                </a:solidFill>
              </a:rPr>
              <a:t>Preparation time: </a:t>
            </a:r>
            <a:r>
              <a:rPr lang="en-US" sz="900" i="1" dirty="0">
                <a:solidFill>
                  <a:schemeClr val="accent1"/>
                </a:solidFill>
              </a:rPr>
              <a:t>5 minutes</a:t>
            </a:r>
            <a:br>
              <a:rPr lang="en-US" sz="900" i="1" dirty="0">
                <a:solidFill>
                  <a:schemeClr val="accent1"/>
                </a:solidFill>
              </a:rPr>
            </a:br>
            <a:r>
              <a:rPr lang="en-US" sz="900" dirty="0">
                <a:solidFill>
                  <a:schemeClr val="accent1"/>
                </a:solidFill>
              </a:rPr>
              <a:t>Running time: </a:t>
            </a:r>
            <a:r>
              <a:rPr lang="en-US" sz="900" i="1" dirty="0">
                <a:solidFill>
                  <a:schemeClr val="accent1"/>
                </a:solidFill>
              </a:rPr>
              <a:t>10 minutes</a:t>
            </a:r>
          </a:p>
        </p:txBody>
      </p:sp>
      <p:sp>
        <p:nvSpPr>
          <p:cNvPr id="60" name="Rectangle 59">
            <a:extLst>
              <a:ext uri="{FF2B5EF4-FFF2-40B4-BE49-F238E27FC236}">
                <a16:creationId xmlns:a16="http://schemas.microsoft.com/office/drawing/2014/main" id="{1197943C-6034-E84D-9712-D6416AD47F54}"/>
              </a:ext>
            </a:extLst>
          </p:cNvPr>
          <p:cNvSpPr/>
          <p:nvPr/>
        </p:nvSpPr>
        <p:spPr>
          <a:xfrm>
            <a:off x="4367804" y="6510317"/>
            <a:ext cx="2799758" cy="356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r>
              <a:rPr lang="en-US" sz="900" b="1" dirty="0">
                <a:solidFill>
                  <a:schemeClr val="accent1"/>
                </a:solidFill>
              </a:rPr>
              <a:t>4.1.4 Innovation inspiration</a:t>
            </a:r>
          </a:p>
        </p:txBody>
      </p:sp>
      <p:sp>
        <p:nvSpPr>
          <p:cNvPr id="61" name="Rectangle 60">
            <a:extLst>
              <a:ext uri="{FF2B5EF4-FFF2-40B4-BE49-F238E27FC236}">
                <a16:creationId xmlns:a16="http://schemas.microsoft.com/office/drawing/2014/main" id="{1AA609E0-2CBB-F247-9A22-D2F2BD5E9854}"/>
              </a:ext>
            </a:extLst>
          </p:cNvPr>
          <p:cNvSpPr/>
          <p:nvPr/>
        </p:nvSpPr>
        <p:spPr>
          <a:xfrm>
            <a:off x="4665036" y="6783334"/>
            <a:ext cx="2504116" cy="761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lvl="0">
              <a:spcAft>
                <a:spcPts val="1000"/>
              </a:spcAft>
            </a:pPr>
            <a:r>
              <a:rPr lang="en-US" sz="900" dirty="0">
                <a:solidFill>
                  <a:schemeClr val="accent1"/>
                </a:solidFill>
              </a:rPr>
              <a:t>Difficulty: </a:t>
            </a:r>
            <a:r>
              <a:rPr lang="en-US" sz="900" i="1" dirty="0">
                <a:solidFill>
                  <a:schemeClr val="accent1"/>
                </a:solidFill>
              </a:rPr>
              <a:t>Moderate</a:t>
            </a:r>
          </a:p>
          <a:p>
            <a:pPr lvl="0">
              <a:spcAft>
                <a:spcPts val="1000"/>
              </a:spcAft>
            </a:pPr>
            <a:r>
              <a:rPr lang="en-US" sz="900" dirty="0">
                <a:solidFill>
                  <a:schemeClr val="accent1"/>
                </a:solidFill>
              </a:rPr>
              <a:t>Preparation time: </a:t>
            </a:r>
            <a:r>
              <a:rPr lang="en-US" sz="900" i="1" dirty="0">
                <a:solidFill>
                  <a:schemeClr val="accent1"/>
                </a:solidFill>
              </a:rPr>
              <a:t>90 minutes</a:t>
            </a:r>
            <a:br>
              <a:rPr lang="en-US" sz="900" i="1" dirty="0">
                <a:solidFill>
                  <a:schemeClr val="accent1"/>
                </a:solidFill>
              </a:rPr>
            </a:br>
            <a:r>
              <a:rPr lang="en-US" sz="900" dirty="0">
                <a:solidFill>
                  <a:schemeClr val="accent1"/>
                </a:solidFill>
              </a:rPr>
              <a:t>Running time: </a:t>
            </a:r>
            <a:r>
              <a:rPr lang="en-US" sz="900" i="1" dirty="0">
                <a:solidFill>
                  <a:schemeClr val="accent1"/>
                </a:solidFill>
              </a:rPr>
              <a:t>20 minutes</a:t>
            </a:r>
          </a:p>
        </p:txBody>
      </p:sp>
      <p:grpSp>
        <p:nvGrpSpPr>
          <p:cNvPr id="62" name="Group 61">
            <a:extLst>
              <a:ext uri="{FF2B5EF4-FFF2-40B4-BE49-F238E27FC236}">
                <a16:creationId xmlns:a16="http://schemas.microsoft.com/office/drawing/2014/main" id="{077BCBE9-554C-0942-8E82-FF9C3D29FFF7}"/>
              </a:ext>
            </a:extLst>
          </p:cNvPr>
          <p:cNvGrpSpPr/>
          <p:nvPr/>
        </p:nvGrpSpPr>
        <p:grpSpPr>
          <a:xfrm>
            <a:off x="1081211" y="6837498"/>
            <a:ext cx="230064" cy="477441"/>
            <a:chOff x="1081211" y="7990281"/>
            <a:chExt cx="230064" cy="477441"/>
          </a:xfrm>
        </p:grpSpPr>
        <p:sp>
          <p:nvSpPr>
            <p:cNvPr id="63" name="Rectangle 62">
              <a:extLst>
                <a:ext uri="{FF2B5EF4-FFF2-40B4-BE49-F238E27FC236}">
                  <a16:creationId xmlns:a16="http://schemas.microsoft.com/office/drawing/2014/main" id="{77A31EC1-D5D5-4243-B6A0-97666C46B55A}"/>
                </a:ext>
              </a:extLst>
            </p:cNvPr>
            <p:cNvSpPr/>
            <p:nvPr/>
          </p:nvSpPr>
          <p:spPr>
            <a:xfrm>
              <a:off x="1251392" y="7990281"/>
              <a:ext cx="59883" cy="180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4" name="Rectangle 63">
              <a:extLst>
                <a:ext uri="{FF2B5EF4-FFF2-40B4-BE49-F238E27FC236}">
                  <a16:creationId xmlns:a16="http://schemas.microsoft.com/office/drawing/2014/main" id="{66A0C595-D4F9-9544-BC7E-48E8989A6484}"/>
                </a:ext>
              </a:extLst>
            </p:cNvPr>
            <p:cNvSpPr/>
            <p:nvPr/>
          </p:nvSpPr>
          <p:spPr>
            <a:xfrm>
              <a:off x="1085558" y="8116281"/>
              <a:ext cx="5988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50E3785D-2CE6-5044-8996-81974B31517D}"/>
                </a:ext>
              </a:extLst>
            </p:cNvPr>
            <p:cNvSpPr/>
            <p:nvPr/>
          </p:nvSpPr>
          <p:spPr>
            <a:xfrm>
              <a:off x="1168055" y="8062281"/>
              <a:ext cx="59883" cy="10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6" name="Picture 65">
              <a:extLst>
                <a:ext uri="{FF2B5EF4-FFF2-40B4-BE49-F238E27FC236}">
                  <a16:creationId xmlns:a16="http://schemas.microsoft.com/office/drawing/2014/main" id="{451DF869-EDF4-494A-AF2F-783361AF1018}"/>
                </a:ext>
              </a:extLst>
            </p:cNvPr>
            <p:cNvPicPr>
              <a:picLocks noChangeAspect="1"/>
            </p:cNvPicPr>
            <p:nvPr/>
          </p:nvPicPr>
          <p:blipFill>
            <a:blip r:embed="rId6"/>
            <a:stretch>
              <a:fillRect/>
            </a:stretch>
          </p:blipFill>
          <p:spPr>
            <a:xfrm>
              <a:off x="1081211" y="8251822"/>
              <a:ext cx="215900" cy="215900"/>
            </a:xfrm>
            <a:prstGeom prst="rect">
              <a:avLst/>
            </a:prstGeom>
          </p:spPr>
        </p:pic>
      </p:grpSp>
      <p:grpSp>
        <p:nvGrpSpPr>
          <p:cNvPr id="67" name="Group 66">
            <a:extLst>
              <a:ext uri="{FF2B5EF4-FFF2-40B4-BE49-F238E27FC236}">
                <a16:creationId xmlns:a16="http://schemas.microsoft.com/office/drawing/2014/main" id="{976340D7-84F1-6B40-B12F-479255A8B02A}"/>
              </a:ext>
            </a:extLst>
          </p:cNvPr>
          <p:cNvGrpSpPr/>
          <p:nvPr/>
        </p:nvGrpSpPr>
        <p:grpSpPr>
          <a:xfrm>
            <a:off x="4471066" y="6837498"/>
            <a:ext cx="230064" cy="477441"/>
            <a:chOff x="1081211" y="7990281"/>
            <a:chExt cx="230064" cy="477441"/>
          </a:xfrm>
        </p:grpSpPr>
        <p:sp>
          <p:nvSpPr>
            <p:cNvPr id="68" name="Rectangle 67">
              <a:extLst>
                <a:ext uri="{FF2B5EF4-FFF2-40B4-BE49-F238E27FC236}">
                  <a16:creationId xmlns:a16="http://schemas.microsoft.com/office/drawing/2014/main" id="{8D11CC3C-A001-E541-966B-2CCFFEFB04D9}"/>
                </a:ext>
              </a:extLst>
            </p:cNvPr>
            <p:cNvSpPr/>
            <p:nvPr/>
          </p:nvSpPr>
          <p:spPr>
            <a:xfrm>
              <a:off x="1251392" y="7990281"/>
              <a:ext cx="59883" cy="180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9" name="Rectangle 68">
              <a:extLst>
                <a:ext uri="{FF2B5EF4-FFF2-40B4-BE49-F238E27FC236}">
                  <a16:creationId xmlns:a16="http://schemas.microsoft.com/office/drawing/2014/main" id="{361D8F10-8139-E04F-9086-BD246358F2A7}"/>
                </a:ext>
              </a:extLst>
            </p:cNvPr>
            <p:cNvSpPr/>
            <p:nvPr/>
          </p:nvSpPr>
          <p:spPr>
            <a:xfrm>
              <a:off x="1085558" y="8116281"/>
              <a:ext cx="5988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586E8817-858D-FD45-AA33-589E5CFA2298}"/>
                </a:ext>
              </a:extLst>
            </p:cNvPr>
            <p:cNvSpPr/>
            <p:nvPr/>
          </p:nvSpPr>
          <p:spPr>
            <a:xfrm>
              <a:off x="1168055" y="8062281"/>
              <a:ext cx="59883"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 name="Picture 70">
              <a:extLst>
                <a:ext uri="{FF2B5EF4-FFF2-40B4-BE49-F238E27FC236}">
                  <a16:creationId xmlns:a16="http://schemas.microsoft.com/office/drawing/2014/main" id="{90D3EB55-171E-5341-A1EC-5B679E0A10E3}"/>
                </a:ext>
              </a:extLst>
            </p:cNvPr>
            <p:cNvPicPr>
              <a:picLocks noChangeAspect="1"/>
            </p:cNvPicPr>
            <p:nvPr/>
          </p:nvPicPr>
          <p:blipFill>
            <a:blip r:embed="rId6"/>
            <a:stretch>
              <a:fillRect/>
            </a:stretch>
          </p:blipFill>
          <p:spPr>
            <a:xfrm>
              <a:off x="1081211" y="8251822"/>
              <a:ext cx="215900" cy="215900"/>
            </a:xfrm>
            <a:prstGeom prst="rect">
              <a:avLst/>
            </a:prstGeom>
          </p:spPr>
        </p:pic>
      </p:grpSp>
      <p:sp>
        <p:nvSpPr>
          <p:cNvPr id="91" name="Rectangle 90">
            <a:extLst>
              <a:ext uri="{FF2B5EF4-FFF2-40B4-BE49-F238E27FC236}">
                <a16:creationId xmlns:a16="http://schemas.microsoft.com/office/drawing/2014/main" id="{5F627067-03C9-2643-AE01-5762649F8245}"/>
              </a:ext>
            </a:extLst>
          </p:cNvPr>
          <p:cNvSpPr/>
          <p:nvPr/>
        </p:nvSpPr>
        <p:spPr>
          <a:xfrm>
            <a:off x="978491" y="7660938"/>
            <a:ext cx="2799758" cy="356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r>
              <a:rPr lang="en-US" sz="900" b="1" dirty="0">
                <a:solidFill>
                  <a:schemeClr val="accent1"/>
                </a:solidFill>
              </a:rPr>
              <a:t>4.1.5 Generating ideas</a:t>
            </a:r>
          </a:p>
        </p:txBody>
      </p:sp>
      <p:sp>
        <p:nvSpPr>
          <p:cNvPr id="92" name="Rectangle 91">
            <a:extLst>
              <a:ext uri="{FF2B5EF4-FFF2-40B4-BE49-F238E27FC236}">
                <a16:creationId xmlns:a16="http://schemas.microsoft.com/office/drawing/2014/main" id="{05A2DCAF-07E8-CB46-BF35-92253AD2F629}"/>
              </a:ext>
            </a:extLst>
          </p:cNvPr>
          <p:cNvSpPr/>
          <p:nvPr/>
        </p:nvSpPr>
        <p:spPr>
          <a:xfrm>
            <a:off x="1275723" y="7933955"/>
            <a:ext cx="2504116" cy="761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lvl="0">
              <a:spcAft>
                <a:spcPts val="1000"/>
              </a:spcAft>
            </a:pPr>
            <a:r>
              <a:rPr lang="en-US" sz="900" dirty="0">
                <a:solidFill>
                  <a:schemeClr val="accent1"/>
                </a:solidFill>
              </a:rPr>
              <a:t>Difficulty: </a:t>
            </a:r>
            <a:r>
              <a:rPr lang="en-US" sz="900" i="1" dirty="0">
                <a:solidFill>
                  <a:schemeClr val="accent1"/>
                </a:solidFill>
              </a:rPr>
              <a:t>Easy</a:t>
            </a:r>
          </a:p>
          <a:p>
            <a:pPr lvl="0">
              <a:spcAft>
                <a:spcPts val="1000"/>
              </a:spcAft>
            </a:pPr>
            <a:r>
              <a:rPr lang="en-US" sz="900" dirty="0">
                <a:solidFill>
                  <a:schemeClr val="accent1"/>
                </a:solidFill>
              </a:rPr>
              <a:t>Preparation time: </a:t>
            </a:r>
            <a:r>
              <a:rPr lang="en-US" sz="900" i="1" dirty="0">
                <a:solidFill>
                  <a:schemeClr val="accent1"/>
                </a:solidFill>
              </a:rPr>
              <a:t>5 minutes</a:t>
            </a:r>
            <a:br>
              <a:rPr lang="en-US" sz="900" i="1" dirty="0">
                <a:solidFill>
                  <a:schemeClr val="accent1"/>
                </a:solidFill>
              </a:rPr>
            </a:br>
            <a:r>
              <a:rPr lang="en-US" sz="900" dirty="0">
                <a:solidFill>
                  <a:schemeClr val="accent1"/>
                </a:solidFill>
              </a:rPr>
              <a:t>Running time: </a:t>
            </a:r>
            <a:r>
              <a:rPr lang="en-US" sz="900" i="1" dirty="0">
                <a:solidFill>
                  <a:schemeClr val="accent1"/>
                </a:solidFill>
              </a:rPr>
              <a:t>40 minutes</a:t>
            </a:r>
          </a:p>
        </p:txBody>
      </p:sp>
      <p:grpSp>
        <p:nvGrpSpPr>
          <p:cNvPr id="95" name="Group 94">
            <a:extLst>
              <a:ext uri="{FF2B5EF4-FFF2-40B4-BE49-F238E27FC236}">
                <a16:creationId xmlns:a16="http://schemas.microsoft.com/office/drawing/2014/main" id="{6B2FB683-DFCD-2640-8C75-DD9CB8DAFD16}"/>
              </a:ext>
            </a:extLst>
          </p:cNvPr>
          <p:cNvGrpSpPr/>
          <p:nvPr/>
        </p:nvGrpSpPr>
        <p:grpSpPr>
          <a:xfrm>
            <a:off x="1081211" y="7988119"/>
            <a:ext cx="230064" cy="477441"/>
            <a:chOff x="1081211" y="7990281"/>
            <a:chExt cx="230064" cy="477441"/>
          </a:xfrm>
        </p:grpSpPr>
        <p:sp>
          <p:nvSpPr>
            <p:cNvPr id="103" name="Rectangle 102">
              <a:extLst>
                <a:ext uri="{FF2B5EF4-FFF2-40B4-BE49-F238E27FC236}">
                  <a16:creationId xmlns:a16="http://schemas.microsoft.com/office/drawing/2014/main" id="{77A4578D-D98A-CF41-A79A-332C45396A3A}"/>
                </a:ext>
              </a:extLst>
            </p:cNvPr>
            <p:cNvSpPr/>
            <p:nvPr/>
          </p:nvSpPr>
          <p:spPr>
            <a:xfrm>
              <a:off x="1251392" y="7990281"/>
              <a:ext cx="59883" cy="180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4" name="Rectangle 103">
              <a:extLst>
                <a:ext uri="{FF2B5EF4-FFF2-40B4-BE49-F238E27FC236}">
                  <a16:creationId xmlns:a16="http://schemas.microsoft.com/office/drawing/2014/main" id="{54F6E9EC-91CC-3F44-8D0D-3C49D5BFA771}"/>
                </a:ext>
              </a:extLst>
            </p:cNvPr>
            <p:cNvSpPr/>
            <p:nvPr/>
          </p:nvSpPr>
          <p:spPr>
            <a:xfrm>
              <a:off x="1085558" y="8116281"/>
              <a:ext cx="5988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a:extLst>
                <a:ext uri="{FF2B5EF4-FFF2-40B4-BE49-F238E27FC236}">
                  <a16:creationId xmlns:a16="http://schemas.microsoft.com/office/drawing/2014/main" id="{26201961-798D-6B45-B170-3686E2CB1ECC}"/>
                </a:ext>
              </a:extLst>
            </p:cNvPr>
            <p:cNvSpPr/>
            <p:nvPr/>
          </p:nvSpPr>
          <p:spPr>
            <a:xfrm>
              <a:off x="1168055" y="8062281"/>
              <a:ext cx="59883" cy="10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6" name="Picture 105">
              <a:extLst>
                <a:ext uri="{FF2B5EF4-FFF2-40B4-BE49-F238E27FC236}">
                  <a16:creationId xmlns:a16="http://schemas.microsoft.com/office/drawing/2014/main" id="{4D538CB6-5811-724E-AEEF-1FE850B4A8E7}"/>
                </a:ext>
              </a:extLst>
            </p:cNvPr>
            <p:cNvPicPr>
              <a:picLocks noChangeAspect="1"/>
            </p:cNvPicPr>
            <p:nvPr/>
          </p:nvPicPr>
          <p:blipFill>
            <a:blip r:embed="rId6"/>
            <a:stretch>
              <a:fillRect/>
            </a:stretch>
          </p:blipFill>
          <p:spPr>
            <a:xfrm>
              <a:off x="1081211" y="8251822"/>
              <a:ext cx="215900" cy="215900"/>
            </a:xfrm>
            <a:prstGeom prst="rect">
              <a:avLst/>
            </a:prstGeom>
          </p:spPr>
        </p:pic>
      </p:grpSp>
      <p:pic>
        <p:nvPicPr>
          <p:cNvPr id="120" name="Picture 119">
            <a:extLst>
              <a:ext uri="{FF2B5EF4-FFF2-40B4-BE49-F238E27FC236}">
                <a16:creationId xmlns:a16="http://schemas.microsoft.com/office/drawing/2014/main" id="{BF13A49E-528E-D844-939C-71230286368F}"/>
              </a:ext>
            </a:extLst>
          </p:cNvPr>
          <p:cNvPicPr>
            <a:picLocks noChangeAspect="1"/>
          </p:cNvPicPr>
          <p:nvPr/>
        </p:nvPicPr>
        <p:blipFill>
          <a:blip r:embed="rId7"/>
          <a:stretch>
            <a:fillRect/>
          </a:stretch>
        </p:blipFill>
        <p:spPr>
          <a:xfrm>
            <a:off x="392544" y="6510317"/>
            <a:ext cx="590837" cy="836229"/>
          </a:xfrm>
          <a:prstGeom prst="rect">
            <a:avLst/>
          </a:prstGeom>
        </p:spPr>
      </p:pic>
      <p:pic>
        <p:nvPicPr>
          <p:cNvPr id="11" name="Picture 10">
            <a:extLst>
              <a:ext uri="{FF2B5EF4-FFF2-40B4-BE49-F238E27FC236}">
                <a16:creationId xmlns:a16="http://schemas.microsoft.com/office/drawing/2014/main" id="{A3DC1158-68E0-B946-9E46-44C145555A16}"/>
              </a:ext>
            </a:extLst>
          </p:cNvPr>
          <p:cNvPicPr>
            <a:picLocks noChangeAspect="1"/>
          </p:cNvPicPr>
          <p:nvPr/>
        </p:nvPicPr>
        <p:blipFill>
          <a:blip r:embed="rId8"/>
          <a:stretch>
            <a:fillRect/>
          </a:stretch>
        </p:blipFill>
        <p:spPr>
          <a:xfrm>
            <a:off x="537493" y="1491187"/>
            <a:ext cx="837055" cy="1004466"/>
          </a:xfrm>
          <a:prstGeom prst="rect">
            <a:avLst/>
          </a:prstGeom>
        </p:spPr>
      </p:pic>
      <p:grpSp>
        <p:nvGrpSpPr>
          <p:cNvPr id="72" name="Group 71">
            <a:extLst>
              <a:ext uri="{FF2B5EF4-FFF2-40B4-BE49-F238E27FC236}">
                <a16:creationId xmlns:a16="http://schemas.microsoft.com/office/drawing/2014/main" id="{61137511-7BD4-224C-B5A0-18E059C89884}"/>
              </a:ext>
            </a:extLst>
          </p:cNvPr>
          <p:cNvGrpSpPr/>
          <p:nvPr/>
        </p:nvGrpSpPr>
        <p:grpSpPr>
          <a:xfrm>
            <a:off x="390131" y="8809791"/>
            <a:ext cx="6762365" cy="470792"/>
            <a:chOff x="390131" y="6482901"/>
            <a:chExt cx="6762365" cy="470792"/>
          </a:xfrm>
        </p:grpSpPr>
        <p:pic>
          <p:nvPicPr>
            <p:cNvPr id="73" name="Picture 72">
              <a:extLst>
                <a:ext uri="{FF2B5EF4-FFF2-40B4-BE49-F238E27FC236}">
                  <a16:creationId xmlns:a16="http://schemas.microsoft.com/office/drawing/2014/main" id="{245F66D2-6FCA-334C-93AC-174091FD19E1}"/>
                </a:ext>
              </a:extLst>
            </p:cNvPr>
            <p:cNvPicPr>
              <a:picLocks noChangeAspect="1"/>
            </p:cNvPicPr>
            <p:nvPr/>
          </p:nvPicPr>
          <p:blipFill>
            <a:blip r:embed="rId6"/>
            <a:stretch>
              <a:fillRect/>
            </a:stretch>
          </p:blipFill>
          <p:spPr>
            <a:xfrm>
              <a:off x="493850" y="6737793"/>
              <a:ext cx="215900" cy="215900"/>
            </a:xfrm>
            <a:prstGeom prst="rect">
              <a:avLst/>
            </a:prstGeom>
          </p:spPr>
        </p:pic>
        <p:sp>
          <p:nvSpPr>
            <p:cNvPr id="74" name="Rectangle 73">
              <a:extLst>
                <a:ext uri="{FF2B5EF4-FFF2-40B4-BE49-F238E27FC236}">
                  <a16:creationId xmlns:a16="http://schemas.microsoft.com/office/drawing/2014/main" id="{2DFE5234-4897-5B4E-92C5-61BBBD51EC31}"/>
                </a:ext>
              </a:extLst>
            </p:cNvPr>
            <p:cNvSpPr/>
            <p:nvPr/>
          </p:nvSpPr>
          <p:spPr>
            <a:xfrm>
              <a:off x="407179" y="6482901"/>
              <a:ext cx="6740352" cy="356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r>
                <a:rPr lang="en-US" sz="900" b="1" dirty="0">
                  <a:solidFill>
                    <a:schemeClr val="accent1"/>
                  </a:solidFill>
                </a:rPr>
                <a:t>Total time recommended to complete Action 4.1 activities</a:t>
              </a:r>
            </a:p>
          </p:txBody>
        </p:sp>
        <p:sp>
          <p:nvSpPr>
            <p:cNvPr id="75" name="Rectangle 74">
              <a:extLst>
                <a:ext uri="{FF2B5EF4-FFF2-40B4-BE49-F238E27FC236}">
                  <a16:creationId xmlns:a16="http://schemas.microsoft.com/office/drawing/2014/main" id="{0408CA56-CDB1-2441-ABC2-C2367B2D60A9}"/>
                </a:ext>
              </a:extLst>
            </p:cNvPr>
            <p:cNvSpPr/>
            <p:nvPr/>
          </p:nvSpPr>
          <p:spPr>
            <a:xfrm>
              <a:off x="709750" y="6733774"/>
              <a:ext cx="6442746" cy="215900"/>
            </a:xfrm>
            <a:prstGeom prst="rect">
              <a:avLst/>
            </a:prstGeom>
          </p:spPr>
          <p:txBody>
            <a:bodyPr wrap="square" numCol="2">
              <a:noAutofit/>
            </a:bodyPr>
            <a:lstStyle/>
            <a:p>
              <a:pPr lvl="0">
                <a:spcAft>
                  <a:spcPts val="1000"/>
                </a:spcAft>
              </a:pPr>
              <a:r>
                <a:rPr lang="en-US" sz="900" dirty="0">
                  <a:solidFill>
                    <a:srgbClr val="1E4D59"/>
                  </a:solidFill>
                </a:rPr>
                <a:t>Total preparation time: </a:t>
              </a:r>
              <a:r>
                <a:rPr lang="en-US" sz="900" i="1" dirty="0">
                  <a:solidFill>
                    <a:srgbClr val="1E4D59"/>
                  </a:solidFill>
                </a:rPr>
                <a:t>1 hour and 50 minutes</a:t>
              </a:r>
              <a:br>
                <a:rPr lang="en-US" sz="900" i="1" dirty="0">
                  <a:solidFill>
                    <a:srgbClr val="1E4D59"/>
                  </a:solidFill>
                </a:rPr>
              </a:br>
              <a:r>
                <a:rPr lang="en-US" sz="900" dirty="0">
                  <a:solidFill>
                    <a:srgbClr val="1E4D59"/>
                  </a:solidFill>
                </a:rPr>
                <a:t>Total running time: </a:t>
              </a:r>
              <a:r>
                <a:rPr lang="en-US" sz="900" i="1" dirty="0">
                  <a:solidFill>
                    <a:srgbClr val="1E4D59"/>
                  </a:solidFill>
                </a:rPr>
                <a:t>1 hour and 55 minutes</a:t>
              </a:r>
            </a:p>
          </p:txBody>
        </p:sp>
        <p:cxnSp>
          <p:nvCxnSpPr>
            <p:cNvPr id="76" name="Straight Connector 75">
              <a:extLst>
                <a:ext uri="{FF2B5EF4-FFF2-40B4-BE49-F238E27FC236}">
                  <a16:creationId xmlns:a16="http://schemas.microsoft.com/office/drawing/2014/main" id="{235350E4-9498-4043-8BF9-D30F3C848F26}"/>
                </a:ext>
              </a:extLst>
            </p:cNvPr>
            <p:cNvCxnSpPr/>
            <p:nvPr/>
          </p:nvCxnSpPr>
          <p:spPr>
            <a:xfrm>
              <a:off x="390131" y="6482901"/>
              <a:ext cx="6757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5144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57C48-6A10-644F-B70F-A100257726CD}"/>
              </a:ext>
            </a:extLst>
          </p:cNvPr>
          <p:cNvSpPr>
            <a:spLocks noGrp="1"/>
          </p:cNvSpPr>
          <p:nvPr>
            <p:ph type="title"/>
          </p:nvPr>
        </p:nvSpPr>
        <p:spPr>
          <a:xfrm>
            <a:off x="1527174" y="390525"/>
            <a:ext cx="5638799" cy="1136650"/>
          </a:xfrm>
        </p:spPr>
        <p:txBody>
          <a:bodyPr lIns="144000" tIns="108000" anchor="ctr">
            <a:noAutofit/>
          </a:bodyPr>
          <a:lstStyle/>
          <a:p>
            <a:pPr lvl="0" defTabSz="457200">
              <a:lnSpc>
                <a:spcPct val="100000"/>
              </a:lnSpc>
              <a:spcBef>
                <a:spcPts val="0"/>
              </a:spcBef>
            </a:pPr>
            <a:r>
              <a:rPr lang="en-US" sz="2800" b="1" dirty="0">
                <a:solidFill>
                  <a:schemeClr val="accent1"/>
                </a:solidFill>
                <a:cs typeface="Gill Sans Nova Ultra Bold" panose="020F0502020204030204" pitchFamily="34" charset="0"/>
              </a:rPr>
              <a:t>A bad umbrella</a:t>
            </a:r>
            <a:endParaRPr lang="en-US" b="1" dirty="0">
              <a:solidFill>
                <a:schemeClr val="accent1"/>
              </a:solidFill>
              <a:cs typeface="Gill Sans Nova Ultra Bold" panose="020F0502020204030204" pitchFamily="34" charset="0"/>
            </a:endParaRPr>
          </a:p>
        </p:txBody>
      </p:sp>
      <p:sp>
        <p:nvSpPr>
          <p:cNvPr id="4" name="Footer Placeholder 3">
            <a:extLst>
              <a:ext uri="{FF2B5EF4-FFF2-40B4-BE49-F238E27FC236}">
                <a16:creationId xmlns:a16="http://schemas.microsoft.com/office/drawing/2014/main" id="{B43C581F-502D-8444-99B2-529104FD612C}"/>
              </a:ext>
            </a:extLst>
          </p:cNvPr>
          <p:cNvSpPr>
            <a:spLocks noGrp="1"/>
          </p:cNvSpPr>
          <p:nvPr>
            <p:ph type="ftr" sz="quarter" idx="11"/>
          </p:nvPr>
        </p:nvSpPr>
        <p:spPr/>
        <p:txBody>
          <a:bodyPr/>
          <a:lstStyle/>
          <a:p>
            <a:r>
              <a:rPr lang="en-AU" dirty="0"/>
              <a:t>Global Disaster Preparedness Center  |  Designing Solutions for Urban Community Resilience</a:t>
            </a:r>
            <a:endParaRPr lang="en-US" dirty="0"/>
          </a:p>
        </p:txBody>
      </p:sp>
      <p:sp>
        <p:nvSpPr>
          <p:cNvPr id="5" name="Slide Number Placeholder 4">
            <a:extLst>
              <a:ext uri="{FF2B5EF4-FFF2-40B4-BE49-F238E27FC236}">
                <a16:creationId xmlns:a16="http://schemas.microsoft.com/office/drawing/2014/main" id="{981D3E95-BB45-9E40-9397-5B3D5DBE21D7}"/>
              </a:ext>
            </a:extLst>
          </p:cNvPr>
          <p:cNvSpPr>
            <a:spLocks noGrp="1"/>
          </p:cNvSpPr>
          <p:nvPr>
            <p:ph type="sldNum" sz="quarter" idx="12"/>
          </p:nvPr>
        </p:nvSpPr>
        <p:spPr/>
        <p:txBody>
          <a:bodyPr/>
          <a:lstStyle/>
          <a:p>
            <a:fld id="{3332C684-C74E-B44D-82B0-F0756951FDF2}" type="slidenum">
              <a:rPr lang="en-US" smtClean="0"/>
              <a:t>11</a:t>
            </a:fld>
            <a:endParaRPr lang="en-US" dirty="0"/>
          </a:p>
        </p:txBody>
      </p:sp>
      <p:sp>
        <p:nvSpPr>
          <p:cNvPr id="61" name="Rectangle 60">
            <a:extLst>
              <a:ext uri="{FF2B5EF4-FFF2-40B4-BE49-F238E27FC236}">
                <a16:creationId xmlns:a16="http://schemas.microsoft.com/office/drawing/2014/main" id="{88DE1E30-85FE-CC4B-9035-DD9FEBAE08FC}"/>
              </a:ext>
            </a:extLst>
          </p:cNvPr>
          <p:cNvSpPr/>
          <p:nvPr/>
        </p:nvSpPr>
        <p:spPr>
          <a:xfrm>
            <a:off x="390525" y="3496060"/>
            <a:ext cx="3389314" cy="22648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lvl="0">
              <a:spcAft>
                <a:spcPts val="1000"/>
              </a:spcAft>
            </a:pPr>
            <a:r>
              <a:rPr lang="en-US" sz="1400" b="1" dirty="0">
                <a:solidFill>
                  <a:schemeClr val="accent1"/>
                </a:solidFill>
              </a:rPr>
              <a:t>Key points for facilitators  </a:t>
            </a:r>
            <a:endParaRPr lang="en-US" sz="1400" dirty="0">
              <a:solidFill>
                <a:schemeClr val="accent1"/>
              </a:solidFill>
            </a:endParaRPr>
          </a:p>
          <a:p>
            <a:pPr marL="213750" indent="-213750">
              <a:spcAft>
                <a:spcPts val="400"/>
              </a:spcAft>
              <a:buFont typeface="Arial" panose="020B0604020202020204" pitchFamily="34" charset="0"/>
              <a:buChar char="•"/>
            </a:pPr>
            <a:r>
              <a:rPr lang="en-US" sz="1000" dirty="0">
                <a:solidFill>
                  <a:schemeClr val="accent1"/>
                </a:solidFill>
              </a:rPr>
              <a:t>This is a quick and easy way to warm-up to get people thinking and writing</a:t>
            </a:r>
          </a:p>
          <a:p>
            <a:pPr marL="213750" indent="-213750">
              <a:spcAft>
                <a:spcPts val="400"/>
              </a:spcAft>
              <a:buFont typeface="Arial" panose="020B0604020202020204" pitchFamily="34" charset="0"/>
              <a:buChar char="•"/>
            </a:pPr>
            <a:r>
              <a:rPr lang="en-US" sz="1000" dirty="0">
                <a:solidFill>
                  <a:schemeClr val="accent1"/>
                </a:solidFill>
              </a:rPr>
              <a:t>Purpose is to go for quantity and not perfection of ideas</a:t>
            </a:r>
          </a:p>
          <a:p>
            <a:pPr lvl="0">
              <a:spcBef>
                <a:spcPts val="1000"/>
              </a:spcBef>
              <a:spcAft>
                <a:spcPts val="1000"/>
              </a:spcAft>
            </a:pPr>
            <a:r>
              <a:rPr lang="en-US" sz="1400" b="1" dirty="0">
                <a:solidFill>
                  <a:schemeClr val="accent1"/>
                </a:solidFill>
              </a:rPr>
              <a:t>Key learning points </a:t>
            </a:r>
            <a:endParaRPr lang="en-US" sz="1400" dirty="0">
              <a:solidFill>
                <a:schemeClr val="accent1"/>
              </a:solidFill>
            </a:endParaRPr>
          </a:p>
          <a:p>
            <a:pPr marL="213750" indent="-213750">
              <a:spcAft>
                <a:spcPts val="400"/>
              </a:spcAft>
              <a:buFont typeface="Arial" panose="020B0604020202020204" pitchFamily="34" charset="0"/>
              <a:buChar char="•"/>
            </a:pPr>
            <a:r>
              <a:rPr lang="en-US" sz="1000" dirty="0">
                <a:solidFill>
                  <a:schemeClr val="accent1"/>
                </a:solidFill>
              </a:rPr>
              <a:t>Your best idea is never the first idea</a:t>
            </a:r>
          </a:p>
          <a:p>
            <a:pPr marL="213750" indent="-213750">
              <a:spcAft>
                <a:spcPts val="400"/>
              </a:spcAft>
              <a:buFont typeface="Arial" panose="020B0604020202020204" pitchFamily="34" charset="0"/>
              <a:buChar char="•"/>
            </a:pPr>
            <a:r>
              <a:rPr lang="en-US" sz="1000" dirty="0">
                <a:solidFill>
                  <a:schemeClr val="accent1"/>
                </a:solidFill>
              </a:rPr>
              <a:t>You can come up with good or better ideas by building on other ideas or re-engineering ‘bad’ ideas</a:t>
            </a:r>
          </a:p>
        </p:txBody>
      </p:sp>
      <p:sp>
        <p:nvSpPr>
          <p:cNvPr id="62" name="Rectangle 61">
            <a:extLst>
              <a:ext uri="{FF2B5EF4-FFF2-40B4-BE49-F238E27FC236}">
                <a16:creationId xmlns:a16="http://schemas.microsoft.com/office/drawing/2014/main" id="{9089D42D-9943-E745-AEC5-E6098CAB5D16}"/>
              </a:ext>
            </a:extLst>
          </p:cNvPr>
          <p:cNvSpPr/>
          <p:nvPr/>
        </p:nvSpPr>
        <p:spPr>
          <a:xfrm>
            <a:off x="390525" y="6562249"/>
            <a:ext cx="3389314" cy="3620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noAutofit/>
          </a:bodyPr>
          <a:lstStyle/>
          <a:p>
            <a:pPr lvl="0">
              <a:spcAft>
                <a:spcPts val="600"/>
              </a:spcAft>
            </a:pPr>
            <a:r>
              <a:rPr lang="en-US" sz="1400" b="1" dirty="0">
                <a:solidFill>
                  <a:schemeClr val="accent1"/>
                </a:solidFill>
              </a:rPr>
              <a:t>Process</a:t>
            </a:r>
            <a:endParaRPr lang="en-US" sz="1000" dirty="0">
              <a:solidFill>
                <a:schemeClr val="accent1"/>
              </a:solidFill>
            </a:endParaRPr>
          </a:p>
          <a:p>
            <a:pPr marL="198900" indent="-198900">
              <a:spcAft>
                <a:spcPts val="600"/>
              </a:spcAft>
              <a:buFont typeface="+mj-lt"/>
              <a:buAutoNum type="arabicPeriod"/>
            </a:pPr>
            <a:r>
              <a:rPr lang="en-US" sz="1000" dirty="0">
                <a:solidFill>
                  <a:schemeClr val="accent1"/>
                </a:solidFill>
              </a:rPr>
              <a:t>Share with participants that they are about to brainstorm features of the </a:t>
            </a:r>
            <a:r>
              <a:rPr lang="en-US" sz="1000" u="sng" dirty="0">
                <a:solidFill>
                  <a:schemeClr val="accent1"/>
                </a:solidFill>
              </a:rPr>
              <a:t>worst</a:t>
            </a:r>
            <a:r>
              <a:rPr lang="en-US" sz="1000" dirty="0">
                <a:solidFill>
                  <a:schemeClr val="accent1"/>
                </a:solidFill>
              </a:rPr>
              <a:t> umbrella ever designed. The exerci</a:t>
            </a:r>
            <a:r>
              <a:rPr lang="en-NZ" sz="1000" dirty="0">
                <a:solidFill>
                  <a:schemeClr val="accent1"/>
                </a:solidFill>
              </a:rPr>
              <a:t>se is about coming up with as many ideas as they can in a short amount of time.</a:t>
            </a:r>
          </a:p>
          <a:p>
            <a:pPr marL="198900" indent="-198900">
              <a:spcAft>
                <a:spcPts val="600"/>
              </a:spcAft>
              <a:buFont typeface="+mj-lt"/>
              <a:buAutoNum type="arabicPeriod"/>
            </a:pPr>
            <a:r>
              <a:rPr lang="en-NZ" sz="1000" dirty="0">
                <a:solidFill>
                  <a:schemeClr val="accent1"/>
                </a:solidFill>
              </a:rPr>
              <a:t>Ask participants to use post-it notes to brainstorm all the potential features the worst umbrella design would have in 5 minutes. Write one idea per post it note.</a:t>
            </a:r>
          </a:p>
          <a:p>
            <a:pPr marL="198900" indent="-198900">
              <a:spcAft>
                <a:spcPts val="600"/>
              </a:spcAft>
              <a:buFont typeface="+mj-lt"/>
              <a:buAutoNum type="arabicPeriod"/>
            </a:pPr>
            <a:r>
              <a:rPr lang="en-NZ" sz="1000" dirty="0">
                <a:solidFill>
                  <a:schemeClr val="accent1"/>
                </a:solidFill>
              </a:rPr>
              <a:t>Set a target of 100 ideas in 5 minutes for each table group. The target is meant to be challenging. If they are a big group, make the target higher (i.e more than 15 ideas per person).</a:t>
            </a:r>
          </a:p>
          <a:p>
            <a:pPr marL="198900" indent="-198900">
              <a:spcAft>
                <a:spcPts val="600"/>
              </a:spcAft>
              <a:buFont typeface="+mj-lt"/>
              <a:buAutoNum type="arabicPeriod"/>
            </a:pPr>
            <a:r>
              <a:rPr lang="en-NZ" sz="1000" dirty="0">
                <a:solidFill>
                  <a:schemeClr val="accent1"/>
                </a:solidFill>
              </a:rPr>
              <a:t>Once the 5 minutes is up, prompt with questions:</a:t>
            </a:r>
          </a:p>
          <a:p>
            <a:pPr marL="685800" lvl="1" indent="-228600">
              <a:spcAft>
                <a:spcPts val="600"/>
              </a:spcAft>
              <a:buFont typeface="+mj-lt"/>
              <a:buAutoNum type="alphaLcParenR"/>
            </a:pPr>
            <a:r>
              <a:rPr lang="en-NZ" sz="1000" i="1" dirty="0">
                <a:solidFill>
                  <a:schemeClr val="accent1"/>
                </a:solidFill>
              </a:rPr>
              <a:t>How did that feel? Did it get easier once you started? </a:t>
            </a:r>
          </a:p>
          <a:p>
            <a:pPr marL="685800" lvl="1" indent="-228600">
              <a:spcAft>
                <a:spcPts val="600"/>
              </a:spcAft>
              <a:buFont typeface="+mj-lt"/>
              <a:buAutoNum type="alphaLcParenR"/>
            </a:pPr>
            <a:r>
              <a:rPr lang="en-NZ" sz="1000" i="1" dirty="0">
                <a:solidFill>
                  <a:schemeClr val="accent1"/>
                </a:solidFill>
              </a:rPr>
              <a:t>Which idea was your best? Who noticed that the 5th or 6th idea they came up with was better than their 1st?</a:t>
            </a:r>
          </a:p>
          <a:p>
            <a:pPr marL="685800" lvl="1" indent="-228600">
              <a:spcAft>
                <a:spcPts val="600"/>
              </a:spcAft>
              <a:buFont typeface="+mj-lt"/>
              <a:buAutoNum type="alphaLcParenR"/>
            </a:pPr>
            <a:r>
              <a:rPr lang="en-NZ" sz="1000" i="1" dirty="0">
                <a:solidFill>
                  <a:schemeClr val="accent1"/>
                </a:solidFill>
              </a:rPr>
              <a:t>Why do you think that is so?</a:t>
            </a:r>
          </a:p>
        </p:txBody>
      </p:sp>
      <p:sp>
        <p:nvSpPr>
          <p:cNvPr id="63" name="Rectangle 62">
            <a:extLst>
              <a:ext uri="{FF2B5EF4-FFF2-40B4-BE49-F238E27FC236}">
                <a16:creationId xmlns:a16="http://schemas.microsoft.com/office/drawing/2014/main" id="{D28B115B-2A4A-E844-BC12-B7F1C89E1683}"/>
              </a:ext>
            </a:extLst>
          </p:cNvPr>
          <p:cNvSpPr/>
          <p:nvPr/>
        </p:nvSpPr>
        <p:spPr>
          <a:xfrm>
            <a:off x="3779838" y="6562249"/>
            <a:ext cx="3389314" cy="3620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noAutofit/>
          </a:bodyPr>
          <a:lstStyle/>
          <a:p>
            <a:pPr lvl="0">
              <a:spcAft>
                <a:spcPts val="600"/>
              </a:spcAft>
            </a:pPr>
            <a:endParaRPr lang="en-US" sz="1400" dirty="0">
              <a:solidFill>
                <a:schemeClr val="accent1"/>
              </a:solidFill>
            </a:endParaRPr>
          </a:p>
          <a:p>
            <a:pPr marL="228600" indent="-228600">
              <a:spcAft>
                <a:spcPts val="600"/>
              </a:spcAft>
              <a:buFont typeface="+mj-lt"/>
              <a:buAutoNum type="arabicPeriod" startAt="5"/>
            </a:pPr>
            <a:r>
              <a:rPr lang="en-NZ" sz="1000" dirty="0">
                <a:solidFill>
                  <a:schemeClr val="accent1"/>
                </a:solidFill>
              </a:rPr>
              <a:t>Now, ask participants to see if they can combine at least one of their ‘bad’ ideas or features with someone else’s idea to create a new ‘good’ idea. e.g. an umbrella made from paper could be combined with a plastic umbrella with no handle to make a fully-functioning umbrella.  </a:t>
            </a:r>
          </a:p>
          <a:p>
            <a:pPr marL="228600" indent="-228600">
              <a:spcAft>
                <a:spcPts val="600"/>
              </a:spcAft>
              <a:buFont typeface="+mj-lt"/>
              <a:buAutoNum type="arabicPeriod" startAt="5"/>
            </a:pPr>
            <a:r>
              <a:rPr lang="en-NZ" sz="1000" dirty="0">
                <a:solidFill>
                  <a:schemeClr val="accent1"/>
                </a:solidFill>
              </a:rPr>
              <a:t>Remind participants that no idea is a bad idea and that this is an important mindset as you head into ideation. </a:t>
            </a:r>
          </a:p>
        </p:txBody>
      </p:sp>
      <p:pic>
        <p:nvPicPr>
          <p:cNvPr id="19" name="Picture 18">
            <a:extLst>
              <a:ext uri="{FF2B5EF4-FFF2-40B4-BE49-F238E27FC236}">
                <a16:creationId xmlns:a16="http://schemas.microsoft.com/office/drawing/2014/main" id="{75365D7F-DDCD-5249-9F1B-B05C47718391}"/>
              </a:ext>
            </a:extLst>
          </p:cNvPr>
          <p:cNvPicPr>
            <a:picLocks noChangeAspect="1"/>
          </p:cNvPicPr>
          <p:nvPr/>
        </p:nvPicPr>
        <p:blipFill>
          <a:blip r:embed="rId2"/>
          <a:stretch>
            <a:fillRect/>
          </a:stretch>
        </p:blipFill>
        <p:spPr>
          <a:xfrm>
            <a:off x="4556972" y="166371"/>
            <a:ext cx="199893" cy="251589"/>
          </a:xfrm>
          <a:prstGeom prst="rect">
            <a:avLst/>
          </a:prstGeom>
        </p:spPr>
      </p:pic>
      <p:pic>
        <p:nvPicPr>
          <p:cNvPr id="22" name="Picture 21">
            <a:extLst>
              <a:ext uri="{FF2B5EF4-FFF2-40B4-BE49-F238E27FC236}">
                <a16:creationId xmlns:a16="http://schemas.microsoft.com/office/drawing/2014/main" id="{0B5EBD3F-EF75-304A-9EB9-D8B54ECF70E3}"/>
              </a:ext>
            </a:extLst>
          </p:cNvPr>
          <p:cNvPicPr>
            <a:picLocks noChangeAspect="1"/>
          </p:cNvPicPr>
          <p:nvPr/>
        </p:nvPicPr>
        <p:blipFill>
          <a:blip r:embed="rId3"/>
          <a:stretch>
            <a:fillRect/>
          </a:stretch>
        </p:blipFill>
        <p:spPr>
          <a:xfrm>
            <a:off x="5522581" y="173265"/>
            <a:ext cx="206785" cy="237803"/>
          </a:xfrm>
          <a:prstGeom prst="rect">
            <a:avLst/>
          </a:prstGeom>
        </p:spPr>
      </p:pic>
      <p:pic>
        <p:nvPicPr>
          <p:cNvPr id="23" name="Picture 22">
            <a:extLst>
              <a:ext uri="{FF2B5EF4-FFF2-40B4-BE49-F238E27FC236}">
                <a16:creationId xmlns:a16="http://schemas.microsoft.com/office/drawing/2014/main" id="{88838B31-9DC5-C746-A086-44A809D03C45}"/>
              </a:ext>
            </a:extLst>
          </p:cNvPr>
          <p:cNvPicPr>
            <a:picLocks noChangeAspect="1"/>
          </p:cNvPicPr>
          <p:nvPr/>
        </p:nvPicPr>
        <p:blipFill>
          <a:blip r:embed="rId4"/>
          <a:stretch>
            <a:fillRect/>
          </a:stretch>
        </p:blipFill>
        <p:spPr>
          <a:xfrm>
            <a:off x="6907224" y="180515"/>
            <a:ext cx="261928" cy="206785"/>
          </a:xfrm>
          <a:prstGeom prst="rect">
            <a:avLst/>
          </a:prstGeom>
        </p:spPr>
      </p:pic>
      <p:sp>
        <p:nvSpPr>
          <p:cNvPr id="24" name="Rectangle 23">
            <a:extLst>
              <a:ext uri="{FF2B5EF4-FFF2-40B4-BE49-F238E27FC236}">
                <a16:creationId xmlns:a16="http://schemas.microsoft.com/office/drawing/2014/main" id="{DBEADC7D-4F9A-8D48-914C-6B5F0F8CA236}"/>
              </a:ext>
            </a:extLst>
          </p:cNvPr>
          <p:cNvSpPr/>
          <p:nvPr/>
        </p:nvSpPr>
        <p:spPr>
          <a:xfrm>
            <a:off x="4817011"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U1</a:t>
            </a:r>
          </a:p>
        </p:txBody>
      </p:sp>
      <p:sp>
        <p:nvSpPr>
          <p:cNvPr id="25" name="Rectangle 24">
            <a:extLst>
              <a:ext uri="{FF2B5EF4-FFF2-40B4-BE49-F238E27FC236}">
                <a16:creationId xmlns:a16="http://schemas.microsoft.com/office/drawing/2014/main" id="{F841EF8D-70C7-9D48-8EBB-75FA868B4F6A}"/>
              </a:ext>
            </a:extLst>
          </p:cNvPr>
          <p:cNvSpPr/>
          <p:nvPr/>
        </p:nvSpPr>
        <p:spPr>
          <a:xfrm>
            <a:off x="5092185"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U2</a:t>
            </a:r>
          </a:p>
        </p:txBody>
      </p:sp>
      <p:grpSp>
        <p:nvGrpSpPr>
          <p:cNvPr id="26" name="Group 25">
            <a:extLst>
              <a:ext uri="{FF2B5EF4-FFF2-40B4-BE49-F238E27FC236}">
                <a16:creationId xmlns:a16="http://schemas.microsoft.com/office/drawing/2014/main" id="{4E6D60F3-80DD-7D43-B8A8-E389EC9FBD50}"/>
              </a:ext>
            </a:extLst>
          </p:cNvPr>
          <p:cNvGrpSpPr/>
          <p:nvPr/>
        </p:nvGrpSpPr>
        <p:grpSpPr>
          <a:xfrm>
            <a:off x="5797754" y="219189"/>
            <a:ext cx="883274" cy="165434"/>
            <a:chOff x="5797754" y="431068"/>
            <a:chExt cx="883274" cy="165434"/>
          </a:xfrm>
        </p:grpSpPr>
        <p:sp>
          <p:nvSpPr>
            <p:cNvPr id="32" name="Hexagon 180">
              <a:extLst>
                <a:ext uri="{FF2B5EF4-FFF2-40B4-BE49-F238E27FC236}">
                  <a16:creationId xmlns:a16="http://schemas.microsoft.com/office/drawing/2014/main" id="{26A8FFF6-3A6A-234B-A163-7C9DAFEBF956}"/>
                </a:ext>
              </a:extLst>
            </p:cNvPr>
            <p:cNvSpPr/>
            <p:nvPr/>
          </p:nvSpPr>
          <p:spPr>
            <a:xfrm>
              <a:off x="5797754"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3" name="Hexagon 180">
              <a:extLst>
                <a:ext uri="{FF2B5EF4-FFF2-40B4-BE49-F238E27FC236}">
                  <a16:creationId xmlns:a16="http://schemas.microsoft.com/office/drawing/2014/main" id="{923201CB-5237-0F4F-AD8E-B8D5FF0A8730}"/>
                </a:ext>
              </a:extLst>
            </p:cNvPr>
            <p:cNvSpPr/>
            <p:nvPr/>
          </p:nvSpPr>
          <p:spPr>
            <a:xfrm>
              <a:off x="6032500"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180">
              <a:extLst>
                <a:ext uri="{FF2B5EF4-FFF2-40B4-BE49-F238E27FC236}">
                  <a16:creationId xmlns:a16="http://schemas.microsoft.com/office/drawing/2014/main" id="{36EBD35D-5261-604E-AE97-7725F73ABFCC}"/>
                </a:ext>
              </a:extLst>
            </p:cNvPr>
            <p:cNvSpPr/>
            <p:nvPr/>
          </p:nvSpPr>
          <p:spPr>
            <a:xfrm>
              <a:off x="6501993"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Hexagon 180">
              <a:extLst>
                <a:ext uri="{FF2B5EF4-FFF2-40B4-BE49-F238E27FC236}">
                  <a16:creationId xmlns:a16="http://schemas.microsoft.com/office/drawing/2014/main" id="{51DE016A-C937-B04A-8CAB-9E818C137849}"/>
                </a:ext>
              </a:extLst>
            </p:cNvPr>
            <p:cNvSpPr/>
            <p:nvPr/>
          </p:nvSpPr>
          <p:spPr>
            <a:xfrm>
              <a:off x="6267246"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5E4A0333-C2F1-BD44-967F-58328DA7F13E}"/>
              </a:ext>
            </a:extLst>
          </p:cNvPr>
          <p:cNvSpPr/>
          <p:nvPr/>
        </p:nvSpPr>
        <p:spPr>
          <a:xfrm>
            <a:off x="6048461" y="442748"/>
            <a:ext cx="144000"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202444D8-C9F9-EF42-911C-28377E8DA414}"/>
              </a:ext>
            </a:extLst>
          </p:cNvPr>
          <p:cNvGrpSpPr/>
          <p:nvPr/>
        </p:nvGrpSpPr>
        <p:grpSpPr>
          <a:xfrm>
            <a:off x="5797754" y="219189"/>
            <a:ext cx="879331" cy="160053"/>
            <a:chOff x="5797754" y="219189"/>
            <a:chExt cx="879331" cy="160053"/>
          </a:xfrm>
        </p:grpSpPr>
        <p:sp>
          <p:nvSpPr>
            <p:cNvPr id="38" name="TextBox 37">
              <a:extLst>
                <a:ext uri="{FF2B5EF4-FFF2-40B4-BE49-F238E27FC236}">
                  <a16:creationId xmlns:a16="http://schemas.microsoft.com/office/drawing/2014/main" id="{D39F9785-21C4-394D-98EB-254F7A40469F}"/>
                </a:ext>
              </a:extLst>
            </p:cNvPr>
            <p:cNvSpPr txBox="1"/>
            <p:nvPr/>
          </p:nvSpPr>
          <p:spPr>
            <a:xfrm>
              <a:off x="650331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6</a:t>
              </a:r>
            </a:p>
          </p:txBody>
        </p:sp>
        <p:sp>
          <p:nvSpPr>
            <p:cNvPr id="39" name="TextBox 38">
              <a:extLst>
                <a:ext uri="{FF2B5EF4-FFF2-40B4-BE49-F238E27FC236}">
                  <a16:creationId xmlns:a16="http://schemas.microsoft.com/office/drawing/2014/main" id="{A043228D-1BD9-9445-9914-D994BA09BCF8}"/>
                </a:ext>
              </a:extLst>
            </p:cNvPr>
            <p:cNvSpPr txBox="1"/>
            <p:nvPr/>
          </p:nvSpPr>
          <p:spPr>
            <a:xfrm>
              <a:off x="6269398"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5</a:t>
              </a:r>
            </a:p>
          </p:txBody>
        </p:sp>
        <p:sp>
          <p:nvSpPr>
            <p:cNvPr id="40" name="TextBox 39">
              <a:extLst>
                <a:ext uri="{FF2B5EF4-FFF2-40B4-BE49-F238E27FC236}">
                  <a16:creationId xmlns:a16="http://schemas.microsoft.com/office/drawing/2014/main" id="{237AFFEF-7BA5-884D-A5DF-5D21ED28128C}"/>
                </a:ext>
              </a:extLst>
            </p:cNvPr>
            <p:cNvSpPr txBox="1"/>
            <p:nvPr/>
          </p:nvSpPr>
          <p:spPr>
            <a:xfrm>
              <a:off x="6033576"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4</a:t>
              </a:r>
            </a:p>
          </p:txBody>
        </p:sp>
        <p:sp>
          <p:nvSpPr>
            <p:cNvPr id="42" name="TextBox 41">
              <a:extLst>
                <a:ext uri="{FF2B5EF4-FFF2-40B4-BE49-F238E27FC236}">
                  <a16:creationId xmlns:a16="http://schemas.microsoft.com/office/drawing/2014/main" id="{9759ACA9-4605-304B-805B-00D9B0807F7E}"/>
                </a:ext>
              </a:extLst>
            </p:cNvPr>
            <p:cNvSpPr txBox="1"/>
            <p:nvPr/>
          </p:nvSpPr>
          <p:spPr>
            <a:xfrm>
              <a:off x="579775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3</a:t>
              </a:r>
            </a:p>
          </p:txBody>
        </p:sp>
      </p:grpSp>
      <p:sp>
        <p:nvSpPr>
          <p:cNvPr id="43" name="Rectangle 42">
            <a:extLst>
              <a:ext uri="{FF2B5EF4-FFF2-40B4-BE49-F238E27FC236}">
                <a16:creationId xmlns:a16="http://schemas.microsoft.com/office/drawing/2014/main" id="{DACC205A-26A7-1A42-8C17-510130EC30BB}"/>
              </a:ext>
            </a:extLst>
          </p:cNvPr>
          <p:cNvSpPr/>
          <p:nvPr/>
        </p:nvSpPr>
        <p:spPr>
          <a:xfrm>
            <a:off x="245481" y="666"/>
            <a:ext cx="1281693" cy="15456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nchorCtr="0"/>
          <a:lstStyle/>
          <a:p>
            <a:pPr algn="ctr"/>
            <a:r>
              <a:rPr lang="en-US" sz="1200" b="1" dirty="0">
                <a:solidFill>
                  <a:srgbClr val="1E4D59"/>
                </a:solidFill>
                <a:cs typeface="Gill Sans Nova Ultra Bold" panose="020F0502020204030204" pitchFamily="34" charset="0"/>
              </a:rPr>
              <a:t>Activity 4.1.1</a:t>
            </a:r>
            <a:endParaRPr lang="en-US" sz="1200" dirty="0"/>
          </a:p>
        </p:txBody>
      </p:sp>
      <p:pic>
        <p:nvPicPr>
          <p:cNvPr id="44" name="Picture 43">
            <a:extLst>
              <a:ext uri="{FF2B5EF4-FFF2-40B4-BE49-F238E27FC236}">
                <a16:creationId xmlns:a16="http://schemas.microsoft.com/office/drawing/2014/main" id="{EA27DEC0-EC70-B14F-9AF5-832DFBBA13C2}"/>
              </a:ext>
            </a:extLst>
          </p:cNvPr>
          <p:cNvPicPr>
            <a:picLocks noChangeAspect="1"/>
          </p:cNvPicPr>
          <p:nvPr/>
        </p:nvPicPr>
        <p:blipFill>
          <a:blip r:embed="rId5"/>
          <a:stretch>
            <a:fillRect/>
          </a:stretch>
        </p:blipFill>
        <p:spPr>
          <a:xfrm>
            <a:off x="390524" y="463153"/>
            <a:ext cx="991607" cy="945841"/>
          </a:xfrm>
          <a:prstGeom prst="rect">
            <a:avLst/>
          </a:prstGeom>
        </p:spPr>
      </p:pic>
      <p:cxnSp>
        <p:nvCxnSpPr>
          <p:cNvPr id="41" name="Straight Connector 40">
            <a:extLst>
              <a:ext uri="{FF2B5EF4-FFF2-40B4-BE49-F238E27FC236}">
                <a16:creationId xmlns:a16="http://schemas.microsoft.com/office/drawing/2014/main" id="{E487D424-C77B-074C-BF1B-81ADA4CD57D6}"/>
              </a:ext>
            </a:extLst>
          </p:cNvPr>
          <p:cNvCxnSpPr>
            <a:cxnSpLocks/>
          </p:cNvCxnSpPr>
          <p:nvPr/>
        </p:nvCxnSpPr>
        <p:spPr>
          <a:xfrm flipH="1">
            <a:off x="390524" y="6412066"/>
            <a:ext cx="3158219" cy="1"/>
          </a:xfrm>
          <a:prstGeom prst="line">
            <a:avLst/>
          </a:prstGeom>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72CDB837-A54E-1D4E-BFE3-CC8447B5AF20}"/>
              </a:ext>
            </a:extLst>
          </p:cNvPr>
          <p:cNvSpPr/>
          <p:nvPr/>
        </p:nvSpPr>
        <p:spPr>
          <a:xfrm>
            <a:off x="836332" y="1858243"/>
            <a:ext cx="2928526" cy="144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pPr lvl="0">
              <a:spcAft>
                <a:spcPts val="2200"/>
              </a:spcAft>
            </a:pPr>
            <a:r>
              <a:rPr lang="en-US" sz="1000" dirty="0">
                <a:solidFill>
                  <a:schemeClr val="accent1"/>
                </a:solidFill>
              </a:rPr>
              <a:t>Difficulty: </a:t>
            </a:r>
            <a:r>
              <a:rPr lang="en-US" sz="1000" i="1" dirty="0">
                <a:solidFill>
                  <a:schemeClr val="accent1"/>
                </a:solidFill>
              </a:rPr>
              <a:t>Easy</a:t>
            </a:r>
            <a:endParaRPr lang="en-US" sz="1000" dirty="0">
              <a:solidFill>
                <a:schemeClr val="accent1"/>
              </a:solidFill>
            </a:endParaRPr>
          </a:p>
          <a:p>
            <a:pPr lvl="0">
              <a:spcAft>
                <a:spcPts val="400"/>
              </a:spcAft>
            </a:pPr>
            <a:r>
              <a:rPr lang="en-US" sz="1000" dirty="0">
                <a:solidFill>
                  <a:schemeClr val="accent1"/>
                </a:solidFill>
              </a:rPr>
              <a:t>Preparation time: </a:t>
            </a:r>
            <a:r>
              <a:rPr lang="en-US" sz="1000" i="1" dirty="0">
                <a:solidFill>
                  <a:schemeClr val="accent1"/>
                </a:solidFill>
              </a:rPr>
              <a:t>5 minutes</a:t>
            </a:r>
          </a:p>
          <a:p>
            <a:pPr lvl="0">
              <a:spcAft>
                <a:spcPts val="2200"/>
              </a:spcAft>
            </a:pPr>
            <a:r>
              <a:rPr lang="en-US" sz="1000" dirty="0">
                <a:solidFill>
                  <a:schemeClr val="accent1"/>
                </a:solidFill>
              </a:rPr>
              <a:t>Running time: </a:t>
            </a:r>
            <a:r>
              <a:rPr lang="en-US" sz="1000" i="1" dirty="0">
                <a:solidFill>
                  <a:schemeClr val="accent1"/>
                </a:solidFill>
              </a:rPr>
              <a:t>15 minutes</a:t>
            </a:r>
            <a:endParaRPr lang="en-US" sz="1000" dirty="0">
              <a:solidFill>
                <a:schemeClr val="accent1"/>
              </a:solidFill>
            </a:endParaRPr>
          </a:p>
          <a:p>
            <a:pPr lvl="0">
              <a:spcAft>
                <a:spcPts val="1000"/>
              </a:spcAft>
            </a:pPr>
            <a:r>
              <a:rPr lang="en-US" sz="1000" dirty="0">
                <a:solidFill>
                  <a:schemeClr val="accent1"/>
                </a:solidFill>
              </a:rPr>
              <a:t>Materials: </a:t>
            </a:r>
            <a:r>
              <a:rPr lang="en-US" sz="1000" i="1" dirty="0">
                <a:solidFill>
                  <a:schemeClr val="accent1"/>
                </a:solidFill>
              </a:rPr>
              <a:t>Post-its, sharpies</a:t>
            </a:r>
          </a:p>
        </p:txBody>
      </p:sp>
      <p:grpSp>
        <p:nvGrpSpPr>
          <p:cNvPr id="46" name="Group 45">
            <a:extLst>
              <a:ext uri="{FF2B5EF4-FFF2-40B4-BE49-F238E27FC236}">
                <a16:creationId xmlns:a16="http://schemas.microsoft.com/office/drawing/2014/main" id="{9BDFF058-4343-7D44-9892-237512021B2B}"/>
              </a:ext>
            </a:extLst>
          </p:cNvPr>
          <p:cNvGrpSpPr/>
          <p:nvPr/>
        </p:nvGrpSpPr>
        <p:grpSpPr>
          <a:xfrm>
            <a:off x="414768" y="1803007"/>
            <a:ext cx="373637" cy="297960"/>
            <a:chOff x="409362" y="2090841"/>
            <a:chExt cx="487634" cy="388868"/>
          </a:xfrm>
        </p:grpSpPr>
        <p:sp>
          <p:nvSpPr>
            <p:cNvPr id="48" name="Rectangle 47">
              <a:extLst>
                <a:ext uri="{FF2B5EF4-FFF2-40B4-BE49-F238E27FC236}">
                  <a16:creationId xmlns:a16="http://schemas.microsoft.com/office/drawing/2014/main" id="{20E5CD85-A39C-D147-811A-82E613217A14}"/>
                </a:ext>
              </a:extLst>
            </p:cNvPr>
            <p:cNvSpPr/>
            <p:nvPr/>
          </p:nvSpPr>
          <p:spPr>
            <a:xfrm>
              <a:off x="767626" y="2090841"/>
              <a:ext cx="129370" cy="38886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9" name="Rectangle 48">
              <a:extLst>
                <a:ext uri="{FF2B5EF4-FFF2-40B4-BE49-F238E27FC236}">
                  <a16:creationId xmlns:a16="http://schemas.microsoft.com/office/drawing/2014/main" id="{2FFAB95E-ABEF-E542-94AF-C854CD5BF649}"/>
                </a:ext>
              </a:extLst>
            </p:cNvPr>
            <p:cNvSpPr/>
            <p:nvPr/>
          </p:nvSpPr>
          <p:spPr>
            <a:xfrm>
              <a:off x="409362" y="2363048"/>
              <a:ext cx="129370" cy="116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C5636D43-9473-0044-A090-25855A654623}"/>
                </a:ext>
              </a:extLst>
            </p:cNvPr>
            <p:cNvSpPr/>
            <p:nvPr/>
          </p:nvSpPr>
          <p:spPr>
            <a:xfrm>
              <a:off x="587587" y="2246388"/>
              <a:ext cx="129370" cy="2333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1" name="Picture 50">
            <a:extLst>
              <a:ext uri="{FF2B5EF4-FFF2-40B4-BE49-F238E27FC236}">
                <a16:creationId xmlns:a16="http://schemas.microsoft.com/office/drawing/2014/main" id="{7571C87A-EDD0-2E40-8A3D-66BD04CD7BEE}"/>
              </a:ext>
            </a:extLst>
          </p:cNvPr>
          <p:cNvPicPr>
            <a:picLocks noChangeAspect="1"/>
          </p:cNvPicPr>
          <p:nvPr/>
        </p:nvPicPr>
        <p:blipFill>
          <a:blip r:embed="rId6"/>
          <a:stretch>
            <a:fillRect/>
          </a:stretch>
        </p:blipFill>
        <p:spPr>
          <a:xfrm>
            <a:off x="441510" y="2364826"/>
            <a:ext cx="357387" cy="357387"/>
          </a:xfrm>
          <a:prstGeom prst="rect">
            <a:avLst/>
          </a:prstGeom>
        </p:spPr>
      </p:pic>
      <p:pic>
        <p:nvPicPr>
          <p:cNvPr id="52" name="Picture 51">
            <a:extLst>
              <a:ext uri="{FF2B5EF4-FFF2-40B4-BE49-F238E27FC236}">
                <a16:creationId xmlns:a16="http://schemas.microsoft.com/office/drawing/2014/main" id="{9DBE8F12-EE1E-ED44-B874-4D43710D10EB}"/>
              </a:ext>
            </a:extLst>
          </p:cNvPr>
          <p:cNvPicPr>
            <a:picLocks noChangeAspect="1"/>
          </p:cNvPicPr>
          <p:nvPr/>
        </p:nvPicPr>
        <p:blipFill>
          <a:blip r:embed="rId7"/>
          <a:stretch>
            <a:fillRect/>
          </a:stretch>
        </p:blipFill>
        <p:spPr>
          <a:xfrm>
            <a:off x="441510" y="2952578"/>
            <a:ext cx="353147" cy="335490"/>
          </a:xfrm>
          <a:prstGeom prst="rect">
            <a:avLst/>
          </a:prstGeom>
        </p:spPr>
      </p:pic>
    </p:spTree>
    <p:extLst>
      <p:ext uri="{BB962C8B-B14F-4D97-AF65-F5344CB8AC3E}">
        <p14:creationId xmlns:p14="http://schemas.microsoft.com/office/powerpoint/2010/main" val="986249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57C48-6A10-644F-B70F-A100257726CD}"/>
              </a:ext>
            </a:extLst>
          </p:cNvPr>
          <p:cNvSpPr>
            <a:spLocks noGrp="1"/>
          </p:cNvSpPr>
          <p:nvPr>
            <p:ph type="title"/>
          </p:nvPr>
        </p:nvSpPr>
        <p:spPr>
          <a:xfrm>
            <a:off x="1527174" y="390525"/>
            <a:ext cx="5638799" cy="1136650"/>
          </a:xfrm>
        </p:spPr>
        <p:txBody>
          <a:bodyPr lIns="144000" tIns="108000" anchor="ctr">
            <a:noAutofit/>
          </a:bodyPr>
          <a:lstStyle/>
          <a:p>
            <a:pPr lvl="0" defTabSz="457200">
              <a:lnSpc>
                <a:spcPct val="100000"/>
              </a:lnSpc>
              <a:spcBef>
                <a:spcPts val="0"/>
              </a:spcBef>
            </a:pPr>
            <a:r>
              <a:rPr lang="en-US" sz="2800" b="1" dirty="0">
                <a:solidFill>
                  <a:schemeClr val="accent1"/>
                </a:solidFill>
                <a:cs typeface="Gill Sans Nova Ultra Bold" panose="020F0502020204030204" pitchFamily="34" charset="0"/>
              </a:rPr>
              <a:t>How to make a cup of tea</a:t>
            </a:r>
            <a:endParaRPr lang="en-US" b="1" dirty="0">
              <a:solidFill>
                <a:schemeClr val="accent1"/>
              </a:solidFill>
              <a:cs typeface="Gill Sans Nova Ultra Bold" panose="020F0502020204030204" pitchFamily="34" charset="0"/>
            </a:endParaRPr>
          </a:p>
        </p:txBody>
      </p:sp>
      <p:sp>
        <p:nvSpPr>
          <p:cNvPr id="4" name="Footer Placeholder 3">
            <a:extLst>
              <a:ext uri="{FF2B5EF4-FFF2-40B4-BE49-F238E27FC236}">
                <a16:creationId xmlns:a16="http://schemas.microsoft.com/office/drawing/2014/main" id="{B43C581F-502D-8444-99B2-529104FD612C}"/>
              </a:ext>
            </a:extLst>
          </p:cNvPr>
          <p:cNvSpPr>
            <a:spLocks noGrp="1"/>
          </p:cNvSpPr>
          <p:nvPr>
            <p:ph type="ftr" sz="quarter" idx="11"/>
          </p:nvPr>
        </p:nvSpPr>
        <p:spPr/>
        <p:txBody>
          <a:bodyPr/>
          <a:lstStyle/>
          <a:p>
            <a:r>
              <a:rPr lang="en-AU" dirty="0"/>
              <a:t>Global Disaster Preparedness Center  |  Designing Solutions for Urban Community Resilience</a:t>
            </a:r>
            <a:endParaRPr lang="en-US" dirty="0"/>
          </a:p>
        </p:txBody>
      </p:sp>
      <p:sp>
        <p:nvSpPr>
          <p:cNvPr id="5" name="Slide Number Placeholder 4">
            <a:extLst>
              <a:ext uri="{FF2B5EF4-FFF2-40B4-BE49-F238E27FC236}">
                <a16:creationId xmlns:a16="http://schemas.microsoft.com/office/drawing/2014/main" id="{981D3E95-BB45-9E40-9397-5B3D5DBE21D7}"/>
              </a:ext>
            </a:extLst>
          </p:cNvPr>
          <p:cNvSpPr>
            <a:spLocks noGrp="1"/>
          </p:cNvSpPr>
          <p:nvPr>
            <p:ph type="sldNum" sz="quarter" idx="12"/>
          </p:nvPr>
        </p:nvSpPr>
        <p:spPr/>
        <p:txBody>
          <a:bodyPr/>
          <a:lstStyle/>
          <a:p>
            <a:fld id="{3332C684-C74E-B44D-82B0-F0756951FDF2}" type="slidenum">
              <a:rPr lang="en-US" smtClean="0"/>
              <a:t>12</a:t>
            </a:fld>
            <a:endParaRPr lang="en-US" dirty="0"/>
          </a:p>
        </p:txBody>
      </p:sp>
      <p:sp>
        <p:nvSpPr>
          <p:cNvPr id="62" name="Rectangle 61">
            <a:extLst>
              <a:ext uri="{FF2B5EF4-FFF2-40B4-BE49-F238E27FC236}">
                <a16:creationId xmlns:a16="http://schemas.microsoft.com/office/drawing/2014/main" id="{9089D42D-9943-E745-AEC5-E6098CAB5D16}"/>
              </a:ext>
            </a:extLst>
          </p:cNvPr>
          <p:cNvSpPr/>
          <p:nvPr/>
        </p:nvSpPr>
        <p:spPr>
          <a:xfrm>
            <a:off x="390525" y="6565827"/>
            <a:ext cx="3389314" cy="3620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noAutofit/>
          </a:bodyPr>
          <a:lstStyle/>
          <a:p>
            <a:pPr lvl="0">
              <a:spcAft>
                <a:spcPts val="600"/>
              </a:spcAft>
            </a:pPr>
            <a:r>
              <a:rPr lang="en-US" sz="1400" b="1" dirty="0">
                <a:solidFill>
                  <a:schemeClr val="accent1"/>
                </a:solidFill>
              </a:rPr>
              <a:t>Process</a:t>
            </a:r>
            <a:endParaRPr lang="en-US" sz="1000" dirty="0">
              <a:solidFill>
                <a:schemeClr val="accent1"/>
              </a:solidFill>
            </a:endParaRPr>
          </a:p>
          <a:p>
            <a:pPr marL="198900" indent="-198900">
              <a:spcAft>
                <a:spcPts val="600"/>
              </a:spcAft>
              <a:buFont typeface="+mj-lt"/>
              <a:buAutoNum type="arabicPeriod"/>
            </a:pPr>
            <a:r>
              <a:rPr lang="en-NZ" sz="1000" dirty="0">
                <a:solidFill>
                  <a:schemeClr val="accent1"/>
                </a:solidFill>
              </a:rPr>
              <a:t>Split the room into 4 groups and explain that the exercise is to draw the steps for how to make the perfect cup of tea. They have 10 minutes to complete the task, but each group has different instructions on how to do it.</a:t>
            </a:r>
          </a:p>
          <a:p>
            <a:pPr marL="685800" lvl="1" indent="-228600" fontAlgn="base">
              <a:buFont typeface="+mj-lt"/>
              <a:buAutoNum type="alphaLcParenR"/>
            </a:pPr>
            <a:r>
              <a:rPr lang="en-NZ" sz="1000" dirty="0">
                <a:solidFill>
                  <a:schemeClr val="accent1"/>
                </a:solidFill>
              </a:rPr>
              <a:t>One group will each individually draw their own process on a sheet of A4 paper.</a:t>
            </a:r>
          </a:p>
          <a:p>
            <a:pPr marL="685800" lvl="1" indent="-228600" fontAlgn="base">
              <a:buFont typeface="+mj-lt"/>
              <a:buAutoNum type="alphaLcParenR"/>
            </a:pPr>
            <a:r>
              <a:rPr lang="en-NZ" sz="1000" dirty="0">
                <a:solidFill>
                  <a:schemeClr val="accent1"/>
                </a:solidFill>
              </a:rPr>
              <a:t>One group will each individually draw on post-its, one step per post-it. They can use multiple post-its, there is no limit.</a:t>
            </a:r>
          </a:p>
          <a:p>
            <a:pPr marL="685800" lvl="1" indent="-228600" fontAlgn="base">
              <a:buFont typeface="+mj-lt"/>
              <a:buAutoNum type="alphaLcParenR"/>
            </a:pPr>
            <a:r>
              <a:rPr lang="en-NZ" sz="1000" dirty="0">
                <a:solidFill>
                  <a:schemeClr val="accent1"/>
                </a:solidFill>
              </a:rPr>
              <a:t>One group will start drawing individually on post it notes. After 5 minutes, give them instructions to come together as a group and compile their post-its into one process. They are </a:t>
            </a:r>
            <a:r>
              <a:rPr lang="en-NZ" sz="1000" u="sng" dirty="0">
                <a:solidFill>
                  <a:schemeClr val="accent1"/>
                </a:solidFill>
              </a:rPr>
              <a:t>not allowed to talk </a:t>
            </a:r>
            <a:r>
              <a:rPr lang="en-NZ" sz="1000" dirty="0">
                <a:solidFill>
                  <a:schemeClr val="accent1"/>
                </a:solidFill>
              </a:rPr>
              <a:t>while they do this.</a:t>
            </a:r>
          </a:p>
          <a:p>
            <a:pPr marL="685800" lvl="1" indent="-228600" fontAlgn="base">
              <a:buFont typeface="+mj-lt"/>
              <a:buAutoNum type="alphaLcParenR"/>
            </a:pPr>
            <a:r>
              <a:rPr lang="en-NZ" sz="1000" dirty="0">
                <a:solidFill>
                  <a:schemeClr val="accent1"/>
                </a:solidFill>
              </a:rPr>
              <a:t>One group will start drawing individually on post it notes. After 5 minutes, give them instructions to come together as a group and compile their post its into one process. They </a:t>
            </a:r>
            <a:r>
              <a:rPr lang="en-NZ" sz="1000" u="sng" dirty="0">
                <a:solidFill>
                  <a:schemeClr val="accent1"/>
                </a:solidFill>
              </a:rPr>
              <a:t>are allowed to talk </a:t>
            </a:r>
            <a:r>
              <a:rPr lang="en-NZ" sz="1000" dirty="0">
                <a:solidFill>
                  <a:schemeClr val="accent1"/>
                </a:solidFill>
              </a:rPr>
              <a:t>while they do this.</a:t>
            </a:r>
          </a:p>
          <a:p>
            <a:pPr marL="656100" lvl="1" indent="-198900">
              <a:spcAft>
                <a:spcPts val="600"/>
              </a:spcAft>
              <a:buFont typeface="+mj-lt"/>
              <a:buAutoNum type="arabicPeriod"/>
            </a:pPr>
            <a:endParaRPr lang="en-AU" sz="1000" dirty="0">
              <a:solidFill>
                <a:schemeClr val="accent1"/>
              </a:solidFill>
            </a:endParaRPr>
          </a:p>
        </p:txBody>
      </p:sp>
      <p:sp>
        <p:nvSpPr>
          <p:cNvPr id="18" name="Rectangle 17">
            <a:extLst>
              <a:ext uri="{FF2B5EF4-FFF2-40B4-BE49-F238E27FC236}">
                <a16:creationId xmlns:a16="http://schemas.microsoft.com/office/drawing/2014/main" id="{B4DDF50E-AF25-3D41-A198-D2B01FE4401B}"/>
              </a:ext>
            </a:extLst>
          </p:cNvPr>
          <p:cNvSpPr/>
          <p:nvPr/>
        </p:nvSpPr>
        <p:spPr>
          <a:xfrm>
            <a:off x="390525" y="3491077"/>
            <a:ext cx="3389314" cy="2480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lvl="0">
              <a:spcAft>
                <a:spcPts val="1000"/>
              </a:spcAft>
            </a:pPr>
            <a:r>
              <a:rPr lang="en-US" sz="1400" b="1" dirty="0">
                <a:solidFill>
                  <a:schemeClr val="accent1"/>
                </a:solidFill>
              </a:rPr>
              <a:t>Key points for facilitators  </a:t>
            </a:r>
            <a:endParaRPr lang="en-US" sz="1400" dirty="0">
              <a:solidFill>
                <a:schemeClr val="accent1"/>
              </a:solidFill>
            </a:endParaRPr>
          </a:p>
          <a:p>
            <a:pPr marL="213750" indent="-213750">
              <a:spcAft>
                <a:spcPts val="400"/>
              </a:spcAft>
              <a:buFont typeface="Arial" panose="020B0604020202020204" pitchFamily="34" charset="0"/>
              <a:buChar char="•"/>
            </a:pPr>
            <a:r>
              <a:rPr lang="en-US" sz="1000" dirty="0">
                <a:solidFill>
                  <a:schemeClr val="accent1"/>
                </a:solidFill>
              </a:rPr>
              <a:t>You can substitute tea with another locally relevant and common food or drink item, as long as it is simple to make</a:t>
            </a:r>
          </a:p>
          <a:p>
            <a:pPr lvl="0">
              <a:spcBef>
                <a:spcPts val="1000"/>
              </a:spcBef>
              <a:spcAft>
                <a:spcPts val="1000"/>
              </a:spcAft>
            </a:pPr>
            <a:r>
              <a:rPr lang="en-US" sz="1400" b="1" dirty="0">
                <a:solidFill>
                  <a:srgbClr val="1E4D59"/>
                </a:solidFill>
              </a:rPr>
              <a:t>Key learning points </a:t>
            </a:r>
            <a:endParaRPr lang="en-US" sz="1400" dirty="0">
              <a:solidFill>
                <a:srgbClr val="1E4D59"/>
              </a:solidFill>
            </a:endParaRPr>
          </a:p>
          <a:p>
            <a:pPr marL="213750" lvl="0" indent="-213750">
              <a:spcAft>
                <a:spcPts val="400"/>
              </a:spcAft>
              <a:buFont typeface="Arial" panose="020B0604020202020204" pitchFamily="34" charset="0"/>
              <a:buChar char="•"/>
            </a:pPr>
            <a:r>
              <a:rPr lang="en-US" sz="1000" dirty="0">
                <a:solidFill>
                  <a:srgbClr val="1E4D59"/>
                </a:solidFill>
              </a:rPr>
              <a:t>Quality collaboration tends to result in richer and more detailed content</a:t>
            </a:r>
          </a:p>
          <a:p>
            <a:pPr marL="213750" lvl="0" indent="-213750">
              <a:spcAft>
                <a:spcPts val="400"/>
              </a:spcAft>
              <a:buFont typeface="Arial" panose="020B0604020202020204" pitchFamily="34" charset="0"/>
              <a:buChar char="•"/>
            </a:pPr>
            <a:r>
              <a:rPr lang="en-US" sz="1000" dirty="0">
                <a:solidFill>
                  <a:srgbClr val="1E4D59"/>
                </a:solidFill>
              </a:rPr>
              <a:t>Different types of collaboration tend to result in different outputs </a:t>
            </a:r>
            <a:endParaRPr lang="en-US" sz="1000" dirty="0">
              <a:solidFill>
                <a:schemeClr val="accent1"/>
              </a:solidFill>
            </a:endParaRPr>
          </a:p>
          <a:p>
            <a:pPr marL="213750" indent="-213750">
              <a:spcAft>
                <a:spcPts val="400"/>
              </a:spcAft>
              <a:buFont typeface="Arial" panose="020B0604020202020204" pitchFamily="34" charset="0"/>
              <a:buChar char="•"/>
            </a:pPr>
            <a:endParaRPr lang="en-US" sz="1400" i="1" dirty="0">
              <a:solidFill>
                <a:schemeClr val="accent1"/>
              </a:solidFill>
            </a:endParaRPr>
          </a:p>
        </p:txBody>
      </p:sp>
      <p:sp>
        <p:nvSpPr>
          <p:cNvPr id="21" name="Rectangle 20">
            <a:extLst>
              <a:ext uri="{FF2B5EF4-FFF2-40B4-BE49-F238E27FC236}">
                <a16:creationId xmlns:a16="http://schemas.microsoft.com/office/drawing/2014/main" id="{37AF460D-2970-784F-B241-44EA636032D5}"/>
              </a:ext>
            </a:extLst>
          </p:cNvPr>
          <p:cNvSpPr/>
          <p:nvPr/>
        </p:nvSpPr>
        <p:spPr>
          <a:xfrm>
            <a:off x="3779838" y="6565827"/>
            <a:ext cx="3389314" cy="3620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noAutofit/>
          </a:bodyPr>
          <a:lstStyle/>
          <a:p>
            <a:pPr lvl="0">
              <a:spcAft>
                <a:spcPts val="600"/>
              </a:spcAft>
            </a:pPr>
            <a:endParaRPr lang="en-US" sz="1400" dirty="0">
              <a:solidFill>
                <a:schemeClr val="accent1"/>
              </a:solidFill>
            </a:endParaRPr>
          </a:p>
          <a:p>
            <a:pPr marL="228600" indent="-228600">
              <a:spcAft>
                <a:spcPts val="600"/>
              </a:spcAft>
              <a:buFont typeface="+mj-lt"/>
              <a:buAutoNum type="arabicPeriod" startAt="5"/>
            </a:pPr>
            <a:r>
              <a:rPr lang="en-NZ" sz="1000" dirty="0">
                <a:solidFill>
                  <a:schemeClr val="accent1"/>
                </a:solidFill>
              </a:rPr>
              <a:t>After the 10 minutes, come back to a group discussion.</a:t>
            </a:r>
          </a:p>
          <a:p>
            <a:pPr marL="228600" indent="-228600">
              <a:spcAft>
                <a:spcPts val="600"/>
              </a:spcAft>
              <a:buFont typeface="+mj-lt"/>
              <a:buAutoNum type="arabicPeriod" startAt="5"/>
            </a:pPr>
            <a:r>
              <a:rPr lang="en-AU" sz="1000" dirty="0">
                <a:solidFill>
                  <a:schemeClr val="accent1"/>
                </a:solidFill>
              </a:rPr>
              <a:t>Prompt with questions:</a:t>
            </a:r>
          </a:p>
          <a:p>
            <a:pPr marL="685800" lvl="1" indent="-228600">
              <a:spcAft>
                <a:spcPts val="600"/>
              </a:spcAft>
              <a:buFont typeface="+mj-lt"/>
              <a:buAutoNum type="alphaLcParenR"/>
            </a:pPr>
            <a:r>
              <a:rPr lang="en-NZ" sz="1000" i="1" dirty="0">
                <a:solidFill>
                  <a:schemeClr val="accent1"/>
                </a:solidFill>
              </a:rPr>
              <a:t>Who had more than 10 steps in the process?</a:t>
            </a:r>
          </a:p>
          <a:p>
            <a:pPr marL="685800" lvl="1" indent="-228600">
              <a:spcAft>
                <a:spcPts val="600"/>
              </a:spcAft>
              <a:buFont typeface="+mj-lt"/>
              <a:buAutoNum type="alphaLcParenR"/>
            </a:pPr>
            <a:r>
              <a:rPr lang="en-NZ" sz="1000" i="1" dirty="0">
                <a:solidFill>
                  <a:schemeClr val="accent1"/>
                </a:solidFill>
              </a:rPr>
              <a:t>Who had less than 5 steps in the process? </a:t>
            </a:r>
          </a:p>
          <a:p>
            <a:pPr marL="685800" lvl="1" indent="-228600">
              <a:spcAft>
                <a:spcPts val="600"/>
              </a:spcAft>
              <a:buFont typeface="+mj-lt"/>
              <a:buAutoNum type="alphaLcParenR"/>
            </a:pPr>
            <a:r>
              <a:rPr lang="en-NZ" sz="1000" i="1" dirty="0">
                <a:solidFill>
                  <a:schemeClr val="accent1"/>
                </a:solidFill>
              </a:rPr>
              <a:t>What does that tell us about teamwork vs individual work?</a:t>
            </a:r>
          </a:p>
          <a:p>
            <a:pPr marL="685800" lvl="1" indent="-228600">
              <a:spcAft>
                <a:spcPts val="600"/>
              </a:spcAft>
              <a:buFont typeface="+mj-lt"/>
              <a:buAutoNum type="alphaLcParenR"/>
            </a:pPr>
            <a:r>
              <a:rPr lang="en-NZ" sz="1000" i="1" dirty="0">
                <a:solidFill>
                  <a:schemeClr val="accent1"/>
                </a:solidFill>
              </a:rPr>
              <a:t>What does that tell us about different perspectives?</a:t>
            </a:r>
          </a:p>
          <a:p>
            <a:pPr marL="685800" lvl="1" indent="-228600">
              <a:spcAft>
                <a:spcPts val="600"/>
              </a:spcAft>
              <a:buFont typeface="+mj-lt"/>
              <a:buAutoNum type="alphaLcParenR"/>
            </a:pPr>
            <a:r>
              <a:rPr lang="en-NZ" sz="1000" i="1" dirty="0">
                <a:solidFill>
                  <a:schemeClr val="accent1"/>
                </a:solidFill>
              </a:rPr>
              <a:t>What does that tell us about all the different ways to solve a problem?</a:t>
            </a:r>
          </a:p>
        </p:txBody>
      </p:sp>
      <p:pic>
        <p:nvPicPr>
          <p:cNvPr id="28" name="Picture 27">
            <a:extLst>
              <a:ext uri="{FF2B5EF4-FFF2-40B4-BE49-F238E27FC236}">
                <a16:creationId xmlns:a16="http://schemas.microsoft.com/office/drawing/2014/main" id="{AEFD6C15-566B-244B-9EBE-1D67BD27779B}"/>
              </a:ext>
            </a:extLst>
          </p:cNvPr>
          <p:cNvPicPr>
            <a:picLocks noChangeAspect="1"/>
          </p:cNvPicPr>
          <p:nvPr/>
        </p:nvPicPr>
        <p:blipFill>
          <a:blip r:embed="rId2"/>
          <a:stretch>
            <a:fillRect/>
          </a:stretch>
        </p:blipFill>
        <p:spPr>
          <a:xfrm>
            <a:off x="4556972" y="166371"/>
            <a:ext cx="199893" cy="251589"/>
          </a:xfrm>
          <a:prstGeom prst="rect">
            <a:avLst/>
          </a:prstGeom>
        </p:spPr>
      </p:pic>
      <p:pic>
        <p:nvPicPr>
          <p:cNvPr id="29" name="Picture 28">
            <a:extLst>
              <a:ext uri="{FF2B5EF4-FFF2-40B4-BE49-F238E27FC236}">
                <a16:creationId xmlns:a16="http://schemas.microsoft.com/office/drawing/2014/main" id="{B519FA41-8E54-3D45-A04B-A70287A48272}"/>
              </a:ext>
            </a:extLst>
          </p:cNvPr>
          <p:cNvPicPr>
            <a:picLocks noChangeAspect="1"/>
          </p:cNvPicPr>
          <p:nvPr/>
        </p:nvPicPr>
        <p:blipFill>
          <a:blip r:embed="rId3"/>
          <a:stretch>
            <a:fillRect/>
          </a:stretch>
        </p:blipFill>
        <p:spPr>
          <a:xfrm>
            <a:off x="5522581" y="173265"/>
            <a:ext cx="206785" cy="237803"/>
          </a:xfrm>
          <a:prstGeom prst="rect">
            <a:avLst/>
          </a:prstGeom>
        </p:spPr>
      </p:pic>
      <p:pic>
        <p:nvPicPr>
          <p:cNvPr id="31" name="Picture 30">
            <a:extLst>
              <a:ext uri="{FF2B5EF4-FFF2-40B4-BE49-F238E27FC236}">
                <a16:creationId xmlns:a16="http://schemas.microsoft.com/office/drawing/2014/main" id="{10A5FF9A-2866-874B-93DB-3C09A590B8D2}"/>
              </a:ext>
            </a:extLst>
          </p:cNvPr>
          <p:cNvPicPr>
            <a:picLocks noChangeAspect="1"/>
          </p:cNvPicPr>
          <p:nvPr/>
        </p:nvPicPr>
        <p:blipFill>
          <a:blip r:embed="rId4"/>
          <a:stretch>
            <a:fillRect/>
          </a:stretch>
        </p:blipFill>
        <p:spPr>
          <a:xfrm>
            <a:off x="6907224" y="180515"/>
            <a:ext cx="261928" cy="206785"/>
          </a:xfrm>
          <a:prstGeom prst="rect">
            <a:avLst/>
          </a:prstGeom>
        </p:spPr>
      </p:pic>
      <p:sp>
        <p:nvSpPr>
          <p:cNvPr id="32" name="Rectangle 31">
            <a:extLst>
              <a:ext uri="{FF2B5EF4-FFF2-40B4-BE49-F238E27FC236}">
                <a16:creationId xmlns:a16="http://schemas.microsoft.com/office/drawing/2014/main" id="{821F4906-78EF-7D4E-80DC-0F7E18F37617}"/>
              </a:ext>
            </a:extLst>
          </p:cNvPr>
          <p:cNvSpPr/>
          <p:nvPr/>
        </p:nvSpPr>
        <p:spPr>
          <a:xfrm>
            <a:off x="4817011"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U1</a:t>
            </a:r>
          </a:p>
        </p:txBody>
      </p:sp>
      <p:sp>
        <p:nvSpPr>
          <p:cNvPr id="33" name="Rectangle 32">
            <a:extLst>
              <a:ext uri="{FF2B5EF4-FFF2-40B4-BE49-F238E27FC236}">
                <a16:creationId xmlns:a16="http://schemas.microsoft.com/office/drawing/2014/main" id="{8803281A-F34E-A54F-8623-9D6A53E9DA54}"/>
              </a:ext>
            </a:extLst>
          </p:cNvPr>
          <p:cNvSpPr/>
          <p:nvPr/>
        </p:nvSpPr>
        <p:spPr>
          <a:xfrm>
            <a:off x="5092185"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U2</a:t>
            </a:r>
          </a:p>
        </p:txBody>
      </p:sp>
      <p:grpSp>
        <p:nvGrpSpPr>
          <p:cNvPr id="34" name="Group 33">
            <a:extLst>
              <a:ext uri="{FF2B5EF4-FFF2-40B4-BE49-F238E27FC236}">
                <a16:creationId xmlns:a16="http://schemas.microsoft.com/office/drawing/2014/main" id="{74754111-2379-994F-8207-7A8EF350D485}"/>
              </a:ext>
            </a:extLst>
          </p:cNvPr>
          <p:cNvGrpSpPr/>
          <p:nvPr/>
        </p:nvGrpSpPr>
        <p:grpSpPr>
          <a:xfrm>
            <a:off x="5797754" y="219189"/>
            <a:ext cx="883274" cy="165434"/>
            <a:chOff x="5797754" y="431068"/>
            <a:chExt cx="883274" cy="165434"/>
          </a:xfrm>
        </p:grpSpPr>
        <p:sp>
          <p:nvSpPr>
            <p:cNvPr id="35" name="Hexagon 180">
              <a:extLst>
                <a:ext uri="{FF2B5EF4-FFF2-40B4-BE49-F238E27FC236}">
                  <a16:creationId xmlns:a16="http://schemas.microsoft.com/office/drawing/2014/main" id="{F9B5B038-008D-2C4B-A44F-566A14C60518}"/>
                </a:ext>
              </a:extLst>
            </p:cNvPr>
            <p:cNvSpPr/>
            <p:nvPr/>
          </p:nvSpPr>
          <p:spPr>
            <a:xfrm>
              <a:off x="5797754"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6" name="Hexagon 180">
              <a:extLst>
                <a:ext uri="{FF2B5EF4-FFF2-40B4-BE49-F238E27FC236}">
                  <a16:creationId xmlns:a16="http://schemas.microsoft.com/office/drawing/2014/main" id="{8C4B8EBF-3C36-D34B-9D8E-10EC9FE9E436}"/>
                </a:ext>
              </a:extLst>
            </p:cNvPr>
            <p:cNvSpPr/>
            <p:nvPr/>
          </p:nvSpPr>
          <p:spPr>
            <a:xfrm>
              <a:off x="6032500"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180">
              <a:extLst>
                <a:ext uri="{FF2B5EF4-FFF2-40B4-BE49-F238E27FC236}">
                  <a16:creationId xmlns:a16="http://schemas.microsoft.com/office/drawing/2014/main" id="{280BE0D5-4C09-EE46-A2B5-4D426CCC7DE3}"/>
                </a:ext>
              </a:extLst>
            </p:cNvPr>
            <p:cNvSpPr/>
            <p:nvPr/>
          </p:nvSpPr>
          <p:spPr>
            <a:xfrm>
              <a:off x="6501993"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Hexagon 180">
              <a:extLst>
                <a:ext uri="{FF2B5EF4-FFF2-40B4-BE49-F238E27FC236}">
                  <a16:creationId xmlns:a16="http://schemas.microsoft.com/office/drawing/2014/main" id="{9AB3D088-7B36-1145-88BD-2B3966FE5191}"/>
                </a:ext>
              </a:extLst>
            </p:cNvPr>
            <p:cNvSpPr/>
            <p:nvPr/>
          </p:nvSpPr>
          <p:spPr>
            <a:xfrm>
              <a:off x="6267246"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Rectangle 38">
            <a:extLst>
              <a:ext uri="{FF2B5EF4-FFF2-40B4-BE49-F238E27FC236}">
                <a16:creationId xmlns:a16="http://schemas.microsoft.com/office/drawing/2014/main" id="{551559E0-8CF7-2045-B978-D6CD6AB1D216}"/>
              </a:ext>
            </a:extLst>
          </p:cNvPr>
          <p:cNvSpPr/>
          <p:nvPr/>
        </p:nvSpPr>
        <p:spPr>
          <a:xfrm>
            <a:off x="6048461" y="442748"/>
            <a:ext cx="144000"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4A16D8B8-3EA4-1C44-B400-431581B2718B}"/>
              </a:ext>
            </a:extLst>
          </p:cNvPr>
          <p:cNvGrpSpPr/>
          <p:nvPr/>
        </p:nvGrpSpPr>
        <p:grpSpPr>
          <a:xfrm>
            <a:off x="5797754" y="219189"/>
            <a:ext cx="879331" cy="160053"/>
            <a:chOff x="5797754" y="219189"/>
            <a:chExt cx="879331" cy="160053"/>
          </a:xfrm>
        </p:grpSpPr>
        <p:sp>
          <p:nvSpPr>
            <p:cNvPr id="42" name="TextBox 41">
              <a:extLst>
                <a:ext uri="{FF2B5EF4-FFF2-40B4-BE49-F238E27FC236}">
                  <a16:creationId xmlns:a16="http://schemas.microsoft.com/office/drawing/2014/main" id="{1EEB03A0-C170-4946-9D7A-7821425D7BFD}"/>
                </a:ext>
              </a:extLst>
            </p:cNvPr>
            <p:cNvSpPr txBox="1"/>
            <p:nvPr/>
          </p:nvSpPr>
          <p:spPr>
            <a:xfrm>
              <a:off x="650331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6</a:t>
              </a:r>
            </a:p>
          </p:txBody>
        </p:sp>
        <p:sp>
          <p:nvSpPr>
            <p:cNvPr id="43" name="TextBox 42">
              <a:extLst>
                <a:ext uri="{FF2B5EF4-FFF2-40B4-BE49-F238E27FC236}">
                  <a16:creationId xmlns:a16="http://schemas.microsoft.com/office/drawing/2014/main" id="{10CD78DE-04BF-0444-AFCF-1376892BCA77}"/>
                </a:ext>
              </a:extLst>
            </p:cNvPr>
            <p:cNvSpPr txBox="1"/>
            <p:nvPr/>
          </p:nvSpPr>
          <p:spPr>
            <a:xfrm>
              <a:off x="6269398"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5</a:t>
              </a:r>
            </a:p>
          </p:txBody>
        </p:sp>
        <p:sp>
          <p:nvSpPr>
            <p:cNvPr id="44" name="TextBox 43">
              <a:extLst>
                <a:ext uri="{FF2B5EF4-FFF2-40B4-BE49-F238E27FC236}">
                  <a16:creationId xmlns:a16="http://schemas.microsoft.com/office/drawing/2014/main" id="{D2EB6A66-5C13-0E4B-A828-BFC90A434416}"/>
                </a:ext>
              </a:extLst>
            </p:cNvPr>
            <p:cNvSpPr txBox="1"/>
            <p:nvPr/>
          </p:nvSpPr>
          <p:spPr>
            <a:xfrm>
              <a:off x="6033576"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4</a:t>
              </a:r>
            </a:p>
          </p:txBody>
        </p:sp>
        <p:sp>
          <p:nvSpPr>
            <p:cNvPr id="45" name="TextBox 44">
              <a:extLst>
                <a:ext uri="{FF2B5EF4-FFF2-40B4-BE49-F238E27FC236}">
                  <a16:creationId xmlns:a16="http://schemas.microsoft.com/office/drawing/2014/main" id="{7C0DABF2-B2BC-5843-86CD-C808D1E535F1}"/>
                </a:ext>
              </a:extLst>
            </p:cNvPr>
            <p:cNvSpPr txBox="1"/>
            <p:nvPr/>
          </p:nvSpPr>
          <p:spPr>
            <a:xfrm>
              <a:off x="579775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3</a:t>
              </a:r>
            </a:p>
          </p:txBody>
        </p:sp>
      </p:grpSp>
      <p:sp>
        <p:nvSpPr>
          <p:cNvPr id="46" name="Rectangle 45">
            <a:extLst>
              <a:ext uri="{FF2B5EF4-FFF2-40B4-BE49-F238E27FC236}">
                <a16:creationId xmlns:a16="http://schemas.microsoft.com/office/drawing/2014/main" id="{27229701-8098-314A-A380-02242FD6AC64}"/>
              </a:ext>
            </a:extLst>
          </p:cNvPr>
          <p:cNvSpPr/>
          <p:nvPr/>
        </p:nvSpPr>
        <p:spPr>
          <a:xfrm>
            <a:off x="245481" y="666"/>
            <a:ext cx="1281693" cy="15456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nchorCtr="0"/>
          <a:lstStyle/>
          <a:p>
            <a:pPr algn="ctr"/>
            <a:r>
              <a:rPr lang="en-US" sz="1200" b="1" dirty="0">
                <a:solidFill>
                  <a:srgbClr val="1E4D59"/>
                </a:solidFill>
                <a:cs typeface="Gill Sans Nova Ultra Bold" panose="020F0502020204030204" pitchFamily="34" charset="0"/>
              </a:rPr>
              <a:t>Activity 4.1.2</a:t>
            </a:r>
            <a:endParaRPr lang="en-US" sz="1200" dirty="0"/>
          </a:p>
        </p:txBody>
      </p:sp>
      <p:pic>
        <p:nvPicPr>
          <p:cNvPr id="47" name="Picture 46">
            <a:extLst>
              <a:ext uri="{FF2B5EF4-FFF2-40B4-BE49-F238E27FC236}">
                <a16:creationId xmlns:a16="http://schemas.microsoft.com/office/drawing/2014/main" id="{7777A583-11E1-7A47-BC64-D38AEE39F875}"/>
              </a:ext>
            </a:extLst>
          </p:cNvPr>
          <p:cNvPicPr>
            <a:picLocks noChangeAspect="1"/>
          </p:cNvPicPr>
          <p:nvPr/>
        </p:nvPicPr>
        <p:blipFill>
          <a:blip r:embed="rId5"/>
          <a:stretch>
            <a:fillRect/>
          </a:stretch>
        </p:blipFill>
        <p:spPr>
          <a:xfrm>
            <a:off x="390524" y="463153"/>
            <a:ext cx="991607" cy="945841"/>
          </a:xfrm>
          <a:prstGeom prst="rect">
            <a:avLst/>
          </a:prstGeom>
        </p:spPr>
      </p:pic>
      <p:cxnSp>
        <p:nvCxnSpPr>
          <p:cNvPr id="41" name="Straight Connector 40">
            <a:extLst>
              <a:ext uri="{FF2B5EF4-FFF2-40B4-BE49-F238E27FC236}">
                <a16:creationId xmlns:a16="http://schemas.microsoft.com/office/drawing/2014/main" id="{B77264D0-7AD3-144C-B00A-4045B088A6AD}"/>
              </a:ext>
            </a:extLst>
          </p:cNvPr>
          <p:cNvCxnSpPr>
            <a:cxnSpLocks/>
          </p:cNvCxnSpPr>
          <p:nvPr/>
        </p:nvCxnSpPr>
        <p:spPr>
          <a:xfrm flipH="1">
            <a:off x="390524" y="6412066"/>
            <a:ext cx="3158219" cy="1"/>
          </a:xfrm>
          <a:prstGeom prst="line">
            <a:avLst/>
          </a:prstGeom>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9C3D936C-DBC2-C041-8082-681866600A42}"/>
              </a:ext>
            </a:extLst>
          </p:cNvPr>
          <p:cNvSpPr/>
          <p:nvPr/>
        </p:nvSpPr>
        <p:spPr>
          <a:xfrm>
            <a:off x="836332" y="1858243"/>
            <a:ext cx="2928526" cy="144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pPr lvl="0">
              <a:spcAft>
                <a:spcPts val="2200"/>
              </a:spcAft>
            </a:pPr>
            <a:r>
              <a:rPr lang="en-US" sz="1000" dirty="0">
                <a:solidFill>
                  <a:schemeClr val="accent1"/>
                </a:solidFill>
              </a:rPr>
              <a:t>Difficulty: </a:t>
            </a:r>
            <a:r>
              <a:rPr lang="en-US" sz="1000" i="1" dirty="0">
                <a:solidFill>
                  <a:schemeClr val="accent1"/>
                </a:solidFill>
              </a:rPr>
              <a:t>Moderate</a:t>
            </a:r>
            <a:endParaRPr lang="en-US" sz="1000" dirty="0">
              <a:solidFill>
                <a:schemeClr val="accent1"/>
              </a:solidFill>
            </a:endParaRPr>
          </a:p>
          <a:p>
            <a:pPr lvl="0">
              <a:spcAft>
                <a:spcPts val="400"/>
              </a:spcAft>
            </a:pPr>
            <a:r>
              <a:rPr lang="en-US" sz="1000" dirty="0">
                <a:solidFill>
                  <a:schemeClr val="accent1"/>
                </a:solidFill>
              </a:rPr>
              <a:t>Preparation time: </a:t>
            </a:r>
            <a:r>
              <a:rPr lang="en-US" sz="1000" i="1" dirty="0">
                <a:solidFill>
                  <a:schemeClr val="accent1"/>
                </a:solidFill>
              </a:rPr>
              <a:t>5 minutes</a:t>
            </a:r>
          </a:p>
          <a:p>
            <a:pPr lvl="0">
              <a:spcAft>
                <a:spcPts val="2200"/>
              </a:spcAft>
            </a:pPr>
            <a:r>
              <a:rPr lang="en-US" sz="1000" dirty="0">
                <a:solidFill>
                  <a:schemeClr val="accent1"/>
                </a:solidFill>
              </a:rPr>
              <a:t>Running time: </a:t>
            </a:r>
            <a:r>
              <a:rPr lang="en-US" sz="1000" i="1" dirty="0">
                <a:solidFill>
                  <a:schemeClr val="accent1"/>
                </a:solidFill>
              </a:rPr>
              <a:t>30 minutes</a:t>
            </a:r>
            <a:endParaRPr lang="en-US" sz="1000" dirty="0">
              <a:solidFill>
                <a:schemeClr val="accent1"/>
              </a:solidFill>
            </a:endParaRPr>
          </a:p>
          <a:p>
            <a:pPr lvl="0">
              <a:spcAft>
                <a:spcPts val="1000"/>
              </a:spcAft>
            </a:pPr>
            <a:r>
              <a:rPr lang="en-US" sz="1000" dirty="0">
                <a:solidFill>
                  <a:schemeClr val="accent1"/>
                </a:solidFill>
              </a:rPr>
              <a:t>Materials: </a:t>
            </a:r>
            <a:r>
              <a:rPr lang="en-US" sz="1000" i="1" dirty="0">
                <a:solidFill>
                  <a:schemeClr val="accent1"/>
                </a:solidFill>
              </a:rPr>
              <a:t>A4 paper, post-its, sharpies</a:t>
            </a:r>
          </a:p>
        </p:txBody>
      </p:sp>
      <p:grpSp>
        <p:nvGrpSpPr>
          <p:cNvPr id="49" name="Group 48">
            <a:extLst>
              <a:ext uri="{FF2B5EF4-FFF2-40B4-BE49-F238E27FC236}">
                <a16:creationId xmlns:a16="http://schemas.microsoft.com/office/drawing/2014/main" id="{A94E1D4D-DE2B-464B-8E57-F29047374FBE}"/>
              </a:ext>
            </a:extLst>
          </p:cNvPr>
          <p:cNvGrpSpPr/>
          <p:nvPr/>
        </p:nvGrpSpPr>
        <p:grpSpPr>
          <a:xfrm>
            <a:off x="414768" y="1803007"/>
            <a:ext cx="373637" cy="297960"/>
            <a:chOff x="409362" y="2090841"/>
            <a:chExt cx="487634" cy="388868"/>
          </a:xfrm>
        </p:grpSpPr>
        <p:sp>
          <p:nvSpPr>
            <p:cNvPr id="50" name="Rectangle 49">
              <a:extLst>
                <a:ext uri="{FF2B5EF4-FFF2-40B4-BE49-F238E27FC236}">
                  <a16:creationId xmlns:a16="http://schemas.microsoft.com/office/drawing/2014/main" id="{75C8256D-1736-A44F-B4CF-D05AB6060E7F}"/>
                </a:ext>
              </a:extLst>
            </p:cNvPr>
            <p:cNvSpPr/>
            <p:nvPr/>
          </p:nvSpPr>
          <p:spPr>
            <a:xfrm>
              <a:off x="767626" y="2090841"/>
              <a:ext cx="129370" cy="38886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1" name="Rectangle 50">
              <a:extLst>
                <a:ext uri="{FF2B5EF4-FFF2-40B4-BE49-F238E27FC236}">
                  <a16:creationId xmlns:a16="http://schemas.microsoft.com/office/drawing/2014/main" id="{9483034B-F357-FE4D-9F80-CBC3EABB2AA2}"/>
                </a:ext>
              </a:extLst>
            </p:cNvPr>
            <p:cNvSpPr/>
            <p:nvPr/>
          </p:nvSpPr>
          <p:spPr>
            <a:xfrm>
              <a:off x="409362" y="2363048"/>
              <a:ext cx="129370" cy="116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5C6752F7-F9E9-3D43-826E-EF2F5C829650}"/>
                </a:ext>
              </a:extLst>
            </p:cNvPr>
            <p:cNvSpPr/>
            <p:nvPr/>
          </p:nvSpPr>
          <p:spPr>
            <a:xfrm>
              <a:off x="587587" y="2246388"/>
              <a:ext cx="129370" cy="2333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3" name="Picture 52">
            <a:extLst>
              <a:ext uri="{FF2B5EF4-FFF2-40B4-BE49-F238E27FC236}">
                <a16:creationId xmlns:a16="http://schemas.microsoft.com/office/drawing/2014/main" id="{2C8CF8F3-86B5-C046-A410-B57190D17561}"/>
              </a:ext>
            </a:extLst>
          </p:cNvPr>
          <p:cNvPicPr>
            <a:picLocks noChangeAspect="1"/>
          </p:cNvPicPr>
          <p:nvPr/>
        </p:nvPicPr>
        <p:blipFill>
          <a:blip r:embed="rId6"/>
          <a:stretch>
            <a:fillRect/>
          </a:stretch>
        </p:blipFill>
        <p:spPr>
          <a:xfrm>
            <a:off x="441510" y="2364826"/>
            <a:ext cx="357387" cy="357387"/>
          </a:xfrm>
          <a:prstGeom prst="rect">
            <a:avLst/>
          </a:prstGeom>
        </p:spPr>
      </p:pic>
      <p:pic>
        <p:nvPicPr>
          <p:cNvPr id="54" name="Picture 53">
            <a:extLst>
              <a:ext uri="{FF2B5EF4-FFF2-40B4-BE49-F238E27FC236}">
                <a16:creationId xmlns:a16="http://schemas.microsoft.com/office/drawing/2014/main" id="{7F086901-6C02-3541-B68A-B2C9055C8FDA}"/>
              </a:ext>
            </a:extLst>
          </p:cNvPr>
          <p:cNvPicPr>
            <a:picLocks noChangeAspect="1"/>
          </p:cNvPicPr>
          <p:nvPr/>
        </p:nvPicPr>
        <p:blipFill>
          <a:blip r:embed="rId7"/>
          <a:stretch>
            <a:fillRect/>
          </a:stretch>
        </p:blipFill>
        <p:spPr>
          <a:xfrm>
            <a:off x="441510" y="2952578"/>
            <a:ext cx="353147" cy="335490"/>
          </a:xfrm>
          <a:prstGeom prst="rect">
            <a:avLst/>
          </a:prstGeom>
        </p:spPr>
      </p:pic>
    </p:spTree>
    <p:extLst>
      <p:ext uri="{BB962C8B-B14F-4D97-AF65-F5344CB8AC3E}">
        <p14:creationId xmlns:p14="http://schemas.microsoft.com/office/powerpoint/2010/main" val="3069671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57C48-6A10-644F-B70F-A100257726CD}"/>
              </a:ext>
            </a:extLst>
          </p:cNvPr>
          <p:cNvSpPr>
            <a:spLocks noGrp="1"/>
          </p:cNvSpPr>
          <p:nvPr>
            <p:ph type="title"/>
          </p:nvPr>
        </p:nvSpPr>
        <p:spPr>
          <a:xfrm>
            <a:off x="1527174" y="390525"/>
            <a:ext cx="5638799" cy="1136650"/>
          </a:xfrm>
        </p:spPr>
        <p:txBody>
          <a:bodyPr lIns="144000" tIns="108000" anchor="ctr">
            <a:noAutofit/>
          </a:bodyPr>
          <a:lstStyle/>
          <a:p>
            <a:pPr lvl="0" defTabSz="457200">
              <a:lnSpc>
                <a:spcPct val="100000"/>
              </a:lnSpc>
              <a:spcBef>
                <a:spcPts val="0"/>
              </a:spcBef>
            </a:pPr>
            <a:r>
              <a:rPr lang="en-US" sz="2800" b="1" dirty="0">
                <a:solidFill>
                  <a:schemeClr val="accent1"/>
                </a:solidFill>
                <a:cs typeface="Gill Sans Nova Ultra Bold" panose="020F0502020204030204" pitchFamily="34" charset="0"/>
              </a:rPr>
              <a:t>Rules of brainstorming</a:t>
            </a:r>
            <a:endParaRPr lang="en-US" b="1" dirty="0">
              <a:solidFill>
                <a:schemeClr val="accent1"/>
              </a:solidFill>
              <a:cs typeface="Gill Sans Nova Ultra Bold" panose="020F0502020204030204" pitchFamily="34" charset="0"/>
            </a:endParaRPr>
          </a:p>
        </p:txBody>
      </p:sp>
      <p:sp>
        <p:nvSpPr>
          <p:cNvPr id="4" name="Footer Placeholder 3">
            <a:extLst>
              <a:ext uri="{FF2B5EF4-FFF2-40B4-BE49-F238E27FC236}">
                <a16:creationId xmlns:a16="http://schemas.microsoft.com/office/drawing/2014/main" id="{B43C581F-502D-8444-99B2-529104FD612C}"/>
              </a:ext>
            </a:extLst>
          </p:cNvPr>
          <p:cNvSpPr>
            <a:spLocks noGrp="1"/>
          </p:cNvSpPr>
          <p:nvPr>
            <p:ph type="ftr" sz="quarter" idx="11"/>
          </p:nvPr>
        </p:nvSpPr>
        <p:spPr/>
        <p:txBody>
          <a:bodyPr/>
          <a:lstStyle/>
          <a:p>
            <a:r>
              <a:rPr lang="en-AU" dirty="0"/>
              <a:t>Global Disaster Preparedness Center  |  Designing Solutions for Urban Community Resilience</a:t>
            </a:r>
            <a:endParaRPr lang="en-US" dirty="0"/>
          </a:p>
        </p:txBody>
      </p:sp>
      <p:sp>
        <p:nvSpPr>
          <p:cNvPr id="5" name="Slide Number Placeholder 4">
            <a:extLst>
              <a:ext uri="{FF2B5EF4-FFF2-40B4-BE49-F238E27FC236}">
                <a16:creationId xmlns:a16="http://schemas.microsoft.com/office/drawing/2014/main" id="{981D3E95-BB45-9E40-9397-5B3D5DBE21D7}"/>
              </a:ext>
            </a:extLst>
          </p:cNvPr>
          <p:cNvSpPr>
            <a:spLocks noGrp="1"/>
          </p:cNvSpPr>
          <p:nvPr>
            <p:ph type="sldNum" sz="quarter" idx="12"/>
          </p:nvPr>
        </p:nvSpPr>
        <p:spPr/>
        <p:txBody>
          <a:bodyPr/>
          <a:lstStyle/>
          <a:p>
            <a:fld id="{3332C684-C74E-B44D-82B0-F0756951FDF2}" type="slidenum">
              <a:rPr lang="en-US" smtClean="0"/>
              <a:t>13</a:t>
            </a:fld>
            <a:endParaRPr lang="en-US" dirty="0"/>
          </a:p>
        </p:txBody>
      </p:sp>
      <p:sp>
        <p:nvSpPr>
          <p:cNvPr id="45" name="Rectangle 44">
            <a:extLst>
              <a:ext uri="{FF2B5EF4-FFF2-40B4-BE49-F238E27FC236}">
                <a16:creationId xmlns:a16="http://schemas.microsoft.com/office/drawing/2014/main" id="{AA2C08E7-F220-2341-8122-B305CE0DF208}"/>
              </a:ext>
            </a:extLst>
          </p:cNvPr>
          <p:cNvSpPr/>
          <p:nvPr/>
        </p:nvSpPr>
        <p:spPr>
          <a:xfrm>
            <a:off x="3770391" y="1618484"/>
            <a:ext cx="3389313" cy="479358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150000"/>
              </a:lnSpc>
            </a:pPr>
            <a:endParaRPr lang="en-US" sz="2000" dirty="0">
              <a:solidFill>
                <a:schemeClr val="tx1"/>
              </a:solidFill>
            </a:endParaRPr>
          </a:p>
        </p:txBody>
      </p:sp>
      <p:sp>
        <p:nvSpPr>
          <p:cNvPr id="61" name="Rectangle 60">
            <a:extLst>
              <a:ext uri="{FF2B5EF4-FFF2-40B4-BE49-F238E27FC236}">
                <a16:creationId xmlns:a16="http://schemas.microsoft.com/office/drawing/2014/main" id="{88DE1E30-85FE-CC4B-9035-DD9FEBAE08FC}"/>
              </a:ext>
            </a:extLst>
          </p:cNvPr>
          <p:cNvSpPr/>
          <p:nvPr/>
        </p:nvSpPr>
        <p:spPr>
          <a:xfrm>
            <a:off x="390525" y="3496864"/>
            <a:ext cx="3389314" cy="2531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lvl="0">
              <a:spcAft>
                <a:spcPts val="1000"/>
              </a:spcAft>
            </a:pPr>
            <a:r>
              <a:rPr lang="en-US" sz="1400" b="1" dirty="0">
                <a:solidFill>
                  <a:schemeClr val="accent1"/>
                </a:solidFill>
              </a:rPr>
              <a:t>Key points for facilitators  </a:t>
            </a:r>
            <a:endParaRPr lang="en-US" sz="1400" dirty="0">
              <a:solidFill>
                <a:schemeClr val="accent1"/>
              </a:solidFill>
            </a:endParaRPr>
          </a:p>
          <a:p>
            <a:pPr marL="213750" indent="-213750">
              <a:spcAft>
                <a:spcPts val="400"/>
              </a:spcAft>
              <a:buFont typeface="Arial" panose="020B0604020202020204" pitchFamily="34" charset="0"/>
              <a:buChar char="•"/>
            </a:pPr>
            <a:r>
              <a:rPr lang="en-US" sz="1000" dirty="0">
                <a:solidFill>
                  <a:schemeClr val="accent1"/>
                </a:solidFill>
              </a:rPr>
              <a:t>Brainstorming is a fun and quick way to come up with lots of ideas in a short space of time</a:t>
            </a:r>
          </a:p>
          <a:p>
            <a:pPr marL="213750" indent="-213750">
              <a:spcAft>
                <a:spcPts val="400"/>
              </a:spcAft>
              <a:buFont typeface="Arial" panose="020B0604020202020204" pitchFamily="34" charset="0"/>
              <a:buChar char="•"/>
            </a:pPr>
            <a:r>
              <a:rPr lang="en-US" sz="1000" dirty="0">
                <a:solidFill>
                  <a:schemeClr val="accent1"/>
                </a:solidFill>
              </a:rPr>
              <a:t>The rules are important to help get the most of out of the participants</a:t>
            </a:r>
          </a:p>
          <a:p>
            <a:pPr lvl="0">
              <a:spcBef>
                <a:spcPts val="1000"/>
              </a:spcBef>
              <a:spcAft>
                <a:spcPts val="1000"/>
              </a:spcAft>
            </a:pPr>
            <a:r>
              <a:rPr lang="en-US" sz="1400" b="1" dirty="0">
                <a:solidFill>
                  <a:srgbClr val="1E4D59"/>
                </a:solidFill>
              </a:rPr>
              <a:t>Key learning points </a:t>
            </a:r>
            <a:endParaRPr lang="en-US" sz="1400" dirty="0">
              <a:solidFill>
                <a:srgbClr val="1E4D59"/>
              </a:solidFill>
            </a:endParaRPr>
          </a:p>
          <a:p>
            <a:pPr marL="213750" lvl="0" indent="-213750">
              <a:spcAft>
                <a:spcPts val="400"/>
              </a:spcAft>
              <a:buFont typeface="Arial" panose="020B0604020202020204" pitchFamily="34" charset="0"/>
              <a:buChar char="•"/>
            </a:pPr>
            <a:r>
              <a:rPr lang="en-US" sz="1000" dirty="0">
                <a:solidFill>
                  <a:srgbClr val="1E4D59"/>
                </a:solidFill>
              </a:rPr>
              <a:t>For brainstorming to work well, people need to understand the rules </a:t>
            </a:r>
          </a:p>
          <a:p>
            <a:pPr marL="213750" lvl="0" indent="-213750">
              <a:spcAft>
                <a:spcPts val="400"/>
              </a:spcAft>
              <a:buFont typeface="Arial" panose="020B0604020202020204" pitchFamily="34" charset="0"/>
              <a:buChar char="•"/>
            </a:pPr>
            <a:r>
              <a:rPr lang="en-US" sz="1000" dirty="0">
                <a:solidFill>
                  <a:srgbClr val="1E4D59"/>
                </a:solidFill>
              </a:rPr>
              <a:t>Going for volume is one of the most important points </a:t>
            </a:r>
          </a:p>
          <a:p>
            <a:pPr marL="213750" indent="-213750">
              <a:spcAft>
                <a:spcPts val="400"/>
              </a:spcAft>
              <a:buFont typeface="Arial" panose="020B0604020202020204" pitchFamily="34" charset="0"/>
              <a:buChar char="•"/>
            </a:pPr>
            <a:endParaRPr lang="en-US" sz="1400" i="1" dirty="0">
              <a:solidFill>
                <a:schemeClr val="accent1"/>
              </a:solidFill>
            </a:endParaRPr>
          </a:p>
        </p:txBody>
      </p:sp>
      <p:sp>
        <p:nvSpPr>
          <p:cNvPr id="62" name="Rectangle 61">
            <a:extLst>
              <a:ext uri="{FF2B5EF4-FFF2-40B4-BE49-F238E27FC236}">
                <a16:creationId xmlns:a16="http://schemas.microsoft.com/office/drawing/2014/main" id="{9089D42D-9943-E745-AEC5-E6098CAB5D16}"/>
              </a:ext>
            </a:extLst>
          </p:cNvPr>
          <p:cNvSpPr/>
          <p:nvPr/>
        </p:nvSpPr>
        <p:spPr>
          <a:xfrm>
            <a:off x="390525" y="6561879"/>
            <a:ext cx="3389314" cy="3620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noAutofit/>
          </a:bodyPr>
          <a:lstStyle/>
          <a:p>
            <a:pPr lvl="0">
              <a:spcAft>
                <a:spcPts val="600"/>
              </a:spcAft>
            </a:pPr>
            <a:r>
              <a:rPr lang="en-US" sz="1400" b="1" dirty="0">
                <a:solidFill>
                  <a:schemeClr val="accent1"/>
                </a:solidFill>
              </a:rPr>
              <a:t>Process</a:t>
            </a:r>
            <a:endParaRPr lang="en-US" sz="1000" dirty="0">
              <a:solidFill>
                <a:schemeClr val="accent1"/>
              </a:solidFill>
            </a:endParaRPr>
          </a:p>
          <a:p>
            <a:pPr marL="198900" indent="-198900">
              <a:spcAft>
                <a:spcPts val="600"/>
              </a:spcAft>
              <a:buFont typeface="+mj-lt"/>
              <a:buAutoNum type="arabicPeriod"/>
            </a:pPr>
            <a:r>
              <a:rPr lang="en-AU" sz="1000" dirty="0">
                <a:solidFill>
                  <a:schemeClr val="accent1"/>
                </a:solidFill>
              </a:rPr>
              <a:t>Begin by explaining what brainstorming is – it’s a way of coming up with lots of ideas in a short space of time. It can be used in lots of different ways, and today you are going to do it using one particular proven method. </a:t>
            </a:r>
          </a:p>
          <a:p>
            <a:pPr marL="198900" indent="-198900">
              <a:spcAft>
                <a:spcPts val="600"/>
              </a:spcAft>
              <a:buFont typeface="+mj-lt"/>
              <a:buAutoNum type="arabicPeriod"/>
            </a:pPr>
            <a:r>
              <a:rPr lang="en-AU" sz="1000" dirty="0">
                <a:solidFill>
                  <a:schemeClr val="accent1"/>
                </a:solidFill>
              </a:rPr>
              <a:t> Ask participants to volunteer what they think might be a rule of brainstorming. Acknowledge when they get them correct (or almost correct).</a:t>
            </a:r>
          </a:p>
          <a:p>
            <a:pPr marL="198900" indent="-198900">
              <a:spcAft>
                <a:spcPts val="600"/>
              </a:spcAft>
              <a:buFont typeface="+mj-lt"/>
              <a:buAutoNum type="arabicPeriod"/>
            </a:pPr>
            <a:r>
              <a:rPr lang="en-AU" sz="1000" dirty="0">
                <a:solidFill>
                  <a:schemeClr val="accent1"/>
                </a:solidFill>
              </a:rPr>
              <a:t>Ensure they have thought of all the rules. Share any remaining rules they have not come up with. </a:t>
            </a:r>
          </a:p>
          <a:p>
            <a:pPr marL="198900" indent="-198900">
              <a:spcAft>
                <a:spcPts val="600"/>
              </a:spcAft>
              <a:buFont typeface="+mj-lt"/>
              <a:buAutoNum type="arabicPeriod"/>
            </a:pPr>
            <a:r>
              <a:rPr lang="en-AU" sz="1000" dirty="0">
                <a:solidFill>
                  <a:schemeClr val="accent1"/>
                </a:solidFill>
              </a:rPr>
              <a:t>Write them up on a whiteboard or flipchart paper in large font so everyone can see them. These are also in the Resource Library. </a:t>
            </a:r>
          </a:p>
          <a:p>
            <a:pPr marL="198900" indent="-198900">
              <a:spcAft>
                <a:spcPts val="600"/>
              </a:spcAft>
              <a:buFont typeface="+mj-lt"/>
              <a:buAutoNum type="arabicPeriod"/>
            </a:pPr>
            <a:r>
              <a:rPr lang="en-AU" sz="1000" dirty="0">
                <a:solidFill>
                  <a:schemeClr val="accent1"/>
                </a:solidFill>
              </a:rPr>
              <a:t>Prompt with questions:</a:t>
            </a:r>
          </a:p>
          <a:p>
            <a:pPr marL="685800" lvl="1" indent="-228600">
              <a:spcAft>
                <a:spcPts val="600"/>
              </a:spcAft>
              <a:buFont typeface="+mj-lt"/>
              <a:buAutoNum type="alphaLcParenR"/>
            </a:pPr>
            <a:r>
              <a:rPr lang="en-AU" sz="1000" i="1" dirty="0">
                <a:solidFill>
                  <a:schemeClr val="accent1"/>
                </a:solidFill>
              </a:rPr>
              <a:t>Why is each rule important? </a:t>
            </a:r>
          </a:p>
          <a:p>
            <a:pPr marL="685800" lvl="1" indent="-228600">
              <a:spcAft>
                <a:spcPts val="600"/>
              </a:spcAft>
              <a:buFont typeface="+mj-lt"/>
              <a:buAutoNum type="alphaLcParenR"/>
            </a:pPr>
            <a:r>
              <a:rPr lang="en-AU" sz="1000" i="1" dirty="0">
                <a:solidFill>
                  <a:schemeClr val="accent1"/>
                </a:solidFill>
              </a:rPr>
              <a:t>How will it help us achieve our goals?</a:t>
            </a:r>
          </a:p>
          <a:p>
            <a:pPr marL="656100" lvl="1" indent="-198900">
              <a:spcAft>
                <a:spcPts val="600"/>
              </a:spcAft>
              <a:buFont typeface="+mj-lt"/>
              <a:buAutoNum type="alphaLcParenR"/>
            </a:pPr>
            <a:endParaRPr lang="en-AU" sz="1000" dirty="0">
              <a:solidFill>
                <a:schemeClr val="accent1"/>
              </a:solidFill>
            </a:endParaRPr>
          </a:p>
        </p:txBody>
      </p:sp>
      <p:sp>
        <p:nvSpPr>
          <p:cNvPr id="12" name="TextBox 11">
            <a:extLst>
              <a:ext uri="{FF2B5EF4-FFF2-40B4-BE49-F238E27FC236}">
                <a16:creationId xmlns:a16="http://schemas.microsoft.com/office/drawing/2014/main" id="{EBD6405C-90C4-8046-BDE6-91234F9387B7}"/>
              </a:ext>
            </a:extLst>
          </p:cNvPr>
          <p:cNvSpPr txBox="1"/>
          <p:nvPr/>
        </p:nvSpPr>
        <p:spPr>
          <a:xfrm>
            <a:off x="3848137" y="2332602"/>
            <a:ext cx="723275" cy="261610"/>
          </a:xfrm>
          <a:prstGeom prst="rect">
            <a:avLst/>
          </a:prstGeom>
          <a:solidFill>
            <a:schemeClr val="bg1"/>
          </a:solidFill>
        </p:spPr>
        <p:txBody>
          <a:bodyPr wrap="none" rtlCol="0">
            <a:spAutoFit/>
          </a:bodyPr>
          <a:lstStyle/>
          <a:p>
            <a:r>
              <a:rPr lang="en-US" sz="1100" dirty="0"/>
              <a:t>              </a:t>
            </a:r>
          </a:p>
        </p:txBody>
      </p:sp>
      <p:sp>
        <p:nvSpPr>
          <p:cNvPr id="34" name="Shape 653">
            <a:extLst>
              <a:ext uri="{FF2B5EF4-FFF2-40B4-BE49-F238E27FC236}">
                <a16:creationId xmlns:a16="http://schemas.microsoft.com/office/drawing/2014/main" id="{BDB9411F-43B1-C649-B8C3-6E8A55680FC3}"/>
              </a:ext>
            </a:extLst>
          </p:cNvPr>
          <p:cNvSpPr txBox="1"/>
          <p:nvPr/>
        </p:nvSpPr>
        <p:spPr>
          <a:xfrm>
            <a:off x="4050862" y="3178265"/>
            <a:ext cx="3056922" cy="2857804"/>
          </a:xfrm>
          <a:prstGeom prst="rect">
            <a:avLst/>
          </a:prstGeom>
          <a:noFill/>
          <a:ln w="12700">
            <a:miter lim="400000"/>
          </a:ln>
          <a:extLst>
            <a:ext uri="{C572A759-6A51-4108-AA02-DFA0A04FC94B}">
              <ma14:wrappingTextBoxFlag xmlns="" xmlns:ma14="http://schemas.microsoft.com/office/mac/drawingml/2011/main" val="1"/>
            </a:ext>
          </a:extLst>
        </p:spPr>
        <p:txBody>
          <a:bodyPr wrap="square" lIns="53643" tIns="53643" rIns="53643" bIns="53643">
            <a:spAutoFit/>
          </a:bodyPr>
          <a:lstStyle/>
          <a:p>
            <a:pPr marL="320842" indent="-320842" defTabSz="1072866">
              <a:spcBef>
                <a:spcPts val="1600"/>
              </a:spcBef>
              <a:buSzPct val="100000"/>
              <a:buAutoNum type="arabicPeriod"/>
              <a:defRPr sz="2400">
                <a:latin typeface="Roboto-Light"/>
                <a:ea typeface="Roboto-Light"/>
                <a:cs typeface="Roboto-Light"/>
                <a:sym typeface="Roboto-Light"/>
              </a:defRPr>
            </a:pPr>
            <a:r>
              <a:rPr sz="1400" dirty="0">
                <a:latin typeface="Courier" pitchFamily="2" charset="0"/>
              </a:rPr>
              <a:t>Go for </a:t>
            </a:r>
            <a:r>
              <a:rPr lang="en-AU" sz="1400" u="sng" dirty="0">
                <a:latin typeface="Courier" pitchFamily="2" charset="0"/>
              </a:rPr>
              <a:t>quantity</a:t>
            </a:r>
            <a:endParaRPr sz="1400" u="sng" dirty="0">
              <a:latin typeface="Courier" pitchFamily="2" charset="0"/>
            </a:endParaRPr>
          </a:p>
          <a:p>
            <a:pPr marL="320842" indent="-320842" defTabSz="1072866">
              <a:spcBef>
                <a:spcPts val="1600"/>
              </a:spcBef>
              <a:buSzPct val="100000"/>
              <a:buAutoNum type="arabicPeriod"/>
              <a:defRPr sz="2400">
                <a:latin typeface="Roboto-Light"/>
                <a:ea typeface="Roboto-Light"/>
                <a:cs typeface="Roboto-Light"/>
                <a:sym typeface="Roboto-Light"/>
              </a:defRPr>
            </a:pPr>
            <a:r>
              <a:rPr sz="1400" dirty="0">
                <a:latin typeface="Courier" pitchFamily="2" charset="0"/>
              </a:rPr>
              <a:t>Encourage </a:t>
            </a:r>
            <a:r>
              <a:rPr sz="1400" u="sng" dirty="0">
                <a:latin typeface="Courier" pitchFamily="2" charset="0"/>
              </a:rPr>
              <a:t>wild</a:t>
            </a:r>
            <a:r>
              <a:rPr sz="1400" dirty="0">
                <a:latin typeface="Courier" pitchFamily="2" charset="0"/>
              </a:rPr>
              <a:t> ideas</a:t>
            </a:r>
          </a:p>
          <a:p>
            <a:pPr marL="320842" indent="-320842" defTabSz="1072866">
              <a:spcBef>
                <a:spcPts val="1600"/>
              </a:spcBef>
              <a:buSzPct val="100000"/>
              <a:buAutoNum type="arabicPeriod"/>
              <a:defRPr sz="2400">
                <a:latin typeface="Roboto-Light"/>
                <a:ea typeface="Roboto-Light"/>
                <a:cs typeface="Roboto-Light"/>
                <a:sym typeface="Roboto-Light"/>
              </a:defRPr>
            </a:pPr>
            <a:r>
              <a:rPr sz="1400" u="sng" dirty="0">
                <a:latin typeface="Courier" pitchFamily="2" charset="0"/>
              </a:rPr>
              <a:t>Defer</a:t>
            </a:r>
            <a:r>
              <a:rPr sz="1400" dirty="0">
                <a:latin typeface="Courier" pitchFamily="2" charset="0"/>
              </a:rPr>
              <a:t> </a:t>
            </a:r>
            <a:r>
              <a:rPr lang="en-AU" sz="1400" dirty="0">
                <a:latin typeface="Courier" pitchFamily="2" charset="0"/>
              </a:rPr>
              <a:t>judgement</a:t>
            </a:r>
            <a:endParaRPr sz="1400" dirty="0">
              <a:latin typeface="Courier" pitchFamily="2" charset="0"/>
            </a:endParaRPr>
          </a:p>
          <a:p>
            <a:pPr marL="320842" indent="-320842" defTabSz="1072866">
              <a:spcBef>
                <a:spcPts val="1600"/>
              </a:spcBef>
              <a:buSzPct val="100000"/>
              <a:buAutoNum type="arabicPeriod"/>
              <a:defRPr sz="2400">
                <a:latin typeface="Roboto-Light"/>
                <a:ea typeface="Roboto-Light"/>
                <a:cs typeface="Roboto-Light"/>
                <a:sym typeface="Roboto-Light"/>
              </a:defRPr>
            </a:pPr>
            <a:r>
              <a:rPr sz="1400" u="sng" dirty="0">
                <a:latin typeface="Courier" pitchFamily="2" charset="0"/>
              </a:rPr>
              <a:t>One</a:t>
            </a:r>
            <a:r>
              <a:rPr sz="1400" dirty="0">
                <a:latin typeface="Courier" pitchFamily="2" charset="0"/>
              </a:rPr>
              <a:t> conversation at a time</a:t>
            </a:r>
          </a:p>
          <a:p>
            <a:pPr marL="320842" indent="-320842" defTabSz="1072866">
              <a:spcBef>
                <a:spcPts val="1600"/>
              </a:spcBef>
              <a:buSzPct val="100000"/>
              <a:buAutoNum type="arabicPeriod"/>
              <a:defRPr sz="2400">
                <a:latin typeface="Roboto-Light"/>
                <a:ea typeface="Roboto-Light"/>
                <a:cs typeface="Roboto-Light"/>
                <a:sym typeface="Roboto-Light"/>
              </a:defRPr>
            </a:pPr>
            <a:r>
              <a:rPr sz="1400" u="sng" dirty="0">
                <a:latin typeface="Courier" pitchFamily="2" charset="0"/>
              </a:rPr>
              <a:t>Build</a:t>
            </a:r>
            <a:r>
              <a:rPr sz="1400" dirty="0">
                <a:latin typeface="Courier" pitchFamily="2" charset="0"/>
              </a:rPr>
              <a:t> on each other’s idea</a:t>
            </a:r>
            <a:r>
              <a:rPr lang="en-AU" sz="1400" dirty="0">
                <a:latin typeface="Courier" pitchFamily="2" charset="0"/>
              </a:rPr>
              <a:t>s –</a:t>
            </a:r>
            <a:r>
              <a:rPr sz="1400" dirty="0">
                <a:latin typeface="Courier" pitchFamily="2" charset="0"/>
              </a:rPr>
              <a:t> </a:t>
            </a:r>
            <a:r>
              <a:rPr lang="en-AU" sz="1400" dirty="0">
                <a:latin typeface="Courier" pitchFamily="2" charset="0"/>
              </a:rPr>
              <a:t>s</a:t>
            </a:r>
            <a:r>
              <a:rPr sz="1400" dirty="0">
                <a:latin typeface="Courier" pitchFamily="2" charset="0"/>
              </a:rPr>
              <a:t>ay “and”</a:t>
            </a:r>
          </a:p>
          <a:p>
            <a:pPr marL="320842" indent="-320842" defTabSz="1072866">
              <a:spcBef>
                <a:spcPts val="1600"/>
              </a:spcBef>
              <a:buSzPct val="100000"/>
              <a:buAutoNum type="arabicPeriod"/>
              <a:defRPr sz="2400">
                <a:latin typeface="Roboto-Light"/>
                <a:ea typeface="Roboto-Light"/>
                <a:cs typeface="Roboto-Light"/>
                <a:sym typeface="Roboto-Light"/>
              </a:defRPr>
            </a:pPr>
            <a:r>
              <a:rPr sz="1400" u="sng" dirty="0">
                <a:latin typeface="Courier" pitchFamily="2" charset="0"/>
              </a:rPr>
              <a:t>Visualise</a:t>
            </a:r>
            <a:r>
              <a:rPr sz="1400" dirty="0">
                <a:latin typeface="Courier" pitchFamily="2" charset="0"/>
              </a:rPr>
              <a:t> your ideas    </a:t>
            </a:r>
          </a:p>
        </p:txBody>
      </p:sp>
      <p:sp>
        <p:nvSpPr>
          <p:cNvPr id="35" name="Shape 654">
            <a:extLst>
              <a:ext uri="{FF2B5EF4-FFF2-40B4-BE49-F238E27FC236}">
                <a16:creationId xmlns:a16="http://schemas.microsoft.com/office/drawing/2014/main" id="{4FE36352-3FE7-F843-A35E-9C11651F1B6B}"/>
              </a:ext>
            </a:extLst>
          </p:cNvPr>
          <p:cNvSpPr txBox="1"/>
          <p:nvPr/>
        </p:nvSpPr>
        <p:spPr>
          <a:xfrm>
            <a:off x="3770391" y="1868876"/>
            <a:ext cx="3389313" cy="846997"/>
          </a:xfrm>
          <a:prstGeom prst="rect">
            <a:avLst/>
          </a:prstGeom>
          <a:noFill/>
          <a:ln w="12700">
            <a:miter lim="400000"/>
          </a:ln>
          <a:extLst>
            <a:ext uri="{C572A759-6A51-4108-AA02-DFA0A04FC94B}">
              <ma14:wrappingTextBoxFlag xmlns="" xmlns:ma14="http://schemas.microsoft.com/office/mac/drawingml/2011/main" val="1"/>
            </a:ext>
          </a:extLst>
        </p:spPr>
        <p:txBody>
          <a:bodyPr wrap="square" lIns="53643" tIns="53643" rIns="53643" bIns="53643">
            <a:spAutoFit/>
          </a:bodyPr>
          <a:lstStyle>
            <a:lvl1pPr>
              <a:defRPr sz="3600" b="1">
                <a:latin typeface="Roboto-Bold"/>
                <a:ea typeface="Roboto-Bold"/>
                <a:cs typeface="Roboto-Bold"/>
                <a:sym typeface="Roboto-Bold"/>
              </a:defRPr>
            </a:lvl1pPr>
          </a:lstStyle>
          <a:p>
            <a:pPr algn="ctr"/>
            <a:r>
              <a:rPr sz="2400" b="0" dirty="0">
                <a:latin typeface="Courier" pitchFamily="2" charset="0"/>
              </a:rPr>
              <a:t>6 Rules</a:t>
            </a:r>
            <a:r>
              <a:rPr lang="en-US" sz="2400" b="0" dirty="0">
                <a:latin typeface="Courier" pitchFamily="2" charset="0"/>
              </a:rPr>
              <a:t> of Brainstorming</a:t>
            </a:r>
            <a:endParaRPr sz="2400" b="0" dirty="0">
              <a:latin typeface="Courier" pitchFamily="2" charset="0"/>
            </a:endParaRPr>
          </a:p>
        </p:txBody>
      </p:sp>
      <p:pic>
        <p:nvPicPr>
          <p:cNvPr id="21" name="Picture 20">
            <a:extLst>
              <a:ext uri="{FF2B5EF4-FFF2-40B4-BE49-F238E27FC236}">
                <a16:creationId xmlns:a16="http://schemas.microsoft.com/office/drawing/2014/main" id="{102BD66F-B6AD-F44D-8573-6DD0106EF3B2}"/>
              </a:ext>
            </a:extLst>
          </p:cNvPr>
          <p:cNvPicPr>
            <a:picLocks noChangeAspect="1"/>
          </p:cNvPicPr>
          <p:nvPr/>
        </p:nvPicPr>
        <p:blipFill>
          <a:blip r:embed="rId2"/>
          <a:stretch>
            <a:fillRect/>
          </a:stretch>
        </p:blipFill>
        <p:spPr>
          <a:xfrm>
            <a:off x="4556972" y="166371"/>
            <a:ext cx="199893" cy="251589"/>
          </a:xfrm>
          <a:prstGeom prst="rect">
            <a:avLst/>
          </a:prstGeom>
        </p:spPr>
      </p:pic>
      <p:pic>
        <p:nvPicPr>
          <p:cNvPr id="22" name="Picture 21">
            <a:extLst>
              <a:ext uri="{FF2B5EF4-FFF2-40B4-BE49-F238E27FC236}">
                <a16:creationId xmlns:a16="http://schemas.microsoft.com/office/drawing/2014/main" id="{2C2ECCB7-24A4-904C-A455-8F02E9D3638B}"/>
              </a:ext>
            </a:extLst>
          </p:cNvPr>
          <p:cNvPicPr>
            <a:picLocks noChangeAspect="1"/>
          </p:cNvPicPr>
          <p:nvPr/>
        </p:nvPicPr>
        <p:blipFill>
          <a:blip r:embed="rId3"/>
          <a:stretch>
            <a:fillRect/>
          </a:stretch>
        </p:blipFill>
        <p:spPr>
          <a:xfrm>
            <a:off x="5522581" y="173265"/>
            <a:ext cx="206785" cy="237803"/>
          </a:xfrm>
          <a:prstGeom prst="rect">
            <a:avLst/>
          </a:prstGeom>
        </p:spPr>
      </p:pic>
      <p:pic>
        <p:nvPicPr>
          <p:cNvPr id="26" name="Picture 25">
            <a:extLst>
              <a:ext uri="{FF2B5EF4-FFF2-40B4-BE49-F238E27FC236}">
                <a16:creationId xmlns:a16="http://schemas.microsoft.com/office/drawing/2014/main" id="{1C61B7E5-F086-7246-BFC7-1E0A15A5D1FB}"/>
              </a:ext>
            </a:extLst>
          </p:cNvPr>
          <p:cNvPicPr>
            <a:picLocks noChangeAspect="1"/>
          </p:cNvPicPr>
          <p:nvPr/>
        </p:nvPicPr>
        <p:blipFill>
          <a:blip r:embed="rId4"/>
          <a:stretch>
            <a:fillRect/>
          </a:stretch>
        </p:blipFill>
        <p:spPr>
          <a:xfrm>
            <a:off x="6907224" y="180515"/>
            <a:ext cx="261928" cy="206785"/>
          </a:xfrm>
          <a:prstGeom prst="rect">
            <a:avLst/>
          </a:prstGeom>
        </p:spPr>
      </p:pic>
      <p:sp>
        <p:nvSpPr>
          <p:cNvPr id="27" name="Rectangle 26">
            <a:extLst>
              <a:ext uri="{FF2B5EF4-FFF2-40B4-BE49-F238E27FC236}">
                <a16:creationId xmlns:a16="http://schemas.microsoft.com/office/drawing/2014/main" id="{658F5C05-6649-894C-BE83-6E95B0311A5C}"/>
              </a:ext>
            </a:extLst>
          </p:cNvPr>
          <p:cNvSpPr/>
          <p:nvPr/>
        </p:nvSpPr>
        <p:spPr>
          <a:xfrm>
            <a:off x="4817011"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U1</a:t>
            </a:r>
          </a:p>
        </p:txBody>
      </p:sp>
      <p:sp>
        <p:nvSpPr>
          <p:cNvPr id="32" name="Rectangle 31">
            <a:extLst>
              <a:ext uri="{FF2B5EF4-FFF2-40B4-BE49-F238E27FC236}">
                <a16:creationId xmlns:a16="http://schemas.microsoft.com/office/drawing/2014/main" id="{312123FF-A5F4-3541-88C9-6B64572CB0BC}"/>
              </a:ext>
            </a:extLst>
          </p:cNvPr>
          <p:cNvSpPr/>
          <p:nvPr/>
        </p:nvSpPr>
        <p:spPr>
          <a:xfrm>
            <a:off x="5092185"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U2</a:t>
            </a:r>
          </a:p>
        </p:txBody>
      </p:sp>
      <p:grpSp>
        <p:nvGrpSpPr>
          <p:cNvPr id="33" name="Group 32">
            <a:extLst>
              <a:ext uri="{FF2B5EF4-FFF2-40B4-BE49-F238E27FC236}">
                <a16:creationId xmlns:a16="http://schemas.microsoft.com/office/drawing/2014/main" id="{A9C7D4E5-8DBC-7346-9260-3437FDFFD298}"/>
              </a:ext>
            </a:extLst>
          </p:cNvPr>
          <p:cNvGrpSpPr/>
          <p:nvPr/>
        </p:nvGrpSpPr>
        <p:grpSpPr>
          <a:xfrm>
            <a:off x="5797754" y="219189"/>
            <a:ext cx="883274" cy="165434"/>
            <a:chOff x="5797754" y="431068"/>
            <a:chExt cx="883274" cy="165434"/>
          </a:xfrm>
        </p:grpSpPr>
        <p:sp>
          <p:nvSpPr>
            <p:cNvPr id="36" name="Hexagon 180">
              <a:extLst>
                <a:ext uri="{FF2B5EF4-FFF2-40B4-BE49-F238E27FC236}">
                  <a16:creationId xmlns:a16="http://schemas.microsoft.com/office/drawing/2014/main" id="{315FBC80-E5E2-0741-AF2B-1D6E7B302FC1}"/>
                </a:ext>
              </a:extLst>
            </p:cNvPr>
            <p:cNvSpPr/>
            <p:nvPr/>
          </p:nvSpPr>
          <p:spPr>
            <a:xfrm>
              <a:off x="5797754"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 name="Hexagon 180">
              <a:extLst>
                <a:ext uri="{FF2B5EF4-FFF2-40B4-BE49-F238E27FC236}">
                  <a16:creationId xmlns:a16="http://schemas.microsoft.com/office/drawing/2014/main" id="{03482547-4CC3-6647-A1CA-3A47813C7E43}"/>
                </a:ext>
              </a:extLst>
            </p:cNvPr>
            <p:cNvSpPr/>
            <p:nvPr/>
          </p:nvSpPr>
          <p:spPr>
            <a:xfrm>
              <a:off x="6032500"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Hexagon 180">
              <a:extLst>
                <a:ext uri="{FF2B5EF4-FFF2-40B4-BE49-F238E27FC236}">
                  <a16:creationId xmlns:a16="http://schemas.microsoft.com/office/drawing/2014/main" id="{2D494196-A215-D145-915D-DA834C51195F}"/>
                </a:ext>
              </a:extLst>
            </p:cNvPr>
            <p:cNvSpPr/>
            <p:nvPr/>
          </p:nvSpPr>
          <p:spPr>
            <a:xfrm>
              <a:off x="6501993"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Hexagon 180">
              <a:extLst>
                <a:ext uri="{FF2B5EF4-FFF2-40B4-BE49-F238E27FC236}">
                  <a16:creationId xmlns:a16="http://schemas.microsoft.com/office/drawing/2014/main" id="{C201D183-03B3-9A4A-A99F-E0C558CC0DD5}"/>
                </a:ext>
              </a:extLst>
            </p:cNvPr>
            <p:cNvSpPr/>
            <p:nvPr/>
          </p:nvSpPr>
          <p:spPr>
            <a:xfrm>
              <a:off x="6267246"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Rectangle 39">
            <a:extLst>
              <a:ext uri="{FF2B5EF4-FFF2-40B4-BE49-F238E27FC236}">
                <a16:creationId xmlns:a16="http://schemas.microsoft.com/office/drawing/2014/main" id="{1E572B51-E989-1849-85B4-AF06235CC14F}"/>
              </a:ext>
            </a:extLst>
          </p:cNvPr>
          <p:cNvSpPr/>
          <p:nvPr/>
        </p:nvSpPr>
        <p:spPr>
          <a:xfrm>
            <a:off x="6048461" y="442748"/>
            <a:ext cx="144000"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13434B2A-9EC8-BB44-83F9-AF8F03A5539B}"/>
              </a:ext>
            </a:extLst>
          </p:cNvPr>
          <p:cNvGrpSpPr/>
          <p:nvPr/>
        </p:nvGrpSpPr>
        <p:grpSpPr>
          <a:xfrm>
            <a:off x="5797754" y="219189"/>
            <a:ext cx="879331" cy="160053"/>
            <a:chOff x="5797754" y="219189"/>
            <a:chExt cx="879331" cy="160053"/>
          </a:xfrm>
        </p:grpSpPr>
        <p:sp>
          <p:nvSpPr>
            <p:cNvPr id="43" name="TextBox 42">
              <a:extLst>
                <a:ext uri="{FF2B5EF4-FFF2-40B4-BE49-F238E27FC236}">
                  <a16:creationId xmlns:a16="http://schemas.microsoft.com/office/drawing/2014/main" id="{02D8A666-FC47-7947-B5C3-3AA8F46DACC8}"/>
                </a:ext>
              </a:extLst>
            </p:cNvPr>
            <p:cNvSpPr txBox="1"/>
            <p:nvPr/>
          </p:nvSpPr>
          <p:spPr>
            <a:xfrm>
              <a:off x="650331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6</a:t>
              </a:r>
            </a:p>
          </p:txBody>
        </p:sp>
        <p:sp>
          <p:nvSpPr>
            <p:cNvPr id="44" name="TextBox 43">
              <a:extLst>
                <a:ext uri="{FF2B5EF4-FFF2-40B4-BE49-F238E27FC236}">
                  <a16:creationId xmlns:a16="http://schemas.microsoft.com/office/drawing/2014/main" id="{34C046A9-B144-034E-AC5E-6D31F2AE6655}"/>
                </a:ext>
              </a:extLst>
            </p:cNvPr>
            <p:cNvSpPr txBox="1"/>
            <p:nvPr/>
          </p:nvSpPr>
          <p:spPr>
            <a:xfrm>
              <a:off x="6269398"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5</a:t>
              </a:r>
            </a:p>
          </p:txBody>
        </p:sp>
        <p:sp>
          <p:nvSpPr>
            <p:cNvPr id="46" name="TextBox 45">
              <a:extLst>
                <a:ext uri="{FF2B5EF4-FFF2-40B4-BE49-F238E27FC236}">
                  <a16:creationId xmlns:a16="http://schemas.microsoft.com/office/drawing/2014/main" id="{483A93FE-B4EF-844D-9C19-804250A16FEB}"/>
                </a:ext>
              </a:extLst>
            </p:cNvPr>
            <p:cNvSpPr txBox="1"/>
            <p:nvPr/>
          </p:nvSpPr>
          <p:spPr>
            <a:xfrm>
              <a:off x="6033576"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4</a:t>
              </a:r>
            </a:p>
          </p:txBody>
        </p:sp>
        <p:sp>
          <p:nvSpPr>
            <p:cNvPr id="47" name="TextBox 46">
              <a:extLst>
                <a:ext uri="{FF2B5EF4-FFF2-40B4-BE49-F238E27FC236}">
                  <a16:creationId xmlns:a16="http://schemas.microsoft.com/office/drawing/2014/main" id="{CF194165-7B81-0D4F-9B39-69E5BD176871}"/>
                </a:ext>
              </a:extLst>
            </p:cNvPr>
            <p:cNvSpPr txBox="1"/>
            <p:nvPr/>
          </p:nvSpPr>
          <p:spPr>
            <a:xfrm>
              <a:off x="579775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3</a:t>
              </a:r>
            </a:p>
          </p:txBody>
        </p:sp>
      </p:grpSp>
      <p:sp>
        <p:nvSpPr>
          <p:cNvPr id="48" name="Rectangle 47">
            <a:extLst>
              <a:ext uri="{FF2B5EF4-FFF2-40B4-BE49-F238E27FC236}">
                <a16:creationId xmlns:a16="http://schemas.microsoft.com/office/drawing/2014/main" id="{59F22054-E588-074B-9341-CE110DA6F049}"/>
              </a:ext>
            </a:extLst>
          </p:cNvPr>
          <p:cNvSpPr/>
          <p:nvPr/>
        </p:nvSpPr>
        <p:spPr>
          <a:xfrm>
            <a:off x="245481" y="666"/>
            <a:ext cx="1281693" cy="15456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nchorCtr="0"/>
          <a:lstStyle/>
          <a:p>
            <a:pPr algn="ctr"/>
            <a:r>
              <a:rPr lang="en-US" sz="1200" b="1" dirty="0">
                <a:solidFill>
                  <a:srgbClr val="1E4D59"/>
                </a:solidFill>
                <a:cs typeface="Gill Sans Nova Ultra Bold" panose="020F0502020204030204" pitchFamily="34" charset="0"/>
              </a:rPr>
              <a:t>Activity 4.1.3</a:t>
            </a:r>
            <a:endParaRPr lang="en-US" sz="1200" dirty="0"/>
          </a:p>
        </p:txBody>
      </p:sp>
      <p:pic>
        <p:nvPicPr>
          <p:cNvPr id="49" name="Picture 48">
            <a:extLst>
              <a:ext uri="{FF2B5EF4-FFF2-40B4-BE49-F238E27FC236}">
                <a16:creationId xmlns:a16="http://schemas.microsoft.com/office/drawing/2014/main" id="{1B3AD543-CC8F-574D-A947-E33BACADF247}"/>
              </a:ext>
            </a:extLst>
          </p:cNvPr>
          <p:cNvPicPr>
            <a:picLocks noChangeAspect="1"/>
          </p:cNvPicPr>
          <p:nvPr/>
        </p:nvPicPr>
        <p:blipFill>
          <a:blip r:embed="rId5"/>
          <a:stretch>
            <a:fillRect/>
          </a:stretch>
        </p:blipFill>
        <p:spPr>
          <a:xfrm>
            <a:off x="390524" y="463153"/>
            <a:ext cx="991607" cy="945841"/>
          </a:xfrm>
          <a:prstGeom prst="rect">
            <a:avLst/>
          </a:prstGeom>
        </p:spPr>
      </p:pic>
      <p:cxnSp>
        <p:nvCxnSpPr>
          <p:cNvPr id="41" name="Straight Connector 40">
            <a:extLst>
              <a:ext uri="{FF2B5EF4-FFF2-40B4-BE49-F238E27FC236}">
                <a16:creationId xmlns:a16="http://schemas.microsoft.com/office/drawing/2014/main" id="{E1486DBB-361B-5246-AB18-76D44693ABA5}"/>
              </a:ext>
            </a:extLst>
          </p:cNvPr>
          <p:cNvCxnSpPr>
            <a:cxnSpLocks/>
          </p:cNvCxnSpPr>
          <p:nvPr/>
        </p:nvCxnSpPr>
        <p:spPr>
          <a:xfrm flipH="1">
            <a:off x="390524" y="6412066"/>
            <a:ext cx="3158219" cy="1"/>
          </a:xfrm>
          <a:prstGeom prst="line">
            <a:avLst/>
          </a:prstGeom>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B46CEF62-1F09-A343-84E8-7FEE4A67DAC3}"/>
              </a:ext>
            </a:extLst>
          </p:cNvPr>
          <p:cNvSpPr/>
          <p:nvPr/>
        </p:nvSpPr>
        <p:spPr>
          <a:xfrm>
            <a:off x="836332" y="1858243"/>
            <a:ext cx="2928526" cy="144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pPr lvl="0">
              <a:spcAft>
                <a:spcPts val="2200"/>
              </a:spcAft>
            </a:pPr>
            <a:r>
              <a:rPr lang="en-US" sz="1000" dirty="0">
                <a:solidFill>
                  <a:schemeClr val="accent1"/>
                </a:solidFill>
              </a:rPr>
              <a:t>Difficulty: </a:t>
            </a:r>
            <a:r>
              <a:rPr lang="en-US" sz="1000" i="1" dirty="0">
                <a:solidFill>
                  <a:schemeClr val="accent1"/>
                </a:solidFill>
              </a:rPr>
              <a:t>Easy</a:t>
            </a:r>
            <a:endParaRPr lang="en-US" sz="1000" dirty="0">
              <a:solidFill>
                <a:schemeClr val="accent1"/>
              </a:solidFill>
            </a:endParaRPr>
          </a:p>
          <a:p>
            <a:pPr lvl="0">
              <a:spcAft>
                <a:spcPts val="400"/>
              </a:spcAft>
            </a:pPr>
            <a:r>
              <a:rPr lang="en-US" sz="1000" dirty="0">
                <a:solidFill>
                  <a:schemeClr val="accent1"/>
                </a:solidFill>
              </a:rPr>
              <a:t>Preparation time: </a:t>
            </a:r>
            <a:r>
              <a:rPr lang="en-US" sz="1000" i="1" dirty="0">
                <a:solidFill>
                  <a:schemeClr val="accent1"/>
                </a:solidFill>
              </a:rPr>
              <a:t>5 minutes</a:t>
            </a:r>
          </a:p>
          <a:p>
            <a:pPr lvl="0">
              <a:spcAft>
                <a:spcPts val="2200"/>
              </a:spcAft>
            </a:pPr>
            <a:r>
              <a:rPr lang="en-US" sz="1000" dirty="0">
                <a:solidFill>
                  <a:schemeClr val="accent1"/>
                </a:solidFill>
              </a:rPr>
              <a:t>Running time: </a:t>
            </a:r>
            <a:r>
              <a:rPr lang="en-US" sz="1000" i="1" dirty="0">
                <a:solidFill>
                  <a:schemeClr val="accent1"/>
                </a:solidFill>
              </a:rPr>
              <a:t>10 minutes</a:t>
            </a:r>
            <a:endParaRPr lang="en-US" sz="1000" dirty="0">
              <a:solidFill>
                <a:schemeClr val="accent1"/>
              </a:solidFill>
            </a:endParaRPr>
          </a:p>
          <a:p>
            <a:pPr lvl="0">
              <a:spcAft>
                <a:spcPts val="1000"/>
              </a:spcAft>
            </a:pPr>
            <a:r>
              <a:rPr lang="en-US" sz="1000" dirty="0">
                <a:solidFill>
                  <a:schemeClr val="accent1"/>
                </a:solidFill>
              </a:rPr>
              <a:t>Materials: </a:t>
            </a:r>
            <a:r>
              <a:rPr lang="en-US" sz="1000" i="1" dirty="0">
                <a:solidFill>
                  <a:schemeClr val="accent1"/>
                </a:solidFill>
              </a:rPr>
              <a:t>Whiteboard or flipchart paper, markers</a:t>
            </a:r>
          </a:p>
        </p:txBody>
      </p:sp>
      <p:grpSp>
        <p:nvGrpSpPr>
          <p:cNvPr id="51" name="Group 50">
            <a:extLst>
              <a:ext uri="{FF2B5EF4-FFF2-40B4-BE49-F238E27FC236}">
                <a16:creationId xmlns:a16="http://schemas.microsoft.com/office/drawing/2014/main" id="{292F82DE-3C7C-204E-80AB-F06D3D94B0E7}"/>
              </a:ext>
            </a:extLst>
          </p:cNvPr>
          <p:cNvGrpSpPr/>
          <p:nvPr/>
        </p:nvGrpSpPr>
        <p:grpSpPr>
          <a:xfrm>
            <a:off x="414768" y="1803007"/>
            <a:ext cx="373637" cy="297960"/>
            <a:chOff x="409362" y="2090841"/>
            <a:chExt cx="487634" cy="388868"/>
          </a:xfrm>
        </p:grpSpPr>
        <p:sp>
          <p:nvSpPr>
            <p:cNvPr id="52" name="Rectangle 51">
              <a:extLst>
                <a:ext uri="{FF2B5EF4-FFF2-40B4-BE49-F238E27FC236}">
                  <a16:creationId xmlns:a16="http://schemas.microsoft.com/office/drawing/2014/main" id="{06A1F1F2-D333-0F4B-9F78-2D36387E36B0}"/>
                </a:ext>
              </a:extLst>
            </p:cNvPr>
            <p:cNvSpPr/>
            <p:nvPr/>
          </p:nvSpPr>
          <p:spPr>
            <a:xfrm>
              <a:off x="767626" y="2090841"/>
              <a:ext cx="129370" cy="38886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3" name="Rectangle 52">
              <a:extLst>
                <a:ext uri="{FF2B5EF4-FFF2-40B4-BE49-F238E27FC236}">
                  <a16:creationId xmlns:a16="http://schemas.microsoft.com/office/drawing/2014/main" id="{51634090-C010-2E4F-9227-723EDA3F0851}"/>
                </a:ext>
              </a:extLst>
            </p:cNvPr>
            <p:cNvSpPr/>
            <p:nvPr/>
          </p:nvSpPr>
          <p:spPr>
            <a:xfrm>
              <a:off x="409362" y="2363048"/>
              <a:ext cx="129370" cy="116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ED055298-DFA7-2F44-9ECB-EFFCA58B90D3}"/>
                </a:ext>
              </a:extLst>
            </p:cNvPr>
            <p:cNvSpPr/>
            <p:nvPr/>
          </p:nvSpPr>
          <p:spPr>
            <a:xfrm>
              <a:off x="587587" y="2246388"/>
              <a:ext cx="129370" cy="2333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Picture 54">
            <a:extLst>
              <a:ext uri="{FF2B5EF4-FFF2-40B4-BE49-F238E27FC236}">
                <a16:creationId xmlns:a16="http://schemas.microsoft.com/office/drawing/2014/main" id="{B3ECC16B-15B1-1041-BE7C-2267CE2B5342}"/>
              </a:ext>
            </a:extLst>
          </p:cNvPr>
          <p:cNvPicPr>
            <a:picLocks noChangeAspect="1"/>
          </p:cNvPicPr>
          <p:nvPr/>
        </p:nvPicPr>
        <p:blipFill>
          <a:blip r:embed="rId6"/>
          <a:stretch>
            <a:fillRect/>
          </a:stretch>
        </p:blipFill>
        <p:spPr>
          <a:xfrm>
            <a:off x="441510" y="2364826"/>
            <a:ext cx="357387" cy="357387"/>
          </a:xfrm>
          <a:prstGeom prst="rect">
            <a:avLst/>
          </a:prstGeom>
        </p:spPr>
      </p:pic>
      <p:pic>
        <p:nvPicPr>
          <p:cNvPr id="56" name="Picture 55">
            <a:extLst>
              <a:ext uri="{FF2B5EF4-FFF2-40B4-BE49-F238E27FC236}">
                <a16:creationId xmlns:a16="http://schemas.microsoft.com/office/drawing/2014/main" id="{292E0D3A-D65E-5A44-9001-CC9B8472DB58}"/>
              </a:ext>
            </a:extLst>
          </p:cNvPr>
          <p:cNvPicPr>
            <a:picLocks noChangeAspect="1"/>
          </p:cNvPicPr>
          <p:nvPr/>
        </p:nvPicPr>
        <p:blipFill>
          <a:blip r:embed="rId7"/>
          <a:stretch>
            <a:fillRect/>
          </a:stretch>
        </p:blipFill>
        <p:spPr>
          <a:xfrm>
            <a:off x="441510" y="2952578"/>
            <a:ext cx="353147" cy="335490"/>
          </a:xfrm>
          <a:prstGeom prst="rect">
            <a:avLst/>
          </a:prstGeom>
        </p:spPr>
      </p:pic>
    </p:spTree>
    <p:extLst>
      <p:ext uri="{BB962C8B-B14F-4D97-AF65-F5344CB8AC3E}">
        <p14:creationId xmlns:p14="http://schemas.microsoft.com/office/powerpoint/2010/main" val="279891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57C48-6A10-644F-B70F-A100257726CD}"/>
              </a:ext>
            </a:extLst>
          </p:cNvPr>
          <p:cNvSpPr>
            <a:spLocks noGrp="1"/>
          </p:cNvSpPr>
          <p:nvPr>
            <p:ph type="title"/>
          </p:nvPr>
        </p:nvSpPr>
        <p:spPr>
          <a:xfrm>
            <a:off x="1527174" y="390525"/>
            <a:ext cx="5766761" cy="1136650"/>
          </a:xfrm>
        </p:spPr>
        <p:txBody>
          <a:bodyPr lIns="144000" tIns="108000" anchor="ctr">
            <a:noAutofit/>
          </a:bodyPr>
          <a:lstStyle/>
          <a:p>
            <a:pPr lvl="0" defTabSz="457200">
              <a:lnSpc>
                <a:spcPct val="100000"/>
              </a:lnSpc>
              <a:spcBef>
                <a:spcPts val="0"/>
              </a:spcBef>
            </a:pPr>
            <a:r>
              <a:rPr lang="en-US" sz="2800" b="1" dirty="0">
                <a:solidFill>
                  <a:schemeClr val="accent1"/>
                </a:solidFill>
                <a:ea typeface="+mn-ea"/>
                <a:cs typeface="Gill Sans Nova Ultra Bold" panose="020F0502020204030204" pitchFamily="34" charset="0"/>
              </a:rPr>
              <a:t>Innovation inspiration</a:t>
            </a:r>
            <a:endParaRPr lang="en-US" b="1" dirty="0">
              <a:solidFill>
                <a:schemeClr val="accent1"/>
              </a:solidFill>
              <a:cs typeface="Gill Sans Nova Ultra Bold" panose="020F0502020204030204" pitchFamily="34" charset="0"/>
            </a:endParaRPr>
          </a:p>
        </p:txBody>
      </p:sp>
      <p:sp>
        <p:nvSpPr>
          <p:cNvPr id="4" name="Footer Placeholder 3">
            <a:extLst>
              <a:ext uri="{FF2B5EF4-FFF2-40B4-BE49-F238E27FC236}">
                <a16:creationId xmlns:a16="http://schemas.microsoft.com/office/drawing/2014/main" id="{B43C581F-502D-8444-99B2-529104FD612C}"/>
              </a:ext>
            </a:extLst>
          </p:cNvPr>
          <p:cNvSpPr>
            <a:spLocks noGrp="1"/>
          </p:cNvSpPr>
          <p:nvPr>
            <p:ph type="ftr" sz="quarter" idx="11"/>
          </p:nvPr>
        </p:nvSpPr>
        <p:spPr/>
        <p:txBody>
          <a:bodyPr/>
          <a:lstStyle/>
          <a:p>
            <a:r>
              <a:rPr lang="en-AU" dirty="0"/>
              <a:t>Global Disaster Preparedness Center  |  Designing Solutions for Urban Community Resilience</a:t>
            </a:r>
            <a:endParaRPr lang="en-US" dirty="0"/>
          </a:p>
        </p:txBody>
      </p:sp>
      <p:sp>
        <p:nvSpPr>
          <p:cNvPr id="5" name="Slide Number Placeholder 4">
            <a:extLst>
              <a:ext uri="{FF2B5EF4-FFF2-40B4-BE49-F238E27FC236}">
                <a16:creationId xmlns:a16="http://schemas.microsoft.com/office/drawing/2014/main" id="{981D3E95-BB45-9E40-9397-5B3D5DBE21D7}"/>
              </a:ext>
            </a:extLst>
          </p:cNvPr>
          <p:cNvSpPr>
            <a:spLocks noGrp="1"/>
          </p:cNvSpPr>
          <p:nvPr>
            <p:ph type="sldNum" sz="quarter" idx="12"/>
          </p:nvPr>
        </p:nvSpPr>
        <p:spPr/>
        <p:txBody>
          <a:bodyPr/>
          <a:lstStyle/>
          <a:p>
            <a:fld id="{3332C684-C74E-B44D-82B0-F0756951FDF2}" type="slidenum">
              <a:rPr lang="en-US" smtClean="0"/>
              <a:t>14</a:t>
            </a:fld>
            <a:endParaRPr lang="en-US" dirty="0"/>
          </a:p>
        </p:txBody>
      </p:sp>
      <p:sp>
        <p:nvSpPr>
          <p:cNvPr id="62" name="Rectangle 61">
            <a:extLst>
              <a:ext uri="{FF2B5EF4-FFF2-40B4-BE49-F238E27FC236}">
                <a16:creationId xmlns:a16="http://schemas.microsoft.com/office/drawing/2014/main" id="{9089D42D-9943-E745-AEC5-E6098CAB5D16}"/>
              </a:ext>
            </a:extLst>
          </p:cNvPr>
          <p:cNvSpPr/>
          <p:nvPr/>
        </p:nvSpPr>
        <p:spPr>
          <a:xfrm>
            <a:off x="390525" y="6567039"/>
            <a:ext cx="3389314" cy="3620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noAutofit/>
          </a:bodyPr>
          <a:lstStyle/>
          <a:p>
            <a:pPr lvl="0">
              <a:spcAft>
                <a:spcPts val="600"/>
              </a:spcAft>
            </a:pPr>
            <a:r>
              <a:rPr lang="en-US" sz="1400" b="1" dirty="0">
                <a:solidFill>
                  <a:schemeClr val="accent1"/>
                </a:solidFill>
              </a:rPr>
              <a:t>Process</a:t>
            </a:r>
            <a:endParaRPr lang="en-US" sz="1000" dirty="0">
              <a:solidFill>
                <a:schemeClr val="accent1"/>
              </a:solidFill>
            </a:endParaRPr>
          </a:p>
          <a:p>
            <a:pPr marL="198900" indent="-198900">
              <a:spcAft>
                <a:spcPts val="600"/>
              </a:spcAft>
              <a:buFont typeface="+mj-lt"/>
              <a:buAutoNum type="arabicPeriod"/>
            </a:pPr>
            <a:r>
              <a:rPr lang="en-NZ" sz="1000" dirty="0">
                <a:solidFill>
                  <a:schemeClr val="accent1"/>
                </a:solidFill>
              </a:rPr>
              <a:t>Before you begin the ideation session </a:t>
            </a:r>
            <a:r>
              <a:rPr lang="en-NZ" sz="1000" i="1" dirty="0">
                <a:solidFill>
                  <a:schemeClr val="accent1"/>
                </a:solidFill>
              </a:rPr>
              <a:t>(Activity 4.1.5)</a:t>
            </a:r>
            <a:r>
              <a:rPr lang="en-NZ" sz="1000" dirty="0">
                <a:solidFill>
                  <a:schemeClr val="accent1"/>
                </a:solidFill>
              </a:rPr>
              <a:t>, spend some time researching online different innovations for the opportunity areas relevant to your session e.g. waste management, disaster preparedness etc. Aim for 5-6 strong innovations, more if possible. </a:t>
            </a:r>
          </a:p>
          <a:p>
            <a:pPr marL="198900" indent="-198900">
              <a:spcAft>
                <a:spcPts val="600"/>
              </a:spcAft>
              <a:buFont typeface="+mj-lt"/>
              <a:buAutoNum type="arabicPeriod"/>
            </a:pPr>
            <a:r>
              <a:rPr lang="en-NZ" sz="1000" dirty="0">
                <a:solidFill>
                  <a:schemeClr val="accent1"/>
                </a:solidFill>
              </a:rPr>
              <a:t>Good keywords to include in the google search: </a:t>
            </a:r>
            <a:r>
              <a:rPr lang="en-NZ" sz="1000" i="1" dirty="0">
                <a:solidFill>
                  <a:schemeClr val="accent1"/>
                </a:solidFill>
              </a:rPr>
              <a:t>design, innovation, technology. </a:t>
            </a:r>
            <a:r>
              <a:rPr lang="en-NZ" sz="1000" dirty="0">
                <a:solidFill>
                  <a:schemeClr val="accent1"/>
                </a:solidFill>
              </a:rPr>
              <a:t>Often you will find news articles, or university reports. Any source is fine to use. </a:t>
            </a:r>
          </a:p>
          <a:p>
            <a:pPr marL="198900" indent="-198900">
              <a:spcAft>
                <a:spcPts val="600"/>
              </a:spcAft>
              <a:buFont typeface="+mj-lt"/>
              <a:buAutoNum type="arabicPeriod"/>
            </a:pPr>
            <a:r>
              <a:rPr lang="en-NZ" sz="1000" dirty="0">
                <a:solidFill>
                  <a:schemeClr val="accent1"/>
                </a:solidFill>
              </a:rPr>
              <a:t>It’s important that you </a:t>
            </a:r>
            <a:r>
              <a:rPr lang="en-NZ" sz="1000" u="sng" dirty="0">
                <a:solidFill>
                  <a:schemeClr val="accent1"/>
                </a:solidFill>
              </a:rPr>
              <a:t>do not </a:t>
            </a:r>
            <a:r>
              <a:rPr lang="en-NZ" sz="1000" dirty="0">
                <a:solidFill>
                  <a:schemeClr val="accent1"/>
                </a:solidFill>
              </a:rPr>
              <a:t>filter the innovation inspiration for viability and possibility. You are trying to inspire participants with examples of great innovation. It does not matter if that particular innovation does not directly apply to the current challenges, or that it may not be possible to implement in the environment you are in. </a:t>
            </a:r>
          </a:p>
          <a:p>
            <a:pPr marL="198900" indent="-198900">
              <a:spcAft>
                <a:spcPts val="600"/>
              </a:spcAft>
              <a:buFont typeface="+mj-lt"/>
              <a:buAutoNum type="arabicPeriod"/>
            </a:pPr>
            <a:r>
              <a:rPr lang="en-NZ" sz="1000" dirty="0">
                <a:solidFill>
                  <a:schemeClr val="accent1"/>
                </a:solidFill>
              </a:rPr>
              <a:t>Try to get at least a couple of examples from countries with similar contexts as yours. You can include inspiration from both developed and developing contexts. Remember the idea is to </a:t>
            </a:r>
            <a:r>
              <a:rPr lang="en-NZ" sz="1000" u="sng" dirty="0">
                <a:solidFill>
                  <a:schemeClr val="accent1"/>
                </a:solidFill>
              </a:rPr>
              <a:t>inspire.</a:t>
            </a:r>
            <a:r>
              <a:rPr lang="en-NZ" sz="1000" dirty="0">
                <a:solidFill>
                  <a:schemeClr val="accent1"/>
                </a:solidFill>
              </a:rPr>
              <a:t> You can use the examples from Part 1 Page 12 to help get you started. </a:t>
            </a:r>
          </a:p>
        </p:txBody>
      </p:sp>
      <p:sp>
        <p:nvSpPr>
          <p:cNvPr id="18" name="Rectangle 17">
            <a:extLst>
              <a:ext uri="{FF2B5EF4-FFF2-40B4-BE49-F238E27FC236}">
                <a16:creationId xmlns:a16="http://schemas.microsoft.com/office/drawing/2014/main" id="{B4DDF50E-AF25-3D41-A198-D2B01FE4401B}"/>
              </a:ext>
            </a:extLst>
          </p:cNvPr>
          <p:cNvSpPr/>
          <p:nvPr/>
        </p:nvSpPr>
        <p:spPr>
          <a:xfrm>
            <a:off x="390525" y="3496060"/>
            <a:ext cx="3389314" cy="2172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lvl="0">
              <a:spcAft>
                <a:spcPts val="1000"/>
              </a:spcAft>
            </a:pPr>
            <a:r>
              <a:rPr lang="en-US" sz="1400" b="1" dirty="0">
                <a:solidFill>
                  <a:schemeClr val="accent1"/>
                </a:solidFill>
              </a:rPr>
              <a:t>Key points for facilitators  </a:t>
            </a:r>
            <a:endParaRPr lang="en-US" sz="1400" dirty="0">
              <a:solidFill>
                <a:schemeClr val="accent1"/>
              </a:solidFill>
            </a:endParaRPr>
          </a:p>
          <a:p>
            <a:pPr marL="213750" indent="-213750">
              <a:spcAft>
                <a:spcPts val="400"/>
              </a:spcAft>
              <a:buFont typeface="Arial" panose="020B0604020202020204" pitchFamily="34" charset="0"/>
              <a:buChar char="•"/>
            </a:pPr>
            <a:r>
              <a:rPr lang="en-US" sz="1000" dirty="0">
                <a:solidFill>
                  <a:schemeClr val="accent1"/>
                </a:solidFill>
              </a:rPr>
              <a:t>This requires significant preparation </a:t>
            </a:r>
            <a:r>
              <a:rPr lang="en-US" sz="1000" u="sng" dirty="0">
                <a:solidFill>
                  <a:schemeClr val="accent1"/>
                </a:solidFill>
              </a:rPr>
              <a:t>before</a:t>
            </a:r>
            <a:r>
              <a:rPr lang="en-US" sz="1000" dirty="0">
                <a:solidFill>
                  <a:schemeClr val="accent1"/>
                </a:solidFill>
              </a:rPr>
              <a:t> the session</a:t>
            </a:r>
          </a:p>
          <a:p>
            <a:pPr marL="213750" indent="-213750">
              <a:spcAft>
                <a:spcPts val="400"/>
              </a:spcAft>
              <a:buFont typeface="Arial" panose="020B0604020202020204" pitchFamily="34" charset="0"/>
              <a:buChar char="•"/>
            </a:pPr>
            <a:r>
              <a:rPr lang="en-US" sz="1000" dirty="0">
                <a:solidFill>
                  <a:schemeClr val="accent1"/>
                </a:solidFill>
              </a:rPr>
              <a:t>Inspiration is crucial for helping people think outside of the box</a:t>
            </a:r>
          </a:p>
          <a:p>
            <a:pPr lvl="0">
              <a:spcBef>
                <a:spcPts val="1000"/>
              </a:spcBef>
              <a:spcAft>
                <a:spcPts val="1000"/>
              </a:spcAft>
            </a:pPr>
            <a:r>
              <a:rPr lang="en-US" sz="1400" b="1" dirty="0">
                <a:solidFill>
                  <a:srgbClr val="1E4D59"/>
                </a:solidFill>
              </a:rPr>
              <a:t>Key learning points </a:t>
            </a:r>
            <a:endParaRPr lang="en-US" sz="1400" dirty="0">
              <a:solidFill>
                <a:srgbClr val="1E4D59"/>
              </a:solidFill>
            </a:endParaRPr>
          </a:p>
          <a:p>
            <a:pPr marL="213750" lvl="0" indent="-213750">
              <a:spcAft>
                <a:spcPts val="400"/>
              </a:spcAft>
              <a:buFont typeface="Arial" panose="020B0604020202020204" pitchFamily="34" charset="0"/>
              <a:buChar char="•"/>
            </a:pPr>
            <a:r>
              <a:rPr lang="en-US" sz="1000" dirty="0">
                <a:solidFill>
                  <a:srgbClr val="1E4D59"/>
                </a:solidFill>
              </a:rPr>
              <a:t>Aspects of the inspiring solutions can be incorporated into our ideas to solve the current challenges  </a:t>
            </a:r>
          </a:p>
          <a:p>
            <a:pPr marL="213750" indent="-213750">
              <a:spcAft>
                <a:spcPts val="400"/>
              </a:spcAft>
              <a:buFont typeface="Arial" panose="020B0604020202020204" pitchFamily="34" charset="0"/>
              <a:buChar char="•"/>
            </a:pPr>
            <a:endParaRPr lang="en-US" sz="1400" i="1" dirty="0">
              <a:solidFill>
                <a:schemeClr val="accent1"/>
              </a:solidFill>
            </a:endParaRPr>
          </a:p>
        </p:txBody>
      </p:sp>
      <p:sp>
        <p:nvSpPr>
          <p:cNvPr id="20" name="Rectangle 19">
            <a:extLst>
              <a:ext uri="{FF2B5EF4-FFF2-40B4-BE49-F238E27FC236}">
                <a16:creationId xmlns:a16="http://schemas.microsoft.com/office/drawing/2014/main" id="{F8EB6B0F-083C-8B41-BFE9-DE6D63474B01}"/>
              </a:ext>
            </a:extLst>
          </p:cNvPr>
          <p:cNvSpPr/>
          <p:nvPr/>
        </p:nvSpPr>
        <p:spPr>
          <a:xfrm>
            <a:off x="3779838" y="6567039"/>
            <a:ext cx="3389314" cy="3620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noAutofit/>
          </a:bodyPr>
          <a:lstStyle/>
          <a:p>
            <a:pPr lvl="0">
              <a:spcAft>
                <a:spcPts val="600"/>
              </a:spcAft>
            </a:pPr>
            <a:endParaRPr lang="en-US" sz="1400" dirty="0">
              <a:solidFill>
                <a:schemeClr val="accent1"/>
              </a:solidFill>
            </a:endParaRPr>
          </a:p>
          <a:p>
            <a:pPr marL="228600" indent="-228600">
              <a:spcAft>
                <a:spcPts val="600"/>
              </a:spcAft>
              <a:buFont typeface="+mj-lt"/>
              <a:buAutoNum type="arabicPeriod" startAt="5"/>
            </a:pPr>
            <a:r>
              <a:rPr lang="en-NZ" sz="1000" dirty="0">
                <a:solidFill>
                  <a:schemeClr val="accent1"/>
                </a:solidFill>
              </a:rPr>
              <a:t>Capture the content on slides for either displaying or printing. Make sure they are visual – include pictures, diagrams, examples of how the innovation works and has made a positive impact. Try to simplify the innovation into 5-6 sentences that describe what is is, why it works and the impact that it had. </a:t>
            </a:r>
            <a:r>
              <a:rPr lang="en-NZ" sz="1000" i="1" dirty="0">
                <a:solidFill>
                  <a:schemeClr val="accent1"/>
                </a:solidFill>
              </a:rPr>
              <a:t>(see above for  examples). </a:t>
            </a:r>
          </a:p>
          <a:p>
            <a:pPr marL="228600" indent="-228600">
              <a:spcAft>
                <a:spcPts val="600"/>
              </a:spcAft>
              <a:buFont typeface="+mj-lt"/>
              <a:buAutoNum type="arabicPeriod" startAt="5"/>
            </a:pPr>
            <a:r>
              <a:rPr lang="en-NZ" sz="1000" dirty="0">
                <a:solidFill>
                  <a:schemeClr val="accent1"/>
                </a:solidFill>
              </a:rPr>
              <a:t>Before the ideation session (</a:t>
            </a:r>
            <a:r>
              <a:rPr lang="en-NZ" sz="1000" i="1" dirty="0">
                <a:solidFill>
                  <a:schemeClr val="accent1"/>
                </a:solidFill>
              </a:rPr>
              <a:t>Activity 4.1.5)</a:t>
            </a:r>
            <a:r>
              <a:rPr lang="en-NZ" sz="1000" dirty="0">
                <a:solidFill>
                  <a:schemeClr val="accent1"/>
                </a:solidFill>
              </a:rPr>
              <a:t>, share the slides or print-outs and talk through them with participants.  </a:t>
            </a:r>
            <a:endParaRPr lang="en-AU" sz="1000" dirty="0">
              <a:solidFill>
                <a:schemeClr val="accent1"/>
              </a:solidFill>
            </a:endParaRPr>
          </a:p>
          <a:p>
            <a:pPr marL="228600" indent="-228600">
              <a:spcAft>
                <a:spcPts val="600"/>
              </a:spcAft>
              <a:buFont typeface="+mj-lt"/>
              <a:buAutoNum type="arabicPeriod" startAt="5"/>
            </a:pPr>
            <a:r>
              <a:rPr lang="en-AU" sz="1000" dirty="0">
                <a:solidFill>
                  <a:schemeClr val="accent1"/>
                </a:solidFill>
              </a:rPr>
              <a:t>Prompt with questions:</a:t>
            </a:r>
          </a:p>
          <a:p>
            <a:pPr marL="685800" lvl="1" indent="-228600">
              <a:spcAft>
                <a:spcPts val="600"/>
              </a:spcAft>
              <a:buFont typeface="+mj-lt"/>
              <a:buAutoNum type="alphaLcParenR"/>
            </a:pPr>
            <a:r>
              <a:rPr lang="en-NZ" sz="1000" i="1" dirty="0">
                <a:solidFill>
                  <a:schemeClr val="accent1"/>
                </a:solidFill>
              </a:rPr>
              <a:t>What stood out as being the most exciting innovation to you?</a:t>
            </a:r>
          </a:p>
          <a:p>
            <a:pPr marL="685800" lvl="1" indent="-228600">
              <a:spcAft>
                <a:spcPts val="600"/>
              </a:spcAft>
              <a:buFont typeface="+mj-lt"/>
              <a:buAutoNum type="alphaLcParenR"/>
            </a:pPr>
            <a:r>
              <a:rPr lang="en-NZ" sz="1000" i="1" dirty="0">
                <a:solidFill>
                  <a:schemeClr val="accent1"/>
                </a:solidFill>
              </a:rPr>
              <a:t>Why was that?</a:t>
            </a:r>
          </a:p>
          <a:p>
            <a:pPr marL="685800" lvl="1" indent="-228600">
              <a:spcAft>
                <a:spcPts val="600"/>
              </a:spcAft>
              <a:buFont typeface="+mj-lt"/>
              <a:buAutoNum type="alphaLcParenR"/>
            </a:pPr>
            <a:r>
              <a:rPr lang="en-NZ" sz="1000" i="1" dirty="0">
                <a:solidFill>
                  <a:schemeClr val="accent1"/>
                </a:solidFill>
              </a:rPr>
              <a:t>How do you think some of these could apply to our context?</a:t>
            </a:r>
          </a:p>
        </p:txBody>
      </p:sp>
      <p:pic>
        <p:nvPicPr>
          <p:cNvPr id="21" name="Picture 20">
            <a:extLst>
              <a:ext uri="{FF2B5EF4-FFF2-40B4-BE49-F238E27FC236}">
                <a16:creationId xmlns:a16="http://schemas.microsoft.com/office/drawing/2014/main" id="{18A3E8B9-AAF2-0941-A713-2EEE464C5706}"/>
              </a:ext>
            </a:extLst>
          </p:cNvPr>
          <p:cNvPicPr>
            <a:picLocks noChangeAspect="1"/>
          </p:cNvPicPr>
          <p:nvPr/>
        </p:nvPicPr>
        <p:blipFill>
          <a:blip r:embed="rId2"/>
          <a:stretch>
            <a:fillRect/>
          </a:stretch>
        </p:blipFill>
        <p:spPr>
          <a:xfrm>
            <a:off x="4556972" y="166371"/>
            <a:ext cx="199893" cy="251589"/>
          </a:xfrm>
          <a:prstGeom prst="rect">
            <a:avLst/>
          </a:prstGeom>
        </p:spPr>
      </p:pic>
      <p:pic>
        <p:nvPicPr>
          <p:cNvPr id="23" name="Picture 22">
            <a:extLst>
              <a:ext uri="{FF2B5EF4-FFF2-40B4-BE49-F238E27FC236}">
                <a16:creationId xmlns:a16="http://schemas.microsoft.com/office/drawing/2014/main" id="{09812A90-B903-744A-9091-8941038746CA}"/>
              </a:ext>
            </a:extLst>
          </p:cNvPr>
          <p:cNvPicPr>
            <a:picLocks noChangeAspect="1"/>
          </p:cNvPicPr>
          <p:nvPr/>
        </p:nvPicPr>
        <p:blipFill>
          <a:blip r:embed="rId3"/>
          <a:stretch>
            <a:fillRect/>
          </a:stretch>
        </p:blipFill>
        <p:spPr>
          <a:xfrm>
            <a:off x="5522581" y="173265"/>
            <a:ext cx="206785" cy="237803"/>
          </a:xfrm>
          <a:prstGeom prst="rect">
            <a:avLst/>
          </a:prstGeom>
        </p:spPr>
      </p:pic>
      <p:pic>
        <p:nvPicPr>
          <p:cNvPr id="24" name="Picture 23">
            <a:extLst>
              <a:ext uri="{FF2B5EF4-FFF2-40B4-BE49-F238E27FC236}">
                <a16:creationId xmlns:a16="http://schemas.microsoft.com/office/drawing/2014/main" id="{807612E7-D64E-AF40-8CE7-CCFB087EE428}"/>
              </a:ext>
            </a:extLst>
          </p:cNvPr>
          <p:cNvPicPr>
            <a:picLocks noChangeAspect="1"/>
          </p:cNvPicPr>
          <p:nvPr/>
        </p:nvPicPr>
        <p:blipFill>
          <a:blip r:embed="rId4"/>
          <a:stretch>
            <a:fillRect/>
          </a:stretch>
        </p:blipFill>
        <p:spPr>
          <a:xfrm>
            <a:off x="6907224" y="180515"/>
            <a:ext cx="261928" cy="206785"/>
          </a:xfrm>
          <a:prstGeom prst="rect">
            <a:avLst/>
          </a:prstGeom>
        </p:spPr>
      </p:pic>
      <p:sp>
        <p:nvSpPr>
          <p:cNvPr id="25" name="Rectangle 24">
            <a:extLst>
              <a:ext uri="{FF2B5EF4-FFF2-40B4-BE49-F238E27FC236}">
                <a16:creationId xmlns:a16="http://schemas.microsoft.com/office/drawing/2014/main" id="{15721CEE-4D3D-7D49-9785-FFEA567CF219}"/>
              </a:ext>
            </a:extLst>
          </p:cNvPr>
          <p:cNvSpPr/>
          <p:nvPr/>
        </p:nvSpPr>
        <p:spPr>
          <a:xfrm>
            <a:off x="4817011"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U1</a:t>
            </a:r>
          </a:p>
        </p:txBody>
      </p:sp>
      <p:sp>
        <p:nvSpPr>
          <p:cNvPr id="26" name="Rectangle 25">
            <a:extLst>
              <a:ext uri="{FF2B5EF4-FFF2-40B4-BE49-F238E27FC236}">
                <a16:creationId xmlns:a16="http://schemas.microsoft.com/office/drawing/2014/main" id="{7E2B34D3-44AE-664A-B4C6-C144DFF61AD2}"/>
              </a:ext>
            </a:extLst>
          </p:cNvPr>
          <p:cNvSpPr/>
          <p:nvPr/>
        </p:nvSpPr>
        <p:spPr>
          <a:xfrm>
            <a:off x="5092185"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U2</a:t>
            </a:r>
          </a:p>
        </p:txBody>
      </p:sp>
      <p:grpSp>
        <p:nvGrpSpPr>
          <p:cNvPr id="27" name="Group 26">
            <a:extLst>
              <a:ext uri="{FF2B5EF4-FFF2-40B4-BE49-F238E27FC236}">
                <a16:creationId xmlns:a16="http://schemas.microsoft.com/office/drawing/2014/main" id="{91099BDF-DC2F-EF4E-911E-3822B048BC8A}"/>
              </a:ext>
            </a:extLst>
          </p:cNvPr>
          <p:cNvGrpSpPr/>
          <p:nvPr/>
        </p:nvGrpSpPr>
        <p:grpSpPr>
          <a:xfrm>
            <a:off x="5797754" y="219189"/>
            <a:ext cx="883274" cy="165434"/>
            <a:chOff x="5797754" y="431068"/>
            <a:chExt cx="883274" cy="165434"/>
          </a:xfrm>
        </p:grpSpPr>
        <p:sp>
          <p:nvSpPr>
            <p:cNvPr id="35" name="Hexagon 180">
              <a:extLst>
                <a:ext uri="{FF2B5EF4-FFF2-40B4-BE49-F238E27FC236}">
                  <a16:creationId xmlns:a16="http://schemas.microsoft.com/office/drawing/2014/main" id="{51294C34-3925-A84F-B32E-769AA4C2EFFE}"/>
                </a:ext>
              </a:extLst>
            </p:cNvPr>
            <p:cNvSpPr/>
            <p:nvPr/>
          </p:nvSpPr>
          <p:spPr>
            <a:xfrm>
              <a:off x="5797754"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6" name="Hexagon 180">
              <a:extLst>
                <a:ext uri="{FF2B5EF4-FFF2-40B4-BE49-F238E27FC236}">
                  <a16:creationId xmlns:a16="http://schemas.microsoft.com/office/drawing/2014/main" id="{F5BFC9C4-3C60-7A4A-88AF-2658FB58153D}"/>
                </a:ext>
              </a:extLst>
            </p:cNvPr>
            <p:cNvSpPr/>
            <p:nvPr/>
          </p:nvSpPr>
          <p:spPr>
            <a:xfrm>
              <a:off x="6032500"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180">
              <a:extLst>
                <a:ext uri="{FF2B5EF4-FFF2-40B4-BE49-F238E27FC236}">
                  <a16:creationId xmlns:a16="http://schemas.microsoft.com/office/drawing/2014/main" id="{238D261A-ACB3-8D43-BAA2-F18273270C74}"/>
                </a:ext>
              </a:extLst>
            </p:cNvPr>
            <p:cNvSpPr/>
            <p:nvPr/>
          </p:nvSpPr>
          <p:spPr>
            <a:xfrm>
              <a:off x="6501993"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Hexagon 180">
              <a:extLst>
                <a:ext uri="{FF2B5EF4-FFF2-40B4-BE49-F238E27FC236}">
                  <a16:creationId xmlns:a16="http://schemas.microsoft.com/office/drawing/2014/main" id="{7F3EFDD4-42FD-6A47-9EB8-B45FFBCD2C98}"/>
                </a:ext>
              </a:extLst>
            </p:cNvPr>
            <p:cNvSpPr/>
            <p:nvPr/>
          </p:nvSpPr>
          <p:spPr>
            <a:xfrm>
              <a:off x="6267246"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Rectangle 38">
            <a:extLst>
              <a:ext uri="{FF2B5EF4-FFF2-40B4-BE49-F238E27FC236}">
                <a16:creationId xmlns:a16="http://schemas.microsoft.com/office/drawing/2014/main" id="{5542E870-815B-8246-80C8-43016E0ED3C0}"/>
              </a:ext>
            </a:extLst>
          </p:cNvPr>
          <p:cNvSpPr/>
          <p:nvPr/>
        </p:nvSpPr>
        <p:spPr>
          <a:xfrm>
            <a:off x="6048461" y="442748"/>
            <a:ext cx="144000"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5E2AB165-98B0-324F-A660-1B315CF16D58}"/>
              </a:ext>
            </a:extLst>
          </p:cNvPr>
          <p:cNvGrpSpPr/>
          <p:nvPr/>
        </p:nvGrpSpPr>
        <p:grpSpPr>
          <a:xfrm>
            <a:off x="5797754" y="219189"/>
            <a:ext cx="879331" cy="160053"/>
            <a:chOff x="5797754" y="219189"/>
            <a:chExt cx="879331" cy="160053"/>
          </a:xfrm>
        </p:grpSpPr>
        <p:sp>
          <p:nvSpPr>
            <p:cNvPr id="42" name="TextBox 41">
              <a:extLst>
                <a:ext uri="{FF2B5EF4-FFF2-40B4-BE49-F238E27FC236}">
                  <a16:creationId xmlns:a16="http://schemas.microsoft.com/office/drawing/2014/main" id="{7232F242-13DD-464B-96B8-D9C23DCD997D}"/>
                </a:ext>
              </a:extLst>
            </p:cNvPr>
            <p:cNvSpPr txBox="1"/>
            <p:nvPr/>
          </p:nvSpPr>
          <p:spPr>
            <a:xfrm>
              <a:off x="650331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6</a:t>
              </a:r>
            </a:p>
          </p:txBody>
        </p:sp>
        <p:sp>
          <p:nvSpPr>
            <p:cNvPr id="43" name="TextBox 42">
              <a:extLst>
                <a:ext uri="{FF2B5EF4-FFF2-40B4-BE49-F238E27FC236}">
                  <a16:creationId xmlns:a16="http://schemas.microsoft.com/office/drawing/2014/main" id="{E1C44012-1FBB-4C4D-BD3B-42729900C166}"/>
                </a:ext>
              </a:extLst>
            </p:cNvPr>
            <p:cNvSpPr txBox="1"/>
            <p:nvPr/>
          </p:nvSpPr>
          <p:spPr>
            <a:xfrm>
              <a:off x="6269398"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5</a:t>
              </a:r>
            </a:p>
          </p:txBody>
        </p:sp>
        <p:sp>
          <p:nvSpPr>
            <p:cNvPr id="44" name="TextBox 43">
              <a:extLst>
                <a:ext uri="{FF2B5EF4-FFF2-40B4-BE49-F238E27FC236}">
                  <a16:creationId xmlns:a16="http://schemas.microsoft.com/office/drawing/2014/main" id="{75E60AA4-2505-1F4A-B68A-D36D7AF9406D}"/>
                </a:ext>
              </a:extLst>
            </p:cNvPr>
            <p:cNvSpPr txBox="1"/>
            <p:nvPr/>
          </p:nvSpPr>
          <p:spPr>
            <a:xfrm>
              <a:off x="6033576"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4</a:t>
              </a:r>
            </a:p>
          </p:txBody>
        </p:sp>
        <p:sp>
          <p:nvSpPr>
            <p:cNvPr id="45" name="TextBox 44">
              <a:extLst>
                <a:ext uri="{FF2B5EF4-FFF2-40B4-BE49-F238E27FC236}">
                  <a16:creationId xmlns:a16="http://schemas.microsoft.com/office/drawing/2014/main" id="{E9D2FA54-2F47-754B-9606-94A31DC02D15}"/>
                </a:ext>
              </a:extLst>
            </p:cNvPr>
            <p:cNvSpPr txBox="1"/>
            <p:nvPr/>
          </p:nvSpPr>
          <p:spPr>
            <a:xfrm>
              <a:off x="579775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3</a:t>
              </a:r>
            </a:p>
          </p:txBody>
        </p:sp>
      </p:grpSp>
      <p:sp>
        <p:nvSpPr>
          <p:cNvPr id="46" name="Rectangle 45">
            <a:extLst>
              <a:ext uri="{FF2B5EF4-FFF2-40B4-BE49-F238E27FC236}">
                <a16:creationId xmlns:a16="http://schemas.microsoft.com/office/drawing/2014/main" id="{5BF23C9F-9CAE-E745-96DA-C4FD03CB8BB1}"/>
              </a:ext>
            </a:extLst>
          </p:cNvPr>
          <p:cNvSpPr/>
          <p:nvPr/>
        </p:nvSpPr>
        <p:spPr>
          <a:xfrm>
            <a:off x="245481" y="666"/>
            <a:ext cx="1281693" cy="15456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nchorCtr="0"/>
          <a:lstStyle/>
          <a:p>
            <a:pPr algn="ctr"/>
            <a:r>
              <a:rPr lang="en-US" sz="1200" b="1" dirty="0">
                <a:solidFill>
                  <a:srgbClr val="1E4D59"/>
                </a:solidFill>
                <a:cs typeface="Gill Sans Nova Ultra Bold" panose="020F0502020204030204" pitchFamily="34" charset="0"/>
              </a:rPr>
              <a:t>Activity 4.1.4</a:t>
            </a:r>
            <a:endParaRPr lang="en-US" sz="1200" dirty="0"/>
          </a:p>
        </p:txBody>
      </p:sp>
      <p:pic>
        <p:nvPicPr>
          <p:cNvPr id="47" name="Picture 46">
            <a:extLst>
              <a:ext uri="{FF2B5EF4-FFF2-40B4-BE49-F238E27FC236}">
                <a16:creationId xmlns:a16="http://schemas.microsoft.com/office/drawing/2014/main" id="{ED5DD57D-3E28-EC4A-8CAF-A2DA91001EF8}"/>
              </a:ext>
            </a:extLst>
          </p:cNvPr>
          <p:cNvPicPr>
            <a:picLocks noChangeAspect="1"/>
          </p:cNvPicPr>
          <p:nvPr/>
        </p:nvPicPr>
        <p:blipFill>
          <a:blip r:embed="rId5"/>
          <a:stretch>
            <a:fillRect/>
          </a:stretch>
        </p:blipFill>
        <p:spPr>
          <a:xfrm>
            <a:off x="390524" y="463153"/>
            <a:ext cx="991607" cy="945841"/>
          </a:xfrm>
          <a:prstGeom prst="rect">
            <a:avLst/>
          </a:prstGeom>
        </p:spPr>
      </p:pic>
      <p:sp>
        <p:nvSpPr>
          <p:cNvPr id="11" name="TextBox 10">
            <a:extLst>
              <a:ext uri="{FF2B5EF4-FFF2-40B4-BE49-F238E27FC236}">
                <a16:creationId xmlns:a16="http://schemas.microsoft.com/office/drawing/2014/main" id="{91252E6E-1707-CB4C-95E8-388AC18D1DDF}"/>
              </a:ext>
            </a:extLst>
          </p:cNvPr>
          <p:cNvSpPr txBox="1"/>
          <p:nvPr/>
        </p:nvSpPr>
        <p:spPr>
          <a:xfrm>
            <a:off x="3806155" y="6305991"/>
            <a:ext cx="3349131" cy="215444"/>
          </a:xfrm>
          <a:prstGeom prst="rect">
            <a:avLst/>
          </a:prstGeom>
          <a:noFill/>
        </p:spPr>
        <p:txBody>
          <a:bodyPr wrap="square" rtlCol="0">
            <a:spAutoFit/>
          </a:bodyPr>
          <a:lstStyle/>
          <a:p>
            <a:pPr algn="r"/>
            <a:r>
              <a:rPr lang="en-US" sz="800" i="1" dirty="0">
                <a:solidFill>
                  <a:schemeClr val="tx1">
                    <a:lumMod val="25000"/>
                    <a:lumOff val="75000"/>
                  </a:schemeClr>
                </a:solidFill>
              </a:rPr>
              <a:t>Examples for waste management</a:t>
            </a:r>
          </a:p>
        </p:txBody>
      </p:sp>
      <p:cxnSp>
        <p:nvCxnSpPr>
          <p:cNvPr id="48" name="Straight Connector 47">
            <a:extLst>
              <a:ext uri="{FF2B5EF4-FFF2-40B4-BE49-F238E27FC236}">
                <a16:creationId xmlns:a16="http://schemas.microsoft.com/office/drawing/2014/main" id="{B40C6118-537D-2842-8591-754A7BFEE0C1}"/>
              </a:ext>
            </a:extLst>
          </p:cNvPr>
          <p:cNvCxnSpPr>
            <a:cxnSpLocks/>
          </p:cNvCxnSpPr>
          <p:nvPr/>
        </p:nvCxnSpPr>
        <p:spPr>
          <a:xfrm flipH="1">
            <a:off x="390524" y="6305990"/>
            <a:ext cx="3158219" cy="1"/>
          </a:xfrm>
          <a:prstGeom prst="line">
            <a:avLst/>
          </a:prstGeom>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12727E57-124E-6944-BBA1-0D140FD3ED91}"/>
              </a:ext>
            </a:extLst>
          </p:cNvPr>
          <p:cNvSpPr/>
          <p:nvPr/>
        </p:nvSpPr>
        <p:spPr>
          <a:xfrm>
            <a:off x="836332" y="1858243"/>
            <a:ext cx="2928526" cy="1603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pPr lvl="0">
              <a:spcAft>
                <a:spcPts val="2200"/>
              </a:spcAft>
            </a:pPr>
            <a:r>
              <a:rPr lang="en-US" sz="1000" dirty="0">
                <a:solidFill>
                  <a:schemeClr val="accent1"/>
                </a:solidFill>
              </a:rPr>
              <a:t>Difficulty: </a:t>
            </a:r>
            <a:r>
              <a:rPr lang="en-US" sz="1000" i="1" dirty="0">
                <a:solidFill>
                  <a:schemeClr val="accent1"/>
                </a:solidFill>
              </a:rPr>
              <a:t>Moderate</a:t>
            </a:r>
            <a:endParaRPr lang="en-US" sz="1000" dirty="0">
              <a:solidFill>
                <a:schemeClr val="accent1"/>
              </a:solidFill>
            </a:endParaRPr>
          </a:p>
          <a:p>
            <a:pPr lvl="0">
              <a:spcAft>
                <a:spcPts val="400"/>
              </a:spcAft>
            </a:pPr>
            <a:r>
              <a:rPr lang="en-US" sz="1000" dirty="0">
                <a:solidFill>
                  <a:schemeClr val="accent1"/>
                </a:solidFill>
              </a:rPr>
              <a:t>Preparation time: </a:t>
            </a:r>
            <a:r>
              <a:rPr lang="en-US" sz="1000" i="1" dirty="0">
                <a:solidFill>
                  <a:schemeClr val="accent1"/>
                </a:solidFill>
              </a:rPr>
              <a:t>90 minutes</a:t>
            </a:r>
          </a:p>
          <a:p>
            <a:pPr lvl="0">
              <a:spcAft>
                <a:spcPts val="2200"/>
              </a:spcAft>
            </a:pPr>
            <a:r>
              <a:rPr lang="en-US" sz="1000" dirty="0">
                <a:solidFill>
                  <a:schemeClr val="accent1"/>
                </a:solidFill>
              </a:rPr>
              <a:t>Running time: </a:t>
            </a:r>
            <a:r>
              <a:rPr lang="en-US" sz="1000" i="1" dirty="0">
                <a:solidFill>
                  <a:schemeClr val="accent1"/>
                </a:solidFill>
              </a:rPr>
              <a:t>20 minutes</a:t>
            </a:r>
            <a:endParaRPr lang="en-US" sz="1000" dirty="0">
              <a:solidFill>
                <a:schemeClr val="accent1"/>
              </a:solidFill>
            </a:endParaRPr>
          </a:p>
          <a:p>
            <a:pPr lvl="0">
              <a:spcAft>
                <a:spcPts val="1000"/>
              </a:spcAft>
            </a:pPr>
            <a:r>
              <a:rPr lang="en-US" sz="1000" dirty="0">
                <a:solidFill>
                  <a:schemeClr val="accent1"/>
                </a:solidFill>
              </a:rPr>
              <a:t>Materials: </a:t>
            </a:r>
            <a:r>
              <a:rPr lang="en-US" sz="1000" i="1" dirty="0">
                <a:solidFill>
                  <a:schemeClr val="accent1"/>
                </a:solidFill>
              </a:rPr>
              <a:t>Internet access, presentation slides, (optional: printed slides)</a:t>
            </a:r>
          </a:p>
        </p:txBody>
      </p:sp>
      <p:grpSp>
        <p:nvGrpSpPr>
          <p:cNvPr id="50" name="Group 49">
            <a:extLst>
              <a:ext uri="{FF2B5EF4-FFF2-40B4-BE49-F238E27FC236}">
                <a16:creationId xmlns:a16="http://schemas.microsoft.com/office/drawing/2014/main" id="{0F973814-E3EB-F840-9448-63B82291040D}"/>
              </a:ext>
            </a:extLst>
          </p:cNvPr>
          <p:cNvGrpSpPr/>
          <p:nvPr/>
        </p:nvGrpSpPr>
        <p:grpSpPr>
          <a:xfrm>
            <a:off x="414768" y="1803007"/>
            <a:ext cx="373637" cy="297960"/>
            <a:chOff x="409362" y="2090841"/>
            <a:chExt cx="487634" cy="388868"/>
          </a:xfrm>
        </p:grpSpPr>
        <p:sp>
          <p:nvSpPr>
            <p:cNvPr id="51" name="Rectangle 50">
              <a:extLst>
                <a:ext uri="{FF2B5EF4-FFF2-40B4-BE49-F238E27FC236}">
                  <a16:creationId xmlns:a16="http://schemas.microsoft.com/office/drawing/2014/main" id="{88FECAAC-A88B-AE45-9E80-E2BA1E32D145}"/>
                </a:ext>
              </a:extLst>
            </p:cNvPr>
            <p:cNvSpPr/>
            <p:nvPr/>
          </p:nvSpPr>
          <p:spPr>
            <a:xfrm>
              <a:off x="767626" y="2090841"/>
              <a:ext cx="129370" cy="38886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2" name="Rectangle 51">
              <a:extLst>
                <a:ext uri="{FF2B5EF4-FFF2-40B4-BE49-F238E27FC236}">
                  <a16:creationId xmlns:a16="http://schemas.microsoft.com/office/drawing/2014/main" id="{C94CB15B-EAD7-B040-A224-6CBE8FDD7F9C}"/>
                </a:ext>
              </a:extLst>
            </p:cNvPr>
            <p:cNvSpPr/>
            <p:nvPr/>
          </p:nvSpPr>
          <p:spPr>
            <a:xfrm>
              <a:off x="409362" y="2363048"/>
              <a:ext cx="129370" cy="116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793777A2-A834-9543-8B81-29F494DD7375}"/>
                </a:ext>
              </a:extLst>
            </p:cNvPr>
            <p:cNvSpPr/>
            <p:nvPr/>
          </p:nvSpPr>
          <p:spPr>
            <a:xfrm>
              <a:off x="587587" y="2246388"/>
              <a:ext cx="129370" cy="2333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4" name="Picture 53">
            <a:extLst>
              <a:ext uri="{FF2B5EF4-FFF2-40B4-BE49-F238E27FC236}">
                <a16:creationId xmlns:a16="http://schemas.microsoft.com/office/drawing/2014/main" id="{41B9CAEE-BEF2-CF49-AD3B-2B06C025FD16}"/>
              </a:ext>
            </a:extLst>
          </p:cNvPr>
          <p:cNvPicPr>
            <a:picLocks noChangeAspect="1"/>
          </p:cNvPicPr>
          <p:nvPr/>
        </p:nvPicPr>
        <p:blipFill>
          <a:blip r:embed="rId6"/>
          <a:stretch>
            <a:fillRect/>
          </a:stretch>
        </p:blipFill>
        <p:spPr>
          <a:xfrm>
            <a:off x="441510" y="2364826"/>
            <a:ext cx="357387" cy="357387"/>
          </a:xfrm>
          <a:prstGeom prst="rect">
            <a:avLst/>
          </a:prstGeom>
        </p:spPr>
      </p:pic>
      <p:pic>
        <p:nvPicPr>
          <p:cNvPr id="55" name="Picture 54">
            <a:extLst>
              <a:ext uri="{FF2B5EF4-FFF2-40B4-BE49-F238E27FC236}">
                <a16:creationId xmlns:a16="http://schemas.microsoft.com/office/drawing/2014/main" id="{640D7485-12F3-314B-9134-3E275E53AB6B}"/>
              </a:ext>
            </a:extLst>
          </p:cNvPr>
          <p:cNvPicPr>
            <a:picLocks noChangeAspect="1"/>
          </p:cNvPicPr>
          <p:nvPr/>
        </p:nvPicPr>
        <p:blipFill>
          <a:blip r:embed="rId7"/>
          <a:stretch>
            <a:fillRect/>
          </a:stretch>
        </p:blipFill>
        <p:spPr>
          <a:xfrm>
            <a:off x="441510" y="2952578"/>
            <a:ext cx="353147" cy="335490"/>
          </a:xfrm>
          <a:prstGeom prst="rect">
            <a:avLst/>
          </a:prstGeom>
        </p:spPr>
      </p:pic>
      <p:sp>
        <p:nvSpPr>
          <p:cNvPr id="3" name="TextBox 2">
            <a:extLst>
              <a:ext uri="{FF2B5EF4-FFF2-40B4-BE49-F238E27FC236}">
                <a16:creationId xmlns:a16="http://schemas.microsoft.com/office/drawing/2014/main" id="{EE28A812-90E9-C831-9D62-A3CF7DB06B48}"/>
              </a:ext>
            </a:extLst>
          </p:cNvPr>
          <p:cNvSpPr txBox="1"/>
          <p:nvPr/>
        </p:nvSpPr>
        <p:spPr>
          <a:xfrm>
            <a:off x="4490453" y="1320107"/>
            <a:ext cx="2664833" cy="2446824"/>
          </a:xfrm>
          <a:prstGeom prst="rect">
            <a:avLst/>
          </a:prstGeom>
          <a:noFill/>
        </p:spPr>
        <p:txBody>
          <a:bodyPr wrap="square" rtlCol="0">
            <a:spAutoFit/>
          </a:bodyPr>
          <a:lstStyle/>
          <a:p>
            <a:r>
              <a:rPr lang="en-CH" sz="1200" dirty="0"/>
              <a:t>Zero waste Japanese town</a:t>
            </a:r>
          </a:p>
          <a:p>
            <a:r>
              <a:rPr lang="en-CH" sz="1200" dirty="0"/>
              <a:t>Kamikatsu, Japan</a:t>
            </a:r>
          </a:p>
          <a:p>
            <a:endParaRPr lang="en-CH" sz="1200" dirty="0"/>
          </a:p>
          <a:p>
            <a:pPr marL="171450" indent="-171450">
              <a:buFont typeface="Arial" panose="020B0604020202020204" pitchFamily="34" charset="0"/>
              <a:buChar char="•"/>
            </a:pPr>
            <a:r>
              <a:rPr lang="en-CH" sz="900" dirty="0"/>
              <a:t>The residents of Kamikatsu, a toen of 1,700 sort their trash into 34 different categories.</a:t>
            </a:r>
          </a:p>
          <a:p>
            <a:pPr marL="171450" indent="-171450">
              <a:buFont typeface="Arial" panose="020B0604020202020204" pitchFamily="34" charset="0"/>
              <a:buChar char="•"/>
            </a:pPr>
            <a:r>
              <a:rPr lang="en-CH" sz="900" dirty="0"/>
              <a:t>There are no garbage trucks, so each resident has to wash, sort and bring their trash to the recycling center- which resident adnmit took sometime getting used to.</a:t>
            </a:r>
          </a:p>
          <a:p>
            <a:pPr marL="171450" indent="-171450">
              <a:buFont typeface="Arial" panose="020B0604020202020204" pitchFamily="34" charset="0"/>
              <a:buChar char="•"/>
            </a:pPr>
            <a:r>
              <a:rPr lang="en-CH" sz="900" dirty="0"/>
              <a:t>A worker oversees the sorting process at the center making sure trash goes onto the right bins. S</a:t>
            </a:r>
            <a:r>
              <a:rPr lang="en-GB" sz="900" dirty="0"/>
              <a:t>o</a:t>
            </a:r>
            <a:r>
              <a:rPr lang="en-CH" sz="900" dirty="0"/>
              <a:t>me parts are taken to businesses to be resold or repurposed into clothing, toys and accessories.</a:t>
            </a:r>
          </a:p>
          <a:p>
            <a:pPr marL="171450" indent="-171450">
              <a:buFont typeface="Arial" panose="020B0604020202020204" pitchFamily="34" charset="0"/>
              <a:buChar char="•"/>
            </a:pPr>
            <a:r>
              <a:rPr lang="en-CH" sz="900" dirty="0"/>
              <a:t>Kamikatsu already recycles about 80% of its trash, with the last 20% going into landfill.</a:t>
            </a:r>
          </a:p>
        </p:txBody>
      </p:sp>
      <p:sp>
        <p:nvSpPr>
          <p:cNvPr id="7" name="TextBox 6">
            <a:extLst>
              <a:ext uri="{FF2B5EF4-FFF2-40B4-BE49-F238E27FC236}">
                <a16:creationId xmlns:a16="http://schemas.microsoft.com/office/drawing/2014/main" id="{D6515980-A44B-D884-704A-9615419B801B}"/>
              </a:ext>
            </a:extLst>
          </p:cNvPr>
          <p:cNvSpPr txBox="1"/>
          <p:nvPr/>
        </p:nvSpPr>
        <p:spPr>
          <a:xfrm>
            <a:off x="4410554" y="3735914"/>
            <a:ext cx="2664833" cy="1754326"/>
          </a:xfrm>
          <a:prstGeom prst="rect">
            <a:avLst/>
          </a:prstGeom>
          <a:noFill/>
        </p:spPr>
        <p:txBody>
          <a:bodyPr wrap="square" rtlCol="0">
            <a:spAutoFit/>
          </a:bodyPr>
          <a:lstStyle/>
          <a:p>
            <a:r>
              <a:rPr lang="en-CH" sz="1200" dirty="0"/>
              <a:t>B</a:t>
            </a:r>
            <a:r>
              <a:rPr lang="en-GB" sz="1200" dirty="0" err="1"/>
              <a:t>i</a:t>
            </a:r>
            <a:r>
              <a:rPr lang="en-CH" sz="1200" dirty="0"/>
              <a:t>gbelly smart solar-powered bins</a:t>
            </a:r>
          </a:p>
          <a:p>
            <a:r>
              <a:rPr lang="en-CH" sz="1200" dirty="0"/>
              <a:t>Singapore</a:t>
            </a:r>
          </a:p>
          <a:p>
            <a:endParaRPr lang="en-CH" sz="1200" dirty="0"/>
          </a:p>
          <a:p>
            <a:pPr marL="171450" indent="-171450">
              <a:buFont typeface="Arial" panose="020B0604020202020204" pitchFamily="34" charset="0"/>
              <a:buChar char="•"/>
            </a:pPr>
            <a:r>
              <a:rPr lang="en-CH" sz="900" dirty="0"/>
              <a:t>Intelligent sensors that detec how full they are and can send an email or text message alerts to the cellphones of cleaners.</a:t>
            </a:r>
          </a:p>
          <a:p>
            <a:pPr marL="171450" indent="-171450">
              <a:buFont typeface="Arial" panose="020B0604020202020204" pitchFamily="34" charset="0"/>
              <a:buChar char="•"/>
            </a:pPr>
            <a:r>
              <a:rPr lang="en-CH" sz="900" dirty="0"/>
              <a:t>Have an internal compactor that can crush rubbish so that the cpacity can be eight times more than that of a normal bin.</a:t>
            </a:r>
          </a:p>
          <a:p>
            <a:pPr marL="171450" indent="-171450">
              <a:buFont typeface="Arial" panose="020B0604020202020204" pitchFamily="34" charset="0"/>
              <a:buChar char="•"/>
            </a:pPr>
            <a:r>
              <a:rPr lang="en-CH" sz="900" dirty="0"/>
              <a:t>S</a:t>
            </a:r>
            <a:r>
              <a:rPr lang="en-GB" sz="900" dirty="0"/>
              <a:t>o</a:t>
            </a:r>
            <a:r>
              <a:rPr lang="en-CH" sz="900" dirty="0"/>
              <a:t>lar powered and self sufficient when it comes to energy and they can store power.</a:t>
            </a:r>
          </a:p>
        </p:txBody>
      </p:sp>
    </p:spTree>
    <p:extLst>
      <p:ext uri="{BB962C8B-B14F-4D97-AF65-F5344CB8AC3E}">
        <p14:creationId xmlns:p14="http://schemas.microsoft.com/office/powerpoint/2010/main" val="576111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57C48-6A10-644F-B70F-A100257726CD}"/>
              </a:ext>
            </a:extLst>
          </p:cNvPr>
          <p:cNvSpPr>
            <a:spLocks noGrp="1"/>
          </p:cNvSpPr>
          <p:nvPr>
            <p:ph type="title"/>
          </p:nvPr>
        </p:nvSpPr>
        <p:spPr>
          <a:xfrm>
            <a:off x="1527174" y="390525"/>
            <a:ext cx="5638799" cy="1136650"/>
          </a:xfrm>
        </p:spPr>
        <p:txBody>
          <a:bodyPr lIns="144000" tIns="108000" anchor="ctr">
            <a:noAutofit/>
          </a:bodyPr>
          <a:lstStyle/>
          <a:p>
            <a:pPr lvl="0" defTabSz="457200">
              <a:lnSpc>
                <a:spcPct val="100000"/>
              </a:lnSpc>
              <a:spcBef>
                <a:spcPts val="0"/>
              </a:spcBef>
            </a:pPr>
            <a:r>
              <a:rPr lang="en-US" sz="2800" b="1" dirty="0">
                <a:solidFill>
                  <a:schemeClr val="accent1"/>
                </a:solidFill>
                <a:ea typeface="+mn-ea"/>
                <a:cs typeface="Gill Sans Nova Ultra Bold" panose="020F0502020204030204" pitchFamily="34" charset="0"/>
              </a:rPr>
              <a:t>Generating ideas</a:t>
            </a:r>
            <a:endParaRPr lang="en-US" b="1" dirty="0">
              <a:solidFill>
                <a:schemeClr val="accent1"/>
              </a:solidFill>
              <a:cs typeface="Gill Sans Nova Ultra Bold" panose="020F0502020204030204" pitchFamily="34" charset="0"/>
            </a:endParaRPr>
          </a:p>
        </p:txBody>
      </p:sp>
      <p:sp>
        <p:nvSpPr>
          <p:cNvPr id="4" name="Footer Placeholder 3">
            <a:extLst>
              <a:ext uri="{FF2B5EF4-FFF2-40B4-BE49-F238E27FC236}">
                <a16:creationId xmlns:a16="http://schemas.microsoft.com/office/drawing/2014/main" id="{B43C581F-502D-8444-99B2-529104FD612C}"/>
              </a:ext>
            </a:extLst>
          </p:cNvPr>
          <p:cNvSpPr>
            <a:spLocks noGrp="1"/>
          </p:cNvSpPr>
          <p:nvPr>
            <p:ph type="ftr" sz="quarter" idx="11"/>
          </p:nvPr>
        </p:nvSpPr>
        <p:spPr/>
        <p:txBody>
          <a:bodyPr/>
          <a:lstStyle/>
          <a:p>
            <a:r>
              <a:rPr lang="en-AU" dirty="0"/>
              <a:t>Global Disaster Preparedness Center  |  Designing Solutions for Urban Community Resilience</a:t>
            </a:r>
            <a:endParaRPr lang="en-US" dirty="0"/>
          </a:p>
        </p:txBody>
      </p:sp>
      <p:sp>
        <p:nvSpPr>
          <p:cNvPr id="5" name="Slide Number Placeholder 4">
            <a:extLst>
              <a:ext uri="{FF2B5EF4-FFF2-40B4-BE49-F238E27FC236}">
                <a16:creationId xmlns:a16="http://schemas.microsoft.com/office/drawing/2014/main" id="{981D3E95-BB45-9E40-9397-5B3D5DBE21D7}"/>
              </a:ext>
            </a:extLst>
          </p:cNvPr>
          <p:cNvSpPr>
            <a:spLocks noGrp="1"/>
          </p:cNvSpPr>
          <p:nvPr>
            <p:ph type="sldNum" sz="quarter" idx="12"/>
          </p:nvPr>
        </p:nvSpPr>
        <p:spPr/>
        <p:txBody>
          <a:bodyPr/>
          <a:lstStyle/>
          <a:p>
            <a:fld id="{3332C684-C74E-B44D-82B0-F0756951FDF2}" type="slidenum">
              <a:rPr lang="en-US" smtClean="0"/>
              <a:t>15</a:t>
            </a:fld>
            <a:endParaRPr lang="en-US" dirty="0"/>
          </a:p>
        </p:txBody>
      </p:sp>
      <p:sp>
        <p:nvSpPr>
          <p:cNvPr id="62" name="Rectangle 61">
            <a:extLst>
              <a:ext uri="{FF2B5EF4-FFF2-40B4-BE49-F238E27FC236}">
                <a16:creationId xmlns:a16="http://schemas.microsoft.com/office/drawing/2014/main" id="{9089D42D-9943-E745-AEC5-E6098CAB5D16}"/>
              </a:ext>
            </a:extLst>
          </p:cNvPr>
          <p:cNvSpPr/>
          <p:nvPr/>
        </p:nvSpPr>
        <p:spPr>
          <a:xfrm>
            <a:off x="390525" y="6562249"/>
            <a:ext cx="3389314" cy="3620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noAutofit/>
          </a:bodyPr>
          <a:lstStyle/>
          <a:p>
            <a:pPr lvl="0">
              <a:spcAft>
                <a:spcPts val="600"/>
              </a:spcAft>
            </a:pPr>
            <a:r>
              <a:rPr lang="en-US" sz="1400" b="1" dirty="0">
                <a:solidFill>
                  <a:schemeClr val="accent1"/>
                </a:solidFill>
              </a:rPr>
              <a:t>Process</a:t>
            </a:r>
            <a:endParaRPr lang="en-US" sz="1000" dirty="0">
              <a:solidFill>
                <a:schemeClr val="accent1"/>
              </a:solidFill>
            </a:endParaRPr>
          </a:p>
          <a:p>
            <a:pPr marL="198900" indent="-198900">
              <a:spcAft>
                <a:spcPts val="600"/>
              </a:spcAft>
              <a:buFont typeface="+mj-lt"/>
              <a:buAutoNum type="arabicPeriod"/>
            </a:pPr>
            <a:r>
              <a:rPr lang="en-NZ" sz="1000" dirty="0">
                <a:solidFill>
                  <a:schemeClr val="accent1"/>
                </a:solidFill>
              </a:rPr>
              <a:t>Distribute the HMW statements from </a:t>
            </a:r>
            <a:r>
              <a:rPr lang="en-NZ" sz="1000" i="1" dirty="0">
                <a:solidFill>
                  <a:schemeClr val="accent1"/>
                </a:solidFill>
              </a:rPr>
              <a:t>Activity 3.2.1</a:t>
            </a:r>
            <a:r>
              <a:rPr lang="en-NZ" sz="1000" dirty="0">
                <a:solidFill>
                  <a:schemeClr val="accent1"/>
                </a:solidFill>
              </a:rPr>
              <a:t> around the tables. If there are not enough statements, tables can work on the same opportunity area. People can also move tables to work on the statement they are most passionate about or have ideas for. </a:t>
            </a:r>
          </a:p>
          <a:p>
            <a:pPr marL="198900" indent="-198900">
              <a:spcAft>
                <a:spcPts val="600"/>
              </a:spcAft>
              <a:buFont typeface="+mj-lt"/>
              <a:buAutoNum type="arabicPeriod"/>
            </a:pPr>
            <a:r>
              <a:rPr lang="en-NZ" sz="1000" dirty="0">
                <a:solidFill>
                  <a:schemeClr val="accent1"/>
                </a:solidFill>
              </a:rPr>
              <a:t>Working individually and with no talking, get participants to come up with as many different ideas as possible in 10 minutes that will help realise the opportunities and achieve the positive vision for the future (see Activities 3.2.1 and 3.2.2). </a:t>
            </a:r>
          </a:p>
          <a:p>
            <a:pPr marL="198900" indent="-198900">
              <a:spcAft>
                <a:spcPts val="600"/>
              </a:spcAft>
              <a:buFont typeface="+mj-lt"/>
              <a:buAutoNum type="arabicPeriod"/>
            </a:pPr>
            <a:r>
              <a:rPr lang="en-NZ" sz="1000" dirty="0">
                <a:solidFill>
                  <a:schemeClr val="accent1"/>
                </a:solidFill>
              </a:rPr>
              <a:t>They must use one post-it per idea, and be sure to pull off the post-its and stick them on the table as they go. Don’t leave them on the post-it pad. </a:t>
            </a:r>
          </a:p>
          <a:p>
            <a:pPr marL="198900" indent="-198900">
              <a:spcAft>
                <a:spcPts val="600"/>
              </a:spcAft>
              <a:buFont typeface="+mj-lt"/>
              <a:buAutoNum type="arabicPeriod"/>
            </a:pPr>
            <a:r>
              <a:rPr lang="en-NZ" sz="1000" dirty="0">
                <a:solidFill>
                  <a:schemeClr val="accent1"/>
                </a:solidFill>
              </a:rPr>
              <a:t>Participants to spend 5 minutes sharing their ideas with a partner at their table. Between them, choose the top 6 ideas and share the ideas with their table group.</a:t>
            </a:r>
          </a:p>
          <a:p>
            <a:pPr marL="198900" indent="-198900">
              <a:spcAft>
                <a:spcPts val="600"/>
              </a:spcAft>
              <a:buFont typeface="+mj-lt"/>
              <a:buAutoNum type="arabicPeriod"/>
            </a:pPr>
            <a:r>
              <a:rPr lang="en-NZ" sz="1000" dirty="0">
                <a:solidFill>
                  <a:schemeClr val="accent1"/>
                </a:solidFill>
              </a:rPr>
              <a:t>As a table group, spend 5 minutes prioritising all of their ideas into the top 3 ideas overall for the table.</a:t>
            </a:r>
          </a:p>
        </p:txBody>
      </p:sp>
      <p:sp>
        <p:nvSpPr>
          <p:cNvPr id="18" name="Rectangle 17">
            <a:extLst>
              <a:ext uri="{FF2B5EF4-FFF2-40B4-BE49-F238E27FC236}">
                <a16:creationId xmlns:a16="http://schemas.microsoft.com/office/drawing/2014/main" id="{B4DDF50E-AF25-3D41-A198-D2B01FE4401B}"/>
              </a:ext>
            </a:extLst>
          </p:cNvPr>
          <p:cNvSpPr/>
          <p:nvPr/>
        </p:nvSpPr>
        <p:spPr>
          <a:xfrm>
            <a:off x="390525" y="3496150"/>
            <a:ext cx="3389314" cy="19057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lvl="0">
              <a:spcAft>
                <a:spcPts val="1000"/>
              </a:spcAft>
            </a:pPr>
            <a:r>
              <a:rPr lang="en-US" sz="1400" b="1" dirty="0">
                <a:solidFill>
                  <a:schemeClr val="accent1"/>
                </a:solidFill>
              </a:rPr>
              <a:t>Key points for facilitators  </a:t>
            </a:r>
            <a:endParaRPr lang="en-US" sz="1400" dirty="0">
              <a:solidFill>
                <a:schemeClr val="accent1"/>
              </a:solidFill>
            </a:endParaRPr>
          </a:p>
          <a:p>
            <a:pPr marL="213750" indent="-213750">
              <a:spcAft>
                <a:spcPts val="400"/>
              </a:spcAft>
              <a:buFont typeface="Arial" panose="020B0604020202020204" pitchFamily="34" charset="0"/>
              <a:buChar char="•"/>
            </a:pPr>
            <a:r>
              <a:rPr lang="en-US" sz="1000" dirty="0">
                <a:solidFill>
                  <a:schemeClr val="accent1"/>
                </a:solidFill>
              </a:rPr>
              <a:t>Remind participants about the rules of brainstorming to ensure they keep on track and go for volume</a:t>
            </a:r>
          </a:p>
          <a:p>
            <a:pPr lvl="0">
              <a:spcBef>
                <a:spcPts val="1000"/>
              </a:spcBef>
              <a:spcAft>
                <a:spcPts val="1000"/>
              </a:spcAft>
            </a:pPr>
            <a:r>
              <a:rPr lang="en-US" sz="1400" b="1" dirty="0">
                <a:solidFill>
                  <a:schemeClr val="accent1"/>
                </a:solidFill>
              </a:rPr>
              <a:t>Key learning points </a:t>
            </a:r>
            <a:endParaRPr lang="en-US" sz="1400" dirty="0">
              <a:solidFill>
                <a:schemeClr val="accent1"/>
              </a:solidFill>
            </a:endParaRPr>
          </a:p>
          <a:p>
            <a:pPr marL="213750" indent="-213750">
              <a:spcAft>
                <a:spcPts val="400"/>
              </a:spcAft>
              <a:buFont typeface="Arial" panose="020B0604020202020204" pitchFamily="34" charset="0"/>
              <a:buChar char="•"/>
            </a:pPr>
            <a:r>
              <a:rPr lang="en-US" sz="1000" dirty="0">
                <a:solidFill>
                  <a:schemeClr val="accent1"/>
                </a:solidFill>
              </a:rPr>
              <a:t>Brainstorming is a good way of coming up with ideas to address opportunities </a:t>
            </a:r>
          </a:p>
          <a:p>
            <a:pPr marL="213750" indent="-213750">
              <a:spcAft>
                <a:spcPts val="400"/>
              </a:spcAft>
              <a:buFont typeface="Arial" panose="020B0604020202020204" pitchFamily="34" charset="0"/>
              <a:buChar char="•"/>
            </a:pPr>
            <a:r>
              <a:rPr lang="en-US" sz="1000" dirty="0">
                <a:solidFill>
                  <a:schemeClr val="accent1"/>
                </a:solidFill>
              </a:rPr>
              <a:t>The more ideas generated the better</a:t>
            </a:r>
          </a:p>
        </p:txBody>
      </p:sp>
      <p:sp>
        <p:nvSpPr>
          <p:cNvPr id="20" name="Rectangle 19">
            <a:extLst>
              <a:ext uri="{FF2B5EF4-FFF2-40B4-BE49-F238E27FC236}">
                <a16:creationId xmlns:a16="http://schemas.microsoft.com/office/drawing/2014/main" id="{F8EB6B0F-083C-8B41-BFE9-DE6D63474B01}"/>
              </a:ext>
            </a:extLst>
          </p:cNvPr>
          <p:cNvSpPr/>
          <p:nvPr/>
        </p:nvSpPr>
        <p:spPr>
          <a:xfrm>
            <a:off x="3779838" y="6562249"/>
            <a:ext cx="3389314" cy="3620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noAutofit/>
          </a:bodyPr>
          <a:lstStyle/>
          <a:p>
            <a:pPr lvl="0">
              <a:spcAft>
                <a:spcPts val="600"/>
              </a:spcAft>
            </a:pPr>
            <a:endParaRPr lang="en-US" sz="1400" dirty="0">
              <a:solidFill>
                <a:schemeClr val="accent1"/>
              </a:solidFill>
            </a:endParaRPr>
          </a:p>
          <a:p>
            <a:pPr marL="228600" indent="-228600">
              <a:spcAft>
                <a:spcPts val="600"/>
              </a:spcAft>
              <a:buFont typeface="+mj-lt"/>
              <a:buAutoNum type="arabicPeriod" startAt="6"/>
            </a:pPr>
            <a:r>
              <a:rPr lang="en-NZ" sz="1000" dirty="0">
                <a:solidFill>
                  <a:schemeClr val="accent1"/>
                </a:solidFill>
              </a:rPr>
              <a:t>As a whole room, go around table by table and get participants to come up and stick their table’s top 3 ideas on the wall (or flip chart). They should read the ideas out one by one as they stick them up. </a:t>
            </a:r>
          </a:p>
          <a:p>
            <a:pPr marL="228600" indent="-228600">
              <a:spcAft>
                <a:spcPts val="600"/>
              </a:spcAft>
              <a:buFont typeface="+mj-lt"/>
              <a:buAutoNum type="arabicPeriod" startAt="6"/>
            </a:pPr>
            <a:r>
              <a:rPr lang="en-NZ" sz="1000" dirty="0">
                <a:solidFill>
                  <a:schemeClr val="accent1"/>
                </a:solidFill>
              </a:rPr>
              <a:t>As each new table comes up, the facilitator can cluster similar ideas that could build on one another. This will form an ‘ideas wall’. Ideas from different HMW statements might cross over which is okay. Be sure to cluster them together.</a:t>
            </a:r>
          </a:p>
          <a:p>
            <a:pPr marL="228600" indent="-228600">
              <a:spcAft>
                <a:spcPts val="600"/>
              </a:spcAft>
              <a:buFont typeface="+mj-lt"/>
              <a:buAutoNum type="arabicPeriod" startAt="6"/>
            </a:pPr>
            <a:r>
              <a:rPr lang="en-NZ" sz="1000" dirty="0">
                <a:solidFill>
                  <a:schemeClr val="accent1"/>
                </a:solidFill>
              </a:rPr>
              <a:t>If you have more time, you can rotate the groups around the different HMW statements and repeat the brainstorm exercise (from Step 2 onwards). Their ideas should build on what has already been generated. </a:t>
            </a:r>
          </a:p>
        </p:txBody>
      </p:sp>
      <p:pic>
        <p:nvPicPr>
          <p:cNvPr id="21" name="Picture 20">
            <a:extLst>
              <a:ext uri="{FF2B5EF4-FFF2-40B4-BE49-F238E27FC236}">
                <a16:creationId xmlns:a16="http://schemas.microsoft.com/office/drawing/2014/main" id="{E0A7D176-8DDE-9546-9091-847F0320DF25}"/>
              </a:ext>
            </a:extLst>
          </p:cNvPr>
          <p:cNvPicPr>
            <a:picLocks noChangeAspect="1"/>
          </p:cNvPicPr>
          <p:nvPr/>
        </p:nvPicPr>
        <p:blipFill>
          <a:blip r:embed="rId2"/>
          <a:stretch>
            <a:fillRect/>
          </a:stretch>
        </p:blipFill>
        <p:spPr>
          <a:xfrm>
            <a:off x="4556972" y="166371"/>
            <a:ext cx="199893" cy="251589"/>
          </a:xfrm>
          <a:prstGeom prst="rect">
            <a:avLst/>
          </a:prstGeom>
        </p:spPr>
      </p:pic>
      <p:pic>
        <p:nvPicPr>
          <p:cNvPr id="23" name="Picture 22">
            <a:extLst>
              <a:ext uri="{FF2B5EF4-FFF2-40B4-BE49-F238E27FC236}">
                <a16:creationId xmlns:a16="http://schemas.microsoft.com/office/drawing/2014/main" id="{3D094277-3D40-2944-BDF9-9E4C3B8C13C2}"/>
              </a:ext>
            </a:extLst>
          </p:cNvPr>
          <p:cNvPicPr>
            <a:picLocks noChangeAspect="1"/>
          </p:cNvPicPr>
          <p:nvPr/>
        </p:nvPicPr>
        <p:blipFill>
          <a:blip r:embed="rId3"/>
          <a:stretch>
            <a:fillRect/>
          </a:stretch>
        </p:blipFill>
        <p:spPr>
          <a:xfrm>
            <a:off x="5522581" y="173265"/>
            <a:ext cx="206785" cy="237803"/>
          </a:xfrm>
          <a:prstGeom prst="rect">
            <a:avLst/>
          </a:prstGeom>
        </p:spPr>
      </p:pic>
      <p:pic>
        <p:nvPicPr>
          <p:cNvPr id="24" name="Picture 23">
            <a:extLst>
              <a:ext uri="{FF2B5EF4-FFF2-40B4-BE49-F238E27FC236}">
                <a16:creationId xmlns:a16="http://schemas.microsoft.com/office/drawing/2014/main" id="{DC914C03-A563-504B-A416-6907C68C7955}"/>
              </a:ext>
            </a:extLst>
          </p:cNvPr>
          <p:cNvPicPr>
            <a:picLocks noChangeAspect="1"/>
          </p:cNvPicPr>
          <p:nvPr/>
        </p:nvPicPr>
        <p:blipFill>
          <a:blip r:embed="rId4"/>
          <a:stretch>
            <a:fillRect/>
          </a:stretch>
        </p:blipFill>
        <p:spPr>
          <a:xfrm>
            <a:off x="6907224" y="180515"/>
            <a:ext cx="261928" cy="206785"/>
          </a:xfrm>
          <a:prstGeom prst="rect">
            <a:avLst/>
          </a:prstGeom>
        </p:spPr>
      </p:pic>
      <p:sp>
        <p:nvSpPr>
          <p:cNvPr id="25" name="Rectangle 24">
            <a:extLst>
              <a:ext uri="{FF2B5EF4-FFF2-40B4-BE49-F238E27FC236}">
                <a16:creationId xmlns:a16="http://schemas.microsoft.com/office/drawing/2014/main" id="{70C7A235-AFC6-E747-A393-F781E2D8598E}"/>
              </a:ext>
            </a:extLst>
          </p:cNvPr>
          <p:cNvSpPr/>
          <p:nvPr/>
        </p:nvSpPr>
        <p:spPr>
          <a:xfrm>
            <a:off x="4817011"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U1</a:t>
            </a:r>
          </a:p>
        </p:txBody>
      </p:sp>
      <p:sp>
        <p:nvSpPr>
          <p:cNvPr id="26" name="Rectangle 25">
            <a:extLst>
              <a:ext uri="{FF2B5EF4-FFF2-40B4-BE49-F238E27FC236}">
                <a16:creationId xmlns:a16="http://schemas.microsoft.com/office/drawing/2014/main" id="{F98610F4-FC7D-CE4B-97C8-6F9C72C04E2C}"/>
              </a:ext>
            </a:extLst>
          </p:cNvPr>
          <p:cNvSpPr/>
          <p:nvPr/>
        </p:nvSpPr>
        <p:spPr>
          <a:xfrm>
            <a:off x="5092185"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U2</a:t>
            </a:r>
          </a:p>
        </p:txBody>
      </p:sp>
      <p:grpSp>
        <p:nvGrpSpPr>
          <p:cNvPr id="27" name="Group 26">
            <a:extLst>
              <a:ext uri="{FF2B5EF4-FFF2-40B4-BE49-F238E27FC236}">
                <a16:creationId xmlns:a16="http://schemas.microsoft.com/office/drawing/2014/main" id="{8D650AF7-EBD6-7C4A-B1BA-F23E3FCDB62F}"/>
              </a:ext>
            </a:extLst>
          </p:cNvPr>
          <p:cNvGrpSpPr/>
          <p:nvPr/>
        </p:nvGrpSpPr>
        <p:grpSpPr>
          <a:xfrm>
            <a:off x="5797754" y="219189"/>
            <a:ext cx="883274" cy="165434"/>
            <a:chOff x="5797754" y="431068"/>
            <a:chExt cx="883274" cy="165434"/>
          </a:xfrm>
        </p:grpSpPr>
        <p:sp>
          <p:nvSpPr>
            <p:cNvPr id="35" name="Hexagon 180">
              <a:extLst>
                <a:ext uri="{FF2B5EF4-FFF2-40B4-BE49-F238E27FC236}">
                  <a16:creationId xmlns:a16="http://schemas.microsoft.com/office/drawing/2014/main" id="{EF766C54-2D8B-A947-8ECC-CB22E98FFC0A}"/>
                </a:ext>
              </a:extLst>
            </p:cNvPr>
            <p:cNvSpPr/>
            <p:nvPr/>
          </p:nvSpPr>
          <p:spPr>
            <a:xfrm>
              <a:off x="5797754"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6" name="Hexagon 180">
              <a:extLst>
                <a:ext uri="{FF2B5EF4-FFF2-40B4-BE49-F238E27FC236}">
                  <a16:creationId xmlns:a16="http://schemas.microsoft.com/office/drawing/2014/main" id="{0773542B-C62E-8144-9FA5-10D276413B28}"/>
                </a:ext>
              </a:extLst>
            </p:cNvPr>
            <p:cNvSpPr/>
            <p:nvPr/>
          </p:nvSpPr>
          <p:spPr>
            <a:xfrm>
              <a:off x="6032500"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180">
              <a:extLst>
                <a:ext uri="{FF2B5EF4-FFF2-40B4-BE49-F238E27FC236}">
                  <a16:creationId xmlns:a16="http://schemas.microsoft.com/office/drawing/2014/main" id="{912CA7A7-0601-2B43-8839-1D0C0A0F216F}"/>
                </a:ext>
              </a:extLst>
            </p:cNvPr>
            <p:cNvSpPr/>
            <p:nvPr/>
          </p:nvSpPr>
          <p:spPr>
            <a:xfrm>
              <a:off x="6501993"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Hexagon 180">
              <a:extLst>
                <a:ext uri="{FF2B5EF4-FFF2-40B4-BE49-F238E27FC236}">
                  <a16:creationId xmlns:a16="http://schemas.microsoft.com/office/drawing/2014/main" id="{4FC5DC97-6388-444C-8F4A-657040F4DA7A}"/>
                </a:ext>
              </a:extLst>
            </p:cNvPr>
            <p:cNvSpPr/>
            <p:nvPr/>
          </p:nvSpPr>
          <p:spPr>
            <a:xfrm>
              <a:off x="6267246"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Rectangle 38">
            <a:extLst>
              <a:ext uri="{FF2B5EF4-FFF2-40B4-BE49-F238E27FC236}">
                <a16:creationId xmlns:a16="http://schemas.microsoft.com/office/drawing/2014/main" id="{73964F02-57A3-AC45-BC69-141C5A226FF7}"/>
              </a:ext>
            </a:extLst>
          </p:cNvPr>
          <p:cNvSpPr/>
          <p:nvPr/>
        </p:nvSpPr>
        <p:spPr>
          <a:xfrm>
            <a:off x="6048461" y="442748"/>
            <a:ext cx="144000"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26D6B40B-821A-AC40-91C1-0D861AA72BB6}"/>
              </a:ext>
            </a:extLst>
          </p:cNvPr>
          <p:cNvGrpSpPr/>
          <p:nvPr/>
        </p:nvGrpSpPr>
        <p:grpSpPr>
          <a:xfrm>
            <a:off x="5797754" y="219189"/>
            <a:ext cx="879331" cy="160053"/>
            <a:chOff x="5797754" y="219189"/>
            <a:chExt cx="879331" cy="160053"/>
          </a:xfrm>
        </p:grpSpPr>
        <p:sp>
          <p:nvSpPr>
            <p:cNvPr id="42" name="TextBox 41">
              <a:extLst>
                <a:ext uri="{FF2B5EF4-FFF2-40B4-BE49-F238E27FC236}">
                  <a16:creationId xmlns:a16="http://schemas.microsoft.com/office/drawing/2014/main" id="{D0198B84-525F-2E4A-BEA3-3F7A95929A64}"/>
                </a:ext>
              </a:extLst>
            </p:cNvPr>
            <p:cNvSpPr txBox="1"/>
            <p:nvPr/>
          </p:nvSpPr>
          <p:spPr>
            <a:xfrm>
              <a:off x="650331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6</a:t>
              </a:r>
            </a:p>
          </p:txBody>
        </p:sp>
        <p:sp>
          <p:nvSpPr>
            <p:cNvPr id="43" name="TextBox 42">
              <a:extLst>
                <a:ext uri="{FF2B5EF4-FFF2-40B4-BE49-F238E27FC236}">
                  <a16:creationId xmlns:a16="http://schemas.microsoft.com/office/drawing/2014/main" id="{6FAEEF4B-CC09-4047-A541-DF3A4E35A234}"/>
                </a:ext>
              </a:extLst>
            </p:cNvPr>
            <p:cNvSpPr txBox="1"/>
            <p:nvPr/>
          </p:nvSpPr>
          <p:spPr>
            <a:xfrm>
              <a:off x="6269398"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5</a:t>
              </a:r>
            </a:p>
          </p:txBody>
        </p:sp>
        <p:sp>
          <p:nvSpPr>
            <p:cNvPr id="44" name="TextBox 43">
              <a:extLst>
                <a:ext uri="{FF2B5EF4-FFF2-40B4-BE49-F238E27FC236}">
                  <a16:creationId xmlns:a16="http://schemas.microsoft.com/office/drawing/2014/main" id="{A3A185EF-A41E-824C-A492-2C97DD3A537D}"/>
                </a:ext>
              </a:extLst>
            </p:cNvPr>
            <p:cNvSpPr txBox="1"/>
            <p:nvPr/>
          </p:nvSpPr>
          <p:spPr>
            <a:xfrm>
              <a:off x="6033576"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4</a:t>
              </a:r>
            </a:p>
          </p:txBody>
        </p:sp>
        <p:sp>
          <p:nvSpPr>
            <p:cNvPr id="45" name="TextBox 44">
              <a:extLst>
                <a:ext uri="{FF2B5EF4-FFF2-40B4-BE49-F238E27FC236}">
                  <a16:creationId xmlns:a16="http://schemas.microsoft.com/office/drawing/2014/main" id="{B0587081-026F-2C4E-992E-C6A1BA5DC5D2}"/>
                </a:ext>
              </a:extLst>
            </p:cNvPr>
            <p:cNvSpPr txBox="1"/>
            <p:nvPr/>
          </p:nvSpPr>
          <p:spPr>
            <a:xfrm>
              <a:off x="579775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3</a:t>
              </a:r>
            </a:p>
          </p:txBody>
        </p:sp>
      </p:grpSp>
      <p:sp>
        <p:nvSpPr>
          <p:cNvPr id="46" name="Rectangle 45">
            <a:extLst>
              <a:ext uri="{FF2B5EF4-FFF2-40B4-BE49-F238E27FC236}">
                <a16:creationId xmlns:a16="http://schemas.microsoft.com/office/drawing/2014/main" id="{F84DC481-AF5F-A74F-B996-865DC44D9922}"/>
              </a:ext>
            </a:extLst>
          </p:cNvPr>
          <p:cNvSpPr/>
          <p:nvPr/>
        </p:nvSpPr>
        <p:spPr>
          <a:xfrm>
            <a:off x="245481" y="666"/>
            <a:ext cx="1281693" cy="15456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nchorCtr="0"/>
          <a:lstStyle/>
          <a:p>
            <a:pPr algn="ctr"/>
            <a:r>
              <a:rPr lang="en-US" sz="1200" b="1" dirty="0">
                <a:solidFill>
                  <a:srgbClr val="1E4D59"/>
                </a:solidFill>
                <a:cs typeface="Gill Sans Nova Ultra Bold" panose="020F0502020204030204" pitchFamily="34" charset="0"/>
              </a:rPr>
              <a:t>Activity 4.1.5</a:t>
            </a:r>
            <a:endParaRPr lang="en-US" sz="1200" dirty="0"/>
          </a:p>
        </p:txBody>
      </p:sp>
      <p:pic>
        <p:nvPicPr>
          <p:cNvPr id="47" name="Picture 46">
            <a:extLst>
              <a:ext uri="{FF2B5EF4-FFF2-40B4-BE49-F238E27FC236}">
                <a16:creationId xmlns:a16="http://schemas.microsoft.com/office/drawing/2014/main" id="{45D24640-681C-1649-8E16-57C04280D42D}"/>
              </a:ext>
            </a:extLst>
          </p:cNvPr>
          <p:cNvPicPr>
            <a:picLocks noChangeAspect="1"/>
          </p:cNvPicPr>
          <p:nvPr/>
        </p:nvPicPr>
        <p:blipFill>
          <a:blip r:embed="rId5"/>
          <a:stretch>
            <a:fillRect/>
          </a:stretch>
        </p:blipFill>
        <p:spPr>
          <a:xfrm>
            <a:off x="390524" y="463153"/>
            <a:ext cx="991607" cy="945841"/>
          </a:xfrm>
          <a:prstGeom prst="rect">
            <a:avLst/>
          </a:prstGeom>
        </p:spPr>
      </p:pic>
      <p:sp>
        <p:nvSpPr>
          <p:cNvPr id="51" name="Rectangle 50">
            <a:extLst>
              <a:ext uri="{FF2B5EF4-FFF2-40B4-BE49-F238E27FC236}">
                <a16:creationId xmlns:a16="http://schemas.microsoft.com/office/drawing/2014/main" id="{6303BAB3-302B-7E45-AE47-F2667C05E192}"/>
              </a:ext>
            </a:extLst>
          </p:cNvPr>
          <p:cNvSpPr/>
          <p:nvPr/>
        </p:nvSpPr>
        <p:spPr>
          <a:xfrm>
            <a:off x="3784562" y="6431554"/>
            <a:ext cx="3398761" cy="215444"/>
          </a:xfrm>
          <a:prstGeom prst="rect">
            <a:avLst/>
          </a:prstGeom>
        </p:spPr>
        <p:txBody>
          <a:bodyPr wrap="square">
            <a:spAutoFit/>
          </a:bodyPr>
          <a:lstStyle/>
          <a:p>
            <a:pPr algn="r"/>
            <a:r>
              <a:rPr lang="en-NZ" sz="800" i="1" dirty="0">
                <a:solidFill>
                  <a:schemeClr val="tx1">
                    <a:lumMod val="25000"/>
                    <a:lumOff val="75000"/>
                  </a:schemeClr>
                </a:solidFill>
              </a:rPr>
              <a:t>Photo: Aly Belkin @ Pivotal Labs</a:t>
            </a:r>
            <a:endParaRPr lang="en-US" sz="800" i="1" dirty="0">
              <a:solidFill>
                <a:schemeClr val="tx1">
                  <a:lumMod val="25000"/>
                  <a:lumOff val="75000"/>
                </a:schemeClr>
              </a:solidFill>
            </a:endParaRPr>
          </a:p>
        </p:txBody>
      </p:sp>
      <p:cxnSp>
        <p:nvCxnSpPr>
          <p:cNvPr id="48" name="Straight Connector 47">
            <a:extLst>
              <a:ext uri="{FF2B5EF4-FFF2-40B4-BE49-F238E27FC236}">
                <a16:creationId xmlns:a16="http://schemas.microsoft.com/office/drawing/2014/main" id="{7BB7BFBD-16DB-FE4B-8DD6-8E05DC83E58B}"/>
              </a:ext>
            </a:extLst>
          </p:cNvPr>
          <p:cNvCxnSpPr>
            <a:cxnSpLocks/>
          </p:cNvCxnSpPr>
          <p:nvPr/>
        </p:nvCxnSpPr>
        <p:spPr>
          <a:xfrm flipH="1">
            <a:off x="390524" y="6412066"/>
            <a:ext cx="3158219" cy="1"/>
          </a:xfrm>
          <a:prstGeom prst="line">
            <a:avLst/>
          </a:prstGeom>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7D2A39DE-E260-4D4E-8668-F0C19AD11877}"/>
              </a:ext>
            </a:extLst>
          </p:cNvPr>
          <p:cNvSpPr/>
          <p:nvPr/>
        </p:nvSpPr>
        <p:spPr>
          <a:xfrm>
            <a:off x="836332" y="1858243"/>
            <a:ext cx="2928526" cy="144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pPr lvl="0">
              <a:spcAft>
                <a:spcPts val="2200"/>
              </a:spcAft>
            </a:pPr>
            <a:r>
              <a:rPr lang="en-US" sz="1000" dirty="0">
                <a:solidFill>
                  <a:schemeClr val="accent1"/>
                </a:solidFill>
              </a:rPr>
              <a:t>Difficulty: </a:t>
            </a:r>
            <a:r>
              <a:rPr lang="en-US" sz="1000" i="1" dirty="0">
                <a:solidFill>
                  <a:schemeClr val="accent1"/>
                </a:solidFill>
              </a:rPr>
              <a:t>Easy</a:t>
            </a:r>
            <a:endParaRPr lang="en-US" sz="1000" dirty="0">
              <a:solidFill>
                <a:schemeClr val="accent1"/>
              </a:solidFill>
            </a:endParaRPr>
          </a:p>
          <a:p>
            <a:pPr lvl="0">
              <a:spcAft>
                <a:spcPts val="400"/>
              </a:spcAft>
            </a:pPr>
            <a:r>
              <a:rPr lang="en-US" sz="1000" dirty="0">
                <a:solidFill>
                  <a:schemeClr val="accent1"/>
                </a:solidFill>
              </a:rPr>
              <a:t>Preparation time: </a:t>
            </a:r>
            <a:r>
              <a:rPr lang="en-US" sz="1000" i="1" dirty="0">
                <a:solidFill>
                  <a:schemeClr val="accent1"/>
                </a:solidFill>
              </a:rPr>
              <a:t>5 minutes</a:t>
            </a:r>
          </a:p>
          <a:p>
            <a:pPr lvl="0">
              <a:spcAft>
                <a:spcPts val="2200"/>
              </a:spcAft>
            </a:pPr>
            <a:r>
              <a:rPr lang="en-US" sz="1000" dirty="0">
                <a:solidFill>
                  <a:schemeClr val="accent1"/>
                </a:solidFill>
              </a:rPr>
              <a:t>Running time: </a:t>
            </a:r>
            <a:r>
              <a:rPr lang="en-US" sz="1000" i="1" dirty="0">
                <a:solidFill>
                  <a:schemeClr val="accent1"/>
                </a:solidFill>
              </a:rPr>
              <a:t>40 minutes</a:t>
            </a:r>
            <a:endParaRPr lang="en-US" sz="1000" dirty="0">
              <a:solidFill>
                <a:schemeClr val="accent1"/>
              </a:solidFill>
            </a:endParaRPr>
          </a:p>
          <a:p>
            <a:pPr lvl="0">
              <a:spcAft>
                <a:spcPts val="1000"/>
              </a:spcAft>
            </a:pPr>
            <a:r>
              <a:rPr lang="en-US" sz="1000" dirty="0">
                <a:solidFill>
                  <a:schemeClr val="accent1"/>
                </a:solidFill>
              </a:rPr>
              <a:t>Materials: </a:t>
            </a:r>
            <a:r>
              <a:rPr lang="en-US" sz="1000" i="1" dirty="0">
                <a:solidFill>
                  <a:schemeClr val="accent1"/>
                </a:solidFill>
              </a:rPr>
              <a:t>Post-its, sharpies, flip charts, wall space</a:t>
            </a:r>
          </a:p>
        </p:txBody>
      </p:sp>
      <p:grpSp>
        <p:nvGrpSpPr>
          <p:cNvPr id="50" name="Group 49">
            <a:extLst>
              <a:ext uri="{FF2B5EF4-FFF2-40B4-BE49-F238E27FC236}">
                <a16:creationId xmlns:a16="http://schemas.microsoft.com/office/drawing/2014/main" id="{A6045BE4-E7E1-BC46-8EC0-8B116FFEE779}"/>
              </a:ext>
            </a:extLst>
          </p:cNvPr>
          <p:cNvGrpSpPr/>
          <p:nvPr/>
        </p:nvGrpSpPr>
        <p:grpSpPr>
          <a:xfrm>
            <a:off x="414768" y="1803007"/>
            <a:ext cx="373637" cy="297960"/>
            <a:chOff x="409362" y="2090841"/>
            <a:chExt cx="487634" cy="388868"/>
          </a:xfrm>
        </p:grpSpPr>
        <p:sp>
          <p:nvSpPr>
            <p:cNvPr id="52" name="Rectangle 51">
              <a:extLst>
                <a:ext uri="{FF2B5EF4-FFF2-40B4-BE49-F238E27FC236}">
                  <a16:creationId xmlns:a16="http://schemas.microsoft.com/office/drawing/2014/main" id="{C8C029ED-E7E9-6748-B681-8B6417179588}"/>
                </a:ext>
              </a:extLst>
            </p:cNvPr>
            <p:cNvSpPr/>
            <p:nvPr/>
          </p:nvSpPr>
          <p:spPr>
            <a:xfrm>
              <a:off x="767626" y="2090841"/>
              <a:ext cx="129370" cy="38886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3" name="Rectangle 52">
              <a:extLst>
                <a:ext uri="{FF2B5EF4-FFF2-40B4-BE49-F238E27FC236}">
                  <a16:creationId xmlns:a16="http://schemas.microsoft.com/office/drawing/2014/main" id="{DF32C73D-EB33-A941-9A48-E5BE88A800A5}"/>
                </a:ext>
              </a:extLst>
            </p:cNvPr>
            <p:cNvSpPr/>
            <p:nvPr/>
          </p:nvSpPr>
          <p:spPr>
            <a:xfrm>
              <a:off x="409362" y="2363048"/>
              <a:ext cx="129370" cy="116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17FE321D-247A-2C40-9105-62C3DAD4F989}"/>
                </a:ext>
              </a:extLst>
            </p:cNvPr>
            <p:cNvSpPr/>
            <p:nvPr/>
          </p:nvSpPr>
          <p:spPr>
            <a:xfrm>
              <a:off x="587587" y="2246388"/>
              <a:ext cx="129370" cy="2333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Picture 54">
            <a:extLst>
              <a:ext uri="{FF2B5EF4-FFF2-40B4-BE49-F238E27FC236}">
                <a16:creationId xmlns:a16="http://schemas.microsoft.com/office/drawing/2014/main" id="{9F43E5E0-62F0-9642-AB2B-70C13A2FD36B}"/>
              </a:ext>
            </a:extLst>
          </p:cNvPr>
          <p:cNvPicPr>
            <a:picLocks noChangeAspect="1"/>
          </p:cNvPicPr>
          <p:nvPr/>
        </p:nvPicPr>
        <p:blipFill>
          <a:blip r:embed="rId6"/>
          <a:stretch>
            <a:fillRect/>
          </a:stretch>
        </p:blipFill>
        <p:spPr>
          <a:xfrm>
            <a:off x="441510" y="2364826"/>
            <a:ext cx="357387" cy="357387"/>
          </a:xfrm>
          <a:prstGeom prst="rect">
            <a:avLst/>
          </a:prstGeom>
        </p:spPr>
      </p:pic>
      <p:pic>
        <p:nvPicPr>
          <p:cNvPr id="56" name="Picture 55">
            <a:extLst>
              <a:ext uri="{FF2B5EF4-FFF2-40B4-BE49-F238E27FC236}">
                <a16:creationId xmlns:a16="http://schemas.microsoft.com/office/drawing/2014/main" id="{8398A0DD-FEC9-024E-A114-EA4C28C71E5C}"/>
              </a:ext>
            </a:extLst>
          </p:cNvPr>
          <p:cNvPicPr>
            <a:picLocks noChangeAspect="1"/>
          </p:cNvPicPr>
          <p:nvPr/>
        </p:nvPicPr>
        <p:blipFill>
          <a:blip r:embed="rId7"/>
          <a:stretch>
            <a:fillRect/>
          </a:stretch>
        </p:blipFill>
        <p:spPr>
          <a:xfrm>
            <a:off x="441510" y="2952578"/>
            <a:ext cx="353147" cy="335490"/>
          </a:xfrm>
          <a:prstGeom prst="rect">
            <a:avLst/>
          </a:prstGeom>
        </p:spPr>
      </p:pic>
    </p:spTree>
    <p:extLst>
      <p:ext uri="{BB962C8B-B14F-4D97-AF65-F5344CB8AC3E}">
        <p14:creationId xmlns:p14="http://schemas.microsoft.com/office/powerpoint/2010/main" val="312834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2649E507-6502-DD4D-9908-591B7DB44237}"/>
              </a:ext>
            </a:extLst>
          </p:cNvPr>
          <p:cNvSpPr/>
          <p:nvPr/>
        </p:nvSpPr>
        <p:spPr>
          <a:xfrm>
            <a:off x="0" y="1"/>
            <a:ext cx="7559675" cy="26574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97">
            <a:extLst>
              <a:ext uri="{FF2B5EF4-FFF2-40B4-BE49-F238E27FC236}">
                <a16:creationId xmlns:a16="http://schemas.microsoft.com/office/drawing/2014/main" id="{A164F2CF-9F5B-8C46-ABCA-BE5926E38AB9}"/>
              </a:ext>
            </a:extLst>
          </p:cNvPr>
          <p:cNvSpPr/>
          <p:nvPr/>
        </p:nvSpPr>
        <p:spPr>
          <a:xfrm>
            <a:off x="390131" y="666"/>
            <a:ext cx="1131779" cy="265676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nchorCtr="0"/>
          <a:lstStyle/>
          <a:p>
            <a:pPr algn="ctr"/>
            <a:endParaRPr lang="en-US" sz="1200" dirty="0"/>
          </a:p>
        </p:txBody>
      </p:sp>
      <p:sp>
        <p:nvSpPr>
          <p:cNvPr id="46" name="Rectangle 45">
            <a:extLst>
              <a:ext uri="{FF2B5EF4-FFF2-40B4-BE49-F238E27FC236}">
                <a16:creationId xmlns:a16="http://schemas.microsoft.com/office/drawing/2014/main" id="{8CDE72DA-59D8-7346-AF3D-068CB7CD9BC9}"/>
              </a:ext>
            </a:extLst>
          </p:cNvPr>
          <p:cNvSpPr/>
          <p:nvPr/>
        </p:nvSpPr>
        <p:spPr>
          <a:xfrm>
            <a:off x="390525" y="2611709"/>
            <a:ext cx="113665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B43C581F-502D-8444-99B2-529104FD612C}"/>
              </a:ext>
            </a:extLst>
          </p:cNvPr>
          <p:cNvSpPr>
            <a:spLocks noGrp="1"/>
          </p:cNvSpPr>
          <p:nvPr>
            <p:ph type="ftr" sz="quarter" idx="11"/>
          </p:nvPr>
        </p:nvSpPr>
        <p:spPr/>
        <p:txBody>
          <a:bodyPr/>
          <a:lstStyle/>
          <a:p>
            <a:r>
              <a:rPr lang="en-AU" dirty="0"/>
              <a:t>Global Disaster Preparedness Center  |  Designing Solutions for Urban Community Resilience</a:t>
            </a:r>
            <a:endParaRPr lang="en-US" dirty="0"/>
          </a:p>
        </p:txBody>
      </p:sp>
      <p:sp>
        <p:nvSpPr>
          <p:cNvPr id="5" name="Slide Number Placeholder 4">
            <a:extLst>
              <a:ext uri="{FF2B5EF4-FFF2-40B4-BE49-F238E27FC236}">
                <a16:creationId xmlns:a16="http://schemas.microsoft.com/office/drawing/2014/main" id="{981D3E95-BB45-9E40-9397-5B3D5DBE21D7}"/>
              </a:ext>
            </a:extLst>
          </p:cNvPr>
          <p:cNvSpPr>
            <a:spLocks noGrp="1"/>
          </p:cNvSpPr>
          <p:nvPr>
            <p:ph type="sldNum" sz="quarter" idx="12"/>
          </p:nvPr>
        </p:nvSpPr>
        <p:spPr/>
        <p:txBody>
          <a:bodyPr/>
          <a:lstStyle/>
          <a:p>
            <a:fld id="{3332C684-C74E-B44D-82B0-F0756951FDF2}" type="slidenum">
              <a:rPr lang="en-US" smtClean="0"/>
              <a:t>16</a:t>
            </a:fld>
            <a:endParaRPr lang="en-US" dirty="0"/>
          </a:p>
        </p:txBody>
      </p:sp>
      <p:sp>
        <p:nvSpPr>
          <p:cNvPr id="107" name="Rectangle 106">
            <a:extLst>
              <a:ext uri="{FF2B5EF4-FFF2-40B4-BE49-F238E27FC236}">
                <a16:creationId xmlns:a16="http://schemas.microsoft.com/office/drawing/2014/main" id="{63F47C2C-D279-FF48-9829-4306DC910290}"/>
              </a:ext>
            </a:extLst>
          </p:cNvPr>
          <p:cNvSpPr/>
          <p:nvPr/>
        </p:nvSpPr>
        <p:spPr>
          <a:xfrm>
            <a:off x="390525" y="3042503"/>
            <a:ext cx="3389312" cy="1526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a:spcAft>
                <a:spcPts val="600"/>
              </a:spcAft>
            </a:pPr>
            <a:r>
              <a:rPr lang="en-US" sz="1000" b="1" dirty="0">
                <a:solidFill>
                  <a:schemeClr val="accent1"/>
                </a:solidFill>
              </a:rPr>
              <a:t>Why do you do this?</a:t>
            </a:r>
          </a:p>
          <a:p>
            <a:pPr>
              <a:spcAft>
                <a:spcPts val="600"/>
              </a:spcAft>
            </a:pPr>
            <a:r>
              <a:rPr lang="en-US" sz="1000" dirty="0">
                <a:solidFill>
                  <a:schemeClr val="tx2"/>
                </a:solidFill>
              </a:rPr>
              <a:t>After coming up with simple ideas in the brainstorm, they need to be developed in more detail. By clustering similar ideas, people can combine different elements from basic ideas to create a more considered idea. These then need to be assessed at a high level to establish if they are worth pursuing from a high level viability and possibility perspective. </a:t>
            </a:r>
          </a:p>
        </p:txBody>
      </p:sp>
      <p:sp>
        <p:nvSpPr>
          <p:cNvPr id="108" name="Rectangle 107">
            <a:extLst>
              <a:ext uri="{FF2B5EF4-FFF2-40B4-BE49-F238E27FC236}">
                <a16:creationId xmlns:a16="http://schemas.microsoft.com/office/drawing/2014/main" id="{DDCA44FE-311A-BF46-BBEB-22EB8F9D864D}"/>
              </a:ext>
            </a:extLst>
          </p:cNvPr>
          <p:cNvSpPr/>
          <p:nvPr/>
        </p:nvSpPr>
        <p:spPr>
          <a:xfrm>
            <a:off x="3778249" y="3042503"/>
            <a:ext cx="3389312" cy="910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72000" rIns="108000" bIns="144000" rtlCol="0" anchor="t" anchorCtr="0">
            <a:spAutoFit/>
          </a:bodyPr>
          <a:lstStyle/>
          <a:p>
            <a:pPr>
              <a:spcAft>
                <a:spcPts val="600"/>
              </a:spcAft>
            </a:pPr>
            <a:r>
              <a:rPr lang="en-US" sz="1000" b="1" dirty="0">
                <a:solidFill>
                  <a:schemeClr val="accent1"/>
                </a:solidFill>
              </a:rPr>
              <a:t>When do you do this?</a:t>
            </a:r>
          </a:p>
          <a:p>
            <a:pPr>
              <a:spcAft>
                <a:spcPts val="600"/>
              </a:spcAft>
            </a:pPr>
            <a:r>
              <a:rPr lang="en-US" sz="1000" dirty="0">
                <a:solidFill>
                  <a:schemeClr val="tx2"/>
                </a:solidFill>
              </a:rPr>
              <a:t>This should be done immediately after the brainstorm while the ideas are fresh in people’s minds and they are feeling energised. </a:t>
            </a:r>
          </a:p>
        </p:txBody>
      </p:sp>
      <p:sp>
        <p:nvSpPr>
          <p:cNvPr id="44" name="Title 1">
            <a:extLst>
              <a:ext uri="{FF2B5EF4-FFF2-40B4-BE49-F238E27FC236}">
                <a16:creationId xmlns:a16="http://schemas.microsoft.com/office/drawing/2014/main" id="{163DF27B-B87D-BB4A-92FE-6C38C15C9888}"/>
              </a:ext>
            </a:extLst>
          </p:cNvPr>
          <p:cNvSpPr>
            <a:spLocks noGrp="1"/>
          </p:cNvSpPr>
          <p:nvPr>
            <p:ph type="title"/>
          </p:nvPr>
        </p:nvSpPr>
        <p:spPr>
          <a:xfrm>
            <a:off x="1527174" y="1385409"/>
            <a:ext cx="5638799" cy="1136650"/>
          </a:xfrm>
        </p:spPr>
        <p:txBody>
          <a:bodyPr lIns="144000" tIns="108000" anchor="ctr">
            <a:noAutofit/>
          </a:bodyPr>
          <a:lstStyle/>
          <a:p>
            <a:pPr defTabSz="457200">
              <a:spcBef>
                <a:spcPts val="0"/>
              </a:spcBef>
            </a:pPr>
            <a:r>
              <a:rPr lang="en-US" sz="1400" b="1" dirty="0">
                <a:solidFill>
                  <a:srgbClr val="1E4D59"/>
                </a:solidFill>
                <a:ea typeface="+mn-ea"/>
                <a:cs typeface="Gill Sans Nova Ultra Bold" panose="020F0502020204030204" pitchFamily="34" charset="0"/>
              </a:rPr>
              <a:t>Action 4.2</a:t>
            </a:r>
            <a:br>
              <a:rPr lang="en-US" sz="5400" b="1" dirty="0">
                <a:solidFill>
                  <a:srgbClr val="1E4D59"/>
                </a:solidFill>
                <a:ea typeface="+mn-ea"/>
                <a:cs typeface="Gill Sans Nova Ultra Bold" panose="020F0502020204030204" pitchFamily="34" charset="0"/>
              </a:rPr>
            </a:br>
            <a:r>
              <a:rPr lang="en-AU" sz="2800" b="1" dirty="0">
                <a:solidFill>
                  <a:schemeClr val="accent1"/>
                </a:solidFill>
                <a:cs typeface="Gill Sans Nova Ultra Bold" panose="020F0502020204030204" pitchFamily="34" charset="0"/>
              </a:rPr>
              <a:t>Develop and prioritise ideas</a:t>
            </a:r>
            <a:endParaRPr lang="en-US" b="1" dirty="0">
              <a:solidFill>
                <a:schemeClr val="accent1"/>
              </a:solidFill>
              <a:cs typeface="Gill Sans Nova Ultra Bold" panose="020F0502020204030204" pitchFamily="34" charset="0"/>
            </a:endParaRPr>
          </a:p>
        </p:txBody>
      </p:sp>
      <p:pic>
        <p:nvPicPr>
          <p:cNvPr id="29" name="Picture 28">
            <a:extLst>
              <a:ext uri="{FF2B5EF4-FFF2-40B4-BE49-F238E27FC236}">
                <a16:creationId xmlns:a16="http://schemas.microsoft.com/office/drawing/2014/main" id="{FC83F73F-3ED2-F447-9CD3-850F54DBF5F9}"/>
              </a:ext>
            </a:extLst>
          </p:cNvPr>
          <p:cNvPicPr>
            <a:picLocks noChangeAspect="1"/>
          </p:cNvPicPr>
          <p:nvPr/>
        </p:nvPicPr>
        <p:blipFill>
          <a:blip r:embed="rId2"/>
          <a:stretch>
            <a:fillRect/>
          </a:stretch>
        </p:blipFill>
        <p:spPr>
          <a:xfrm>
            <a:off x="5522581" y="173265"/>
            <a:ext cx="206785" cy="237803"/>
          </a:xfrm>
          <a:prstGeom prst="rect">
            <a:avLst/>
          </a:prstGeom>
        </p:spPr>
      </p:pic>
      <p:sp>
        <p:nvSpPr>
          <p:cNvPr id="30" name="Rectangle 29">
            <a:extLst>
              <a:ext uri="{FF2B5EF4-FFF2-40B4-BE49-F238E27FC236}">
                <a16:creationId xmlns:a16="http://schemas.microsoft.com/office/drawing/2014/main" id="{B531F617-64DE-D845-AB27-2F596FA21F90}"/>
              </a:ext>
            </a:extLst>
          </p:cNvPr>
          <p:cNvSpPr/>
          <p:nvPr/>
        </p:nvSpPr>
        <p:spPr>
          <a:xfrm>
            <a:off x="4817011" y="231008"/>
            <a:ext cx="206786" cy="1311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solidFill>
                  <a:schemeClr val="accent1">
                    <a:lumMod val="20000"/>
                    <a:lumOff val="80000"/>
                  </a:schemeClr>
                </a:solidFill>
              </a:rPr>
              <a:t>U1</a:t>
            </a:r>
          </a:p>
        </p:txBody>
      </p:sp>
      <p:sp>
        <p:nvSpPr>
          <p:cNvPr id="31" name="Rectangle 30">
            <a:extLst>
              <a:ext uri="{FF2B5EF4-FFF2-40B4-BE49-F238E27FC236}">
                <a16:creationId xmlns:a16="http://schemas.microsoft.com/office/drawing/2014/main" id="{7377065D-5F44-6744-84DC-ED3F44AF9FBE}"/>
              </a:ext>
            </a:extLst>
          </p:cNvPr>
          <p:cNvSpPr/>
          <p:nvPr/>
        </p:nvSpPr>
        <p:spPr>
          <a:xfrm>
            <a:off x="5092185" y="231008"/>
            <a:ext cx="206786" cy="1311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solidFill>
                  <a:schemeClr val="accent1">
                    <a:lumMod val="20000"/>
                    <a:lumOff val="80000"/>
                  </a:schemeClr>
                </a:solidFill>
              </a:rPr>
              <a:t>U2</a:t>
            </a:r>
          </a:p>
        </p:txBody>
      </p:sp>
      <p:grpSp>
        <p:nvGrpSpPr>
          <p:cNvPr id="32" name="Group 31">
            <a:extLst>
              <a:ext uri="{FF2B5EF4-FFF2-40B4-BE49-F238E27FC236}">
                <a16:creationId xmlns:a16="http://schemas.microsoft.com/office/drawing/2014/main" id="{613C2795-3D94-A440-AFAB-51687377C029}"/>
              </a:ext>
            </a:extLst>
          </p:cNvPr>
          <p:cNvGrpSpPr/>
          <p:nvPr/>
        </p:nvGrpSpPr>
        <p:grpSpPr>
          <a:xfrm>
            <a:off x="5797754" y="219189"/>
            <a:ext cx="883274" cy="165434"/>
            <a:chOff x="5797754" y="431068"/>
            <a:chExt cx="883274" cy="165434"/>
          </a:xfrm>
        </p:grpSpPr>
        <p:sp>
          <p:nvSpPr>
            <p:cNvPr id="33" name="Hexagon 180">
              <a:extLst>
                <a:ext uri="{FF2B5EF4-FFF2-40B4-BE49-F238E27FC236}">
                  <a16:creationId xmlns:a16="http://schemas.microsoft.com/office/drawing/2014/main" id="{2013B0C2-4E83-1A42-BBCA-82215C001470}"/>
                </a:ext>
              </a:extLst>
            </p:cNvPr>
            <p:cNvSpPr/>
            <p:nvPr/>
          </p:nvSpPr>
          <p:spPr>
            <a:xfrm>
              <a:off x="5797754"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180">
              <a:extLst>
                <a:ext uri="{FF2B5EF4-FFF2-40B4-BE49-F238E27FC236}">
                  <a16:creationId xmlns:a16="http://schemas.microsoft.com/office/drawing/2014/main" id="{5C1A2097-6675-1942-B472-3CF8EC554E8E}"/>
                </a:ext>
              </a:extLst>
            </p:cNvPr>
            <p:cNvSpPr/>
            <p:nvPr/>
          </p:nvSpPr>
          <p:spPr>
            <a:xfrm>
              <a:off x="6032500"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Hexagon 180">
              <a:extLst>
                <a:ext uri="{FF2B5EF4-FFF2-40B4-BE49-F238E27FC236}">
                  <a16:creationId xmlns:a16="http://schemas.microsoft.com/office/drawing/2014/main" id="{3BC8B08A-5544-7541-9F3B-3280D9488D26}"/>
                </a:ext>
              </a:extLst>
            </p:cNvPr>
            <p:cNvSpPr/>
            <p:nvPr/>
          </p:nvSpPr>
          <p:spPr>
            <a:xfrm>
              <a:off x="6501993"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Hexagon 180">
              <a:extLst>
                <a:ext uri="{FF2B5EF4-FFF2-40B4-BE49-F238E27FC236}">
                  <a16:creationId xmlns:a16="http://schemas.microsoft.com/office/drawing/2014/main" id="{86B0B559-A794-A04D-8FA0-A33C692B8805}"/>
                </a:ext>
              </a:extLst>
            </p:cNvPr>
            <p:cNvSpPr/>
            <p:nvPr/>
          </p:nvSpPr>
          <p:spPr>
            <a:xfrm>
              <a:off x="6267246"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Picture 36">
            <a:extLst>
              <a:ext uri="{FF2B5EF4-FFF2-40B4-BE49-F238E27FC236}">
                <a16:creationId xmlns:a16="http://schemas.microsoft.com/office/drawing/2014/main" id="{306EDF22-AB71-094F-B608-3DAA91149EEF}"/>
              </a:ext>
            </a:extLst>
          </p:cNvPr>
          <p:cNvPicPr>
            <a:picLocks noChangeAspect="1"/>
          </p:cNvPicPr>
          <p:nvPr/>
        </p:nvPicPr>
        <p:blipFill>
          <a:blip r:embed="rId3"/>
          <a:stretch>
            <a:fillRect/>
          </a:stretch>
        </p:blipFill>
        <p:spPr>
          <a:xfrm>
            <a:off x="4553786" y="166371"/>
            <a:ext cx="203079" cy="255600"/>
          </a:xfrm>
          <a:prstGeom prst="rect">
            <a:avLst/>
          </a:prstGeom>
        </p:spPr>
      </p:pic>
      <p:pic>
        <p:nvPicPr>
          <p:cNvPr id="38" name="Picture 37">
            <a:extLst>
              <a:ext uri="{FF2B5EF4-FFF2-40B4-BE49-F238E27FC236}">
                <a16:creationId xmlns:a16="http://schemas.microsoft.com/office/drawing/2014/main" id="{64A72C61-5AD5-2A44-8BA1-7BFD67780775}"/>
              </a:ext>
            </a:extLst>
          </p:cNvPr>
          <p:cNvPicPr>
            <a:picLocks noChangeAspect="1"/>
          </p:cNvPicPr>
          <p:nvPr/>
        </p:nvPicPr>
        <p:blipFill>
          <a:blip r:embed="rId4"/>
          <a:stretch>
            <a:fillRect/>
          </a:stretch>
        </p:blipFill>
        <p:spPr>
          <a:xfrm>
            <a:off x="6901960" y="178500"/>
            <a:ext cx="264480" cy="208800"/>
          </a:xfrm>
          <a:prstGeom prst="rect">
            <a:avLst/>
          </a:prstGeom>
        </p:spPr>
      </p:pic>
      <p:sp>
        <p:nvSpPr>
          <p:cNvPr id="39" name="Rectangle 38">
            <a:extLst>
              <a:ext uri="{FF2B5EF4-FFF2-40B4-BE49-F238E27FC236}">
                <a16:creationId xmlns:a16="http://schemas.microsoft.com/office/drawing/2014/main" id="{A36FDA98-1744-AC44-9719-055A9118D167}"/>
              </a:ext>
            </a:extLst>
          </p:cNvPr>
          <p:cNvSpPr/>
          <p:nvPr/>
        </p:nvSpPr>
        <p:spPr>
          <a:xfrm>
            <a:off x="6048461" y="442748"/>
            <a:ext cx="144000"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0572D3F9-50F0-AC41-BB72-BA2D3F6112A2}"/>
              </a:ext>
            </a:extLst>
          </p:cNvPr>
          <p:cNvGrpSpPr/>
          <p:nvPr/>
        </p:nvGrpSpPr>
        <p:grpSpPr>
          <a:xfrm>
            <a:off x="5797754" y="219189"/>
            <a:ext cx="879331" cy="160053"/>
            <a:chOff x="5797754" y="219189"/>
            <a:chExt cx="879331" cy="160053"/>
          </a:xfrm>
        </p:grpSpPr>
        <p:sp>
          <p:nvSpPr>
            <p:cNvPr id="41" name="TextBox 40">
              <a:extLst>
                <a:ext uri="{FF2B5EF4-FFF2-40B4-BE49-F238E27FC236}">
                  <a16:creationId xmlns:a16="http://schemas.microsoft.com/office/drawing/2014/main" id="{EBA7D958-831B-9E4D-B849-ECAD6CA8B4B9}"/>
                </a:ext>
              </a:extLst>
            </p:cNvPr>
            <p:cNvSpPr txBox="1"/>
            <p:nvPr/>
          </p:nvSpPr>
          <p:spPr>
            <a:xfrm>
              <a:off x="6503314" y="219189"/>
              <a:ext cx="173771" cy="160053"/>
            </a:xfrm>
            <a:prstGeom prst="rect">
              <a:avLst/>
            </a:prstGeom>
            <a:noFill/>
          </p:spPr>
          <p:txBody>
            <a:bodyPr wrap="square" tIns="0" bIns="0" rtlCol="0" anchor="ctr">
              <a:noAutofit/>
            </a:bodyPr>
            <a:lstStyle/>
            <a:p>
              <a:pPr algn="ctr"/>
              <a:r>
                <a:rPr lang="en-US" sz="1000" b="1" dirty="0">
                  <a:solidFill>
                    <a:schemeClr val="accent1">
                      <a:lumMod val="20000"/>
                      <a:lumOff val="80000"/>
                    </a:schemeClr>
                  </a:solidFill>
                  <a:latin typeface="Roboto" panose="02000000000000000000" pitchFamily="2" charset="0"/>
                  <a:ea typeface="Roboto" panose="02000000000000000000" pitchFamily="2" charset="0"/>
                </a:rPr>
                <a:t>6</a:t>
              </a:r>
            </a:p>
          </p:txBody>
        </p:sp>
        <p:sp>
          <p:nvSpPr>
            <p:cNvPr id="42" name="TextBox 41">
              <a:extLst>
                <a:ext uri="{FF2B5EF4-FFF2-40B4-BE49-F238E27FC236}">
                  <a16:creationId xmlns:a16="http://schemas.microsoft.com/office/drawing/2014/main" id="{17FF6952-1AD9-AB41-8DB9-1FB0D94DB578}"/>
                </a:ext>
              </a:extLst>
            </p:cNvPr>
            <p:cNvSpPr txBox="1"/>
            <p:nvPr/>
          </p:nvSpPr>
          <p:spPr>
            <a:xfrm>
              <a:off x="6269398" y="219189"/>
              <a:ext cx="173771" cy="160053"/>
            </a:xfrm>
            <a:prstGeom prst="rect">
              <a:avLst/>
            </a:prstGeom>
            <a:noFill/>
          </p:spPr>
          <p:txBody>
            <a:bodyPr wrap="square" tIns="0" bIns="0" rtlCol="0" anchor="ctr">
              <a:noAutofit/>
            </a:bodyPr>
            <a:lstStyle/>
            <a:p>
              <a:pPr algn="ctr"/>
              <a:r>
                <a:rPr lang="en-US" sz="1000" b="1" dirty="0">
                  <a:solidFill>
                    <a:schemeClr val="accent1">
                      <a:lumMod val="20000"/>
                      <a:lumOff val="80000"/>
                    </a:schemeClr>
                  </a:solidFill>
                  <a:latin typeface="Roboto" panose="02000000000000000000" pitchFamily="2" charset="0"/>
                  <a:ea typeface="Roboto" panose="02000000000000000000" pitchFamily="2" charset="0"/>
                </a:rPr>
                <a:t>5</a:t>
              </a:r>
            </a:p>
          </p:txBody>
        </p:sp>
        <p:sp>
          <p:nvSpPr>
            <p:cNvPr id="43" name="TextBox 42">
              <a:extLst>
                <a:ext uri="{FF2B5EF4-FFF2-40B4-BE49-F238E27FC236}">
                  <a16:creationId xmlns:a16="http://schemas.microsoft.com/office/drawing/2014/main" id="{4393C90B-9A82-0A41-A7DD-53999BE7024B}"/>
                </a:ext>
              </a:extLst>
            </p:cNvPr>
            <p:cNvSpPr txBox="1"/>
            <p:nvPr/>
          </p:nvSpPr>
          <p:spPr>
            <a:xfrm>
              <a:off x="6033576" y="219189"/>
              <a:ext cx="173771" cy="160053"/>
            </a:xfrm>
            <a:prstGeom prst="rect">
              <a:avLst/>
            </a:prstGeom>
            <a:noFill/>
          </p:spPr>
          <p:txBody>
            <a:bodyPr wrap="square" tIns="0" bIns="0" rtlCol="0" anchor="ctr">
              <a:noAutofit/>
            </a:bodyPr>
            <a:lstStyle/>
            <a:p>
              <a:pPr algn="ctr"/>
              <a:r>
                <a:rPr lang="en-US" sz="1000" b="1" dirty="0">
                  <a:solidFill>
                    <a:schemeClr val="accent1">
                      <a:lumMod val="20000"/>
                      <a:lumOff val="80000"/>
                    </a:schemeClr>
                  </a:solidFill>
                  <a:latin typeface="Roboto" panose="02000000000000000000" pitchFamily="2" charset="0"/>
                  <a:ea typeface="Roboto" panose="02000000000000000000" pitchFamily="2" charset="0"/>
                </a:rPr>
                <a:t>4</a:t>
              </a:r>
            </a:p>
          </p:txBody>
        </p:sp>
        <p:sp>
          <p:nvSpPr>
            <p:cNvPr id="48" name="TextBox 47">
              <a:extLst>
                <a:ext uri="{FF2B5EF4-FFF2-40B4-BE49-F238E27FC236}">
                  <a16:creationId xmlns:a16="http://schemas.microsoft.com/office/drawing/2014/main" id="{65A72C54-9511-EB44-84CE-095EAF3395CB}"/>
                </a:ext>
              </a:extLst>
            </p:cNvPr>
            <p:cNvSpPr txBox="1"/>
            <p:nvPr/>
          </p:nvSpPr>
          <p:spPr>
            <a:xfrm>
              <a:off x="5797754" y="219189"/>
              <a:ext cx="173771" cy="160053"/>
            </a:xfrm>
            <a:prstGeom prst="rect">
              <a:avLst/>
            </a:prstGeom>
            <a:noFill/>
          </p:spPr>
          <p:txBody>
            <a:bodyPr wrap="square" tIns="0" bIns="0" rtlCol="0" anchor="ctr">
              <a:noAutofit/>
            </a:bodyPr>
            <a:lstStyle/>
            <a:p>
              <a:pPr algn="ctr"/>
              <a:r>
                <a:rPr lang="en-US" sz="1000" b="1" dirty="0">
                  <a:solidFill>
                    <a:schemeClr val="accent1">
                      <a:lumMod val="20000"/>
                      <a:lumOff val="80000"/>
                    </a:schemeClr>
                  </a:solidFill>
                  <a:latin typeface="Roboto" panose="02000000000000000000" pitchFamily="2" charset="0"/>
                  <a:ea typeface="Roboto" panose="02000000000000000000" pitchFamily="2" charset="0"/>
                </a:rPr>
                <a:t>3</a:t>
              </a:r>
            </a:p>
          </p:txBody>
        </p:sp>
      </p:grpSp>
      <p:sp>
        <p:nvSpPr>
          <p:cNvPr id="49" name="Rectangle 48">
            <a:extLst>
              <a:ext uri="{FF2B5EF4-FFF2-40B4-BE49-F238E27FC236}">
                <a16:creationId xmlns:a16="http://schemas.microsoft.com/office/drawing/2014/main" id="{B3414AA1-51E4-2040-B0D9-F1F69FB2E9DF}"/>
              </a:ext>
            </a:extLst>
          </p:cNvPr>
          <p:cNvSpPr/>
          <p:nvPr/>
        </p:nvSpPr>
        <p:spPr>
          <a:xfrm>
            <a:off x="323837" y="5154759"/>
            <a:ext cx="6912000" cy="1852327"/>
          </a:xfrm>
          <a:prstGeom prst="rect">
            <a:avLst/>
          </a:prstGeom>
          <a:solidFill>
            <a:schemeClr val="bg1"/>
          </a:solidFill>
          <a:ln w="19050">
            <a:solidFill>
              <a:schemeClr val="accent1">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C3EAEA9B-43B9-D241-B4D0-642141ECA57A}"/>
              </a:ext>
            </a:extLst>
          </p:cNvPr>
          <p:cNvSpPr/>
          <p:nvPr/>
        </p:nvSpPr>
        <p:spPr>
          <a:xfrm>
            <a:off x="978491" y="4844603"/>
            <a:ext cx="6187481" cy="433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a:spcAft>
                <a:spcPts val="600"/>
              </a:spcAft>
            </a:pPr>
            <a:r>
              <a:rPr lang="en-US" sz="1400" b="1" dirty="0">
                <a:solidFill>
                  <a:schemeClr val="accent1"/>
                </a:solidFill>
              </a:rPr>
              <a:t>Useful tools &amp; activities</a:t>
            </a:r>
          </a:p>
        </p:txBody>
      </p:sp>
      <p:pic>
        <p:nvPicPr>
          <p:cNvPr id="51" name="Picture 50">
            <a:extLst>
              <a:ext uri="{FF2B5EF4-FFF2-40B4-BE49-F238E27FC236}">
                <a16:creationId xmlns:a16="http://schemas.microsoft.com/office/drawing/2014/main" id="{8F232438-501C-7D41-B882-45F0695C0278}"/>
              </a:ext>
            </a:extLst>
          </p:cNvPr>
          <p:cNvPicPr>
            <a:picLocks noChangeAspect="1"/>
          </p:cNvPicPr>
          <p:nvPr/>
        </p:nvPicPr>
        <p:blipFill>
          <a:blip r:embed="rId5"/>
          <a:stretch>
            <a:fillRect/>
          </a:stretch>
        </p:blipFill>
        <p:spPr>
          <a:xfrm>
            <a:off x="390524" y="4676695"/>
            <a:ext cx="587967" cy="560830"/>
          </a:xfrm>
          <a:prstGeom prst="rect">
            <a:avLst/>
          </a:prstGeom>
        </p:spPr>
      </p:pic>
      <p:sp>
        <p:nvSpPr>
          <p:cNvPr id="53" name="Rectangle 52">
            <a:extLst>
              <a:ext uri="{FF2B5EF4-FFF2-40B4-BE49-F238E27FC236}">
                <a16:creationId xmlns:a16="http://schemas.microsoft.com/office/drawing/2014/main" id="{A5D36159-CB0C-AB4F-9A6C-9366BC073B68}"/>
              </a:ext>
            </a:extLst>
          </p:cNvPr>
          <p:cNvSpPr/>
          <p:nvPr/>
        </p:nvSpPr>
        <p:spPr>
          <a:xfrm>
            <a:off x="978491" y="5359697"/>
            <a:ext cx="2799758" cy="356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r>
              <a:rPr lang="en-US" sz="900" b="1" dirty="0">
                <a:solidFill>
                  <a:schemeClr val="accent1"/>
                </a:solidFill>
              </a:rPr>
              <a:t>4.2.1 Developing the top ideas</a:t>
            </a:r>
          </a:p>
        </p:txBody>
      </p:sp>
      <p:sp>
        <p:nvSpPr>
          <p:cNvPr id="54" name="Rectangle 53">
            <a:extLst>
              <a:ext uri="{FF2B5EF4-FFF2-40B4-BE49-F238E27FC236}">
                <a16:creationId xmlns:a16="http://schemas.microsoft.com/office/drawing/2014/main" id="{56F969FD-C148-1245-8620-009E96CBA51F}"/>
              </a:ext>
            </a:extLst>
          </p:cNvPr>
          <p:cNvSpPr/>
          <p:nvPr/>
        </p:nvSpPr>
        <p:spPr>
          <a:xfrm>
            <a:off x="1275723" y="5632714"/>
            <a:ext cx="2504116" cy="761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lvl="0">
              <a:spcAft>
                <a:spcPts val="1000"/>
              </a:spcAft>
            </a:pPr>
            <a:r>
              <a:rPr lang="en-US" sz="900" dirty="0">
                <a:solidFill>
                  <a:schemeClr val="accent1"/>
                </a:solidFill>
              </a:rPr>
              <a:t>Difficulty: </a:t>
            </a:r>
            <a:r>
              <a:rPr lang="en-US" sz="900" i="1" dirty="0">
                <a:solidFill>
                  <a:schemeClr val="accent1"/>
                </a:solidFill>
              </a:rPr>
              <a:t>Moderate</a:t>
            </a:r>
          </a:p>
          <a:p>
            <a:pPr lvl="0">
              <a:spcAft>
                <a:spcPts val="1000"/>
              </a:spcAft>
            </a:pPr>
            <a:r>
              <a:rPr lang="en-US" sz="900" dirty="0">
                <a:solidFill>
                  <a:schemeClr val="accent1"/>
                </a:solidFill>
              </a:rPr>
              <a:t>Preparation time: </a:t>
            </a:r>
            <a:r>
              <a:rPr lang="en-US" sz="900" i="1" dirty="0">
                <a:solidFill>
                  <a:schemeClr val="accent1"/>
                </a:solidFill>
              </a:rPr>
              <a:t>5 minutes</a:t>
            </a:r>
            <a:br>
              <a:rPr lang="en-US" sz="900" i="1" dirty="0">
                <a:solidFill>
                  <a:schemeClr val="accent1"/>
                </a:solidFill>
              </a:rPr>
            </a:br>
            <a:r>
              <a:rPr lang="en-US" sz="900" dirty="0">
                <a:solidFill>
                  <a:schemeClr val="accent1"/>
                </a:solidFill>
              </a:rPr>
              <a:t>Running time: </a:t>
            </a:r>
            <a:r>
              <a:rPr lang="en-US" sz="900" i="1" dirty="0">
                <a:solidFill>
                  <a:schemeClr val="accent1"/>
                </a:solidFill>
              </a:rPr>
              <a:t>30 minutes</a:t>
            </a:r>
          </a:p>
        </p:txBody>
      </p:sp>
      <p:sp>
        <p:nvSpPr>
          <p:cNvPr id="55" name="Rectangle 54">
            <a:extLst>
              <a:ext uri="{FF2B5EF4-FFF2-40B4-BE49-F238E27FC236}">
                <a16:creationId xmlns:a16="http://schemas.microsoft.com/office/drawing/2014/main" id="{BC954CEE-B9C2-0B4A-AF16-33E39D95E3A9}"/>
              </a:ext>
            </a:extLst>
          </p:cNvPr>
          <p:cNvSpPr/>
          <p:nvPr/>
        </p:nvSpPr>
        <p:spPr>
          <a:xfrm>
            <a:off x="4367804" y="5359697"/>
            <a:ext cx="2799758" cy="356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r>
              <a:rPr lang="en-US" sz="900" b="1" dirty="0">
                <a:solidFill>
                  <a:schemeClr val="accent1"/>
                </a:solidFill>
              </a:rPr>
              <a:t>4.2.2 Assessing ideas using ‘DVP’</a:t>
            </a:r>
          </a:p>
        </p:txBody>
      </p:sp>
      <p:sp>
        <p:nvSpPr>
          <p:cNvPr id="56" name="Rectangle 55">
            <a:extLst>
              <a:ext uri="{FF2B5EF4-FFF2-40B4-BE49-F238E27FC236}">
                <a16:creationId xmlns:a16="http://schemas.microsoft.com/office/drawing/2014/main" id="{91CD7DF0-925D-214A-B0AA-E5C7735D75FE}"/>
              </a:ext>
            </a:extLst>
          </p:cNvPr>
          <p:cNvSpPr/>
          <p:nvPr/>
        </p:nvSpPr>
        <p:spPr>
          <a:xfrm>
            <a:off x="4665036" y="5632714"/>
            <a:ext cx="2504116" cy="761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lvl="0">
              <a:spcAft>
                <a:spcPts val="1000"/>
              </a:spcAft>
            </a:pPr>
            <a:r>
              <a:rPr lang="en-US" sz="900" dirty="0">
                <a:solidFill>
                  <a:schemeClr val="accent1"/>
                </a:solidFill>
              </a:rPr>
              <a:t>Difficulty: </a:t>
            </a:r>
            <a:r>
              <a:rPr lang="en-US" sz="900" i="1" dirty="0">
                <a:solidFill>
                  <a:schemeClr val="accent1"/>
                </a:solidFill>
              </a:rPr>
              <a:t>Moderate</a:t>
            </a:r>
          </a:p>
          <a:p>
            <a:pPr lvl="0">
              <a:spcAft>
                <a:spcPts val="1000"/>
              </a:spcAft>
            </a:pPr>
            <a:r>
              <a:rPr lang="en-US" sz="900" dirty="0">
                <a:solidFill>
                  <a:schemeClr val="accent1"/>
                </a:solidFill>
              </a:rPr>
              <a:t>Preparation time: </a:t>
            </a:r>
            <a:r>
              <a:rPr lang="en-US" sz="900" i="1" dirty="0">
                <a:solidFill>
                  <a:schemeClr val="accent1"/>
                </a:solidFill>
              </a:rPr>
              <a:t>5 minutes</a:t>
            </a:r>
            <a:br>
              <a:rPr lang="en-US" sz="900" i="1" dirty="0">
                <a:solidFill>
                  <a:schemeClr val="accent1"/>
                </a:solidFill>
              </a:rPr>
            </a:br>
            <a:r>
              <a:rPr lang="en-US" sz="900" dirty="0">
                <a:solidFill>
                  <a:schemeClr val="accent1"/>
                </a:solidFill>
              </a:rPr>
              <a:t>Running time: </a:t>
            </a:r>
            <a:r>
              <a:rPr lang="en-US" sz="900" i="1" dirty="0">
                <a:solidFill>
                  <a:schemeClr val="accent1"/>
                </a:solidFill>
              </a:rPr>
              <a:t>1 hour</a:t>
            </a:r>
          </a:p>
        </p:txBody>
      </p:sp>
      <p:grpSp>
        <p:nvGrpSpPr>
          <p:cNvPr id="57" name="Group 56">
            <a:extLst>
              <a:ext uri="{FF2B5EF4-FFF2-40B4-BE49-F238E27FC236}">
                <a16:creationId xmlns:a16="http://schemas.microsoft.com/office/drawing/2014/main" id="{E69053FD-66EA-A04C-B8F5-66AF7D3285A8}"/>
              </a:ext>
            </a:extLst>
          </p:cNvPr>
          <p:cNvGrpSpPr/>
          <p:nvPr/>
        </p:nvGrpSpPr>
        <p:grpSpPr>
          <a:xfrm>
            <a:off x="1081211" y="5686878"/>
            <a:ext cx="230064" cy="477441"/>
            <a:chOff x="1081211" y="7990281"/>
            <a:chExt cx="230064" cy="477441"/>
          </a:xfrm>
        </p:grpSpPr>
        <p:sp>
          <p:nvSpPr>
            <p:cNvPr id="65" name="Rectangle 64">
              <a:extLst>
                <a:ext uri="{FF2B5EF4-FFF2-40B4-BE49-F238E27FC236}">
                  <a16:creationId xmlns:a16="http://schemas.microsoft.com/office/drawing/2014/main" id="{088FD8DE-D847-1446-B362-0AB5DFB6251F}"/>
                </a:ext>
              </a:extLst>
            </p:cNvPr>
            <p:cNvSpPr/>
            <p:nvPr/>
          </p:nvSpPr>
          <p:spPr>
            <a:xfrm>
              <a:off x="1251392" y="7990281"/>
              <a:ext cx="59883" cy="180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6" name="Rectangle 65">
              <a:extLst>
                <a:ext uri="{FF2B5EF4-FFF2-40B4-BE49-F238E27FC236}">
                  <a16:creationId xmlns:a16="http://schemas.microsoft.com/office/drawing/2014/main" id="{838ED319-2A07-8C4F-AABC-E06D9332E5E6}"/>
                </a:ext>
              </a:extLst>
            </p:cNvPr>
            <p:cNvSpPr/>
            <p:nvPr/>
          </p:nvSpPr>
          <p:spPr>
            <a:xfrm>
              <a:off x="1085558" y="8116281"/>
              <a:ext cx="5988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57EA32E9-6944-8441-A1FF-E8602458DD6C}"/>
                </a:ext>
              </a:extLst>
            </p:cNvPr>
            <p:cNvSpPr/>
            <p:nvPr/>
          </p:nvSpPr>
          <p:spPr>
            <a:xfrm>
              <a:off x="1168055" y="8062281"/>
              <a:ext cx="59883"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8" name="Picture 67">
              <a:extLst>
                <a:ext uri="{FF2B5EF4-FFF2-40B4-BE49-F238E27FC236}">
                  <a16:creationId xmlns:a16="http://schemas.microsoft.com/office/drawing/2014/main" id="{6DD7BFB5-6783-C746-8FC2-E09CA2B43089}"/>
                </a:ext>
              </a:extLst>
            </p:cNvPr>
            <p:cNvPicPr>
              <a:picLocks noChangeAspect="1"/>
            </p:cNvPicPr>
            <p:nvPr/>
          </p:nvPicPr>
          <p:blipFill>
            <a:blip r:embed="rId6"/>
            <a:stretch>
              <a:fillRect/>
            </a:stretch>
          </p:blipFill>
          <p:spPr>
            <a:xfrm>
              <a:off x="1081211" y="8251822"/>
              <a:ext cx="215900" cy="215900"/>
            </a:xfrm>
            <a:prstGeom prst="rect">
              <a:avLst/>
            </a:prstGeom>
          </p:spPr>
        </p:pic>
      </p:grpSp>
      <p:grpSp>
        <p:nvGrpSpPr>
          <p:cNvPr id="58" name="Group 57">
            <a:extLst>
              <a:ext uri="{FF2B5EF4-FFF2-40B4-BE49-F238E27FC236}">
                <a16:creationId xmlns:a16="http://schemas.microsoft.com/office/drawing/2014/main" id="{3F0FE64C-2C67-8046-9EEB-819C3C3CE2B8}"/>
              </a:ext>
            </a:extLst>
          </p:cNvPr>
          <p:cNvGrpSpPr/>
          <p:nvPr/>
        </p:nvGrpSpPr>
        <p:grpSpPr>
          <a:xfrm>
            <a:off x="4471066" y="5686878"/>
            <a:ext cx="230064" cy="477441"/>
            <a:chOff x="1081211" y="7990281"/>
            <a:chExt cx="230064" cy="477441"/>
          </a:xfrm>
        </p:grpSpPr>
        <p:sp>
          <p:nvSpPr>
            <p:cNvPr id="61" name="Rectangle 60">
              <a:extLst>
                <a:ext uri="{FF2B5EF4-FFF2-40B4-BE49-F238E27FC236}">
                  <a16:creationId xmlns:a16="http://schemas.microsoft.com/office/drawing/2014/main" id="{C274C1C6-74CF-E945-BAD7-1B6AAAA3DE37}"/>
                </a:ext>
              </a:extLst>
            </p:cNvPr>
            <p:cNvSpPr/>
            <p:nvPr/>
          </p:nvSpPr>
          <p:spPr>
            <a:xfrm>
              <a:off x="1251392" y="7990281"/>
              <a:ext cx="59883" cy="180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2" name="Rectangle 61">
              <a:extLst>
                <a:ext uri="{FF2B5EF4-FFF2-40B4-BE49-F238E27FC236}">
                  <a16:creationId xmlns:a16="http://schemas.microsoft.com/office/drawing/2014/main" id="{D2A5777C-6245-AD49-8C15-49FC104AF0BC}"/>
                </a:ext>
              </a:extLst>
            </p:cNvPr>
            <p:cNvSpPr/>
            <p:nvPr/>
          </p:nvSpPr>
          <p:spPr>
            <a:xfrm>
              <a:off x="1085558" y="8116281"/>
              <a:ext cx="5988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3707B24A-C9C3-1E4E-842B-4600BD969FCE}"/>
                </a:ext>
              </a:extLst>
            </p:cNvPr>
            <p:cNvSpPr/>
            <p:nvPr/>
          </p:nvSpPr>
          <p:spPr>
            <a:xfrm>
              <a:off x="1168055" y="8062281"/>
              <a:ext cx="59883"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4" name="Picture 63">
              <a:extLst>
                <a:ext uri="{FF2B5EF4-FFF2-40B4-BE49-F238E27FC236}">
                  <a16:creationId xmlns:a16="http://schemas.microsoft.com/office/drawing/2014/main" id="{7B264545-8083-4140-802A-8CB7AFA9AE82}"/>
                </a:ext>
              </a:extLst>
            </p:cNvPr>
            <p:cNvPicPr>
              <a:picLocks noChangeAspect="1"/>
            </p:cNvPicPr>
            <p:nvPr/>
          </p:nvPicPr>
          <p:blipFill>
            <a:blip r:embed="rId6"/>
            <a:stretch>
              <a:fillRect/>
            </a:stretch>
          </p:blipFill>
          <p:spPr>
            <a:xfrm>
              <a:off x="1081211" y="8251822"/>
              <a:ext cx="215900" cy="215900"/>
            </a:xfrm>
            <a:prstGeom prst="rect">
              <a:avLst/>
            </a:prstGeom>
          </p:spPr>
        </p:pic>
      </p:grpSp>
      <p:pic>
        <p:nvPicPr>
          <p:cNvPr id="97" name="Picture 96">
            <a:extLst>
              <a:ext uri="{FF2B5EF4-FFF2-40B4-BE49-F238E27FC236}">
                <a16:creationId xmlns:a16="http://schemas.microsoft.com/office/drawing/2014/main" id="{A1480DCC-5F41-DD46-928A-8D346A4E0781}"/>
              </a:ext>
            </a:extLst>
          </p:cNvPr>
          <p:cNvPicPr>
            <a:picLocks noChangeAspect="1"/>
          </p:cNvPicPr>
          <p:nvPr/>
        </p:nvPicPr>
        <p:blipFill>
          <a:blip r:embed="rId7"/>
          <a:stretch>
            <a:fillRect/>
          </a:stretch>
        </p:blipFill>
        <p:spPr>
          <a:xfrm>
            <a:off x="483718" y="1514822"/>
            <a:ext cx="944605" cy="958917"/>
          </a:xfrm>
          <a:prstGeom prst="rect">
            <a:avLst/>
          </a:prstGeom>
        </p:spPr>
      </p:pic>
      <p:grpSp>
        <p:nvGrpSpPr>
          <p:cNvPr id="47" name="Group 46">
            <a:extLst>
              <a:ext uri="{FF2B5EF4-FFF2-40B4-BE49-F238E27FC236}">
                <a16:creationId xmlns:a16="http://schemas.microsoft.com/office/drawing/2014/main" id="{7F2138BF-CCD9-9345-9193-5D5A72CE958A}"/>
              </a:ext>
            </a:extLst>
          </p:cNvPr>
          <p:cNvGrpSpPr/>
          <p:nvPr/>
        </p:nvGrpSpPr>
        <p:grpSpPr>
          <a:xfrm>
            <a:off x="390131" y="6414700"/>
            <a:ext cx="6762365" cy="470792"/>
            <a:chOff x="390131" y="6482901"/>
            <a:chExt cx="6762365" cy="470792"/>
          </a:xfrm>
        </p:grpSpPr>
        <p:pic>
          <p:nvPicPr>
            <p:cNvPr id="52" name="Picture 51">
              <a:extLst>
                <a:ext uri="{FF2B5EF4-FFF2-40B4-BE49-F238E27FC236}">
                  <a16:creationId xmlns:a16="http://schemas.microsoft.com/office/drawing/2014/main" id="{31BCCBC5-19AF-1F4E-B65E-46A851913F57}"/>
                </a:ext>
              </a:extLst>
            </p:cNvPr>
            <p:cNvPicPr>
              <a:picLocks noChangeAspect="1"/>
            </p:cNvPicPr>
            <p:nvPr/>
          </p:nvPicPr>
          <p:blipFill>
            <a:blip r:embed="rId6"/>
            <a:stretch>
              <a:fillRect/>
            </a:stretch>
          </p:blipFill>
          <p:spPr>
            <a:xfrm>
              <a:off x="493850" y="6737793"/>
              <a:ext cx="215900" cy="215900"/>
            </a:xfrm>
            <a:prstGeom prst="rect">
              <a:avLst/>
            </a:prstGeom>
          </p:spPr>
        </p:pic>
        <p:sp>
          <p:nvSpPr>
            <p:cNvPr id="59" name="Rectangle 58">
              <a:extLst>
                <a:ext uri="{FF2B5EF4-FFF2-40B4-BE49-F238E27FC236}">
                  <a16:creationId xmlns:a16="http://schemas.microsoft.com/office/drawing/2014/main" id="{D28B9C37-ECBB-E94B-93FA-6BCC69B953F8}"/>
                </a:ext>
              </a:extLst>
            </p:cNvPr>
            <p:cNvSpPr/>
            <p:nvPr/>
          </p:nvSpPr>
          <p:spPr>
            <a:xfrm>
              <a:off x="407179" y="6482901"/>
              <a:ext cx="6740352" cy="356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r>
                <a:rPr lang="en-US" sz="900" b="1" dirty="0">
                  <a:solidFill>
                    <a:schemeClr val="accent1"/>
                  </a:solidFill>
                </a:rPr>
                <a:t>Total time recommended to complete Action 4.2 activities</a:t>
              </a:r>
            </a:p>
          </p:txBody>
        </p:sp>
        <p:sp>
          <p:nvSpPr>
            <p:cNvPr id="60" name="Rectangle 59">
              <a:extLst>
                <a:ext uri="{FF2B5EF4-FFF2-40B4-BE49-F238E27FC236}">
                  <a16:creationId xmlns:a16="http://schemas.microsoft.com/office/drawing/2014/main" id="{DA5DD39F-E46D-DE45-9F0D-CCBED417E17D}"/>
                </a:ext>
              </a:extLst>
            </p:cNvPr>
            <p:cNvSpPr/>
            <p:nvPr/>
          </p:nvSpPr>
          <p:spPr>
            <a:xfrm>
              <a:off x="709750" y="6733774"/>
              <a:ext cx="6442746" cy="215900"/>
            </a:xfrm>
            <a:prstGeom prst="rect">
              <a:avLst/>
            </a:prstGeom>
          </p:spPr>
          <p:txBody>
            <a:bodyPr wrap="square" numCol="2">
              <a:noAutofit/>
            </a:bodyPr>
            <a:lstStyle/>
            <a:p>
              <a:pPr lvl="0">
                <a:spcAft>
                  <a:spcPts val="1000"/>
                </a:spcAft>
              </a:pPr>
              <a:r>
                <a:rPr lang="en-US" sz="900" dirty="0">
                  <a:solidFill>
                    <a:srgbClr val="1E4D59"/>
                  </a:solidFill>
                </a:rPr>
                <a:t>Total preparation time: </a:t>
              </a:r>
              <a:r>
                <a:rPr lang="en-US" sz="900" i="1" dirty="0">
                  <a:solidFill>
                    <a:srgbClr val="1E4D59"/>
                  </a:solidFill>
                </a:rPr>
                <a:t>10 minutes</a:t>
              </a:r>
              <a:br>
                <a:rPr lang="en-US" sz="900" i="1" dirty="0">
                  <a:solidFill>
                    <a:srgbClr val="1E4D59"/>
                  </a:solidFill>
                </a:rPr>
              </a:br>
              <a:r>
                <a:rPr lang="en-US" sz="900" dirty="0">
                  <a:solidFill>
                    <a:srgbClr val="1E4D59"/>
                  </a:solidFill>
                </a:rPr>
                <a:t>Total running time: </a:t>
              </a:r>
              <a:r>
                <a:rPr lang="en-US" sz="900" i="1" dirty="0">
                  <a:solidFill>
                    <a:srgbClr val="1E4D59"/>
                  </a:solidFill>
                </a:rPr>
                <a:t>1 hour and 30 minutes</a:t>
              </a:r>
            </a:p>
          </p:txBody>
        </p:sp>
        <p:cxnSp>
          <p:nvCxnSpPr>
            <p:cNvPr id="69" name="Straight Connector 68">
              <a:extLst>
                <a:ext uri="{FF2B5EF4-FFF2-40B4-BE49-F238E27FC236}">
                  <a16:creationId xmlns:a16="http://schemas.microsoft.com/office/drawing/2014/main" id="{FD8CE31B-928F-FB42-9BB9-144A799C3B96}"/>
                </a:ext>
              </a:extLst>
            </p:cNvPr>
            <p:cNvCxnSpPr/>
            <p:nvPr/>
          </p:nvCxnSpPr>
          <p:spPr>
            <a:xfrm>
              <a:off x="390131" y="6482901"/>
              <a:ext cx="6757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36660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57C48-6A10-644F-B70F-A100257726CD}"/>
              </a:ext>
            </a:extLst>
          </p:cNvPr>
          <p:cNvSpPr>
            <a:spLocks noGrp="1"/>
          </p:cNvSpPr>
          <p:nvPr>
            <p:ph type="title"/>
          </p:nvPr>
        </p:nvSpPr>
        <p:spPr>
          <a:xfrm>
            <a:off x="1527174" y="390525"/>
            <a:ext cx="5638799" cy="1136650"/>
          </a:xfrm>
        </p:spPr>
        <p:txBody>
          <a:bodyPr lIns="144000" tIns="108000" anchor="ctr">
            <a:noAutofit/>
          </a:bodyPr>
          <a:lstStyle/>
          <a:p>
            <a:pPr lvl="0" defTabSz="457200">
              <a:lnSpc>
                <a:spcPct val="100000"/>
              </a:lnSpc>
              <a:spcBef>
                <a:spcPts val="0"/>
              </a:spcBef>
            </a:pPr>
            <a:r>
              <a:rPr lang="en-US" sz="2800" b="1" dirty="0">
                <a:solidFill>
                  <a:schemeClr val="accent1"/>
                </a:solidFill>
                <a:ea typeface="+mn-ea"/>
                <a:cs typeface="Gill Sans Nova Ultra Bold" panose="020F0502020204030204" pitchFamily="34" charset="0"/>
              </a:rPr>
              <a:t>Developing the top ideas </a:t>
            </a:r>
            <a:endParaRPr lang="en-US" b="1" dirty="0">
              <a:solidFill>
                <a:schemeClr val="accent1"/>
              </a:solidFill>
              <a:cs typeface="Gill Sans Nova Ultra Bold" panose="020F0502020204030204" pitchFamily="34" charset="0"/>
            </a:endParaRPr>
          </a:p>
        </p:txBody>
      </p:sp>
      <p:sp>
        <p:nvSpPr>
          <p:cNvPr id="4" name="Footer Placeholder 3">
            <a:extLst>
              <a:ext uri="{FF2B5EF4-FFF2-40B4-BE49-F238E27FC236}">
                <a16:creationId xmlns:a16="http://schemas.microsoft.com/office/drawing/2014/main" id="{B43C581F-502D-8444-99B2-529104FD612C}"/>
              </a:ext>
            </a:extLst>
          </p:cNvPr>
          <p:cNvSpPr>
            <a:spLocks noGrp="1"/>
          </p:cNvSpPr>
          <p:nvPr>
            <p:ph type="ftr" sz="quarter" idx="11"/>
          </p:nvPr>
        </p:nvSpPr>
        <p:spPr/>
        <p:txBody>
          <a:bodyPr/>
          <a:lstStyle/>
          <a:p>
            <a:r>
              <a:rPr lang="en-AU" dirty="0"/>
              <a:t>Global Disaster Preparedness Center  |  Designing Solutions for Urban Community Resilience</a:t>
            </a:r>
            <a:endParaRPr lang="en-US" dirty="0"/>
          </a:p>
        </p:txBody>
      </p:sp>
      <p:sp>
        <p:nvSpPr>
          <p:cNvPr id="5" name="Slide Number Placeholder 4">
            <a:extLst>
              <a:ext uri="{FF2B5EF4-FFF2-40B4-BE49-F238E27FC236}">
                <a16:creationId xmlns:a16="http://schemas.microsoft.com/office/drawing/2014/main" id="{981D3E95-BB45-9E40-9397-5B3D5DBE21D7}"/>
              </a:ext>
            </a:extLst>
          </p:cNvPr>
          <p:cNvSpPr>
            <a:spLocks noGrp="1"/>
          </p:cNvSpPr>
          <p:nvPr>
            <p:ph type="sldNum" sz="quarter" idx="12"/>
          </p:nvPr>
        </p:nvSpPr>
        <p:spPr/>
        <p:txBody>
          <a:bodyPr/>
          <a:lstStyle/>
          <a:p>
            <a:fld id="{3332C684-C74E-B44D-82B0-F0756951FDF2}" type="slidenum">
              <a:rPr lang="en-US" smtClean="0"/>
              <a:t>17</a:t>
            </a:fld>
            <a:endParaRPr lang="en-US" dirty="0"/>
          </a:p>
        </p:txBody>
      </p:sp>
      <p:sp>
        <p:nvSpPr>
          <p:cNvPr id="62" name="Rectangle 61">
            <a:extLst>
              <a:ext uri="{FF2B5EF4-FFF2-40B4-BE49-F238E27FC236}">
                <a16:creationId xmlns:a16="http://schemas.microsoft.com/office/drawing/2014/main" id="{9089D42D-9943-E745-AEC5-E6098CAB5D16}"/>
              </a:ext>
            </a:extLst>
          </p:cNvPr>
          <p:cNvSpPr/>
          <p:nvPr/>
        </p:nvSpPr>
        <p:spPr>
          <a:xfrm>
            <a:off x="390525" y="6569337"/>
            <a:ext cx="3389314" cy="3620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noAutofit/>
          </a:bodyPr>
          <a:lstStyle/>
          <a:p>
            <a:pPr lvl="0">
              <a:spcAft>
                <a:spcPts val="600"/>
              </a:spcAft>
            </a:pPr>
            <a:r>
              <a:rPr lang="en-US" sz="1400" b="1" dirty="0">
                <a:solidFill>
                  <a:schemeClr val="accent1"/>
                </a:solidFill>
              </a:rPr>
              <a:t>Process</a:t>
            </a:r>
            <a:endParaRPr lang="en-US" sz="1000" dirty="0">
              <a:solidFill>
                <a:schemeClr val="accent1"/>
              </a:solidFill>
            </a:endParaRPr>
          </a:p>
          <a:p>
            <a:pPr marL="198900" indent="-198900">
              <a:spcAft>
                <a:spcPts val="600"/>
              </a:spcAft>
              <a:buFont typeface="+mj-lt"/>
              <a:buAutoNum type="arabicPeriod"/>
            </a:pPr>
            <a:r>
              <a:rPr lang="en-NZ" sz="1000" dirty="0">
                <a:solidFill>
                  <a:schemeClr val="accent1"/>
                </a:solidFill>
              </a:rPr>
              <a:t>In pairs, get people to choose a post-it idea (or cluster of ideas that link together) from the ideas wall in Activity 4.1.5. They should choose the idea that resonates with them or excites them the most.</a:t>
            </a:r>
          </a:p>
          <a:p>
            <a:pPr marL="198900" indent="-198900">
              <a:spcAft>
                <a:spcPts val="600"/>
              </a:spcAft>
              <a:buFont typeface="+mj-lt"/>
              <a:buAutoNum type="arabicPeriod"/>
            </a:pPr>
            <a:r>
              <a:rPr lang="en-NZ" sz="1000" dirty="0">
                <a:solidFill>
                  <a:schemeClr val="accent1"/>
                </a:solidFill>
              </a:rPr>
              <a:t>In the pair, they need to build out the post-it idea (or ideas) onto one A5 idea template (found in the Resource Library). Ensure they fill out all parts of the template. </a:t>
            </a:r>
          </a:p>
          <a:p>
            <a:pPr marL="198900" indent="-198900">
              <a:spcAft>
                <a:spcPts val="600"/>
              </a:spcAft>
              <a:buFont typeface="+mj-lt"/>
              <a:buAutoNum type="arabicPeriod"/>
            </a:pPr>
            <a:r>
              <a:rPr lang="en-NZ" sz="1000" dirty="0">
                <a:solidFill>
                  <a:schemeClr val="accent1"/>
                </a:solidFill>
              </a:rPr>
              <a:t>Once they have finished the first template, go back to the ideas wall and select a second post-it idea (or cluster of ideas that link together) and repeat the process on a new idea card for the new selection. </a:t>
            </a:r>
          </a:p>
          <a:p>
            <a:pPr marL="198900" indent="-198900">
              <a:spcAft>
                <a:spcPts val="600"/>
              </a:spcAft>
              <a:buFont typeface="+mj-lt"/>
              <a:buAutoNum type="arabicPeriod"/>
            </a:pPr>
            <a:r>
              <a:rPr lang="en-NZ" sz="1000" dirty="0">
                <a:solidFill>
                  <a:schemeClr val="accent1"/>
                </a:solidFill>
              </a:rPr>
              <a:t>Each pair should aim to complete a minimum of 2 idea templates in 15 minutes. If there are ideas that are not selected from the idea wall at the end, give people 5 minutes to select any remaining ideas they are passionate about and to quickly compete the idea template. It’s okay if not all of the ideas are turned into idea cards. </a:t>
            </a:r>
          </a:p>
        </p:txBody>
      </p:sp>
      <p:sp>
        <p:nvSpPr>
          <p:cNvPr id="18" name="Rectangle 17">
            <a:extLst>
              <a:ext uri="{FF2B5EF4-FFF2-40B4-BE49-F238E27FC236}">
                <a16:creationId xmlns:a16="http://schemas.microsoft.com/office/drawing/2014/main" id="{B4DDF50E-AF25-3D41-A198-D2B01FE4401B}"/>
              </a:ext>
            </a:extLst>
          </p:cNvPr>
          <p:cNvSpPr/>
          <p:nvPr/>
        </p:nvSpPr>
        <p:spPr>
          <a:xfrm>
            <a:off x="390525" y="3491451"/>
            <a:ext cx="3389314" cy="1854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lvl="0">
              <a:spcAft>
                <a:spcPts val="1000"/>
              </a:spcAft>
            </a:pPr>
            <a:r>
              <a:rPr lang="en-US" sz="1400" b="1" dirty="0">
                <a:solidFill>
                  <a:schemeClr val="accent1"/>
                </a:solidFill>
              </a:rPr>
              <a:t>Key points for facilitators  </a:t>
            </a:r>
            <a:endParaRPr lang="en-US" sz="1400" dirty="0">
              <a:solidFill>
                <a:schemeClr val="accent1"/>
              </a:solidFill>
            </a:endParaRPr>
          </a:p>
          <a:p>
            <a:pPr marL="213750" indent="-213750">
              <a:spcAft>
                <a:spcPts val="400"/>
              </a:spcAft>
              <a:buFont typeface="Arial" panose="020B0604020202020204" pitchFamily="34" charset="0"/>
              <a:buChar char="•"/>
            </a:pPr>
            <a:r>
              <a:rPr lang="en-US" sz="1000" dirty="0">
                <a:solidFill>
                  <a:schemeClr val="accent1"/>
                </a:solidFill>
              </a:rPr>
              <a:t>Really encourage people to combine multiple ideas to make one stronger concept</a:t>
            </a:r>
          </a:p>
          <a:p>
            <a:pPr lvl="0">
              <a:spcBef>
                <a:spcPts val="1000"/>
              </a:spcBef>
              <a:spcAft>
                <a:spcPts val="1000"/>
              </a:spcAft>
            </a:pPr>
            <a:r>
              <a:rPr lang="en-US" sz="1400" b="1" dirty="0">
                <a:solidFill>
                  <a:srgbClr val="1E4D59"/>
                </a:solidFill>
              </a:rPr>
              <a:t>Key learning points </a:t>
            </a:r>
            <a:endParaRPr lang="en-US" sz="1400" dirty="0">
              <a:solidFill>
                <a:srgbClr val="1E4D59"/>
              </a:solidFill>
            </a:endParaRPr>
          </a:p>
          <a:p>
            <a:pPr marL="213750" lvl="0" indent="-213750">
              <a:spcAft>
                <a:spcPts val="400"/>
              </a:spcAft>
              <a:buFont typeface="Arial" panose="020B0604020202020204" pitchFamily="34" charset="0"/>
              <a:buChar char="•"/>
            </a:pPr>
            <a:r>
              <a:rPr lang="en-US" sz="1000" dirty="0">
                <a:solidFill>
                  <a:srgbClr val="1E4D59"/>
                </a:solidFill>
              </a:rPr>
              <a:t>In order to develop an idea, you need to flesh out the details and explain  different aspects of it to help you improve the idea</a:t>
            </a:r>
          </a:p>
        </p:txBody>
      </p:sp>
      <p:pic>
        <p:nvPicPr>
          <p:cNvPr id="17" name="Picture 16">
            <a:extLst>
              <a:ext uri="{FF2B5EF4-FFF2-40B4-BE49-F238E27FC236}">
                <a16:creationId xmlns:a16="http://schemas.microsoft.com/office/drawing/2014/main" id="{043477CD-F312-F245-8616-F7B4E1994EE3}"/>
              </a:ext>
            </a:extLst>
          </p:cNvPr>
          <p:cNvPicPr>
            <a:picLocks noChangeAspect="1"/>
          </p:cNvPicPr>
          <p:nvPr/>
        </p:nvPicPr>
        <p:blipFill>
          <a:blip r:embed="rId2"/>
          <a:stretch>
            <a:fillRect/>
          </a:stretch>
        </p:blipFill>
        <p:spPr>
          <a:xfrm>
            <a:off x="4556972" y="166371"/>
            <a:ext cx="199893" cy="251589"/>
          </a:xfrm>
          <a:prstGeom prst="rect">
            <a:avLst/>
          </a:prstGeom>
        </p:spPr>
      </p:pic>
      <p:pic>
        <p:nvPicPr>
          <p:cNvPr id="20" name="Picture 19">
            <a:extLst>
              <a:ext uri="{FF2B5EF4-FFF2-40B4-BE49-F238E27FC236}">
                <a16:creationId xmlns:a16="http://schemas.microsoft.com/office/drawing/2014/main" id="{CDE13BDC-5DCE-F54A-BD9D-CF2BFA19EB4C}"/>
              </a:ext>
            </a:extLst>
          </p:cNvPr>
          <p:cNvPicPr>
            <a:picLocks noChangeAspect="1"/>
          </p:cNvPicPr>
          <p:nvPr/>
        </p:nvPicPr>
        <p:blipFill>
          <a:blip r:embed="rId3"/>
          <a:stretch>
            <a:fillRect/>
          </a:stretch>
        </p:blipFill>
        <p:spPr>
          <a:xfrm>
            <a:off x="5522581" y="173265"/>
            <a:ext cx="206785" cy="237803"/>
          </a:xfrm>
          <a:prstGeom prst="rect">
            <a:avLst/>
          </a:prstGeom>
        </p:spPr>
      </p:pic>
      <p:pic>
        <p:nvPicPr>
          <p:cNvPr id="22" name="Picture 21">
            <a:extLst>
              <a:ext uri="{FF2B5EF4-FFF2-40B4-BE49-F238E27FC236}">
                <a16:creationId xmlns:a16="http://schemas.microsoft.com/office/drawing/2014/main" id="{914BA558-B5A9-1041-943E-A2E9D8AA1FF9}"/>
              </a:ext>
            </a:extLst>
          </p:cNvPr>
          <p:cNvPicPr>
            <a:picLocks noChangeAspect="1"/>
          </p:cNvPicPr>
          <p:nvPr/>
        </p:nvPicPr>
        <p:blipFill>
          <a:blip r:embed="rId4"/>
          <a:stretch>
            <a:fillRect/>
          </a:stretch>
        </p:blipFill>
        <p:spPr>
          <a:xfrm>
            <a:off x="6907224" y="180515"/>
            <a:ext cx="261928" cy="206785"/>
          </a:xfrm>
          <a:prstGeom prst="rect">
            <a:avLst/>
          </a:prstGeom>
        </p:spPr>
      </p:pic>
      <p:sp>
        <p:nvSpPr>
          <p:cNvPr id="23" name="Rectangle 22">
            <a:extLst>
              <a:ext uri="{FF2B5EF4-FFF2-40B4-BE49-F238E27FC236}">
                <a16:creationId xmlns:a16="http://schemas.microsoft.com/office/drawing/2014/main" id="{E01F02B9-D1EF-C94B-A1A5-79F4FA050C88}"/>
              </a:ext>
            </a:extLst>
          </p:cNvPr>
          <p:cNvSpPr/>
          <p:nvPr/>
        </p:nvSpPr>
        <p:spPr>
          <a:xfrm>
            <a:off x="4817011"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U1</a:t>
            </a:r>
          </a:p>
        </p:txBody>
      </p:sp>
      <p:sp>
        <p:nvSpPr>
          <p:cNvPr id="24" name="Rectangle 23">
            <a:extLst>
              <a:ext uri="{FF2B5EF4-FFF2-40B4-BE49-F238E27FC236}">
                <a16:creationId xmlns:a16="http://schemas.microsoft.com/office/drawing/2014/main" id="{A91B4F0C-8FCA-6B4F-9184-4E4A3E25A86B}"/>
              </a:ext>
            </a:extLst>
          </p:cNvPr>
          <p:cNvSpPr/>
          <p:nvPr/>
        </p:nvSpPr>
        <p:spPr>
          <a:xfrm>
            <a:off x="5092185"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U2</a:t>
            </a:r>
          </a:p>
        </p:txBody>
      </p:sp>
      <p:grpSp>
        <p:nvGrpSpPr>
          <p:cNvPr id="25" name="Group 24">
            <a:extLst>
              <a:ext uri="{FF2B5EF4-FFF2-40B4-BE49-F238E27FC236}">
                <a16:creationId xmlns:a16="http://schemas.microsoft.com/office/drawing/2014/main" id="{17AF28F1-5E95-A24B-90F6-34EB09724245}"/>
              </a:ext>
            </a:extLst>
          </p:cNvPr>
          <p:cNvGrpSpPr/>
          <p:nvPr/>
        </p:nvGrpSpPr>
        <p:grpSpPr>
          <a:xfrm>
            <a:off x="5797754" y="219189"/>
            <a:ext cx="883274" cy="165434"/>
            <a:chOff x="5797754" y="431068"/>
            <a:chExt cx="883274" cy="165434"/>
          </a:xfrm>
        </p:grpSpPr>
        <p:sp>
          <p:nvSpPr>
            <p:cNvPr id="26" name="Hexagon 180">
              <a:extLst>
                <a:ext uri="{FF2B5EF4-FFF2-40B4-BE49-F238E27FC236}">
                  <a16:creationId xmlns:a16="http://schemas.microsoft.com/office/drawing/2014/main" id="{061EABB8-B9AD-0D47-8975-DBA75ED8E77B}"/>
                </a:ext>
              </a:extLst>
            </p:cNvPr>
            <p:cNvSpPr/>
            <p:nvPr/>
          </p:nvSpPr>
          <p:spPr>
            <a:xfrm>
              <a:off x="5797754"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 name="Hexagon 180">
              <a:extLst>
                <a:ext uri="{FF2B5EF4-FFF2-40B4-BE49-F238E27FC236}">
                  <a16:creationId xmlns:a16="http://schemas.microsoft.com/office/drawing/2014/main" id="{7FD948F9-C731-0642-968E-C152AD1148A1}"/>
                </a:ext>
              </a:extLst>
            </p:cNvPr>
            <p:cNvSpPr/>
            <p:nvPr/>
          </p:nvSpPr>
          <p:spPr>
            <a:xfrm>
              <a:off x="6032500"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Hexagon 180">
              <a:extLst>
                <a:ext uri="{FF2B5EF4-FFF2-40B4-BE49-F238E27FC236}">
                  <a16:creationId xmlns:a16="http://schemas.microsoft.com/office/drawing/2014/main" id="{94155345-09D4-7B4E-A4E3-5B34CEE3238E}"/>
                </a:ext>
              </a:extLst>
            </p:cNvPr>
            <p:cNvSpPr/>
            <p:nvPr/>
          </p:nvSpPr>
          <p:spPr>
            <a:xfrm>
              <a:off x="6501993"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Hexagon 180">
              <a:extLst>
                <a:ext uri="{FF2B5EF4-FFF2-40B4-BE49-F238E27FC236}">
                  <a16:creationId xmlns:a16="http://schemas.microsoft.com/office/drawing/2014/main" id="{635017D0-B200-B542-9EA9-609086908928}"/>
                </a:ext>
              </a:extLst>
            </p:cNvPr>
            <p:cNvSpPr/>
            <p:nvPr/>
          </p:nvSpPr>
          <p:spPr>
            <a:xfrm>
              <a:off x="6267246"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Rectangle 36">
            <a:extLst>
              <a:ext uri="{FF2B5EF4-FFF2-40B4-BE49-F238E27FC236}">
                <a16:creationId xmlns:a16="http://schemas.microsoft.com/office/drawing/2014/main" id="{4F6EB2AE-4796-1D4D-AAFD-FB03EB3A626A}"/>
              </a:ext>
            </a:extLst>
          </p:cNvPr>
          <p:cNvSpPr/>
          <p:nvPr/>
        </p:nvSpPr>
        <p:spPr>
          <a:xfrm>
            <a:off x="6048461" y="442748"/>
            <a:ext cx="144000"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35EFB734-9F39-8340-B692-1D8474330877}"/>
              </a:ext>
            </a:extLst>
          </p:cNvPr>
          <p:cNvGrpSpPr/>
          <p:nvPr/>
        </p:nvGrpSpPr>
        <p:grpSpPr>
          <a:xfrm>
            <a:off x="5797754" y="219189"/>
            <a:ext cx="879331" cy="160053"/>
            <a:chOff x="5797754" y="219189"/>
            <a:chExt cx="879331" cy="160053"/>
          </a:xfrm>
        </p:grpSpPr>
        <p:sp>
          <p:nvSpPr>
            <p:cNvPr id="39" name="TextBox 38">
              <a:extLst>
                <a:ext uri="{FF2B5EF4-FFF2-40B4-BE49-F238E27FC236}">
                  <a16:creationId xmlns:a16="http://schemas.microsoft.com/office/drawing/2014/main" id="{3629B597-D990-AC4E-8317-7106A4C59561}"/>
                </a:ext>
              </a:extLst>
            </p:cNvPr>
            <p:cNvSpPr txBox="1"/>
            <p:nvPr/>
          </p:nvSpPr>
          <p:spPr>
            <a:xfrm>
              <a:off x="650331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6</a:t>
              </a:r>
            </a:p>
          </p:txBody>
        </p:sp>
        <p:sp>
          <p:nvSpPr>
            <p:cNvPr id="40" name="TextBox 39">
              <a:extLst>
                <a:ext uri="{FF2B5EF4-FFF2-40B4-BE49-F238E27FC236}">
                  <a16:creationId xmlns:a16="http://schemas.microsoft.com/office/drawing/2014/main" id="{F08CE32F-DEBA-E747-B610-72CA1149F2A9}"/>
                </a:ext>
              </a:extLst>
            </p:cNvPr>
            <p:cNvSpPr txBox="1"/>
            <p:nvPr/>
          </p:nvSpPr>
          <p:spPr>
            <a:xfrm>
              <a:off x="6269398"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5</a:t>
              </a:r>
            </a:p>
          </p:txBody>
        </p:sp>
        <p:sp>
          <p:nvSpPr>
            <p:cNvPr id="42" name="TextBox 41">
              <a:extLst>
                <a:ext uri="{FF2B5EF4-FFF2-40B4-BE49-F238E27FC236}">
                  <a16:creationId xmlns:a16="http://schemas.microsoft.com/office/drawing/2014/main" id="{325C2737-F173-004A-82CD-3E45BFA8A03B}"/>
                </a:ext>
              </a:extLst>
            </p:cNvPr>
            <p:cNvSpPr txBox="1"/>
            <p:nvPr/>
          </p:nvSpPr>
          <p:spPr>
            <a:xfrm>
              <a:off x="6033576"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4</a:t>
              </a:r>
            </a:p>
          </p:txBody>
        </p:sp>
        <p:sp>
          <p:nvSpPr>
            <p:cNvPr id="43" name="TextBox 42">
              <a:extLst>
                <a:ext uri="{FF2B5EF4-FFF2-40B4-BE49-F238E27FC236}">
                  <a16:creationId xmlns:a16="http://schemas.microsoft.com/office/drawing/2014/main" id="{7492D3BE-5DEF-BA45-8209-79D567CDE827}"/>
                </a:ext>
              </a:extLst>
            </p:cNvPr>
            <p:cNvSpPr txBox="1"/>
            <p:nvPr/>
          </p:nvSpPr>
          <p:spPr>
            <a:xfrm>
              <a:off x="579775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3</a:t>
              </a:r>
            </a:p>
          </p:txBody>
        </p:sp>
      </p:grpSp>
      <p:sp>
        <p:nvSpPr>
          <p:cNvPr id="44" name="Rectangle 43">
            <a:extLst>
              <a:ext uri="{FF2B5EF4-FFF2-40B4-BE49-F238E27FC236}">
                <a16:creationId xmlns:a16="http://schemas.microsoft.com/office/drawing/2014/main" id="{71A191E6-F0FF-7F48-9746-07D381BFF183}"/>
              </a:ext>
            </a:extLst>
          </p:cNvPr>
          <p:cNvSpPr/>
          <p:nvPr/>
        </p:nvSpPr>
        <p:spPr>
          <a:xfrm>
            <a:off x="245481" y="666"/>
            <a:ext cx="1281693" cy="15456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nchorCtr="0"/>
          <a:lstStyle/>
          <a:p>
            <a:pPr algn="ctr"/>
            <a:r>
              <a:rPr lang="en-US" sz="1200" b="1" dirty="0">
                <a:solidFill>
                  <a:srgbClr val="1E4D59"/>
                </a:solidFill>
                <a:cs typeface="Gill Sans Nova Ultra Bold" panose="020F0502020204030204" pitchFamily="34" charset="0"/>
              </a:rPr>
              <a:t>Activity 4.2.1</a:t>
            </a:r>
            <a:endParaRPr lang="en-US" sz="1200" dirty="0"/>
          </a:p>
        </p:txBody>
      </p:sp>
      <p:pic>
        <p:nvPicPr>
          <p:cNvPr id="45" name="Picture 44">
            <a:extLst>
              <a:ext uri="{FF2B5EF4-FFF2-40B4-BE49-F238E27FC236}">
                <a16:creationId xmlns:a16="http://schemas.microsoft.com/office/drawing/2014/main" id="{27A5787F-A4C1-334F-8938-5ED69A6E6A56}"/>
              </a:ext>
            </a:extLst>
          </p:cNvPr>
          <p:cNvPicPr>
            <a:picLocks noChangeAspect="1"/>
          </p:cNvPicPr>
          <p:nvPr/>
        </p:nvPicPr>
        <p:blipFill>
          <a:blip r:embed="rId5"/>
          <a:stretch>
            <a:fillRect/>
          </a:stretch>
        </p:blipFill>
        <p:spPr>
          <a:xfrm>
            <a:off x="390524" y="463153"/>
            <a:ext cx="991607" cy="945841"/>
          </a:xfrm>
          <a:prstGeom prst="rect">
            <a:avLst/>
          </a:prstGeom>
        </p:spPr>
      </p:pic>
      <p:sp>
        <p:nvSpPr>
          <p:cNvPr id="41" name="Rectangle 40">
            <a:extLst>
              <a:ext uri="{FF2B5EF4-FFF2-40B4-BE49-F238E27FC236}">
                <a16:creationId xmlns:a16="http://schemas.microsoft.com/office/drawing/2014/main" id="{034E7B54-2F63-8940-9669-E409661203A6}"/>
              </a:ext>
            </a:extLst>
          </p:cNvPr>
          <p:cNvSpPr/>
          <p:nvPr/>
        </p:nvSpPr>
        <p:spPr>
          <a:xfrm>
            <a:off x="3779838" y="6565301"/>
            <a:ext cx="3389314" cy="3620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noAutofit/>
          </a:bodyPr>
          <a:lstStyle/>
          <a:p>
            <a:pPr lvl="0">
              <a:spcAft>
                <a:spcPts val="600"/>
              </a:spcAft>
            </a:pPr>
            <a:endParaRPr lang="en-US" sz="1400" dirty="0">
              <a:solidFill>
                <a:schemeClr val="accent1"/>
              </a:solidFill>
            </a:endParaRPr>
          </a:p>
          <a:p>
            <a:pPr marL="228600" lvl="0" indent="-228600">
              <a:spcAft>
                <a:spcPts val="600"/>
              </a:spcAft>
              <a:buFont typeface="+mj-lt"/>
              <a:buAutoNum type="arabicPeriod" startAt="5"/>
            </a:pPr>
            <a:r>
              <a:rPr lang="en-NZ" sz="1000" dirty="0">
                <a:solidFill>
                  <a:srgbClr val="1E4D59"/>
                </a:solidFill>
              </a:rPr>
              <a:t>In the remaining 10 minutes, get each pair to share their ideas with others at their table. If there are ideas that can fit together or complement each other to make one stronger idea, get the team to write a new idea template that combines the two. </a:t>
            </a:r>
          </a:p>
          <a:p>
            <a:pPr marL="228600" indent="-228600">
              <a:spcAft>
                <a:spcPts val="600"/>
              </a:spcAft>
              <a:buFont typeface="+mj-lt"/>
              <a:buAutoNum type="arabicPeriod" startAt="5"/>
            </a:pPr>
            <a:r>
              <a:rPr lang="en-AU" sz="1000" dirty="0">
                <a:solidFill>
                  <a:schemeClr val="accent1"/>
                </a:solidFill>
              </a:rPr>
              <a:t>Prompt a short discussion with questions:</a:t>
            </a:r>
          </a:p>
          <a:p>
            <a:pPr marL="685800" lvl="1" indent="-228600">
              <a:spcAft>
                <a:spcPts val="600"/>
              </a:spcAft>
              <a:buFont typeface="+mj-lt"/>
              <a:buAutoNum type="alphaLcParenR"/>
            </a:pPr>
            <a:r>
              <a:rPr lang="en-NZ" sz="1000" i="1" dirty="0">
                <a:solidFill>
                  <a:schemeClr val="accent1"/>
                </a:solidFill>
              </a:rPr>
              <a:t>Why is it a good idea to combine ideas which are similar?</a:t>
            </a:r>
          </a:p>
          <a:p>
            <a:pPr marL="685800" lvl="1" indent="-228600">
              <a:spcAft>
                <a:spcPts val="600"/>
              </a:spcAft>
              <a:buFont typeface="+mj-lt"/>
              <a:buAutoNum type="alphaLcParenR"/>
            </a:pPr>
            <a:r>
              <a:rPr lang="en-NZ" sz="1000" i="1" dirty="0">
                <a:solidFill>
                  <a:schemeClr val="accent1"/>
                </a:solidFill>
              </a:rPr>
              <a:t>Can you see ideas which excite you? Why?</a:t>
            </a:r>
          </a:p>
          <a:p>
            <a:pPr marL="685800" lvl="1" indent="-228600">
              <a:spcAft>
                <a:spcPts val="600"/>
              </a:spcAft>
              <a:buFont typeface="+mj-lt"/>
              <a:buAutoNum type="alphaLcParenR"/>
            </a:pPr>
            <a:endParaRPr lang="en-NZ" sz="1000" i="1" dirty="0">
              <a:solidFill>
                <a:schemeClr val="accent1"/>
              </a:solidFill>
            </a:endParaRPr>
          </a:p>
          <a:p>
            <a:pPr marL="228600" lvl="0" indent="-228600">
              <a:spcAft>
                <a:spcPts val="600"/>
              </a:spcAft>
              <a:buFont typeface="+mj-lt"/>
              <a:buAutoNum type="arabicPeriod" startAt="5"/>
            </a:pPr>
            <a:endParaRPr lang="en-NZ" sz="1000" dirty="0">
              <a:solidFill>
                <a:srgbClr val="1E4D59"/>
              </a:solidFill>
            </a:endParaRPr>
          </a:p>
        </p:txBody>
      </p:sp>
      <p:cxnSp>
        <p:nvCxnSpPr>
          <p:cNvPr id="47" name="Straight Connector 46">
            <a:extLst>
              <a:ext uri="{FF2B5EF4-FFF2-40B4-BE49-F238E27FC236}">
                <a16:creationId xmlns:a16="http://schemas.microsoft.com/office/drawing/2014/main" id="{E8D50B68-5545-6841-BADE-391D6274104A}"/>
              </a:ext>
            </a:extLst>
          </p:cNvPr>
          <p:cNvCxnSpPr>
            <a:cxnSpLocks/>
          </p:cNvCxnSpPr>
          <p:nvPr/>
        </p:nvCxnSpPr>
        <p:spPr>
          <a:xfrm flipH="1">
            <a:off x="390524" y="6412066"/>
            <a:ext cx="3158219" cy="1"/>
          </a:xfrm>
          <a:prstGeom prst="line">
            <a:avLst/>
          </a:prstGeom>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E62C6B3E-3037-594E-91F2-08FE1E7804EC}"/>
              </a:ext>
            </a:extLst>
          </p:cNvPr>
          <p:cNvSpPr/>
          <p:nvPr/>
        </p:nvSpPr>
        <p:spPr>
          <a:xfrm>
            <a:off x="836332" y="1858243"/>
            <a:ext cx="2928526" cy="1603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pPr lvl="0">
              <a:spcAft>
                <a:spcPts val="2200"/>
              </a:spcAft>
            </a:pPr>
            <a:r>
              <a:rPr lang="en-US" sz="1000" dirty="0">
                <a:solidFill>
                  <a:schemeClr val="accent1"/>
                </a:solidFill>
              </a:rPr>
              <a:t>Difficulty: </a:t>
            </a:r>
            <a:r>
              <a:rPr lang="en-US" sz="1000" i="1" dirty="0">
                <a:solidFill>
                  <a:schemeClr val="accent1"/>
                </a:solidFill>
              </a:rPr>
              <a:t>Moderate</a:t>
            </a:r>
            <a:endParaRPr lang="en-US" sz="1000" dirty="0">
              <a:solidFill>
                <a:schemeClr val="accent1"/>
              </a:solidFill>
            </a:endParaRPr>
          </a:p>
          <a:p>
            <a:pPr lvl="0">
              <a:spcAft>
                <a:spcPts val="400"/>
              </a:spcAft>
            </a:pPr>
            <a:r>
              <a:rPr lang="en-US" sz="1000" dirty="0">
                <a:solidFill>
                  <a:schemeClr val="accent1"/>
                </a:solidFill>
              </a:rPr>
              <a:t>Preparation time: </a:t>
            </a:r>
            <a:r>
              <a:rPr lang="en-US" sz="1000" i="1" dirty="0">
                <a:solidFill>
                  <a:schemeClr val="accent1"/>
                </a:solidFill>
              </a:rPr>
              <a:t>5 minutes</a:t>
            </a:r>
          </a:p>
          <a:p>
            <a:pPr lvl="0">
              <a:spcAft>
                <a:spcPts val="2200"/>
              </a:spcAft>
            </a:pPr>
            <a:r>
              <a:rPr lang="en-US" sz="1000" dirty="0">
                <a:solidFill>
                  <a:schemeClr val="accent1"/>
                </a:solidFill>
              </a:rPr>
              <a:t>Running time: </a:t>
            </a:r>
            <a:r>
              <a:rPr lang="en-US" sz="1000" i="1" dirty="0">
                <a:solidFill>
                  <a:schemeClr val="accent1"/>
                </a:solidFill>
              </a:rPr>
              <a:t>30 minutes</a:t>
            </a:r>
            <a:endParaRPr lang="en-US" sz="1000" dirty="0">
              <a:solidFill>
                <a:schemeClr val="accent1"/>
              </a:solidFill>
            </a:endParaRPr>
          </a:p>
          <a:p>
            <a:pPr lvl="0">
              <a:spcAft>
                <a:spcPts val="1000"/>
              </a:spcAft>
            </a:pPr>
            <a:r>
              <a:rPr lang="en-US" sz="1000" dirty="0">
                <a:solidFill>
                  <a:schemeClr val="accent1"/>
                </a:solidFill>
              </a:rPr>
              <a:t>Materials: </a:t>
            </a:r>
            <a:r>
              <a:rPr lang="en-US" sz="1000" i="1" dirty="0">
                <a:solidFill>
                  <a:schemeClr val="accent1"/>
                </a:solidFill>
              </a:rPr>
              <a:t>A5 idea templates (provided in Resource Library), sharpies</a:t>
            </a:r>
          </a:p>
        </p:txBody>
      </p:sp>
      <p:grpSp>
        <p:nvGrpSpPr>
          <p:cNvPr id="49" name="Group 48">
            <a:extLst>
              <a:ext uri="{FF2B5EF4-FFF2-40B4-BE49-F238E27FC236}">
                <a16:creationId xmlns:a16="http://schemas.microsoft.com/office/drawing/2014/main" id="{5022722B-8B01-4543-8574-FD5EA986E035}"/>
              </a:ext>
            </a:extLst>
          </p:cNvPr>
          <p:cNvGrpSpPr/>
          <p:nvPr/>
        </p:nvGrpSpPr>
        <p:grpSpPr>
          <a:xfrm>
            <a:off x="414768" y="1803007"/>
            <a:ext cx="373637" cy="297960"/>
            <a:chOff x="409362" y="2090841"/>
            <a:chExt cx="487634" cy="388868"/>
          </a:xfrm>
        </p:grpSpPr>
        <p:sp>
          <p:nvSpPr>
            <p:cNvPr id="50" name="Rectangle 49">
              <a:extLst>
                <a:ext uri="{FF2B5EF4-FFF2-40B4-BE49-F238E27FC236}">
                  <a16:creationId xmlns:a16="http://schemas.microsoft.com/office/drawing/2014/main" id="{14609695-CA79-004D-B52D-A55E9E73E5A2}"/>
                </a:ext>
              </a:extLst>
            </p:cNvPr>
            <p:cNvSpPr/>
            <p:nvPr/>
          </p:nvSpPr>
          <p:spPr>
            <a:xfrm>
              <a:off x="767626" y="2090841"/>
              <a:ext cx="129370" cy="38886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1" name="Rectangle 50">
              <a:extLst>
                <a:ext uri="{FF2B5EF4-FFF2-40B4-BE49-F238E27FC236}">
                  <a16:creationId xmlns:a16="http://schemas.microsoft.com/office/drawing/2014/main" id="{EECE26E3-A077-CD4B-810A-C29AB957DF5C}"/>
                </a:ext>
              </a:extLst>
            </p:cNvPr>
            <p:cNvSpPr/>
            <p:nvPr/>
          </p:nvSpPr>
          <p:spPr>
            <a:xfrm>
              <a:off x="409362" y="2363048"/>
              <a:ext cx="129370" cy="116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634584FA-FBE6-8748-8A7D-59EE430C7DE6}"/>
                </a:ext>
              </a:extLst>
            </p:cNvPr>
            <p:cNvSpPr/>
            <p:nvPr/>
          </p:nvSpPr>
          <p:spPr>
            <a:xfrm>
              <a:off x="587587" y="2246388"/>
              <a:ext cx="129370" cy="2333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3" name="Picture 52">
            <a:extLst>
              <a:ext uri="{FF2B5EF4-FFF2-40B4-BE49-F238E27FC236}">
                <a16:creationId xmlns:a16="http://schemas.microsoft.com/office/drawing/2014/main" id="{3BE6D09E-CAE2-4A44-B534-75F8ABAA9452}"/>
              </a:ext>
            </a:extLst>
          </p:cNvPr>
          <p:cNvPicPr>
            <a:picLocks noChangeAspect="1"/>
          </p:cNvPicPr>
          <p:nvPr/>
        </p:nvPicPr>
        <p:blipFill>
          <a:blip r:embed="rId6"/>
          <a:stretch>
            <a:fillRect/>
          </a:stretch>
        </p:blipFill>
        <p:spPr>
          <a:xfrm>
            <a:off x="441510" y="2364826"/>
            <a:ext cx="357387" cy="357387"/>
          </a:xfrm>
          <a:prstGeom prst="rect">
            <a:avLst/>
          </a:prstGeom>
        </p:spPr>
      </p:pic>
      <p:pic>
        <p:nvPicPr>
          <p:cNvPr id="54" name="Picture 53">
            <a:extLst>
              <a:ext uri="{FF2B5EF4-FFF2-40B4-BE49-F238E27FC236}">
                <a16:creationId xmlns:a16="http://schemas.microsoft.com/office/drawing/2014/main" id="{27E95298-E05C-B94A-BCB8-1CCB829B9BB7}"/>
              </a:ext>
            </a:extLst>
          </p:cNvPr>
          <p:cNvPicPr>
            <a:picLocks noChangeAspect="1"/>
          </p:cNvPicPr>
          <p:nvPr/>
        </p:nvPicPr>
        <p:blipFill>
          <a:blip r:embed="rId7"/>
          <a:stretch>
            <a:fillRect/>
          </a:stretch>
        </p:blipFill>
        <p:spPr>
          <a:xfrm>
            <a:off x="441510" y="2952578"/>
            <a:ext cx="353147" cy="335490"/>
          </a:xfrm>
          <a:prstGeom prst="rect">
            <a:avLst/>
          </a:prstGeom>
        </p:spPr>
      </p:pic>
      <p:graphicFrame>
        <p:nvGraphicFramePr>
          <p:cNvPr id="3" name="Table 2">
            <a:extLst>
              <a:ext uri="{FF2B5EF4-FFF2-40B4-BE49-F238E27FC236}">
                <a16:creationId xmlns:a16="http://schemas.microsoft.com/office/drawing/2014/main" id="{98A60D4C-BF51-4C4D-9072-DE974BC3D8B3}"/>
              </a:ext>
            </a:extLst>
          </p:cNvPr>
          <p:cNvGraphicFramePr>
            <a:graphicFrameLocks noGrp="1"/>
          </p:cNvGraphicFramePr>
          <p:nvPr>
            <p:extLst>
              <p:ext uri="{D42A27DB-BD31-4B8C-83A1-F6EECF244321}">
                <p14:modId xmlns:p14="http://schemas.microsoft.com/office/powerpoint/2010/main" val="986306500"/>
              </p:ext>
            </p:extLst>
          </p:nvPr>
        </p:nvGraphicFramePr>
        <p:xfrm>
          <a:off x="3797535" y="4308232"/>
          <a:ext cx="3386596" cy="2103835"/>
        </p:xfrm>
        <a:graphic>
          <a:graphicData uri="http://schemas.openxmlformats.org/drawingml/2006/table">
            <a:tbl>
              <a:tblPr firstRow="1" bandRow="1">
                <a:tableStyleId>{5C22544A-7EE6-4342-B048-85BDC9FD1C3A}</a:tableStyleId>
              </a:tblPr>
              <a:tblGrid>
                <a:gridCol w="1693298">
                  <a:extLst>
                    <a:ext uri="{9D8B030D-6E8A-4147-A177-3AD203B41FA5}">
                      <a16:colId xmlns:a16="http://schemas.microsoft.com/office/drawing/2014/main" val="1800583393"/>
                    </a:ext>
                  </a:extLst>
                </a:gridCol>
                <a:gridCol w="1693298">
                  <a:extLst>
                    <a:ext uri="{9D8B030D-6E8A-4147-A177-3AD203B41FA5}">
                      <a16:colId xmlns:a16="http://schemas.microsoft.com/office/drawing/2014/main" val="3625309063"/>
                    </a:ext>
                  </a:extLst>
                </a:gridCol>
              </a:tblGrid>
              <a:tr h="234555">
                <a:tc gridSpan="2">
                  <a:txBody>
                    <a:bodyPr/>
                    <a:lstStyle/>
                    <a:p>
                      <a:r>
                        <a:rPr lang="en-US" sz="600" b="1" dirty="0">
                          <a:solidFill>
                            <a:schemeClr val="tx1"/>
                          </a:solidFill>
                          <a:latin typeface="+mn-lt"/>
                        </a:rPr>
                        <a:t>Name your idea</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lang="en-US" sz="700" b="1"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942249"/>
                  </a:ext>
                </a:extLst>
              </a:tr>
              <a:tr h="934640">
                <a:tc>
                  <a:txBody>
                    <a:bodyPr/>
                    <a:lstStyle/>
                    <a:p>
                      <a:r>
                        <a:rPr lang="en-US" sz="600" b="1" dirty="0">
                          <a:solidFill>
                            <a:schemeClr val="tx1"/>
                          </a:solidFill>
                          <a:latin typeface="+mn-lt"/>
                        </a:rPr>
                        <a:t>Draw it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600" b="1" dirty="0">
                          <a:solidFill>
                            <a:schemeClr val="tx1"/>
                          </a:solidFill>
                          <a:latin typeface="+mn-lt"/>
                        </a:rPr>
                        <a:t>Who is it for?</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24699"/>
                  </a:ext>
                </a:extLst>
              </a:tr>
              <a:tr h="934640">
                <a:tc>
                  <a:txBody>
                    <a:bodyPr/>
                    <a:lstStyle/>
                    <a:p>
                      <a:r>
                        <a:rPr lang="en-US" sz="600" b="1" dirty="0">
                          <a:solidFill>
                            <a:schemeClr val="tx1"/>
                          </a:solidFill>
                          <a:latin typeface="+mn-lt"/>
                        </a:rPr>
                        <a:t>Describe it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600" b="1" dirty="0">
                          <a:solidFill>
                            <a:schemeClr val="tx1"/>
                          </a:solidFill>
                          <a:latin typeface="+mn-lt"/>
                        </a:rPr>
                        <a:t>What outcome will it achieve?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7474306"/>
                  </a:ext>
                </a:extLst>
              </a:tr>
            </a:tbl>
          </a:graphicData>
        </a:graphic>
      </p:graphicFrame>
    </p:spTree>
    <p:extLst>
      <p:ext uri="{BB962C8B-B14F-4D97-AF65-F5344CB8AC3E}">
        <p14:creationId xmlns:p14="http://schemas.microsoft.com/office/powerpoint/2010/main" val="2624761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57C48-6A10-644F-B70F-A100257726CD}"/>
              </a:ext>
            </a:extLst>
          </p:cNvPr>
          <p:cNvSpPr>
            <a:spLocks noGrp="1"/>
          </p:cNvSpPr>
          <p:nvPr>
            <p:ph type="title"/>
          </p:nvPr>
        </p:nvSpPr>
        <p:spPr>
          <a:xfrm>
            <a:off x="1527174" y="390525"/>
            <a:ext cx="5638799" cy="1136650"/>
          </a:xfrm>
        </p:spPr>
        <p:txBody>
          <a:bodyPr lIns="144000" tIns="108000" anchor="ctr">
            <a:noAutofit/>
          </a:bodyPr>
          <a:lstStyle/>
          <a:p>
            <a:pPr lvl="0" defTabSz="457200">
              <a:lnSpc>
                <a:spcPct val="100000"/>
              </a:lnSpc>
              <a:spcBef>
                <a:spcPts val="0"/>
              </a:spcBef>
            </a:pPr>
            <a:r>
              <a:rPr lang="en-US" sz="2800" b="1" dirty="0">
                <a:solidFill>
                  <a:schemeClr val="accent1"/>
                </a:solidFill>
                <a:ea typeface="+mn-ea"/>
                <a:cs typeface="Gill Sans Nova Ultra Bold" panose="020F0502020204030204" pitchFamily="34" charset="0"/>
              </a:rPr>
              <a:t>Assessing ideas using ‘Desirable, Viable, Possible’ (DVP)</a:t>
            </a:r>
            <a:endParaRPr lang="en-US" b="1" dirty="0">
              <a:solidFill>
                <a:schemeClr val="accent1"/>
              </a:solidFill>
              <a:cs typeface="Gill Sans Nova Ultra Bold" panose="020F0502020204030204" pitchFamily="34" charset="0"/>
            </a:endParaRPr>
          </a:p>
        </p:txBody>
      </p:sp>
      <p:sp>
        <p:nvSpPr>
          <p:cNvPr id="4" name="Footer Placeholder 3">
            <a:extLst>
              <a:ext uri="{FF2B5EF4-FFF2-40B4-BE49-F238E27FC236}">
                <a16:creationId xmlns:a16="http://schemas.microsoft.com/office/drawing/2014/main" id="{B43C581F-502D-8444-99B2-529104FD612C}"/>
              </a:ext>
            </a:extLst>
          </p:cNvPr>
          <p:cNvSpPr>
            <a:spLocks noGrp="1"/>
          </p:cNvSpPr>
          <p:nvPr>
            <p:ph type="ftr" sz="quarter" idx="11"/>
          </p:nvPr>
        </p:nvSpPr>
        <p:spPr/>
        <p:txBody>
          <a:bodyPr/>
          <a:lstStyle/>
          <a:p>
            <a:r>
              <a:rPr lang="en-AU" dirty="0"/>
              <a:t>Global Disaster Preparedness Center  |  Designing Solutions for Urban Community Resilience</a:t>
            </a:r>
            <a:endParaRPr lang="en-US" dirty="0"/>
          </a:p>
        </p:txBody>
      </p:sp>
      <p:sp>
        <p:nvSpPr>
          <p:cNvPr id="5" name="Slide Number Placeholder 4">
            <a:extLst>
              <a:ext uri="{FF2B5EF4-FFF2-40B4-BE49-F238E27FC236}">
                <a16:creationId xmlns:a16="http://schemas.microsoft.com/office/drawing/2014/main" id="{981D3E95-BB45-9E40-9397-5B3D5DBE21D7}"/>
              </a:ext>
            </a:extLst>
          </p:cNvPr>
          <p:cNvSpPr>
            <a:spLocks noGrp="1"/>
          </p:cNvSpPr>
          <p:nvPr>
            <p:ph type="sldNum" sz="quarter" idx="12"/>
          </p:nvPr>
        </p:nvSpPr>
        <p:spPr/>
        <p:txBody>
          <a:bodyPr/>
          <a:lstStyle/>
          <a:p>
            <a:fld id="{3332C684-C74E-B44D-82B0-F0756951FDF2}" type="slidenum">
              <a:rPr lang="en-US" smtClean="0"/>
              <a:t>18</a:t>
            </a:fld>
            <a:endParaRPr lang="en-US" dirty="0"/>
          </a:p>
        </p:txBody>
      </p:sp>
      <p:sp>
        <p:nvSpPr>
          <p:cNvPr id="62" name="Rectangle 61">
            <a:extLst>
              <a:ext uri="{FF2B5EF4-FFF2-40B4-BE49-F238E27FC236}">
                <a16:creationId xmlns:a16="http://schemas.microsoft.com/office/drawing/2014/main" id="{9089D42D-9943-E745-AEC5-E6098CAB5D16}"/>
              </a:ext>
            </a:extLst>
          </p:cNvPr>
          <p:cNvSpPr/>
          <p:nvPr/>
        </p:nvSpPr>
        <p:spPr>
          <a:xfrm>
            <a:off x="390525" y="6560176"/>
            <a:ext cx="3389314" cy="3620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noAutofit/>
          </a:bodyPr>
          <a:lstStyle/>
          <a:p>
            <a:pPr lvl="0">
              <a:spcAft>
                <a:spcPts val="600"/>
              </a:spcAft>
            </a:pPr>
            <a:r>
              <a:rPr lang="en-US" sz="1400" b="1" dirty="0">
                <a:solidFill>
                  <a:schemeClr val="accent1"/>
                </a:solidFill>
              </a:rPr>
              <a:t>Process</a:t>
            </a:r>
            <a:endParaRPr lang="en-US" sz="1000" dirty="0">
              <a:solidFill>
                <a:schemeClr val="accent1"/>
              </a:solidFill>
            </a:endParaRPr>
          </a:p>
          <a:p>
            <a:pPr marL="198900" indent="-198900">
              <a:spcAft>
                <a:spcPts val="600"/>
              </a:spcAft>
              <a:buFont typeface="+mj-lt"/>
              <a:buAutoNum type="arabicPeriod"/>
            </a:pPr>
            <a:r>
              <a:rPr lang="en-NZ" sz="1000" dirty="0">
                <a:solidFill>
                  <a:schemeClr val="accent1"/>
                </a:solidFill>
              </a:rPr>
              <a:t>Spend the first 10 minutes of the session explaining the ‘Desirable, Viable, Possible’ framework (DVP) and why it’s useful. Highlight that you always begin with what is desirable for people first, and that is what you have done up to this point. Our solutions have not considered what is actually viable or possible yet. </a:t>
            </a:r>
          </a:p>
          <a:p>
            <a:pPr marL="198900" indent="-198900">
              <a:spcAft>
                <a:spcPts val="600"/>
              </a:spcAft>
              <a:buFont typeface="+mj-lt"/>
              <a:buAutoNum type="arabicPeriod"/>
            </a:pPr>
            <a:r>
              <a:rPr lang="en-NZ" sz="1000" dirty="0">
                <a:solidFill>
                  <a:schemeClr val="accent1"/>
                </a:solidFill>
              </a:rPr>
              <a:t>Once the participants understand the framework, hand out the DVP templates (in the Resource Library) and get each pair to complete one for each of their idea templates. This should take around 15 minutes.</a:t>
            </a:r>
          </a:p>
          <a:p>
            <a:pPr marL="198900" indent="-198900">
              <a:spcAft>
                <a:spcPts val="600"/>
              </a:spcAft>
              <a:buFont typeface="+mj-lt"/>
              <a:buAutoNum type="arabicPeriod"/>
            </a:pPr>
            <a:r>
              <a:rPr lang="en-NZ" sz="1000" dirty="0">
                <a:solidFill>
                  <a:schemeClr val="accent1"/>
                </a:solidFill>
              </a:rPr>
              <a:t>Once all the idea templates have a DVP template completed for them, get each pair to reflect on the value of each idea now that they have considered how viable or possible it seems. Get each pair to choose their ’best’ idea, based on the quality of the idea and its possibility and viability assessment. </a:t>
            </a:r>
          </a:p>
          <a:p>
            <a:pPr marL="198900" indent="-198900">
              <a:spcAft>
                <a:spcPts val="600"/>
              </a:spcAft>
              <a:buFont typeface="+mj-lt"/>
              <a:buAutoNum type="arabicPeriod"/>
            </a:pPr>
            <a:r>
              <a:rPr lang="en-NZ" sz="1000" dirty="0">
                <a:solidFill>
                  <a:schemeClr val="accent1"/>
                </a:solidFill>
              </a:rPr>
              <a:t>One by one, get each pair to share their ‘best’ idea with the room and stick them up on the wall. Cluster similar or complementary ideas together.</a:t>
            </a:r>
          </a:p>
        </p:txBody>
      </p:sp>
      <p:sp>
        <p:nvSpPr>
          <p:cNvPr id="18" name="Rectangle 17">
            <a:extLst>
              <a:ext uri="{FF2B5EF4-FFF2-40B4-BE49-F238E27FC236}">
                <a16:creationId xmlns:a16="http://schemas.microsoft.com/office/drawing/2014/main" id="{B4DDF50E-AF25-3D41-A198-D2B01FE4401B}"/>
              </a:ext>
            </a:extLst>
          </p:cNvPr>
          <p:cNvSpPr/>
          <p:nvPr/>
        </p:nvSpPr>
        <p:spPr>
          <a:xfrm>
            <a:off x="390525" y="3496060"/>
            <a:ext cx="3389314" cy="2367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lvl="0">
              <a:spcAft>
                <a:spcPts val="1000"/>
              </a:spcAft>
            </a:pPr>
            <a:r>
              <a:rPr lang="en-US" sz="1400" b="1" dirty="0">
                <a:solidFill>
                  <a:schemeClr val="accent1"/>
                </a:solidFill>
              </a:rPr>
              <a:t>Key points for facilitators  </a:t>
            </a:r>
            <a:endParaRPr lang="en-US" sz="1400" dirty="0">
              <a:solidFill>
                <a:schemeClr val="accent1"/>
              </a:solidFill>
            </a:endParaRPr>
          </a:p>
          <a:p>
            <a:pPr marL="213750" indent="-213750">
              <a:spcAft>
                <a:spcPts val="400"/>
              </a:spcAft>
              <a:buFont typeface="Arial" panose="020B0604020202020204" pitchFamily="34" charset="0"/>
              <a:buChar char="•"/>
            </a:pPr>
            <a:r>
              <a:rPr lang="en-US" sz="1000" dirty="0">
                <a:solidFill>
                  <a:schemeClr val="accent1"/>
                </a:solidFill>
              </a:rPr>
              <a:t>Refresh your memory about the ‘Desirable, Viable, Possible’ framework in the Facilitator’s Guide before starting this session (see toolkit Part 1, page 11). Refer to the materials from Activity 4.2.1</a:t>
            </a:r>
          </a:p>
          <a:p>
            <a:pPr lvl="0">
              <a:spcBef>
                <a:spcPts val="1000"/>
              </a:spcBef>
              <a:spcAft>
                <a:spcPts val="1000"/>
              </a:spcAft>
            </a:pPr>
            <a:r>
              <a:rPr lang="en-US" sz="1400" b="1" dirty="0">
                <a:solidFill>
                  <a:srgbClr val="1E4D59"/>
                </a:solidFill>
              </a:rPr>
              <a:t>Key learning points </a:t>
            </a:r>
            <a:endParaRPr lang="en-US" sz="1400" dirty="0">
              <a:solidFill>
                <a:srgbClr val="1E4D59"/>
              </a:solidFill>
            </a:endParaRPr>
          </a:p>
          <a:p>
            <a:pPr marL="213750" lvl="0" indent="-213750">
              <a:spcAft>
                <a:spcPts val="400"/>
              </a:spcAft>
              <a:buFont typeface="Arial" panose="020B0604020202020204" pitchFamily="34" charset="0"/>
              <a:buChar char="•"/>
            </a:pPr>
            <a:r>
              <a:rPr lang="en-US" sz="1000" dirty="0">
                <a:solidFill>
                  <a:srgbClr val="1E4D59"/>
                </a:solidFill>
              </a:rPr>
              <a:t>While you always start with what is desirable for users, it’s important to consider what is viable and possible when assessing your ideas </a:t>
            </a:r>
          </a:p>
          <a:p>
            <a:pPr marL="213750" indent="-213750">
              <a:spcAft>
                <a:spcPts val="400"/>
              </a:spcAft>
              <a:buFont typeface="Arial" panose="020B0604020202020204" pitchFamily="34" charset="0"/>
              <a:buChar char="•"/>
            </a:pPr>
            <a:endParaRPr lang="en-US" sz="1000" dirty="0">
              <a:solidFill>
                <a:schemeClr val="accent1"/>
              </a:solidFill>
            </a:endParaRPr>
          </a:p>
        </p:txBody>
      </p:sp>
      <p:sp>
        <p:nvSpPr>
          <p:cNvPr id="20" name="Rectangle 19">
            <a:extLst>
              <a:ext uri="{FF2B5EF4-FFF2-40B4-BE49-F238E27FC236}">
                <a16:creationId xmlns:a16="http://schemas.microsoft.com/office/drawing/2014/main" id="{F8EB6B0F-083C-8B41-BFE9-DE6D63474B01}"/>
              </a:ext>
            </a:extLst>
          </p:cNvPr>
          <p:cNvSpPr/>
          <p:nvPr/>
        </p:nvSpPr>
        <p:spPr>
          <a:xfrm>
            <a:off x="3779838" y="6570810"/>
            <a:ext cx="3389314" cy="3620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noAutofit/>
          </a:bodyPr>
          <a:lstStyle/>
          <a:p>
            <a:pPr lvl="0">
              <a:spcAft>
                <a:spcPts val="600"/>
              </a:spcAft>
            </a:pPr>
            <a:endParaRPr lang="en-US" sz="1400" dirty="0">
              <a:solidFill>
                <a:schemeClr val="accent1"/>
              </a:solidFill>
            </a:endParaRPr>
          </a:p>
          <a:p>
            <a:pPr marL="228600" indent="-228600">
              <a:spcAft>
                <a:spcPts val="600"/>
              </a:spcAft>
              <a:buFont typeface="+mj-lt"/>
              <a:buAutoNum type="arabicPeriod" startAt="6"/>
            </a:pPr>
            <a:r>
              <a:rPr lang="en-AU" sz="1000" dirty="0">
                <a:solidFill>
                  <a:schemeClr val="accent1"/>
                </a:solidFill>
              </a:rPr>
              <a:t>Once all of the ‘best’ ideas are up (and clustered where relevant), get each table group to come up and select one idea, or cluster of ideas, that they want to develop into a more complete solution. </a:t>
            </a:r>
          </a:p>
        </p:txBody>
      </p:sp>
      <p:pic>
        <p:nvPicPr>
          <p:cNvPr id="21" name="Picture 20">
            <a:extLst>
              <a:ext uri="{FF2B5EF4-FFF2-40B4-BE49-F238E27FC236}">
                <a16:creationId xmlns:a16="http://schemas.microsoft.com/office/drawing/2014/main" id="{B6757ECE-EF3D-6F42-836B-41682A68E2B8}"/>
              </a:ext>
            </a:extLst>
          </p:cNvPr>
          <p:cNvPicPr>
            <a:picLocks noChangeAspect="1"/>
          </p:cNvPicPr>
          <p:nvPr/>
        </p:nvPicPr>
        <p:blipFill>
          <a:blip r:embed="rId2"/>
          <a:stretch>
            <a:fillRect/>
          </a:stretch>
        </p:blipFill>
        <p:spPr>
          <a:xfrm>
            <a:off x="4556972" y="166371"/>
            <a:ext cx="199893" cy="251589"/>
          </a:xfrm>
          <a:prstGeom prst="rect">
            <a:avLst/>
          </a:prstGeom>
        </p:spPr>
      </p:pic>
      <p:pic>
        <p:nvPicPr>
          <p:cNvPr id="23" name="Picture 22">
            <a:extLst>
              <a:ext uri="{FF2B5EF4-FFF2-40B4-BE49-F238E27FC236}">
                <a16:creationId xmlns:a16="http://schemas.microsoft.com/office/drawing/2014/main" id="{5D316906-19FE-D542-931B-4A2C5F32031D}"/>
              </a:ext>
            </a:extLst>
          </p:cNvPr>
          <p:cNvPicPr>
            <a:picLocks noChangeAspect="1"/>
          </p:cNvPicPr>
          <p:nvPr/>
        </p:nvPicPr>
        <p:blipFill>
          <a:blip r:embed="rId3"/>
          <a:stretch>
            <a:fillRect/>
          </a:stretch>
        </p:blipFill>
        <p:spPr>
          <a:xfrm>
            <a:off x="5522581" y="173265"/>
            <a:ext cx="206785" cy="237803"/>
          </a:xfrm>
          <a:prstGeom prst="rect">
            <a:avLst/>
          </a:prstGeom>
        </p:spPr>
      </p:pic>
      <p:pic>
        <p:nvPicPr>
          <p:cNvPr id="24" name="Picture 23">
            <a:extLst>
              <a:ext uri="{FF2B5EF4-FFF2-40B4-BE49-F238E27FC236}">
                <a16:creationId xmlns:a16="http://schemas.microsoft.com/office/drawing/2014/main" id="{2E9FE0A8-EF37-A64E-9C9F-1A4E41BE9695}"/>
              </a:ext>
            </a:extLst>
          </p:cNvPr>
          <p:cNvPicPr>
            <a:picLocks noChangeAspect="1"/>
          </p:cNvPicPr>
          <p:nvPr/>
        </p:nvPicPr>
        <p:blipFill>
          <a:blip r:embed="rId4"/>
          <a:stretch>
            <a:fillRect/>
          </a:stretch>
        </p:blipFill>
        <p:spPr>
          <a:xfrm>
            <a:off x="6907224" y="180515"/>
            <a:ext cx="261928" cy="206785"/>
          </a:xfrm>
          <a:prstGeom prst="rect">
            <a:avLst/>
          </a:prstGeom>
        </p:spPr>
      </p:pic>
      <p:sp>
        <p:nvSpPr>
          <p:cNvPr id="25" name="Rectangle 24">
            <a:extLst>
              <a:ext uri="{FF2B5EF4-FFF2-40B4-BE49-F238E27FC236}">
                <a16:creationId xmlns:a16="http://schemas.microsoft.com/office/drawing/2014/main" id="{71FFDC72-A4D7-C742-8FF3-7EA1DC829597}"/>
              </a:ext>
            </a:extLst>
          </p:cNvPr>
          <p:cNvSpPr/>
          <p:nvPr/>
        </p:nvSpPr>
        <p:spPr>
          <a:xfrm>
            <a:off x="4817011"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U1</a:t>
            </a:r>
          </a:p>
        </p:txBody>
      </p:sp>
      <p:sp>
        <p:nvSpPr>
          <p:cNvPr id="26" name="Rectangle 25">
            <a:extLst>
              <a:ext uri="{FF2B5EF4-FFF2-40B4-BE49-F238E27FC236}">
                <a16:creationId xmlns:a16="http://schemas.microsoft.com/office/drawing/2014/main" id="{CF3A5E53-67F9-D742-9636-56E2773C57CE}"/>
              </a:ext>
            </a:extLst>
          </p:cNvPr>
          <p:cNvSpPr/>
          <p:nvPr/>
        </p:nvSpPr>
        <p:spPr>
          <a:xfrm>
            <a:off x="5092185"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U2</a:t>
            </a:r>
          </a:p>
        </p:txBody>
      </p:sp>
      <p:grpSp>
        <p:nvGrpSpPr>
          <p:cNvPr id="27" name="Group 26">
            <a:extLst>
              <a:ext uri="{FF2B5EF4-FFF2-40B4-BE49-F238E27FC236}">
                <a16:creationId xmlns:a16="http://schemas.microsoft.com/office/drawing/2014/main" id="{30CF6A1B-6EDC-0A49-807F-4142809FB4BA}"/>
              </a:ext>
            </a:extLst>
          </p:cNvPr>
          <p:cNvGrpSpPr/>
          <p:nvPr/>
        </p:nvGrpSpPr>
        <p:grpSpPr>
          <a:xfrm>
            <a:off x="5797754" y="219189"/>
            <a:ext cx="883274" cy="165434"/>
            <a:chOff x="5797754" y="431068"/>
            <a:chExt cx="883274" cy="165434"/>
          </a:xfrm>
        </p:grpSpPr>
        <p:sp>
          <p:nvSpPr>
            <p:cNvPr id="35" name="Hexagon 180">
              <a:extLst>
                <a:ext uri="{FF2B5EF4-FFF2-40B4-BE49-F238E27FC236}">
                  <a16:creationId xmlns:a16="http://schemas.microsoft.com/office/drawing/2014/main" id="{07A2AA63-C29D-0040-8FB9-25E26B041AAB}"/>
                </a:ext>
              </a:extLst>
            </p:cNvPr>
            <p:cNvSpPr/>
            <p:nvPr/>
          </p:nvSpPr>
          <p:spPr>
            <a:xfrm>
              <a:off x="5797754"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6" name="Hexagon 180">
              <a:extLst>
                <a:ext uri="{FF2B5EF4-FFF2-40B4-BE49-F238E27FC236}">
                  <a16:creationId xmlns:a16="http://schemas.microsoft.com/office/drawing/2014/main" id="{B16D660B-2DBB-D84A-879B-DDE58E98FB0E}"/>
                </a:ext>
              </a:extLst>
            </p:cNvPr>
            <p:cNvSpPr/>
            <p:nvPr/>
          </p:nvSpPr>
          <p:spPr>
            <a:xfrm>
              <a:off x="6032500"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180">
              <a:extLst>
                <a:ext uri="{FF2B5EF4-FFF2-40B4-BE49-F238E27FC236}">
                  <a16:creationId xmlns:a16="http://schemas.microsoft.com/office/drawing/2014/main" id="{7CBE2E60-8715-6C48-A7C1-31399A47781D}"/>
                </a:ext>
              </a:extLst>
            </p:cNvPr>
            <p:cNvSpPr/>
            <p:nvPr/>
          </p:nvSpPr>
          <p:spPr>
            <a:xfrm>
              <a:off x="6501993"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Hexagon 180">
              <a:extLst>
                <a:ext uri="{FF2B5EF4-FFF2-40B4-BE49-F238E27FC236}">
                  <a16:creationId xmlns:a16="http://schemas.microsoft.com/office/drawing/2014/main" id="{72E7C50F-D0E8-5840-90DC-35D2D177B68A}"/>
                </a:ext>
              </a:extLst>
            </p:cNvPr>
            <p:cNvSpPr/>
            <p:nvPr/>
          </p:nvSpPr>
          <p:spPr>
            <a:xfrm>
              <a:off x="6267246"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Rectangle 38">
            <a:extLst>
              <a:ext uri="{FF2B5EF4-FFF2-40B4-BE49-F238E27FC236}">
                <a16:creationId xmlns:a16="http://schemas.microsoft.com/office/drawing/2014/main" id="{4A42083A-AFA1-7E4F-9A79-24A22C3CAAB0}"/>
              </a:ext>
            </a:extLst>
          </p:cNvPr>
          <p:cNvSpPr/>
          <p:nvPr/>
        </p:nvSpPr>
        <p:spPr>
          <a:xfrm>
            <a:off x="6048461" y="442748"/>
            <a:ext cx="144000"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E33CC21-D4AE-DA4E-97DD-3194B62E30D8}"/>
              </a:ext>
            </a:extLst>
          </p:cNvPr>
          <p:cNvGrpSpPr/>
          <p:nvPr/>
        </p:nvGrpSpPr>
        <p:grpSpPr>
          <a:xfrm>
            <a:off x="5797754" y="219189"/>
            <a:ext cx="879331" cy="160053"/>
            <a:chOff x="5797754" y="219189"/>
            <a:chExt cx="879331" cy="160053"/>
          </a:xfrm>
        </p:grpSpPr>
        <p:sp>
          <p:nvSpPr>
            <p:cNvPr id="42" name="TextBox 41">
              <a:extLst>
                <a:ext uri="{FF2B5EF4-FFF2-40B4-BE49-F238E27FC236}">
                  <a16:creationId xmlns:a16="http://schemas.microsoft.com/office/drawing/2014/main" id="{91D41C86-7E6E-CE4D-9222-E52C7C2AA29D}"/>
                </a:ext>
              </a:extLst>
            </p:cNvPr>
            <p:cNvSpPr txBox="1"/>
            <p:nvPr/>
          </p:nvSpPr>
          <p:spPr>
            <a:xfrm>
              <a:off x="650331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6</a:t>
              </a:r>
            </a:p>
          </p:txBody>
        </p:sp>
        <p:sp>
          <p:nvSpPr>
            <p:cNvPr id="43" name="TextBox 42">
              <a:extLst>
                <a:ext uri="{FF2B5EF4-FFF2-40B4-BE49-F238E27FC236}">
                  <a16:creationId xmlns:a16="http://schemas.microsoft.com/office/drawing/2014/main" id="{401BF9CB-66B4-6043-9165-792A80200F23}"/>
                </a:ext>
              </a:extLst>
            </p:cNvPr>
            <p:cNvSpPr txBox="1"/>
            <p:nvPr/>
          </p:nvSpPr>
          <p:spPr>
            <a:xfrm>
              <a:off x="6269398"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5</a:t>
              </a:r>
            </a:p>
          </p:txBody>
        </p:sp>
        <p:sp>
          <p:nvSpPr>
            <p:cNvPr id="44" name="TextBox 43">
              <a:extLst>
                <a:ext uri="{FF2B5EF4-FFF2-40B4-BE49-F238E27FC236}">
                  <a16:creationId xmlns:a16="http://schemas.microsoft.com/office/drawing/2014/main" id="{D2BB151A-7704-6948-8C16-B72BCEDC4AE3}"/>
                </a:ext>
              </a:extLst>
            </p:cNvPr>
            <p:cNvSpPr txBox="1"/>
            <p:nvPr/>
          </p:nvSpPr>
          <p:spPr>
            <a:xfrm>
              <a:off x="6033576"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4</a:t>
              </a:r>
            </a:p>
          </p:txBody>
        </p:sp>
        <p:sp>
          <p:nvSpPr>
            <p:cNvPr id="45" name="TextBox 44">
              <a:extLst>
                <a:ext uri="{FF2B5EF4-FFF2-40B4-BE49-F238E27FC236}">
                  <a16:creationId xmlns:a16="http://schemas.microsoft.com/office/drawing/2014/main" id="{4A201E07-43ED-8940-9E20-52E0A2F51433}"/>
                </a:ext>
              </a:extLst>
            </p:cNvPr>
            <p:cNvSpPr txBox="1"/>
            <p:nvPr/>
          </p:nvSpPr>
          <p:spPr>
            <a:xfrm>
              <a:off x="579775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3</a:t>
              </a:r>
            </a:p>
          </p:txBody>
        </p:sp>
      </p:grpSp>
      <p:sp>
        <p:nvSpPr>
          <p:cNvPr id="46" name="Rectangle 45">
            <a:extLst>
              <a:ext uri="{FF2B5EF4-FFF2-40B4-BE49-F238E27FC236}">
                <a16:creationId xmlns:a16="http://schemas.microsoft.com/office/drawing/2014/main" id="{B727AE41-5284-8247-9C63-A2725E1056F9}"/>
              </a:ext>
            </a:extLst>
          </p:cNvPr>
          <p:cNvSpPr/>
          <p:nvPr/>
        </p:nvSpPr>
        <p:spPr>
          <a:xfrm>
            <a:off x="245481" y="666"/>
            <a:ext cx="1281693" cy="15456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nchorCtr="0"/>
          <a:lstStyle/>
          <a:p>
            <a:pPr algn="ctr"/>
            <a:r>
              <a:rPr lang="en-US" sz="1200" b="1" dirty="0">
                <a:solidFill>
                  <a:srgbClr val="1E4D59"/>
                </a:solidFill>
                <a:cs typeface="Gill Sans Nova Ultra Bold" panose="020F0502020204030204" pitchFamily="34" charset="0"/>
              </a:rPr>
              <a:t>Activity 4.2.2</a:t>
            </a:r>
            <a:endParaRPr lang="en-US" sz="1200" dirty="0"/>
          </a:p>
        </p:txBody>
      </p:sp>
      <p:pic>
        <p:nvPicPr>
          <p:cNvPr id="47" name="Picture 46">
            <a:extLst>
              <a:ext uri="{FF2B5EF4-FFF2-40B4-BE49-F238E27FC236}">
                <a16:creationId xmlns:a16="http://schemas.microsoft.com/office/drawing/2014/main" id="{6CCF4C50-B61F-2C4F-B493-F47F6EF67E20}"/>
              </a:ext>
            </a:extLst>
          </p:cNvPr>
          <p:cNvPicPr>
            <a:picLocks noChangeAspect="1"/>
          </p:cNvPicPr>
          <p:nvPr/>
        </p:nvPicPr>
        <p:blipFill>
          <a:blip r:embed="rId5"/>
          <a:stretch>
            <a:fillRect/>
          </a:stretch>
        </p:blipFill>
        <p:spPr>
          <a:xfrm>
            <a:off x="390524" y="463153"/>
            <a:ext cx="991607" cy="945841"/>
          </a:xfrm>
          <a:prstGeom prst="rect">
            <a:avLst/>
          </a:prstGeom>
        </p:spPr>
      </p:pic>
      <p:sp>
        <p:nvSpPr>
          <p:cNvPr id="3" name="Rectangle 2">
            <a:extLst>
              <a:ext uri="{FF2B5EF4-FFF2-40B4-BE49-F238E27FC236}">
                <a16:creationId xmlns:a16="http://schemas.microsoft.com/office/drawing/2014/main" id="{57B1BBBC-FE47-9041-BF1B-F7CE6B28692B}"/>
              </a:ext>
            </a:extLst>
          </p:cNvPr>
          <p:cNvSpPr/>
          <p:nvPr/>
        </p:nvSpPr>
        <p:spPr>
          <a:xfrm>
            <a:off x="3784564" y="7698372"/>
            <a:ext cx="3370415" cy="2228264"/>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2A5398D7-A1D3-AF48-900A-3FA6AAB5B434}"/>
              </a:ext>
            </a:extLst>
          </p:cNvPr>
          <p:cNvGrpSpPr/>
          <p:nvPr/>
        </p:nvGrpSpPr>
        <p:grpSpPr>
          <a:xfrm>
            <a:off x="3870423" y="8151174"/>
            <a:ext cx="1610754" cy="1611601"/>
            <a:chOff x="2585515" y="5249118"/>
            <a:chExt cx="2435756" cy="2437036"/>
          </a:xfrm>
        </p:grpSpPr>
        <p:sp>
          <p:nvSpPr>
            <p:cNvPr id="54" name="Rectangle 53">
              <a:extLst>
                <a:ext uri="{FF2B5EF4-FFF2-40B4-BE49-F238E27FC236}">
                  <a16:creationId xmlns:a16="http://schemas.microsoft.com/office/drawing/2014/main" id="{6C44A4D6-829D-DD47-96FB-349AA290BD3F}"/>
                </a:ext>
              </a:extLst>
            </p:cNvPr>
            <p:cNvSpPr/>
            <p:nvPr/>
          </p:nvSpPr>
          <p:spPr>
            <a:xfrm rot="8100000">
              <a:off x="4259169" y="6332276"/>
              <a:ext cx="258171" cy="2581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5" name="Rectangle 54">
              <a:extLst>
                <a:ext uri="{FF2B5EF4-FFF2-40B4-BE49-F238E27FC236}">
                  <a16:creationId xmlns:a16="http://schemas.microsoft.com/office/drawing/2014/main" id="{7E4F9C2F-0927-0E42-B3C8-67B2605F7095}"/>
                </a:ext>
              </a:extLst>
            </p:cNvPr>
            <p:cNvSpPr/>
            <p:nvPr/>
          </p:nvSpPr>
          <p:spPr>
            <a:xfrm rot="8100000">
              <a:off x="3109024" y="6332277"/>
              <a:ext cx="258171" cy="2581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6" name="Rectangle 55">
              <a:extLst>
                <a:ext uri="{FF2B5EF4-FFF2-40B4-BE49-F238E27FC236}">
                  <a16:creationId xmlns:a16="http://schemas.microsoft.com/office/drawing/2014/main" id="{DA9AA0FE-9334-9445-B671-041A2C9BBE39}"/>
                </a:ext>
              </a:extLst>
            </p:cNvPr>
            <p:cNvSpPr/>
            <p:nvPr/>
          </p:nvSpPr>
          <p:spPr>
            <a:xfrm rot="2700000">
              <a:off x="3684096" y="5764028"/>
              <a:ext cx="258171" cy="2581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7" name="Rectangle 56">
              <a:extLst>
                <a:ext uri="{FF2B5EF4-FFF2-40B4-BE49-F238E27FC236}">
                  <a16:creationId xmlns:a16="http://schemas.microsoft.com/office/drawing/2014/main" id="{3CCEA7A4-5F73-8B40-A42C-928FD7AAE974}"/>
                </a:ext>
              </a:extLst>
            </p:cNvPr>
            <p:cNvSpPr/>
            <p:nvPr/>
          </p:nvSpPr>
          <p:spPr>
            <a:xfrm rot="2700000">
              <a:off x="3684097" y="6914173"/>
              <a:ext cx="258171" cy="258171"/>
            </a:xfrm>
            <a:prstGeom prst="rect">
              <a:avLst/>
            </a:prstGeom>
            <a:solidFill>
              <a:srgbClr val="3A9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8" name="Rectangle 57">
              <a:extLst>
                <a:ext uri="{FF2B5EF4-FFF2-40B4-BE49-F238E27FC236}">
                  <a16:creationId xmlns:a16="http://schemas.microsoft.com/office/drawing/2014/main" id="{5764A826-6E03-6546-8E44-4F762F80A81A}"/>
                </a:ext>
              </a:extLst>
            </p:cNvPr>
            <p:cNvSpPr/>
            <p:nvPr/>
          </p:nvSpPr>
          <p:spPr>
            <a:xfrm>
              <a:off x="3301473" y="5249118"/>
              <a:ext cx="1006998" cy="716862"/>
            </a:xfrm>
            <a:prstGeom prst="rect">
              <a:avLst/>
            </a:prstGeom>
            <a:solidFill>
              <a:schemeClr val="accent5">
                <a:lumMod val="20000"/>
                <a:lumOff val="80000"/>
              </a:schemeClr>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Voice of</a:t>
              </a:r>
              <a:br>
                <a:rPr lang="en-US" sz="600" dirty="0">
                  <a:solidFill>
                    <a:schemeClr val="tx1"/>
                  </a:solidFill>
                </a:rPr>
              </a:br>
              <a:r>
                <a:rPr lang="en-US" sz="600" dirty="0">
                  <a:solidFill>
                    <a:schemeClr val="tx1"/>
                  </a:solidFill>
                </a:rPr>
                <a:t>Intent</a:t>
              </a:r>
            </a:p>
          </p:txBody>
        </p:sp>
        <p:sp>
          <p:nvSpPr>
            <p:cNvPr id="59" name="Rectangle 58">
              <a:extLst>
                <a:ext uri="{FF2B5EF4-FFF2-40B4-BE49-F238E27FC236}">
                  <a16:creationId xmlns:a16="http://schemas.microsoft.com/office/drawing/2014/main" id="{07D0FEBF-8C4B-7B47-97F4-3E0BE216D739}"/>
                </a:ext>
              </a:extLst>
            </p:cNvPr>
            <p:cNvSpPr/>
            <p:nvPr/>
          </p:nvSpPr>
          <p:spPr>
            <a:xfrm>
              <a:off x="3301473" y="6969292"/>
              <a:ext cx="1006998" cy="716862"/>
            </a:xfrm>
            <a:prstGeom prst="rect">
              <a:avLst/>
            </a:prstGeom>
            <a:solidFill>
              <a:schemeClr val="accent1">
                <a:lumMod val="20000"/>
                <a:lumOff val="80000"/>
              </a:schemeClr>
            </a:solidFill>
            <a:ln w="19050">
              <a:solidFill>
                <a:srgbClr val="3A9D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Voice of Expertise</a:t>
              </a:r>
            </a:p>
          </p:txBody>
        </p:sp>
        <p:sp>
          <p:nvSpPr>
            <p:cNvPr id="60" name="Rectangle 59">
              <a:extLst>
                <a:ext uri="{FF2B5EF4-FFF2-40B4-BE49-F238E27FC236}">
                  <a16:creationId xmlns:a16="http://schemas.microsoft.com/office/drawing/2014/main" id="{6ED07A6F-0328-6045-AEDF-30EEE7B1FA8A}"/>
                </a:ext>
              </a:extLst>
            </p:cNvPr>
            <p:cNvSpPr/>
            <p:nvPr/>
          </p:nvSpPr>
          <p:spPr>
            <a:xfrm>
              <a:off x="2585515" y="5965986"/>
              <a:ext cx="712800" cy="1004400"/>
            </a:xfrm>
            <a:prstGeom prst="rect">
              <a:avLst/>
            </a:prstGeom>
            <a:solidFill>
              <a:srgbClr val="BCE9E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600" dirty="0">
                  <a:solidFill>
                    <a:schemeClr val="tx1"/>
                  </a:solidFill>
                </a:rPr>
                <a:t>Voice of</a:t>
              </a:r>
              <a:br>
                <a:rPr lang="en-US" sz="600" dirty="0">
                  <a:solidFill>
                    <a:schemeClr val="tx1"/>
                  </a:solidFill>
                </a:rPr>
              </a:br>
              <a:r>
                <a:rPr lang="en-US" sz="600" dirty="0">
                  <a:solidFill>
                    <a:schemeClr val="tx1"/>
                  </a:solidFill>
                </a:rPr>
                <a:t>Experience</a:t>
              </a:r>
            </a:p>
          </p:txBody>
        </p:sp>
        <p:sp>
          <p:nvSpPr>
            <p:cNvPr id="61" name="Rectangle 60">
              <a:extLst>
                <a:ext uri="{FF2B5EF4-FFF2-40B4-BE49-F238E27FC236}">
                  <a16:creationId xmlns:a16="http://schemas.microsoft.com/office/drawing/2014/main" id="{E5E019D6-9635-DF4E-A45B-999D69620974}"/>
                </a:ext>
              </a:extLst>
            </p:cNvPr>
            <p:cNvSpPr/>
            <p:nvPr/>
          </p:nvSpPr>
          <p:spPr>
            <a:xfrm>
              <a:off x="4308471" y="5965986"/>
              <a:ext cx="712800" cy="1004400"/>
            </a:xfrm>
            <a:prstGeom prst="rect">
              <a:avLst/>
            </a:prstGeom>
            <a:solidFill>
              <a:schemeClr val="accent3">
                <a:lumMod val="20000"/>
                <a:lumOff val="80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Voice of</a:t>
              </a:r>
              <a:br>
                <a:rPr lang="en-US" sz="600" dirty="0">
                  <a:solidFill>
                    <a:schemeClr val="tx1"/>
                  </a:solidFill>
                </a:rPr>
              </a:br>
              <a:r>
                <a:rPr lang="en-US" sz="600" dirty="0">
                  <a:solidFill>
                    <a:schemeClr val="tx1"/>
                  </a:solidFill>
                </a:rPr>
                <a:t>Design</a:t>
              </a:r>
            </a:p>
          </p:txBody>
        </p:sp>
        <p:sp>
          <p:nvSpPr>
            <p:cNvPr id="63" name="Shape 715">
              <a:extLst>
                <a:ext uri="{FF2B5EF4-FFF2-40B4-BE49-F238E27FC236}">
                  <a16:creationId xmlns:a16="http://schemas.microsoft.com/office/drawing/2014/main" id="{4729B91D-D193-CB4D-93C7-2F2A24059643}"/>
                </a:ext>
              </a:extLst>
            </p:cNvPr>
            <p:cNvSpPr txBox="1"/>
            <p:nvPr/>
          </p:nvSpPr>
          <p:spPr>
            <a:xfrm>
              <a:off x="3312275" y="6269635"/>
              <a:ext cx="1010155" cy="40168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0093" tIns="40093" rIns="40093" bIns="40093" numCol="1" anchor="t">
              <a:spAutoFit/>
            </a:bodyPr>
            <a:lstStyle>
              <a:lvl1pPr>
                <a:defRPr>
                  <a:solidFill>
                    <a:srgbClr val="EB7A09"/>
                  </a:solidFill>
                  <a:latin typeface="Arial"/>
                  <a:ea typeface="Arial"/>
                  <a:cs typeface="Arial"/>
                  <a:sym typeface="Arial"/>
                </a:defRPr>
              </a:lvl1pPr>
            </a:lstStyle>
            <a:p>
              <a:pPr algn="ctr"/>
              <a:r>
                <a:rPr lang="en-AU" sz="600" dirty="0">
                  <a:solidFill>
                    <a:schemeClr val="tx1"/>
                  </a:solidFill>
                  <a:latin typeface="Gill Sans MT" panose="020B0502020104020203" pitchFamily="34" charset="77"/>
                </a:rPr>
                <a:t>Core Design</a:t>
              </a:r>
              <a:br>
                <a:rPr lang="en-AU" sz="600" dirty="0">
                  <a:solidFill>
                    <a:schemeClr val="tx1"/>
                  </a:solidFill>
                  <a:latin typeface="Gill Sans MT" panose="020B0502020104020203" pitchFamily="34" charset="77"/>
                </a:rPr>
              </a:br>
              <a:r>
                <a:rPr lang="en-AU" sz="600" dirty="0">
                  <a:solidFill>
                    <a:schemeClr val="tx1"/>
                  </a:solidFill>
                  <a:latin typeface="Gill Sans MT" panose="020B0502020104020203" pitchFamily="34" charset="77"/>
                </a:rPr>
                <a:t>Team</a:t>
              </a:r>
              <a:endParaRPr sz="600" dirty="0">
                <a:solidFill>
                  <a:schemeClr val="tx1"/>
                </a:solidFill>
                <a:latin typeface="Gill Sans MT" panose="020B0502020104020203" pitchFamily="34" charset="77"/>
              </a:endParaRPr>
            </a:p>
          </p:txBody>
        </p:sp>
      </p:grpSp>
      <p:sp>
        <p:nvSpPr>
          <p:cNvPr id="64" name="Rectangle 63">
            <a:extLst>
              <a:ext uri="{FF2B5EF4-FFF2-40B4-BE49-F238E27FC236}">
                <a16:creationId xmlns:a16="http://schemas.microsoft.com/office/drawing/2014/main" id="{7CB17916-04CF-A94D-85B0-D12E3F8A9862}"/>
              </a:ext>
            </a:extLst>
          </p:cNvPr>
          <p:cNvSpPr/>
          <p:nvPr/>
        </p:nvSpPr>
        <p:spPr>
          <a:xfrm>
            <a:off x="3803461" y="7703930"/>
            <a:ext cx="3370416" cy="371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pPr lvl="0">
              <a:spcAft>
                <a:spcPts val="1000"/>
              </a:spcAft>
            </a:pPr>
            <a:r>
              <a:rPr lang="en-US" sz="1000" b="1" dirty="0">
                <a:solidFill>
                  <a:schemeClr val="tx2"/>
                </a:solidFill>
              </a:rPr>
              <a:t>Remember the role of the Four Voices!</a:t>
            </a:r>
            <a:endParaRPr lang="en-US" sz="1000" dirty="0">
              <a:solidFill>
                <a:schemeClr val="tx2"/>
              </a:solidFill>
            </a:endParaRPr>
          </a:p>
        </p:txBody>
      </p:sp>
      <p:sp>
        <p:nvSpPr>
          <p:cNvPr id="8" name="Rectangle 7">
            <a:extLst>
              <a:ext uri="{FF2B5EF4-FFF2-40B4-BE49-F238E27FC236}">
                <a16:creationId xmlns:a16="http://schemas.microsoft.com/office/drawing/2014/main" id="{FEA6E66A-8527-2544-A076-34AD85810531}"/>
              </a:ext>
            </a:extLst>
          </p:cNvPr>
          <p:cNvSpPr/>
          <p:nvPr/>
        </p:nvSpPr>
        <p:spPr>
          <a:xfrm>
            <a:off x="5522581" y="7978628"/>
            <a:ext cx="1556136" cy="1892826"/>
          </a:xfrm>
          <a:prstGeom prst="rect">
            <a:avLst/>
          </a:prstGeom>
        </p:spPr>
        <p:txBody>
          <a:bodyPr wrap="square">
            <a:spAutoFit/>
          </a:bodyPr>
          <a:lstStyle/>
          <a:p>
            <a:pPr>
              <a:spcAft>
                <a:spcPts val="400"/>
              </a:spcAft>
            </a:pPr>
            <a:r>
              <a:rPr lang="en-US" sz="900" dirty="0">
                <a:solidFill>
                  <a:schemeClr val="tx2"/>
                </a:solidFill>
              </a:rPr>
              <a:t>As the ‘Voice of Expertise’ when it comes to disaster preparedness, Red Cross personnel should assess these ideas through this lens. It is important that ideas which have been determined to be desirable are verified as possible and viable by those with the appropriate expertise within Red Cross to give the solutions the best chance of success.</a:t>
            </a:r>
          </a:p>
        </p:txBody>
      </p:sp>
      <p:cxnSp>
        <p:nvCxnSpPr>
          <p:cNvPr id="48" name="Straight Connector 47">
            <a:extLst>
              <a:ext uri="{FF2B5EF4-FFF2-40B4-BE49-F238E27FC236}">
                <a16:creationId xmlns:a16="http://schemas.microsoft.com/office/drawing/2014/main" id="{38367037-7DEE-5549-8001-E1E7D4FF5A61}"/>
              </a:ext>
            </a:extLst>
          </p:cNvPr>
          <p:cNvCxnSpPr>
            <a:cxnSpLocks/>
          </p:cNvCxnSpPr>
          <p:nvPr/>
        </p:nvCxnSpPr>
        <p:spPr>
          <a:xfrm flipH="1">
            <a:off x="390524" y="6412066"/>
            <a:ext cx="3158219" cy="1"/>
          </a:xfrm>
          <a:prstGeom prst="line">
            <a:avLst/>
          </a:prstGeom>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DA466339-C74B-2F42-B663-AC9DE541858C}"/>
              </a:ext>
            </a:extLst>
          </p:cNvPr>
          <p:cNvSpPr/>
          <p:nvPr/>
        </p:nvSpPr>
        <p:spPr>
          <a:xfrm>
            <a:off x="836332" y="1858243"/>
            <a:ext cx="2928526" cy="1603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pPr lvl="0">
              <a:spcAft>
                <a:spcPts val="2200"/>
              </a:spcAft>
            </a:pPr>
            <a:r>
              <a:rPr lang="en-US" sz="1000" dirty="0">
                <a:solidFill>
                  <a:schemeClr val="accent1"/>
                </a:solidFill>
              </a:rPr>
              <a:t>Difficulty: </a:t>
            </a:r>
            <a:r>
              <a:rPr lang="en-US" sz="1000" i="1" dirty="0">
                <a:solidFill>
                  <a:schemeClr val="accent1"/>
                </a:solidFill>
              </a:rPr>
              <a:t>Moderate</a:t>
            </a:r>
            <a:endParaRPr lang="en-US" sz="1000" dirty="0">
              <a:solidFill>
                <a:schemeClr val="accent1"/>
              </a:solidFill>
            </a:endParaRPr>
          </a:p>
          <a:p>
            <a:pPr lvl="0">
              <a:spcAft>
                <a:spcPts val="400"/>
              </a:spcAft>
            </a:pPr>
            <a:r>
              <a:rPr lang="en-US" sz="1000" dirty="0">
                <a:solidFill>
                  <a:schemeClr val="accent1"/>
                </a:solidFill>
              </a:rPr>
              <a:t>Preparation time: </a:t>
            </a:r>
            <a:r>
              <a:rPr lang="en-US" sz="1000" i="1" dirty="0">
                <a:solidFill>
                  <a:schemeClr val="accent1"/>
                </a:solidFill>
              </a:rPr>
              <a:t>5 minutes</a:t>
            </a:r>
          </a:p>
          <a:p>
            <a:pPr lvl="0">
              <a:spcAft>
                <a:spcPts val="2200"/>
              </a:spcAft>
            </a:pPr>
            <a:r>
              <a:rPr lang="en-US" sz="1000" dirty="0">
                <a:solidFill>
                  <a:schemeClr val="accent1"/>
                </a:solidFill>
              </a:rPr>
              <a:t>Running time: </a:t>
            </a:r>
            <a:r>
              <a:rPr lang="en-US" sz="1000" i="1" dirty="0">
                <a:solidFill>
                  <a:schemeClr val="accent1"/>
                </a:solidFill>
              </a:rPr>
              <a:t>1 hour </a:t>
            </a:r>
            <a:endParaRPr lang="en-US" sz="1000" dirty="0">
              <a:solidFill>
                <a:schemeClr val="accent1"/>
              </a:solidFill>
            </a:endParaRPr>
          </a:p>
          <a:p>
            <a:pPr lvl="0">
              <a:spcAft>
                <a:spcPts val="1000"/>
              </a:spcAft>
            </a:pPr>
            <a:r>
              <a:rPr lang="en-US" sz="1000" dirty="0">
                <a:solidFill>
                  <a:schemeClr val="accent1"/>
                </a:solidFill>
              </a:rPr>
              <a:t>Materials: </a:t>
            </a:r>
            <a:r>
              <a:rPr lang="en-US" sz="1000" i="1" dirty="0">
                <a:solidFill>
                  <a:schemeClr val="accent1"/>
                </a:solidFill>
              </a:rPr>
              <a:t>A5</a:t>
            </a:r>
            <a:r>
              <a:rPr lang="en-US" sz="1000" dirty="0">
                <a:solidFill>
                  <a:schemeClr val="accent1"/>
                </a:solidFill>
              </a:rPr>
              <a:t> </a:t>
            </a:r>
            <a:r>
              <a:rPr lang="en-US" sz="1000" i="1" dirty="0">
                <a:solidFill>
                  <a:schemeClr val="accent1"/>
                </a:solidFill>
              </a:rPr>
              <a:t>DVP templates (provided in Resource Library), sharpies</a:t>
            </a:r>
          </a:p>
        </p:txBody>
      </p:sp>
      <p:grpSp>
        <p:nvGrpSpPr>
          <p:cNvPr id="50" name="Group 49">
            <a:extLst>
              <a:ext uri="{FF2B5EF4-FFF2-40B4-BE49-F238E27FC236}">
                <a16:creationId xmlns:a16="http://schemas.microsoft.com/office/drawing/2014/main" id="{90E6BC5F-F105-B045-9844-877BFC7A19FE}"/>
              </a:ext>
            </a:extLst>
          </p:cNvPr>
          <p:cNvGrpSpPr/>
          <p:nvPr/>
        </p:nvGrpSpPr>
        <p:grpSpPr>
          <a:xfrm>
            <a:off x="414768" y="1803007"/>
            <a:ext cx="373637" cy="297960"/>
            <a:chOff x="409362" y="2090841"/>
            <a:chExt cx="487634" cy="388868"/>
          </a:xfrm>
        </p:grpSpPr>
        <p:sp>
          <p:nvSpPr>
            <p:cNvPr id="51" name="Rectangle 50">
              <a:extLst>
                <a:ext uri="{FF2B5EF4-FFF2-40B4-BE49-F238E27FC236}">
                  <a16:creationId xmlns:a16="http://schemas.microsoft.com/office/drawing/2014/main" id="{624B3DD9-A5A8-9F49-8E41-30C03DAF2009}"/>
                </a:ext>
              </a:extLst>
            </p:cNvPr>
            <p:cNvSpPr/>
            <p:nvPr/>
          </p:nvSpPr>
          <p:spPr>
            <a:xfrm>
              <a:off x="767626" y="2090841"/>
              <a:ext cx="129370" cy="38886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2" name="Rectangle 51">
              <a:extLst>
                <a:ext uri="{FF2B5EF4-FFF2-40B4-BE49-F238E27FC236}">
                  <a16:creationId xmlns:a16="http://schemas.microsoft.com/office/drawing/2014/main" id="{57D25C63-717E-7A4C-8AF1-03F84D34F0C7}"/>
                </a:ext>
              </a:extLst>
            </p:cNvPr>
            <p:cNvSpPr/>
            <p:nvPr/>
          </p:nvSpPr>
          <p:spPr>
            <a:xfrm>
              <a:off x="409362" y="2363048"/>
              <a:ext cx="129370" cy="116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F482AA99-DD82-5B4A-96F2-751F19DE4BD4}"/>
                </a:ext>
              </a:extLst>
            </p:cNvPr>
            <p:cNvSpPr/>
            <p:nvPr/>
          </p:nvSpPr>
          <p:spPr>
            <a:xfrm>
              <a:off x="587587" y="2246388"/>
              <a:ext cx="129370" cy="2333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5" name="Picture 64">
            <a:extLst>
              <a:ext uri="{FF2B5EF4-FFF2-40B4-BE49-F238E27FC236}">
                <a16:creationId xmlns:a16="http://schemas.microsoft.com/office/drawing/2014/main" id="{580230B1-15BE-AD49-9502-29EDFA5B164C}"/>
              </a:ext>
            </a:extLst>
          </p:cNvPr>
          <p:cNvPicPr>
            <a:picLocks noChangeAspect="1"/>
          </p:cNvPicPr>
          <p:nvPr/>
        </p:nvPicPr>
        <p:blipFill>
          <a:blip r:embed="rId6"/>
          <a:stretch>
            <a:fillRect/>
          </a:stretch>
        </p:blipFill>
        <p:spPr>
          <a:xfrm>
            <a:off x="441510" y="2364826"/>
            <a:ext cx="357387" cy="357387"/>
          </a:xfrm>
          <a:prstGeom prst="rect">
            <a:avLst/>
          </a:prstGeom>
        </p:spPr>
      </p:pic>
      <p:pic>
        <p:nvPicPr>
          <p:cNvPr id="66" name="Picture 65">
            <a:extLst>
              <a:ext uri="{FF2B5EF4-FFF2-40B4-BE49-F238E27FC236}">
                <a16:creationId xmlns:a16="http://schemas.microsoft.com/office/drawing/2014/main" id="{140B2C30-3BEE-E346-8962-FAACDEC97ACF}"/>
              </a:ext>
            </a:extLst>
          </p:cNvPr>
          <p:cNvPicPr>
            <a:picLocks noChangeAspect="1"/>
          </p:cNvPicPr>
          <p:nvPr/>
        </p:nvPicPr>
        <p:blipFill>
          <a:blip r:embed="rId7"/>
          <a:stretch>
            <a:fillRect/>
          </a:stretch>
        </p:blipFill>
        <p:spPr>
          <a:xfrm>
            <a:off x="441510" y="2952578"/>
            <a:ext cx="353147" cy="335490"/>
          </a:xfrm>
          <a:prstGeom prst="rect">
            <a:avLst/>
          </a:prstGeom>
        </p:spPr>
      </p:pic>
    </p:spTree>
    <p:extLst>
      <p:ext uri="{BB962C8B-B14F-4D97-AF65-F5344CB8AC3E}">
        <p14:creationId xmlns:p14="http://schemas.microsoft.com/office/powerpoint/2010/main" val="4181395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2649E507-6502-DD4D-9908-591B7DB44237}"/>
              </a:ext>
            </a:extLst>
          </p:cNvPr>
          <p:cNvSpPr/>
          <p:nvPr/>
        </p:nvSpPr>
        <p:spPr>
          <a:xfrm>
            <a:off x="0" y="1"/>
            <a:ext cx="7559675" cy="26574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516D0C5F-23AF-1642-9190-92AC94C4FEB3}"/>
              </a:ext>
            </a:extLst>
          </p:cNvPr>
          <p:cNvSpPr/>
          <p:nvPr/>
        </p:nvSpPr>
        <p:spPr>
          <a:xfrm>
            <a:off x="390131" y="666"/>
            <a:ext cx="1131779" cy="265676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nchorCtr="0"/>
          <a:lstStyle/>
          <a:p>
            <a:pPr algn="ctr"/>
            <a:endParaRPr lang="en-US" sz="1200" dirty="0"/>
          </a:p>
        </p:txBody>
      </p:sp>
      <p:sp>
        <p:nvSpPr>
          <p:cNvPr id="46" name="Rectangle 45">
            <a:extLst>
              <a:ext uri="{FF2B5EF4-FFF2-40B4-BE49-F238E27FC236}">
                <a16:creationId xmlns:a16="http://schemas.microsoft.com/office/drawing/2014/main" id="{8CDE72DA-59D8-7346-AF3D-068CB7CD9BC9}"/>
              </a:ext>
            </a:extLst>
          </p:cNvPr>
          <p:cNvSpPr/>
          <p:nvPr/>
        </p:nvSpPr>
        <p:spPr>
          <a:xfrm>
            <a:off x="390525" y="2611709"/>
            <a:ext cx="113665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B43C581F-502D-8444-99B2-529104FD612C}"/>
              </a:ext>
            </a:extLst>
          </p:cNvPr>
          <p:cNvSpPr>
            <a:spLocks noGrp="1"/>
          </p:cNvSpPr>
          <p:nvPr>
            <p:ph type="ftr" sz="quarter" idx="11"/>
          </p:nvPr>
        </p:nvSpPr>
        <p:spPr/>
        <p:txBody>
          <a:bodyPr/>
          <a:lstStyle/>
          <a:p>
            <a:r>
              <a:rPr lang="en-AU" dirty="0"/>
              <a:t>Global Disaster Preparedness Center  |  Designing Solutions for Urban Community Resilience</a:t>
            </a:r>
            <a:endParaRPr lang="en-US" dirty="0"/>
          </a:p>
        </p:txBody>
      </p:sp>
      <p:sp>
        <p:nvSpPr>
          <p:cNvPr id="5" name="Slide Number Placeholder 4">
            <a:extLst>
              <a:ext uri="{FF2B5EF4-FFF2-40B4-BE49-F238E27FC236}">
                <a16:creationId xmlns:a16="http://schemas.microsoft.com/office/drawing/2014/main" id="{981D3E95-BB45-9E40-9397-5B3D5DBE21D7}"/>
              </a:ext>
            </a:extLst>
          </p:cNvPr>
          <p:cNvSpPr>
            <a:spLocks noGrp="1"/>
          </p:cNvSpPr>
          <p:nvPr>
            <p:ph type="sldNum" sz="quarter" idx="12"/>
          </p:nvPr>
        </p:nvSpPr>
        <p:spPr/>
        <p:txBody>
          <a:bodyPr/>
          <a:lstStyle/>
          <a:p>
            <a:fld id="{3332C684-C74E-B44D-82B0-F0756951FDF2}" type="slidenum">
              <a:rPr lang="en-US" smtClean="0"/>
              <a:t>19</a:t>
            </a:fld>
            <a:endParaRPr lang="en-US" dirty="0"/>
          </a:p>
        </p:txBody>
      </p:sp>
      <p:sp>
        <p:nvSpPr>
          <p:cNvPr id="107" name="Rectangle 106">
            <a:extLst>
              <a:ext uri="{FF2B5EF4-FFF2-40B4-BE49-F238E27FC236}">
                <a16:creationId xmlns:a16="http://schemas.microsoft.com/office/drawing/2014/main" id="{63F47C2C-D279-FF48-9829-4306DC910290}"/>
              </a:ext>
            </a:extLst>
          </p:cNvPr>
          <p:cNvSpPr/>
          <p:nvPr/>
        </p:nvSpPr>
        <p:spPr>
          <a:xfrm>
            <a:off x="390525" y="3042503"/>
            <a:ext cx="3389312" cy="1910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a:spcAft>
                <a:spcPts val="600"/>
              </a:spcAft>
            </a:pPr>
            <a:r>
              <a:rPr lang="en-US" sz="1000" b="1" dirty="0">
                <a:solidFill>
                  <a:schemeClr val="accent1"/>
                </a:solidFill>
              </a:rPr>
              <a:t>Why do you do this?</a:t>
            </a:r>
          </a:p>
          <a:p>
            <a:pPr>
              <a:spcAft>
                <a:spcPts val="600"/>
              </a:spcAft>
            </a:pPr>
            <a:r>
              <a:rPr lang="en-US" sz="1000" dirty="0">
                <a:solidFill>
                  <a:schemeClr val="tx2"/>
                </a:solidFill>
              </a:rPr>
              <a:t>Prototyping is an important part of the design process as it makes ideas ‘real’ and forces people to think about their solutions in more detail. By working through a basic ’features’ worksheet and then developing storyboards and prototypes, you will have tangible artefacts to test with users.</a:t>
            </a:r>
          </a:p>
          <a:p>
            <a:pPr>
              <a:spcAft>
                <a:spcPts val="600"/>
              </a:spcAft>
            </a:pPr>
            <a:r>
              <a:rPr lang="en-US" sz="1000" dirty="0">
                <a:solidFill>
                  <a:schemeClr val="tx2"/>
                </a:solidFill>
              </a:rPr>
              <a:t>Once the prototypes have been developed, there needs to be an evaluation process to ensure we have developed the best solutions possible. </a:t>
            </a:r>
          </a:p>
        </p:txBody>
      </p:sp>
      <p:sp>
        <p:nvSpPr>
          <p:cNvPr id="108" name="Rectangle 107">
            <a:extLst>
              <a:ext uri="{FF2B5EF4-FFF2-40B4-BE49-F238E27FC236}">
                <a16:creationId xmlns:a16="http://schemas.microsoft.com/office/drawing/2014/main" id="{DDCA44FE-311A-BF46-BBEB-22EB8F9D864D}"/>
              </a:ext>
            </a:extLst>
          </p:cNvPr>
          <p:cNvSpPr/>
          <p:nvPr/>
        </p:nvSpPr>
        <p:spPr>
          <a:xfrm>
            <a:off x="3778249" y="3042503"/>
            <a:ext cx="3389312" cy="1680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72000" rIns="108000" bIns="144000" rtlCol="0" anchor="t" anchorCtr="0">
            <a:spAutoFit/>
          </a:bodyPr>
          <a:lstStyle/>
          <a:p>
            <a:pPr>
              <a:spcAft>
                <a:spcPts val="600"/>
              </a:spcAft>
            </a:pPr>
            <a:r>
              <a:rPr lang="en-US" sz="1000" b="1" dirty="0">
                <a:solidFill>
                  <a:schemeClr val="accent1"/>
                </a:solidFill>
              </a:rPr>
              <a:t>When do you do this?</a:t>
            </a:r>
          </a:p>
          <a:p>
            <a:pPr>
              <a:spcAft>
                <a:spcPts val="600"/>
              </a:spcAft>
            </a:pPr>
            <a:r>
              <a:rPr lang="en-US" sz="1000" dirty="0">
                <a:solidFill>
                  <a:schemeClr val="tx2"/>
                </a:solidFill>
              </a:rPr>
              <a:t>The National Society plays an important role in the last part of this step. Before moving into the testing stage of the design process, you need to evaluate the solutions for viability and possibly again, using the National Society resilience expertise. This may take some time, so depending on the workshop plan and schedule, Key Action 5 activities can be scheduled for a later date. This also gives time to schedule future user testing sessions (see Activity 5.4.4).</a:t>
            </a:r>
          </a:p>
        </p:txBody>
      </p:sp>
      <p:sp>
        <p:nvSpPr>
          <p:cNvPr id="44" name="Title 1">
            <a:extLst>
              <a:ext uri="{FF2B5EF4-FFF2-40B4-BE49-F238E27FC236}">
                <a16:creationId xmlns:a16="http://schemas.microsoft.com/office/drawing/2014/main" id="{163DF27B-B87D-BB4A-92FE-6C38C15C9888}"/>
              </a:ext>
            </a:extLst>
          </p:cNvPr>
          <p:cNvSpPr>
            <a:spLocks noGrp="1"/>
          </p:cNvSpPr>
          <p:nvPr>
            <p:ph type="title"/>
          </p:nvPr>
        </p:nvSpPr>
        <p:spPr>
          <a:xfrm>
            <a:off x="1527174" y="1385409"/>
            <a:ext cx="5638799" cy="1136650"/>
          </a:xfrm>
        </p:spPr>
        <p:txBody>
          <a:bodyPr lIns="144000" tIns="108000" anchor="ctr">
            <a:noAutofit/>
          </a:bodyPr>
          <a:lstStyle/>
          <a:p>
            <a:pPr defTabSz="457200">
              <a:spcBef>
                <a:spcPts val="0"/>
              </a:spcBef>
            </a:pPr>
            <a:r>
              <a:rPr lang="en-US" sz="1400" b="1" dirty="0">
                <a:solidFill>
                  <a:srgbClr val="1E4D59"/>
                </a:solidFill>
                <a:cs typeface="Gill Sans Nova Ultra Bold" panose="020F0502020204030204" pitchFamily="34" charset="0"/>
              </a:rPr>
              <a:t>Action</a:t>
            </a:r>
            <a:r>
              <a:rPr lang="en-US" sz="1400" b="1" dirty="0">
                <a:solidFill>
                  <a:srgbClr val="1E4D59"/>
                </a:solidFill>
                <a:ea typeface="+mn-ea"/>
                <a:cs typeface="Gill Sans Nova Ultra Bold" panose="020F0502020204030204" pitchFamily="34" charset="0"/>
              </a:rPr>
              <a:t> 4.3</a:t>
            </a:r>
            <a:br>
              <a:rPr lang="en-US" sz="5400" b="1" dirty="0">
                <a:solidFill>
                  <a:srgbClr val="1E4D59"/>
                </a:solidFill>
                <a:ea typeface="+mn-ea"/>
                <a:cs typeface="Gill Sans Nova Ultra Bold" panose="020F0502020204030204" pitchFamily="34" charset="0"/>
              </a:rPr>
            </a:br>
            <a:r>
              <a:rPr lang="en-AU" sz="2800" b="1" dirty="0">
                <a:solidFill>
                  <a:schemeClr val="accent1"/>
                </a:solidFill>
                <a:cs typeface="Gill Sans Nova Ultra Bold" panose="020F0502020204030204" pitchFamily="34" charset="0"/>
              </a:rPr>
              <a:t>Select ideas and turn into prototype solutions</a:t>
            </a:r>
            <a:endParaRPr lang="en-US" b="1" dirty="0">
              <a:solidFill>
                <a:schemeClr val="accent1"/>
              </a:solidFill>
              <a:cs typeface="Gill Sans Nova Ultra Bold" panose="020F0502020204030204" pitchFamily="34" charset="0"/>
            </a:endParaRPr>
          </a:p>
        </p:txBody>
      </p:sp>
      <p:pic>
        <p:nvPicPr>
          <p:cNvPr id="49" name="Picture 48">
            <a:extLst>
              <a:ext uri="{FF2B5EF4-FFF2-40B4-BE49-F238E27FC236}">
                <a16:creationId xmlns:a16="http://schemas.microsoft.com/office/drawing/2014/main" id="{3F817E68-0E75-634E-94A0-A020CD5B995F}"/>
              </a:ext>
            </a:extLst>
          </p:cNvPr>
          <p:cNvPicPr>
            <a:picLocks noChangeAspect="1"/>
          </p:cNvPicPr>
          <p:nvPr/>
        </p:nvPicPr>
        <p:blipFill>
          <a:blip r:embed="rId2"/>
          <a:stretch>
            <a:fillRect/>
          </a:stretch>
        </p:blipFill>
        <p:spPr>
          <a:xfrm>
            <a:off x="5522581" y="173265"/>
            <a:ext cx="206785" cy="237803"/>
          </a:xfrm>
          <a:prstGeom prst="rect">
            <a:avLst/>
          </a:prstGeom>
        </p:spPr>
      </p:pic>
      <p:sp>
        <p:nvSpPr>
          <p:cNvPr id="50" name="Rectangle 49">
            <a:extLst>
              <a:ext uri="{FF2B5EF4-FFF2-40B4-BE49-F238E27FC236}">
                <a16:creationId xmlns:a16="http://schemas.microsoft.com/office/drawing/2014/main" id="{FEFB1304-C890-D846-90CA-637A5A33ECA8}"/>
              </a:ext>
            </a:extLst>
          </p:cNvPr>
          <p:cNvSpPr/>
          <p:nvPr/>
        </p:nvSpPr>
        <p:spPr>
          <a:xfrm>
            <a:off x="4817011" y="231008"/>
            <a:ext cx="206786" cy="1311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solidFill>
                  <a:schemeClr val="accent1">
                    <a:lumMod val="20000"/>
                    <a:lumOff val="80000"/>
                  </a:schemeClr>
                </a:solidFill>
              </a:rPr>
              <a:t>U1</a:t>
            </a:r>
          </a:p>
        </p:txBody>
      </p:sp>
      <p:sp>
        <p:nvSpPr>
          <p:cNvPr id="51" name="Rectangle 50">
            <a:extLst>
              <a:ext uri="{FF2B5EF4-FFF2-40B4-BE49-F238E27FC236}">
                <a16:creationId xmlns:a16="http://schemas.microsoft.com/office/drawing/2014/main" id="{C2D68271-80EC-C945-B3BE-165761466599}"/>
              </a:ext>
            </a:extLst>
          </p:cNvPr>
          <p:cNvSpPr/>
          <p:nvPr/>
        </p:nvSpPr>
        <p:spPr>
          <a:xfrm>
            <a:off x="5092185" y="231008"/>
            <a:ext cx="206786" cy="1311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solidFill>
                  <a:schemeClr val="accent1">
                    <a:lumMod val="20000"/>
                    <a:lumOff val="80000"/>
                  </a:schemeClr>
                </a:solidFill>
              </a:rPr>
              <a:t>U2</a:t>
            </a:r>
          </a:p>
        </p:txBody>
      </p:sp>
      <p:grpSp>
        <p:nvGrpSpPr>
          <p:cNvPr id="52" name="Group 51">
            <a:extLst>
              <a:ext uri="{FF2B5EF4-FFF2-40B4-BE49-F238E27FC236}">
                <a16:creationId xmlns:a16="http://schemas.microsoft.com/office/drawing/2014/main" id="{B1FD2284-2B53-1842-82AC-034F72B2F63D}"/>
              </a:ext>
            </a:extLst>
          </p:cNvPr>
          <p:cNvGrpSpPr/>
          <p:nvPr/>
        </p:nvGrpSpPr>
        <p:grpSpPr>
          <a:xfrm>
            <a:off x="5797754" y="219189"/>
            <a:ext cx="883274" cy="165434"/>
            <a:chOff x="5797754" y="431068"/>
            <a:chExt cx="883274" cy="165434"/>
          </a:xfrm>
        </p:grpSpPr>
        <p:sp>
          <p:nvSpPr>
            <p:cNvPr id="53" name="Hexagon 180">
              <a:extLst>
                <a:ext uri="{FF2B5EF4-FFF2-40B4-BE49-F238E27FC236}">
                  <a16:creationId xmlns:a16="http://schemas.microsoft.com/office/drawing/2014/main" id="{AC8054EA-C677-B341-A85D-C22E19BB2416}"/>
                </a:ext>
              </a:extLst>
            </p:cNvPr>
            <p:cNvSpPr/>
            <p:nvPr/>
          </p:nvSpPr>
          <p:spPr>
            <a:xfrm>
              <a:off x="5797754"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180">
              <a:extLst>
                <a:ext uri="{FF2B5EF4-FFF2-40B4-BE49-F238E27FC236}">
                  <a16:creationId xmlns:a16="http://schemas.microsoft.com/office/drawing/2014/main" id="{20512F1B-15C8-5548-9F0F-523C848CA763}"/>
                </a:ext>
              </a:extLst>
            </p:cNvPr>
            <p:cNvSpPr/>
            <p:nvPr/>
          </p:nvSpPr>
          <p:spPr>
            <a:xfrm>
              <a:off x="6032500"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180">
              <a:extLst>
                <a:ext uri="{FF2B5EF4-FFF2-40B4-BE49-F238E27FC236}">
                  <a16:creationId xmlns:a16="http://schemas.microsoft.com/office/drawing/2014/main" id="{12CFCCD8-B94D-8548-A2BC-73D671FDE595}"/>
                </a:ext>
              </a:extLst>
            </p:cNvPr>
            <p:cNvSpPr/>
            <p:nvPr/>
          </p:nvSpPr>
          <p:spPr>
            <a:xfrm>
              <a:off x="6501993"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180">
              <a:extLst>
                <a:ext uri="{FF2B5EF4-FFF2-40B4-BE49-F238E27FC236}">
                  <a16:creationId xmlns:a16="http://schemas.microsoft.com/office/drawing/2014/main" id="{FA0FD6B3-60B5-9441-808F-88E20B626689}"/>
                </a:ext>
              </a:extLst>
            </p:cNvPr>
            <p:cNvSpPr/>
            <p:nvPr/>
          </p:nvSpPr>
          <p:spPr>
            <a:xfrm>
              <a:off x="6267246"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7" name="Picture 56">
            <a:extLst>
              <a:ext uri="{FF2B5EF4-FFF2-40B4-BE49-F238E27FC236}">
                <a16:creationId xmlns:a16="http://schemas.microsoft.com/office/drawing/2014/main" id="{931EFC50-FA41-E045-BCAD-4BCC7394C99E}"/>
              </a:ext>
            </a:extLst>
          </p:cNvPr>
          <p:cNvPicPr>
            <a:picLocks noChangeAspect="1"/>
          </p:cNvPicPr>
          <p:nvPr/>
        </p:nvPicPr>
        <p:blipFill>
          <a:blip r:embed="rId3"/>
          <a:stretch>
            <a:fillRect/>
          </a:stretch>
        </p:blipFill>
        <p:spPr>
          <a:xfrm>
            <a:off x="4553786" y="166371"/>
            <a:ext cx="203079" cy="255600"/>
          </a:xfrm>
          <a:prstGeom prst="rect">
            <a:avLst/>
          </a:prstGeom>
        </p:spPr>
      </p:pic>
      <p:pic>
        <p:nvPicPr>
          <p:cNvPr id="58" name="Picture 57">
            <a:extLst>
              <a:ext uri="{FF2B5EF4-FFF2-40B4-BE49-F238E27FC236}">
                <a16:creationId xmlns:a16="http://schemas.microsoft.com/office/drawing/2014/main" id="{E1CA3E12-9651-004B-BBBC-6EE01BDE5D4C}"/>
              </a:ext>
            </a:extLst>
          </p:cNvPr>
          <p:cNvPicPr>
            <a:picLocks noChangeAspect="1"/>
          </p:cNvPicPr>
          <p:nvPr/>
        </p:nvPicPr>
        <p:blipFill>
          <a:blip r:embed="rId4"/>
          <a:stretch>
            <a:fillRect/>
          </a:stretch>
        </p:blipFill>
        <p:spPr>
          <a:xfrm>
            <a:off x="6901960" y="178500"/>
            <a:ext cx="264480" cy="208800"/>
          </a:xfrm>
          <a:prstGeom prst="rect">
            <a:avLst/>
          </a:prstGeom>
        </p:spPr>
      </p:pic>
      <p:sp>
        <p:nvSpPr>
          <p:cNvPr id="59" name="Rectangle 58">
            <a:extLst>
              <a:ext uri="{FF2B5EF4-FFF2-40B4-BE49-F238E27FC236}">
                <a16:creationId xmlns:a16="http://schemas.microsoft.com/office/drawing/2014/main" id="{817B37B1-5DB2-054F-AFF6-90A488D7AB70}"/>
              </a:ext>
            </a:extLst>
          </p:cNvPr>
          <p:cNvSpPr/>
          <p:nvPr/>
        </p:nvSpPr>
        <p:spPr>
          <a:xfrm>
            <a:off x="6048461" y="442748"/>
            <a:ext cx="144000"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0" name="Group 59">
            <a:extLst>
              <a:ext uri="{FF2B5EF4-FFF2-40B4-BE49-F238E27FC236}">
                <a16:creationId xmlns:a16="http://schemas.microsoft.com/office/drawing/2014/main" id="{194B2534-BED8-2246-B7B1-6E5AA32811EB}"/>
              </a:ext>
            </a:extLst>
          </p:cNvPr>
          <p:cNvGrpSpPr/>
          <p:nvPr/>
        </p:nvGrpSpPr>
        <p:grpSpPr>
          <a:xfrm>
            <a:off x="5797754" y="219189"/>
            <a:ext cx="879331" cy="160053"/>
            <a:chOff x="5797754" y="219189"/>
            <a:chExt cx="879331" cy="160053"/>
          </a:xfrm>
        </p:grpSpPr>
        <p:sp>
          <p:nvSpPr>
            <p:cNvPr id="61" name="TextBox 60">
              <a:extLst>
                <a:ext uri="{FF2B5EF4-FFF2-40B4-BE49-F238E27FC236}">
                  <a16:creationId xmlns:a16="http://schemas.microsoft.com/office/drawing/2014/main" id="{BE9365D6-C020-FB47-98E4-8885E126DAC0}"/>
                </a:ext>
              </a:extLst>
            </p:cNvPr>
            <p:cNvSpPr txBox="1"/>
            <p:nvPr/>
          </p:nvSpPr>
          <p:spPr>
            <a:xfrm>
              <a:off x="6503314" y="219189"/>
              <a:ext cx="173771" cy="160053"/>
            </a:xfrm>
            <a:prstGeom prst="rect">
              <a:avLst/>
            </a:prstGeom>
            <a:noFill/>
          </p:spPr>
          <p:txBody>
            <a:bodyPr wrap="square" tIns="0" bIns="0" rtlCol="0" anchor="ctr">
              <a:noAutofit/>
            </a:bodyPr>
            <a:lstStyle/>
            <a:p>
              <a:pPr algn="ctr"/>
              <a:r>
                <a:rPr lang="en-US" sz="1000" b="1" dirty="0">
                  <a:solidFill>
                    <a:schemeClr val="accent1">
                      <a:lumMod val="20000"/>
                      <a:lumOff val="80000"/>
                    </a:schemeClr>
                  </a:solidFill>
                  <a:latin typeface="Roboto" panose="02000000000000000000" pitchFamily="2" charset="0"/>
                  <a:ea typeface="Roboto" panose="02000000000000000000" pitchFamily="2" charset="0"/>
                </a:rPr>
                <a:t>6</a:t>
              </a:r>
            </a:p>
          </p:txBody>
        </p:sp>
        <p:sp>
          <p:nvSpPr>
            <p:cNvPr id="62" name="TextBox 61">
              <a:extLst>
                <a:ext uri="{FF2B5EF4-FFF2-40B4-BE49-F238E27FC236}">
                  <a16:creationId xmlns:a16="http://schemas.microsoft.com/office/drawing/2014/main" id="{7F5BBAC8-0B5E-1246-81CB-DF4FA9141BDF}"/>
                </a:ext>
              </a:extLst>
            </p:cNvPr>
            <p:cNvSpPr txBox="1"/>
            <p:nvPr/>
          </p:nvSpPr>
          <p:spPr>
            <a:xfrm>
              <a:off x="6269398" y="219189"/>
              <a:ext cx="173771" cy="160053"/>
            </a:xfrm>
            <a:prstGeom prst="rect">
              <a:avLst/>
            </a:prstGeom>
            <a:noFill/>
          </p:spPr>
          <p:txBody>
            <a:bodyPr wrap="square" tIns="0" bIns="0" rtlCol="0" anchor="ctr">
              <a:noAutofit/>
            </a:bodyPr>
            <a:lstStyle/>
            <a:p>
              <a:pPr algn="ctr"/>
              <a:r>
                <a:rPr lang="en-US" sz="1000" b="1" dirty="0">
                  <a:solidFill>
                    <a:schemeClr val="accent1">
                      <a:lumMod val="20000"/>
                      <a:lumOff val="80000"/>
                    </a:schemeClr>
                  </a:solidFill>
                  <a:latin typeface="Roboto" panose="02000000000000000000" pitchFamily="2" charset="0"/>
                  <a:ea typeface="Roboto" panose="02000000000000000000" pitchFamily="2" charset="0"/>
                </a:rPr>
                <a:t>5</a:t>
              </a:r>
            </a:p>
          </p:txBody>
        </p:sp>
        <p:sp>
          <p:nvSpPr>
            <p:cNvPr id="63" name="TextBox 62">
              <a:extLst>
                <a:ext uri="{FF2B5EF4-FFF2-40B4-BE49-F238E27FC236}">
                  <a16:creationId xmlns:a16="http://schemas.microsoft.com/office/drawing/2014/main" id="{834A80A1-B30B-A84F-9E2D-30B9A0E8DB2F}"/>
                </a:ext>
              </a:extLst>
            </p:cNvPr>
            <p:cNvSpPr txBox="1"/>
            <p:nvPr/>
          </p:nvSpPr>
          <p:spPr>
            <a:xfrm>
              <a:off x="6033576" y="219189"/>
              <a:ext cx="173771" cy="160053"/>
            </a:xfrm>
            <a:prstGeom prst="rect">
              <a:avLst/>
            </a:prstGeom>
            <a:noFill/>
          </p:spPr>
          <p:txBody>
            <a:bodyPr wrap="square" tIns="0" bIns="0" rtlCol="0" anchor="ctr">
              <a:noAutofit/>
            </a:bodyPr>
            <a:lstStyle/>
            <a:p>
              <a:pPr algn="ctr"/>
              <a:r>
                <a:rPr lang="en-US" sz="1000" b="1" dirty="0">
                  <a:solidFill>
                    <a:schemeClr val="accent1">
                      <a:lumMod val="20000"/>
                      <a:lumOff val="80000"/>
                    </a:schemeClr>
                  </a:solidFill>
                  <a:latin typeface="Roboto" panose="02000000000000000000" pitchFamily="2" charset="0"/>
                  <a:ea typeface="Roboto" panose="02000000000000000000" pitchFamily="2" charset="0"/>
                </a:rPr>
                <a:t>4</a:t>
              </a:r>
            </a:p>
          </p:txBody>
        </p:sp>
        <p:sp>
          <p:nvSpPr>
            <p:cNvPr id="64" name="TextBox 63">
              <a:extLst>
                <a:ext uri="{FF2B5EF4-FFF2-40B4-BE49-F238E27FC236}">
                  <a16:creationId xmlns:a16="http://schemas.microsoft.com/office/drawing/2014/main" id="{DB25B08E-2DCE-AD42-B267-CE848D009C1D}"/>
                </a:ext>
              </a:extLst>
            </p:cNvPr>
            <p:cNvSpPr txBox="1"/>
            <p:nvPr/>
          </p:nvSpPr>
          <p:spPr>
            <a:xfrm>
              <a:off x="5797754" y="219189"/>
              <a:ext cx="173771" cy="160053"/>
            </a:xfrm>
            <a:prstGeom prst="rect">
              <a:avLst/>
            </a:prstGeom>
            <a:noFill/>
          </p:spPr>
          <p:txBody>
            <a:bodyPr wrap="square" tIns="0" bIns="0" rtlCol="0" anchor="ctr">
              <a:noAutofit/>
            </a:bodyPr>
            <a:lstStyle/>
            <a:p>
              <a:pPr algn="ctr"/>
              <a:r>
                <a:rPr lang="en-US" sz="1000" b="1" dirty="0">
                  <a:solidFill>
                    <a:schemeClr val="accent1">
                      <a:lumMod val="20000"/>
                      <a:lumOff val="80000"/>
                    </a:schemeClr>
                  </a:solidFill>
                  <a:latin typeface="Roboto" panose="02000000000000000000" pitchFamily="2" charset="0"/>
                  <a:ea typeface="Roboto" panose="02000000000000000000" pitchFamily="2" charset="0"/>
                </a:rPr>
                <a:t>3</a:t>
              </a:r>
            </a:p>
          </p:txBody>
        </p:sp>
      </p:grpSp>
      <p:sp>
        <p:nvSpPr>
          <p:cNvPr id="48" name="Rectangle 47">
            <a:extLst>
              <a:ext uri="{FF2B5EF4-FFF2-40B4-BE49-F238E27FC236}">
                <a16:creationId xmlns:a16="http://schemas.microsoft.com/office/drawing/2014/main" id="{A3EBF0B3-B6A6-7C4C-AD16-8B92AC26A2FC}"/>
              </a:ext>
            </a:extLst>
          </p:cNvPr>
          <p:cNvSpPr/>
          <p:nvPr/>
        </p:nvSpPr>
        <p:spPr>
          <a:xfrm>
            <a:off x="323837" y="5392496"/>
            <a:ext cx="6912000" cy="1863070"/>
          </a:xfrm>
          <a:prstGeom prst="rect">
            <a:avLst/>
          </a:prstGeom>
          <a:solidFill>
            <a:schemeClr val="bg1"/>
          </a:solidFill>
          <a:ln w="19050">
            <a:solidFill>
              <a:schemeClr val="accent1">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F0055314-7C13-2D4A-AE02-022712FF3F7A}"/>
              </a:ext>
            </a:extLst>
          </p:cNvPr>
          <p:cNvSpPr/>
          <p:nvPr/>
        </p:nvSpPr>
        <p:spPr>
          <a:xfrm>
            <a:off x="978491" y="5082339"/>
            <a:ext cx="6187481" cy="433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a:spcAft>
                <a:spcPts val="600"/>
              </a:spcAft>
            </a:pPr>
            <a:r>
              <a:rPr lang="en-US" sz="1400" b="1" dirty="0">
                <a:solidFill>
                  <a:schemeClr val="accent1"/>
                </a:solidFill>
              </a:rPr>
              <a:t>Useful tools &amp; activities</a:t>
            </a:r>
          </a:p>
        </p:txBody>
      </p:sp>
      <p:pic>
        <p:nvPicPr>
          <p:cNvPr id="66" name="Picture 65">
            <a:extLst>
              <a:ext uri="{FF2B5EF4-FFF2-40B4-BE49-F238E27FC236}">
                <a16:creationId xmlns:a16="http://schemas.microsoft.com/office/drawing/2014/main" id="{83855966-84B2-154C-B0D3-37FCB0919107}"/>
              </a:ext>
            </a:extLst>
          </p:cNvPr>
          <p:cNvPicPr>
            <a:picLocks noChangeAspect="1"/>
          </p:cNvPicPr>
          <p:nvPr/>
        </p:nvPicPr>
        <p:blipFill>
          <a:blip r:embed="rId5"/>
          <a:stretch>
            <a:fillRect/>
          </a:stretch>
        </p:blipFill>
        <p:spPr>
          <a:xfrm>
            <a:off x="390524" y="4914431"/>
            <a:ext cx="587967" cy="560830"/>
          </a:xfrm>
          <a:prstGeom prst="rect">
            <a:avLst/>
          </a:prstGeom>
        </p:spPr>
      </p:pic>
      <p:sp>
        <p:nvSpPr>
          <p:cNvPr id="67" name="Rectangle 66">
            <a:extLst>
              <a:ext uri="{FF2B5EF4-FFF2-40B4-BE49-F238E27FC236}">
                <a16:creationId xmlns:a16="http://schemas.microsoft.com/office/drawing/2014/main" id="{7A9D4D26-5B9E-5748-AC24-18FEAEA14917}"/>
              </a:ext>
            </a:extLst>
          </p:cNvPr>
          <p:cNvSpPr/>
          <p:nvPr/>
        </p:nvSpPr>
        <p:spPr>
          <a:xfrm>
            <a:off x="978491" y="5597433"/>
            <a:ext cx="2799758" cy="356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r>
              <a:rPr lang="en-US" sz="900" b="1" dirty="0">
                <a:solidFill>
                  <a:schemeClr val="accent1"/>
                </a:solidFill>
              </a:rPr>
              <a:t>4.3.1 Spaghetti marshmallow towers</a:t>
            </a:r>
          </a:p>
        </p:txBody>
      </p:sp>
      <p:sp>
        <p:nvSpPr>
          <p:cNvPr id="68" name="Rectangle 67">
            <a:extLst>
              <a:ext uri="{FF2B5EF4-FFF2-40B4-BE49-F238E27FC236}">
                <a16:creationId xmlns:a16="http://schemas.microsoft.com/office/drawing/2014/main" id="{572D5AAC-CAC8-744A-B3E8-9259F94AC478}"/>
              </a:ext>
            </a:extLst>
          </p:cNvPr>
          <p:cNvSpPr/>
          <p:nvPr/>
        </p:nvSpPr>
        <p:spPr>
          <a:xfrm>
            <a:off x="1275723" y="5870450"/>
            <a:ext cx="2504116" cy="761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lvl="0">
              <a:spcAft>
                <a:spcPts val="1000"/>
              </a:spcAft>
            </a:pPr>
            <a:r>
              <a:rPr lang="en-US" sz="900" dirty="0">
                <a:solidFill>
                  <a:schemeClr val="accent1"/>
                </a:solidFill>
              </a:rPr>
              <a:t>Difficulty: </a:t>
            </a:r>
            <a:r>
              <a:rPr lang="en-US" sz="900" i="1" dirty="0">
                <a:solidFill>
                  <a:schemeClr val="accent1"/>
                </a:solidFill>
              </a:rPr>
              <a:t>Easy</a:t>
            </a:r>
          </a:p>
          <a:p>
            <a:pPr lvl="0">
              <a:spcAft>
                <a:spcPts val="1000"/>
              </a:spcAft>
            </a:pPr>
            <a:r>
              <a:rPr lang="en-US" sz="900" dirty="0">
                <a:solidFill>
                  <a:schemeClr val="accent1"/>
                </a:solidFill>
              </a:rPr>
              <a:t>Preparation time: </a:t>
            </a:r>
            <a:r>
              <a:rPr lang="en-US" sz="900" i="1" dirty="0">
                <a:solidFill>
                  <a:schemeClr val="accent1"/>
                </a:solidFill>
              </a:rPr>
              <a:t>5 minutes</a:t>
            </a:r>
            <a:br>
              <a:rPr lang="en-US" sz="900" i="1" dirty="0">
                <a:solidFill>
                  <a:schemeClr val="accent1"/>
                </a:solidFill>
              </a:rPr>
            </a:br>
            <a:r>
              <a:rPr lang="en-US" sz="900" dirty="0">
                <a:solidFill>
                  <a:schemeClr val="accent1"/>
                </a:solidFill>
              </a:rPr>
              <a:t>Running time: </a:t>
            </a:r>
            <a:r>
              <a:rPr lang="en-US" sz="900" i="1" dirty="0">
                <a:solidFill>
                  <a:schemeClr val="accent1"/>
                </a:solidFill>
              </a:rPr>
              <a:t>30 minutes</a:t>
            </a:r>
          </a:p>
        </p:txBody>
      </p:sp>
      <p:sp>
        <p:nvSpPr>
          <p:cNvPr id="69" name="Rectangle 68">
            <a:extLst>
              <a:ext uri="{FF2B5EF4-FFF2-40B4-BE49-F238E27FC236}">
                <a16:creationId xmlns:a16="http://schemas.microsoft.com/office/drawing/2014/main" id="{16A55A91-EB55-774A-8157-630634404046}"/>
              </a:ext>
            </a:extLst>
          </p:cNvPr>
          <p:cNvSpPr/>
          <p:nvPr/>
        </p:nvSpPr>
        <p:spPr>
          <a:xfrm>
            <a:off x="4367804" y="5597433"/>
            <a:ext cx="2799758" cy="356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r>
              <a:rPr lang="en-US" sz="900" b="1" dirty="0">
                <a:solidFill>
                  <a:schemeClr val="accent1"/>
                </a:solidFill>
              </a:rPr>
              <a:t>4.3.2 Solutions prototyping</a:t>
            </a:r>
          </a:p>
        </p:txBody>
      </p:sp>
      <p:sp>
        <p:nvSpPr>
          <p:cNvPr id="70" name="Rectangle 69">
            <a:extLst>
              <a:ext uri="{FF2B5EF4-FFF2-40B4-BE49-F238E27FC236}">
                <a16:creationId xmlns:a16="http://schemas.microsoft.com/office/drawing/2014/main" id="{A104DE8C-FFE8-3549-948E-0F553FAC0AE0}"/>
              </a:ext>
            </a:extLst>
          </p:cNvPr>
          <p:cNvSpPr/>
          <p:nvPr/>
        </p:nvSpPr>
        <p:spPr>
          <a:xfrm>
            <a:off x="4665036" y="5870450"/>
            <a:ext cx="2504116" cy="761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lvl="0">
              <a:spcAft>
                <a:spcPts val="1000"/>
              </a:spcAft>
            </a:pPr>
            <a:r>
              <a:rPr lang="en-US" sz="900" dirty="0">
                <a:solidFill>
                  <a:schemeClr val="accent1"/>
                </a:solidFill>
              </a:rPr>
              <a:t>Difficulty: </a:t>
            </a:r>
            <a:r>
              <a:rPr lang="en-US" sz="900" i="1" dirty="0">
                <a:solidFill>
                  <a:schemeClr val="accent1"/>
                </a:solidFill>
              </a:rPr>
              <a:t>Moderate</a:t>
            </a:r>
          </a:p>
          <a:p>
            <a:pPr lvl="0">
              <a:spcAft>
                <a:spcPts val="1000"/>
              </a:spcAft>
            </a:pPr>
            <a:r>
              <a:rPr lang="en-US" sz="900" dirty="0">
                <a:solidFill>
                  <a:schemeClr val="accent1"/>
                </a:solidFill>
              </a:rPr>
              <a:t>Preparation time: </a:t>
            </a:r>
            <a:r>
              <a:rPr lang="en-US" sz="900" i="1" dirty="0">
                <a:solidFill>
                  <a:schemeClr val="accent1"/>
                </a:solidFill>
              </a:rPr>
              <a:t>5 minutes</a:t>
            </a:r>
            <a:br>
              <a:rPr lang="en-US" sz="900" i="1" dirty="0">
                <a:solidFill>
                  <a:schemeClr val="accent1"/>
                </a:solidFill>
              </a:rPr>
            </a:br>
            <a:r>
              <a:rPr lang="en-US" sz="900" dirty="0">
                <a:solidFill>
                  <a:schemeClr val="accent1"/>
                </a:solidFill>
              </a:rPr>
              <a:t>Running time: </a:t>
            </a:r>
            <a:r>
              <a:rPr lang="en-US" sz="900" i="1" dirty="0">
                <a:solidFill>
                  <a:schemeClr val="accent1"/>
                </a:solidFill>
              </a:rPr>
              <a:t>1.5 hours</a:t>
            </a:r>
          </a:p>
        </p:txBody>
      </p:sp>
      <p:grpSp>
        <p:nvGrpSpPr>
          <p:cNvPr id="71" name="Group 70">
            <a:extLst>
              <a:ext uri="{FF2B5EF4-FFF2-40B4-BE49-F238E27FC236}">
                <a16:creationId xmlns:a16="http://schemas.microsoft.com/office/drawing/2014/main" id="{5E1E1118-C8B4-2646-807B-362591552FC2}"/>
              </a:ext>
            </a:extLst>
          </p:cNvPr>
          <p:cNvGrpSpPr/>
          <p:nvPr/>
        </p:nvGrpSpPr>
        <p:grpSpPr>
          <a:xfrm>
            <a:off x="1081211" y="5924614"/>
            <a:ext cx="230064" cy="477441"/>
            <a:chOff x="1081211" y="7990281"/>
            <a:chExt cx="230064" cy="477441"/>
          </a:xfrm>
        </p:grpSpPr>
        <p:sp>
          <p:nvSpPr>
            <p:cNvPr id="72" name="Rectangle 71">
              <a:extLst>
                <a:ext uri="{FF2B5EF4-FFF2-40B4-BE49-F238E27FC236}">
                  <a16:creationId xmlns:a16="http://schemas.microsoft.com/office/drawing/2014/main" id="{8E08CE28-5243-B146-BA0B-63A75F2A1E77}"/>
                </a:ext>
              </a:extLst>
            </p:cNvPr>
            <p:cNvSpPr/>
            <p:nvPr/>
          </p:nvSpPr>
          <p:spPr>
            <a:xfrm>
              <a:off x="1251392" y="7990281"/>
              <a:ext cx="59883" cy="180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3" name="Rectangle 72">
              <a:extLst>
                <a:ext uri="{FF2B5EF4-FFF2-40B4-BE49-F238E27FC236}">
                  <a16:creationId xmlns:a16="http://schemas.microsoft.com/office/drawing/2014/main" id="{2A93D17B-0DAA-D84D-A8E2-0F5778E155C5}"/>
                </a:ext>
              </a:extLst>
            </p:cNvPr>
            <p:cNvSpPr/>
            <p:nvPr/>
          </p:nvSpPr>
          <p:spPr>
            <a:xfrm>
              <a:off x="1085558" y="8116281"/>
              <a:ext cx="5988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F848F18A-2C8C-5A46-8BB8-7445C1D04CAE}"/>
                </a:ext>
              </a:extLst>
            </p:cNvPr>
            <p:cNvSpPr/>
            <p:nvPr/>
          </p:nvSpPr>
          <p:spPr>
            <a:xfrm>
              <a:off x="1168055" y="8062281"/>
              <a:ext cx="59883" cy="10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5" name="Picture 74">
              <a:extLst>
                <a:ext uri="{FF2B5EF4-FFF2-40B4-BE49-F238E27FC236}">
                  <a16:creationId xmlns:a16="http://schemas.microsoft.com/office/drawing/2014/main" id="{787CB7CA-0EAC-104B-8817-21A3379AEFE1}"/>
                </a:ext>
              </a:extLst>
            </p:cNvPr>
            <p:cNvPicPr>
              <a:picLocks noChangeAspect="1"/>
            </p:cNvPicPr>
            <p:nvPr/>
          </p:nvPicPr>
          <p:blipFill>
            <a:blip r:embed="rId6"/>
            <a:stretch>
              <a:fillRect/>
            </a:stretch>
          </p:blipFill>
          <p:spPr>
            <a:xfrm>
              <a:off x="1081211" y="8251822"/>
              <a:ext cx="215900" cy="215900"/>
            </a:xfrm>
            <a:prstGeom prst="rect">
              <a:avLst/>
            </a:prstGeom>
          </p:spPr>
        </p:pic>
      </p:grpSp>
      <p:grpSp>
        <p:nvGrpSpPr>
          <p:cNvPr id="76" name="Group 75">
            <a:extLst>
              <a:ext uri="{FF2B5EF4-FFF2-40B4-BE49-F238E27FC236}">
                <a16:creationId xmlns:a16="http://schemas.microsoft.com/office/drawing/2014/main" id="{21007DED-D148-B24B-A4C8-65F5855B3D83}"/>
              </a:ext>
            </a:extLst>
          </p:cNvPr>
          <p:cNvGrpSpPr/>
          <p:nvPr/>
        </p:nvGrpSpPr>
        <p:grpSpPr>
          <a:xfrm>
            <a:off x="4471066" y="5924614"/>
            <a:ext cx="230064" cy="477441"/>
            <a:chOff x="1081211" y="7990281"/>
            <a:chExt cx="230064" cy="477441"/>
          </a:xfrm>
        </p:grpSpPr>
        <p:sp>
          <p:nvSpPr>
            <p:cNvPr id="77" name="Rectangle 76">
              <a:extLst>
                <a:ext uri="{FF2B5EF4-FFF2-40B4-BE49-F238E27FC236}">
                  <a16:creationId xmlns:a16="http://schemas.microsoft.com/office/drawing/2014/main" id="{D5350083-1444-8049-AE15-0CF0DF67E5E3}"/>
                </a:ext>
              </a:extLst>
            </p:cNvPr>
            <p:cNvSpPr/>
            <p:nvPr/>
          </p:nvSpPr>
          <p:spPr>
            <a:xfrm>
              <a:off x="1251392" y="7990281"/>
              <a:ext cx="59883" cy="180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8" name="Rectangle 77">
              <a:extLst>
                <a:ext uri="{FF2B5EF4-FFF2-40B4-BE49-F238E27FC236}">
                  <a16:creationId xmlns:a16="http://schemas.microsoft.com/office/drawing/2014/main" id="{1382E18C-5CE0-3B49-A6E3-F18CFE98C2F9}"/>
                </a:ext>
              </a:extLst>
            </p:cNvPr>
            <p:cNvSpPr/>
            <p:nvPr/>
          </p:nvSpPr>
          <p:spPr>
            <a:xfrm>
              <a:off x="1085558" y="8116281"/>
              <a:ext cx="5988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BE4F25D6-9E2D-1C43-8113-7038FCE9A619}"/>
                </a:ext>
              </a:extLst>
            </p:cNvPr>
            <p:cNvSpPr/>
            <p:nvPr/>
          </p:nvSpPr>
          <p:spPr>
            <a:xfrm>
              <a:off x="1168055" y="8062281"/>
              <a:ext cx="59883"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0" name="Picture 79">
              <a:extLst>
                <a:ext uri="{FF2B5EF4-FFF2-40B4-BE49-F238E27FC236}">
                  <a16:creationId xmlns:a16="http://schemas.microsoft.com/office/drawing/2014/main" id="{DF80F169-BCC5-E945-962B-97ADFC17B13F}"/>
                </a:ext>
              </a:extLst>
            </p:cNvPr>
            <p:cNvPicPr>
              <a:picLocks noChangeAspect="1"/>
            </p:cNvPicPr>
            <p:nvPr/>
          </p:nvPicPr>
          <p:blipFill>
            <a:blip r:embed="rId6"/>
            <a:stretch>
              <a:fillRect/>
            </a:stretch>
          </p:blipFill>
          <p:spPr>
            <a:xfrm>
              <a:off x="1081211" y="8251822"/>
              <a:ext cx="215900" cy="215900"/>
            </a:xfrm>
            <a:prstGeom prst="rect">
              <a:avLst/>
            </a:prstGeom>
          </p:spPr>
        </p:pic>
      </p:grpSp>
      <p:pic>
        <p:nvPicPr>
          <p:cNvPr id="2" name="Picture 1">
            <a:extLst>
              <a:ext uri="{FF2B5EF4-FFF2-40B4-BE49-F238E27FC236}">
                <a16:creationId xmlns:a16="http://schemas.microsoft.com/office/drawing/2014/main" id="{C6B80810-8BCF-BD4A-9663-22F8EE96C22E}"/>
              </a:ext>
            </a:extLst>
          </p:cNvPr>
          <p:cNvPicPr>
            <a:picLocks noChangeAspect="1"/>
          </p:cNvPicPr>
          <p:nvPr/>
        </p:nvPicPr>
        <p:blipFill>
          <a:blip r:embed="rId7"/>
          <a:stretch>
            <a:fillRect/>
          </a:stretch>
        </p:blipFill>
        <p:spPr>
          <a:xfrm>
            <a:off x="583928" y="1608707"/>
            <a:ext cx="744184" cy="852429"/>
          </a:xfrm>
          <a:prstGeom prst="rect">
            <a:avLst/>
          </a:prstGeom>
        </p:spPr>
      </p:pic>
      <p:grpSp>
        <p:nvGrpSpPr>
          <p:cNvPr id="47" name="Group 46">
            <a:extLst>
              <a:ext uri="{FF2B5EF4-FFF2-40B4-BE49-F238E27FC236}">
                <a16:creationId xmlns:a16="http://schemas.microsoft.com/office/drawing/2014/main" id="{91EE7B8C-E58A-BF4E-8259-3CA1B909C1B6}"/>
              </a:ext>
            </a:extLst>
          </p:cNvPr>
          <p:cNvGrpSpPr/>
          <p:nvPr/>
        </p:nvGrpSpPr>
        <p:grpSpPr>
          <a:xfrm>
            <a:off x="390131" y="6652436"/>
            <a:ext cx="6762365" cy="470792"/>
            <a:chOff x="390131" y="6482901"/>
            <a:chExt cx="6762365" cy="470792"/>
          </a:xfrm>
        </p:grpSpPr>
        <p:pic>
          <p:nvPicPr>
            <p:cNvPr id="81" name="Picture 80">
              <a:extLst>
                <a:ext uri="{FF2B5EF4-FFF2-40B4-BE49-F238E27FC236}">
                  <a16:creationId xmlns:a16="http://schemas.microsoft.com/office/drawing/2014/main" id="{14C81F34-6CF0-2742-95EE-69BA50770EC3}"/>
                </a:ext>
              </a:extLst>
            </p:cNvPr>
            <p:cNvPicPr>
              <a:picLocks noChangeAspect="1"/>
            </p:cNvPicPr>
            <p:nvPr/>
          </p:nvPicPr>
          <p:blipFill>
            <a:blip r:embed="rId6"/>
            <a:stretch>
              <a:fillRect/>
            </a:stretch>
          </p:blipFill>
          <p:spPr>
            <a:xfrm>
              <a:off x="493850" y="6737793"/>
              <a:ext cx="215900" cy="215900"/>
            </a:xfrm>
            <a:prstGeom prst="rect">
              <a:avLst/>
            </a:prstGeom>
          </p:spPr>
        </p:pic>
        <p:sp>
          <p:nvSpPr>
            <p:cNvPr id="82" name="Rectangle 81">
              <a:extLst>
                <a:ext uri="{FF2B5EF4-FFF2-40B4-BE49-F238E27FC236}">
                  <a16:creationId xmlns:a16="http://schemas.microsoft.com/office/drawing/2014/main" id="{21B0A2FF-6191-B341-9C1D-D1ADF468892C}"/>
                </a:ext>
              </a:extLst>
            </p:cNvPr>
            <p:cNvSpPr/>
            <p:nvPr/>
          </p:nvSpPr>
          <p:spPr>
            <a:xfrm>
              <a:off x="407179" y="6482901"/>
              <a:ext cx="6740352" cy="356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r>
                <a:rPr lang="en-US" sz="900" b="1" dirty="0">
                  <a:solidFill>
                    <a:schemeClr val="accent1"/>
                  </a:solidFill>
                </a:rPr>
                <a:t>Total time recommended to complete Action 4.3 activities</a:t>
              </a:r>
            </a:p>
          </p:txBody>
        </p:sp>
        <p:sp>
          <p:nvSpPr>
            <p:cNvPr id="83" name="Rectangle 82">
              <a:extLst>
                <a:ext uri="{FF2B5EF4-FFF2-40B4-BE49-F238E27FC236}">
                  <a16:creationId xmlns:a16="http://schemas.microsoft.com/office/drawing/2014/main" id="{0A47325B-9589-2447-BFE5-3AC0A904E75D}"/>
                </a:ext>
              </a:extLst>
            </p:cNvPr>
            <p:cNvSpPr/>
            <p:nvPr/>
          </p:nvSpPr>
          <p:spPr>
            <a:xfrm>
              <a:off x="709750" y="6733774"/>
              <a:ext cx="6442746" cy="215900"/>
            </a:xfrm>
            <a:prstGeom prst="rect">
              <a:avLst/>
            </a:prstGeom>
          </p:spPr>
          <p:txBody>
            <a:bodyPr wrap="square" numCol="2">
              <a:noAutofit/>
            </a:bodyPr>
            <a:lstStyle/>
            <a:p>
              <a:pPr lvl="0">
                <a:spcAft>
                  <a:spcPts val="1000"/>
                </a:spcAft>
              </a:pPr>
              <a:r>
                <a:rPr lang="en-US" sz="900" dirty="0">
                  <a:solidFill>
                    <a:srgbClr val="1E4D59"/>
                  </a:solidFill>
                </a:rPr>
                <a:t>Total preparation time: </a:t>
              </a:r>
              <a:r>
                <a:rPr lang="en-US" sz="900" i="1" dirty="0">
                  <a:solidFill>
                    <a:srgbClr val="1E4D59"/>
                  </a:solidFill>
                </a:rPr>
                <a:t>10 minutes</a:t>
              </a:r>
              <a:br>
                <a:rPr lang="en-US" sz="900" i="1" dirty="0">
                  <a:solidFill>
                    <a:srgbClr val="1E4D59"/>
                  </a:solidFill>
                </a:rPr>
              </a:br>
              <a:r>
                <a:rPr lang="en-US" sz="900" dirty="0">
                  <a:solidFill>
                    <a:srgbClr val="1E4D59"/>
                  </a:solidFill>
                </a:rPr>
                <a:t>Total running time: </a:t>
              </a:r>
              <a:r>
                <a:rPr lang="en-US" sz="900" i="1" dirty="0">
                  <a:solidFill>
                    <a:srgbClr val="1E4D59"/>
                  </a:solidFill>
                </a:rPr>
                <a:t>2 hours</a:t>
              </a:r>
            </a:p>
          </p:txBody>
        </p:sp>
        <p:cxnSp>
          <p:nvCxnSpPr>
            <p:cNvPr id="85" name="Straight Connector 84">
              <a:extLst>
                <a:ext uri="{FF2B5EF4-FFF2-40B4-BE49-F238E27FC236}">
                  <a16:creationId xmlns:a16="http://schemas.microsoft.com/office/drawing/2014/main" id="{9117A3CB-DF7C-854D-9B64-46DBEEEF51A6}"/>
                </a:ext>
              </a:extLst>
            </p:cNvPr>
            <p:cNvCxnSpPr/>
            <p:nvPr/>
          </p:nvCxnSpPr>
          <p:spPr>
            <a:xfrm>
              <a:off x="390131" y="6482901"/>
              <a:ext cx="6757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20647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2BFEAAE-3905-DD45-A4D4-243F2E03ECE6}"/>
              </a:ext>
            </a:extLst>
          </p:cNvPr>
          <p:cNvSpPr/>
          <p:nvPr/>
        </p:nvSpPr>
        <p:spPr>
          <a:xfrm>
            <a:off x="449688" y="2272695"/>
            <a:ext cx="1086868" cy="209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6D57C48-6A10-644F-B70F-A100257726CD}"/>
              </a:ext>
            </a:extLst>
          </p:cNvPr>
          <p:cNvSpPr>
            <a:spLocks noGrp="1"/>
          </p:cNvSpPr>
          <p:nvPr>
            <p:ph type="title"/>
          </p:nvPr>
        </p:nvSpPr>
        <p:spPr>
          <a:xfrm>
            <a:off x="390524" y="390525"/>
            <a:ext cx="6775449" cy="1136650"/>
          </a:xfrm>
        </p:spPr>
        <p:txBody>
          <a:bodyPr lIns="144000" tIns="108000" anchor="ctr">
            <a:noAutofit/>
          </a:bodyPr>
          <a:lstStyle/>
          <a:p>
            <a:pPr lvl="0" defTabSz="457200">
              <a:lnSpc>
                <a:spcPct val="100000"/>
              </a:lnSpc>
              <a:spcBef>
                <a:spcPts val="0"/>
              </a:spcBef>
            </a:pPr>
            <a:r>
              <a:rPr lang="en-US" sz="2800" b="1" dirty="0">
                <a:solidFill>
                  <a:schemeClr val="accent1"/>
                </a:solidFill>
                <a:ea typeface="+mn-ea"/>
                <a:cs typeface="Gill Sans Nova Ultra Bold" panose="020F0502020204030204" pitchFamily="34" charset="0"/>
              </a:rPr>
              <a:t>Understanding each activity </a:t>
            </a:r>
            <a:endParaRPr lang="en-US" b="1" dirty="0">
              <a:solidFill>
                <a:schemeClr val="accent1"/>
              </a:solidFill>
              <a:cs typeface="Gill Sans Nova Ultra Bold" panose="020F0502020204030204" pitchFamily="34" charset="0"/>
            </a:endParaRPr>
          </a:p>
        </p:txBody>
      </p:sp>
      <p:sp>
        <p:nvSpPr>
          <p:cNvPr id="4" name="Footer Placeholder 3">
            <a:extLst>
              <a:ext uri="{FF2B5EF4-FFF2-40B4-BE49-F238E27FC236}">
                <a16:creationId xmlns:a16="http://schemas.microsoft.com/office/drawing/2014/main" id="{B43C581F-502D-8444-99B2-529104FD612C}"/>
              </a:ext>
            </a:extLst>
          </p:cNvPr>
          <p:cNvSpPr>
            <a:spLocks noGrp="1"/>
          </p:cNvSpPr>
          <p:nvPr>
            <p:ph type="ftr" sz="quarter" idx="11"/>
          </p:nvPr>
        </p:nvSpPr>
        <p:spPr/>
        <p:txBody>
          <a:bodyPr/>
          <a:lstStyle/>
          <a:p>
            <a:r>
              <a:rPr lang="en-AU" dirty="0"/>
              <a:t>Global Disaster Preparedness Center  |  Designing Solutions for Urban Community Resilience</a:t>
            </a:r>
            <a:endParaRPr lang="en-US" dirty="0"/>
          </a:p>
        </p:txBody>
      </p:sp>
      <p:sp>
        <p:nvSpPr>
          <p:cNvPr id="5" name="Slide Number Placeholder 4">
            <a:extLst>
              <a:ext uri="{FF2B5EF4-FFF2-40B4-BE49-F238E27FC236}">
                <a16:creationId xmlns:a16="http://schemas.microsoft.com/office/drawing/2014/main" id="{981D3E95-BB45-9E40-9397-5B3D5DBE21D7}"/>
              </a:ext>
            </a:extLst>
          </p:cNvPr>
          <p:cNvSpPr>
            <a:spLocks noGrp="1"/>
          </p:cNvSpPr>
          <p:nvPr>
            <p:ph type="sldNum" sz="quarter" idx="12"/>
          </p:nvPr>
        </p:nvSpPr>
        <p:spPr/>
        <p:txBody>
          <a:bodyPr/>
          <a:lstStyle/>
          <a:p>
            <a:fld id="{3332C684-C74E-B44D-82B0-F0756951FDF2}" type="slidenum">
              <a:rPr lang="en-US" smtClean="0"/>
              <a:t>2</a:t>
            </a:fld>
            <a:endParaRPr lang="en-US" dirty="0"/>
          </a:p>
        </p:txBody>
      </p:sp>
      <p:grpSp>
        <p:nvGrpSpPr>
          <p:cNvPr id="18" name="Group 17">
            <a:extLst>
              <a:ext uri="{FF2B5EF4-FFF2-40B4-BE49-F238E27FC236}">
                <a16:creationId xmlns:a16="http://schemas.microsoft.com/office/drawing/2014/main" id="{7D9DC410-B55C-C246-B005-A7B0590D7929}"/>
              </a:ext>
            </a:extLst>
          </p:cNvPr>
          <p:cNvGrpSpPr/>
          <p:nvPr/>
        </p:nvGrpSpPr>
        <p:grpSpPr>
          <a:xfrm>
            <a:off x="4556972" y="166371"/>
            <a:ext cx="2612180" cy="251589"/>
            <a:chOff x="4556972" y="166371"/>
            <a:chExt cx="2612180" cy="251589"/>
          </a:xfrm>
        </p:grpSpPr>
        <p:pic>
          <p:nvPicPr>
            <p:cNvPr id="19" name="Picture 18">
              <a:extLst>
                <a:ext uri="{FF2B5EF4-FFF2-40B4-BE49-F238E27FC236}">
                  <a16:creationId xmlns:a16="http://schemas.microsoft.com/office/drawing/2014/main" id="{EA2D3D3C-37A0-2744-B06F-F3ECAA8AADF2}"/>
                </a:ext>
              </a:extLst>
            </p:cNvPr>
            <p:cNvPicPr>
              <a:picLocks noChangeAspect="1"/>
            </p:cNvPicPr>
            <p:nvPr/>
          </p:nvPicPr>
          <p:blipFill>
            <a:blip r:embed="rId2"/>
            <a:stretch>
              <a:fillRect/>
            </a:stretch>
          </p:blipFill>
          <p:spPr>
            <a:xfrm>
              <a:off x="4556972" y="166371"/>
              <a:ext cx="199893" cy="251589"/>
            </a:xfrm>
            <a:prstGeom prst="rect">
              <a:avLst/>
            </a:prstGeom>
          </p:spPr>
        </p:pic>
        <p:pic>
          <p:nvPicPr>
            <p:cNvPr id="21" name="Picture 20">
              <a:extLst>
                <a:ext uri="{FF2B5EF4-FFF2-40B4-BE49-F238E27FC236}">
                  <a16:creationId xmlns:a16="http://schemas.microsoft.com/office/drawing/2014/main" id="{391E599B-595E-A54C-AFCA-D1DE23AD9DD7}"/>
                </a:ext>
              </a:extLst>
            </p:cNvPr>
            <p:cNvPicPr>
              <a:picLocks noChangeAspect="1"/>
            </p:cNvPicPr>
            <p:nvPr/>
          </p:nvPicPr>
          <p:blipFill>
            <a:blip r:embed="rId3"/>
            <a:stretch>
              <a:fillRect/>
            </a:stretch>
          </p:blipFill>
          <p:spPr>
            <a:xfrm>
              <a:off x="5522581" y="173265"/>
              <a:ext cx="206785" cy="237803"/>
            </a:xfrm>
            <a:prstGeom prst="rect">
              <a:avLst/>
            </a:prstGeom>
          </p:spPr>
        </p:pic>
        <p:pic>
          <p:nvPicPr>
            <p:cNvPr id="23" name="Picture 22">
              <a:extLst>
                <a:ext uri="{FF2B5EF4-FFF2-40B4-BE49-F238E27FC236}">
                  <a16:creationId xmlns:a16="http://schemas.microsoft.com/office/drawing/2014/main" id="{80D73769-5473-304B-8C0B-4629D9BD38C5}"/>
                </a:ext>
              </a:extLst>
            </p:cNvPr>
            <p:cNvPicPr>
              <a:picLocks noChangeAspect="1"/>
            </p:cNvPicPr>
            <p:nvPr/>
          </p:nvPicPr>
          <p:blipFill>
            <a:blip r:embed="rId4"/>
            <a:stretch>
              <a:fillRect/>
            </a:stretch>
          </p:blipFill>
          <p:spPr>
            <a:xfrm>
              <a:off x="6907224" y="180515"/>
              <a:ext cx="261928" cy="206785"/>
            </a:xfrm>
            <a:prstGeom prst="rect">
              <a:avLst/>
            </a:prstGeom>
          </p:spPr>
        </p:pic>
        <p:sp>
          <p:nvSpPr>
            <p:cNvPr id="24" name="Rectangle 23">
              <a:extLst>
                <a:ext uri="{FF2B5EF4-FFF2-40B4-BE49-F238E27FC236}">
                  <a16:creationId xmlns:a16="http://schemas.microsoft.com/office/drawing/2014/main" id="{0F7E0327-7A32-7C4A-AE94-48D5042C5FAB}"/>
                </a:ext>
              </a:extLst>
            </p:cNvPr>
            <p:cNvSpPr/>
            <p:nvPr/>
          </p:nvSpPr>
          <p:spPr>
            <a:xfrm>
              <a:off x="4817011"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U1</a:t>
              </a:r>
            </a:p>
          </p:txBody>
        </p:sp>
        <p:sp>
          <p:nvSpPr>
            <p:cNvPr id="25" name="Rectangle 24">
              <a:extLst>
                <a:ext uri="{FF2B5EF4-FFF2-40B4-BE49-F238E27FC236}">
                  <a16:creationId xmlns:a16="http://schemas.microsoft.com/office/drawing/2014/main" id="{A582CFCB-3361-A04C-A1C5-1343197C44E9}"/>
                </a:ext>
              </a:extLst>
            </p:cNvPr>
            <p:cNvSpPr/>
            <p:nvPr/>
          </p:nvSpPr>
          <p:spPr>
            <a:xfrm>
              <a:off x="5092185"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U2</a:t>
              </a:r>
            </a:p>
          </p:txBody>
        </p:sp>
        <p:grpSp>
          <p:nvGrpSpPr>
            <p:cNvPr id="26" name="Group 25">
              <a:extLst>
                <a:ext uri="{FF2B5EF4-FFF2-40B4-BE49-F238E27FC236}">
                  <a16:creationId xmlns:a16="http://schemas.microsoft.com/office/drawing/2014/main" id="{64F7A59C-0703-3B4F-AA77-001651345B49}"/>
                </a:ext>
              </a:extLst>
            </p:cNvPr>
            <p:cNvGrpSpPr/>
            <p:nvPr/>
          </p:nvGrpSpPr>
          <p:grpSpPr>
            <a:xfrm>
              <a:off x="5797754" y="219189"/>
              <a:ext cx="883274" cy="165434"/>
              <a:chOff x="5797754" y="431068"/>
              <a:chExt cx="883274" cy="165434"/>
            </a:xfrm>
          </p:grpSpPr>
          <p:sp>
            <p:nvSpPr>
              <p:cNvPr id="32" name="Hexagon 180">
                <a:extLst>
                  <a:ext uri="{FF2B5EF4-FFF2-40B4-BE49-F238E27FC236}">
                    <a16:creationId xmlns:a16="http://schemas.microsoft.com/office/drawing/2014/main" id="{C393C4C0-C1FA-5C46-82BA-A6D7DBB4C235}"/>
                  </a:ext>
                </a:extLst>
              </p:cNvPr>
              <p:cNvSpPr/>
              <p:nvPr/>
            </p:nvSpPr>
            <p:spPr>
              <a:xfrm>
                <a:off x="5797754"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Hexagon 180">
                <a:extLst>
                  <a:ext uri="{FF2B5EF4-FFF2-40B4-BE49-F238E27FC236}">
                    <a16:creationId xmlns:a16="http://schemas.microsoft.com/office/drawing/2014/main" id="{22961766-D830-1A4A-B0B1-7E85E38A2921}"/>
                  </a:ext>
                </a:extLst>
              </p:cNvPr>
              <p:cNvSpPr/>
              <p:nvPr/>
            </p:nvSpPr>
            <p:spPr>
              <a:xfrm>
                <a:off x="6032500"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180">
                <a:extLst>
                  <a:ext uri="{FF2B5EF4-FFF2-40B4-BE49-F238E27FC236}">
                    <a16:creationId xmlns:a16="http://schemas.microsoft.com/office/drawing/2014/main" id="{E7EAF3EF-FF94-7B40-9C02-24C956AE4B00}"/>
                  </a:ext>
                </a:extLst>
              </p:cNvPr>
              <p:cNvSpPr/>
              <p:nvPr/>
            </p:nvSpPr>
            <p:spPr>
              <a:xfrm>
                <a:off x="6501993"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Hexagon 180">
                <a:extLst>
                  <a:ext uri="{FF2B5EF4-FFF2-40B4-BE49-F238E27FC236}">
                    <a16:creationId xmlns:a16="http://schemas.microsoft.com/office/drawing/2014/main" id="{DF717DB0-4BAC-A24F-B95F-F44117F6907C}"/>
                  </a:ext>
                </a:extLst>
              </p:cNvPr>
              <p:cNvSpPr/>
              <p:nvPr/>
            </p:nvSpPr>
            <p:spPr>
              <a:xfrm>
                <a:off x="6267246"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F32DB0F4-0F08-624F-BCE7-338D1D1796AE}"/>
                </a:ext>
              </a:extLst>
            </p:cNvPr>
            <p:cNvGrpSpPr/>
            <p:nvPr/>
          </p:nvGrpSpPr>
          <p:grpSpPr>
            <a:xfrm>
              <a:off x="5797754" y="219189"/>
              <a:ext cx="879331" cy="160053"/>
              <a:chOff x="5797754" y="219189"/>
              <a:chExt cx="879331" cy="160053"/>
            </a:xfrm>
          </p:grpSpPr>
          <p:sp>
            <p:nvSpPr>
              <p:cNvPr id="28" name="TextBox 27">
                <a:extLst>
                  <a:ext uri="{FF2B5EF4-FFF2-40B4-BE49-F238E27FC236}">
                    <a16:creationId xmlns:a16="http://schemas.microsoft.com/office/drawing/2014/main" id="{E1F291DF-EE78-1C4A-AAFB-CB474937480C}"/>
                  </a:ext>
                </a:extLst>
              </p:cNvPr>
              <p:cNvSpPr txBox="1"/>
              <p:nvPr/>
            </p:nvSpPr>
            <p:spPr>
              <a:xfrm>
                <a:off x="650331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6</a:t>
                </a:r>
              </a:p>
            </p:txBody>
          </p:sp>
          <p:sp>
            <p:nvSpPr>
              <p:cNvPr id="29" name="TextBox 28">
                <a:extLst>
                  <a:ext uri="{FF2B5EF4-FFF2-40B4-BE49-F238E27FC236}">
                    <a16:creationId xmlns:a16="http://schemas.microsoft.com/office/drawing/2014/main" id="{B5010F73-DC95-F646-9368-77FF1A86475A}"/>
                  </a:ext>
                </a:extLst>
              </p:cNvPr>
              <p:cNvSpPr txBox="1"/>
              <p:nvPr/>
            </p:nvSpPr>
            <p:spPr>
              <a:xfrm>
                <a:off x="6269398"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5</a:t>
                </a:r>
              </a:p>
            </p:txBody>
          </p:sp>
          <p:sp>
            <p:nvSpPr>
              <p:cNvPr id="30" name="TextBox 29">
                <a:extLst>
                  <a:ext uri="{FF2B5EF4-FFF2-40B4-BE49-F238E27FC236}">
                    <a16:creationId xmlns:a16="http://schemas.microsoft.com/office/drawing/2014/main" id="{3D2BC564-8FBD-7740-8081-BF64C9D9E24A}"/>
                  </a:ext>
                </a:extLst>
              </p:cNvPr>
              <p:cNvSpPr txBox="1"/>
              <p:nvPr/>
            </p:nvSpPr>
            <p:spPr>
              <a:xfrm>
                <a:off x="6033576"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4</a:t>
                </a:r>
              </a:p>
            </p:txBody>
          </p:sp>
          <p:sp>
            <p:nvSpPr>
              <p:cNvPr id="31" name="TextBox 30">
                <a:extLst>
                  <a:ext uri="{FF2B5EF4-FFF2-40B4-BE49-F238E27FC236}">
                    <a16:creationId xmlns:a16="http://schemas.microsoft.com/office/drawing/2014/main" id="{D8237597-E74E-6E48-9503-13C90E16B64F}"/>
                  </a:ext>
                </a:extLst>
              </p:cNvPr>
              <p:cNvSpPr txBox="1"/>
              <p:nvPr/>
            </p:nvSpPr>
            <p:spPr>
              <a:xfrm>
                <a:off x="579775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3</a:t>
                </a:r>
              </a:p>
            </p:txBody>
          </p:sp>
        </p:grpSp>
      </p:grpSp>
      <p:sp>
        <p:nvSpPr>
          <p:cNvPr id="7" name="Rectangle 6">
            <a:extLst>
              <a:ext uri="{FF2B5EF4-FFF2-40B4-BE49-F238E27FC236}">
                <a16:creationId xmlns:a16="http://schemas.microsoft.com/office/drawing/2014/main" id="{DC4BB6C2-DE89-3342-BC4F-3D9C003D2DB3}"/>
              </a:ext>
            </a:extLst>
          </p:cNvPr>
          <p:cNvSpPr/>
          <p:nvPr/>
        </p:nvSpPr>
        <p:spPr>
          <a:xfrm>
            <a:off x="5812639" y="442748"/>
            <a:ext cx="144000"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a:extLst>
              <a:ext uri="{FF2B5EF4-FFF2-40B4-BE49-F238E27FC236}">
                <a16:creationId xmlns:a16="http://schemas.microsoft.com/office/drawing/2014/main" id="{7C6B9D62-2BE1-5346-8163-5A250B38237D}"/>
              </a:ext>
            </a:extLst>
          </p:cNvPr>
          <p:cNvSpPr/>
          <p:nvPr/>
        </p:nvSpPr>
        <p:spPr>
          <a:xfrm>
            <a:off x="390524" y="1480296"/>
            <a:ext cx="6759691" cy="37199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pPr>
              <a:spcAft>
                <a:spcPts val="600"/>
              </a:spcAft>
            </a:pPr>
            <a:r>
              <a:rPr lang="en-US" sz="1000" b="1" dirty="0">
                <a:solidFill>
                  <a:schemeClr val="accent1"/>
                </a:solidFill>
              </a:rPr>
              <a:t>Every activity page is laid out the same, making them easy for anyone to pick up and use.</a:t>
            </a:r>
          </a:p>
        </p:txBody>
      </p:sp>
      <p:grpSp>
        <p:nvGrpSpPr>
          <p:cNvPr id="11" name="Group 10">
            <a:extLst>
              <a:ext uri="{FF2B5EF4-FFF2-40B4-BE49-F238E27FC236}">
                <a16:creationId xmlns:a16="http://schemas.microsoft.com/office/drawing/2014/main" id="{AC2D033E-002C-434C-97B1-2494A248439B}"/>
              </a:ext>
            </a:extLst>
          </p:cNvPr>
          <p:cNvGrpSpPr/>
          <p:nvPr/>
        </p:nvGrpSpPr>
        <p:grpSpPr>
          <a:xfrm>
            <a:off x="2897378" y="2225475"/>
            <a:ext cx="4252838" cy="6014882"/>
            <a:chOff x="2897378" y="2338465"/>
            <a:chExt cx="4252838" cy="6014882"/>
          </a:xfrm>
        </p:grpSpPr>
        <p:sp>
          <p:nvSpPr>
            <p:cNvPr id="44" name="Title 1">
              <a:extLst>
                <a:ext uri="{FF2B5EF4-FFF2-40B4-BE49-F238E27FC236}">
                  <a16:creationId xmlns:a16="http://schemas.microsoft.com/office/drawing/2014/main" id="{511C4E7A-15AF-DF4B-A69C-020817171548}"/>
                </a:ext>
              </a:extLst>
            </p:cNvPr>
            <p:cNvSpPr txBox="1">
              <a:spLocks/>
            </p:cNvSpPr>
            <p:nvPr/>
          </p:nvSpPr>
          <p:spPr>
            <a:xfrm>
              <a:off x="3756519" y="2558162"/>
              <a:ext cx="3172213" cy="639444"/>
            </a:xfrm>
            <a:prstGeom prst="rect">
              <a:avLst/>
            </a:prstGeom>
          </p:spPr>
          <p:txBody>
            <a:bodyPr vert="horz" lIns="144000" tIns="108000" rIns="91440" bIns="45720" rtlCol="0" anchor="ctr">
              <a:noAutofit/>
            </a:bodyPr>
            <a:lstStyle>
              <a:lvl1pPr algn="l" defTabSz="755934" rtl="0" eaLnBrk="1" latinLnBrk="0" hangingPunct="1">
                <a:lnSpc>
                  <a:spcPct val="90000"/>
                </a:lnSpc>
                <a:spcBef>
                  <a:spcPct val="0"/>
                </a:spcBef>
                <a:buNone/>
                <a:defRPr sz="3637" kern="1200">
                  <a:solidFill>
                    <a:schemeClr val="tx1"/>
                  </a:solidFill>
                  <a:latin typeface="+mj-lt"/>
                  <a:ea typeface="+mj-ea"/>
                  <a:cs typeface="+mj-cs"/>
                </a:defRPr>
              </a:lvl1pPr>
            </a:lstStyle>
            <a:p>
              <a:pPr defTabSz="457200">
                <a:lnSpc>
                  <a:spcPct val="100000"/>
                </a:lnSpc>
                <a:spcBef>
                  <a:spcPts val="0"/>
                </a:spcBef>
              </a:pPr>
              <a:r>
                <a:rPr lang="en-US" sz="1500" b="1" dirty="0">
                  <a:solidFill>
                    <a:schemeClr val="accent1"/>
                  </a:solidFill>
                  <a:ea typeface="+mn-ea"/>
                  <a:cs typeface="Gill Sans Nova Ultra Bold" panose="020F0502020204030204" pitchFamily="34" charset="0"/>
                </a:rPr>
                <a:t>An activity</a:t>
              </a:r>
              <a:endParaRPr lang="en-US" sz="1500" b="1" dirty="0">
                <a:solidFill>
                  <a:schemeClr val="accent1"/>
                </a:solidFill>
                <a:cs typeface="Gill Sans Nova Ultra Bold" panose="020F0502020204030204" pitchFamily="34" charset="0"/>
              </a:endParaRPr>
            </a:p>
          </p:txBody>
        </p:sp>
        <p:sp>
          <p:nvSpPr>
            <p:cNvPr id="45" name="Footer Placeholder 3">
              <a:extLst>
                <a:ext uri="{FF2B5EF4-FFF2-40B4-BE49-F238E27FC236}">
                  <a16:creationId xmlns:a16="http://schemas.microsoft.com/office/drawing/2014/main" id="{D94FDF8B-FEBD-7B4F-9247-0DBD10E6CEFE}"/>
                </a:ext>
              </a:extLst>
            </p:cNvPr>
            <p:cNvSpPr txBox="1">
              <a:spLocks/>
            </p:cNvSpPr>
            <p:nvPr/>
          </p:nvSpPr>
          <p:spPr>
            <a:xfrm>
              <a:off x="3117075" y="8179522"/>
              <a:ext cx="1435333" cy="100851"/>
            </a:xfrm>
            <a:prstGeom prst="rect">
              <a:avLst/>
            </a:prstGeom>
          </p:spPr>
          <p:txBody>
            <a:bodyPr vert="horz" lIns="0" tIns="0" rIns="0" bIns="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400" dirty="0"/>
                <a:t>Global Disaster Preparedness Center  |  Designing Solutions for Urban Community Resilience</a:t>
              </a:r>
              <a:endParaRPr lang="en-US" sz="400" dirty="0"/>
            </a:p>
          </p:txBody>
        </p:sp>
        <p:sp>
          <p:nvSpPr>
            <p:cNvPr id="46" name="Slide Number Placeholder 4">
              <a:extLst>
                <a:ext uri="{FF2B5EF4-FFF2-40B4-BE49-F238E27FC236}">
                  <a16:creationId xmlns:a16="http://schemas.microsoft.com/office/drawing/2014/main" id="{896ABA8F-531F-254F-BFD9-670ABC388C1E}"/>
                </a:ext>
              </a:extLst>
            </p:cNvPr>
            <p:cNvSpPr txBox="1">
              <a:spLocks/>
            </p:cNvSpPr>
            <p:nvPr/>
          </p:nvSpPr>
          <p:spPr>
            <a:xfrm>
              <a:off x="5971844" y="8179522"/>
              <a:ext cx="956889" cy="100851"/>
            </a:xfrm>
            <a:prstGeom prst="rect">
              <a:avLst/>
            </a:prstGeom>
          </p:spPr>
          <p:txBody>
            <a:bodyPr vert="horz" lIns="0" tIns="0" rIns="0" bIns="0" rtlCol="0" anchor="ctr"/>
            <a:lstStyle>
              <a:defPPr>
                <a:defRPr lang="en-US"/>
              </a:defPPr>
              <a:lvl1pPr marL="0" algn="r"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332C684-C74E-B44D-82B0-F0756951FDF2}" type="slidenum">
                <a:rPr lang="en-US" sz="400" smtClean="0"/>
                <a:pPr/>
                <a:t>2</a:t>
              </a:fld>
              <a:endParaRPr lang="en-US" sz="400" dirty="0"/>
            </a:p>
          </p:txBody>
        </p:sp>
        <p:sp>
          <p:nvSpPr>
            <p:cNvPr id="48" name="Rectangle 47">
              <a:extLst>
                <a:ext uri="{FF2B5EF4-FFF2-40B4-BE49-F238E27FC236}">
                  <a16:creationId xmlns:a16="http://schemas.microsoft.com/office/drawing/2014/main" id="{29005B9A-B56D-8F49-8D93-903CD4759965}"/>
                </a:ext>
              </a:extLst>
            </p:cNvPr>
            <p:cNvSpPr/>
            <p:nvPr/>
          </p:nvSpPr>
          <p:spPr>
            <a:xfrm>
              <a:off x="3432526" y="3383855"/>
              <a:ext cx="1582843" cy="1090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pPr lvl="0">
                <a:spcAft>
                  <a:spcPts val="1000"/>
                </a:spcAft>
              </a:pPr>
              <a:r>
                <a:rPr lang="en-US" sz="800" dirty="0">
                  <a:solidFill>
                    <a:schemeClr val="accent1"/>
                  </a:solidFill>
                </a:rPr>
                <a:t>Difficulty: </a:t>
              </a:r>
              <a:r>
                <a:rPr lang="en-US" sz="800" i="1" dirty="0">
                  <a:solidFill>
                    <a:schemeClr val="accent1"/>
                  </a:solidFill>
                </a:rPr>
                <a:t>Easy</a:t>
              </a:r>
              <a:endParaRPr lang="en-US" sz="800" dirty="0">
                <a:solidFill>
                  <a:schemeClr val="accent1"/>
                </a:solidFill>
              </a:endParaRPr>
            </a:p>
            <a:p>
              <a:pPr lvl="0">
                <a:spcAft>
                  <a:spcPts val="1000"/>
                </a:spcAft>
              </a:pPr>
              <a:r>
                <a:rPr lang="en-US" sz="800" dirty="0">
                  <a:solidFill>
                    <a:schemeClr val="accent1"/>
                  </a:solidFill>
                </a:rPr>
                <a:t>Preparation time: </a:t>
              </a:r>
              <a:r>
                <a:rPr lang="en-US" sz="800" i="1" dirty="0">
                  <a:solidFill>
                    <a:schemeClr val="accent1"/>
                  </a:solidFill>
                </a:rPr>
                <a:t>5 minutes</a:t>
              </a:r>
              <a:br>
                <a:rPr lang="en-US" sz="800" i="1" dirty="0">
                  <a:solidFill>
                    <a:schemeClr val="accent1"/>
                  </a:solidFill>
                </a:rPr>
              </a:br>
              <a:r>
                <a:rPr lang="en-US" sz="800" dirty="0">
                  <a:solidFill>
                    <a:schemeClr val="accent1"/>
                  </a:solidFill>
                </a:rPr>
                <a:t>Running time: </a:t>
              </a:r>
              <a:r>
                <a:rPr lang="en-US" sz="800" i="1" dirty="0">
                  <a:solidFill>
                    <a:schemeClr val="accent1"/>
                  </a:solidFill>
                </a:rPr>
                <a:t>20 minutes</a:t>
              </a:r>
            </a:p>
            <a:p>
              <a:pPr lvl="0">
                <a:spcAft>
                  <a:spcPts val="1000"/>
                </a:spcAft>
              </a:pPr>
              <a:r>
                <a:rPr lang="en-US" sz="800" dirty="0">
                  <a:solidFill>
                    <a:schemeClr val="accent1"/>
                  </a:solidFill>
                </a:rPr>
                <a:t>Materials: </a:t>
              </a:r>
              <a:r>
                <a:rPr lang="en-US" sz="800" i="1" dirty="0">
                  <a:solidFill>
                    <a:schemeClr val="accent1"/>
                  </a:solidFill>
                </a:rPr>
                <a:t>Post-its, sharpies, flip chart paper</a:t>
              </a:r>
            </a:p>
          </p:txBody>
        </p:sp>
        <p:grpSp>
          <p:nvGrpSpPr>
            <p:cNvPr id="49" name="Group 48">
              <a:extLst>
                <a:ext uri="{FF2B5EF4-FFF2-40B4-BE49-F238E27FC236}">
                  <a16:creationId xmlns:a16="http://schemas.microsoft.com/office/drawing/2014/main" id="{F619D06F-9B99-D04D-B5C2-B18700BEB409}"/>
                </a:ext>
              </a:extLst>
            </p:cNvPr>
            <p:cNvGrpSpPr/>
            <p:nvPr/>
          </p:nvGrpSpPr>
          <p:grpSpPr>
            <a:xfrm>
              <a:off x="3130714" y="3352781"/>
              <a:ext cx="274328" cy="218765"/>
              <a:chOff x="409362" y="2090841"/>
              <a:chExt cx="487634" cy="388868"/>
            </a:xfrm>
          </p:grpSpPr>
          <p:sp>
            <p:nvSpPr>
              <p:cNvPr id="123" name="Rectangle 122">
                <a:extLst>
                  <a:ext uri="{FF2B5EF4-FFF2-40B4-BE49-F238E27FC236}">
                    <a16:creationId xmlns:a16="http://schemas.microsoft.com/office/drawing/2014/main" id="{CDD5EC4D-2969-2140-8F34-EA21BB6A103C}"/>
                  </a:ext>
                </a:extLst>
              </p:cNvPr>
              <p:cNvSpPr/>
              <p:nvPr/>
            </p:nvSpPr>
            <p:spPr>
              <a:xfrm>
                <a:off x="767626" y="2090841"/>
                <a:ext cx="129370" cy="38886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4" name="Rectangle 123">
                <a:extLst>
                  <a:ext uri="{FF2B5EF4-FFF2-40B4-BE49-F238E27FC236}">
                    <a16:creationId xmlns:a16="http://schemas.microsoft.com/office/drawing/2014/main" id="{D905AE70-9618-E947-A4C2-6FC56D681120}"/>
                  </a:ext>
                </a:extLst>
              </p:cNvPr>
              <p:cNvSpPr/>
              <p:nvPr/>
            </p:nvSpPr>
            <p:spPr>
              <a:xfrm>
                <a:off x="409362" y="2363048"/>
                <a:ext cx="129370" cy="116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124">
                <a:extLst>
                  <a:ext uri="{FF2B5EF4-FFF2-40B4-BE49-F238E27FC236}">
                    <a16:creationId xmlns:a16="http://schemas.microsoft.com/office/drawing/2014/main" id="{089D6480-77A7-6749-BA85-F6B4B4AF9B93}"/>
                  </a:ext>
                </a:extLst>
              </p:cNvPr>
              <p:cNvSpPr/>
              <p:nvPr/>
            </p:nvSpPr>
            <p:spPr>
              <a:xfrm>
                <a:off x="587587" y="2246388"/>
                <a:ext cx="129370" cy="2333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0" name="Picture 49">
              <a:extLst>
                <a:ext uri="{FF2B5EF4-FFF2-40B4-BE49-F238E27FC236}">
                  <a16:creationId xmlns:a16="http://schemas.microsoft.com/office/drawing/2014/main" id="{636FD87E-D34E-B846-B59E-9763B7392230}"/>
                </a:ext>
              </a:extLst>
            </p:cNvPr>
            <p:cNvPicPr>
              <a:picLocks noChangeAspect="1"/>
            </p:cNvPicPr>
            <p:nvPr/>
          </p:nvPicPr>
          <p:blipFill>
            <a:blip r:embed="rId5"/>
            <a:stretch>
              <a:fillRect/>
            </a:stretch>
          </p:blipFill>
          <p:spPr>
            <a:xfrm>
              <a:off x="3145758" y="3702042"/>
              <a:ext cx="262396" cy="262396"/>
            </a:xfrm>
            <a:prstGeom prst="rect">
              <a:avLst/>
            </a:prstGeom>
          </p:spPr>
        </p:pic>
        <p:sp>
          <p:nvSpPr>
            <p:cNvPr id="51" name="Rectangle 50">
              <a:extLst>
                <a:ext uri="{FF2B5EF4-FFF2-40B4-BE49-F238E27FC236}">
                  <a16:creationId xmlns:a16="http://schemas.microsoft.com/office/drawing/2014/main" id="{8C92AFFE-A5B9-6841-B328-F5BA38EC803C}"/>
                </a:ext>
              </a:extLst>
            </p:cNvPr>
            <p:cNvSpPr/>
            <p:nvPr/>
          </p:nvSpPr>
          <p:spPr>
            <a:xfrm>
              <a:off x="3117075" y="4385304"/>
              <a:ext cx="1906723" cy="1072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pPr lvl="0">
                <a:spcAft>
                  <a:spcPts val="300"/>
                </a:spcAft>
              </a:pPr>
              <a:r>
                <a:rPr lang="en-US" sz="800" b="1" dirty="0">
                  <a:solidFill>
                    <a:schemeClr val="accent1"/>
                  </a:solidFill>
                </a:rPr>
                <a:t>Key points for facilitators  </a:t>
              </a:r>
              <a:endParaRPr lang="en-US" sz="800" dirty="0">
                <a:solidFill>
                  <a:schemeClr val="accent1"/>
                </a:solidFill>
              </a:endParaRPr>
            </a:p>
            <a:p>
              <a:pPr marL="213750" indent="-213750">
                <a:spcAft>
                  <a:spcPts val="300"/>
                </a:spcAft>
                <a:buFont typeface="Arial" panose="020B0604020202020204" pitchFamily="34" charset="0"/>
                <a:buChar char="•"/>
              </a:pPr>
              <a:br>
                <a:rPr lang="en-US" sz="800" dirty="0">
                  <a:solidFill>
                    <a:schemeClr val="accent1"/>
                  </a:solidFill>
                </a:rPr>
              </a:br>
              <a:endParaRPr lang="en-US" sz="800" dirty="0">
                <a:solidFill>
                  <a:schemeClr val="accent1"/>
                </a:solidFill>
              </a:endParaRPr>
            </a:p>
            <a:p>
              <a:pPr marL="213750" indent="-213750">
                <a:spcAft>
                  <a:spcPts val="300"/>
                </a:spcAft>
                <a:buFont typeface="Arial" panose="020B0604020202020204" pitchFamily="34" charset="0"/>
                <a:buChar char="•"/>
              </a:pPr>
              <a:br>
                <a:rPr lang="en-US" sz="800" dirty="0">
                  <a:solidFill>
                    <a:schemeClr val="accent1"/>
                  </a:solidFill>
                </a:rPr>
              </a:br>
              <a:endParaRPr lang="en-US" sz="800" dirty="0">
                <a:solidFill>
                  <a:schemeClr val="accent1"/>
                </a:solidFill>
              </a:endParaRPr>
            </a:p>
            <a:p>
              <a:pPr marL="213750" indent="-213750">
                <a:spcAft>
                  <a:spcPts val="300"/>
                </a:spcAft>
                <a:buFont typeface="Arial" panose="020B0604020202020204" pitchFamily="34" charset="0"/>
                <a:buChar char="•"/>
              </a:pPr>
              <a:endParaRPr lang="en-US" sz="800" i="1" dirty="0">
                <a:solidFill>
                  <a:schemeClr val="accent1"/>
                </a:solidFill>
              </a:endParaRPr>
            </a:p>
          </p:txBody>
        </p:sp>
        <p:sp>
          <p:nvSpPr>
            <p:cNvPr id="52" name="Rectangle 51">
              <a:extLst>
                <a:ext uri="{FF2B5EF4-FFF2-40B4-BE49-F238E27FC236}">
                  <a16:creationId xmlns:a16="http://schemas.microsoft.com/office/drawing/2014/main" id="{37161860-9E60-C24A-91EA-AC61D8CBBA46}"/>
                </a:ext>
              </a:extLst>
            </p:cNvPr>
            <p:cNvSpPr/>
            <p:nvPr/>
          </p:nvSpPr>
          <p:spPr>
            <a:xfrm>
              <a:off x="3117075" y="6026526"/>
              <a:ext cx="1906723" cy="20366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noAutofit/>
            </a:bodyPr>
            <a:lstStyle/>
            <a:p>
              <a:pPr lvl="0">
                <a:spcAft>
                  <a:spcPts val="600"/>
                </a:spcAft>
              </a:pPr>
              <a:r>
                <a:rPr lang="en-US" sz="900" b="1" dirty="0">
                  <a:solidFill>
                    <a:schemeClr val="accent1"/>
                  </a:solidFill>
                </a:rPr>
                <a:t>Process</a:t>
              </a:r>
              <a:endParaRPr lang="en-US" sz="500" dirty="0">
                <a:solidFill>
                  <a:schemeClr val="accent1"/>
                </a:solidFill>
              </a:endParaRPr>
            </a:p>
            <a:p>
              <a:pPr marL="198900" indent="-198900">
                <a:spcAft>
                  <a:spcPts val="600"/>
                </a:spcAft>
                <a:buFont typeface="+mj-lt"/>
                <a:buAutoNum type="arabicPeriod"/>
              </a:pPr>
              <a:br>
                <a:rPr lang="en-US" sz="700" dirty="0">
                  <a:solidFill>
                    <a:schemeClr val="accent1"/>
                  </a:solidFill>
                </a:rPr>
              </a:br>
              <a:br>
                <a:rPr lang="en-US" sz="700" dirty="0">
                  <a:solidFill>
                    <a:schemeClr val="accent1"/>
                  </a:solidFill>
                </a:rPr>
              </a:br>
              <a:endParaRPr lang="en-US" sz="700" dirty="0">
                <a:solidFill>
                  <a:schemeClr val="accent1"/>
                </a:solidFill>
              </a:endParaRPr>
            </a:p>
            <a:p>
              <a:pPr marL="198900" indent="-198900">
                <a:spcAft>
                  <a:spcPts val="600"/>
                </a:spcAft>
                <a:buFont typeface="+mj-lt"/>
                <a:buAutoNum type="arabicPeriod"/>
              </a:pPr>
              <a:br>
                <a:rPr lang="en-US" sz="700" dirty="0">
                  <a:solidFill>
                    <a:schemeClr val="accent1"/>
                  </a:solidFill>
                </a:rPr>
              </a:br>
              <a:br>
                <a:rPr lang="en-US" sz="700" dirty="0">
                  <a:solidFill>
                    <a:schemeClr val="accent1"/>
                  </a:solidFill>
                </a:rPr>
              </a:br>
              <a:endParaRPr lang="en-US" sz="700" dirty="0">
                <a:solidFill>
                  <a:schemeClr val="accent1"/>
                </a:solidFill>
              </a:endParaRPr>
            </a:p>
            <a:p>
              <a:pPr marL="198900" indent="-198900">
                <a:spcAft>
                  <a:spcPts val="600"/>
                </a:spcAft>
                <a:buFont typeface="+mj-lt"/>
                <a:buAutoNum type="arabicPeriod"/>
              </a:pPr>
              <a:br>
                <a:rPr lang="en-US" sz="700" dirty="0">
                  <a:solidFill>
                    <a:schemeClr val="accent1"/>
                  </a:solidFill>
                </a:rPr>
              </a:br>
              <a:br>
                <a:rPr lang="en-US" sz="700" dirty="0">
                  <a:solidFill>
                    <a:schemeClr val="accent1"/>
                  </a:solidFill>
                </a:rPr>
              </a:br>
              <a:endParaRPr lang="en-US" sz="700" dirty="0">
                <a:solidFill>
                  <a:schemeClr val="accent1"/>
                </a:solidFill>
              </a:endParaRPr>
            </a:p>
            <a:p>
              <a:pPr marL="198900" indent="-198900">
                <a:spcAft>
                  <a:spcPts val="600"/>
                </a:spcAft>
                <a:buFont typeface="+mj-lt"/>
                <a:buAutoNum type="arabicPeriod"/>
              </a:pPr>
              <a:br>
                <a:rPr lang="en-US" sz="700" dirty="0">
                  <a:solidFill>
                    <a:schemeClr val="accent1"/>
                  </a:solidFill>
                </a:rPr>
              </a:br>
              <a:br>
                <a:rPr lang="en-US" sz="700" dirty="0">
                  <a:solidFill>
                    <a:schemeClr val="accent1"/>
                  </a:solidFill>
                </a:rPr>
              </a:br>
              <a:endParaRPr lang="en-US" sz="700" dirty="0">
                <a:solidFill>
                  <a:schemeClr val="accent1"/>
                </a:solidFill>
              </a:endParaRPr>
            </a:p>
            <a:p>
              <a:pPr>
                <a:spcAft>
                  <a:spcPts val="600"/>
                </a:spcAft>
              </a:pPr>
              <a:endParaRPr lang="en-NZ" sz="500" i="1" dirty="0">
                <a:solidFill>
                  <a:schemeClr val="accent1"/>
                </a:solidFill>
              </a:endParaRPr>
            </a:p>
          </p:txBody>
        </p:sp>
        <p:sp>
          <p:nvSpPr>
            <p:cNvPr id="53" name="Rectangle 52">
              <a:extLst>
                <a:ext uri="{FF2B5EF4-FFF2-40B4-BE49-F238E27FC236}">
                  <a16:creationId xmlns:a16="http://schemas.microsoft.com/office/drawing/2014/main" id="{A680911A-D739-184A-9546-CC5CC013E961}"/>
                </a:ext>
              </a:extLst>
            </p:cNvPr>
            <p:cNvSpPr/>
            <p:nvPr/>
          </p:nvSpPr>
          <p:spPr>
            <a:xfrm>
              <a:off x="5023798" y="6026526"/>
              <a:ext cx="1906723" cy="20366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noAutofit/>
            </a:bodyPr>
            <a:lstStyle/>
            <a:p>
              <a:pPr lvl="0">
                <a:spcAft>
                  <a:spcPts val="600"/>
                </a:spcAft>
              </a:pPr>
              <a:endParaRPr lang="en-US" sz="900" dirty="0">
                <a:solidFill>
                  <a:schemeClr val="accent1"/>
                </a:solidFill>
              </a:endParaRPr>
            </a:p>
            <a:p>
              <a:pPr marL="228600" indent="-228600">
                <a:spcAft>
                  <a:spcPts val="600"/>
                </a:spcAft>
                <a:buFont typeface="+mj-lt"/>
                <a:buAutoNum type="arabicPeriod" startAt="5"/>
              </a:pPr>
              <a:br>
                <a:rPr lang="en-NZ" sz="700" dirty="0">
                  <a:solidFill>
                    <a:schemeClr val="accent1"/>
                  </a:solidFill>
                </a:rPr>
              </a:br>
              <a:endParaRPr lang="en-NZ" sz="700" dirty="0">
                <a:solidFill>
                  <a:schemeClr val="accent1"/>
                </a:solidFill>
              </a:endParaRPr>
            </a:p>
            <a:p>
              <a:pPr marL="685800" lvl="1" indent="-228600">
                <a:spcAft>
                  <a:spcPts val="600"/>
                </a:spcAft>
                <a:buFont typeface="+mj-lt"/>
                <a:buAutoNum type="alphaLcParenR"/>
              </a:pPr>
              <a:br>
                <a:rPr lang="en-NZ" sz="700" i="1" dirty="0">
                  <a:solidFill>
                    <a:schemeClr val="accent1"/>
                  </a:solidFill>
                </a:rPr>
              </a:br>
              <a:endParaRPr lang="en-NZ" sz="700" i="1" dirty="0">
                <a:solidFill>
                  <a:schemeClr val="accent1"/>
                </a:solidFill>
              </a:endParaRPr>
            </a:p>
            <a:p>
              <a:pPr marL="685800" lvl="1" indent="-228600">
                <a:spcAft>
                  <a:spcPts val="600"/>
                </a:spcAft>
                <a:buFont typeface="+mj-lt"/>
                <a:buAutoNum type="alphaLcParenR"/>
              </a:pPr>
              <a:br>
                <a:rPr lang="en-NZ" sz="700" i="1" dirty="0">
                  <a:solidFill>
                    <a:schemeClr val="accent1"/>
                  </a:solidFill>
                </a:rPr>
              </a:br>
              <a:br>
                <a:rPr lang="en-NZ" sz="700" i="1" dirty="0">
                  <a:solidFill>
                    <a:schemeClr val="accent1"/>
                  </a:solidFill>
                </a:rPr>
              </a:br>
              <a:endParaRPr lang="en-NZ" sz="700" i="1" dirty="0">
                <a:solidFill>
                  <a:schemeClr val="accent1"/>
                </a:solidFill>
              </a:endParaRPr>
            </a:p>
            <a:p>
              <a:pPr marL="228600" indent="-228600">
                <a:spcAft>
                  <a:spcPts val="600"/>
                </a:spcAft>
                <a:buFont typeface="+mj-lt"/>
                <a:buAutoNum type="arabicPeriod" startAt="6"/>
              </a:pPr>
              <a:br>
                <a:rPr lang="en-AU" sz="700" dirty="0">
                  <a:solidFill>
                    <a:schemeClr val="accent1"/>
                  </a:solidFill>
                </a:rPr>
              </a:br>
              <a:br>
                <a:rPr lang="en-AU" sz="700" dirty="0">
                  <a:solidFill>
                    <a:schemeClr val="accent1"/>
                  </a:solidFill>
                </a:rPr>
              </a:br>
              <a:endParaRPr lang="en-US" sz="700" dirty="0">
                <a:solidFill>
                  <a:schemeClr val="accent1"/>
                </a:solidFill>
              </a:endParaRPr>
            </a:p>
            <a:p>
              <a:pPr marL="685800" lvl="1" indent="-228600">
                <a:spcAft>
                  <a:spcPts val="600"/>
                </a:spcAft>
                <a:buFont typeface="+mj-lt"/>
                <a:buAutoNum type="alphaLcParenR"/>
              </a:pPr>
              <a:endParaRPr lang="en-NZ" sz="500" dirty="0">
                <a:solidFill>
                  <a:schemeClr val="accent1"/>
                </a:solidFill>
              </a:endParaRPr>
            </a:p>
          </p:txBody>
        </p:sp>
        <p:sp>
          <p:nvSpPr>
            <p:cNvPr id="54" name="Rectangle 53">
              <a:extLst>
                <a:ext uri="{FF2B5EF4-FFF2-40B4-BE49-F238E27FC236}">
                  <a16:creationId xmlns:a16="http://schemas.microsoft.com/office/drawing/2014/main" id="{C814FC4E-7214-634B-8973-975748C232B1}"/>
                </a:ext>
              </a:extLst>
            </p:cNvPr>
            <p:cNvSpPr/>
            <p:nvPr/>
          </p:nvSpPr>
          <p:spPr>
            <a:xfrm>
              <a:off x="3114417" y="5158098"/>
              <a:ext cx="1906723" cy="787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pPr lvl="0">
                <a:spcAft>
                  <a:spcPts val="300"/>
                </a:spcAft>
              </a:pPr>
              <a:r>
                <a:rPr lang="en-US" sz="800" b="1" dirty="0">
                  <a:solidFill>
                    <a:schemeClr val="accent1"/>
                  </a:solidFill>
                </a:rPr>
                <a:t>Key learning points </a:t>
              </a:r>
              <a:endParaRPr lang="en-US" sz="800" dirty="0">
                <a:solidFill>
                  <a:schemeClr val="accent1"/>
                </a:solidFill>
              </a:endParaRPr>
            </a:p>
            <a:p>
              <a:pPr marL="213750" indent="-213750">
                <a:spcAft>
                  <a:spcPts val="300"/>
                </a:spcAft>
                <a:buFont typeface="Arial" panose="020B0604020202020204" pitchFamily="34" charset="0"/>
                <a:buChar char="•"/>
              </a:pPr>
              <a:br>
                <a:rPr lang="en-US" sz="800" dirty="0">
                  <a:solidFill>
                    <a:schemeClr val="accent1"/>
                  </a:solidFill>
                </a:rPr>
              </a:br>
              <a:endParaRPr lang="en-US" sz="800" dirty="0">
                <a:solidFill>
                  <a:schemeClr val="accent1"/>
                </a:solidFill>
              </a:endParaRPr>
            </a:p>
            <a:p>
              <a:pPr marL="213750" indent="-213750">
                <a:spcAft>
                  <a:spcPts val="300"/>
                </a:spcAft>
                <a:buFont typeface="Arial" panose="020B0604020202020204" pitchFamily="34" charset="0"/>
                <a:buChar char="•"/>
              </a:pPr>
              <a:endParaRPr lang="en-US" sz="800" i="1" dirty="0">
                <a:solidFill>
                  <a:schemeClr val="accent1"/>
                </a:solidFill>
              </a:endParaRPr>
            </a:p>
          </p:txBody>
        </p:sp>
        <p:pic>
          <p:nvPicPr>
            <p:cNvPr id="55" name="Picture 54">
              <a:extLst>
                <a:ext uri="{FF2B5EF4-FFF2-40B4-BE49-F238E27FC236}">
                  <a16:creationId xmlns:a16="http://schemas.microsoft.com/office/drawing/2014/main" id="{8DC31359-062A-B940-AFFF-E3B3FBB717BD}"/>
                </a:ext>
              </a:extLst>
            </p:cNvPr>
            <p:cNvPicPr>
              <a:picLocks noChangeAspect="1"/>
            </p:cNvPicPr>
            <p:nvPr/>
          </p:nvPicPr>
          <p:blipFill>
            <a:blip r:embed="rId6"/>
            <a:stretch>
              <a:fillRect/>
            </a:stretch>
          </p:blipFill>
          <p:spPr>
            <a:xfrm>
              <a:off x="3145758" y="4073925"/>
              <a:ext cx="259284" cy="246320"/>
            </a:xfrm>
            <a:prstGeom prst="rect">
              <a:avLst/>
            </a:prstGeom>
          </p:spPr>
        </p:pic>
        <p:sp>
          <p:nvSpPr>
            <p:cNvPr id="64" name="Rectangle 63">
              <a:extLst>
                <a:ext uri="{FF2B5EF4-FFF2-40B4-BE49-F238E27FC236}">
                  <a16:creationId xmlns:a16="http://schemas.microsoft.com/office/drawing/2014/main" id="{5151A0EB-A685-EB44-A4D9-D87B22701C59}"/>
                </a:ext>
              </a:extLst>
            </p:cNvPr>
            <p:cNvSpPr/>
            <p:nvPr/>
          </p:nvSpPr>
          <p:spPr>
            <a:xfrm>
              <a:off x="3303757" y="4635330"/>
              <a:ext cx="1320069" cy="72546"/>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B1E8EE-8E2D-DB4E-9A91-D60A2ACC7AF0}"/>
                </a:ext>
              </a:extLst>
            </p:cNvPr>
            <p:cNvSpPr/>
            <p:nvPr/>
          </p:nvSpPr>
          <p:spPr>
            <a:xfrm>
              <a:off x="3303757" y="4734194"/>
              <a:ext cx="1219373" cy="72546"/>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00953797-7B67-B64D-8949-E7D4AD42C559}"/>
                </a:ext>
              </a:extLst>
            </p:cNvPr>
            <p:cNvSpPr/>
            <p:nvPr/>
          </p:nvSpPr>
          <p:spPr>
            <a:xfrm>
              <a:off x="3303757" y="4915884"/>
              <a:ext cx="1320069" cy="72546"/>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661E763B-3AF3-3541-9B9D-3AAF45FA662C}"/>
                </a:ext>
              </a:extLst>
            </p:cNvPr>
            <p:cNvSpPr/>
            <p:nvPr/>
          </p:nvSpPr>
          <p:spPr>
            <a:xfrm>
              <a:off x="3303757" y="5014748"/>
              <a:ext cx="1219373" cy="72546"/>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CE11ACA2-5AD4-DD4D-B632-378BB038BB9C}"/>
                </a:ext>
              </a:extLst>
            </p:cNvPr>
            <p:cNvSpPr/>
            <p:nvPr/>
          </p:nvSpPr>
          <p:spPr>
            <a:xfrm>
              <a:off x="3303757" y="5421575"/>
              <a:ext cx="1320069" cy="72546"/>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8C58A2C4-6D60-D74F-8D5F-65D1EE83E040}"/>
                </a:ext>
              </a:extLst>
            </p:cNvPr>
            <p:cNvSpPr/>
            <p:nvPr/>
          </p:nvSpPr>
          <p:spPr>
            <a:xfrm>
              <a:off x="3303757" y="5610459"/>
              <a:ext cx="869545" cy="72546"/>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2416B30C-1C4F-1342-8FE1-2D3AFD102173}"/>
                </a:ext>
              </a:extLst>
            </p:cNvPr>
            <p:cNvSpPr/>
            <p:nvPr/>
          </p:nvSpPr>
          <p:spPr>
            <a:xfrm>
              <a:off x="3303757" y="5515573"/>
              <a:ext cx="1274791" cy="72546"/>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1" name="Group 70">
              <a:extLst>
                <a:ext uri="{FF2B5EF4-FFF2-40B4-BE49-F238E27FC236}">
                  <a16:creationId xmlns:a16="http://schemas.microsoft.com/office/drawing/2014/main" id="{0876869E-BE19-B244-96A1-82121ACEAD94}"/>
                </a:ext>
              </a:extLst>
            </p:cNvPr>
            <p:cNvGrpSpPr/>
            <p:nvPr/>
          </p:nvGrpSpPr>
          <p:grpSpPr>
            <a:xfrm>
              <a:off x="3303757" y="6332512"/>
              <a:ext cx="1329515" cy="260542"/>
              <a:chOff x="9604491" y="5009144"/>
              <a:chExt cx="1329515" cy="260542"/>
            </a:xfrm>
          </p:grpSpPr>
          <p:sp>
            <p:nvSpPr>
              <p:cNvPr id="120" name="Rectangle 119">
                <a:extLst>
                  <a:ext uri="{FF2B5EF4-FFF2-40B4-BE49-F238E27FC236}">
                    <a16:creationId xmlns:a16="http://schemas.microsoft.com/office/drawing/2014/main" id="{3066C810-6D7C-5E41-B542-BA6A26332093}"/>
                  </a:ext>
                </a:extLst>
              </p:cNvPr>
              <p:cNvSpPr/>
              <p:nvPr/>
            </p:nvSpPr>
            <p:spPr>
              <a:xfrm>
                <a:off x="9604491" y="5009144"/>
                <a:ext cx="1274791" cy="71658"/>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120">
                <a:extLst>
                  <a:ext uri="{FF2B5EF4-FFF2-40B4-BE49-F238E27FC236}">
                    <a16:creationId xmlns:a16="http://schemas.microsoft.com/office/drawing/2014/main" id="{631131A1-F3C7-1F49-A2C5-560EB3294225}"/>
                  </a:ext>
                </a:extLst>
              </p:cNvPr>
              <p:cNvSpPr/>
              <p:nvPr/>
            </p:nvSpPr>
            <p:spPr>
              <a:xfrm>
                <a:off x="9604492" y="5198028"/>
                <a:ext cx="751782" cy="71658"/>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a:extLst>
                  <a:ext uri="{FF2B5EF4-FFF2-40B4-BE49-F238E27FC236}">
                    <a16:creationId xmlns:a16="http://schemas.microsoft.com/office/drawing/2014/main" id="{526311AB-E9EA-F144-B041-340F04A601EC}"/>
                  </a:ext>
                </a:extLst>
              </p:cNvPr>
              <p:cNvSpPr/>
              <p:nvPr/>
            </p:nvSpPr>
            <p:spPr>
              <a:xfrm>
                <a:off x="9604491" y="5103142"/>
                <a:ext cx="1329515" cy="71658"/>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2" name="Group 71">
              <a:extLst>
                <a:ext uri="{FF2B5EF4-FFF2-40B4-BE49-F238E27FC236}">
                  <a16:creationId xmlns:a16="http://schemas.microsoft.com/office/drawing/2014/main" id="{B374E25C-8F3D-B54F-8523-63009536C63B}"/>
                </a:ext>
              </a:extLst>
            </p:cNvPr>
            <p:cNvGrpSpPr/>
            <p:nvPr/>
          </p:nvGrpSpPr>
          <p:grpSpPr>
            <a:xfrm>
              <a:off x="3303757" y="6734294"/>
              <a:ext cx="1329515" cy="260542"/>
              <a:chOff x="9604491" y="5410926"/>
              <a:chExt cx="1329515" cy="260542"/>
            </a:xfrm>
          </p:grpSpPr>
          <p:sp>
            <p:nvSpPr>
              <p:cNvPr id="117" name="Rectangle 116">
                <a:extLst>
                  <a:ext uri="{FF2B5EF4-FFF2-40B4-BE49-F238E27FC236}">
                    <a16:creationId xmlns:a16="http://schemas.microsoft.com/office/drawing/2014/main" id="{4CA8D342-0770-1543-9D3D-0421805A9489}"/>
                  </a:ext>
                </a:extLst>
              </p:cNvPr>
              <p:cNvSpPr/>
              <p:nvPr/>
            </p:nvSpPr>
            <p:spPr>
              <a:xfrm>
                <a:off x="9604491" y="5410926"/>
                <a:ext cx="1274791" cy="71658"/>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a:extLst>
                  <a:ext uri="{FF2B5EF4-FFF2-40B4-BE49-F238E27FC236}">
                    <a16:creationId xmlns:a16="http://schemas.microsoft.com/office/drawing/2014/main" id="{9F01E44A-F750-2049-BE58-52EE78D665F8}"/>
                  </a:ext>
                </a:extLst>
              </p:cNvPr>
              <p:cNvSpPr/>
              <p:nvPr/>
            </p:nvSpPr>
            <p:spPr>
              <a:xfrm>
                <a:off x="9604492" y="5599810"/>
                <a:ext cx="751782" cy="71658"/>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Rectangle 118">
                <a:extLst>
                  <a:ext uri="{FF2B5EF4-FFF2-40B4-BE49-F238E27FC236}">
                    <a16:creationId xmlns:a16="http://schemas.microsoft.com/office/drawing/2014/main" id="{0BA6CBE2-EDF8-5843-9176-DAF44A0AF12E}"/>
                  </a:ext>
                </a:extLst>
              </p:cNvPr>
              <p:cNvSpPr/>
              <p:nvPr/>
            </p:nvSpPr>
            <p:spPr>
              <a:xfrm>
                <a:off x="9604491" y="5504924"/>
                <a:ext cx="1329515" cy="71658"/>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72">
              <a:extLst>
                <a:ext uri="{FF2B5EF4-FFF2-40B4-BE49-F238E27FC236}">
                  <a16:creationId xmlns:a16="http://schemas.microsoft.com/office/drawing/2014/main" id="{9DBEE8D4-54D4-F644-9607-3C1C84B2C42B}"/>
                </a:ext>
              </a:extLst>
            </p:cNvPr>
            <p:cNvGrpSpPr/>
            <p:nvPr/>
          </p:nvGrpSpPr>
          <p:grpSpPr>
            <a:xfrm>
              <a:off x="3303757" y="7122222"/>
              <a:ext cx="1329515" cy="260542"/>
              <a:chOff x="9604491" y="5798854"/>
              <a:chExt cx="1329515" cy="260542"/>
            </a:xfrm>
          </p:grpSpPr>
          <p:sp>
            <p:nvSpPr>
              <p:cNvPr id="114" name="Rectangle 113">
                <a:extLst>
                  <a:ext uri="{FF2B5EF4-FFF2-40B4-BE49-F238E27FC236}">
                    <a16:creationId xmlns:a16="http://schemas.microsoft.com/office/drawing/2014/main" id="{B313AC78-910F-6B40-94F2-B66630FECB75}"/>
                  </a:ext>
                </a:extLst>
              </p:cNvPr>
              <p:cNvSpPr/>
              <p:nvPr/>
            </p:nvSpPr>
            <p:spPr>
              <a:xfrm>
                <a:off x="9604491" y="5798854"/>
                <a:ext cx="1274791" cy="71658"/>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114">
                <a:extLst>
                  <a:ext uri="{FF2B5EF4-FFF2-40B4-BE49-F238E27FC236}">
                    <a16:creationId xmlns:a16="http://schemas.microsoft.com/office/drawing/2014/main" id="{11845CBD-96B9-5F4E-8688-27E02F7AF794}"/>
                  </a:ext>
                </a:extLst>
              </p:cNvPr>
              <p:cNvSpPr/>
              <p:nvPr/>
            </p:nvSpPr>
            <p:spPr>
              <a:xfrm>
                <a:off x="9604492" y="5987738"/>
                <a:ext cx="751782" cy="71658"/>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a16="http://schemas.microsoft.com/office/drawing/2014/main" id="{239ED9EA-ACAD-2D47-8BC5-C202E4BCC6F6}"/>
                  </a:ext>
                </a:extLst>
              </p:cNvPr>
              <p:cNvSpPr/>
              <p:nvPr/>
            </p:nvSpPr>
            <p:spPr>
              <a:xfrm>
                <a:off x="9604491" y="5892852"/>
                <a:ext cx="1329515" cy="71658"/>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5798868D-ED4D-7C40-9D53-6870DD595957}"/>
                </a:ext>
              </a:extLst>
            </p:cNvPr>
            <p:cNvGrpSpPr/>
            <p:nvPr/>
          </p:nvGrpSpPr>
          <p:grpSpPr>
            <a:xfrm>
              <a:off x="3303757" y="7517075"/>
              <a:ext cx="1329515" cy="260542"/>
              <a:chOff x="9604491" y="5009144"/>
              <a:chExt cx="1329515" cy="260542"/>
            </a:xfrm>
          </p:grpSpPr>
          <p:sp>
            <p:nvSpPr>
              <p:cNvPr id="111" name="Rectangle 110">
                <a:extLst>
                  <a:ext uri="{FF2B5EF4-FFF2-40B4-BE49-F238E27FC236}">
                    <a16:creationId xmlns:a16="http://schemas.microsoft.com/office/drawing/2014/main" id="{758BEE38-74EB-AF45-8E5C-9096D15C697B}"/>
                  </a:ext>
                </a:extLst>
              </p:cNvPr>
              <p:cNvSpPr/>
              <p:nvPr/>
            </p:nvSpPr>
            <p:spPr>
              <a:xfrm>
                <a:off x="9604491" y="5009144"/>
                <a:ext cx="1274791" cy="71658"/>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a:extLst>
                  <a:ext uri="{FF2B5EF4-FFF2-40B4-BE49-F238E27FC236}">
                    <a16:creationId xmlns:a16="http://schemas.microsoft.com/office/drawing/2014/main" id="{839CD3F0-A81A-614C-9000-C6D2C2A033FA}"/>
                  </a:ext>
                </a:extLst>
              </p:cNvPr>
              <p:cNvSpPr/>
              <p:nvPr/>
            </p:nvSpPr>
            <p:spPr>
              <a:xfrm>
                <a:off x="9604492" y="5198028"/>
                <a:ext cx="751782" cy="71658"/>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a:extLst>
                  <a:ext uri="{FF2B5EF4-FFF2-40B4-BE49-F238E27FC236}">
                    <a16:creationId xmlns:a16="http://schemas.microsoft.com/office/drawing/2014/main" id="{2B33CE0F-BB12-C54D-B41A-8E6C0652979F}"/>
                  </a:ext>
                </a:extLst>
              </p:cNvPr>
              <p:cNvSpPr/>
              <p:nvPr/>
            </p:nvSpPr>
            <p:spPr>
              <a:xfrm>
                <a:off x="9604491" y="5103142"/>
                <a:ext cx="1329515" cy="71658"/>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33552988-417F-E743-B614-D18528348310}"/>
                </a:ext>
              </a:extLst>
            </p:cNvPr>
            <p:cNvGrpSpPr/>
            <p:nvPr/>
          </p:nvGrpSpPr>
          <p:grpSpPr>
            <a:xfrm>
              <a:off x="5218958" y="6332512"/>
              <a:ext cx="1329515" cy="260542"/>
              <a:chOff x="9604491" y="5009144"/>
              <a:chExt cx="1329515" cy="260542"/>
            </a:xfrm>
          </p:grpSpPr>
          <p:sp>
            <p:nvSpPr>
              <p:cNvPr id="108" name="Rectangle 107">
                <a:extLst>
                  <a:ext uri="{FF2B5EF4-FFF2-40B4-BE49-F238E27FC236}">
                    <a16:creationId xmlns:a16="http://schemas.microsoft.com/office/drawing/2014/main" id="{5D9E8779-DEA3-D143-BD9F-167A0BA737BA}"/>
                  </a:ext>
                </a:extLst>
              </p:cNvPr>
              <p:cNvSpPr/>
              <p:nvPr/>
            </p:nvSpPr>
            <p:spPr>
              <a:xfrm>
                <a:off x="9604491" y="5009144"/>
                <a:ext cx="1274791" cy="71658"/>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a:extLst>
                  <a:ext uri="{FF2B5EF4-FFF2-40B4-BE49-F238E27FC236}">
                    <a16:creationId xmlns:a16="http://schemas.microsoft.com/office/drawing/2014/main" id="{3BEFCDD0-7AAD-804E-92DC-59C267145DBD}"/>
                  </a:ext>
                </a:extLst>
              </p:cNvPr>
              <p:cNvSpPr/>
              <p:nvPr/>
            </p:nvSpPr>
            <p:spPr>
              <a:xfrm>
                <a:off x="9604492" y="5198028"/>
                <a:ext cx="751782" cy="71658"/>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F8DE8C13-8018-3F48-BA34-960479C42878}"/>
                  </a:ext>
                </a:extLst>
              </p:cNvPr>
              <p:cNvSpPr/>
              <p:nvPr/>
            </p:nvSpPr>
            <p:spPr>
              <a:xfrm>
                <a:off x="9604491" y="5103142"/>
                <a:ext cx="1329515" cy="71658"/>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765DEEDA-4A67-C74D-9370-2FD835560106}"/>
                </a:ext>
              </a:extLst>
            </p:cNvPr>
            <p:cNvGrpSpPr/>
            <p:nvPr/>
          </p:nvGrpSpPr>
          <p:grpSpPr>
            <a:xfrm>
              <a:off x="5679622" y="6623198"/>
              <a:ext cx="868851" cy="259653"/>
              <a:chOff x="9604491" y="5009144"/>
              <a:chExt cx="868851" cy="259653"/>
            </a:xfrm>
          </p:grpSpPr>
          <p:sp>
            <p:nvSpPr>
              <p:cNvPr id="105" name="Rectangle 104">
                <a:extLst>
                  <a:ext uri="{FF2B5EF4-FFF2-40B4-BE49-F238E27FC236}">
                    <a16:creationId xmlns:a16="http://schemas.microsoft.com/office/drawing/2014/main" id="{963FF6CD-A887-CA4F-B1A6-5E48ABBBAAA1}"/>
                  </a:ext>
                </a:extLst>
              </p:cNvPr>
              <p:cNvSpPr/>
              <p:nvPr/>
            </p:nvSpPr>
            <p:spPr>
              <a:xfrm>
                <a:off x="9604491" y="5009144"/>
                <a:ext cx="814127" cy="7077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a:extLst>
                  <a:ext uri="{FF2B5EF4-FFF2-40B4-BE49-F238E27FC236}">
                    <a16:creationId xmlns:a16="http://schemas.microsoft.com/office/drawing/2014/main" id="{B05B664C-F1A2-D84F-B824-5FE238ED3B05}"/>
                  </a:ext>
                </a:extLst>
              </p:cNvPr>
              <p:cNvSpPr/>
              <p:nvPr/>
            </p:nvSpPr>
            <p:spPr>
              <a:xfrm>
                <a:off x="9604492" y="5198028"/>
                <a:ext cx="630743" cy="70769"/>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Rectangle 106">
                <a:extLst>
                  <a:ext uri="{FF2B5EF4-FFF2-40B4-BE49-F238E27FC236}">
                    <a16:creationId xmlns:a16="http://schemas.microsoft.com/office/drawing/2014/main" id="{416C83DC-CA84-6147-B85E-8FB6CB5A8F11}"/>
                  </a:ext>
                </a:extLst>
              </p:cNvPr>
              <p:cNvSpPr/>
              <p:nvPr/>
            </p:nvSpPr>
            <p:spPr>
              <a:xfrm>
                <a:off x="9604491" y="5103142"/>
                <a:ext cx="868851" cy="7077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669980D0-59DC-704F-A08F-B3CF7E69FE83}"/>
                </a:ext>
              </a:extLst>
            </p:cNvPr>
            <p:cNvGrpSpPr/>
            <p:nvPr/>
          </p:nvGrpSpPr>
          <p:grpSpPr>
            <a:xfrm>
              <a:off x="5679622" y="6921070"/>
              <a:ext cx="868851" cy="259653"/>
              <a:chOff x="9604491" y="5009144"/>
              <a:chExt cx="868851" cy="259653"/>
            </a:xfrm>
          </p:grpSpPr>
          <p:sp>
            <p:nvSpPr>
              <p:cNvPr id="102" name="Rectangle 101">
                <a:extLst>
                  <a:ext uri="{FF2B5EF4-FFF2-40B4-BE49-F238E27FC236}">
                    <a16:creationId xmlns:a16="http://schemas.microsoft.com/office/drawing/2014/main" id="{F5709D6C-E211-A047-9FDE-029544B579F3}"/>
                  </a:ext>
                </a:extLst>
              </p:cNvPr>
              <p:cNvSpPr/>
              <p:nvPr/>
            </p:nvSpPr>
            <p:spPr>
              <a:xfrm>
                <a:off x="9604491" y="5009144"/>
                <a:ext cx="814127" cy="7077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3397A865-89ED-9C45-B5C9-DD4F8C42817C}"/>
                  </a:ext>
                </a:extLst>
              </p:cNvPr>
              <p:cNvSpPr/>
              <p:nvPr/>
            </p:nvSpPr>
            <p:spPr>
              <a:xfrm>
                <a:off x="9604492" y="5198028"/>
                <a:ext cx="630743" cy="70769"/>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a:extLst>
                  <a:ext uri="{FF2B5EF4-FFF2-40B4-BE49-F238E27FC236}">
                    <a16:creationId xmlns:a16="http://schemas.microsoft.com/office/drawing/2014/main" id="{EB33CDE4-3DAD-B642-A918-414C0BC87906}"/>
                  </a:ext>
                </a:extLst>
              </p:cNvPr>
              <p:cNvSpPr/>
              <p:nvPr/>
            </p:nvSpPr>
            <p:spPr>
              <a:xfrm>
                <a:off x="9604491" y="5103142"/>
                <a:ext cx="868851" cy="7077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74E89A14-2839-964A-9414-AB1C97DA2D4E}"/>
                </a:ext>
              </a:extLst>
            </p:cNvPr>
            <p:cNvGrpSpPr/>
            <p:nvPr/>
          </p:nvGrpSpPr>
          <p:grpSpPr>
            <a:xfrm>
              <a:off x="5218958" y="7307745"/>
              <a:ext cx="1329515" cy="260542"/>
              <a:chOff x="9604491" y="5009144"/>
              <a:chExt cx="1329515" cy="260542"/>
            </a:xfrm>
          </p:grpSpPr>
          <p:sp>
            <p:nvSpPr>
              <p:cNvPr id="99" name="Rectangle 98">
                <a:extLst>
                  <a:ext uri="{FF2B5EF4-FFF2-40B4-BE49-F238E27FC236}">
                    <a16:creationId xmlns:a16="http://schemas.microsoft.com/office/drawing/2014/main" id="{261BD8FB-D5CC-5B44-BDCF-4C7573EBCEA7}"/>
                  </a:ext>
                </a:extLst>
              </p:cNvPr>
              <p:cNvSpPr/>
              <p:nvPr/>
            </p:nvSpPr>
            <p:spPr>
              <a:xfrm>
                <a:off x="9604491" y="5009144"/>
                <a:ext cx="1274791" cy="71658"/>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a:extLst>
                  <a:ext uri="{FF2B5EF4-FFF2-40B4-BE49-F238E27FC236}">
                    <a16:creationId xmlns:a16="http://schemas.microsoft.com/office/drawing/2014/main" id="{CE1BDBCD-C716-D246-B928-449F80A54D20}"/>
                  </a:ext>
                </a:extLst>
              </p:cNvPr>
              <p:cNvSpPr/>
              <p:nvPr/>
            </p:nvSpPr>
            <p:spPr>
              <a:xfrm>
                <a:off x="9604492" y="5198028"/>
                <a:ext cx="751782" cy="71658"/>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a16="http://schemas.microsoft.com/office/drawing/2014/main" id="{6F567CC0-08E5-5343-B21E-0881D46D6D52}"/>
                  </a:ext>
                </a:extLst>
              </p:cNvPr>
              <p:cNvSpPr/>
              <p:nvPr/>
            </p:nvSpPr>
            <p:spPr>
              <a:xfrm>
                <a:off x="9604491" y="5103142"/>
                <a:ext cx="1329515" cy="71658"/>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425027D6-06CC-3A42-9BBB-E7D9BFC42D33}"/>
                </a:ext>
              </a:extLst>
            </p:cNvPr>
            <p:cNvGrpSpPr/>
            <p:nvPr/>
          </p:nvGrpSpPr>
          <p:grpSpPr>
            <a:xfrm>
              <a:off x="5455062" y="2418996"/>
              <a:ext cx="1474687" cy="142033"/>
              <a:chOff x="4556972" y="166371"/>
              <a:chExt cx="2612180" cy="251589"/>
            </a:xfrm>
          </p:grpSpPr>
          <p:pic>
            <p:nvPicPr>
              <p:cNvPr id="84" name="Picture 83">
                <a:extLst>
                  <a:ext uri="{FF2B5EF4-FFF2-40B4-BE49-F238E27FC236}">
                    <a16:creationId xmlns:a16="http://schemas.microsoft.com/office/drawing/2014/main" id="{247F0D47-9739-9441-9B95-AEE9A76F2CB2}"/>
                  </a:ext>
                </a:extLst>
              </p:cNvPr>
              <p:cNvPicPr>
                <a:picLocks noChangeAspect="1"/>
              </p:cNvPicPr>
              <p:nvPr/>
            </p:nvPicPr>
            <p:blipFill>
              <a:blip r:embed="rId2"/>
              <a:stretch>
                <a:fillRect/>
              </a:stretch>
            </p:blipFill>
            <p:spPr>
              <a:xfrm>
                <a:off x="4556972" y="166371"/>
                <a:ext cx="199893" cy="251589"/>
              </a:xfrm>
              <a:prstGeom prst="rect">
                <a:avLst/>
              </a:prstGeom>
            </p:spPr>
          </p:pic>
          <p:pic>
            <p:nvPicPr>
              <p:cNvPr id="85" name="Picture 84">
                <a:extLst>
                  <a:ext uri="{FF2B5EF4-FFF2-40B4-BE49-F238E27FC236}">
                    <a16:creationId xmlns:a16="http://schemas.microsoft.com/office/drawing/2014/main" id="{38674A9B-3460-E34E-93BD-6EAD42E945C4}"/>
                  </a:ext>
                </a:extLst>
              </p:cNvPr>
              <p:cNvPicPr>
                <a:picLocks noChangeAspect="1"/>
              </p:cNvPicPr>
              <p:nvPr/>
            </p:nvPicPr>
            <p:blipFill>
              <a:blip r:embed="rId3"/>
              <a:stretch>
                <a:fillRect/>
              </a:stretch>
            </p:blipFill>
            <p:spPr>
              <a:xfrm>
                <a:off x="5522581" y="173265"/>
                <a:ext cx="206785" cy="237803"/>
              </a:xfrm>
              <a:prstGeom prst="rect">
                <a:avLst/>
              </a:prstGeom>
            </p:spPr>
          </p:pic>
          <p:pic>
            <p:nvPicPr>
              <p:cNvPr id="86" name="Picture 85">
                <a:extLst>
                  <a:ext uri="{FF2B5EF4-FFF2-40B4-BE49-F238E27FC236}">
                    <a16:creationId xmlns:a16="http://schemas.microsoft.com/office/drawing/2014/main" id="{AA771F3F-90C6-524D-B869-1A61958E0EDD}"/>
                  </a:ext>
                </a:extLst>
              </p:cNvPr>
              <p:cNvPicPr>
                <a:picLocks noChangeAspect="1"/>
              </p:cNvPicPr>
              <p:nvPr/>
            </p:nvPicPr>
            <p:blipFill>
              <a:blip r:embed="rId4"/>
              <a:stretch>
                <a:fillRect/>
              </a:stretch>
            </p:blipFill>
            <p:spPr>
              <a:xfrm>
                <a:off x="6907224" y="180515"/>
                <a:ext cx="261928" cy="206785"/>
              </a:xfrm>
              <a:prstGeom prst="rect">
                <a:avLst/>
              </a:prstGeom>
            </p:spPr>
          </p:pic>
          <p:sp>
            <p:nvSpPr>
              <p:cNvPr id="87" name="Rectangle 86">
                <a:extLst>
                  <a:ext uri="{FF2B5EF4-FFF2-40B4-BE49-F238E27FC236}">
                    <a16:creationId xmlns:a16="http://schemas.microsoft.com/office/drawing/2014/main" id="{5179AA23-0717-7049-A645-B36D357AFFA3}"/>
                  </a:ext>
                </a:extLst>
              </p:cNvPr>
              <p:cNvSpPr/>
              <p:nvPr/>
            </p:nvSpPr>
            <p:spPr>
              <a:xfrm>
                <a:off x="4817011"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spc="40" dirty="0"/>
                  <a:t>U1</a:t>
                </a:r>
              </a:p>
            </p:txBody>
          </p:sp>
          <p:sp>
            <p:nvSpPr>
              <p:cNvPr id="88" name="Rectangle 87">
                <a:extLst>
                  <a:ext uri="{FF2B5EF4-FFF2-40B4-BE49-F238E27FC236}">
                    <a16:creationId xmlns:a16="http://schemas.microsoft.com/office/drawing/2014/main" id="{8D539AEC-4618-AC43-8906-A44B612021E9}"/>
                  </a:ext>
                </a:extLst>
              </p:cNvPr>
              <p:cNvSpPr/>
              <p:nvPr/>
            </p:nvSpPr>
            <p:spPr>
              <a:xfrm>
                <a:off x="5092185"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spc="40" dirty="0"/>
                  <a:t>U2</a:t>
                </a:r>
              </a:p>
            </p:txBody>
          </p:sp>
          <p:grpSp>
            <p:nvGrpSpPr>
              <p:cNvPr id="89" name="Group 88">
                <a:extLst>
                  <a:ext uri="{FF2B5EF4-FFF2-40B4-BE49-F238E27FC236}">
                    <a16:creationId xmlns:a16="http://schemas.microsoft.com/office/drawing/2014/main" id="{0C933902-3D94-634B-A06A-85CC2FA75800}"/>
                  </a:ext>
                </a:extLst>
              </p:cNvPr>
              <p:cNvGrpSpPr/>
              <p:nvPr/>
            </p:nvGrpSpPr>
            <p:grpSpPr>
              <a:xfrm>
                <a:off x="5797754" y="219189"/>
                <a:ext cx="883274" cy="165434"/>
                <a:chOff x="5797754" y="431068"/>
                <a:chExt cx="883274" cy="165434"/>
              </a:xfrm>
            </p:grpSpPr>
            <p:sp>
              <p:nvSpPr>
                <p:cNvPr id="95" name="Hexagon 180">
                  <a:extLst>
                    <a:ext uri="{FF2B5EF4-FFF2-40B4-BE49-F238E27FC236}">
                      <a16:creationId xmlns:a16="http://schemas.microsoft.com/office/drawing/2014/main" id="{2868D19B-FDE9-6E40-B489-B760492DF415}"/>
                    </a:ext>
                  </a:extLst>
                </p:cNvPr>
                <p:cNvSpPr/>
                <p:nvPr/>
              </p:nvSpPr>
              <p:spPr>
                <a:xfrm>
                  <a:off x="5797754"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96" name="Hexagon 180">
                  <a:extLst>
                    <a:ext uri="{FF2B5EF4-FFF2-40B4-BE49-F238E27FC236}">
                      <a16:creationId xmlns:a16="http://schemas.microsoft.com/office/drawing/2014/main" id="{E3EA94ED-2BF0-D144-9FF1-C8A543BECA4F}"/>
                    </a:ext>
                  </a:extLst>
                </p:cNvPr>
                <p:cNvSpPr/>
                <p:nvPr/>
              </p:nvSpPr>
              <p:spPr>
                <a:xfrm>
                  <a:off x="6032500"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97" name="Hexagon 180">
                  <a:extLst>
                    <a:ext uri="{FF2B5EF4-FFF2-40B4-BE49-F238E27FC236}">
                      <a16:creationId xmlns:a16="http://schemas.microsoft.com/office/drawing/2014/main" id="{6A8E5AE0-6E6C-5C43-9E8F-A011796FBD05}"/>
                    </a:ext>
                  </a:extLst>
                </p:cNvPr>
                <p:cNvSpPr/>
                <p:nvPr/>
              </p:nvSpPr>
              <p:spPr>
                <a:xfrm>
                  <a:off x="6501993"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98" name="Hexagon 180">
                  <a:extLst>
                    <a:ext uri="{FF2B5EF4-FFF2-40B4-BE49-F238E27FC236}">
                      <a16:creationId xmlns:a16="http://schemas.microsoft.com/office/drawing/2014/main" id="{E4243325-2C36-E247-8D43-AD9E1F00327A}"/>
                    </a:ext>
                  </a:extLst>
                </p:cNvPr>
                <p:cNvSpPr/>
                <p:nvPr/>
              </p:nvSpPr>
              <p:spPr>
                <a:xfrm>
                  <a:off x="6267246"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grpSp>
          <p:grpSp>
            <p:nvGrpSpPr>
              <p:cNvPr id="90" name="Group 89">
                <a:extLst>
                  <a:ext uri="{FF2B5EF4-FFF2-40B4-BE49-F238E27FC236}">
                    <a16:creationId xmlns:a16="http://schemas.microsoft.com/office/drawing/2014/main" id="{0DC73138-891C-7045-A2D5-BD87AFAB5A61}"/>
                  </a:ext>
                </a:extLst>
              </p:cNvPr>
              <p:cNvGrpSpPr/>
              <p:nvPr/>
            </p:nvGrpSpPr>
            <p:grpSpPr>
              <a:xfrm>
                <a:off x="5797754" y="219189"/>
                <a:ext cx="879331" cy="160053"/>
                <a:chOff x="5797754" y="219189"/>
                <a:chExt cx="879331" cy="160053"/>
              </a:xfrm>
            </p:grpSpPr>
            <p:sp>
              <p:nvSpPr>
                <p:cNvPr id="91" name="TextBox 90">
                  <a:extLst>
                    <a:ext uri="{FF2B5EF4-FFF2-40B4-BE49-F238E27FC236}">
                      <a16:creationId xmlns:a16="http://schemas.microsoft.com/office/drawing/2014/main" id="{C2301C8E-7F21-4649-8554-6A70B267A233}"/>
                    </a:ext>
                  </a:extLst>
                </p:cNvPr>
                <p:cNvSpPr txBox="1"/>
                <p:nvPr/>
              </p:nvSpPr>
              <p:spPr>
                <a:xfrm>
                  <a:off x="6503314" y="219189"/>
                  <a:ext cx="173771" cy="160053"/>
                </a:xfrm>
                <a:prstGeom prst="rect">
                  <a:avLst/>
                </a:prstGeom>
                <a:noFill/>
              </p:spPr>
              <p:txBody>
                <a:bodyPr wrap="square" tIns="0" bIns="0" rtlCol="0" anchor="ctr">
                  <a:noAutofit/>
                </a:bodyPr>
                <a:lstStyle/>
                <a:p>
                  <a:pPr algn="ctr"/>
                  <a:r>
                    <a:rPr lang="en-US" sz="600" b="1" dirty="0">
                      <a:solidFill>
                        <a:schemeClr val="bg1"/>
                      </a:solidFill>
                      <a:latin typeface="Roboto" panose="02000000000000000000" pitchFamily="2" charset="0"/>
                      <a:ea typeface="Roboto" panose="02000000000000000000" pitchFamily="2" charset="0"/>
                    </a:rPr>
                    <a:t>6</a:t>
                  </a:r>
                </a:p>
              </p:txBody>
            </p:sp>
            <p:sp>
              <p:nvSpPr>
                <p:cNvPr id="92" name="TextBox 91">
                  <a:extLst>
                    <a:ext uri="{FF2B5EF4-FFF2-40B4-BE49-F238E27FC236}">
                      <a16:creationId xmlns:a16="http://schemas.microsoft.com/office/drawing/2014/main" id="{DE511B9C-B303-9E42-89F5-A22D4B844E9B}"/>
                    </a:ext>
                  </a:extLst>
                </p:cNvPr>
                <p:cNvSpPr txBox="1"/>
                <p:nvPr/>
              </p:nvSpPr>
              <p:spPr>
                <a:xfrm>
                  <a:off x="6269398" y="219189"/>
                  <a:ext cx="173771" cy="160053"/>
                </a:xfrm>
                <a:prstGeom prst="rect">
                  <a:avLst/>
                </a:prstGeom>
                <a:noFill/>
              </p:spPr>
              <p:txBody>
                <a:bodyPr wrap="square" tIns="0" bIns="0" rtlCol="0" anchor="ctr">
                  <a:noAutofit/>
                </a:bodyPr>
                <a:lstStyle/>
                <a:p>
                  <a:pPr algn="ctr"/>
                  <a:r>
                    <a:rPr lang="en-US" sz="600" b="1" dirty="0">
                      <a:solidFill>
                        <a:schemeClr val="bg1"/>
                      </a:solidFill>
                      <a:latin typeface="Roboto" panose="02000000000000000000" pitchFamily="2" charset="0"/>
                      <a:ea typeface="Roboto" panose="02000000000000000000" pitchFamily="2" charset="0"/>
                    </a:rPr>
                    <a:t>5</a:t>
                  </a:r>
                </a:p>
              </p:txBody>
            </p:sp>
            <p:sp>
              <p:nvSpPr>
                <p:cNvPr id="93" name="TextBox 92">
                  <a:extLst>
                    <a:ext uri="{FF2B5EF4-FFF2-40B4-BE49-F238E27FC236}">
                      <a16:creationId xmlns:a16="http://schemas.microsoft.com/office/drawing/2014/main" id="{EEBCC136-C2A3-CC4D-B7DA-3381FD65E29F}"/>
                    </a:ext>
                  </a:extLst>
                </p:cNvPr>
                <p:cNvSpPr txBox="1"/>
                <p:nvPr/>
              </p:nvSpPr>
              <p:spPr>
                <a:xfrm>
                  <a:off x="6033576" y="219189"/>
                  <a:ext cx="173771" cy="160053"/>
                </a:xfrm>
                <a:prstGeom prst="rect">
                  <a:avLst/>
                </a:prstGeom>
                <a:noFill/>
              </p:spPr>
              <p:txBody>
                <a:bodyPr wrap="square" tIns="0" bIns="0" rtlCol="0" anchor="ctr">
                  <a:noAutofit/>
                </a:bodyPr>
                <a:lstStyle/>
                <a:p>
                  <a:pPr algn="ctr"/>
                  <a:r>
                    <a:rPr lang="en-US" sz="600" b="1" dirty="0">
                      <a:solidFill>
                        <a:schemeClr val="bg1"/>
                      </a:solidFill>
                      <a:latin typeface="Roboto" panose="02000000000000000000" pitchFamily="2" charset="0"/>
                      <a:ea typeface="Roboto" panose="02000000000000000000" pitchFamily="2" charset="0"/>
                    </a:rPr>
                    <a:t>4</a:t>
                  </a:r>
                </a:p>
              </p:txBody>
            </p:sp>
            <p:sp>
              <p:nvSpPr>
                <p:cNvPr id="94" name="TextBox 93">
                  <a:extLst>
                    <a:ext uri="{FF2B5EF4-FFF2-40B4-BE49-F238E27FC236}">
                      <a16:creationId xmlns:a16="http://schemas.microsoft.com/office/drawing/2014/main" id="{C8841182-7752-C64E-B705-B74626E1695A}"/>
                    </a:ext>
                  </a:extLst>
                </p:cNvPr>
                <p:cNvSpPr txBox="1"/>
                <p:nvPr/>
              </p:nvSpPr>
              <p:spPr>
                <a:xfrm>
                  <a:off x="5797754" y="219189"/>
                  <a:ext cx="173771" cy="160053"/>
                </a:xfrm>
                <a:prstGeom prst="rect">
                  <a:avLst/>
                </a:prstGeom>
                <a:noFill/>
              </p:spPr>
              <p:txBody>
                <a:bodyPr wrap="square" tIns="0" bIns="0" rtlCol="0" anchor="ctr">
                  <a:noAutofit/>
                </a:bodyPr>
                <a:lstStyle/>
                <a:p>
                  <a:pPr algn="ctr"/>
                  <a:r>
                    <a:rPr lang="en-US" sz="600" b="1" dirty="0">
                      <a:solidFill>
                        <a:schemeClr val="bg1"/>
                      </a:solidFill>
                      <a:latin typeface="Roboto" panose="02000000000000000000" pitchFamily="2" charset="0"/>
                      <a:ea typeface="Roboto" panose="02000000000000000000" pitchFamily="2" charset="0"/>
                    </a:rPr>
                    <a:t>3</a:t>
                  </a:r>
                </a:p>
              </p:txBody>
            </p:sp>
          </p:grpSp>
        </p:grpSp>
        <p:grpSp>
          <p:nvGrpSpPr>
            <p:cNvPr id="80" name="Group 79">
              <a:extLst>
                <a:ext uri="{FF2B5EF4-FFF2-40B4-BE49-F238E27FC236}">
                  <a16:creationId xmlns:a16="http://schemas.microsoft.com/office/drawing/2014/main" id="{26B7CC82-3CD9-0347-BD02-CF0FB2AED642}"/>
                </a:ext>
              </a:extLst>
            </p:cNvPr>
            <p:cNvGrpSpPr/>
            <p:nvPr/>
          </p:nvGrpSpPr>
          <p:grpSpPr>
            <a:xfrm>
              <a:off x="3021042" y="2338465"/>
              <a:ext cx="723570" cy="872575"/>
              <a:chOff x="9321776" y="6620131"/>
              <a:chExt cx="723570" cy="872575"/>
            </a:xfrm>
          </p:grpSpPr>
          <p:sp>
            <p:nvSpPr>
              <p:cNvPr id="82" name="Rectangle 81">
                <a:extLst>
                  <a:ext uri="{FF2B5EF4-FFF2-40B4-BE49-F238E27FC236}">
                    <a16:creationId xmlns:a16="http://schemas.microsoft.com/office/drawing/2014/main" id="{95537E9E-B62B-FD49-AF3C-4CF3D4AA4C85}"/>
                  </a:ext>
                </a:extLst>
              </p:cNvPr>
              <p:cNvSpPr/>
              <p:nvPr/>
            </p:nvSpPr>
            <p:spPr>
              <a:xfrm>
                <a:off x="9321776" y="6620131"/>
                <a:ext cx="723570" cy="8725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108000" rIns="36000" rtlCol="0" anchor="t" anchorCtr="0"/>
              <a:lstStyle/>
              <a:p>
                <a:pPr algn="ctr"/>
                <a:r>
                  <a:rPr lang="en-US" sz="600" b="1" dirty="0">
                    <a:solidFill>
                      <a:srgbClr val="1E4D59"/>
                    </a:solidFill>
                    <a:cs typeface="Gill Sans Nova Ultra Bold" panose="020F0502020204030204" pitchFamily="34" charset="0"/>
                  </a:rPr>
                  <a:t>Activity 0.0.0</a:t>
                </a:r>
                <a:endParaRPr lang="en-US" sz="600" dirty="0"/>
              </a:p>
            </p:txBody>
          </p:sp>
          <p:pic>
            <p:nvPicPr>
              <p:cNvPr id="83" name="Picture 82">
                <a:extLst>
                  <a:ext uri="{FF2B5EF4-FFF2-40B4-BE49-F238E27FC236}">
                    <a16:creationId xmlns:a16="http://schemas.microsoft.com/office/drawing/2014/main" id="{0D23E15A-DDAA-544C-96ED-266AD6C9ECA4}"/>
                  </a:ext>
                </a:extLst>
              </p:cNvPr>
              <p:cNvPicPr>
                <a:picLocks noChangeAspect="1"/>
              </p:cNvPicPr>
              <p:nvPr/>
            </p:nvPicPr>
            <p:blipFill>
              <a:blip r:embed="rId7"/>
              <a:stretch>
                <a:fillRect/>
              </a:stretch>
            </p:blipFill>
            <p:spPr>
              <a:xfrm>
                <a:off x="9403659" y="6881225"/>
                <a:ext cx="559804" cy="533968"/>
              </a:xfrm>
              <a:prstGeom prst="rect">
                <a:avLst/>
              </a:prstGeom>
            </p:spPr>
          </p:pic>
        </p:grpSp>
        <p:sp>
          <p:nvSpPr>
            <p:cNvPr id="81" name="Rectangle 80">
              <a:extLst>
                <a:ext uri="{FF2B5EF4-FFF2-40B4-BE49-F238E27FC236}">
                  <a16:creationId xmlns:a16="http://schemas.microsoft.com/office/drawing/2014/main" id="{F8468025-4D56-9D4E-B23D-16D0CE30AEB9}"/>
                </a:ext>
              </a:extLst>
            </p:cNvPr>
            <p:cNvSpPr/>
            <p:nvPr/>
          </p:nvSpPr>
          <p:spPr>
            <a:xfrm>
              <a:off x="6160103" y="2574849"/>
              <a:ext cx="81063" cy="6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a:extLst>
                <a:ext uri="{FF2B5EF4-FFF2-40B4-BE49-F238E27FC236}">
                  <a16:creationId xmlns:a16="http://schemas.microsoft.com/office/drawing/2014/main" id="{BBB876D7-348C-6447-8622-8CE4703F851F}"/>
                </a:ext>
              </a:extLst>
            </p:cNvPr>
            <p:cNvSpPr/>
            <p:nvPr/>
          </p:nvSpPr>
          <p:spPr>
            <a:xfrm>
              <a:off x="2897378" y="2338465"/>
              <a:ext cx="4252838" cy="6014882"/>
            </a:xfrm>
            <a:prstGeom prst="rect">
              <a:avLst/>
            </a:prstGeom>
            <a:no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Rectangle 129">
            <a:extLst>
              <a:ext uri="{FF2B5EF4-FFF2-40B4-BE49-F238E27FC236}">
                <a16:creationId xmlns:a16="http://schemas.microsoft.com/office/drawing/2014/main" id="{89B5E854-A6BE-CE40-9107-E302C0E6013F}"/>
              </a:ext>
            </a:extLst>
          </p:cNvPr>
          <p:cNvSpPr/>
          <p:nvPr/>
        </p:nvSpPr>
        <p:spPr>
          <a:xfrm>
            <a:off x="449687" y="4220897"/>
            <a:ext cx="1217271" cy="209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a:extLst>
              <a:ext uri="{FF2B5EF4-FFF2-40B4-BE49-F238E27FC236}">
                <a16:creationId xmlns:a16="http://schemas.microsoft.com/office/drawing/2014/main" id="{94CB4D23-885C-C54C-A1BF-76F9CF3984D0}"/>
              </a:ext>
            </a:extLst>
          </p:cNvPr>
          <p:cNvSpPr/>
          <p:nvPr/>
        </p:nvSpPr>
        <p:spPr>
          <a:xfrm>
            <a:off x="449687" y="6169099"/>
            <a:ext cx="760665" cy="209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a:extLst>
              <a:ext uri="{FF2B5EF4-FFF2-40B4-BE49-F238E27FC236}">
                <a16:creationId xmlns:a16="http://schemas.microsoft.com/office/drawing/2014/main" id="{299FE4ED-318F-6048-80E6-EE78FB71EEF5}"/>
              </a:ext>
            </a:extLst>
          </p:cNvPr>
          <p:cNvSpPr/>
          <p:nvPr/>
        </p:nvSpPr>
        <p:spPr>
          <a:xfrm>
            <a:off x="449688" y="7957461"/>
            <a:ext cx="594186" cy="209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a:extLst>
              <a:ext uri="{FF2B5EF4-FFF2-40B4-BE49-F238E27FC236}">
                <a16:creationId xmlns:a16="http://schemas.microsoft.com/office/drawing/2014/main" id="{8EB5DAC5-15FA-D344-86D5-C92911F360B6}"/>
              </a:ext>
            </a:extLst>
          </p:cNvPr>
          <p:cNvSpPr/>
          <p:nvPr/>
        </p:nvSpPr>
        <p:spPr>
          <a:xfrm>
            <a:off x="3003076" y="8403915"/>
            <a:ext cx="959324" cy="209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Elbow Connector 12">
            <a:extLst>
              <a:ext uri="{FF2B5EF4-FFF2-40B4-BE49-F238E27FC236}">
                <a16:creationId xmlns:a16="http://schemas.microsoft.com/office/drawing/2014/main" id="{EF4850D0-E8FA-4643-8FBC-2CEC3885FB0D}"/>
              </a:ext>
            </a:extLst>
          </p:cNvPr>
          <p:cNvCxnSpPr/>
          <p:nvPr/>
        </p:nvCxnSpPr>
        <p:spPr>
          <a:xfrm>
            <a:off x="1536556" y="2342496"/>
            <a:ext cx="1484486" cy="101652"/>
          </a:xfrm>
          <a:prstGeom prst="bentConnector3">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8" name="Elbow Connector 137">
            <a:extLst>
              <a:ext uri="{FF2B5EF4-FFF2-40B4-BE49-F238E27FC236}">
                <a16:creationId xmlns:a16="http://schemas.microsoft.com/office/drawing/2014/main" id="{D8190507-00BA-3A43-AAC6-B20ABBE48EC8}"/>
              </a:ext>
            </a:extLst>
          </p:cNvPr>
          <p:cNvCxnSpPr>
            <a:cxnSpLocks/>
          </p:cNvCxnSpPr>
          <p:nvPr/>
        </p:nvCxnSpPr>
        <p:spPr>
          <a:xfrm flipV="1">
            <a:off x="1710728" y="3722914"/>
            <a:ext cx="1310314" cy="604462"/>
          </a:xfrm>
          <a:prstGeom prst="bentConnector3">
            <a:avLst>
              <a:gd name="adj1" fmla="val 75754"/>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9" name="Elbow Connector 138">
            <a:extLst>
              <a:ext uri="{FF2B5EF4-FFF2-40B4-BE49-F238E27FC236}">
                <a16:creationId xmlns:a16="http://schemas.microsoft.com/office/drawing/2014/main" id="{374500DE-8EED-B646-9D88-DBC0CD04DF6F}"/>
              </a:ext>
            </a:extLst>
          </p:cNvPr>
          <p:cNvCxnSpPr>
            <a:cxnSpLocks/>
          </p:cNvCxnSpPr>
          <p:nvPr/>
        </p:nvCxnSpPr>
        <p:spPr>
          <a:xfrm flipV="1">
            <a:off x="1207694" y="4430752"/>
            <a:ext cx="1923020" cy="1860428"/>
          </a:xfrm>
          <a:prstGeom prst="bentConnector3">
            <a:avLst>
              <a:gd name="adj1" fmla="val 82833"/>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0" name="Elbow Connector 139">
            <a:extLst>
              <a:ext uri="{FF2B5EF4-FFF2-40B4-BE49-F238E27FC236}">
                <a16:creationId xmlns:a16="http://schemas.microsoft.com/office/drawing/2014/main" id="{0F94CADD-D906-2A46-83EC-31CAA264B422}"/>
              </a:ext>
            </a:extLst>
          </p:cNvPr>
          <p:cNvCxnSpPr>
            <a:cxnSpLocks/>
          </p:cNvCxnSpPr>
          <p:nvPr/>
        </p:nvCxnSpPr>
        <p:spPr>
          <a:xfrm flipV="1">
            <a:off x="1011202" y="6039779"/>
            <a:ext cx="2119512" cy="2026753"/>
          </a:xfrm>
          <a:prstGeom prst="bentConnector3">
            <a:avLst>
              <a:gd name="adj1" fmla="val 94169"/>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6" name="Elbow Connector 145">
            <a:extLst>
              <a:ext uri="{FF2B5EF4-FFF2-40B4-BE49-F238E27FC236}">
                <a16:creationId xmlns:a16="http://schemas.microsoft.com/office/drawing/2014/main" id="{727CD34E-9326-454D-8A3D-68BF2D9B9C90}"/>
              </a:ext>
            </a:extLst>
          </p:cNvPr>
          <p:cNvCxnSpPr>
            <a:cxnSpLocks/>
          </p:cNvCxnSpPr>
          <p:nvPr/>
        </p:nvCxnSpPr>
        <p:spPr>
          <a:xfrm rot="5400000" flipH="1" flipV="1">
            <a:off x="1994122" y="4458883"/>
            <a:ext cx="5988417" cy="2119512"/>
          </a:xfrm>
          <a:prstGeom prst="bentConnector3">
            <a:avLst>
              <a:gd name="adj1" fmla="val 192"/>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49" name="Rectangle 148">
            <a:extLst>
              <a:ext uri="{FF2B5EF4-FFF2-40B4-BE49-F238E27FC236}">
                <a16:creationId xmlns:a16="http://schemas.microsoft.com/office/drawing/2014/main" id="{3B4459F4-CBED-DE43-A6AD-2790A5595230}"/>
              </a:ext>
            </a:extLst>
          </p:cNvPr>
          <p:cNvSpPr/>
          <p:nvPr/>
        </p:nvSpPr>
        <p:spPr>
          <a:xfrm>
            <a:off x="390525" y="2225475"/>
            <a:ext cx="2458778" cy="18339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pPr>
              <a:spcAft>
                <a:spcPts val="600"/>
              </a:spcAft>
            </a:pPr>
            <a:r>
              <a:rPr lang="en-US" sz="1000" b="1" dirty="0">
                <a:solidFill>
                  <a:schemeClr val="bg1"/>
                </a:solidFill>
              </a:rPr>
              <a:t>Activity number</a:t>
            </a:r>
          </a:p>
          <a:p>
            <a:pPr>
              <a:spcAft>
                <a:spcPts val="600"/>
              </a:spcAft>
            </a:pPr>
            <a:r>
              <a:rPr lang="en-US" sz="1000" dirty="0">
                <a:solidFill>
                  <a:schemeClr val="tx2"/>
                </a:solidFill>
              </a:rPr>
              <a:t>Activities have unique identifier numbers. These are set out using the relevant Key Action number, followed by the step number, and ending with an activity number. You don’t have to use every single activity, but for continuity try to use them in order from the smallest number (e.g. 3.1.1) to the largest number (e.g. 6.5.1).</a:t>
            </a:r>
          </a:p>
        </p:txBody>
      </p:sp>
      <p:sp>
        <p:nvSpPr>
          <p:cNvPr id="150" name="Rectangle 149">
            <a:extLst>
              <a:ext uri="{FF2B5EF4-FFF2-40B4-BE49-F238E27FC236}">
                <a16:creationId xmlns:a16="http://schemas.microsoft.com/office/drawing/2014/main" id="{E21B9A9E-ABDD-A942-8C0C-1710DA954ADB}"/>
              </a:ext>
            </a:extLst>
          </p:cNvPr>
          <p:cNvSpPr/>
          <p:nvPr/>
        </p:nvSpPr>
        <p:spPr>
          <a:xfrm>
            <a:off x="390525" y="4173677"/>
            <a:ext cx="2458778" cy="18339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pPr>
              <a:spcAft>
                <a:spcPts val="600"/>
              </a:spcAft>
            </a:pPr>
            <a:r>
              <a:rPr lang="en-US" sz="1000" b="1" dirty="0">
                <a:solidFill>
                  <a:schemeClr val="bg1"/>
                </a:solidFill>
              </a:rPr>
              <a:t>Quick information</a:t>
            </a:r>
          </a:p>
          <a:p>
            <a:pPr>
              <a:spcAft>
                <a:spcPts val="600"/>
              </a:spcAft>
            </a:pPr>
            <a:r>
              <a:rPr lang="en-US" sz="1000" dirty="0">
                <a:solidFill>
                  <a:schemeClr val="tx2"/>
                </a:solidFill>
              </a:rPr>
              <a:t>Three key pieces of information have been pulled out to make it quick to compare activities. The top icon represents the level of difficulty: one dark bar means the activity is ‘easy’; two dark bars meaning ‘moderate’; all three bars filled in means the activity is more difficult (though still designed for use at community level).</a:t>
            </a:r>
          </a:p>
        </p:txBody>
      </p:sp>
      <p:sp>
        <p:nvSpPr>
          <p:cNvPr id="151" name="Rectangle 150">
            <a:extLst>
              <a:ext uri="{FF2B5EF4-FFF2-40B4-BE49-F238E27FC236}">
                <a16:creationId xmlns:a16="http://schemas.microsoft.com/office/drawing/2014/main" id="{DE3002B2-1A75-9E46-A690-B39498B7EBEA}"/>
              </a:ext>
            </a:extLst>
          </p:cNvPr>
          <p:cNvSpPr/>
          <p:nvPr/>
        </p:nvSpPr>
        <p:spPr>
          <a:xfrm>
            <a:off x="390525" y="6121879"/>
            <a:ext cx="2458778" cy="1680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pPr>
              <a:spcAft>
                <a:spcPts val="600"/>
              </a:spcAft>
            </a:pPr>
            <a:r>
              <a:rPr lang="en-US" sz="1000" b="1" dirty="0">
                <a:solidFill>
                  <a:schemeClr val="bg1"/>
                </a:solidFill>
              </a:rPr>
              <a:t>Key points</a:t>
            </a:r>
          </a:p>
          <a:p>
            <a:pPr>
              <a:spcAft>
                <a:spcPts val="600"/>
              </a:spcAft>
            </a:pPr>
            <a:r>
              <a:rPr lang="en-US" sz="1000" dirty="0">
                <a:solidFill>
                  <a:schemeClr val="tx2"/>
                </a:solidFill>
              </a:rPr>
              <a:t>The </a:t>
            </a:r>
            <a:r>
              <a:rPr lang="en-US" sz="1000" i="1" dirty="0">
                <a:solidFill>
                  <a:schemeClr val="tx2"/>
                </a:solidFill>
              </a:rPr>
              <a:t>‘Key points for facilitators</a:t>
            </a:r>
            <a:r>
              <a:rPr lang="en-US" sz="1000" dirty="0">
                <a:solidFill>
                  <a:schemeClr val="tx2"/>
                </a:solidFill>
              </a:rPr>
              <a:t>’ contains information that will help the running of the activity go smoothly, and is informed by the experiences of those who have run the activity in the past. </a:t>
            </a:r>
            <a:r>
              <a:rPr lang="en-US" sz="1000" i="1" dirty="0">
                <a:solidFill>
                  <a:schemeClr val="tx2"/>
                </a:solidFill>
              </a:rPr>
              <a:t>‘Key learning points</a:t>
            </a:r>
            <a:r>
              <a:rPr lang="en-US" sz="1000" dirty="0">
                <a:solidFill>
                  <a:schemeClr val="tx2"/>
                </a:solidFill>
              </a:rPr>
              <a:t>’ tells you the reason for running the activity (i.e. what the participants will gain from completing the activity).</a:t>
            </a:r>
          </a:p>
        </p:txBody>
      </p:sp>
      <p:sp>
        <p:nvSpPr>
          <p:cNvPr id="152" name="Rectangle 151">
            <a:extLst>
              <a:ext uri="{FF2B5EF4-FFF2-40B4-BE49-F238E27FC236}">
                <a16:creationId xmlns:a16="http://schemas.microsoft.com/office/drawing/2014/main" id="{48ABD598-4B78-1B4D-B0DF-70048C216FDC}"/>
              </a:ext>
            </a:extLst>
          </p:cNvPr>
          <p:cNvSpPr/>
          <p:nvPr/>
        </p:nvSpPr>
        <p:spPr>
          <a:xfrm>
            <a:off x="390525" y="7910241"/>
            <a:ext cx="2458778" cy="1987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pPr>
              <a:spcAft>
                <a:spcPts val="600"/>
              </a:spcAft>
            </a:pPr>
            <a:r>
              <a:rPr lang="en-US" sz="1000" b="1" dirty="0">
                <a:solidFill>
                  <a:schemeClr val="bg1"/>
                </a:solidFill>
              </a:rPr>
              <a:t>Process</a:t>
            </a:r>
          </a:p>
          <a:p>
            <a:pPr>
              <a:spcAft>
                <a:spcPts val="600"/>
              </a:spcAft>
            </a:pPr>
            <a:r>
              <a:rPr lang="en-US" sz="1000" dirty="0">
                <a:solidFill>
                  <a:schemeClr val="tx2"/>
                </a:solidFill>
              </a:rPr>
              <a:t>Activities are described through a series of clear steps. Where appropriate, sometimes prompts are provided for the facilitator to conduct a conversation with those doing the activity. When this is the case, don’t just use the provided questions as a script – you can think on your feet and come up with your own conversation prompts based on what is happening in the room.</a:t>
            </a:r>
          </a:p>
        </p:txBody>
      </p:sp>
      <p:sp>
        <p:nvSpPr>
          <p:cNvPr id="153" name="Rectangle 152">
            <a:extLst>
              <a:ext uri="{FF2B5EF4-FFF2-40B4-BE49-F238E27FC236}">
                <a16:creationId xmlns:a16="http://schemas.microsoft.com/office/drawing/2014/main" id="{863D1904-A038-DC49-A377-9543550A920A}"/>
              </a:ext>
            </a:extLst>
          </p:cNvPr>
          <p:cNvSpPr/>
          <p:nvPr/>
        </p:nvSpPr>
        <p:spPr>
          <a:xfrm>
            <a:off x="2943913" y="8356695"/>
            <a:ext cx="4206302" cy="1526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pPr>
              <a:spcAft>
                <a:spcPts val="600"/>
              </a:spcAft>
            </a:pPr>
            <a:r>
              <a:rPr lang="en-US" sz="1000" b="1" dirty="0">
                <a:solidFill>
                  <a:schemeClr val="bg1"/>
                </a:solidFill>
              </a:rPr>
              <a:t>Navigation aid</a:t>
            </a:r>
          </a:p>
          <a:p>
            <a:pPr>
              <a:spcAft>
                <a:spcPts val="600"/>
              </a:spcAft>
            </a:pPr>
            <a:r>
              <a:rPr lang="en-US" sz="1000" dirty="0">
                <a:solidFill>
                  <a:schemeClr val="tx2"/>
                </a:solidFill>
              </a:rPr>
              <a:t>Along the top of most pages in this toolkit there are a series of icons. These refer to the overall structure of the document, and indicate how far through the toolkit you have progressed. The coloured icon is your current position, with all other sections referenced in grey. In this example we are looking at Part 2 (as indicated by the ‘shield’ icon from the section title page), and specifically we are looking at an activity from Key Action 3 (as indicated by the 3).</a:t>
            </a:r>
          </a:p>
        </p:txBody>
      </p:sp>
      <p:cxnSp>
        <p:nvCxnSpPr>
          <p:cNvPr id="9" name="Straight Connector 8">
            <a:extLst>
              <a:ext uri="{FF2B5EF4-FFF2-40B4-BE49-F238E27FC236}">
                <a16:creationId xmlns:a16="http://schemas.microsoft.com/office/drawing/2014/main" id="{A871E049-9392-BF4A-80FC-9C2B0E98E5EA}"/>
              </a:ext>
            </a:extLst>
          </p:cNvPr>
          <p:cNvCxnSpPr>
            <a:cxnSpLocks/>
          </p:cNvCxnSpPr>
          <p:nvPr/>
        </p:nvCxnSpPr>
        <p:spPr>
          <a:xfrm>
            <a:off x="3117075" y="5848154"/>
            <a:ext cx="1785125" cy="0"/>
          </a:xfrm>
          <a:prstGeom prst="line">
            <a:avLst/>
          </a:prstGeom>
          <a:ln>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4210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57C48-6A10-644F-B70F-A100257726CD}"/>
              </a:ext>
            </a:extLst>
          </p:cNvPr>
          <p:cNvSpPr>
            <a:spLocks noGrp="1"/>
          </p:cNvSpPr>
          <p:nvPr>
            <p:ph type="title"/>
          </p:nvPr>
        </p:nvSpPr>
        <p:spPr>
          <a:xfrm>
            <a:off x="1527174" y="390525"/>
            <a:ext cx="5638799" cy="1136650"/>
          </a:xfrm>
        </p:spPr>
        <p:txBody>
          <a:bodyPr lIns="144000" tIns="108000" anchor="ctr">
            <a:noAutofit/>
          </a:bodyPr>
          <a:lstStyle/>
          <a:p>
            <a:pPr lvl="0" defTabSz="457200">
              <a:lnSpc>
                <a:spcPct val="100000"/>
              </a:lnSpc>
              <a:spcBef>
                <a:spcPts val="0"/>
              </a:spcBef>
            </a:pPr>
            <a:r>
              <a:rPr lang="en-US" sz="2800" b="1" dirty="0">
                <a:solidFill>
                  <a:schemeClr val="accent1"/>
                </a:solidFill>
                <a:cs typeface="Gill Sans Nova Ultra Bold" panose="020F0502020204030204" pitchFamily="34" charset="0"/>
              </a:rPr>
              <a:t>Spaghetti marshmallow towers</a:t>
            </a:r>
            <a:endParaRPr lang="en-US" b="1" dirty="0">
              <a:solidFill>
                <a:schemeClr val="accent1"/>
              </a:solidFill>
              <a:cs typeface="Gill Sans Nova Ultra Bold" panose="020F0502020204030204" pitchFamily="34" charset="0"/>
            </a:endParaRPr>
          </a:p>
        </p:txBody>
      </p:sp>
      <p:sp>
        <p:nvSpPr>
          <p:cNvPr id="4" name="Footer Placeholder 3">
            <a:extLst>
              <a:ext uri="{FF2B5EF4-FFF2-40B4-BE49-F238E27FC236}">
                <a16:creationId xmlns:a16="http://schemas.microsoft.com/office/drawing/2014/main" id="{B43C581F-502D-8444-99B2-529104FD612C}"/>
              </a:ext>
            </a:extLst>
          </p:cNvPr>
          <p:cNvSpPr>
            <a:spLocks noGrp="1"/>
          </p:cNvSpPr>
          <p:nvPr>
            <p:ph type="ftr" sz="quarter" idx="11"/>
          </p:nvPr>
        </p:nvSpPr>
        <p:spPr/>
        <p:txBody>
          <a:bodyPr/>
          <a:lstStyle/>
          <a:p>
            <a:r>
              <a:rPr lang="en-AU" dirty="0"/>
              <a:t>Global Disaster Preparedness Center  |  Designing Solutions for Urban Community Resilience</a:t>
            </a:r>
            <a:endParaRPr lang="en-US" dirty="0"/>
          </a:p>
        </p:txBody>
      </p:sp>
      <p:sp>
        <p:nvSpPr>
          <p:cNvPr id="5" name="Slide Number Placeholder 4">
            <a:extLst>
              <a:ext uri="{FF2B5EF4-FFF2-40B4-BE49-F238E27FC236}">
                <a16:creationId xmlns:a16="http://schemas.microsoft.com/office/drawing/2014/main" id="{981D3E95-BB45-9E40-9397-5B3D5DBE21D7}"/>
              </a:ext>
            </a:extLst>
          </p:cNvPr>
          <p:cNvSpPr>
            <a:spLocks noGrp="1"/>
          </p:cNvSpPr>
          <p:nvPr>
            <p:ph type="sldNum" sz="quarter" idx="12"/>
          </p:nvPr>
        </p:nvSpPr>
        <p:spPr/>
        <p:txBody>
          <a:bodyPr/>
          <a:lstStyle/>
          <a:p>
            <a:fld id="{3332C684-C74E-B44D-82B0-F0756951FDF2}" type="slidenum">
              <a:rPr lang="en-US" smtClean="0"/>
              <a:t>20</a:t>
            </a:fld>
            <a:endParaRPr lang="en-US" dirty="0"/>
          </a:p>
        </p:txBody>
      </p:sp>
      <p:sp>
        <p:nvSpPr>
          <p:cNvPr id="62" name="Rectangle 61">
            <a:extLst>
              <a:ext uri="{FF2B5EF4-FFF2-40B4-BE49-F238E27FC236}">
                <a16:creationId xmlns:a16="http://schemas.microsoft.com/office/drawing/2014/main" id="{9089D42D-9943-E745-AEC5-E6098CAB5D16}"/>
              </a:ext>
            </a:extLst>
          </p:cNvPr>
          <p:cNvSpPr/>
          <p:nvPr/>
        </p:nvSpPr>
        <p:spPr>
          <a:xfrm>
            <a:off x="390525" y="6560438"/>
            <a:ext cx="3389314" cy="3620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noAutofit/>
          </a:bodyPr>
          <a:lstStyle/>
          <a:p>
            <a:pPr lvl="0">
              <a:spcAft>
                <a:spcPts val="600"/>
              </a:spcAft>
            </a:pPr>
            <a:r>
              <a:rPr lang="en-US" sz="1400" b="1" dirty="0">
                <a:solidFill>
                  <a:schemeClr val="accent1"/>
                </a:solidFill>
              </a:rPr>
              <a:t>Process</a:t>
            </a:r>
            <a:endParaRPr lang="en-US" sz="1000" dirty="0">
              <a:solidFill>
                <a:schemeClr val="accent1"/>
              </a:solidFill>
            </a:endParaRPr>
          </a:p>
          <a:p>
            <a:pPr marL="198900" indent="-198900">
              <a:spcAft>
                <a:spcPts val="600"/>
              </a:spcAft>
              <a:buFont typeface="+mj-lt"/>
              <a:buAutoNum type="arabicPeriod"/>
            </a:pPr>
            <a:r>
              <a:rPr lang="en-NZ" sz="1000" dirty="0">
                <a:solidFill>
                  <a:schemeClr val="accent1"/>
                </a:solidFill>
              </a:rPr>
              <a:t>Split the room into 4 groups. Set up each table up with 20 dry spaghetti sticks, 1 marshmallow, 1metre of string and 1metre of masking tape </a:t>
            </a:r>
          </a:p>
          <a:p>
            <a:pPr marL="198900" indent="-198900">
              <a:spcAft>
                <a:spcPts val="600"/>
              </a:spcAft>
              <a:buFont typeface="+mj-lt"/>
              <a:buAutoNum type="arabicPeriod"/>
            </a:pPr>
            <a:r>
              <a:rPr lang="en-NZ" sz="1000" dirty="0">
                <a:solidFill>
                  <a:schemeClr val="accent1"/>
                </a:solidFill>
              </a:rPr>
              <a:t>Split the room into 4 groups and explain their challenge is to build the tallest tower possible that will support the marshmallow. They can use the materials however they like. </a:t>
            </a:r>
          </a:p>
          <a:p>
            <a:pPr marL="198900" indent="-198900">
              <a:spcAft>
                <a:spcPts val="600"/>
              </a:spcAft>
              <a:buFont typeface="+mj-lt"/>
              <a:buAutoNum type="arabicPeriod"/>
            </a:pPr>
            <a:r>
              <a:rPr lang="en-NZ" sz="1000" dirty="0">
                <a:solidFill>
                  <a:schemeClr val="accent1"/>
                </a:solidFill>
              </a:rPr>
              <a:t>Set a timer for 15 minutes and go! </a:t>
            </a:r>
          </a:p>
          <a:p>
            <a:pPr marL="198900" indent="-198900">
              <a:spcAft>
                <a:spcPts val="600"/>
              </a:spcAft>
              <a:buFont typeface="+mj-lt"/>
              <a:buAutoNum type="arabicPeriod"/>
            </a:pPr>
            <a:r>
              <a:rPr lang="en-NZ" sz="1000" dirty="0">
                <a:solidFill>
                  <a:schemeClr val="accent1"/>
                </a:solidFill>
              </a:rPr>
              <a:t>Around the 10 minute mark, walk around the groups and ensure that each group has started to build something. Encourage them and make sure they know how much time they have left.</a:t>
            </a:r>
          </a:p>
          <a:p>
            <a:pPr marL="198900" indent="-198900">
              <a:spcAft>
                <a:spcPts val="600"/>
              </a:spcAft>
              <a:buFont typeface="+mj-lt"/>
              <a:buAutoNum type="arabicPeriod"/>
            </a:pPr>
            <a:r>
              <a:rPr lang="en-NZ" sz="1000" dirty="0">
                <a:solidFill>
                  <a:schemeClr val="accent1"/>
                </a:solidFill>
              </a:rPr>
              <a:t>When the 15 minutes are up, make everybody stand back from their towers. Judge which team is the winner - the team that has their marshmallow the highest distance off the table.  </a:t>
            </a:r>
          </a:p>
        </p:txBody>
      </p:sp>
      <p:sp>
        <p:nvSpPr>
          <p:cNvPr id="18" name="Rectangle 17">
            <a:extLst>
              <a:ext uri="{FF2B5EF4-FFF2-40B4-BE49-F238E27FC236}">
                <a16:creationId xmlns:a16="http://schemas.microsoft.com/office/drawing/2014/main" id="{B4DDF50E-AF25-3D41-A198-D2B01FE4401B}"/>
              </a:ext>
            </a:extLst>
          </p:cNvPr>
          <p:cNvSpPr/>
          <p:nvPr/>
        </p:nvSpPr>
        <p:spPr>
          <a:xfrm>
            <a:off x="390525" y="3490348"/>
            <a:ext cx="3389314" cy="2085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lvl="0">
              <a:spcAft>
                <a:spcPts val="1000"/>
              </a:spcAft>
            </a:pPr>
            <a:r>
              <a:rPr lang="en-US" sz="1400" b="1" dirty="0">
                <a:solidFill>
                  <a:schemeClr val="accent1"/>
                </a:solidFill>
              </a:rPr>
              <a:t>Key points for facilitators  </a:t>
            </a:r>
            <a:endParaRPr lang="en-US" sz="1400" dirty="0">
              <a:solidFill>
                <a:schemeClr val="accent1"/>
              </a:solidFill>
            </a:endParaRPr>
          </a:p>
          <a:p>
            <a:pPr marL="213750" indent="-213750">
              <a:spcAft>
                <a:spcPts val="400"/>
              </a:spcAft>
              <a:buFont typeface="Arial" panose="020B0604020202020204" pitchFamily="34" charset="0"/>
              <a:buChar char="•"/>
            </a:pPr>
            <a:r>
              <a:rPr lang="en-US" sz="1000" dirty="0">
                <a:solidFill>
                  <a:schemeClr val="accent1"/>
                </a:solidFill>
              </a:rPr>
              <a:t>You can substitute spaghetti and marshmallows with other local items like straws and different types of sweets</a:t>
            </a:r>
          </a:p>
          <a:p>
            <a:pPr lvl="0">
              <a:spcAft>
                <a:spcPts val="1000"/>
              </a:spcAft>
            </a:pPr>
            <a:r>
              <a:rPr lang="en-US" sz="1400" b="1" dirty="0">
                <a:solidFill>
                  <a:schemeClr val="accent1"/>
                </a:solidFill>
              </a:rPr>
              <a:t>Key learning points </a:t>
            </a:r>
            <a:endParaRPr lang="en-US" sz="1400" dirty="0">
              <a:solidFill>
                <a:schemeClr val="accent1"/>
              </a:solidFill>
            </a:endParaRPr>
          </a:p>
          <a:p>
            <a:pPr marL="213750" indent="-213750">
              <a:spcAft>
                <a:spcPts val="400"/>
              </a:spcAft>
              <a:buFont typeface="Arial" panose="020B0604020202020204" pitchFamily="34" charset="0"/>
              <a:buChar char="•"/>
            </a:pPr>
            <a:r>
              <a:rPr lang="en-US" sz="1000" dirty="0">
                <a:solidFill>
                  <a:schemeClr val="accent1"/>
                </a:solidFill>
              </a:rPr>
              <a:t>The teams that begin ‘building’ quickly usually end up the most successful through trial and error</a:t>
            </a:r>
          </a:p>
          <a:p>
            <a:pPr marL="213750" indent="-213750">
              <a:spcAft>
                <a:spcPts val="400"/>
              </a:spcAft>
              <a:buFont typeface="Arial" panose="020B0604020202020204" pitchFamily="34" charset="0"/>
              <a:buChar char="•"/>
            </a:pPr>
            <a:r>
              <a:rPr lang="en-US" sz="1000" dirty="0">
                <a:solidFill>
                  <a:schemeClr val="accent1"/>
                </a:solidFill>
              </a:rPr>
              <a:t>Prototyping early (and therefore failing early!) often leads to success</a:t>
            </a:r>
          </a:p>
        </p:txBody>
      </p:sp>
      <p:sp>
        <p:nvSpPr>
          <p:cNvPr id="20" name="Rectangle 19">
            <a:extLst>
              <a:ext uri="{FF2B5EF4-FFF2-40B4-BE49-F238E27FC236}">
                <a16:creationId xmlns:a16="http://schemas.microsoft.com/office/drawing/2014/main" id="{F8EB6B0F-083C-8B41-BFE9-DE6D63474B01}"/>
              </a:ext>
            </a:extLst>
          </p:cNvPr>
          <p:cNvSpPr/>
          <p:nvPr/>
        </p:nvSpPr>
        <p:spPr>
          <a:xfrm>
            <a:off x="3779838" y="6560438"/>
            <a:ext cx="3389314" cy="3620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noAutofit/>
          </a:bodyPr>
          <a:lstStyle/>
          <a:p>
            <a:pPr lvl="0">
              <a:spcAft>
                <a:spcPts val="600"/>
              </a:spcAft>
            </a:pPr>
            <a:endParaRPr lang="en-US" sz="1400" dirty="0">
              <a:solidFill>
                <a:schemeClr val="accent1"/>
              </a:solidFill>
            </a:endParaRPr>
          </a:p>
          <a:p>
            <a:pPr marL="228600" indent="-228600">
              <a:spcAft>
                <a:spcPts val="600"/>
              </a:spcAft>
              <a:buFont typeface="+mj-lt"/>
              <a:buAutoNum type="arabicPeriod" startAt="6"/>
            </a:pPr>
            <a:r>
              <a:rPr lang="en-AU" sz="1000" dirty="0">
                <a:solidFill>
                  <a:schemeClr val="accent1"/>
                </a:solidFill>
              </a:rPr>
              <a:t>Prompt with questions:</a:t>
            </a:r>
          </a:p>
          <a:p>
            <a:pPr marL="685800" lvl="1" indent="-228600">
              <a:spcAft>
                <a:spcPts val="600"/>
              </a:spcAft>
              <a:buFont typeface="+mj-lt"/>
              <a:buAutoNum type="alphaLcParenR"/>
            </a:pPr>
            <a:r>
              <a:rPr lang="en-NZ" sz="1000" i="1" dirty="0">
                <a:solidFill>
                  <a:schemeClr val="accent1"/>
                </a:solidFill>
              </a:rPr>
              <a:t>Why do you think that team had the highest structure? Probe for reasons beyond the physical structure itself.</a:t>
            </a:r>
          </a:p>
          <a:p>
            <a:pPr marL="685800" lvl="1" indent="-228600">
              <a:spcAft>
                <a:spcPts val="600"/>
              </a:spcAft>
              <a:buFont typeface="+mj-lt"/>
              <a:buAutoNum type="alphaLcParenR"/>
            </a:pPr>
            <a:r>
              <a:rPr lang="en-NZ" sz="1000" i="1" dirty="0">
                <a:solidFill>
                  <a:schemeClr val="accent1"/>
                </a:solidFill>
              </a:rPr>
              <a:t>What would you do differently if you did this exercise again? Why?</a:t>
            </a:r>
          </a:p>
          <a:p>
            <a:pPr marL="685800" lvl="1" indent="-228600">
              <a:spcAft>
                <a:spcPts val="600"/>
              </a:spcAft>
              <a:buFont typeface="+mj-lt"/>
              <a:buAutoNum type="alphaLcParenR"/>
            </a:pPr>
            <a:r>
              <a:rPr lang="en-NZ" sz="1000" i="1" dirty="0">
                <a:solidFill>
                  <a:schemeClr val="accent1"/>
                </a:solidFill>
              </a:rPr>
              <a:t>What can we learn from this when we begin to prototype our ideas?</a:t>
            </a:r>
          </a:p>
        </p:txBody>
      </p:sp>
      <p:pic>
        <p:nvPicPr>
          <p:cNvPr id="22" name="Picture 21">
            <a:extLst>
              <a:ext uri="{FF2B5EF4-FFF2-40B4-BE49-F238E27FC236}">
                <a16:creationId xmlns:a16="http://schemas.microsoft.com/office/drawing/2014/main" id="{E6F0257F-9553-4743-BE04-81E2584CA10D}"/>
              </a:ext>
            </a:extLst>
          </p:cNvPr>
          <p:cNvPicPr>
            <a:picLocks noChangeAspect="1"/>
          </p:cNvPicPr>
          <p:nvPr/>
        </p:nvPicPr>
        <p:blipFill>
          <a:blip r:embed="rId2"/>
          <a:stretch>
            <a:fillRect/>
          </a:stretch>
        </p:blipFill>
        <p:spPr>
          <a:xfrm>
            <a:off x="4556972" y="166371"/>
            <a:ext cx="199893" cy="251589"/>
          </a:xfrm>
          <a:prstGeom prst="rect">
            <a:avLst/>
          </a:prstGeom>
        </p:spPr>
      </p:pic>
      <p:pic>
        <p:nvPicPr>
          <p:cNvPr id="23" name="Picture 22">
            <a:extLst>
              <a:ext uri="{FF2B5EF4-FFF2-40B4-BE49-F238E27FC236}">
                <a16:creationId xmlns:a16="http://schemas.microsoft.com/office/drawing/2014/main" id="{D61DC058-1F13-2444-9A41-405D8B59C691}"/>
              </a:ext>
            </a:extLst>
          </p:cNvPr>
          <p:cNvPicPr>
            <a:picLocks noChangeAspect="1"/>
          </p:cNvPicPr>
          <p:nvPr/>
        </p:nvPicPr>
        <p:blipFill>
          <a:blip r:embed="rId3"/>
          <a:stretch>
            <a:fillRect/>
          </a:stretch>
        </p:blipFill>
        <p:spPr>
          <a:xfrm>
            <a:off x="5522581" y="173265"/>
            <a:ext cx="206785" cy="237803"/>
          </a:xfrm>
          <a:prstGeom prst="rect">
            <a:avLst/>
          </a:prstGeom>
        </p:spPr>
      </p:pic>
      <p:pic>
        <p:nvPicPr>
          <p:cNvPr id="24" name="Picture 23">
            <a:extLst>
              <a:ext uri="{FF2B5EF4-FFF2-40B4-BE49-F238E27FC236}">
                <a16:creationId xmlns:a16="http://schemas.microsoft.com/office/drawing/2014/main" id="{B00555A0-7BB3-0B49-806C-4DF868ACE93B}"/>
              </a:ext>
            </a:extLst>
          </p:cNvPr>
          <p:cNvPicPr>
            <a:picLocks noChangeAspect="1"/>
          </p:cNvPicPr>
          <p:nvPr/>
        </p:nvPicPr>
        <p:blipFill>
          <a:blip r:embed="rId4"/>
          <a:stretch>
            <a:fillRect/>
          </a:stretch>
        </p:blipFill>
        <p:spPr>
          <a:xfrm>
            <a:off x="6907224" y="180515"/>
            <a:ext cx="261928" cy="206785"/>
          </a:xfrm>
          <a:prstGeom prst="rect">
            <a:avLst/>
          </a:prstGeom>
        </p:spPr>
      </p:pic>
      <p:sp>
        <p:nvSpPr>
          <p:cNvPr id="25" name="Rectangle 24">
            <a:extLst>
              <a:ext uri="{FF2B5EF4-FFF2-40B4-BE49-F238E27FC236}">
                <a16:creationId xmlns:a16="http://schemas.microsoft.com/office/drawing/2014/main" id="{61B6F506-A041-F740-9274-D054B3E291F4}"/>
              </a:ext>
            </a:extLst>
          </p:cNvPr>
          <p:cNvSpPr/>
          <p:nvPr/>
        </p:nvSpPr>
        <p:spPr>
          <a:xfrm>
            <a:off x="4817011"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U1</a:t>
            </a:r>
          </a:p>
        </p:txBody>
      </p:sp>
      <p:sp>
        <p:nvSpPr>
          <p:cNvPr id="26" name="Rectangle 25">
            <a:extLst>
              <a:ext uri="{FF2B5EF4-FFF2-40B4-BE49-F238E27FC236}">
                <a16:creationId xmlns:a16="http://schemas.microsoft.com/office/drawing/2014/main" id="{2E50900B-9FF3-4641-9477-2C840CE491F1}"/>
              </a:ext>
            </a:extLst>
          </p:cNvPr>
          <p:cNvSpPr/>
          <p:nvPr/>
        </p:nvSpPr>
        <p:spPr>
          <a:xfrm>
            <a:off x="5092185"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U2</a:t>
            </a:r>
          </a:p>
        </p:txBody>
      </p:sp>
      <p:grpSp>
        <p:nvGrpSpPr>
          <p:cNvPr id="27" name="Group 26">
            <a:extLst>
              <a:ext uri="{FF2B5EF4-FFF2-40B4-BE49-F238E27FC236}">
                <a16:creationId xmlns:a16="http://schemas.microsoft.com/office/drawing/2014/main" id="{1AE68A5C-F90E-C548-84DD-1110E70AAC4E}"/>
              </a:ext>
            </a:extLst>
          </p:cNvPr>
          <p:cNvGrpSpPr/>
          <p:nvPr/>
        </p:nvGrpSpPr>
        <p:grpSpPr>
          <a:xfrm>
            <a:off x="5797754" y="219189"/>
            <a:ext cx="883274" cy="165434"/>
            <a:chOff x="5797754" y="431068"/>
            <a:chExt cx="883274" cy="165434"/>
          </a:xfrm>
        </p:grpSpPr>
        <p:sp>
          <p:nvSpPr>
            <p:cNvPr id="35" name="Hexagon 180">
              <a:extLst>
                <a:ext uri="{FF2B5EF4-FFF2-40B4-BE49-F238E27FC236}">
                  <a16:creationId xmlns:a16="http://schemas.microsoft.com/office/drawing/2014/main" id="{A95711A7-C94B-AE46-BE7A-1A01718039E8}"/>
                </a:ext>
              </a:extLst>
            </p:cNvPr>
            <p:cNvSpPr/>
            <p:nvPr/>
          </p:nvSpPr>
          <p:spPr>
            <a:xfrm>
              <a:off x="5797754"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6" name="Hexagon 180">
              <a:extLst>
                <a:ext uri="{FF2B5EF4-FFF2-40B4-BE49-F238E27FC236}">
                  <a16:creationId xmlns:a16="http://schemas.microsoft.com/office/drawing/2014/main" id="{71E2E4C8-F9F8-FD46-A905-5E764573EBA3}"/>
                </a:ext>
              </a:extLst>
            </p:cNvPr>
            <p:cNvSpPr/>
            <p:nvPr/>
          </p:nvSpPr>
          <p:spPr>
            <a:xfrm>
              <a:off x="6032500"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180">
              <a:extLst>
                <a:ext uri="{FF2B5EF4-FFF2-40B4-BE49-F238E27FC236}">
                  <a16:creationId xmlns:a16="http://schemas.microsoft.com/office/drawing/2014/main" id="{DE63E5E2-7AF5-BE44-AA3A-EDB2F7998884}"/>
                </a:ext>
              </a:extLst>
            </p:cNvPr>
            <p:cNvSpPr/>
            <p:nvPr/>
          </p:nvSpPr>
          <p:spPr>
            <a:xfrm>
              <a:off x="6501993"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Hexagon 180">
              <a:extLst>
                <a:ext uri="{FF2B5EF4-FFF2-40B4-BE49-F238E27FC236}">
                  <a16:creationId xmlns:a16="http://schemas.microsoft.com/office/drawing/2014/main" id="{25B61FA2-A7A8-FE47-B49B-DA4F529D61C8}"/>
                </a:ext>
              </a:extLst>
            </p:cNvPr>
            <p:cNvSpPr/>
            <p:nvPr/>
          </p:nvSpPr>
          <p:spPr>
            <a:xfrm>
              <a:off x="6267246"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Rectangle 38">
            <a:extLst>
              <a:ext uri="{FF2B5EF4-FFF2-40B4-BE49-F238E27FC236}">
                <a16:creationId xmlns:a16="http://schemas.microsoft.com/office/drawing/2014/main" id="{BFA818F7-0043-704E-A14A-CF0BAA574C63}"/>
              </a:ext>
            </a:extLst>
          </p:cNvPr>
          <p:cNvSpPr/>
          <p:nvPr/>
        </p:nvSpPr>
        <p:spPr>
          <a:xfrm>
            <a:off x="6048461" y="442748"/>
            <a:ext cx="144000"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01D706E4-8A0B-8C45-BA85-8808DCDDF70A}"/>
              </a:ext>
            </a:extLst>
          </p:cNvPr>
          <p:cNvGrpSpPr/>
          <p:nvPr/>
        </p:nvGrpSpPr>
        <p:grpSpPr>
          <a:xfrm>
            <a:off x="5797754" y="219189"/>
            <a:ext cx="879331" cy="160053"/>
            <a:chOff x="5797754" y="219189"/>
            <a:chExt cx="879331" cy="160053"/>
          </a:xfrm>
        </p:grpSpPr>
        <p:sp>
          <p:nvSpPr>
            <p:cNvPr id="42" name="TextBox 41">
              <a:extLst>
                <a:ext uri="{FF2B5EF4-FFF2-40B4-BE49-F238E27FC236}">
                  <a16:creationId xmlns:a16="http://schemas.microsoft.com/office/drawing/2014/main" id="{99889A3C-B82F-A14E-A785-00512D74537B}"/>
                </a:ext>
              </a:extLst>
            </p:cNvPr>
            <p:cNvSpPr txBox="1"/>
            <p:nvPr/>
          </p:nvSpPr>
          <p:spPr>
            <a:xfrm>
              <a:off x="650331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6</a:t>
              </a:r>
            </a:p>
          </p:txBody>
        </p:sp>
        <p:sp>
          <p:nvSpPr>
            <p:cNvPr id="43" name="TextBox 42">
              <a:extLst>
                <a:ext uri="{FF2B5EF4-FFF2-40B4-BE49-F238E27FC236}">
                  <a16:creationId xmlns:a16="http://schemas.microsoft.com/office/drawing/2014/main" id="{0D537BFF-7125-DB45-A6BC-D9B4DAD86BED}"/>
                </a:ext>
              </a:extLst>
            </p:cNvPr>
            <p:cNvSpPr txBox="1"/>
            <p:nvPr/>
          </p:nvSpPr>
          <p:spPr>
            <a:xfrm>
              <a:off x="6269398"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5</a:t>
              </a:r>
            </a:p>
          </p:txBody>
        </p:sp>
        <p:sp>
          <p:nvSpPr>
            <p:cNvPr id="44" name="TextBox 43">
              <a:extLst>
                <a:ext uri="{FF2B5EF4-FFF2-40B4-BE49-F238E27FC236}">
                  <a16:creationId xmlns:a16="http://schemas.microsoft.com/office/drawing/2014/main" id="{B9F4497B-3E95-B441-9AAB-FD5D9D36E4D1}"/>
                </a:ext>
              </a:extLst>
            </p:cNvPr>
            <p:cNvSpPr txBox="1"/>
            <p:nvPr/>
          </p:nvSpPr>
          <p:spPr>
            <a:xfrm>
              <a:off x="6033576"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4</a:t>
              </a:r>
            </a:p>
          </p:txBody>
        </p:sp>
        <p:sp>
          <p:nvSpPr>
            <p:cNvPr id="45" name="TextBox 44">
              <a:extLst>
                <a:ext uri="{FF2B5EF4-FFF2-40B4-BE49-F238E27FC236}">
                  <a16:creationId xmlns:a16="http://schemas.microsoft.com/office/drawing/2014/main" id="{4AC6698E-AD36-004B-BABF-038F2A67172D}"/>
                </a:ext>
              </a:extLst>
            </p:cNvPr>
            <p:cNvSpPr txBox="1"/>
            <p:nvPr/>
          </p:nvSpPr>
          <p:spPr>
            <a:xfrm>
              <a:off x="579775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3</a:t>
              </a:r>
            </a:p>
          </p:txBody>
        </p:sp>
      </p:grpSp>
      <p:sp>
        <p:nvSpPr>
          <p:cNvPr id="46" name="Rectangle 45">
            <a:extLst>
              <a:ext uri="{FF2B5EF4-FFF2-40B4-BE49-F238E27FC236}">
                <a16:creationId xmlns:a16="http://schemas.microsoft.com/office/drawing/2014/main" id="{799C85A2-75D7-5F4C-B9B9-DC45CA95A7EE}"/>
              </a:ext>
            </a:extLst>
          </p:cNvPr>
          <p:cNvSpPr/>
          <p:nvPr/>
        </p:nvSpPr>
        <p:spPr>
          <a:xfrm>
            <a:off x="245481" y="666"/>
            <a:ext cx="1281693" cy="15456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nchorCtr="0"/>
          <a:lstStyle/>
          <a:p>
            <a:pPr algn="ctr"/>
            <a:r>
              <a:rPr lang="en-US" sz="1200" b="1" dirty="0">
                <a:solidFill>
                  <a:srgbClr val="1E4D59"/>
                </a:solidFill>
                <a:cs typeface="Gill Sans Nova Ultra Bold" panose="020F0502020204030204" pitchFamily="34" charset="0"/>
              </a:rPr>
              <a:t>Activity 4.3.1</a:t>
            </a:r>
            <a:endParaRPr lang="en-US" sz="1200" dirty="0"/>
          </a:p>
        </p:txBody>
      </p:sp>
      <p:pic>
        <p:nvPicPr>
          <p:cNvPr id="47" name="Picture 46">
            <a:extLst>
              <a:ext uri="{FF2B5EF4-FFF2-40B4-BE49-F238E27FC236}">
                <a16:creationId xmlns:a16="http://schemas.microsoft.com/office/drawing/2014/main" id="{22FF99AA-7C03-844A-937E-D3411AB004AB}"/>
              </a:ext>
            </a:extLst>
          </p:cNvPr>
          <p:cNvPicPr>
            <a:picLocks noChangeAspect="1"/>
          </p:cNvPicPr>
          <p:nvPr/>
        </p:nvPicPr>
        <p:blipFill>
          <a:blip r:embed="rId5"/>
          <a:stretch>
            <a:fillRect/>
          </a:stretch>
        </p:blipFill>
        <p:spPr>
          <a:xfrm>
            <a:off x="390524" y="463153"/>
            <a:ext cx="991607" cy="945841"/>
          </a:xfrm>
          <a:prstGeom prst="rect">
            <a:avLst/>
          </a:prstGeom>
        </p:spPr>
      </p:pic>
      <p:cxnSp>
        <p:nvCxnSpPr>
          <p:cNvPr id="41" name="Straight Connector 40">
            <a:extLst>
              <a:ext uri="{FF2B5EF4-FFF2-40B4-BE49-F238E27FC236}">
                <a16:creationId xmlns:a16="http://schemas.microsoft.com/office/drawing/2014/main" id="{C1717FC5-37BB-DA4C-98D4-3FACF6CE50EE}"/>
              </a:ext>
            </a:extLst>
          </p:cNvPr>
          <p:cNvCxnSpPr>
            <a:cxnSpLocks/>
          </p:cNvCxnSpPr>
          <p:nvPr/>
        </p:nvCxnSpPr>
        <p:spPr>
          <a:xfrm flipH="1">
            <a:off x="390524" y="6412066"/>
            <a:ext cx="3158219" cy="1"/>
          </a:xfrm>
          <a:prstGeom prst="line">
            <a:avLst/>
          </a:prstGeom>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4A0B49D1-5CBA-4E43-9131-EC2E86105E18}"/>
              </a:ext>
            </a:extLst>
          </p:cNvPr>
          <p:cNvSpPr/>
          <p:nvPr/>
        </p:nvSpPr>
        <p:spPr>
          <a:xfrm>
            <a:off x="836332" y="1858243"/>
            <a:ext cx="2928526" cy="1603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pPr lvl="0">
              <a:spcAft>
                <a:spcPts val="2200"/>
              </a:spcAft>
            </a:pPr>
            <a:r>
              <a:rPr lang="en-US" sz="1000" dirty="0">
                <a:solidFill>
                  <a:schemeClr val="accent1"/>
                </a:solidFill>
              </a:rPr>
              <a:t>Difficulty: </a:t>
            </a:r>
            <a:r>
              <a:rPr lang="en-US" sz="1000" i="1" dirty="0">
                <a:solidFill>
                  <a:schemeClr val="accent1"/>
                </a:solidFill>
              </a:rPr>
              <a:t>Easy</a:t>
            </a:r>
            <a:endParaRPr lang="en-US" sz="1000" dirty="0">
              <a:solidFill>
                <a:schemeClr val="accent1"/>
              </a:solidFill>
            </a:endParaRPr>
          </a:p>
          <a:p>
            <a:pPr lvl="0">
              <a:spcAft>
                <a:spcPts val="400"/>
              </a:spcAft>
            </a:pPr>
            <a:r>
              <a:rPr lang="en-US" sz="1000" dirty="0">
                <a:solidFill>
                  <a:schemeClr val="accent1"/>
                </a:solidFill>
              </a:rPr>
              <a:t>Preparation time: </a:t>
            </a:r>
            <a:r>
              <a:rPr lang="en-US" sz="1000" i="1" dirty="0">
                <a:solidFill>
                  <a:schemeClr val="accent1"/>
                </a:solidFill>
              </a:rPr>
              <a:t>5 minutes</a:t>
            </a:r>
          </a:p>
          <a:p>
            <a:pPr lvl="0">
              <a:spcAft>
                <a:spcPts val="2200"/>
              </a:spcAft>
            </a:pPr>
            <a:r>
              <a:rPr lang="en-US" sz="1000" dirty="0">
                <a:solidFill>
                  <a:schemeClr val="accent1"/>
                </a:solidFill>
              </a:rPr>
              <a:t>Running time: </a:t>
            </a:r>
            <a:r>
              <a:rPr lang="en-US" sz="1000" i="1" dirty="0">
                <a:solidFill>
                  <a:schemeClr val="accent1"/>
                </a:solidFill>
              </a:rPr>
              <a:t>30 minutes</a:t>
            </a:r>
            <a:endParaRPr lang="en-US" sz="1000" dirty="0">
              <a:solidFill>
                <a:schemeClr val="accent1"/>
              </a:solidFill>
            </a:endParaRPr>
          </a:p>
          <a:p>
            <a:pPr lvl="0">
              <a:spcAft>
                <a:spcPts val="1000"/>
              </a:spcAft>
            </a:pPr>
            <a:r>
              <a:rPr lang="en-US" sz="1000" dirty="0">
                <a:solidFill>
                  <a:schemeClr val="accent1"/>
                </a:solidFill>
              </a:rPr>
              <a:t>Materials: </a:t>
            </a:r>
            <a:r>
              <a:rPr lang="en-US" sz="1000" i="1" dirty="0">
                <a:solidFill>
                  <a:schemeClr val="accent1"/>
                </a:solidFill>
              </a:rPr>
              <a:t>1 packet dried spaghetti, 1 packet marshmallows, string, masking tape</a:t>
            </a:r>
          </a:p>
        </p:txBody>
      </p:sp>
      <p:grpSp>
        <p:nvGrpSpPr>
          <p:cNvPr id="49" name="Group 48">
            <a:extLst>
              <a:ext uri="{FF2B5EF4-FFF2-40B4-BE49-F238E27FC236}">
                <a16:creationId xmlns:a16="http://schemas.microsoft.com/office/drawing/2014/main" id="{D2B640AD-CB83-4744-8322-FB5E6FA4B8CA}"/>
              </a:ext>
            </a:extLst>
          </p:cNvPr>
          <p:cNvGrpSpPr/>
          <p:nvPr/>
        </p:nvGrpSpPr>
        <p:grpSpPr>
          <a:xfrm>
            <a:off x="414768" y="1803007"/>
            <a:ext cx="373637" cy="297960"/>
            <a:chOff x="409362" y="2090841"/>
            <a:chExt cx="487634" cy="388868"/>
          </a:xfrm>
        </p:grpSpPr>
        <p:sp>
          <p:nvSpPr>
            <p:cNvPr id="50" name="Rectangle 49">
              <a:extLst>
                <a:ext uri="{FF2B5EF4-FFF2-40B4-BE49-F238E27FC236}">
                  <a16:creationId xmlns:a16="http://schemas.microsoft.com/office/drawing/2014/main" id="{2E7A04B1-4B89-A74A-A58E-E4363E2CCCD8}"/>
                </a:ext>
              </a:extLst>
            </p:cNvPr>
            <p:cNvSpPr/>
            <p:nvPr/>
          </p:nvSpPr>
          <p:spPr>
            <a:xfrm>
              <a:off x="767626" y="2090841"/>
              <a:ext cx="129370" cy="38886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1" name="Rectangle 50">
              <a:extLst>
                <a:ext uri="{FF2B5EF4-FFF2-40B4-BE49-F238E27FC236}">
                  <a16:creationId xmlns:a16="http://schemas.microsoft.com/office/drawing/2014/main" id="{A03F0023-E080-4A44-B001-F2CEECC4AF16}"/>
                </a:ext>
              </a:extLst>
            </p:cNvPr>
            <p:cNvSpPr/>
            <p:nvPr/>
          </p:nvSpPr>
          <p:spPr>
            <a:xfrm>
              <a:off x="409362" y="2363048"/>
              <a:ext cx="129370" cy="116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A34D6FED-75EB-B14A-9F5B-D76E68AE8B91}"/>
                </a:ext>
              </a:extLst>
            </p:cNvPr>
            <p:cNvSpPr/>
            <p:nvPr/>
          </p:nvSpPr>
          <p:spPr>
            <a:xfrm>
              <a:off x="587587" y="2246388"/>
              <a:ext cx="129370" cy="2333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3" name="Picture 52">
            <a:extLst>
              <a:ext uri="{FF2B5EF4-FFF2-40B4-BE49-F238E27FC236}">
                <a16:creationId xmlns:a16="http://schemas.microsoft.com/office/drawing/2014/main" id="{A82E80CF-D97F-1C41-ACDC-DA0F880E0A68}"/>
              </a:ext>
            </a:extLst>
          </p:cNvPr>
          <p:cNvPicPr>
            <a:picLocks noChangeAspect="1"/>
          </p:cNvPicPr>
          <p:nvPr/>
        </p:nvPicPr>
        <p:blipFill>
          <a:blip r:embed="rId6"/>
          <a:stretch>
            <a:fillRect/>
          </a:stretch>
        </p:blipFill>
        <p:spPr>
          <a:xfrm>
            <a:off x="441510" y="2364826"/>
            <a:ext cx="357387" cy="357387"/>
          </a:xfrm>
          <a:prstGeom prst="rect">
            <a:avLst/>
          </a:prstGeom>
        </p:spPr>
      </p:pic>
      <p:pic>
        <p:nvPicPr>
          <p:cNvPr id="54" name="Picture 53">
            <a:extLst>
              <a:ext uri="{FF2B5EF4-FFF2-40B4-BE49-F238E27FC236}">
                <a16:creationId xmlns:a16="http://schemas.microsoft.com/office/drawing/2014/main" id="{03B0667B-7509-F34B-B2BA-65A8E2F401BC}"/>
              </a:ext>
            </a:extLst>
          </p:cNvPr>
          <p:cNvPicPr>
            <a:picLocks noChangeAspect="1"/>
          </p:cNvPicPr>
          <p:nvPr/>
        </p:nvPicPr>
        <p:blipFill>
          <a:blip r:embed="rId7"/>
          <a:stretch>
            <a:fillRect/>
          </a:stretch>
        </p:blipFill>
        <p:spPr>
          <a:xfrm>
            <a:off x="441510" y="2952578"/>
            <a:ext cx="353147" cy="335490"/>
          </a:xfrm>
          <a:prstGeom prst="rect">
            <a:avLst/>
          </a:prstGeom>
        </p:spPr>
      </p:pic>
    </p:spTree>
    <p:extLst>
      <p:ext uri="{BB962C8B-B14F-4D97-AF65-F5344CB8AC3E}">
        <p14:creationId xmlns:p14="http://schemas.microsoft.com/office/powerpoint/2010/main" val="2069420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57C48-6A10-644F-B70F-A100257726CD}"/>
              </a:ext>
            </a:extLst>
          </p:cNvPr>
          <p:cNvSpPr>
            <a:spLocks noGrp="1"/>
          </p:cNvSpPr>
          <p:nvPr>
            <p:ph type="title"/>
          </p:nvPr>
        </p:nvSpPr>
        <p:spPr>
          <a:xfrm>
            <a:off x="1527174" y="390525"/>
            <a:ext cx="5638799" cy="1136650"/>
          </a:xfrm>
        </p:spPr>
        <p:txBody>
          <a:bodyPr lIns="144000" tIns="108000" anchor="ctr">
            <a:noAutofit/>
          </a:bodyPr>
          <a:lstStyle/>
          <a:p>
            <a:pPr lvl="0" defTabSz="457200">
              <a:lnSpc>
                <a:spcPct val="100000"/>
              </a:lnSpc>
              <a:spcBef>
                <a:spcPts val="0"/>
              </a:spcBef>
            </a:pPr>
            <a:r>
              <a:rPr lang="en-US" sz="2800" b="1" dirty="0">
                <a:solidFill>
                  <a:schemeClr val="accent1"/>
                </a:solidFill>
                <a:ea typeface="+mn-ea"/>
                <a:cs typeface="Gill Sans Nova Ultra Bold" panose="020F0502020204030204" pitchFamily="34" charset="0"/>
              </a:rPr>
              <a:t>Solution prototyping</a:t>
            </a:r>
            <a:endParaRPr lang="en-US" b="1" dirty="0">
              <a:solidFill>
                <a:schemeClr val="accent1"/>
              </a:solidFill>
              <a:cs typeface="Gill Sans Nova Ultra Bold" panose="020F0502020204030204" pitchFamily="34" charset="0"/>
            </a:endParaRPr>
          </a:p>
        </p:txBody>
      </p:sp>
      <p:sp>
        <p:nvSpPr>
          <p:cNvPr id="4" name="Footer Placeholder 3">
            <a:extLst>
              <a:ext uri="{FF2B5EF4-FFF2-40B4-BE49-F238E27FC236}">
                <a16:creationId xmlns:a16="http://schemas.microsoft.com/office/drawing/2014/main" id="{B43C581F-502D-8444-99B2-529104FD612C}"/>
              </a:ext>
            </a:extLst>
          </p:cNvPr>
          <p:cNvSpPr>
            <a:spLocks noGrp="1"/>
          </p:cNvSpPr>
          <p:nvPr>
            <p:ph type="ftr" sz="quarter" idx="11"/>
          </p:nvPr>
        </p:nvSpPr>
        <p:spPr/>
        <p:txBody>
          <a:bodyPr/>
          <a:lstStyle/>
          <a:p>
            <a:r>
              <a:rPr lang="en-AU" dirty="0"/>
              <a:t>Global Disaster Preparedness Center  |  Designing Solutions for Urban Community Resilience</a:t>
            </a:r>
            <a:endParaRPr lang="en-US" dirty="0"/>
          </a:p>
        </p:txBody>
      </p:sp>
      <p:sp>
        <p:nvSpPr>
          <p:cNvPr id="5" name="Slide Number Placeholder 4">
            <a:extLst>
              <a:ext uri="{FF2B5EF4-FFF2-40B4-BE49-F238E27FC236}">
                <a16:creationId xmlns:a16="http://schemas.microsoft.com/office/drawing/2014/main" id="{981D3E95-BB45-9E40-9397-5B3D5DBE21D7}"/>
              </a:ext>
            </a:extLst>
          </p:cNvPr>
          <p:cNvSpPr>
            <a:spLocks noGrp="1"/>
          </p:cNvSpPr>
          <p:nvPr>
            <p:ph type="sldNum" sz="quarter" idx="12"/>
          </p:nvPr>
        </p:nvSpPr>
        <p:spPr/>
        <p:txBody>
          <a:bodyPr/>
          <a:lstStyle/>
          <a:p>
            <a:fld id="{3332C684-C74E-B44D-82B0-F0756951FDF2}" type="slidenum">
              <a:rPr lang="en-US" smtClean="0"/>
              <a:t>21</a:t>
            </a:fld>
            <a:endParaRPr lang="en-US" dirty="0"/>
          </a:p>
        </p:txBody>
      </p:sp>
      <p:sp>
        <p:nvSpPr>
          <p:cNvPr id="62" name="Rectangle 61">
            <a:extLst>
              <a:ext uri="{FF2B5EF4-FFF2-40B4-BE49-F238E27FC236}">
                <a16:creationId xmlns:a16="http://schemas.microsoft.com/office/drawing/2014/main" id="{9089D42D-9943-E745-AEC5-E6098CAB5D16}"/>
              </a:ext>
            </a:extLst>
          </p:cNvPr>
          <p:cNvSpPr/>
          <p:nvPr/>
        </p:nvSpPr>
        <p:spPr>
          <a:xfrm>
            <a:off x="390525" y="6586674"/>
            <a:ext cx="3389314" cy="3620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noAutofit/>
          </a:bodyPr>
          <a:lstStyle/>
          <a:p>
            <a:pPr lvl="0">
              <a:spcAft>
                <a:spcPts val="600"/>
              </a:spcAft>
            </a:pPr>
            <a:r>
              <a:rPr lang="en-US" sz="1400" b="1" dirty="0">
                <a:solidFill>
                  <a:schemeClr val="accent1"/>
                </a:solidFill>
              </a:rPr>
              <a:t>Process</a:t>
            </a:r>
            <a:endParaRPr lang="en-US" sz="1000" dirty="0">
              <a:solidFill>
                <a:schemeClr val="accent1"/>
              </a:solidFill>
            </a:endParaRPr>
          </a:p>
          <a:p>
            <a:pPr marL="198900" indent="-198900">
              <a:spcAft>
                <a:spcPts val="600"/>
              </a:spcAft>
              <a:buFont typeface="+mj-lt"/>
              <a:buAutoNum type="arabicPeriod"/>
            </a:pPr>
            <a:r>
              <a:rPr lang="en-NZ" sz="1000" dirty="0">
                <a:solidFill>
                  <a:schemeClr val="accent1"/>
                </a:solidFill>
              </a:rPr>
              <a:t>The first part of the session requires the participants to complete the ‘solution overview’ worksheet, describing the challenge or problem state, the desired future outcomes, what the features of the idea are, how it works and who the stakeholders are. The template can be found in the Resource Library. This should take around 15 minutes. </a:t>
            </a:r>
          </a:p>
          <a:p>
            <a:pPr marL="198900" indent="-198900">
              <a:spcAft>
                <a:spcPts val="600"/>
              </a:spcAft>
              <a:buFont typeface="+mj-lt"/>
              <a:buAutoNum type="arabicPeriod"/>
            </a:pPr>
            <a:r>
              <a:rPr lang="en-NZ" sz="1000" dirty="0">
                <a:solidFill>
                  <a:schemeClr val="accent1"/>
                </a:solidFill>
              </a:rPr>
              <a:t>Once each group has completed their solution overview worksheet, explain to participants why prototyping is important:</a:t>
            </a:r>
          </a:p>
          <a:p>
            <a:pPr marL="656100" lvl="1" indent="-198900">
              <a:spcAft>
                <a:spcPts val="600"/>
              </a:spcAft>
              <a:buFont typeface="Arial" panose="020B0604020202020204" pitchFamily="34" charset="0"/>
              <a:buChar char="•"/>
            </a:pPr>
            <a:r>
              <a:rPr lang="en-NZ" sz="1000" dirty="0">
                <a:solidFill>
                  <a:schemeClr val="accent1"/>
                </a:solidFill>
              </a:rPr>
              <a:t>It helps us to make our ideas tangible</a:t>
            </a:r>
          </a:p>
          <a:p>
            <a:pPr marL="656100" lvl="1" indent="-198900">
              <a:spcAft>
                <a:spcPts val="600"/>
              </a:spcAft>
              <a:buFont typeface="Arial" panose="020B0604020202020204" pitchFamily="34" charset="0"/>
              <a:buChar char="•"/>
            </a:pPr>
            <a:r>
              <a:rPr lang="en-NZ" sz="1000" dirty="0">
                <a:solidFill>
                  <a:schemeClr val="accent1"/>
                </a:solidFill>
              </a:rPr>
              <a:t>It gives us something physical to share with users during testing and makes it easier to explain</a:t>
            </a:r>
          </a:p>
          <a:p>
            <a:pPr marL="656100" lvl="1" indent="-198900">
              <a:spcAft>
                <a:spcPts val="600"/>
              </a:spcAft>
              <a:buFont typeface="Arial" panose="020B0604020202020204" pitchFamily="34" charset="0"/>
              <a:buChar char="•"/>
            </a:pPr>
            <a:r>
              <a:rPr lang="en-NZ" sz="1000" dirty="0">
                <a:solidFill>
                  <a:schemeClr val="accent1"/>
                </a:solidFill>
              </a:rPr>
              <a:t>It takes the emphasis off the person who is sharing the idea and puts it onto the idea itself</a:t>
            </a:r>
          </a:p>
        </p:txBody>
      </p:sp>
      <p:sp>
        <p:nvSpPr>
          <p:cNvPr id="18" name="Rectangle 17">
            <a:extLst>
              <a:ext uri="{FF2B5EF4-FFF2-40B4-BE49-F238E27FC236}">
                <a16:creationId xmlns:a16="http://schemas.microsoft.com/office/drawing/2014/main" id="{B4DDF50E-AF25-3D41-A198-D2B01FE4401B}"/>
              </a:ext>
            </a:extLst>
          </p:cNvPr>
          <p:cNvSpPr/>
          <p:nvPr/>
        </p:nvSpPr>
        <p:spPr>
          <a:xfrm>
            <a:off x="390525" y="3613437"/>
            <a:ext cx="3389314" cy="20083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lvl="0">
              <a:spcAft>
                <a:spcPts val="1000"/>
              </a:spcAft>
            </a:pPr>
            <a:r>
              <a:rPr lang="en-US" sz="1400" b="1" dirty="0">
                <a:solidFill>
                  <a:schemeClr val="accent1"/>
                </a:solidFill>
              </a:rPr>
              <a:t>Key points for facilitators  </a:t>
            </a:r>
            <a:endParaRPr lang="en-US" sz="1400" dirty="0">
              <a:solidFill>
                <a:schemeClr val="accent1"/>
              </a:solidFill>
            </a:endParaRPr>
          </a:p>
          <a:p>
            <a:pPr marL="213750" indent="-213750">
              <a:spcAft>
                <a:spcPts val="400"/>
              </a:spcAft>
              <a:buFont typeface="Arial" panose="020B0604020202020204" pitchFamily="34" charset="0"/>
              <a:buChar char="•"/>
            </a:pPr>
            <a:r>
              <a:rPr lang="en-US" sz="1000" dirty="0">
                <a:solidFill>
                  <a:schemeClr val="accent1"/>
                </a:solidFill>
              </a:rPr>
              <a:t>Encourage participants to get creative in how they explain their idea through prototyping, but make sure they are clear on the features of their idea first (the features can evolve as they build their idea)</a:t>
            </a:r>
          </a:p>
          <a:p>
            <a:pPr lvl="0">
              <a:spcBef>
                <a:spcPts val="1000"/>
              </a:spcBef>
              <a:spcAft>
                <a:spcPts val="1000"/>
              </a:spcAft>
            </a:pPr>
            <a:r>
              <a:rPr lang="en-US" sz="1400" b="1" dirty="0">
                <a:solidFill>
                  <a:srgbClr val="1E4D59"/>
                </a:solidFill>
              </a:rPr>
              <a:t>Key learning point </a:t>
            </a:r>
            <a:endParaRPr lang="en-US" sz="1400" dirty="0">
              <a:solidFill>
                <a:srgbClr val="1E4D59"/>
              </a:solidFill>
            </a:endParaRPr>
          </a:p>
          <a:p>
            <a:pPr marL="213750" lvl="0" indent="-213750">
              <a:spcAft>
                <a:spcPts val="400"/>
              </a:spcAft>
              <a:buFont typeface="Arial" panose="020B0604020202020204" pitchFamily="34" charset="0"/>
              <a:buChar char="•"/>
            </a:pPr>
            <a:r>
              <a:rPr lang="en-US" sz="1000" dirty="0">
                <a:solidFill>
                  <a:srgbClr val="1E4D59"/>
                </a:solidFill>
              </a:rPr>
              <a:t>Prototyping helps make ideas tangible and makes them easier to explain to users during testing</a:t>
            </a:r>
          </a:p>
        </p:txBody>
      </p:sp>
      <p:sp>
        <p:nvSpPr>
          <p:cNvPr id="23" name="Rectangle 22">
            <a:extLst>
              <a:ext uri="{FF2B5EF4-FFF2-40B4-BE49-F238E27FC236}">
                <a16:creationId xmlns:a16="http://schemas.microsoft.com/office/drawing/2014/main" id="{F0A64B8F-1112-4B45-A264-EEE6E81D4FFA}"/>
              </a:ext>
            </a:extLst>
          </p:cNvPr>
          <p:cNvSpPr/>
          <p:nvPr/>
        </p:nvSpPr>
        <p:spPr>
          <a:xfrm>
            <a:off x="3779838" y="6562688"/>
            <a:ext cx="3389314" cy="3620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noAutofit/>
          </a:bodyPr>
          <a:lstStyle/>
          <a:p>
            <a:pPr lvl="0">
              <a:spcAft>
                <a:spcPts val="600"/>
              </a:spcAft>
            </a:pPr>
            <a:endParaRPr lang="en-US" sz="1400" dirty="0">
              <a:solidFill>
                <a:schemeClr val="accent1"/>
              </a:solidFill>
            </a:endParaRPr>
          </a:p>
          <a:p>
            <a:pPr marL="228600" indent="-228600">
              <a:spcAft>
                <a:spcPts val="600"/>
              </a:spcAft>
              <a:buFont typeface="+mj-lt"/>
              <a:buAutoNum type="arabicPeriod" startAt="3"/>
            </a:pPr>
            <a:r>
              <a:rPr lang="en-NZ" sz="1000" dirty="0">
                <a:solidFill>
                  <a:schemeClr val="accent1"/>
                </a:solidFill>
              </a:rPr>
              <a:t>Share examples of prototypes and storyboards for inspiration (in Resource Library).</a:t>
            </a:r>
            <a:endParaRPr lang="en-NZ" sz="1000" dirty="0">
              <a:solidFill>
                <a:schemeClr val="accent5"/>
              </a:solidFill>
            </a:endParaRPr>
          </a:p>
          <a:p>
            <a:pPr marL="198900" indent="-198900">
              <a:spcAft>
                <a:spcPts val="600"/>
              </a:spcAft>
              <a:buFont typeface="+mj-lt"/>
              <a:buAutoNum type="arabicPeriod" startAt="3"/>
            </a:pPr>
            <a:r>
              <a:rPr lang="en-NZ" sz="1000" dirty="0">
                <a:solidFill>
                  <a:schemeClr val="accent1"/>
                </a:solidFill>
              </a:rPr>
              <a:t>Groups can then begin to storyboard and prototype their solutions. </a:t>
            </a:r>
          </a:p>
          <a:p>
            <a:pPr marL="198900" indent="-198900">
              <a:spcAft>
                <a:spcPts val="600"/>
              </a:spcAft>
              <a:buFont typeface="+mj-lt"/>
              <a:buAutoNum type="arabicPeriod" startAt="3"/>
            </a:pPr>
            <a:r>
              <a:rPr lang="en-AU" sz="1000" dirty="0">
                <a:solidFill>
                  <a:schemeClr val="accent1"/>
                </a:solidFill>
              </a:rPr>
              <a:t>As they work through their storyboards and prototypes, circulate around the room and prompt with questions:</a:t>
            </a:r>
          </a:p>
          <a:p>
            <a:pPr marL="685800" lvl="1" indent="-228600">
              <a:spcAft>
                <a:spcPts val="600"/>
              </a:spcAft>
              <a:buFont typeface="+mj-lt"/>
              <a:buAutoNum type="alphaLcParenR"/>
            </a:pPr>
            <a:r>
              <a:rPr lang="en-NZ" sz="1000" i="1" dirty="0">
                <a:solidFill>
                  <a:schemeClr val="accent1"/>
                </a:solidFill>
              </a:rPr>
              <a:t>How is your prototype helping to explain the key features of your idea?</a:t>
            </a:r>
          </a:p>
          <a:p>
            <a:pPr marL="685800" lvl="1" indent="-228600">
              <a:spcAft>
                <a:spcPts val="600"/>
              </a:spcAft>
              <a:buFont typeface="+mj-lt"/>
              <a:buAutoNum type="alphaLcParenR"/>
            </a:pPr>
            <a:r>
              <a:rPr lang="en-NZ" sz="1000" i="1" dirty="0">
                <a:solidFill>
                  <a:schemeClr val="accent1"/>
                </a:solidFill>
              </a:rPr>
              <a:t>How can you make all the elements of your solution tangible?</a:t>
            </a:r>
          </a:p>
        </p:txBody>
      </p:sp>
      <p:pic>
        <p:nvPicPr>
          <p:cNvPr id="20" name="Picture 19">
            <a:extLst>
              <a:ext uri="{FF2B5EF4-FFF2-40B4-BE49-F238E27FC236}">
                <a16:creationId xmlns:a16="http://schemas.microsoft.com/office/drawing/2014/main" id="{F06B0D00-37C2-8546-869B-47205A08C9EA}"/>
              </a:ext>
            </a:extLst>
          </p:cNvPr>
          <p:cNvPicPr>
            <a:picLocks noChangeAspect="1"/>
          </p:cNvPicPr>
          <p:nvPr/>
        </p:nvPicPr>
        <p:blipFill>
          <a:blip r:embed="rId2"/>
          <a:stretch>
            <a:fillRect/>
          </a:stretch>
        </p:blipFill>
        <p:spPr>
          <a:xfrm>
            <a:off x="4556972" y="166371"/>
            <a:ext cx="199893" cy="251589"/>
          </a:xfrm>
          <a:prstGeom prst="rect">
            <a:avLst/>
          </a:prstGeom>
        </p:spPr>
      </p:pic>
      <p:pic>
        <p:nvPicPr>
          <p:cNvPr id="21" name="Picture 20">
            <a:extLst>
              <a:ext uri="{FF2B5EF4-FFF2-40B4-BE49-F238E27FC236}">
                <a16:creationId xmlns:a16="http://schemas.microsoft.com/office/drawing/2014/main" id="{F030C2FA-A61F-B443-83CF-901D2BF746FF}"/>
              </a:ext>
            </a:extLst>
          </p:cNvPr>
          <p:cNvPicPr>
            <a:picLocks noChangeAspect="1"/>
          </p:cNvPicPr>
          <p:nvPr/>
        </p:nvPicPr>
        <p:blipFill>
          <a:blip r:embed="rId3"/>
          <a:stretch>
            <a:fillRect/>
          </a:stretch>
        </p:blipFill>
        <p:spPr>
          <a:xfrm>
            <a:off x="5522581" y="173265"/>
            <a:ext cx="206785" cy="237803"/>
          </a:xfrm>
          <a:prstGeom prst="rect">
            <a:avLst/>
          </a:prstGeom>
        </p:spPr>
      </p:pic>
      <p:pic>
        <p:nvPicPr>
          <p:cNvPr id="22" name="Picture 21">
            <a:extLst>
              <a:ext uri="{FF2B5EF4-FFF2-40B4-BE49-F238E27FC236}">
                <a16:creationId xmlns:a16="http://schemas.microsoft.com/office/drawing/2014/main" id="{DB5F4274-7225-4646-BEE9-0EAE2491E653}"/>
              </a:ext>
            </a:extLst>
          </p:cNvPr>
          <p:cNvPicPr>
            <a:picLocks noChangeAspect="1"/>
          </p:cNvPicPr>
          <p:nvPr/>
        </p:nvPicPr>
        <p:blipFill>
          <a:blip r:embed="rId4"/>
          <a:stretch>
            <a:fillRect/>
          </a:stretch>
        </p:blipFill>
        <p:spPr>
          <a:xfrm>
            <a:off x="6907224" y="180515"/>
            <a:ext cx="261928" cy="206785"/>
          </a:xfrm>
          <a:prstGeom prst="rect">
            <a:avLst/>
          </a:prstGeom>
        </p:spPr>
      </p:pic>
      <p:sp>
        <p:nvSpPr>
          <p:cNvPr id="24" name="Rectangle 23">
            <a:extLst>
              <a:ext uri="{FF2B5EF4-FFF2-40B4-BE49-F238E27FC236}">
                <a16:creationId xmlns:a16="http://schemas.microsoft.com/office/drawing/2014/main" id="{285BD6E1-7841-7742-B5A6-00BCDD80E823}"/>
              </a:ext>
            </a:extLst>
          </p:cNvPr>
          <p:cNvSpPr/>
          <p:nvPr/>
        </p:nvSpPr>
        <p:spPr>
          <a:xfrm>
            <a:off x="4817011"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U1</a:t>
            </a:r>
          </a:p>
        </p:txBody>
      </p:sp>
      <p:sp>
        <p:nvSpPr>
          <p:cNvPr id="26" name="Rectangle 25">
            <a:extLst>
              <a:ext uri="{FF2B5EF4-FFF2-40B4-BE49-F238E27FC236}">
                <a16:creationId xmlns:a16="http://schemas.microsoft.com/office/drawing/2014/main" id="{86699602-838D-2E43-B578-A4E281E4885B}"/>
              </a:ext>
            </a:extLst>
          </p:cNvPr>
          <p:cNvSpPr/>
          <p:nvPr/>
        </p:nvSpPr>
        <p:spPr>
          <a:xfrm>
            <a:off x="5092185"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U2</a:t>
            </a:r>
          </a:p>
        </p:txBody>
      </p:sp>
      <p:grpSp>
        <p:nvGrpSpPr>
          <p:cNvPr id="27" name="Group 26">
            <a:extLst>
              <a:ext uri="{FF2B5EF4-FFF2-40B4-BE49-F238E27FC236}">
                <a16:creationId xmlns:a16="http://schemas.microsoft.com/office/drawing/2014/main" id="{088A951C-8CAA-9940-98BB-EBA3D004E644}"/>
              </a:ext>
            </a:extLst>
          </p:cNvPr>
          <p:cNvGrpSpPr/>
          <p:nvPr/>
        </p:nvGrpSpPr>
        <p:grpSpPr>
          <a:xfrm>
            <a:off x="5797754" y="219189"/>
            <a:ext cx="883274" cy="165434"/>
            <a:chOff x="5797754" y="431068"/>
            <a:chExt cx="883274" cy="165434"/>
          </a:xfrm>
        </p:grpSpPr>
        <p:sp>
          <p:nvSpPr>
            <p:cNvPr id="35" name="Hexagon 180">
              <a:extLst>
                <a:ext uri="{FF2B5EF4-FFF2-40B4-BE49-F238E27FC236}">
                  <a16:creationId xmlns:a16="http://schemas.microsoft.com/office/drawing/2014/main" id="{B87F8941-17E8-6D4C-95A8-CA80E1F9610C}"/>
                </a:ext>
              </a:extLst>
            </p:cNvPr>
            <p:cNvSpPr/>
            <p:nvPr/>
          </p:nvSpPr>
          <p:spPr>
            <a:xfrm>
              <a:off x="5797754"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6" name="Hexagon 180">
              <a:extLst>
                <a:ext uri="{FF2B5EF4-FFF2-40B4-BE49-F238E27FC236}">
                  <a16:creationId xmlns:a16="http://schemas.microsoft.com/office/drawing/2014/main" id="{6DE6DDCE-93A8-7A47-B13D-F192F3C37F4C}"/>
                </a:ext>
              </a:extLst>
            </p:cNvPr>
            <p:cNvSpPr/>
            <p:nvPr/>
          </p:nvSpPr>
          <p:spPr>
            <a:xfrm>
              <a:off x="6032500"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180">
              <a:extLst>
                <a:ext uri="{FF2B5EF4-FFF2-40B4-BE49-F238E27FC236}">
                  <a16:creationId xmlns:a16="http://schemas.microsoft.com/office/drawing/2014/main" id="{D5E2D63A-6553-454F-888E-AF0D3B6A5452}"/>
                </a:ext>
              </a:extLst>
            </p:cNvPr>
            <p:cNvSpPr/>
            <p:nvPr/>
          </p:nvSpPr>
          <p:spPr>
            <a:xfrm>
              <a:off x="6501993"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Hexagon 180">
              <a:extLst>
                <a:ext uri="{FF2B5EF4-FFF2-40B4-BE49-F238E27FC236}">
                  <a16:creationId xmlns:a16="http://schemas.microsoft.com/office/drawing/2014/main" id="{8E601FFD-7951-AE40-B6D6-4F496DC5F117}"/>
                </a:ext>
              </a:extLst>
            </p:cNvPr>
            <p:cNvSpPr/>
            <p:nvPr/>
          </p:nvSpPr>
          <p:spPr>
            <a:xfrm>
              <a:off x="6267246"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Rectangle 38">
            <a:extLst>
              <a:ext uri="{FF2B5EF4-FFF2-40B4-BE49-F238E27FC236}">
                <a16:creationId xmlns:a16="http://schemas.microsoft.com/office/drawing/2014/main" id="{00ACB190-DC33-6F48-88F2-9A8D457F087E}"/>
              </a:ext>
            </a:extLst>
          </p:cNvPr>
          <p:cNvSpPr/>
          <p:nvPr/>
        </p:nvSpPr>
        <p:spPr>
          <a:xfrm>
            <a:off x="6048461" y="442748"/>
            <a:ext cx="144000"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450E104B-AA22-8B45-A5BD-A9C9D06BC1FD}"/>
              </a:ext>
            </a:extLst>
          </p:cNvPr>
          <p:cNvGrpSpPr/>
          <p:nvPr/>
        </p:nvGrpSpPr>
        <p:grpSpPr>
          <a:xfrm>
            <a:off x="5797754" y="219189"/>
            <a:ext cx="879331" cy="160053"/>
            <a:chOff x="5797754" y="219189"/>
            <a:chExt cx="879331" cy="160053"/>
          </a:xfrm>
        </p:grpSpPr>
        <p:sp>
          <p:nvSpPr>
            <p:cNvPr id="42" name="TextBox 41">
              <a:extLst>
                <a:ext uri="{FF2B5EF4-FFF2-40B4-BE49-F238E27FC236}">
                  <a16:creationId xmlns:a16="http://schemas.microsoft.com/office/drawing/2014/main" id="{26385219-D01A-3344-AD38-D299E3777FD8}"/>
                </a:ext>
              </a:extLst>
            </p:cNvPr>
            <p:cNvSpPr txBox="1"/>
            <p:nvPr/>
          </p:nvSpPr>
          <p:spPr>
            <a:xfrm>
              <a:off x="650331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6</a:t>
              </a:r>
            </a:p>
          </p:txBody>
        </p:sp>
        <p:sp>
          <p:nvSpPr>
            <p:cNvPr id="43" name="TextBox 42">
              <a:extLst>
                <a:ext uri="{FF2B5EF4-FFF2-40B4-BE49-F238E27FC236}">
                  <a16:creationId xmlns:a16="http://schemas.microsoft.com/office/drawing/2014/main" id="{DD2FF85E-57D5-6048-AF24-FA418BB98825}"/>
                </a:ext>
              </a:extLst>
            </p:cNvPr>
            <p:cNvSpPr txBox="1"/>
            <p:nvPr/>
          </p:nvSpPr>
          <p:spPr>
            <a:xfrm>
              <a:off x="6269398"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5</a:t>
              </a:r>
            </a:p>
          </p:txBody>
        </p:sp>
        <p:sp>
          <p:nvSpPr>
            <p:cNvPr id="44" name="TextBox 43">
              <a:extLst>
                <a:ext uri="{FF2B5EF4-FFF2-40B4-BE49-F238E27FC236}">
                  <a16:creationId xmlns:a16="http://schemas.microsoft.com/office/drawing/2014/main" id="{87AD6A15-4C17-E34C-9568-0100385B5AA9}"/>
                </a:ext>
              </a:extLst>
            </p:cNvPr>
            <p:cNvSpPr txBox="1"/>
            <p:nvPr/>
          </p:nvSpPr>
          <p:spPr>
            <a:xfrm>
              <a:off x="6033576"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4</a:t>
              </a:r>
            </a:p>
          </p:txBody>
        </p:sp>
        <p:sp>
          <p:nvSpPr>
            <p:cNvPr id="45" name="TextBox 44">
              <a:extLst>
                <a:ext uri="{FF2B5EF4-FFF2-40B4-BE49-F238E27FC236}">
                  <a16:creationId xmlns:a16="http://schemas.microsoft.com/office/drawing/2014/main" id="{138123C0-ADA2-3B46-8C4B-24D81AFAF0D7}"/>
                </a:ext>
              </a:extLst>
            </p:cNvPr>
            <p:cNvSpPr txBox="1"/>
            <p:nvPr/>
          </p:nvSpPr>
          <p:spPr>
            <a:xfrm>
              <a:off x="579775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3</a:t>
              </a:r>
            </a:p>
          </p:txBody>
        </p:sp>
      </p:grpSp>
      <p:sp>
        <p:nvSpPr>
          <p:cNvPr id="46" name="Rectangle 45">
            <a:extLst>
              <a:ext uri="{FF2B5EF4-FFF2-40B4-BE49-F238E27FC236}">
                <a16:creationId xmlns:a16="http://schemas.microsoft.com/office/drawing/2014/main" id="{2807E2CA-2D9B-C64E-910B-05486A0CAC5F}"/>
              </a:ext>
            </a:extLst>
          </p:cNvPr>
          <p:cNvSpPr/>
          <p:nvPr/>
        </p:nvSpPr>
        <p:spPr>
          <a:xfrm>
            <a:off x="245481" y="666"/>
            <a:ext cx="1281693" cy="15456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nchorCtr="0"/>
          <a:lstStyle/>
          <a:p>
            <a:pPr algn="ctr"/>
            <a:r>
              <a:rPr lang="en-US" sz="1200" b="1" dirty="0">
                <a:solidFill>
                  <a:srgbClr val="1E4D59"/>
                </a:solidFill>
                <a:cs typeface="Gill Sans Nova Ultra Bold" panose="020F0502020204030204" pitchFamily="34" charset="0"/>
              </a:rPr>
              <a:t>Activity 4.3.2</a:t>
            </a:r>
            <a:endParaRPr lang="en-US" sz="1200" dirty="0"/>
          </a:p>
        </p:txBody>
      </p:sp>
      <p:pic>
        <p:nvPicPr>
          <p:cNvPr id="47" name="Picture 46">
            <a:extLst>
              <a:ext uri="{FF2B5EF4-FFF2-40B4-BE49-F238E27FC236}">
                <a16:creationId xmlns:a16="http://schemas.microsoft.com/office/drawing/2014/main" id="{8C04F974-B255-B24E-AAF3-07BDE245E2CD}"/>
              </a:ext>
            </a:extLst>
          </p:cNvPr>
          <p:cNvPicPr>
            <a:picLocks noChangeAspect="1"/>
          </p:cNvPicPr>
          <p:nvPr/>
        </p:nvPicPr>
        <p:blipFill>
          <a:blip r:embed="rId5"/>
          <a:stretch>
            <a:fillRect/>
          </a:stretch>
        </p:blipFill>
        <p:spPr>
          <a:xfrm>
            <a:off x="390524" y="463153"/>
            <a:ext cx="991607" cy="945841"/>
          </a:xfrm>
          <a:prstGeom prst="rect">
            <a:avLst/>
          </a:prstGeom>
        </p:spPr>
      </p:pic>
      <p:cxnSp>
        <p:nvCxnSpPr>
          <p:cNvPr id="41" name="Straight Connector 40">
            <a:extLst>
              <a:ext uri="{FF2B5EF4-FFF2-40B4-BE49-F238E27FC236}">
                <a16:creationId xmlns:a16="http://schemas.microsoft.com/office/drawing/2014/main" id="{6C7EFEE1-235F-FA4D-A122-44B0265FE72D}"/>
              </a:ext>
            </a:extLst>
          </p:cNvPr>
          <p:cNvCxnSpPr>
            <a:cxnSpLocks/>
          </p:cNvCxnSpPr>
          <p:nvPr/>
        </p:nvCxnSpPr>
        <p:spPr>
          <a:xfrm flipH="1">
            <a:off x="390524" y="6412066"/>
            <a:ext cx="3158219" cy="1"/>
          </a:xfrm>
          <a:prstGeom prst="line">
            <a:avLst/>
          </a:prstGeom>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6C637270-4F24-F24F-A2A7-C84E2996ECC4}"/>
              </a:ext>
            </a:extLst>
          </p:cNvPr>
          <p:cNvSpPr/>
          <p:nvPr/>
        </p:nvSpPr>
        <p:spPr>
          <a:xfrm>
            <a:off x="836332" y="1858243"/>
            <a:ext cx="2928526" cy="17569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pPr lvl="0">
              <a:spcAft>
                <a:spcPts val="2200"/>
              </a:spcAft>
            </a:pPr>
            <a:r>
              <a:rPr lang="en-US" sz="1000" dirty="0">
                <a:solidFill>
                  <a:schemeClr val="accent1"/>
                </a:solidFill>
              </a:rPr>
              <a:t>Difficulty: </a:t>
            </a:r>
            <a:r>
              <a:rPr lang="en-US" sz="1000" i="1" dirty="0">
                <a:solidFill>
                  <a:schemeClr val="accent1"/>
                </a:solidFill>
              </a:rPr>
              <a:t>Moderate</a:t>
            </a:r>
            <a:endParaRPr lang="en-US" sz="1000" dirty="0">
              <a:solidFill>
                <a:schemeClr val="accent1"/>
              </a:solidFill>
            </a:endParaRPr>
          </a:p>
          <a:p>
            <a:pPr lvl="0">
              <a:spcAft>
                <a:spcPts val="400"/>
              </a:spcAft>
            </a:pPr>
            <a:r>
              <a:rPr lang="en-US" sz="1000" dirty="0">
                <a:solidFill>
                  <a:schemeClr val="accent1"/>
                </a:solidFill>
              </a:rPr>
              <a:t>Preparation time: </a:t>
            </a:r>
            <a:r>
              <a:rPr lang="en-US" sz="1000" i="1" dirty="0">
                <a:solidFill>
                  <a:schemeClr val="accent1"/>
                </a:solidFill>
              </a:rPr>
              <a:t>5 minutes</a:t>
            </a:r>
          </a:p>
          <a:p>
            <a:pPr lvl="0">
              <a:spcAft>
                <a:spcPts val="2200"/>
              </a:spcAft>
            </a:pPr>
            <a:r>
              <a:rPr lang="en-US" sz="1000" dirty="0">
                <a:solidFill>
                  <a:schemeClr val="accent1"/>
                </a:solidFill>
              </a:rPr>
              <a:t>Running time: </a:t>
            </a:r>
            <a:r>
              <a:rPr lang="en-US" sz="1000" i="1" dirty="0">
                <a:solidFill>
                  <a:schemeClr val="accent1"/>
                </a:solidFill>
              </a:rPr>
              <a:t>1 hour and 30 minutes</a:t>
            </a:r>
            <a:endParaRPr lang="en-US" sz="1000" dirty="0">
              <a:solidFill>
                <a:schemeClr val="accent1"/>
              </a:solidFill>
            </a:endParaRPr>
          </a:p>
          <a:p>
            <a:pPr lvl="0">
              <a:spcAft>
                <a:spcPts val="1000"/>
              </a:spcAft>
            </a:pPr>
            <a:r>
              <a:rPr lang="en-US" sz="1000" dirty="0">
                <a:solidFill>
                  <a:schemeClr val="accent1"/>
                </a:solidFill>
              </a:rPr>
              <a:t>Materials: </a:t>
            </a:r>
            <a:r>
              <a:rPr lang="en-US" sz="1000" i="1" dirty="0">
                <a:solidFill>
                  <a:schemeClr val="accent1"/>
                </a:solidFill>
              </a:rPr>
              <a:t>Paper, coloured pens or pencils, clay, cardboard, tape, blu-tack, solution overview worksheet (in Resource Library), storyboard examples</a:t>
            </a:r>
          </a:p>
        </p:txBody>
      </p:sp>
      <p:grpSp>
        <p:nvGrpSpPr>
          <p:cNvPr id="49" name="Group 48">
            <a:extLst>
              <a:ext uri="{FF2B5EF4-FFF2-40B4-BE49-F238E27FC236}">
                <a16:creationId xmlns:a16="http://schemas.microsoft.com/office/drawing/2014/main" id="{8D1DA99B-8D3B-5C40-BA4C-43E1A009F06B}"/>
              </a:ext>
            </a:extLst>
          </p:cNvPr>
          <p:cNvGrpSpPr/>
          <p:nvPr/>
        </p:nvGrpSpPr>
        <p:grpSpPr>
          <a:xfrm>
            <a:off x="414768" y="1803007"/>
            <a:ext cx="373637" cy="297960"/>
            <a:chOff x="409362" y="2090841"/>
            <a:chExt cx="487634" cy="388868"/>
          </a:xfrm>
        </p:grpSpPr>
        <p:sp>
          <p:nvSpPr>
            <p:cNvPr id="50" name="Rectangle 49">
              <a:extLst>
                <a:ext uri="{FF2B5EF4-FFF2-40B4-BE49-F238E27FC236}">
                  <a16:creationId xmlns:a16="http://schemas.microsoft.com/office/drawing/2014/main" id="{8D5B41F9-9017-FF48-8063-699CA5511114}"/>
                </a:ext>
              </a:extLst>
            </p:cNvPr>
            <p:cNvSpPr/>
            <p:nvPr/>
          </p:nvSpPr>
          <p:spPr>
            <a:xfrm>
              <a:off x="767626" y="2090841"/>
              <a:ext cx="129370" cy="38886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1" name="Rectangle 50">
              <a:extLst>
                <a:ext uri="{FF2B5EF4-FFF2-40B4-BE49-F238E27FC236}">
                  <a16:creationId xmlns:a16="http://schemas.microsoft.com/office/drawing/2014/main" id="{38FA4A47-5815-F54F-8C7E-E51C669A1FD2}"/>
                </a:ext>
              </a:extLst>
            </p:cNvPr>
            <p:cNvSpPr/>
            <p:nvPr/>
          </p:nvSpPr>
          <p:spPr>
            <a:xfrm>
              <a:off x="409362" y="2363048"/>
              <a:ext cx="129370" cy="116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3276A522-175E-F445-906F-A72A11B6F591}"/>
                </a:ext>
              </a:extLst>
            </p:cNvPr>
            <p:cNvSpPr/>
            <p:nvPr/>
          </p:nvSpPr>
          <p:spPr>
            <a:xfrm>
              <a:off x="587587" y="2246388"/>
              <a:ext cx="129370" cy="2333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3" name="Picture 52">
            <a:extLst>
              <a:ext uri="{FF2B5EF4-FFF2-40B4-BE49-F238E27FC236}">
                <a16:creationId xmlns:a16="http://schemas.microsoft.com/office/drawing/2014/main" id="{1BD302A8-00CA-0F40-946E-1896ECF7A109}"/>
              </a:ext>
            </a:extLst>
          </p:cNvPr>
          <p:cNvPicPr>
            <a:picLocks noChangeAspect="1"/>
          </p:cNvPicPr>
          <p:nvPr/>
        </p:nvPicPr>
        <p:blipFill>
          <a:blip r:embed="rId6"/>
          <a:stretch>
            <a:fillRect/>
          </a:stretch>
        </p:blipFill>
        <p:spPr>
          <a:xfrm>
            <a:off x="441510" y="2364826"/>
            <a:ext cx="357387" cy="357387"/>
          </a:xfrm>
          <a:prstGeom prst="rect">
            <a:avLst/>
          </a:prstGeom>
        </p:spPr>
      </p:pic>
      <p:pic>
        <p:nvPicPr>
          <p:cNvPr id="54" name="Picture 53">
            <a:extLst>
              <a:ext uri="{FF2B5EF4-FFF2-40B4-BE49-F238E27FC236}">
                <a16:creationId xmlns:a16="http://schemas.microsoft.com/office/drawing/2014/main" id="{48DFF151-139D-F544-90E8-62EFFCE1A956}"/>
              </a:ext>
            </a:extLst>
          </p:cNvPr>
          <p:cNvPicPr>
            <a:picLocks noChangeAspect="1"/>
          </p:cNvPicPr>
          <p:nvPr/>
        </p:nvPicPr>
        <p:blipFill>
          <a:blip r:embed="rId7"/>
          <a:stretch>
            <a:fillRect/>
          </a:stretch>
        </p:blipFill>
        <p:spPr>
          <a:xfrm>
            <a:off x="441510" y="2952578"/>
            <a:ext cx="353147" cy="335490"/>
          </a:xfrm>
          <a:prstGeom prst="rect">
            <a:avLst/>
          </a:prstGeom>
        </p:spPr>
      </p:pic>
    </p:spTree>
    <p:extLst>
      <p:ext uri="{BB962C8B-B14F-4D97-AF65-F5344CB8AC3E}">
        <p14:creationId xmlns:p14="http://schemas.microsoft.com/office/powerpoint/2010/main" val="602743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5BA3356-CF9F-BE47-ADAD-82ED39DBB930}"/>
              </a:ext>
            </a:extLst>
          </p:cNvPr>
          <p:cNvSpPr/>
          <p:nvPr/>
        </p:nvSpPr>
        <p:spPr>
          <a:xfrm>
            <a:off x="0" y="0"/>
            <a:ext cx="7559675" cy="1069181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E9E41AA1-E494-4644-82B2-66EAFAA9FA58}"/>
              </a:ext>
            </a:extLst>
          </p:cNvPr>
          <p:cNvSpPr>
            <a:spLocks noGrp="1"/>
          </p:cNvSpPr>
          <p:nvPr>
            <p:ph type="ftr" sz="quarter" idx="11"/>
          </p:nvPr>
        </p:nvSpPr>
        <p:spPr/>
        <p:txBody>
          <a:bodyPr/>
          <a:lstStyle/>
          <a:p>
            <a:r>
              <a:rPr lang="en-AU" dirty="0"/>
              <a:t>Global Disaster Preparedness Center  |  Designing Solutions for Urban Community Resilience</a:t>
            </a:r>
            <a:endParaRPr lang="en-US" dirty="0"/>
          </a:p>
        </p:txBody>
      </p:sp>
      <p:sp>
        <p:nvSpPr>
          <p:cNvPr id="5" name="Slide Number Placeholder 4">
            <a:extLst>
              <a:ext uri="{FF2B5EF4-FFF2-40B4-BE49-F238E27FC236}">
                <a16:creationId xmlns:a16="http://schemas.microsoft.com/office/drawing/2014/main" id="{295EB1AC-788E-1C4B-B63F-5E47A19BD75B}"/>
              </a:ext>
            </a:extLst>
          </p:cNvPr>
          <p:cNvSpPr>
            <a:spLocks noGrp="1"/>
          </p:cNvSpPr>
          <p:nvPr>
            <p:ph type="sldNum" sz="quarter" idx="12"/>
          </p:nvPr>
        </p:nvSpPr>
        <p:spPr/>
        <p:txBody>
          <a:bodyPr/>
          <a:lstStyle/>
          <a:p>
            <a:fld id="{3332C684-C74E-B44D-82B0-F0756951FDF2}" type="slidenum">
              <a:rPr lang="en-US" smtClean="0"/>
              <a:t>22</a:t>
            </a:fld>
            <a:endParaRPr lang="en-US" dirty="0"/>
          </a:p>
        </p:txBody>
      </p:sp>
      <p:sp>
        <p:nvSpPr>
          <p:cNvPr id="8" name="Rectangle 7">
            <a:extLst>
              <a:ext uri="{FF2B5EF4-FFF2-40B4-BE49-F238E27FC236}">
                <a16:creationId xmlns:a16="http://schemas.microsoft.com/office/drawing/2014/main" id="{63AFC4A7-32B6-1141-B75E-13E132A6803A}"/>
              </a:ext>
            </a:extLst>
          </p:cNvPr>
          <p:cNvSpPr/>
          <p:nvPr/>
        </p:nvSpPr>
        <p:spPr>
          <a:xfrm>
            <a:off x="0" y="2114933"/>
            <a:ext cx="7559675" cy="5403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00C202F0-D9EF-654A-AC5C-76C9B26EDAF1}"/>
              </a:ext>
            </a:extLst>
          </p:cNvPr>
          <p:cNvSpPr txBox="1">
            <a:spLocks/>
          </p:cNvSpPr>
          <p:nvPr/>
        </p:nvSpPr>
        <p:spPr>
          <a:xfrm>
            <a:off x="390526" y="2203603"/>
            <a:ext cx="6775448" cy="311416"/>
          </a:xfrm>
          <a:prstGeom prst="rect">
            <a:avLst/>
          </a:prstGeom>
        </p:spPr>
        <p:txBody>
          <a:bodyPr vert="horz" lIns="144000" tIns="108000" rIns="91440" bIns="45720" rtlCol="0" anchor="t">
            <a:noAutofit/>
          </a:bodyPr>
          <a:lstStyle>
            <a:lvl1pPr algn="l" defTabSz="755934" rtl="0" eaLnBrk="1" latinLnBrk="0" hangingPunct="1">
              <a:lnSpc>
                <a:spcPct val="90000"/>
              </a:lnSpc>
              <a:spcBef>
                <a:spcPct val="0"/>
              </a:spcBef>
              <a:buNone/>
              <a:defRPr sz="3637" kern="1200">
                <a:solidFill>
                  <a:schemeClr val="tx1"/>
                </a:solidFill>
                <a:latin typeface="+mj-lt"/>
                <a:ea typeface="+mj-ea"/>
                <a:cs typeface="+mj-cs"/>
              </a:defRPr>
            </a:lvl1pPr>
          </a:lstStyle>
          <a:p>
            <a:pPr algn="ctr" defTabSz="457200">
              <a:spcBef>
                <a:spcPts val="0"/>
              </a:spcBef>
            </a:pPr>
            <a:r>
              <a:rPr lang="en-US" sz="1200" dirty="0">
                <a:ea typeface="+mn-ea"/>
                <a:cs typeface="Gill Sans Nova Ultra Bold" panose="020F0502020204030204" pitchFamily="34" charset="0"/>
              </a:rPr>
              <a:t>Please note that this page is for facilitators only. It is not a group activity.</a:t>
            </a:r>
            <a:endParaRPr lang="en-US" sz="3600" dirty="0">
              <a:cs typeface="Gill Sans Nova Ultra Bold" panose="020F0502020204030204" pitchFamily="34" charset="0"/>
            </a:endParaRPr>
          </a:p>
        </p:txBody>
      </p:sp>
      <p:sp>
        <p:nvSpPr>
          <p:cNvPr id="14" name="Title 1">
            <a:extLst>
              <a:ext uri="{FF2B5EF4-FFF2-40B4-BE49-F238E27FC236}">
                <a16:creationId xmlns:a16="http://schemas.microsoft.com/office/drawing/2014/main" id="{441EC1C9-613C-1D48-8263-B87099BCC5EF}"/>
              </a:ext>
            </a:extLst>
          </p:cNvPr>
          <p:cNvSpPr txBox="1">
            <a:spLocks/>
          </p:cNvSpPr>
          <p:nvPr/>
        </p:nvSpPr>
        <p:spPr>
          <a:xfrm>
            <a:off x="1527174" y="774903"/>
            <a:ext cx="5638799" cy="1136650"/>
          </a:xfrm>
          <a:prstGeom prst="rect">
            <a:avLst/>
          </a:prstGeom>
        </p:spPr>
        <p:txBody>
          <a:bodyPr vert="horz" lIns="144000" tIns="108000" rIns="91440" bIns="45720" rtlCol="0" anchor="ctr">
            <a:noAutofit/>
          </a:bodyPr>
          <a:lstStyle>
            <a:lvl1pPr algn="l" defTabSz="755934" rtl="0" eaLnBrk="1" latinLnBrk="0" hangingPunct="1">
              <a:lnSpc>
                <a:spcPct val="90000"/>
              </a:lnSpc>
              <a:spcBef>
                <a:spcPct val="0"/>
              </a:spcBef>
              <a:buNone/>
              <a:defRPr sz="3637" kern="1200">
                <a:solidFill>
                  <a:schemeClr val="tx1"/>
                </a:solidFill>
                <a:latin typeface="+mj-lt"/>
                <a:ea typeface="+mj-ea"/>
                <a:cs typeface="+mj-cs"/>
              </a:defRPr>
            </a:lvl1pPr>
          </a:lstStyle>
          <a:p>
            <a:pPr defTabSz="457200">
              <a:lnSpc>
                <a:spcPct val="100000"/>
              </a:lnSpc>
              <a:spcBef>
                <a:spcPts val="0"/>
              </a:spcBef>
            </a:pPr>
            <a:r>
              <a:rPr lang="en-US" sz="2800" b="1" dirty="0">
                <a:solidFill>
                  <a:schemeClr val="accent4"/>
                </a:solidFill>
                <a:ea typeface="+mn-ea"/>
                <a:cs typeface="Gill Sans Nova Ultra Bold" panose="020F0502020204030204" pitchFamily="34" charset="0"/>
              </a:rPr>
              <a:t>Evaluating and extending the solutions</a:t>
            </a:r>
            <a:endParaRPr lang="en-US" b="1" dirty="0">
              <a:solidFill>
                <a:schemeClr val="accent4"/>
              </a:solidFill>
              <a:cs typeface="Gill Sans Nova Ultra Bold" panose="020F0502020204030204" pitchFamily="34" charset="0"/>
            </a:endParaRPr>
          </a:p>
        </p:txBody>
      </p:sp>
      <p:sp>
        <p:nvSpPr>
          <p:cNvPr id="18" name="Rectangle 17">
            <a:extLst>
              <a:ext uri="{FF2B5EF4-FFF2-40B4-BE49-F238E27FC236}">
                <a16:creationId xmlns:a16="http://schemas.microsoft.com/office/drawing/2014/main" id="{8F890E51-BD82-9944-8A7D-015C7F7DDA41}"/>
              </a:ext>
            </a:extLst>
          </p:cNvPr>
          <p:cNvSpPr/>
          <p:nvPr/>
        </p:nvSpPr>
        <p:spPr>
          <a:xfrm>
            <a:off x="390525" y="2915654"/>
            <a:ext cx="6775447" cy="1156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bIns="144000" rtlCol="0" anchor="t" anchorCtr="0">
            <a:spAutoFit/>
          </a:bodyPr>
          <a:lstStyle/>
          <a:p>
            <a:pPr lvl="0">
              <a:spcAft>
                <a:spcPts val="600"/>
              </a:spcAft>
            </a:pPr>
            <a:r>
              <a:rPr lang="en-AU" sz="1400" b="1" dirty="0">
                <a:solidFill>
                  <a:schemeClr val="tx1"/>
                </a:solidFill>
              </a:rPr>
              <a:t>Evaluating the ideas</a:t>
            </a:r>
          </a:p>
          <a:p>
            <a:pPr lvl="0">
              <a:spcAft>
                <a:spcPts val="600"/>
              </a:spcAft>
            </a:pPr>
            <a:r>
              <a:rPr lang="en-AU" sz="1400" dirty="0">
                <a:solidFill>
                  <a:schemeClr val="tx1"/>
                </a:solidFill>
              </a:rPr>
              <a:t>Once you have completed the activities in Key Action 4, the ideas that have been prototyped into solutions need assessing by the facilitators to ensure they are valuable to continue working on.  You can use the following guidelines to assess each solution:</a:t>
            </a:r>
          </a:p>
        </p:txBody>
      </p:sp>
      <p:sp>
        <p:nvSpPr>
          <p:cNvPr id="19" name="Rectangle 18">
            <a:extLst>
              <a:ext uri="{FF2B5EF4-FFF2-40B4-BE49-F238E27FC236}">
                <a16:creationId xmlns:a16="http://schemas.microsoft.com/office/drawing/2014/main" id="{4889F374-6D51-C245-8F3B-FE87DB097530}"/>
              </a:ext>
            </a:extLst>
          </p:cNvPr>
          <p:cNvSpPr/>
          <p:nvPr/>
        </p:nvSpPr>
        <p:spPr>
          <a:xfrm>
            <a:off x="392115" y="4346009"/>
            <a:ext cx="3274912" cy="2101928"/>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180000" tIns="144000" rIns="180000" bIns="180000" rtlCol="0" anchor="ctr" anchorCtr="0">
            <a:noAutofit/>
          </a:bodyPr>
          <a:lstStyle/>
          <a:p>
            <a:pPr lvl="0">
              <a:spcAft>
                <a:spcPts val="300"/>
              </a:spcAft>
            </a:pPr>
            <a:r>
              <a:rPr lang="en-AU" sz="1000" b="1" dirty="0">
                <a:solidFill>
                  <a:schemeClr val="tx1"/>
                </a:solidFill>
              </a:rPr>
              <a:t>Sense-check against the viable and possible frames again.</a:t>
            </a:r>
          </a:p>
          <a:p>
            <a:pPr marL="171450" lvl="0" indent="-171450">
              <a:spcAft>
                <a:spcPts val="300"/>
              </a:spcAft>
              <a:buFont typeface="Arial" panose="020B0604020202020204" pitchFamily="34" charset="0"/>
              <a:buChar char="•"/>
            </a:pPr>
            <a:r>
              <a:rPr lang="en-AU" sz="1000" dirty="0">
                <a:solidFill>
                  <a:schemeClr val="tx1"/>
                </a:solidFill>
              </a:rPr>
              <a:t>Does the solution require a large financial investment?</a:t>
            </a:r>
          </a:p>
          <a:p>
            <a:pPr marL="171450" lvl="0" indent="-171450">
              <a:spcAft>
                <a:spcPts val="300"/>
              </a:spcAft>
              <a:buFont typeface="Arial" panose="020B0604020202020204" pitchFamily="34" charset="0"/>
              <a:buChar char="•"/>
            </a:pPr>
            <a:r>
              <a:rPr lang="en-AU" sz="1000" dirty="0">
                <a:solidFill>
                  <a:schemeClr val="tx1"/>
                </a:solidFill>
              </a:rPr>
              <a:t>Does it require a significant innovation in technology?</a:t>
            </a:r>
          </a:p>
          <a:p>
            <a:pPr marL="171450" lvl="0" indent="-171450">
              <a:spcAft>
                <a:spcPts val="300"/>
              </a:spcAft>
              <a:buFont typeface="Arial" panose="020B0604020202020204" pitchFamily="34" charset="0"/>
              <a:buChar char="•"/>
            </a:pPr>
            <a:r>
              <a:rPr lang="en-AU" sz="1000" dirty="0">
                <a:solidFill>
                  <a:schemeClr val="tx1"/>
                </a:solidFill>
              </a:rPr>
              <a:t>Does it require something very new or different to the existing capabilities the city or community has?</a:t>
            </a:r>
          </a:p>
          <a:p>
            <a:pPr lvl="0">
              <a:spcAft>
                <a:spcPts val="300"/>
              </a:spcAft>
            </a:pPr>
            <a:r>
              <a:rPr lang="en-AU" sz="1000" dirty="0">
                <a:solidFill>
                  <a:schemeClr val="tx1"/>
                </a:solidFill>
              </a:rPr>
              <a:t>If the answer to one of these questions is yes, you might want to consider the likelihood of success of the solution.</a:t>
            </a:r>
          </a:p>
        </p:txBody>
      </p:sp>
      <p:sp>
        <p:nvSpPr>
          <p:cNvPr id="20" name="Rectangle 19">
            <a:extLst>
              <a:ext uri="{FF2B5EF4-FFF2-40B4-BE49-F238E27FC236}">
                <a16:creationId xmlns:a16="http://schemas.microsoft.com/office/drawing/2014/main" id="{89679D4D-13EF-0D43-8123-8D3ABB47C09F}"/>
              </a:ext>
            </a:extLst>
          </p:cNvPr>
          <p:cNvSpPr/>
          <p:nvPr/>
        </p:nvSpPr>
        <p:spPr>
          <a:xfrm>
            <a:off x="3891060" y="4346010"/>
            <a:ext cx="3274912" cy="934788"/>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180000" tIns="144000" rIns="180000" bIns="180000" rtlCol="0" anchor="ctr" anchorCtr="0">
            <a:noAutofit/>
          </a:bodyPr>
          <a:lstStyle/>
          <a:p>
            <a:pPr lvl="0">
              <a:spcAft>
                <a:spcPts val="300"/>
              </a:spcAft>
            </a:pPr>
            <a:r>
              <a:rPr lang="en-AU" sz="1000" b="1" dirty="0">
                <a:solidFill>
                  <a:schemeClr val="tx1"/>
                </a:solidFill>
              </a:rPr>
              <a:t>Sense-check against the scope of the key stakeholders involved.</a:t>
            </a:r>
          </a:p>
          <a:p>
            <a:pPr marL="171450" lvl="0" indent="-171450">
              <a:spcAft>
                <a:spcPts val="300"/>
              </a:spcAft>
              <a:buFont typeface="Arial" panose="020B0604020202020204" pitchFamily="34" charset="0"/>
              <a:buChar char="•"/>
            </a:pPr>
            <a:r>
              <a:rPr lang="en-AU" sz="1000" dirty="0">
                <a:solidFill>
                  <a:schemeClr val="tx1"/>
                </a:solidFill>
              </a:rPr>
              <a:t>Does the solution fit within the scope of the INGO partners, government partners, private sector?</a:t>
            </a:r>
          </a:p>
        </p:txBody>
      </p:sp>
      <p:sp>
        <p:nvSpPr>
          <p:cNvPr id="21" name="Rectangle 20">
            <a:extLst>
              <a:ext uri="{FF2B5EF4-FFF2-40B4-BE49-F238E27FC236}">
                <a16:creationId xmlns:a16="http://schemas.microsoft.com/office/drawing/2014/main" id="{0015E252-EBEA-9846-AF84-D2BA9FED2ABE}"/>
              </a:ext>
            </a:extLst>
          </p:cNvPr>
          <p:cNvSpPr/>
          <p:nvPr/>
        </p:nvSpPr>
        <p:spPr>
          <a:xfrm>
            <a:off x="3891060" y="5513150"/>
            <a:ext cx="3274912" cy="934788"/>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180000" tIns="144000" rIns="180000" bIns="180000" rtlCol="0" anchor="ctr" anchorCtr="0">
            <a:noAutofit/>
          </a:bodyPr>
          <a:lstStyle/>
          <a:p>
            <a:pPr lvl="0">
              <a:spcAft>
                <a:spcPts val="300"/>
              </a:spcAft>
            </a:pPr>
            <a:r>
              <a:rPr lang="en-AU" sz="1000" b="1" dirty="0">
                <a:solidFill>
                  <a:schemeClr val="tx1"/>
                </a:solidFill>
              </a:rPr>
              <a:t>Sense-check the uniqueness of each solution. </a:t>
            </a:r>
          </a:p>
          <a:p>
            <a:pPr marL="171450" lvl="0" indent="-171450">
              <a:spcAft>
                <a:spcPts val="300"/>
              </a:spcAft>
              <a:buFont typeface="Arial" panose="020B0604020202020204" pitchFamily="34" charset="0"/>
              <a:buChar char="•"/>
            </a:pPr>
            <a:r>
              <a:rPr lang="en-AU" sz="1000" dirty="0">
                <a:solidFill>
                  <a:schemeClr val="tx1"/>
                </a:solidFill>
              </a:rPr>
              <a:t>Are there elements of each solution that could be consolidated to result in fewer but stronger solutions to take forward?</a:t>
            </a:r>
          </a:p>
        </p:txBody>
      </p:sp>
      <p:sp>
        <p:nvSpPr>
          <p:cNvPr id="23" name="Rectangle 22">
            <a:extLst>
              <a:ext uri="{FF2B5EF4-FFF2-40B4-BE49-F238E27FC236}">
                <a16:creationId xmlns:a16="http://schemas.microsoft.com/office/drawing/2014/main" id="{445F4BE6-DAF5-6C42-B62B-4E4315E83553}"/>
              </a:ext>
            </a:extLst>
          </p:cNvPr>
          <p:cNvSpPr/>
          <p:nvPr/>
        </p:nvSpPr>
        <p:spPr>
          <a:xfrm>
            <a:off x="390525" y="6863522"/>
            <a:ext cx="6775447" cy="2526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bIns="144000" rtlCol="0" anchor="t" anchorCtr="0">
            <a:spAutoFit/>
          </a:bodyPr>
          <a:lstStyle/>
          <a:p>
            <a:pPr lvl="0">
              <a:spcAft>
                <a:spcPts val="600"/>
              </a:spcAft>
            </a:pPr>
            <a:r>
              <a:rPr lang="en-AU" sz="1400" b="1" dirty="0">
                <a:solidFill>
                  <a:schemeClr val="tx2"/>
                </a:solidFill>
              </a:rPr>
              <a:t>Extending the ideas</a:t>
            </a:r>
          </a:p>
          <a:p>
            <a:pPr lvl="0">
              <a:spcAft>
                <a:spcPts val="600"/>
              </a:spcAft>
            </a:pPr>
            <a:r>
              <a:rPr lang="en-AU" sz="1400" dirty="0">
                <a:solidFill>
                  <a:schemeClr val="tx2"/>
                </a:solidFill>
              </a:rPr>
              <a:t>It is recommended to engage key disaster risk and resilience experts at this stage to see if any solutions can be built upon to make them more impactful. This could be through an online platform where larger Red Cross Red Crescent staff (across the community, city, country and global levels) can engage with the solutions and give feedback and suggestions for how to improve the idea. This could also be a way for different regions to share new innovations and solutions in the field of disaster risk reduction and resilience.</a:t>
            </a:r>
          </a:p>
          <a:p>
            <a:pPr lvl="0">
              <a:spcAft>
                <a:spcPts val="600"/>
              </a:spcAft>
            </a:pPr>
            <a:r>
              <a:rPr lang="en-AU" sz="1400" dirty="0">
                <a:solidFill>
                  <a:schemeClr val="tx2"/>
                </a:solidFill>
              </a:rPr>
              <a:t>Having this ‘Voice of Expertise’ perspective </a:t>
            </a:r>
            <a:r>
              <a:rPr lang="en-AU" sz="1400" i="1" dirty="0">
                <a:solidFill>
                  <a:schemeClr val="tx2"/>
                </a:solidFill>
              </a:rPr>
              <a:t>(see Page 9, Section A) </a:t>
            </a:r>
            <a:r>
              <a:rPr lang="en-AU" sz="1400" dirty="0">
                <a:solidFill>
                  <a:schemeClr val="tx2"/>
                </a:solidFill>
              </a:rPr>
              <a:t>is crucial for ensuring viability and feasibility of possible solutions, while ensuring the larger Red Cross Red Crescent staff and in-country technical expertise in this field is being leveraged.</a:t>
            </a:r>
          </a:p>
        </p:txBody>
      </p:sp>
      <p:pic>
        <p:nvPicPr>
          <p:cNvPr id="2" name="Picture 1">
            <a:extLst>
              <a:ext uri="{FF2B5EF4-FFF2-40B4-BE49-F238E27FC236}">
                <a16:creationId xmlns:a16="http://schemas.microsoft.com/office/drawing/2014/main" id="{3138CEFE-EC66-6440-9424-A3DD65F4476F}"/>
              </a:ext>
            </a:extLst>
          </p:cNvPr>
          <p:cNvPicPr>
            <a:picLocks noChangeAspect="1"/>
          </p:cNvPicPr>
          <p:nvPr/>
        </p:nvPicPr>
        <p:blipFill>
          <a:blip r:embed="rId2"/>
          <a:stretch>
            <a:fillRect/>
          </a:stretch>
        </p:blipFill>
        <p:spPr>
          <a:xfrm>
            <a:off x="465780" y="943178"/>
            <a:ext cx="1041400" cy="800100"/>
          </a:xfrm>
          <a:prstGeom prst="rect">
            <a:avLst/>
          </a:prstGeom>
        </p:spPr>
      </p:pic>
    </p:spTree>
    <p:extLst>
      <p:ext uri="{BB962C8B-B14F-4D97-AF65-F5344CB8AC3E}">
        <p14:creationId xmlns:p14="http://schemas.microsoft.com/office/powerpoint/2010/main" val="4072373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3C6A567E-B732-DB41-8352-49328252B1DE}"/>
              </a:ext>
            </a:extLst>
          </p:cNvPr>
          <p:cNvSpPr/>
          <p:nvPr/>
        </p:nvSpPr>
        <p:spPr>
          <a:xfrm>
            <a:off x="0" y="6314173"/>
            <a:ext cx="7559675" cy="437763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B43C581F-502D-8444-99B2-529104FD612C}"/>
              </a:ext>
            </a:extLst>
          </p:cNvPr>
          <p:cNvSpPr>
            <a:spLocks noGrp="1"/>
          </p:cNvSpPr>
          <p:nvPr>
            <p:ph type="ftr" sz="quarter" idx="11"/>
          </p:nvPr>
        </p:nvSpPr>
        <p:spPr/>
        <p:txBody>
          <a:bodyPr/>
          <a:lstStyle/>
          <a:p>
            <a:r>
              <a:rPr lang="en-AU" dirty="0"/>
              <a:t>Global Disaster Preparedness Center  |  Designing Solutions for Urban Community Resilience</a:t>
            </a:r>
            <a:endParaRPr lang="en-US" dirty="0"/>
          </a:p>
        </p:txBody>
      </p:sp>
      <p:sp>
        <p:nvSpPr>
          <p:cNvPr id="5" name="Slide Number Placeholder 4">
            <a:extLst>
              <a:ext uri="{FF2B5EF4-FFF2-40B4-BE49-F238E27FC236}">
                <a16:creationId xmlns:a16="http://schemas.microsoft.com/office/drawing/2014/main" id="{981D3E95-BB45-9E40-9397-5B3D5DBE21D7}"/>
              </a:ext>
            </a:extLst>
          </p:cNvPr>
          <p:cNvSpPr>
            <a:spLocks noGrp="1"/>
          </p:cNvSpPr>
          <p:nvPr>
            <p:ph type="sldNum" sz="quarter" idx="12"/>
          </p:nvPr>
        </p:nvSpPr>
        <p:spPr/>
        <p:txBody>
          <a:bodyPr/>
          <a:lstStyle/>
          <a:p>
            <a:fld id="{3332C684-C74E-B44D-82B0-F0756951FDF2}" type="slidenum">
              <a:rPr lang="en-US" smtClean="0"/>
              <a:t>23</a:t>
            </a:fld>
            <a:endParaRPr lang="en-US" dirty="0"/>
          </a:p>
        </p:txBody>
      </p:sp>
      <p:grpSp>
        <p:nvGrpSpPr>
          <p:cNvPr id="2" name="Group 1">
            <a:extLst>
              <a:ext uri="{FF2B5EF4-FFF2-40B4-BE49-F238E27FC236}">
                <a16:creationId xmlns:a16="http://schemas.microsoft.com/office/drawing/2014/main" id="{DE1B6930-889E-744E-9DBD-950AD7527387}"/>
              </a:ext>
            </a:extLst>
          </p:cNvPr>
          <p:cNvGrpSpPr/>
          <p:nvPr/>
        </p:nvGrpSpPr>
        <p:grpSpPr>
          <a:xfrm>
            <a:off x="3073835" y="2045803"/>
            <a:ext cx="1694046" cy="1565898"/>
            <a:chOff x="390520" y="386771"/>
            <a:chExt cx="1136655" cy="1050671"/>
          </a:xfrm>
        </p:grpSpPr>
        <p:pic>
          <p:nvPicPr>
            <p:cNvPr id="8" name="Picture 7">
              <a:extLst>
                <a:ext uri="{FF2B5EF4-FFF2-40B4-BE49-F238E27FC236}">
                  <a16:creationId xmlns:a16="http://schemas.microsoft.com/office/drawing/2014/main" id="{51D879F5-622D-B446-967F-C6002404BE39}"/>
                </a:ext>
              </a:extLst>
            </p:cNvPr>
            <p:cNvPicPr>
              <a:picLocks noChangeAspect="1"/>
            </p:cNvPicPr>
            <p:nvPr/>
          </p:nvPicPr>
          <p:blipFill>
            <a:blip r:embed="rId2"/>
            <a:stretch>
              <a:fillRect/>
            </a:stretch>
          </p:blipFill>
          <p:spPr>
            <a:xfrm>
              <a:off x="390520" y="386771"/>
              <a:ext cx="1136653" cy="1046917"/>
            </a:xfrm>
            <a:prstGeom prst="rect">
              <a:avLst/>
            </a:prstGeom>
          </p:spPr>
        </p:pic>
        <p:sp>
          <p:nvSpPr>
            <p:cNvPr id="63" name="Title 1">
              <a:extLst>
                <a:ext uri="{FF2B5EF4-FFF2-40B4-BE49-F238E27FC236}">
                  <a16:creationId xmlns:a16="http://schemas.microsoft.com/office/drawing/2014/main" id="{B123C6D3-BAAF-2644-989A-72439788B2EC}"/>
                </a:ext>
              </a:extLst>
            </p:cNvPr>
            <p:cNvSpPr txBox="1">
              <a:spLocks/>
            </p:cNvSpPr>
            <p:nvPr/>
          </p:nvSpPr>
          <p:spPr>
            <a:xfrm>
              <a:off x="390525" y="533399"/>
              <a:ext cx="1136650" cy="904043"/>
            </a:xfrm>
            <a:prstGeom prst="rect">
              <a:avLst/>
            </a:prstGeom>
          </p:spPr>
          <p:txBody>
            <a:bodyPr vert="horz" lIns="0" tIns="0" rIns="0" bIns="0" rtlCol="0" anchor="ctr">
              <a:noAutofit/>
            </a:bodyPr>
            <a:lstStyle>
              <a:lvl1pPr algn="l" defTabSz="755934" rtl="0" eaLnBrk="1" latinLnBrk="0" hangingPunct="1">
                <a:lnSpc>
                  <a:spcPct val="90000"/>
                </a:lnSpc>
                <a:spcBef>
                  <a:spcPct val="0"/>
                </a:spcBef>
                <a:buNone/>
                <a:defRPr sz="3637" kern="1200">
                  <a:solidFill>
                    <a:schemeClr val="tx1"/>
                  </a:solidFill>
                  <a:latin typeface="+mj-lt"/>
                  <a:ea typeface="+mj-ea"/>
                  <a:cs typeface="+mj-cs"/>
                </a:defRPr>
              </a:lvl1pPr>
            </a:lstStyle>
            <a:p>
              <a:pPr algn="ctr" defTabSz="457200">
                <a:lnSpc>
                  <a:spcPct val="100000"/>
                </a:lnSpc>
                <a:spcBef>
                  <a:spcPts val="0"/>
                </a:spcBef>
              </a:pPr>
              <a:r>
                <a:rPr lang="en-US" sz="9600" b="1" dirty="0">
                  <a:solidFill>
                    <a:schemeClr val="accent1"/>
                  </a:solidFill>
                  <a:latin typeface="Roboto" panose="02000000000000000000" pitchFamily="2" charset="0"/>
                  <a:ea typeface="Roboto" panose="02000000000000000000" pitchFamily="2" charset="0"/>
                  <a:cs typeface="Gill Sans Nova Ultra Bold" panose="020F0502020204030204" pitchFamily="34" charset="0"/>
                </a:rPr>
                <a:t>5</a:t>
              </a:r>
              <a:endParaRPr lang="en-US" sz="19900" b="1" dirty="0">
                <a:solidFill>
                  <a:schemeClr val="accent1"/>
                </a:solidFill>
                <a:latin typeface="Roboto" panose="02000000000000000000" pitchFamily="2" charset="0"/>
                <a:ea typeface="Roboto" panose="02000000000000000000" pitchFamily="2" charset="0"/>
                <a:cs typeface="Gill Sans Nova Ultra Bold" panose="020F0502020204030204" pitchFamily="34" charset="0"/>
              </a:endParaRPr>
            </a:p>
          </p:txBody>
        </p:sp>
        <p:sp>
          <p:nvSpPr>
            <p:cNvPr id="64" name="TextBox 63">
              <a:extLst>
                <a:ext uri="{FF2B5EF4-FFF2-40B4-BE49-F238E27FC236}">
                  <a16:creationId xmlns:a16="http://schemas.microsoft.com/office/drawing/2014/main" id="{27C4B57A-45F6-194D-B754-590D435ABA2D}"/>
                </a:ext>
              </a:extLst>
            </p:cNvPr>
            <p:cNvSpPr txBox="1"/>
            <p:nvPr/>
          </p:nvSpPr>
          <p:spPr>
            <a:xfrm>
              <a:off x="390525" y="441325"/>
              <a:ext cx="1136650" cy="172790"/>
            </a:xfrm>
            <a:prstGeom prst="rect">
              <a:avLst/>
            </a:prstGeom>
            <a:noFill/>
          </p:spPr>
          <p:txBody>
            <a:bodyPr wrap="square" rtlCol="0">
              <a:spAutoFit/>
            </a:bodyPr>
            <a:lstStyle/>
            <a:p>
              <a:pPr algn="ctr"/>
              <a:r>
                <a:rPr lang="en-US" sz="1400" b="1" dirty="0">
                  <a:solidFill>
                    <a:schemeClr val="accent1"/>
                  </a:solidFill>
                  <a:latin typeface="Roboto" panose="02000000000000000000" pitchFamily="2" charset="0"/>
                  <a:ea typeface="Roboto" panose="02000000000000000000" pitchFamily="2" charset="0"/>
                </a:rPr>
                <a:t>KEY ACTION</a:t>
              </a:r>
            </a:p>
          </p:txBody>
        </p:sp>
      </p:grpSp>
      <p:sp>
        <p:nvSpPr>
          <p:cNvPr id="66" name="Title 1">
            <a:extLst>
              <a:ext uri="{FF2B5EF4-FFF2-40B4-BE49-F238E27FC236}">
                <a16:creationId xmlns:a16="http://schemas.microsoft.com/office/drawing/2014/main" id="{14EB9F58-5E2C-B34D-AF0D-E6CEFB0BF14E}"/>
              </a:ext>
            </a:extLst>
          </p:cNvPr>
          <p:cNvSpPr>
            <a:spLocks noGrp="1"/>
          </p:cNvSpPr>
          <p:nvPr>
            <p:ph type="title"/>
          </p:nvPr>
        </p:nvSpPr>
        <p:spPr>
          <a:xfrm>
            <a:off x="390520" y="3769972"/>
            <a:ext cx="6775453" cy="1046917"/>
          </a:xfrm>
        </p:spPr>
        <p:txBody>
          <a:bodyPr lIns="144000" tIns="72000" bIns="72000" anchor="t">
            <a:noAutofit/>
          </a:bodyPr>
          <a:lstStyle/>
          <a:p>
            <a:pPr lvl="0" algn="ctr" defTabSz="457200">
              <a:lnSpc>
                <a:spcPct val="100000"/>
              </a:lnSpc>
              <a:spcBef>
                <a:spcPts val="0"/>
              </a:spcBef>
            </a:pPr>
            <a:r>
              <a:rPr lang="en-US" sz="4000" b="1" dirty="0">
                <a:solidFill>
                  <a:schemeClr val="bg1"/>
                </a:solidFill>
                <a:cs typeface="Gill Sans Nova Ultra Bold" panose="020F0502020204030204" pitchFamily="34" charset="0"/>
              </a:rPr>
              <a:t>Test and learn</a:t>
            </a:r>
            <a:endParaRPr lang="en-US" sz="4800" b="1" dirty="0">
              <a:solidFill>
                <a:schemeClr val="bg1"/>
              </a:solidFill>
              <a:cs typeface="Gill Sans Nova Ultra Bold" panose="020F0502020204030204" pitchFamily="34" charset="0"/>
            </a:endParaRPr>
          </a:p>
        </p:txBody>
      </p:sp>
      <p:sp>
        <p:nvSpPr>
          <p:cNvPr id="72" name="Rectangle 71">
            <a:extLst>
              <a:ext uri="{FF2B5EF4-FFF2-40B4-BE49-F238E27FC236}">
                <a16:creationId xmlns:a16="http://schemas.microsoft.com/office/drawing/2014/main" id="{3F2CD603-4E6E-9148-9C7A-756BB95F23E9}"/>
              </a:ext>
            </a:extLst>
          </p:cNvPr>
          <p:cNvSpPr/>
          <p:nvPr/>
        </p:nvSpPr>
        <p:spPr>
          <a:xfrm>
            <a:off x="390525" y="6896433"/>
            <a:ext cx="6775448" cy="13022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216000" rtlCol="0" anchor="t" anchorCtr="0">
            <a:spAutoFit/>
          </a:bodyPr>
          <a:lstStyle/>
          <a:p>
            <a:pPr algn="ctr">
              <a:spcAft>
                <a:spcPts val="600"/>
              </a:spcAft>
            </a:pPr>
            <a:r>
              <a:rPr lang="en-US" sz="1400" b="1" dirty="0">
                <a:solidFill>
                  <a:schemeClr val="accent1"/>
                </a:solidFill>
              </a:rPr>
              <a:t>What is this?</a:t>
            </a:r>
          </a:p>
          <a:p>
            <a:pPr algn="ctr">
              <a:spcAft>
                <a:spcPts val="600"/>
              </a:spcAft>
            </a:pPr>
            <a:r>
              <a:rPr lang="en-US" sz="1400" dirty="0">
                <a:solidFill>
                  <a:schemeClr val="tx1"/>
                </a:solidFill>
              </a:rPr>
              <a:t>This stage is all about testing our prototypes, both internally and with external users. This helps us to learn quickly what key users and stakeholders think about our solutions, then  you can iterate and improve what you have designed. </a:t>
            </a:r>
          </a:p>
        </p:txBody>
      </p:sp>
      <p:sp>
        <p:nvSpPr>
          <p:cNvPr id="96" name="Rectangle 95">
            <a:extLst>
              <a:ext uri="{FF2B5EF4-FFF2-40B4-BE49-F238E27FC236}">
                <a16:creationId xmlns:a16="http://schemas.microsoft.com/office/drawing/2014/main" id="{C3404995-0150-9444-85FD-7E43077D3312}"/>
              </a:ext>
            </a:extLst>
          </p:cNvPr>
          <p:cNvSpPr/>
          <p:nvPr/>
        </p:nvSpPr>
        <p:spPr>
          <a:xfrm>
            <a:off x="390526" y="8422185"/>
            <a:ext cx="3389312" cy="433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pPr algn="ctr">
              <a:spcAft>
                <a:spcPts val="600"/>
              </a:spcAft>
            </a:pPr>
            <a:r>
              <a:rPr lang="en-US" sz="1400" b="1" dirty="0">
                <a:solidFill>
                  <a:schemeClr val="accent1"/>
                </a:solidFill>
              </a:rPr>
              <a:t>Who needs to be involved?</a:t>
            </a:r>
          </a:p>
        </p:txBody>
      </p:sp>
      <p:pic>
        <p:nvPicPr>
          <p:cNvPr id="97" name="Picture 96">
            <a:extLst>
              <a:ext uri="{FF2B5EF4-FFF2-40B4-BE49-F238E27FC236}">
                <a16:creationId xmlns:a16="http://schemas.microsoft.com/office/drawing/2014/main" id="{2036983A-9193-0841-ABE4-37BEAF716F17}"/>
              </a:ext>
            </a:extLst>
          </p:cNvPr>
          <p:cNvPicPr>
            <a:picLocks noChangeAspect="1"/>
          </p:cNvPicPr>
          <p:nvPr/>
        </p:nvPicPr>
        <p:blipFill>
          <a:blip r:embed="rId3"/>
          <a:stretch>
            <a:fillRect/>
          </a:stretch>
        </p:blipFill>
        <p:spPr>
          <a:xfrm>
            <a:off x="826805" y="8951291"/>
            <a:ext cx="215900" cy="330200"/>
          </a:xfrm>
          <a:prstGeom prst="rect">
            <a:avLst/>
          </a:prstGeom>
        </p:spPr>
      </p:pic>
      <p:sp>
        <p:nvSpPr>
          <p:cNvPr id="98" name="Rectangle 97">
            <a:extLst>
              <a:ext uri="{FF2B5EF4-FFF2-40B4-BE49-F238E27FC236}">
                <a16:creationId xmlns:a16="http://schemas.microsoft.com/office/drawing/2014/main" id="{70FE9AD1-700F-A44A-BEF3-CD21DCC5B052}"/>
              </a:ext>
            </a:extLst>
          </p:cNvPr>
          <p:cNvSpPr/>
          <p:nvPr/>
        </p:nvSpPr>
        <p:spPr>
          <a:xfrm>
            <a:off x="1042705" y="8951291"/>
            <a:ext cx="1139825" cy="33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80000" bIns="108000" rtlCol="0" anchor="ctr" anchorCtr="0">
            <a:noAutofit/>
          </a:bodyPr>
          <a:lstStyle/>
          <a:p>
            <a:pPr>
              <a:spcAft>
                <a:spcPts val="600"/>
              </a:spcAft>
            </a:pPr>
            <a:r>
              <a:rPr lang="en-US" sz="1000" dirty="0">
                <a:solidFill>
                  <a:schemeClr val="accent1"/>
                </a:solidFill>
              </a:rPr>
              <a:t>Facilitator</a:t>
            </a:r>
          </a:p>
        </p:txBody>
      </p:sp>
      <p:grpSp>
        <p:nvGrpSpPr>
          <p:cNvPr id="100" name="Group 99">
            <a:extLst>
              <a:ext uri="{FF2B5EF4-FFF2-40B4-BE49-F238E27FC236}">
                <a16:creationId xmlns:a16="http://schemas.microsoft.com/office/drawing/2014/main" id="{D4C2CAFB-5374-584F-934D-76EC7FC94F61}"/>
              </a:ext>
            </a:extLst>
          </p:cNvPr>
          <p:cNvGrpSpPr/>
          <p:nvPr/>
        </p:nvGrpSpPr>
        <p:grpSpPr>
          <a:xfrm>
            <a:off x="1950456" y="8968845"/>
            <a:ext cx="584200" cy="330200"/>
            <a:chOff x="1259820" y="4038187"/>
            <a:chExt cx="584200" cy="330200"/>
          </a:xfrm>
        </p:grpSpPr>
        <p:pic>
          <p:nvPicPr>
            <p:cNvPr id="101" name="Picture 100">
              <a:extLst>
                <a:ext uri="{FF2B5EF4-FFF2-40B4-BE49-F238E27FC236}">
                  <a16:creationId xmlns:a16="http://schemas.microsoft.com/office/drawing/2014/main" id="{E1C0C215-64B4-4E4F-8FA9-10D510FB02D5}"/>
                </a:ext>
              </a:extLst>
            </p:cNvPr>
            <p:cNvPicPr>
              <a:picLocks noChangeAspect="1"/>
            </p:cNvPicPr>
            <p:nvPr/>
          </p:nvPicPr>
          <p:blipFill>
            <a:blip r:embed="rId4"/>
            <a:stretch>
              <a:fillRect/>
            </a:stretch>
          </p:blipFill>
          <p:spPr>
            <a:xfrm>
              <a:off x="1259820" y="4038187"/>
              <a:ext cx="177800" cy="330200"/>
            </a:xfrm>
            <a:prstGeom prst="rect">
              <a:avLst/>
            </a:prstGeom>
          </p:spPr>
        </p:pic>
        <p:pic>
          <p:nvPicPr>
            <p:cNvPr id="102" name="Picture 101">
              <a:extLst>
                <a:ext uri="{FF2B5EF4-FFF2-40B4-BE49-F238E27FC236}">
                  <a16:creationId xmlns:a16="http://schemas.microsoft.com/office/drawing/2014/main" id="{773E4B95-C8E9-0F40-963B-DBD0173E2A93}"/>
                </a:ext>
              </a:extLst>
            </p:cNvPr>
            <p:cNvPicPr>
              <a:picLocks noChangeAspect="1"/>
            </p:cNvPicPr>
            <p:nvPr/>
          </p:nvPicPr>
          <p:blipFill>
            <a:blip r:embed="rId4"/>
            <a:stretch>
              <a:fillRect/>
            </a:stretch>
          </p:blipFill>
          <p:spPr>
            <a:xfrm>
              <a:off x="1463020" y="4038187"/>
              <a:ext cx="177800" cy="330200"/>
            </a:xfrm>
            <a:prstGeom prst="rect">
              <a:avLst/>
            </a:prstGeom>
          </p:spPr>
        </p:pic>
        <p:pic>
          <p:nvPicPr>
            <p:cNvPr id="103" name="Picture 102">
              <a:extLst>
                <a:ext uri="{FF2B5EF4-FFF2-40B4-BE49-F238E27FC236}">
                  <a16:creationId xmlns:a16="http://schemas.microsoft.com/office/drawing/2014/main" id="{C167E965-4C18-3B41-A094-90E1180181C8}"/>
                </a:ext>
              </a:extLst>
            </p:cNvPr>
            <p:cNvPicPr>
              <a:picLocks noChangeAspect="1"/>
            </p:cNvPicPr>
            <p:nvPr/>
          </p:nvPicPr>
          <p:blipFill>
            <a:blip r:embed="rId4"/>
            <a:stretch>
              <a:fillRect/>
            </a:stretch>
          </p:blipFill>
          <p:spPr>
            <a:xfrm>
              <a:off x="1666220" y="4038187"/>
              <a:ext cx="177800" cy="330200"/>
            </a:xfrm>
            <a:prstGeom prst="rect">
              <a:avLst/>
            </a:prstGeom>
          </p:spPr>
        </p:pic>
      </p:grpSp>
      <p:sp>
        <p:nvSpPr>
          <p:cNvPr id="104" name="Rectangle 103">
            <a:extLst>
              <a:ext uri="{FF2B5EF4-FFF2-40B4-BE49-F238E27FC236}">
                <a16:creationId xmlns:a16="http://schemas.microsoft.com/office/drawing/2014/main" id="{1F61DD3F-D0E2-4344-98A2-6A27DA084394}"/>
              </a:ext>
            </a:extLst>
          </p:cNvPr>
          <p:cNvSpPr/>
          <p:nvPr/>
        </p:nvSpPr>
        <p:spPr>
          <a:xfrm>
            <a:off x="2534656" y="8968845"/>
            <a:ext cx="1325285" cy="33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80000" bIns="108000" rtlCol="0" anchor="ctr" anchorCtr="0">
            <a:noAutofit/>
          </a:bodyPr>
          <a:lstStyle/>
          <a:p>
            <a:pPr>
              <a:spcAft>
                <a:spcPts val="600"/>
              </a:spcAft>
            </a:pPr>
            <a:r>
              <a:rPr lang="en-US" sz="1000" dirty="0">
                <a:solidFill>
                  <a:schemeClr val="accent1"/>
                </a:solidFill>
              </a:rPr>
              <a:t>Participants</a:t>
            </a:r>
          </a:p>
        </p:txBody>
      </p:sp>
      <p:grpSp>
        <p:nvGrpSpPr>
          <p:cNvPr id="7" name="Group 6">
            <a:extLst>
              <a:ext uri="{FF2B5EF4-FFF2-40B4-BE49-F238E27FC236}">
                <a16:creationId xmlns:a16="http://schemas.microsoft.com/office/drawing/2014/main" id="{5733470F-596F-DD48-B033-31123D084ECE}"/>
              </a:ext>
            </a:extLst>
          </p:cNvPr>
          <p:cNvGrpSpPr/>
          <p:nvPr/>
        </p:nvGrpSpPr>
        <p:grpSpPr>
          <a:xfrm>
            <a:off x="1314524" y="9423649"/>
            <a:ext cx="2084664" cy="330200"/>
            <a:chOff x="4830486" y="9284425"/>
            <a:chExt cx="2084664" cy="330200"/>
          </a:xfrm>
        </p:grpSpPr>
        <p:pic>
          <p:nvPicPr>
            <p:cNvPr id="22" name="Picture 21">
              <a:extLst>
                <a:ext uri="{FF2B5EF4-FFF2-40B4-BE49-F238E27FC236}">
                  <a16:creationId xmlns:a16="http://schemas.microsoft.com/office/drawing/2014/main" id="{7366F89E-CEBC-4D46-8176-8D1892A6773D}"/>
                </a:ext>
              </a:extLst>
            </p:cNvPr>
            <p:cNvPicPr>
              <a:picLocks noChangeAspect="1"/>
            </p:cNvPicPr>
            <p:nvPr/>
          </p:nvPicPr>
          <p:blipFill>
            <a:blip r:embed="rId4"/>
            <a:stretch>
              <a:fillRect/>
            </a:stretch>
          </p:blipFill>
          <p:spPr>
            <a:xfrm>
              <a:off x="4830486" y="9284425"/>
              <a:ext cx="177800" cy="330200"/>
            </a:xfrm>
            <a:prstGeom prst="rect">
              <a:avLst/>
            </a:prstGeom>
          </p:spPr>
        </p:pic>
        <p:pic>
          <p:nvPicPr>
            <p:cNvPr id="23" name="Picture 22">
              <a:extLst>
                <a:ext uri="{FF2B5EF4-FFF2-40B4-BE49-F238E27FC236}">
                  <a16:creationId xmlns:a16="http://schemas.microsoft.com/office/drawing/2014/main" id="{C3D2304D-FED4-AD40-AFE6-3338F7D9F00C}"/>
                </a:ext>
              </a:extLst>
            </p:cNvPr>
            <p:cNvPicPr>
              <a:picLocks noChangeAspect="1"/>
            </p:cNvPicPr>
            <p:nvPr/>
          </p:nvPicPr>
          <p:blipFill>
            <a:blip r:embed="rId4"/>
            <a:stretch>
              <a:fillRect/>
            </a:stretch>
          </p:blipFill>
          <p:spPr>
            <a:xfrm>
              <a:off x="5033686" y="9284425"/>
              <a:ext cx="177800" cy="330200"/>
            </a:xfrm>
            <a:prstGeom prst="rect">
              <a:avLst/>
            </a:prstGeom>
          </p:spPr>
        </p:pic>
        <p:pic>
          <p:nvPicPr>
            <p:cNvPr id="24" name="Picture 23">
              <a:extLst>
                <a:ext uri="{FF2B5EF4-FFF2-40B4-BE49-F238E27FC236}">
                  <a16:creationId xmlns:a16="http://schemas.microsoft.com/office/drawing/2014/main" id="{1FECD8B3-FC4E-1343-BB88-9F9C2E3DF6B9}"/>
                </a:ext>
              </a:extLst>
            </p:cNvPr>
            <p:cNvPicPr>
              <a:picLocks noChangeAspect="1"/>
            </p:cNvPicPr>
            <p:nvPr/>
          </p:nvPicPr>
          <p:blipFill>
            <a:blip r:embed="rId4"/>
            <a:stretch>
              <a:fillRect/>
            </a:stretch>
          </p:blipFill>
          <p:spPr>
            <a:xfrm>
              <a:off x="5236886" y="9284425"/>
              <a:ext cx="177800" cy="330200"/>
            </a:xfrm>
            <a:prstGeom prst="rect">
              <a:avLst/>
            </a:prstGeom>
          </p:spPr>
        </p:pic>
        <p:sp>
          <p:nvSpPr>
            <p:cNvPr id="25" name="Rectangle 24">
              <a:extLst>
                <a:ext uri="{FF2B5EF4-FFF2-40B4-BE49-F238E27FC236}">
                  <a16:creationId xmlns:a16="http://schemas.microsoft.com/office/drawing/2014/main" id="{9D163099-48C1-3E41-A124-DE3D407F4C3D}"/>
                </a:ext>
              </a:extLst>
            </p:cNvPr>
            <p:cNvSpPr/>
            <p:nvPr/>
          </p:nvSpPr>
          <p:spPr>
            <a:xfrm>
              <a:off x="5414686" y="9284425"/>
              <a:ext cx="1500464" cy="33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80000" bIns="108000" rtlCol="0" anchor="ctr" anchorCtr="0">
              <a:noAutofit/>
            </a:bodyPr>
            <a:lstStyle/>
            <a:p>
              <a:pPr>
                <a:spcAft>
                  <a:spcPts val="600"/>
                </a:spcAft>
              </a:pPr>
              <a:r>
                <a:rPr lang="en-US" sz="1000" dirty="0">
                  <a:solidFill>
                    <a:schemeClr val="accent1"/>
                  </a:solidFill>
                </a:rPr>
                <a:t>Community members and stakeholders</a:t>
              </a:r>
            </a:p>
          </p:txBody>
        </p:sp>
      </p:grpSp>
      <p:sp>
        <p:nvSpPr>
          <p:cNvPr id="28" name="Rectangle 27">
            <a:extLst>
              <a:ext uri="{FF2B5EF4-FFF2-40B4-BE49-F238E27FC236}">
                <a16:creationId xmlns:a16="http://schemas.microsoft.com/office/drawing/2014/main" id="{85712316-18A2-0B4A-9141-7D847CFE870E}"/>
              </a:ext>
            </a:extLst>
          </p:cNvPr>
          <p:cNvSpPr/>
          <p:nvPr/>
        </p:nvSpPr>
        <p:spPr>
          <a:xfrm>
            <a:off x="4531530" y="8951291"/>
            <a:ext cx="2482042" cy="416290"/>
          </a:xfrm>
          <a:prstGeom prst="rect">
            <a:avLst/>
          </a:prstGeom>
        </p:spPr>
        <p:txBody>
          <a:bodyPr wrap="square" numCol="1">
            <a:noAutofit/>
          </a:bodyPr>
          <a:lstStyle/>
          <a:p>
            <a:pPr lvl="0">
              <a:spcAft>
                <a:spcPts val="1000"/>
              </a:spcAft>
            </a:pPr>
            <a:r>
              <a:rPr lang="en-US" sz="900" dirty="0">
                <a:solidFill>
                  <a:srgbClr val="1E4D59"/>
                </a:solidFill>
              </a:rPr>
              <a:t>Total preparation time: </a:t>
            </a:r>
            <a:r>
              <a:rPr lang="en-US" sz="900" i="1" dirty="0">
                <a:solidFill>
                  <a:srgbClr val="1E4D59"/>
                </a:solidFill>
              </a:rPr>
              <a:t>2 hours and 20 minutes</a:t>
            </a:r>
            <a:br>
              <a:rPr lang="en-US" sz="900" i="1" dirty="0">
                <a:solidFill>
                  <a:srgbClr val="1E4D59"/>
                </a:solidFill>
              </a:rPr>
            </a:br>
            <a:r>
              <a:rPr lang="en-US" sz="900" dirty="0">
                <a:solidFill>
                  <a:srgbClr val="1E4D59"/>
                </a:solidFill>
              </a:rPr>
              <a:t>Total running time: </a:t>
            </a:r>
            <a:r>
              <a:rPr lang="en-US" sz="900" i="1" dirty="0">
                <a:solidFill>
                  <a:srgbClr val="1E4D59"/>
                </a:solidFill>
              </a:rPr>
              <a:t>9 hours and 15 minutes</a:t>
            </a:r>
          </a:p>
        </p:txBody>
      </p:sp>
      <p:sp>
        <p:nvSpPr>
          <p:cNvPr id="30" name="Rectangle 29">
            <a:extLst>
              <a:ext uri="{FF2B5EF4-FFF2-40B4-BE49-F238E27FC236}">
                <a16:creationId xmlns:a16="http://schemas.microsoft.com/office/drawing/2014/main" id="{E7218FD3-3F95-344D-9AB9-94BBBC85883D}"/>
              </a:ext>
            </a:extLst>
          </p:cNvPr>
          <p:cNvSpPr/>
          <p:nvPr/>
        </p:nvSpPr>
        <p:spPr>
          <a:xfrm>
            <a:off x="3776661" y="8422185"/>
            <a:ext cx="3389311" cy="433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pPr algn="ctr">
              <a:spcAft>
                <a:spcPts val="600"/>
              </a:spcAft>
            </a:pPr>
            <a:r>
              <a:rPr lang="en-US" sz="1400" b="1" dirty="0">
                <a:solidFill>
                  <a:schemeClr val="accent1"/>
                </a:solidFill>
              </a:rPr>
              <a:t>How long will it take?</a:t>
            </a:r>
          </a:p>
        </p:txBody>
      </p:sp>
      <p:grpSp>
        <p:nvGrpSpPr>
          <p:cNvPr id="10" name="Group 9">
            <a:extLst>
              <a:ext uri="{FF2B5EF4-FFF2-40B4-BE49-F238E27FC236}">
                <a16:creationId xmlns:a16="http://schemas.microsoft.com/office/drawing/2014/main" id="{99FEBBD7-B6DB-1440-872E-600BCCC6F399}"/>
              </a:ext>
            </a:extLst>
          </p:cNvPr>
          <p:cNvGrpSpPr/>
          <p:nvPr/>
        </p:nvGrpSpPr>
        <p:grpSpPr>
          <a:xfrm>
            <a:off x="4207895" y="8977767"/>
            <a:ext cx="312356" cy="312356"/>
            <a:chOff x="5025020" y="9392062"/>
            <a:chExt cx="312356" cy="312356"/>
          </a:xfrm>
        </p:grpSpPr>
        <p:sp>
          <p:nvSpPr>
            <p:cNvPr id="9" name="Oval 8">
              <a:extLst>
                <a:ext uri="{FF2B5EF4-FFF2-40B4-BE49-F238E27FC236}">
                  <a16:creationId xmlns:a16="http://schemas.microsoft.com/office/drawing/2014/main" id="{6CECF3B6-8FEB-E843-B67E-A2FE807C5D33}"/>
                </a:ext>
              </a:extLst>
            </p:cNvPr>
            <p:cNvSpPr/>
            <p:nvPr/>
          </p:nvSpPr>
          <p:spPr>
            <a:xfrm>
              <a:off x="5036299" y="9403341"/>
              <a:ext cx="289799" cy="2897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a:extLst>
                <a:ext uri="{FF2B5EF4-FFF2-40B4-BE49-F238E27FC236}">
                  <a16:creationId xmlns:a16="http://schemas.microsoft.com/office/drawing/2014/main" id="{6CFCD21B-277E-D94E-B9EF-8800833D4C43}"/>
                </a:ext>
              </a:extLst>
            </p:cNvPr>
            <p:cNvPicPr>
              <a:picLocks noChangeAspect="1"/>
            </p:cNvPicPr>
            <p:nvPr/>
          </p:nvPicPr>
          <p:blipFill>
            <a:blip r:embed="rId5"/>
            <a:stretch>
              <a:fillRect/>
            </a:stretch>
          </p:blipFill>
          <p:spPr>
            <a:xfrm>
              <a:off x="5025020" y="9392062"/>
              <a:ext cx="312356" cy="312356"/>
            </a:xfrm>
            <a:prstGeom prst="rect">
              <a:avLst/>
            </a:prstGeom>
          </p:spPr>
        </p:pic>
      </p:grpSp>
    </p:spTree>
    <p:extLst>
      <p:ext uri="{BB962C8B-B14F-4D97-AF65-F5344CB8AC3E}">
        <p14:creationId xmlns:p14="http://schemas.microsoft.com/office/powerpoint/2010/main" val="174646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2649E507-6502-DD4D-9908-591B7DB44237}"/>
              </a:ext>
            </a:extLst>
          </p:cNvPr>
          <p:cNvSpPr/>
          <p:nvPr/>
        </p:nvSpPr>
        <p:spPr>
          <a:xfrm>
            <a:off x="0" y="1"/>
            <a:ext cx="7559675" cy="26574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7C795C4F-9512-C341-9F22-30AD234FFC6E}"/>
              </a:ext>
            </a:extLst>
          </p:cNvPr>
          <p:cNvSpPr/>
          <p:nvPr/>
        </p:nvSpPr>
        <p:spPr>
          <a:xfrm>
            <a:off x="390131" y="666"/>
            <a:ext cx="1131779" cy="265676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nchorCtr="0"/>
          <a:lstStyle/>
          <a:p>
            <a:pPr algn="ctr"/>
            <a:endParaRPr lang="en-US" sz="1200" dirty="0"/>
          </a:p>
        </p:txBody>
      </p:sp>
      <p:sp>
        <p:nvSpPr>
          <p:cNvPr id="46" name="Rectangle 45">
            <a:extLst>
              <a:ext uri="{FF2B5EF4-FFF2-40B4-BE49-F238E27FC236}">
                <a16:creationId xmlns:a16="http://schemas.microsoft.com/office/drawing/2014/main" id="{8CDE72DA-59D8-7346-AF3D-068CB7CD9BC9}"/>
              </a:ext>
            </a:extLst>
          </p:cNvPr>
          <p:cNvSpPr/>
          <p:nvPr/>
        </p:nvSpPr>
        <p:spPr>
          <a:xfrm>
            <a:off x="390525" y="2611709"/>
            <a:ext cx="113665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B43C581F-502D-8444-99B2-529104FD612C}"/>
              </a:ext>
            </a:extLst>
          </p:cNvPr>
          <p:cNvSpPr>
            <a:spLocks noGrp="1"/>
          </p:cNvSpPr>
          <p:nvPr>
            <p:ph type="ftr" sz="quarter" idx="11"/>
          </p:nvPr>
        </p:nvSpPr>
        <p:spPr/>
        <p:txBody>
          <a:bodyPr/>
          <a:lstStyle/>
          <a:p>
            <a:r>
              <a:rPr lang="en-AU" dirty="0"/>
              <a:t>Global Disaster Preparedness Center  |  Designing Solutions for Urban Community Resilience</a:t>
            </a:r>
            <a:endParaRPr lang="en-US" dirty="0"/>
          </a:p>
        </p:txBody>
      </p:sp>
      <p:sp>
        <p:nvSpPr>
          <p:cNvPr id="5" name="Slide Number Placeholder 4">
            <a:extLst>
              <a:ext uri="{FF2B5EF4-FFF2-40B4-BE49-F238E27FC236}">
                <a16:creationId xmlns:a16="http://schemas.microsoft.com/office/drawing/2014/main" id="{981D3E95-BB45-9E40-9397-5B3D5DBE21D7}"/>
              </a:ext>
            </a:extLst>
          </p:cNvPr>
          <p:cNvSpPr>
            <a:spLocks noGrp="1"/>
          </p:cNvSpPr>
          <p:nvPr>
            <p:ph type="sldNum" sz="quarter" idx="12"/>
          </p:nvPr>
        </p:nvSpPr>
        <p:spPr/>
        <p:txBody>
          <a:bodyPr/>
          <a:lstStyle/>
          <a:p>
            <a:fld id="{3332C684-C74E-B44D-82B0-F0756951FDF2}" type="slidenum">
              <a:rPr lang="en-US" smtClean="0"/>
              <a:t>24</a:t>
            </a:fld>
            <a:endParaRPr lang="en-US" dirty="0"/>
          </a:p>
        </p:txBody>
      </p:sp>
      <p:sp>
        <p:nvSpPr>
          <p:cNvPr id="107" name="Rectangle 106">
            <a:extLst>
              <a:ext uri="{FF2B5EF4-FFF2-40B4-BE49-F238E27FC236}">
                <a16:creationId xmlns:a16="http://schemas.microsoft.com/office/drawing/2014/main" id="{63F47C2C-D279-FF48-9829-4306DC910290}"/>
              </a:ext>
            </a:extLst>
          </p:cNvPr>
          <p:cNvSpPr/>
          <p:nvPr/>
        </p:nvSpPr>
        <p:spPr>
          <a:xfrm>
            <a:off x="390525" y="3042503"/>
            <a:ext cx="3389312" cy="137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a:spcAft>
                <a:spcPts val="600"/>
              </a:spcAft>
            </a:pPr>
            <a:r>
              <a:rPr lang="en-US" sz="1000" b="1" dirty="0">
                <a:solidFill>
                  <a:schemeClr val="accent1"/>
                </a:solidFill>
              </a:rPr>
              <a:t>Why do you do this?</a:t>
            </a:r>
          </a:p>
          <a:p>
            <a:pPr>
              <a:spcAft>
                <a:spcPts val="600"/>
              </a:spcAft>
            </a:pPr>
            <a:r>
              <a:rPr lang="en-US" sz="1000" dirty="0">
                <a:solidFill>
                  <a:schemeClr val="tx2"/>
                </a:solidFill>
              </a:rPr>
              <a:t>You start with testing any solution amongst your peers before you go out to do ’real world’ testing. This allows you to get feedback quickly and easily, and identifies any gaps you have in your solutions. You can iterate prototypes at a very low cost and begin to improve the fidelity of your solutions. </a:t>
            </a:r>
          </a:p>
        </p:txBody>
      </p:sp>
      <p:sp>
        <p:nvSpPr>
          <p:cNvPr id="108" name="Rectangle 107">
            <a:extLst>
              <a:ext uri="{FF2B5EF4-FFF2-40B4-BE49-F238E27FC236}">
                <a16:creationId xmlns:a16="http://schemas.microsoft.com/office/drawing/2014/main" id="{DDCA44FE-311A-BF46-BBEB-22EB8F9D864D}"/>
              </a:ext>
            </a:extLst>
          </p:cNvPr>
          <p:cNvSpPr/>
          <p:nvPr/>
        </p:nvSpPr>
        <p:spPr>
          <a:xfrm>
            <a:off x="3778249" y="3042503"/>
            <a:ext cx="3389312" cy="756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72000" rIns="108000" bIns="144000" rtlCol="0" anchor="t" anchorCtr="0">
            <a:spAutoFit/>
          </a:bodyPr>
          <a:lstStyle/>
          <a:p>
            <a:pPr>
              <a:spcAft>
                <a:spcPts val="600"/>
              </a:spcAft>
            </a:pPr>
            <a:r>
              <a:rPr lang="en-US" sz="1000" b="1" dirty="0">
                <a:solidFill>
                  <a:schemeClr val="accent1"/>
                </a:solidFill>
              </a:rPr>
              <a:t>When do you do this?</a:t>
            </a:r>
          </a:p>
          <a:p>
            <a:pPr>
              <a:spcAft>
                <a:spcPts val="600"/>
              </a:spcAft>
            </a:pPr>
            <a:r>
              <a:rPr lang="en-US" sz="1000" dirty="0">
                <a:solidFill>
                  <a:schemeClr val="tx2"/>
                </a:solidFill>
              </a:rPr>
              <a:t>Internal user testing can be done at any stage after the solution prototypes have been developed. </a:t>
            </a:r>
          </a:p>
        </p:txBody>
      </p:sp>
      <p:sp>
        <p:nvSpPr>
          <p:cNvPr id="44" name="Title 1">
            <a:extLst>
              <a:ext uri="{FF2B5EF4-FFF2-40B4-BE49-F238E27FC236}">
                <a16:creationId xmlns:a16="http://schemas.microsoft.com/office/drawing/2014/main" id="{163DF27B-B87D-BB4A-92FE-6C38C15C9888}"/>
              </a:ext>
            </a:extLst>
          </p:cNvPr>
          <p:cNvSpPr>
            <a:spLocks noGrp="1"/>
          </p:cNvSpPr>
          <p:nvPr>
            <p:ph type="title"/>
          </p:nvPr>
        </p:nvSpPr>
        <p:spPr>
          <a:xfrm>
            <a:off x="1527174" y="1385409"/>
            <a:ext cx="5638799" cy="1136650"/>
          </a:xfrm>
        </p:spPr>
        <p:txBody>
          <a:bodyPr lIns="144000" tIns="108000" anchor="ctr">
            <a:noAutofit/>
          </a:bodyPr>
          <a:lstStyle/>
          <a:p>
            <a:pPr defTabSz="457200">
              <a:spcBef>
                <a:spcPts val="0"/>
              </a:spcBef>
            </a:pPr>
            <a:r>
              <a:rPr lang="en-US" sz="1400" b="1" dirty="0">
                <a:solidFill>
                  <a:srgbClr val="1E4D59"/>
                </a:solidFill>
                <a:cs typeface="Gill Sans Nova Ultra Bold" panose="020F0502020204030204" pitchFamily="34" charset="0"/>
              </a:rPr>
              <a:t>Action</a:t>
            </a:r>
            <a:r>
              <a:rPr lang="en-US" sz="1400" b="1" dirty="0">
                <a:solidFill>
                  <a:srgbClr val="1E4D59"/>
                </a:solidFill>
                <a:ea typeface="+mn-ea"/>
                <a:cs typeface="Gill Sans Nova Ultra Bold" panose="020F0502020204030204" pitchFamily="34" charset="0"/>
              </a:rPr>
              <a:t> 5.1</a:t>
            </a:r>
            <a:br>
              <a:rPr lang="en-US" sz="5400" b="1" dirty="0">
                <a:solidFill>
                  <a:srgbClr val="1E4D59"/>
                </a:solidFill>
                <a:ea typeface="+mn-ea"/>
                <a:cs typeface="Gill Sans Nova Ultra Bold" panose="020F0502020204030204" pitchFamily="34" charset="0"/>
              </a:rPr>
            </a:br>
            <a:r>
              <a:rPr lang="en-AU" sz="2800" b="1" dirty="0">
                <a:solidFill>
                  <a:schemeClr val="accent1"/>
                </a:solidFill>
                <a:cs typeface="Gill Sans Nova Ultra Bold" panose="020F0502020204030204" pitchFamily="34" charset="0"/>
              </a:rPr>
              <a:t>Test initial prototype solution internally</a:t>
            </a:r>
            <a:endParaRPr lang="en-US" b="1" dirty="0">
              <a:solidFill>
                <a:schemeClr val="accent1"/>
              </a:solidFill>
              <a:cs typeface="Gill Sans Nova Ultra Bold" panose="020F0502020204030204" pitchFamily="34" charset="0"/>
            </a:endParaRPr>
          </a:p>
        </p:txBody>
      </p:sp>
      <p:pic>
        <p:nvPicPr>
          <p:cNvPr id="29" name="Picture 28">
            <a:extLst>
              <a:ext uri="{FF2B5EF4-FFF2-40B4-BE49-F238E27FC236}">
                <a16:creationId xmlns:a16="http://schemas.microsoft.com/office/drawing/2014/main" id="{9028DD8F-F37C-0348-8192-1C10EEEA9B19}"/>
              </a:ext>
            </a:extLst>
          </p:cNvPr>
          <p:cNvPicPr>
            <a:picLocks noChangeAspect="1"/>
          </p:cNvPicPr>
          <p:nvPr/>
        </p:nvPicPr>
        <p:blipFill>
          <a:blip r:embed="rId2"/>
          <a:stretch>
            <a:fillRect/>
          </a:stretch>
        </p:blipFill>
        <p:spPr>
          <a:xfrm>
            <a:off x="5522581" y="173265"/>
            <a:ext cx="206785" cy="237803"/>
          </a:xfrm>
          <a:prstGeom prst="rect">
            <a:avLst/>
          </a:prstGeom>
        </p:spPr>
      </p:pic>
      <p:sp>
        <p:nvSpPr>
          <p:cNvPr id="30" name="Rectangle 29">
            <a:extLst>
              <a:ext uri="{FF2B5EF4-FFF2-40B4-BE49-F238E27FC236}">
                <a16:creationId xmlns:a16="http://schemas.microsoft.com/office/drawing/2014/main" id="{DAED2E14-D08D-5541-A5D8-02962BE42869}"/>
              </a:ext>
            </a:extLst>
          </p:cNvPr>
          <p:cNvSpPr/>
          <p:nvPr/>
        </p:nvSpPr>
        <p:spPr>
          <a:xfrm>
            <a:off x="4817011" y="231008"/>
            <a:ext cx="206786" cy="1311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solidFill>
                  <a:schemeClr val="accent1">
                    <a:lumMod val="20000"/>
                    <a:lumOff val="80000"/>
                  </a:schemeClr>
                </a:solidFill>
              </a:rPr>
              <a:t>U1</a:t>
            </a:r>
          </a:p>
        </p:txBody>
      </p:sp>
      <p:sp>
        <p:nvSpPr>
          <p:cNvPr id="31" name="Rectangle 30">
            <a:extLst>
              <a:ext uri="{FF2B5EF4-FFF2-40B4-BE49-F238E27FC236}">
                <a16:creationId xmlns:a16="http://schemas.microsoft.com/office/drawing/2014/main" id="{4379DD2F-ECBA-F343-B8B2-9B9E1EE2D0FC}"/>
              </a:ext>
            </a:extLst>
          </p:cNvPr>
          <p:cNvSpPr/>
          <p:nvPr/>
        </p:nvSpPr>
        <p:spPr>
          <a:xfrm>
            <a:off x="5092185" y="231008"/>
            <a:ext cx="206786" cy="1311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solidFill>
                  <a:schemeClr val="accent1">
                    <a:lumMod val="20000"/>
                    <a:lumOff val="80000"/>
                  </a:schemeClr>
                </a:solidFill>
              </a:rPr>
              <a:t>U2</a:t>
            </a:r>
          </a:p>
        </p:txBody>
      </p:sp>
      <p:grpSp>
        <p:nvGrpSpPr>
          <p:cNvPr id="32" name="Group 31">
            <a:extLst>
              <a:ext uri="{FF2B5EF4-FFF2-40B4-BE49-F238E27FC236}">
                <a16:creationId xmlns:a16="http://schemas.microsoft.com/office/drawing/2014/main" id="{192386E3-EB35-BC44-B904-239FC1691700}"/>
              </a:ext>
            </a:extLst>
          </p:cNvPr>
          <p:cNvGrpSpPr/>
          <p:nvPr/>
        </p:nvGrpSpPr>
        <p:grpSpPr>
          <a:xfrm>
            <a:off x="5797754" y="219189"/>
            <a:ext cx="883274" cy="165434"/>
            <a:chOff x="5797754" y="431068"/>
            <a:chExt cx="883274" cy="165434"/>
          </a:xfrm>
        </p:grpSpPr>
        <p:sp>
          <p:nvSpPr>
            <p:cNvPr id="33" name="Hexagon 180">
              <a:extLst>
                <a:ext uri="{FF2B5EF4-FFF2-40B4-BE49-F238E27FC236}">
                  <a16:creationId xmlns:a16="http://schemas.microsoft.com/office/drawing/2014/main" id="{C8A4EC82-2628-8544-9C53-C1CC3DE96A44}"/>
                </a:ext>
              </a:extLst>
            </p:cNvPr>
            <p:cNvSpPr/>
            <p:nvPr/>
          </p:nvSpPr>
          <p:spPr>
            <a:xfrm>
              <a:off x="5797754"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180">
              <a:extLst>
                <a:ext uri="{FF2B5EF4-FFF2-40B4-BE49-F238E27FC236}">
                  <a16:creationId xmlns:a16="http://schemas.microsoft.com/office/drawing/2014/main" id="{74EF8F29-80A7-6F46-9591-EC556CF0E836}"/>
                </a:ext>
              </a:extLst>
            </p:cNvPr>
            <p:cNvSpPr/>
            <p:nvPr/>
          </p:nvSpPr>
          <p:spPr>
            <a:xfrm>
              <a:off x="6032500"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5" name="Hexagon 180">
              <a:extLst>
                <a:ext uri="{FF2B5EF4-FFF2-40B4-BE49-F238E27FC236}">
                  <a16:creationId xmlns:a16="http://schemas.microsoft.com/office/drawing/2014/main" id="{A33D9588-D31B-B94A-93DB-810C71B87BA1}"/>
                </a:ext>
              </a:extLst>
            </p:cNvPr>
            <p:cNvSpPr/>
            <p:nvPr/>
          </p:nvSpPr>
          <p:spPr>
            <a:xfrm>
              <a:off x="6501993"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Hexagon 180">
              <a:extLst>
                <a:ext uri="{FF2B5EF4-FFF2-40B4-BE49-F238E27FC236}">
                  <a16:creationId xmlns:a16="http://schemas.microsoft.com/office/drawing/2014/main" id="{AEC8359E-5831-1C48-9D02-2D9B1A505907}"/>
                </a:ext>
              </a:extLst>
            </p:cNvPr>
            <p:cNvSpPr/>
            <p:nvPr/>
          </p:nvSpPr>
          <p:spPr>
            <a:xfrm>
              <a:off x="6267246"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Picture 36">
            <a:extLst>
              <a:ext uri="{FF2B5EF4-FFF2-40B4-BE49-F238E27FC236}">
                <a16:creationId xmlns:a16="http://schemas.microsoft.com/office/drawing/2014/main" id="{6FF716B2-23ED-4C40-B73A-E5A80109D532}"/>
              </a:ext>
            </a:extLst>
          </p:cNvPr>
          <p:cNvPicPr>
            <a:picLocks noChangeAspect="1"/>
          </p:cNvPicPr>
          <p:nvPr/>
        </p:nvPicPr>
        <p:blipFill>
          <a:blip r:embed="rId3"/>
          <a:stretch>
            <a:fillRect/>
          </a:stretch>
        </p:blipFill>
        <p:spPr>
          <a:xfrm>
            <a:off x="4553786" y="166371"/>
            <a:ext cx="203079" cy="255600"/>
          </a:xfrm>
          <a:prstGeom prst="rect">
            <a:avLst/>
          </a:prstGeom>
        </p:spPr>
      </p:pic>
      <p:pic>
        <p:nvPicPr>
          <p:cNvPr id="38" name="Picture 37">
            <a:extLst>
              <a:ext uri="{FF2B5EF4-FFF2-40B4-BE49-F238E27FC236}">
                <a16:creationId xmlns:a16="http://schemas.microsoft.com/office/drawing/2014/main" id="{6772BFF4-9A2A-6C4E-A97C-4E995991330D}"/>
              </a:ext>
            </a:extLst>
          </p:cNvPr>
          <p:cNvPicPr>
            <a:picLocks noChangeAspect="1"/>
          </p:cNvPicPr>
          <p:nvPr/>
        </p:nvPicPr>
        <p:blipFill>
          <a:blip r:embed="rId4"/>
          <a:stretch>
            <a:fillRect/>
          </a:stretch>
        </p:blipFill>
        <p:spPr>
          <a:xfrm>
            <a:off x="6901960" y="178500"/>
            <a:ext cx="264480" cy="208800"/>
          </a:xfrm>
          <a:prstGeom prst="rect">
            <a:avLst/>
          </a:prstGeom>
        </p:spPr>
      </p:pic>
      <p:sp>
        <p:nvSpPr>
          <p:cNvPr id="39" name="Rectangle 38">
            <a:extLst>
              <a:ext uri="{FF2B5EF4-FFF2-40B4-BE49-F238E27FC236}">
                <a16:creationId xmlns:a16="http://schemas.microsoft.com/office/drawing/2014/main" id="{862C9753-441F-924A-93CE-8237EE76766F}"/>
              </a:ext>
            </a:extLst>
          </p:cNvPr>
          <p:cNvSpPr/>
          <p:nvPr/>
        </p:nvSpPr>
        <p:spPr>
          <a:xfrm>
            <a:off x="6284283" y="442748"/>
            <a:ext cx="144000"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B0EB51CC-2577-854C-852B-3C1A23E0490A}"/>
              </a:ext>
            </a:extLst>
          </p:cNvPr>
          <p:cNvGrpSpPr/>
          <p:nvPr/>
        </p:nvGrpSpPr>
        <p:grpSpPr>
          <a:xfrm>
            <a:off x="5797754" y="219189"/>
            <a:ext cx="879331" cy="160053"/>
            <a:chOff x="5797754" y="219189"/>
            <a:chExt cx="879331" cy="160053"/>
          </a:xfrm>
        </p:grpSpPr>
        <p:sp>
          <p:nvSpPr>
            <p:cNvPr id="50" name="TextBox 49">
              <a:extLst>
                <a:ext uri="{FF2B5EF4-FFF2-40B4-BE49-F238E27FC236}">
                  <a16:creationId xmlns:a16="http://schemas.microsoft.com/office/drawing/2014/main" id="{FFED3E36-076C-1B4C-94BF-C6A9BA10C1AC}"/>
                </a:ext>
              </a:extLst>
            </p:cNvPr>
            <p:cNvSpPr txBox="1"/>
            <p:nvPr/>
          </p:nvSpPr>
          <p:spPr>
            <a:xfrm>
              <a:off x="6503314" y="219189"/>
              <a:ext cx="173771" cy="160053"/>
            </a:xfrm>
            <a:prstGeom prst="rect">
              <a:avLst/>
            </a:prstGeom>
            <a:noFill/>
          </p:spPr>
          <p:txBody>
            <a:bodyPr wrap="square" tIns="0" bIns="0" rtlCol="0" anchor="ctr">
              <a:noAutofit/>
            </a:bodyPr>
            <a:lstStyle/>
            <a:p>
              <a:pPr algn="ctr"/>
              <a:r>
                <a:rPr lang="en-US" sz="1000" b="1" dirty="0">
                  <a:solidFill>
                    <a:schemeClr val="accent1">
                      <a:lumMod val="20000"/>
                      <a:lumOff val="80000"/>
                    </a:schemeClr>
                  </a:solidFill>
                  <a:latin typeface="Roboto" panose="02000000000000000000" pitchFamily="2" charset="0"/>
                  <a:ea typeface="Roboto" panose="02000000000000000000" pitchFamily="2" charset="0"/>
                </a:rPr>
                <a:t>6</a:t>
              </a:r>
            </a:p>
          </p:txBody>
        </p:sp>
        <p:sp>
          <p:nvSpPr>
            <p:cNvPr id="51" name="TextBox 50">
              <a:extLst>
                <a:ext uri="{FF2B5EF4-FFF2-40B4-BE49-F238E27FC236}">
                  <a16:creationId xmlns:a16="http://schemas.microsoft.com/office/drawing/2014/main" id="{10F16511-358F-574E-9EAB-EFF21092070E}"/>
                </a:ext>
              </a:extLst>
            </p:cNvPr>
            <p:cNvSpPr txBox="1"/>
            <p:nvPr/>
          </p:nvSpPr>
          <p:spPr>
            <a:xfrm>
              <a:off x="6269398" y="219189"/>
              <a:ext cx="173771" cy="160053"/>
            </a:xfrm>
            <a:prstGeom prst="rect">
              <a:avLst/>
            </a:prstGeom>
            <a:noFill/>
          </p:spPr>
          <p:txBody>
            <a:bodyPr wrap="square" tIns="0" bIns="0" rtlCol="0" anchor="ctr">
              <a:noAutofit/>
            </a:bodyPr>
            <a:lstStyle/>
            <a:p>
              <a:pPr algn="ctr"/>
              <a:r>
                <a:rPr lang="en-US" sz="1000" b="1" dirty="0">
                  <a:solidFill>
                    <a:schemeClr val="accent1">
                      <a:lumMod val="20000"/>
                      <a:lumOff val="80000"/>
                    </a:schemeClr>
                  </a:solidFill>
                  <a:latin typeface="Roboto" panose="02000000000000000000" pitchFamily="2" charset="0"/>
                  <a:ea typeface="Roboto" panose="02000000000000000000" pitchFamily="2" charset="0"/>
                </a:rPr>
                <a:t>5</a:t>
              </a:r>
            </a:p>
          </p:txBody>
        </p:sp>
        <p:sp>
          <p:nvSpPr>
            <p:cNvPr id="52" name="TextBox 51">
              <a:extLst>
                <a:ext uri="{FF2B5EF4-FFF2-40B4-BE49-F238E27FC236}">
                  <a16:creationId xmlns:a16="http://schemas.microsoft.com/office/drawing/2014/main" id="{B2A0E3BB-4B66-3C46-8152-91433FACE9B4}"/>
                </a:ext>
              </a:extLst>
            </p:cNvPr>
            <p:cNvSpPr txBox="1"/>
            <p:nvPr/>
          </p:nvSpPr>
          <p:spPr>
            <a:xfrm>
              <a:off x="6033576" y="219189"/>
              <a:ext cx="173771" cy="160053"/>
            </a:xfrm>
            <a:prstGeom prst="rect">
              <a:avLst/>
            </a:prstGeom>
            <a:noFill/>
          </p:spPr>
          <p:txBody>
            <a:bodyPr wrap="square" tIns="0" bIns="0" rtlCol="0" anchor="ctr">
              <a:noAutofit/>
            </a:bodyPr>
            <a:lstStyle/>
            <a:p>
              <a:pPr algn="ctr"/>
              <a:r>
                <a:rPr lang="en-US" sz="1000" b="1" dirty="0">
                  <a:solidFill>
                    <a:schemeClr val="accent1">
                      <a:lumMod val="20000"/>
                      <a:lumOff val="80000"/>
                    </a:schemeClr>
                  </a:solidFill>
                  <a:latin typeface="Roboto" panose="02000000000000000000" pitchFamily="2" charset="0"/>
                  <a:ea typeface="Roboto" panose="02000000000000000000" pitchFamily="2" charset="0"/>
                </a:rPr>
                <a:t>4</a:t>
              </a:r>
            </a:p>
          </p:txBody>
        </p:sp>
        <p:sp>
          <p:nvSpPr>
            <p:cNvPr id="53" name="TextBox 52">
              <a:extLst>
                <a:ext uri="{FF2B5EF4-FFF2-40B4-BE49-F238E27FC236}">
                  <a16:creationId xmlns:a16="http://schemas.microsoft.com/office/drawing/2014/main" id="{44D5CDA0-3583-DD48-94A0-62DDC280B5D0}"/>
                </a:ext>
              </a:extLst>
            </p:cNvPr>
            <p:cNvSpPr txBox="1"/>
            <p:nvPr/>
          </p:nvSpPr>
          <p:spPr>
            <a:xfrm>
              <a:off x="5797754" y="219189"/>
              <a:ext cx="173771" cy="160053"/>
            </a:xfrm>
            <a:prstGeom prst="rect">
              <a:avLst/>
            </a:prstGeom>
            <a:noFill/>
          </p:spPr>
          <p:txBody>
            <a:bodyPr wrap="square" tIns="0" bIns="0" rtlCol="0" anchor="ctr">
              <a:noAutofit/>
            </a:bodyPr>
            <a:lstStyle/>
            <a:p>
              <a:pPr algn="ctr"/>
              <a:r>
                <a:rPr lang="en-US" sz="1000" b="1" dirty="0">
                  <a:solidFill>
                    <a:schemeClr val="accent1">
                      <a:lumMod val="20000"/>
                      <a:lumOff val="80000"/>
                    </a:schemeClr>
                  </a:solidFill>
                  <a:latin typeface="Roboto" panose="02000000000000000000" pitchFamily="2" charset="0"/>
                  <a:ea typeface="Roboto" panose="02000000000000000000" pitchFamily="2" charset="0"/>
                </a:rPr>
                <a:t>3</a:t>
              </a:r>
            </a:p>
          </p:txBody>
        </p:sp>
      </p:grpSp>
      <p:sp>
        <p:nvSpPr>
          <p:cNvPr id="48" name="Rectangle 47">
            <a:extLst>
              <a:ext uri="{FF2B5EF4-FFF2-40B4-BE49-F238E27FC236}">
                <a16:creationId xmlns:a16="http://schemas.microsoft.com/office/drawing/2014/main" id="{F14E160A-C483-1042-B38F-F8CB1BD0EFB3}"/>
              </a:ext>
            </a:extLst>
          </p:cNvPr>
          <p:cNvSpPr/>
          <p:nvPr/>
        </p:nvSpPr>
        <p:spPr>
          <a:xfrm>
            <a:off x="323837" y="5392495"/>
            <a:ext cx="6912000" cy="1843191"/>
          </a:xfrm>
          <a:prstGeom prst="rect">
            <a:avLst/>
          </a:prstGeom>
          <a:solidFill>
            <a:schemeClr val="bg1"/>
          </a:solidFill>
          <a:ln w="19050">
            <a:solidFill>
              <a:schemeClr val="accent1">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08D5E524-5AAA-034E-83F3-0296A95B94FC}"/>
              </a:ext>
            </a:extLst>
          </p:cNvPr>
          <p:cNvSpPr/>
          <p:nvPr/>
        </p:nvSpPr>
        <p:spPr>
          <a:xfrm>
            <a:off x="978491" y="5082339"/>
            <a:ext cx="6187481" cy="433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a:spcAft>
                <a:spcPts val="600"/>
              </a:spcAft>
            </a:pPr>
            <a:r>
              <a:rPr lang="en-US" sz="1400" b="1" dirty="0">
                <a:solidFill>
                  <a:schemeClr val="accent1"/>
                </a:solidFill>
              </a:rPr>
              <a:t>Useful tools &amp; activities</a:t>
            </a:r>
          </a:p>
        </p:txBody>
      </p:sp>
      <p:pic>
        <p:nvPicPr>
          <p:cNvPr id="55" name="Picture 54">
            <a:extLst>
              <a:ext uri="{FF2B5EF4-FFF2-40B4-BE49-F238E27FC236}">
                <a16:creationId xmlns:a16="http://schemas.microsoft.com/office/drawing/2014/main" id="{24D48DF6-6236-5741-9A2C-DE6BC3ED18A1}"/>
              </a:ext>
            </a:extLst>
          </p:cNvPr>
          <p:cNvPicPr>
            <a:picLocks noChangeAspect="1"/>
          </p:cNvPicPr>
          <p:nvPr/>
        </p:nvPicPr>
        <p:blipFill>
          <a:blip r:embed="rId5"/>
          <a:stretch>
            <a:fillRect/>
          </a:stretch>
        </p:blipFill>
        <p:spPr>
          <a:xfrm>
            <a:off x="390524" y="4914431"/>
            <a:ext cx="587967" cy="560830"/>
          </a:xfrm>
          <a:prstGeom prst="rect">
            <a:avLst/>
          </a:prstGeom>
        </p:spPr>
      </p:pic>
      <p:sp>
        <p:nvSpPr>
          <p:cNvPr id="56" name="Rectangle 55">
            <a:extLst>
              <a:ext uri="{FF2B5EF4-FFF2-40B4-BE49-F238E27FC236}">
                <a16:creationId xmlns:a16="http://schemas.microsoft.com/office/drawing/2014/main" id="{FA48AE8F-0D91-8D45-9B9C-F93378B34D5A}"/>
              </a:ext>
            </a:extLst>
          </p:cNvPr>
          <p:cNvSpPr/>
          <p:nvPr/>
        </p:nvSpPr>
        <p:spPr>
          <a:xfrm>
            <a:off x="978491" y="5597433"/>
            <a:ext cx="2799758" cy="356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r>
              <a:rPr lang="en-US" sz="900" b="1" dirty="0">
                <a:solidFill>
                  <a:schemeClr val="accent1"/>
                </a:solidFill>
              </a:rPr>
              <a:t>5.1.1 Internal user testing</a:t>
            </a:r>
          </a:p>
        </p:txBody>
      </p:sp>
      <p:sp>
        <p:nvSpPr>
          <p:cNvPr id="57" name="Rectangle 56">
            <a:extLst>
              <a:ext uri="{FF2B5EF4-FFF2-40B4-BE49-F238E27FC236}">
                <a16:creationId xmlns:a16="http://schemas.microsoft.com/office/drawing/2014/main" id="{459CC8C5-206D-FF48-80F1-997FF7154E76}"/>
              </a:ext>
            </a:extLst>
          </p:cNvPr>
          <p:cNvSpPr/>
          <p:nvPr/>
        </p:nvSpPr>
        <p:spPr>
          <a:xfrm>
            <a:off x="1275723" y="5870450"/>
            <a:ext cx="2504116" cy="761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lvl="0">
              <a:spcAft>
                <a:spcPts val="1000"/>
              </a:spcAft>
            </a:pPr>
            <a:r>
              <a:rPr lang="en-US" sz="900" dirty="0">
                <a:solidFill>
                  <a:schemeClr val="accent1"/>
                </a:solidFill>
              </a:rPr>
              <a:t>Difficulty: </a:t>
            </a:r>
            <a:r>
              <a:rPr lang="en-US" sz="900" i="1" dirty="0">
                <a:solidFill>
                  <a:schemeClr val="accent1"/>
                </a:solidFill>
              </a:rPr>
              <a:t>Easy</a:t>
            </a:r>
          </a:p>
          <a:p>
            <a:pPr lvl="0">
              <a:spcAft>
                <a:spcPts val="1000"/>
              </a:spcAft>
            </a:pPr>
            <a:r>
              <a:rPr lang="en-US" sz="900" dirty="0">
                <a:solidFill>
                  <a:schemeClr val="accent1"/>
                </a:solidFill>
              </a:rPr>
              <a:t>Preparation time: </a:t>
            </a:r>
            <a:r>
              <a:rPr lang="en-US" sz="900" i="1" dirty="0">
                <a:solidFill>
                  <a:schemeClr val="accent1"/>
                </a:solidFill>
              </a:rPr>
              <a:t>5 minutes</a:t>
            </a:r>
            <a:br>
              <a:rPr lang="en-US" sz="900" i="1" dirty="0">
                <a:solidFill>
                  <a:schemeClr val="accent1"/>
                </a:solidFill>
              </a:rPr>
            </a:br>
            <a:r>
              <a:rPr lang="en-US" sz="900" dirty="0">
                <a:solidFill>
                  <a:schemeClr val="accent1"/>
                </a:solidFill>
              </a:rPr>
              <a:t>Running time: </a:t>
            </a:r>
            <a:r>
              <a:rPr lang="en-US" sz="900" i="1" dirty="0">
                <a:solidFill>
                  <a:schemeClr val="accent1"/>
                </a:solidFill>
              </a:rPr>
              <a:t>1 hour</a:t>
            </a:r>
          </a:p>
        </p:txBody>
      </p:sp>
      <p:grpSp>
        <p:nvGrpSpPr>
          <p:cNvPr id="60" name="Group 59">
            <a:extLst>
              <a:ext uri="{FF2B5EF4-FFF2-40B4-BE49-F238E27FC236}">
                <a16:creationId xmlns:a16="http://schemas.microsoft.com/office/drawing/2014/main" id="{283AD037-77DB-CA40-A69E-46505AC241DD}"/>
              </a:ext>
            </a:extLst>
          </p:cNvPr>
          <p:cNvGrpSpPr/>
          <p:nvPr/>
        </p:nvGrpSpPr>
        <p:grpSpPr>
          <a:xfrm>
            <a:off x="1081211" y="5924614"/>
            <a:ext cx="230064" cy="477441"/>
            <a:chOff x="1081211" y="7990281"/>
            <a:chExt cx="230064" cy="477441"/>
          </a:xfrm>
        </p:grpSpPr>
        <p:sp>
          <p:nvSpPr>
            <p:cNvPr id="61" name="Rectangle 60">
              <a:extLst>
                <a:ext uri="{FF2B5EF4-FFF2-40B4-BE49-F238E27FC236}">
                  <a16:creationId xmlns:a16="http://schemas.microsoft.com/office/drawing/2014/main" id="{1D57FAA1-B949-EC4F-A42B-7EE28BE35B6B}"/>
                </a:ext>
              </a:extLst>
            </p:cNvPr>
            <p:cNvSpPr/>
            <p:nvPr/>
          </p:nvSpPr>
          <p:spPr>
            <a:xfrm>
              <a:off x="1251392" y="7990281"/>
              <a:ext cx="59883" cy="180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2" name="Rectangle 61">
              <a:extLst>
                <a:ext uri="{FF2B5EF4-FFF2-40B4-BE49-F238E27FC236}">
                  <a16:creationId xmlns:a16="http://schemas.microsoft.com/office/drawing/2014/main" id="{9DDC3438-5084-D246-98D6-606DFD02114A}"/>
                </a:ext>
              </a:extLst>
            </p:cNvPr>
            <p:cNvSpPr/>
            <p:nvPr/>
          </p:nvSpPr>
          <p:spPr>
            <a:xfrm>
              <a:off x="1085558" y="8116281"/>
              <a:ext cx="5988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0D4EC7ED-AD00-714D-B3DE-FC3DFE69B613}"/>
                </a:ext>
              </a:extLst>
            </p:cNvPr>
            <p:cNvSpPr/>
            <p:nvPr/>
          </p:nvSpPr>
          <p:spPr>
            <a:xfrm>
              <a:off x="1168055" y="8062281"/>
              <a:ext cx="59883" cy="10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4" name="Picture 63">
              <a:extLst>
                <a:ext uri="{FF2B5EF4-FFF2-40B4-BE49-F238E27FC236}">
                  <a16:creationId xmlns:a16="http://schemas.microsoft.com/office/drawing/2014/main" id="{EBA7E13E-5ACE-024D-89A8-B46B7E0FAB7E}"/>
                </a:ext>
              </a:extLst>
            </p:cNvPr>
            <p:cNvPicPr>
              <a:picLocks noChangeAspect="1"/>
            </p:cNvPicPr>
            <p:nvPr/>
          </p:nvPicPr>
          <p:blipFill>
            <a:blip r:embed="rId6"/>
            <a:stretch>
              <a:fillRect/>
            </a:stretch>
          </p:blipFill>
          <p:spPr>
            <a:xfrm>
              <a:off x="1081211" y="8251822"/>
              <a:ext cx="215900" cy="215900"/>
            </a:xfrm>
            <a:prstGeom prst="rect">
              <a:avLst/>
            </a:prstGeom>
          </p:spPr>
        </p:pic>
      </p:grpSp>
      <p:pic>
        <p:nvPicPr>
          <p:cNvPr id="2" name="Picture 1">
            <a:extLst>
              <a:ext uri="{FF2B5EF4-FFF2-40B4-BE49-F238E27FC236}">
                <a16:creationId xmlns:a16="http://schemas.microsoft.com/office/drawing/2014/main" id="{8B639894-FE90-3F44-B79A-EC38BFD01E29}"/>
              </a:ext>
            </a:extLst>
          </p:cNvPr>
          <p:cNvPicPr>
            <a:picLocks noChangeAspect="1"/>
          </p:cNvPicPr>
          <p:nvPr/>
        </p:nvPicPr>
        <p:blipFill>
          <a:blip r:embed="rId7"/>
          <a:stretch>
            <a:fillRect/>
          </a:stretch>
        </p:blipFill>
        <p:spPr>
          <a:xfrm>
            <a:off x="559437" y="1574657"/>
            <a:ext cx="793166" cy="886480"/>
          </a:xfrm>
          <a:prstGeom prst="rect">
            <a:avLst/>
          </a:prstGeom>
        </p:spPr>
      </p:pic>
      <p:grpSp>
        <p:nvGrpSpPr>
          <p:cNvPr id="40" name="Group 39">
            <a:extLst>
              <a:ext uri="{FF2B5EF4-FFF2-40B4-BE49-F238E27FC236}">
                <a16:creationId xmlns:a16="http://schemas.microsoft.com/office/drawing/2014/main" id="{CE87F962-29D5-4F4E-9595-FD656216C2FA}"/>
              </a:ext>
            </a:extLst>
          </p:cNvPr>
          <p:cNvGrpSpPr/>
          <p:nvPr/>
        </p:nvGrpSpPr>
        <p:grpSpPr>
          <a:xfrm>
            <a:off x="390131" y="6652436"/>
            <a:ext cx="6762365" cy="470792"/>
            <a:chOff x="390131" y="6482901"/>
            <a:chExt cx="6762365" cy="470792"/>
          </a:xfrm>
        </p:grpSpPr>
        <p:pic>
          <p:nvPicPr>
            <p:cNvPr id="41" name="Picture 40">
              <a:extLst>
                <a:ext uri="{FF2B5EF4-FFF2-40B4-BE49-F238E27FC236}">
                  <a16:creationId xmlns:a16="http://schemas.microsoft.com/office/drawing/2014/main" id="{50E699F0-8F6C-D940-B749-0BFA7983A73B}"/>
                </a:ext>
              </a:extLst>
            </p:cNvPr>
            <p:cNvPicPr>
              <a:picLocks noChangeAspect="1"/>
            </p:cNvPicPr>
            <p:nvPr/>
          </p:nvPicPr>
          <p:blipFill>
            <a:blip r:embed="rId6"/>
            <a:stretch>
              <a:fillRect/>
            </a:stretch>
          </p:blipFill>
          <p:spPr>
            <a:xfrm>
              <a:off x="493850" y="6737793"/>
              <a:ext cx="215900" cy="215900"/>
            </a:xfrm>
            <a:prstGeom prst="rect">
              <a:avLst/>
            </a:prstGeom>
          </p:spPr>
        </p:pic>
        <p:sp>
          <p:nvSpPr>
            <p:cNvPr id="42" name="Rectangle 41">
              <a:extLst>
                <a:ext uri="{FF2B5EF4-FFF2-40B4-BE49-F238E27FC236}">
                  <a16:creationId xmlns:a16="http://schemas.microsoft.com/office/drawing/2014/main" id="{26AAEBBF-4E49-464F-AF12-CCEF49405F43}"/>
                </a:ext>
              </a:extLst>
            </p:cNvPr>
            <p:cNvSpPr/>
            <p:nvPr/>
          </p:nvSpPr>
          <p:spPr>
            <a:xfrm>
              <a:off x="407179" y="6482901"/>
              <a:ext cx="6740352" cy="356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r>
                <a:rPr lang="en-US" sz="900" b="1" dirty="0">
                  <a:solidFill>
                    <a:schemeClr val="accent1"/>
                  </a:solidFill>
                </a:rPr>
                <a:t>Total time recommended to complete Action 5.1 activities</a:t>
              </a:r>
            </a:p>
          </p:txBody>
        </p:sp>
        <p:sp>
          <p:nvSpPr>
            <p:cNvPr id="43" name="Rectangle 42">
              <a:extLst>
                <a:ext uri="{FF2B5EF4-FFF2-40B4-BE49-F238E27FC236}">
                  <a16:creationId xmlns:a16="http://schemas.microsoft.com/office/drawing/2014/main" id="{43A8C155-D72D-EE46-A676-E5D1201EF2A9}"/>
                </a:ext>
              </a:extLst>
            </p:cNvPr>
            <p:cNvSpPr/>
            <p:nvPr/>
          </p:nvSpPr>
          <p:spPr>
            <a:xfrm>
              <a:off x="709750" y="6733774"/>
              <a:ext cx="6442746" cy="215900"/>
            </a:xfrm>
            <a:prstGeom prst="rect">
              <a:avLst/>
            </a:prstGeom>
          </p:spPr>
          <p:txBody>
            <a:bodyPr wrap="square" numCol="2">
              <a:noAutofit/>
            </a:bodyPr>
            <a:lstStyle/>
            <a:p>
              <a:pPr lvl="0">
                <a:spcAft>
                  <a:spcPts val="1000"/>
                </a:spcAft>
              </a:pPr>
              <a:r>
                <a:rPr lang="en-US" sz="900" dirty="0">
                  <a:solidFill>
                    <a:srgbClr val="1E4D59"/>
                  </a:solidFill>
                </a:rPr>
                <a:t>Total preparation time: </a:t>
              </a:r>
              <a:r>
                <a:rPr lang="en-US" sz="900" i="1" dirty="0">
                  <a:solidFill>
                    <a:srgbClr val="1E4D59"/>
                  </a:solidFill>
                </a:rPr>
                <a:t>5 minutes</a:t>
              </a:r>
              <a:br>
                <a:rPr lang="en-US" sz="900" i="1" dirty="0">
                  <a:solidFill>
                    <a:srgbClr val="1E4D59"/>
                  </a:solidFill>
                </a:rPr>
              </a:br>
              <a:r>
                <a:rPr lang="en-US" sz="900" dirty="0">
                  <a:solidFill>
                    <a:srgbClr val="1E4D59"/>
                  </a:solidFill>
                </a:rPr>
                <a:t>Total running time: </a:t>
              </a:r>
              <a:r>
                <a:rPr lang="en-US" sz="900" i="1" dirty="0">
                  <a:solidFill>
                    <a:srgbClr val="1E4D59"/>
                  </a:solidFill>
                </a:rPr>
                <a:t>1 hour</a:t>
              </a:r>
            </a:p>
          </p:txBody>
        </p:sp>
        <p:cxnSp>
          <p:nvCxnSpPr>
            <p:cNvPr id="47" name="Straight Connector 46">
              <a:extLst>
                <a:ext uri="{FF2B5EF4-FFF2-40B4-BE49-F238E27FC236}">
                  <a16:creationId xmlns:a16="http://schemas.microsoft.com/office/drawing/2014/main" id="{8C663340-CAA4-0B49-9B2E-DE52EF4E6DE7}"/>
                </a:ext>
              </a:extLst>
            </p:cNvPr>
            <p:cNvCxnSpPr/>
            <p:nvPr/>
          </p:nvCxnSpPr>
          <p:spPr>
            <a:xfrm>
              <a:off x="390131" y="6482901"/>
              <a:ext cx="6757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0307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57C48-6A10-644F-B70F-A100257726CD}"/>
              </a:ext>
            </a:extLst>
          </p:cNvPr>
          <p:cNvSpPr>
            <a:spLocks noGrp="1"/>
          </p:cNvSpPr>
          <p:nvPr>
            <p:ph type="title"/>
          </p:nvPr>
        </p:nvSpPr>
        <p:spPr>
          <a:xfrm>
            <a:off x="1527174" y="390525"/>
            <a:ext cx="5638799" cy="1136650"/>
          </a:xfrm>
        </p:spPr>
        <p:txBody>
          <a:bodyPr lIns="144000" tIns="108000" anchor="ctr">
            <a:noAutofit/>
          </a:bodyPr>
          <a:lstStyle/>
          <a:p>
            <a:pPr lvl="0" defTabSz="457200">
              <a:lnSpc>
                <a:spcPct val="100000"/>
              </a:lnSpc>
              <a:spcBef>
                <a:spcPts val="0"/>
              </a:spcBef>
            </a:pPr>
            <a:r>
              <a:rPr lang="en-US" sz="2800" b="1" dirty="0">
                <a:solidFill>
                  <a:schemeClr val="accent1"/>
                </a:solidFill>
                <a:ea typeface="+mn-ea"/>
                <a:cs typeface="Gill Sans Nova Ultra Bold" panose="020F0502020204030204" pitchFamily="34" charset="0"/>
              </a:rPr>
              <a:t>Internal user testing</a:t>
            </a:r>
            <a:endParaRPr lang="en-US" b="1" dirty="0">
              <a:solidFill>
                <a:schemeClr val="accent1"/>
              </a:solidFill>
              <a:cs typeface="Gill Sans Nova Ultra Bold" panose="020F0502020204030204" pitchFamily="34" charset="0"/>
            </a:endParaRPr>
          </a:p>
        </p:txBody>
      </p:sp>
      <p:sp>
        <p:nvSpPr>
          <p:cNvPr id="4" name="Footer Placeholder 3">
            <a:extLst>
              <a:ext uri="{FF2B5EF4-FFF2-40B4-BE49-F238E27FC236}">
                <a16:creationId xmlns:a16="http://schemas.microsoft.com/office/drawing/2014/main" id="{B43C581F-502D-8444-99B2-529104FD612C}"/>
              </a:ext>
            </a:extLst>
          </p:cNvPr>
          <p:cNvSpPr>
            <a:spLocks noGrp="1"/>
          </p:cNvSpPr>
          <p:nvPr>
            <p:ph type="ftr" sz="quarter" idx="11"/>
          </p:nvPr>
        </p:nvSpPr>
        <p:spPr/>
        <p:txBody>
          <a:bodyPr/>
          <a:lstStyle/>
          <a:p>
            <a:r>
              <a:rPr lang="en-AU" dirty="0"/>
              <a:t>Global Disaster Preparedness Center  |  Designing Solutions for Urban Community Resilience</a:t>
            </a:r>
            <a:endParaRPr lang="en-US" dirty="0"/>
          </a:p>
        </p:txBody>
      </p:sp>
      <p:sp>
        <p:nvSpPr>
          <p:cNvPr id="5" name="Slide Number Placeholder 4">
            <a:extLst>
              <a:ext uri="{FF2B5EF4-FFF2-40B4-BE49-F238E27FC236}">
                <a16:creationId xmlns:a16="http://schemas.microsoft.com/office/drawing/2014/main" id="{981D3E95-BB45-9E40-9397-5B3D5DBE21D7}"/>
              </a:ext>
            </a:extLst>
          </p:cNvPr>
          <p:cNvSpPr>
            <a:spLocks noGrp="1"/>
          </p:cNvSpPr>
          <p:nvPr>
            <p:ph type="sldNum" sz="quarter" idx="12"/>
          </p:nvPr>
        </p:nvSpPr>
        <p:spPr/>
        <p:txBody>
          <a:bodyPr/>
          <a:lstStyle/>
          <a:p>
            <a:fld id="{3332C684-C74E-B44D-82B0-F0756951FDF2}" type="slidenum">
              <a:rPr lang="en-US" smtClean="0"/>
              <a:t>25</a:t>
            </a:fld>
            <a:endParaRPr lang="en-US" dirty="0"/>
          </a:p>
        </p:txBody>
      </p:sp>
      <p:sp>
        <p:nvSpPr>
          <p:cNvPr id="62" name="Rectangle 61">
            <a:extLst>
              <a:ext uri="{FF2B5EF4-FFF2-40B4-BE49-F238E27FC236}">
                <a16:creationId xmlns:a16="http://schemas.microsoft.com/office/drawing/2014/main" id="{9089D42D-9943-E745-AEC5-E6098CAB5D16}"/>
              </a:ext>
            </a:extLst>
          </p:cNvPr>
          <p:cNvSpPr/>
          <p:nvPr/>
        </p:nvSpPr>
        <p:spPr>
          <a:xfrm>
            <a:off x="390525" y="6562249"/>
            <a:ext cx="3389314" cy="3620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noAutofit/>
          </a:bodyPr>
          <a:lstStyle/>
          <a:p>
            <a:pPr lvl="0">
              <a:spcAft>
                <a:spcPts val="600"/>
              </a:spcAft>
            </a:pPr>
            <a:r>
              <a:rPr lang="en-US" sz="1400" b="1" dirty="0">
                <a:solidFill>
                  <a:schemeClr val="accent1"/>
                </a:solidFill>
              </a:rPr>
              <a:t>Process</a:t>
            </a:r>
            <a:endParaRPr lang="en-US" sz="1000" dirty="0">
              <a:solidFill>
                <a:schemeClr val="accent1"/>
              </a:solidFill>
            </a:endParaRPr>
          </a:p>
          <a:p>
            <a:pPr marL="198900" indent="-198900">
              <a:spcAft>
                <a:spcPts val="600"/>
              </a:spcAft>
              <a:buFont typeface="+mj-lt"/>
              <a:buAutoNum type="arabicPeriod"/>
            </a:pPr>
            <a:r>
              <a:rPr lang="en-NZ" sz="1000" dirty="0">
                <a:solidFill>
                  <a:schemeClr val="accent1"/>
                </a:solidFill>
              </a:rPr>
              <a:t>This is a round robin exercise where each group will share their solution with other ‘users’ (the other groups) to get feedback.</a:t>
            </a:r>
          </a:p>
          <a:p>
            <a:pPr marL="198900" indent="-198900">
              <a:spcAft>
                <a:spcPts val="600"/>
              </a:spcAft>
              <a:buFont typeface="+mj-lt"/>
              <a:buAutoNum type="arabicPeriod"/>
            </a:pPr>
            <a:r>
              <a:rPr lang="en-NZ" sz="1000" dirty="0">
                <a:solidFill>
                  <a:schemeClr val="accent1"/>
                </a:solidFill>
              </a:rPr>
              <a:t>Spend the first 10 minutes of the session getting the groups to think about how they are going to communicate their solution quickly. They should do a practice run within their group. </a:t>
            </a:r>
          </a:p>
          <a:p>
            <a:pPr marL="198900" indent="-198900">
              <a:spcAft>
                <a:spcPts val="600"/>
              </a:spcAft>
              <a:buFont typeface="+mj-lt"/>
              <a:buAutoNum type="arabicPeriod"/>
            </a:pPr>
            <a:r>
              <a:rPr lang="en-NZ" sz="1000" dirty="0">
                <a:solidFill>
                  <a:schemeClr val="accent1"/>
                </a:solidFill>
              </a:rPr>
              <a:t>Nominate one person from each group to be the ‘presenter’. They will stay behind at their table and explain their solution while the remaining members go to another group (moving in a clockwise direction). </a:t>
            </a:r>
          </a:p>
          <a:p>
            <a:pPr marL="198900" indent="-198900">
              <a:spcAft>
                <a:spcPts val="600"/>
              </a:spcAft>
              <a:buFont typeface="+mj-lt"/>
              <a:buAutoNum type="arabicPeriod"/>
            </a:pPr>
            <a:r>
              <a:rPr lang="en-NZ" sz="1000" dirty="0">
                <a:solidFill>
                  <a:schemeClr val="accent1"/>
                </a:solidFill>
              </a:rPr>
              <a:t>Now begin the exercise. The presenter has 5 minutes to explain their solution using the prototype to another group. After the 5 minutes, the ‘users’ need to give two pieces of feedback on post-its: </a:t>
            </a:r>
          </a:p>
          <a:p>
            <a:pPr marL="656100" lvl="1" indent="-198900">
              <a:spcAft>
                <a:spcPts val="600"/>
              </a:spcAft>
              <a:buFont typeface="Arial" panose="020B0604020202020204" pitchFamily="34" charset="0"/>
              <a:buChar char="•"/>
            </a:pPr>
            <a:r>
              <a:rPr lang="en-NZ" sz="1000" dirty="0">
                <a:solidFill>
                  <a:schemeClr val="accent1"/>
                </a:solidFill>
              </a:rPr>
              <a:t>What they liked about the solution</a:t>
            </a:r>
          </a:p>
          <a:p>
            <a:pPr marL="656100" lvl="1" indent="-198900">
              <a:spcAft>
                <a:spcPts val="600"/>
              </a:spcAft>
              <a:buFont typeface="Arial" panose="020B0604020202020204" pitchFamily="34" charset="0"/>
              <a:buChar char="•"/>
            </a:pPr>
            <a:r>
              <a:rPr lang="en-NZ" sz="1000" dirty="0">
                <a:solidFill>
                  <a:schemeClr val="accent1"/>
                </a:solidFill>
              </a:rPr>
              <a:t>What could improve or build on the solution</a:t>
            </a:r>
          </a:p>
          <a:p>
            <a:pPr marL="656100" lvl="1" indent="-198900">
              <a:spcAft>
                <a:spcPts val="600"/>
              </a:spcAft>
              <a:buFont typeface="Arial" panose="020B0604020202020204" pitchFamily="34" charset="0"/>
              <a:buChar char="•"/>
            </a:pPr>
            <a:endParaRPr lang="en-NZ" sz="1000" dirty="0">
              <a:solidFill>
                <a:schemeClr val="accent1"/>
              </a:solidFill>
            </a:endParaRPr>
          </a:p>
        </p:txBody>
      </p:sp>
      <p:sp>
        <p:nvSpPr>
          <p:cNvPr id="18" name="Rectangle 17">
            <a:extLst>
              <a:ext uri="{FF2B5EF4-FFF2-40B4-BE49-F238E27FC236}">
                <a16:creationId xmlns:a16="http://schemas.microsoft.com/office/drawing/2014/main" id="{B4DDF50E-AF25-3D41-A198-D2B01FE4401B}"/>
              </a:ext>
            </a:extLst>
          </p:cNvPr>
          <p:cNvSpPr/>
          <p:nvPr/>
        </p:nvSpPr>
        <p:spPr>
          <a:xfrm>
            <a:off x="390525" y="3461347"/>
            <a:ext cx="3389314" cy="2326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lvl="0">
              <a:spcAft>
                <a:spcPts val="1000"/>
              </a:spcAft>
            </a:pPr>
            <a:r>
              <a:rPr lang="en-US" sz="1400" b="1" dirty="0">
                <a:solidFill>
                  <a:schemeClr val="accent1"/>
                </a:solidFill>
              </a:rPr>
              <a:t>Key points for facilitators  </a:t>
            </a:r>
            <a:endParaRPr lang="en-US" sz="1400" dirty="0">
              <a:solidFill>
                <a:schemeClr val="accent1"/>
              </a:solidFill>
            </a:endParaRPr>
          </a:p>
          <a:p>
            <a:pPr marL="213750" indent="-213750">
              <a:spcAft>
                <a:spcPts val="400"/>
              </a:spcAft>
              <a:buFont typeface="Arial" panose="020B0604020202020204" pitchFamily="34" charset="0"/>
              <a:buChar char="•"/>
            </a:pPr>
            <a:r>
              <a:rPr lang="en-US" sz="1000" dirty="0">
                <a:solidFill>
                  <a:schemeClr val="accent1"/>
                </a:solidFill>
              </a:rPr>
              <a:t>Internal testing is useful as participants can quickly learn from their peers and rapidly improve their solutions</a:t>
            </a:r>
          </a:p>
          <a:p>
            <a:pPr marL="213750" indent="-213750">
              <a:spcAft>
                <a:spcPts val="400"/>
              </a:spcAft>
              <a:buFont typeface="Arial" panose="020B0604020202020204" pitchFamily="34" charset="0"/>
              <a:buChar char="•"/>
            </a:pPr>
            <a:r>
              <a:rPr lang="en-US" sz="1000" dirty="0">
                <a:solidFill>
                  <a:schemeClr val="accent1"/>
                </a:solidFill>
              </a:rPr>
              <a:t>Try to keep to time in the round robin</a:t>
            </a:r>
          </a:p>
          <a:p>
            <a:pPr lvl="0">
              <a:spcBef>
                <a:spcPts val="1000"/>
              </a:spcBef>
              <a:spcAft>
                <a:spcPts val="1000"/>
              </a:spcAft>
            </a:pPr>
            <a:r>
              <a:rPr lang="en-US" sz="1400" b="1" dirty="0">
                <a:solidFill>
                  <a:schemeClr val="accent1"/>
                </a:solidFill>
              </a:rPr>
              <a:t>Key learning points </a:t>
            </a:r>
            <a:endParaRPr lang="en-US" sz="1400" dirty="0">
              <a:solidFill>
                <a:schemeClr val="accent1"/>
              </a:solidFill>
            </a:endParaRPr>
          </a:p>
          <a:p>
            <a:pPr marL="213750" indent="-213750">
              <a:spcAft>
                <a:spcPts val="400"/>
              </a:spcAft>
              <a:buFont typeface="Arial" panose="020B0604020202020204" pitchFamily="34" charset="0"/>
              <a:buChar char="•"/>
            </a:pPr>
            <a:r>
              <a:rPr lang="en-US" sz="1000" dirty="0">
                <a:solidFill>
                  <a:schemeClr val="accent1"/>
                </a:solidFill>
              </a:rPr>
              <a:t>Testing early with users (even peers) enables you to gather feedback quickly in a ’safe’ space and improve your solution</a:t>
            </a:r>
          </a:p>
          <a:p>
            <a:pPr marL="213750" indent="-213750">
              <a:spcAft>
                <a:spcPts val="400"/>
              </a:spcAft>
              <a:buFont typeface="Arial" panose="020B0604020202020204" pitchFamily="34" charset="0"/>
              <a:buChar char="•"/>
            </a:pPr>
            <a:endParaRPr lang="en-US" sz="1400" i="1" dirty="0">
              <a:solidFill>
                <a:schemeClr val="accent1"/>
              </a:solidFill>
            </a:endParaRPr>
          </a:p>
        </p:txBody>
      </p:sp>
      <p:sp>
        <p:nvSpPr>
          <p:cNvPr id="20" name="Rectangle 19">
            <a:extLst>
              <a:ext uri="{FF2B5EF4-FFF2-40B4-BE49-F238E27FC236}">
                <a16:creationId xmlns:a16="http://schemas.microsoft.com/office/drawing/2014/main" id="{F8EB6B0F-083C-8B41-BFE9-DE6D63474B01}"/>
              </a:ext>
            </a:extLst>
          </p:cNvPr>
          <p:cNvSpPr/>
          <p:nvPr/>
        </p:nvSpPr>
        <p:spPr>
          <a:xfrm>
            <a:off x="3779838" y="6562249"/>
            <a:ext cx="3389314" cy="3620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noAutofit/>
          </a:bodyPr>
          <a:lstStyle/>
          <a:p>
            <a:pPr lvl="0">
              <a:spcAft>
                <a:spcPts val="600"/>
              </a:spcAft>
            </a:pPr>
            <a:endParaRPr lang="en-US" sz="1400" dirty="0">
              <a:solidFill>
                <a:schemeClr val="accent1"/>
              </a:solidFill>
            </a:endParaRPr>
          </a:p>
          <a:p>
            <a:pPr marL="228600" indent="-228600">
              <a:spcAft>
                <a:spcPts val="600"/>
              </a:spcAft>
              <a:buFont typeface="+mj-lt"/>
              <a:buAutoNum type="arabicPeriod" startAt="5"/>
            </a:pPr>
            <a:r>
              <a:rPr lang="en-AU" sz="1000" dirty="0">
                <a:solidFill>
                  <a:schemeClr val="accent1"/>
                </a:solidFill>
              </a:rPr>
              <a:t>Collate the feedback on flipchart paper at each group’s table.</a:t>
            </a:r>
          </a:p>
          <a:p>
            <a:pPr marL="228600" indent="-228600">
              <a:spcAft>
                <a:spcPts val="600"/>
              </a:spcAft>
              <a:buFont typeface="+mj-lt"/>
              <a:buAutoNum type="arabicPeriod" startAt="5"/>
            </a:pPr>
            <a:r>
              <a:rPr lang="en-AU" sz="1000" dirty="0">
                <a:solidFill>
                  <a:schemeClr val="accent1"/>
                </a:solidFill>
              </a:rPr>
              <a:t>After the first round, get the presenter to stay at their table, but get the other groups to move clockwise to the next group. Repeat the process of sharing and getting feedback this until all groups have been around and heard each group’s solution. </a:t>
            </a:r>
          </a:p>
          <a:p>
            <a:pPr marL="228600" indent="-228600">
              <a:spcAft>
                <a:spcPts val="600"/>
              </a:spcAft>
              <a:buFont typeface="+mj-lt"/>
              <a:buAutoNum type="arabicPeriod" startAt="5"/>
            </a:pPr>
            <a:r>
              <a:rPr lang="en-AU" sz="1000" dirty="0">
                <a:solidFill>
                  <a:schemeClr val="accent1"/>
                </a:solidFill>
              </a:rPr>
              <a:t>At the conclusion, prompt with questions:</a:t>
            </a:r>
          </a:p>
          <a:p>
            <a:pPr marL="685800" lvl="1" indent="-228600">
              <a:spcAft>
                <a:spcPts val="600"/>
              </a:spcAft>
              <a:buFont typeface="+mj-lt"/>
              <a:buAutoNum type="alphaLcParenR"/>
            </a:pPr>
            <a:r>
              <a:rPr lang="en-NZ" sz="1000" i="1" dirty="0">
                <a:solidFill>
                  <a:schemeClr val="accent1"/>
                </a:solidFill>
              </a:rPr>
              <a:t>Ask the presenter what it was like receiving feedback from people</a:t>
            </a:r>
          </a:p>
          <a:p>
            <a:pPr marL="685800" lvl="1" indent="-228600">
              <a:spcAft>
                <a:spcPts val="600"/>
              </a:spcAft>
              <a:buFont typeface="+mj-lt"/>
              <a:buAutoNum type="alphaLcParenR"/>
            </a:pPr>
            <a:r>
              <a:rPr lang="en-NZ" sz="1000" i="1" dirty="0">
                <a:solidFill>
                  <a:schemeClr val="accent1"/>
                </a:solidFill>
              </a:rPr>
              <a:t>Ask people who moved around what it was like giving feedback</a:t>
            </a:r>
          </a:p>
          <a:p>
            <a:pPr marL="228600" indent="-228600">
              <a:spcAft>
                <a:spcPts val="600"/>
              </a:spcAft>
              <a:buFont typeface="+mj-lt"/>
              <a:buAutoNum type="arabicPeriod" startAt="8"/>
            </a:pPr>
            <a:r>
              <a:rPr lang="en-NZ" sz="1000" dirty="0">
                <a:solidFill>
                  <a:schemeClr val="accent1"/>
                </a:solidFill>
              </a:rPr>
              <a:t>Get each group to read through their feedback and use the KCCC tool to iterate their solution (see Activity 5.2.1).</a:t>
            </a:r>
          </a:p>
        </p:txBody>
      </p:sp>
      <p:pic>
        <p:nvPicPr>
          <p:cNvPr id="46" name="Picture 45">
            <a:extLst>
              <a:ext uri="{FF2B5EF4-FFF2-40B4-BE49-F238E27FC236}">
                <a16:creationId xmlns:a16="http://schemas.microsoft.com/office/drawing/2014/main" id="{E182C1AA-DCD9-724E-9350-5DF782549321}"/>
              </a:ext>
            </a:extLst>
          </p:cNvPr>
          <p:cNvPicPr>
            <a:picLocks noChangeAspect="1"/>
          </p:cNvPicPr>
          <p:nvPr/>
        </p:nvPicPr>
        <p:blipFill>
          <a:blip r:embed="rId2"/>
          <a:stretch>
            <a:fillRect/>
          </a:stretch>
        </p:blipFill>
        <p:spPr>
          <a:xfrm>
            <a:off x="4556972" y="166371"/>
            <a:ext cx="199893" cy="251589"/>
          </a:xfrm>
          <a:prstGeom prst="rect">
            <a:avLst/>
          </a:prstGeom>
        </p:spPr>
      </p:pic>
      <p:pic>
        <p:nvPicPr>
          <p:cNvPr id="47" name="Picture 46">
            <a:extLst>
              <a:ext uri="{FF2B5EF4-FFF2-40B4-BE49-F238E27FC236}">
                <a16:creationId xmlns:a16="http://schemas.microsoft.com/office/drawing/2014/main" id="{5E5EC84A-179D-DF42-8DFF-8741E012C9F8}"/>
              </a:ext>
            </a:extLst>
          </p:cNvPr>
          <p:cNvPicPr>
            <a:picLocks noChangeAspect="1"/>
          </p:cNvPicPr>
          <p:nvPr/>
        </p:nvPicPr>
        <p:blipFill>
          <a:blip r:embed="rId3"/>
          <a:stretch>
            <a:fillRect/>
          </a:stretch>
        </p:blipFill>
        <p:spPr>
          <a:xfrm>
            <a:off x="5522581" y="173265"/>
            <a:ext cx="206785" cy="237803"/>
          </a:xfrm>
          <a:prstGeom prst="rect">
            <a:avLst/>
          </a:prstGeom>
        </p:spPr>
      </p:pic>
      <p:pic>
        <p:nvPicPr>
          <p:cNvPr id="48" name="Picture 47">
            <a:extLst>
              <a:ext uri="{FF2B5EF4-FFF2-40B4-BE49-F238E27FC236}">
                <a16:creationId xmlns:a16="http://schemas.microsoft.com/office/drawing/2014/main" id="{DB01B1C9-FD2F-B44A-836A-DE5ECAADA35E}"/>
              </a:ext>
            </a:extLst>
          </p:cNvPr>
          <p:cNvPicPr>
            <a:picLocks noChangeAspect="1"/>
          </p:cNvPicPr>
          <p:nvPr/>
        </p:nvPicPr>
        <p:blipFill>
          <a:blip r:embed="rId4"/>
          <a:stretch>
            <a:fillRect/>
          </a:stretch>
        </p:blipFill>
        <p:spPr>
          <a:xfrm>
            <a:off x="6907224" y="180515"/>
            <a:ext cx="261928" cy="206785"/>
          </a:xfrm>
          <a:prstGeom prst="rect">
            <a:avLst/>
          </a:prstGeom>
        </p:spPr>
      </p:pic>
      <p:sp>
        <p:nvSpPr>
          <p:cNvPr id="49" name="Rectangle 48">
            <a:extLst>
              <a:ext uri="{FF2B5EF4-FFF2-40B4-BE49-F238E27FC236}">
                <a16:creationId xmlns:a16="http://schemas.microsoft.com/office/drawing/2014/main" id="{683E4BCB-C8BC-8547-A1AC-EC17B2C07C44}"/>
              </a:ext>
            </a:extLst>
          </p:cNvPr>
          <p:cNvSpPr/>
          <p:nvPr/>
        </p:nvSpPr>
        <p:spPr>
          <a:xfrm>
            <a:off x="4817011"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U1</a:t>
            </a:r>
          </a:p>
        </p:txBody>
      </p:sp>
      <p:sp>
        <p:nvSpPr>
          <p:cNvPr id="50" name="Rectangle 49">
            <a:extLst>
              <a:ext uri="{FF2B5EF4-FFF2-40B4-BE49-F238E27FC236}">
                <a16:creationId xmlns:a16="http://schemas.microsoft.com/office/drawing/2014/main" id="{BC8D5504-7CD6-6B42-9DBE-E39744622B05}"/>
              </a:ext>
            </a:extLst>
          </p:cNvPr>
          <p:cNvSpPr/>
          <p:nvPr/>
        </p:nvSpPr>
        <p:spPr>
          <a:xfrm>
            <a:off x="5092185"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U2</a:t>
            </a:r>
          </a:p>
        </p:txBody>
      </p:sp>
      <p:grpSp>
        <p:nvGrpSpPr>
          <p:cNvPr id="51" name="Group 50">
            <a:extLst>
              <a:ext uri="{FF2B5EF4-FFF2-40B4-BE49-F238E27FC236}">
                <a16:creationId xmlns:a16="http://schemas.microsoft.com/office/drawing/2014/main" id="{2C742A6F-BEEA-1549-A18C-49624F384C59}"/>
              </a:ext>
            </a:extLst>
          </p:cNvPr>
          <p:cNvGrpSpPr/>
          <p:nvPr/>
        </p:nvGrpSpPr>
        <p:grpSpPr>
          <a:xfrm>
            <a:off x="5797754" y="219189"/>
            <a:ext cx="883274" cy="165434"/>
            <a:chOff x="5797754" y="431068"/>
            <a:chExt cx="883274" cy="165434"/>
          </a:xfrm>
        </p:grpSpPr>
        <p:sp>
          <p:nvSpPr>
            <p:cNvPr id="52" name="Hexagon 180">
              <a:extLst>
                <a:ext uri="{FF2B5EF4-FFF2-40B4-BE49-F238E27FC236}">
                  <a16:creationId xmlns:a16="http://schemas.microsoft.com/office/drawing/2014/main" id="{3FBF7225-E46A-F14F-9D7C-3E52536F5E78}"/>
                </a:ext>
              </a:extLst>
            </p:cNvPr>
            <p:cNvSpPr/>
            <p:nvPr/>
          </p:nvSpPr>
          <p:spPr>
            <a:xfrm>
              <a:off x="5797754"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3" name="Hexagon 180">
              <a:extLst>
                <a:ext uri="{FF2B5EF4-FFF2-40B4-BE49-F238E27FC236}">
                  <a16:creationId xmlns:a16="http://schemas.microsoft.com/office/drawing/2014/main" id="{14D8BD83-08F3-9747-9DBA-8200F08170AB}"/>
                </a:ext>
              </a:extLst>
            </p:cNvPr>
            <p:cNvSpPr/>
            <p:nvPr/>
          </p:nvSpPr>
          <p:spPr>
            <a:xfrm>
              <a:off x="6032500"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4" name="Hexagon 180">
              <a:extLst>
                <a:ext uri="{FF2B5EF4-FFF2-40B4-BE49-F238E27FC236}">
                  <a16:creationId xmlns:a16="http://schemas.microsoft.com/office/drawing/2014/main" id="{13E12009-6E0A-5F4A-86A7-91BF0F98ADD9}"/>
                </a:ext>
              </a:extLst>
            </p:cNvPr>
            <p:cNvSpPr/>
            <p:nvPr/>
          </p:nvSpPr>
          <p:spPr>
            <a:xfrm>
              <a:off x="6501993"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180">
              <a:extLst>
                <a:ext uri="{FF2B5EF4-FFF2-40B4-BE49-F238E27FC236}">
                  <a16:creationId xmlns:a16="http://schemas.microsoft.com/office/drawing/2014/main" id="{80D48C2A-D3EE-B542-96ED-1272F41EFDE8}"/>
                </a:ext>
              </a:extLst>
            </p:cNvPr>
            <p:cNvSpPr/>
            <p:nvPr/>
          </p:nvSpPr>
          <p:spPr>
            <a:xfrm>
              <a:off x="6267246"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Rectangle 55">
            <a:extLst>
              <a:ext uri="{FF2B5EF4-FFF2-40B4-BE49-F238E27FC236}">
                <a16:creationId xmlns:a16="http://schemas.microsoft.com/office/drawing/2014/main" id="{C358215D-40D8-BE4D-AC2B-6ECD17E1E3C1}"/>
              </a:ext>
            </a:extLst>
          </p:cNvPr>
          <p:cNvSpPr/>
          <p:nvPr/>
        </p:nvSpPr>
        <p:spPr>
          <a:xfrm>
            <a:off x="6284283" y="442748"/>
            <a:ext cx="144000"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3" name="Group 62">
            <a:extLst>
              <a:ext uri="{FF2B5EF4-FFF2-40B4-BE49-F238E27FC236}">
                <a16:creationId xmlns:a16="http://schemas.microsoft.com/office/drawing/2014/main" id="{968CB13A-5CF6-454F-B38D-54085E3C9332}"/>
              </a:ext>
            </a:extLst>
          </p:cNvPr>
          <p:cNvGrpSpPr/>
          <p:nvPr/>
        </p:nvGrpSpPr>
        <p:grpSpPr>
          <a:xfrm>
            <a:off x="5797754" y="219189"/>
            <a:ext cx="879331" cy="160053"/>
            <a:chOff x="5797754" y="219189"/>
            <a:chExt cx="879331" cy="160053"/>
          </a:xfrm>
        </p:grpSpPr>
        <p:sp>
          <p:nvSpPr>
            <p:cNvPr id="64" name="TextBox 63">
              <a:extLst>
                <a:ext uri="{FF2B5EF4-FFF2-40B4-BE49-F238E27FC236}">
                  <a16:creationId xmlns:a16="http://schemas.microsoft.com/office/drawing/2014/main" id="{8864CFD1-540D-2644-B504-00B6852A085C}"/>
                </a:ext>
              </a:extLst>
            </p:cNvPr>
            <p:cNvSpPr txBox="1"/>
            <p:nvPr/>
          </p:nvSpPr>
          <p:spPr>
            <a:xfrm>
              <a:off x="650331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6</a:t>
              </a:r>
            </a:p>
          </p:txBody>
        </p:sp>
        <p:sp>
          <p:nvSpPr>
            <p:cNvPr id="65" name="TextBox 64">
              <a:extLst>
                <a:ext uri="{FF2B5EF4-FFF2-40B4-BE49-F238E27FC236}">
                  <a16:creationId xmlns:a16="http://schemas.microsoft.com/office/drawing/2014/main" id="{CFDC47C1-0794-194D-BDD6-F11A64F6169E}"/>
                </a:ext>
              </a:extLst>
            </p:cNvPr>
            <p:cNvSpPr txBox="1"/>
            <p:nvPr/>
          </p:nvSpPr>
          <p:spPr>
            <a:xfrm>
              <a:off x="6269398"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5</a:t>
              </a:r>
            </a:p>
          </p:txBody>
        </p:sp>
        <p:sp>
          <p:nvSpPr>
            <p:cNvPr id="66" name="TextBox 65">
              <a:extLst>
                <a:ext uri="{FF2B5EF4-FFF2-40B4-BE49-F238E27FC236}">
                  <a16:creationId xmlns:a16="http://schemas.microsoft.com/office/drawing/2014/main" id="{6EEB0304-1237-1A44-98D5-BBE66307E39B}"/>
                </a:ext>
              </a:extLst>
            </p:cNvPr>
            <p:cNvSpPr txBox="1"/>
            <p:nvPr/>
          </p:nvSpPr>
          <p:spPr>
            <a:xfrm>
              <a:off x="6033576"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4</a:t>
              </a:r>
            </a:p>
          </p:txBody>
        </p:sp>
        <p:sp>
          <p:nvSpPr>
            <p:cNvPr id="67" name="TextBox 66">
              <a:extLst>
                <a:ext uri="{FF2B5EF4-FFF2-40B4-BE49-F238E27FC236}">
                  <a16:creationId xmlns:a16="http://schemas.microsoft.com/office/drawing/2014/main" id="{DD4829E1-ADF4-DF42-8109-BE1878A39EC6}"/>
                </a:ext>
              </a:extLst>
            </p:cNvPr>
            <p:cNvSpPr txBox="1"/>
            <p:nvPr/>
          </p:nvSpPr>
          <p:spPr>
            <a:xfrm>
              <a:off x="579775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3</a:t>
              </a:r>
            </a:p>
          </p:txBody>
        </p:sp>
      </p:grpSp>
      <p:sp>
        <p:nvSpPr>
          <p:cNvPr id="68" name="Rectangle 67">
            <a:extLst>
              <a:ext uri="{FF2B5EF4-FFF2-40B4-BE49-F238E27FC236}">
                <a16:creationId xmlns:a16="http://schemas.microsoft.com/office/drawing/2014/main" id="{A6ADE9F8-092D-F44A-BD28-05BA26536D8A}"/>
              </a:ext>
            </a:extLst>
          </p:cNvPr>
          <p:cNvSpPr/>
          <p:nvPr/>
        </p:nvSpPr>
        <p:spPr>
          <a:xfrm>
            <a:off x="245481" y="666"/>
            <a:ext cx="1281693" cy="15456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nchorCtr="0"/>
          <a:lstStyle/>
          <a:p>
            <a:pPr algn="ctr"/>
            <a:r>
              <a:rPr lang="en-US" sz="1200" b="1" dirty="0">
                <a:solidFill>
                  <a:srgbClr val="1E4D59"/>
                </a:solidFill>
                <a:cs typeface="Gill Sans Nova Ultra Bold" panose="020F0502020204030204" pitchFamily="34" charset="0"/>
              </a:rPr>
              <a:t>Activity 5.1.1</a:t>
            </a:r>
            <a:endParaRPr lang="en-US" sz="1200" dirty="0"/>
          </a:p>
        </p:txBody>
      </p:sp>
      <p:pic>
        <p:nvPicPr>
          <p:cNvPr id="69" name="Picture 68">
            <a:extLst>
              <a:ext uri="{FF2B5EF4-FFF2-40B4-BE49-F238E27FC236}">
                <a16:creationId xmlns:a16="http://schemas.microsoft.com/office/drawing/2014/main" id="{A00A2C5C-BC59-5641-B3A0-D1D2A4A48CDD}"/>
              </a:ext>
            </a:extLst>
          </p:cNvPr>
          <p:cNvPicPr>
            <a:picLocks noChangeAspect="1"/>
          </p:cNvPicPr>
          <p:nvPr/>
        </p:nvPicPr>
        <p:blipFill>
          <a:blip r:embed="rId5"/>
          <a:stretch>
            <a:fillRect/>
          </a:stretch>
        </p:blipFill>
        <p:spPr>
          <a:xfrm>
            <a:off x="390524" y="463153"/>
            <a:ext cx="991607" cy="945841"/>
          </a:xfrm>
          <a:prstGeom prst="rect">
            <a:avLst/>
          </a:prstGeom>
        </p:spPr>
      </p:pic>
      <p:cxnSp>
        <p:nvCxnSpPr>
          <p:cNvPr id="36" name="Straight Connector 35">
            <a:extLst>
              <a:ext uri="{FF2B5EF4-FFF2-40B4-BE49-F238E27FC236}">
                <a16:creationId xmlns:a16="http://schemas.microsoft.com/office/drawing/2014/main" id="{FFC620B8-0BB7-BE44-A100-294828DEE2BC}"/>
              </a:ext>
            </a:extLst>
          </p:cNvPr>
          <p:cNvCxnSpPr>
            <a:cxnSpLocks/>
          </p:cNvCxnSpPr>
          <p:nvPr/>
        </p:nvCxnSpPr>
        <p:spPr>
          <a:xfrm flipH="1">
            <a:off x="390524" y="6412066"/>
            <a:ext cx="3158219" cy="1"/>
          </a:xfrm>
          <a:prstGeom prst="line">
            <a:avLst/>
          </a:prstGeom>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10F3D63D-A222-F242-9545-76AE4C8F8672}"/>
              </a:ext>
            </a:extLst>
          </p:cNvPr>
          <p:cNvSpPr/>
          <p:nvPr/>
        </p:nvSpPr>
        <p:spPr>
          <a:xfrm>
            <a:off x="836332" y="1858243"/>
            <a:ext cx="3066874" cy="1603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pPr lvl="0">
              <a:spcAft>
                <a:spcPts val="2200"/>
              </a:spcAft>
            </a:pPr>
            <a:r>
              <a:rPr lang="en-US" sz="1000" dirty="0">
                <a:solidFill>
                  <a:schemeClr val="accent1"/>
                </a:solidFill>
              </a:rPr>
              <a:t>Difficulty: </a:t>
            </a:r>
            <a:r>
              <a:rPr lang="en-US" sz="1000" i="1" dirty="0">
                <a:solidFill>
                  <a:schemeClr val="accent1"/>
                </a:solidFill>
              </a:rPr>
              <a:t>Easy</a:t>
            </a:r>
            <a:endParaRPr lang="en-US" sz="1000" dirty="0">
              <a:solidFill>
                <a:schemeClr val="accent1"/>
              </a:solidFill>
            </a:endParaRPr>
          </a:p>
          <a:p>
            <a:pPr lvl="0">
              <a:spcAft>
                <a:spcPts val="400"/>
              </a:spcAft>
            </a:pPr>
            <a:r>
              <a:rPr lang="en-US" sz="1000" dirty="0">
                <a:solidFill>
                  <a:schemeClr val="accent1"/>
                </a:solidFill>
              </a:rPr>
              <a:t>Preparation time: </a:t>
            </a:r>
            <a:r>
              <a:rPr lang="en-US" sz="1000" i="1" dirty="0">
                <a:solidFill>
                  <a:schemeClr val="accent1"/>
                </a:solidFill>
              </a:rPr>
              <a:t>5 minutes</a:t>
            </a:r>
          </a:p>
          <a:p>
            <a:pPr lvl="0">
              <a:spcAft>
                <a:spcPts val="2200"/>
              </a:spcAft>
            </a:pPr>
            <a:r>
              <a:rPr lang="en-US" sz="1000" dirty="0">
                <a:solidFill>
                  <a:schemeClr val="accent1"/>
                </a:solidFill>
              </a:rPr>
              <a:t>Running time: </a:t>
            </a:r>
            <a:r>
              <a:rPr lang="en-US" sz="1000" i="1" dirty="0">
                <a:solidFill>
                  <a:schemeClr val="accent1"/>
                </a:solidFill>
              </a:rPr>
              <a:t>1 hour (depending on number of groups)</a:t>
            </a:r>
            <a:endParaRPr lang="en-US" sz="1000" dirty="0">
              <a:solidFill>
                <a:schemeClr val="accent1"/>
              </a:solidFill>
            </a:endParaRPr>
          </a:p>
          <a:p>
            <a:pPr lvl="0">
              <a:spcAft>
                <a:spcPts val="1000"/>
              </a:spcAft>
            </a:pPr>
            <a:r>
              <a:rPr lang="en-US" sz="1000" dirty="0">
                <a:solidFill>
                  <a:schemeClr val="accent1"/>
                </a:solidFill>
              </a:rPr>
              <a:t>Materials: </a:t>
            </a:r>
            <a:r>
              <a:rPr lang="en-US" sz="1000" i="1" dirty="0">
                <a:solidFill>
                  <a:schemeClr val="accent1"/>
                </a:solidFill>
              </a:rPr>
              <a:t>Storyboards and prototypes, post-its, sharpies, flipchart paper</a:t>
            </a:r>
          </a:p>
        </p:txBody>
      </p:sp>
      <p:grpSp>
        <p:nvGrpSpPr>
          <p:cNvPr id="39" name="Group 38">
            <a:extLst>
              <a:ext uri="{FF2B5EF4-FFF2-40B4-BE49-F238E27FC236}">
                <a16:creationId xmlns:a16="http://schemas.microsoft.com/office/drawing/2014/main" id="{FE6B7907-8F1C-BF4A-A6AE-8B81D35B000B}"/>
              </a:ext>
            </a:extLst>
          </p:cNvPr>
          <p:cNvGrpSpPr/>
          <p:nvPr/>
        </p:nvGrpSpPr>
        <p:grpSpPr>
          <a:xfrm>
            <a:off x="414768" y="1803007"/>
            <a:ext cx="373637" cy="297960"/>
            <a:chOff x="409362" y="2090841"/>
            <a:chExt cx="487634" cy="388868"/>
          </a:xfrm>
        </p:grpSpPr>
        <p:sp>
          <p:nvSpPr>
            <p:cNvPr id="40" name="Rectangle 39">
              <a:extLst>
                <a:ext uri="{FF2B5EF4-FFF2-40B4-BE49-F238E27FC236}">
                  <a16:creationId xmlns:a16="http://schemas.microsoft.com/office/drawing/2014/main" id="{A9ED68E3-3D3D-FF40-B151-7272E890F8DB}"/>
                </a:ext>
              </a:extLst>
            </p:cNvPr>
            <p:cNvSpPr/>
            <p:nvPr/>
          </p:nvSpPr>
          <p:spPr>
            <a:xfrm>
              <a:off x="767626" y="2090841"/>
              <a:ext cx="129370" cy="38886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1" name="Rectangle 40">
              <a:extLst>
                <a:ext uri="{FF2B5EF4-FFF2-40B4-BE49-F238E27FC236}">
                  <a16:creationId xmlns:a16="http://schemas.microsoft.com/office/drawing/2014/main" id="{F4B21193-3F80-4243-8451-E234BE7FCBDA}"/>
                </a:ext>
              </a:extLst>
            </p:cNvPr>
            <p:cNvSpPr/>
            <p:nvPr/>
          </p:nvSpPr>
          <p:spPr>
            <a:xfrm>
              <a:off x="409362" y="2363048"/>
              <a:ext cx="129370" cy="116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725EB4ED-2425-3847-9D66-CBDEC33C518E}"/>
                </a:ext>
              </a:extLst>
            </p:cNvPr>
            <p:cNvSpPr/>
            <p:nvPr/>
          </p:nvSpPr>
          <p:spPr>
            <a:xfrm>
              <a:off x="587587" y="2246388"/>
              <a:ext cx="129370" cy="2333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Picture 42">
            <a:extLst>
              <a:ext uri="{FF2B5EF4-FFF2-40B4-BE49-F238E27FC236}">
                <a16:creationId xmlns:a16="http://schemas.microsoft.com/office/drawing/2014/main" id="{36D6715F-6373-D34C-BBE5-B275DB1CDC7C}"/>
              </a:ext>
            </a:extLst>
          </p:cNvPr>
          <p:cNvPicPr>
            <a:picLocks noChangeAspect="1"/>
          </p:cNvPicPr>
          <p:nvPr/>
        </p:nvPicPr>
        <p:blipFill>
          <a:blip r:embed="rId6"/>
          <a:stretch>
            <a:fillRect/>
          </a:stretch>
        </p:blipFill>
        <p:spPr>
          <a:xfrm>
            <a:off x="441510" y="2364826"/>
            <a:ext cx="357387" cy="357387"/>
          </a:xfrm>
          <a:prstGeom prst="rect">
            <a:avLst/>
          </a:prstGeom>
        </p:spPr>
      </p:pic>
      <p:pic>
        <p:nvPicPr>
          <p:cNvPr id="44" name="Picture 43">
            <a:extLst>
              <a:ext uri="{FF2B5EF4-FFF2-40B4-BE49-F238E27FC236}">
                <a16:creationId xmlns:a16="http://schemas.microsoft.com/office/drawing/2014/main" id="{BB518FA1-D8AE-3D41-AC45-E58CFBACD45F}"/>
              </a:ext>
            </a:extLst>
          </p:cNvPr>
          <p:cNvPicPr>
            <a:picLocks noChangeAspect="1"/>
          </p:cNvPicPr>
          <p:nvPr/>
        </p:nvPicPr>
        <p:blipFill>
          <a:blip r:embed="rId7"/>
          <a:stretch>
            <a:fillRect/>
          </a:stretch>
        </p:blipFill>
        <p:spPr>
          <a:xfrm>
            <a:off x="441510" y="2952578"/>
            <a:ext cx="353147" cy="335490"/>
          </a:xfrm>
          <a:prstGeom prst="rect">
            <a:avLst/>
          </a:prstGeom>
        </p:spPr>
      </p:pic>
    </p:spTree>
    <p:extLst>
      <p:ext uri="{BB962C8B-B14F-4D97-AF65-F5344CB8AC3E}">
        <p14:creationId xmlns:p14="http://schemas.microsoft.com/office/powerpoint/2010/main" val="164273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3C6A567E-B732-DB41-8352-49328252B1DE}"/>
              </a:ext>
            </a:extLst>
          </p:cNvPr>
          <p:cNvSpPr/>
          <p:nvPr/>
        </p:nvSpPr>
        <p:spPr>
          <a:xfrm>
            <a:off x="0" y="6314173"/>
            <a:ext cx="7559675" cy="437763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B43C581F-502D-8444-99B2-529104FD612C}"/>
              </a:ext>
            </a:extLst>
          </p:cNvPr>
          <p:cNvSpPr>
            <a:spLocks noGrp="1"/>
          </p:cNvSpPr>
          <p:nvPr>
            <p:ph type="ftr" sz="quarter" idx="11"/>
          </p:nvPr>
        </p:nvSpPr>
        <p:spPr/>
        <p:txBody>
          <a:bodyPr/>
          <a:lstStyle/>
          <a:p>
            <a:r>
              <a:rPr lang="en-AU" dirty="0"/>
              <a:t>Global Disaster Preparedness Center  |  Designing Solutions for Urban Community Resilience</a:t>
            </a:r>
            <a:endParaRPr lang="en-US" dirty="0"/>
          </a:p>
        </p:txBody>
      </p:sp>
      <p:sp>
        <p:nvSpPr>
          <p:cNvPr id="5" name="Slide Number Placeholder 4">
            <a:extLst>
              <a:ext uri="{FF2B5EF4-FFF2-40B4-BE49-F238E27FC236}">
                <a16:creationId xmlns:a16="http://schemas.microsoft.com/office/drawing/2014/main" id="{981D3E95-BB45-9E40-9397-5B3D5DBE21D7}"/>
              </a:ext>
            </a:extLst>
          </p:cNvPr>
          <p:cNvSpPr>
            <a:spLocks noGrp="1"/>
          </p:cNvSpPr>
          <p:nvPr>
            <p:ph type="sldNum" sz="quarter" idx="12"/>
          </p:nvPr>
        </p:nvSpPr>
        <p:spPr/>
        <p:txBody>
          <a:bodyPr/>
          <a:lstStyle/>
          <a:p>
            <a:fld id="{3332C684-C74E-B44D-82B0-F0756951FDF2}" type="slidenum">
              <a:rPr lang="en-US" smtClean="0"/>
              <a:t>3</a:t>
            </a:fld>
            <a:endParaRPr lang="en-US" dirty="0"/>
          </a:p>
        </p:txBody>
      </p:sp>
      <p:grpSp>
        <p:nvGrpSpPr>
          <p:cNvPr id="2" name="Group 1">
            <a:extLst>
              <a:ext uri="{FF2B5EF4-FFF2-40B4-BE49-F238E27FC236}">
                <a16:creationId xmlns:a16="http://schemas.microsoft.com/office/drawing/2014/main" id="{DE1B6930-889E-744E-9DBD-950AD7527387}"/>
              </a:ext>
            </a:extLst>
          </p:cNvPr>
          <p:cNvGrpSpPr/>
          <p:nvPr/>
        </p:nvGrpSpPr>
        <p:grpSpPr>
          <a:xfrm>
            <a:off x="3073835" y="2045803"/>
            <a:ext cx="1694046" cy="1565898"/>
            <a:chOff x="390520" y="386771"/>
            <a:chExt cx="1136655" cy="1050671"/>
          </a:xfrm>
        </p:grpSpPr>
        <p:pic>
          <p:nvPicPr>
            <p:cNvPr id="8" name="Picture 7">
              <a:extLst>
                <a:ext uri="{FF2B5EF4-FFF2-40B4-BE49-F238E27FC236}">
                  <a16:creationId xmlns:a16="http://schemas.microsoft.com/office/drawing/2014/main" id="{51D879F5-622D-B446-967F-C6002404BE39}"/>
                </a:ext>
              </a:extLst>
            </p:cNvPr>
            <p:cNvPicPr>
              <a:picLocks noChangeAspect="1"/>
            </p:cNvPicPr>
            <p:nvPr/>
          </p:nvPicPr>
          <p:blipFill>
            <a:blip r:embed="rId2"/>
            <a:stretch>
              <a:fillRect/>
            </a:stretch>
          </p:blipFill>
          <p:spPr>
            <a:xfrm>
              <a:off x="390520" y="386771"/>
              <a:ext cx="1136653" cy="1046917"/>
            </a:xfrm>
            <a:prstGeom prst="rect">
              <a:avLst/>
            </a:prstGeom>
          </p:spPr>
        </p:pic>
        <p:sp>
          <p:nvSpPr>
            <p:cNvPr id="63" name="Title 1">
              <a:extLst>
                <a:ext uri="{FF2B5EF4-FFF2-40B4-BE49-F238E27FC236}">
                  <a16:creationId xmlns:a16="http://schemas.microsoft.com/office/drawing/2014/main" id="{B123C6D3-BAAF-2644-989A-72439788B2EC}"/>
                </a:ext>
              </a:extLst>
            </p:cNvPr>
            <p:cNvSpPr txBox="1">
              <a:spLocks/>
            </p:cNvSpPr>
            <p:nvPr/>
          </p:nvSpPr>
          <p:spPr>
            <a:xfrm>
              <a:off x="390525" y="533399"/>
              <a:ext cx="1136650" cy="904043"/>
            </a:xfrm>
            <a:prstGeom prst="rect">
              <a:avLst/>
            </a:prstGeom>
          </p:spPr>
          <p:txBody>
            <a:bodyPr vert="horz" lIns="0" tIns="0" rIns="0" bIns="0" rtlCol="0" anchor="ctr">
              <a:noAutofit/>
            </a:bodyPr>
            <a:lstStyle>
              <a:lvl1pPr algn="l" defTabSz="755934" rtl="0" eaLnBrk="1" latinLnBrk="0" hangingPunct="1">
                <a:lnSpc>
                  <a:spcPct val="90000"/>
                </a:lnSpc>
                <a:spcBef>
                  <a:spcPct val="0"/>
                </a:spcBef>
                <a:buNone/>
                <a:defRPr sz="3637" kern="1200">
                  <a:solidFill>
                    <a:schemeClr val="tx1"/>
                  </a:solidFill>
                  <a:latin typeface="+mj-lt"/>
                  <a:ea typeface="+mj-ea"/>
                  <a:cs typeface="+mj-cs"/>
                </a:defRPr>
              </a:lvl1pPr>
            </a:lstStyle>
            <a:p>
              <a:pPr algn="ctr" defTabSz="457200">
                <a:lnSpc>
                  <a:spcPct val="100000"/>
                </a:lnSpc>
                <a:spcBef>
                  <a:spcPts val="0"/>
                </a:spcBef>
              </a:pPr>
              <a:r>
                <a:rPr lang="en-US" sz="9600" b="1" dirty="0">
                  <a:solidFill>
                    <a:schemeClr val="accent1"/>
                  </a:solidFill>
                  <a:latin typeface="Roboto" panose="02000000000000000000" pitchFamily="2" charset="0"/>
                  <a:ea typeface="Roboto" panose="02000000000000000000" pitchFamily="2" charset="0"/>
                  <a:cs typeface="Gill Sans Nova Ultra Bold" panose="020F0502020204030204" pitchFamily="34" charset="0"/>
                </a:rPr>
                <a:t>3</a:t>
              </a:r>
              <a:endParaRPr lang="en-US" sz="19900" b="1" dirty="0">
                <a:solidFill>
                  <a:schemeClr val="accent1"/>
                </a:solidFill>
                <a:latin typeface="Roboto" panose="02000000000000000000" pitchFamily="2" charset="0"/>
                <a:ea typeface="Roboto" panose="02000000000000000000" pitchFamily="2" charset="0"/>
                <a:cs typeface="Gill Sans Nova Ultra Bold" panose="020F0502020204030204" pitchFamily="34" charset="0"/>
              </a:endParaRPr>
            </a:p>
          </p:txBody>
        </p:sp>
        <p:sp>
          <p:nvSpPr>
            <p:cNvPr id="64" name="TextBox 63">
              <a:extLst>
                <a:ext uri="{FF2B5EF4-FFF2-40B4-BE49-F238E27FC236}">
                  <a16:creationId xmlns:a16="http://schemas.microsoft.com/office/drawing/2014/main" id="{27C4B57A-45F6-194D-B754-590D435ABA2D}"/>
                </a:ext>
              </a:extLst>
            </p:cNvPr>
            <p:cNvSpPr txBox="1"/>
            <p:nvPr/>
          </p:nvSpPr>
          <p:spPr>
            <a:xfrm>
              <a:off x="390525" y="441325"/>
              <a:ext cx="1136650" cy="172790"/>
            </a:xfrm>
            <a:prstGeom prst="rect">
              <a:avLst/>
            </a:prstGeom>
            <a:noFill/>
          </p:spPr>
          <p:txBody>
            <a:bodyPr wrap="square" rtlCol="0">
              <a:spAutoFit/>
            </a:bodyPr>
            <a:lstStyle/>
            <a:p>
              <a:pPr algn="ctr"/>
              <a:r>
                <a:rPr lang="en-US" sz="1400" b="1" dirty="0">
                  <a:solidFill>
                    <a:schemeClr val="accent1"/>
                  </a:solidFill>
                  <a:latin typeface="Roboto" panose="02000000000000000000" pitchFamily="2" charset="0"/>
                  <a:ea typeface="Roboto" panose="02000000000000000000" pitchFamily="2" charset="0"/>
                </a:rPr>
                <a:t>KEY ACTION</a:t>
              </a:r>
            </a:p>
          </p:txBody>
        </p:sp>
      </p:grpSp>
      <p:sp>
        <p:nvSpPr>
          <p:cNvPr id="72" name="Rectangle 71">
            <a:extLst>
              <a:ext uri="{FF2B5EF4-FFF2-40B4-BE49-F238E27FC236}">
                <a16:creationId xmlns:a16="http://schemas.microsoft.com/office/drawing/2014/main" id="{3F2CD603-4E6E-9148-9C7A-756BB95F23E9}"/>
              </a:ext>
            </a:extLst>
          </p:cNvPr>
          <p:cNvSpPr/>
          <p:nvPr/>
        </p:nvSpPr>
        <p:spPr>
          <a:xfrm>
            <a:off x="390525" y="6896433"/>
            <a:ext cx="6775448" cy="151767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216000" rtlCol="0" anchor="t" anchorCtr="0">
            <a:spAutoFit/>
          </a:bodyPr>
          <a:lstStyle/>
          <a:p>
            <a:pPr algn="ctr">
              <a:spcAft>
                <a:spcPts val="600"/>
              </a:spcAft>
            </a:pPr>
            <a:r>
              <a:rPr lang="en-US" sz="1400" b="1" dirty="0">
                <a:solidFill>
                  <a:schemeClr val="accent1"/>
                </a:solidFill>
              </a:rPr>
              <a:t>What is this?</a:t>
            </a:r>
          </a:p>
          <a:p>
            <a:pPr algn="ctr">
              <a:spcAft>
                <a:spcPts val="600"/>
              </a:spcAft>
            </a:pPr>
            <a:r>
              <a:rPr lang="en-US" sz="1400" dirty="0">
                <a:solidFill>
                  <a:schemeClr val="tx1"/>
                </a:solidFill>
              </a:rPr>
              <a:t>To be able to come up with solutions to improve the disaster resilience of your city or community, you first need to understand what your biggest challenges are. </a:t>
            </a:r>
            <a:r>
              <a:rPr lang="en-US" sz="1400" dirty="0" err="1">
                <a:solidFill>
                  <a:schemeClr val="tx1"/>
                </a:solidFill>
              </a:rPr>
              <a:t>Youwill</a:t>
            </a:r>
            <a:r>
              <a:rPr lang="en-US" sz="1400" dirty="0">
                <a:solidFill>
                  <a:schemeClr val="tx1"/>
                </a:solidFill>
              </a:rPr>
              <a:t> use the outputs from the </a:t>
            </a:r>
            <a:r>
              <a:rPr lang="en-US" sz="1400" i="1" dirty="0">
                <a:solidFill>
                  <a:schemeClr val="tx1"/>
                </a:solidFill>
              </a:rPr>
              <a:t>Enhanced</a:t>
            </a:r>
            <a:r>
              <a:rPr lang="en-US" sz="1400" dirty="0">
                <a:solidFill>
                  <a:schemeClr val="tx1"/>
                </a:solidFill>
              </a:rPr>
              <a:t> </a:t>
            </a:r>
            <a:r>
              <a:rPr lang="en-US" sz="1400" i="1" dirty="0">
                <a:solidFill>
                  <a:schemeClr val="tx1"/>
                </a:solidFill>
              </a:rPr>
              <a:t>Vulnerability and Capacity Assessment </a:t>
            </a:r>
            <a:r>
              <a:rPr lang="en-US" sz="1400" dirty="0">
                <a:solidFill>
                  <a:schemeClr val="tx1"/>
                </a:solidFill>
              </a:rPr>
              <a:t>or </a:t>
            </a:r>
            <a:r>
              <a:rPr lang="en-US" sz="1400" i="1" dirty="0">
                <a:solidFill>
                  <a:schemeClr val="tx1"/>
                </a:solidFill>
              </a:rPr>
              <a:t>City-wide Risk Assessment </a:t>
            </a:r>
            <a:r>
              <a:rPr lang="en-US" sz="1400" dirty="0">
                <a:solidFill>
                  <a:schemeClr val="tx1"/>
                </a:solidFill>
              </a:rPr>
              <a:t>and turn the challenges identified into opportunity areas for ideation.</a:t>
            </a:r>
          </a:p>
        </p:txBody>
      </p:sp>
      <p:sp>
        <p:nvSpPr>
          <p:cNvPr id="47" name="Title 1">
            <a:extLst>
              <a:ext uri="{FF2B5EF4-FFF2-40B4-BE49-F238E27FC236}">
                <a16:creationId xmlns:a16="http://schemas.microsoft.com/office/drawing/2014/main" id="{735FB8A5-67A7-A04E-836F-5EEEDC17F1DA}"/>
              </a:ext>
            </a:extLst>
          </p:cNvPr>
          <p:cNvSpPr txBox="1">
            <a:spLocks/>
          </p:cNvSpPr>
          <p:nvPr/>
        </p:nvSpPr>
        <p:spPr>
          <a:xfrm>
            <a:off x="390520" y="3769972"/>
            <a:ext cx="6775453" cy="1046917"/>
          </a:xfrm>
          <a:prstGeom prst="rect">
            <a:avLst/>
          </a:prstGeom>
        </p:spPr>
        <p:txBody>
          <a:bodyPr vert="horz" lIns="144000" tIns="72000" rIns="91440" bIns="72000" rtlCol="0" anchor="t">
            <a:noAutofit/>
          </a:bodyPr>
          <a:lstStyle>
            <a:lvl1pPr algn="l" defTabSz="755934" rtl="0" eaLnBrk="1" latinLnBrk="0" hangingPunct="1">
              <a:lnSpc>
                <a:spcPct val="90000"/>
              </a:lnSpc>
              <a:spcBef>
                <a:spcPct val="0"/>
              </a:spcBef>
              <a:buNone/>
              <a:defRPr sz="3637" kern="1200">
                <a:solidFill>
                  <a:schemeClr val="tx1"/>
                </a:solidFill>
                <a:latin typeface="+mj-lt"/>
                <a:ea typeface="+mj-ea"/>
                <a:cs typeface="+mj-cs"/>
              </a:defRPr>
            </a:lvl1pPr>
          </a:lstStyle>
          <a:p>
            <a:pPr algn="ctr" defTabSz="457200">
              <a:lnSpc>
                <a:spcPct val="100000"/>
              </a:lnSpc>
              <a:spcBef>
                <a:spcPts val="0"/>
              </a:spcBef>
            </a:pPr>
            <a:r>
              <a:rPr lang="en-US" sz="4000" b="1" dirty="0">
                <a:solidFill>
                  <a:srgbClr val="FFFFFF"/>
                </a:solidFill>
                <a:cs typeface="Gill Sans Nova Ultra Bold" panose="020F0502020204030204" pitchFamily="34" charset="0"/>
              </a:rPr>
              <a:t>Understand our opportunities</a:t>
            </a:r>
            <a:endParaRPr lang="en-US" sz="4800" b="1" dirty="0">
              <a:solidFill>
                <a:srgbClr val="FFFFFF"/>
              </a:solidFill>
              <a:cs typeface="Gill Sans Nova Ultra Bold" panose="020F0502020204030204" pitchFamily="34" charset="0"/>
            </a:endParaRPr>
          </a:p>
        </p:txBody>
      </p:sp>
      <p:sp>
        <p:nvSpPr>
          <p:cNvPr id="23" name="Rectangle 22">
            <a:extLst>
              <a:ext uri="{FF2B5EF4-FFF2-40B4-BE49-F238E27FC236}">
                <a16:creationId xmlns:a16="http://schemas.microsoft.com/office/drawing/2014/main" id="{C017568B-1E52-8C4D-ABE1-CE82EBCD8BD4}"/>
              </a:ext>
            </a:extLst>
          </p:cNvPr>
          <p:cNvSpPr/>
          <p:nvPr/>
        </p:nvSpPr>
        <p:spPr>
          <a:xfrm>
            <a:off x="390526" y="8665256"/>
            <a:ext cx="3389312" cy="433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pPr algn="ctr">
              <a:spcAft>
                <a:spcPts val="600"/>
              </a:spcAft>
            </a:pPr>
            <a:r>
              <a:rPr lang="en-US" sz="1400" b="1" dirty="0">
                <a:solidFill>
                  <a:schemeClr val="accent1"/>
                </a:solidFill>
              </a:rPr>
              <a:t>Who needs to be involved?</a:t>
            </a:r>
          </a:p>
        </p:txBody>
      </p:sp>
      <p:pic>
        <p:nvPicPr>
          <p:cNvPr id="24" name="Picture 23">
            <a:extLst>
              <a:ext uri="{FF2B5EF4-FFF2-40B4-BE49-F238E27FC236}">
                <a16:creationId xmlns:a16="http://schemas.microsoft.com/office/drawing/2014/main" id="{B8651F0B-45C1-F946-9AFC-C431F2B783EA}"/>
              </a:ext>
            </a:extLst>
          </p:cNvPr>
          <p:cNvPicPr>
            <a:picLocks noChangeAspect="1"/>
          </p:cNvPicPr>
          <p:nvPr/>
        </p:nvPicPr>
        <p:blipFill>
          <a:blip r:embed="rId3"/>
          <a:stretch>
            <a:fillRect/>
          </a:stretch>
        </p:blipFill>
        <p:spPr>
          <a:xfrm>
            <a:off x="826805" y="9194362"/>
            <a:ext cx="215900" cy="330200"/>
          </a:xfrm>
          <a:prstGeom prst="rect">
            <a:avLst/>
          </a:prstGeom>
        </p:spPr>
      </p:pic>
      <p:sp>
        <p:nvSpPr>
          <p:cNvPr id="25" name="Rectangle 24">
            <a:extLst>
              <a:ext uri="{FF2B5EF4-FFF2-40B4-BE49-F238E27FC236}">
                <a16:creationId xmlns:a16="http://schemas.microsoft.com/office/drawing/2014/main" id="{5D0AF5B8-70AA-574D-BB84-DA74EC2345C8}"/>
              </a:ext>
            </a:extLst>
          </p:cNvPr>
          <p:cNvSpPr/>
          <p:nvPr/>
        </p:nvSpPr>
        <p:spPr>
          <a:xfrm>
            <a:off x="1042705" y="9194362"/>
            <a:ext cx="1139825" cy="33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80000" bIns="108000" rtlCol="0" anchor="ctr" anchorCtr="0">
            <a:noAutofit/>
          </a:bodyPr>
          <a:lstStyle/>
          <a:p>
            <a:pPr>
              <a:spcAft>
                <a:spcPts val="600"/>
              </a:spcAft>
            </a:pPr>
            <a:r>
              <a:rPr lang="en-US" sz="1000" dirty="0">
                <a:solidFill>
                  <a:schemeClr val="accent1"/>
                </a:solidFill>
              </a:rPr>
              <a:t>Facilitator</a:t>
            </a:r>
          </a:p>
        </p:txBody>
      </p:sp>
      <p:grpSp>
        <p:nvGrpSpPr>
          <p:cNvPr id="26" name="Group 25">
            <a:extLst>
              <a:ext uri="{FF2B5EF4-FFF2-40B4-BE49-F238E27FC236}">
                <a16:creationId xmlns:a16="http://schemas.microsoft.com/office/drawing/2014/main" id="{42B5519C-8323-D44A-8CE8-19B75B46A2E5}"/>
              </a:ext>
            </a:extLst>
          </p:cNvPr>
          <p:cNvGrpSpPr/>
          <p:nvPr/>
        </p:nvGrpSpPr>
        <p:grpSpPr>
          <a:xfrm>
            <a:off x="1950456" y="9211916"/>
            <a:ext cx="584200" cy="330200"/>
            <a:chOff x="1259820" y="4038187"/>
            <a:chExt cx="584200" cy="330200"/>
          </a:xfrm>
        </p:grpSpPr>
        <p:pic>
          <p:nvPicPr>
            <p:cNvPr id="27" name="Picture 26">
              <a:extLst>
                <a:ext uri="{FF2B5EF4-FFF2-40B4-BE49-F238E27FC236}">
                  <a16:creationId xmlns:a16="http://schemas.microsoft.com/office/drawing/2014/main" id="{8BEE31AB-B7F0-3B47-ABA1-49E426BD6FFA}"/>
                </a:ext>
              </a:extLst>
            </p:cNvPr>
            <p:cNvPicPr>
              <a:picLocks noChangeAspect="1"/>
            </p:cNvPicPr>
            <p:nvPr/>
          </p:nvPicPr>
          <p:blipFill>
            <a:blip r:embed="rId4"/>
            <a:stretch>
              <a:fillRect/>
            </a:stretch>
          </p:blipFill>
          <p:spPr>
            <a:xfrm>
              <a:off x="1259820" y="4038187"/>
              <a:ext cx="177800" cy="330200"/>
            </a:xfrm>
            <a:prstGeom prst="rect">
              <a:avLst/>
            </a:prstGeom>
          </p:spPr>
        </p:pic>
        <p:pic>
          <p:nvPicPr>
            <p:cNvPr id="28" name="Picture 27">
              <a:extLst>
                <a:ext uri="{FF2B5EF4-FFF2-40B4-BE49-F238E27FC236}">
                  <a16:creationId xmlns:a16="http://schemas.microsoft.com/office/drawing/2014/main" id="{D0834A86-4143-754E-8067-202C768218BC}"/>
                </a:ext>
              </a:extLst>
            </p:cNvPr>
            <p:cNvPicPr>
              <a:picLocks noChangeAspect="1"/>
            </p:cNvPicPr>
            <p:nvPr/>
          </p:nvPicPr>
          <p:blipFill>
            <a:blip r:embed="rId4"/>
            <a:stretch>
              <a:fillRect/>
            </a:stretch>
          </p:blipFill>
          <p:spPr>
            <a:xfrm>
              <a:off x="1463020" y="4038187"/>
              <a:ext cx="177800" cy="330200"/>
            </a:xfrm>
            <a:prstGeom prst="rect">
              <a:avLst/>
            </a:prstGeom>
          </p:spPr>
        </p:pic>
        <p:pic>
          <p:nvPicPr>
            <p:cNvPr id="29" name="Picture 28">
              <a:extLst>
                <a:ext uri="{FF2B5EF4-FFF2-40B4-BE49-F238E27FC236}">
                  <a16:creationId xmlns:a16="http://schemas.microsoft.com/office/drawing/2014/main" id="{C9499D63-4804-404B-841E-9BE27E26499A}"/>
                </a:ext>
              </a:extLst>
            </p:cNvPr>
            <p:cNvPicPr>
              <a:picLocks noChangeAspect="1"/>
            </p:cNvPicPr>
            <p:nvPr/>
          </p:nvPicPr>
          <p:blipFill>
            <a:blip r:embed="rId4"/>
            <a:stretch>
              <a:fillRect/>
            </a:stretch>
          </p:blipFill>
          <p:spPr>
            <a:xfrm>
              <a:off x="1666220" y="4038187"/>
              <a:ext cx="177800" cy="330200"/>
            </a:xfrm>
            <a:prstGeom prst="rect">
              <a:avLst/>
            </a:prstGeom>
          </p:spPr>
        </p:pic>
      </p:grpSp>
      <p:sp>
        <p:nvSpPr>
          <p:cNvPr id="30" name="Rectangle 29">
            <a:extLst>
              <a:ext uri="{FF2B5EF4-FFF2-40B4-BE49-F238E27FC236}">
                <a16:creationId xmlns:a16="http://schemas.microsoft.com/office/drawing/2014/main" id="{191E319F-9FE4-4D46-92D9-CCCD1065DCD4}"/>
              </a:ext>
            </a:extLst>
          </p:cNvPr>
          <p:cNvSpPr/>
          <p:nvPr/>
        </p:nvSpPr>
        <p:spPr>
          <a:xfrm>
            <a:off x="2534656" y="9211916"/>
            <a:ext cx="1325285" cy="33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80000" bIns="108000" rtlCol="0" anchor="ctr" anchorCtr="0">
            <a:noAutofit/>
          </a:bodyPr>
          <a:lstStyle/>
          <a:p>
            <a:pPr>
              <a:spcAft>
                <a:spcPts val="600"/>
              </a:spcAft>
            </a:pPr>
            <a:r>
              <a:rPr lang="en-US" sz="1000" dirty="0">
                <a:solidFill>
                  <a:schemeClr val="accent1"/>
                </a:solidFill>
              </a:rPr>
              <a:t>Participants*</a:t>
            </a:r>
          </a:p>
        </p:txBody>
      </p:sp>
      <p:sp>
        <p:nvSpPr>
          <p:cNvPr id="35" name="Rectangle 34">
            <a:extLst>
              <a:ext uri="{FF2B5EF4-FFF2-40B4-BE49-F238E27FC236}">
                <a16:creationId xmlns:a16="http://schemas.microsoft.com/office/drawing/2014/main" id="{C36CBD71-137C-A14B-993A-D30DA69929BC}"/>
              </a:ext>
            </a:extLst>
          </p:cNvPr>
          <p:cNvSpPr/>
          <p:nvPr/>
        </p:nvSpPr>
        <p:spPr>
          <a:xfrm>
            <a:off x="826805" y="9666720"/>
            <a:ext cx="2711052" cy="33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80000" bIns="108000" rtlCol="0" anchor="ctr" anchorCtr="0">
            <a:noAutofit/>
          </a:bodyPr>
          <a:lstStyle/>
          <a:p>
            <a:pPr>
              <a:spcAft>
                <a:spcPts val="600"/>
              </a:spcAft>
            </a:pPr>
            <a:r>
              <a:rPr lang="en-US" sz="1000" i="1" dirty="0">
                <a:solidFill>
                  <a:schemeClr val="accent1"/>
                </a:solidFill>
              </a:rPr>
              <a:t>*particularly those who have been involved in the EVCA / CWA process</a:t>
            </a:r>
          </a:p>
        </p:txBody>
      </p:sp>
      <p:sp>
        <p:nvSpPr>
          <p:cNvPr id="37" name="Rectangle 36">
            <a:extLst>
              <a:ext uri="{FF2B5EF4-FFF2-40B4-BE49-F238E27FC236}">
                <a16:creationId xmlns:a16="http://schemas.microsoft.com/office/drawing/2014/main" id="{FDF37766-E618-2B43-94A3-DF3DE208DAAB}"/>
              </a:ext>
            </a:extLst>
          </p:cNvPr>
          <p:cNvSpPr/>
          <p:nvPr/>
        </p:nvSpPr>
        <p:spPr>
          <a:xfrm>
            <a:off x="4531530" y="9194362"/>
            <a:ext cx="2482042" cy="416290"/>
          </a:xfrm>
          <a:prstGeom prst="rect">
            <a:avLst/>
          </a:prstGeom>
        </p:spPr>
        <p:txBody>
          <a:bodyPr wrap="square" numCol="1">
            <a:noAutofit/>
          </a:bodyPr>
          <a:lstStyle/>
          <a:p>
            <a:pPr lvl="0">
              <a:spcAft>
                <a:spcPts val="1000"/>
              </a:spcAft>
            </a:pPr>
            <a:r>
              <a:rPr lang="en-US" sz="900" dirty="0">
                <a:solidFill>
                  <a:srgbClr val="1E4D59"/>
                </a:solidFill>
              </a:rPr>
              <a:t>Total preparation time: </a:t>
            </a:r>
            <a:r>
              <a:rPr lang="en-US" sz="900" i="1" dirty="0">
                <a:solidFill>
                  <a:srgbClr val="1E4D59"/>
                </a:solidFill>
              </a:rPr>
              <a:t>15 minutes</a:t>
            </a:r>
            <a:br>
              <a:rPr lang="en-US" sz="900" i="1" dirty="0">
                <a:solidFill>
                  <a:srgbClr val="1E4D59"/>
                </a:solidFill>
              </a:rPr>
            </a:br>
            <a:r>
              <a:rPr lang="en-US" sz="900" dirty="0">
                <a:solidFill>
                  <a:srgbClr val="1E4D59"/>
                </a:solidFill>
              </a:rPr>
              <a:t>Total running time: </a:t>
            </a:r>
            <a:r>
              <a:rPr lang="en-US" sz="900" i="1" dirty="0">
                <a:solidFill>
                  <a:srgbClr val="1E4D59"/>
                </a:solidFill>
              </a:rPr>
              <a:t>1 hour and 20 minutes</a:t>
            </a:r>
          </a:p>
        </p:txBody>
      </p:sp>
      <p:sp>
        <p:nvSpPr>
          <p:cNvPr id="38" name="Rectangle 37">
            <a:extLst>
              <a:ext uri="{FF2B5EF4-FFF2-40B4-BE49-F238E27FC236}">
                <a16:creationId xmlns:a16="http://schemas.microsoft.com/office/drawing/2014/main" id="{B75D44CB-2F7D-E24F-9CFB-3789E7E55CDE}"/>
              </a:ext>
            </a:extLst>
          </p:cNvPr>
          <p:cNvSpPr/>
          <p:nvPr/>
        </p:nvSpPr>
        <p:spPr>
          <a:xfrm>
            <a:off x="3776661" y="8665256"/>
            <a:ext cx="3389311" cy="433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pPr algn="ctr">
              <a:spcAft>
                <a:spcPts val="600"/>
              </a:spcAft>
            </a:pPr>
            <a:r>
              <a:rPr lang="en-US" sz="1400" b="1" dirty="0">
                <a:solidFill>
                  <a:schemeClr val="accent1"/>
                </a:solidFill>
              </a:rPr>
              <a:t>How long will it take?</a:t>
            </a:r>
          </a:p>
        </p:txBody>
      </p:sp>
      <p:grpSp>
        <p:nvGrpSpPr>
          <p:cNvPr id="39" name="Group 38">
            <a:extLst>
              <a:ext uri="{FF2B5EF4-FFF2-40B4-BE49-F238E27FC236}">
                <a16:creationId xmlns:a16="http://schemas.microsoft.com/office/drawing/2014/main" id="{BD688230-6AA6-E843-9DD5-2669FCBACC02}"/>
              </a:ext>
            </a:extLst>
          </p:cNvPr>
          <p:cNvGrpSpPr/>
          <p:nvPr/>
        </p:nvGrpSpPr>
        <p:grpSpPr>
          <a:xfrm>
            <a:off x="4207895" y="9220838"/>
            <a:ext cx="312356" cy="312356"/>
            <a:chOff x="5025020" y="9392062"/>
            <a:chExt cx="312356" cy="312356"/>
          </a:xfrm>
        </p:grpSpPr>
        <p:sp>
          <p:nvSpPr>
            <p:cNvPr id="40" name="Oval 39">
              <a:extLst>
                <a:ext uri="{FF2B5EF4-FFF2-40B4-BE49-F238E27FC236}">
                  <a16:creationId xmlns:a16="http://schemas.microsoft.com/office/drawing/2014/main" id="{A62DC4C2-FDCD-624D-9659-E499E46A03D5}"/>
                </a:ext>
              </a:extLst>
            </p:cNvPr>
            <p:cNvSpPr/>
            <p:nvPr/>
          </p:nvSpPr>
          <p:spPr>
            <a:xfrm>
              <a:off x="5036299" y="9403341"/>
              <a:ext cx="289799" cy="2897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40">
              <a:extLst>
                <a:ext uri="{FF2B5EF4-FFF2-40B4-BE49-F238E27FC236}">
                  <a16:creationId xmlns:a16="http://schemas.microsoft.com/office/drawing/2014/main" id="{A45366FF-CF23-1447-9F61-74E0D7DEB9A1}"/>
                </a:ext>
              </a:extLst>
            </p:cNvPr>
            <p:cNvPicPr>
              <a:picLocks noChangeAspect="1"/>
            </p:cNvPicPr>
            <p:nvPr/>
          </p:nvPicPr>
          <p:blipFill>
            <a:blip r:embed="rId5"/>
            <a:stretch>
              <a:fillRect/>
            </a:stretch>
          </p:blipFill>
          <p:spPr>
            <a:xfrm>
              <a:off x="5025020" y="9392062"/>
              <a:ext cx="312356" cy="312356"/>
            </a:xfrm>
            <a:prstGeom prst="rect">
              <a:avLst/>
            </a:prstGeom>
          </p:spPr>
        </p:pic>
      </p:grpSp>
    </p:spTree>
    <p:extLst>
      <p:ext uri="{BB962C8B-B14F-4D97-AF65-F5344CB8AC3E}">
        <p14:creationId xmlns:p14="http://schemas.microsoft.com/office/powerpoint/2010/main" val="2307487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2649E507-6502-DD4D-9908-591B7DB44237}"/>
              </a:ext>
            </a:extLst>
          </p:cNvPr>
          <p:cNvSpPr/>
          <p:nvPr/>
        </p:nvSpPr>
        <p:spPr>
          <a:xfrm>
            <a:off x="0" y="1"/>
            <a:ext cx="7559675" cy="26574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359E8DED-69CC-C341-A3BB-EBB387B45EC7}"/>
              </a:ext>
            </a:extLst>
          </p:cNvPr>
          <p:cNvSpPr/>
          <p:nvPr/>
        </p:nvSpPr>
        <p:spPr>
          <a:xfrm>
            <a:off x="390131" y="666"/>
            <a:ext cx="1131779" cy="265676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nchorCtr="0"/>
          <a:lstStyle/>
          <a:p>
            <a:pPr algn="ctr"/>
            <a:endParaRPr lang="en-US" sz="1200" dirty="0"/>
          </a:p>
        </p:txBody>
      </p:sp>
      <p:sp>
        <p:nvSpPr>
          <p:cNvPr id="46" name="Rectangle 45">
            <a:extLst>
              <a:ext uri="{FF2B5EF4-FFF2-40B4-BE49-F238E27FC236}">
                <a16:creationId xmlns:a16="http://schemas.microsoft.com/office/drawing/2014/main" id="{8CDE72DA-59D8-7346-AF3D-068CB7CD9BC9}"/>
              </a:ext>
            </a:extLst>
          </p:cNvPr>
          <p:cNvSpPr/>
          <p:nvPr/>
        </p:nvSpPr>
        <p:spPr>
          <a:xfrm>
            <a:off x="390525" y="2611709"/>
            <a:ext cx="113665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B43C581F-502D-8444-99B2-529104FD612C}"/>
              </a:ext>
            </a:extLst>
          </p:cNvPr>
          <p:cNvSpPr>
            <a:spLocks noGrp="1"/>
          </p:cNvSpPr>
          <p:nvPr>
            <p:ph type="ftr" sz="quarter" idx="11"/>
          </p:nvPr>
        </p:nvSpPr>
        <p:spPr/>
        <p:txBody>
          <a:bodyPr/>
          <a:lstStyle/>
          <a:p>
            <a:r>
              <a:rPr lang="en-AU" dirty="0"/>
              <a:t>Global Disaster Preparedness Center  |  Designing Solutions for Urban Community Resilience</a:t>
            </a:r>
            <a:endParaRPr lang="en-US" dirty="0"/>
          </a:p>
        </p:txBody>
      </p:sp>
      <p:sp>
        <p:nvSpPr>
          <p:cNvPr id="5" name="Slide Number Placeholder 4">
            <a:extLst>
              <a:ext uri="{FF2B5EF4-FFF2-40B4-BE49-F238E27FC236}">
                <a16:creationId xmlns:a16="http://schemas.microsoft.com/office/drawing/2014/main" id="{981D3E95-BB45-9E40-9397-5B3D5DBE21D7}"/>
              </a:ext>
            </a:extLst>
          </p:cNvPr>
          <p:cNvSpPr>
            <a:spLocks noGrp="1"/>
          </p:cNvSpPr>
          <p:nvPr>
            <p:ph type="sldNum" sz="quarter" idx="12"/>
          </p:nvPr>
        </p:nvSpPr>
        <p:spPr/>
        <p:txBody>
          <a:bodyPr/>
          <a:lstStyle/>
          <a:p>
            <a:fld id="{3332C684-C74E-B44D-82B0-F0756951FDF2}" type="slidenum">
              <a:rPr lang="en-US" smtClean="0"/>
              <a:t>4</a:t>
            </a:fld>
            <a:endParaRPr lang="en-US" dirty="0"/>
          </a:p>
        </p:txBody>
      </p:sp>
      <p:sp>
        <p:nvSpPr>
          <p:cNvPr id="107" name="Rectangle 106">
            <a:extLst>
              <a:ext uri="{FF2B5EF4-FFF2-40B4-BE49-F238E27FC236}">
                <a16:creationId xmlns:a16="http://schemas.microsoft.com/office/drawing/2014/main" id="{63F47C2C-D279-FF48-9829-4306DC910290}"/>
              </a:ext>
            </a:extLst>
          </p:cNvPr>
          <p:cNvSpPr/>
          <p:nvPr/>
        </p:nvSpPr>
        <p:spPr>
          <a:xfrm>
            <a:off x="390525" y="3042503"/>
            <a:ext cx="3389312" cy="137227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a:spcAft>
                <a:spcPts val="600"/>
              </a:spcAft>
            </a:pPr>
            <a:r>
              <a:rPr lang="en-US" sz="1000" b="1" dirty="0">
                <a:solidFill>
                  <a:schemeClr val="accent1"/>
                </a:solidFill>
              </a:rPr>
              <a:t>Why do you do this?</a:t>
            </a:r>
          </a:p>
          <a:p>
            <a:pPr>
              <a:spcAft>
                <a:spcPts val="600"/>
              </a:spcAft>
            </a:pPr>
            <a:r>
              <a:rPr lang="en-US" sz="1000" dirty="0">
                <a:solidFill>
                  <a:schemeClr val="tx2"/>
                </a:solidFill>
              </a:rPr>
              <a:t>Rather than starting from scratch, you will use the outputs from the assessment already conducted in your area. These tools help identify the most important local disaster risks and challenges being faced. To make sure everyone in the room is familiar with the content, recap the risks before reframing them into opportunities. </a:t>
            </a:r>
          </a:p>
        </p:txBody>
      </p:sp>
      <p:sp>
        <p:nvSpPr>
          <p:cNvPr id="108" name="Rectangle 107">
            <a:extLst>
              <a:ext uri="{FF2B5EF4-FFF2-40B4-BE49-F238E27FC236}">
                <a16:creationId xmlns:a16="http://schemas.microsoft.com/office/drawing/2014/main" id="{DDCA44FE-311A-BF46-BBEB-22EB8F9D864D}"/>
              </a:ext>
            </a:extLst>
          </p:cNvPr>
          <p:cNvSpPr/>
          <p:nvPr/>
        </p:nvSpPr>
        <p:spPr>
          <a:xfrm>
            <a:off x="3778249" y="3042503"/>
            <a:ext cx="3389312" cy="12183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72000" rIns="108000" bIns="144000" rtlCol="0" anchor="t" anchorCtr="0">
            <a:spAutoFit/>
          </a:bodyPr>
          <a:lstStyle/>
          <a:p>
            <a:pPr>
              <a:spcAft>
                <a:spcPts val="600"/>
              </a:spcAft>
            </a:pPr>
            <a:r>
              <a:rPr lang="en-US" sz="1000" b="1" dirty="0">
                <a:solidFill>
                  <a:schemeClr val="accent1"/>
                </a:solidFill>
              </a:rPr>
              <a:t>When do you do this?</a:t>
            </a:r>
          </a:p>
          <a:p>
            <a:pPr>
              <a:spcAft>
                <a:spcPts val="600"/>
              </a:spcAft>
            </a:pPr>
            <a:r>
              <a:rPr lang="en-US" sz="1000" dirty="0">
                <a:solidFill>
                  <a:schemeClr val="tx2"/>
                </a:solidFill>
              </a:rPr>
              <a:t>This should be the first activity you do after the Enhanced </a:t>
            </a:r>
            <a:r>
              <a:rPr lang="en-US" sz="1000" dirty="0">
                <a:solidFill>
                  <a:schemeClr val="tx1"/>
                </a:solidFill>
              </a:rPr>
              <a:t>Vulnerability and Capacity Assessment or City-wide Risk Assessment</a:t>
            </a:r>
            <a:r>
              <a:rPr lang="en-US" sz="1000" dirty="0">
                <a:solidFill>
                  <a:schemeClr val="tx2"/>
                </a:solidFill>
              </a:rPr>
              <a:t>, ideally quite soon after it has been completed. The details will be fresh in participants’ minds and you will be able to keep the momentum up. </a:t>
            </a:r>
          </a:p>
        </p:txBody>
      </p:sp>
      <p:sp>
        <p:nvSpPr>
          <p:cNvPr id="109" name="Rectangle 108">
            <a:extLst>
              <a:ext uri="{FF2B5EF4-FFF2-40B4-BE49-F238E27FC236}">
                <a16:creationId xmlns:a16="http://schemas.microsoft.com/office/drawing/2014/main" id="{211E1A81-185E-FB43-A841-429285B574FA}"/>
              </a:ext>
            </a:extLst>
          </p:cNvPr>
          <p:cNvSpPr/>
          <p:nvPr/>
        </p:nvSpPr>
        <p:spPr>
          <a:xfrm>
            <a:off x="323837" y="5154759"/>
            <a:ext cx="6912000" cy="1902024"/>
          </a:xfrm>
          <a:prstGeom prst="rect">
            <a:avLst/>
          </a:prstGeom>
          <a:solidFill>
            <a:srgbClr val="FFFFFF"/>
          </a:solidFill>
          <a:ln w="19050">
            <a:solidFill>
              <a:schemeClr val="accent1">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2740908D-3929-1C4D-A033-D5C1BBA8F871}"/>
              </a:ext>
            </a:extLst>
          </p:cNvPr>
          <p:cNvSpPr/>
          <p:nvPr/>
        </p:nvSpPr>
        <p:spPr>
          <a:xfrm>
            <a:off x="978491" y="4844603"/>
            <a:ext cx="6187481" cy="433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a:spcAft>
                <a:spcPts val="600"/>
              </a:spcAft>
            </a:pPr>
            <a:r>
              <a:rPr lang="en-US" sz="1400" b="1" dirty="0">
                <a:solidFill>
                  <a:schemeClr val="accent1"/>
                </a:solidFill>
              </a:rPr>
              <a:t>Useful tools &amp; activities</a:t>
            </a:r>
          </a:p>
        </p:txBody>
      </p:sp>
      <p:sp>
        <p:nvSpPr>
          <p:cNvPr id="112" name="Rectangle 111">
            <a:extLst>
              <a:ext uri="{FF2B5EF4-FFF2-40B4-BE49-F238E27FC236}">
                <a16:creationId xmlns:a16="http://schemas.microsoft.com/office/drawing/2014/main" id="{8C99FD29-9DDD-EF42-9703-F37313ABBA29}"/>
              </a:ext>
            </a:extLst>
          </p:cNvPr>
          <p:cNvSpPr/>
          <p:nvPr/>
        </p:nvSpPr>
        <p:spPr>
          <a:xfrm>
            <a:off x="978491" y="5359697"/>
            <a:ext cx="2799758" cy="356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r>
              <a:rPr lang="en-US" sz="900" b="1" dirty="0">
                <a:solidFill>
                  <a:schemeClr val="accent1"/>
                </a:solidFill>
              </a:rPr>
              <a:t>3.1.1 Challenges you are facing today</a:t>
            </a:r>
          </a:p>
        </p:txBody>
      </p:sp>
      <p:sp>
        <p:nvSpPr>
          <p:cNvPr id="113" name="Rectangle 112">
            <a:extLst>
              <a:ext uri="{FF2B5EF4-FFF2-40B4-BE49-F238E27FC236}">
                <a16:creationId xmlns:a16="http://schemas.microsoft.com/office/drawing/2014/main" id="{D08D8652-AFE5-F046-93CE-C7FD2C91C840}"/>
              </a:ext>
            </a:extLst>
          </p:cNvPr>
          <p:cNvSpPr/>
          <p:nvPr/>
        </p:nvSpPr>
        <p:spPr>
          <a:xfrm>
            <a:off x="1275723" y="5632714"/>
            <a:ext cx="2504116" cy="761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lvl="0">
              <a:spcAft>
                <a:spcPts val="1000"/>
              </a:spcAft>
            </a:pPr>
            <a:r>
              <a:rPr lang="en-US" sz="900" dirty="0">
                <a:solidFill>
                  <a:schemeClr val="accent1"/>
                </a:solidFill>
              </a:rPr>
              <a:t>Difficulty: </a:t>
            </a:r>
            <a:r>
              <a:rPr lang="en-US" sz="900" i="1" dirty="0">
                <a:solidFill>
                  <a:schemeClr val="accent1"/>
                </a:solidFill>
              </a:rPr>
              <a:t>Easy</a:t>
            </a:r>
          </a:p>
          <a:p>
            <a:pPr lvl="0">
              <a:spcAft>
                <a:spcPts val="1000"/>
              </a:spcAft>
            </a:pPr>
            <a:r>
              <a:rPr lang="en-US" sz="900" dirty="0">
                <a:solidFill>
                  <a:schemeClr val="accent1"/>
                </a:solidFill>
              </a:rPr>
              <a:t>Preparation time: </a:t>
            </a:r>
            <a:r>
              <a:rPr lang="en-US" sz="900" i="1" dirty="0">
                <a:solidFill>
                  <a:schemeClr val="accent1"/>
                </a:solidFill>
              </a:rPr>
              <a:t>5 minutes</a:t>
            </a:r>
            <a:br>
              <a:rPr lang="en-US" sz="900" i="1" dirty="0">
                <a:solidFill>
                  <a:schemeClr val="accent1"/>
                </a:solidFill>
              </a:rPr>
            </a:br>
            <a:r>
              <a:rPr lang="en-US" sz="900" dirty="0">
                <a:solidFill>
                  <a:schemeClr val="accent1"/>
                </a:solidFill>
              </a:rPr>
              <a:t>Running time: </a:t>
            </a:r>
            <a:r>
              <a:rPr lang="en-US" sz="900" i="1" dirty="0">
                <a:solidFill>
                  <a:schemeClr val="accent1"/>
                </a:solidFill>
              </a:rPr>
              <a:t>20 minutes</a:t>
            </a:r>
          </a:p>
        </p:txBody>
      </p:sp>
      <p:pic>
        <p:nvPicPr>
          <p:cNvPr id="123" name="Picture 122">
            <a:extLst>
              <a:ext uri="{FF2B5EF4-FFF2-40B4-BE49-F238E27FC236}">
                <a16:creationId xmlns:a16="http://schemas.microsoft.com/office/drawing/2014/main" id="{0042E0CC-83B2-2F4F-A306-034810637126}"/>
              </a:ext>
            </a:extLst>
          </p:cNvPr>
          <p:cNvPicPr>
            <a:picLocks noChangeAspect="1"/>
          </p:cNvPicPr>
          <p:nvPr/>
        </p:nvPicPr>
        <p:blipFill>
          <a:blip r:embed="rId2"/>
          <a:stretch>
            <a:fillRect/>
          </a:stretch>
        </p:blipFill>
        <p:spPr>
          <a:xfrm>
            <a:off x="390524" y="4676695"/>
            <a:ext cx="587967" cy="560830"/>
          </a:xfrm>
          <a:prstGeom prst="rect">
            <a:avLst/>
          </a:prstGeom>
        </p:spPr>
      </p:pic>
      <p:grpSp>
        <p:nvGrpSpPr>
          <p:cNvPr id="9" name="Group 8">
            <a:extLst>
              <a:ext uri="{FF2B5EF4-FFF2-40B4-BE49-F238E27FC236}">
                <a16:creationId xmlns:a16="http://schemas.microsoft.com/office/drawing/2014/main" id="{F12142DB-9099-994B-976E-A31997A0F57F}"/>
              </a:ext>
            </a:extLst>
          </p:cNvPr>
          <p:cNvGrpSpPr/>
          <p:nvPr/>
        </p:nvGrpSpPr>
        <p:grpSpPr>
          <a:xfrm>
            <a:off x="1081211" y="5686878"/>
            <a:ext cx="230064" cy="477441"/>
            <a:chOff x="1081211" y="7990281"/>
            <a:chExt cx="230064" cy="477441"/>
          </a:xfrm>
        </p:grpSpPr>
        <p:sp>
          <p:nvSpPr>
            <p:cNvPr id="114" name="Rectangle 113">
              <a:extLst>
                <a:ext uri="{FF2B5EF4-FFF2-40B4-BE49-F238E27FC236}">
                  <a16:creationId xmlns:a16="http://schemas.microsoft.com/office/drawing/2014/main" id="{AB94F169-910E-824F-B11A-44F48DE43B63}"/>
                </a:ext>
              </a:extLst>
            </p:cNvPr>
            <p:cNvSpPr/>
            <p:nvPr/>
          </p:nvSpPr>
          <p:spPr>
            <a:xfrm>
              <a:off x="1251392" y="7990281"/>
              <a:ext cx="59883" cy="180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5" name="Rectangle 114">
              <a:extLst>
                <a:ext uri="{FF2B5EF4-FFF2-40B4-BE49-F238E27FC236}">
                  <a16:creationId xmlns:a16="http://schemas.microsoft.com/office/drawing/2014/main" id="{9E610C60-8B92-844A-9676-1FC0FFBA398D}"/>
                </a:ext>
              </a:extLst>
            </p:cNvPr>
            <p:cNvSpPr/>
            <p:nvPr/>
          </p:nvSpPr>
          <p:spPr>
            <a:xfrm>
              <a:off x="1085558" y="8116281"/>
              <a:ext cx="5988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a16="http://schemas.microsoft.com/office/drawing/2014/main" id="{3F5D2A34-B76F-1F44-B8C3-4B1732CAE1E5}"/>
                </a:ext>
              </a:extLst>
            </p:cNvPr>
            <p:cNvSpPr/>
            <p:nvPr/>
          </p:nvSpPr>
          <p:spPr>
            <a:xfrm>
              <a:off x="1168055" y="8062281"/>
              <a:ext cx="59883" cy="10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4" name="Picture 123">
              <a:extLst>
                <a:ext uri="{FF2B5EF4-FFF2-40B4-BE49-F238E27FC236}">
                  <a16:creationId xmlns:a16="http://schemas.microsoft.com/office/drawing/2014/main" id="{8E12EB3E-8C8E-FD48-8ECF-8E6B4F98C32E}"/>
                </a:ext>
              </a:extLst>
            </p:cNvPr>
            <p:cNvPicPr>
              <a:picLocks noChangeAspect="1"/>
            </p:cNvPicPr>
            <p:nvPr/>
          </p:nvPicPr>
          <p:blipFill>
            <a:blip r:embed="rId3"/>
            <a:stretch>
              <a:fillRect/>
            </a:stretch>
          </p:blipFill>
          <p:spPr>
            <a:xfrm>
              <a:off x="1081211" y="8251822"/>
              <a:ext cx="215900" cy="215900"/>
            </a:xfrm>
            <a:prstGeom prst="rect">
              <a:avLst/>
            </a:prstGeom>
          </p:spPr>
        </p:pic>
      </p:grpSp>
      <p:sp>
        <p:nvSpPr>
          <p:cNvPr id="44" name="Title 1">
            <a:extLst>
              <a:ext uri="{FF2B5EF4-FFF2-40B4-BE49-F238E27FC236}">
                <a16:creationId xmlns:a16="http://schemas.microsoft.com/office/drawing/2014/main" id="{163DF27B-B87D-BB4A-92FE-6C38C15C9888}"/>
              </a:ext>
            </a:extLst>
          </p:cNvPr>
          <p:cNvSpPr>
            <a:spLocks noGrp="1"/>
          </p:cNvSpPr>
          <p:nvPr>
            <p:ph type="title"/>
          </p:nvPr>
        </p:nvSpPr>
        <p:spPr>
          <a:xfrm>
            <a:off x="1527174" y="1385409"/>
            <a:ext cx="5638799" cy="1136650"/>
          </a:xfrm>
        </p:spPr>
        <p:txBody>
          <a:bodyPr lIns="144000" tIns="108000" anchor="ctr">
            <a:noAutofit/>
          </a:bodyPr>
          <a:lstStyle/>
          <a:p>
            <a:pPr defTabSz="457200">
              <a:spcBef>
                <a:spcPts val="0"/>
              </a:spcBef>
            </a:pPr>
            <a:r>
              <a:rPr lang="en-US" sz="1400" b="1" dirty="0">
                <a:solidFill>
                  <a:srgbClr val="1E4D59"/>
                </a:solidFill>
                <a:cs typeface="Gill Sans Nova Ultra Bold" panose="020F0502020204030204" pitchFamily="34" charset="0"/>
              </a:rPr>
              <a:t>Action 3.1</a:t>
            </a:r>
            <a:br>
              <a:rPr lang="en-US" sz="1400" b="1" dirty="0">
                <a:solidFill>
                  <a:srgbClr val="1E4D59"/>
                </a:solidFill>
                <a:cs typeface="Gill Sans Nova Ultra Bold" panose="020F0502020204030204" pitchFamily="34" charset="0"/>
              </a:rPr>
            </a:br>
            <a:r>
              <a:rPr lang="en-AU" sz="2800" b="1" dirty="0">
                <a:solidFill>
                  <a:schemeClr val="accent1"/>
                </a:solidFill>
                <a:cs typeface="Gill Sans Nova Ultra Bold" panose="020F0502020204030204" pitchFamily="34" charset="0"/>
              </a:rPr>
              <a:t>Recap your findings from EVCA or CWA</a:t>
            </a:r>
            <a:endParaRPr lang="en-US" b="1" dirty="0">
              <a:solidFill>
                <a:schemeClr val="accent1"/>
              </a:solidFill>
              <a:cs typeface="Gill Sans Nova Ultra Bold" panose="020F0502020204030204" pitchFamily="34" charset="0"/>
            </a:endParaRPr>
          </a:p>
        </p:txBody>
      </p:sp>
      <p:pic>
        <p:nvPicPr>
          <p:cNvPr id="32" name="Picture 31">
            <a:extLst>
              <a:ext uri="{FF2B5EF4-FFF2-40B4-BE49-F238E27FC236}">
                <a16:creationId xmlns:a16="http://schemas.microsoft.com/office/drawing/2014/main" id="{17B77A89-4D3A-5B47-962D-3634B112A74E}"/>
              </a:ext>
            </a:extLst>
          </p:cNvPr>
          <p:cNvPicPr>
            <a:picLocks noChangeAspect="1"/>
          </p:cNvPicPr>
          <p:nvPr/>
        </p:nvPicPr>
        <p:blipFill>
          <a:blip r:embed="rId4"/>
          <a:stretch>
            <a:fillRect/>
          </a:stretch>
        </p:blipFill>
        <p:spPr>
          <a:xfrm>
            <a:off x="5522581" y="173265"/>
            <a:ext cx="206785" cy="237803"/>
          </a:xfrm>
          <a:prstGeom prst="rect">
            <a:avLst/>
          </a:prstGeom>
        </p:spPr>
      </p:pic>
      <p:sp>
        <p:nvSpPr>
          <p:cNvPr id="34" name="Rectangle 33">
            <a:extLst>
              <a:ext uri="{FF2B5EF4-FFF2-40B4-BE49-F238E27FC236}">
                <a16:creationId xmlns:a16="http://schemas.microsoft.com/office/drawing/2014/main" id="{BFA2132B-23D3-C745-9C6B-EE3B9605ABCC}"/>
              </a:ext>
            </a:extLst>
          </p:cNvPr>
          <p:cNvSpPr/>
          <p:nvPr/>
        </p:nvSpPr>
        <p:spPr>
          <a:xfrm>
            <a:off x="4817011" y="231008"/>
            <a:ext cx="206786" cy="1311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solidFill>
                  <a:schemeClr val="accent1">
                    <a:lumMod val="20000"/>
                    <a:lumOff val="80000"/>
                  </a:schemeClr>
                </a:solidFill>
              </a:rPr>
              <a:t>U1</a:t>
            </a:r>
          </a:p>
        </p:txBody>
      </p:sp>
      <p:sp>
        <p:nvSpPr>
          <p:cNvPr id="35" name="Rectangle 34">
            <a:extLst>
              <a:ext uri="{FF2B5EF4-FFF2-40B4-BE49-F238E27FC236}">
                <a16:creationId xmlns:a16="http://schemas.microsoft.com/office/drawing/2014/main" id="{EDFFB27E-36BA-3C40-86C3-8A531A6039D6}"/>
              </a:ext>
            </a:extLst>
          </p:cNvPr>
          <p:cNvSpPr/>
          <p:nvPr/>
        </p:nvSpPr>
        <p:spPr>
          <a:xfrm>
            <a:off x="5092185" y="231008"/>
            <a:ext cx="206786" cy="1311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solidFill>
                  <a:schemeClr val="accent1">
                    <a:lumMod val="20000"/>
                    <a:lumOff val="80000"/>
                  </a:schemeClr>
                </a:solidFill>
              </a:rPr>
              <a:t>U2</a:t>
            </a:r>
          </a:p>
        </p:txBody>
      </p:sp>
      <p:grpSp>
        <p:nvGrpSpPr>
          <p:cNvPr id="36" name="Group 35">
            <a:extLst>
              <a:ext uri="{FF2B5EF4-FFF2-40B4-BE49-F238E27FC236}">
                <a16:creationId xmlns:a16="http://schemas.microsoft.com/office/drawing/2014/main" id="{934CBB2D-00B6-F143-B47B-6BE2EFD49C06}"/>
              </a:ext>
            </a:extLst>
          </p:cNvPr>
          <p:cNvGrpSpPr/>
          <p:nvPr/>
        </p:nvGrpSpPr>
        <p:grpSpPr>
          <a:xfrm>
            <a:off x="5797754" y="219189"/>
            <a:ext cx="883274" cy="165434"/>
            <a:chOff x="5797754" y="431068"/>
            <a:chExt cx="883274" cy="165434"/>
          </a:xfrm>
        </p:grpSpPr>
        <p:sp>
          <p:nvSpPr>
            <p:cNvPr id="42" name="Hexagon 180">
              <a:extLst>
                <a:ext uri="{FF2B5EF4-FFF2-40B4-BE49-F238E27FC236}">
                  <a16:creationId xmlns:a16="http://schemas.microsoft.com/office/drawing/2014/main" id="{000B191D-B1C9-4243-9CE7-5B9457C458D9}"/>
                </a:ext>
              </a:extLst>
            </p:cNvPr>
            <p:cNvSpPr/>
            <p:nvPr/>
          </p:nvSpPr>
          <p:spPr>
            <a:xfrm>
              <a:off x="5797754"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Hexagon 180">
              <a:extLst>
                <a:ext uri="{FF2B5EF4-FFF2-40B4-BE49-F238E27FC236}">
                  <a16:creationId xmlns:a16="http://schemas.microsoft.com/office/drawing/2014/main" id="{F0E99DD9-DC03-5740-AC5C-238EBDE43A9B}"/>
                </a:ext>
              </a:extLst>
            </p:cNvPr>
            <p:cNvSpPr/>
            <p:nvPr/>
          </p:nvSpPr>
          <p:spPr>
            <a:xfrm>
              <a:off x="6032500"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exagon 180">
              <a:extLst>
                <a:ext uri="{FF2B5EF4-FFF2-40B4-BE49-F238E27FC236}">
                  <a16:creationId xmlns:a16="http://schemas.microsoft.com/office/drawing/2014/main" id="{CDC5A7FD-B13C-D04A-BAC1-0D366E2701B5}"/>
                </a:ext>
              </a:extLst>
            </p:cNvPr>
            <p:cNvSpPr/>
            <p:nvPr/>
          </p:nvSpPr>
          <p:spPr>
            <a:xfrm>
              <a:off x="6501993"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exagon 180">
              <a:extLst>
                <a:ext uri="{FF2B5EF4-FFF2-40B4-BE49-F238E27FC236}">
                  <a16:creationId xmlns:a16="http://schemas.microsoft.com/office/drawing/2014/main" id="{9FB9E708-1BB8-0148-B844-940495E3BF5C}"/>
                </a:ext>
              </a:extLst>
            </p:cNvPr>
            <p:cNvSpPr/>
            <p:nvPr/>
          </p:nvSpPr>
          <p:spPr>
            <a:xfrm>
              <a:off x="6267246"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0" name="Picture 49">
            <a:extLst>
              <a:ext uri="{FF2B5EF4-FFF2-40B4-BE49-F238E27FC236}">
                <a16:creationId xmlns:a16="http://schemas.microsoft.com/office/drawing/2014/main" id="{5C575BCD-AE72-2E43-9200-07C5A7DFA198}"/>
              </a:ext>
            </a:extLst>
          </p:cNvPr>
          <p:cNvPicPr>
            <a:picLocks noChangeAspect="1"/>
          </p:cNvPicPr>
          <p:nvPr/>
        </p:nvPicPr>
        <p:blipFill>
          <a:blip r:embed="rId5"/>
          <a:stretch>
            <a:fillRect/>
          </a:stretch>
        </p:blipFill>
        <p:spPr>
          <a:xfrm>
            <a:off x="4553786" y="166371"/>
            <a:ext cx="203079" cy="255600"/>
          </a:xfrm>
          <a:prstGeom prst="rect">
            <a:avLst/>
          </a:prstGeom>
        </p:spPr>
      </p:pic>
      <p:grpSp>
        <p:nvGrpSpPr>
          <p:cNvPr id="51" name="Group 50">
            <a:extLst>
              <a:ext uri="{FF2B5EF4-FFF2-40B4-BE49-F238E27FC236}">
                <a16:creationId xmlns:a16="http://schemas.microsoft.com/office/drawing/2014/main" id="{3616F3CB-8D69-D74C-82D9-83332F2916AF}"/>
              </a:ext>
            </a:extLst>
          </p:cNvPr>
          <p:cNvGrpSpPr/>
          <p:nvPr/>
        </p:nvGrpSpPr>
        <p:grpSpPr>
          <a:xfrm>
            <a:off x="5797754" y="219189"/>
            <a:ext cx="879331" cy="160053"/>
            <a:chOff x="5797754" y="219189"/>
            <a:chExt cx="879331" cy="160053"/>
          </a:xfrm>
        </p:grpSpPr>
        <p:sp>
          <p:nvSpPr>
            <p:cNvPr id="52" name="TextBox 51">
              <a:extLst>
                <a:ext uri="{FF2B5EF4-FFF2-40B4-BE49-F238E27FC236}">
                  <a16:creationId xmlns:a16="http://schemas.microsoft.com/office/drawing/2014/main" id="{7EE0369D-33FF-CE4B-9F28-0A171E11F3E3}"/>
                </a:ext>
              </a:extLst>
            </p:cNvPr>
            <p:cNvSpPr txBox="1"/>
            <p:nvPr/>
          </p:nvSpPr>
          <p:spPr>
            <a:xfrm>
              <a:off x="6503314" y="219189"/>
              <a:ext cx="173771" cy="160053"/>
            </a:xfrm>
            <a:prstGeom prst="rect">
              <a:avLst/>
            </a:prstGeom>
            <a:noFill/>
          </p:spPr>
          <p:txBody>
            <a:bodyPr wrap="square" tIns="0" bIns="0" rtlCol="0" anchor="ctr">
              <a:noAutofit/>
            </a:bodyPr>
            <a:lstStyle/>
            <a:p>
              <a:pPr algn="ctr"/>
              <a:r>
                <a:rPr lang="en-US" sz="1000" b="1" dirty="0">
                  <a:solidFill>
                    <a:schemeClr val="accent1">
                      <a:lumMod val="20000"/>
                      <a:lumOff val="80000"/>
                    </a:schemeClr>
                  </a:solidFill>
                  <a:latin typeface="Roboto" panose="02000000000000000000" pitchFamily="2" charset="0"/>
                  <a:ea typeface="Roboto" panose="02000000000000000000" pitchFamily="2" charset="0"/>
                </a:rPr>
                <a:t>6</a:t>
              </a:r>
            </a:p>
          </p:txBody>
        </p:sp>
        <p:sp>
          <p:nvSpPr>
            <p:cNvPr id="53" name="TextBox 52">
              <a:extLst>
                <a:ext uri="{FF2B5EF4-FFF2-40B4-BE49-F238E27FC236}">
                  <a16:creationId xmlns:a16="http://schemas.microsoft.com/office/drawing/2014/main" id="{8C02D527-497E-CF4B-887B-0CA61C3CA526}"/>
                </a:ext>
              </a:extLst>
            </p:cNvPr>
            <p:cNvSpPr txBox="1"/>
            <p:nvPr/>
          </p:nvSpPr>
          <p:spPr>
            <a:xfrm>
              <a:off x="6269398" y="219189"/>
              <a:ext cx="173771" cy="160053"/>
            </a:xfrm>
            <a:prstGeom prst="rect">
              <a:avLst/>
            </a:prstGeom>
            <a:noFill/>
          </p:spPr>
          <p:txBody>
            <a:bodyPr wrap="square" tIns="0" bIns="0" rtlCol="0" anchor="ctr">
              <a:noAutofit/>
            </a:bodyPr>
            <a:lstStyle/>
            <a:p>
              <a:pPr algn="ctr"/>
              <a:r>
                <a:rPr lang="en-US" sz="1000" b="1" dirty="0">
                  <a:solidFill>
                    <a:schemeClr val="accent1">
                      <a:lumMod val="20000"/>
                      <a:lumOff val="80000"/>
                    </a:schemeClr>
                  </a:solidFill>
                  <a:latin typeface="Roboto" panose="02000000000000000000" pitchFamily="2" charset="0"/>
                  <a:ea typeface="Roboto" panose="02000000000000000000" pitchFamily="2" charset="0"/>
                </a:rPr>
                <a:t>5</a:t>
              </a:r>
            </a:p>
          </p:txBody>
        </p:sp>
        <p:sp>
          <p:nvSpPr>
            <p:cNvPr id="54" name="TextBox 53">
              <a:extLst>
                <a:ext uri="{FF2B5EF4-FFF2-40B4-BE49-F238E27FC236}">
                  <a16:creationId xmlns:a16="http://schemas.microsoft.com/office/drawing/2014/main" id="{9694BE6F-1A0A-0647-805B-1964B8D39900}"/>
                </a:ext>
              </a:extLst>
            </p:cNvPr>
            <p:cNvSpPr txBox="1"/>
            <p:nvPr/>
          </p:nvSpPr>
          <p:spPr>
            <a:xfrm>
              <a:off x="6033576" y="219189"/>
              <a:ext cx="173771" cy="160053"/>
            </a:xfrm>
            <a:prstGeom prst="rect">
              <a:avLst/>
            </a:prstGeom>
            <a:noFill/>
          </p:spPr>
          <p:txBody>
            <a:bodyPr wrap="square" tIns="0" bIns="0" rtlCol="0" anchor="ctr">
              <a:noAutofit/>
            </a:bodyPr>
            <a:lstStyle/>
            <a:p>
              <a:pPr algn="ctr"/>
              <a:r>
                <a:rPr lang="en-US" sz="1000" b="1" dirty="0">
                  <a:solidFill>
                    <a:schemeClr val="accent1">
                      <a:lumMod val="20000"/>
                      <a:lumOff val="80000"/>
                    </a:schemeClr>
                  </a:solidFill>
                  <a:latin typeface="Roboto" panose="02000000000000000000" pitchFamily="2" charset="0"/>
                  <a:ea typeface="Roboto" panose="02000000000000000000" pitchFamily="2" charset="0"/>
                </a:rPr>
                <a:t>4</a:t>
              </a:r>
            </a:p>
          </p:txBody>
        </p:sp>
        <p:sp>
          <p:nvSpPr>
            <p:cNvPr id="55" name="TextBox 54">
              <a:extLst>
                <a:ext uri="{FF2B5EF4-FFF2-40B4-BE49-F238E27FC236}">
                  <a16:creationId xmlns:a16="http://schemas.microsoft.com/office/drawing/2014/main" id="{BB63EEEB-47BB-A944-9036-15180A818DC3}"/>
                </a:ext>
              </a:extLst>
            </p:cNvPr>
            <p:cNvSpPr txBox="1"/>
            <p:nvPr/>
          </p:nvSpPr>
          <p:spPr>
            <a:xfrm>
              <a:off x="5797754" y="219189"/>
              <a:ext cx="173771" cy="160053"/>
            </a:xfrm>
            <a:prstGeom prst="rect">
              <a:avLst/>
            </a:prstGeom>
            <a:noFill/>
          </p:spPr>
          <p:txBody>
            <a:bodyPr wrap="square" tIns="0" bIns="0" rtlCol="0" anchor="ctr">
              <a:noAutofit/>
            </a:bodyPr>
            <a:lstStyle/>
            <a:p>
              <a:pPr algn="ctr"/>
              <a:r>
                <a:rPr lang="en-US" sz="1000" b="1" dirty="0">
                  <a:solidFill>
                    <a:schemeClr val="accent1">
                      <a:lumMod val="20000"/>
                      <a:lumOff val="80000"/>
                    </a:schemeClr>
                  </a:solidFill>
                  <a:latin typeface="Roboto" panose="02000000000000000000" pitchFamily="2" charset="0"/>
                  <a:ea typeface="Roboto" panose="02000000000000000000" pitchFamily="2" charset="0"/>
                </a:rPr>
                <a:t>3</a:t>
              </a:r>
            </a:p>
          </p:txBody>
        </p:sp>
      </p:grpSp>
      <p:pic>
        <p:nvPicPr>
          <p:cNvPr id="56" name="Picture 55">
            <a:extLst>
              <a:ext uri="{FF2B5EF4-FFF2-40B4-BE49-F238E27FC236}">
                <a16:creationId xmlns:a16="http://schemas.microsoft.com/office/drawing/2014/main" id="{879879FD-34A6-4B4E-AAD7-DD742D7CBF2B}"/>
              </a:ext>
            </a:extLst>
          </p:cNvPr>
          <p:cNvPicPr>
            <a:picLocks noChangeAspect="1"/>
          </p:cNvPicPr>
          <p:nvPr/>
        </p:nvPicPr>
        <p:blipFill>
          <a:blip r:embed="rId6"/>
          <a:stretch>
            <a:fillRect/>
          </a:stretch>
        </p:blipFill>
        <p:spPr>
          <a:xfrm>
            <a:off x="6901960" y="178500"/>
            <a:ext cx="264480" cy="208800"/>
          </a:xfrm>
          <a:prstGeom prst="rect">
            <a:avLst/>
          </a:prstGeom>
        </p:spPr>
      </p:pic>
      <p:sp>
        <p:nvSpPr>
          <p:cNvPr id="57" name="Rectangle 56">
            <a:extLst>
              <a:ext uri="{FF2B5EF4-FFF2-40B4-BE49-F238E27FC236}">
                <a16:creationId xmlns:a16="http://schemas.microsoft.com/office/drawing/2014/main" id="{80DAE9B1-ADE8-384E-A33A-51FD4E850E6F}"/>
              </a:ext>
            </a:extLst>
          </p:cNvPr>
          <p:cNvSpPr/>
          <p:nvPr/>
        </p:nvSpPr>
        <p:spPr>
          <a:xfrm>
            <a:off x="5812639" y="442748"/>
            <a:ext cx="144000"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BCCF33A1-57D7-4742-8EAA-28CFAA2D0F69}"/>
              </a:ext>
            </a:extLst>
          </p:cNvPr>
          <p:cNvPicPr>
            <a:picLocks noChangeAspect="1"/>
          </p:cNvPicPr>
          <p:nvPr/>
        </p:nvPicPr>
        <p:blipFill>
          <a:blip r:embed="rId7"/>
          <a:stretch>
            <a:fillRect/>
          </a:stretch>
        </p:blipFill>
        <p:spPr>
          <a:xfrm>
            <a:off x="495645" y="1537083"/>
            <a:ext cx="920750" cy="877590"/>
          </a:xfrm>
          <a:prstGeom prst="rect">
            <a:avLst/>
          </a:prstGeom>
        </p:spPr>
      </p:pic>
      <p:grpSp>
        <p:nvGrpSpPr>
          <p:cNvPr id="38" name="Group 37">
            <a:extLst>
              <a:ext uri="{FF2B5EF4-FFF2-40B4-BE49-F238E27FC236}">
                <a16:creationId xmlns:a16="http://schemas.microsoft.com/office/drawing/2014/main" id="{45EDFC8B-8F76-244C-BBF1-6E48C228F0E2}"/>
              </a:ext>
            </a:extLst>
          </p:cNvPr>
          <p:cNvGrpSpPr/>
          <p:nvPr/>
        </p:nvGrpSpPr>
        <p:grpSpPr>
          <a:xfrm>
            <a:off x="390131" y="6423008"/>
            <a:ext cx="6762365" cy="470792"/>
            <a:chOff x="390131" y="6482901"/>
            <a:chExt cx="6762365" cy="470792"/>
          </a:xfrm>
        </p:grpSpPr>
        <p:pic>
          <p:nvPicPr>
            <p:cNvPr id="39" name="Picture 38">
              <a:extLst>
                <a:ext uri="{FF2B5EF4-FFF2-40B4-BE49-F238E27FC236}">
                  <a16:creationId xmlns:a16="http://schemas.microsoft.com/office/drawing/2014/main" id="{67ABA253-CB43-4E43-907B-8E1D567A7F79}"/>
                </a:ext>
              </a:extLst>
            </p:cNvPr>
            <p:cNvPicPr>
              <a:picLocks noChangeAspect="1"/>
            </p:cNvPicPr>
            <p:nvPr/>
          </p:nvPicPr>
          <p:blipFill>
            <a:blip r:embed="rId3"/>
            <a:stretch>
              <a:fillRect/>
            </a:stretch>
          </p:blipFill>
          <p:spPr>
            <a:xfrm>
              <a:off x="493850" y="6737793"/>
              <a:ext cx="215900" cy="215900"/>
            </a:xfrm>
            <a:prstGeom prst="rect">
              <a:avLst/>
            </a:prstGeom>
          </p:spPr>
        </p:pic>
        <p:sp>
          <p:nvSpPr>
            <p:cNvPr id="40" name="Rectangle 39">
              <a:extLst>
                <a:ext uri="{FF2B5EF4-FFF2-40B4-BE49-F238E27FC236}">
                  <a16:creationId xmlns:a16="http://schemas.microsoft.com/office/drawing/2014/main" id="{CD2E4492-E094-EF49-A531-204113C7F35F}"/>
                </a:ext>
              </a:extLst>
            </p:cNvPr>
            <p:cNvSpPr/>
            <p:nvPr/>
          </p:nvSpPr>
          <p:spPr>
            <a:xfrm>
              <a:off x="407179" y="6482901"/>
              <a:ext cx="6740352" cy="356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r>
                <a:rPr lang="en-US" sz="900" b="1" dirty="0">
                  <a:solidFill>
                    <a:schemeClr val="accent1"/>
                  </a:solidFill>
                </a:rPr>
                <a:t>Total time recommended to complete Action 3.1 activities</a:t>
              </a:r>
            </a:p>
          </p:txBody>
        </p:sp>
        <p:sp>
          <p:nvSpPr>
            <p:cNvPr id="41" name="Rectangle 40">
              <a:extLst>
                <a:ext uri="{FF2B5EF4-FFF2-40B4-BE49-F238E27FC236}">
                  <a16:creationId xmlns:a16="http://schemas.microsoft.com/office/drawing/2014/main" id="{5A1979D3-59EE-4541-94A0-EAF5689F4598}"/>
                </a:ext>
              </a:extLst>
            </p:cNvPr>
            <p:cNvSpPr/>
            <p:nvPr/>
          </p:nvSpPr>
          <p:spPr>
            <a:xfrm>
              <a:off x="709750" y="6733774"/>
              <a:ext cx="6442746" cy="215900"/>
            </a:xfrm>
            <a:prstGeom prst="rect">
              <a:avLst/>
            </a:prstGeom>
          </p:spPr>
          <p:txBody>
            <a:bodyPr wrap="square" numCol="2">
              <a:noAutofit/>
            </a:bodyPr>
            <a:lstStyle/>
            <a:p>
              <a:pPr lvl="0">
                <a:spcAft>
                  <a:spcPts val="1000"/>
                </a:spcAft>
              </a:pPr>
              <a:r>
                <a:rPr lang="en-US" sz="900" dirty="0">
                  <a:solidFill>
                    <a:srgbClr val="1E4D59"/>
                  </a:solidFill>
                </a:rPr>
                <a:t>Total preparation time: </a:t>
              </a:r>
              <a:r>
                <a:rPr lang="en-US" sz="900" i="1" dirty="0">
                  <a:solidFill>
                    <a:srgbClr val="1E4D59"/>
                  </a:solidFill>
                </a:rPr>
                <a:t>5 minutes</a:t>
              </a:r>
              <a:br>
                <a:rPr lang="en-US" sz="900" i="1" dirty="0">
                  <a:solidFill>
                    <a:srgbClr val="1E4D59"/>
                  </a:solidFill>
                </a:rPr>
              </a:br>
              <a:r>
                <a:rPr lang="en-US" sz="900" dirty="0">
                  <a:solidFill>
                    <a:srgbClr val="1E4D59"/>
                  </a:solidFill>
                </a:rPr>
                <a:t>Total running time: </a:t>
              </a:r>
              <a:r>
                <a:rPr lang="en-US" sz="900" i="1" dirty="0">
                  <a:solidFill>
                    <a:srgbClr val="1E4D59"/>
                  </a:solidFill>
                </a:rPr>
                <a:t>20 minutes</a:t>
              </a:r>
            </a:p>
          </p:txBody>
        </p:sp>
        <p:cxnSp>
          <p:nvCxnSpPr>
            <p:cNvPr id="47" name="Straight Connector 46">
              <a:extLst>
                <a:ext uri="{FF2B5EF4-FFF2-40B4-BE49-F238E27FC236}">
                  <a16:creationId xmlns:a16="http://schemas.microsoft.com/office/drawing/2014/main" id="{80945108-531D-E843-BD4D-1A60B39924C6}"/>
                </a:ext>
              </a:extLst>
            </p:cNvPr>
            <p:cNvCxnSpPr/>
            <p:nvPr/>
          </p:nvCxnSpPr>
          <p:spPr>
            <a:xfrm>
              <a:off x="390131" y="6482901"/>
              <a:ext cx="6757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10700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6F41290-1048-D64D-8DFF-7EE4233C33B7}"/>
              </a:ext>
            </a:extLst>
          </p:cNvPr>
          <p:cNvCxnSpPr>
            <a:cxnSpLocks/>
          </p:cNvCxnSpPr>
          <p:nvPr/>
        </p:nvCxnSpPr>
        <p:spPr>
          <a:xfrm flipH="1">
            <a:off x="390524" y="6451296"/>
            <a:ext cx="3158219" cy="1"/>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6D57C48-6A10-644F-B70F-A100257726CD}"/>
              </a:ext>
            </a:extLst>
          </p:cNvPr>
          <p:cNvSpPr>
            <a:spLocks noGrp="1"/>
          </p:cNvSpPr>
          <p:nvPr>
            <p:ph type="title"/>
          </p:nvPr>
        </p:nvSpPr>
        <p:spPr>
          <a:xfrm>
            <a:off x="1527174" y="390525"/>
            <a:ext cx="5638799" cy="1136650"/>
          </a:xfrm>
        </p:spPr>
        <p:txBody>
          <a:bodyPr lIns="144000" tIns="108000" anchor="ctr">
            <a:noAutofit/>
          </a:bodyPr>
          <a:lstStyle/>
          <a:p>
            <a:pPr lvl="0" defTabSz="457200">
              <a:lnSpc>
                <a:spcPct val="100000"/>
              </a:lnSpc>
              <a:spcBef>
                <a:spcPts val="0"/>
              </a:spcBef>
            </a:pPr>
            <a:r>
              <a:rPr lang="en-US" sz="2800" b="1" dirty="0">
                <a:solidFill>
                  <a:schemeClr val="accent1"/>
                </a:solidFill>
                <a:ea typeface="+mn-ea"/>
                <a:cs typeface="Gill Sans Nova Ultra Bold" panose="020F0502020204030204" pitchFamily="34" charset="0"/>
              </a:rPr>
              <a:t>Challenges you are facing today</a:t>
            </a:r>
            <a:endParaRPr lang="en-US" b="1" dirty="0">
              <a:solidFill>
                <a:schemeClr val="accent1"/>
              </a:solidFill>
              <a:cs typeface="Gill Sans Nova Ultra Bold" panose="020F0502020204030204" pitchFamily="34" charset="0"/>
            </a:endParaRPr>
          </a:p>
        </p:txBody>
      </p:sp>
      <p:sp>
        <p:nvSpPr>
          <p:cNvPr id="4" name="Footer Placeholder 3">
            <a:extLst>
              <a:ext uri="{FF2B5EF4-FFF2-40B4-BE49-F238E27FC236}">
                <a16:creationId xmlns:a16="http://schemas.microsoft.com/office/drawing/2014/main" id="{B43C581F-502D-8444-99B2-529104FD612C}"/>
              </a:ext>
            </a:extLst>
          </p:cNvPr>
          <p:cNvSpPr>
            <a:spLocks noGrp="1"/>
          </p:cNvSpPr>
          <p:nvPr>
            <p:ph type="ftr" sz="quarter" idx="11"/>
          </p:nvPr>
        </p:nvSpPr>
        <p:spPr/>
        <p:txBody>
          <a:bodyPr/>
          <a:lstStyle/>
          <a:p>
            <a:r>
              <a:rPr lang="en-AU" dirty="0"/>
              <a:t>Global Disaster Preparedness Center  |  Designing Solutions for Urban Community Resilience</a:t>
            </a:r>
            <a:endParaRPr lang="en-US" dirty="0"/>
          </a:p>
        </p:txBody>
      </p:sp>
      <p:sp>
        <p:nvSpPr>
          <p:cNvPr id="5" name="Slide Number Placeholder 4">
            <a:extLst>
              <a:ext uri="{FF2B5EF4-FFF2-40B4-BE49-F238E27FC236}">
                <a16:creationId xmlns:a16="http://schemas.microsoft.com/office/drawing/2014/main" id="{981D3E95-BB45-9E40-9397-5B3D5DBE21D7}"/>
              </a:ext>
            </a:extLst>
          </p:cNvPr>
          <p:cNvSpPr>
            <a:spLocks noGrp="1"/>
          </p:cNvSpPr>
          <p:nvPr>
            <p:ph type="sldNum" sz="quarter" idx="12"/>
          </p:nvPr>
        </p:nvSpPr>
        <p:spPr/>
        <p:txBody>
          <a:bodyPr/>
          <a:lstStyle/>
          <a:p>
            <a:fld id="{3332C684-C74E-B44D-82B0-F0756951FDF2}" type="slidenum">
              <a:rPr lang="en-US" smtClean="0"/>
              <a:t>5</a:t>
            </a:fld>
            <a:endParaRPr lang="en-US" dirty="0"/>
          </a:p>
        </p:txBody>
      </p:sp>
      <p:sp>
        <p:nvSpPr>
          <p:cNvPr id="47" name="Rectangle 46">
            <a:extLst>
              <a:ext uri="{FF2B5EF4-FFF2-40B4-BE49-F238E27FC236}">
                <a16:creationId xmlns:a16="http://schemas.microsoft.com/office/drawing/2014/main" id="{6BF3DCA4-38DF-A540-9A18-E9648E9CB03D}"/>
              </a:ext>
            </a:extLst>
          </p:cNvPr>
          <p:cNvSpPr/>
          <p:nvPr/>
        </p:nvSpPr>
        <p:spPr>
          <a:xfrm>
            <a:off x="836332" y="1858243"/>
            <a:ext cx="2928526" cy="1603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pPr lvl="0">
              <a:spcAft>
                <a:spcPts val="2200"/>
              </a:spcAft>
            </a:pPr>
            <a:r>
              <a:rPr lang="en-US" sz="1000" dirty="0">
                <a:solidFill>
                  <a:schemeClr val="accent1"/>
                </a:solidFill>
              </a:rPr>
              <a:t>Difficulty: </a:t>
            </a:r>
            <a:r>
              <a:rPr lang="en-US" sz="1000" i="1" dirty="0">
                <a:solidFill>
                  <a:schemeClr val="accent1"/>
                </a:solidFill>
              </a:rPr>
              <a:t>Easy</a:t>
            </a:r>
            <a:endParaRPr lang="en-US" sz="1000" dirty="0">
              <a:solidFill>
                <a:schemeClr val="accent1"/>
              </a:solidFill>
            </a:endParaRPr>
          </a:p>
          <a:p>
            <a:pPr lvl="0">
              <a:spcAft>
                <a:spcPts val="400"/>
              </a:spcAft>
            </a:pPr>
            <a:r>
              <a:rPr lang="en-US" sz="1000" dirty="0">
                <a:solidFill>
                  <a:schemeClr val="accent1"/>
                </a:solidFill>
              </a:rPr>
              <a:t>Preparation time: </a:t>
            </a:r>
            <a:r>
              <a:rPr lang="en-US" sz="1000" i="1" dirty="0">
                <a:solidFill>
                  <a:schemeClr val="accent1"/>
                </a:solidFill>
              </a:rPr>
              <a:t>5 minutes</a:t>
            </a:r>
          </a:p>
          <a:p>
            <a:pPr lvl="0">
              <a:spcAft>
                <a:spcPts val="2200"/>
              </a:spcAft>
            </a:pPr>
            <a:r>
              <a:rPr lang="en-US" sz="1000" dirty="0">
                <a:solidFill>
                  <a:schemeClr val="accent1"/>
                </a:solidFill>
              </a:rPr>
              <a:t>Running time: </a:t>
            </a:r>
            <a:r>
              <a:rPr lang="en-US" sz="1000" i="1" dirty="0">
                <a:solidFill>
                  <a:schemeClr val="accent1"/>
                </a:solidFill>
              </a:rPr>
              <a:t>20 minutes</a:t>
            </a:r>
            <a:endParaRPr lang="en-US" sz="1000" dirty="0">
              <a:solidFill>
                <a:schemeClr val="accent1"/>
              </a:solidFill>
            </a:endParaRPr>
          </a:p>
          <a:p>
            <a:pPr lvl="0">
              <a:spcAft>
                <a:spcPts val="1000"/>
              </a:spcAft>
            </a:pPr>
            <a:r>
              <a:rPr lang="en-US" sz="1000" dirty="0">
                <a:solidFill>
                  <a:schemeClr val="accent1"/>
                </a:solidFill>
              </a:rPr>
              <a:t>Materials: </a:t>
            </a:r>
            <a:r>
              <a:rPr lang="en-US" sz="1000" i="1" dirty="0">
                <a:solidFill>
                  <a:schemeClr val="accent1"/>
                </a:solidFill>
              </a:rPr>
              <a:t>Post-its, sharpies, outputs from EVCA or CWA workshops  </a:t>
            </a:r>
          </a:p>
        </p:txBody>
      </p:sp>
      <p:grpSp>
        <p:nvGrpSpPr>
          <p:cNvPr id="6" name="Group 5">
            <a:extLst>
              <a:ext uri="{FF2B5EF4-FFF2-40B4-BE49-F238E27FC236}">
                <a16:creationId xmlns:a16="http://schemas.microsoft.com/office/drawing/2014/main" id="{5385A3F8-AD48-A64C-A9A5-BF1219E3AB84}"/>
              </a:ext>
            </a:extLst>
          </p:cNvPr>
          <p:cNvGrpSpPr/>
          <p:nvPr/>
        </p:nvGrpSpPr>
        <p:grpSpPr>
          <a:xfrm>
            <a:off x="414768" y="1803007"/>
            <a:ext cx="373637" cy="297960"/>
            <a:chOff x="409362" y="2090841"/>
            <a:chExt cx="487634" cy="388868"/>
          </a:xfrm>
        </p:grpSpPr>
        <p:sp>
          <p:nvSpPr>
            <p:cNvPr id="57" name="Rectangle 56">
              <a:extLst>
                <a:ext uri="{FF2B5EF4-FFF2-40B4-BE49-F238E27FC236}">
                  <a16:creationId xmlns:a16="http://schemas.microsoft.com/office/drawing/2014/main" id="{A68C0911-9E15-AE44-8724-7CFE18E43FA3}"/>
                </a:ext>
              </a:extLst>
            </p:cNvPr>
            <p:cNvSpPr/>
            <p:nvPr/>
          </p:nvSpPr>
          <p:spPr>
            <a:xfrm>
              <a:off x="767626" y="2090841"/>
              <a:ext cx="129370" cy="38886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8" name="Rectangle 57">
              <a:extLst>
                <a:ext uri="{FF2B5EF4-FFF2-40B4-BE49-F238E27FC236}">
                  <a16:creationId xmlns:a16="http://schemas.microsoft.com/office/drawing/2014/main" id="{49DD9C68-66A7-7441-A511-7F1A63D6F2B0}"/>
                </a:ext>
              </a:extLst>
            </p:cNvPr>
            <p:cNvSpPr/>
            <p:nvPr/>
          </p:nvSpPr>
          <p:spPr>
            <a:xfrm>
              <a:off x="409362" y="2363048"/>
              <a:ext cx="129370" cy="116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17A7333-39A3-C349-9FEC-617C67233BE1}"/>
                </a:ext>
              </a:extLst>
            </p:cNvPr>
            <p:cNvSpPr/>
            <p:nvPr/>
          </p:nvSpPr>
          <p:spPr>
            <a:xfrm>
              <a:off x="587587" y="2246388"/>
              <a:ext cx="129370" cy="2333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0" name="Picture 59">
            <a:extLst>
              <a:ext uri="{FF2B5EF4-FFF2-40B4-BE49-F238E27FC236}">
                <a16:creationId xmlns:a16="http://schemas.microsoft.com/office/drawing/2014/main" id="{078B536B-737E-C246-A83C-D320FEA5549D}"/>
              </a:ext>
            </a:extLst>
          </p:cNvPr>
          <p:cNvPicPr>
            <a:picLocks noChangeAspect="1"/>
          </p:cNvPicPr>
          <p:nvPr/>
        </p:nvPicPr>
        <p:blipFill>
          <a:blip r:embed="rId2"/>
          <a:stretch>
            <a:fillRect/>
          </a:stretch>
        </p:blipFill>
        <p:spPr>
          <a:xfrm>
            <a:off x="441510" y="2364826"/>
            <a:ext cx="357387" cy="357387"/>
          </a:xfrm>
          <a:prstGeom prst="rect">
            <a:avLst/>
          </a:prstGeom>
        </p:spPr>
      </p:pic>
      <p:sp>
        <p:nvSpPr>
          <p:cNvPr id="61" name="Rectangle 60">
            <a:extLst>
              <a:ext uri="{FF2B5EF4-FFF2-40B4-BE49-F238E27FC236}">
                <a16:creationId xmlns:a16="http://schemas.microsoft.com/office/drawing/2014/main" id="{88DE1E30-85FE-CC4B-9035-DD9FEBAE08FC}"/>
              </a:ext>
            </a:extLst>
          </p:cNvPr>
          <p:cNvSpPr/>
          <p:nvPr/>
        </p:nvSpPr>
        <p:spPr>
          <a:xfrm>
            <a:off x="390525" y="3496060"/>
            <a:ext cx="3389314" cy="2480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lvl="0">
              <a:spcAft>
                <a:spcPts val="1000"/>
              </a:spcAft>
            </a:pPr>
            <a:r>
              <a:rPr lang="en-US" sz="1400" b="1" dirty="0">
                <a:solidFill>
                  <a:schemeClr val="accent1"/>
                </a:solidFill>
              </a:rPr>
              <a:t>Key points for facilitators  </a:t>
            </a:r>
            <a:endParaRPr lang="en-US" sz="1400" dirty="0">
              <a:solidFill>
                <a:schemeClr val="accent1"/>
              </a:solidFill>
            </a:endParaRPr>
          </a:p>
          <a:p>
            <a:pPr marL="213750" indent="-213750">
              <a:spcAft>
                <a:spcPts val="400"/>
              </a:spcAft>
              <a:buFont typeface="Arial" panose="020B0604020202020204" pitchFamily="34" charset="0"/>
              <a:buChar char="•"/>
            </a:pPr>
            <a:r>
              <a:rPr lang="en-US" sz="1000" dirty="0">
                <a:solidFill>
                  <a:schemeClr val="accent1"/>
                </a:solidFill>
              </a:rPr>
              <a:t>Make sure you have the outputs printed from the EVCA / CWA to use as inputs into this session</a:t>
            </a:r>
          </a:p>
          <a:p>
            <a:pPr marL="213750" indent="-213750">
              <a:spcAft>
                <a:spcPts val="400"/>
              </a:spcAft>
              <a:buFont typeface="Arial" panose="020B0604020202020204" pitchFamily="34" charset="0"/>
              <a:buChar char="•"/>
            </a:pPr>
            <a:r>
              <a:rPr lang="en-US" sz="1000" dirty="0">
                <a:solidFill>
                  <a:schemeClr val="accent1"/>
                </a:solidFill>
              </a:rPr>
              <a:t>The participants may or may not be the same as the participants in the EVCA / CWA so you need to recap to ensure everyone is clear and aligned</a:t>
            </a:r>
          </a:p>
          <a:p>
            <a:pPr lvl="0">
              <a:spcBef>
                <a:spcPts val="1000"/>
              </a:spcBef>
              <a:spcAft>
                <a:spcPts val="1000"/>
              </a:spcAft>
            </a:pPr>
            <a:r>
              <a:rPr lang="en-US" sz="1400" b="1" dirty="0">
                <a:solidFill>
                  <a:srgbClr val="1E4D59"/>
                </a:solidFill>
              </a:rPr>
              <a:t>Key learning points </a:t>
            </a:r>
            <a:endParaRPr lang="en-US" sz="1400" dirty="0">
              <a:solidFill>
                <a:srgbClr val="1E4D59"/>
              </a:solidFill>
            </a:endParaRPr>
          </a:p>
          <a:p>
            <a:pPr marL="213750" lvl="0" indent="-213750">
              <a:spcAft>
                <a:spcPts val="400"/>
              </a:spcAft>
              <a:buFont typeface="Arial" panose="020B0604020202020204" pitchFamily="34" charset="0"/>
              <a:buChar char="•"/>
            </a:pPr>
            <a:r>
              <a:rPr lang="en-US" sz="1000" dirty="0">
                <a:solidFill>
                  <a:srgbClr val="1E4D59"/>
                </a:solidFill>
              </a:rPr>
              <a:t>What the key challenges facing the community or city are</a:t>
            </a:r>
            <a:endParaRPr lang="en-US" sz="1000" dirty="0">
              <a:solidFill>
                <a:schemeClr val="accent1"/>
              </a:solidFill>
            </a:endParaRPr>
          </a:p>
          <a:p>
            <a:pPr marL="213750" indent="-213750">
              <a:spcAft>
                <a:spcPts val="400"/>
              </a:spcAft>
              <a:buFont typeface="Arial" panose="020B0604020202020204" pitchFamily="34" charset="0"/>
              <a:buChar char="•"/>
            </a:pPr>
            <a:endParaRPr lang="en-US" sz="1400" i="1" dirty="0">
              <a:solidFill>
                <a:schemeClr val="accent1"/>
              </a:solidFill>
            </a:endParaRPr>
          </a:p>
        </p:txBody>
      </p:sp>
      <p:sp>
        <p:nvSpPr>
          <p:cNvPr id="62" name="Rectangle 61">
            <a:extLst>
              <a:ext uri="{FF2B5EF4-FFF2-40B4-BE49-F238E27FC236}">
                <a16:creationId xmlns:a16="http://schemas.microsoft.com/office/drawing/2014/main" id="{9089D42D-9943-E745-AEC5-E6098CAB5D16}"/>
              </a:ext>
            </a:extLst>
          </p:cNvPr>
          <p:cNvSpPr/>
          <p:nvPr/>
        </p:nvSpPr>
        <p:spPr>
          <a:xfrm>
            <a:off x="390525" y="6562254"/>
            <a:ext cx="3389314" cy="3620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noAutofit/>
          </a:bodyPr>
          <a:lstStyle/>
          <a:p>
            <a:pPr lvl="0">
              <a:spcAft>
                <a:spcPts val="600"/>
              </a:spcAft>
            </a:pPr>
            <a:r>
              <a:rPr lang="en-US" sz="1400" b="1" dirty="0">
                <a:solidFill>
                  <a:schemeClr val="accent1"/>
                </a:solidFill>
              </a:rPr>
              <a:t>Process</a:t>
            </a:r>
            <a:endParaRPr lang="en-US" sz="1000" dirty="0">
              <a:solidFill>
                <a:schemeClr val="accent1"/>
              </a:solidFill>
            </a:endParaRPr>
          </a:p>
          <a:p>
            <a:pPr marL="198900" indent="-198900">
              <a:spcAft>
                <a:spcPts val="600"/>
              </a:spcAft>
              <a:buFont typeface="+mj-lt"/>
              <a:buAutoNum type="arabicPeriod"/>
            </a:pPr>
            <a:r>
              <a:rPr lang="en-US" sz="1000" dirty="0">
                <a:solidFill>
                  <a:schemeClr val="accent1"/>
                </a:solidFill>
              </a:rPr>
              <a:t>Ask who in the room participated during the EVCA / CWA process. Get participants who were involved to share one at a time what they remember of the challenges, shocks and stresses on the city or community systems. </a:t>
            </a:r>
          </a:p>
          <a:p>
            <a:pPr marL="198900" indent="-198900">
              <a:spcAft>
                <a:spcPts val="600"/>
              </a:spcAft>
              <a:buFont typeface="+mj-lt"/>
              <a:buAutoNum type="arabicPeriod"/>
            </a:pPr>
            <a:r>
              <a:rPr lang="en-US" sz="1000" dirty="0">
                <a:solidFill>
                  <a:schemeClr val="accent1"/>
                </a:solidFill>
              </a:rPr>
              <a:t>As people are sharing, make sure you document the content on the whiteboard or flipchart paper, theming or clustering as you go. </a:t>
            </a:r>
          </a:p>
          <a:p>
            <a:pPr marL="198900" indent="-198900">
              <a:spcAft>
                <a:spcPts val="600"/>
              </a:spcAft>
              <a:buFont typeface="+mj-lt"/>
              <a:buAutoNum type="arabicPeriod"/>
            </a:pPr>
            <a:r>
              <a:rPr lang="en-US" sz="1000" dirty="0">
                <a:solidFill>
                  <a:schemeClr val="accent1"/>
                </a:solidFill>
              </a:rPr>
              <a:t>Hand out the different outputs from the EVCA / CWA to each table, ensuring they are spread around evenly. In 10 minutes, get each table to go through the outputs and identify any additional challenges that have not already been captured on the board. Get them to write these on post-its. </a:t>
            </a:r>
          </a:p>
          <a:p>
            <a:pPr marL="198900" indent="-198900">
              <a:spcAft>
                <a:spcPts val="600"/>
              </a:spcAft>
              <a:buFont typeface="+mj-lt"/>
              <a:buAutoNum type="arabicPeriod"/>
            </a:pPr>
            <a:r>
              <a:rPr lang="en-US" sz="1000" dirty="0">
                <a:solidFill>
                  <a:schemeClr val="accent1"/>
                </a:solidFill>
              </a:rPr>
              <a:t>Get each table to share back with the group the additional challenges they have found one-by-one, adding the post-its to the relevant part of the board.</a:t>
            </a:r>
          </a:p>
          <a:p>
            <a:pPr>
              <a:spcAft>
                <a:spcPts val="600"/>
              </a:spcAft>
            </a:pPr>
            <a:endParaRPr lang="en-NZ" sz="1000" i="1" dirty="0">
              <a:solidFill>
                <a:schemeClr val="accent1"/>
              </a:solidFill>
            </a:endParaRPr>
          </a:p>
        </p:txBody>
      </p:sp>
      <p:sp>
        <p:nvSpPr>
          <p:cNvPr id="63" name="Rectangle 62">
            <a:extLst>
              <a:ext uri="{FF2B5EF4-FFF2-40B4-BE49-F238E27FC236}">
                <a16:creationId xmlns:a16="http://schemas.microsoft.com/office/drawing/2014/main" id="{D28B115B-2A4A-E844-BC12-B7F1C89E1683}"/>
              </a:ext>
            </a:extLst>
          </p:cNvPr>
          <p:cNvSpPr/>
          <p:nvPr/>
        </p:nvSpPr>
        <p:spPr>
          <a:xfrm>
            <a:off x="3779838" y="6562254"/>
            <a:ext cx="3389314" cy="3620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noAutofit/>
          </a:bodyPr>
          <a:lstStyle/>
          <a:p>
            <a:pPr lvl="0">
              <a:spcAft>
                <a:spcPts val="600"/>
              </a:spcAft>
            </a:pPr>
            <a:endParaRPr lang="en-US" sz="1400" dirty="0">
              <a:solidFill>
                <a:schemeClr val="accent1"/>
              </a:solidFill>
            </a:endParaRPr>
          </a:p>
          <a:p>
            <a:pPr marL="228600" indent="-228600">
              <a:spcAft>
                <a:spcPts val="600"/>
              </a:spcAft>
              <a:buFont typeface="+mj-lt"/>
              <a:buAutoNum type="arabicPeriod" startAt="5"/>
            </a:pPr>
            <a:r>
              <a:rPr lang="en-NZ" sz="1000" dirty="0">
                <a:solidFill>
                  <a:schemeClr val="accent1"/>
                </a:solidFill>
              </a:rPr>
              <a:t>Once everything is up on the board , prompt the room with questions: </a:t>
            </a:r>
          </a:p>
          <a:p>
            <a:pPr marL="685800" lvl="1" indent="-228600">
              <a:spcAft>
                <a:spcPts val="600"/>
              </a:spcAft>
              <a:buFont typeface="+mj-lt"/>
              <a:buAutoNum type="alphaLcParenR"/>
            </a:pPr>
            <a:r>
              <a:rPr lang="en-NZ" sz="1000" i="1" dirty="0">
                <a:solidFill>
                  <a:schemeClr val="accent1"/>
                </a:solidFill>
              </a:rPr>
              <a:t>Do we think this covers all of the challenges we are facing? </a:t>
            </a:r>
          </a:p>
          <a:p>
            <a:pPr marL="685800" lvl="1" indent="-228600">
              <a:spcAft>
                <a:spcPts val="600"/>
              </a:spcAft>
              <a:buFont typeface="+mj-lt"/>
              <a:buAutoNum type="alphaLcParenR"/>
            </a:pPr>
            <a:r>
              <a:rPr lang="en-NZ" sz="1000" i="1" dirty="0">
                <a:solidFill>
                  <a:schemeClr val="accent1"/>
                </a:solidFill>
              </a:rPr>
              <a:t>What’s missing?</a:t>
            </a:r>
          </a:p>
          <a:p>
            <a:pPr marL="228600" indent="-228600">
              <a:spcAft>
                <a:spcPts val="600"/>
              </a:spcAft>
              <a:buFont typeface="+mj-lt"/>
              <a:buAutoNum type="arabicPeriod" startAt="6"/>
            </a:pPr>
            <a:r>
              <a:rPr lang="en-US" sz="1000" dirty="0">
                <a:solidFill>
                  <a:schemeClr val="accent1"/>
                </a:solidFill>
              </a:rPr>
              <a:t>Once they have added anything additional, ask them the following question: </a:t>
            </a:r>
            <a:r>
              <a:rPr lang="en-US" sz="1000" i="1" dirty="0">
                <a:solidFill>
                  <a:schemeClr val="accent1"/>
                </a:solidFill>
              </a:rPr>
              <a:t>based </a:t>
            </a:r>
            <a:r>
              <a:rPr lang="en-NZ" sz="1000" i="1" dirty="0">
                <a:solidFill>
                  <a:schemeClr val="accent1"/>
                </a:solidFill>
              </a:rPr>
              <a:t>on the prioritisations from the EVCA / CWA assessment and what we know as a group in the room today, which do you think are most important challenges for us to overcome and develop resilience towards?</a:t>
            </a:r>
          </a:p>
          <a:p>
            <a:pPr marL="228600" indent="-228600">
              <a:spcAft>
                <a:spcPts val="600"/>
              </a:spcAft>
              <a:buFont typeface="+mj-lt"/>
              <a:buAutoNum type="arabicPeriod" startAt="6"/>
            </a:pPr>
            <a:r>
              <a:rPr lang="en-NZ" sz="1000" dirty="0">
                <a:solidFill>
                  <a:schemeClr val="accent1"/>
                </a:solidFill>
              </a:rPr>
              <a:t>You can refer back to the prioritisation from the assessment, where particular shocks and stresses were identified as important based on their degree of potential impact and their frequency of occurrence. </a:t>
            </a:r>
          </a:p>
          <a:p>
            <a:pPr marL="228600" indent="-228600">
              <a:spcAft>
                <a:spcPts val="600"/>
              </a:spcAft>
              <a:buFont typeface="+mj-lt"/>
              <a:buAutoNum type="arabicPeriod" startAt="6"/>
            </a:pPr>
            <a:r>
              <a:rPr lang="en-NZ" sz="1000" dirty="0">
                <a:solidFill>
                  <a:schemeClr val="accent1"/>
                </a:solidFill>
              </a:rPr>
              <a:t>Once there is agreement in the room on which challenges to prioritise, you can move on. Ideally there will be the same number of challenges as tables in the room, but if not, that’s not a problem. </a:t>
            </a:r>
          </a:p>
          <a:p>
            <a:pPr marL="228600" indent="-228600">
              <a:spcAft>
                <a:spcPts val="600"/>
              </a:spcAft>
              <a:buFont typeface="+mj-lt"/>
              <a:buAutoNum type="arabicPeriod" startAt="6"/>
            </a:pPr>
            <a:endParaRPr lang="en-NZ" sz="1000" dirty="0">
              <a:solidFill>
                <a:schemeClr val="accent1"/>
              </a:solidFill>
            </a:endParaRPr>
          </a:p>
          <a:p>
            <a:pPr marL="228600" indent="-228600">
              <a:spcAft>
                <a:spcPts val="600"/>
              </a:spcAft>
              <a:buFont typeface="+mj-lt"/>
              <a:buAutoNum type="arabicPeriod" startAt="6"/>
            </a:pPr>
            <a:endParaRPr lang="en-US" sz="1000" dirty="0">
              <a:solidFill>
                <a:schemeClr val="accent1"/>
              </a:solidFill>
            </a:endParaRPr>
          </a:p>
          <a:p>
            <a:pPr marL="685800" lvl="1" indent="-228600">
              <a:spcAft>
                <a:spcPts val="600"/>
              </a:spcAft>
              <a:buFont typeface="+mj-lt"/>
              <a:buAutoNum type="alphaLcParenR"/>
            </a:pPr>
            <a:endParaRPr lang="en-NZ" sz="1000" dirty="0">
              <a:solidFill>
                <a:schemeClr val="accent1"/>
              </a:solidFill>
            </a:endParaRPr>
          </a:p>
        </p:txBody>
      </p:sp>
      <p:pic>
        <p:nvPicPr>
          <p:cNvPr id="3" name="Picture 2">
            <a:extLst>
              <a:ext uri="{FF2B5EF4-FFF2-40B4-BE49-F238E27FC236}">
                <a16:creationId xmlns:a16="http://schemas.microsoft.com/office/drawing/2014/main" id="{4AB537E1-9F5C-3A49-959C-E3AF48D933D5}"/>
              </a:ext>
            </a:extLst>
          </p:cNvPr>
          <p:cNvPicPr>
            <a:picLocks noChangeAspect="1"/>
          </p:cNvPicPr>
          <p:nvPr/>
        </p:nvPicPr>
        <p:blipFill>
          <a:blip r:embed="rId3"/>
          <a:stretch>
            <a:fillRect/>
          </a:stretch>
        </p:blipFill>
        <p:spPr>
          <a:xfrm>
            <a:off x="441510" y="2952578"/>
            <a:ext cx="353147" cy="335490"/>
          </a:xfrm>
          <a:prstGeom prst="rect">
            <a:avLst/>
          </a:prstGeom>
        </p:spPr>
      </p:pic>
      <p:grpSp>
        <p:nvGrpSpPr>
          <p:cNvPr id="18" name="Group 17">
            <a:extLst>
              <a:ext uri="{FF2B5EF4-FFF2-40B4-BE49-F238E27FC236}">
                <a16:creationId xmlns:a16="http://schemas.microsoft.com/office/drawing/2014/main" id="{7D9DC410-B55C-C246-B005-A7B0590D7929}"/>
              </a:ext>
            </a:extLst>
          </p:cNvPr>
          <p:cNvGrpSpPr/>
          <p:nvPr/>
        </p:nvGrpSpPr>
        <p:grpSpPr>
          <a:xfrm>
            <a:off x="4556972" y="166371"/>
            <a:ext cx="2612180" cy="251589"/>
            <a:chOff x="4556972" y="166371"/>
            <a:chExt cx="2612180" cy="251589"/>
          </a:xfrm>
        </p:grpSpPr>
        <p:pic>
          <p:nvPicPr>
            <p:cNvPr id="19" name="Picture 18">
              <a:extLst>
                <a:ext uri="{FF2B5EF4-FFF2-40B4-BE49-F238E27FC236}">
                  <a16:creationId xmlns:a16="http://schemas.microsoft.com/office/drawing/2014/main" id="{EA2D3D3C-37A0-2744-B06F-F3ECAA8AADF2}"/>
                </a:ext>
              </a:extLst>
            </p:cNvPr>
            <p:cNvPicPr>
              <a:picLocks noChangeAspect="1"/>
            </p:cNvPicPr>
            <p:nvPr/>
          </p:nvPicPr>
          <p:blipFill>
            <a:blip r:embed="rId4"/>
            <a:stretch>
              <a:fillRect/>
            </a:stretch>
          </p:blipFill>
          <p:spPr>
            <a:xfrm>
              <a:off x="4556972" y="166371"/>
              <a:ext cx="199893" cy="251589"/>
            </a:xfrm>
            <a:prstGeom prst="rect">
              <a:avLst/>
            </a:prstGeom>
          </p:spPr>
        </p:pic>
        <p:pic>
          <p:nvPicPr>
            <p:cNvPr id="21" name="Picture 20">
              <a:extLst>
                <a:ext uri="{FF2B5EF4-FFF2-40B4-BE49-F238E27FC236}">
                  <a16:creationId xmlns:a16="http://schemas.microsoft.com/office/drawing/2014/main" id="{391E599B-595E-A54C-AFCA-D1DE23AD9DD7}"/>
                </a:ext>
              </a:extLst>
            </p:cNvPr>
            <p:cNvPicPr>
              <a:picLocks noChangeAspect="1"/>
            </p:cNvPicPr>
            <p:nvPr/>
          </p:nvPicPr>
          <p:blipFill>
            <a:blip r:embed="rId5"/>
            <a:stretch>
              <a:fillRect/>
            </a:stretch>
          </p:blipFill>
          <p:spPr>
            <a:xfrm>
              <a:off x="5522581" y="173265"/>
              <a:ext cx="206785" cy="237803"/>
            </a:xfrm>
            <a:prstGeom prst="rect">
              <a:avLst/>
            </a:prstGeom>
          </p:spPr>
        </p:pic>
        <p:pic>
          <p:nvPicPr>
            <p:cNvPr id="23" name="Picture 22">
              <a:extLst>
                <a:ext uri="{FF2B5EF4-FFF2-40B4-BE49-F238E27FC236}">
                  <a16:creationId xmlns:a16="http://schemas.microsoft.com/office/drawing/2014/main" id="{80D73769-5473-304B-8C0B-4629D9BD38C5}"/>
                </a:ext>
              </a:extLst>
            </p:cNvPr>
            <p:cNvPicPr>
              <a:picLocks noChangeAspect="1"/>
            </p:cNvPicPr>
            <p:nvPr/>
          </p:nvPicPr>
          <p:blipFill>
            <a:blip r:embed="rId6"/>
            <a:stretch>
              <a:fillRect/>
            </a:stretch>
          </p:blipFill>
          <p:spPr>
            <a:xfrm>
              <a:off x="6907224" y="180515"/>
              <a:ext cx="261928" cy="206785"/>
            </a:xfrm>
            <a:prstGeom prst="rect">
              <a:avLst/>
            </a:prstGeom>
          </p:spPr>
        </p:pic>
        <p:sp>
          <p:nvSpPr>
            <p:cNvPr id="24" name="Rectangle 23">
              <a:extLst>
                <a:ext uri="{FF2B5EF4-FFF2-40B4-BE49-F238E27FC236}">
                  <a16:creationId xmlns:a16="http://schemas.microsoft.com/office/drawing/2014/main" id="{0F7E0327-7A32-7C4A-AE94-48D5042C5FAB}"/>
                </a:ext>
              </a:extLst>
            </p:cNvPr>
            <p:cNvSpPr/>
            <p:nvPr/>
          </p:nvSpPr>
          <p:spPr>
            <a:xfrm>
              <a:off x="4817011"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U1</a:t>
              </a:r>
            </a:p>
          </p:txBody>
        </p:sp>
        <p:sp>
          <p:nvSpPr>
            <p:cNvPr id="25" name="Rectangle 24">
              <a:extLst>
                <a:ext uri="{FF2B5EF4-FFF2-40B4-BE49-F238E27FC236}">
                  <a16:creationId xmlns:a16="http://schemas.microsoft.com/office/drawing/2014/main" id="{A582CFCB-3361-A04C-A1C5-1343197C44E9}"/>
                </a:ext>
              </a:extLst>
            </p:cNvPr>
            <p:cNvSpPr/>
            <p:nvPr/>
          </p:nvSpPr>
          <p:spPr>
            <a:xfrm>
              <a:off x="5092185"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U2</a:t>
              </a:r>
            </a:p>
          </p:txBody>
        </p:sp>
        <p:grpSp>
          <p:nvGrpSpPr>
            <p:cNvPr id="26" name="Group 25">
              <a:extLst>
                <a:ext uri="{FF2B5EF4-FFF2-40B4-BE49-F238E27FC236}">
                  <a16:creationId xmlns:a16="http://schemas.microsoft.com/office/drawing/2014/main" id="{64F7A59C-0703-3B4F-AA77-001651345B49}"/>
                </a:ext>
              </a:extLst>
            </p:cNvPr>
            <p:cNvGrpSpPr/>
            <p:nvPr/>
          </p:nvGrpSpPr>
          <p:grpSpPr>
            <a:xfrm>
              <a:off x="5797754" y="219189"/>
              <a:ext cx="883274" cy="165434"/>
              <a:chOff x="5797754" y="431068"/>
              <a:chExt cx="883274" cy="165434"/>
            </a:xfrm>
          </p:grpSpPr>
          <p:sp>
            <p:nvSpPr>
              <p:cNvPr id="32" name="Hexagon 180">
                <a:extLst>
                  <a:ext uri="{FF2B5EF4-FFF2-40B4-BE49-F238E27FC236}">
                    <a16:creationId xmlns:a16="http://schemas.microsoft.com/office/drawing/2014/main" id="{C393C4C0-C1FA-5C46-82BA-A6D7DBB4C235}"/>
                  </a:ext>
                </a:extLst>
              </p:cNvPr>
              <p:cNvSpPr/>
              <p:nvPr/>
            </p:nvSpPr>
            <p:spPr>
              <a:xfrm>
                <a:off x="5797754"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Hexagon 180">
                <a:extLst>
                  <a:ext uri="{FF2B5EF4-FFF2-40B4-BE49-F238E27FC236}">
                    <a16:creationId xmlns:a16="http://schemas.microsoft.com/office/drawing/2014/main" id="{22961766-D830-1A4A-B0B1-7E85E38A2921}"/>
                  </a:ext>
                </a:extLst>
              </p:cNvPr>
              <p:cNvSpPr/>
              <p:nvPr/>
            </p:nvSpPr>
            <p:spPr>
              <a:xfrm>
                <a:off x="6032500"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180">
                <a:extLst>
                  <a:ext uri="{FF2B5EF4-FFF2-40B4-BE49-F238E27FC236}">
                    <a16:creationId xmlns:a16="http://schemas.microsoft.com/office/drawing/2014/main" id="{E7EAF3EF-FF94-7B40-9C02-24C956AE4B00}"/>
                  </a:ext>
                </a:extLst>
              </p:cNvPr>
              <p:cNvSpPr/>
              <p:nvPr/>
            </p:nvSpPr>
            <p:spPr>
              <a:xfrm>
                <a:off x="6501993"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Hexagon 180">
                <a:extLst>
                  <a:ext uri="{FF2B5EF4-FFF2-40B4-BE49-F238E27FC236}">
                    <a16:creationId xmlns:a16="http://schemas.microsoft.com/office/drawing/2014/main" id="{DF717DB0-4BAC-A24F-B95F-F44117F6907C}"/>
                  </a:ext>
                </a:extLst>
              </p:cNvPr>
              <p:cNvSpPr/>
              <p:nvPr/>
            </p:nvSpPr>
            <p:spPr>
              <a:xfrm>
                <a:off x="6267246"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F32DB0F4-0F08-624F-BCE7-338D1D1796AE}"/>
                </a:ext>
              </a:extLst>
            </p:cNvPr>
            <p:cNvGrpSpPr/>
            <p:nvPr/>
          </p:nvGrpSpPr>
          <p:grpSpPr>
            <a:xfrm>
              <a:off x="5797754" y="219189"/>
              <a:ext cx="879331" cy="160053"/>
              <a:chOff x="5797754" y="219189"/>
              <a:chExt cx="879331" cy="160053"/>
            </a:xfrm>
          </p:grpSpPr>
          <p:sp>
            <p:nvSpPr>
              <p:cNvPr id="28" name="TextBox 27">
                <a:extLst>
                  <a:ext uri="{FF2B5EF4-FFF2-40B4-BE49-F238E27FC236}">
                    <a16:creationId xmlns:a16="http://schemas.microsoft.com/office/drawing/2014/main" id="{E1F291DF-EE78-1C4A-AAFB-CB474937480C}"/>
                  </a:ext>
                </a:extLst>
              </p:cNvPr>
              <p:cNvSpPr txBox="1"/>
              <p:nvPr/>
            </p:nvSpPr>
            <p:spPr>
              <a:xfrm>
                <a:off x="650331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6</a:t>
                </a:r>
              </a:p>
            </p:txBody>
          </p:sp>
          <p:sp>
            <p:nvSpPr>
              <p:cNvPr id="29" name="TextBox 28">
                <a:extLst>
                  <a:ext uri="{FF2B5EF4-FFF2-40B4-BE49-F238E27FC236}">
                    <a16:creationId xmlns:a16="http://schemas.microsoft.com/office/drawing/2014/main" id="{B5010F73-DC95-F646-9368-77FF1A86475A}"/>
                  </a:ext>
                </a:extLst>
              </p:cNvPr>
              <p:cNvSpPr txBox="1"/>
              <p:nvPr/>
            </p:nvSpPr>
            <p:spPr>
              <a:xfrm>
                <a:off x="6269398"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5</a:t>
                </a:r>
              </a:p>
            </p:txBody>
          </p:sp>
          <p:sp>
            <p:nvSpPr>
              <p:cNvPr id="30" name="TextBox 29">
                <a:extLst>
                  <a:ext uri="{FF2B5EF4-FFF2-40B4-BE49-F238E27FC236}">
                    <a16:creationId xmlns:a16="http://schemas.microsoft.com/office/drawing/2014/main" id="{3D2BC564-8FBD-7740-8081-BF64C9D9E24A}"/>
                  </a:ext>
                </a:extLst>
              </p:cNvPr>
              <p:cNvSpPr txBox="1"/>
              <p:nvPr/>
            </p:nvSpPr>
            <p:spPr>
              <a:xfrm>
                <a:off x="6033576"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4</a:t>
                </a:r>
              </a:p>
            </p:txBody>
          </p:sp>
          <p:sp>
            <p:nvSpPr>
              <p:cNvPr id="31" name="TextBox 30">
                <a:extLst>
                  <a:ext uri="{FF2B5EF4-FFF2-40B4-BE49-F238E27FC236}">
                    <a16:creationId xmlns:a16="http://schemas.microsoft.com/office/drawing/2014/main" id="{D8237597-E74E-6E48-9503-13C90E16B64F}"/>
                  </a:ext>
                </a:extLst>
              </p:cNvPr>
              <p:cNvSpPr txBox="1"/>
              <p:nvPr/>
            </p:nvSpPr>
            <p:spPr>
              <a:xfrm>
                <a:off x="579775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3</a:t>
                </a:r>
              </a:p>
            </p:txBody>
          </p:sp>
        </p:grpSp>
      </p:grpSp>
      <p:sp>
        <p:nvSpPr>
          <p:cNvPr id="7" name="Rectangle 6">
            <a:extLst>
              <a:ext uri="{FF2B5EF4-FFF2-40B4-BE49-F238E27FC236}">
                <a16:creationId xmlns:a16="http://schemas.microsoft.com/office/drawing/2014/main" id="{DC4BB6C2-DE89-3342-BC4F-3D9C003D2DB3}"/>
              </a:ext>
            </a:extLst>
          </p:cNvPr>
          <p:cNvSpPr/>
          <p:nvPr/>
        </p:nvSpPr>
        <p:spPr>
          <a:xfrm>
            <a:off x="5812639" y="442748"/>
            <a:ext cx="144000"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C9455CDC-85BD-D74D-AF3B-EB7E1475A79E}"/>
              </a:ext>
            </a:extLst>
          </p:cNvPr>
          <p:cNvSpPr/>
          <p:nvPr/>
        </p:nvSpPr>
        <p:spPr>
          <a:xfrm>
            <a:off x="245481" y="666"/>
            <a:ext cx="1281693" cy="15456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nchorCtr="0"/>
          <a:lstStyle/>
          <a:p>
            <a:pPr algn="ctr"/>
            <a:r>
              <a:rPr lang="en-US" sz="1200" b="1" dirty="0">
                <a:solidFill>
                  <a:srgbClr val="1E4D59"/>
                </a:solidFill>
                <a:cs typeface="Gill Sans Nova Ultra Bold" panose="020F0502020204030204" pitchFamily="34" charset="0"/>
              </a:rPr>
              <a:t>Activity 3.1.1</a:t>
            </a:r>
            <a:endParaRPr lang="en-US" sz="1200" dirty="0"/>
          </a:p>
        </p:txBody>
      </p:sp>
      <p:pic>
        <p:nvPicPr>
          <p:cNvPr id="40" name="Picture 39">
            <a:extLst>
              <a:ext uri="{FF2B5EF4-FFF2-40B4-BE49-F238E27FC236}">
                <a16:creationId xmlns:a16="http://schemas.microsoft.com/office/drawing/2014/main" id="{126346FE-485A-4741-81E5-86643F11E6A4}"/>
              </a:ext>
            </a:extLst>
          </p:cNvPr>
          <p:cNvPicPr>
            <a:picLocks noChangeAspect="1"/>
          </p:cNvPicPr>
          <p:nvPr/>
        </p:nvPicPr>
        <p:blipFill>
          <a:blip r:embed="rId7"/>
          <a:stretch>
            <a:fillRect/>
          </a:stretch>
        </p:blipFill>
        <p:spPr>
          <a:xfrm>
            <a:off x="390524" y="463153"/>
            <a:ext cx="991607" cy="945841"/>
          </a:xfrm>
          <a:prstGeom prst="rect">
            <a:avLst/>
          </a:prstGeom>
        </p:spPr>
      </p:pic>
      <p:sp>
        <p:nvSpPr>
          <p:cNvPr id="41" name="Rectangle 40">
            <a:extLst>
              <a:ext uri="{FF2B5EF4-FFF2-40B4-BE49-F238E27FC236}">
                <a16:creationId xmlns:a16="http://schemas.microsoft.com/office/drawing/2014/main" id="{FD3B388B-A476-D342-89B7-60047B2F13DA}"/>
              </a:ext>
            </a:extLst>
          </p:cNvPr>
          <p:cNvSpPr/>
          <p:nvPr/>
        </p:nvSpPr>
        <p:spPr>
          <a:xfrm>
            <a:off x="3764856" y="6431554"/>
            <a:ext cx="3409020" cy="215444"/>
          </a:xfrm>
          <a:prstGeom prst="rect">
            <a:avLst/>
          </a:prstGeom>
        </p:spPr>
        <p:txBody>
          <a:bodyPr wrap="square">
            <a:spAutoFit/>
          </a:bodyPr>
          <a:lstStyle/>
          <a:p>
            <a:pPr algn="r"/>
            <a:r>
              <a:rPr lang="en-NZ" sz="800" i="1" dirty="0">
                <a:solidFill>
                  <a:schemeClr val="tx1">
                    <a:lumMod val="25000"/>
                    <a:lumOff val="75000"/>
                  </a:schemeClr>
                </a:solidFill>
              </a:rPr>
              <a:t>Photo: Aly Belkin @ Pivotal Labs</a:t>
            </a:r>
            <a:endParaRPr lang="en-US" sz="800" i="1" dirty="0">
              <a:solidFill>
                <a:schemeClr val="tx1">
                  <a:lumMod val="25000"/>
                  <a:lumOff val="75000"/>
                </a:schemeClr>
              </a:solidFill>
            </a:endParaRPr>
          </a:p>
        </p:txBody>
      </p:sp>
    </p:spTree>
    <p:extLst>
      <p:ext uri="{BB962C8B-B14F-4D97-AF65-F5344CB8AC3E}">
        <p14:creationId xmlns:p14="http://schemas.microsoft.com/office/powerpoint/2010/main" val="1464780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2649E507-6502-DD4D-9908-591B7DB44237}"/>
              </a:ext>
            </a:extLst>
          </p:cNvPr>
          <p:cNvSpPr/>
          <p:nvPr/>
        </p:nvSpPr>
        <p:spPr>
          <a:xfrm>
            <a:off x="0" y="1"/>
            <a:ext cx="7559675" cy="26574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46A0EC0B-950C-C443-A7C9-4B27C9559BC7}"/>
              </a:ext>
            </a:extLst>
          </p:cNvPr>
          <p:cNvSpPr/>
          <p:nvPr/>
        </p:nvSpPr>
        <p:spPr>
          <a:xfrm>
            <a:off x="390131" y="666"/>
            <a:ext cx="1131779" cy="265676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nchorCtr="0"/>
          <a:lstStyle/>
          <a:p>
            <a:pPr algn="ctr"/>
            <a:endParaRPr lang="en-US" sz="1200" dirty="0"/>
          </a:p>
        </p:txBody>
      </p:sp>
      <p:sp>
        <p:nvSpPr>
          <p:cNvPr id="46" name="Rectangle 45">
            <a:extLst>
              <a:ext uri="{FF2B5EF4-FFF2-40B4-BE49-F238E27FC236}">
                <a16:creationId xmlns:a16="http://schemas.microsoft.com/office/drawing/2014/main" id="{8CDE72DA-59D8-7346-AF3D-068CB7CD9BC9}"/>
              </a:ext>
            </a:extLst>
          </p:cNvPr>
          <p:cNvSpPr/>
          <p:nvPr/>
        </p:nvSpPr>
        <p:spPr>
          <a:xfrm>
            <a:off x="390525" y="2611709"/>
            <a:ext cx="113665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B43C581F-502D-8444-99B2-529104FD612C}"/>
              </a:ext>
            </a:extLst>
          </p:cNvPr>
          <p:cNvSpPr>
            <a:spLocks noGrp="1"/>
          </p:cNvSpPr>
          <p:nvPr>
            <p:ph type="ftr" sz="quarter" idx="11"/>
          </p:nvPr>
        </p:nvSpPr>
        <p:spPr/>
        <p:txBody>
          <a:bodyPr/>
          <a:lstStyle/>
          <a:p>
            <a:r>
              <a:rPr lang="en-AU" dirty="0"/>
              <a:t>Global Disaster Preparedness Center  |  Designing Solutions for Urban Community Resilience</a:t>
            </a:r>
            <a:endParaRPr lang="en-US" dirty="0"/>
          </a:p>
        </p:txBody>
      </p:sp>
      <p:sp>
        <p:nvSpPr>
          <p:cNvPr id="5" name="Slide Number Placeholder 4">
            <a:extLst>
              <a:ext uri="{FF2B5EF4-FFF2-40B4-BE49-F238E27FC236}">
                <a16:creationId xmlns:a16="http://schemas.microsoft.com/office/drawing/2014/main" id="{981D3E95-BB45-9E40-9397-5B3D5DBE21D7}"/>
              </a:ext>
            </a:extLst>
          </p:cNvPr>
          <p:cNvSpPr>
            <a:spLocks noGrp="1"/>
          </p:cNvSpPr>
          <p:nvPr>
            <p:ph type="sldNum" sz="quarter" idx="12"/>
          </p:nvPr>
        </p:nvSpPr>
        <p:spPr/>
        <p:txBody>
          <a:bodyPr/>
          <a:lstStyle/>
          <a:p>
            <a:fld id="{3332C684-C74E-B44D-82B0-F0756951FDF2}" type="slidenum">
              <a:rPr lang="en-US" smtClean="0"/>
              <a:t>6</a:t>
            </a:fld>
            <a:endParaRPr lang="en-US" dirty="0"/>
          </a:p>
        </p:txBody>
      </p:sp>
      <p:sp>
        <p:nvSpPr>
          <p:cNvPr id="107" name="Rectangle 106">
            <a:extLst>
              <a:ext uri="{FF2B5EF4-FFF2-40B4-BE49-F238E27FC236}">
                <a16:creationId xmlns:a16="http://schemas.microsoft.com/office/drawing/2014/main" id="{63F47C2C-D279-FF48-9829-4306DC910290}"/>
              </a:ext>
            </a:extLst>
          </p:cNvPr>
          <p:cNvSpPr/>
          <p:nvPr/>
        </p:nvSpPr>
        <p:spPr>
          <a:xfrm>
            <a:off x="390525" y="3042503"/>
            <a:ext cx="3389312" cy="137227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a:spcAft>
                <a:spcPts val="600"/>
              </a:spcAft>
            </a:pPr>
            <a:r>
              <a:rPr lang="en-US" sz="1000" b="1" dirty="0">
                <a:solidFill>
                  <a:schemeClr val="accent1"/>
                </a:solidFill>
              </a:rPr>
              <a:t>Why do you do this?</a:t>
            </a:r>
          </a:p>
          <a:p>
            <a:pPr>
              <a:spcAft>
                <a:spcPts val="600"/>
              </a:spcAft>
            </a:pPr>
            <a:r>
              <a:rPr lang="en-US" sz="1000" dirty="0">
                <a:solidFill>
                  <a:schemeClr val="tx2"/>
                </a:solidFill>
              </a:rPr>
              <a:t>In order to come up with up ideas to address your disaster risks and challenges, you need to reframe your problems - often phrased negatively - into opportunities that are framed positively. This reframing sets you up to brainstorm ideas for solutions that will help create a more resilient city or community. </a:t>
            </a:r>
          </a:p>
        </p:txBody>
      </p:sp>
      <p:sp>
        <p:nvSpPr>
          <p:cNvPr id="108" name="Rectangle 107">
            <a:extLst>
              <a:ext uri="{FF2B5EF4-FFF2-40B4-BE49-F238E27FC236}">
                <a16:creationId xmlns:a16="http://schemas.microsoft.com/office/drawing/2014/main" id="{DDCA44FE-311A-BF46-BBEB-22EB8F9D864D}"/>
              </a:ext>
            </a:extLst>
          </p:cNvPr>
          <p:cNvSpPr/>
          <p:nvPr/>
        </p:nvSpPr>
        <p:spPr>
          <a:xfrm>
            <a:off x="3778249" y="3042503"/>
            <a:ext cx="3389312" cy="75671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72000" rIns="108000" bIns="144000" rtlCol="0" anchor="t" anchorCtr="0">
            <a:spAutoFit/>
          </a:bodyPr>
          <a:lstStyle/>
          <a:p>
            <a:pPr>
              <a:spcAft>
                <a:spcPts val="600"/>
              </a:spcAft>
            </a:pPr>
            <a:r>
              <a:rPr lang="en-US" sz="1000" b="1" dirty="0">
                <a:solidFill>
                  <a:schemeClr val="accent1"/>
                </a:solidFill>
              </a:rPr>
              <a:t>When do you do this?</a:t>
            </a:r>
          </a:p>
          <a:p>
            <a:pPr>
              <a:spcAft>
                <a:spcPts val="600"/>
              </a:spcAft>
            </a:pPr>
            <a:r>
              <a:rPr lang="en-US" sz="1000" dirty="0">
                <a:solidFill>
                  <a:schemeClr val="tx2"/>
                </a:solidFill>
              </a:rPr>
              <a:t>This should be done in the same session as the recap to ensure people are clear on the challenges. </a:t>
            </a:r>
          </a:p>
        </p:txBody>
      </p:sp>
      <p:sp>
        <p:nvSpPr>
          <p:cNvPr id="109" name="Rectangle 108">
            <a:extLst>
              <a:ext uri="{FF2B5EF4-FFF2-40B4-BE49-F238E27FC236}">
                <a16:creationId xmlns:a16="http://schemas.microsoft.com/office/drawing/2014/main" id="{211E1A81-185E-FB43-A841-429285B574FA}"/>
              </a:ext>
            </a:extLst>
          </p:cNvPr>
          <p:cNvSpPr/>
          <p:nvPr/>
        </p:nvSpPr>
        <p:spPr>
          <a:xfrm>
            <a:off x="323837" y="5154759"/>
            <a:ext cx="6912000" cy="1931842"/>
          </a:xfrm>
          <a:prstGeom prst="rect">
            <a:avLst/>
          </a:prstGeom>
          <a:solidFill>
            <a:srgbClr val="FFFFFF"/>
          </a:solidFill>
          <a:ln w="19050">
            <a:solidFill>
              <a:schemeClr val="accent1">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2740908D-3929-1C4D-A033-D5C1BBA8F871}"/>
              </a:ext>
            </a:extLst>
          </p:cNvPr>
          <p:cNvSpPr/>
          <p:nvPr/>
        </p:nvSpPr>
        <p:spPr>
          <a:xfrm>
            <a:off x="978491" y="4844603"/>
            <a:ext cx="6187481" cy="433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a:spcAft>
                <a:spcPts val="600"/>
              </a:spcAft>
            </a:pPr>
            <a:r>
              <a:rPr lang="en-US" sz="1400" b="1" dirty="0">
                <a:solidFill>
                  <a:schemeClr val="accent1"/>
                </a:solidFill>
              </a:rPr>
              <a:t>Useful tools &amp; activities</a:t>
            </a:r>
          </a:p>
        </p:txBody>
      </p:sp>
      <p:sp>
        <p:nvSpPr>
          <p:cNvPr id="112" name="Rectangle 111">
            <a:extLst>
              <a:ext uri="{FF2B5EF4-FFF2-40B4-BE49-F238E27FC236}">
                <a16:creationId xmlns:a16="http://schemas.microsoft.com/office/drawing/2014/main" id="{8C99FD29-9DDD-EF42-9703-F37313ABBA29}"/>
              </a:ext>
            </a:extLst>
          </p:cNvPr>
          <p:cNvSpPr/>
          <p:nvPr/>
        </p:nvSpPr>
        <p:spPr>
          <a:xfrm>
            <a:off x="978491" y="5359697"/>
            <a:ext cx="2799758" cy="356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r>
              <a:rPr lang="en-US" sz="900" b="1" dirty="0">
                <a:solidFill>
                  <a:schemeClr val="accent1"/>
                </a:solidFill>
              </a:rPr>
              <a:t>3.2.1 Developing ‘How Might We’ statements</a:t>
            </a:r>
          </a:p>
        </p:txBody>
      </p:sp>
      <p:sp>
        <p:nvSpPr>
          <p:cNvPr id="113" name="Rectangle 112">
            <a:extLst>
              <a:ext uri="{FF2B5EF4-FFF2-40B4-BE49-F238E27FC236}">
                <a16:creationId xmlns:a16="http://schemas.microsoft.com/office/drawing/2014/main" id="{D08D8652-AFE5-F046-93CE-C7FD2C91C840}"/>
              </a:ext>
            </a:extLst>
          </p:cNvPr>
          <p:cNvSpPr/>
          <p:nvPr/>
        </p:nvSpPr>
        <p:spPr>
          <a:xfrm>
            <a:off x="1275723" y="5632714"/>
            <a:ext cx="2504116" cy="761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lvl="0">
              <a:spcAft>
                <a:spcPts val="1000"/>
              </a:spcAft>
            </a:pPr>
            <a:r>
              <a:rPr lang="en-US" sz="900" dirty="0">
                <a:solidFill>
                  <a:schemeClr val="accent1"/>
                </a:solidFill>
              </a:rPr>
              <a:t>Difficulty: </a:t>
            </a:r>
            <a:r>
              <a:rPr lang="en-US" sz="900" i="1" dirty="0">
                <a:solidFill>
                  <a:schemeClr val="accent1"/>
                </a:solidFill>
              </a:rPr>
              <a:t>Moderate</a:t>
            </a:r>
          </a:p>
          <a:p>
            <a:pPr lvl="0">
              <a:spcAft>
                <a:spcPts val="1000"/>
              </a:spcAft>
            </a:pPr>
            <a:r>
              <a:rPr lang="en-US" sz="900" dirty="0">
                <a:solidFill>
                  <a:schemeClr val="accent1"/>
                </a:solidFill>
              </a:rPr>
              <a:t>Preparation time: </a:t>
            </a:r>
            <a:r>
              <a:rPr lang="en-US" sz="900" i="1" dirty="0">
                <a:solidFill>
                  <a:schemeClr val="accent1"/>
                </a:solidFill>
              </a:rPr>
              <a:t>5 minutes</a:t>
            </a:r>
            <a:br>
              <a:rPr lang="en-US" sz="900" i="1" dirty="0">
                <a:solidFill>
                  <a:schemeClr val="accent1"/>
                </a:solidFill>
              </a:rPr>
            </a:br>
            <a:r>
              <a:rPr lang="en-US" sz="900" dirty="0">
                <a:solidFill>
                  <a:schemeClr val="accent1"/>
                </a:solidFill>
              </a:rPr>
              <a:t>Running time: </a:t>
            </a:r>
            <a:r>
              <a:rPr lang="en-US" sz="900" i="1" dirty="0">
                <a:solidFill>
                  <a:schemeClr val="accent1"/>
                </a:solidFill>
              </a:rPr>
              <a:t>30 minutes</a:t>
            </a:r>
          </a:p>
        </p:txBody>
      </p:sp>
      <p:sp>
        <p:nvSpPr>
          <p:cNvPr id="118" name="Rectangle 117">
            <a:extLst>
              <a:ext uri="{FF2B5EF4-FFF2-40B4-BE49-F238E27FC236}">
                <a16:creationId xmlns:a16="http://schemas.microsoft.com/office/drawing/2014/main" id="{E960C199-98E6-DD45-AEC8-A0617061053D}"/>
              </a:ext>
            </a:extLst>
          </p:cNvPr>
          <p:cNvSpPr/>
          <p:nvPr/>
        </p:nvSpPr>
        <p:spPr>
          <a:xfrm>
            <a:off x="4367804" y="5359697"/>
            <a:ext cx="2799758" cy="356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r>
              <a:rPr lang="en-US" sz="900" b="1" dirty="0">
                <a:solidFill>
                  <a:schemeClr val="accent1"/>
                </a:solidFill>
              </a:rPr>
              <a:t>3.2.2 A vision of the future</a:t>
            </a:r>
          </a:p>
        </p:txBody>
      </p:sp>
      <p:sp>
        <p:nvSpPr>
          <p:cNvPr id="119" name="Rectangle 118">
            <a:extLst>
              <a:ext uri="{FF2B5EF4-FFF2-40B4-BE49-F238E27FC236}">
                <a16:creationId xmlns:a16="http://schemas.microsoft.com/office/drawing/2014/main" id="{39404F2B-642B-5242-925F-F49D4AF665CB}"/>
              </a:ext>
            </a:extLst>
          </p:cNvPr>
          <p:cNvSpPr/>
          <p:nvPr/>
        </p:nvSpPr>
        <p:spPr>
          <a:xfrm>
            <a:off x="4665036" y="5632714"/>
            <a:ext cx="2504116" cy="761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lvl="0">
              <a:spcAft>
                <a:spcPts val="1000"/>
              </a:spcAft>
            </a:pPr>
            <a:r>
              <a:rPr lang="en-US" sz="900" dirty="0">
                <a:solidFill>
                  <a:schemeClr val="accent1"/>
                </a:solidFill>
              </a:rPr>
              <a:t>Difficulty: </a:t>
            </a:r>
            <a:r>
              <a:rPr lang="en-US" sz="900" i="1" dirty="0">
                <a:solidFill>
                  <a:schemeClr val="accent1"/>
                </a:solidFill>
              </a:rPr>
              <a:t>Easy</a:t>
            </a:r>
          </a:p>
          <a:p>
            <a:pPr lvl="0">
              <a:spcAft>
                <a:spcPts val="1000"/>
              </a:spcAft>
            </a:pPr>
            <a:r>
              <a:rPr lang="en-US" sz="900" dirty="0">
                <a:solidFill>
                  <a:schemeClr val="accent1"/>
                </a:solidFill>
              </a:rPr>
              <a:t>Preparation time: </a:t>
            </a:r>
            <a:r>
              <a:rPr lang="en-US" sz="900" i="1" dirty="0">
                <a:solidFill>
                  <a:schemeClr val="accent1"/>
                </a:solidFill>
              </a:rPr>
              <a:t>5 minutes</a:t>
            </a:r>
            <a:br>
              <a:rPr lang="en-US" sz="900" i="1" dirty="0">
                <a:solidFill>
                  <a:schemeClr val="accent1"/>
                </a:solidFill>
              </a:rPr>
            </a:br>
            <a:r>
              <a:rPr lang="en-US" sz="900" dirty="0">
                <a:solidFill>
                  <a:schemeClr val="accent1"/>
                </a:solidFill>
              </a:rPr>
              <a:t>Running time: </a:t>
            </a:r>
            <a:r>
              <a:rPr lang="en-US" sz="900" i="1" dirty="0">
                <a:solidFill>
                  <a:schemeClr val="accent1"/>
                </a:solidFill>
              </a:rPr>
              <a:t>30 minutes</a:t>
            </a:r>
          </a:p>
        </p:txBody>
      </p:sp>
      <p:pic>
        <p:nvPicPr>
          <p:cNvPr id="123" name="Picture 122">
            <a:extLst>
              <a:ext uri="{FF2B5EF4-FFF2-40B4-BE49-F238E27FC236}">
                <a16:creationId xmlns:a16="http://schemas.microsoft.com/office/drawing/2014/main" id="{0042E0CC-83B2-2F4F-A306-034810637126}"/>
              </a:ext>
            </a:extLst>
          </p:cNvPr>
          <p:cNvPicPr>
            <a:picLocks noChangeAspect="1"/>
          </p:cNvPicPr>
          <p:nvPr/>
        </p:nvPicPr>
        <p:blipFill>
          <a:blip r:embed="rId2"/>
          <a:stretch>
            <a:fillRect/>
          </a:stretch>
        </p:blipFill>
        <p:spPr>
          <a:xfrm>
            <a:off x="390524" y="4676695"/>
            <a:ext cx="587967" cy="560830"/>
          </a:xfrm>
          <a:prstGeom prst="rect">
            <a:avLst/>
          </a:prstGeom>
        </p:spPr>
      </p:pic>
      <p:grpSp>
        <p:nvGrpSpPr>
          <p:cNvPr id="9" name="Group 8">
            <a:extLst>
              <a:ext uri="{FF2B5EF4-FFF2-40B4-BE49-F238E27FC236}">
                <a16:creationId xmlns:a16="http://schemas.microsoft.com/office/drawing/2014/main" id="{F12142DB-9099-994B-976E-A31997A0F57F}"/>
              </a:ext>
            </a:extLst>
          </p:cNvPr>
          <p:cNvGrpSpPr/>
          <p:nvPr/>
        </p:nvGrpSpPr>
        <p:grpSpPr>
          <a:xfrm>
            <a:off x="1081211" y="5686878"/>
            <a:ext cx="230064" cy="477441"/>
            <a:chOff x="1081211" y="7990281"/>
            <a:chExt cx="230064" cy="477441"/>
          </a:xfrm>
        </p:grpSpPr>
        <p:sp>
          <p:nvSpPr>
            <p:cNvPr id="114" name="Rectangle 113">
              <a:extLst>
                <a:ext uri="{FF2B5EF4-FFF2-40B4-BE49-F238E27FC236}">
                  <a16:creationId xmlns:a16="http://schemas.microsoft.com/office/drawing/2014/main" id="{AB94F169-910E-824F-B11A-44F48DE43B63}"/>
                </a:ext>
              </a:extLst>
            </p:cNvPr>
            <p:cNvSpPr/>
            <p:nvPr/>
          </p:nvSpPr>
          <p:spPr>
            <a:xfrm>
              <a:off x="1251392" y="7990281"/>
              <a:ext cx="59883" cy="180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5" name="Rectangle 114">
              <a:extLst>
                <a:ext uri="{FF2B5EF4-FFF2-40B4-BE49-F238E27FC236}">
                  <a16:creationId xmlns:a16="http://schemas.microsoft.com/office/drawing/2014/main" id="{9E610C60-8B92-844A-9676-1FC0FFBA398D}"/>
                </a:ext>
              </a:extLst>
            </p:cNvPr>
            <p:cNvSpPr/>
            <p:nvPr/>
          </p:nvSpPr>
          <p:spPr>
            <a:xfrm>
              <a:off x="1085558" y="8116281"/>
              <a:ext cx="5988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a16="http://schemas.microsoft.com/office/drawing/2014/main" id="{3F5D2A34-B76F-1F44-B8C3-4B1732CAE1E5}"/>
                </a:ext>
              </a:extLst>
            </p:cNvPr>
            <p:cNvSpPr/>
            <p:nvPr/>
          </p:nvSpPr>
          <p:spPr>
            <a:xfrm>
              <a:off x="1168055" y="8062281"/>
              <a:ext cx="59883"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4" name="Picture 123">
              <a:extLst>
                <a:ext uri="{FF2B5EF4-FFF2-40B4-BE49-F238E27FC236}">
                  <a16:creationId xmlns:a16="http://schemas.microsoft.com/office/drawing/2014/main" id="{8E12EB3E-8C8E-FD48-8ECF-8E6B4F98C32E}"/>
                </a:ext>
              </a:extLst>
            </p:cNvPr>
            <p:cNvPicPr>
              <a:picLocks noChangeAspect="1"/>
            </p:cNvPicPr>
            <p:nvPr/>
          </p:nvPicPr>
          <p:blipFill>
            <a:blip r:embed="rId3"/>
            <a:stretch>
              <a:fillRect/>
            </a:stretch>
          </p:blipFill>
          <p:spPr>
            <a:xfrm>
              <a:off x="1081211" y="8251822"/>
              <a:ext cx="215900" cy="215900"/>
            </a:xfrm>
            <a:prstGeom prst="rect">
              <a:avLst/>
            </a:prstGeom>
          </p:spPr>
        </p:pic>
      </p:grpSp>
      <p:grpSp>
        <p:nvGrpSpPr>
          <p:cNvPr id="131" name="Group 130">
            <a:extLst>
              <a:ext uri="{FF2B5EF4-FFF2-40B4-BE49-F238E27FC236}">
                <a16:creationId xmlns:a16="http://schemas.microsoft.com/office/drawing/2014/main" id="{7536C6FB-1013-1D42-A2BB-F9D74CAA0BA9}"/>
              </a:ext>
            </a:extLst>
          </p:cNvPr>
          <p:cNvGrpSpPr/>
          <p:nvPr/>
        </p:nvGrpSpPr>
        <p:grpSpPr>
          <a:xfrm>
            <a:off x="4471066" y="5686878"/>
            <a:ext cx="230064" cy="477441"/>
            <a:chOff x="1081211" y="7990281"/>
            <a:chExt cx="230064" cy="477441"/>
          </a:xfrm>
        </p:grpSpPr>
        <p:sp>
          <p:nvSpPr>
            <p:cNvPr id="132" name="Rectangle 131">
              <a:extLst>
                <a:ext uri="{FF2B5EF4-FFF2-40B4-BE49-F238E27FC236}">
                  <a16:creationId xmlns:a16="http://schemas.microsoft.com/office/drawing/2014/main" id="{9D28DA12-E409-3340-BB6C-138A5E9972CC}"/>
                </a:ext>
              </a:extLst>
            </p:cNvPr>
            <p:cNvSpPr/>
            <p:nvPr/>
          </p:nvSpPr>
          <p:spPr>
            <a:xfrm>
              <a:off x="1251392" y="7990281"/>
              <a:ext cx="59883" cy="180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3" name="Rectangle 132">
              <a:extLst>
                <a:ext uri="{FF2B5EF4-FFF2-40B4-BE49-F238E27FC236}">
                  <a16:creationId xmlns:a16="http://schemas.microsoft.com/office/drawing/2014/main" id="{8E7982B6-AF0C-2B4A-B9DB-D6C3CCB15253}"/>
                </a:ext>
              </a:extLst>
            </p:cNvPr>
            <p:cNvSpPr/>
            <p:nvPr/>
          </p:nvSpPr>
          <p:spPr>
            <a:xfrm>
              <a:off x="1085558" y="8116281"/>
              <a:ext cx="5988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a:extLst>
                <a:ext uri="{FF2B5EF4-FFF2-40B4-BE49-F238E27FC236}">
                  <a16:creationId xmlns:a16="http://schemas.microsoft.com/office/drawing/2014/main" id="{FD8D99B9-91FE-FE4D-8186-6CEAA677ABAF}"/>
                </a:ext>
              </a:extLst>
            </p:cNvPr>
            <p:cNvSpPr/>
            <p:nvPr/>
          </p:nvSpPr>
          <p:spPr>
            <a:xfrm>
              <a:off x="1168055" y="8062281"/>
              <a:ext cx="59883" cy="10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Picture 134">
              <a:extLst>
                <a:ext uri="{FF2B5EF4-FFF2-40B4-BE49-F238E27FC236}">
                  <a16:creationId xmlns:a16="http://schemas.microsoft.com/office/drawing/2014/main" id="{03CD8828-71D5-E841-83E5-CEF1716E65BA}"/>
                </a:ext>
              </a:extLst>
            </p:cNvPr>
            <p:cNvPicPr>
              <a:picLocks noChangeAspect="1"/>
            </p:cNvPicPr>
            <p:nvPr/>
          </p:nvPicPr>
          <p:blipFill>
            <a:blip r:embed="rId3"/>
            <a:stretch>
              <a:fillRect/>
            </a:stretch>
          </p:blipFill>
          <p:spPr>
            <a:xfrm>
              <a:off x="1081211" y="8251822"/>
              <a:ext cx="215900" cy="215900"/>
            </a:xfrm>
            <a:prstGeom prst="rect">
              <a:avLst/>
            </a:prstGeom>
          </p:spPr>
        </p:pic>
      </p:grpSp>
      <p:sp>
        <p:nvSpPr>
          <p:cNvPr id="44" name="Title 1">
            <a:extLst>
              <a:ext uri="{FF2B5EF4-FFF2-40B4-BE49-F238E27FC236}">
                <a16:creationId xmlns:a16="http://schemas.microsoft.com/office/drawing/2014/main" id="{163DF27B-B87D-BB4A-92FE-6C38C15C9888}"/>
              </a:ext>
            </a:extLst>
          </p:cNvPr>
          <p:cNvSpPr>
            <a:spLocks noGrp="1"/>
          </p:cNvSpPr>
          <p:nvPr>
            <p:ph type="title"/>
          </p:nvPr>
        </p:nvSpPr>
        <p:spPr>
          <a:xfrm>
            <a:off x="1527174" y="1385409"/>
            <a:ext cx="5638799" cy="1136650"/>
          </a:xfrm>
        </p:spPr>
        <p:txBody>
          <a:bodyPr lIns="144000" tIns="108000" anchor="ctr">
            <a:noAutofit/>
          </a:bodyPr>
          <a:lstStyle/>
          <a:p>
            <a:pPr defTabSz="457200">
              <a:spcBef>
                <a:spcPts val="0"/>
              </a:spcBef>
            </a:pPr>
            <a:r>
              <a:rPr lang="en-US" sz="1400" b="1" dirty="0">
                <a:solidFill>
                  <a:srgbClr val="1E4D59"/>
                </a:solidFill>
                <a:ea typeface="+mn-ea"/>
                <a:cs typeface="Gill Sans Nova Ultra Bold" panose="020F0502020204030204" pitchFamily="34" charset="0"/>
              </a:rPr>
              <a:t>Action 3.2</a:t>
            </a:r>
            <a:br>
              <a:rPr lang="en-US" sz="5400" b="1" dirty="0">
                <a:solidFill>
                  <a:srgbClr val="1E4D59"/>
                </a:solidFill>
                <a:ea typeface="+mn-ea"/>
                <a:cs typeface="Gill Sans Nova Ultra Bold" panose="020F0502020204030204" pitchFamily="34" charset="0"/>
              </a:rPr>
            </a:br>
            <a:r>
              <a:rPr lang="en-AU" sz="2800" b="1" dirty="0">
                <a:solidFill>
                  <a:schemeClr val="accent1"/>
                </a:solidFill>
                <a:cs typeface="Gill Sans Nova Ultra Bold" panose="020F0502020204030204" pitchFamily="34" charset="0"/>
              </a:rPr>
              <a:t>Reframe challenges into opportunities</a:t>
            </a:r>
            <a:endParaRPr lang="en-US" b="1" dirty="0">
              <a:solidFill>
                <a:schemeClr val="accent1"/>
              </a:solidFill>
              <a:cs typeface="Gill Sans Nova Ultra Bold" panose="020F0502020204030204" pitchFamily="34" charset="0"/>
            </a:endParaRPr>
          </a:p>
        </p:txBody>
      </p:sp>
      <p:pic>
        <p:nvPicPr>
          <p:cNvPr id="29" name="Picture 28">
            <a:extLst>
              <a:ext uri="{FF2B5EF4-FFF2-40B4-BE49-F238E27FC236}">
                <a16:creationId xmlns:a16="http://schemas.microsoft.com/office/drawing/2014/main" id="{6B7A268C-12A9-2945-B0F6-FFAE0D88927A}"/>
              </a:ext>
            </a:extLst>
          </p:cNvPr>
          <p:cNvPicPr>
            <a:picLocks noChangeAspect="1"/>
          </p:cNvPicPr>
          <p:nvPr/>
        </p:nvPicPr>
        <p:blipFill>
          <a:blip r:embed="rId4"/>
          <a:stretch>
            <a:fillRect/>
          </a:stretch>
        </p:blipFill>
        <p:spPr>
          <a:xfrm>
            <a:off x="5522581" y="173265"/>
            <a:ext cx="206785" cy="237803"/>
          </a:xfrm>
          <a:prstGeom prst="rect">
            <a:avLst/>
          </a:prstGeom>
        </p:spPr>
      </p:pic>
      <p:sp>
        <p:nvSpPr>
          <p:cNvPr id="30" name="Rectangle 29">
            <a:extLst>
              <a:ext uri="{FF2B5EF4-FFF2-40B4-BE49-F238E27FC236}">
                <a16:creationId xmlns:a16="http://schemas.microsoft.com/office/drawing/2014/main" id="{8FF1D2E6-1CE2-A84F-B735-6E668A3C60A5}"/>
              </a:ext>
            </a:extLst>
          </p:cNvPr>
          <p:cNvSpPr/>
          <p:nvPr/>
        </p:nvSpPr>
        <p:spPr>
          <a:xfrm>
            <a:off x="4817011" y="231008"/>
            <a:ext cx="206786" cy="1311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solidFill>
                  <a:schemeClr val="accent1">
                    <a:lumMod val="20000"/>
                    <a:lumOff val="80000"/>
                  </a:schemeClr>
                </a:solidFill>
              </a:rPr>
              <a:t>U1</a:t>
            </a:r>
          </a:p>
        </p:txBody>
      </p:sp>
      <p:sp>
        <p:nvSpPr>
          <p:cNvPr id="31" name="Rectangle 30">
            <a:extLst>
              <a:ext uri="{FF2B5EF4-FFF2-40B4-BE49-F238E27FC236}">
                <a16:creationId xmlns:a16="http://schemas.microsoft.com/office/drawing/2014/main" id="{E351D205-E676-1648-9F33-387807B7884E}"/>
              </a:ext>
            </a:extLst>
          </p:cNvPr>
          <p:cNvSpPr/>
          <p:nvPr/>
        </p:nvSpPr>
        <p:spPr>
          <a:xfrm>
            <a:off x="5092185" y="231008"/>
            <a:ext cx="206786" cy="1311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solidFill>
                  <a:schemeClr val="accent1">
                    <a:lumMod val="20000"/>
                    <a:lumOff val="80000"/>
                  </a:schemeClr>
                </a:solidFill>
              </a:rPr>
              <a:t>U2</a:t>
            </a:r>
          </a:p>
        </p:txBody>
      </p:sp>
      <p:grpSp>
        <p:nvGrpSpPr>
          <p:cNvPr id="32" name="Group 31">
            <a:extLst>
              <a:ext uri="{FF2B5EF4-FFF2-40B4-BE49-F238E27FC236}">
                <a16:creationId xmlns:a16="http://schemas.microsoft.com/office/drawing/2014/main" id="{21650DD4-6D58-7A43-8747-C7AC71EE092A}"/>
              </a:ext>
            </a:extLst>
          </p:cNvPr>
          <p:cNvGrpSpPr/>
          <p:nvPr/>
        </p:nvGrpSpPr>
        <p:grpSpPr>
          <a:xfrm>
            <a:off x="5797754" y="219189"/>
            <a:ext cx="883274" cy="165434"/>
            <a:chOff x="5797754" y="431068"/>
            <a:chExt cx="883274" cy="165434"/>
          </a:xfrm>
        </p:grpSpPr>
        <p:sp>
          <p:nvSpPr>
            <p:cNvPr id="33" name="Hexagon 180">
              <a:extLst>
                <a:ext uri="{FF2B5EF4-FFF2-40B4-BE49-F238E27FC236}">
                  <a16:creationId xmlns:a16="http://schemas.microsoft.com/office/drawing/2014/main" id="{3AFA2329-9619-344E-896F-75159616993B}"/>
                </a:ext>
              </a:extLst>
            </p:cNvPr>
            <p:cNvSpPr/>
            <p:nvPr/>
          </p:nvSpPr>
          <p:spPr>
            <a:xfrm>
              <a:off x="5797754"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180">
              <a:extLst>
                <a:ext uri="{FF2B5EF4-FFF2-40B4-BE49-F238E27FC236}">
                  <a16:creationId xmlns:a16="http://schemas.microsoft.com/office/drawing/2014/main" id="{AA456EE9-52B0-9B43-9E22-04038EA1F213}"/>
                </a:ext>
              </a:extLst>
            </p:cNvPr>
            <p:cNvSpPr/>
            <p:nvPr/>
          </p:nvSpPr>
          <p:spPr>
            <a:xfrm>
              <a:off x="6032500"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Hexagon 180">
              <a:extLst>
                <a:ext uri="{FF2B5EF4-FFF2-40B4-BE49-F238E27FC236}">
                  <a16:creationId xmlns:a16="http://schemas.microsoft.com/office/drawing/2014/main" id="{A0B4E6E3-2E2F-ED4C-9CD7-8C8E6D15262A}"/>
                </a:ext>
              </a:extLst>
            </p:cNvPr>
            <p:cNvSpPr/>
            <p:nvPr/>
          </p:nvSpPr>
          <p:spPr>
            <a:xfrm>
              <a:off x="6501993"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Hexagon 180">
              <a:extLst>
                <a:ext uri="{FF2B5EF4-FFF2-40B4-BE49-F238E27FC236}">
                  <a16:creationId xmlns:a16="http://schemas.microsoft.com/office/drawing/2014/main" id="{E571C2B5-C802-6E4F-820B-4AEAB62E11FF}"/>
                </a:ext>
              </a:extLst>
            </p:cNvPr>
            <p:cNvSpPr/>
            <p:nvPr/>
          </p:nvSpPr>
          <p:spPr>
            <a:xfrm>
              <a:off x="6267246"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Picture 36">
            <a:extLst>
              <a:ext uri="{FF2B5EF4-FFF2-40B4-BE49-F238E27FC236}">
                <a16:creationId xmlns:a16="http://schemas.microsoft.com/office/drawing/2014/main" id="{A825971D-950F-1843-B9A7-9DBCFA2CA2BD}"/>
              </a:ext>
            </a:extLst>
          </p:cNvPr>
          <p:cNvPicPr>
            <a:picLocks noChangeAspect="1"/>
          </p:cNvPicPr>
          <p:nvPr/>
        </p:nvPicPr>
        <p:blipFill>
          <a:blip r:embed="rId5"/>
          <a:stretch>
            <a:fillRect/>
          </a:stretch>
        </p:blipFill>
        <p:spPr>
          <a:xfrm>
            <a:off x="4553786" y="166371"/>
            <a:ext cx="203079" cy="255600"/>
          </a:xfrm>
          <a:prstGeom prst="rect">
            <a:avLst/>
          </a:prstGeom>
        </p:spPr>
      </p:pic>
      <p:grpSp>
        <p:nvGrpSpPr>
          <p:cNvPr id="38" name="Group 37">
            <a:extLst>
              <a:ext uri="{FF2B5EF4-FFF2-40B4-BE49-F238E27FC236}">
                <a16:creationId xmlns:a16="http://schemas.microsoft.com/office/drawing/2014/main" id="{15E0D1CE-6532-524C-ADBC-5A61C6653850}"/>
              </a:ext>
            </a:extLst>
          </p:cNvPr>
          <p:cNvGrpSpPr/>
          <p:nvPr/>
        </p:nvGrpSpPr>
        <p:grpSpPr>
          <a:xfrm>
            <a:off x="5797754" y="219189"/>
            <a:ext cx="879331" cy="160053"/>
            <a:chOff x="5797754" y="219189"/>
            <a:chExt cx="879331" cy="160053"/>
          </a:xfrm>
        </p:grpSpPr>
        <p:sp>
          <p:nvSpPr>
            <p:cNvPr id="39" name="TextBox 38">
              <a:extLst>
                <a:ext uri="{FF2B5EF4-FFF2-40B4-BE49-F238E27FC236}">
                  <a16:creationId xmlns:a16="http://schemas.microsoft.com/office/drawing/2014/main" id="{EDD73CA3-58E5-8F4B-8D77-8870248D719A}"/>
                </a:ext>
              </a:extLst>
            </p:cNvPr>
            <p:cNvSpPr txBox="1"/>
            <p:nvPr/>
          </p:nvSpPr>
          <p:spPr>
            <a:xfrm>
              <a:off x="6503314" y="219189"/>
              <a:ext cx="173771" cy="160053"/>
            </a:xfrm>
            <a:prstGeom prst="rect">
              <a:avLst/>
            </a:prstGeom>
            <a:noFill/>
          </p:spPr>
          <p:txBody>
            <a:bodyPr wrap="square" tIns="0" bIns="0" rtlCol="0" anchor="ctr">
              <a:noAutofit/>
            </a:bodyPr>
            <a:lstStyle/>
            <a:p>
              <a:pPr algn="ctr"/>
              <a:r>
                <a:rPr lang="en-US" sz="1000" b="1" dirty="0">
                  <a:solidFill>
                    <a:schemeClr val="accent1">
                      <a:lumMod val="20000"/>
                      <a:lumOff val="80000"/>
                    </a:schemeClr>
                  </a:solidFill>
                  <a:latin typeface="Roboto" panose="02000000000000000000" pitchFamily="2" charset="0"/>
                  <a:ea typeface="Roboto" panose="02000000000000000000" pitchFamily="2" charset="0"/>
                </a:rPr>
                <a:t>6</a:t>
              </a:r>
            </a:p>
          </p:txBody>
        </p:sp>
        <p:sp>
          <p:nvSpPr>
            <p:cNvPr id="40" name="TextBox 39">
              <a:extLst>
                <a:ext uri="{FF2B5EF4-FFF2-40B4-BE49-F238E27FC236}">
                  <a16:creationId xmlns:a16="http://schemas.microsoft.com/office/drawing/2014/main" id="{74D4787A-5107-604B-B514-1851B516F946}"/>
                </a:ext>
              </a:extLst>
            </p:cNvPr>
            <p:cNvSpPr txBox="1"/>
            <p:nvPr/>
          </p:nvSpPr>
          <p:spPr>
            <a:xfrm>
              <a:off x="6269398" y="219189"/>
              <a:ext cx="173771" cy="160053"/>
            </a:xfrm>
            <a:prstGeom prst="rect">
              <a:avLst/>
            </a:prstGeom>
            <a:noFill/>
          </p:spPr>
          <p:txBody>
            <a:bodyPr wrap="square" tIns="0" bIns="0" rtlCol="0" anchor="ctr">
              <a:noAutofit/>
            </a:bodyPr>
            <a:lstStyle/>
            <a:p>
              <a:pPr algn="ctr"/>
              <a:r>
                <a:rPr lang="en-US" sz="1000" b="1" dirty="0">
                  <a:solidFill>
                    <a:schemeClr val="accent1">
                      <a:lumMod val="20000"/>
                      <a:lumOff val="80000"/>
                    </a:schemeClr>
                  </a:solidFill>
                  <a:latin typeface="Roboto" panose="02000000000000000000" pitchFamily="2" charset="0"/>
                  <a:ea typeface="Roboto" panose="02000000000000000000" pitchFamily="2" charset="0"/>
                </a:rPr>
                <a:t>5</a:t>
              </a:r>
            </a:p>
          </p:txBody>
        </p:sp>
        <p:sp>
          <p:nvSpPr>
            <p:cNvPr id="41" name="TextBox 40">
              <a:extLst>
                <a:ext uri="{FF2B5EF4-FFF2-40B4-BE49-F238E27FC236}">
                  <a16:creationId xmlns:a16="http://schemas.microsoft.com/office/drawing/2014/main" id="{09DABFEB-49F7-4749-80E2-6C24974D036D}"/>
                </a:ext>
              </a:extLst>
            </p:cNvPr>
            <p:cNvSpPr txBox="1"/>
            <p:nvPr/>
          </p:nvSpPr>
          <p:spPr>
            <a:xfrm>
              <a:off x="6033576" y="219189"/>
              <a:ext cx="173771" cy="160053"/>
            </a:xfrm>
            <a:prstGeom prst="rect">
              <a:avLst/>
            </a:prstGeom>
            <a:noFill/>
          </p:spPr>
          <p:txBody>
            <a:bodyPr wrap="square" tIns="0" bIns="0" rtlCol="0" anchor="ctr">
              <a:noAutofit/>
            </a:bodyPr>
            <a:lstStyle/>
            <a:p>
              <a:pPr algn="ctr"/>
              <a:r>
                <a:rPr lang="en-US" sz="1000" b="1" dirty="0">
                  <a:solidFill>
                    <a:schemeClr val="accent1">
                      <a:lumMod val="20000"/>
                      <a:lumOff val="80000"/>
                    </a:schemeClr>
                  </a:solidFill>
                  <a:latin typeface="Roboto" panose="02000000000000000000" pitchFamily="2" charset="0"/>
                  <a:ea typeface="Roboto" panose="02000000000000000000" pitchFamily="2" charset="0"/>
                </a:rPr>
                <a:t>4</a:t>
              </a:r>
            </a:p>
          </p:txBody>
        </p:sp>
        <p:sp>
          <p:nvSpPr>
            <p:cNvPr id="42" name="TextBox 41">
              <a:extLst>
                <a:ext uri="{FF2B5EF4-FFF2-40B4-BE49-F238E27FC236}">
                  <a16:creationId xmlns:a16="http://schemas.microsoft.com/office/drawing/2014/main" id="{6BD783D0-4C9D-F04C-8079-37C90A64DB88}"/>
                </a:ext>
              </a:extLst>
            </p:cNvPr>
            <p:cNvSpPr txBox="1"/>
            <p:nvPr/>
          </p:nvSpPr>
          <p:spPr>
            <a:xfrm>
              <a:off x="5797754" y="219189"/>
              <a:ext cx="173771" cy="160053"/>
            </a:xfrm>
            <a:prstGeom prst="rect">
              <a:avLst/>
            </a:prstGeom>
            <a:noFill/>
          </p:spPr>
          <p:txBody>
            <a:bodyPr wrap="square" tIns="0" bIns="0" rtlCol="0" anchor="ctr">
              <a:noAutofit/>
            </a:bodyPr>
            <a:lstStyle/>
            <a:p>
              <a:pPr algn="ctr"/>
              <a:r>
                <a:rPr lang="en-US" sz="1000" b="1" dirty="0">
                  <a:solidFill>
                    <a:schemeClr val="accent1">
                      <a:lumMod val="20000"/>
                      <a:lumOff val="80000"/>
                    </a:schemeClr>
                  </a:solidFill>
                  <a:latin typeface="Roboto" panose="02000000000000000000" pitchFamily="2" charset="0"/>
                  <a:ea typeface="Roboto" panose="02000000000000000000" pitchFamily="2" charset="0"/>
                </a:rPr>
                <a:t>3</a:t>
              </a:r>
            </a:p>
          </p:txBody>
        </p:sp>
      </p:grpSp>
      <p:pic>
        <p:nvPicPr>
          <p:cNvPr id="43" name="Picture 42">
            <a:extLst>
              <a:ext uri="{FF2B5EF4-FFF2-40B4-BE49-F238E27FC236}">
                <a16:creationId xmlns:a16="http://schemas.microsoft.com/office/drawing/2014/main" id="{628F5E21-8FC2-5A4C-A56F-97B828D08E1D}"/>
              </a:ext>
            </a:extLst>
          </p:cNvPr>
          <p:cNvPicPr>
            <a:picLocks noChangeAspect="1"/>
          </p:cNvPicPr>
          <p:nvPr/>
        </p:nvPicPr>
        <p:blipFill>
          <a:blip r:embed="rId6"/>
          <a:stretch>
            <a:fillRect/>
          </a:stretch>
        </p:blipFill>
        <p:spPr>
          <a:xfrm>
            <a:off x="6901960" y="178500"/>
            <a:ext cx="264480" cy="208800"/>
          </a:xfrm>
          <a:prstGeom prst="rect">
            <a:avLst/>
          </a:prstGeom>
        </p:spPr>
      </p:pic>
      <p:sp>
        <p:nvSpPr>
          <p:cNvPr id="48" name="Rectangle 47">
            <a:extLst>
              <a:ext uri="{FF2B5EF4-FFF2-40B4-BE49-F238E27FC236}">
                <a16:creationId xmlns:a16="http://schemas.microsoft.com/office/drawing/2014/main" id="{31B9F218-EBF0-E54D-8448-6AF74563A603}"/>
              </a:ext>
            </a:extLst>
          </p:cNvPr>
          <p:cNvSpPr/>
          <p:nvPr/>
        </p:nvSpPr>
        <p:spPr>
          <a:xfrm>
            <a:off x="5812639" y="442748"/>
            <a:ext cx="144000"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4" name="Picture 53">
            <a:extLst>
              <a:ext uri="{FF2B5EF4-FFF2-40B4-BE49-F238E27FC236}">
                <a16:creationId xmlns:a16="http://schemas.microsoft.com/office/drawing/2014/main" id="{6A31ACA9-89F2-3149-8F1A-F875A5677805}"/>
              </a:ext>
            </a:extLst>
          </p:cNvPr>
          <p:cNvPicPr>
            <a:picLocks noChangeAspect="1"/>
          </p:cNvPicPr>
          <p:nvPr/>
        </p:nvPicPr>
        <p:blipFill>
          <a:blip r:embed="rId7"/>
          <a:stretch>
            <a:fillRect/>
          </a:stretch>
        </p:blipFill>
        <p:spPr>
          <a:xfrm>
            <a:off x="497866" y="1495756"/>
            <a:ext cx="916308" cy="945397"/>
          </a:xfrm>
          <a:prstGeom prst="rect">
            <a:avLst/>
          </a:prstGeom>
        </p:spPr>
      </p:pic>
      <p:grpSp>
        <p:nvGrpSpPr>
          <p:cNvPr id="8" name="Group 7">
            <a:extLst>
              <a:ext uri="{FF2B5EF4-FFF2-40B4-BE49-F238E27FC236}">
                <a16:creationId xmlns:a16="http://schemas.microsoft.com/office/drawing/2014/main" id="{7611D89F-267C-E84D-BA1B-D9B7094F06F9}"/>
              </a:ext>
            </a:extLst>
          </p:cNvPr>
          <p:cNvGrpSpPr/>
          <p:nvPr/>
        </p:nvGrpSpPr>
        <p:grpSpPr>
          <a:xfrm>
            <a:off x="390131" y="6482901"/>
            <a:ext cx="6762365" cy="470792"/>
            <a:chOff x="390131" y="6482901"/>
            <a:chExt cx="6762365" cy="470792"/>
          </a:xfrm>
        </p:grpSpPr>
        <p:pic>
          <p:nvPicPr>
            <p:cNvPr id="47" name="Picture 46">
              <a:extLst>
                <a:ext uri="{FF2B5EF4-FFF2-40B4-BE49-F238E27FC236}">
                  <a16:creationId xmlns:a16="http://schemas.microsoft.com/office/drawing/2014/main" id="{D3B2413A-63D1-5744-B998-453F6EFE834E}"/>
                </a:ext>
              </a:extLst>
            </p:cNvPr>
            <p:cNvPicPr>
              <a:picLocks noChangeAspect="1"/>
            </p:cNvPicPr>
            <p:nvPr/>
          </p:nvPicPr>
          <p:blipFill>
            <a:blip r:embed="rId3"/>
            <a:stretch>
              <a:fillRect/>
            </a:stretch>
          </p:blipFill>
          <p:spPr>
            <a:xfrm>
              <a:off x="493850" y="6737793"/>
              <a:ext cx="215900" cy="215900"/>
            </a:xfrm>
            <a:prstGeom prst="rect">
              <a:avLst/>
            </a:prstGeom>
          </p:spPr>
        </p:pic>
        <p:sp>
          <p:nvSpPr>
            <p:cNvPr id="51" name="Rectangle 50">
              <a:extLst>
                <a:ext uri="{FF2B5EF4-FFF2-40B4-BE49-F238E27FC236}">
                  <a16:creationId xmlns:a16="http://schemas.microsoft.com/office/drawing/2014/main" id="{03683530-F60E-CD4E-BD3C-A241A8D5316D}"/>
                </a:ext>
              </a:extLst>
            </p:cNvPr>
            <p:cNvSpPr/>
            <p:nvPr/>
          </p:nvSpPr>
          <p:spPr>
            <a:xfrm>
              <a:off x="407179" y="6482901"/>
              <a:ext cx="6740352" cy="356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r>
                <a:rPr lang="en-US" sz="900" b="1" dirty="0">
                  <a:solidFill>
                    <a:schemeClr val="accent1"/>
                  </a:solidFill>
                </a:rPr>
                <a:t>Total time recommended to complete Action 3.2 activities</a:t>
              </a:r>
            </a:p>
          </p:txBody>
        </p:sp>
        <p:sp>
          <p:nvSpPr>
            <p:cNvPr id="3" name="Rectangle 2">
              <a:extLst>
                <a:ext uri="{FF2B5EF4-FFF2-40B4-BE49-F238E27FC236}">
                  <a16:creationId xmlns:a16="http://schemas.microsoft.com/office/drawing/2014/main" id="{A8780D99-039C-2747-A051-F9929A98AB45}"/>
                </a:ext>
              </a:extLst>
            </p:cNvPr>
            <p:cNvSpPr/>
            <p:nvPr/>
          </p:nvSpPr>
          <p:spPr>
            <a:xfrm>
              <a:off x="709750" y="6733774"/>
              <a:ext cx="6442746" cy="215900"/>
            </a:xfrm>
            <a:prstGeom prst="rect">
              <a:avLst/>
            </a:prstGeom>
          </p:spPr>
          <p:txBody>
            <a:bodyPr wrap="square" numCol="2">
              <a:noAutofit/>
            </a:bodyPr>
            <a:lstStyle/>
            <a:p>
              <a:pPr lvl="0">
                <a:spcAft>
                  <a:spcPts val="1000"/>
                </a:spcAft>
              </a:pPr>
              <a:r>
                <a:rPr lang="en-US" sz="900" dirty="0">
                  <a:solidFill>
                    <a:srgbClr val="1E4D59"/>
                  </a:solidFill>
                </a:rPr>
                <a:t>Total preparation time: </a:t>
              </a:r>
              <a:r>
                <a:rPr lang="en-US" sz="900" i="1" dirty="0">
                  <a:solidFill>
                    <a:srgbClr val="1E4D59"/>
                  </a:solidFill>
                </a:rPr>
                <a:t>10 minutes</a:t>
              </a:r>
              <a:br>
                <a:rPr lang="en-US" sz="900" i="1" dirty="0">
                  <a:solidFill>
                    <a:srgbClr val="1E4D59"/>
                  </a:solidFill>
                </a:rPr>
              </a:br>
              <a:r>
                <a:rPr lang="en-US" sz="900" dirty="0">
                  <a:solidFill>
                    <a:srgbClr val="1E4D59"/>
                  </a:solidFill>
                </a:rPr>
                <a:t>Total running time: </a:t>
              </a:r>
              <a:r>
                <a:rPr lang="en-US" sz="900" i="1" dirty="0">
                  <a:solidFill>
                    <a:srgbClr val="1E4D59"/>
                  </a:solidFill>
                </a:rPr>
                <a:t>1 hour</a:t>
              </a:r>
            </a:p>
          </p:txBody>
        </p:sp>
        <p:cxnSp>
          <p:nvCxnSpPr>
            <p:cNvPr id="7" name="Straight Connector 6">
              <a:extLst>
                <a:ext uri="{FF2B5EF4-FFF2-40B4-BE49-F238E27FC236}">
                  <a16:creationId xmlns:a16="http://schemas.microsoft.com/office/drawing/2014/main" id="{CE54C668-4F03-9A4A-9216-91B132B43593}"/>
                </a:ext>
              </a:extLst>
            </p:cNvPr>
            <p:cNvCxnSpPr/>
            <p:nvPr/>
          </p:nvCxnSpPr>
          <p:spPr>
            <a:xfrm>
              <a:off x="390131" y="6482901"/>
              <a:ext cx="6757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87026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57C48-6A10-644F-B70F-A100257726CD}"/>
              </a:ext>
            </a:extLst>
          </p:cNvPr>
          <p:cNvSpPr>
            <a:spLocks noGrp="1"/>
          </p:cNvSpPr>
          <p:nvPr>
            <p:ph type="title"/>
          </p:nvPr>
        </p:nvSpPr>
        <p:spPr>
          <a:xfrm>
            <a:off x="1527174" y="390525"/>
            <a:ext cx="5638799" cy="1136650"/>
          </a:xfrm>
        </p:spPr>
        <p:txBody>
          <a:bodyPr lIns="144000" tIns="108000" anchor="ctr">
            <a:noAutofit/>
          </a:bodyPr>
          <a:lstStyle/>
          <a:p>
            <a:pPr lvl="0" defTabSz="457200">
              <a:lnSpc>
                <a:spcPct val="100000"/>
              </a:lnSpc>
              <a:spcBef>
                <a:spcPts val="0"/>
              </a:spcBef>
            </a:pPr>
            <a:r>
              <a:rPr lang="en-US" sz="2800" b="1" dirty="0">
                <a:solidFill>
                  <a:schemeClr val="accent1"/>
                </a:solidFill>
                <a:ea typeface="+mn-ea"/>
                <a:cs typeface="Gill Sans Nova Ultra Bold" panose="020F0502020204030204" pitchFamily="34" charset="0"/>
              </a:rPr>
              <a:t>Developing ‘How Might We’ statements (HMWs)</a:t>
            </a:r>
            <a:endParaRPr lang="en-US" b="1" dirty="0">
              <a:solidFill>
                <a:schemeClr val="accent1"/>
              </a:solidFill>
              <a:cs typeface="Gill Sans Nova Ultra Bold" panose="020F0502020204030204" pitchFamily="34" charset="0"/>
            </a:endParaRPr>
          </a:p>
        </p:txBody>
      </p:sp>
      <p:sp>
        <p:nvSpPr>
          <p:cNvPr id="4" name="Footer Placeholder 3">
            <a:extLst>
              <a:ext uri="{FF2B5EF4-FFF2-40B4-BE49-F238E27FC236}">
                <a16:creationId xmlns:a16="http://schemas.microsoft.com/office/drawing/2014/main" id="{B43C581F-502D-8444-99B2-529104FD612C}"/>
              </a:ext>
            </a:extLst>
          </p:cNvPr>
          <p:cNvSpPr>
            <a:spLocks noGrp="1"/>
          </p:cNvSpPr>
          <p:nvPr>
            <p:ph type="ftr" sz="quarter" idx="11"/>
          </p:nvPr>
        </p:nvSpPr>
        <p:spPr/>
        <p:txBody>
          <a:bodyPr/>
          <a:lstStyle/>
          <a:p>
            <a:r>
              <a:rPr lang="en-AU" dirty="0"/>
              <a:t>Global Disaster Preparedness Center  |  Designing Solutions for Urban Community Resilience</a:t>
            </a:r>
            <a:endParaRPr lang="en-US" dirty="0"/>
          </a:p>
        </p:txBody>
      </p:sp>
      <p:sp>
        <p:nvSpPr>
          <p:cNvPr id="5" name="Slide Number Placeholder 4">
            <a:extLst>
              <a:ext uri="{FF2B5EF4-FFF2-40B4-BE49-F238E27FC236}">
                <a16:creationId xmlns:a16="http://schemas.microsoft.com/office/drawing/2014/main" id="{981D3E95-BB45-9E40-9397-5B3D5DBE21D7}"/>
              </a:ext>
            </a:extLst>
          </p:cNvPr>
          <p:cNvSpPr>
            <a:spLocks noGrp="1"/>
          </p:cNvSpPr>
          <p:nvPr>
            <p:ph type="sldNum" sz="quarter" idx="12"/>
          </p:nvPr>
        </p:nvSpPr>
        <p:spPr/>
        <p:txBody>
          <a:bodyPr/>
          <a:lstStyle/>
          <a:p>
            <a:fld id="{3332C684-C74E-B44D-82B0-F0756951FDF2}" type="slidenum">
              <a:rPr lang="en-US" smtClean="0"/>
              <a:t>7</a:t>
            </a:fld>
            <a:endParaRPr lang="en-US" dirty="0"/>
          </a:p>
        </p:txBody>
      </p:sp>
      <p:sp>
        <p:nvSpPr>
          <p:cNvPr id="61" name="Rectangle 60">
            <a:extLst>
              <a:ext uri="{FF2B5EF4-FFF2-40B4-BE49-F238E27FC236}">
                <a16:creationId xmlns:a16="http://schemas.microsoft.com/office/drawing/2014/main" id="{88DE1E30-85FE-CC4B-9035-DD9FEBAE08FC}"/>
              </a:ext>
            </a:extLst>
          </p:cNvPr>
          <p:cNvSpPr/>
          <p:nvPr/>
        </p:nvSpPr>
        <p:spPr>
          <a:xfrm>
            <a:off x="390525" y="3496060"/>
            <a:ext cx="3389314" cy="2162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lvl="0">
              <a:spcAft>
                <a:spcPts val="1000"/>
              </a:spcAft>
            </a:pPr>
            <a:r>
              <a:rPr lang="en-US" sz="1400" b="1" dirty="0">
                <a:solidFill>
                  <a:schemeClr val="accent1"/>
                </a:solidFill>
              </a:rPr>
              <a:t>Key points for facilitators  </a:t>
            </a:r>
            <a:endParaRPr lang="en-US" sz="1400" dirty="0">
              <a:solidFill>
                <a:schemeClr val="accent1"/>
              </a:solidFill>
            </a:endParaRPr>
          </a:p>
          <a:p>
            <a:pPr marL="213750" indent="-213750">
              <a:spcAft>
                <a:spcPts val="400"/>
              </a:spcAft>
              <a:buFont typeface="Arial" panose="020B0604020202020204" pitchFamily="34" charset="0"/>
              <a:buChar char="•"/>
            </a:pPr>
            <a:r>
              <a:rPr lang="en-US" sz="1000" dirty="0">
                <a:solidFill>
                  <a:schemeClr val="accent1"/>
                </a:solidFill>
              </a:rPr>
              <a:t>The HMW statements might need some extra editing after the participants have developed them, to ensure they are pitched at the right level for successful brainstorming </a:t>
            </a:r>
          </a:p>
          <a:p>
            <a:pPr lvl="0">
              <a:spcBef>
                <a:spcPts val="1000"/>
              </a:spcBef>
              <a:spcAft>
                <a:spcPts val="1000"/>
              </a:spcAft>
            </a:pPr>
            <a:r>
              <a:rPr lang="en-US" sz="1400" b="1" dirty="0">
                <a:solidFill>
                  <a:srgbClr val="1E4D59"/>
                </a:solidFill>
              </a:rPr>
              <a:t>Key learning points </a:t>
            </a:r>
            <a:endParaRPr lang="en-US" sz="1400" dirty="0">
              <a:solidFill>
                <a:srgbClr val="1E4D59"/>
              </a:solidFill>
            </a:endParaRPr>
          </a:p>
          <a:p>
            <a:pPr marL="213750" lvl="0" indent="-213750">
              <a:spcAft>
                <a:spcPts val="400"/>
              </a:spcAft>
              <a:buFont typeface="Arial" panose="020B0604020202020204" pitchFamily="34" charset="0"/>
              <a:buChar char="•"/>
            </a:pPr>
            <a:r>
              <a:rPr lang="en-US" sz="1000" dirty="0">
                <a:solidFill>
                  <a:srgbClr val="1E4D59"/>
                </a:solidFill>
              </a:rPr>
              <a:t>HMW statements are designed to be the starting point for brainstorming ideas that can help to address the challenges</a:t>
            </a:r>
          </a:p>
        </p:txBody>
      </p:sp>
      <p:sp>
        <p:nvSpPr>
          <p:cNvPr id="62" name="Rectangle 61">
            <a:extLst>
              <a:ext uri="{FF2B5EF4-FFF2-40B4-BE49-F238E27FC236}">
                <a16:creationId xmlns:a16="http://schemas.microsoft.com/office/drawing/2014/main" id="{9089D42D-9943-E745-AEC5-E6098CAB5D16}"/>
              </a:ext>
            </a:extLst>
          </p:cNvPr>
          <p:cNvSpPr/>
          <p:nvPr/>
        </p:nvSpPr>
        <p:spPr>
          <a:xfrm>
            <a:off x="390525" y="6562249"/>
            <a:ext cx="3389314" cy="3620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noAutofit/>
          </a:bodyPr>
          <a:lstStyle/>
          <a:p>
            <a:pPr lvl="0">
              <a:spcAft>
                <a:spcPts val="600"/>
              </a:spcAft>
            </a:pPr>
            <a:r>
              <a:rPr lang="en-US" sz="1400" b="1" dirty="0">
                <a:solidFill>
                  <a:schemeClr val="accent1"/>
                </a:solidFill>
              </a:rPr>
              <a:t>Process</a:t>
            </a:r>
            <a:endParaRPr lang="en-US" sz="1000" dirty="0">
              <a:solidFill>
                <a:schemeClr val="accent1"/>
              </a:solidFill>
            </a:endParaRPr>
          </a:p>
          <a:p>
            <a:pPr marL="228600" indent="-228600">
              <a:spcAft>
                <a:spcPts val="600"/>
              </a:spcAft>
              <a:buFont typeface="+mj-lt"/>
              <a:buAutoNum type="arabicPeriod"/>
            </a:pPr>
            <a:r>
              <a:rPr lang="en-US" sz="1000" dirty="0">
                <a:solidFill>
                  <a:schemeClr val="accent1"/>
                </a:solidFill>
              </a:rPr>
              <a:t>Explain that we are going to turn our prioritised challenges (from Activity 3.1.1) into ‘How Might We’ (HMW) statements, which will help us to brainstorm solutions. </a:t>
            </a:r>
          </a:p>
          <a:p>
            <a:pPr marL="228600" indent="-228600">
              <a:spcAft>
                <a:spcPts val="600"/>
              </a:spcAft>
              <a:buFont typeface="+mj-lt"/>
              <a:buAutoNum type="arabicPeriod"/>
            </a:pPr>
            <a:r>
              <a:rPr lang="en-NZ" sz="1000" dirty="0">
                <a:solidFill>
                  <a:schemeClr val="accent1"/>
                </a:solidFill>
              </a:rPr>
              <a:t>To create HMWs, you reframe the challenges that you have identified in mapping out the stresses and shocks during the CWA / EVCA. Take each challenge statement (there should ideally be one per table group) and ask participants to rephrase the challenge into an opportunity, which begins with the phrase ‘how might we’.  They may come up with more than one for each challenge. Use post-its to draft different HMWs. Give them 10 minutes for this.</a:t>
            </a:r>
          </a:p>
          <a:p>
            <a:pPr marL="228600" indent="-228600">
              <a:spcAft>
                <a:spcPts val="600"/>
              </a:spcAft>
              <a:buFont typeface="+mj-lt"/>
              <a:buAutoNum type="arabicPeriod"/>
            </a:pPr>
            <a:r>
              <a:rPr lang="en-NZ" sz="1000" dirty="0">
                <a:solidFill>
                  <a:schemeClr val="accent1"/>
                </a:solidFill>
              </a:rPr>
              <a:t>Share that the HMW statements need to be broad enough that there are a wide range of solutions but narrow enough that the team has some helpful boundaries within which to come up with new solutions. </a:t>
            </a:r>
            <a:endParaRPr lang="en-NZ" sz="1000" i="1" dirty="0">
              <a:solidFill>
                <a:schemeClr val="accent1"/>
              </a:solidFill>
            </a:endParaRPr>
          </a:p>
        </p:txBody>
      </p:sp>
      <p:sp>
        <p:nvSpPr>
          <p:cNvPr id="63" name="Rectangle 62">
            <a:extLst>
              <a:ext uri="{FF2B5EF4-FFF2-40B4-BE49-F238E27FC236}">
                <a16:creationId xmlns:a16="http://schemas.microsoft.com/office/drawing/2014/main" id="{D28B115B-2A4A-E844-BC12-B7F1C89E1683}"/>
              </a:ext>
            </a:extLst>
          </p:cNvPr>
          <p:cNvSpPr/>
          <p:nvPr/>
        </p:nvSpPr>
        <p:spPr>
          <a:xfrm>
            <a:off x="3770391" y="6562249"/>
            <a:ext cx="3389314" cy="3620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noAutofit/>
          </a:bodyPr>
          <a:lstStyle/>
          <a:p>
            <a:pPr lvl="0">
              <a:spcAft>
                <a:spcPts val="600"/>
              </a:spcAft>
            </a:pPr>
            <a:r>
              <a:rPr lang="en-US" sz="1400" b="1" dirty="0">
                <a:solidFill>
                  <a:srgbClr val="1E4D59"/>
                </a:solidFill>
              </a:rPr>
              <a:t> </a:t>
            </a:r>
            <a:endParaRPr lang="en-US" sz="1000" dirty="0">
              <a:solidFill>
                <a:srgbClr val="1E4D59"/>
              </a:solidFill>
            </a:endParaRPr>
          </a:p>
          <a:p>
            <a:pPr marL="407988">
              <a:spcAft>
                <a:spcPts val="600"/>
              </a:spcAft>
            </a:pPr>
            <a:r>
              <a:rPr lang="en-NZ" sz="1000" dirty="0">
                <a:solidFill>
                  <a:schemeClr val="accent1"/>
                </a:solidFill>
              </a:rPr>
              <a:t>For example: </a:t>
            </a:r>
          </a:p>
          <a:p>
            <a:pPr marL="407988"/>
            <a:r>
              <a:rPr lang="en-NZ" sz="1000" i="1" dirty="0">
                <a:solidFill>
                  <a:schemeClr val="accent1"/>
                </a:solidFill>
              </a:rPr>
              <a:t>Too narrow </a:t>
            </a:r>
            <a:r>
              <a:rPr lang="en-NZ" sz="1000" dirty="0">
                <a:solidFill>
                  <a:schemeClr val="accent1"/>
                </a:solidFill>
              </a:rPr>
              <a:t>– ‘HMW create a cone to eat ice cream without dripping?’</a:t>
            </a:r>
          </a:p>
          <a:p>
            <a:pPr marL="407988"/>
            <a:r>
              <a:rPr lang="en-NZ" sz="1000" i="1" dirty="0">
                <a:solidFill>
                  <a:schemeClr val="accent1"/>
                </a:solidFill>
              </a:rPr>
              <a:t>Too broad </a:t>
            </a:r>
            <a:r>
              <a:rPr lang="en-NZ" sz="1000" dirty="0">
                <a:solidFill>
                  <a:schemeClr val="accent1"/>
                </a:solidFill>
              </a:rPr>
              <a:t>– ‘HMW redesign dessert?’</a:t>
            </a:r>
          </a:p>
          <a:p>
            <a:pPr marL="407988"/>
            <a:r>
              <a:rPr lang="en-NZ" sz="1000" i="1" dirty="0">
                <a:solidFill>
                  <a:schemeClr val="accent1"/>
                </a:solidFill>
              </a:rPr>
              <a:t>Just right </a:t>
            </a:r>
            <a:r>
              <a:rPr lang="en-NZ" sz="1000" dirty="0">
                <a:solidFill>
                  <a:schemeClr val="accent1"/>
                </a:solidFill>
              </a:rPr>
              <a:t>– ‘HMW redesign ice cream to be more portable?’</a:t>
            </a:r>
          </a:p>
          <a:p>
            <a:pPr marL="407988"/>
            <a:endParaRPr lang="en-US" sz="900" dirty="0">
              <a:solidFill>
                <a:schemeClr val="accent1"/>
              </a:solidFill>
            </a:endParaRPr>
          </a:p>
          <a:p>
            <a:pPr marL="228600" indent="-228600">
              <a:spcAft>
                <a:spcPts val="600"/>
              </a:spcAft>
              <a:buFont typeface="+mj-lt"/>
              <a:buAutoNum type="arabicPeriod" startAt="4"/>
            </a:pPr>
            <a:r>
              <a:rPr lang="en-NZ" sz="1000" dirty="0">
                <a:solidFill>
                  <a:schemeClr val="accent1"/>
                </a:solidFill>
              </a:rPr>
              <a:t>Once each group has developed at least one HMW statement for their challenge, get each group to share back with the rest of the room. Prompt with questions:</a:t>
            </a:r>
          </a:p>
          <a:p>
            <a:pPr marL="685800" lvl="1" indent="-228600">
              <a:spcAft>
                <a:spcPts val="600"/>
              </a:spcAft>
              <a:buFont typeface="+mj-lt"/>
              <a:buAutoNum type="alphaLcParenR"/>
            </a:pPr>
            <a:r>
              <a:rPr lang="en-NZ" sz="1000" i="1" dirty="0">
                <a:solidFill>
                  <a:schemeClr val="accent1"/>
                </a:solidFill>
              </a:rPr>
              <a:t>Can we see that this is now an opportunity area and not just a problem statement or challenge? </a:t>
            </a:r>
          </a:p>
          <a:p>
            <a:pPr marL="685800" lvl="1" indent="-228600">
              <a:spcAft>
                <a:spcPts val="600"/>
              </a:spcAft>
              <a:buFont typeface="+mj-lt"/>
              <a:buAutoNum type="alphaLcParenR"/>
            </a:pPr>
            <a:r>
              <a:rPr lang="en-NZ" sz="1000" i="1" dirty="0">
                <a:solidFill>
                  <a:schemeClr val="accent1"/>
                </a:solidFill>
              </a:rPr>
              <a:t>Is it pitched at the right level i.e is not too narrow or too broad?</a:t>
            </a:r>
          </a:p>
          <a:p>
            <a:pPr marL="685800" lvl="1" indent="-228600">
              <a:spcAft>
                <a:spcPts val="600"/>
              </a:spcAft>
              <a:buFont typeface="+mj-lt"/>
              <a:buAutoNum type="alphaLcParenR"/>
            </a:pPr>
            <a:r>
              <a:rPr lang="en-NZ" sz="1000" i="1" dirty="0">
                <a:solidFill>
                  <a:schemeClr val="accent1"/>
                </a:solidFill>
              </a:rPr>
              <a:t>Will it allow for a variety of solutions? </a:t>
            </a:r>
          </a:p>
          <a:p>
            <a:pPr marL="228600" indent="-228600">
              <a:spcAft>
                <a:spcPts val="600"/>
              </a:spcAft>
              <a:buFont typeface="+mj-lt"/>
              <a:buAutoNum type="arabicPeriod" startAt="6"/>
            </a:pPr>
            <a:r>
              <a:rPr lang="en-AU" sz="1000" dirty="0">
                <a:solidFill>
                  <a:schemeClr val="accent1"/>
                </a:solidFill>
              </a:rPr>
              <a:t>As a full group, decide on the final version of each HMW statement and write each one up in large lettering on a piece of flipchart paper. They will be used in the following session for brainstorming. </a:t>
            </a:r>
            <a:endParaRPr lang="en-NZ" sz="1000" dirty="0">
              <a:solidFill>
                <a:schemeClr val="accent1"/>
              </a:solidFill>
            </a:endParaRPr>
          </a:p>
          <a:p>
            <a:pPr marL="228600" indent="-228600">
              <a:spcAft>
                <a:spcPts val="600"/>
              </a:spcAft>
              <a:buFont typeface="+mj-lt"/>
              <a:buAutoNum type="arabicPeriod" startAt="6"/>
            </a:pPr>
            <a:endParaRPr lang="en-NZ" sz="1000" dirty="0">
              <a:solidFill>
                <a:schemeClr val="accent1"/>
              </a:solidFill>
            </a:endParaRPr>
          </a:p>
          <a:p>
            <a:pPr marL="228600" indent="-228600">
              <a:spcAft>
                <a:spcPts val="600"/>
              </a:spcAft>
              <a:buFont typeface="+mj-lt"/>
              <a:buAutoNum type="arabicPeriod" startAt="6"/>
            </a:pPr>
            <a:endParaRPr lang="en-US" sz="1000" dirty="0">
              <a:solidFill>
                <a:schemeClr val="accent1"/>
              </a:solidFill>
            </a:endParaRPr>
          </a:p>
          <a:p>
            <a:pPr marL="685800" lvl="1" indent="-228600">
              <a:spcAft>
                <a:spcPts val="600"/>
              </a:spcAft>
              <a:buFont typeface="+mj-lt"/>
              <a:buAutoNum type="alphaLcParenR"/>
            </a:pPr>
            <a:endParaRPr lang="en-NZ" sz="1000" dirty="0">
              <a:solidFill>
                <a:schemeClr val="accent1"/>
              </a:solidFill>
            </a:endParaRPr>
          </a:p>
        </p:txBody>
      </p:sp>
      <p:grpSp>
        <p:nvGrpSpPr>
          <p:cNvPr id="18" name="Group 17">
            <a:extLst>
              <a:ext uri="{FF2B5EF4-FFF2-40B4-BE49-F238E27FC236}">
                <a16:creationId xmlns:a16="http://schemas.microsoft.com/office/drawing/2014/main" id="{32714971-D0AB-BD4D-8FAF-3631C74BA9E6}"/>
              </a:ext>
            </a:extLst>
          </p:cNvPr>
          <p:cNvGrpSpPr/>
          <p:nvPr/>
        </p:nvGrpSpPr>
        <p:grpSpPr>
          <a:xfrm>
            <a:off x="4556972" y="166371"/>
            <a:ext cx="2612180" cy="251589"/>
            <a:chOff x="4556972" y="166371"/>
            <a:chExt cx="2612180" cy="251589"/>
          </a:xfrm>
        </p:grpSpPr>
        <p:pic>
          <p:nvPicPr>
            <p:cNvPr id="19" name="Picture 18">
              <a:extLst>
                <a:ext uri="{FF2B5EF4-FFF2-40B4-BE49-F238E27FC236}">
                  <a16:creationId xmlns:a16="http://schemas.microsoft.com/office/drawing/2014/main" id="{15FFB6F1-69DD-B74D-9C94-E73BE89A3E2C}"/>
                </a:ext>
              </a:extLst>
            </p:cNvPr>
            <p:cNvPicPr>
              <a:picLocks noChangeAspect="1"/>
            </p:cNvPicPr>
            <p:nvPr/>
          </p:nvPicPr>
          <p:blipFill>
            <a:blip r:embed="rId2"/>
            <a:stretch>
              <a:fillRect/>
            </a:stretch>
          </p:blipFill>
          <p:spPr>
            <a:xfrm>
              <a:off x="4556972" y="166371"/>
              <a:ext cx="199893" cy="251589"/>
            </a:xfrm>
            <a:prstGeom prst="rect">
              <a:avLst/>
            </a:prstGeom>
          </p:spPr>
        </p:pic>
        <p:pic>
          <p:nvPicPr>
            <p:cNvPr id="22" name="Picture 21">
              <a:extLst>
                <a:ext uri="{FF2B5EF4-FFF2-40B4-BE49-F238E27FC236}">
                  <a16:creationId xmlns:a16="http://schemas.microsoft.com/office/drawing/2014/main" id="{47262418-2D81-5E40-A9AF-A432AD7AD24B}"/>
                </a:ext>
              </a:extLst>
            </p:cNvPr>
            <p:cNvPicPr>
              <a:picLocks noChangeAspect="1"/>
            </p:cNvPicPr>
            <p:nvPr/>
          </p:nvPicPr>
          <p:blipFill>
            <a:blip r:embed="rId3"/>
            <a:stretch>
              <a:fillRect/>
            </a:stretch>
          </p:blipFill>
          <p:spPr>
            <a:xfrm>
              <a:off x="5522581" y="173265"/>
              <a:ext cx="206785" cy="237803"/>
            </a:xfrm>
            <a:prstGeom prst="rect">
              <a:avLst/>
            </a:prstGeom>
          </p:spPr>
        </p:pic>
        <p:pic>
          <p:nvPicPr>
            <p:cNvPr id="23" name="Picture 22">
              <a:extLst>
                <a:ext uri="{FF2B5EF4-FFF2-40B4-BE49-F238E27FC236}">
                  <a16:creationId xmlns:a16="http://schemas.microsoft.com/office/drawing/2014/main" id="{EEAB9CCC-2865-D846-9152-1FEAB8380371}"/>
                </a:ext>
              </a:extLst>
            </p:cNvPr>
            <p:cNvPicPr>
              <a:picLocks noChangeAspect="1"/>
            </p:cNvPicPr>
            <p:nvPr/>
          </p:nvPicPr>
          <p:blipFill>
            <a:blip r:embed="rId4"/>
            <a:stretch>
              <a:fillRect/>
            </a:stretch>
          </p:blipFill>
          <p:spPr>
            <a:xfrm>
              <a:off x="6907224" y="180515"/>
              <a:ext cx="261928" cy="206785"/>
            </a:xfrm>
            <a:prstGeom prst="rect">
              <a:avLst/>
            </a:prstGeom>
          </p:spPr>
        </p:pic>
        <p:sp>
          <p:nvSpPr>
            <p:cNvPr id="24" name="Rectangle 23">
              <a:extLst>
                <a:ext uri="{FF2B5EF4-FFF2-40B4-BE49-F238E27FC236}">
                  <a16:creationId xmlns:a16="http://schemas.microsoft.com/office/drawing/2014/main" id="{C1AAAD37-8E60-5540-8E2E-943881FEFB60}"/>
                </a:ext>
              </a:extLst>
            </p:cNvPr>
            <p:cNvSpPr/>
            <p:nvPr/>
          </p:nvSpPr>
          <p:spPr>
            <a:xfrm>
              <a:off x="4817011"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U1</a:t>
              </a:r>
            </a:p>
          </p:txBody>
        </p:sp>
        <p:sp>
          <p:nvSpPr>
            <p:cNvPr id="25" name="Rectangle 24">
              <a:extLst>
                <a:ext uri="{FF2B5EF4-FFF2-40B4-BE49-F238E27FC236}">
                  <a16:creationId xmlns:a16="http://schemas.microsoft.com/office/drawing/2014/main" id="{24098E04-04D3-4B4A-AE09-1F96E214EA3F}"/>
                </a:ext>
              </a:extLst>
            </p:cNvPr>
            <p:cNvSpPr/>
            <p:nvPr/>
          </p:nvSpPr>
          <p:spPr>
            <a:xfrm>
              <a:off x="5092185"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U2</a:t>
              </a:r>
            </a:p>
          </p:txBody>
        </p:sp>
        <p:grpSp>
          <p:nvGrpSpPr>
            <p:cNvPr id="26" name="Group 25">
              <a:extLst>
                <a:ext uri="{FF2B5EF4-FFF2-40B4-BE49-F238E27FC236}">
                  <a16:creationId xmlns:a16="http://schemas.microsoft.com/office/drawing/2014/main" id="{2A0E73BB-D4AB-7B42-9338-F34C7124BC18}"/>
                </a:ext>
              </a:extLst>
            </p:cNvPr>
            <p:cNvGrpSpPr/>
            <p:nvPr/>
          </p:nvGrpSpPr>
          <p:grpSpPr>
            <a:xfrm>
              <a:off x="5797754" y="219189"/>
              <a:ext cx="883274" cy="165434"/>
              <a:chOff x="5797754" y="431068"/>
              <a:chExt cx="883274" cy="165434"/>
            </a:xfrm>
          </p:grpSpPr>
          <p:sp>
            <p:nvSpPr>
              <p:cNvPr id="32" name="Hexagon 180">
                <a:extLst>
                  <a:ext uri="{FF2B5EF4-FFF2-40B4-BE49-F238E27FC236}">
                    <a16:creationId xmlns:a16="http://schemas.microsoft.com/office/drawing/2014/main" id="{7EBF5456-08C1-B249-9819-CB53058FB01A}"/>
                  </a:ext>
                </a:extLst>
              </p:cNvPr>
              <p:cNvSpPr/>
              <p:nvPr/>
            </p:nvSpPr>
            <p:spPr>
              <a:xfrm>
                <a:off x="5797754"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Hexagon 180">
                <a:extLst>
                  <a:ext uri="{FF2B5EF4-FFF2-40B4-BE49-F238E27FC236}">
                    <a16:creationId xmlns:a16="http://schemas.microsoft.com/office/drawing/2014/main" id="{0DFA9A1A-6C85-5C49-814B-69DAC7F1E1E9}"/>
                  </a:ext>
                </a:extLst>
              </p:cNvPr>
              <p:cNvSpPr/>
              <p:nvPr/>
            </p:nvSpPr>
            <p:spPr>
              <a:xfrm>
                <a:off x="6032500"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180">
                <a:extLst>
                  <a:ext uri="{FF2B5EF4-FFF2-40B4-BE49-F238E27FC236}">
                    <a16:creationId xmlns:a16="http://schemas.microsoft.com/office/drawing/2014/main" id="{6DC26EC7-14BC-6A46-B58D-CA877A20D7F2}"/>
                  </a:ext>
                </a:extLst>
              </p:cNvPr>
              <p:cNvSpPr/>
              <p:nvPr/>
            </p:nvSpPr>
            <p:spPr>
              <a:xfrm>
                <a:off x="6501993"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Hexagon 180">
                <a:extLst>
                  <a:ext uri="{FF2B5EF4-FFF2-40B4-BE49-F238E27FC236}">
                    <a16:creationId xmlns:a16="http://schemas.microsoft.com/office/drawing/2014/main" id="{8BB7925A-C772-4D49-81B4-9D4D281FFCF6}"/>
                  </a:ext>
                </a:extLst>
              </p:cNvPr>
              <p:cNvSpPr/>
              <p:nvPr/>
            </p:nvSpPr>
            <p:spPr>
              <a:xfrm>
                <a:off x="6267246"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E5F0F04E-E944-A748-B98B-DE34C4EE7EE3}"/>
                </a:ext>
              </a:extLst>
            </p:cNvPr>
            <p:cNvGrpSpPr/>
            <p:nvPr/>
          </p:nvGrpSpPr>
          <p:grpSpPr>
            <a:xfrm>
              <a:off x="5797754" y="219189"/>
              <a:ext cx="879331" cy="160053"/>
              <a:chOff x="5797754" y="219189"/>
              <a:chExt cx="879331" cy="160053"/>
            </a:xfrm>
          </p:grpSpPr>
          <p:sp>
            <p:nvSpPr>
              <p:cNvPr id="28" name="TextBox 27">
                <a:extLst>
                  <a:ext uri="{FF2B5EF4-FFF2-40B4-BE49-F238E27FC236}">
                    <a16:creationId xmlns:a16="http://schemas.microsoft.com/office/drawing/2014/main" id="{4A7AA003-D5B4-5347-B5F0-F442C1C739E4}"/>
                  </a:ext>
                </a:extLst>
              </p:cNvPr>
              <p:cNvSpPr txBox="1"/>
              <p:nvPr/>
            </p:nvSpPr>
            <p:spPr>
              <a:xfrm>
                <a:off x="650331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6</a:t>
                </a:r>
              </a:p>
            </p:txBody>
          </p:sp>
          <p:sp>
            <p:nvSpPr>
              <p:cNvPr id="29" name="TextBox 28">
                <a:extLst>
                  <a:ext uri="{FF2B5EF4-FFF2-40B4-BE49-F238E27FC236}">
                    <a16:creationId xmlns:a16="http://schemas.microsoft.com/office/drawing/2014/main" id="{09422719-7CD8-BD41-B762-FDB3D236E636}"/>
                  </a:ext>
                </a:extLst>
              </p:cNvPr>
              <p:cNvSpPr txBox="1"/>
              <p:nvPr/>
            </p:nvSpPr>
            <p:spPr>
              <a:xfrm>
                <a:off x="6269398"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5</a:t>
                </a:r>
              </a:p>
            </p:txBody>
          </p:sp>
          <p:sp>
            <p:nvSpPr>
              <p:cNvPr id="30" name="TextBox 29">
                <a:extLst>
                  <a:ext uri="{FF2B5EF4-FFF2-40B4-BE49-F238E27FC236}">
                    <a16:creationId xmlns:a16="http://schemas.microsoft.com/office/drawing/2014/main" id="{708A971B-992A-7145-9EFE-65A79EC0D21E}"/>
                  </a:ext>
                </a:extLst>
              </p:cNvPr>
              <p:cNvSpPr txBox="1"/>
              <p:nvPr/>
            </p:nvSpPr>
            <p:spPr>
              <a:xfrm>
                <a:off x="6033576"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4</a:t>
                </a:r>
              </a:p>
            </p:txBody>
          </p:sp>
          <p:sp>
            <p:nvSpPr>
              <p:cNvPr id="31" name="TextBox 30">
                <a:extLst>
                  <a:ext uri="{FF2B5EF4-FFF2-40B4-BE49-F238E27FC236}">
                    <a16:creationId xmlns:a16="http://schemas.microsoft.com/office/drawing/2014/main" id="{BC2CA934-5A6A-934E-B746-4DA0A0782486}"/>
                  </a:ext>
                </a:extLst>
              </p:cNvPr>
              <p:cNvSpPr txBox="1"/>
              <p:nvPr/>
            </p:nvSpPr>
            <p:spPr>
              <a:xfrm>
                <a:off x="579775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3</a:t>
                </a:r>
              </a:p>
            </p:txBody>
          </p:sp>
        </p:grpSp>
      </p:grpSp>
      <p:sp>
        <p:nvSpPr>
          <p:cNvPr id="36" name="Rectangle 35">
            <a:extLst>
              <a:ext uri="{FF2B5EF4-FFF2-40B4-BE49-F238E27FC236}">
                <a16:creationId xmlns:a16="http://schemas.microsoft.com/office/drawing/2014/main" id="{8221E782-032F-E34E-80F2-922FC8B868C2}"/>
              </a:ext>
            </a:extLst>
          </p:cNvPr>
          <p:cNvSpPr/>
          <p:nvPr/>
        </p:nvSpPr>
        <p:spPr>
          <a:xfrm>
            <a:off x="5812639" y="442748"/>
            <a:ext cx="144000"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F4647532-F7DF-9948-9687-1B760071BA8A}"/>
              </a:ext>
            </a:extLst>
          </p:cNvPr>
          <p:cNvSpPr/>
          <p:nvPr/>
        </p:nvSpPr>
        <p:spPr>
          <a:xfrm>
            <a:off x="245481" y="666"/>
            <a:ext cx="1281693" cy="15456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nchorCtr="0"/>
          <a:lstStyle/>
          <a:p>
            <a:pPr algn="ctr"/>
            <a:r>
              <a:rPr lang="en-US" sz="1200" b="1" dirty="0">
                <a:solidFill>
                  <a:srgbClr val="1E4D59"/>
                </a:solidFill>
                <a:cs typeface="Gill Sans Nova Ultra Bold" panose="020F0502020204030204" pitchFamily="34" charset="0"/>
              </a:rPr>
              <a:t>Activity 3.2.1</a:t>
            </a:r>
            <a:endParaRPr lang="en-US" sz="1200" dirty="0"/>
          </a:p>
        </p:txBody>
      </p:sp>
      <p:pic>
        <p:nvPicPr>
          <p:cNvPr id="39" name="Picture 38">
            <a:extLst>
              <a:ext uri="{FF2B5EF4-FFF2-40B4-BE49-F238E27FC236}">
                <a16:creationId xmlns:a16="http://schemas.microsoft.com/office/drawing/2014/main" id="{E89E6698-D0D5-4744-B103-A1CEB062834C}"/>
              </a:ext>
            </a:extLst>
          </p:cNvPr>
          <p:cNvPicPr>
            <a:picLocks noChangeAspect="1"/>
          </p:cNvPicPr>
          <p:nvPr/>
        </p:nvPicPr>
        <p:blipFill>
          <a:blip r:embed="rId5"/>
          <a:stretch>
            <a:fillRect/>
          </a:stretch>
        </p:blipFill>
        <p:spPr>
          <a:xfrm>
            <a:off x="390524" y="463153"/>
            <a:ext cx="991607" cy="945841"/>
          </a:xfrm>
          <a:prstGeom prst="rect">
            <a:avLst/>
          </a:prstGeom>
        </p:spPr>
      </p:pic>
      <p:cxnSp>
        <p:nvCxnSpPr>
          <p:cNvPr id="37" name="Straight Connector 36">
            <a:extLst>
              <a:ext uri="{FF2B5EF4-FFF2-40B4-BE49-F238E27FC236}">
                <a16:creationId xmlns:a16="http://schemas.microsoft.com/office/drawing/2014/main" id="{B930181C-A574-364A-A058-CB21C14D6969}"/>
              </a:ext>
            </a:extLst>
          </p:cNvPr>
          <p:cNvCxnSpPr>
            <a:cxnSpLocks/>
          </p:cNvCxnSpPr>
          <p:nvPr/>
        </p:nvCxnSpPr>
        <p:spPr>
          <a:xfrm flipH="1">
            <a:off x="390524" y="6412066"/>
            <a:ext cx="3158219" cy="1"/>
          </a:xfrm>
          <a:prstGeom prst="line">
            <a:avLst/>
          </a:prstGeom>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F029ECC7-3A5D-D040-8A58-E77329E03D66}"/>
              </a:ext>
            </a:extLst>
          </p:cNvPr>
          <p:cNvSpPr/>
          <p:nvPr/>
        </p:nvSpPr>
        <p:spPr>
          <a:xfrm>
            <a:off x="836332" y="1858243"/>
            <a:ext cx="2928526" cy="144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pPr lvl="0">
              <a:spcAft>
                <a:spcPts val="2200"/>
              </a:spcAft>
            </a:pPr>
            <a:r>
              <a:rPr lang="en-US" sz="1000" dirty="0">
                <a:solidFill>
                  <a:schemeClr val="accent1"/>
                </a:solidFill>
              </a:rPr>
              <a:t>Difficulty: </a:t>
            </a:r>
            <a:r>
              <a:rPr lang="en-US" sz="1000" i="1" dirty="0">
                <a:solidFill>
                  <a:schemeClr val="accent1"/>
                </a:solidFill>
              </a:rPr>
              <a:t>Moderate</a:t>
            </a:r>
            <a:endParaRPr lang="en-US" sz="1000" dirty="0">
              <a:solidFill>
                <a:schemeClr val="accent1"/>
              </a:solidFill>
            </a:endParaRPr>
          </a:p>
          <a:p>
            <a:pPr lvl="0">
              <a:spcAft>
                <a:spcPts val="400"/>
              </a:spcAft>
            </a:pPr>
            <a:r>
              <a:rPr lang="en-US" sz="1000" dirty="0">
                <a:solidFill>
                  <a:schemeClr val="accent1"/>
                </a:solidFill>
              </a:rPr>
              <a:t>Preparation time: </a:t>
            </a:r>
            <a:r>
              <a:rPr lang="en-US" sz="1000" i="1" dirty="0">
                <a:solidFill>
                  <a:schemeClr val="accent1"/>
                </a:solidFill>
              </a:rPr>
              <a:t>5 minutes</a:t>
            </a:r>
          </a:p>
          <a:p>
            <a:pPr lvl="0">
              <a:spcAft>
                <a:spcPts val="2200"/>
              </a:spcAft>
            </a:pPr>
            <a:r>
              <a:rPr lang="en-US" sz="1000" dirty="0">
                <a:solidFill>
                  <a:schemeClr val="accent1"/>
                </a:solidFill>
              </a:rPr>
              <a:t>Running time: </a:t>
            </a:r>
            <a:r>
              <a:rPr lang="en-US" sz="1000" i="1" dirty="0">
                <a:solidFill>
                  <a:schemeClr val="accent1"/>
                </a:solidFill>
              </a:rPr>
              <a:t>30 minutes</a:t>
            </a:r>
            <a:endParaRPr lang="en-US" sz="1000" dirty="0">
              <a:solidFill>
                <a:schemeClr val="accent1"/>
              </a:solidFill>
            </a:endParaRPr>
          </a:p>
          <a:p>
            <a:pPr lvl="0">
              <a:spcAft>
                <a:spcPts val="1000"/>
              </a:spcAft>
            </a:pPr>
            <a:r>
              <a:rPr lang="en-US" sz="1000" dirty="0">
                <a:solidFill>
                  <a:schemeClr val="accent1"/>
                </a:solidFill>
              </a:rPr>
              <a:t>Materials: </a:t>
            </a:r>
            <a:r>
              <a:rPr lang="en-US" sz="1000" i="1" dirty="0">
                <a:solidFill>
                  <a:schemeClr val="accent1"/>
                </a:solidFill>
              </a:rPr>
              <a:t>Post-its, sharpies, flipchart paper, markers </a:t>
            </a:r>
          </a:p>
        </p:txBody>
      </p:sp>
      <p:grpSp>
        <p:nvGrpSpPr>
          <p:cNvPr id="41" name="Group 40">
            <a:extLst>
              <a:ext uri="{FF2B5EF4-FFF2-40B4-BE49-F238E27FC236}">
                <a16:creationId xmlns:a16="http://schemas.microsoft.com/office/drawing/2014/main" id="{F3CE0B95-818A-E045-91C1-BC443329F32A}"/>
              </a:ext>
            </a:extLst>
          </p:cNvPr>
          <p:cNvGrpSpPr/>
          <p:nvPr/>
        </p:nvGrpSpPr>
        <p:grpSpPr>
          <a:xfrm>
            <a:off x="414768" y="1803007"/>
            <a:ext cx="373637" cy="297960"/>
            <a:chOff x="409362" y="2090841"/>
            <a:chExt cx="487634" cy="388868"/>
          </a:xfrm>
        </p:grpSpPr>
        <p:sp>
          <p:nvSpPr>
            <p:cNvPr id="42" name="Rectangle 41">
              <a:extLst>
                <a:ext uri="{FF2B5EF4-FFF2-40B4-BE49-F238E27FC236}">
                  <a16:creationId xmlns:a16="http://schemas.microsoft.com/office/drawing/2014/main" id="{E55794DB-EEE4-974F-9AA8-9027FF355B85}"/>
                </a:ext>
              </a:extLst>
            </p:cNvPr>
            <p:cNvSpPr/>
            <p:nvPr/>
          </p:nvSpPr>
          <p:spPr>
            <a:xfrm>
              <a:off x="767626" y="2090841"/>
              <a:ext cx="129370" cy="38886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3" name="Rectangle 42">
              <a:extLst>
                <a:ext uri="{FF2B5EF4-FFF2-40B4-BE49-F238E27FC236}">
                  <a16:creationId xmlns:a16="http://schemas.microsoft.com/office/drawing/2014/main" id="{664223FA-8AFC-E748-BDE1-27FBEFC789CE}"/>
                </a:ext>
              </a:extLst>
            </p:cNvPr>
            <p:cNvSpPr/>
            <p:nvPr/>
          </p:nvSpPr>
          <p:spPr>
            <a:xfrm>
              <a:off x="409362" y="2363048"/>
              <a:ext cx="129370" cy="116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B25920A1-1C4C-8B4F-BB37-C701CEF192B0}"/>
                </a:ext>
              </a:extLst>
            </p:cNvPr>
            <p:cNvSpPr/>
            <p:nvPr/>
          </p:nvSpPr>
          <p:spPr>
            <a:xfrm>
              <a:off x="587587" y="2246388"/>
              <a:ext cx="129370" cy="2333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5" name="Picture 44">
            <a:extLst>
              <a:ext uri="{FF2B5EF4-FFF2-40B4-BE49-F238E27FC236}">
                <a16:creationId xmlns:a16="http://schemas.microsoft.com/office/drawing/2014/main" id="{EE6B7FE6-F9DE-4145-B29C-38CFCFD6947B}"/>
              </a:ext>
            </a:extLst>
          </p:cNvPr>
          <p:cNvPicPr>
            <a:picLocks noChangeAspect="1"/>
          </p:cNvPicPr>
          <p:nvPr/>
        </p:nvPicPr>
        <p:blipFill>
          <a:blip r:embed="rId6"/>
          <a:stretch>
            <a:fillRect/>
          </a:stretch>
        </p:blipFill>
        <p:spPr>
          <a:xfrm>
            <a:off x="441510" y="2364826"/>
            <a:ext cx="357387" cy="357387"/>
          </a:xfrm>
          <a:prstGeom prst="rect">
            <a:avLst/>
          </a:prstGeom>
        </p:spPr>
      </p:pic>
      <p:pic>
        <p:nvPicPr>
          <p:cNvPr id="46" name="Picture 45">
            <a:extLst>
              <a:ext uri="{FF2B5EF4-FFF2-40B4-BE49-F238E27FC236}">
                <a16:creationId xmlns:a16="http://schemas.microsoft.com/office/drawing/2014/main" id="{9BDAC582-A1FC-AA4A-AEDA-239D99CECE7E}"/>
              </a:ext>
            </a:extLst>
          </p:cNvPr>
          <p:cNvPicPr>
            <a:picLocks noChangeAspect="1"/>
          </p:cNvPicPr>
          <p:nvPr/>
        </p:nvPicPr>
        <p:blipFill>
          <a:blip r:embed="rId7"/>
          <a:stretch>
            <a:fillRect/>
          </a:stretch>
        </p:blipFill>
        <p:spPr>
          <a:xfrm>
            <a:off x="441510" y="2952578"/>
            <a:ext cx="353147" cy="335490"/>
          </a:xfrm>
          <a:prstGeom prst="rect">
            <a:avLst/>
          </a:prstGeom>
        </p:spPr>
      </p:pic>
    </p:spTree>
    <p:extLst>
      <p:ext uri="{BB962C8B-B14F-4D97-AF65-F5344CB8AC3E}">
        <p14:creationId xmlns:p14="http://schemas.microsoft.com/office/powerpoint/2010/main" val="3489105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43C581F-502D-8444-99B2-529104FD612C}"/>
              </a:ext>
            </a:extLst>
          </p:cNvPr>
          <p:cNvSpPr>
            <a:spLocks noGrp="1"/>
          </p:cNvSpPr>
          <p:nvPr>
            <p:ph type="ftr" sz="quarter" idx="11"/>
          </p:nvPr>
        </p:nvSpPr>
        <p:spPr/>
        <p:txBody>
          <a:bodyPr/>
          <a:lstStyle/>
          <a:p>
            <a:r>
              <a:rPr lang="en-AU" dirty="0"/>
              <a:t>Global Disaster Preparedness Center  |  Designing Solutions for Urban Community Resilience</a:t>
            </a:r>
            <a:endParaRPr lang="en-US" dirty="0"/>
          </a:p>
        </p:txBody>
      </p:sp>
      <p:sp>
        <p:nvSpPr>
          <p:cNvPr id="5" name="Slide Number Placeholder 4">
            <a:extLst>
              <a:ext uri="{FF2B5EF4-FFF2-40B4-BE49-F238E27FC236}">
                <a16:creationId xmlns:a16="http://schemas.microsoft.com/office/drawing/2014/main" id="{981D3E95-BB45-9E40-9397-5B3D5DBE21D7}"/>
              </a:ext>
            </a:extLst>
          </p:cNvPr>
          <p:cNvSpPr>
            <a:spLocks noGrp="1"/>
          </p:cNvSpPr>
          <p:nvPr>
            <p:ph type="sldNum" sz="quarter" idx="12"/>
          </p:nvPr>
        </p:nvSpPr>
        <p:spPr/>
        <p:txBody>
          <a:bodyPr/>
          <a:lstStyle/>
          <a:p>
            <a:fld id="{3332C684-C74E-B44D-82B0-F0756951FDF2}" type="slidenum">
              <a:rPr lang="en-US" smtClean="0"/>
              <a:t>8</a:t>
            </a:fld>
            <a:endParaRPr lang="en-US" dirty="0"/>
          </a:p>
        </p:txBody>
      </p:sp>
      <p:sp>
        <p:nvSpPr>
          <p:cNvPr id="61" name="Rectangle 60">
            <a:extLst>
              <a:ext uri="{FF2B5EF4-FFF2-40B4-BE49-F238E27FC236}">
                <a16:creationId xmlns:a16="http://schemas.microsoft.com/office/drawing/2014/main" id="{88DE1E30-85FE-CC4B-9035-DD9FEBAE08FC}"/>
              </a:ext>
            </a:extLst>
          </p:cNvPr>
          <p:cNvSpPr/>
          <p:nvPr/>
        </p:nvSpPr>
        <p:spPr>
          <a:xfrm>
            <a:off x="390525" y="3496060"/>
            <a:ext cx="3389314" cy="2275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lvl="0">
              <a:spcAft>
                <a:spcPts val="1000"/>
              </a:spcAft>
            </a:pPr>
            <a:r>
              <a:rPr lang="en-US" sz="1400" b="1" dirty="0">
                <a:solidFill>
                  <a:schemeClr val="accent1"/>
                </a:solidFill>
              </a:rPr>
              <a:t>Key points for facilitators  </a:t>
            </a:r>
            <a:endParaRPr lang="en-US" sz="1400" dirty="0">
              <a:solidFill>
                <a:schemeClr val="accent1"/>
              </a:solidFill>
            </a:endParaRPr>
          </a:p>
          <a:p>
            <a:pPr marL="213750" indent="-213750">
              <a:spcAft>
                <a:spcPts val="400"/>
              </a:spcAft>
              <a:buFont typeface="Arial" panose="020B0604020202020204" pitchFamily="34" charset="0"/>
              <a:buChar char="•"/>
            </a:pPr>
            <a:r>
              <a:rPr lang="en-US" sz="1000" dirty="0">
                <a:solidFill>
                  <a:schemeClr val="accent1"/>
                </a:solidFill>
              </a:rPr>
              <a:t>This activity is all about linking the challenges people have identified that they’re experiencing today with a positive vision of the future in 10 years time</a:t>
            </a:r>
          </a:p>
          <a:p>
            <a:pPr lvl="0">
              <a:spcBef>
                <a:spcPts val="1000"/>
              </a:spcBef>
              <a:spcAft>
                <a:spcPts val="1000"/>
              </a:spcAft>
            </a:pPr>
            <a:r>
              <a:rPr lang="en-US" sz="1400" b="1" dirty="0">
                <a:solidFill>
                  <a:schemeClr val="accent1"/>
                </a:solidFill>
              </a:rPr>
              <a:t>Key learning points </a:t>
            </a:r>
            <a:endParaRPr lang="en-US" sz="1400" dirty="0">
              <a:solidFill>
                <a:schemeClr val="accent1"/>
              </a:solidFill>
            </a:endParaRPr>
          </a:p>
          <a:p>
            <a:pPr marL="213750" indent="-213750">
              <a:spcAft>
                <a:spcPts val="400"/>
              </a:spcAft>
              <a:buFont typeface="Arial" panose="020B0604020202020204" pitchFamily="34" charset="0"/>
              <a:buChar char="•"/>
            </a:pPr>
            <a:r>
              <a:rPr lang="en-US" sz="1000" dirty="0">
                <a:solidFill>
                  <a:schemeClr val="accent1"/>
                </a:solidFill>
              </a:rPr>
              <a:t>Creativity and envisioning the future will help when it comes to generating ideas to achieve our desired future state that is resilient and prepared for disasters </a:t>
            </a:r>
          </a:p>
          <a:p>
            <a:pPr marL="213750" indent="-213750">
              <a:spcAft>
                <a:spcPts val="400"/>
              </a:spcAft>
              <a:buFont typeface="Arial" panose="020B0604020202020204" pitchFamily="34" charset="0"/>
              <a:buChar char="•"/>
            </a:pPr>
            <a:endParaRPr lang="en-US" sz="1400" i="1" dirty="0">
              <a:solidFill>
                <a:schemeClr val="accent1"/>
              </a:solidFill>
            </a:endParaRPr>
          </a:p>
        </p:txBody>
      </p:sp>
      <p:sp>
        <p:nvSpPr>
          <p:cNvPr id="62" name="Rectangle 61">
            <a:extLst>
              <a:ext uri="{FF2B5EF4-FFF2-40B4-BE49-F238E27FC236}">
                <a16:creationId xmlns:a16="http://schemas.microsoft.com/office/drawing/2014/main" id="{9089D42D-9943-E745-AEC5-E6098CAB5D16}"/>
              </a:ext>
            </a:extLst>
          </p:cNvPr>
          <p:cNvSpPr/>
          <p:nvPr/>
        </p:nvSpPr>
        <p:spPr>
          <a:xfrm>
            <a:off x="390525" y="6562249"/>
            <a:ext cx="3389314" cy="3620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noAutofit/>
          </a:bodyPr>
          <a:lstStyle/>
          <a:p>
            <a:pPr lvl="0">
              <a:spcAft>
                <a:spcPts val="600"/>
              </a:spcAft>
            </a:pPr>
            <a:r>
              <a:rPr lang="en-US" sz="1400" b="1" dirty="0">
                <a:solidFill>
                  <a:schemeClr val="accent1"/>
                </a:solidFill>
              </a:rPr>
              <a:t>Process</a:t>
            </a:r>
            <a:endParaRPr lang="en-US" sz="1000" dirty="0">
              <a:solidFill>
                <a:schemeClr val="accent1"/>
              </a:solidFill>
            </a:endParaRPr>
          </a:p>
          <a:p>
            <a:pPr marL="198900" indent="-198900">
              <a:spcAft>
                <a:spcPts val="600"/>
              </a:spcAft>
              <a:buFont typeface="+mj-lt"/>
              <a:buAutoNum type="arabicPeriod"/>
            </a:pPr>
            <a:r>
              <a:rPr lang="en-AU" sz="1000" dirty="0">
                <a:solidFill>
                  <a:schemeClr val="accent1"/>
                </a:solidFill>
              </a:rPr>
              <a:t>Give </a:t>
            </a:r>
            <a:r>
              <a:rPr lang="en-NZ" sz="1000" dirty="0">
                <a:solidFill>
                  <a:schemeClr val="accent1"/>
                </a:solidFill>
              </a:rPr>
              <a:t>participants an A4 sheet of paper each, and ensure each table has coloured pens or other similar coloured materials to draw a picture with.</a:t>
            </a:r>
          </a:p>
          <a:p>
            <a:pPr marL="198900" indent="-198900">
              <a:spcAft>
                <a:spcPts val="600"/>
              </a:spcAft>
              <a:buFont typeface="+mj-lt"/>
              <a:buAutoNum type="arabicPeriod"/>
            </a:pPr>
            <a:r>
              <a:rPr lang="en-NZ" sz="1000" dirty="0">
                <a:solidFill>
                  <a:schemeClr val="accent1"/>
                </a:solidFill>
              </a:rPr>
              <a:t>Ask them to draw a picture showing their vision for their city / community / ward ten years from now.   They should try to visualise what it would look like if all of the opportunities they have discussed were realised. Have them think specifically about the challenges they identified in Activity 3.1.1, and the opportunities they turned the challenges into in Activity 3.2.1. These should be reflected in their drawing, showing the positive future state. </a:t>
            </a:r>
          </a:p>
          <a:p>
            <a:pPr marL="198900" indent="-198900">
              <a:spcAft>
                <a:spcPts val="600"/>
              </a:spcAft>
              <a:buFont typeface="+mj-lt"/>
              <a:buAutoNum type="arabicPeriod"/>
            </a:pPr>
            <a:r>
              <a:rPr lang="en-NZ" sz="1000" dirty="0">
                <a:solidFill>
                  <a:schemeClr val="accent1"/>
                </a:solidFill>
              </a:rPr>
              <a:t>Give them 15 minutes to draw. Be sure to share that it does not matter if you are not a good artist! The idea is to have fun and be imaginative. </a:t>
            </a:r>
          </a:p>
        </p:txBody>
      </p:sp>
      <p:sp>
        <p:nvSpPr>
          <p:cNvPr id="28" name="Title 1">
            <a:extLst>
              <a:ext uri="{FF2B5EF4-FFF2-40B4-BE49-F238E27FC236}">
                <a16:creationId xmlns:a16="http://schemas.microsoft.com/office/drawing/2014/main" id="{DD46D4FA-DAF0-4F43-A33F-C1C1CCFD9030}"/>
              </a:ext>
            </a:extLst>
          </p:cNvPr>
          <p:cNvSpPr txBox="1">
            <a:spLocks/>
          </p:cNvSpPr>
          <p:nvPr/>
        </p:nvSpPr>
        <p:spPr>
          <a:xfrm>
            <a:off x="1527174" y="390525"/>
            <a:ext cx="5638799" cy="1136650"/>
          </a:xfrm>
          <a:prstGeom prst="rect">
            <a:avLst/>
          </a:prstGeom>
        </p:spPr>
        <p:txBody>
          <a:bodyPr vert="horz" lIns="144000" tIns="108000" rIns="91440" bIns="45720" rtlCol="0" anchor="ctr">
            <a:noAutofit/>
          </a:bodyPr>
          <a:lstStyle>
            <a:lvl1pPr algn="l" defTabSz="755934" rtl="0" eaLnBrk="1" latinLnBrk="0" hangingPunct="1">
              <a:lnSpc>
                <a:spcPct val="90000"/>
              </a:lnSpc>
              <a:spcBef>
                <a:spcPct val="0"/>
              </a:spcBef>
              <a:buNone/>
              <a:defRPr sz="3637" kern="1200">
                <a:solidFill>
                  <a:schemeClr val="tx1"/>
                </a:solidFill>
                <a:latin typeface="+mj-lt"/>
                <a:ea typeface="+mj-ea"/>
                <a:cs typeface="+mj-cs"/>
              </a:defRPr>
            </a:lvl1pPr>
          </a:lstStyle>
          <a:p>
            <a:pPr defTabSz="457200">
              <a:spcBef>
                <a:spcPts val="0"/>
              </a:spcBef>
            </a:pPr>
            <a:r>
              <a:rPr lang="en-AU" sz="2800" b="1" dirty="0">
                <a:solidFill>
                  <a:schemeClr val="accent1"/>
                </a:solidFill>
                <a:cs typeface="Gill Sans Nova Ultra Bold" panose="020F0502020204030204" pitchFamily="34" charset="0"/>
              </a:rPr>
              <a:t>A vision of the future</a:t>
            </a:r>
            <a:endParaRPr lang="en-US" b="1" dirty="0">
              <a:solidFill>
                <a:schemeClr val="accent1"/>
              </a:solidFill>
              <a:cs typeface="Gill Sans Nova Ultra Bold" panose="020F0502020204030204" pitchFamily="34" charset="0"/>
            </a:endParaRPr>
          </a:p>
        </p:txBody>
      </p:sp>
      <p:grpSp>
        <p:nvGrpSpPr>
          <p:cNvPr id="17" name="Group 16">
            <a:extLst>
              <a:ext uri="{FF2B5EF4-FFF2-40B4-BE49-F238E27FC236}">
                <a16:creationId xmlns:a16="http://schemas.microsoft.com/office/drawing/2014/main" id="{70258544-FA60-A943-B63B-B533A477EB36}"/>
              </a:ext>
            </a:extLst>
          </p:cNvPr>
          <p:cNvGrpSpPr/>
          <p:nvPr/>
        </p:nvGrpSpPr>
        <p:grpSpPr>
          <a:xfrm>
            <a:off x="4556972" y="166371"/>
            <a:ext cx="2612180" cy="251589"/>
            <a:chOff x="4556972" y="166371"/>
            <a:chExt cx="2612180" cy="251589"/>
          </a:xfrm>
        </p:grpSpPr>
        <p:pic>
          <p:nvPicPr>
            <p:cNvPr id="18" name="Picture 17">
              <a:extLst>
                <a:ext uri="{FF2B5EF4-FFF2-40B4-BE49-F238E27FC236}">
                  <a16:creationId xmlns:a16="http://schemas.microsoft.com/office/drawing/2014/main" id="{7A66B29E-1E8E-8E4D-B33B-4FA0B27FE9A9}"/>
                </a:ext>
              </a:extLst>
            </p:cNvPr>
            <p:cNvPicPr>
              <a:picLocks noChangeAspect="1"/>
            </p:cNvPicPr>
            <p:nvPr/>
          </p:nvPicPr>
          <p:blipFill>
            <a:blip r:embed="rId2"/>
            <a:stretch>
              <a:fillRect/>
            </a:stretch>
          </p:blipFill>
          <p:spPr>
            <a:xfrm>
              <a:off x="4556972" y="166371"/>
              <a:ext cx="199893" cy="251589"/>
            </a:xfrm>
            <a:prstGeom prst="rect">
              <a:avLst/>
            </a:prstGeom>
          </p:spPr>
        </p:pic>
        <p:pic>
          <p:nvPicPr>
            <p:cNvPr id="27" name="Picture 26">
              <a:extLst>
                <a:ext uri="{FF2B5EF4-FFF2-40B4-BE49-F238E27FC236}">
                  <a16:creationId xmlns:a16="http://schemas.microsoft.com/office/drawing/2014/main" id="{9AA9381A-E235-7245-AB13-CA1FF08D6F61}"/>
                </a:ext>
              </a:extLst>
            </p:cNvPr>
            <p:cNvPicPr>
              <a:picLocks noChangeAspect="1"/>
            </p:cNvPicPr>
            <p:nvPr/>
          </p:nvPicPr>
          <p:blipFill>
            <a:blip r:embed="rId3"/>
            <a:stretch>
              <a:fillRect/>
            </a:stretch>
          </p:blipFill>
          <p:spPr>
            <a:xfrm>
              <a:off x="5522581" y="173265"/>
              <a:ext cx="206785" cy="237803"/>
            </a:xfrm>
            <a:prstGeom prst="rect">
              <a:avLst/>
            </a:prstGeom>
          </p:spPr>
        </p:pic>
        <p:pic>
          <p:nvPicPr>
            <p:cNvPr id="29" name="Picture 28">
              <a:extLst>
                <a:ext uri="{FF2B5EF4-FFF2-40B4-BE49-F238E27FC236}">
                  <a16:creationId xmlns:a16="http://schemas.microsoft.com/office/drawing/2014/main" id="{F2CA5BDB-FD17-CB4F-A026-4AA9B1134A03}"/>
                </a:ext>
              </a:extLst>
            </p:cNvPr>
            <p:cNvPicPr>
              <a:picLocks noChangeAspect="1"/>
            </p:cNvPicPr>
            <p:nvPr/>
          </p:nvPicPr>
          <p:blipFill>
            <a:blip r:embed="rId4"/>
            <a:stretch>
              <a:fillRect/>
            </a:stretch>
          </p:blipFill>
          <p:spPr>
            <a:xfrm>
              <a:off x="6907224" y="180515"/>
              <a:ext cx="261928" cy="206785"/>
            </a:xfrm>
            <a:prstGeom prst="rect">
              <a:avLst/>
            </a:prstGeom>
          </p:spPr>
        </p:pic>
        <p:sp>
          <p:nvSpPr>
            <p:cNvPr id="31" name="Rectangle 30">
              <a:extLst>
                <a:ext uri="{FF2B5EF4-FFF2-40B4-BE49-F238E27FC236}">
                  <a16:creationId xmlns:a16="http://schemas.microsoft.com/office/drawing/2014/main" id="{B1F1C3D8-979A-3242-B9B9-2DC81507FC4C}"/>
                </a:ext>
              </a:extLst>
            </p:cNvPr>
            <p:cNvSpPr/>
            <p:nvPr/>
          </p:nvSpPr>
          <p:spPr>
            <a:xfrm>
              <a:off x="4817011"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U1</a:t>
              </a:r>
            </a:p>
          </p:txBody>
        </p:sp>
        <p:sp>
          <p:nvSpPr>
            <p:cNvPr id="32" name="Rectangle 31">
              <a:extLst>
                <a:ext uri="{FF2B5EF4-FFF2-40B4-BE49-F238E27FC236}">
                  <a16:creationId xmlns:a16="http://schemas.microsoft.com/office/drawing/2014/main" id="{6496CDC2-31C6-7949-ABC4-AE2AA2FB792E}"/>
                </a:ext>
              </a:extLst>
            </p:cNvPr>
            <p:cNvSpPr/>
            <p:nvPr/>
          </p:nvSpPr>
          <p:spPr>
            <a:xfrm>
              <a:off x="5092185"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U2</a:t>
              </a:r>
            </a:p>
          </p:txBody>
        </p:sp>
        <p:grpSp>
          <p:nvGrpSpPr>
            <p:cNvPr id="33" name="Group 32">
              <a:extLst>
                <a:ext uri="{FF2B5EF4-FFF2-40B4-BE49-F238E27FC236}">
                  <a16:creationId xmlns:a16="http://schemas.microsoft.com/office/drawing/2014/main" id="{DF125BAB-03B1-8747-BF17-87C0546BA652}"/>
                </a:ext>
              </a:extLst>
            </p:cNvPr>
            <p:cNvGrpSpPr/>
            <p:nvPr/>
          </p:nvGrpSpPr>
          <p:grpSpPr>
            <a:xfrm>
              <a:off x="5797754" y="219189"/>
              <a:ext cx="883274" cy="165434"/>
              <a:chOff x="5797754" y="431068"/>
              <a:chExt cx="883274" cy="165434"/>
            </a:xfrm>
          </p:grpSpPr>
          <p:sp>
            <p:nvSpPr>
              <p:cNvPr id="39" name="Hexagon 180">
                <a:extLst>
                  <a:ext uri="{FF2B5EF4-FFF2-40B4-BE49-F238E27FC236}">
                    <a16:creationId xmlns:a16="http://schemas.microsoft.com/office/drawing/2014/main" id="{81F6DD79-0F3A-B949-97C7-C5536AE4CF58}"/>
                  </a:ext>
                </a:extLst>
              </p:cNvPr>
              <p:cNvSpPr/>
              <p:nvPr/>
            </p:nvSpPr>
            <p:spPr>
              <a:xfrm>
                <a:off x="5797754"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180">
                <a:extLst>
                  <a:ext uri="{FF2B5EF4-FFF2-40B4-BE49-F238E27FC236}">
                    <a16:creationId xmlns:a16="http://schemas.microsoft.com/office/drawing/2014/main" id="{04ABA84D-0B2C-5B42-83DE-2FDAAA6B18B3}"/>
                  </a:ext>
                </a:extLst>
              </p:cNvPr>
              <p:cNvSpPr/>
              <p:nvPr/>
            </p:nvSpPr>
            <p:spPr>
              <a:xfrm>
                <a:off x="6032500"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Hexagon 180">
                <a:extLst>
                  <a:ext uri="{FF2B5EF4-FFF2-40B4-BE49-F238E27FC236}">
                    <a16:creationId xmlns:a16="http://schemas.microsoft.com/office/drawing/2014/main" id="{38C11B99-EAC3-354D-BE88-5031F07A5D09}"/>
                  </a:ext>
                </a:extLst>
              </p:cNvPr>
              <p:cNvSpPr/>
              <p:nvPr/>
            </p:nvSpPr>
            <p:spPr>
              <a:xfrm>
                <a:off x="6501993"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Hexagon 180">
                <a:extLst>
                  <a:ext uri="{FF2B5EF4-FFF2-40B4-BE49-F238E27FC236}">
                    <a16:creationId xmlns:a16="http://schemas.microsoft.com/office/drawing/2014/main" id="{3C2C0075-214A-C144-AE6D-606A8AAC9561}"/>
                  </a:ext>
                </a:extLst>
              </p:cNvPr>
              <p:cNvSpPr/>
              <p:nvPr/>
            </p:nvSpPr>
            <p:spPr>
              <a:xfrm>
                <a:off x="6267246"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a:extLst>
                <a:ext uri="{FF2B5EF4-FFF2-40B4-BE49-F238E27FC236}">
                  <a16:creationId xmlns:a16="http://schemas.microsoft.com/office/drawing/2014/main" id="{FF00C991-5BD6-CF48-9D94-74B7A373DD0D}"/>
                </a:ext>
              </a:extLst>
            </p:cNvPr>
            <p:cNvGrpSpPr/>
            <p:nvPr/>
          </p:nvGrpSpPr>
          <p:grpSpPr>
            <a:xfrm>
              <a:off x="5797754" y="219189"/>
              <a:ext cx="879331" cy="160053"/>
              <a:chOff x="5797754" y="219189"/>
              <a:chExt cx="879331" cy="160053"/>
            </a:xfrm>
          </p:grpSpPr>
          <p:sp>
            <p:nvSpPr>
              <p:cNvPr id="35" name="TextBox 34">
                <a:extLst>
                  <a:ext uri="{FF2B5EF4-FFF2-40B4-BE49-F238E27FC236}">
                    <a16:creationId xmlns:a16="http://schemas.microsoft.com/office/drawing/2014/main" id="{E14FC6B0-E9F0-0344-9DB4-11EFD1E982A6}"/>
                  </a:ext>
                </a:extLst>
              </p:cNvPr>
              <p:cNvSpPr txBox="1"/>
              <p:nvPr/>
            </p:nvSpPr>
            <p:spPr>
              <a:xfrm>
                <a:off x="650331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6</a:t>
                </a:r>
              </a:p>
            </p:txBody>
          </p:sp>
          <p:sp>
            <p:nvSpPr>
              <p:cNvPr id="36" name="TextBox 35">
                <a:extLst>
                  <a:ext uri="{FF2B5EF4-FFF2-40B4-BE49-F238E27FC236}">
                    <a16:creationId xmlns:a16="http://schemas.microsoft.com/office/drawing/2014/main" id="{B64A37BA-390E-6240-9F6A-3621654172E9}"/>
                  </a:ext>
                </a:extLst>
              </p:cNvPr>
              <p:cNvSpPr txBox="1"/>
              <p:nvPr/>
            </p:nvSpPr>
            <p:spPr>
              <a:xfrm>
                <a:off x="6269398"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5</a:t>
                </a:r>
              </a:p>
            </p:txBody>
          </p:sp>
          <p:sp>
            <p:nvSpPr>
              <p:cNvPr id="37" name="TextBox 36">
                <a:extLst>
                  <a:ext uri="{FF2B5EF4-FFF2-40B4-BE49-F238E27FC236}">
                    <a16:creationId xmlns:a16="http://schemas.microsoft.com/office/drawing/2014/main" id="{B648AA29-7952-324F-86D2-DE61933E4129}"/>
                  </a:ext>
                </a:extLst>
              </p:cNvPr>
              <p:cNvSpPr txBox="1"/>
              <p:nvPr/>
            </p:nvSpPr>
            <p:spPr>
              <a:xfrm>
                <a:off x="6033576"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4</a:t>
                </a:r>
              </a:p>
            </p:txBody>
          </p:sp>
          <p:sp>
            <p:nvSpPr>
              <p:cNvPr id="38" name="TextBox 37">
                <a:extLst>
                  <a:ext uri="{FF2B5EF4-FFF2-40B4-BE49-F238E27FC236}">
                    <a16:creationId xmlns:a16="http://schemas.microsoft.com/office/drawing/2014/main" id="{2C680EDF-6827-9445-8BF2-6BC2F0679852}"/>
                  </a:ext>
                </a:extLst>
              </p:cNvPr>
              <p:cNvSpPr txBox="1"/>
              <p:nvPr/>
            </p:nvSpPr>
            <p:spPr>
              <a:xfrm>
                <a:off x="579775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3</a:t>
                </a:r>
              </a:p>
            </p:txBody>
          </p:sp>
        </p:grpSp>
      </p:grpSp>
      <p:sp>
        <p:nvSpPr>
          <p:cNvPr id="44" name="Rectangle 43">
            <a:extLst>
              <a:ext uri="{FF2B5EF4-FFF2-40B4-BE49-F238E27FC236}">
                <a16:creationId xmlns:a16="http://schemas.microsoft.com/office/drawing/2014/main" id="{3F42EC8C-3689-E144-A6A6-E306C119814E}"/>
              </a:ext>
            </a:extLst>
          </p:cNvPr>
          <p:cNvSpPr/>
          <p:nvPr/>
        </p:nvSpPr>
        <p:spPr>
          <a:xfrm>
            <a:off x="5812639" y="442748"/>
            <a:ext cx="144000"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D32C63B2-AB18-6C46-BF0A-C66C16554B0B}"/>
              </a:ext>
            </a:extLst>
          </p:cNvPr>
          <p:cNvSpPr/>
          <p:nvPr/>
        </p:nvSpPr>
        <p:spPr>
          <a:xfrm>
            <a:off x="245481" y="666"/>
            <a:ext cx="1281693" cy="15456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nchorCtr="0"/>
          <a:lstStyle/>
          <a:p>
            <a:pPr algn="ctr"/>
            <a:r>
              <a:rPr lang="en-US" sz="1200" b="1" dirty="0">
                <a:solidFill>
                  <a:srgbClr val="1E4D59"/>
                </a:solidFill>
                <a:cs typeface="Gill Sans Nova Ultra Bold" panose="020F0502020204030204" pitchFamily="34" charset="0"/>
              </a:rPr>
              <a:t>Activity 3.2.2</a:t>
            </a:r>
            <a:endParaRPr lang="en-US" sz="1200" dirty="0"/>
          </a:p>
        </p:txBody>
      </p:sp>
      <p:pic>
        <p:nvPicPr>
          <p:cNvPr id="46" name="Picture 45">
            <a:extLst>
              <a:ext uri="{FF2B5EF4-FFF2-40B4-BE49-F238E27FC236}">
                <a16:creationId xmlns:a16="http://schemas.microsoft.com/office/drawing/2014/main" id="{17F70255-ED76-514D-BCD4-886B21EFEB3D}"/>
              </a:ext>
            </a:extLst>
          </p:cNvPr>
          <p:cNvPicPr>
            <a:picLocks noChangeAspect="1"/>
          </p:cNvPicPr>
          <p:nvPr/>
        </p:nvPicPr>
        <p:blipFill>
          <a:blip r:embed="rId5"/>
          <a:stretch>
            <a:fillRect/>
          </a:stretch>
        </p:blipFill>
        <p:spPr>
          <a:xfrm>
            <a:off x="390524" y="463153"/>
            <a:ext cx="991607" cy="945841"/>
          </a:xfrm>
          <a:prstGeom prst="rect">
            <a:avLst/>
          </a:prstGeom>
        </p:spPr>
      </p:pic>
      <p:sp>
        <p:nvSpPr>
          <p:cNvPr id="2" name="Rectangle 1">
            <a:extLst>
              <a:ext uri="{FF2B5EF4-FFF2-40B4-BE49-F238E27FC236}">
                <a16:creationId xmlns:a16="http://schemas.microsoft.com/office/drawing/2014/main" id="{FD7A21A4-68AD-6346-9F1E-FAF99384B0DB}"/>
              </a:ext>
            </a:extLst>
          </p:cNvPr>
          <p:cNvSpPr/>
          <p:nvPr/>
        </p:nvSpPr>
        <p:spPr>
          <a:xfrm>
            <a:off x="3822003" y="6894849"/>
            <a:ext cx="3255800" cy="938719"/>
          </a:xfrm>
          <a:prstGeom prst="rect">
            <a:avLst/>
          </a:prstGeom>
        </p:spPr>
        <p:txBody>
          <a:bodyPr wrap="square">
            <a:spAutoFit/>
          </a:bodyPr>
          <a:lstStyle/>
          <a:p>
            <a:pPr marL="228600" lvl="0" indent="-228600">
              <a:spcAft>
                <a:spcPts val="600"/>
              </a:spcAft>
              <a:buFont typeface="+mj-lt"/>
              <a:buAutoNum type="arabicPeriod" startAt="4"/>
            </a:pPr>
            <a:r>
              <a:rPr lang="en-NZ" sz="1000" dirty="0">
                <a:solidFill>
                  <a:srgbClr val="1E4D59"/>
                </a:solidFill>
              </a:rPr>
              <a:t>Invite people to stand up and speak about what they have chosen to draw. </a:t>
            </a:r>
          </a:p>
          <a:p>
            <a:pPr marL="198900" lvl="0" indent="-198900">
              <a:spcAft>
                <a:spcPts val="600"/>
              </a:spcAft>
              <a:buFont typeface="+mj-lt"/>
              <a:buAutoNum type="arabicPeriod" startAt="4"/>
            </a:pPr>
            <a:r>
              <a:rPr lang="en-NZ" sz="1000" dirty="0">
                <a:solidFill>
                  <a:srgbClr val="1E4D59"/>
                </a:solidFill>
              </a:rPr>
              <a:t>Paste the pictures up on the wall at the end of the session in a place where they can be easily seen for the remainder of the workshop. </a:t>
            </a:r>
          </a:p>
        </p:txBody>
      </p:sp>
      <p:cxnSp>
        <p:nvCxnSpPr>
          <p:cNvPr id="41" name="Straight Connector 40">
            <a:extLst>
              <a:ext uri="{FF2B5EF4-FFF2-40B4-BE49-F238E27FC236}">
                <a16:creationId xmlns:a16="http://schemas.microsoft.com/office/drawing/2014/main" id="{86AE12CF-3F7C-1B4E-96DE-30C9DE0214B1}"/>
              </a:ext>
            </a:extLst>
          </p:cNvPr>
          <p:cNvCxnSpPr>
            <a:cxnSpLocks/>
          </p:cNvCxnSpPr>
          <p:nvPr/>
        </p:nvCxnSpPr>
        <p:spPr>
          <a:xfrm flipH="1">
            <a:off x="390524" y="6412066"/>
            <a:ext cx="3158219" cy="1"/>
          </a:xfrm>
          <a:prstGeom prst="line">
            <a:avLst/>
          </a:prstGeom>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228125F3-E72F-4845-A065-43D2398BC1A4}"/>
              </a:ext>
            </a:extLst>
          </p:cNvPr>
          <p:cNvSpPr/>
          <p:nvPr/>
        </p:nvSpPr>
        <p:spPr>
          <a:xfrm>
            <a:off x="836332" y="1858243"/>
            <a:ext cx="2928526" cy="144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pPr lvl="0">
              <a:spcAft>
                <a:spcPts val="2200"/>
              </a:spcAft>
            </a:pPr>
            <a:r>
              <a:rPr lang="en-US" sz="1000" dirty="0">
                <a:solidFill>
                  <a:schemeClr val="accent1"/>
                </a:solidFill>
              </a:rPr>
              <a:t>Difficulty: </a:t>
            </a:r>
            <a:r>
              <a:rPr lang="en-US" sz="1000" i="1" dirty="0">
                <a:solidFill>
                  <a:schemeClr val="accent1"/>
                </a:solidFill>
              </a:rPr>
              <a:t>Easy</a:t>
            </a:r>
            <a:endParaRPr lang="en-US" sz="1000" dirty="0">
              <a:solidFill>
                <a:schemeClr val="accent1"/>
              </a:solidFill>
            </a:endParaRPr>
          </a:p>
          <a:p>
            <a:pPr lvl="0">
              <a:spcAft>
                <a:spcPts val="400"/>
              </a:spcAft>
            </a:pPr>
            <a:r>
              <a:rPr lang="en-US" sz="1000" dirty="0">
                <a:solidFill>
                  <a:schemeClr val="accent1"/>
                </a:solidFill>
              </a:rPr>
              <a:t>Preparation time: </a:t>
            </a:r>
            <a:r>
              <a:rPr lang="en-US" sz="1000" i="1" dirty="0">
                <a:solidFill>
                  <a:schemeClr val="accent1"/>
                </a:solidFill>
              </a:rPr>
              <a:t>5 minutes</a:t>
            </a:r>
          </a:p>
          <a:p>
            <a:pPr lvl="0">
              <a:spcAft>
                <a:spcPts val="2200"/>
              </a:spcAft>
            </a:pPr>
            <a:r>
              <a:rPr lang="en-US" sz="1000" dirty="0">
                <a:solidFill>
                  <a:schemeClr val="accent1"/>
                </a:solidFill>
              </a:rPr>
              <a:t>Running time: </a:t>
            </a:r>
            <a:r>
              <a:rPr lang="en-US" sz="1000" i="1" dirty="0">
                <a:solidFill>
                  <a:schemeClr val="accent1"/>
                </a:solidFill>
              </a:rPr>
              <a:t>30 minutes</a:t>
            </a:r>
            <a:endParaRPr lang="en-US" sz="1000" dirty="0">
              <a:solidFill>
                <a:schemeClr val="accent1"/>
              </a:solidFill>
            </a:endParaRPr>
          </a:p>
          <a:p>
            <a:pPr lvl="0">
              <a:spcAft>
                <a:spcPts val="1000"/>
              </a:spcAft>
            </a:pPr>
            <a:r>
              <a:rPr lang="en-US" sz="1000" dirty="0">
                <a:solidFill>
                  <a:schemeClr val="accent1"/>
                </a:solidFill>
              </a:rPr>
              <a:t>Materials: </a:t>
            </a:r>
            <a:r>
              <a:rPr lang="en-US" sz="1000" i="1" dirty="0">
                <a:solidFill>
                  <a:schemeClr val="accent1"/>
                </a:solidFill>
              </a:rPr>
              <a:t>A4 paper, coloured pens</a:t>
            </a:r>
          </a:p>
        </p:txBody>
      </p:sp>
      <p:grpSp>
        <p:nvGrpSpPr>
          <p:cNvPr id="48" name="Group 47">
            <a:extLst>
              <a:ext uri="{FF2B5EF4-FFF2-40B4-BE49-F238E27FC236}">
                <a16:creationId xmlns:a16="http://schemas.microsoft.com/office/drawing/2014/main" id="{07EE6FF3-0E46-8D41-ADFD-C467304E18EB}"/>
              </a:ext>
            </a:extLst>
          </p:cNvPr>
          <p:cNvGrpSpPr/>
          <p:nvPr/>
        </p:nvGrpSpPr>
        <p:grpSpPr>
          <a:xfrm>
            <a:off x="414768" y="1803007"/>
            <a:ext cx="373637" cy="297960"/>
            <a:chOff x="409362" y="2090841"/>
            <a:chExt cx="487634" cy="388868"/>
          </a:xfrm>
        </p:grpSpPr>
        <p:sp>
          <p:nvSpPr>
            <p:cNvPr id="49" name="Rectangle 48">
              <a:extLst>
                <a:ext uri="{FF2B5EF4-FFF2-40B4-BE49-F238E27FC236}">
                  <a16:creationId xmlns:a16="http://schemas.microsoft.com/office/drawing/2014/main" id="{0822F584-F81C-EC4F-8727-34984DC9A4B4}"/>
                </a:ext>
              </a:extLst>
            </p:cNvPr>
            <p:cNvSpPr/>
            <p:nvPr/>
          </p:nvSpPr>
          <p:spPr>
            <a:xfrm>
              <a:off x="767626" y="2090841"/>
              <a:ext cx="129370" cy="38886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0" name="Rectangle 49">
              <a:extLst>
                <a:ext uri="{FF2B5EF4-FFF2-40B4-BE49-F238E27FC236}">
                  <a16:creationId xmlns:a16="http://schemas.microsoft.com/office/drawing/2014/main" id="{EE05BD0B-9981-D54C-853B-F4248BFBA62A}"/>
                </a:ext>
              </a:extLst>
            </p:cNvPr>
            <p:cNvSpPr/>
            <p:nvPr/>
          </p:nvSpPr>
          <p:spPr>
            <a:xfrm>
              <a:off x="409362" y="2363048"/>
              <a:ext cx="129370" cy="116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366E3B2A-C985-F841-88B9-954DC556AC8C}"/>
                </a:ext>
              </a:extLst>
            </p:cNvPr>
            <p:cNvSpPr/>
            <p:nvPr/>
          </p:nvSpPr>
          <p:spPr>
            <a:xfrm>
              <a:off x="587587" y="2246388"/>
              <a:ext cx="129370" cy="2333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2" name="Picture 51">
            <a:extLst>
              <a:ext uri="{FF2B5EF4-FFF2-40B4-BE49-F238E27FC236}">
                <a16:creationId xmlns:a16="http://schemas.microsoft.com/office/drawing/2014/main" id="{2DCD47BB-C26D-A74A-872F-D2E7EAA1BEDD}"/>
              </a:ext>
            </a:extLst>
          </p:cNvPr>
          <p:cNvPicPr>
            <a:picLocks noChangeAspect="1"/>
          </p:cNvPicPr>
          <p:nvPr/>
        </p:nvPicPr>
        <p:blipFill>
          <a:blip r:embed="rId6"/>
          <a:stretch>
            <a:fillRect/>
          </a:stretch>
        </p:blipFill>
        <p:spPr>
          <a:xfrm>
            <a:off x="441510" y="2364826"/>
            <a:ext cx="357387" cy="357387"/>
          </a:xfrm>
          <a:prstGeom prst="rect">
            <a:avLst/>
          </a:prstGeom>
        </p:spPr>
      </p:pic>
      <p:pic>
        <p:nvPicPr>
          <p:cNvPr id="53" name="Picture 52">
            <a:extLst>
              <a:ext uri="{FF2B5EF4-FFF2-40B4-BE49-F238E27FC236}">
                <a16:creationId xmlns:a16="http://schemas.microsoft.com/office/drawing/2014/main" id="{1216EA89-50FE-BB42-AD21-75EE4EACFD5D}"/>
              </a:ext>
            </a:extLst>
          </p:cNvPr>
          <p:cNvPicPr>
            <a:picLocks noChangeAspect="1"/>
          </p:cNvPicPr>
          <p:nvPr/>
        </p:nvPicPr>
        <p:blipFill>
          <a:blip r:embed="rId7"/>
          <a:stretch>
            <a:fillRect/>
          </a:stretch>
        </p:blipFill>
        <p:spPr>
          <a:xfrm>
            <a:off x="441510" y="2952578"/>
            <a:ext cx="353147" cy="335490"/>
          </a:xfrm>
          <a:prstGeom prst="rect">
            <a:avLst/>
          </a:prstGeom>
        </p:spPr>
      </p:pic>
    </p:spTree>
    <p:extLst>
      <p:ext uri="{BB962C8B-B14F-4D97-AF65-F5344CB8AC3E}">
        <p14:creationId xmlns:p14="http://schemas.microsoft.com/office/powerpoint/2010/main" val="1995149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AF015744-26C7-A748-B3F6-B0DDAFD32072}"/>
              </a:ext>
            </a:extLst>
          </p:cNvPr>
          <p:cNvSpPr/>
          <p:nvPr/>
        </p:nvSpPr>
        <p:spPr>
          <a:xfrm>
            <a:off x="0" y="1"/>
            <a:ext cx="7559675" cy="5840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3C6A567E-B732-DB41-8352-49328252B1DE}"/>
              </a:ext>
            </a:extLst>
          </p:cNvPr>
          <p:cNvSpPr/>
          <p:nvPr/>
        </p:nvSpPr>
        <p:spPr>
          <a:xfrm>
            <a:off x="0" y="6314173"/>
            <a:ext cx="7559675" cy="437763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Manual Input 105">
            <a:extLst>
              <a:ext uri="{FF2B5EF4-FFF2-40B4-BE49-F238E27FC236}">
                <a16:creationId xmlns:a16="http://schemas.microsoft.com/office/drawing/2014/main" id="{B7D2FDE4-AE6D-6044-8633-A5BFE86824B9}"/>
              </a:ext>
            </a:extLst>
          </p:cNvPr>
          <p:cNvSpPr/>
          <p:nvPr/>
        </p:nvSpPr>
        <p:spPr>
          <a:xfrm rot="10800000">
            <a:off x="-2" y="5124471"/>
            <a:ext cx="7559675" cy="2656137"/>
          </a:xfrm>
          <a:prstGeom prst="flowChartManualInp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B43C581F-502D-8444-99B2-529104FD612C}"/>
              </a:ext>
            </a:extLst>
          </p:cNvPr>
          <p:cNvSpPr>
            <a:spLocks noGrp="1"/>
          </p:cNvSpPr>
          <p:nvPr>
            <p:ph type="ftr" sz="quarter" idx="11"/>
          </p:nvPr>
        </p:nvSpPr>
        <p:spPr/>
        <p:txBody>
          <a:bodyPr/>
          <a:lstStyle/>
          <a:p>
            <a:r>
              <a:rPr lang="en-AU" dirty="0"/>
              <a:t>Global Disaster Preparedness Center  |  Designing Solutions for Urban Community Resilience</a:t>
            </a:r>
            <a:endParaRPr lang="en-US" dirty="0"/>
          </a:p>
        </p:txBody>
      </p:sp>
      <p:sp>
        <p:nvSpPr>
          <p:cNvPr id="5" name="Slide Number Placeholder 4">
            <a:extLst>
              <a:ext uri="{FF2B5EF4-FFF2-40B4-BE49-F238E27FC236}">
                <a16:creationId xmlns:a16="http://schemas.microsoft.com/office/drawing/2014/main" id="{981D3E95-BB45-9E40-9397-5B3D5DBE21D7}"/>
              </a:ext>
            </a:extLst>
          </p:cNvPr>
          <p:cNvSpPr>
            <a:spLocks noGrp="1"/>
          </p:cNvSpPr>
          <p:nvPr>
            <p:ph type="sldNum" sz="quarter" idx="12"/>
          </p:nvPr>
        </p:nvSpPr>
        <p:spPr/>
        <p:txBody>
          <a:bodyPr/>
          <a:lstStyle/>
          <a:p>
            <a:fld id="{3332C684-C74E-B44D-82B0-F0756951FDF2}" type="slidenum">
              <a:rPr lang="en-US" smtClean="0"/>
              <a:t>9</a:t>
            </a:fld>
            <a:endParaRPr lang="en-US" dirty="0"/>
          </a:p>
        </p:txBody>
      </p:sp>
      <p:grpSp>
        <p:nvGrpSpPr>
          <p:cNvPr id="2" name="Group 1">
            <a:extLst>
              <a:ext uri="{FF2B5EF4-FFF2-40B4-BE49-F238E27FC236}">
                <a16:creationId xmlns:a16="http://schemas.microsoft.com/office/drawing/2014/main" id="{DE1B6930-889E-744E-9DBD-950AD7527387}"/>
              </a:ext>
            </a:extLst>
          </p:cNvPr>
          <p:cNvGrpSpPr/>
          <p:nvPr/>
        </p:nvGrpSpPr>
        <p:grpSpPr>
          <a:xfrm>
            <a:off x="3073835" y="2045803"/>
            <a:ext cx="1694046" cy="1565898"/>
            <a:chOff x="390520" y="386771"/>
            <a:chExt cx="1136655" cy="1050671"/>
          </a:xfrm>
        </p:grpSpPr>
        <p:pic>
          <p:nvPicPr>
            <p:cNvPr id="8" name="Picture 7">
              <a:extLst>
                <a:ext uri="{FF2B5EF4-FFF2-40B4-BE49-F238E27FC236}">
                  <a16:creationId xmlns:a16="http://schemas.microsoft.com/office/drawing/2014/main" id="{51D879F5-622D-B446-967F-C6002404BE39}"/>
                </a:ext>
              </a:extLst>
            </p:cNvPr>
            <p:cNvPicPr>
              <a:picLocks noChangeAspect="1"/>
            </p:cNvPicPr>
            <p:nvPr/>
          </p:nvPicPr>
          <p:blipFill>
            <a:blip r:embed="rId2"/>
            <a:stretch>
              <a:fillRect/>
            </a:stretch>
          </p:blipFill>
          <p:spPr>
            <a:xfrm>
              <a:off x="390520" y="386771"/>
              <a:ext cx="1136653" cy="1046917"/>
            </a:xfrm>
            <a:prstGeom prst="rect">
              <a:avLst/>
            </a:prstGeom>
          </p:spPr>
        </p:pic>
        <p:sp>
          <p:nvSpPr>
            <p:cNvPr id="63" name="Title 1">
              <a:extLst>
                <a:ext uri="{FF2B5EF4-FFF2-40B4-BE49-F238E27FC236}">
                  <a16:creationId xmlns:a16="http://schemas.microsoft.com/office/drawing/2014/main" id="{B123C6D3-BAAF-2644-989A-72439788B2EC}"/>
                </a:ext>
              </a:extLst>
            </p:cNvPr>
            <p:cNvSpPr txBox="1">
              <a:spLocks/>
            </p:cNvSpPr>
            <p:nvPr/>
          </p:nvSpPr>
          <p:spPr>
            <a:xfrm>
              <a:off x="390525" y="533399"/>
              <a:ext cx="1136650" cy="904043"/>
            </a:xfrm>
            <a:prstGeom prst="rect">
              <a:avLst/>
            </a:prstGeom>
          </p:spPr>
          <p:txBody>
            <a:bodyPr vert="horz" lIns="0" tIns="0" rIns="0" bIns="0" rtlCol="0" anchor="ctr">
              <a:noAutofit/>
            </a:bodyPr>
            <a:lstStyle>
              <a:lvl1pPr algn="l" defTabSz="755934" rtl="0" eaLnBrk="1" latinLnBrk="0" hangingPunct="1">
                <a:lnSpc>
                  <a:spcPct val="90000"/>
                </a:lnSpc>
                <a:spcBef>
                  <a:spcPct val="0"/>
                </a:spcBef>
                <a:buNone/>
                <a:defRPr sz="3637" kern="1200">
                  <a:solidFill>
                    <a:schemeClr val="tx1"/>
                  </a:solidFill>
                  <a:latin typeface="+mj-lt"/>
                  <a:ea typeface="+mj-ea"/>
                  <a:cs typeface="+mj-cs"/>
                </a:defRPr>
              </a:lvl1pPr>
            </a:lstStyle>
            <a:p>
              <a:pPr algn="ctr" defTabSz="457200">
                <a:lnSpc>
                  <a:spcPct val="100000"/>
                </a:lnSpc>
                <a:spcBef>
                  <a:spcPts val="0"/>
                </a:spcBef>
              </a:pPr>
              <a:r>
                <a:rPr lang="en-US" sz="9600" b="1" dirty="0">
                  <a:solidFill>
                    <a:schemeClr val="accent1"/>
                  </a:solidFill>
                  <a:latin typeface="Roboto" panose="02000000000000000000" pitchFamily="2" charset="0"/>
                  <a:ea typeface="Roboto" panose="02000000000000000000" pitchFamily="2" charset="0"/>
                  <a:cs typeface="Gill Sans Nova Ultra Bold" panose="020F0502020204030204" pitchFamily="34" charset="0"/>
                </a:rPr>
                <a:t>4</a:t>
              </a:r>
              <a:endParaRPr lang="en-US" sz="19900" b="1" dirty="0">
                <a:solidFill>
                  <a:schemeClr val="accent1"/>
                </a:solidFill>
                <a:latin typeface="Roboto" panose="02000000000000000000" pitchFamily="2" charset="0"/>
                <a:ea typeface="Roboto" panose="02000000000000000000" pitchFamily="2" charset="0"/>
                <a:cs typeface="Gill Sans Nova Ultra Bold" panose="020F0502020204030204" pitchFamily="34" charset="0"/>
              </a:endParaRPr>
            </a:p>
          </p:txBody>
        </p:sp>
        <p:sp>
          <p:nvSpPr>
            <p:cNvPr id="64" name="TextBox 63">
              <a:extLst>
                <a:ext uri="{FF2B5EF4-FFF2-40B4-BE49-F238E27FC236}">
                  <a16:creationId xmlns:a16="http://schemas.microsoft.com/office/drawing/2014/main" id="{27C4B57A-45F6-194D-B754-590D435ABA2D}"/>
                </a:ext>
              </a:extLst>
            </p:cNvPr>
            <p:cNvSpPr txBox="1"/>
            <p:nvPr/>
          </p:nvSpPr>
          <p:spPr>
            <a:xfrm>
              <a:off x="390525" y="441325"/>
              <a:ext cx="1136650" cy="172790"/>
            </a:xfrm>
            <a:prstGeom prst="rect">
              <a:avLst/>
            </a:prstGeom>
            <a:noFill/>
          </p:spPr>
          <p:txBody>
            <a:bodyPr wrap="square" rtlCol="0">
              <a:spAutoFit/>
            </a:bodyPr>
            <a:lstStyle/>
            <a:p>
              <a:pPr algn="ctr"/>
              <a:r>
                <a:rPr lang="en-US" sz="1400" b="1" dirty="0">
                  <a:solidFill>
                    <a:schemeClr val="accent1"/>
                  </a:solidFill>
                  <a:latin typeface="Roboto" panose="02000000000000000000" pitchFamily="2" charset="0"/>
                  <a:ea typeface="Roboto" panose="02000000000000000000" pitchFamily="2" charset="0"/>
                </a:rPr>
                <a:t>KEY ACTION</a:t>
              </a:r>
            </a:p>
          </p:txBody>
        </p:sp>
      </p:grpSp>
      <p:sp>
        <p:nvSpPr>
          <p:cNvPr id="66" name="Title 1">
            <a:extLst>
              <a:ext uri="{FF2B5EF4-FFF2-40B4-BE49-F238E27FC236}">
                <a16:creationId xmlns:a16="http://schemas.microsoft.com/office/drawing/2014/main" id="{14EB9F58-5E2C-B34D-AF0D-E6CEFB0BF14E}"/>
              </a:ext>
            </a:extLst>
          </p:cNvPr>
          <p:cNvSpPr>
            <a:spLocks noGrp="1"/>
          </p:cNvSpPr>
          <p:nvPr>
            <p:ph type="title"/>
          </p:nvPr>
        </p:nvSpPr>
        <p:spPr>
          <a:xfrm>
            <a:off x="390520" y="3769972"/>
            <a:ext cx="6775453" cy="1046917"/>
          </a:xfrm>
        </p:spPr>
        <p:txBody>
          <a:bodyPr lIns="144000" tIns="72000" bIns="72000" anchor="t">
            <a:noAutofit/>
          </a:bodyPr>
          <a:lstStyle/>
          <a:p>
            <a:pPr lvl="0" algn="ctr" defTabSz="457200">
              <a:lnSpc>
                <a:spcPct val="100000"/>
              </a:lnSpc>
              <a:spcBef>
                <a:spcPts val="0"/>
              </a:spcBef>
            </a:pPr>
            <a:r>
              <a:rPr lang="en-US" sz="4000" b="1" dirty="0">
                <a:solidFill>
                  <a:schemeClr val="bg1"/>
                </a:solidFill>
                <a:cs typeface="Gill Sans Nova Ultra Bold" panose="020F0502020204030204" pitchFamily="34" charset="0"/>
              </a:rPr>
              <a:t>From ideas to solutions</a:t>
            </a:r>
            <a:br>
              <a:rPr lang="en-US" sz="4000" b="1" dirty="0">
                <a:solidFill>
                  <a:schemeClr val="bg1"/>
                </a:solidFill>
                <a:cs typeface="Gill Sans Nova Ultra Bold" panose="020F0502020204030204" pitchFamily="34" charset="0"/>
              </a:rPr>
            </a:br>
            <a:r>
              <a:rPr lang="en-US" sz="4000" b="1" dirty="0">
                <a:solidFill>
                  <a:schemeClr val="bg1"/>
                </a:solidFill>
                <a:cs typeface="Gill Sans Nova Ultra Bold" panose="020F0502020204030204" pitchFamily="34" charset="0"/>
              </a:rPr>
              <a:t>for change</a:t>
            </a:r>
            <a:endParaRPr lang="en-US" sz="4800" b="1" dirty="0">
              <a:solidFill>
                <a:schemeClr val="bg1"/>
              </a:solidFill>
              <a:cs typeface="Gill Sans Nova Ultra Bold" panose="020F0502020204030204" pitchFamily="34" charset="0"/>
            </a:endParaRPr>
          </a:p>
        </p:txBody>
      </p:sp>
      <p:sp>
        <p:nvSpPr>
          <p:cNvPr id="72" name="Rectangle 71">
            <a:extLst>
              <a:ext uri="{FF2B5EF4-FFF2-40B4-BE49-F238E27FC236}">
                <a16:creationId xmlns:a16="http://schemas.microsoft.com/office/drawing/2014/main" id="{3F2CD603-4E6E-9148-9C7A-756BB95F23E9}"/>
              </a:ext>
            </a:extLst>
          </p:cNvPr>
          <p:cNvSpPr/>
          <p:nvPr/>
        </p:nvSpPr>
        <p:spPr>
          <a:xfrm>
            <a:off x="390525" y="6896433"/>
            <a:ext cx="6775448" cy="1517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216000" rtlCol="0" anchor="t" anchorCtr="0">
            <a:spAutoFit/>
          </a:bodyPr>
          <a:lstStyle/>
          <a:p>
            <a:pPr algn="ctr">
              <a:spcAft>
                <a:spcPts val="600"/>
              </a:spcAft>
            </a:pPr>
            <a:r>
              <a:rPr lang="en-US" sz="1400" b="1" dirty="0">
                <a:solidFill>
                  <a:schemeClr val="accent1"/>
                </a:solidFill>
              </a:rPr>
              <a:t>What is this?</a:t>
            </a:r>
          </a:p>
          <a:p>
            <a:pPr algn="ctr">
              <a:spcAft>
                <a:spcPts val="600"/>
              </a:spcAft>
            </a:pPr>
            <a:r>
              <a:rPr lang="en-US" sz="1400" dirty="0">
                <a:solidFill>
                  <a:schemeClr val="tx1"/>
                </a:solidFill>
              </a:rPr>
              <a:t>This is the most creative and divergent stage of the design process, where you will look at global and local inspiration, brainstorms ideas and develop the ideas in more detail.  You then discuss their feasibility, before selecting the most valuable ideas and turning them into prototype solutions. </a:t>
            </a:r>
          </a:p>
        </p:txBody>
      </p:sp>
      <p:sp>
        <p:nvSpPr>
          <p:cNvPr id="39" name="Rectangle 38">
            <a:extLst>
              <a:ext uri="{FF2B5EF4-FFF2-40B4-BE49-F238E27FC236}">
                <a16:creationId xmlns:a16="http://schemas.microsoft.com/office/drawing/2014/main" id="{575DB22F-0E8A-0943-82FE-7D0728F002DF}"/>
              </a:ext>
            </a:extLst>
          </p:cNvPr>
          <p:cNvSpPr/>
          <p:nvPr/>
        </p:nvSpPr>
        <p:spPr>
          <a:xfrm>
            <a:off x="390526" y="8629459"/>
            <a:ext cx="3389312" cy="433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pPr algn="ctr">
              <a:spcAft>
                <a:spcPts val="600"/>
              </a:spcAft>
            </a:pPr>
            <a:r>
              <a:rPr lang="en-US" sz="1400" b="1" dirty="0">
                <a:solidFill>
                  <a:schemeClr val="accent1"/>
                </a:solidFill>
              </a:rPr>
              <a:t>Who needs to be involved?</a:t>
            </a:r>
          </a:p>
        </p:txBody>
      </p:sp>
      <p:pic>
        <p:nvPicPr>
          <p:cNvPr id="40" name="Picture 39">
            <a:extLst>
              <a:ext uri="{FF2B5EF4-FFF2-40B4-BE49-F238E27FC236}">
                <a16:creationId xmlns:a16="http://schemas.microsoft.com/office/drawing/2014/main" id="{A6077CEB-F4FD-E144-985A-B1BA96F0AA94}"/>
              </a:ext>
            </a:extLst>
          </p:cNvPr>
          <p:cNvPicPr>
            <a:picLocks noChangeAspect="1"/>
          </p:cNvPicPr>
          <p:nvPr/>
        </p:nvPicPr>
        <p:blipFill>
          <a:blip r:embed="rId3"/>
          <a:stretch>
            <a:fillRect/>
          </a:stretch>
        </p:blipFill>
        <p:spPr>
          <a:xfrm>
            <a:off x="826805" y="9158565"/>
            <a:ext cx="215900" cy="330200"/>
          </a:xfrm>
          <a:prstGeom prst="rect">
            <a:avLst/>
          </a:prstGeom>
        </p:spPr>
      </p:pic>
      <p:sp>
        <p:nvSpPr>
          <p:cNvPr id="41" name="Rectangle 40">
            <a:extLst>
              <a:ext uri="{FF2B5EF4-FFF2-40B4-BE49-F238E27FC236}">
                <a16:creationId xmlns:a16="http://schemas.microsoft.com/office/drawing/2014/main" id="{528A85BF-0246-2948-854F-BC502D75527C}"/>
              </a:ext>
            </a:extLst>
          </p:cNvPr>
          <p:cNvSpPr/>
          <p:nvPr/>
        </p:nvSpPr>
        <p:spPr>
          <a:xfrm>
            <a:off x="1042705" y="9158565"/>
            <a:ext cx="1139825" cy="33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80000" bIns="108000" rtlCol="0" anchor="ctr" anchorCtr="0">
            <a:noAutofit/>
          </a:bodyPr>
          <a:lstStyle/>
          <a:p>
            <a:pPr>
              <a:spcAft>
                <a:spcPts val="600"/>
              </a:spcAft>
            </a:pPr>
            <a:r>
              <a:rPr lang="en-US" sz="1000" dirty="0">
                <a:solidFill>
                  <a:schemeClr val="accent1"/>
                </a:solidFill>
              </a:rPr>
              <a:t>Facilitator</a:t>
            </a:r>
          </a:p>
        </p:txBody>
      </p:sp>
      <p:grpSp>
        <p:nvGrpSpPr>
          <p:cNvPr id="43" name="Group 42">
            <a:extLst>
              <a:ext uri="{FF2B5EF4-FFF2-40B4-BE49-F238E27FC236}">
                <a16:creationId xmlns:a16="http://schemas.microsoft.com/office/drawing/2014/main" id="{52A15B41-D973-D142-A3CF-4181C32F13AD}"/>
              </a:ext>
            </a:extLst>
          </p:cNvPr>
          <p:cNvGrpSpPr/>
          <p:nvPr/>
        </p:nvGrpSpPr>
        <p:grpSpPr>
          <a:xfrm>
            <a:off x="1950456" y="9176119"/>
            <a:ext cx="584200" cy="330200"/>
            <a:chOff x="1259820" y="4038187"/>
            <a:chExt cx="584200" cy="330200"/>
          </a:xfrm>
        </p:grpSpPr>
        <p:pic>
          <p:nvPicPr>
            <p:cNvPr id="44" name="Picture 43">
              <a:extLst>
                <a:ext uri="{FF2B5EF4-FFF2-40B4-BE49-F238E27FC236}">
                  <a16:creationId xmlns:a16="http://schemas.microsoft.com/office/drawing/2014/main" id="{780C9E48-BD45-6B4C-9F7A-3FFD799617B0}"/>
                </a:ext>
              </a:extLst>
            </p:cNvPr>
            <p:cNvPicPr>
              <a:picLocks noChangeAspect="1"/>
            </p:cNvPicPr>
            <p:nvPr/>
          </p:nvPicPr>
          <p:blipFill>
            <a:blip r:embed="rId4"/>
            <a:stretch>
              <a:fillRect/>
            </a:stretch>
          </p:blipFill>
          <p:spPr>
            <a:xfrm>
              <a:off x="1259820" y="4038187"/>
              <a:ext cx="177800" cy="330200"/>
            </a:xfrm>
            <a:prstGeom prst="rect">
              <a:avLst/>
            </a:prstGeom>
          </p:spPr>
        </p:pic>
        <p:pic>
          <p:nvPicPr>
            <p:cNvPr id="45" name="Picture 44">
              <a:extLst>
                <a:ext uri="{FF2B5EF4-FFF2-40B4-BE49-F238E27FC236}">
                  <a16:creationId xmlns:a16="http://schemas.microsoft.com/office/drawing/2014/main" id="{560B1CB6-9756-C447-9A67-B68B8D23325C}"/>
                </a:ext>
              </a:extLst>
            </p:cNvPr>
            <p:cNvPicPr>
              <a:picLocks noChangeAspect="1"/>
            </p:cNvPicPr>
            <p:nvPr/>
          </p:nvPicPr>
          <p:blipFill>
            <a:blip r:embed="rId4"/>
            <a:stretch>
              <a:fillRect/>
            </a:stretch>
          </p:blipFill>
          <p:spPr>
            <a:xfrm>
              <a:off x="1463020" y="4038187"/>
              <a:ext cx="177800" cy="330200"/>
            </a:xfrm>
            <a:prstGeom prst="rect">
              <a:avLst/>
            </a:prstGeom>
          </p:spPr>
        </p:pic>
        <p:pic>
          <p:nvPicPr>
            <p:cNvPr id="46" name="Picture 45">
              <a:extLst>
                <a:ext uri="{FF2B5EF4-FFF2-40B4-BE49-F238E27FC236}">
                  <a16:creationId xmlns:a16="http://schemas.microsoft.com/office/drawing/2014/main" id="{513C7AC1-DCE9-9D45-9834-8AD85AF430F4}"/>
                </a:ext>
              </a:extLst>
            </p:cNvPr>
            <p:cNvPicPr>
              <a:picLocks noChangeAspect="1"/>
            </p:cNvPicPr>
            <p:nvPr/>
          </p:nvPicPr>
          <p:blipFill>
            <a:blip r:embed="rId4"/>
            <a:stretch>
              <a:fillRect/>
            </a:stretch>
          </p:blipFill>
          <p:spPr>
            <a:xfrm>
              <a:off x="1666220" y="4038187"/>
              <a:ext cx="177800" cy="330200"/>
            </a:xfrm>
            <a:prstGeom prst="rect">
              <a:avLst/>
            </a:prstGeom>
          </p:spPr>
        </p:pic>
      </p:grpSp>
      <p:sp>
        <p:nvSpPr>
          <p:cNvPr id="47" name="Rectangle 46">
            <a:extLst>
              <a:ext uri="{FF2B5EF4-FFF2-40B4-BE49-F238E27FC236}">
                <a16:creationId xmlns:a16="http://schemas.microsoft.com/office/drawing/2014/main" id="{429213FB-C4D1-CA49-A1D4-E9923A98B39F}"/>
              </a:ext>
            </a:extLst>
          </p:cNvPr>
          <p:cNvSpPr/>
          <p:nvPr/>
        </p:nvSpPr>
        <p:spPr>
          <a:xfrm>
            <a:off x="2534656" y="9176119"/>
            <a:ext cx="1325285" cy="33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80000" bIns="108000" rtlCol="0" anchor="ctr" anchorCtr="0">
            <a:noAutofit/>
          </a:bodyPr>
          <a:lstStyle/>
          <a:p>
            <a:pPr>
              <a:spcAft>
                <a:spcPts val="600"/>
              </a:spcAft>
            </a:pPr>
            <a:r>
              <a:rPr lang="en-US" sz="1000" dirty="0">
                <a:solidFill>
                  <a:schemeClr val="accent1"/>
                </a:solidFill>
              </a:rPr>
              <a:t>Participants</a:t>
            </a:r>
          </a:p>
        </p:txBody>
      </p:sp>
      <p:grpSp>
        <p:nvGrpSpPr>
          <p:cNvPr id="48" name="Group 47">
            <a:extLst>
              <a:ext uri="{FF2B5EF4-FFF2-40B4-BE49-F238E27FC236}">
                <a16:creationId xmlns:a16="http://schemas.microsoft.com/office/drawing/2014/main" id="{B65A6ED7-DA27-C242-AFA9-F4C3154C2376}"/>
              </a:ext>
            </a:extLst>
          </p:cNvPr>
          <p:cNvGrpSpPr/>
          <p:nvPr/>
        </p:nvGrpSpPr>
        <p:grpSpPr>
          <a:xfrm>
            <a:off x="1314524" y="9630923"/>
            <a:ext cx="2084664" cy="330200"/>
            <a:chOff x="4830486" y="9284425"/>
            <a:chExt cx="2084664" cy="330200"/>
          </a:xfrm>
        </p:grpSpPr>
        <p:pic>
          <p:nvPicPr>
            <p:cNvPr id="49" name="Picture 48">
              <a:extLst>
                <a:ext uri="{FF2B5EF4-FFF2-40B4-BE49-F238E27FC236}">
                  <a16:creationId xmlns:a16="http://schemas.microsoft.com/office/drawing/2014/main" id="{75D00CEE-0068-B047-837A-6D22FCB9C820}"/>
                </a:ext>
              </a:extLst>
            </p:cNvPr>
            <p:cNvPicPr>
              <a:picLocks noChangeAspect="1"/>
            </p:cNvPicPr>
            <p:nvPr/>
          </p:nvPicPr>
          <p:blipFill>
            <a:blip r:embed="rId4"/>
            <a:stretch>
              <a:fillRect/>
            </a:stretch>
          </p:blipFill>
          <p:spPr>
            <a:xfrm>
              <a:off x="4830486" y="9284425"/>
              <a:ext cx="177800" cy="330200"/>
            </a:xfrm>
            <a:prstGeom prst="rect">
              <a:avLst/>
            </a:prstGeom>
          </p:spPr>
        </p:pic>
        <p:pic>
          <p:nvPicPr>
            <p:cNvPr id="50" name="Picture 49">
              <a:extLst>
                <a:ext uri="{FF2B5EF4-FFF2-40B4-BE49-F238E27FC236}">
                  <a16:creationId xmlns:a16="http://schemas.microsoft.com/office/drawing/2014/main" id="{63C2707B-98C4-D440-A2D2-4E04C92F19AE}"/>
                </a:ext>
              </a:extLst>
            </p:cNvPr>
            <p:cNvPicPr>
              <a:picLocks noChangeAspect="1"/>
            </p:cNvPicPr>
            <p:nvPr/>
          </p:nvPicPr>
          <p:blipFill>
            <a:blip r:embed="rId4"/>
            <a:stretch>
              <a:fillRect/>
            </a:stretch>
          </p:blipFill>
          <p:spPr>
            <a:xfrm>
              <a:off x="5033686" y="9284425"/>
              <a:ext cx="177800" cy="330200"/>
            </a:xfrm>
            <a:prstGeom prst="rect">
              <a:avLst/>
            </a:prstGeom>
          </p:spPr>
        </p:pic>
        <p:pic>
          <p:nvPicPr>
            <p:cNvPr id="51" name="Picture 50">
              <a:extLst>
                <a:ext uri="{FF2B5EF4-FFF2-40B4-BE49-F238E27FC236}">
                  <a16:creationId xmlns:a16="http://schemas.microsoft.com/office/drawing/2014/main" id="{EB1E9D97-4143-1444-9719-277C7E5E7186}"/>
                </a:ext>
              </a:extLst>
            </p:cNvPr>
            <p:cNvPicPr>
              <a:picLocks noChangeAspect="1"/>
            </p:cNvPicPr>
            <p:nvPr/>
          </p:nvPicPr>
          <p:blipFill>
            <a:blip r:embed="rId4"/>
            <a:stretch>
              <a:fillRect/>
            </a:stretch>
          </p:blipFill>
          <p:spPr>
            <a:xfrm>
              <a:off x="5236886" y="9284425"/>
              <a:ext cx="177800" cy="330200"/>
            </a:xfrm>
            <a:prstGeom prst="rect">
              <a:avLst/>
            </a:prstGeom>
          </p:spPr>
        </p:pic>
        <p:sp>
          <p:nvSpPr>
            <p:cNvPr id="52" name="Rectangle 51">
              <a:extLst>
                <a:ext uri="{FF2B5EF4-FFF2-40B4-BE49-F238E27FC236}">
                  <a16:creationId xmlns:a16="http://schemas.microsoft.com/office/drawing/2014/main" id="{EA898F8A-643C-4847-813A-1F4EC0B63BDC}"/>
                </a:ext>
              </a:extLst>
            </p:cNvPr>
            <p:cNvSpPr/>
            <p:nvPr/>
          </p:nvSpPr>
          <p:spPr>
            <a:xfrm>
              <a:off x="5414686" y="9284425"/>
              <a:ext cx="1500464" cy="33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80000" bIns="108000" rtlCol="0" anchor="ctr" anchorCtr="0">
              <a:noAutofit/>
            </a:bodyPr>
            <a:lstStyle/>
            <a:p>
              <a:pPr>
                <a:spcAft>
                  <a:spcPts val="600"/>
                </a:spcAft>
              </a:pPr>
              <a:r>
                <a:rPr lang="en-US" sz="1000" dirty="0">
                  <a:solidFill>
                    <a:schemeClr val="accent1"/>
                  </a:solidFill>
                </a:rPr>
                <a:t>Red Cross Red Crescent experts</a:t>
              </a:r>
            </a:p>
          </p:txBody>
        </p:sp>
      </p:grpSp>
      <p:sp>
        <p:nvSpPr>
          <p:cNvPr id="53" name="Rectangle 52">
            <a:extLst>
              <a:ext uri="{FF2B5EF4-FFF2-40B4-BE49-F238E27FC236}">
                <a16:creationId xmlns:a16="http://schemas.microsoft.com/office/drawing/2014/main" id="{3F09062D-0A02-5B4E-A52D-651F94B8AE1F}"/>
              </a:ext>
            </a:extLst>
          </p:cNvPr>
          <p:cNvSpPr/>
          <p:nvPr/>
        </p:nvSpPr>
        <p:spPr>
          <a:xfrm>
            <a:off x="4531530" y="9158565"/>
            <a:ext cx="2482042" cy="416290"/>
          </a:xfrm>
          <a:prstGeom prst="rect">
            <a:avLst/>
          </a:prstGeom>
        </p:spPr>
        <p:txBody>
          <a:bodyPr wrap="square" numCol="1">
            <a:noAutofit/>
          </a:bodyPr>
          <a:lstStyle/>
          <a:p>
            <a:pPr lvl="0">
              <a:spcAft>
                <a:spcPts val="1000"/>
              </a:spcAft>
            </a:pPr>
            <a:r>
              <a:rPr lang="en-US" sz="900" dirty="0">
                <a:solidFill>
                  <a:srgbClr val="1E4D59"/>
                </a:solidFill>
              </a:rPr>
              <a:t>Total preparation time: </a:t>
            </a:r>
            <a:r>
              <a:rPr lang="en-US" sz="900" i="1" dirty="0">
                <a:solidFill>
                  <a:srgbClr val="1E4D59"/>
                </a:solidFill>
              </a:rPr>
              <a:t>2 hours and 10 minutes</a:t>
            </a:r>
            <a:br>
              <a:rPr lang="en-US" sz="900" i="1" dirty="0">
                <a:solidFill>
                  <a:srgbClr val="1E4D59"/>
                </a:solidFill>
              </a:rPr>
            </a:br>
            <a:r>
              <a:rPr lang="en-US" sz="900" dirty="0">
                <a:solidFill>
                  <a:srgbClr val="1E4D59"/>
                </a:solidFill>
              </a:rPr>
              <a:t>Total running time: </a:t>
            </a:r>
            <a:r>
              <a:rPr lang="en-US" sz="900" i="1" dirty="0">
                <a:solidFill>
                  <a:srgbClr val="1E4D59"/>
                </a:solidFill>
              </a:rPr>
              <a:t>5 hours and 25 minutes</a:t>
            </a:r>
          </a:p>
        </p:txBody>
      </p:sp>
      <p:sp>
        <p:nvSpPr>
          <p:cNvPr id="54" name="Rectangle 53">
            <a:extLst>
              <a:ext uri="{FF2B5EF4-FFF2-40B4-BE49-F238E27FC236}">
                <a16:creationId xmlns:a16="http://schemas.microsoft.com/office/drawing/2014/main" id="{BA8C585C-3008-5542-9C3C-2E9ED81D2BB8}"/>
              </a:ext>
            </a:extLst>
          </p:cNvPr>
          <p:cNvSpPr/>
          <p:nvPr/>
        </p:nvSpPr>
        <p:spPr>
          <a:xfrm>
            <a:off x="3776661" y="8629459"/>
            <a:ext cx="3389311" cy="433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pPr algn="ctr">
              <a:spcAft>
                <a:spcPts val="600"/>
              </a:spcAft>
            </a:pPr>
            <a:r>
              <a:rPr lang="en-US" sz="1400" b="1" dirty="0">
                <a:solidFill>
                  <a:schemeClr val="accent1"/>
                </a:solidFill>
              </a:rPr>
              <a:t>How long will it take?</a:t>
            </a:r>
          </a:p>
        </p:txBody>
      </p:sp>
      <p:grpSp>
        <p:nvGrpSpPr>
          <p:cNvPr id="55" name="Group 54">
            <a:extLst>
              <a:ext uri="{FF2B5EF4-FFF2-40B4-BE49-F238E27FC236}">
                <a16:creationId xmlns:a16="http://schemas.microsoft.com/office/drawing/2014/main" id="{0C4001F4-936A-D141-9598-5E4AD8D9007C}"/>
              </a:ext>
            </a:extLst>
          </p:cNvPr>
          <p:cNvGrpSpPr/>
          <p:nvPr/>
        </p:nvGrpSpPr>
        <p:grpSpPr>
          <a:xfrm>
            <a:off x="4207895" y="9185041"/>
            <a:ext cx="312356" cy="312356"/>
            <a:chOff x="5025020" y="9392062"/>
            <a:chExt cx="312356" cy="312356"/>
          </a:xfrm>
        </p:grpSpPr>
        <p:sp>
          <p:nvSpPr>
            <p:cNvPr id="56" name="Oval 55">
              <a:extLst>
                <a:ext uri="{FF2B5EF4-FFF2-40B4-BE49-F238E27FC236}">
                  <a16:creationId xmlns:a16="http://schemas.microsoft.com/office/drawing/2014/main" id="{E9D2A6D1-57C5-2640-B17D-2171493660BC}"/>
                </a:ext>
              </a:extLst>
            </p:cNvPr>
            <p:cNvSpPr/>
            <p:nvPr/>
          </p:nvSpPr>
          <p:spPr>
            <a:xfrm>
              <a:off x="5036299" y="9403341"/>
              <a:ext cx="289799" cy="2897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7" name="Picture 56">
              <a:extLst>
                <a:ext uri="{FF2B5EF4-FFF2-40B4-BE49-F238E27FC236}">
                  <a16:creationId xmlns:a16="http://schemas.microsoft.com/office/drawing/2014/main" id="{BD95197A-7D79-C449-AF4B-7E08B78DB5DD}"/>
                </a:ext>
              </a:extLst>
            </p:cNvPr>
            <p:cNvPicPr>
              <a:picLocks noChangeAspect="1"/>
            </p:cNvPicPr>
            <p:nvPr/>
          </p:nvPicPr>
          <p:blipFill>
            <a:blip r:embed="rId5"/>
            <a:stretch>
              <a:fillRect/>
            </a:stretch>
          </p:blipFill>
          <p:spPr>
            <a:xfrm>
              <a:off x="5025020" y="9392062"/>
              <a:ext cx="312356" cy="312356"/>
            </a:xfrm>
            <a:prstGeom prst="rect">
              <a:avLst/>
            </a:prstGeom>
          </p:spPr>
        </p:pic>
      </p:grpSp>
    </p:spTree>
    <p:extLst>
      <p:ext uri="{BB962C8B-B14F-4D97-AF65-F5344CB8AC3E}">
        <p14:creationId xmlns:p14="http://schemas.microsoft.com/office/powerpoint/2010/main" val="142020948"/>
      </p:ext>
    </p:extLst>
  </p:cSld>
  <p:clrMapOvr>
    <a:masterClrMapping/>
  </p:clrMapOvr>
</p:sld>
</file>

<file path=ppt/theme/theme1.xml><?xml version="1.0" encoding="utf-8"?>
<a:theme xmlns:a="http://schemas.openxmlformats.org/drawingml/2006/main" name="Office Theme">
  <a:themeElements>
    <a:clrScheme name="Custom 2">
      <a:dk1>
        <a:srgbClr val="282B36"/>
      </a:dk1>
      <a:lt1>
        <a:srgbClr val="FEFFFE"/>
      </a:lt1>
      <a:dk2>
        <a:srgbClr val="282A35"/>
      </a:dk2>
      <a:lt2>
        <a:srgbClr val="E0DDE3"/>
      </a:lt2>
      <a:accent1>
        <a:srgbClr val="1E4D59"/>
      </a:accent1>
      <a:accent2>
        <a:srgbClr val="029B8C"/>
      </a:accent2>
      <a:accent3>
        <a:srgbClr val="FEDD6A"/>
      </a:accent3>
      <a:accent4>
        <a:srgbClr val="FEA757"/>
      </a:accent4>
      <a:accent5>
        <a:srgbClr val="E85E3D"/>
      </a:accent5>
      <a:accent6>
        <a:srgbClr val="9B80C0"/>
      </a:accent6>
      <a:hlink>
        <a:srgbClr val="069A8E"/>
      </a:hlink>
      <a:folHlink>
        <a:srgbClr val="065D56"/>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12058</TotalTime>
  <Words>7401</Words>
  <Application>Microsoft Macintosh PowerPoint</Application>
  <PresentationFormat>Custom</PresentationFormat>
  <Paragraphs>672</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Courier</vt:lpstr>
      <vt:lpstr>Gill Sans MT</vt:lpstr>
      <vt:lpstr>Gill Sans Nova</vt:lpstr>
      <vt:lpstr>Gill Sans Nova Ultra Bold</vt:lpstr>
      <vt:lpstr>Roboto</vt:lpstr>
      <vt:lpstr>Office Theme</vt:lpstr>
      <vt:lpstr>PowerPoint Presentation</vt:lpstr>
      <vt:lpstr>Understanding each activity </vt:lpstr>
      <vt:lpstr>PowerPoint Presentation</vt:lpstr>
      <vt:lpstr>Action 3.1 Recap your findings from EVCA or CWA</vt:lpstr>
      <vt:lpstr>Challenges you are facing today</vt:lpstr>
      <vt:lpstr>Action 3.2 Reframe challenges into opportunities</vt:lpstr>
      <vt:lpstr>Developing ‘How Might We’ statements (HMWs)</vt:lpstr>
      <vt:lpstr>PowerPoint Presentation</vt:lpstr>
      <vt:lpstr>From ideas to solutions for change</vt:lpstr>
      <vt:lpstr>Action 4.1 Brainstorm ideas for change</vt:lpstr>
      <vt:lpstr>A bad umbrella</vt:lpstr>
      <vt:lpstr>How to make a cup of tea</vt:lpstr>
      <vt:lpstr>Rules of brainstorming</vt:lpstr>
      <vt:lpstr>Innovation inspiration</vt:lpstr>
      <vt:lpstr>Generating ideas</vt:lpstr>
      <vt:lpstr>Action 4.2 Develop and prioritise ideas</vt:lpstr>
      <vt:lpstr>Developing the top ideas </vt:lpstr>
      <vt:lpstr>Assessing ideas using ‘Desirable, Viable, Possible’ (DVP)</vt:lpstr>
      <vt:lpstr>Action 4.3 Select ideas and turn into prototype solutions</vt:lpstr>
      <vt:lpstr>Spaghetti marshmallow towers</vt:lpstr>
      <vt:lpstr>Solution prototyping</vt:lpstr>
      <vt:lpstr>PowerPoint Presentation</vt:lpstr>
      <vt:lpstr>Test and learn</vt:lpstr>
      <vt:lpstr>Action 5.1 Test initial prototype solution internally</vt:lpstr>
      <vt:lpstr>Internal user testing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Phillip Rubery</dc:creator>
  <cp:keywords/>
  <dc:description/>
  <cp:lastModifiedBy>Aynur Kadihasanoglu</cp:lastModifiedBy>
  <cp:revision>437</cp:revision>
  <cp:lastPrinted>2019-05-29T01:32:01Z</cp:lastPrinted>
  <dcterms:created xsi:type="dcterms:W3CDTF">2019-04-08T07:06:23Z</dcterms:created>
  <dcterms:modified xsi:type="dcterms:W3CDTF">2024-03-30T15:11:10Z</dcterms:modified>
  <cp:category/>
</cp:coreProperties>
</file>