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sldIdLst>
    <p:sldId id="335" r:id="rId2"/>
    <p:sldId id="367" r:id="rId3"/>
    <p:sldId id="336" r:id="rId4"/>
    <p:sldId id="317" r:id="rId5"/>
    <p:sldId id="343" r:id="rId6"/>
    <p:sldId id="344" r:id="rId7"/>
    <p:sldId id="337" r:id="rId8"/>
    <p:sldId id="271" r:id="rId9"/>
    <p:sldId id="376" r:id="rId10"/>
    <p:sldId id="350" r:id="rId11"/>
    <p:sldId id="377" r:id="rId12"/>
    <p:sldId id="385" r:id="rId13"/>
    <p:sldId id="339" r:id="rId14"/>
    <p:sldId id="386" r:id="rId15"/>
    <p:sldId id="387" r:id="rId16"/>
    <p:sldId id="388" r:id="rId17"/>
    <p:sldId id="340" r:id="rId18"/>
    <p:sldId id="389" r:id="rId19"/>
    <p:sldId id="341" r:id="rId20"/>
    <p:sldId id="390" r:id="rId21"/>
    <p:sldId id="342" r:id="rId22"/>
    <p:sldId id="391" r:id="rId23"/>
    <p:sldId id="392" r:id="rId24"/>
    <p:sldId id="379" r:id="rId25"/>
    <p:sldId id="393" r:id="rId26"/>
    <p:sldId id="395" r:id="rId2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E"/>
    <a:srgbClr val="E7E8ED"/>
    <a:srgbClr val="1F4E59"/>
    <a:srgbClr val="E0DDE4"/>
    <a:srgbClr val="EAEAF0"/>
    <a:srgbClr val="FFFFFF"/>
    <a:srgbClr val="FFDD6A"/>
    <a:srgbClr val="BCE9E2"/>
    <a:srgbClr val="3A9DB7"/>
    <a:srgbClr val="A3E9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05EA1-6999-7B4B-9787-E4BFF93B30E9}" v="4" dt="2022-11-01T10:21:49.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p:restoredTop sz="96327"/>
  </p:normalViewPr>
  <p:slideViewPr>
    <p:cSldViewPr snapToGrid="0" snapToObjects="1">
      <p:cViewPr varScale="1">
        <p:scale>
          <a:sx n="82" d="100"/>
          <a:sy n="82" d="100"/>
        </p:scale>
        <p:origin x="3624"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21" d="100"/>
          <a:sy n="121" d="100"/>
        </p:scale>
        <p:origin x="38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dihasanoglu, Aynur" userId="3997c4bd-ec0c-4cc0-ab9f-958da64cb8d3" providerId="ADAL" clId="{16005EA1-6999-7B4B-9787-E4BFF93B30E9}"/>
    <pc:docChg chg="undo custSel delSld modSld">
      <pc:chgData name="Kadihasanoglu, Aynur" userId="3997c4bd-ec0c-4cc0-ab9f-958da64cb8d3" providerId="ADAL" clId="{16005EA1-6999-7B4B-9787-E4BFF93B30E9}" dt="2022-11-01T10:50:56.813" v="1149" actId="478"/>
      <pc:docMkLst>
        <pc:docMk/>
      </pc:docMkLst>
      <pc:sldChg chg="del">
        <pc:chgData name="Kadihasanoglu, Aynur" userId="3997c4bd-ec0c-4cc0-ab9f-958da64cb8d3" providerId="ADAL" clId="{16005EA1-6999-7B4B-9787-E4BFF93B30E9}" dt="2022-11-01T09:30:59.161" v="53" actId="2696"/>
        <pc:sldMkLst>
          <pc:docMk/>
          <pc:sldMk cId="905216741" sldId="258"/>
        </pc:sldMkLst>
      </pc:sldChg>
      <pc:sldChg chg="delSp del mod">
        <pc:chgData name="Kadihasanoglu, Aynur" userId="3997c4bd-ec0c-4cc0-ab9f-958da64cb8d3" providerId="ADAL" clId="{16005EA1-6999-7B4B-9787-E4BFF93B30E9}" dt="2022-11-01T10:42:40.955" v="1102" actId="2696"/>
        <pc:sldMkLst>
          <pc:docMk/>
          <pc:sldMk cId="986249852" sldId="259"/>
        </pc:sldMkLst>
        <pc:picChg chg="del">
          <ac:chgData name="Kadihasanoglu, Aynur" userId="3997c4bd-ec0c-4cc0-ab9f-958da64cb8d3" providerId="ADAL" clId="{16005EA1-6999-7B4B-9787-E4BFF93B30E9}" dt="2022-11-01T09:30:14.683" v="40" actId="478"/>
          <ac:picMkLst>
            <pc:docMk/>
            <pc:sldMk cId="986249852" sldId="259"/>
            <ac:picMk id="21" creationId="{41943E66-82EF-4F43-9D67-06166FE5439B}"/>
          </ac:picMkLst>
        </pc:picChg>
      </pc:sldChg>
      <pc:sldChg chg="del">
        <pc:chgData name="Kadihasanoglu, Aynur" userId="3997c4bd-ec0c-4cc0-ab9f-958da64cb8d3" providerId="ADAL" clId="{16005EA1-6999-7B4B-9787-E4BFF93B30E9}" dt="2022-11-01T10:42:40.955" v="1102" actId="2696"/>
        <pc:sldMkLst>
          <pc:docMk/>
          <pc:sldMk cId="279891994" sldId="262"/>
        </pc:sldMkLst>
      </pc:sldChg>
      <pc:sldChg chg="delSp del mod">
        <pc:chgData name="Kadihasanoglu, Aynur" userId="3997c4bd-ec0c-4cc0-ab9f-958da64cb8d3" providerId="ADAL" clId="{16005EA1-6999-7B4B-9787-E4BFF93B30E9}" dt="2022-11-01T10:42:40.955" v="1102" actId="2696"/>
        <pc:sldMkLst>
          <pc:docMk/>
          <pc:sldMk cId="1995149188" sldId="263"/>
        </pc:sldMkLst>
        <pc:picChg chg="del">
          <ac:chgData name="Kadihasanoglu, Aynur" userId="3997c4bd-ec0c-4cc0-ab9f-958da64cb8d3" providerId="ADAL" clId="{16005EA1-6999-7B4B-9787-E4BFF93B30E9}" dt="2022-11-01T09:30:29.927" v="45" actId="478"/>
          <ac:picMkLst>
            <pc:docMk/>
            <pc:sldMk cId="1995149188" sldId="263"/>
            <ac:picMk id="30" creationId="{84162B2F-25F2-F94C-8C53-C0F0B02CCA5D}"/>
          </ac:picMkLst>
        </pc:picChg>
      </pc:sldChg>
      <pc:sldChg chg="delSp del mod">
        <pc:chgData name="Kadihasanoglu, Aynur" userId="3997c4bd-ec0c-4cc0-ab9f-958da64cb8d3" providerId="ADAL" clId="{16005EA1-6999-7B4B-9787-E4BFF93B30E9}" dt="2022-11-01T10:42:40.955" v="1102" actId="2696"/>
        <pc:sldMkLst>
          <pc:docMk/>
          <pc:sldMk cId="3069671764" sldId="264"/>
        </pc:sldMkLst>
        <pc:picChg chg="del">
          <ac:chgData name="Kadihasanoglu, Aynur" userId="3997c4bd-ec0c-4cc0-ab9f-958da64cb8d3" providerId="ADAL" clId="{16005EA1-6999-7B4B-9787-E4BFF93B30E9}" dt="2022-11-01T09:30:10.029" v="39" actId="478"/>
          <ac:picMkLst>
            <pc:docMk/>
            <pc:sldMk cId="3069671764" sldId="264"/>
            <ac:picMk id="30" creationId="{04E29403-AF5D-0246-9404-E54A62046589}"/>
          </ac:picMkLst>
        </pc:picChg>
      </pc:sldChg>
      <pc:sldChg chg="delSp del mod">
        <pc:chgData name="Kadihasanoglu, Aynur" userId="3997c4bd-ec0c-4cc0-ab9f-958da64cb8d3" providerId="ADAL" clId="{16005EA1-6999-7B4B-9787-E4BFF93B30E9}" dt="2022-11-01T10:42:40.955" v="1102" actId="2696"/>
        <pc:sldMkLst>
          <pc:docMk/>
          <pc:sldMk cId="2069420493" sldId="265"/>
        </pc:sldMkLst>
        <pc:picChg chg="del">
          <ac:chgData name="Kadihasanoglu, Aynur" userId="3997c4bd-ec0c-4cc0-ab9f-958da64cb8d3" providerId="ADAL" clId="{16005EA1-6999-7B4B-9787-E4BFF93B30E9}" dt="2022-11-01T09:29:24.070" v="30" actId="478"/>
          <ac:picMkLst>
            <pc:docMk/>
            <pc:sldMk cId="2069420493" sldId="265"/>
            <ac:picMk id="6" creationId="{061FB19A-DB88-9B4E-B131-426011A1766E}"/>
          </ac:picMkLst>
        </pc:picChg>
        <pc:picChg chg="del">
          <ac:chgData name="Kadihasanoglu, Aynur" userId="3997c4bd-ec0c-4cc0-ab9f-958da64cb8d3" providerId="ADAL" clId="{16005EA1-6999-7B4B-9787-E4BFF93B30E9}" dt="2022-11-01T09:29:21.135" v="29" actId="478"/>
          <ac:picMkLst>
            <pc:docMk/>
            <pc:sldMk cId="2069420493" sldId="265"/>
            <ac:picMk id="8" creationId="{22735FB5-724F-DE4B-86CC-BCDD6BF1F0D3}"/>
          </ac:picMkLst>
        </pc:picChg>
        <pc:picChg chg="del">
          <ac:chgData name="Kadihasanoglu, Aynur" userId="3997c4bd-ec0c-4cc0-ab9f-958da64cb8d3" providerId="ADAL" clId="{16005EA1-6999-7B4B-9787-E4BFF93B30E9}" dt="2022-11-01T09:29:25.202" v="31" actId="478"/>
          <ac:picMkLst>
            <pc:docMk/>
            <pc:sldMk cId="2069420493" sldId="265"/>
            <ac:picMk id="21" creationId="{B42F689F-D28C-7A49-986A-AC5280AE2C58}"/>
          </ac:picMkLst>
        </pc:picChg>
      </pc:sldChg>
      <pc:sldChg chg="addSp delSp modSp del mod">
        <pc:chgData name="Kadihasanoglu, Aynur" userId="3997c4bd-ec0c-4cc0-ab9f-958da64cb8d3" providerId="ADAL" clId="{16005EA1-6999-7B4B-9787-E4BFF93B30E9}" dt="2022-11-01T10:42:40.955" v="1102" actId="2696"/>
        <pc:sldMkLst>
          <pc:docMk/>
          <pc:sldMk cId="576111946" sldId="266"/>
        </pc:sldMkLst>
        <pc:spChg chg="add mod">
          <ac:chgData name="Kadihasanoglu, Aynur" userId="3997c4bd-ec0c-4cc0-ab9f-958da64cb8d3" providerId="ADAL" clId="{16005EA1-6999-7B4B-9787-E4BFF93B30E9}" dt="2022-11-01T10:21:28.953" v="698" actId="1076"/>
          <ac:spMkLst>
            <pc:docMk/>
            <pc:sldMk cId="576111946" sldId="266"/>
            <ac:spMk id="3" creationId="{EE28A812-90E9-C831-9D62-A3CF7DB06B48}"/>
          </ac:spMkLst>
        </pc:spChg>
        <pc:spChg chg="add mod">
          <ac:chgData name="Kadihasanoglu, Aynur" userId="3997c4bd-ec0c-4cc0-ab9f-958da64cb8d3" providerId="ADAL" clId="{16005EA1-6999-7B4B-9787-E4BFF93B30E9}" dt="2022-11-01T10:33:16.633" v="1087" actId="20577"/>
          <ac:spMkLst>
            <pc:docMk/>
            <pc:sldMk cId="576111946" sldId="266"/>
            <ac:spMk id="7" creationId="{D6515980-A44B-D884-704A-9615419B801B}"/>
          </ac:spMkLst>
        </pc:spChg>
        <pc:picChg chg="del mod">
          <ac:chgData name="Kadihasanoglu, Aynur" userId="3997c4bd-ec0c-4cc0-ab9f-958da64cb8d3" providerId="ADAL" clId="{16005EA1-6999-7B4B-9787-E4BFF93B30E9}" dt="2022-11-01T10:33:19.124" v="1088" actId="478"/>
          <ac:picMkLst>
            <pc:docMk/>
            <pc:sldMk cId="576111946" sldId="266"/>
            <ac:picMk id="6" creationId="{A878A784-D243-7F44-A660-2E046D8205FE}"/>
          </ac:picMkLst>
        </pc:picChg>
        <pc:picChg chg="add del mod">
          <ac:chgData name="Kadihasanoglu, Aynur" userId="3997c4bd-ec0c-4cc0-ab9f-958da64cb8d3" providerId="ADAL" clId="{16005EA1-6999-7B4B-9787-E4BFF93B30E9}" dt="2022-11-01T10:21:32.541" v="699" actId="478"/>
          <ac:picMkLst>
            <pc:docMk/>
            <pc:sldMk cId="576111946" sldId="266"/>
            <ac:picMk id="10" creationId="{AEF8B342-0415-0B4A-B6AC-2422467F1146}"/>
          </ac:picMkLst>
        </pc:picChg>
      </pc:sldChg>
      <pc:sldChg chg="delSp del">
        <pc:chgData name="Kadihasanoglu, Aynur" userId="3997c4bd-ec0c-4cc0-ab9f-958da64cb8d3" providerId="ADAL" clId="{16005EA1-6999-7B4B-9787-E4BFF93B30E9}" dt="2022-11-01T10:42:40.955" v="1102" actId="2696"/>
        <pc:sldMkLst>
          <pc:docMk/>
          <pc:sldMk cId="2624761078" sldId="267"/>
        </pc:sldMkLst>
        <pc:picChg chg="del">
          <ac:chgData name="Kadihasanoglu, Aynur" userId="3997c4bd-ec0c-4cc0-ab9f-958da64cb8d3" providerId="ADAL" clId="{16005EA1-6999-7B4B-9787-E4BFF93B30E9}" dt="2022-11-01T09:29:37.396" v="35" actId="478"/>
          <ac:picMkLst>
            <pc:docMk/>
            <pc:sldMk cId="2624761078" sldId="267"/>
            <ac:picMk id="55" creationId="{5B0524EA-5941-0449-987C-F7815F661A06}"/>
          </ac:picMkLst>
        </pc:picChg>
      </pc:sldChg>
      <pc:sldChg chg="delSp del mod">
        <pc:chgData name="Kadihasanoglu, Aynur" userId="3997c4bd-ec0c-4cc0-ab9f-958da64cb8d3" providerId="ADAL" clId="{16005EA1-6999-7B4B-9787-E4BFF93B30E9}" dt="2022-11-01T10:42:40.955" v="1102" actId="2696"/>
        <pc:sldMkLst>
          <pc:docMk/>
          <pc:sldMk cId="602743312" sldId="268"/>
        </pc:sldMkLst>
        <pc:picChg chg="del">
          <ac:chgData name="Kadihasanoglu, Aynur" userId="3997c4bd-ec0c-4cc0-ab9f-958da64cb8d3" providerId="ADAL" clId="{16005EA1-6999-7B4B-9787-E4BFF93B30E9}" dt="2022-11-01T09:29:16.529" v="28" actId="478"/>
          <ac:picMkLst>
            <pc:docMk/>
            <pc:sldMk cId="602743312" sldId="268"/>
            <ac:picMk id="25" creationId="{F5521126-C1EA-964B-B4A4-13594FE4B448}"/>
          </ac:picMkLst>
        </pc:picChg>
      </pc:sldChg>
      <pc:sldChg chg="delSp del mod">
        <pc:chgData name="Kadihasanoglu, Aynur" userId="3997c4bd-ec0c-4cc0-ab9f-958da64cb8d3" providerId="ADAL" clId="{16005EA1-6999-7B4B-9787-E4BFF93B30E9}" dt="2022-11-01T10:42:40.955" v="1102" actId="2696"/>
        <pc:sldMkLst>
          <pc:docMk/>
          <pc:sldMk cId="312834171" sldId="269"/>
        </pc:sldMkLst>
        <pc:picChg chg="del">
          <ac:chgData name="Kadihasanoglu, Aynur" userId="3997c4bd-ec0c-4cc0-ab9f-958da64cb8d3" providerId="ADAL" clId="{16005EA1-6999-7B4B-9787-E4BFF93B30E9}" dt="2022-11-01T09:29:47.063" v="38" actId="478"/>
          <ac:picMkLst>
            <pc:docMk/>
            <pc:sldMk cId="312834171" sldId="269"/>
            <ac:picMk id="14" creationId="{23AD414B-24F6-FC46-B649-48865A991C77}"/>
          </ac:picMkLst>
        </pc:picChg>
      </pc:sldChg>
      <pc:sldChg chg="delSp del mod">
        <pc:chgData name="Kadihasanoglu, Aynur" userId="3997c4bd-ec0c-4cc0-ab9f-958da64cb8d3" providerId="ADAL" clId="{16005EA1-6999-7B4B-9787-E4BFF93B30E9}" dt="2022-11-01T10:42:40.955" v="1102" actId="2696"/>
        <pc:sldMkLst>
          <pc:docMk/>
          <pc:sldMk cId="4181395618" sldId="270"/>
        </pc:sldMkLst>
        <pc:picChg chg="del">
          <ac:chgData name="Kadihasanoglu, Aynur" userId="3997c4bd-ec0c-4cc0-ab9f-958da64cb8d3" providerId="ADAL" clId="{16005EA1-6999-7B4B-9787-E4BFF93B30E9}" dt="2022-11-01T09:29:34.642" v="34" actId="478"/>
          <ac:picMkLst>
            <pc:docMk/>
            <pc:sldMk cId="4181395618" sldId="270"/>
            <ac:picMk id="22" creationId="{68F7B3D4-29F0-0D4E-B6A8-C9ABCCC62499}"/>
          </ac:picMkLst>
        </pc:picChg>
      </pc:sldChg>
      <pc:sldChg chg="delSp mod">
        <pc:chgData name="Kadihasanoglu, Aynur" userId="3997c4bd-ec0c-4cc0-ab9f-958da64cb8d3" providerId="ADAL" clId="{16005EA1-6999-7B4B-9787-E4BFF93B30E9}" dt="2022-11-01T09:28:36.736" v="15" actId="478"/>
        <pc:sldMkLst>
          <pc:docMk/>
          <pc:sldMk cId="1495482945" sldId="271"/>
        </pc:sldMkLst>
        <pc:picChg chg="del">
          <ac:chgData name="Kadihasanoglu, Aynur" userId="3997c4bd-ec0c-4cc0-ab9f-958da64cb8d3" providerId="ADAL" clId="{16005EA1-6999-7B4B-9787-E4BFF93B30E9}" dt="2022-11-01T09:28:36.736" v="15" actId="478"/>
          <ac:picMkLst>
            <pc:docMk/>
            <pc:sldMk cId="1495482945" sldId="271"/>
            <ac:picMk id="21" creationId="{E0C43B13-109C-794D-B986-E9DEBCAC875A}"/>
          </ac:picMkLst>
        </pc:picChg>
      </pc:sldChg>
      <pc:sldChg chg="delSp del">
        <pc:chgData name="Kadihasanoglu, Aynur" userId="3997c4bd-ec0c-4cc0-ab9f-958da64cb8d3" providerId="ADAL" clId="{16005EA1-6999-7B4B-9787-E4BFF93B30E9}" dt="2022-11-01T10:42:40.955" v="1102" actId="2696"/>
        <pc:sldMkLst>
          <pc:docMk/>
          <pc:sldMk cId="164273921" sldId="272"/>
        </pc:sldMkLst>
        <pc:picChg chg="del">
          <ac:chgData name="Kadihasanoglu, Aynur" userId="3997c4bd-ec0c-4cc0-ab9f-958da64cb8d3" providerId="ADAL" clId="{16005EA1-6999-7B4B-9787-E4BFF93B30E9}" dt="2022-11-01T09:29:07.970" v="26" actId="478"/>
          <ac:picMkLst>
            <pc:docMk/>
            <pc:sldMk cId="164273921" sldId="272"/>
            <ac:picMk id="45" creationId="{FD1426B1-E751-FC4C-B256-1E80826BB1A8}"/>
          </ac:picMkLst>
        </pc:picChg>
      </pc:sldChg>
      <pc:sldChg chg="delSp del mod">
        <pc:chgData name="Kadihasanoglu, Aynur" userId="3997c4bd-ec0c-4cc0-ab9f-958da64cb8d3" providerId="ADAL" clId="{16005EA1-6999-7B4B-9787-E4BFF93B30E9}" dt="2022-11-01T10:42:40.955" v="1102" actId="2696"/>
        <pc:sldMkLst>
          <pc:docMk/>
          <pc:sldMk cId="3369830719" sldId="300"/>
        </pc:sldMkLst>
        <pc:picChg chg="del">
          <ac:chgData name="Kadihasanoglu, Aynur" userId="3997c4bd-ec0c-4cc0-ab9f-958da64cb8d3" providerId="ADAL" clId="{16005EA1-6999-7B4B-9787-E4BFF93B30E9}" dt="2022-11-01T10:34:28.983" v="1089" actId="478"/>
          <ac:picMkLst>
            <pc:docMk/>
            <pc:sldMk cId="3369830719" sldId="300"/>
            <ac:picMk id="16" creationId="{BA0CA0E2-872F-6247-82EA-808A4E1C328C}"/>
          </ac:picMkLst>
        </pc:picChg>
      </pc:sldChg>
      <pc:sldChg chg="del">
        <pc:chgData name="Kadihasanoglu, Aynur" userId="3997c4bd-ec0c-4cc0-ab9f-958da64cb8d3" providerId="ADAL" clId="{16005EA1-6999-7B4B-9787-E4BFF93B30E9}" dt="2022-11-01T09:31:09.875" v="56" actId="2696"/>
        <pc:sldMkLst>
          <pc:docMk/>
          <pc:sldMk cId="3251257970" sldId="304"/>
        </pc:sldMkLst>
      </pc:sldChg>
      <pc:sldChg chg="delSp del mod">
        <pc:chgData name="Kadihasanoglu, Aynur" userId="3997c4bd-ec0c-4cc0-ab9f-958da64cb8d3" providerId="ADAL" clId="{16005EA1-6999-7B4B-9787-E4BFF93B30E9}" dt="2022-11-01T10:42:40.955" v="1102" actId="2696"/>
        <pc:sldMkLst>
          <pc:docMk/>
          <pc:sldMk cId="2910700060" sldId="306"/>
        </pc:sldMkLst>
        <pc:picChg chg="del">
          <ac:chgData name="Kadihasanoglu, Aynur" userId="3997c4bd-ec0c-4cc0-ab9f-958da64cb8d3" providerId="ADAL" clId="{16005EA1-6999-7B4B-9787-E4BFF93B30E9}" dt="2022-11-01T10:34:42.957" v="1092" actId="478"/>
          <ac:picMkLst>
            <pc:docMk/>
            <pc:sldMk cId="2910700060" sldId="306"/>
            <ac:picMk id="59" creationId="{4D503488-93D6-BC4C-ACDF-F6F507A8BC54}"/>
          </ac:picMkLst>
        </pc:picChg>
      </pc:sldChg>
      <pc:sldChg chg="delSp mod">
        <pc:chgData name="Kadihasanoglu, Aynur" userId="3997c4bd-ec0c-4cc0-ab9f-958da64cb8d3" providerId="ADAL" clId="{16005EA1-6999-7B4B-9787-E4BFF93B30E9}" dt="2022-11-01T09:28:55.493" v="23" actId="478"/>
        <pc:sldMkLst>
          <pc:docMk/>
          <pc:sldMk cId="4277555316" sldId="317"/>
        </pc:sldMkLst>
        <pc:picChg chg="del">
          <ac:chgData name="Kadihasanoglu, Aynur" userId="3997c4bd-ec0c-4cc0-ab9f-958da64cb8d3" providerId="ADAL" clId="{16005EA1-6999-7B4B-9787-E4BFF93B30E9}" dt="2022-11-01T09:28:55.493" v="23" actId="478"/>
          <ac:picMkLst>
            <pc:docMk/>
            <pc:sldMk cId="4277555316" sldId="317"/>
            <ac:picMk id="24" creationId="{2CDC0D0D-2D87-3943-8B78-092FB148FCE3}"/>
          </ac:picMkLst>
        </pc:picChg>
      </pc:sldChg>
      <pc:sldChg chg="delSp del mod">
        <pc:chgData name="Kadihasanoglu, Aynur" userId="3997c4bd-ec0c-4cc0-ab9f-958da64cb8d3" providerId="ADAL" clId="{16005EA1-6999-7B4B-9787-E4BFF93B30E9}" dt="2022-11-01T10:42:40.955" v="1102" actId="2696"/>
        <pc:sldMkLst>
          <pc:docMk/>
          <pc:sldMk cId="2307487196" sldId="324"/>
        </pc:sldMkLst>
        <pc:spChg chg="del">
          <ac:chgData name="Kadihasanoglu, Aynur" userId="3997c4bd-ec0c-4cc0-ab9f-958da64cb8d3" providerId="ADAL" clId="{16005EA1-6999-7B4B-9787-E4BFF93B30E9}" dt="2022-11-01T10:34:33.422" v="1090" actId="478"/>
          <ac:spMkLst>
            <pc:docMk/>
            <pc:sldMk cId="2307487196" sldId="324"/>
            <ac:spMk id="42" creationId="{AF015744-26C7-A748-B3F6-B0DDAFD32072}"/>
          </ac:spMkLst>
        </pc:spChg>
        <pc:spChg chg="del">
          <ac:chgData name="Kadihasanoglu, Aynur" userId="3997c4bd-ec0c-4cc0-ab9f-958da64cb8d3" providerId="ADAL" clId="{16005EA1-6999-7B4B-9787-E4BFF93B30E9}" dt="2022-11-01T10:34:35.293" v="1091" actId="478"/>
          <ac:spMkLst>
            <pc:docMk/>
            <pc:sldMk cId="2307487196" sldId="324"/>
            <ac:spMk id="106" creationId="{B7D2FDE4-AE6D-6044-8633-A5BFE86824B9}"/>
          </ac:spMkLst>
        </pc:spChg>
      </pc:sldChg>
      <pc:sldChg chg="delSp del mod">
        <pc:chgData name="Kadihasanoglu, Aynur" userId="3997c4bd-ec0c-4cc0-ab9f-958da64cb8d3" providerId="ADAL" clId="{16005EA1-6999-7B4B-9787-E4BFF93B30E9}" dt="2022-11-01T10:42:40.955" v="1102" actId="2696"/>
        <pc:sldMkLst>
          <pc:docMk/>
          <pc:sldMk cId="1987026363" sldId="328"/>
        </pc:sldMkLst>
        <pc:picChg chg="del">
          <ac:chgData name="Kadihasanoglu, Aynur" userId="3997c4bd-ec0c-4cc0-ab9f-958da64cb8d3" providerId="ADAL" clId="{16005EA1-6999-7B4B-9787-E4BFF93B30E9}" dt="2022-11-01T10:34:46.542" v="1093" actId="478"/>
          <ac:picMkLst>
            <pc:docMk/>
            <pc:sldMk cId="1987026363" sldId="328"/>
            <ac:picMk id="50" creationId="{ECB045CC-635E-EE42-98B7-DB9B0EEAB558}"/>
          </ac:picMkLst>
        </pc:picChg>
        <pc:picChg chg="del">
          <ac:chgData name="Kadihasanoglu, Aynur" userId="3997c4bd-ec0c-4cc0-ab9f-958da64cb8d3" providerId="ADAL" clId="{16005EA1-6999-7B4B-9787-E4BFF93B30E9}" dt="2022-11-01T10:34:48.442" v="1094" actId="478"/>
          <ac:picMkLst>
            <pc:docMk/>
            <pc:sldMk cId="1987026363" sldId="328"/>
            <ac:picMk id="53" creationId="{2F666DA3-5953-FA4F-8002-E2F55E9FD707}"/>
          </ac:picMkLst>
        </pc:picChg>
      </pc:sldChg>
      <pc:sldChg chg="delSp del mod">
        <pc:chgData name="Kadihasanoglu, Aynur" userId="3997c4bd-ec0c-4cc0-ab9f-958da64cb8d3" providerId="ADAL" clId="{16005EA1-6999-7B4B-9787-E4BFF93B30E9}" dt="2022-11-01T10:42:40.955" v="1102" actId="2696"/>
        <pc:sldMkLst>
          <pc:docMk/>
          <pc:sldMk cId="265144690" sldId="330"/>
        </pc:sldMkLst>
        <pc:picChg chg="del">
          <ac:chgData name="Kadihasanoglu, Aynur" userId="3997c4bd-ec0c-4cc0-ab9f-958da64cb8d3" providerId="ADAL" clId="{16005EA1-6999-7B4B-9787-E4BFF93B30E9}" dt="2022-11-01T09:30:19.052" v="41" actId="478"/>
          <ac:picMkLst>
            <pc:docMk/>
            <pc:sldMk cId="265144690" sldId="330"/>
            <ac:picMk id="55" creationId="{3647E4F3-110A-BB4D-81EC-487B60334814}"/>
          </ac:picMkLst>
        </pc:picChg>
        <pc:picChg chg="del">
          <ac:chgData name="Kadihasanoglu, Aynur" userId="3997c4bd-ec0c-4cc0-ab9f-958da64cb8d3" providerId="ADAL" clId="{16005EA1-6999-7B4B-9787-E4BFF93B30E9}" dt="2022-11-01T09:30:22.801" v="42" actId="478"/>
          <ac:picMkLst>
            <pc:docMk/>
            <pc:sldMk cId="265144690" sldId="330"/>
            <ac:picMk id="57" creationId="{2E9928E0-8B55-E547-B92B-A6C9DD753B29}"/>
          </ac:picMkLst>
        </pc:picChg>
        <pc:picChg chg="del">
          <ac:chgData name="Kadihasanoglu, Aynur" userId="3997c4bd-ec0c-4cc0-ab9f-958da64cb8d3" providerId="ADAL" clId="{16005EA1-6999-7B4B-9787-E4BFF93B30E9}" dt="2022-11-01T09:30:24.268" v="43" actId="478"/>
          <ac:picMkLst>
            <pc:docMk/>
            <pc:sldMk cId="265144690" sldId="330"/>
            <ac:picMk id="122" creationId="{13317668-E654-DE4C-AFA8-1CCAC5F45CC2}"/>
          </ac:picMkLst>
        </pc:picChg>
        <pc:picChg chg="del">
          <ac:chgData name="Kadihasanoglu, Aynur" userId="3997c4bd-ec0c-4cc0-ab9f-958da64cb8d3" providerId="ADAL" clId="{16005EA1-6999-7B4B-9787-E4BFF93B30E9}" dt="2022-11-01T09:30:25.748" v="44" actId="478"/>
          <ac:picMkLst>
            <pc:docMk/>
            <pc:sldMk cId="265144690" sldId="330"/>
            <ac:picMk id="126" creationId="{C26DFCA7-BDA7-A44D-981F-27DE7DD44097}"/>
          </ac:picMkLst>
        </pc:picChg>
      </pc:sldChg>
      <pc:sldChg chg="delSp del mod">
        <pc:chgData name="Kadihasanoglu, Aynur" userId="3997c4bd-ec0c-4cc0-ab9f-958da64cb8d3" providerId="ADAL" clId="{16005EA1-6999-7B4B-9787-E4BFF93B30E9}" dt="2022-11-01T10:42:40.955" v="1102" actId="2696"/>
        <pc:sldMkLst>
          <pc:docMk/>
          <pc:sldMk cId="2836660157" sldId="331"/>
        </pc:sldMkLst>
        <pc:picChg chg="del">
          <ac:chgData name="Kadihasanoglu, Aynur" userId="3997c4bd-ec0c-4cc0-ab9f-958da64cb8d3" providerId="ADAL" clId="{16005EA1-6999-7B4B-9787-E4BFF93B30E9}" dt="2022-11-01T09:29:41.379" v="36" actId="478"/>
          <ac:picMkLst>
            <pc:docMk/>
            <pc:sldMk cId="2836660157" sldId="331"/>
            <ac:picMk id="94" creationId="{93C1B8E7-A74F-A646-BD06-9DE17F22FB5F}"/>
          </ac:picMkLst>
        </pc:picChg>
        <pc:picChg chg="del">
          <ac:chgData name="Kadihasanoglu, Aynur" userId="3997c4bd-ec0c-4cc0-ab9f-958da64cb8d3" providerId="ADAL" clId="{16005EA1-6999-7B4B-9787-E4BFF93B30E9}" dt="2022-11-01T09:29:43.196" v="37" actId="478"/>
          <ac:picMkLst>
            <pc:docMk/>
            <pc:sldMk cId="2836660157" sldId="331"/>
            <ac:picMk id="96" creationId="{D679BB43-1A14-0B4C-9FE4-C88F56B5E22D}"/>
          </ac:picMkLst>
        </pc:picChg>
      </pc:sldChg>
      <pc:sldChg chg="delSp del mod">
        <pc:chgData name="Kadihasanoglu, Aynur" userId="3997c4bd-ec0c-4cc0-ab9f-958da64cb8d3" providerId="ADAL" clId="{16005EA1-6999-7B4B-9787-E4BFF93B30E9}" dt="2022-11-01T10:42:40.955" v="1102" actId="2696"/>
        <pc:sldMkLst>
          <pc:docMk/>
          <pc:sldMk cId="3220647896" sldId="332"/>
        </pc:sldMkLst>
        <pc:picChg chg="del">
          <ac:chgData name="Kadihasanoglu, Aynur" userId="3997c4bd-ec0c-4cc0-ab9f-958da64cb8d3" providerId="ADAL" clId="{16005EA1-6999-7B4B-9787-E4BFF93B30E9}" dt="2022-11-01T09:29:28.506" v="32" actId="478"/>
          <ac:picMkLst>
            <pc:docMk/>
            <pc:sldMk cId="3220647896" sldId="332"/>
            <ac:picMk id="84" creationId="{8D570FDE-2EA2-934F-8E26-D0066D2ECFED}"/>
          </ac:picMkLst>
        </pc:picChg>
        <pc:picChg chg="del">
          <ac:chgData name="Kadihasanoglu, Aynur" userId="3997c4bd-ec0c-4cc0-ab9f-958da64cb8d3" providerId="ADAL" clId="{16005EA1-6999-7B4B-9787-E4BFF93B30E9}" dt="2022-11-01T09:29:30.106" v="33" actId="478"/>
          <ac:picMkLst>
            <pc:docMk/>
            <pc:sldMk cId="3220647896" sldId="332"/>
            <ac:picMk id="86" creationId="{F99BCD04-55F7-BA4F-914F-DC8F5D36381F}"/>
          </ac:picMkLst>
        </pc:picChg>
      </pc:sldChg>
      <pc:sldChg chg="delSp del mod">
        <pc:chgData name="Kadihasanoglu, Aynur" userId="3997c4bd-ec0c-4cc0-ab9f-958da64cb8d3" providerId="ADAL" clId="{16005EA1-6999-7B4B-9787-E4BFF93B30E9}" dt="2022-11-01T10:42:40.955" v="1102" actId="2696"/>
        <pc:sldMkLst>
          <pc:docMk/>
          <pc:sldMk cId="60307662" sldId="334"/>
        </pc:sldMkLst>
        <pc:picChg chg="del">
          <ac:chgData name="Kadihasanoglu, Aynur" userId="3997c4bd-ec0c-4cc0-ab9f-958da64cb8d3" providerId="ADAL" clId="{16005EA1-6999-7B4B-9787-E4BFF93B30E9}" dt="2022-11-01T09:29:11.970" v="27" actId="478"/>
          <ac:picMkLst>
            <pc:docMk/>
            <pc:sldMk cId="60307662" sldId="334"/>
            <ac:picMk id="73" creationId="{29981153-8611-F140-B577-898CDA5CDF0B}"/>
          </ac:picMkLst>
        </pc:picChg>
      </pc:sldChg>
      <pc:sldChg chg="addSp delSp mod">
        <pc:chgData name="Kadihasanoglu, Aynur" userId="3997c4bd-ec0c-4cc0-ab9f-958da64cb8d3" providerId="ADAL" clId="{16005EA1-6999-7B4B-9787-E4BFF93B30E9}" dt="2022-11-01T10:50:25.470" v="1140" actId="478"/>
        <pc:sldMkLst>
          <pc:docMk/>
          <pc:sldMk cId="809581775" sldId="335"/>
        </pc:sldMkLst>
        <pc:spChg chg="add del">
          <ac:chgData name="Kadihasanoglu, Aynur" userId="3997c4bd-ec0c-4cc0-ab9f-958da64cb8d3" providerId="ADAL" clId="{16005EA1-6999-7B4B-9787-E4BFF93B30E9}" dt="2022-11-01T10:50:25.470" v="1140" actId="478"/>
          <ac:spMkLst>
            <pc:docMk/>
            <pc:sldMk cId="809581775" sldId="335"/>
            <ac:spMk id="45" creationId="{2649E507-6502-DD4D-9908-591B7DB44237}"/>
          </ac:spMkLst>
        </pc:spChg>
        <pc:spChg chg="add del">
          <ac:chgData name="Kadihasanoglu, Aynur" userId="3997c4bd-ec0c-4cc0-ab9f-958da64cb8d3" providerId="ADAL" clId="{16005EA1-6999-7B4B-9787-E4BFF93B30E9}" dt="2022-11-01T10:50:24.268" v="1139" actId="478"/>
          <ac:spMkLst>
            <pc:docMk/>
            <pc:sldMk cId="809581775" sldId="335"/>
            <ac:spMk id="70" creationId="{525BD106-2B02-7046-8450-53EEAF2C328F}"/>
          </ac:spMkLst>
        </pc:spChg>
        <pc:picChg chg="del">
          <ac:chgData name="Kadihasanoglu, Aynur" userId="3997c4bd-ec0c-4cc0-ab9f-958da64cb8d3" providerId="ADAL" clId="{16005EA1-6999-7B4B-9787-E4BFF93B30E9}" dt="2022-11-01T09:29:03.851" v="25" actId="478"/>
          <ac:picMkLst>
            <pc:docMk/>
            <pc:sldMk cId="809581775" sldId="335"/>
            <ac:picMk id="69" creationId="{748B2D3E-5B35-8A4E-A144-552CE7672342}"/>
          </ac:picMkLst>
        </pc:picChg>
      </pc:sldChg>
      <pc:sldChg chg="addSp delSp mod">
        <pc:chgData name="Kadihasanoglu, Aynur" userId="3997c4bd-ec0c-4cc0-ab9f-958da64cb8d3" providerId="ADAL" clId="{16005EA1-6999-7B4B-9787-E4BFF93B30E9}" dt="2022-11-01T10:50:31.831" v="1142" actId="478"/>
        <pc:sldMkLst>
          <pc:docMk/>
          <pc:sldMk cId="2278616011" sldId="336"/>
        </pc:sldMkLst>
        <pc:spChg chg="add del">
          <ac:chgData name="Kadihasanoglu, Aynur" userId="3997c4bd-ec0c-4cc0-ab9f-958da64cb8d3" providerId="ADAL" clId="{16005EA1-6999-7B4B-9787-E4BFF93B30E9}" dt="2022-11-01T10:50:19.397" v="1137" actId="478"/>
          <ac:spMkLst>
            <pc:docMk/>
            <pc:sldMk cId="2278616011" sldId="336"/>
            <ac:spMk id="45" creationId="{2649E507-6502-DD4D-9908-591B7DB44237}"/>
          </ac:spMkLst>
        </pc:spChg>
        <pc:spChg chg="add del">
          <ac:chgData name="Kadihasanoglu, Aynur" userId="3997c4bd-ec0c-4cc0-ab9f-958da64cb8d3" providerId="ADAL" clId="{16005EA1-6999-7B4B-9787-E4BFF93B30E9}" dt="2022-11-01T10:50:18.302" v="1136" actId="478"/>
          <ac:spMkLst>
            <pc:docMk/>
            <pc:sldMk cId="2278616011" sldId="336"/>
            <ac:spMk id="72" creationId="{23241758-7C16-9C44-A1B1-29DE148E1FB5}"/>
          </ac:spMkLst>
        </pc:spChg>
        <pc:picChg chg="add del">
          <ac:chgData name="Kadihasanoglu, Aynur" userId="3997c4bd-ec0c-4cc0-ab9f-958da64cb8d3" providerId="ADAL" clId="{16005EA1-6999-7B4B-9787-E4BFF93B30E9}" dt="2022-11-01T10:50:30.678" v="1141" actId="478"/>
          <ac:picMkLst>
            <pc:docMk/>
            <pc:sldMk cId="2278616011" sldId="336"/>
            <ac:picMk id="69" creationId="{2F6FC0F4-0354-CC40-B6D0-550EA7C24D56}"/>
          </ac:picMkLst>
        </pc:picChg>
        <pc:picChg chg="add del">
          <ac:chgData name="Kadihasanoglu, Aynur" userId="3997c4bd-ec0c-4cc0-ab9f-958da64cb8d3" providerId="ADAL" clId="{16005EA1-6999-7B4B-9787-E4BFF93B30E9}" dt="2022-11-01T10:50:31.831" v="1142" actId="478"/>
          <ac:picMkLst>
            <pc:docMk/>
            <pc:sldMk cId="2278616011" sldId="336"/>
            <ac:picMk id="71" creationId="{A0D84A44-C663-3A43-9DD5-9EC6DC3B0484}"/>
          </ac:picMkLst>
        </pc:picChg>
      </pc:sldChg>
      <pc:sldChg chg="addSp delSp modSp mod">
        <pc:chgData name="Kadihasanoglu, Aynur" userId="3997c4bd-ec0c-4cc0-ab9f-958da64cb8d3" providerId="ADAL" clId="{16005EA1-6999-7B4B-9787-E4BFF93B30E9}" dt="2022-11-01T10:50:11.961" v="1133" actId="478"/>
        <pc:sldMkLst>
          <pc:docMk/>
          <pc:sldMk cId="3360537259" sldId="337"/>
        </pc:sldMkLst>
        <pc:spChg chg="add del">
          <ac:chgData name="Kadihasanoglu, Aynur" userId="3997c4bd-ec0c-4cc0-ab9f-958da64cb8d3" providerId="ADAL" clId="{16005EA1-6999-7B4B-9787-E4BFF93B30E9}" dt="2022-11-01T10:50:11.961" v="1133" actId="478"/>
          <ac:spMkLst>
            <pc:docMk/>
            <pc:sldMk cId="3360537259" sldId="337"/>
            <ac:spMk id="45" creationId="{2649E507-6502-DD4D-9908-591B7DB44237}"/>
          </ac:spMkLst>
        </pc:spChg>
        <pc:spChg chg="add del mod">
          <ac:chgData name="Kadihasanoglu, Aynur" userId="3997c4bd-ec0c-4cc0-ab9f-958da64cb8d3" providerId="ADAL" clId="{16005EA1-6999-7B4B-9787-E4BFF93B30E9}" dt="2022-11-01T10:50:11.574" v="1132" actId="1076"/>
          <ac:spMkLst>
            <pc:docMk/>
            <pc:sldMk cId="3360537259" sldId="337"/>
            <ac:spMk id="100" creationId="{329DC8FF-3E83-3340-A913-25236918318D}"/>
          </ac:spMkLst>
        </pc:spChg>
        <pc:picChg chg="del">
          <ac:chgData name="Kadihasanoglu, Aynur" userId="3997c4bd-ec0c-4cc0-ab9f-958da64cb8d3" providerId="ADAL" clId="{16005EA1-6999-7B4B-9787-E4BFF93B30E9}" dt="2022-11-01T09:28:41.765" v="16" actId="478"/>
          <ac:picMkLst>
            <pc:docMk/>
            <pc:sldMk cId="3360537259" sldId="337"/>
            <ac:picMk id="94" creationId="{662D330E-75B3-E446-87F5-2C1D242A3678}"/>
          </ac:picMkLst>
        </pc:picChg>
        <pc:picChg chg="del">
          <ac:chgData name="Kadihasanoglu, Aynur" userId="3997c4bd-ec0c-4cc0-ab9f-958da64cb8d3" providerId="ADAL" clId="{16005EA1-6999-7B4B-9787-E4BFF93B30E9}" dt="2022-11-01T09:28:43.067" v="17" actId="478"/>
          <ac:picMkLst>
            <pc:docMk/>
            <pc:sldMk cId="3360537259" sldId="337"/>
            <ac:picMk id="96" creationId="{BA0426D3-E095-4D4D-A796-38B17E5C9247}"/>
          </ac:picMkLst>
        </pc:picChg>
        <pc:picChg chg="del">
          <ac:chgData name="Kadihasanoglu, Aynur" userId="3997c4bd-ec0c-4cc0-ab9f-958da64cb8d3" providerId="ADAL" clId="{16005EA1-6999-7B4B-9787-E4BFF93B30E9}" dt="2022-11-01T09:28:45.366" v="19" actId="478"/>
          <ac:picMkLst>
            <pc:docMk/>
            <pc:sldMk cId="3360537259" sldId="337"/>
            <ac:picMk id="98" creationId="{2CEB5B2F-57CB-2342-8CAC-5680B636C778}"/>
          </ac:picMkLst>
        </pc:picChg>
        <pc:picChg chg="del">
          <ac:chgData name="Kadihasanoglu, Aynur" userId="3997c4bd-ec0c-4cc0-ab9f-958da64cb8d3" providerId="ADAL" clId="{16005EA1-6999-7B4B-9787-E4BFF93B30E9}" dt="2022-11-01T09:28:44.043" v="18" actId="478"/>
          <ac:picMkLst>
            <pc:docMk/>
            <pc:sldMk cId="3360537259" sldId="337"/>
            <ac:picMk id="99" creationId="{2AB10A60-A7A9-F041-BBC4-627EA63A0116}"/>
          </ac:picMkLst>
        </pc:picChg>
      </pc:sldChg>
      <pc:sldChg chg="addSp delSp mod">
        <pc:chgData name="Kadihasanoglu, Aynur" userId="3997c4bd-ec0c-4cc0-ab9f-958da64cb8d3" providerId="ADAL" clId="{16005EA1-6999-7B4B-9787-E4BFF93B30E9}" dt="2022-11-01T10:50:42.751" v="1145" actId="478"/>
        <pc:sldMkLst>
          <pc:docMk/>
          <pc:sldMk cId="3281594790" sldId="339"/>
        </pc:sldMkLst>
        <pc:spChg chg="add del">
          <ac:chgData name="Kadihasanoglu, Aynur" userId="3997c4bd-ec0c-4cc0-ab9f-958da64cb8d3" providerId="ADAL" clId="{16005EA1-6999-7B4B-9787-E4BFF93B30E9}" dt="2022-11-01T10:50:10.784" v="1129" actId="478"/>
          <ac:spMkLst>
            <pc:docMk/>
            <pc:sldMk cId="3281594790" sldId="339"/>
            <ac:spMk id="45" creationId="{2649E507-6502-DD4D-9908-591B7DB44237}"/>
          </ac:spMkLst>
        </pc:spChg>
        <pc:picChg chg="add del">
          <ac:chgData name="Kadihasanoglu, Aynur" userId="3997c4bd-ec0c-4cc0-ab9f-958da64cb8d3" providerId="ADAL" clId="{16005EA1-6999-7B4B-9787-E4BFF93B30E9}" dt="2022-11-01T10:50:40.423" v="1143" actId="478"/>
          <ac:picMkLst>
            <pc:docMk/>
            <pc:sldMk cId="3281594790" sldId="339"/>
            <ac:picMk id="89" creationId="{BFEB6CDC-4006-D947-9B0A-A44199A393AA}"/>
          </ac:picMkLst>
        </pc:picChg>
        <pc:picChg chg="add del">
          <ac:chgData name="Kadihasanoglu, Aynur" userId="3997c4bd-ec0c-4cc0-ab9f-958da64cb8d3" providerId="ADAL" clId="{16005EA1-6999-7B4B-9787-E4BFF93B30E9}" dt="2022-11-01T10:50:41.558" v="1144" actId="478"/>
          <ac:picMkLst>
            <pc:docMk/>
            <pc:sldMk cId="3281594790" sldId="339"/>
            <ac:picMk id="91" creationId="{C0103518-4BC0-3648-8965-99F9BC847918}"/>
          </ac:picMkLst>
        </pc:picChg>
        <pc:picChg chg="add del">
          <ac:chgData name="Kadihasanoglu, Aynur" userId="3997c4bd-ec0c-4cc0-ab9f-958da64cb8d3" providerId="ADAL" clId="{16005EA1-6999-7B4B-9787-E4BFF93B30E9}" dt="2022-11-01T10:50:42.751" v="1145" actId="478"/>
          <ac:picMkLst>
            <pc:docMk/>
            <pc:sldMk cId="3281594790" sldId="339"/>
            <ac:picMk id="92" creationId="{B08E569F-EFEF-5C49-847B-94546439EE70}"/>
          </ac:picMkLst>
        </pc:picChg>
      </pc:sldChg>
      <pc:sldChg chg="addSp delSp mod">
        <pc:chgData name="Kadihasanoglu, Aynur" userId="3997c4bd-ec0c-4cc0-ab9f-958da64cb8d3" providerId="ADAL" clId="{16005EA1-6999-7B4B-9787-E4BFF93B30E9}" dt="2022-11-01T10:50:48.543" v="1146" actId="478"/>
        <pc:sldMkLst>
          <pc:docMk/>
          <pc:sldMk cId="4286583889" sldId="340"/>
        </pc:sldMkLst>
        <pc:picChg chg="add del">
          <ac:chgData name="Kadihasanoglu, Aynur" userId="3997c4bd-ec0c-4cc0-ab9f-958da64cb8d3" providerId="ADAL" clId="{16005EA1-6999-7B4B-9787-E4BFF93B30E9}" dt="2022-11-01T10:50:48.543" v="1146" actId="478"/>
          <ac:picMkLst>
            <pc:docMk/>
            <pc:sldMk cId="4286583889" sldId="340"/>
            <ac:picMk id="69" creationId="{D3F0B3B9-AD03-EC47-9BE4-3B116EEDFDDF}"/>
          </ac:picMkLst>
        </pc:picChg>
      </pc:sldChg>
      <pc:sldChg chg="addSp delSp mod">
        <pc:chgData name="Kadihasanoglu, Aynur" userId="3997c4bd-ec0c-4cc0-ab9f-958da64cb8d3" providerId="ADAL" clId="{16005EA1-6999-7B4B-9787-E4BFF93B30E9}" dt="2022-11-01T10:50:52.170" v="1147" actId="478"/>
        <pc:sldMkLst>
          <pc:docMk/>
          <pc:sldMk cId="2635957115" sldId="341"/>
        </pc:sldMkLst>
        <pc:picChg chg="add del">
          <ac:chgData name="Kadihasanoglu, Aynur" userId="3997c4bd-ec0c-4cc0-ab9f-958da64cb8d3" providerId="ADAL" clId="{16005EA1-6999-7B4B-9787-E4BFF93B30E9}" dt="2022-11-01T10:50:52.170" v="1147" actId="478"/>
          <ac:picMkLst>
            <pc:docMk/>
            <pc:sldMk cId="2635957115" sldId="341"/>
            <ac:picMk id="61" creationId="{65BFFAA6-051E-1940-9ED1-59A36F5B0E0C}"/>
          </ac:picMkLst>
        </pc:picChg>
      </pc:sldChg>
      <pc:sldChg chg="addSp delSp mod">
        <pc:chgData name="Kadihasanoglu, Aynur" userId="3997c4bd-ec0c-4cc0-ab9f-958da64cb8d3" providerId="ADAL" clId="{16005EA1-6999-7B4B-9787-E4BFF93B30E9}" dt="2022-11-01T10:50:56.813" v="1149" actId="478"/>
        <pc:sldMkLst>
          <pc:docMk/>
          <pc:sldMk cId="395886300" sldId="342"/>
        </pc:sldMkLst>
        <pc:picChg chg="add del">
          <ac:chgData name="Kadihasanoglu, Aynur" userId="3997c4bd-ec0c-4cc0-ab9f-958da64cb8d3" providerId="ADAL" clId="{16005EA1-6999-7B4B-9787-E4BFF93B30E9}" dt="2022-11-01T10:50:55.788" v="1148" actId="478"/>
          <ac:picMkLst>
            <pc:docMk/>
            <pc:sldMk cId="395886300" sldId="342"/>
            <ac:picMk id="69" creationId="{5895D0AE-7494-C849-8A3D-2F0325A31FA8}"/>
          </ac:picMkLst>
        </pc:picChg>
        <pc:picChg chg="add del">
          <ac:chgData name="Kadihasanoglu, Aynur" userId="3997c4bd-ec0c-4cc0-ab9f-958da64cb8d3" providerId="ADAL" clId="{16005EA1-6999-7B4B-9787-E4BFF93B30E9}" dt="2022-11-01T10:50:56.813" v="1149" actId="478"/>
          <ac:picMkLst>
            <pc:docMk/>
            <pc:sldMk cId="395886300" sldId="342"/>
            <ac:picMk id="71" creationId="{43F96B0F-0EEF-8B42-A62F-FF9AE18F3B51}"/>
          </ac:picMkLst>
        </pc:picChg>
      </pc:sldChg>
      <pc:sldChg chg="delSp mod">
        <pc:chgData name="Kadihasanoglu, Aynur" userId="3997c4bd-ec0c-4cc0-ab9f-958da64cb8d3" providerId="ADAL" clId="{16005EA1-6999-7B4B-9787-E4BFF93B30E9}" dt="2022-11-01T09:28:52.687" v="22" actId="478"/>
        <pc:sldMkLst>
          <pc:docMk/>
          <pc:sldMk cId="861228659" sldId="343"/>
        </pc:sldMkLst>
        <pc:spChg chg="del">
          <ac:chgData name="Kadihasanoglu, Aynur" userId="3997c4bd-ec0c-4cc0-ab9f-958da64cb8d3" providerId="ADAL" clId="{16005EA1-6999-7B4B-9787-E4BFF93B30E9}" dt="2022-11-01T09:28:51.468" v="21" actId="478"/>
          <ac:spMkLst>
            <pc:docMk/>
            <pc:sldMk cId="861228659" sldId="343"/>
            <ac:spMk id="37" creationId="{927FE5F9-798B-7D42-B2EA-12DF38D4E60B}"/>
          </ac:spMkLst>
        </pc:spChg>
        <pc:picChg chg="del">
          <ac:chgData name="Kadihasanoglu, Aynur" userId="3997c4bd-ec0c-4cc0-ab9f-958da64cb8d3" providerId="ADAL" clId="{16005EA1-6999-7B4B-9787-E4BFF93B30E9}" dt="2022-11-01T09:28:52.687" v="22" actId="478"/>
          <ac:picMkLst>
            <pc:docMk/>
            <pc:sldMk cId="861228659" sldId="343"/>
            <ac:picMk id="8" creationId="{CBDDE24A-2DC5-C149-84EC-6A8E3BE29E9D}"/>
          </ac:picMkLst>
        </pc:picChg>
        <pc:picChg chg="del">
          <ac:chgData name="Kadihasanoglu, Aynur" userId="3997c4bd-ec0c-4cc0-ab9f-958da64cb8d3" providerId="ADAL" clId="{16005EA1-6999-7B4B-9787-E4BFF93B30E9}" dt="2022-11-01T09:28:49.641" v="20" actId="478"/>
          <ac:picMkLst>
            <pc:docMk/>
            <pc:sldMk cId="861228659" sldId="343"/>
            <ac:picMk id="38" creationId="{7FC59C00-AB50-264C-99F9-51FCBED2E004}"/>
          </ac:picMkLst>
        </pc:picChg>
      </pc:sldChg>
      <pc:sldChg chg="delSp mod">
        <pc:chgData name="Kadihasanoglu, Aynur" userId="3997c4bd-ec0c-4cc0-ab9f-958da64cb8d3" providerId="ADAL" clId="{16005EA1-6999-7B4B-9787-E4BFF93B30E9}" dt="2022-11-01T09:28:25.692" v="11" actId="478"/>
        <pc:sldMkLst>
          <pc:docMk/>
          <pc:sldMk cId="1089478242" sldId="350"/>
        </pc:sldMkLst>
        <pc:picChg chg="del">
          <ac:chgData name="Kadihasanoglu, Aynur" userId="3997c4bd-ec0c-4cc0-ab9f-958da64cb8d3" providerId="ADAL" clId="{16005EA1-6999-7B4B-9787-E4BFF93B30E9}" dt="2022-11-01T09:28:25.692" v="11" actId="478"/>
          <ac:picMkLst>
            <pc:docMk/>
            <pc:sldMk cId="1089478242" sldId="350"/>
            <ac:picMk id="22" creationId="{5BFCAD11-F43A-9C45-9799-AB64CE65943A}"/>
          </ac:picMkLst>
        </pc:picChg>
      </pc:sldChg>
      <pc:sldChg chg="del">
        <pc:chgData name="Kadihasanoglu, Aynur" userId="3997c4bd-ec0c-4cc0-ab9f-958da64cb8d3" providerId="ADAL" clId="{16005EA1-6999-7B4B-9787-E4BFF93B30E9}" dt="2022-11-01T10:42:40.955" v="1102" actId="2696"/>
        <pc:sldMkLst>
          <pc:docMk/>
          <pc:sldMk cId="4072373838" sldId="352"/>
        </pc:sldMkLst>
      </pc:sldChg>
      <pc:sldChg chg="delSp del mod">
        <pc:chgData name="Kadihasanoglu, Aynur" userId="3997c4bd-ec0c-4cc0-ab9f-958da64cb8d3" providerId="ADAL" clId="{16005EA1-6999-7B4B-9787-E4BFF93B30E9}" dt="2022-11-01T10:42:40.955" v="1102" actId="2696"/>
        <pc:sldMkLst>
          <pc:docMk/>
          <pc:sldMk cId="1464780078" sldId="353"/>
        </pc:sldMkLst>
        <pc:spChg chg="del">
          <ac:chgData name="Kadihasanoglu, Aynur" userId="3997c4bd-ec0c-4cc0-ab9f-958da64cb8d3" providerId="ADAL" clId="{16005EA1-6999-7B4B-9787-E4BFF93B30E9}" dt="2022-11-01T09:30:38.979" v="48" actId="478"/>
          <ac:spMkLst>
            <pc:docMk/>
            <pc:sldMk cId="1464780078" sldId="353"/>
            <ac:spMk id="37" creationId="{F77A7A2D-18F0-804C-9F69-F36016DF2087}"/>
          </ac:spMkLst>
        </pc:spChg>
        <pc:picChg chg="del">
          <ac:chgData name="Kadihasanoglu, Aynur" userId="3997c4bd-ec0c-4cc0-ab9f-958da64cb8d3" providerId="ADAL" clId="{16005EA1-6999-7B4B-9787-E4BFF93B30E9}" dt="2022-11-01T09:30:39.841" v="49" actId="478"/>
          <ac:picMkLst>
            <pc:docMk/>
            <pc:sldMk cId="1464780078" sldId="353"/>
            <ac:picMk id="22" creationId="{E5E45FC0-2189-174F-81BC-6393507250EE}"/>
          </ac:picMkLst>
        </pc:picChg>
        <pc:picChg chg="del">
          <ac:chgData name="Kadihasanoglu, Aynur" userId="3997c4bd-ec0c-4cc0-ab9f-958da64cb8d3" providerId="ADAL" clId="{16005EA1-6999-7B4B-9787-E4BFF93B30E9}" dt="2022-11-01T09:30:37.195" v="47" actId="478"/>
          <ac:picMkLst>
            <pc:docMk/>
            <pc:sldMk cId="1464780078" sldId="353"/>
            <ac:picMk id="38" creationId="{04F7B85C-D764-EA46-8D67-BDE3A98C0431}"/>
          </ac:picMkLst>
        </pc:picChg>
      </pc:sldChg>
      <pc:sldChg chg="delSp del mod">
        <pc:chgData name="Kadihasanoglu, Aynur" userId="3997c4bd-ec0c-4cc0-ab9f-958da64cb8d3" providerId="ADAL" clId="{16005EA1-6999-7B4B-9787-E4BFF93B30E9}" dt="2022-11-01T10:42:40.955" v="1102" actId="2696"/>
        <pc:sldMkLst>
          <pc:docMk/>
          <pc:sldMk cId="3489105696" sldId="354"/>
        </pc:sldMkLst>
        <pc:picChg chg="del">
          <ac:chgData name="Kadihasanoglu, Aynur" userId="3997c4bd-ec0c-4cc0-ab9f-958da64cb8d3" providerId="ADAL" clId="{16005EA1-6999-7B4B-9787-E4BFF93B30E9}" dt="2022-11-01T09:30:33.027" v="46" actId="478"/>
          <ac:picMkLst>
            <pc:docMk/>
            <pc:sldMk cId="3489105696" sldId="354"/>
            <ac:picMk id="21" creationId="{DA4AA7CF-071E-5E42-8B62-1F4A5B2D7C70}"/>
          </ac:picMkLst>
        </pc:picChg>
      </pc:sldChg>
      <pc:sldChg chg="addSp delSp mod">
        <pc:chgData name="Kadihasanoglu, Aynur" userId="3997c4bd-ec0c-4cc0-ab9f-958da64cb8d3" providerId="ADAL" clId="{16005EA1-6999-7B4B-9787-E4BFF93B30E9}" dt="2022-11-01T10:50:23.505" v="1138" actId="478"/>
        <pc:sldMkLst>
          <pc:docMk/>
          <pc:sldMk cId="859340800" sldId="367"/>
        </pc:sldMkLst>
        <pc:spChg chg="add del">
          <ac:chgData name="Kadihasanoglu, Aynur" userId="3997c4bd-ec0c-4cc0-ab9f-958da64cb8d3" providerId="ADAL" clId="{16005EA1-6999-7B4B-9787-E4BFF93B30E9}" dt="2022-11-01T10:50:23.505" v="1138" actId="478"/>
          <ac:spMkLst>
            <pc:docMk/>
            <pc:sldMk cId="859340800" sldId="367"/>
            <ac:spMk id="46" creationId="{A3EB0B15-9007-774C-A1F9-5416D70AA2F8}"/>
          </ac:spMkLst>
        </pc:spChg>
        <pc:picChg chg="del">
          <ac:chgData name="Kadihasanoglu, Aynur" userId="3997c4bd-ec0c-4cc0-ab9f-958da64cb8d3" providerId="ADAL" clId="{16005EA1-6999-7B4B-9787-E4BFF93B30E9}" dt="2022-11-01T09:29:00.290" v="24" actId="478"/>
          <ac:picMkLst>
            <pc:docMk/>
            <pc:sldMk cId="859340800" sldId="367"/>
            <ac:picMk id="60" creationId="{574C2058-EEB1-CE46-B0C5-A74A5948899E}"/>
          </ac:picMkLst>
        </pc:picChg>
      </pc:sldChg>
      <pc:sldChg chg="delSp modSp mod">
        <pc:chgData name="Kadihasanoglu, Aynur" userId="3997c4bd-ec0c-4cc0-ab9f-958da64cb8d3" providerId="ADAL" clId="{16005EA1-6999-7B4B-9787-E4BFF93B30E9}" dt="2022-11-01T09:28:33.637" v="14" actId="478"/>
        <pc:sldMkLst>
          <pc:docMk/>
          <pc:sldMk cId="728454151" sldId="376"/>
        </pc:sldMkLst>
        <pc:spChg chg="del mod">
          <ac:chgData name="Kadihasanoglu, Aynur" userId="3997c4bd-ec0c-4cc0-ab9f-958da64cb8d3" providerId="ADAL" clId="{16005EA1-6999-7B4B-9787-E4BFF93B30E9}" dt="2022-11-01T09:28:33.637" v="14" actId="478"/>
          <ac:spMkLst>
            <pc:docMk/>
            <pc:sldMk cId="728454151" sldId="376"/>
            <ac:spMk id="41" creationId="{915CC562-6BE1-CB4A-8AA7-BD99D496572F}"/>
          </ac:spMkLst>
        </pc:spChg>
        <pc:picChg chg="del">
          <ac:chgData name="Kadihasanoglu, Aynur" userId="3997c4bd-ec0c-4cc0-ab9f-958da64cb8d3" providerId="ADAL" clId="{16005EA1-6999-7B4B-9787-E4BFF93B30E9}" dt="2022-11-01T09:28:30.153" v="12" actId="478"/>
          <ac:picMkLst>
            <pc:docMk/>
            <pc:sldMk cId="728454151" sldId="376"/>
            <ac:picMk id="48" creationId="{C1021D18-2FBB-7345-A083-1FC12CA3C438}"/>
          </ac:picMkLst>
        </pc:picChg>
      </pc:sldChg>
      <pc:sldChg chg="delSp mod">
        <pc:chgData name="Kadihasanoglu, Aynur" userId="3997c4bd-ec0c-4cc0-ab9f-958da64cb8d3" providerId="ADAL" clId="{16005EA1-6999-7B4B-9787-E4BFF93B30E9}" dt="2022-11-01T09:28:21.868" v="10" actId="478"/>
        <pc:sldMkLst>
          <pc:docMk/>
          <pc:sldMk cId="3789854569" sldId="377"/>
        </pc:sldMkLst>
        <pc:picChg chg="del">
          <ac:chgData name="Kadihasanoglu, Aynur" userId="3997c4bd-ec0c-4cc0-ab9f-958da64cb8d3" providerId="ADAL" clId="{16005EA1-6999-7B4B-9787-E4BFF93B30E9}" dt="2022-11-01T09:28:21.868" v="10" actId="478"/>
          <ac:picMkLst>
            <pc:docMk/>
            <pc:sldMk cId="3789854569" sldId="377"/>
            <ac:picMk id="21" creationId="{14410A24-10A8-794F-BA7B-1E934ABF09E4}"/>
          </ac:picMkLst>
        </pc:picChg>
      </pc:sldChg>
      <pc:sldChg chg="delSp del mod">
        <pc:chgData name="Kadihasanoglu, Aynur" userId="3997c4bd-ec0c-4cc0-ab9f-958da64cb8d3" providerId="ADAL" clId="{16005EA1-6999-7B4B-9787-E4BFF93B30E9}" dt="2022-11-01T10:42:40.955" v="1102" actId="2696"/>
        <pc:sldMkLst>
          <pc:docMk/>
          <pc:sldMk cId="2154210494" sldId="382"/>
        </pc:sldMkLst>
        <pc:picChg chg="del">
          <ac:chgData name="Kadihasanoglu, Aynur" userId="3997c4bd-ec0c-4cc0-ab9f-958da64cb8d3" providerId="ADAL" clId="{16005EA1-6999-7B4B-9787-E4BFF93B30E9}" dt="2022-11-01T09:30:47.106" v="50" actId="478"/>
          <ac:picMkLst>
            <pc:docMk/>
            <pc:sldMk cId="2154210494" sldId="382"/>
            <ac:picMk id="127" creationId="{AFB6C326-B201-0949-B9B4-9523F79CA676}"/>
          </ac:picMkLst>
        </pc:picChg>
      </pc:sldChg>
      <pc:sldChg chg="del">
        <pc:chgData name="Kadihasanoglu, Aynur" userId="3997c4bd-ec0c-4cc0-ab9f-958da64cb8d3" providerId="ADAL" clId="{16005EA1-6999-7B4B-9787-E4BFF93B30E9}" dt="2022-11-01T10:42:40.955" v="1102" actId="2696"/>
        <pc:sldMkLst>
          <pc:docMk/>
          <pc:sldMk cId="142020948" sldId="383"/>
        </pc:sldMkLst>
      </pc:sldChg>
      <pc:sldChg chg="delSp modSp del mod">
        <pc:chgData name="Kadihasanoglu, Aynur" userId="3997c4bd-ec0c-4cc0-ab9f-958da64cb8d3" providerId="ADAL" clId="{16005EA1-6999-7B4B-9787-E4BFF93B30E9}" dt="2022-11-01T10:42:40.955" v="1102" actId="2696"/>
        <pc:sldMkLst>
          <pc:docMk/>
          <pc:sldMk cId="174646536" sldId="384"/>
        </pc:sldMkLst>
        <pc:spChg chg="del mod">
          <ac:chgData name="Kadihasanoglu, Aynur" userId="3997c4bd-ec0c-4cc0-ab9f-958da64cb8d3" providerId="ADAL" clId="{16005EA1-6999-7B4B-9787-E4BFF93B30E9}" dt="2022-11-01T10:35:01.741" v="1096" actId="478"/>
          <ac:spMkLst>
            <pc:docMk/>
            <pc:sldMk cId="174646536" sldId="384"/>
            <ac:spMk id="42" creationId="{AF015744-26C7-A748-B3F6-B0DDAFD32072}"/>
          </ac:spMkLst>
        </pc:spChg>
        <pc:spChg chg="del">
          <ac:chgData name="Kadihasanoglu, Aynur" userId="3997c4bd-ec0c-4cc0-ab9f-958da64cb8d3" providerId="ADAL" clId="{16005EA1-6999-7B4B-9787-E4BFF93B30E9}" dt="2022-11-01T10:35:03.369" v="1097" actId="478"/>
          <ac:spMkLst>
            <pc:docMk/>
            <pc:sldMk cId="174646536" sldId="384"/>
            <ac:spMk id="106" creationId="{B7D2FDE4-AE6D-6044-8633-A5BFE86824B9}"/>
          </ac:spMkLst>
        </pc:spChg>
      </pc:sldChg>
      <pc:sldChg chg="addSp delSp mod">
        <pc:chgData name="Kadihasanoglu, Aynur" userId="3997c4bd-ec0c-4cc0-ab9f-958da64cb8d3" providerId="ADAL" clId="{16005EA1-6999-7B4B-9787-E4BFF93B30E9}" dt="2022-11-01T10:50:11.023" v="1130" actId="478"/>
        <pc:sldMkLst>
          <pc:docMk/>
          <pc:sldMk cId="3847857031" sldId="385"/>
        </pc:sldMkLst>
        <pc:spChg chg="add del">
          <ac:chgData name="Kadihasanoglu, Aynur" userId="3997c4bd-ec0c-4cc0-ab9f-958da64cb8d3" providerId="ADAL" clId="{16005EA1-6999-7B4B-9787-E4BFF93B30E9}" dt="2022-11-01T10:50:11.023" v="1130" actId="478"/>
          <ac:spMkLst>
            <pc:docMk/>
            <pc:sldMk cId="3847857031" sldId="385"/>
            <ac:spMk id="36" creationId="{3C6A567E-B732-DB41-8352-49328252B1DE}"/>
          </ac:spMkLst>
        </pc:spChg>
        <pc:spChg chg="del">
          <ac:chgData name="Kadihasanoglu, Aynur" userId="3997c4bd-ec0c-4cc0-ab9f-958da64cb8d3" providerId="ADAL" clId="{16005EA1-6999-7B4B-9787-E4BFF93B30E9}" dt="2022-11-01T10:35:24.834" v="1100" actId="478"/>
          <ac:spMkLst>
            <pc:docMk/>
            <pc:sldMk cId="3847857031" sldId="385"/>
            <ac:spMk id="42" creationId="{AF015744-26C7-A748-B3F6-B0DDAFD32072}"/>
          </ac:spMkLst>
        </pc:spChg>
        <pc:spChg chg="del">
          <ac:chgData name="Kadihasanoglu, Aynur" userId="3997c4bd-ec0c-4cc0-ab9f-958da64cb8d3" providerId="ADAL" clId="{16005EA1-6999-7B4B-9787-E4BFF93B30E9}" dt="2022-11-01T10:35:26.401" v="1101" actId="478"/>
          <ac:spMkLst>
            <pc:docMk/>
            <pc:sldMk cId="3847857031" sldId="385"/>
            <ac:spMk id="106" creationId="{B7D2FDE4-AE6D-6044-8633-A5BFE86824B9}"/>
          </ac:spMkLst>
        </pc:spChg>
      </pc:sldChg>
      <pc:sldChg chg="delSp mod">
        <pc:chgData name="Kadihasanoglu, Aynur" userId="3997c4bd-ec0c-4cc0-ab9f-958da64cb8d3" providerId="ADAL" clId="{16005EA1-6999-7B4B-9787-E4BFF93B30E9}" dt="2022-11-01T09:28:16.918" v="9" actId="478"/>
        <pc:sldMkLst>
          <pc:docMk/>
          <pc:sldMk cId="852730835" sldId="386"/>
        </pc:sldMkLst>
        <pc:picChg chg="del">
          <ac:chgData name="Kadihasanoglu, Aynur" userId="3997c4bd-ec0c-4cc0-ab9f-958da64cb8d3" providerId="ADAL" clId="{16005EA1-6999-7B4B-9787-E4BFF93B30E9}" dt="2022-11-01T09:28:16.918" v="9" actId="478"/>
          <ac:picMkLst>
            <pc:docMk/>
            <pc:sldMk cId="852730835" sldId="386"/>
            <ac:picMk id="21" creationId="{03458C17-9782-F447-8B20-D3BBCD58CEEB}"/>
          </ac:picMkLst>
        </pc:picChg>
      </pc:sldChg>
      <pc:sldChg chg="delSp mod">
        <pc:chgData name="Kadihasanoglu, Aynur" userId="3997c4bd-ec0c-4cc0-ab9f-958da64cb8d3" providerId="ADAL" clId="{16005EA1-6999-7B4B-9787-E4BFF93B30E9}" dt="2022-11-01T09:28:14.054" v="8" actId="478"/>
        <pc:sldMkLst>
          <pc:docMk/>
          <pc:sldMk cId="3410420283" sldId="387"/>
        </pc:sldMkLst>
        <pc:spChg chg="del">
          <ac:chgData name="Kadihasanoglu, Aynur" userId="3997c4bd-ec0c-4cc0-ab9f-958da64cb8d3" providerId="ADAL" clId="{16005EA1-6999-7B4B-9787-E4BFF93B30E9}" dt="2022-11-01T09:28:14.054" v="8" actId="478"/>
          <ac:spMkLst>
            <pc:docMk/>
            <pc:sldMk cId="3410420283" sldId="387"/>
            <ac:spMk id="41" creationId="{FD346FB0-C563-424B-B74F-23830993914F}"/>
          </ac:spMkLst>
        </pc:spChg>
        <pc:picChg chg="del">
          <ac:chgData name="Kadihasanoglu, Aynur" userId="3997c4bd-ec0c-4cc0-ab9f-958da64cb8d3" providerId="ADAL" clId="{16005EA1-6999-7B4B-9787-E4BFF93B30E9}" dt="2022-11-01T09:28:10.247" v="7" actId="478"/>
          <ac:picMkLst>
            <pc:docMk/>
            <pc:sldMk cId="3410420283" sldId="387"/>
            <ac:picMk id="8" creationId="{407A8926-5830-BC41-BC58-7D2485A08A1C}"/>
          </ac:picMkLst>
        </pc:picChg>
      </pc:sldChg>
      <pc:sldChg chg="delSp mod">
        <pc:chgData name="Kadihasanoglu, Aynur" userId="3997c4bd-ec0c-4cc0-ab9f-958da64cb8d3" providerId="ADAL" clId="{16005EA1-6999-7B4B-9787-E4BFF93B30E9}" dt="2022-11-01T09:28:06.550" v="6" actId="478"/>
        <pc:sldMkLst>
          <pc:docMk/>
          <pc:sldMk cId="4063611033" sldId="388"/>
        </pc:sldMkLst>
        <pc:picChg chg="del">
          <ac:chgData name="Kadihasanoglu, Aynur" userId="3997c4bd-ec0c-4cc0-ab9f-958da64cb8d3" providerId="ADAL" clId="{16005EA1-6999-7B4B-9787-E4BFF93B30E9}" dt="2022-11-01T09:28:06.550" v="6" actId="478"/>
          <ac:picMkLst>
            <pc:docMk/>
            <pc:sldMk cId="4063611033" sldId="388"/>
            <ac:picMk id="22" creationId="{4753171F-83F7-6E4F-9A5F-A6DF753D0959}"/>
          </ac:picMkLst>
        </pc:picChg>
      </pc:sldChg>
      <pc:sldChg chg="delSp mod">
        <pc:chgData name="Kadihasanoglu, Aynur" userId="3997c4bd-ec0c-4cc0-ab9f-958da64cb8d3" providerId="ADAL" clId="{16005EA1-6999-7B4B-9787-E4BFF93B30E9}" dt="2022-11-01T09:28:01.557" v="5" actId="478"/>
        <pc:sldMkLst>
          <pc:docMk/>
          <pc:sldMk cId="2642182337" sldId="389"/>
        </pc:sldMkLst>
        <pc:picChg chg="del">
          <ac:chgData name="Kadihasanoglu, Aynur" userId="3997c4bd-ec0c-4cc0-ab9f-958da64cb8d3" providerId="ADAL" clId="{16005EA1-6999-7B4B-9787-E4BFF93B30E9}" dt="2022-11-01T09:28:01.557" v="5" actId="478"/>
          <ac:picMkLst>
            <pc:docMk/>
            <pc:sldMk cId="2642182337" sldId="389"/>
            <ac:picMk id="8" creationId="{2EA09FE3-10AE-4C46-A8F4-476B095DED85}"/>
          </ac:picMkLst>
        </pc:picChg>
      </pc:sldChg>
      <pc:sldChg chg="delSp mod">
        <pc:chgData name="Kadihasanoglu, Aynur" userId="3997c4bd-ec0c-4cc0-ab9f-958da64cb8d3" providerId="ADAL" clId="{16005EA1-6999-7B4B-9787-E4BFF93B30E9}" dt="2022-11-01T09:27:57.852" v="4" actId="478"/>
        <pc:sldMkLst>
          <pc:docMk/>
          <pc:sldMk cId="2875623517" sldId="390"/>
        </pc:sldMkLst>
        <pc:picChg chg="del">
          <ac:chgData name="Kadihasanoglu, Aynur" userId="3997c4bd-ec0c-4cc0-ab9f-958da64cb8d3" providerId="ADAL" clId="{16005EA1-6999-7B4B-9787-E4BFF93B30E9}" dt="2022-11-01T09:27:57.852" v="4" actId="478"/>
          <ac:picMkLst>
            <pc:docMk/>
            <pc:sldMk cId="2875623517" sldId="390"/>
            <ac:picMk id="10" creationId="{1CDF1188-2DA6-524E-A3BE-B3C6F8D6FD35}"/>
          </ac:picMkLst>
        </pc:picChg>
      </pc:sldChg>
      <pc:sldChg chg="delSp mod">
        <pc:chgData name="Kadihasanoglu, Aynur" userId="3997c4bd-ec0c-4cc0-ab9f-958da64cb8d3" providerId="ADAL" clId="{16005EA1-6999-7B4B-9787-E4BFF93B30E9}" dt="2022-11-01T09:27:50.206" v="3" actId="478"/>
        <pc:sldMkLst>
          <pc:docMk/>
          <pc:sldMk cId="2532016380" sldId="391"/>
        </pc:sldMkLst>
        <pc:picChg chg="del">
          <ac:chgData name="Kadihasanoglu, Aynur" userId="3997c4bd-ec0c-4cc0-ab9f-958da64cb8d3" providerId="ADAL" clId="{16005EA1-6999-7B4B-9787-E4BFF93B30E9}" dt="2022-11-01T09:27:50.206" v="3" actId="478"/>
          <ac:picMkLst>
            <pc:docMk/>
            <pc:sldMk cId="2532016380" sldId="391"/>
            <ac:picMk id="24" creationId="{1257AB37-7B99-AE49-A566-1C8F9BC9C87E}"/>
          </ac:picMkLst>
        </pc:picChg>
      </pc:sldChg>
      <pc:sldChg chg="delSp mod">
        <pc:chgData name="Kadihasanoglu, Aynur" userId="3997c4bd-ec0c-4cc0-ab9f-958da64cb8d3" providerId="ADAL" clId="{16005EA1-6999-7B4B-9787-E4BFF93B30E9}" dt="2022-11-01T09:27:47.296" v="2" actId="478"/>
        <pc:sldMkLst>
          <pc:docMk/>
          <pc:sldMk cId="3012162736" sldId="392"/>
        </pc:sldMkLst>
        <pc:picChg chg="del">
          <ac:chgData name="Kadihasanoglu, Aynur" userId="3997c4bd-ec0c-4cc0-ab9f-958da64cb8d3" providerId="ADAL" clId="{16005EA1-6999-7B4B-9787-E4BFF93B30E9}" dt="2022-11-01T09:27:47.296" v="2" actId="478"/>
          <ac:picMkLst>
            <pc:docMk/>
            <pc:sldMk cId="3012162736" sldId="392"/>
            <ac:picMk id="8" creationId="{28F5DE70-D31B-D046-B83B-EE9CD430DD5E}"/>
          </ac:picMkLst>
        </pc:picChg>
      </pc:sldChg>
      <pc:sldChg chg="del">
        <pc:chgData name="Kadihasanoglu, Aynur" userId="3997c4bd-ec0c-4cc0-ab9f-958da64cb8d3" providerId="ADAL" clId="{16005EA1-6999-7B4B-9787-E4BFF93B30E9}" dt="2022-11-01T09:27:41.385" v="0" actId="2696"/>
        <pc:sldMkLst>
          <pc:docMk/>
          <pc:sldMk cId="2172908847" sldId="422"/>
        </pc:sldMkLst>
      </pc:sldChg>
      <pc:sldChg chg="del">
        <pc:chgData name="Kadihasanoglu, Aynur" userId="3997c4bd-ec0c-4cc0-ab9f-958da64cb8d3" providerId="ADAL" clId="{16005EA1-6999-7B4B-9787-E4BFF93B30E9}" dt="2022-11-01T09:31:00.733" v="54" actId="2696"/>
        <pc:sldMkLst>
          <pc:docMk/>
          <pc:sldMk cId="470619232" sldId="423"/>
        </pc:sldMkLst>
      </pc:sldChg>
      <pc:sldChg chg="del">
        <pc:chgData name="Kadihasanoglu, Aynur" userId="3997c4bd-ec0c-4cc0-ab9f-958da64cb8d3" providerId="ADAL" clId="{16005EA1-6999-7B4B-9787-E4BFF93B30E9}" dt="2022-11-01T09:30:56.109" v="51" actId="2696"/>
        <pc:sldMkLst>
          <pc:docMk/>
          <pc:sldMk cId="2082944295" sldId="424"/>
        </pc:sldMkLst>
      </pc:sldChg>
      <pc:sldChg chg="del">
        <pc:chgData name="Kadihasanoglu, Aynur" userId="3997c4bd-ec0c-4cc0-ab9f-958da64cb8d3" providerId="ADAL" clId="{16005EA1-6999-7B4B-9787-E4BFF93B30E9}" dt="2022-11-01T09:27:42.213" v="1" actId="2696"/>
        <pc:sldMkLst>
          <pc:docMk/>
          <pc:sldMk cId="2974015591" sldId="425"/>
        </pc:sldMkLst>
      </pc:sldChg>
      <pc:sldChg chg="del">
        <pc:chgData name="Kadihasanoglu, Aynur" userId="3997c4bd-ec0c-4cc0-ab9f-958da64cb8d3" providerId="ADAL" clId="{16005EA1-6999-7B4B-9787-E4BFF93B30E9}" dt="2022-11-01T09:31:03.051" v="55" actId="2696"/>
        <pc:sldMkLst>
          <pc:docMk/>
          <pc:sldMk cId="2732780914" sldId="426"/>
        </pc:sldMkLst>
      </pc:sldChg>
      <pc:sldChg chg="del">
        <pc:chgData name="Kadihasanoglu, Aynur" userId="3997c4bd-ec0c-4cc0-ab9f-958da64cb8d3" providerId="ADAL" clId="{16005EA1-6999-7B4B-9787-E4BFF93B30E9}" dt="2022-11-01T09:30:57.368" v="52" actId="2696"/>
        <pc:sldMkLst>
          <pc:docMk/>
          <pc:sldMk cId="2904877381" sldId="4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C9238-09B0-2D48-B142-95BE38D4A439}" type="datetimeFigureOut">
              <a:rPr lang="en-US" smtClean="0"/>
              <a:t>11/1/22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F9779-D2BA-EE41-8E2C-56532C23A821}" type="slidenum">
              <a:rPr lang="en-US" smtClean="0"/>
              <a:t>‹#›</a:t>
            </a:fld>
            <a:endParaRPr lang="en-US" dirty="0"/>
          </a:p>
        </p:txBody>
      </p:sp>
    </p:spTree>
    <p:extLst>
      <p:ext uri="{BB962C8B-B14F-4D97-AF65-F5344CB8AC3E}">
        <p14:creationId xmlns:p14="http://schemas.microsoft.com/office/powerpoint/2010/main" val="42285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dirty="0"/>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dirty="0"/>
              <a:t>Click to edit Master subtitle style</a:t>
            </a:r>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889C338B-B2B1-EF48-A8D4-F9705DAA4BBF}" type="datetime1">
              <a:rPr lang="en-AU" smtClean="0"/>
              <a:t>1/11/2022</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08047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A4C8048C-22AA-A446-89F2-F85101DCABB6}" type="datetime1">
              <a:rPr lang="en-AU" smtClean="0"/>
              <a:t>1/11/2022</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390263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DBE0F16A-E6B1-E745-AB59-FC4AF366AAD4}" type="datetime1">
              <a:rPr lang="en-AU" smtClean="0"/>
              <a:t>1/11/2022</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25600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67B4F2E8-AEC7-E643-8F65-346783055D90}" type="datetime1">
              <a:rPr lang="en-AU" smtClean="0"/>
              <a:t>1/11/2022</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417826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0526" y="10299699"/>
            <a:ext cx="1830130" cy="179269"/>
          </a:xfrm>
          <a:prstGeom prst="rect">
            <a:avLst/>
          </a:prstGeom>
        </p:spPr>
        <p:txBody>
          <a:bodyPr/>
          <a:lstStyle/>
          <a:p>
            <a:fld id="{61AC211D-1A79-AA46-B232-406F7EDF6F06}" type="datetime1">
              <a:rPr lang="en-AU" smtClean="0"/>
              <a:t>1/11/2022</a:t>
            </a:fld>
            <a:endParaRPr lang="en-US" dirty="0"/>
          </a:p>
        </p:txBody>
      </p:sp>
      <p:sp>
        <p:nvSpPr>
          <p:cNvPr id="5" name="Footer Placeholder 4"/>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320974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90526" y="10299699"/>
            <a:ext cx="1830130" cy="179269"/>
          </a:xfrm>
          <a:prstGeom prst="rect">
            <a:avLst/>
          </a:prstGeom>
        </p:spPr>
        <p:txBody>
          <a:bodyPr/>
          <a:lstStyle/>
          <a:p>
            <a:fld id="{016BC634-6275-8544-BC82-7722BB3CDB5E}" type="datetime1">
              <a:rPr lang="en-AU" smtClean="0"/>
              <a:t>1/11/2022</a:t>
            </a:fld>
            <a:endParaRPr lang="en-US" dirty="0"/>
          </a:p>
        </p:txBody>
      </p:sp>
      <p:sp>
        <p:nvSpPr>
          <p:cNvPr id="6" name="Footer Placeholder 5"/>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7" name="Slide Number Placeholder 6"/>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287014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90526" y="10299699"/>
            <a:ext cx="1830130" cy="179269"/>
          </a:xfrm>
          <a:prstGeom prst="rect">
            <a:avLst/>
          </a:prstGeom>
        </p:spPr>
        <p:txBody>
          <a:bodyPr/>
          <a:lstStyle/>
          <a:p>
            <a:fld id="{11A2407F-D66C-3A41-9FAE-24A5335B683B}" type="datetime1">
              <a:rPr lang="en-AU" smtClean="0"/>
              <a:t>1/11/2022</a:t>
            </a:fld>
            <a:endParaRPr lang="en-US" dirty="0"/>
          </a:p>
        </p:txBody>
      </p:sp>
      <p:sp>
        <p:nvSpPr>
          <p:cNvPr id="8" name="Footer Placeholder 7"/>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9" name="Slide Number Placeholder 8"/>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838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390526" y="10299699"/>
            <a:ext cx="1830130" cy="179269"/>
          </a:xfrm>
          <a:prstGeom prst="rect">
            <a:avLst/>
          </a:prstGeom>
        </p:spPr>
        <p:txBody>
          <a:bodyPr/>
          <a:lstStyle/>
          <a:p>
            <a:fld id="{8F04656F-DD51-094C-A621-1D5C769B176C}" type="datetime1">
              <a:rPr lang="en-AU" smtClean="0"/>
              <a:t>1/11/2022</a:t>
            </a:fld>
            <a:endParaRPr lang="en-US" dirty="0"/>
          </a:p>
        </p:txBody>
      </p:sp>
      <p:sp>
        <p:nvSpPr>
          <p:cNvPr id="4" name="Footer Placeholder 3"/>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5" name="Slide Number Placeholder 4"/>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5676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0526" y="10299699"/>
            <a:ext cx="1830130" cy="179269"/>
          </a:xfrm>
          <a:prstGeom prst="rect">
            <a:avLst/>
          </a:prstGeom>
        </p:spPr>
        <p:txBody>
          <a:bodyPr/>
          <a:lstStyle/>
          <a:p>
            <a:fld id="{C47E29DD-3AB0-B145-8C49-5FE6A589637C}" type="datetime1">
              <a:rPr lang="en-AU" smtClean="0"/>
              <a:t>1/11/2022</a:t>
            </a:fld>
            <a:endParaRPr lang="en-US" dirty="0"/>
          </a:p>
        </p:txBody>
      </p:sp>
      <p:sp>
        <p:nvSpPr>
          <p:cNvPr id="3" name="Footer Placeholder 2"/>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4" name="Slide Number Placeholder 3"/>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349760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a:xfrm>
            <a:off x="390526" y="10299699"/>
            <a:ext cx="1830130" cy="179269"/>
          </a:xfrm>
          <a:prstGeom prst="rect">
            <a:avLst/>
          </a:prstGeom>
        </p:spPr>
        <p:txBody>
          <a:bodyPr/>
          <a:lstStyle/>
          <a:p>
            <a:fld id="{BBF9DBBD-350E-E247-A810-2758621B6A50}" type="datetime1">
              <a:rPr lang="en-AU" smtClean="0"/>
              <a:t>1/11/2022</a:t>
            </a:fld>
            <a:endParaRPr lang="en-US" dirty="0"/>
          </a:p>
        </p:txBody>
      </p:sp>
      <p:sp>
        <p:nvSpPr>
          <p:cNvPr id="6" name="Footer Placeholder 5"/>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7" name="Slide Number Placeholder 6"/>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16878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dirty="0"/>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a:xfrm>
            <a:off x="390526" y="10299699"/>
            <a:ext cx="1830130" cy="179269"/>
          </a:xfrm>
          <a:prstGeom prst="rect">
            <a:avLst/>
          </a:prstGeom>
        </p:spPr>
        <p:txBody>
          <a:bodyPr/>
          <a:lstStyle/>
          <a:p>
            <a:fld id="{901B7908-3498-E041-9B81-D171DEECAC48}" type="datetime1">
              <a:rPr lang="en-AU" smtClean="0"/>
              <a:t>1/11/2022</a:t>
            </a:fld>
            <a:endParaRPr lang="en-US" dirty="0"/>
          </a:p>
        </p:txBody>
      </p:sp>
      <p:sp>
        <p:nvSpPr>
          <p:cNvPr id="6" name="Footer Placeholder 5"/>
          <p:cNvSpPr>
            <a:spLocks noGrp="1"/>
          </p:cNvSpPr>
          <p:nvPr>
            <p:ph type="ftr" sz="quarter" idx="11"/>
          </p:nvPr>
        </p:nvSpPr>
        <p:spPr/>
        <p:txBody>
          <a:bodyPr/>
          <a:lstStyle/>
          <a:p>
            <a:r>
              <a:rPr lang="en-AU" dirty="0"/>
              <a:t>Global Disaster Preparedness Center  |  </a:t>
            </a:r>
            <a:r>
              <a:rPr lang="en-US" dirty="0"/>
              <a:t>Designing Solutions for Urban Community Resilience </a:t>
            </a:r>
          </a:p>
        </p:txBody>
      </p:sp>
      <p:sp>
        <p:nvSpPr>
          <p:cNvPr id="7" name="Slide Number Placeholder 6"/>
          <p:cNvSpPr>
            <a:spLocks noGrp="1"/>
          </p:cNvSpPr>
          <p:nvPr>
            <p:ph type="sldNum" sz="quarter" idx="12"/>
          </p:nvPr>
        </p:nvSpPr>
        <p:spPr/>
        <p:txBody>
          <a:bodyPr/>
          <a:lstStyle/>
          <a:p>
            <a:fld id="{3332C684-C74E-B44D-82B0-F0756951FDF2}" type="slidenum">
              <a:rPr lang="en-US" smtClean="0"/>
              <a:t>‹#›</a:t>
            </a:fld>
            <a:endParaRPr lang="en-US" dirty="0"/>
          </a:p>
        </p:txBody>
      </p:sp>
    </p:spTree>
    <p:extLst>
      <p:ext uri="{BB962C8B-B14F-4D97-AF65-F5344CB8AC3E}">
        <p14:creationId xmlns:p14="http://schemas.microsoft.com/office/powerpoint/2010/main" val="263869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525" y="569242"/>
            <a:ext cx="6775449" cy="20665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0527" y="2846200"/>
            <a:ext cx="6775448"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90524" y="10382829"/>
            <a:ext cx="5580617" cy="179269"/>
          </a:xfrm>
          <a:prstGeom prst="rect">
            <a:avLst/>
          </a:prstGeom>
        </p:spPr>
        <p:txBody>
          <a:bodyPr vert="horz" lIns="0" tIns="0" rIns="0" bIns="0" rtlCol="0" anchor="ctr"/>
          <a:lstStyle>
            <a:lvl1pPr algn="l">
              <a:defRPr sz="800">
                <a:solidFill>
                  <a:schemeClr val="tx1">
                    <a:tint val="75000"/>
                  </a:schemeClr>
                </a:solidFill>
              </a:defRPr>
            </a:lvl1pPr>
          </a:lstStyle>
          <a:p>
            <a:r>
              <a:rPr lang="en-AU" dirty="0"/>
              <a:t>Global Disaster Preparedness Center  |  </a:t>
            </a:r>
            <a:r>
              <a:rPr lang="en-US" dirty="0"/>
              <a:t>Designing Solutions for Urban Community Resilience </a:t>
            </a:r>
          </a:p>
        </p:txBody>
      </p:sp>
      <p:sp>
        <p:nvSpPr>
          <p:cNvPr id="6" name="Slide Number Placeholder 5"/>
          <p:cNvSpPr>
            <a:spLocks noGrp="1"/>
          </p:cNvSpPr>
          <p:nvPr>
            <p:ph type="sldNum" sz="quarter" idx="4"/>
          </p:nvPr>
        </p:nvSpPr>
        <p:spPr>
          <a:xfrm>
            <a:off x="5465048" y="10382829"/>
            <a:ext cx="1700927" cy="179269"/>
          </a:xfrm>
          <a:prstGeom prst="rect">
            <a:avLst/>
          </a:prstGeom>
        </p:spPr>
        <p:txBody>
          <a:bodyPr vert="horz" lIns="0" tIns="0" rIns="0" bIns="0" rtlCol="0" anchor="ctr"/>
          <a:lstStyle>
            <a:lvl1pPr algn="r">
              <a:defRPr sz="800">
                <a:solidFill>
                  <a:schemeClr val="tx1">
                    <a:tint val="75000"/>
                  </a:schemeClr>
                </a:solidFill>
              </a:defRPr>
            </a:lvl1pPr>
          </a:lstStyle>
          <a:p>
            <a:fld id="{3332C684-C74E-B44D-82B0-F0756951FDF2}" type="slidenum">
              <a:rPr lang="en-US" smtClean="0"/>
              <a:pPr/>
              <a:t>‹#›</a:t>
            </a:fld>
            <a:endParaRPr lang="en-US" dirty="0"/>
          </a:p>
        </p:txBody>
      </p:sp>
    </p:spTree>
    <p:extLst>
      <p:ext uri="{BB962C8B-B14F-4D97-AF65-F5344CB8AC3E}">
        <p14:creationId xmlns:p14="http://schemas.microsoft.com/office/powerpoint/2010/main" val="1095111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6" userDrawn="1">
          <p15:clr>
            <a:srgbClr val="F26B43"/>
          </p15:clr>
        </p15:guide>
        <p15:guide id="2" pos="4514" userDrawn="1">
          <p15:clr>
            <a:srgbClr val="F26B43"/>
          </p15:clr>
        </p15:guide>
        <p15:guide id="3" orient="horz" pos="246" userDrawn="1">
          <p15:clr>
            <a:srgbClr val="F26B43"/>
          </p15:clr>
        </p15:guide>
        <p15:guide id="4" orient="horz" pos="6488" userDrawn="1">
          <p15:clr>
            <a:srgbClr val="F26B43"/>
          </p15:clr>
        </p15:guide>
        <p15:guide id="5" pos="962" userDrawn="1">
          <p15:clr>
            <a:srgbClr val="F26B43"/>
          </p15:clr>
        </p15:guide>
        <p15:guide id="6" pos="1674" userDrawn="1">
          <p15:clr>
            <a:srgbClr val="F26B43"/>
          </p15:clr>
        </p15:guide>
        <p15:guide id="7" pos="2381" userDrawn="1">
          <p15:clr>
            <a:srgbClr val="F26B43"/>
          </p15:clr>
        </p15:guide>
        <p15:guide id="8" pos="3092" userDrawn="1">
          <p15:clr>
            <a:srgbClr val="F26B43"/>
          </p15:clr>
        </p15:guide>
        <p15:guide id="9" pos="38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7.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8.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9.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emf"/><Relationship Id="rId7" Type="http://schemas.openxmlformats.org/officeDocument/2006/relationships/image" Target="../media/image20.tif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emf"/><Relationship Id="rId7" Type="http://schemas.openxmlformats.org/officeDocument/2006/relationships/image" Target="../media/image23.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4.emf"/><Relationship Id="rId4" Type="http://schemas.openxmlformats.org/officeDocument/2006/relationships/image" Target="../media/image8.emf"/><Relationship Id="rId9"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525BD106-2B02-7046-8450-53EEAF2C328F}"/>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You need to spend time making sense of what you heard from users, regardless of whether they were internal peers or external stakeholders / community members. Using a framework helps you to organise the feedback and informs the changes that need to be made to the prototype solutions.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75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should be done immediately after the testing session/s, while the information is fresh in people’s minds.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5.2</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Make sense of what you heard and iterate to improve</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B4D311BE-97C8-3644-8C5D-8D3741ECBDFC}"/>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94C9C567-E05E-B74D-A0CB-48E35CFAA8D4}"/>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6F8FD41D-7FB6-1546-94C4-90D8B582EB70}"/>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5FD4B182-640F-9440-98DA-0C6A94FBD3B7}"/>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D1BE9336-1F8B-0A4C-936D-A27DD6449832}"/>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84A2547B-4012-6244-96F3-5692CC048C33}"/>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B127338C-2AA3-3A41-AE3B-7CA3EC82AA94}"/>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CDEDA2F2-0A03-0F44-9E3F-34392A2C95B6}"/>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DAC50783-9B20-B644-BA8A-ED6E8011AC53}"/>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FE7D1B24-7C09-F44A-9CF9-A8BD7B61D7E0}"/>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47AD2C1D-F0CD-224C-9ABF-4A2233272BA9}"/>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A7AF75E8-BE58-E34D-BA29-D62596DF5B40}"/>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D6DC12D7-4BF4-3044-BF24-BF2648E379E8}"/>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F8A4804E-1023-6045-B639-26992E417D80}"/>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A489AD80-1D73-8C4A-B405-2AD24D922DA5}"/>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2A469BB5-CB18-9743-8FE0-A91CB6453B46}"/>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22F99FA6-20C1-9740-BF24-925646492CCF}"/>
              </a:ext>
            </a:extLst>
          </p:cNvPr>
          <p:cNvSpPr/>
          <p:nvPr/>
        </p:nvSpPr>
        <p:spPr>
          <a:xfrm>
            <a:off x="323837" y="5392496"/>
            <a:ext cx="6912000" cy="1853130"/>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09141A0-44F9-B940-9753-2553E75CE13C}"/>
              </a:ext>
            </a:extLst>
          </p:cNvPr>
          <p:cNvSpPr/>
          <p:nvPr/>
        </p:nvSpPr>
        <p:spPr>
          <a:xfrm>
            <a:off x="978491" y="5082339"/>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306BD60C-0222-5F45-AA8F-FABBDCD03809}"/>
              </a:ext>
            </a:extLst>
          </p:cNvPr>
          <p:cNvPicPr>
            <a:picLocks noChangeAspect="1"/>
          </p:cNvPicPr>
          <p:nvPr/>
        </p:nvPicPr>
        <p:blipFill>
          <a:blip r:embed="rId5"/>
          <a:stretch>
            <a:fillRect/>
          </a:stretch>
        </p:blipFill>
        <p:spPr>
          <a:xfrm>
            <a:off x="390524" y="4914431"/>
            <a:ext cx="587967" cy="560830"/>
          </a:xfrm>
          <a:prstGeom prst="rect">
            <a:avLst/>
          </a:prstGeom>
        </p:spPr>
      </p:pic>
      <p:sp>
        <p:nvSpPr>
          <p:cNvPr id="52" name="Rectangle 51">
            <a:extLst>
              <a:ext uri="{FF2B5EF4-FFF2-40B4-BE49-F238E27FC236}">
                <a16:creationId xmlns:a16="http://schemas.microsoft.com/office/drawing/2014/main" id="{62DC0366-9038-3445-B2C6-806EB35B1E21}"/>
              </a:ext>
            </a:extLst>
          </p:cNvPr>
          <p:cNvSpPr/>
          <p:nvPr/>
        </p:nvSpPr>
        <p:spPr>
          <a:xfrm>
            <a:off x="978491"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5.2.1 ‘Keep, Chuck, Change, Create’</a:t>
            </a:r>
          </a:p>
        </p:txBody>
      </p:sp>
      <p:sp>
        <p:nvSpPr>
          <p:cNvPr id="53" name="Rectangle 52">
            <a:extLst>
              <a:ext uri="{FF2B5EF4-FFF2-40B4-BE49-F238E27FC236}">
                <a16:creationId xmlns:a16="http://schemas.microsoft.com/office/drawing/2014/main" id="{B5A69C96-6E80-9F42-BEBA-54FC8FD5F511}"/>
              </a:ext>
            </a:extLst>
          </p:cNvPr>
          <p:cNvSpPr/>
          <p:nvPr/>
        </p:nvSpPr>
        <p:spPr>
          <a:xfrm>
            <a:off x="1275723"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56" name="Group 55">
            <a:extLst>
              <a:ext uri="{FF2B5EF4-FFF2-40B4-BE49-F238E27FC236}">
                <a16:creationId xmlns:a16="http://schemas.microsoft.com/office/drawing/2014/main" id="{3C7BBC8E-DAA8-0644-84B7-D4B1165EBD31}"/>
              </a:ext>
            </a:extLst>
          </p:cNvPr>
          <p:cNvGrpSpPr/>
          <p:nvPr/>
        </p:nvGrpSpPr>
        <p:grpSpPr>
          <a:xfrm>
            <a:off x="1081211" y="5924614"/>
            <a:ext cx="230064" cy="477441"/>
            <a:chOff x="1081211" y="7990281"/>
            <a:chExt cx="230064" cy="477441"/>
          </a:xfrm>
        </p:grpSpPr>
        <p:sp>
          <p:nvSpPr>
            <p:cNvPr id="57" name="Rectangle 56">
              <a:extLst>
                <a:ext uri="{FF2B5EF4-FFF2-40B4-BE49-F238E27FC236}">
                  <a16:creationId xmlns:a16="http://schemas.microsoft.com/office/drawing/2014/main" id="{A7CE1BE7-D0FC-5848-9DC8-E84B0E64CE31}"/>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66561C2D-A56B-E044-91EA-F108789585F2}"/>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1085E3C2-DB86-B34D-8A09-8FA7545774FE}"/>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a16="http://schemas.microsoft.com/office/drawing/2014/main" id="{A8773E48-3200-9A4F-A94D-974C56F340D1}"/>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3" name="Picture 2">
            <a:extLst>
              <a:ext uri="{FF2B5EF4-FFF2-40B4-BE49-F238E27FC236}">
                <a16:creationId xmlns:a16="http://schemas.microsoft.com/office/drawing/2014/main" id="{6BD8AE10-5EF8-A442-B3C5-AB6783056CAE}"/>
              </a:ext>
            </a:extLst>
          </p:cNvPr>
          <p:cNvPicPr>
            <a:picLocks noChangeAspect="1"/>
          </p:cNvPicPr>
          <p:nvPr/>
        </p:nvPicPr>
        <p:blipFill>
          <a:blip r:embed="rId7"/>
          <a:stretch>
            <a:fillRect/>
          </a:stretch>
        </p:blipFill>
        <p:spPr>
          <a:xfrm>
            <a:off x="573582" y="1615604"/>
            <a:ext cx="759911" cy="870444"/>
          </a:xfrm>
          <a:prstGeom prst="rect">
            <a:avLst/>
          </a:prstGeom>
        </p:spPr>
      </p:pic>
      <p:grpSp>
        <p:nvGrpSpPr>
          <p:cNvPr id="47" name="Group 46">
            <a:extLst>
              <a:ext uri="{FF2B5EF4-FFF2-40B4-BE49-F238E27FC236}">
                <a16:creationId xmlns:a16="http://schemas.microsoft.com/office/drawing/2014/main" id="{DD5C7960-B0D5-E942-A79E-B909AFEE0B2B}"/>
              </a:ext>
            </a:extLst>
          </p:cNvPr>
          <p:cNvGrpSpPr/>
          <p:nvPr/>
        </p:nvGrpSpPr>
        <p:grpSpPr>
          <a:xfrm>
            <a:off x="390131" y="6654115"/>
            <a:ext cx="6762365" cy="470792"/>
            <a:chOff x="390131" y="6482901"/>
            <a:chExt cx="6762365" cy="470792"/>
          </a:xfrm>
        </p:grpSpPr>
        <p:pic>
          <p:nvPicPr>
            <p:cNvPr id="54" name="Picture 53">
              <a:extLst>
                <a:ext uri="{FF2B5EF4-FFF2-40B4-BE49-F238E27FC236}">
                  <a16:creationId xmlns:a16="http://schemas.microsoft.com/office/drawing/2014/main" id="{A8613F8E-612D-6B47-8A19-B191F81C95F3}"/>
                </a:ext>
              </a:extLst>
            </p:cNvPr>
            <p:cNvPicPr>
              <a:picLocks noChangeAspect="1"/>
            </p:cNvPicPr>
            <p:nvPr/>
          </p:nvPicPr>
          <p:blipFill>
            <a:blip r:embed="rId6"/>
            <a:stretch>
              <a:fillRect/>
            </a:stretch>
          </p:blipFill>
          <p:spPr>
            <a:xfrm>
              <a:off x="493850" y="6737793"/>
              <a:ext cx="215900" cy="215900"/>
            </a:xfrm>
            <a:prstGeom prst="rect">
              <a:avLst/>
            </a:prstGeom>
          </p:spPr>
        </p:pic>
        <p:sp>
          <p:nvSpPr>
            <p:cNvPr id="55" name="Rectangle 54">
              <a:extLst>
                <a:ext uri="{FF2B5EF4-FFF2-40B4-BE49-F238E27FC236}">
                  <a16:creationId xmlns:a16="http://schemas.microsoft.com/office/drawing/2014/main" id="{46A8FE39-97CC-6741-8721-E297C1BF93D9}"/>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5.2 activities</a:t>
              </a:r>
            </a:p>
          </p:txBody>
        </p:sp>
        <p:sp>
          <p:nvSpPr>
            <p:cNvPr id="61" name="Rectangle 60">
              <a:extLst>
                <a:ext uri="{FF2B5EF4-FFF2-40B4-BE49-F238E27FC236}">
                  <a16:creationId xmlns:a16="http://schemas.microsoft.com/office/drawing/2014/main" id="{95A89679-5D5B-A144-92F0-DDD21B58FCE4}"/>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a:t>
              </a:r>
            </a:p>
          </p:txBody>
        </p:sp>
        <p:cxnSp>
          <p:nvCxnSpPr>
            <p:cNvPr id="62" name="Straight Connector 61">
              <a:extLst>
                <a:ext uri="{FF2B5EF4-FFF2-40B4-BE49-F238E27FC236}">
                  <a16:creationId xmlns:a16="http://schemas.microsoft.com/office/drawing/2014/main" id="{B915AAD6-5999-1642-9EA3-F13C03B346A1}"/>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958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787020"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‘Our community’s got solutions!’</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10</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Share with participants that they will be taking part in a competition called </a:t>
            </a:r>
            <a:r>
              <a:rPr lang="en-NZ" sz="1000" b="1" dirty="0">
                <a:solidFill>
                  <a:schemeClr val="accent1"/>
                </a:solidFill>
              </a:rPr>
              <a:t>“&lt;Community name&gt;’s got solutions!”. </a:t>
            </a:r>
            <a:r>
              <a:rPr lang="en-NZ" sz="1000" dirty="0">
                <a:solidFill>
                  <a:schemeClr val="accent1"/>
                </a:solidFill>
              </a:rPr>
              <a:t>Each team will have 15 minutes to prepare to pitch their idea to a panel of judges.  The pitch can be up to 10 minutes long. The winning pitch will receive a prize. </a:t>
            </a:r>
          </a:p>
          <a:p>
            <a:pPr marL="198900" indent="-198900">
              <a:spcAft>
                <a:spcPts val="600"/>
              </a:spcAft>
              <a:buFont typeface="+mj-lt"/>
              <a:buAutoNum type="arabicPeriod"/>
            </a:pPr>
            <a:r>
              <a:rPr lang="en-NZ" sz="1000" dirty="0">
                <a:solidFill>
                  <a:schemeClr val="accent1"/>
                </a:solidFill>
              </a:rPr>
              <a:t>The judges can be Red Cross/Red Crescent staff, key stakeholders (preferably from government or local business) or community members who can act in one of these capacities. Ideally there will be three judges: one Red cross representative, one government representative and one business community representative.</a:t>
            </a:r>
          </a:p>
          <a:p>
            <a:pPr marL="198900" indent="-198900">
              <a:spcAft>
                <a:spcPts val="600"/>
              </a:spcAft>
              <a:buFont typeface="+mj-lt"/>
              <a:buAutoNum type="arabicPeriod"/>
            </a:pPr>
            <a:r>
              <a:rPr lang="en-NZ" sz="1000" dirty="0">
                <a:solidFill>
                  <a:schemeClr val="accent1"/>
                </a:solidFill>
              </a:rPr>
              <a:t>While each team is preparing for their pitch, set up the room. Have a long table with three chairs for the judges at the front of the room, and clear some space in front of the table for the team pitching to stand.</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3857"/>
            <a:ext cx="3389314" cy="2480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This is a ‘Shark Tank’ activity where the participants can quickly get feedback on their solutions in a more formal way</a:t>
            </a:r>
          </a:p>
          <a:p>
            <a:pPr marL="213750" indent="-213750">
              <a:spcAft>
                <a:spcPts val="400"/>
              </a:spcAft>
              <a:buFont typeface="Arial" panose="020B0604020202020204" pitchFamily="34" charset="0"/>
              <a:buChar char="•"/>
            </a:pPr>
            <a:r>
              <a:rPr lang="en-US" sz="1000" dirty="0">
                <a:solidFill>
                  <a:schemeClr val="accent1"/>
                </a:solidFill>
              </a:rPr>
              <a:t>Get some small prizes if possible </a:t>
            </a:r>
          </a:p>
          <a:p>
            <a:pPr lvl="0">
              <a:spcBef>
                <a:spcPts val="1000"/>
              </a:spcBef>
              <a:spcAft>
                <a:spcPts val="1000"/>
              </a:spcAft>
            </a:pPr>
            <a:r>
              <a:rPr lang="en-US" sz="1400" b="1" dirty="0">
                <a:solidFill>
                  <a:schemeClr val="accent1"/>
                </a:solidFill>
              </a:rPr>
              <a:t>Key learning points</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Understand how to pitch your idea successfully using the different design tools and gain experience for pitching an idea in a real-life setting</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708240"/>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marL="228600" lvl="0" indent="-228600">
              <a:spcAft>
                <a:spcPts val="600"/>
              </a:spcAft>
              <a:buFont typeface="+mj-lt"/>
              <a:buAutoNum type="arabicPeriod" startAt="4"/>
            </a:pPr>
            <a:r>
              <a:rPr lang="en-NZ" sz="1000" dirty="0">
                <a:solidFill>
                  <a:srgbClr val="1E4D59"/>
                </a:solidFill>
              </a:rPr>
              <a:t>The teams take turns one by one to pitch their solution to the judges. Set a timer for 10 minutes. They should use their storyboard, their solution models, elevator pitch and can role-play certain elements of the solution where relevant. At the end of each pitch, the judges should ask questions of the pitch team.</a:t>
            </a:r>
            <a:endParaRPr lang="en-US" sz="1400" dirty="0">
              <a:solidFill>
                <a:schemeClr val="accent1"/>
              </a:solidFill>
            </a:endParaRPr>
          </a:p>
          <a:p>
            <a:pPr marL="198900" lvl="0" indent="-198900">
              <a:spcAft>
                <a:spcPts val="600"/>
              </a:spcAft>
              <a:buFont typeface="+mj-lt"/>
              <a:buAutoNum type="arabicPeriod" startAt="4"/>
            </a:pPr>
            <a:r>
              <a:rPr lang="en-AU" sz="1000" dirty="0">
                <a:solidFill>
                  <a:schemeClr val="accent1"/>
                </a:solidFill>
              </a:rPr>
              <a:t>Question prompts:</a:t>
            </a:r>
          </a:p>
          <a:p>
            <a:pPr marL="685800" lvl="1" indent="-228600">
              <a:spcAft>
                <a:spcPts val="300"/>
              </a:spcAft>
              <a:buFont typeface="+mj-lt"/>
              <a:buAutoNum type="alphaLcParenR"/>
            </a:pPr>
            <a:r>
              <a:rPr lang="en-NZ" sz="1000" i="1" dirty="0">
                <a:solidFill>
                  <a:schemeClr val="accent1"/>
                </a:solidFill>
              </a:rPr>
              <a:t>Why would &lt;key stakeholder&gt; want to support this solution? What is in it for them?</a:t>
            </a:r>
          </a:p>
          <a:p>
            <a:pPr marL="685800" lvl="1" indent="-228600">
              <a:spcAft>
                <a:spcPts val="300"/>
              </a:spcAft>
              <a:buFont typeface="+mj-lt"/>
              <a:buAutoNum type="alphaLcParenR"/>
            </a:pPr>
            <a:r>
              <a:rPr lang="en-NZ" sz="1000" i="1" dirty="0">
                <a:solidFill>
                  <a:schemeClr val="accent1"/>
                </a:solidFill>
              </a:rPr>
              <a:t>Have you thought about how this could become a business opportunity for the community, instead of just relying on the government to provide that as a service?</a:t>
            </a:r>
          </a:p>
          <a:p>
            <a:pPr marL="685800" lvl="1" indent="-228600">
              <a:spcAft>
                <a:spcPts val="300"/>
              </a:spcAft>
              <a:buFont typeface="+mj-lt"/>
              <a:buAutoNum type="alphaLcParenR"/>
            </a:pPr>
            <a:r>
              <a:rPr lang="en-NZ" sz="1000" i="1" dirty="0">
                <a:solidFill>
                  <a:schemeClr val="accent1"/>
                </a:solidFill>
              </a:rPr>
              <a:t>Why do you think this solution will succeed and make an impact?</a:t>
            </a:r>
          </a:p>
          <a:p>
            <a:pPr marL="228600" indent="-228600">
              <a:spcAft>
                <a:spcPts val="600"/>
              </a:spcAft>
              <a:buFont typeface="+mj-lt"/>
              <a:buAutoNum type="arabicPeriod" startAt="6"/>
            </a:pPr>
            <a:r>
              <a:rPr lang="en-NZ" sz="1000" dirty="0">
                <a:solidFill>
                  <a:schemeClr val="accent1"/>
                </a:solidFill>
              </a:rPr>
              <a:t>At the conclusion of all the pitches, have the judges confer and make a decision about the team with the best solution. Present the winning team with a small prize and explain the reason for selecting that solution.</a:t>
            </a:r>
          </a:p>
          <a:p>
            <a:pPr marL="228600" indent="-228600">
              <a:spcAft>
                <a:spcPts val="600"/>
              </a:spcAft>
              <a:buFont typeface="+mj-lt"/>
              <a:buAutoNum type="arabicPeriod" startAt="6"/>
            </a:pPr>
            <a:r>
              <a:rPr lang="en-NZ" sz="1000" dirty="0">
                <a:solidFill>
                  <a:schemeClr val="accent1"/>
                </a:solidFill>
              </a:rPr>
              <a:t>Ensure the teams incorporate the suggestions and feedback from the judges to improve their ideas.  </a:t>
            </a:r>
            <a:endParaRPr lang="en-NZ" sz="1000" dirty="0">
              <a:solidFill>
                <a:schemeClr val="accent5"/>
              </a:solidFill>
            </a:endParaRPr>
          </a:p>
        </p:txBody>
      </p:sp>
      <p:pic>
        <p:nvPicPr>
          <p:cNvPr id="21" name="Picture 20">
            <a:extLst>
              <a:ext uri="{FF2B5EF4-FFF2-40B4-BE49-F238E27FC236}">
                <a16:creationId xmlns:a16="http://schemas.microsoft.com/office/drawing/2014/main" id="{DC215BA5-4DE9-4B4D-881A-1E478D8E1823}"/>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955D1694-69C1-CD4F-8CE1-49C14ADC8A96}"/>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1D660380-6386-5940-9135-5773F5826DF6}"/>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6C32EA07-CA9F-A44F-B627-B19D6CA60A33}"/>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DA64DF4F-DC7A-3B49-A13E-9EC793E369B5}"/>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DD0669AE-6446-054F-B269-57758875CDF8}"/>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FBFE2642-FF0F-2947-B756-15648DFA6F20}"/>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068339A1-6F8E-3147-8D7F-519D1571DB79}"/>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180">
              <a:extLst>
                <a:ext uri="{FF2B5EF4-FFF2-40B4-BE49-F238E27FC236}">
                  <a16:creationId xmlns:a16="http://schemas.microsoft.com/office/drawing/2014/main" id="{DCD00D3C-D9A3-954C-B10E-4AB9E0BE3228}"/>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213B3BDC-C1E3-254F-9152-409A31FA82B2}"/>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5D69E72D-60C7-A844-BB40-682A72D8350C}"/>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D61F50F-A955-0140-B217-C1418B5FEE30}"/>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EAD0BCC6-F525-054E-91A1-B8CECDD57B2A}"/>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33A1EF64-BD98-924D-97D2-9D998C090A17}"/>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803AF975-14DB-E548-ACB5-837C513727D2}"/>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9CAC1784-FAB5-CD41-A6CF-F2A8FE392092}"/>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711D6E71-20C0-0247-AD47-19DB53D83365}"/>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5.4.3</a:t>
            </a:r>
            <a:endParaRPr lang="en-US" sz="1200" dirty="0"/>
          </a:p>
        </p:txBody>
      </p:sp>
      <p:pic>
        <p:nvPicPr>
          <p:cNvPr id="47" name="Picture 46">
            <a:extLst>
              <a:ext uri="{FF2B5EF4-FFF2-40B4-BE49-F238E27FC236}">
                <a16:creationId xmlns:a16="http://schemas.microsoft.com/office/drawing/2014/main" id="{4785C284-B34A-B748-AED4-0F86ED86F8CA}"/>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E7CB92BD-0D24-EF42-8D02-EB9419C194E7}"/>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5CB1E8D-F074-4B4E-9EFA-9709AE7AF289}"/>
              </a:ext>
            </a:extLst>
          </p:cNvPr>
          <p:cNvSpPr/>
          <p:nvPr/>
        </p:nvSpPr>
        <p:spPr>
          <a:xfrm>
            <a:off x="836332" y="1858243"/>
            <a:ext cx="3066874"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More difficult</a:t>
            </a:r>
            <a:endParaRPr lang="en-US" sz="1000" dirty="0">
              <a:solidFill>
                <a:schemeClr val="accent1"/>
              </a:solidFill>
            </a:endParaRPr>
          </a:p>
          <a:p>
            <a:pPr lvl="0">
              <a:spcAft>
                <a:spcPts val="400"/>
              </a:spcAft>
            </a:pPr>
            <a:r>
              <a:rPr lang="en-US" sz="1000" dirty="0">
                <a:solidFill>
                  <a:schemeClr val="accent1"/>
                </a:solidFill>
              </a:rPr>
              <a:t>Preparation time: 1</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 (depending on number of groups)</a:t>
            </a:r>
          </a:p>
          <a:p>
            <a:pPr>
              <a:spcAft>
                <a:spcPts val="2200"/>
              </a:spcAft>
            </a:pPr>
            <a:r>
              <a:rPr lang="en-US" sz="1000" dirty="0">
                <a:solidFill>
                  <a:schemeClr val="accent1"/>
                </a:solidFill>
              </a:rPr>
              <a:t>Materials: </a:t>
            </a:r>
            <a:r>
              <a:rPr lang="en-US" sz="1000" i="1" dirty="0">
                <a:solidFill>
                  <a:schemeClr val="accent1"/>
                </a:solidFill>
              </a:rPr>
              <a:t>Storyboards and prototypes, judges, locally relevant prizes, timer</a:t>
            </a:r>
          </a:p>
        </p:txBody>
      </p:sp>
      <p:grpSp>
        <p:nvGrpSpPr>
          <p:cNvPr id="49" name="Group 48">
            <a:extLst>
              <a:ext uri="{FF2B5EF4-FFF2-40B4-BE49-F238E27FC236}">
                <a16:creationId xmlns:a16="http://schemas.microsoft.com/office/drawing/2014/main" id="{B29D2242-3DD6-2942-8353-C1841E8B6289}"/>
              </a:ext>
            </a:extLst>
          </p:cNvPr>
          <p:cNvGrpSpPr/>
          <p:nvPr/>
        </p:nvGrpSpPr>
        <p:grpSpPr>
          <a:xfrm>
            <a:off x="414768" y="1803007"/>
            <a:ext cx="373637" cy="297960"/>
            <a:chOff x="409362" y="2090841"/>
            <a:chExt cx="487634" cy="388868"/>
          </a:xfrm>
          <a:solidFill>
            <a:schemeClr val="accent1"/>
          </a:solidFill>
        </p:grpSpPr>
        <p:sp>
          <p:nvSpPr>
            <p:cNvPr id="50" name="Rectangle 49">
              <a:extLst>
                <a:ext uri="{FF2B5EF4-FFF2-40B4-BE49-F238E27FC236}">
                  <a16:creationId xmlns:a16="http://schemas.microsoft.com/office/drawing/2014/main" id="{8045B22A-FA16-0345-B55E-0B9F95FEE3DF}"/>
                </a:ext>
              </a:extLst>
            </p:cNvPr>
            <p:cNvSpPr/>
            <p:nvPr/>
          </p:nvSpPr>
          <p:spPr>
            <a:xfrm>
              <a:off x="767626" y="2090841"/>
              <a:ext cx="129370" cy="388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4B5CD1AB-EFCE-E140-9AF9-6D1ACF54ECA9}"/>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CE07FE8-B417-8746-9563-B9B4766E08FB}"/>
                </a:ext>
              </a:extLst>
            </p:cNvPr>
            <p:cNvSpPr/>
            <p:nvPr/>
          </p:nvSpPr>
          <p:spPr>
            <a:xfrm>
              <a:off x="587587" y="2246388"/>
              <a:ext cx="129370" cy="23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3" name="Picture 52">
            <a:extLst>
              <a:ext uri="{FF2B5EF4-FFF2-40B4-BE49-F238E27FC236}">
                <a16:creationId xmlns:a16="http://schemas.microsoft.com/office/drawing/2014/main" id="{0298B3F3-7A00-F74B-807D-9717ABF34D18}"/>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4" name="Picture 53">
            <a:extLst>
              <a:ext uri="{FF2B5EF4-FFF2-40B4-BE49-F238E27FC236}">
                <a16:creationId xmlns:a16="http://schemas.microsoft.com/office/drawing/2014/main" id="{E6F62D54-D56E-0C47-9D07-D3BD90CB025D}"/>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108947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In-depth external user testing</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11</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5374"/>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Organising interviews with external users requires time and preparation, but is an extremely valuable exercise to run. You need the ability to identify potential key users and/or stakeholders for each solutions in advance of getting to Key Action 5 in the toolkit. If you are splitting up the toolkit steps across different sessions, you may get the time to organise these interviews.</a:t>
            </a:r>
          </a:p>
          <a:p>
            <a:pPr marL="198900" indent="-198900">
              <a:spcAft>
                <a:spcPts val="600"/>
              </a:spcAft>
              <a:buFont typeface="+mj-lt"/>
              <a:buAutoNum type="arabicPeriod"/>
            </a:pPr>
            <a:r>
              <a:rPr lang="en-NZ" sz="1000" dirty="0">
                <a:solidFill>
                  <a:schemeClr val="accent1"/>
                </a:solidFill>
              </a:rPr>
              <a:t>Ideally, you will be able to arrange at least 3 user and/or stakeholder interviews for each solution group in a location out in the community you are designing for. The groups can go to different areas in the community. Most important is that they are able to talk with real users or stakeholders in their local environments. </a:t>
            </a:r>
          </a:p>
          <a:p>
            <a:pPr marL="198900" indent="-198900">
              <a:spcAft>
                <a:spcPts val="600"/>
              </a:spcAft>
              <a:buFont typeface="+mj-lt"/>
              <a:buAutoNum type="arabicPeriod"/>
            </a:pPr>
            <a:r>
              <a:rPr lang="en-NZ" sz="1000" dirty="0">
                <a:solidFill>
                  <a:schemeClr val="accent1"/>
                </a:solidFill>
              </a:rPr>
              <a:t>Before heading out to conduct the interviews in the community, get each group to review their interview questions and decide on the interview roles they will play. Make sure they take post-its and sharpies to the interview location. </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823514"/>
            <a:ext cx="3389314" cy="1967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This is an activity which is high value but needs advance preparation to identify and schedule external users  </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Testing with users enables you to gather feedback to improve your solution</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65374"/>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4"/>
            </a:pPr>
            <a:r>
              <a:rPr lang="en-NZ" sz="1000" dirty="0">
                <a:solidFill>
                  <a:schemeClr val="accent1"/>
                </a:solidFill>
              </a:rPr>
              <a:t>As the facilitator, circulate around the different interviews as they are happening and take notes on what you observe so you can give feedback to the participants about their interview techniques.</a:t>
            </a:r>
            <a:endParaRPr lang="en-AU" sz="1000" dirty="0">
              <a:solidFill>
                <a:schemeClr val="accent1"/>
              </a:solidFill>
            </a:endParaRPr>
          </a:p>
          <a:p>
            <a:pPr marL="228600" indent="-228600">
              <a:spcAft>
                <a:spcPts val="600"/>
              </a:spcAft>
              <a:buFont typeface="+mj-lt"/>
              <a:buAutoNum type="arabicPeriod" startAt="4"/>
            </a:pPr>
            <a:r>
              <a:rPr lang="en-AU" sz="1000" dirty="0">
                <a:solidFill>
                  <a:schemeClr val="accent1"/>
                </a:solidFill>
              </a:rPr>
              <a:t>Once each group has completed their interviews and you are back in the workshop space, prompt with questions:</a:t>
            </a:r>
          </a:p>
          <a:p>
            <a:pPr marL="685800" lvl="1" indent="-228600">
              <a:spcAft>
                <a:spcPts val="600"/>
              </a:spcAft>
              <a:buFont typeface="+mj-lt"/>
              <a:buAutoNum type="alphaLcParenR"/>
            </a:pPr>
            <a:r>
              <a:rPr lang="en-NZ" sz="1000" i="1" dirty="0">
                <a:solidFill>
                  <a:schemeClr val="accent1"/>
                </a:solidFill>
              </a:rPr>
              <a:t>What was the most interesting piece of information or feedback you received that has implications on your solution design? </a:t>
            </a:r>
          </a:p>
          <a:p>
            <a:pPr marL="685800" lvl="1" indent="-228600">
              <a:spcAft>
                <a:spcPts val="600"/>
              </a:spcAft>
              <a:buFont typeface="+mj-lt"/>
              <a:buAutoNum type="alphaLcParenR"/>
            </a:pPr>
            <a:r>
              <a:rPr lang="en-NZ" sz="1000" i="1" dirty="0">
                <a:solidFill>
                  <a:schemeClr val="accent1"/>
                </a:solidFill>
              </a:rPr>
              <a:t>Who else would you like to speak to if possible that would give valuable feedback on your solution?</a:t>
            </a:r>
          </a:p>
          <a:p>
            <a:pPr marL="228600" indent="-228600">
              <a:spcAft>
                <a:spcPts val="600"/>
              </a:spcAft>
              <a:buFont typeface="+mj-lt"/>
              <a:buAutoNum type="arabicPeriod" startAt="8"/>
            </a:pPr>
            <a:r>
              <a:rPr lang="en-NZ" sz="1000" dirty="0">
                <a:solidFill>
                  <a:schemeClr val="accent1"/>
                </a:solidFill>
              </a:rPr>
              <a:t>Finally get each group to use the KCCC tool (see Activity 5.2.1) to make sense of what they heard from the user interviews and to iterate their solution one last time.</a:t>
            </a:r>
            <a:endParaRPr lang="en-NZ" sz="1000" dirty="0">
              <a:solidFill>
                <a:schemeClr val="accent5"/>
              </a:solidFill>
            </a:endParaRPr>
          </a:p>
        </p:txBody>
      </p:sp>
      <p:pic>
        <p:nvPicPr>
          <p:cNvPr id="22" name="Picture 21">
            <a:extLst>
              <a:ext uri="{FF2B5EF4-FFF2-40B4-BE49-F238E27FC236}">
                <a16:creationId xmlns:a16="http://schemas.microsoft.com/office/drawing/2014/main" id="{9CC81286-00A1-5843-AC38-CD0FF6AC7962}"/>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D520470A-E0D0-CC41-8921-70E6051F6832}"/>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6C615700-C91D-BF4C-9975-63142550DE55}"/>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C6A87A9F-F83A-1648-9F54-7979D087D8B2}"/>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E2B8FBC0-3173-F143-9DFE-5153487C6489}"/>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39D59328-99BB-3149-8E3B-32D208BBE95D}"/>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9D61BCBB-8934-D247-B76B-1A3C20970BBE}"/>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47A2F179-2024-3A45-A276-3164E1FDA9A1}"/>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180">
              <a:extLst>
                <a:ext uri="{FF2B5EF4-FFF2-40B4-BE49-F238E27FC236}">
                  <a16:creationId xmlns:a16="http://schemas.microsoft.com/office/drawing/2014/main" id="{505E802E-2772-564E-AC7B-8D734C8D66A7}"/>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CE082A4C-B701-484C-9CA6-F5968AEDD097}"/>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A8FC31B4-BC70-0440-90B1-E6A7EBC1A922}"/>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296EA529-36D4-074E-A122-8F50CC636CBC}"/>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4D7C6333-9276-A94C-957C-E79E312A1AB7}"/>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DDF1494A-81CF-E143-B21F-93FC9BE0A4C5}"/>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753AD52D-1795-794E-BB9B-005C682478FB}"/>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5948F4AE-9DB5-AC4F-ADCA-869BC9DD8A2C}"/>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68CDBE12-4748-1641-A580-644B7FCF978D}"/>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5.4.4</a:t>
            </a:r>
            <a:endParaRPr lang="en-US" sz="1200" dirty="0"/>
          </a:p>
        </p:txBody>
      </p:sp>
      <p:pic>
        <p:nvPicPr>
          <p:cNvPr id="47" name="Picture 46">
            <a:extLst>
              <a:ext uri="{FF2B5EF4-FFF2-40B4-BE49-F238E27FC236}">
                <a16:creationId xmlns:a16="http://schemas.microsoft.com/office/drawing/2014/main" id="{5E6A2EC6-846A-5D42-97EC-9F8C8EA4C9F3}"/>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3615E7A7-8444-EA46-B628-4B928BE52D32}"/>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28E66D1-500E-E540-A74C-93C5CC7340DD}"/>
              </a:ext>
            </a:extLst>
          </p:cNvPr>
          <p:cNvSpPr/>
          <p:nvPr/>
        </p:nvSpPr>
        <p:spPr>
          <a:xfrm>
            <a:off x="836332" y="1858243"/>
            <a:ext cx="3066874" cy="1910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More difficult</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 (plus organisation a minimum of 1 day in advance)</a:t>
            </a:r>
          </a:p>
          <a:p>
            <a:pPr lvl="0">
              <a:spcAft>
                <a:spcPts val="2200"/>
              </a:spcAft>
            </a:pPr>
            <a:r>
              <a:rPr lang="en-US" sz="1000" dirty="0">
                <a:solidFill>
                  <a:schemeClr val="accent1"/>
                </a:solidFill>
              </a:rPr>
              <a:t>Running time: </a:t>
            </a:r>
            <a:r>
              <a:rPr lang="en-US" sz="1000" i="1" dirty="0">
                <a:solidFill>
                  <a:schemeClr val="accent1"/>
                </a:solidFill>
              </a:rPr>
              <a:t>3 hours (depending on distance to travel to interview community members)</a:t>
            </a:r>
          </a:p>
          <a:p>
            <a:pPr lvl="0">
              <a:spcAft>
                <a:spcPts val="2200"/>
              </a:spcAft>
            </a:pPr>
            <a:r>
              <a:rPr lang="en-US" sz="1000" dirty="0">
                <a:solidFill>
                  <a:schemeClr val="accent1"/>
                </a:solidFill>
              </a:rPr>
              <a:t>Materials: </a:t>
            </a:r>
            <a:r>
              <a:rPr lang="en-US" sz="1000" i="1" dirty="0">
                <a:solidFill>
                  <a:schemeClr val="accent1"/>
                </a:solidFill>
              </a:rPr>
              <a:t>Storyboards and prototypes, post-its, sharpies, flipchart paper, interview questions</a:t>
            </a:r>
          </a:p>
        </p:txBody>
      </p:sp>
      <p:grpSp>
        <p:nvGrpSpPr>
          <p:cNvPr id="49" name="Group 48">
            <a:extLst>
              <a:ext uri="{FF2B5EF4-FFF2-40B4-BE49-F238E27FC236}">
                <a16:creationId xmlns:a16="http://schemas.microsoft.com/office/drawing/2014/main" id="{6C696714-D2AA-E54A-9B9B-BDE7C0EADE69}"/>
              </a:ext>
            </a:extLst>
          </p:cNvPr>
          <p:cNvGrpSpPr/>
          <p:nvPr/>
        </p:nvGrpSpPr>
        <p:grpSpPr>
          <a:xfrm>
            <a:off x="414768" y="1803007"/>
            <a:ext cx="373637" cy="297960"/>
            <a:chOff x="409362" y="2090841"/>
            <a:chExt cx="487634" cy="388868"/>
          </a:xfrm>
          <a:solidFill>
            <a:schemeClr val="accent1"/>
          </a:solidFill>
        </p:grpSpPr>
        <p:sp>
          <p:nvSpPr>
            <p:cNvPr id="50" name="Rectangle 49">
              <a:extLst>
                <a:ext uri="{FF2B5EF4-FFF2-40B4-BE49-F238E27FC236}">
                  <a16:creationId xmlns:a16="http://schemas.microsoft.com/office/drawing/2014/main" id="{9324B1C7-1469-4944-82DD-685E43BE9D3A}"/>
                </a:ext>
              </a:extLst>
            </p:cNvPr>
            <p:cNvSpPr/>
            <p:nvPr/>
          </p:nvSpPr>
          <p:spPr>
            <a:xfrm>
              <a:off x="767626" y="2090841"/>
              <a:ext cx="129370" cy="388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Rectangle 50">
              <a:extLst>
                <a:ext uri="{FF2B5EF4-FFF2-40B4-BE49-F238E27FC236}">
                  <a16:creationId xmlns:a16="http://schemas.microsoft.com/office/drawing/2014/main" id="{2F4A8DAA-A6BE-0645-908F-442E4554D508}"/>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37561F4F-B311-2E43-839A-308924D3B41F}"/>
                </a:ext>
              </a:extLst>
            </p:cNvPr>
            <p:cNvSpPr/>
            <p:nvPr/>
          </p:nvSpPr>
          <p:spPr>
            <a:xfrm>
              <a:off x="587587" y="2246388"/>
              <a:ext cx="129370" cy="23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3" name="Picture 52">
            <a:extLst>
              <a:ext uri="{FF2B5EF4-FFF2-40B4-BE49-F238E27FC236}">
                <a16:creationId xmlns:a16="http://schemas.microsoft.com/office/drawing/2014/main" id="{7C5BC79E-3D1C-3849-AD45-F235A0A7FF6A}"/>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4" name="Picture 53">
            <a:extLst>
              <a:ext uri="{FF2B5EF4-FFF2-40B4-BE49-F238E27FC236}">
                <a16:creationId xmlns:a16="http://schemas.microsoft.com/office/drawing/2014/main" id="{EE7C5B7A-63F0-AC4E-A16E-64A3A6349BC5}"/>
              </a:ext>
            </a:extLst>
          </p:cNvPr>
          <p:cNvPicPr>
            <a:picLocks noChangeAspect="1"/>
          </p:cNvPicPr>
          <p:nvPr/>
        </p:nvPicPr>
        <p:blipFill>
          <a:blip r:embed="rId7"/>
          <a:stretch>
            <a:fillRect/>
          </a:stretch>
        </p:blipFill>
        <p:spPr>
          <a:xfrm>
            <a:off x="441510" y="3286896"/>
            <a:ext cx="353147" cy="335490"/>
          </a:xfrm>
          <a:prstGeom prst="rect">
            <a:avLst/>
          </a:prstGeom>
        </p:spPr>
      </p:pic>
    </p:spTree>
    <p:extLst>
      <p:ext uri="{BB962C8B-B14F-4D97-AF65-F5344CB8AC3E}">
        <p14:creationId xmlns:p14="http://schemas.microsoft.com/office/powerpoint/2010/main" val="378985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C6A567E-B732-DB41-8352-49328252B1DE}"/>
              </a:ext>
            </a:extLst>
          </p:cNvPr>
          <p:cNvSpPr/>
          <p:nvPr/>
        </p:nvSpPr>
        <p:spPr>
          <a:xfrm>
            <a:off x="0" y="6314173"/>
            <a:ext cx="7559675" cy="43776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12</a:t>
            </a:fld>
            <a:endParaRPr lang="en-US" dirty="0"/>
          </a:p>
        </p:txBody>
      </p:sp>
      <p:grpSp>
        <p:nvGrpSpPr>
          <p:cNvPr id="2" name="Group 1">
            <a:extLst>
              <a:ext uri="{FF2B5EF4-FFF2-40B4-BE49-F238E27FC236}">
                <a16:creationId xmlns:a16="http://schemas.microsoft.com/office/drawing/2014/main" id="{DE1B6930-889E-744E-9DBD-950AD7527387}"/>
              </a:ext>
            </a:extLst>
          </p:cNvPr>
          <p:cNvGrpSpPr/>
          <p:nvPr/>
        </p:nvGrpSpPr>
        <p:grpSpPr>
          <a:xfrm>
            <a:off x="3073835" y="2045803"/>
            <a:ext cx="1694046" cy="1565898"/>
            <a:chOff x="390520" y="386771"/>
            <a:chExt cx="1136655" cy="1050671"/>
          </a:xfrm>
        </p:grpSpPr>
        <p:pic>
          <p:nvPicPr>
            <p:cNvPr id="8" name="Picture 7">
              <a:extLst>
                <a:ext uri="{FF2B5EF4-FFF2-40B4-BE49-F238E27FC236}">
                  <a16:creationId xmlns:a16="http://schemas.microsoft.com/office/drawing/2014/main" id="{51D879F5-622D-B446-967F-C6002404BE39}"/>
                </a:ext>
              </a:extLst>
            </p:cNvPr>
            <p:cNvPicPr>
              <a:picLocks noChangeAspect="1"/>
            </p:cNvPicPr>
            <p:nvPr/>
          </p:nvPicPr>
          <p:blipFill>
            <a:blip r:embed="rId2"/>
            <a:stretch>
              <a:fillRect/>
            </a:stretch>
          </p:blipFill>
          <p:spPr>
            <a:xfrm>
              <a:off x="390520" y="386771"/>
              <a:ext cx="1136653" cy="1046917"/>
            </a:xfrm>
            <a:prstGeom prst="rect">
              <a:avLst/>
            </a:prstGeom>
          </p:spPr>
        </p:pic>
        <p:sp>
          <p:nvSpPr>
            <p:cNvPr id="63" name="Title 1">
              <a:extLst>
                <a:ext uri="{FF2B5EF4-FFF2-40B4-BE49-F238E27FC236}">
                  <a16:creationId xmlns:a16="http://schemas.microsoft.com/office/drawing/2014/main" id="{B123C6D3-BAAF-2644-989A-72439788B2EC}"/>
                </a:ext>
              </a:extLst>
            </p:cNvPr>
            <p:cNvSpPr txBox="1">
              <a:spLocks/>
            </p:cNvSpPr>
            <p:nvPr/>
          </p:nvSpPr>
          <p:spPr>
            <a:xfrm>
              <a:off x="390525" y="533399"/>
              <a:ext cx="1136650" cy="904043"/>
            </a:xfrm>
            <a:prstGeom prst="rect">
              <a:avLst/>
            </a:prstGeom>
          </p:spPr>
          <p:txBody>
            <a:bodyPr vert="horz" lIns="0" tIns="0" rIns="0" bIns="0" rtlCol="0" anchor="ctr">
              <a:noAutofit/>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pPr algn="ctr" defTabSz="457200">
                <a:lnSpc>
                  <a:spcPct val="100000"/>
                </a:lnSpc>
                <a:spcBef>
                  <a:spcPts val="0"/>
                </a:spcBef>
              </a:pPr>
              <a:r>
                <a:rPr lang="en-US" sz="96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rPr>
                <a:t>6</a:t>
              </a:r>
              <a:endParaRPr lang="en-US" sz="19900" b="1" dirty="0">
                <a:solidFill>
                  <a:schemeClr val="accent1"/>
                </a:solidFill>
                <a:latin typeface="Roboto" panose="02000000000000000000" pitchFamily="2" charset="0"/>
                <a:ea typeface="Roboto" panose="02000000000000000000" pitchFamily="2" charset="0"/>
                <a:cs typeface="Gill Sans Nova Ultra Bold" panose="020F0502020204030204" pitchFamily="34" charset="0"/>
              </a:endParaRPr>
            </a:p>
          </p:txBody>
        </p:sp>
        <p:sp>
          <p:nvSpPr>
            <p:cNvPr id="64" name="TextBox 63">
              <a:extLst>
                <a:ext uri="{FF2B5EF4-FFF2-40B4-BE49-F238E27FC236}">
                  <a16:creationId xmlns:a16="http://schemas.microsoft.com/office/drawing/2014/main" id="{27C4B57A-45F6-194D-B754-590D435ABA2D}"/>
                </a:ext>
              </a:extLst>
            </p:cNvPr>
            <p:cNvSpPr txBox="1"/>
            <p:nvPr/>
          </p:nvSpPr>
          <p:spPr>
            <a:xfrm>
              <a:off x="390525" y="441325"/>
              <a:ext cx="1136650" cy="172790"/>
            </a:xfrm>
            <a:prstGeom prst="rect">
              <a:avLst/>
            </a:prstGeom>
            <a:noFill/>
          </p:spPr>
          <p:txBody>
            <a:bodyPr wrap="square" rtlCol="0">
              <a:spAutoFit/>
            </a:bodyPr>
            <a:lstStyle/>
            <a:p>
              <a:pPr algn="ctr"/>
              <a:r>
                <a:rPr lang="en-US" sz="1400" b="1" dirty="0">
                  <a:solidFill>
                    <a:schemeClr val="accent1"/>
                  </a:solidFill>
                  <a:latin typeface="Roboto" panose="02000000000000000000" pitchFamily="2" charset="0"/>
                  <a:ea typeface="Roboto" panose="02000000000000000000" pitchFamily="2" charset="0"/>
                </a:rPr>
                <a:t>KEY ACTION</a:t>
              </a:r>
            </a:p>
          </p:txBody>
        </p:sp>
      </p:grpSp>
      <p:sp>
        <p:nvSpPr>
          <p:cNvPr id="66" name="Title 1">
            <a:extLst>
              <a:ext uri="{FF2B5EF4-FFF2-40B4-BE49-F238E27FC236}">
                <a16:creationId xmlns:a16="http://schemas.microsoft.com/office/drawing/2014/main" id="{14EB9F58-5E2C-B34D-AF0D-E6CEFB0BF14E}"/>
              </a:ext>
            </a:extLst>
          </p:cNvPr>
          <p:cNvSpPr>
            <a:spLocks noGrp="1"/>
          </p:cNvSpPr>
          <p:nvPr>
            <p:ph type="title"/>
          </p:nvPr>
        </p:nvSpPr>
        <p:spPr>
          <a:xfrm>
            <a:off x="390520" y="3769972"/>
            <a:ext cx="6775453" cy="1046917"/>
          </a:xfrm>
        </p:spPr>
        <p:txBody>
          <a:bodyPr lIns="144000" tIns="72000" bIns="72000" anchor="t">
            <a:noAutofit/>
          </a:bodyPr>
          <a:lstStyle/>
          <a:p>
            <a:pPr lvl="0" algn="ctr" defTabSz="457200">
              <a:lnSpc>
                <a:spcPct val="100000"/>
              </a:lnSpc>
              <a:spcBef>
                <a:spcPts val="0"/>
              </a:spcBef>
            </a:pPr>
            <a:r>
              <a:rPr lang="en-US" sz="4000" b="1" dirty="0">
                <a:solidFill>
                  <a:schemeClr val="bg1"/>
                </a:solidFill>
                <a:cs typeface="Gill Sans Nova Ultra Bold" panose="020F0502020204030204" pitchFamily="34" charset="0"/>
              </a:rPr>
              <a:t>Plan for implementation </a:t>
            </a:r>
            <a:br>
              <a:rPr lang="en-US" sz="4000" b="1" dirty="0">
                <a:solidFill>
                  <a:schemeClr val="bg1"/>
                </a:solidFill>
                <a:cs typeface="Gill Sans Nova Ultra Bold" panose="020F0502020204030204" pitchFamily="34" charset="0"/>
              </a:rPr>
            </a:br>
            <a:r>
              <a:rPr lang="en-US" sz="4000" b="1" dirty="0">
                <a:solidFill>
                  <a:schemeClr val="bg1"/>
                </a:solidFill>
                <a:cs typeface="Gill Sans Nova Ultra Bold" panose="020F0502020204030204" pitchFamily="34" charset="0"/>
              </a:rPr>
              <a:t>and scaling</a:t>
            </a:r>
            <a:endParaRPr lang="en-US" sz="4800" b="1" dirty="0">
              <a:solidFill>
                <a:schemeClr val="bg1"/>
              </a:solidFill>
              <a:cs typeface="Gill Sans Nova Ultra Bold" panose="020F0502020204030204" pitchFamily="34" charset="0"/>
            </a:endParaRPr>
          </a:p>
        </p:txBody>
      </p:sp>
      <p:sp>
        <p:nvSpPr>
          <p:cNvPr id="72" name="Rectangle 71">
            <a:extLst>
              <a:ext uri="{FF2B5EF4-FFF2-40B4-BE49-F238E27FC236}">
                <a16:creationId xmlns:a16="http://schemas.microsoft.com/office/drawing/2014/main" id="{3F2CD603-4E6E-9148-9C7A-756BB95F23E9}"/>
              </a:ext>
            </a:extLst>
          </p:cNvPr>
          <p:cNvSpPr/>
          <p:nvPr/>
        </p:nvSpPr>
        <p:spPr>
          <a:xfrm>
            <a:off x="390525" y="6896433"/>
            <a:ext cx="6775448" cy="1517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216000" rtlCol="0" anchor="t" anchorCtr="0">
            <a:spAutoFit/>
          </a:bodyPr>
          <a:lstStyle/>
          <a:p>
            <a:pPr algn="ctr">
              <a:spcAft>
                <a:spcPts val="600"/>
              </a:spcAft>
            </a:pPr>
            <a:r>
              <a:rPr lang="en-US" sz="1400" b="1" dirty="0">
                <a:solidFill>
                  <a:schemeClr val="accent1"/>
                </a:solidFill>
              </a:rPr>
              <a:t>What is this?</a:t>
            </a:r>
          </a:p>
          <a:p>
            <a:pPr algn="ctr">
              <a:spcAft>
                <a:spcPts val="600"/>
              </a:spcAft>
            </a:pPr>
            <a:r>
              <a:rPr lang="en-US" sz="1400" dirty="0">
                <a:solidFill>
                  <a:schemeClr val="tx1"/>
                </a:solidFill>
              </a:rPr>
              <a:t>Now that you have tested and iterated our solutions, it’s time to plan for implementation. This requires you to think about who you need to be involved, what else is going on, and what might impact your ability to make your solution a success.  You then create a plan which includes regular progress check-ins.     </a:t>
            </a:r>
          </a:p>
        </p:txBody>
      </p:sp>
      <p:sp>
        <p:nvSpPr>
          <p:cNvPr id="22" name="Rectangle 21">
            <a:extLst>
              <a:ext uri="{FF2B5EF4-FFF2-40B4-BE49-F238E27FC236}">
                <a16:creationId xmlns:a16="http://schemas.microsoft.com/office/drawing/2014/main" id="{6FF65415-AFDD-0F41-9BA2-F055FA891270}"/>
              </a:ext>
            </a:extLst>
          </p:cNvPr>
          <p:cNvSpPr/>
          <p:nvPr/>
        </p:nvSpPr>
        <p:spPr>
          <a:xfrm>
            <a:off x="390526" y="8708995"/>
            <a:ext cx="3389312"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Who needs to be involved?</a:t>
            </a:r>
          </a:p>
        </p:txBody>
      </p:sp>
      <p:pic>
        <p:nvPicPr>
          <p:cNvPr id="23" name="Picture 22">
            <a:extLst>
              <a:ext uri="{FF2B5EF4-FFF2-40B4-BE49-F238E27FC236}">
                <a16:creationId xmlns:a16="http://schemas.microsoft.com/office/drawing/2014/main" id="{639D3E2E-2DE3-CF40-904B-D4112785022B}"/>
              </a:ext>
            </a:extLst>
          </p:cNvPr>
          <p:cNvPicPr>
            <a:picLocks noChangeAspect="1"/>
          </p:cNvPicPr>
          <p:nvPr/>
        </p:nvPicPr>
        <p:blipFill>
          <a:blip r:embed="rId3"/>
          <a:stretch>
            <a:fillRect/>
          </a:stretch>
        </p:blipFill>
        <p:spPr>
          <a:xfrm>
            <a:off x="826805" y="9238101"/>
            <a:ext cx="215900" cy="330200"/>
          </a:xfrm>
          <a:prstGeom prst="rect">
            <a:avLst/>
          </a:prstGeom>
        </p:spPr>
      </p:pic>
      <p:sp>
        <p:nvSpPr>
          <p:cNvPr id="24" name="Rectangle 23">
            <a:extLst>
              <a:ext uri="{FF2B5EF4-FFF2-40B4-BE49-F238E27FC236}">
                <a16:creationId xmlns:a16="http://schemas.microsoft.com/office/drawing/2014/main" id="{0AAE9DFB-0237-1D40-A328-A599CE3A4807}"/>
              </a:ext>
            </a:extLst>
          </p:cNvPr>
          <p:cNvSpPr/>
          <p:nvPr/>
        </p:nvSpPr>
        <p:spPr>
          <a:xfrm>
            <a:off x="1042705" y="9238101"/>
            <a:ext cx="113982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Facilitator</a:t>
            </a:r>
          </a:p>
        </p:txBody>
      </p:sp>
      <p:grpSp>
        <p:nvGrpSpPr>
          <p:cNvPr id="25" name="Group 24">
            <a:extLst>
              <a:ext uri="{FF2B5EF4-FFF2-40B4-BE49-F238E27FC236}">
                <a16:creationId xmlns:a16="http://schemas.microsoft.com/office/drawing/2014/main" id="{55842BFB-D9AE-8143-812F-37C34F7BA473}"/>
              </a:ext>
            </a:extLst>
          </p:cNvPr>
          <p:cNvGrpSpPr/>
          <p:nvPr/>
        </p:nvGrpSpPr>
        <p:grpSpPr>
          <a:xfrm>
            <a:off x="1950456" y="9255655"/>
            <a:ext cx="584200" cy="330200"/>
            <a:chOff x="1259820" y="4038187"/>
            <a:chExt cx="584200" cy="330200"/>
          </a:xfrm>
        </p:grpSpPr>
        <p:pic>
          <p:nvPicPr>
            <p:cNvPr id="26" name="Picture 25">
              <a:extLst>
                <a:ext uri="{FF2B5EF4-FFF2-40B4-BE49-F238E27FC236}">
                  <a16:creationId xmlns:a16="http://schemas.microsoft.com/office/drawing/2014/main" id="{E28C9E9C-E19B-0A46-B625-6BA956AB46AD}"/>
                </a:ext>
              </a:extLst>
            </p:cNvPr>
            <p:cNvPicPr>
              <a:picLocks noChangeAspect="1"/>
            </p:cNvPicPr>
            <p:nvPr/>
          </p:nvPicPr>
          <p:blipFill>
            <a:blip r:embed="rId4"/>
            <a:stretch>
              <a:fillRect/>
            </a:stretch>
          </p:blipFill>
          <p:spPr>
            <a:xfrm>
              <a:off x="1259820" y="4038187"/>
              <a:ext cx="177800" cy="330200"/>
            </a:xfrm>
            <a:prstGeom prst="rect">
              <a:avLst/>
            </a:prstGeom>
          </p:spPr>
        </p:pic>
        <p:pic>
          <p:nvPicPr>
            <p:cNvPr id="27" name="Picture 26">
              <a:extLst>
                <a:ext uri="{FF2B5EF4-FFF2-40B4-BE49-F238E27FC236}">
                  <a16:creationId xmlns:a16="http://schemas.microsoft.com/office/drawing/2014/main" id="{9161D3E2-31CE-7B4A-9EC3-A58FFFCC4537}"/>
                </a:ext>
              </a:extLst>
            </p:cNvPr>
            <p:cNvPicPr>
              <a:picLocks noChangeAspect="1"/>
            </p:cNvPicPr>
            <p:nvPr/>
          </p:nvPicPr>
          <p:blipFill>
            <a:blip r:embed="rId4"/>
            <a:stretch>
              <a:fillRect/>
            </a:stretch>
          </p:blipFill>
          <p:spPr>
            <a:xfrm>
              <a:off x="1463020" y="4038187"/>
              <a:ext cx="177800" cy="330200"/>
            </a:xfrm>
            <a:prstGeom prst="rect">
              <a:avLst/>
            </a:prstGeom>
          </p:spPr>
        </p:pic>
        <p:pic>
          <p:nvPicPr>
            <p:cNvPr id="28" name="Picture 27">
              <a:extLst>
                <a:ext uri="{FF2B5EF4-FFF2-40B4-BE49-F238E27FC236}">
                  <a16:creationId xmlns:a16="http://schemas.microsoft.com/office/drawing/2014/main" id="{1E705247-D211-4447-904B-DEF48DDC6579}"/>
                </a:ext>
              </a:extLst>
            </p:cNvPr>
            <p:cNvPicPr>
              <a:picLocks noChangeAspect="1"/>
            </p:cNvPicPr>
            <p:nvPr/>
          </p:nvPicPr>
          <p:blipFill>
            <a:blip r:embed="rId4"/>
            <a:stretch>
              <a:fillRect/>
            </a:stretch>
          </p:blipFill>
          <p:spPr>
            <a:xfrm>
              <a:off x="1666220" y="4038187"/>
              <a:ext cx="177800" cy="330200"/>
            </a:xfrm>
            <a:prstGeom prst="rect">
              <a:avLst/>
            </a:prstGeom>
          </p:spPr>
        </p:pic>
      </p:grpSp>
      <p:sp>
        <p:nvSpPr>
          <p:cNvPr id="29" name="Rectangle 28">
            <a:extLst>
              <a:ext uri="{FF2B5EF4-FFF2-40B4-BE49-F238E27FC236}">
                <a16:creationId xmlns:a16="http://schemas.microsoft.com/office/drawing/2014/main" id="{59DCCB00-F446-5C44-90EA-D05341C07370}"/>
              </a:ext>
            </a:extLst>
          </p:cNvPr>
          <p:cNvSpPr/>
          <p:nvPr/>
        </p:nvSpPr>
        <p:spPr>
          <a:xfrm>
            <a:off x="2534656" y="9255655"/>
            <a:ext cx="1325285" cy="33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80000" bIns="108000" rtlCol="0" anchor="ctr" anchorCtr="0">
            <a:noAutofit/>
          </a:bodyPr>
          <a:lstStyle/>
          <a:p>
            <a:pPr>
              <a:spcAft>
                <a:spcPts val="600"/>
              </a:spcAft>
            </a:pPr>
            <a:r>
              <a:rPr lang="en-US" sz="1000" dirty="0">
                <a:solidFill>
                  <a:schemeClr val="accent1"/>
                </a:solidFill>
              </a:rPr>
              <a:t>Participants</a:t>
            </a:r>
          </a:p>
        </p:txBody>
      </p:sp>
      <p:sp>
        <p:nvSpPr>
          <p:cNvPr id="35" name="Rectangle 34">
            <a:extLst>
              <a:ext uri="{FF2B5EF4-FFF2-40B4-BE49-F238E27FC236}">
                <a16:creationId xmlns:a16="http://schemas.microsoft.com/office/drawing/2014/main" id="{19B9E018-D777-EF4F-AC1E-1AA06F86233F}"/>
              </a:ext>
            </a:extLst>
          </p:cNvPr>
          <p:cNvSpPr/>
          <p:nvPr/>
        </p:nvSpPr>
        <p:spPr>
          <a:xfrm>
            <a:off x="4531530" y="9238101"/>
            <a:ext cx="2482042" cy="416290"/>
          </a:xfrm>
          <a:prstGeom prst="rect">
            <a:avLst/>
          </a:prstGeom>
        </p:spPr>
        <p:txBody>
          <a:bodyPr wrap="square" numCol="1">
            <a:noAutofit/>
          </a:bodyPr>
          <a:lstStyle/>
          <a:p>
            <a:pPr lvl="0">
              <a:spcAft>
                <a:spcPts val="1000"/>
              </a:spcAft>
            </a:pPr>
            <a:r>
              <a:rPr lang="en-US" sz="900" dirty="0">
                <a:solidFill>
                  <a:srgbClr val="1E4D59"/>
                </a:solidFill>
              </a:rPr>
              <a:t>Total preparation time: </a:t>
            </a:r>
            <a:r>
              <a:rPr lang="en-US" sz="900" i="1" dirty="0">
                <a:solidFill>
                  <a:srgbClr val="1E4D59"/>
                </a:solidFill>
              </a:rPr>
              <a:t>55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6 hours and 20 minutes*</a:t>
            </a:r>
          </a:p>
          <a:p>
            <a:pPr>
              <a:spcAft>
                <a:spcPts val="1000"/>
              </a:spcAft>
            </a:pPr>
            <a:r>
              <a:rPr lang="en-US" sz="900" i="1" dirty="0">
                <a:solidFill>
                  <a:srgbClr val="1E4D59"/>
                </a:solidFill>
              </a:rPr>
              <a:t>*Note that Activity 6.5.1 ‘Planning and monitoring the project’ requires 2 x 2 hour additional future check-ins</a:t>
            </a:r>
          </a:p>
        </p:txBody>
      </p:sp>
      <p:sp>
        <p:nvSpPr>
          <p:cNvPr id="37" name="Rectangle 36">
            <a:extLst>
              <a:ext uri="{FF2B5EF4-FFF2-40B4-BE49-F238E27FC236}">
                <a16:creationId xmlns:a16="http://schemas.microsoft.com/office/drawing/2014/main" id="{FE3BAC30-CF7F-6F41-B417-1199BFC845B7}"/>
              </a:ext>
            </a:extLst>
          </p:cNvPr>
          <p:cNvSpPr/>
          <p:nvPr/>
        </p:nvSpPr>
        <p:spPr>
          <a:xfrm>
            <a:off x="3776661" y="8708995"/>
            <a:ext cx="338931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lgn="ctr">
              <a:spcAft>
                <a:spcPts val="600"/>
              </a:spcAft>
            </a:pPr>
            <a:r>
              <a:rPr lang="en-US" sz="1400" b="1" dirty="0">
                <a:solidFill>
                  <a:schemeClr val="accent1"/>
                </a:solidFill>
              </a:rPr>
              <a:t>How long will it take?</a:t>
            </a:r>
          </a:p>
        </p:txBody>
      </p:sp>
      <p:grpSp>
        <p:nvGrpSpPr>
          <p:cNvPr id="38" name="Group 37">
            <a:extLst>
              <a:ext uri="{FF2B5EF4-FFF2-40B4-BE49-F238E27FC236}">
                <a16:creationId xmlns:a16="http://schemas.microsoft.com/office/drawing/2014/main" id="{0ABC50E2-0E5D-CD40-B1F7-67E08A6DDB04}"/>
              </a:ext>
            </a:extLst>
          </p:cNvPr>
          <p:cNvGrpSpPr/>
          <p:nvPr/>
        </p:nvGrpSpPr>
        <p:grpSpPr>
          <a:xfrm>
            <a:off x="4207895" y="9264577"/>
            <a:ext cx="312356" cy="312356"/>
            <a:chOff x="5025020" y="9392062"/>
            <a:chExt cx="312356" cy="312356"/>
          </a:xfrm>
        </p:grpSpPr>
        <p:sp>
          <p:nvSpPr>
            <p:cNvPr id="39" name="Oval 38">
              <a:extLst>
                <a:ext uri="{FF2B5EF4-FFF2-40B4-BE49-F238E27FC236}">
                  <a16:creationId xmlns:a16="http://schemas.microsoft.com/office/drawing/2014/main" id="{F9D116BE-3FB6-B349-9FBD-AFE2E389D0B7}"/>
                </a:ext>
              </a:extLst>
            </p:cNvPr>
            <p:cNvSpPr/>
            <p:nvPr/>
          </p:nvSpPr>
          <p:spPr>
            <a:xfrm>
              <a:off x="5036299" y="9403341"/>
              <a:ext cx="289799" cy="289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0DC5A397-51DF-0747-8CE0-3D170FF7E394}"/>
                </a:ext>
              </a:extLst>
            </p:cNvPr>
            <p:cNvPicPr>
              <a:picLocks noChangeAspect="1"/>
            </p:cNvPicPr>
            <p:nvPr/>
          </p:nvPicPr>
          <p:blipFill>
            <a:blip r:embed="rId5"/>
            <a:stretch>
              <a:fillRect/>
            </a:stretch>
          </p:blipFill>
          <p:spPr>
            <a:xfrm>
              <a:off x="5025020" y="9392062"/>
              <a:ext cx="312356" cy="312356"/>
            </a:xfrm>
            <a:prstGeom prst="rect">
              <a:avLst/>
            </a:prstGeom>
          </p:spPr>
        </p:pic>
      </p:grpSp>
    </p:spTree>
    <p:extLst>
      <p:ext uri="{BB962C8B-B14F-4D97-AF65-F5344CB8AC3E}">
        <p14:creationId xmlns:p14="http://schemas.microsoft.com/office/powerpoint/2010/main" val="384785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3ABD4216-049C-C34E-871C-977A9C11C376}"/>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13</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4" y="3042503"/>
            <a:ext cx="3521075" cy="1680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To improve the chance of your solution being successful, you need to understand who are the key stakeholders that will be involved and where they sit in the system. This enables you to better understand the environment your solution will be fitting into. These activities are similar to the mapping exercises completed in Key Actions 1 &amp; 2, but are detailed in relation to your specific solutions, as opposed to at the higher and broader city or community level.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75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These activities can be done at any stage once user testing is complete.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6.1</a:t>
            </a:r>
            <a:br>
              <a:rPr lang="en-US" sz="5400" b="1" dirty="0">
                <a:solidFill>
                  <a:srgbClr val="1E4D59"/>
                </a:solidFill>
                <a:ea typeface="+mn-ea"/>
                <a:cs typeface="Gill Sans Nova Ultra Bold" panose="020F0502020204030204" pitchFamily="34" charset="0"/>
              </a:rPr>
            </a:br>
            <a:r>
              <a:rPr lang="en-AU" sz="2800" b="1" dirty="0">
                <a:solidFill>
                  <a:schemeClr val="accent1"/>
                </a:solidFill>
                <a:ea typeface="+mn-ea"/>
                <a:cs typeface="Gill Sans Nova Ultra Bold" panose="020F0502020204030204" pitchFamily="34" charset="0"/>
              </a:rPr>
              <a:t>Solution stakeholder and system mapping</a:t>
            </a:r>
            <a:endParaRPr lang="en-US" b="1" dirty="0">
              <a:solidFill>
                <a:schemeClr val="accent1"/>
              </a:solidFill>
              <a:cs typeface="Gill Sans Nova Ultra Bold" panose="020F0502020204030204" pitchFamily="34" charset="0"/>
            </a:endParaRPr>
          </a:p>
        </p:txBody>
      </p:sp>
      <p:pic>
        <p:nvPicPr>
          <p:cNvPr id="30" name="Picture 29">
            <a:extLst>
              <a:ext uri="{FF2B5EF4-FFF2-40B4-BE49-F238E27FC236}">
                <a16:creationId xmlns:a16="http://schemas.microsoft.com/office/drawing/2014/main" id="{7810A8B5-D612-E046-9538-9A23997239B0}"/>
              </a:ext>
            </a:extLst>
          </p:cNvPr>
          <p:cNvPicPr>
            <a:picLocks noChangeAspect="1"/>
          </p:cNvPicPr>
          <p:nvPr/>
        </p:nvPicPr>
        <p:blipFill>
          <a:blip r:embed="rId2"/>
          <a:stretch>
            <a:fillRect/>
          </a:stretch>
        </p:blipFill>
        <p:spPr>
          <a:xfrm>
            <a:off x="5522581" y="173265"/>
            <a:ext cx="206785" cy="237803"/>
          </a:xfrm>
          <a:prstGeom prst="rect">
            <a:avLst/>
          </a:prstGeom>
        </p:spPr>
      </p:pic>
      <p:sp>
        <p:nvSpPr>
          <p:cNvPr id="31" name="Rectangle 30">
            <a:extLst>
              <a:ext uri="{FF2B5EF4-FFF2-40B4-BE49-F238E27FC236}">
                <a16:creationId xmlns:a16="http://schemas.microsoft.com/office/drawing/2014/main" id="{51DC1420-BEE9-C84D-ADFF-5F7134565712}"/>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2" name="Rectangle 31">
            <a:extLst>
              <a:ext uri="{FF2B5EF4-FFF2-40B4-BE49-F238E27FC236}">
                <a16:creationId xmlns:a16="http://schemas.microsoft.com/office/drawing/2014/main" id="{C51E578E-87A5-324D-8EB5-00AB0F734264}"/>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3" name="Group 32">
            <a:extLst>
              <a:ext uri="{FF2B5EF4-FFF2-40B4-BE49-F238E27FC236}">
                <a16:creationId xmlns:a16="http://schemas.microsoft.com/office/drawing/2014/main" id="{9B92D1BE-7E14-9347-AEB6-2303C4F1E5F2}"/>
              </a:ext>
            </a:extLst>
          </p:cNvPr>
          <p:cNvGrpSpPr/>
          <p:nvPr/>
        </p:nvGrpSpPr>
        <p:grpSpPr>
          <a:xfrm>
            <a:off x="5797754" y="219189"/>
            <a:ext cx="883274" cy="165434"/>
            <a:chOff x="5797754" y="431068"/>
            <a:chExt cx="883274" cy="165434"/>
          </a:xfrm>
        </p:grpSpPr>
        <p:sp>
          <p:nvSpPr>
            <p:cNvPr id="34" name="Hexagon 180">
              <a:extLst>
                <a:ext uri="{FF2B5EF4-FFF2-40B4-BE49-F238E27FC236}">
                  <a16:creationId xmlns:a16="http://schemas.microsoft.com/office/drawing/2014/main" id="{2759E00E-9C69-F444-99BA-37F87290613D}"/>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180">
              <a:extLst>
                <a:ext uri="{FF2B5EF4-FFF2-40B4-BE49-F238E27FC236}">
                  <a16:creationId xmlns:a16="http://schemas.microsoft.com/office/drawing/2014/main" id="{83AF7B50-EEA0-1249-B025-7D2B197D5AEB}"/>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4B1F59A5-F07A-2B42-BF83-69490D00FC85}"/>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180">
              <a:extLst>
                <a:ext uri="{FF2B5EF4-FFF2-40B4-BE49-F238E27FC236}">
                  <a16:creationId xmlns:a16="http://schemas.microsoft.com/office/drawing/2014/main" id="{5A9F3757-7386-7648-8DE0-08217FA07D4C}"/>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8" name="Picture 37">
            <a:extLst>
              <a:ext uri="{FF2B5EF4-FFF2-40B4-BE49-F238E27FC236}">
                <a16:creationId xmlns:a16="http://schemas.microsoft.com/office/drawing/2014/main" id="{89C969D9-3395-8E49-8011-5666FF9A4973}"/>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9" name="Picture 38">
            <a:extLst>
              <a:ext uri="{FF2B5EF4-FFF2-40B4-BE49-F238E27FC236}">
                <a16:creationId xmlns:a16="http://schemas.microsoft.com/office/drawing/2014/main" id="{D3D65829-AAF0-F949-9557-8AA7E44D3F42}"/>
              </a:ext>
            </a:extLst>
          </p:cNvPr>
          <p:cNvPicPr>
            <a:picLocks noChangeAspect="1"/>
          </p:cNvPicPr>
          <p:nvPr/>
        </p:nvPicPr>
        <p:blipFill>
          <a:blip r:embed="rId4"/>
          <a:stretch>
            <a:fillRect/>
          </a:stretch>
        </p:blipFill>
        <p:spPr>
          <a:xfrm>
            <a:off x="6901960" y="178500"/>
            <a:ext cx="264480" cy="208800"/>
          </a:xfrm>
          <a:prstGeom prst="rect">
            <a:avLst/>
          </a:prstGeom>
        </p:spPr>
      </p:pic>
      <p:sp>
        <p:nvSpPr>
          <p:cNvPr id="40" name="Rectangle 39">
            <a:extLst>
              <a:ext uri="{FF2B5EF4-FFF2-40B4-BE49-F238E27FC236}">
                <a16:creationId xmlns:a16="http://schemas.microsoft.com/office/drawing/2014/main" id="{CFB1DA9F-6AD7-1044-89B9-759F802897C5}"/>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1C0B0F4A-6B78-6A40-ADA2-E0776C6C2331}"/>
              </a:ext>
            </a:extLst>
          </p:cNvPr>
          <p:cNvGrpSpPr/>
          <p:nvPr/>
        </p:nvGrpSpPr>
        <p:grpSpPr>
          <a:xfrm>
            <a:off x="5797754" y="219189"/>
            <a:ext cx="879331" cy="160053"/>
            <a:chOff x="5797754" y="219189"/>
            <a:chExt cx="879331" cy="160053"/>
          </a:xfrm>
        </p:grpSpPr>
        <p:sp>
          <p:nvSpPr>
            <p:cNvPr id="51" name="TextBox 50">
              <a:extLst>
                <a:ext uri="{FF2B5EF4-FFF2-40B4-BE49-F238E27FC236}">
                  <a16:creationId xmlns:a16="http://schemas.microsoft.com/office/drawing/2014/main" id="{A6A681FA-A665-3C4B-AAF6-62B54554D548}"/>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52" name="TextBox 51">
              <a:extLst>
                <a:ext uri="{FF2B5EF4-FFF2-40B4-BE49-F238E27FC236}">
                  <a16:creationId xmlns:a16="http://schemas.microsoft.com/office/drawing/2014/main" id="{D368E351-3192-424A-8C86-6FB393E8095F}"/>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53" name="TextBox 52">
              <a:extLst>
                <a:ext uri="{FF2B5EF4-FFF2-40B4-BE49-F238E27FC236}">
                  <a16:creationId xmlns:a16="http://schemas.microsoft.com/office/drawing/2014/main" id="{7A1C61C9-F584-C542-9110-7E7923425391}"/>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54" name="TextBox 53">
              <a:extLst>
                <a:ext uri="{FF2B5EF4-FFF2-40B4-BE49-F238E27FC236}">
                  <a16:creationId xmlns:a16="http://schemas.microsoft.com/office/drawing/2014/main" id="{913F31D8-B6A2-5440-B1C7-D28899548728}"/>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8" name="Rectangle 47">
            <a:extLst>
              <a:ext uri="{FF2B5EF4-FFF2-40B4-BE49-F238E27FC236}">
                <a16:creationId xmlns:a16="http://schemas.microsoft.com/office/drawing/2014/main" id="{6D9214C8-0AB1-284B-A941-BCD42193BB4A}"/>
              </a:ext>
            </a:extLst>
          </p:cNvPr>
          <p:cNvSpPr/>
          <p:nvPr/>
        </p:nvSpPr>
        <p:spPr>
          <a:xfrm>
            <a:off x="323837" y="5154759"/>
            <a:ext cx="6912000" cy="3054963"/>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A2AE00A-9CF9-B446-B5A0-05E2F63F4E08}"/>
              </a:ext>
            </a:extLst>
          </p:cNvPr>
          <p:cNvSpPr/>
          <p:nvPr/>
        </p:nvSpPr>
        <p:spPr>
          <a:xfrm>
            <a:off x="978491" y="484460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5" name="Picture 54">
            <a:extLst>
              <a:ext uri="{FF2B5EF4-FFF2-40B4-BE49-F238E27FC236}">
                <a16:creationId xmlns:a16="http://schemas.microsoft.com/office/drawing/2014/main" id="{41522F32-36D4-A546-828C-72C27BB9D505}"/>
              </a:ext>
            </a:extLst>
          </p:cNvPr>
          <p:cNvPicPr>
            <a:picLocks noChangeAspect="1"/>
          </p:cNvPicPr>
          <p:nvPr/>
        </p:nvPicPr>
        <p:blipFill>
          <a:blip r:embed="rId5"/>
          <a:stretch>
            <a:fillRect/>
          </a:stretch>
        </p:blipFill>
        <p:spPr>
          <a:xfrm>
            <a:off x="390524" y="4676695"/>
            <a:ext cx="587967" cy="560830"/>
          </a:xfrm>
          <a:prstGeom prst="rect">
            <a:avLst/>
          </a:prstGeom>
        </p:spPr>
      </p:pic>
      <p:sp>
        <p:nvSpPr>
          <p:cNvPr id="56" name="Rectangle 55">
            <a:extLst>
              <a:ext uri="{FF2B5EF4-FFF2-40B4-BE49-F238E27FC236}">
                <a16:creationId xmlns:a16="http://schemas.microsoft.com/office/drawing/2014/main" id="{D12683E5-F815-F34D-BF8F-DCAB64F85F76}"/>
              </a:ext>
            </a:extLst>
          </p:cNvPr>
          <p:cNvSpPr/>
          <p:nvPr/>
        </p:nvSpPr>
        <p:spPr>
          <a:xfrm>
            <a:off x="978491"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6.1.1 Stakeholder rainbow</a:t>
            </a:r>
          </a:p>
        </p:txBody>
      </p:sp>
      <p:sp>
        <p:nvSpPr>
          <p:cNvPr id="57" name="Rectangle 56">
            <a:extLst>
              <a:ext uri="{FF2B5EF4-FFF2-40B4-BE49-F238E27FC236}">
                <a16:creationId xmlns:a16="http://schemas.microsoft.com/office/drawing/2014/main" id="{F1B64B5E-FD74-1640-9FA9-DEAD86C92298}"/>
              </a:ext>
            </a:extLst>
          </p:cNvPr>
          <p:cNvSpPr/>
          <p:nvPr/>
        </p:nvSpPr>
        <p:spPr>
          <a:xfrm>
            <a:off x="1275723"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30 minutes</a:t>
            </a:r>
          </a:p>
        </p:txBody>
      </p:sp>
      <p:sp>
        <p:nvSpPr>
          <p:cNvPr id="58" name="Rectangle 57">
            <a:extLst>
              <a:ext uri="{FF2B5EF4-FFF2-40B4-BE49-F238E27FC236}">
                <a16:creationId xmlns:a16="http://schemas.microsoft.com/office/drawing/2014/main" id="{EA98B6A2-FAAC-C647-9559-31A4BB20DD13}"/>
              </a:ext>
            </a:extLst>
          </p:cNvPr>
          <p:cNvSpPr/>
          <p:nvPr/>
        </p:nvSpPr>
        <p:spPr>
          <a:xfrm>
            <a:off x="4367804"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6.1.2 Stakeholder give and take</a:t>
            </a:r>
          </a:p>
        </p:txBody>
      </p:sp>
      <p:sp>
        <p:nvSpPr>
          <p:cNvPr id="59" name="Rectangle 58">
            <a:extLst>
              <a:ext uri="{FF2B5EF4-FFF2-40B4-BE49-F238E27FC236}">
                <a16:creationId xmlns:a16="http://schemas.microsoft.com/office/drawing/2014/main" id="{EFA76774-5ECA-3D4D-B241-114E3E003A52}"/>
              </a:ext>
            </a:extLst>
          </p:cNvPr>
          <p:cNvSpPr/>
          <p:nvPr/>
        </p:nvSpPr>
        <p:spPr>
          <a:xfrm>
            <a:off x="4665036"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60" name="Group 59">
            <a:extLst>
              <a:ext uri="{FF2B5EF4-FFF2-40B4-BE49-F238E27FC236}">
                <a16:creationId xmlns:a16="http://schemas.microsoft.com/office/drawing/2014/main" id="{8DC2A066-2A0D-9041-A18F-9A9344705677}"/>
              </a:ext>
            </a:extLst>
          </p:cNvPr>
          <p:cNvGrpSpPr/>
          <p:nvPr/>
        </p:nvGrpSpPr>
        <p:grpSpPr>
          <a:xfrm>
            <a:off x="1081211" y="5686878"/>
            <a:ext cx="230064" cy="477441"/>
            <a:chOff x="1081211" y="7990281"/>
            <a:chExt cx="230064" cy="477441"/>
          </a:xfrm>
        </p:grpSpPr>
        <p:sp>
          <p:nvSpPr>
            <p:cNvPr id="61" name="Rectangle 60">
              <a:extLst>
                <a:ext uri="{FF2B5EF4-FFF2-40B4-BE49-F238E27FC236}">
                  <a16:creationId xmlns:a16="http://schemas.microsoft.com/office/drawing/2014/main" id="{478DDF0F-7855-754A-BEAB-363EA0F8D4D3}"/>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a:extLst>
                <a:ext uri="{FF2B5EF4-FFF2-40B4-BE49-F238E27FC236}">
                  <a16:creationId xmlns:a16="http://schemas.microsoft.com/office/drawing/2014/main" id="{F8AB1C73-CB4C-E846-A240-7075872D6E1D}"/>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F7A06B7C-BB69-8741-B9C7-5213B6B6E2F7}"/>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7A780C1A-D594-F84F-ADC4-6073F569A8F3}"/>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65" name="Group 64">
            <a:extLst>
              <a:ext uri="{FF2B5EF4-FFF2-40B4-BE49-F238E27FC236}">
                <a16:creationId xmlns:a16="http://schemas.microsoft.com/office/drawing/2014/main" id="{2BA8FE4E-2018-6843-8FF2-A39573FD6978}"/>
              </a:ext>
            </a:extLst>
          </p:cNvPr>
          <p:cNvGrpSpPr/>
          <p:nvPr/>
        </p:nvGrpSpPr>
        <p:grpSpPr>
          <a:xfrm>
            <a:off x="4471066" y="5686878"/>
            <a:ext cx="230064" cy="477441"/>
            <a:chOff x="1081211" y="7990281"/>
            <a:chExt cx="230064" cy="477441"/>
          </a:xfrm>
        </p:grpSpPr>
        <p:sp>
          <p:nvSpPr>
            <p:cNvPr id="66" name="Rectangle 65">
              <a:extLst>
                <a:ext uri="{FF2B5EF4-FFF2-40B4-BE49-F238E27FC236}">
                  <a16:creationId xmlns:a16="http://schemas.microsoft.com/office/drawing/2014/main" id="{3A9C5A2B-BE1A-9544-8D36-0A65CA22307A}"/>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a:extLst>
                <a:ext uri="{FF2B5EF4-FFF2-40B4-BE49-F238E27FC236}">
                  <a16:creationId xmlns:a16="http://schemas.microsoft.com/office/drawing/2014/main" id="{25BDE00B-1D4D-1045-A88A-09D1D8941A97}"/>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F615DE18-B938-0140-AE04-DAE91BB433EF}"/>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extLst>
                <a:ext uri="{FF2B5EF4-FFF2-40B4-BE49-F238E27FC236}">
                  <a16:creationId xmlns:a16="http://schemas.microsoft.com/office/drawing/2014/main" id="{C4208F2F-229C-6743-AE67-E5D454197206}"/>
                </a:ext>
              </a:extLst>
            </p:cNvPr>
            <p:cNvPicPr>
              <a:picLocks noChangeAspect="1"/>
            </p:cNvPicPr>
            <p:nvPr/>
          </p:nvPicPr>
          <p:blipFill>
            <a:blip r:embed="rId6"/>
            <a:stretch>
              <a:fillRect/>
            </a:stretch>
          </p:blipFill>
          <p:spPr>
            <a:xfrm>
              <a:off x="1081211" y="8251822"/>
              <a:ext cx="215900" cy="215900"/>
            </a:xfrm>
            <a:prstGeom prst="rect">
              <a:avLst/>
            </a:prstGeom>
          </p:spPr>
        </p:pic>
      </p:grpSp>
      <p:sp>
        <p:nvSpPr>
          <p:cNvPr id="70" name="Rectangle 69">
            <a:extLst>
              <a:ext uri="{FF2B5EF4-FFF2-40B4-BE49-F238E27FC236}">
                <a16:creationId xmlns:a16="http://schemas.microsoft.com/office/drawing/2014/main" id="{DE14DCFA-63AE-654C-8A24-D622764A50D8}"/>
              </a:ext>
            </a:extLst>
          </p:cNvPr>
          <p:cNvSpPr/>
          <p:nvPr/>
        </p:nvSpPr>
        <p:spPr>
          <a:xfrm>
            <a:off x="978491" y="651031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6.1.3 System mapping</a:t>
            </a:r>
          </a:p>
        </p:txBody>
      </p:sp>
      <p:sp>
        <p:nvSpPr>
          <p:cNvPr id="71" name="Rectangle 70">
            <a:extLst>
              <a:ext uri="{FF2B5EF4-FFF2-40B4-BE49-F238E27FC236}">
                <a16:creationId xmlns:a16="http://schemas.microsoft.com/office/drawing/2014/main" id="{CFB20931-69A9-A143-8ED4-4A347E6F1C72}"/>
              </a:ext>
            </a:extLst>
          </p:cNvPr>
          <p:cNvSpPr/>
          <p:nvPr/>
        </p:nvSpPr>
        <p:spPr>
          <a:xfrm>
            <a:off x="1275723" y="678333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More difficult</a:t>
            </a:r>
          </a:p>
          <a:p>
            <a:pPr lvl="0">
              <a:spcAft>
                <a:spcPts val="1000"/>
              </a:spcAft>
            </a:pPr>
            <a:r>
              <a:rPr lang="en-US" sz="900" dirty="0">
                <a:solidFill>
                  <a:schemeClr val="accent1"/>
                </a:solidFill>
              </a:rPr>
              <a:t>Preparation time: 1</a:t>
            </a:r>
            <a:r>
              <a:rPr lang="en-US" sz="900" i="1" dirty="0">
                <a:solidFill>
                  <a:schemeClr val="accent1"/>
                </a:solidFill>
              </a:rPr>
              <a:t>0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74" name="Group 73">
            <a:extLst>
              <a:ext uri="{FF2B5EF4-FFF2-40B4-BE49-F238E27FC236}">
                <a16:creationId xmlns:a16="http://schemas.microsoft.com/office/drawing/2014/main" id="{B1D354A9-9AB4-4643-AF2E-2AE61A2A9674}"/>
              </a:ext>
            </a:extLst>
          </p:cNvPr>
          <p:cNvGrpSpPr/>
          <p:nvPr/>
        </p:nvGrpSpPr>
        <p:grpSpPr>
          <a:xfrm>
            <a:off x="1081211" y="6837498"/>
            <a:ext cx="230064" cy="477441"/>
            <a:chOff x="1081211" y="7990281"/>
            <a:chExt cx="230064" cy="477441"/>
          </a:xfrm>
        </p:grpSpPr>
        <p:sp>
          <p:nvSpPr>
            <p:cNvPr id="75" name="Rectangle 74">
              <a:extLst>
                <a:ext uri="{FF2B5EF4-FFF2-40B4-BE49-F238E27FC236}">
                  <a16:creationId xmlns:a16="http://schemas.microsoft.com/office/drawing/2014/main" id="{67A63031-A537-E642-B02F-FD57BA53731C}"/>
                </a:ext>
              </a:extLst>
            </p:cNvPr>
            <p:cNvSpPr/>
            <p:nvPr/>
          </p:nvSpPr>
          <p:spPr>
            <a:xfrm>
              <a:off x="1251392" y="7990281"/>
              <a:ext cx="59883"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75">
              <a:extLst>
                <a:ext uri="{FF2B5EF4-FFF2-40B4-BE49-F238E27FC236}">
                  <a16:creationId xmlns:a16="http://schemas.microsoft.com/office/drawing/2014/main" id="{2C6717C0-2CFD-7140-BDA1-84AE14C25D84}"/>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91C22A22-998C-C945-A47C-B40ADEB0ED8E}"/>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0ACD5338-6371-F440-BEFE-935E3743D446}"/>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3" name="Picture 2">
            <a:extLst>
              <a:ext uri="{FF2B5EF4-FFF2-40B4-BE49-F238E27FC236}">
                <a16:creationId xmlns:a16="http://schemas.microsoft.com/office/drawing/2014/main" id="{A6A44A7D-C8D1-4545-994B-6A155A661077}"/>
              </a:ext>
            </a:extLst>
          </p:cNvPr>
          <p:cNvPicPr>
            <a:picLocks noChangeAspect="1"/>
          </p:cNvPicPr>
          <p:nvPr/>
        </p:nvPicPr>
        <p:blipFill>
          <a:blip r:embed="rId7"/>
          <a:stretch>
            <a:fillRect/>
          </a:stretch>
        </p:blipFill>
        <p:spPr>
          <a:xfrm>
            <a:off x="495891" y="1635637"/>
            <a:ext cx="965200" cy="825500"/>
          </a:xfrm>
          <a:prstGeom prst="rect">
            <a:avLst/>
          </a:prstGeom>
        </p:spPr>
      </p:pic>
      <p:grpSp>
        <p:nvGrpSpPr>
          <p:cNvPr id="72" name="Group 71">
            <a:extLst>
              <a:ext uri="{FF2B5EF4-FFF2-40B4-BE49-F238E27FC236}">
                <a16:creationId xmlns:a16="http://schemas.microsoft.com/office/drawing/2014/main" id="{E739CFA9-F942-6A4F-A298-1E390E02BDB4}"/>
              </a:ext>
            </a:extLst>
          </p:cNvPr>
          <p:cNvGrpSpPr/>
          <p:nvPr/>
        </p:nvGrpSpPr>
        <p:grpSpPr>
          <a:xfrm>
            <a:off x="390131" y="7587754"/>
            <a:ext cx="6762365" cy="470792"/>
            <a:chOff x="390131" y="6482901"/>
            <a:chExt cx="6762365" cy="470792"/>
          </a:xfrm>
        </p:grpSpPr>
        <p:pic>
          <p:nvPicPr>
            <p:cNvPr id="73" name="Picture 72">
              <a:extLst>
                <a:ext uri="{FF2B5EF4-FFF2-40B4-BE49-F238E27FC236}">
                  <a16:creationId xmlns:a16="http://schemas.microsoft.com/office/drawing/2014/main" id="{5EFBE56E-37FE-244F-B544-9C8DD6C01754}"/>
                </a:ext>
              </a:extLst>
            </p:cNvPr>
            <p:cNvPicPr>
              <a:picLocks noChangeAspect="1"/>
            </p:cNvPicPr>
            <p:nvPr/>
          </p:nvPicPr>
          <p:blipFill>
            <a:blip r:embed="rId6"/>
            <a:stretch>
              <a:fillRect/>
            </a:stretch>
          </p:blipFill>
          <p:spPr>
            <a:xfrm>
              <a:off x="493850" y="6737793"/>
              <a:ext cx="215900" cy="215900"/>
            </a:xfrm>
            <a:prstGeom prst="rect">
              <a:avLst/>
            </a:prstGeom>
          </p:spPr>
        </p:pic>
        <p:sp>
          <p:nvSpPr>
            <p:cNvPr id="79" name="Rectangle 78">
              <a:extLst>
                <a:ext uri="{FF2B5EF4-FFF2-40B4-BE49-F238E27FC236}">
                  <a16:creationId xmlns:a16="http://schemas.microsoft.com/office/drawing/2014/main" id="{DBA700AD-1945-AB41-ACF3-10FD0548C1EF}"/>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6.1 activities</a:t>
              </a:r>
            </a:p>
          </p:txBody>
        </p:sp>
        <p:sp>
          <p:nvSpPr>
            <p:cNvPr id="80" name="Rectangle 79">
              <a:extLst>
                <a:ext uri="{FF2B5EF4-FFF2-40B4-BE49-F238E27FC236}">
                  <a16:creationId xmlns:a16="http://schemas.microsoft.com/office/drawing/2014/main" id="{9FE09D0A-D271-8945-AAAF-0A96C47F2B3B}"/>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20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2 hours and 30 minutes</a:t>
              </a:r>
            </a:p>
          </p:txBody>
        </p:sp>
        <p:cxnSp>
          <p:nvCxnSpPr>
            <p:cNvPr id="81" name="Straight Connector 80">
              <a:extLst>
                <a:ext uri="{FF2B5EF4-FFF2-40B4-BE49-F238E27FC236}">
                  <a16:creationId xmlns:a16="http://schemas.microsoft.com/office/drawing/2014/main" id="{039D0689-1273-FD47-B6BE-29361BB51136}"/>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159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Stakeholder rainbow</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14</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777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Make sure you run this activity in the solution groups</a:t>
            </a:r>
          </a:p>
          <a:p>
            <a:pPr marL="213750" indent="-213750">
              <a:spcAft>
                <a:spcPts val="400"/>
              </a:spcAft>
              <a:buFont typeface="Arial" panose="020B0604020202020204" pitchFamily="34" charset="0"/>
              <a:buChar char="•"/>
            </a:pPr>
            <a:r>
              <a:rPr lang="en-AU" sz="1000" dirty="0">
                <a:solidFill>
                  <a:srgbClr val="1E4D59"/>
                </a:solidFill>
              </a:rPr>
              <a:t>The EVCA ‘Venn Diagram’ tool can be a useful reference point here</a:t>
            </a:r>
            <a:endParaRPr lang="en-US" sz="10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Stakeholders must be those that relate to the solution itself, </a:t>
            </a:r>
            <a:r>
              <a:rPr lang="en-US" sz="1000" u="sng" dirty="0">
                <a:solidFill>
                  <a:schemeClr val="accent1"/>
                </a:solidFill>
              </a:rPr>
              <a:t>not</a:t>
            </a:r>
            <a:r>
              <a:rPr lang="en-US" sz="1000" dirty="0">
                <a:solidFill>
                  <a:schemeClr val="accent1"/>
                </a:solidFill>
              </a:rPr>
              <a:t> stakeholders in general</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When you are designing for resilience you must consider how your solution will work for everyone involved to maximise buy-in and ease of implementation</a:t>
            </a:r>
          </a:p>
          <a:p>
            <a:pPr marL="213750" indent="-213750">
              <a:spcAft>
                <a:spcPts val="400"/>
              </a:spcAft>
              <a:buFont typeface="Arial" panose="020B0604020202020204" pitchFamily="34" charset="0"/>
              <a:buChar char="•"/>
            </a:pPr>
            <a:endParaRPr lang="en-US" sz="1000" dirty="0">
              <a:solidFill>
                <a:schemeClr val="accent1"/>
              </a:solidFill>
            </a:endParaRP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Explain that a stakeholder is not just the person who benefit from a design solution, but actually anybody who comes into contact with it, or who might be indirectly affected by it. This could be the people the solution is designed to help, the people delivering the solution, or the people within the wider community and ecosystem.</a:t>
            </a:r>
          </a:p>
          <a:p>
            <a:pPr marL="198900" indent="-198900">
              <a:spcAft>
                <a:spcPts val="600"/>
              </a:spcAft>
              <a:buFont typeface="+mj-lt"/>
              <a:buAutoNum type="arabicPeriod"/>
            </a:pPr>
            <a:r>
              <a:rPr lang="en-US" sz="1000" dirty="0">
                <a:solidFill>
                  <a:schemeClr val="accent1"/>
                </a:solidFill>
              </a:rPr>
              <a:t>Give participants 3 minutes to individually generate as many stakeholders that will be involved with their solution as they can think of, one per post-it. Aim for quantity not quality at this stage.</a:t>
            </a:r>
          </a:p>
          <a:p>
            <a:pPr marL="198900" indent="-198900">
              <a:spcAft>
                <a:spcPts val="600"/>
              </a:spcAft>
              <a:buFont typeface="+mj-lt"/>
              <a:buAutoNum type="arabicPeriod"/>
            </a:pPr>
            <a:r>
              <a:rPr lang="en-US" sz="1000" dirty="0">
                <a:solidFill>
                  <a:schemeClr val="accent1"/>
                </a:solidFill>
              </a:rPr>
              <a:t>Have everyone stop when the three minutes is up.</a:t>
            </a:r>
          </a:p>
          <a:p>
            <a:pPr marL="198900" indent="-198900">
              <a:spcAft>
                <a:spcPts val="600"/>
              </a:spcAft>
              <a:buFont typeface="+mj-lt"/>
              <a:buAutoNum type="arabicPeriod"/>
            </a:pPr>
            <a:r>
              <a:rPr lang="en-US" sz="1000" dirty="0">
                <a:solidFill>
                  <a:schemeClr val="accent1"/>
                </a:solidFill>
              </a:rPr>
              <a:t>Get each team to draw a ‘rainbow’ with three tiers on a large sheet of flipchart paper. Label the tiers as ‘</a:t>
            </a:r>
            <a:r>
              <a:rPr lang="en-US" sz="1000" b="1" dirty="0">
                <a:solidFill>
                  <a:schemeClr val="accent1"/>
                </a:solidFill>
              </a:rPr>
              <a:t>individuals</a:t>
            </a:r>
            <a:r>
              <a:rPr lang="en-US" sz="1000" dirty="0">
                <a:solidFill>
                  <a:schemeClr val="accent1"/>
                </a:solidFill>
              </a:rPr>
              <a:t>’, ‘</a:t>
            </a:r>
            <a:r>
              <a:rPr lang="en-US" sz="1000" b="1" dirty="0">
                <a:solidFill>
                  <a:schemeClr val="accent1"/>
                </a:solidFill>
              </a:rPr>
              <a:t>community groups</a:t>
            </a:r>
            <a:r>
              <a:rPr lang="en-US" sz="1000" dirty="0">
                <a:solidFill>
                  <a:schemeClr val="accent1"/>
                </a:solidFill>
              </a:rPr>
              <a:t>’, and ‘</a:t>
            </a:r>
            <a:r>
              <a:rPr lang="en-US" sz="1000" b="1" dirty="0">
                <a:solidFill>
                  <a:schemeClr val="accent1"/>
                </a:solidFill>
              </a:rPr>
              <a:t>government</a:t>
            </a:r>
            <a:r>
              <a:rPr lang="en-US" sz="1000" dirty="0">
                <a:solidFill>
                  <a:schemeClr val="accent1"/>
                </a:solidFill>
              </a:rPr>
              <a:t>’, (individuals as the smallest inside tier, government as the largest outside tier).</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600"/>
              </a:spcAft>
              <a:buFont typeface="+mj-lt"/>
              <a:buAutoNum type="arabicPeriod" startAt="5"/>
            </a:pPr>
            <a:r>
              <a:rPr lang="en-AU" sz="1000" dirty="0">
                <a:solidFill>
                  <a:srgbClr val="1E4D59"/>
                </a:solidFill>
              </a:rPr>
              <a:t>Explain the three tiers of the stakeholder rainbow. Get each group to share amongst themselves about the different stakeholders they came up with. They should add them to the appropriate tier of the rainbow. </a:t>
            </a:r>
          </a:p>
          <a:p>
            <a:pPr marL="228600" lvl="0" indent="-228600">
              <a:spcAft>
                <a:spcPts val="600"/>
              </a:spcAft>
              <a:buFont typeface="+mj-lt"/>
              <a:buAutoNum type="arabicPeriod" startAt="5"/>
            </a:pPr>
            <a:r>
              <a:rPr lang="en-AU" sz="1000" dirty="0">
                <a:solidFill>
                  <a:srgbClr val="1E4D59"/>
                </a:solidFill>
              </a:rPr>
              <a:t>When all groups have added all their stakeholders to their group rainbow, hold a conversation:</a:t>
            </a:r>
          </a:p>
          <a:p>
            <a:pPr marL="685800" lvl="1" indent="-228600">
              <a:spcAft>
                <a:spcPts val="600"/>
              </a:spcAft>
              <a:buFont typeface="+mj-lt"/>
              <a:buAutoNum type="alphaLcParenR"/>
            </a:pPr>
            <a:r>
              <a:rPr lang="en-AU" sz="1000" i="1" dirty="0">
                <a:solidFill>
                  <a:srgbClr val="1E4D59"/>
                </a:solidFill>
              </a:rPr>
              <a:t>Which tier has the most post-its? Why do you think this is?</a:t>
            </a:r>
          </a:p>
          <a:p>
            <a:pPr marL="685800" lvl="1" indent="-228600">
              <a:spcAft>
                <a:spcPts val="600"/>
              </a:spcAft>
              <a:buFont typeface="+mj-lt"/>
              <a:buAutoNum type="alphaLcParenR"/>
            </a:pPr>
            <a:r>
              <a:rPr lang="en-AU" sz="1000" i="1" dirty="0">
                <a:solidFill>
                  <a:srgbClr val="1E4D59"/>
                </a:solidFill>
              </a:rPr>
              <a:t>Which tier has the fewest post-its? Have we missed anyone? If yes, add them. </a:t>
            </a:r>
          </a:p>
          <a:p>
            <a:pPr marL="685800" lvl="1" indent="-228600">
              <a:spcAft>
                <a:spcPts val="600"/>
              </a:spcAft>
              <a:buFont typeface="+mj-lt"/>
              <a:buAutoNum type="alphaLcParenR"/>
            </a:pPr>
            <a:r>
              <a:rPr lang="en-AU" sz="1000" i="1" dirty="0">
                <a:solidFill>
                  <a:srgbClr val="1E4D59"/>
                </a:solidFill>
              </a:rPr>
              <a:t>Why is it important to consider indirect stakeholders?</a:t>
            </a:r>
          </a:p>
          <a:p>
            <a:pPr marL="685800" lvl="1" indent="-228600">
              <a:spcAft>
                <a:spcPts val="600"/>
              </a:spcAft>
              <a:buFont typeface="+mj-lt"/>
              <a:buAutoNum type="alphaLcParenR"/>
            </a:pPr>
            <a:r>
              <a:rPr lang="en-AU" sz="1000" i="1" dirty="0">
                <a:solidFill>
                  <a:srgbClr val="1E4D59"/>
                </a:solidFill>
              </a:rPr>
              <a:t>How might the different tiers relate to each other?</a:t>
            </a:r>
            <a:endParaRPr lang="en-NZ" sz="1000" i="1" dirty="0">
              <a:solidFill>
                <a:schemeClr val="accent1"/>
              </a:solidFill>
            </a:endParaRPr>
          </a:p>
          <a:p>
            <a:pPr marL="685800" lvl="1" indent="-228600" fontAlgn="base">
              <a:buFont typeface="+mj-lt"/>
              <a:buAutoNum type="alphaLcParenR"/>
            </a:pPr>
            <a:endParaRPr lang="en-NZ" sz="1000" dirty="0">
              <a:solidFill>
                <a:schemeClr val="accent1"/>
              </a:solidFill>
            </a:endParaRPr>
          </a:p>
        </p:txBody>
      </p:sp>
      <p:pic>
        <p:nvPicPr>
          <p:cNvPr id="18" name="Picture 17">
            <a:extLst>
              <a:ext uri="{FF2B5EF4-FFF2-40B4-BE49-F238E27FC236}">
                <a16:creationId xmlns:a16="http://schemas.microsoft.com/office/drawing/2014/main" id="{91CF11D9-5622-E147-BA03-DBE90562E46E}"/>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19" name="Picture 18">
            <a:extLst>
              <a:ext uri="{FF2B5EF4-FFF2-40B4-BE49-F238E27FC236}">
                <a16:creationId xmlns:a16="http://schemas.microsoft.com/office/drawing/2014/main" id="{C13BDACB-206E-634A-BB0E-5F32724EB661}"/>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2" name="Picture 21">
            <a:extLst>
              <a:ext uri="{FF2B5EF4-FFF2-40B4-BE49-F238E27FC236}">
                <a16:creationId xmlns:a16="http://schemas.microsoft.com/office/drawing/2014/main" id="{DDCBE865-B793-3241-A3EB-4163D21D8992}"/>
              </a:ext>
            </a:extLst>
          </p:cNvPr>
          <p:cNvPicPr>
            <a:picLocks noChangeAspect="1"/>
          </p:cNvPicPr>
          <p:nvPr/>
        </p:nvPicPr>
        <p:blipFill>
          <a:blip r:embed="rId4"/>
          <a:stretch>
            <a:fillRect/>
          </a:stretch>
        </p:blipFill>
        <p:spPr>
          <a:xfrm>
            <a:off x="6907224" y="180515"/>
            <a:ext cx="261928" cy="206785"/>
          </a:xfrm>
          <a:prstGeom prst="rect">
            <a:avLst/>
          </a:prstGeom>
        </p:spPr>
      </p:pic>
      <p:sp>
        <p:nvSpPr>
          <p:cNvPr id="23" name="Rectangle 22">
            <a:extLst>
              <a:ext uri="{FF2B5EF4-FFF2-40B4-BE49-F238E27FC236}">
                <a16:creationId xmlns:a16="http://schemas.microsoft.com/office/drawing/2014/main" id="{ACCCB39F-96F0-1A46-9BF8-39F05664AA74}"/>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4" name="Rectangle 23">
            <a:extLst>
              <a:ext uri="{FF2B5EF4-FFF2-40B4-BE49-F238E27FC236}">
                <a16:creationId xmlns:a16="http://schemas.microsoft.com/office/drawing/2014/main" id="{87F52D7C-BEE7-5A48-84BE-561A263C7C5A}"/>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5" name="Group 24">
            <a:extLst>
              <a:ext uri="{FF2B5EF4-FFF2-40B4-BE49-F238E27FC236}">
                <a16:creationId xmlns:a16="http://schemas.microsoft.com/office/drawing/2014/main" id="{2661A7A6-5FDA-674B-8DD4-6E8A255CEB64}"/>
              </a:ext>
            </a:extLst>
          </p:cNvPr>
          <p:cNvGrpSpPr/>
          <p:nvPr/>
        </p:nvGrpSpPr>
        <p:grpSpPr>
          <a:xfrm>
            <a:off x="5797754" y="219189"/>
            <a:ext cx="883274" cy="165434"/>
            <a:chOff x="5797754" y="431068"/>
            <a:chExt cx="883274" cy="165434"/>
          </a:xfrm>
        </p:grpSpPr>
        <p:sp>
          <p:nvSpPr>
            <p:cNvPr id="26" name="Hexagon 180">
              <a:extLst>
                <a:ext uri="{FF2B5EF4-FFF2-40B4-BE49-F238E27FC236}">
                  <a16:creationId xmlns:a16="http://schemas.microsoft.com/office/drawing/2014/main" id="{220273EE-5EAB-AC4D-BB52-9B1ACF08797B}"/>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Hexagon 180">
              <a:extLst>
                <a:ext uri="{FF2B5EF4-FFF2-40B4-BE49-F238E27FC236}">
                  <a16:creationId xmlns:a16="http://schemas.microsoft.com/office/drawing/2014/main" id="{9D8A7B11-3FC1-134D-9E49-C9C8899B2680}"/>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Hexagon 180">
              <a:extLst>
                <a:ext uri="{FF2B5EF4-FFF2-40B4-BE49-F238E27FC236}">
                  <a16:creationId xmlns:a16="http://schemas.microsoft.com/office/drawing/2014/main" id="{2C701FE5-69F8-B94B-89F9-F0E2A4911F04}"/>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180">
              <a:extLst>
                <a:ext uri="{FF2B5EF4-FFF2-40B4-BE49-F238E27FC236}">
                  <a16:creationId xmlns:a16="http://schemas.microsoft.com/office/drawing/2014/main" id="{4AA7C444-6AFC-DA4D-8997-9DD93AF757A2}"/>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0" name="Rectangle 29">
            <a:extLst>
              <a:ext uri="{FF2B5EF4-FFF2-40B4-BE49-F238E27FC236}">
                <a16:creationId xmlns:a16="http://schemas.microsoft.com/office/drawing/2014/main" id="{805055DE-12F8-3841-8BAA-CBA3002A3A44}"/>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5CAE7085-E81B-A248-9222-B54C1642EC40}"/>
              </a:ext>
            </a:extLst>
          </p:cNvPr>
          <p:cNvGrpSpPr/>
          <p:nvPr/>
        </p:nvGrpSpPr>
        <p:grpSpPr>
          <a:xfrm>
            <a:off x="5797754" y="219189"/>
            <a:ext cx="879331" cy="160053"/>
            <a:chOff x="5797754" y="219189"/>
            <a:chExt cx="879331" cy="160053"/>
          </a:xfrm>
        </p:grpSpPr>
        <p:sp>
          <p:nvSpPr>
            <p:cNvPr id="37" name="TextBox 36">
              <a:extLst>
                <a:ext uri="{FF2B5EF4-FFF2-40B4-BE49-F238E27FC236}">
                  <a16:creationId xmlns:a16="http://schemas.microsoft.com/office/drawing/2014/main" id="{A86374C7-268A-C44F-A583-837197E5BAF3}"/>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8" name="TextBox 37">
              <a:extLst>
                <a:ext uri="{FF2B5EF4-FFF2-40B4-BE49-F238E27FC236}">
                  <a16:creationId xmlns:a16="http://schemas.microsoft.com/office/drawing/2014/main" id="{DEFF25C2-411E-0347-8287-B5A1FBD04F70}"/>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9" name="TextBox 38">
              <a:extLst>
                <a:ext uri="{FF2B5EF4-FFF2-40B4-BE49-F238E27FC236}">
                  <a16:creationId xmlns:a16="http://schemas.microsoft.com/office/drawing/2014/main" id="{BECDCE5A-B43A-A44F-AD02-DACBA184D0BC}"/>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0" name="TextBox 39">
              <a:extLst>
                <a:ext uri="{FF2B5EF4-FFF2-40B4-BE49-F238E27FC236}">
                  <a16:creationId xmlns:a16="http://schemas.microsoft.com/office/drawing/2014/main" id="{76C09BE5-D6FD-F14F-841C-F0AC0CCB9331}"/>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2" name="Rectangle 41">
            <a:extLst>
              <a:ext uri="{FF2B5EF4-FFF2-40B4-BE49-F238E27FC236}">
                <a16:creationId xmlns:a16="http://schemas.microsoft.com/office/drawing/2014/main" id="{A7636C19-287A-3941-84BD-198316DB78C6}"/>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6.1.1</a:t>
            </a:r>
            <a:endParaRPr lang="en-US" sz="1200" dirty="0"/>
          </a:p>
        </p:txBody>
      </p:sp>
      <p:pic>
        <p:nvPicPr>
          <p:cNvPr id="43" name="Picture 42">
            <a:extLst>
              <a:ext uri="{FF2B5EF4-FFF2-40B4-BE49-F238E27FC236}">
                <a16:creationId xmlns:a16="http://schemas.microsoft.com/office/drawing/2014/main" id="{CADC47A2-5D49-A74C-9966-3360DE1A8A26}"/>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35" name="Straight Connector 34">
            <a:extLst>
              <a:ext uri="{FF2B5EF4-FFF2-40B4-BE49-F238E27FC236}">
                <a16:creationId xmlns:a16="http://schemas.microsoft.com/office/drawing/2014/main" id="{112929E6-D964-584F-B5F2-78575AF189A9}"/>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42FFC37-4F2C-5B42-B631-02B2ABB7563E}"/>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30 minutes</a:t>
            </a:r>
          </a:p>
          <a:p>
            <a:pPr lvl="0">
              <a:spcAft>
                <a:spcPts val="2200"/>
              </a:spcAft>
            </a:pPr>
            <a:r>
              <a:rPr lang="en-US" sz="1000" dirty="0">
                <a:solidFill>
                  <a:schemeClr val="accent1"/>
                </a:solidFill>
              </a:rPr>
              <a:t>Materials: </a:t>
            </a:r>
            <a:r>
              <a:rPr lang="en-US" sz="1000" i="1" dirty="0">
                <a:solidFill>
                  <a:schemeClr val="accent1"/>
                </a:solidFill>
              </a:rPr>
              <a:t>Flipchart paper, sharpies, post-its</a:t>
            </a:r>
          </a:p>
        </p:txBody>
      </p:sp>
      <p:grpSp>
        <p:nvGrpSpPr>
          <p:cNvPr id="44" name="Group 43">
            <a:extLst>
              <a:ext uri="{FF2B5EF4-FFF2-40B4-BE49-F238E27FC236}">
                <a16:creationId xmlns:a16="http://schemas.microsoft.com/office/drawing/2014/main" id="{C98288B7-AE99-7B43-8CA0-339B1EEFF823}"/>
              </a:ext>
            </a:extLst>
          </p:cNvPr>
          <p:cNvGrpSpPr/>
          <p:nvPr/>
        </p:nvGrpSpPr>
        <p:grpSpPr>
          <a:xfrm>
            <a:off x="414768" y="1803007"/>
            <a:ext cx="373637" cy="297960"/>
            <a:chOff x="409362" y="2090841"/>
            <a:chExt cx="487634" cy="388868"/>
          </a:xfrm>
        </p:grpSpPr>
        <p:sp>
          <p:nvSpPr>
            <p:cNvPr id="45" name="Rectangle 44">
              <a:extLst>
                <a:ext uri="{FF2B5EF4-FFF2-40B4-BE49-F238E27FC236}">
                  <a16:creationId xmlns:a16="http://schemas.microsoft.com/office/drawing/2014/main" id="{BFE46F80-1C65-B341-B373-837B7A5D32E8}"/>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553FEA1E-80BC-1F4E-BB95-152E191CDAB7}"/>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5E5A1490-8850-0F43-AB24-B654797842DC}"/>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9" name="Picture 48">
            <a:extLst>
              <a:ext uri="{FF2B5EF4-FFF2-40B4-BE49-F238E27FC236}">
                <a16:creationId xmlns:a16="http://schemas.microsoft.com/office/drawing/2014/main" id="{F695794C-7A4B-1F4D-B3AE-CDBA3DDC47B3}"/>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0" name="Picture 49">
            <a:extLst>
              <a:ext uri="{FF2B5EF4-FFF2-40B4-BE49-F238E27FC236}">
                <a16:creationId xmlns:a16="http://schemas.microsoft.com/office/drawing/2014/main" id="{1D570988-09E0-5840-8F8E-37F95D7C6359}"/>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85273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Stakeholder give and take</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15</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57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Try to make sure a variety of stakeholders are considered across the room (i.e. not all groups working with the same set of stakeholders)</a:t>
            </a:r>
          </a:p>
          <a:p>
            <a:pPr lvl="0">
              <a:spcBef>
                <a:spcPts val="1000"/>
              </a:spcBef>
              <a:spcAft>
                <a:spcPts val="1000"/>
              </a:spcAft>
            </a:pPr>
            <a:r>
              <a:rPr lang="en-US" sz="1400" b="1" dirty="0">
                <a:solidFill>
                  <a:srgbClr val="1E4D59"/>
                </a:solidFill>
              </a:rPr>
              <a:t>Key learning points </a:t>
            </a:r>
          </a:p>
          <a:p>
            <a:pPr marL="213750" lvl="0" indent="-213750">
              <a:spcAft>
                <a:spcPts val="400"/>
              </a:spcAft>
              <a:buFont typeface="Arial" panose="020B0604020202020204" pitchFamily="34" charset="0"/>
              <a:buChar char="•"/>
            </a:pPr>
            <a:r>
              <a:rPr lang="en-US" sz="1000" dirty="0">
                <a:solidFill>
                  <a:srgbClr val="1E4D59"/>
                </a:solidFill>
              </a:rPr>
              <a:t>Understand that stakeholders each contribute something to the solution, but need to receive a benefit in return</a:t>
            </a:r>
          </a:p>
          <a:p>
            <a:pPr marL="213750" lvl="0" indent="-213750">
              <a:spcAft>
                <a:spcPts val="400"/>
              </a:spcAft>
              <a:buFont typeface="Arial" panose="020B0604020202020204" pitchFamily="34" charset="0"/>
              <a:buChar char="•"/>
            </a:pPr>
            <a:r>
              <a:rPr lang="en-US" sz="1000" dirty="0">
                <a:solidFill>
                  <a:srgbClr val="1E4D59"/>
                </a:solidFill>
              </a:rPr>
              <a:t>No matter their level of seniority or expertise, all stakeholders can contribute to the solution</a:t>
            </a:r>
          </a:p>
          <a:p>
            <a:pPr marL="213750" indent="-213750">
              <a:spcAft>
                <a:spcPts val="400"/>
              </a:spcAft>
              <a:buFont typeface="Arial" panose="020B0604020202020204" pitchFamily="34" charset="0"/>
              <a:buChar char="•"/>
            </a:pPr>
            <a:endParaRPr lang="en-US" sz="1000" dirty="0">
              <a:solidFill>
                <a:schemeClr val="accent1"/>
              </a:solidFill>
            </a:endParaRP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246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In groups of two or three at each table, ask participants to consider 5 key stakeholders. If you have already run the ‘stakeholder rainbow’ exercise (Activity 6.1.1),  ask groups to select the 5 most important stakeholders from their rainbow, making sure to choose at least one from each tier.</a:t>
            </a:r>
          </a:p>
          <a:p>
            <a:pPr marL="198900" indent="-198900">
              <a:spcAft>
                <a:spcPts val="600"/>
              </a:spcAft>
              <a:buFont typeface="+mj-lt"/>
              <a:buAutoNum type="arabicPeriod"/>
            </a:pPr>
            <a:r>
              <a:rPr lang="en-US" sz="1000" dirty="0">
                <a:solidFill>
                  <a:schemeClr val="accent1"/>
                </a:solidFill>
              </a:rPr>
              <a:t>Groups draw up a table on A3 paper with a column for ‘stakeholders’, ‘contribute’ and ‘benefit’ at the top. Down the side they write their 5 key stakeholders. </a:t>
            </a:r>
          </a:p>
          <a:p>
            <a:pPr marL="198900" indent="-198900">
              <a:spcAft>
                <a:spcPts val="600"/>
              </a:spcAft>
              <a:buFont typeface="+mj-lt"/>
              <a:buAutoNum type="arabicPeriod"/>
            </a:pPr>
            <a:r>
              <a:rPr lang="en-US" sz="1000" dirty="0">
                <a:solidFill>
                  <a:schemeClr val="accent1"/>
                </a:solidFill>
              </a:rPr>
              <a:t>Explain that no matter their role in the system, every stakeholder contributes something to the solution, whether that be:</a:t>
            </a:r>
          </a:p>
          <a:p>
            <a:pPr marL="685800" lvl="1" indent="-228600">
              <a:buFont typeface="+mj-lt"/>
              <a:buAutoNum type="alphaLcParenR"/>
            </a:pPr>
            <a:r>
              <a:rPr lang="en-US" sz="1000" dirty="0">
                <a:solidFill>
                  <a:schemeClr val="accent1"/>
                </a:solidFill>
              </a:rPr>
              <a:t>Resources</a:t>
            </a:r>
          </a:p>
          <a:p>
            <a:pPr marL="685800" lvl="1" indent="-228600">
              <a:buFont typeface="+mj-lt"/>
              <a:buAutoNum type="alphaLcParenR"/>
            </a:pPr>
            <a:r>
              <a:rPr lang="en-US" sz="1000" dirty="0">
                <a:solidFill>
                  <a:schemeClr val="accent1"/>
                </a:solidFill>
              </a:rPr>
              <a:t>Knowledge</a:t>
            </a:r>
          </a:p>
          <a:p>
            <a:pPr marL="685800" lvl="1" indent="-228600">
              <a:buFont typeface="+mj-lt"/>
              <a:buAutoNum type="alphaLcParenR"/>
            </a:pPr>
            <a:r>
              <a:rPr lang="en-US" sz="1000" dirty="0">
                <a:solidFill>
                  <a:schemeClr val="accent1"/>
                </a:solidFill>
              </a:rPr>
              <a:t>Networking</a:t>
            </a:r>
          </a:p>
          <a:p>
            <a:pPr marL="685800" lvl="1" indent="-228600">
              <a:buFont typeface="+mj-lt"/>
              <a:buAutoNum type="alphaLcParenR"/>
            </a:pPr>
            <a:r>
              <a:rPr lang="en-US" sz="1000" dirty="0">
                <a:solidFill>
                  <a:schemeClr val="accent1"/>
                </a:solidFill>
              </a:rPr>
              <a:t>Advocacy</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62249"/>
            <a:ext cx="3389314" cy="3246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600"/>
              </a:spcAft>
              <a:buFont typeface="+mj-lt"/>
              <a:buAutoNum type="arabicPeriod" startAt="4"/>
            </a:pPr>
            <a:r>
              <a:rPr lang="en-AU" sz="1000" dirty="0">
                <a:solidFill>
                  <a:srgbClr val="1E4D59"/>
                </a:solidFill>
              </a:rPr>
              <a:t>Get each group to work through their table, filling </a:t>
            </a:r>
            <a:r>
              <a:rPr lang="en-NZ" sz="1000" dirty="0">
                <a:solidFill>
                  <a:schemeClr val="accent1"/>
                </a:solidFill>
              </a:rPr>
              <a:t>it in by providing details about what the stakeholders contribute and what benefit they receive in relation to implementing the solution. Do this for each of the 5 key stakeholders they have identified. </a:t>
            </a:r>
          </a:p>
          <a:p>
            <a:pPr lvl="0">
              <a:spcAft>
                <a:spcPts val="600"/>
              </a:spcAft>
            </a:pPr>
            <a:endParaRPr lang="en-NZ" sz="1000" dirty="0">
              <a:solidFill>
                <a:schemeClr val="accent1"/>
              </a:solidFill>
            </a:endParaRPr>
          </a:p>
          <a:p>
            <a:pPr marL="228600" lvl="0" indent="-228600">
              <a:spcAft>
                <a:spcPts val="600"/>
              </a:spcAft>
              <a:buFont typeface="+mj-lt"/>
              <a:buAutoNum type="arabicPeriod" startAt="4"/>
            </a:pPr>
            <a:endParaRPr lang="en-NZ" sz="1000" dirty="0">
              <a:solidFill>
                <a:schemeClr val="accent1"/>
              </a:solidFill>
            </a:endParaRPr>
          </a:p>
        </p:txBody>
      </p:sp>
      <p:pic>
        <p:nvPicPr>
          <p:cNvPr id="21" name="Picture 20">
            <a:extLst>
              <a:ext uri="{FF2B5EF4-FFF2-40B4-BE49-F238E27FC236}">
                <a16:creationId xmlns:a16="http://schemas.microsoft.com/office/drawing/2014/main" id="{5BC4ECF2-8CCD-0547-98A9-172275185476}"/>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2" name="Picture 21">
            <a:extLst>
              <a:ext uri="{FF2B5EF4-FFF2-40B4-BE49-F238E27FC236}">
                <a16:creationId xmlns:a16="http://schemas.microsoft.com/office/drawing/2014/main" id="{35D0C8C7-E736-8642-817A-C922C88301E0}"/>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5" name="Picture 24">
            <a:extLst>
              <a:ext uri="{FF2B5EF4-FFF2-40B4-BE49-F238E27FC236}">
                <a16:creationId xmlns:a16="http://schemas.microsoft.com/office/drawing/2014/main" id="{E200FACA-AD33-5445-B3D8-979AC87E1FBE}"/>
              </a:ext>
            </a:extLst>
          </p:cNvPr>
          <p:cNvPicPr>
            <a:picLocks noChangeAspect="1"/>
          </p:cNvPicPr>
          <p:nvPr/>
        </p:nvPicPr>
        <p:blipFill>
          <a:blip r:embed="rId4"/>
          <a:stretch>
            <a:fillRect/>
          </a:stretch>
        </p:blipFill>
        <p:spPr>
          <a:xfrm>
            <a:off x="6907224" y="180515"/>
            <a:ext cx="261928" cy="206785"/>
          </a:xfrm>
          <a:prstGeom prst="rect">
            <a:avLst/>
          </a:prstGeom>
        </p:spPr>
      </p:pic>
      <p:sp>
        <p:nvSpPr>
          <p:cNvPr id="26" name="Rectangle 25">
            <a:extLst>
              <a:ext uri="{FF2B5EF4-FFF2-40B4-BE49-F238E27FC236}">
                <a16:creationId xmlns:a16="http://schemas.microsoft.com/office/drawing/2014/main" id="{527F6277-9BE5-BB41-8D8C-B2CD8141EA97}"/>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7" name="Rectangle 26">
            <a:extLst>
              <a:ext uri="{FF2B5EF4-FFF2-40B4-BE49-F238E27FC236}">
                <a16:creationId xmlns:a16="http://schemas.microsoft.com/office/drawing/2014/main" id="{B3C377CF-D2FA-2545-93DF-041F6BED383D}"/>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8" name="Group 27">
            <a:extLst>
              <a:ext uri="{FF2B5EF4-FFF2-40B4-BE49-F238E27FC236}">
                <a16:creationId xmlns:a16="http://schemas.microsoft.com/office/drawing/2014/main" id="{4EF6C73F-9278-5B4A-9DBA-92E4E03BD0D9}"/>
              </a:ext>
            </a:extLst>
          </p:cNvPr>
          <p:cNvGrpSpPr/>
          <p:nvPr/>
        </p:nvGrpSpPr>
        <p:grpSpPr>
          <a:xfrm>
            <a:off x="5797754" y="219189"/>
            <a:ext cx="883274" cy="165434"/>
            <a:chOff x="5797754" y="431068"/>
            <a:chExt cx="883274" cy="165434"/>
          </a:xfrm>
        </p:grpSpPr>
        <p:sp>
          <p:nvSpPr>
            <p:cNvPr id="29" name="Hexagon 180">
              <a:extLst>
                <a:ext uri="{FF2B5EF4-FFF2-40B4-BE49-F238E27FC236}">
                  <a16:creationId xmlns:a16="http://schemas.microsoft.com/office/drawing/2014/main" id="{71BD1177-E9D5-064D-A113-DC17F518B05B}"/>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Hexagon 180">
              <a:extLst>
                <a:ext uri="{FF2B5EF4-FFF2-40B4-BE49-F238E27FC236}">
                  <a16:creationId xmlns:a16="http://schemas.microsoft.com/office/drawing/2014/main" id="{2D433517-48EA-AC4F-B789-AB067C4B4C83}"/>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Hexagon 180">
              <a:extLst>
                <a:ext uri="{FF2B5EF4-FFF2-40B4-BE49-F238E27FC236}">
                  <a16:creationId xmlns:a16="http://schemas.microsoft.com/office/drawing/2014/main" id="{801D941E-A11B-BA46-9635-2EFEA1F79693}"/>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180">
              <a:extLst>
                <a:ext uri="{FF2B5EF4-FFF2-40B4-BE49-F238E27FC236}">
                  <a16:creationId xmlns:a16="http://schemas.microsoft.com/office/drawing/2014/main" id="{0E8B3542-4420-B248-8EFA-161C4D2AE78C}"/>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3" name="Rectangle 32">
            <a:extLst>
              <a:ext uri="{FF2B5EF4-FFF2-40B4-BE49-F238E27FC236}">
                <a16:creationId xmlns:a16="http://schemas.microsoft.com/office/drawing/2014/main" id="{77A8BF72-7C35-964B-ADAF-C364352246CA}"/>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B1E23A94-479C-BF45-B7C7-118E35B4B60C}"/>
              </a:ext>
            </a:extLst>
          </p:cNvPr>
          <p:cNvGrpSpPr/>
          <p:nvPr/>
        </p:nvGrpSpPr>
        <p:grpSpPr>
          <a:xfrm>
            <a:off x="5797754" y="219189"/>
            <a:ext cx="879331" cy="160053"/>
            <a:chOff x="5797754" y="219189"/>
            <a:chExt cx="879331" cy="160053"/>
          </a:xfrm>
        </p:grpSpPr>
        <p:sp>
          <p:nvSpPr>
            <p:cNvPr id="35" name="TextBox 34">
              <a:extLst>
                <a:ext uri="{FF2B5EF4-FFF2-40B4-BE49-F238E27FC236}">
                  <a16:creationId xmlns:a16="http://schemas.microsoft.com/office/drawing/2014/main" id="{FA0E21C5-62CF-354D-BDDE-60FFF9AF9E54}"/>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6" name="TextBox 35">
              <a:extLst>
                <a:ext uri="{FF2B5EF4-FFF2-40B4-BE49-F238E27FC236}">
                  <a16:creationId xmlns:a16="http://schemas.microsoft.com/office/drawing/2014/main" id="{2500BDFF-A2D5-E242-833E-42674D288833}"/>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7" name="TextBox 36">
              <a:extLst>
                <a:ext uri="{FF2B5EF4-FFF2-40B4-BE49-F238E27FC236}">
                  <a16:creationId xmlns:a16="http://schemas.microsoft.com/office/drawing/2014/main" id="{3AA39018-157E-E741-94EF-2325B623634F}"/>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8" name="TextBox 37">
              <a:extLst>
                <a:ext uri="{FF2B5EF4-FFF2-40B4-BE49-F238E27FC236}">
                  <a16:creationId xmlns:a16="http://schemas.microsoft.com/office/drawing/2014/main" id="{0CAA19C0-E21B-A24A-8DEB-3BC400090468}"/>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39" name="Rectangle 38">
            <a:extLst>
              <a:ext uri="{FF2B5EF4-FFF2-40B4-BE49-F238E27FC236}">
                <a16:creationId xmlns:a16="http://schemas.microsoft.com/office/drawing/2014/main" id="{A24C0B7A-AB3E-9D41-A3ED-984B374405BE}"/>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6.1.2</a:t>
            </a:r>
            <a:endParaRPr lang="en-US" sz="1200" dirty="0"/>
          </a:p>
        </p:txBody>
      </p:sp>
      <p:pic>
        <p:nvPicPr>
          <p:cNvPr id="40" name="Picture 39">
            <a:extLst>
              <a:ext uri="{FF2B5EF4-FFF2-40B4-BE49-F238E27FC236}">
                <a16:creationId xmlns:a16="http://schemas.microsoft.com/office/drawing/2014/main" id="{947F2E74-D6E4-1746-BDAA-2C25C4AA4321}"/>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2" name="Straight Connector 41">
            <a:extLst>
              <a:ext uri="{FF2B5EF4-FFF2-40B4-BE49-F238E27FC236}">
                <a16:creationId xmlns:a16="http://schemas.microsoft.com/office/drawing/2014/main" id="{C9A1EE02-4E03-D247-968B-55613A86BD29}"/>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D5EEFCA-8499-9B45-9C56-A239D7BC02C3}"/>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a:t>
            </a:r>
          </a:p>
          <a:p>
            <a:pPr lvl="0">
              <a:spcAft>
                <a:spcPts val="2200"/>
              </a:spcAft>
            </a:pPr>
            <a:r>
              <a:rPr lang="en-US" sz="1000" dirty="0">
                <a:solidFill>
                  <a:schemeClr val="accent1"/>
                </a:solidFill>
              </a:rPr>
              <a:t>Materials: </a:t>
            </a:r>
            <a:r>
              <a:rPr lang="en-US" sz="1000" i="1" dirty="0">
                <a:solidFill>
                  <a:schemeClr val="accent1"/>
                </a:solidFill>
              </a:rPr>
              <a:t>A3 paper, sharpies</a:t>
            </a:r>
          </a:p>
        </p:txBody>
      </p:sp>
      <p:grpSp>
        <p:nvGrpSpPr>
          <p:cNvPr id="44" name="Group 43">
            <a:extLst>
              <a:ext uri="{FF2B5EF4-FFF2-40B4-BE49-F238E27FC236}">
                <a16:creationId xmlns:a16="http://schemas.microsoft.com/office/drawing/2014/main" id="{6F48DB1E-AD76-8E45-9E6C-7BADC6E40DFF}"/>
              </a:ext>
            </a:extLst>
          </p:cNvPr>
          <p:cNvGrpSpPr/>
          <p:nvPr/>
        </p:nvGrpSpPr>
        <p:grpSpPr>
          <a:xfrm>
            <a:off x="414768" y="1803007"/>
            <a:ext cx="373637" cy="297960"/>
            <a:chOff x="409362" y="2090841"/>
            <a:chExt cx="487634" cy="388868"/>
          </a:xfrm>
        </p:grpSpPr>
        <p:sp>
          <p:nvSpPr>
            <p:cNvPr id="45" name="Rectangle 44">
              <a:extLst>
                <a:ext uri="{FF2B5EF4-FFF2-40B4-BE49-F238E27FC236}">
                  <a16:creationId xmlns:a16="http://schemas.microsoft.com/office/drawing/2014/main" id="{F15FEE54-033E-7F44-8502-6385C562DCB4}"/>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Rectangle 45">
              <a:extLst>
                <a:ext uri="{FF2B5EF4-FFF2-40B4-BE49-F238E27FC236}">
                  <a16:creationId xmlns:a16="http://schemas.microsoft.com/office/drawing/2014/main" id="{3FE6DA22-72FA-9848-8060-D8E9E5CD12A4}"/>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F95A135-CA21-4F4B-9CDC-DE07995AEF10}"/>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9" name="Picture 48">
            <a:extLst>
              <a:ext uri="{FF2B5EF4-FFF2-40B4-BE49-F238E27FC236}">
                <a16:creationId xmlns:a16="http://schemas.microsoft.com/office/drawing/2014/main" id="{46FD393E-A0A7-C641-B956-8B813740F98E}"/>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0" name="Picture 49">
            <a:extLst>
              <a:ext uri="{FF2B5EF4-FFF2-40B4-BE49-F238E27FC236}">
                <a16:creationId xmlns:a16="http://schemas.microsoft.com/office/drawing/2014/main" id="{AD7C1848-9E23-C148-BD50-A4628B2A6D79}"/>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341042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System mapping</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16</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52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Encourage people to be messy – systems are complicated, so the maps should be too. They do not need to be perfect, just need to get people thinking about how they are part of a system. </a:t>
            </a:r>
          </a:p>
          <a:p>
            <a:pPr marL="213750" indent="-213750">
              <a:spcAft>
                <a:spcPts val="400"/>
              </a:spcAft>
              <a:buFont typeface="Arial" panose="020B0604020202020204" pitchFamily="34" charset="0"/>
              <a:buChar char="•"/>
            </a:pPr>
            <a:r>
              <a:rPr lang="en-US" sz="1000" dirty="0">
                <a:solidFill>
                  <a:schemeClr val="accent1"/>
                </a:solidFill>
              </a:rPr>
              <a:t>Provide an example of only one system map, and explain it thoroughly. Too many examples can be overwhelming.</a:t>
            </a:r>
          </a:p>
          <a:p>
            <a:pPr lvl="0">
              <a:spcBef>
                <a:spcPts val="1000"/>
              </a:spcBef>
              <a:spcAft>
                <a:spcPts val="1000"/>
              </a:spcAft>
            </a:pPr>
            <a:r>
              <a:rPr lang="en-US" sz="1400" b="1" dirty="0">
                <a:solidFill>
                  <a:srgbClr val="1E4D59"/>
                </a:solidFill>
              </a:rPr>
              <a:t>Key learning points </a:t>
            </a:r>
          </a:p>
          <a:p>
            <a:pPr marL="213750" lvl="0" indent="-213750">
              <a:spcAft>
                <a:spcPts val="400"/>
              </a:spcAft>
              <a:buFont typeface="Arial" panose="020B0604020202020204" pitchFamily="34" charset="0"/>
              <a:buChar char="•"/>
            </a:pPr>
            <a:r>
              <a:rPr lang="en-US" sz="1000" dirty="0">
                <a:solidFill>
                  <a:srgbClr val="1E4D59"/>
                </a:solidFill>
              </a:rPr>
              <a:t>Identify the dynamics and interdependencies between systems</a:t>
            </a: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56240"/>
            <a:ext cx="3389314" cy="3474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Show an example of a system map (see Resource Library) to demonstrate the concept clearly. Walk the participants through it, explaining what each of the systems are; how they interact; and how something happening in one system can have an effect on another.</a:t>
            </a:r>
          </a:p>
          <a:p>
            <a:pPr marL="198900" indent="-198900">
              <a:spcAft>
                <a:spcPts val="600"/>
              </a:spcAft>
              <a:buFont typeface="+mj-lt"/>
              <a:buAutoNum type="arabicPeriod"/>
            </a:pPr>
            <a:r>
              <a:rPr lang="en-US" sz="1000" dirty="0">
                <a:solidFill>
                  <a:schemeClr val="accent1"/>
                </a:solidFill>
              </a:rPr>
              <a:t>Put up large sheets of flipchart paper on the walls around the room (one per solution), and have the teams write the solution in a ‘bubble’ at the centre.</a:t>
            </a:r>
          </a:p>
          <a:p>
            <a:pPr marL="198900" indent="-198900">
              <a:spcAft>
                <a:spcPts val="600"/>
              </a:spcAft>
              <a:buFont typeface="+mj-lt"/>
              <a:buAutoNum type="arabicPeriod"/>
            </a:pPr>
            <a:r>
              <a:rPr lang="en-US" sz="1000" dirty="0">
                <a:solidFill>
                  <a:schemeClr val="accent1"/>
                </a:solidFill>
              </a:rPr>
              <a:t>Get the teams to think about five systems that are most relevant or important to their solution. One they have decided, write them in new bubbles around the solution on the paper. If they have already completed the EVCA or CWA, they can use the same systems that were identified as priority systems in those assessments. These could be communications, transport, water, health, infrastructure etc.</a:t>
            </a:r>
          </a:p>
          <a:p>
            <a:pPr marL="198900" indent="-198900">
              <a:spcAft>
                <a:spcPts val="600"/>
              </a:spcAft>
              <a:buFont typeface="+mj-lt"/>
              <a:buAutoNum type="arabicPeriod"/>
            </a:pPr>
            <a:r>
              <a:rPr lang="en-US" sz="1000" dirty="0">
                <a:solidFill>
                  <a:schemeClr val="accent1"/>
                </a:solidFill>
              </a:rPr>
              <a:t>Using sharpies, participants should draw connections between the systems, using dotted lines where the connection is informal or not as strong.</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56240"/>
            <a:ext cx="3389314" cy="3474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600"/>
              </a:spcAft>
              <a:buFont typeface="+mj-lt"/>
              <a:buAutoNum type="arabicPeriod" startAt="5"/>
            </a:pPr>
            <a:r>
              <a:rPr lang="en-AU" sz="1000" dirty="0">
                <a:solidFill>
                  <a:srgbClr val="1E4D59"/>
                </a:solidFill>
              </a:rPr>
              <a:t>Then use post-its to describe what these relationships or interactions look like – for example, a drought will have a direct effect on the water system, with knock-on effects for the health system (e.g. possible malnutrition). Walk through the groups as they are working to answer questions and provide encouragement.</a:t>
            </a:r>
          </a:p>
          <a:p>
            <a:pPr marL="228600" lvl="0" indent="-228600">
              <a:spcAft>
                <a:spcPts val="600"/>
              </a:spcAft>
              <a:buFont typeface="+mj-lt"/>
              <a:buAutoNum type="arabicPeriod" startAt="5"/>
            </a:pPr>
            <a:r>
              <a:rPr lang="en-NZ" sz="1000" dirty="0">
                <a:solidFill>
                  <a:schemeClr val="accent1"/>
                </a:solidFill>
              </a:rPr>
              <a:t>When groups have completed their system map, get them to consider the stakeholder rainbow that they produced earlier and consider where each stakeholder fits within the systems they have drawn.</a:t>
            </a:r>
          </a:p>
          <a:p>
            <a:pPr marL="228600" lvl="0" indent="-228600">
              <a:spcAft>
                <a:spcPts val="600"/>
              </a:spcAft>
              <a:buFont typeface="+mj-lt"/>
              <a:buAutoNum type="arabicPeriod" startAt="5"/>
            </a:pPr>
            <a:r>
              <a:rPr lang="en-NZ" sz="1000" dirty="0">
                <a:solidFill>
                  <a:schemeClr val="accent1"/>
                </a:solidFill>
              </a:rPr>
              <a:t>Hold a group discussion:</a:t>
            </a:r>
          </a:p>
          <a:p>
            <a:pPr marL="685800" lvl="1" indent="-228600">
              <a:spcAft>
                <a:spcPts val="600"/>
              </a:spcAft>
              <a:buFont typeface="+mj-lt"/>
              <a:buAutoNum type="alphaLcParenR"/>
            </a:pPr>
            <a:r>
              <a:rPr lang="en-NZ" sz="1000" i="1" dirty="0">
                <a:solidFill>
                  <a:schemeClr val="accent1"/>
                </a:solidFill>
              </a:rPr>
              <a:t>Who or what might be missing?</a:t>
            </a:r>
          </a:p>
          <a:p>
            <a:pPr marL="685800" lvl="1" indent="-228600">
              <a:spcAft>
                <a:spcPts val="600"/>
              </a:spcAft>
              <a:buFont typeface="+mj-lt"/>
              <a:buAutoNum type="alphaLcParenR"/>
            </a:pPr>
            <a:r>
              <a:rPr lang="en-NZ" sz="1000" i="1" dirty="0">
                <a:solidFill>
                  <a:schemeClr val="accent1"/>
                </a:solidFill>
              </a:rPr>
              <a:t>Are there opportunities for your solution to have an impact on other systems?</a:t>
            </a:r>
          </a:p>
          <a:p>
            <a:pPr marL="685800" lvl="1" indent="-228600">
              <a:spcAft>
                <a:spcPts val="600"/>
              </a:spcAft>
              <a:buFont typeface="+mj-lt"/>
              <a:buAutoNum type="alphaLcParenR"/>
            </a:pPr>
            <a:r>
              <a:rPr lang="en-AU" sz="1000" i="1" dirty="0">
                <a:solidFill>
                  <a:srgbClr val="1E4D59"/>
                </a:solidFill>
              </a:rPr>
              <a:t>Could some of the important system connections be strengthened and how?</a:t>
            </a:r>
          </a:p>
        </p:txBody>
      </p:sp>
      <p:pic>
        <p:nvPicPr>
          <p:cNvPr id="18" name="Picture 17">
            <a:extLst>
              <a:ext uri="{FF2B5EF4-FFF2-40B4-BE49-F238E27FC236}">
                <a16:creationId xmlns:a16="http://schemas.microsoft.com/office/drawing/2014/main" id="{3AFEE09E-CDCB-0C44-883E-A1B0D79D6E46}"/>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19" name="Picture 18">
            <a:extLst>
              <a:ext uri="{FF2B5EF4-FFF2-40B4-BE49-F238E27FC236}">
                <a16:creationId xmlns:a16="http://schemas.microsoft.com/office/drawing/2014/main" id="{C743DACE-9775-B74B-AAF3-87BED57B383A}"/>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1" name="Picture 20">
            <a:extLst>
              <a:ext uri="{FF2B5EF4-FFF2-40B4-BE49-F238E27FC236}">
                <a16:creationId xmlns:a16="http://schemas.microsoft.com/office/drawing/2014/main" id="{1AED80A5-975C-E24D-8E2F-FD561021AF3E}"/>
              </a:ext>
            </a:extLst>
          </p:cNvPr>
          <p:cNvPicPr>
            <a:picLocks noChangeAspect="1"/>
          </p:cNvPicPr>
          <p:nvPr/>
        </p:nvPicPr>
        <p:blipFill>
          <a:blip r:embed="rId4"/>
          <a:stretch>
            <a:fillRect/>
          </a:stretch>
        </p:blipFill>
        <p:spPr>
          <a:xfrm>
            <a:off x="6907224" y="180515"/>
            <a:ext cx="261928" cy="206785"/>
          </a:xfrm>
          <a:prstGeom prst="rect">
            <a:avLst/>
          </a:prstGeom>
        </p:spPr>
      </p:pic>
      <p:sp>
        <p:nvSpPr>
          <p:cNvPr id="23" name="Rectangle 22">
            <a:extLst>
              <a:ext uri="{FF2B5EF4-FFF2-40B4-BE49-F238E27FC236}">
                <a16:creationId xmlns:a16="http://schemas.microsoft.com/office/drawing/2014/main" id="{D9F0B3D4-8FD2-484D-9A14-34CFBC01C584}"/>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4" name="Rectangle 23">
            <a:extLst>
              <a:ext uri="{FF2B5EF4-FFF2-40B4-BE49-F238E27FC236}">
                <a16:creationId xmlns:a16="http://schemas.microsoft.com/office/drawing/2014/main" id="{CB7CF259-1BBB-FE43-972F-2AEECCE4F9B4}"/>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5" name="Group 24">
            <a:extLst>
              <a:ext uri="{FF2B5EF4-FFF2-40B4-BE49-F238E27FC236}">
                <a16:creationId xmlns:a16="http://schemas.microsoft.com/office/drawing/2014/main" id="{AB42AB3D-BF83-E744-839E-42D7D6333BC3}"/>
              </a:ext>
            </a:extLst>
          </p:cNvPr>
          <p:cNvGrpSpPr/>
          <p:nvPr/>
        </p:nvGrpSpPr>
        <p:grpSpPr>
          <a:xfrm>
            <a:off x="5797754" y="219189"/>
            <a:ext cx="883274" cy="165434"/>
            <a:chOff x="5797754" y="431068"/>
            <a:chExt cx="883274" cy="165434"/>
          </a:xfrm>
        </p:grpSpPr>
        <p:sp>
          <p:nvSpPr>
            <p:cNvPr id="26" name="Hexagon 180">
              <a:extLst>
                <a:ext uri="{FF2B5EF4-FFF2-40B4-BE49-F238E27FC236}">
                  <a16:creationId xmlns:a16="http://schemas.microsoft.com/office/drawing/2014/main" id="{F6480D53-F356-E341-8F3A-325ECF8D80A7}"/>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Hexagon 180">
              <a:extLst>
                <a:ext uri="{FF2B5EF4-FFF2-40B4-BE49-F238E27FC236}">
                  <a16:creationId xmlns:a16="http://schemas.microsoft.com/office/drawing/2014/main" id="{0C526EA1-300F-5641-A520-79E29F662095}"/>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Hexagon 180">
              <a:extLst>
                <a:ext uri="{FF2B5EF4-FFF2-40B4-BE49-F238E27FC236}">
                  <a16:creationId xmlns:a16="http://schemas.microsoft.com/office/drawing/2014/main" id="{4A1E034B-E523-244F-8CE1-EEC34904FB26}"/>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180">
              <a:extLst>
                <a:ext uri="{FF2B5EF4-FFF2-40B4-BE49-F238E27FC236}">
                  <a16:creationId xmlns:a16="http://schemas.microsoft.com/office/drawing/2014/main" id="{6E785308-D70D-5E4A-86C2-80B31432C231}"/>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0" name="Rectangle 29">
            <a:extLst>
              <a:ext uri="{FF2B5EF4-FFF2-40B4-BE49-F238E27FC236}">
                <a16:creationId xmlns:a16="http://schemas.microsoft.com/office/drawing/2014/main" id="{65FCC5F2-9EAE-574D-9DF1-1D659680F41C}"/>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8FEA142D-F0BF-4444-AC3E-0A8A1C8959E7}"/>
              </a:ext>
            </a:extLst>
          </p:cNvPr>
          <p:cNvGrpSpPr/>
          <p:nvPr/>
        </p:nvGrpSpPr>
        <p:grpSpPr>
          <a:xfrm>
            <a:off x="5797754" y="219189"/>
            <a:ext cx="879331" cy="160053"/>
            <a:chOff x="5797754" y="219189"/>
            <a:chExt cx="879331" cy="160053"/>
          </a:xfrm>
        </p:grpSpPr>
        <p:sp>
          <p:nvSpPr>
            <p:cNvPr id="32" name="TextBox 31">
              <a:extLst>
                <a:ext uri="{FF2B5EF4-FFF2-40B4-BE49-F238E27FC236}">
                  <a16:creationId xmlns:a16="http://schemas.microsoft.com/office/drawing/2014/main" id="{171C96B4-B00F-E347-8921-79BAE580934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3" name="TextBox 32">
              <a:extLst>
                <a:ext uri="{FF2B5EF4-FFF2-40B4-BE49-F238E27FC236}">
                  <a16:creationId xmlns:a16="http://schemas.microsoft.com/office/drawing/2014/main" id="{ED8F07AA-07B6-DB4B-B98D-4ACDCBC5DB2C}"/>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4" name="TextBox 33">
              <a:extLst>
                <a:ext uri="{FF2B5EF4-FFF2-40B4-BE49-F238E27FC236}">
                  <a16:creationId xmlns:a16="http://schemas.microsoft.com/office/drawing/2014/main" id="{97BD7E70-7D16-B04C-BFBC-97DCA1426397}"/>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5" name="TextBox 34">
              <a:extLst>
                <a:ext uri="{FF2B5EF4-FFF2-40B4-BE49-F238E27FC236}">
                  <a16:creationId xmlns:a16="http://schemas.microsoft.com/office/drawing/2014/main" id="{CEDC7168-28CB-B940-85A5-68A73E9A2B97}"/>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36" name="Rectangle 35">
            <a:extLst>
              <a:ext uri="{FF2B5EF4-FFF2-40B4-BE49-F238E27FC236}">
                <a16:creationId xmlns:a16="http://schemas.microsoft.com/office/drawing/2014/main" id="{5343E9E1-8B80-6C4F-AA97-3879FC7DE1B6}"/>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6.1.3</a:t>
            </a:r>
            <a:endParaRPr lang="en-US" sz="1200" dirty="0"/>
          </a:p>
        </p:txBody>
      </p:sp>
      <p:pic>
        <p:nvPicPr>
          <p:cNvPr id="37" name="Picture 36">
            <a:extLst>
              <a:ext uri="{FF2B5EF4-FFF2-40B4-BE49-F238E27FC236}">
                <a16:creationId xmlns:a16="http://schemas.microsoft.com/office/drawing/2014/main" id="{24F0FD7A-0AEC-0345-8BA3-342AB0559305}"/>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38" name="Straight Connector 37">
            <a:extLst>
              <a:ext uri="{FF2B5EF4-FFF2-40B4-BE49-F238E27FC236}">
                <a16:creationId xmlns:a16="http://schemas.microsoft.com/office/drawing/2014/main" id="{669B8301-2B92-994D-9648-69D471FBDF63}"/>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97B83B4-69E3-674D-B8D6-583E1EA0C167}"/>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More difficult</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10 minutes</a:t>
            </a:r>
          </a:p>
          <a:p>
            <a:pPr lvl="0">
              <a:spcAft>
                <a:spcPts val="2200"/>
              </a:spcAft>
            </a:pPr>
            <a:r>
              <a:rPr lang="en-US" sz="1000" dirty="0">
                <a:solidFill>
                  <a:schemeClr val="accent1"/>
                </a:solidFill>
              </a:rPr>
              <a:t>Running time: </a:t>
            </a:r>
            <a:r>
              <a:rPr lang="en-US" sz="1000" i="1" dirty="0">
                <a:solidFill>
                  <a:schemeClr val="accent1"/>
                </a:solidFill>
              </a:rPr>
              <a:t>1 hour</a:t>
            </a:r>
          </a:p>
          <a:p>
            <a:pPr lvl="0">
              <a:spcAft>
                <a:spcPts val="2200"/>
              </a:spcAft>
            </a:pPr>
            <a:r>
              <a:rPr lang="en-US" sz="1000" dirty="0">
                <a:solidFill>
                  <a:schemeClr val="accent1"/>
                </a:solidFill>
              </a:rPr>
              <a:t>Materials: </a:t>
            </a:r>
            <a:r>
              <a:rPr lang="en-US" sz="1000" i="1" dirty="0">
                <a:solidFill>
                  <a:schemeClr val="accent1"/>
                </a:solidFill>
              </a:rPr>
              <a:t>Flipchart paper, sharpies, post-its</a:t>
            </a:r>
          </a:p>
        </p:txBody>
      </p:sp>
      <p:grpSp>
        <p:nvGrpSpPr>
          <p:cNvPr id="40" name="Group 39">
            <a:extLst>
              <a:ext uri="{FF2B5EF4-FFF2-40B4-BE49-F238E27FC236}">
                <a16:creationId xmlns:a16="http://schemas.microsoft.com/office/drawing/2014/main" id="{DFBA6F9F-0D09-324A-A28E-F2B9E5E91DB0}"/>
              </a:ext>
            </a:extLst>
          </p:cNvPr>
          <p:cNvGrpSpPr/>
          <p:nvPr/>
        </p:nvGrpSpPr>
        <p:grpSpPr>
          <a:xfrm>
            <a:off x="414768" y="1803007"/>
            <a:ext cx="373637" cy="297960"/>
            <a:chOff x="409362" y="2090841"/>
            <a:chExt cx="487634" cy="388868"/>
          </a:xfrm>
          <a:solidFill>
            <a:schemeClr val="accent1"/>
          </a:solidFill>
        </p:grpSpPr>
        <p:sp>
          <p:nvSpPr>
            <p:cNvPr id="41" name="Rectangle 40">
              <a:extLst>
                <a:ext uri="{FF2B5EF4-FFF2-40B4-BE49-F238E27FC236}">
                  <a16:creationId xmlns:a16="http://schemas.microsoft.com/office/drawing/2014/main" id="{2DA8BD4C-7507-E345-BA19-BCFF516B8AB5}"/>
                </a:ext>
              </a:extLst>
            </p:cNvPr>
            <p:cNvSpPr/>
            <p:nvPr/>
          </p:nvSpPr>
          <p:spPr>
            <a:xfrm>
              <a:off x="767626" y="2090841"/>
              <a:ext cx="129370" cy="388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Rectangle 41">
              <a:extLst>
                <a:ext uri="{FF2B5EF4-FFF2-40B4-BE49-F238E27FC236}">
                  <a16:creationId xmlns:a16="http://schemas.microsoft.com/office/drawing/2014/main" id="{6AB8A386-BC23-2444-A64F-B3F752B0350E}"/>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DB005C9-638B-9C42-AA07-4799E4012BD9}"/>
                </a:ext>
              </a:extLst>
            </p:cNvPr>
            <p:cNvSpPr/>
            <p:nvPr/>
          </p:nvSpPr>
          <p:spPr>
            <a:xfrm>
              <a:off x="587587" y="2246388"/>
              <a:ext cx="129370" cy="23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Picture 43">
            <a:extLst>
              <a:ext uri="{FF2B5EF4-FFF2-40B4-BE49-F238E27FC236}">
                <a16:creationId xmlns:a16="http://schemas.microsoft.com/office/drawing/2014/main" id="{4602CE5D-07F5-3648-8BD1-EE55237E25E0}"/>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5" name="Picture 44">
            <a:extLst>
              <a:ext uri="{FF2B5EF4-FFF2-40B4-BE49-F238E27FC236}">
                <a16:creationId xmlns:a16="http://schemas.microsoft.com/office/drawing/2014/main" id="{07FE4B11-1A96-EA41-B64F-0274BDA109DC}"/>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406361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43C67917-E5FE-1846-93BD-9BE6040038A9}"/>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17</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There are different dimensions that need to be considered when planning for implementation. By taking the key features of your solution and looking at these across different dimensions, you will better understand the key activities you will need to undertake and who needs to be involved to bring your solution to life.</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75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activity can be done at any stage once user testing is complete.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6.2</a:t>
            </a:r>
            <a:br>
              <a:rPr lang="en-US" sz="5400" b="1" dirty="0">
                <a:solidFill>
                  <a:srgbClr val="1E4D59"/>
                </a:solidFill>
                <a:ea typeface="+mn-ea"/>
                <a:cs typeface="Gill Sans Nova Ultra Bold" panose="020F0502020204030204" pitchFamily="34" charset="0"/>
              </a:rPr>
            </a:br>
            <a:r>
              <a:rPr lang="en-AU" sz="2800" b="1" dirty="0">
                <a:solidFill>
                  <a:schemeClr val="accent1"/>
                </a:solidFill>
                <a:ea typeface="+mn-ea"/>
                <a:cs typeface="Gill Sans Nova Ultra Bold" panose="020F0502020204030204" pitchFamily="34" charset="0"/>
              </a:rPr>
              <a:t>Consider aspects of implementation</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F5EB4A62-3668-8E41-BCC0-6E66C70DA405}"/>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95082FB3-D5C0-4E4F-902C-4B39D836D4DF}"/>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D4CEFC2E-3671-7B40-A47D-F3D241950070}"/>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D465EFE2-FE8B-A740-9D33-928CF6A5EDA0}"/>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8A2E5EA0-9DBF-754F-9A60-8E03CBDD29C4}"/>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834AA3A6-82E0-9D45-887E-7FDB1F2E9924}"/>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65867025-F915-8043-93BD-18BE33609CA1}"/>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D757F282-0E9A-1E41-9A4F-5CA7EC93AFE1}"/>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7" name="Picture 36">
            <a:extLst>
              <a:ext uri="{FF2B5EF4-FFF2-40B4-BE49-F238E27FC236}">
                <a16:creationId xmlns:a16="http://schemas.microsoft.com/office/drawing/2014/main" id="{B715D659-CBA0-D343-A339-F777F5609CDA}"/>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E41E2A45-9E23-9C45-AB57-9872C2C86187}"/>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49672AF8-728B-C049-B1EC-B93D4E141D25}"/>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5D528A0-D788-F946-9658-23FE6DBBBA83}"/>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C557AD5F-56D1-C646-B836-0EC26F8C1C81}"/>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6FC5536A-2A77-2E45-A930-65607468B69B}"/>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7392EA4A-4A7C-CC4E-968B-9913A0BFB4E7}"/>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3D0E6ED9-79DC-4447-84B9-627C4D7AA93F}"/>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570E8CED-FED1-B148-9772-91D8BDCC14AC}"/>
              </a:ext>
            </a:extLst>
          </p:cNvPr>
          <p:cNvSpPr/>
          <p:nvPr/>
        </p:nvSpPr>
        <p:spPr>
          <a:xfrm>
            <a:off x="323837" y="5038239"/>
            <a:ext cx="6912000" cy="1879395"/>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D24DD78-D5D1-8848-AF04-6173E8A3EB15}"/>
              </a:ext>
            </a:extLst>
          </p:cNvPr>
          <p:cNvSpPr/>
          <p:nvPr/>
        </p:nvSpPr>
        <p:spPr>
          <a:xfrm>
            <a:off x="978491" y="472808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2E19711F-31B1-2441-9246-343B2BA88637}"/>
              </a:ext>
            </a:extLst>
          </p:cNvPr>
          <p:cNvPicPr>
            <a:picLocks noChangeAspect="1"/>
          </p:cNvPicPr>
          <p:nvPr/>
        </p:nvPicPr>
        <p:blipFill>
          <a:blip r:embed="rId5"/>
          <a:stretch>
            <a:fillRect/>
          </a:stretch>
        </p:blipFill>
        <p:spPr>
          <a:xfrm>
            <a:off x="390524" y="4560175"/>
            <a:ext cx="587967" cy="560830"/>
          </a:xfrm>
          <a:prstGeom prst="rect">
            <a:avLst/>
          </a:prstGeom>
        </p:spPr>
      </p:pic>
      <p:sp>
        <p:nvSpPr>
          <p:cNvPr id="52" name="Rectangle 51">
            <a:extLst>
              <a:ext uri="{FF2B5EF4-FFF2-40B4-BE49-F238E27FC236}">
                <a16:creationId xmlns:a16="http://schemas.microsoft.com/office/drawing/2014/main" id="{A387E27F-EEE6-BC4D-A773-976FAC40FBA2}"/>
              </a:ext>
            </a:extLst>
          </p:cNvPr>
          <p:cNvSpPr/>
          <p:nvPr/>
        </p:nvSpPr>
        <p:spPr>
          <a:xfrm>
            <a:off x="978491" y="524317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6.2.1 Implementation table</a:t>
            </a:r>
          </a:p>
        </p:txBody>
      </p:sp>
      <p:sp>
        <p:nvSpPr>
          <p:cNvPr id="53" name="Rectangle 52">
            <a:extLst>
              <a:ext uri="{FF2B5EF4-FFF2-40B4-BE49-F238E27FC236}">
                <a16:creationId xmlns:a16="http://schemas.microsoft.com/office/drawing/2014/main" id="{D3FB78B9-4BA4-FC4F-BB3A-6FF4209072EC}"/>
              </a:ext>
            </a:extLst>
          </p:cNvPr>
          <p:cNvSpPr/>
          <p:nvPr/>
        </p:nvSpPr>
        <p:spPr>
          <a:xfrm>
            <a:off x="1275723" y="551619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56" name="Group 55">
            <a:extLst>
              <a:ext uri="{FF2B5EF4-FFF2-40B4-BE49-F238E27FC236}">
                <a16:creationId xmlns:a16="http://schemas.microsoft.com/office/drawing/2014/main" id="{8D9B24D1-762E-C54D-B841-63AD860BE7C5}"/>
              </a:ext>
            </a:extLst>
          </p:cNvPr>
          <p:cNvGrpSpPr/>
          <p:nvPr/>
        </p:nvGrpSpPr>
        <p:grpSpPr>
          <a:xfrm>
            <a:off x="1081211" y="5570358"/>
            <a:ext cx="230064" cy="477441"/>
            <a:chOff x="1081211" y="7990281"/>
            <a:chExt cx="230064" cy="477441"/>
          </a:xfrm>
        </p:grpSpPr>
        <p:sp>
          <p:nvSpPr>
            <p:cNvPr id="57" name="Rectangle 56">
              <a:extLst>
                <a:ext uri="{FF2B5EF4-FFF2-40B4-BE49-F238E27FC236}">
                  <a16:creationId xmlns:a16="http://schemas.microsoft.com/office/drawing/2014/main" id="{A19C4AA0-08C7-1B49-B112-6B4E83393C9F}"/>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8DF9D89C-9EBE-9448-B110-11083EFCFD20}"/>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478E4AB3-FCB9-7A4D-B119-4FE1D5FC193A}"/>
                </a:ext>
              </a:extLst>
            </p:cNvPr>
            <p:cNvSpPr/>
            <p:nvPr/>
          </p:nvSpPr>
          <p:spPr>
            <a:xfrm>
              <a:off x="1168055" y="8062281"/>
              <a:ext cx="59883" cy="108000"/>
            </a:xfrm>
            <a:prstGeom prst="rect">
              <a:avLst/>
            </a:prstGeom>
            <a:solidFill>
              <a:srgbClr val="1F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a16="http://schemas.microsoft.com/office/drawing/2014/main" id="{58A95B41-A5B9-1547-A75D-D423E57C5725}"/>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2" name="Picture 1">
            <a:extLst>
              <a:ext uri="{FF2B5EF4-FFF2-40B4-BE49-F238E27FC236}">
                <a16:creationId xmlns:a16="http://schemas.microsoft.com/office/drawing/2014/main" id="{6651B07B-EF56-4543-A2B2-A31573B907FD}"/>
              </a:ext>
            </a:extLst>
          </p:cNvPr>
          <p:cNvPicPr>
            <a:picLocks noChangeAspect="1"/>
          </p:cNvPicPr>
          <p:nvPr/>
        </p:nvPicPr>
        <p:blipFill>
          <a:blip r:embed="rId7"/>
          <a:stretch>
            <a:fillRect/>
          </a:stretch>
        </p:blipFill>
        <p:spPr>
          <a:xfrm>
            <a:off x="680623" y="1470115"/>
            <a:ext cx="451662" cy="1008712"/>
          </a:xfrm>
          <a:prstGeom prst="rect">
            <a:avLst/>
          </a:prstGeom>
        </p:spPr>
      </p:pic>
      <p:grpSp>
        <p:nvGrpSpPr>
          <p:cNvPr id="47" name="Group 46">
            <a:extLst>
              <a:ext uri="{FF2B5EF4-FFF2-40B4-BE49-F238E27FC236}">
                <a16:creationId xmlns:a16="http://schemas.microsoft.com/office/drawing/2014/main" id="{A4F48388-32B2-784A-AC88-F8D179B903BA}"/>
              </a:ext>
            </a:extLst>
          </p:cNvPr>
          <p:cNvGrpSpPr/>
          <p:nvPr/>
        </p:nvGrpSpPr>
        <p:grpSpPr>
          <a:xfrm>
            <a:off x="390131" y="6305453"/>
            <a:ext cx="6762365" cy="470792"/>
            <a:chOff x="390131" y="6482901"/>
            <a:chExt cx="6762365" cy="470792"/>
          </a:xfrm>
        </p:grpSpPr>
        <p:pic>
          <p:nvPicPr>
            <p:cNvPr id="54" name="Picture 53">
              <a:extLst>
                <a:ext uri="{FF2B5EF4-FFF2-40B4-BE49-F238E27FC236}">
                  <a16:creationId xmlns:a16="http://schemas.microsoft.com/office/drawing/2014/main" id="{18290342-ED80-F242-8DAA-4A54BC8D0F09}"/>
                </a:ext>
              </a:extLst>
            </p:cNvPr>
            <p:cNvPicPr>
              <a:picLocks noChangeAspect="1"/>
            </p:cNvPicPr>
            <p:nvPr/>
          </p:nvPicPr>
          <p:blipFill>
            <a:blip r:embed="rId6"/>
            <a:stretch>
              <a:fillRect/>
            </a:stretch>
          </p:blipFill>
          <p:spPr>
            <a:xfrm>
              <a:off x="493850" y="6737793"/>
              <a:ext cx="215900" cy="215900"/>
            </a:xfrm>
            <a:prstGeom prst="rect">
              <a:avLst/>
            </a:prstGeom>
          </p:spPr>
        </p:pic>
        <p:sp>
          <p:nvSpPr>
            <p:cNvPr id="55" name="Rectangle 54">
              <a:extLst>
                <a:ext uri="{FF2B5EF4-FFF2-40B4-BE49-F238E27FC236}">
                  <a16:creationId xmlns:a16="http://schemas.microsoft.com/office/drawing/2014/main" id="{1FBFB2FF-E853-644F-9D3B-7FA90D0AC821}"/>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6.2 activities</a:t>
              </a:r>
            </a:p>
          </p:txBody>
        </p:sp>
        <p:sp>
          <p:nvSpPr>
            <p:cNvPr id="61" name="Rectangle 60">
              <a:extLst>
                <a:ext uri="{FF2B5EF4-FFF2-40B4-BE49-F238E27FC236}">
                  <a16:creationId xmlns:a16="http://schemas.microsoft.com/office/drawing/2014/main" id="{A12DA929-3D51-834D-9FA1-9D21CDA109BA}"/>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a:t>
              </a:r>
            </a:p>
          </p:txBody>
        </p:sp>
        <p:cxnSp>
          <p:nvCxnSpPr>
            <p:cNvPr id="62" name="Straight Connector 61">
              <a:extLst>
                <a:ext uri="{FF2B5EF4-FFF2-40B4-BE49-F238E27FC236}">
                  <a16:creationId xmlns:a16="http://schemas.microsoft.com/office/drawing/2014/main" id="{38A6AF34-0B79-A043-9CA2-4515AE097231}"/>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658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Implementation table</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18</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96060"/>
            <a:ext cx="3389314" cy="221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Try to encourage participants to fill in every row and column without any gaps</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Implementation involves activities across many dimensions</a:t>
            </a:r>
          </a:p>
          <a:p>
            <a:pPr marL="213750" indent="-213750">
              <a:spcAft>
                <a:spcPts val="400"/>
              </a:spcAft>
              <a:buFont typeface="Arial" panose="020B0604020202020204" pitchFamily="34" charset="0"/>
              <a:buChar char="•"/>
            </a:pPr>
            <a:r>
              <a:rPr lang="en-US" sz="1000" dirty="0">
                <a:solidFill>
                  <a:schemeClr val="accent1"/>
                </a:solidFill>
              </a:rPr>
              <a:t>Considering as many implementation factors ahead of time creates a stronger strategy and plan for making the solution a success</a:t>
            </a: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In their solution groups, get participants to spend two minutes selecting what they think are the top five most important features of their solution.</a:t>
            </a:r>
          </a:p>
          <a:p>
            <a:pPr marL="198900" indent="-198900">
              <a:spcAft>
                <a:spcPts val="600"/>
              </a:spcAft>
              <a:buFont typeface="+mj-lt"/>
              <a:buAutoNum type="arabicPeriod"/>
            </a:pPr>
            <a:r>
              <a:rPr lang="en-US" sz="1000" dirty="0">
                <a:solidFill>
                  <a:schemeClr val="accent1"/>
                </a:solidFill>
              </a:rPr>
              <a:t>Once the top five features have been chosen, introduce the idea of an implementation table. Get them to draw one up per group on flipchart paper. Along the top teams should write their five solution features across five columns. The rows down the left will contain different dimensions that need to be considered for implementation. The first row should always be ‘People’, as implementation cannot happen without people to take action and have accountability. The dimension rows can be as follows:</a:t>
            </a:r>
          </a:p>
          <a:p>
            <a:pPr marL="685800" lvl="1" indent="-228600">
              <a:spcAft>
                <a:spcPts val="600"/>
              </a:spcAft>
              <a:buFont typeface="+mj-lt"/>
              <a:buAutoNum type="alphaLcParenR"/>
            </a:pPr>
            <a:r>
              <a:rPr lang="en-US" sz="1000" dirty="0">
                <a:solidFill>
                  <a:schemeClr val="accent1"/>
                </a:solidFill>
              </a:rPr>
              <a:t>People </a:t>
            </a:r>
          </a:p>
          <a:p>
            <a:pPr marL="685800" lvl="1" indent="-228600">
              <a:spcAft>
                <a:spcPts val="600"/>
              </a:spcAft>
              <a:buFont typeface="+mj-lt"/>
              <a:buAutoNum type="alphaLcParenR"/>
            </a:pPr>
            <a:r>
              <a:rPr lang="en-US" sz="1000" dirty="0">
                <a:solidFill>
                  <a:schemeClr val="accent1"/>
                </a:solidFill>
              </a:rPr>
              <a:t>Policy</a:t>
            </a:r>
          </a:p>
          <a:p>
            <a:pPr marL="685800" lvl="1" indent="-228600">
              <a:spcAft>
                <a:spcPts val="600"/>
              </a:spcAft>
              <a:buFont typeface="+mj-lt"/>
              <a:buAutoNum type="alphaLcParenR"/>
            </a:pPr>
            <a:r>
              <a:rPr lang="en-US" sz="1000" dirty="0">
                <a:solidFill>
                  <a:schemeClr val="accent1"/>
                </a:solidFill>
              </a:rPr>
              <a:t>Technology</a:t>
            </a:r>
          </a:p>
          <a:p>
            <a:pPr marL="685800" lvl="1" indent="-228600">
              <a:spcAft>
                <a:spcPts val="600"/>
              </a:spcAft>
              <a:buFont typeface="+mj-lt"/>
              <a:buAutoNum type="alphaLcParenR"/>
            </a:pPr>
            <a:r>
              <a:rPr lang="en-US" sz="1000" dirty="0">
                <a:solidFill>
                  <a:schemeClr val="accent1"/>
                </a:solidFill>
              </a:rPr>
              <a:t>Communications</a:t>
            </a:r>
          </a:p>
          <a:p>
            <a:pPr marL="685800" lvl="1" indent="-228600">
              <a:spcAft>
                <a:spcPts val="600"/>
              </a:spcAft>
              <a:buFont typeface="+mj-lt"/>
              <a:buAutoNum type="alphaLcParenR"/>
            </a:pPr>
            <a:r>
              <a:rPr lang="en-US" sz="1000" dirty="0">
                <a:solidFill>
                  <a:schemeClr val="accent1"/>
                </a:solidFill>
              </a:rPr>
              <a:t>Resources</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3"/>
            </a:pPr>
            <a:r>
              <a:rPr lang="en-US" sz="1000" dirty="0">
                <a:solidFill>
                  <a:schemeClr val="accent1"/>
                </a:solidFill>
              </a:rPr>
              <a:t>You can change the dimensions where appropriate to fit the solutions your groups are working on. Other possible dimensions to consider include ‘Processes’ and ‘Environment’. </a:t>
            </a:r>
            <a:endParaRPr lang="en-AU" sz="1000" dirty="0">
              <a:solidFill>
                <a:srgbClr val="1E4D59"/>
              </a:solidFill>
            </a:endParaRPr>
          </a:p>
          <a:p>
            <a:pPr marL="228600" lvl="0" indent="-228600">
              <a:spcAft>
                <a:spcPts val="600"/>
              </a:spcAft>
              <a:buFont typeface="+mj-lt"/>
              <a:buAutoNum type="arabicPeriod" startAt="3"/>
            </a:pPr>
            <a:r>
              <a:rPr lang="en-AU" sz="1000" dirty="0">
                <a:solidFill>
                  <a:srgbClr val="1E4D59"/>
                </a:solidFill>
              </a:rPr>
              <a:t>Get the groups to spend 45 minutes considering all of the activities that will need to happen in order for the solution to be successfully implemented. These activities are to be written on post-its and added to the implementation table.</a:t>
            </a:r>
          </a:p>
          <a:p>
            <a:pPr marL="228600" indent="-228600">
              <a:spcAft>
                <a:spcPts val="600"/>
              </a:spcAft>
              <a:buFont typeface="+mj-lt"/>
              <a:buAutoNum type="arabicPeriod" startAt="3"/>
            </a:pPr>
            <a:r>
              <a:rPr lang="en-AU" sz="1000" dirty="0">
                <a:solidFill>
                  <a:srgbClr val="1E4D59"/>
                </a:solidFill>
              </a:rPr>
              <a:t>Walk through the groups to answer questions, provide encouragement, and prompt groups </a:t>
            </a:r>
            <a:r>
              <a:rPr lang="en-NZ" sz="1000" dirty="0">
                <a:solidFill>
                  <a:schemeClr val="accent1"/>
                </a:solidFill>
              </a:rPr>
              <a:t>to fill any gaps in the table.</a:t>
            </a:r>
            <a:endParaRPr lang="en-AU" sz="1000" dirty="0">
              <a:solidFill>
                <a:srgbClr val="1E4D59"/>
              </a:solidFill>
            </a:endParaRPr>
          </a:p>
        </p:txBody>
      </p:sp>
      <p:pic>
        <p:nvPicPr>
          <p:cNvPr id="18" name="Picture 17">
            <a:extLst>
              <a:ext uri="{FF2B5EF4-FFF2-40B4-BE49-F238E27FC236}">
                <a16:creationId xmlns:a16="http://schemas.microsoft.com/office/drawing/2014/main" id="{01814EB5-18E9-5F45-85B5-74DBF45E291A}"/>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19" name="Picture 18">
            <a:extLst>
              <a:ext uri="{FF2B5EF4-FFF2-40B4-BE49-F238E27FC236}">
                <a16:creationId xmlns:a16="http://schemas.microsoft.com/office/drawing/2014/main" id="{95F69EC8-CCE5-F74E-9866-3123FC72F328}"/>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1" name="Picture 20">
            <a:extLst>
              <a:ext uri="{FF2B5EF4-FFF2-40B4-BE49-F238E27FC236}">
                <a16:creationId xmlns:a16="http://schemas.microsoft.com/office/drawing/2014/main" id="{66341431-86E1-C74F-A431-B4591901D567}"/>
              </a:ext>
            </a:extLst>
          </p:cNvPr>
          <p:cNvPicPr>
            <a:picLocks noChangeAspect="1"/>
          </p:cNvPicPr>
          <p:nvPr/>
        </p:nvPicPr>
        <p:blipFill>
          <a:blip r:embed="rId4"/>
          <a:stretch>
            <a:fillRect/>
          </a:stretch>
        </p:blipFill>
        <p:spPr>
          <a:xfrm>
            <a:off x="6907224" y="180515"/>
            <a:ext cx="261928" cy="206785"/>
          </a:xfrm>
          <a:prstGeom prst="rect">
            <a:avLst/>
          </a:prstGeom>
        </p:spPr>
      </p:pic>
      <p:sp>
        <p:nvSpPr>
          <p:cNvPr id="22" name="Rectangle 21">
            <a:extLst>
              <a:ext uri="{FF2B5EF4-FFF2-40B4-BE49-F238E27FC236}">
                <a16:creationId xmlns:a16="http://schemas.microsoft.com/office/drawing/2014/main" id="{3CD446D0-B447-124F-B8E0-36ABC0AE3CE5}"/>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3" name="Rectangle 22">
            <a:extLst>
              <a:ext uri="{FF2B5EF4-FFF2-40B4-BE49-F238E27FC236}">
                <a16:creationId xmlns:a16="http://schemas.microsoft.com/office/drawing/2014/main" id="{221E29CD-CA1E-2E4B-8AB8-925052DCA97B}"/>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4" name="Group 23">
            <a:extLst>
              <a:ext uri="{FF2B5EF4-FFF2-40B4-BE49-F238E27FC236}">
                <a16:creationId xmlns:a16="http://schemas.microsoft.com/office/drawing/2014/main" id="{39CB43EA-69F8-664B-AF5A-DF8AC7426A6A}"/>
              </a:ext>
            </a:extLst>
          </p:cNvPr>
          <p:cNvGrpSpPr/>
          <p:nvPr/>
        </p:nvGrpSpPr>
        <p:grpSpPr>
          <a:xfrm>
            <a:off x="5797754" y="219189"/>
            <a:ext cx="883274" cy="165434"/>
            <a:chOff x="5797754" y="431068"/>
            <a:chExt cx="883274" cy="165434"/>
          </a:xfrm>
        </p:grpSpPr>
        <p:sp>
          <p:nvSpPr>
            <p:cNvPr id="25" name="Hexagon 180">
              <a:extLst>
                <a:ext uri="{FF2B5EF4-FFF2-40B4-BE49-F238E27FC236}">
                  <a16:creationId xmlns:a16="http://schemas.microsoft.com/office/drawing/2014/main" id="{C0F586AE-5F27-6E43-BC33-C66C7703EF02}"/>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Hexagon 180">
              <a:extLst>
                <a:ext uri="{FF2B5EF4-FFF2-40B4-BE49-F238E27FC236}">
                  <a16:creationId xmlns:a16="http://schemas.microsoft.com/office/drawing/2014/main" id="{2E103BB0-6729-874E-96E9-ED3ACB4B808D}"/>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Hexagon 180">
              <a:extLst>
                <a:ext uri="{FF2B5EF4-FFF2-40B4-BE49-F238E27FC236}">
                  <a16:creationId xmlns:a16="http://schemas.microsoft.com/office/drawing/2014/main" id="{79DC3A5E-8143-244B-8B67-41F4C386F8CE}"/>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180">
              <a:extLst>
                <a:ext uri="{FF2B5EF4-FFF2-40B4-BE49-F238E27FC236}">
                  <a16:creationId xmlns:a16="http://schemas.microsoft.com/office/drawing/2014/main" id="{F2B49168-695F-A049-80E1-F4D1040161A9}"/>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9" name="Rectangle 28">
            <a:extLst>
              <a:ext uri="{FF2B5EF4-FFF2-40B4-BE49-F238E27FC236}">
                <a16:creationId xmlns:a16="http://schemas.microsoft.com/office/drawing/2014/main" id="{1DEFB91C-87F6-5746-AC9B-2482CEDDCA6D}"/>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3BBC8AB-0F5E-C948-8EE9-BA24287844D9}"/>
              </a:ext>
            </a:extLst>
          </p:cNvPr>
          <p:cNvGrpSpPr/>
          <p:nvPr/>
        </p:nvGrpSpPr>
        <p:grpSpPr>
          <a:xfrm>
            <a:off x="5797754" y="219189"/>
            <a:ext cx="879331" cy="160053"/>
            <a:chOff x="5797754" y="219189"/>
            <a:chExt cx="879331" cy="160053"/>
          </a:xfrm>
        </p:grpSpPr>
        <p:sp>
          <p:nvSpPr>
            <p:cNvPr id="31" name="TextBox 30">
              <a:extLst>
                <a:ext uri="{FF2B5EF4-FFF2-40B4-BE49-F238E27FC236}">
                  <a16:creationId xmlns:a16="http://schemas.microsoft.com/office/drawing/2014/main" id="{7D816D99-F698-184B-8711-34FC82B1F31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2" name="TextBox 31">
              <a:extLst>
                <a:ext uri="{FF2B5EF4-FFF2-40B4-BE49-F238E27FC236}">
                  <a16:creationId xmlns:a16="http://schemas.microsoft.com/office/drawing/2014/main" id="{F2555B6C-F37A-7C40-AD77-FF80685BC479}"/>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3" name="TextBox 32">
              <a:extLst>
                <a:ext uri="{FF2B5EF4-FFF2-40B4-BE49-F238E27FC236}">
                  <a16:creationId xmlns:a16="http://schemas.microsoft.com/office/drawing/2014/main" id="{934FB91F-DAC8-CA4D-AE7D-294C565537D9}"/>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4" name="TextBox 33">
              <a:extLst>
                <a:ext uri="{FF2B5EF4-FFF2-40B4-BE49-F238E27FC236}">
                  <a16:creationId xmlns:a16="http://schemas.microsoft.com/office/drawing/2014/main" id="{14F5B935-4963-1741-948E-9E1F6E1EA370}"/>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35" name="Rectangle 34">
            <a:extLst>
              <a:ext uri="{FF2B5EF4-FFF2-40B4-BE49-F238E27FC236}">
                <a16:creationId xmlns:a16="http://schemas.microsoft.com/office/drawing/2014/main" id="{4244A10B-62C1-F845-8138-020E111FFC42}"/>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6.2.1</a:t>
            </a:r>
            <a:endParaRPr lang="en-US" sz="1200" dirty="0"/>
          </a:p>
        </p:txBody>
      </p:sp>
      <p:pic>
        <p:nvPicPr>
          <p:cNvPr id="36" name="Picture 35">
            <a:extLst>
              <a:ext uri="{FF2B5EF4-FFF2-40B4-BE49-F238E27FC236}">
                <a16:creationId xmlns:a16="http://schemas.microsoft.com/office/drawing/2014/main" id="{E0A123F0-1854-684B-B840-5B652BD5822A}"/>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37" name="Straight Connector 36">
            <a:extLst>
              <a:ext uri="{FF2B5EF4-FFF2-40B4-BE49-F238E27FC236}">
                <a16:creationId xmlns:a16="http://schemas.microsoft.com/office/drawing/2014/main" id="{D5152D50-2DA4-9A45-8465-B378E7A17AA9}"/>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AF263EF-8A5B-CA45-937A-39106B384489}"/>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a:t>
            </a:r>
          </a:p>
          <a:p>
            <a:pPr lvl="0">
              <a:spcAft>
                <a:spcPts val="2200"/>
              </a:spcAft>
            </a:pPr>
            <a:r>
              <a:rPr lang="en-US" sz="1000" dirty="0">
                <a:solidFill>
                  <a:schemeClr val="accent1"/>
                </a:solidFill>
              </a:rPr>
              <a:t>Materials: </a:t>
            </a:r>
            <a:r>
              <a:rPr lang="en-US" sz="1000" i="1" dirty="0">
                <a:solidFill>
                  <a:schemeClr val="accent1"/>
                </a:solidFill>
              </a:rPr>
              <a:t>Flipchart paper, sharpies, post-its</a:t>
            </a:r>
          </a:p>
        </p:txBody>
      </p:sp>
      <p:grpSp>
        <p:nvGrpSpPr>
          <p:cNvPr id="39" name="Group 38">
            <a:extLst>
              <a:ext uri="{FF2B5EF4-FFF2-40B4-BE49-F238E27FC236}">
                <a16:creationId xmlns:a16="http://schemas.microsoft.com/office/drawing/2014/main" id="{C2ECDA0F-7ACF-5747-888C-F9650BE3795D}"/>
              </a:ext>
            </a:extLst>
          </p:cNvPr>
          <p:cNvGrpSpPr/>
          <p:nvPr/>
        </p:nvGrpSpPr>
        <p:grpSpPr>
          <a:xfrm>
            <a:off x="414768" y="1803007"/>
            <a:ext cx="373637" cy="297960"/>
            <a:chOff x="409362" y="2090841"/>
            <a:chExt cx="487634" cy="388868"/>
          </a:xfrm>
          <a:solidFill>
            <a:schemeClr val="accent1"/>
          </a:solidFill>
        </p:grpSpPr>
        <p:sp>
          <p:nvSpPr>
            <p:cNvPr id="40" name="Rectangle 39">
              <a:extLst>
                <a:ext uri="{FF2B5EF4-FFF2-40B4-BE49-F238E27FC236}">
                  <a16:creationId xmlns:a16="http://schemas.microsoft.com/office/drawing/2014/main" id="{CD7444AC-B674-254E-A00C-F0BE60EC5950}"/>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40">
              <a:extLst>
                <a:ext uri="{FF2B5EF4-FFF2-40B4-BE49-F238E27FC236}">
                  <a16:creationId xmlns:a16="http://schemas.microsoft.com/office/drawing/2014/main" id="{5891E840-1319-FD42-B1B6-AC7F14369ADD}"/>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C02BAF4-8BF9-0A44-A5E5-8BAB303550AD}"/>
                </a:ext>
              </a:extLst>
            </p:cNvPr>
            <p:cNvSpPr/>
            <p:nvPr/>
          </p:nvSpPr>
          <p:spPr>
            <a:xfrm>
              <a:off x="587587" y="2246388"/>
              <a:ext cx="129370" cy="23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Picture 42">
            <a:extLst>
              <a:ext uri="{FF2B5EF4-FFF2-40B4-BE49-F238E27FC236}">
                <a16:creationId xmlns:a16="http://schemas.microsoft.com/office/drawing/2014/main" id="{D45D02C2-EA1B-9947-8D28-E3DF51DC0EF5}"/>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4" name="Picture 43">
            <a:extLst>
              <a:ext uri="{FF2B5EF4-FFF2-40B4-BE49-F238E27FC236}">
                <a16:creationId xmlns:a16="http://schemas.microsoft.com/office/drawing/2014/main" id="{55687589-D046-1148-A923-0CA322A79BDF}"/>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264218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132C42BC-8C79-3C41-A3B7-D569DD64F910}"/>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19</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Creating a project roadmap helps you to visually see how all the activities needed to bring the solution to life link together and how long they might take to execute. The additional detail of who owns or is involved in each activity and the potential costs begin to bring a view of reality that has not previously been considered.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1064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The project roadmap needs to be created once participants have developed their implementation table as the two outputs link closely to each other. Ideally Activities 6.2.1 and 6.3.1 will take place one after the other.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6.3</a:t>
            </a:r>
            <a:br>
              <a:rPr lang="en-US" sz="5400" b="1" dirty="0">
                <a:solidFill>
                  <a:srgbClr val="1E4D59"/>
                </a:solidFill>
                <a:ea typeface="+mn-ea"/>
                <a:cs typeface="Gill Sans Nova Ultra Bold" panose="020F0502020204030204" pitchFamily="34" charset="0"/>
              </a:rPr>
            </a:br>
            <a:r>
              <a:rPr lang="en-AU" sz="2800" b="1" dirty="0">
                <a:solidFill>
                  <a:schemeClr val="accent1"/>
                </a:solidFill>
                <a:ea typeface="+mn-ea"/>
                <a:cs typeface="Gill Sans Nova Ultra Bold" panose="020F0502020204030204" pitchFamily="34" charset="0"/>
              </a:rPr>
              <a:t>Plan the project roadmap</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22D2BDB6-A5D6-E04D-9B21-B603C6B67578}"/>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2A15BEC1-C148-6F4D-9D3A-9C4B45B3D0F2}"/>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AD36E56D-DCAF-B24B-B270-99DD6FE87243}"/>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40EDE7DF-B6AC-904E-998C-FDBD2CD5731E}"/>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8A8084DE-6E79-A241-80C9-4320809E1D33}"/>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6189BE10-A898-F046-AD82-F342A8EA33BE}"/>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99367F2F-72DC-4E48-8FD6-FF2536BE4328}"/>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B630DF99-99EA-DC49-85DD-4D15E14226B7}"/>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7" name="Picture 36">
            <a:extLst>
              <a:ext uri="{FF2B5EF4-FFF2-40B4-BE49-F238E27FC236}">
                <a16:creationId xmlns:a16="http://schemas.microsoft.com/office/drawing/2014/main" id="{97522C9C-BC3B-9041-B49B-9358E9FFEF3A}"/>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0165D6D3-3555-4545-827C-0CF0BFF8DF82}"/>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CFA6D0E3-9430-BB4D-A32E-87FFA2E13EF2}"/>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EC2BC113-491F-9D46-A873-7D9C3005B444}"/>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86A768E2-4C8F-114E-A1ED-939F51BFCD2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9D5F19BD-4B59-4941-9711-0A7F83466FCC}"/>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504B3FA0-A9C7-8444-B433-BBA281C4C82F}"/>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9775C805-9990-C146-8E41-E265B9A6DC47}"/>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26B3DEE8-53E3-494A-9E8C-F23DD41C89E7}"/>
              </a:ext>
            </a:extLst>
          </p:cNvPr>
          <p:cNvSpPr/>
          <p:nvPr/>
        </p:nvSpPr>
        <p:spPr>
          <a:xfrm>
            <a:off x="323837" y="5038239"/>
            <a:ext cx="6912000" cy="1859517"/>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81731557-52A3-2A47-9073-499B461EF265}"/>
              </a:ext>
            </a:extLst>
          </p:cNvPr>
          <p:cNvSpPr/>
          <p:nvPr/>
        </p:nvSpPr>
        <p:spPr>
          <a:xfrm>
            <a:off x="978491" y="472808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3350A9A5-2AD1-D844-BBD6-5E59BCC63AEB}"/>
              </a:ext>
            </a:extLst>
          </p:cNvPr>
          <p:cNvPicPr>
            <a:picLocks noChangeAspect="1"/>
          </p:cNvPicPr>
          <p:nvPr/>
        </p:nvPicPr>
        <p:blipFill>
          <a:blip r:embed="rId5"/>
          <a:stretch>
            <a:fillRect/>
          </a:stretch>
        </p:blipFill>
        <p:spPr>
          <a:xfrm>
            <a:off x="390524" y="4560175"/>
            <a:ext cx="587967" cy="560830"/>
          </a:xfrm>
          <a:prstGeom prst="rect">
            <a:avLst/>
          </a:prstGeom>
        </p:spPr>
      </p:pic>
      <p:sp>
        <p:nvSpPr>
          <p:cNvPr id="52" name="Rectangle 51">
            <a:extLst>
              <a:ext uri="{FF2B5EF4-FFF2-40B4-BE49-F238E27FC236}">
                <a16:creationId xmlns:a16="http://schemas.microsoft.com/office/drawing/2014/main" id="{D2CAC116-DC83-834B-B700-70B4E0DD548B}"/>
              </a:ext>
            </a:extLst>
          </p:cNvPr>
          <p:cNvSpPr/>
          <p:nvPr/>
        </p:nvSpPr>
        <p:spPr>
          <a:xfrm>
            <a:off x="978491" y="524317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6.3.1 Roadmap to implementation</a:t>
            </a:r>
          </a:p>
        </p:txBody>
      </p:sp>
      <p:sp>
        <p:nvSpPr>
          <p:cNvPr id="53" name="Rectangle 52">
            <a:extLst>
              <a:ext uri="{FF2B5EF4-FFF2-40B4-BE49-F238E27FC236}">
                <a16:creationId xmlns:a16="http://schemas.microsoft.com/office/drawing/2014/main" id="{1BBEE20A-9674-D548-8907-58511CED3686}"/>
              </a:ext>
            </a:extLst>
          </p:cNvPr>
          <p:cNvSpPr/>
          <p:nvPr/>
        </p:nvSpPr>
        <p:spPr>
          <a:xfrm>
            <a:off x="1275723" y="551619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54" name="Group 53">
            <a:extLst>
              <a:ext uri="{FF2B5EF4-FFF2-40B4-BE49-F238E27FC236}">
                <a16:creationId xmlns:a16="http://schemas.microsoft.com/office/drawing/2014/main" id="{A49CE794-F7AF-3D47-B407-C7F01FAE33E4}"/>
              </a:ext>
            </a:extLst>
          </p:cNvPr>
          <p:cNvGrpSpPr/>
          <p:nvPr/>
        </p:nvGrpSpPr>
        <p:grpSpPr>
          <a:xfrm>
            <a:off x="1081211" y="5570358"/>
            <a:ext cx="230064" cy="477441"/>
            <a:chOff x="1081211" y="7990281"/>
            <a:chExt cx="230064" cy="477441"/>
          </a:xfrm>
        </p:grpSpPr>
        <p:sp>
          <p:nvSpPr>
            <p:cNvPr id="55" name="Rectangle 54">
              <a:extLst>
                <a:ext uri="{FF2B5EF4-FFF2-40B4-BE49-F238E27FC236}">
                  <a16:creationId xmlns:a16="http://schemas.microsoft.com/office/drawing/2014/main" id="{98C00BD5-C7B6-9F46-B569-56F9723FF9E3}"/>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6" name="Rectangle 55">
              <a:extLst>
                <a:ext uri="{FF2B5EF4-FFF2-40B4-BE49-F238E27FC236}">
                  <a16:creationId xmlns:a16="http://schemas.microsoft.com/office/drawing/2014/main" id="{B26F2462-E2B9-F24B-9755-C8B6D18A639A}"/>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0766814-5D6A-0045-B1BF-D33DAEA97916}"/>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a:extLst>
                <a:ext uri="{FF2B5EF4-FFF2-40B4-BE49-F238E27FC236}">
                  <a16:creationId xmlns:a16="http://schemas.microsoft.com/office/drawing/2014/main" id="{E48B0150-1537-F444-AC22-3F20C9949F2C}"/>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2" name="Picture 1">
            <a:extLst>
              <a:ext uri="{FF2B5EF4-FFF2-40B4-BE49-F238E27FC236}">
                <a16:creationId xmlns:a16="http://schemas.microsoft.com/office/drawing/2014/main" id="{0339F46E-59C1-7240-97D3-F7B211FD1C9A}"/>
              </a:ext>
            </a:extLst>
          </p:cNvPr>
          <p:cNvPicPr>
            <a:picLocks noChangeAspect="1"/>
          </p:cNvPicPr>
          <p:nvPr/>
        </p:nvPicPr>
        <p:blipFill>
          <a:blip r:embed="rId7"/>
          <a:stretch>
            <a:fillRect/>
          </a:stretch>
        </p:blipFill>
        <p:spPr>
          <a:xfrm>
            <a:off x="558454" y="1668185"/>
            <a:ext cx="834764" cy="655886"/>
          </a:xfrm>
          <a:prstGeom prst="rect">
            <a:avLst/>
          </a:prstGeom>
        </p:spPr>
      </p:pic>
      <p:grpSp>
        <p:nvGrpSpPr>
          <p:cNvPr id="47" name="Group 46">
            <a:extLst>
              <a:ext uri="{FF2B5EF4-FFF2-40B4-BE49-F238E27FC236}">
                <a16:creationId xmlns:a16="http://schemas.microsoft.com/office/drawing/2014/main" id="{7BA9D026-3BD6-394B-93F1-3A34CFC72ACA}"/>
              </a:ext>
            </a:extLst>
          </p:cNvPr>
          <p:cNvGrpSpPr/>
          <p:nvPr/>
        </p:nvGrpSpPr>
        <p:grpSpPr>
          <a:xfrm>
            <a:off x="390131" y="6305453"/>
            <a:ext cx="6762365" cy="470792"/>
            <a:chOff x="390131" y="6482901"/>
            <a:chExt cx="6762365" cy="470792"/>
          </a:xfrm>
        </p:grpSpPr>
        <p:pic>
          <p:nvPicPr>
            <p:cNvPr id="59" name="Picture 58">
              <a:extLst>
                <a:ext uri="{FF2B5EF4-FFF2-40B4-BE49-F238E27FC236}">
                  <a16:creationId xmlns:a16="http://schemas.microsoft.com/office/drawing/2014/main" id="{A28D9846-8771-2041-BDB0-02389F2A8DA7}"/>
                </a:ext>
              </a:extLst>
            </p:cNvPr>
            <p:cNvPicPr>
              <a:picLocks noChangeAspect="1"/>
            </p:cNvPicPr>
            <p:nvPr/>
          </p:nvPicPr>
          <p:blipFill>
            <a:blip r:embed="rId6"/>
            <a:stretch>
              <a:fillRect/>
            </a:stretch>
          </p:blipFill>
          <p:spPr>
            <a:xfrm>
              <a:off x="493850" y="6737793"/>
              <a:ext cx="215900" cy="215900"/>
            </a:xfrm>
            <a:prstGeom prst="rect">
              <a:avLst/>
            </a:prstGeom>
          </p:spPr>
        </p:pic>
        <p:sp>
          <p:nvSpPr>
            <p:cNvPr id="60" name="Rectangle 59">
              <a:extLst>
                <a:ext uri="{FF2B5EF4-FFF2-40B4-BE49-F238E27FC236}">
                  <a16:creationId xmlns:a16="http://schemas.microsoft.com/office/drawing/2014/main" id="{3E73276D-32C0-8D4A-AA33-2F67B54A2755}"/>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6.3 activities</a:t>
              </a:r>
            </a:p>
          </p:txBody>
        </p:sp>
        <p:sp>
          <p:nvSpPr>
            <p:cNvPr id="63" name="Rectangle 62">
              <a:extLst>
                <a:ext uri="{FF2B5EF4-FFF2-40B4-BE49-F238E27FC236}">
                  <a16:creationId xmlns:a16="http://schemas.microsoft.com/office/drawing/2014/main" id="{3648266B-3EA0-C94B-821D-3B80C27792F4}"/>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a:t>
              </a:r>
            </a:p>
          </p:txBody>
        </p:sp>
        <p:cxnSp>
          <p:nvCxnSpPr>
            <p:cNvPr id="64" name="Straight Connector 63">
              <a:extLst>
                <a:ext uri="{FF2B5EF4-FFF2-40B4-BE49-F238E27FC236}">
                  <a16:creationId xmlns:a16="http://schemas.microsoft.com/office/drawing/2014/main" id="{4A92BA0E-A448-4245-B47C-7242E0222EB6}"/>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95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‘Keep, Chuck, Change, Create’</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58391"/>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Following the user testing, ask teams to find a space (preferably a wall space) and to start clustering the user feedback. Let the participants know that they will have 10 minutes to complete their clustering. Themes should emerge quite naturally, but if this is not the case, suggest they try writing up a heading for five key features from their their prototype solution sheet, and cluster the interview notes under these headings.</a:t>
            </a:r>
          </a:p>
          <a:p>
            <a:pPr marL="198900" indent="-198900">
              <a:spcAft>
                <a:spcPts val="600"/>
              </a:spcAft>
              <a:buFont typeface="+mj-lt"/>
              <a:buAutoNum type="arabicPeriod"/>
            </a:pPr>
            <a:r>
              <a:rPr lang="en-NZ" sz="1000" dirty="0">
                <a:solidFill>
                  <a:schemeClr val="accent1"/>
                </a:solidFill>
              </a:rPr>
              <a:t>Once the themes have been clearly identified, introduce the ‘KCCC’ framework:</a:t>
            </a:r>
          </a:p>
          <a:p>
            <a:pPr marL="656100" lvl="1" indent="-198900">
              <a:spcAft>
                <a:spcPts val="600"/>
              </a:spcAft>
              <a:buFont typeface="Arial" panose="020B0604020202020204" pitchFamily="34" charset="0"/>
              <a:buChar char="•"/>
            </a:pPr>
            <a:r>
              <a:rPr lang="en-NZ" sz="1000" u="sng" dirty="0">
                <a:solidFill>
                  <a:schemeClr val="accent1"/>
                </a:solidFill>
              </a:rPr>
              <a:t>K</a:t>
            </a:r>
            <a:r>
              <a:rPr lang="en-NZ" sz="1000" dirty="0">
                <a:solidFill>
                  <a:schemeClr val="accent1"/>
                </a:solidFill>
              </a:rPr>
              <a:t>eep - retain the feature of the solution</a:t>
            </a:r>
          </a:p>
          <a:p>
            <a:pPr marL="656100" lvl="1" indent="-198900">
              <a:spcAft>
                <a:spcPts val="600"/>
              </a:spcAft>
              <a:buFont typeface="Arial" panose="020B0604020202020204" pitchFamily="34" charset="0"/>
              <a:buChar char="•"/>
            </a:pPr>
            <a:r>
              <a:rPr lang="en-NZ" sz="1000" u="sng" dirty="0">
                <a:solidFill>
                  <a:schemeClr val="accent1"/>
                </a:solidFill>
              </a:rPr>
              <a:t>C</a:t>
            </a:r>
            <a:r>
              <a:rPr lang="en-NZ" sz="1000" dirty="0">
                <a:solidFill>
                  <a:schemeClr val="accent1"/>
                </a:solidFill>
              </a:rPr>
              <a:t>huck - do not take the feature into the next iteration of the solution</a:t>
            </a:r>
          </a:p>
          <a:p>
            <a:pPr marL="656100" lvl="1" indent="-198900">
              <a:spcAft>
                <a:spcPts val="600"/>
              </a:spcAft>
              <a:buFont typeface="Arial" panose="020B0604020202020204" pitchFamily="34" charset="0"/>
              <a:buChar char="•"/>
            </a:pPr>
            <a:r>
              <a:rPr lang="en-NZ" sz="1000" u="sng" dirty="0">
                <a:solidFill>
                  <a:schemeClr val="accent1"/>
                </a:solidFill>
              </a:rPr>
              <a:t>C</a:t>
            </a:r>
            <a:r>
              <a:rPr lang="en-NZ" sz="1000" dirty="0">
                <a:solidFill>
                  <a:schemeClr val="accent1"/>
                </a:solidFill>
              </a:rPr>
              <a:t>hange - alter something about the feature</a:t>
            </a:r>
          </a:p>
          <a:p>
            <a:pPr marL="656100" lvl="1" indent="-198900">
              <a:spcAft>
                <a:spcPts val="600"/>
              </a:spcAft>
              <a:buFont typeface="Arial" panose="020B0604020202020204" pitchFamily="34" charset="0"/>
              <a:buChar char="•"/>
            </a:pPr>
            <a:r>
              <a:rPr lang="en-NZ" sz="1000" u="sng" dirty="0">
                <a:solidFill>
                  <a:schemeClr val="accent1"/>
                </a:solidFill>
              </a:rPr>
              <a:t>C</a:t>
            </a:r>
            <a:r>
              <a:rPr lang="en-NZ" sz="1000" dirty="0">
                <a:solidFill>
                  <a:schemeClr val="accent1"/>
                </a:solidFill>
              </a:rPr>
              <a:t>reate - add a new feature or element into the solution</a:t>
            </a: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6060"/>
            <a:ext cx="3389314" cy="2008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AU" sz="1000" dirty="0">
                <a:solidFill>
                  <a:schemeClr val="accent1"/>
                </a:solidFill>
              </a:rPr>
              <a:t>If there are multiple teams working on the same solution, you might like to suggest that some of them work together (depending on the number of participants in each group)</a:t>
            </a:r>
            <a:endParaRPr lang="en-US" sz="1000" dirty="0">
              <a:solidFill>
                <a:schemeClr val="accent1"/>
              </a:solidFill>
            </a:endParaRP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You can make sense of interview feedback using the KCCC framework</a:t>
            </a: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58391"/>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3"/>
            </a:pPr>
            <a:r>
              <a:rPr lang="en-AU" sz="1000" dirty="0">
                <a:solidFill>
                  <a:schemeClr val="accent1"/>
                </a:solidFill>
              </a:rPr>
              <a:t>Using flipchart paper, get the teams to write up the KCCC framework across four quadrants, and spend 20 minutes deciding where each piece of interview feedback belongs. Based on what is on each post-it, should features on the prototype solution sheet be ‘Kept’, ‘Chucked’, ‘Changed’, or new features be ‘Created’?</a:t>
            </a:r>
          </a:p>
          <a:p>
            <a:pPr marL="228600" indent="-228600">
              <a:spcAft>
                <a:spcPts val="600"/>
              </a:spcAft>
              <a:buFont typeface="+mj-lt"/>
              <a:buAutoNum type="arabicPeriod" startAt="3"/>
            </a:pPr>
            <a:r>
              <a:rPr lang="en-AU" sz="1000" dirty="0">
                <a:solidFill>
                  <a:schemeClr val="accent1"/>
                </a:solidFill>
              </a:rPr>
              <a:t>After the KCCC frameworks are completed, ask each team to now iterate their solution and prototype based on what was decided. Blank solution templates are available in the Resource Library if they want to re-write it.</a:t>
            </a:r>
          </a:p>
        </p:txBody>
      </p:sp>
      <p:pic>
        <p:nvPicPr>
          <p:cNvPr id="21" name="Picture 20">
            <a:extLst>
              <a:ext uri="{FF2B5EF4-FFF2-40B4-BE49-F238E27FC236}">
                <a16:creationId xmlns:a16="http://schemas.microsoft.com/office/drawing/2014/main" id="{528073E3-3292-DF48-A559-31878F688D1F}"/>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2" name="Picture 21">
            <a:extLst>
              <a:ext uri="{FF2B5EF4-FFF2-40B4-BE49-F238E27FC236}">
                <a16:creationId xmlns:a16="http://schemas.microsoft.com/office/drawing/2014/main" id="{525E8178-413C-8A44-99F6-596202D2C9FC}"/>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3" name="Picture 22">
            <a:extLst>
              <a:ext uri="{FF2B5EF4-FFF2-40B4-BE49-F238E27FC236}">
                <a16:creationId xmlns:a16="http://schemas.microsoft.com/office/drawing/2014/main" id="{5FC4CF6B-0AA6-E743-97DC-BCFE597223A9}"/>
              </a:ext>
            </a:extLst>
          </p:cNvPr>
          <p:cNvPicPr>
            <a:picLocks noChangeAspect="1"/>
          </p:cNvPicPr>
          <p:nvPr/>
        </p:nvPicPr>
        <p:blipFill>
          <a:blip r:embed="rId4"/>
          <a:stretch>
            <a:fillRect/>
          </a:stretch>
        </p:blipFill>
        <p:spPr>
          <a:xfrm>
            <a:off x="6907224" y="180515"/>
            <a:ext cx="261928" cy="206785"/>
          </a:xfrm>
          <a:prstGeom prst="rect">
            <a:avLst/>
          </a:prstGeom>
        </p:spPr>
      </p:pic>
      <p:sp>
        <p:nvSpPr>
          <p:cNvPr id="24" name="Rectangle 23">
            <a:extLst>
              <a:ext uri="{FF2B5EF4-FFF2-40B4-BE49-F238E27FC236}">
                <a16:creationId xmlns:a16="http://schemas.microsoft.com/office/drawing/2014/main" id="{E4E22E7D-E755-AB4C-BBFD-46E258591900}"/>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5" name="Rectangle 24">
            <a:extLst>
              <a:ext uri="{FF2B5EF4-FFF2-40B4-BE49-F238E27FC236}">
                <a16:creationId xmlns:a16="http://schemas.microsoft.com/office/drawing/2014/main" id="{C5B3B944-5F94-004A-9DA4-5CC3527FB491}"/>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5345DF62-A0DB-2442-91C5-D1C57F50B94E}"/>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08D0E861-C846-C64D-85F0-0205A23434E8}"/>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18E850E7-19BA-1640-A962-87CBC163C2EF}"/>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180">
              <a:extLst>
                <a:ext uri="{FF2B5EF4-FFF2-40B4-BE49-F238E27FC236}">
                  <a16:creationId xmlns:a16="http://schemas.microsoft.com/office/drawing/2014/main" id="{A1B20D3C-3CEB-5E40-B6E2-D2B6FA425332}"/>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4457A338-F807-1D4E-AF13-E909F46DD7C4}"/>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5A277EF4-BC25-0A4F-8C1B-F7DB19BC9495}"/>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884C3753-5126-F041-984B-35511653FEC4}"/>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627DC661-4473-EB4B-9B2D-AFB8FBE72C5D}"/>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BF9E80EF-7C35-1446-ABB1-64B3C107441E}"/>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954BFBED-2AFC-DC42-85FC-B0EF47BA7FE1}"/>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39F764DA-9E3C-EF42-A5AB-9E5A54E63E96}"/>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A3EB0B15-9007-774C-A1F9-5416D70AA2F8}"/>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5.2.1</a:t>
            </a:r>
            <a:endParaRPr lang="en-US" sz="1200" dirty="0"/>
          </a:p>
        </p:txBody>
      </p:sp>
      <p:pic>
        <p:nvPicPr>
          <p:cNvPr id="47" name="Picture 46">
            <a:extLst>
              <a:ext uri="{FF2B5EF4-FFF2-40B4-BE49-F238E27FC236}">
                <a16:creationId xmlns:a16="http://schemas.microsoft.com/office/drawing/2014/main" id="{667ADCA6-AAA7-1C4D-826B-0216AF090655}"/>
              </a:ext>
            </a:extLst>
          </p:cNvPr>
          <p:cNvPicPr>
            <a:picLocks noChangeAspect="1"/>
          </p:cNvPicPr>
          <p:nvPr/>
        </p:nvPicPr>
        <p:blipFill>
          <a:blip r:embed="rId5"/>
          <a:stretch>
            <a:fillRect/>
          </a:stretch>
        </p:blipFill>
        <p:spPr>
          <a:xfrm>
            <a:off x="390524" y="463153"/>
            <a:ext cx="991607" cy="945841"/>
          </a:xfrm>
          <a:prstGeom prst="rect">
            <a:avLst/>
          </a:prstGeom>
        </p:spPr>
      </p:pic>
      <p:sp>
        <p:nvSpPr>
          <p:cNvPr id="49" name="Rectangle 48">
            <a:extLst>
              <a:ext uri="{FF2B5EF4-FFF2-40B4-BE49-F238E27FC236}">
                <a16:creationId xmlns:a16="http://schemas.microsoft.com/office/drawing/2014/main" id="{08B0AABE-1E19-8941-8001-B4C17B9F1243}"/>
              </a:ext>
            </a:extLst>
          </p:cNvPr>
          <p:cNvSpPr/>
          <p:nvPr/>
        </p:nvSpPr>
        <p:spPr>
          <a:xfrm>
            <a:off x="3775114" y="6431554"/>
            <a:ext cx="3398760" cy="215444"/>
          </a:xfrm>
          <a:prstGeom prst="rect">
            <a:avLst/>
          </a:prstGeom>
        </p:spPr>
        <p:txBody>
          <a:bodyPr wrap="square">
            <a:spAutoFit/>
          </a:bodyPr>
          <a:lstStyle/>
          <a:p>
            <a:pPr algn="r"/>
            <a:r>
              <a:rPr lang="en-NZ" sz="800" i="1" dirty="0">
                <a:solidFill>
                  <a:schemeClr val="tx1">
                    <a:lumMod val="25000"/>
                    <a:lumOff val="75000"/>
                  </a:schemeClr>
                </a:solidFill>
              </a:rPr>
              <a:t>Photo: Aly Belkin @ Pivotal Labs</a:t>
            </a:r>
            <a:endParaRPr lang="en-US" sz="800" i="1" dirty="0">
              <a:solidFill>
                <a:schemeClr val="tx1">
                  <a:lumMod val="25000"/>
                  <a:lumOff val="75000"/>
                </a:schemeClr>
              </a:solidFill>
            </a:endParaRPr>
          </a:p>
        </p:txBody>
      </p:sp>
      <p:cxnSp>
        <p:nvCxnSpPr>
          <p:cNvPr id="50" name="Straight Connector 49">
            <a:extLst>
              <a:ext uri="{FF2B5EF4-FFF2-40B4-BE49-F238E27FC236}">
                <a16:creationId xmlns:a16="http://schemas.microsoft.com/office/drawing/2014/main" id="{9E20759E-9951-6442-ABCD-682B6F19C985}"/>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A5A1CA7-0544-F24D-A6E2-FC0823DAC802}"/>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a:t>
            </a:r>
          </a:p>
          <a:p>
            <a:pPr lvl="0">
              <a:spcAft>
                <a:spcPts val="2200"/>
              </a:spcAft>
            </a:pPr>
            <a:r>
              <a:rPr lang="en-US" sz="1000" dirty="0">
                <a:solidFill>
                  <a:schemeClr val="accent1"/>
                </a:solidFill>
              </a:rPr>
              <a:t>Materials: </a:t>
            </a:r>
            <a:r>
              <a:rPr lang="en-US" sz="1000" i="1" dirty="0">
                <a:solidFill>
                  <a:schemeClr val="accent1"/>
                </a:solidFill>
              </a:rPr>
              <a:t>Prototypes, post-its, sharpies, flipchart paper</a:t>
            </a:r>
          </a:p>
        </p:txBody>
      </p:sp>
      <p:grpSp>
        <p:nvGrpSpPr>
          <p:cNvPr id="52" name="Group 51">
            <a:extLst>
              <a:ext uri="{FF2B5EF4-FFF2-40B4-BE49-F238E27FC236}">
                <a16:creationId xmlns:a16="http://schemas.microsoft.com/office/drawing/2014/main" id="{256E9304-0689-0341-AEF7-4F7D01FCED0C}"/>
              </a:ext>
            </a:extLst>
          </p:cNvPr>
          <p:cNvGrpSpPr/>
          <p:nvPr/>
        </p:nvGrpSpPr>
        <p:grpSpPr>
          <a:xfrm>
            <a:off x="414768" y="1803007"/>
            <a:ext cx="373637" cy="297960"/>
            <a:chOff x="409362" y="2090841"/>
            <a:chExt cx="487634" cy="388868"/>
          </a:xfrm>
        </p:grpSpPr>
        <p:sp>
          <p:nvSpPr>
            <p:cNvPr id="53" name="Rectangle 52">
              <a:extLst>
                <a:ext uri="{FF2B5EF4-FFF2-40B4-BE49-F238E27FC236}">
                  <a16:creationId xmlns:a16="http://schemas.microsoft.com/office/drawing/2014/main" id="{2C9AD66F-6736-DE44-A5CF-01AFB99C25E0}"/>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a:extLst>
                <a:ext uri="{FF2B5EF4-FFF2-40B4-BE49-F238E27FC236}">
                  <a16:creationId xmlns:a16="http://schemas.microsoft.com/office/drawing/2014/main" id="{9E150652-CF1F-D440-95C5-C761B40C4D7C}"/>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E8F50E3-EAFD-1E4E-AE36-AB752571FC10}"/>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6" name="Picture 55">
            <a:extLst>
              <a:ext uri="{FF2B5EF4-FFF2-40B4-BE49-F238E27FC236}">
                <a16:creationId xmlns:a16="http://schemas.microsoft.com/office/drawing/2014/main" id="{69F466DF-1401-A141-A19C-A9F650E48ED7}"/>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7" name="Picture 56">
            <a:extLst>
              <a:ext uri="{FF2B5EF4-FFF2-40B4-BE49-F238E27FC236}">
                <a16:creationId xmlns:a16="http://schemas.microsoft.com/office/drawing/2014/main" id="{EE8921C3-6D10-9E41-84D5-D312ADE3282A}"/>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859340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Roadmap to implementation</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20</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489981"/>
            <a:ext cx="3389314" cy="2367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AU" sz="1000" dirty="0">
                <a:solidFill>
                  <a:schemeClr val="accent1"/>
                </a:solidFill>
              </a:rPr>
              <a:t>If there are multiple teams working on the same solution, you might like to suggest that some of them work together (depending on the number of participants in each team)</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Understand how the activities for implementation map across time</a:t>
            </a:r>
          </a:p>
          <a:p>
            <a:pPr marL="213750" indent="-213750">
              <a:spcAft>
                <a:spcPts val="400"/>
              </a:spcAft>
              <a:buFont typeface="Arial" panose="020B0604020202020204" pitchFamily="34" charset="0"/>
              <a:buChar char="•"/>
            </a:pPr>
            <a:r>
              <a:rPr lang="en-US" sz="1000" dirty="0">
                <a:solidFill>
                  <a:schemeClr val="accent1"/>
                </a:solidFill>
              </a:rPr>
              <a:t>Consider who will be responsible/accountable for activities, and what costs are involved</a:t>
            </a: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396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Give each solution team a sheet of flipchart paper, and ask them to draw up a table with six columns and one header row. This is best done up on the wall so that everyone can participate standing up around the room. This represents their team project timeline. </a:t>
            </a:r>
          </a:p>
          <a:p>
            <a:pPr marL="198900" indent="-198900">
              <a:spcAft>
                <a:spcPts val="200"/>
              </a:spcAft>
              <a:buFont typeface="+mj-lt"/>
              <a:buAutoNum type="arabicPeriod"/>
            </a:pPr>
            <a:r>
              <a:rPr lang="en-US" sz="1000" dirty="0">
                <a:solidFill>
                  <a:schemeClr val="accent1"/>
                </a:solidFill>
              </a:rPr>
              <a:t>The first column is for their five key solution features identified in Activity 6.2.1. Ask the teams to write their features on post-its and attach them, spaced equally, down the left side of the sheet. The remaining five columns are for the time horizons as follows:</a:t>
            </a:r>
          </a:p>
          <a:p>
            <a:pPr marL="656100" lvl="1" indent="-198900">
              <a:spcAft>
                <a:spcPts val="200"/>
              </a:spcAft>
              <a:buFont typeface="Arial" panose="020B0604020202020204" pitchFamily="34" charset="0"/>
              <a:buChar char="•"/>
            </a:pPr>
            <a:r>
              <a:rPr lang="en-US" sz="1000" dirty="0">
                <a:solidFill>
                  <a:schemeClr val="accent1"/>
                </a:solidFill>
              </a:rPr>
              <a:t>0 – 3 months</a:t>
            </a:r>
          </a:p>
          <a:p>
            <a:pPr marL="656100" lvl="1" indent="-198900">
              <a:spcAft>
                <a:spcPts val="200"/>
              </a:spcAft>
              <a:buFont typeface="Arial" panose="020B0604020202020204" pitchFamily="34" charset="0"/>
              <a:buChar char="•"/>
            </a:pPr>
            <a:r>
              <a:rPr lang="en-US" sz="1000" dirty="0">
                <a:solidFill>
                  <a:schemeClr val="accent1"/>
                </a:solidFill>
              </a:rPr>
              <a:t>3 – 6 months</a:t>
            </a:r>
          </a:p>
          <a:p>
            <a:pPr marL="656100" lvl="1" indent="-198900">
              <a:spcAft>
                <a:spcPts val="200"/>
              </a:spcAft>
              <a:buFont typeface="Arial" panose="020B0604020202020204" pitchFamily="34" charset="0"/>
              <a:buChar char="•"/>
            </a:pPr>
            <a:r>
              <a:rPr lang="en-US" sz="1000" dirty="0">
                <a:solidFill>
                  <a:schemeClr val="accent1"/>
                </a:solidFill>
              </a:rPr>
              <a:t>6 – 12 months</a:t>
            </a:r>
          </a:p>
          <a:p>
            <a:pPr marL="656100" lvl="1" indent="-198900">
              <a:spcAft>
                <a:spcPts val="200"/>
              </a:spcAft>
              <a:buFont typeface="Arial" panose="020B0604020202020204" pitchFamily="34" charset="0"/>
              <a:buChar char="•"/>
            </a:pPr>
            <a:r>
              <a:rPr lang="en-US" sz="1000" dirty="0">
                <a:solidFill>
                  <a:schemeClr val="accent1"/>
                </a:solidFill>
              </a:rPr>
              <a:t>1 – 2 years</a:t>
            </a:r>
          </a:p>
          <a:p>
            <a:pPr marL="656100" lvl="1" indent="-198900">
              <a:spcAft>
                <a:spcPts val="600"/>
              </a:spcAft>
              <a:buFont typeface="Arial" panose="020B0604020202020204" pitchFamily="34" charset="0"/>
              <a:buChar char="•"/>
            </a:pPr>
            <a:r>
              <a:rPr lang="en-US" sz="1000" dirty="0">
                <a:solidFill>
                  <a:schemeClr val="accent1"/>
                </a:solidFill>
              </a:rPr>
              <a:t>2 years +</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62249"/>
            <a:ext cx="3389314" cy="3396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3"/>
            </a:pPr>
            <a:r>
              <a:rPr lang="en-US" sz="1000" dirty="0">
                <a:solidFill>
                  <a:schemeClr val="accent1"/>
                </a:solidFill>
              </a:rPr>
              <a:t>Give the groups 30 minutes to take the activities that they identified in their implementation table (Activity 6.2.1), and work out where they fit across the project timeline. Explain that they might need to break the activities into smaller steps across the time horizons, and potentially add extra small activities as pre-requisites to others. It is best (though not essential) if teams stick to one colour post-it for this process.</a:t>
            </a:r>
          </a:p>
          <a:p>
            <a:pPr marL="228600" indent="-228600">
              <a:spcAft>
                <a:spcPts val="600"/>
              </a:spcAft>
              <a:buFont typeface="+mj-lt"/>
              <a:buAutoNum type="arabicPeriod" startAt="3"/>
            </a:pPr>
            <a:r>
              <a:rPr lang="en-AU" sz="1000" dirty="0">
                <a:solidFill>
                  <a:srgbClr val="1E4D59"/>
                </a:solidFill>
              </a:rPr>
              <a:t>Once the groups have filled in as much of their project roadmaps as possible, provide them with a new post-it colour. Ask them to spend the next 30 minutes looking at each of the activities in each horizon. For each one they will now write two things onto a new post-it:</a:t>
            </a:r>
          </a:p>
          <a:p>
            <a:pPr marL="685800" lvl="1" indent="-228600">
              <a:spcAft>
                <a:spcPts val="600"/>
              </a:spcAft>
              <a:buFont typeface="+mj-lt"/>
              <a:buAutoNum type="alphaLcParenR"/>
            </a:pPr>
            <a:r>
              <a:rPr lang="en-AU" sz="1000" dirty="0">
                <a:solidFill>
                  <a:srgbClr val="1E4D59"/>
                </a:solidFill>
              </a:rPr>
              <a:t>Who will own/lead the activity?</a:t>
            </a:r>
          </a:p>
          <a:p>
            <a:pPr marL="685800" lvl="1" indent="-228600">
              <a:spcAft>
                <a:spcPts val="600"/>
              </a:spcAft>
              <a:buFont typeface="+mj-lt"/>
              <a:buAutoNum type="alphaLcParenR"/>
            </a:pPr>
            <a:r>
              <a:rPr lang="en-AU" sz="1000" dirty="0">
                <a:solidFill>
                  <a:srgbClr val="1E4D59"/>
                </a:solidFill>
              </a:rPr>
              <a:t>What are the estimated costs involved?</a:t>
            </a:r>
          </a:p>
          <a:p>
            <a:pPr marL="228600" indent="-228600">
              <a:spcAft>
                <a:spcPts val="600"/>
              </a:spcAft>
              <a:buFont typeface="+mj-lt"/>
              <a:buAutoNum type="arabicPeriod" startAt="3"/>
            </a:pPr>
            <a:r>
              <a:rPr lang="en-US" sz="1000" dirty="0">
                <a:solidFill>
                  <a:schemeClr val="accent1"/>
                </a:solidFill>
              </a:rPr>
              <a:t>As a final step, have the groups read through each others’ project roadmaps to see what might be missing from their own, then add any new activities to their roadmaps as they see fit. </a:t>
            </a:r>
          </a:p>
        </p:txBody>
      </p:sp>
      <p:pic>
        <p:nvPicPr>
          <p:cNvPr id="18" name="Picture 17">
            <a:extLst>
              <a:ext uri="{FF2B5EF4-FFF2-40B4-BE49-F238E27FC236}">
                <a16:creationId xmlns:a16="http://schemas.microsoft.com/office/drawing/2014/main" id="{A0ADB41F-1288-8041-BF2E-8C60A90CBEBC}"/>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19" name="Picture 18">
            <a:extLst>
              <a:ext uri="{FF2B5EF4-FFF2-40B4-BE49-F238E27FC236}">
                <a16:creationId xmlns:a16="http://schemas.microsoft.com/office/drawing/2014/main" id="{9FD7B370-EC23-654C-B14B-76627F6CAE74}"/>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1" name="Picture 20">
            <a:extLst>
              <a:ext uri="{FF2B5EF4-FFF2-40B4-BE49-F238E27FC236}">
                <a16:creationId xmlns:a16="http://schemas.microsoft.com/office/drawing/2014/main" id="{C8BF9A66-FDAF-3F4C-927F-F8AA9C4827B7}"/>
              </a:ext>
            </a:extLst>
          </p:cNvPr>
          <p:cNvPicPr>
            <a:picLocks noChangeAspect="1"/>
          </p:cNvPicPr>
          <p:nvPr/>
        </p:nvPicPr>
        <p:blipFill>
          <a:blip r:embed="rId4"/>
          <a:stretch>
            <a:fillRect/>
          </a:stretch>
        </p:blipFill>
        <p:spPr>
          <a:xfrm>
            <a:off x="6907224" y="180515"/>
            <a:ext cx="261928" cy="206785"/>
          </a:xfrm>
          <a:prstGeom prst="rect">
            <a:avLst/>
          </a:prstGeom>
        </p:spPr>
      </p:pic>
      <p:sp>
        <p:nvSpPr>
          <p:cNvPr id="22" name="Rectangle 21">
            <a:extLst>
              <a:ext uri="{FF2B5EF4-FFF2-40B4-BE49-F238E27FC236}">
                <a16:creationId xmlns:a16="http://schemas.microsoft.com/office/drawing/2014/main" id="{B1E64B44-C709-E446-BB5A-4FA3CBB39AB9}"/>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3" name="Rectangle 22">
            <a:extLst>
              <a:ext uri="{FF2B5EF4-FFF2-40B4-BE49-F238E27FC236}">
                <a16:creationId xmlns:a16="http://schemas.microsoft.com/office/drawing/2014/main" id="{A18CE5D7-802B-1845-B469-CC1B05D84A4D}"/>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4" name="Group 23">
            <a:extLst>
              <a:ext uri="{FF2B5EF4-FFF2-40B4-BE49-F238E27FC236}">
                <a16:creationId xmlns:a16="http://schemas.microsoft.com/office/drawing/2014/main" id="{CBF23055-56EE-A545-BA82-B18442FE55F3}"/>
              </a:ext>
            </a:extLst>
          </p:cNvPr>
          <p:cNvGrpSpPr/>
          <p:nvPr/>
        </p:nvGrpSpPr>
        <p:grpSpPr>
          <a:xfrm>
            <a:off x="5797754" y="219189"/>
            <a:ext cx="883274" cy="165434"/>
            <a:chOff x="5797754" y="431068"/>
            <a:chExt cx="883274" cy="165434"/>
          </a:xfrm>
        </p:grpSpPr>
        <p:sp>
          <p:nvSpPr>
            <p:cNvPr id="25" name="Hexagon 180">
              <a:extLst>
                <a:ext uri="{FF2B5EF4-FFF2-40B4-BE49-F238E27FC236}">
                  <a16:creationId xmlns:a16="http://schemas.microsoft.com/office/drawing/2014/main" id="{1B951A24-2CCD-7F4A-990D-2DAEC85A1A8D}"/>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Hexagon 180">
              <a:extLst>
                <a:ext uri="{FF2B5EF4-FFF2-40B4-BE49-F238E27FC236}">
                  <a16:creationId xmlns:a16="http://schemas.microsoft.com/office/drawing/2014/main" id="{19B27AD6-D429-DB40-8141-71FE25F6BF6F}"/>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Hexagon 180">
              <a:extLst>
                <a:ext uri="{FF2B5EF4-FFF2-40B4-BE49-F238E27FC236}">
                  <a16:creationId xmlns:a16="http://schemas.microsoft.com/office/drawing/2014/main" id="{85EDBAE9-EB9C-A94C-8000-BA790672C551}"/>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180">
              <a:extLst>
                <a:ext uri="{FF2B5EF4-FFF2-40B4-BE49-F238E27FC236}">
                  <a16:creationId xmlns:a16="http://schemas.microsoft.com/office/drawing/2014/main" id="{A8880D86-67D8-5F44-88F8-4CA1CF1D3FD1}"/>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9" name="Rectangle 28">
            <a:extLst>
              <a:ext uri="{FF2B5EF4-FFF2-40B4-BE49-F238E27FC236}">
                <a16:creationId xmlns:a16="http://schemas.microsoft.com/office/drawing/2014/main" id="{09C887B6-EC76-7B40-A48E-9FEAAFE38CF8}"/>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33D045C3-CE6A-1241-A797-005C2A2C9E63}"/>
              </a:ext>
            </a:extLst>
          </p:cNvPr>
          <p:cNvGrpSpPr/>
          <p:nvPr/>
        </p:nvGrpSpPr>
        <p:grpSpPr>
          <a:xfrm>
            <a:off x="5797754" y="219189"/>
            <a:ext cx="879331" cy="160053"/>
            <a:chOff x="5797754" y="219189"/>
            <a:chExt cx="879331" cy="160053"/>
          </a:xfrm>
        </p:grpSpPr>
        <p:sp>
          <p:nvSpPr>
            <p:cNvPr id="31" name="TextBox 30">
              <a:extLst>
                <a:ext uri="{FF2B5EF4-FFF2-40B4-BE49-F238E27FC236}">
                  <a16:creationId xmlns:a16="http://schemas.microsoft.com/office/drawing/2014/main" id="{2E18C26D-D46C-A646-8AFB-4236AD2EB753}"/>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2" name="TextBox 31">
              <a:extLst>
                <a:ext uri="{FF2B5EF4-FFF2-40B4-BE49-F238E27FC236}">
                  <a16:creationId xmlns:a16="http://schemas.microsoft.com/office/drawing/2014/main" id="{30DD002B-AFDA-EE47-8FB4-D998489D7F97}"/>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3" name="TextBox 32">
              <a:extLst>
                <a:ext uri="{FF2B5EF4-FFF2-40B4-BE49-F238E27FC236}">
                  <a16:creationId xmlns:a16="http://schemas.microsoft.com/office/drawing/2014/main" id="{061BD60F-E4A4-0C41-9801-1FD416DA9885}"/>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4" name="TextBox 33">
              <a:extLst>
                <a:ext uri="{FF2B5EF4-FFF2-40B4-BE49-F238E27FC236}">
                  <a16:creationId xmlns:a16="http://schemas.microsoft.com/office/drawing/2014/main" id="{9A7976EF-36BE-A14E-9D8E-59D403FE010A}"/>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35" name="Rectangle 34">
            <a:extLst>
              <a:ext uri="{FF2B5EF4-FFF2-40B4-BE49-F238E27FC236}">
                <a16:creationId xmlns:a16="http://schemas.microsoft.com/office/drawing/2014/main" id="{DE3C9486-D8D6-304D-BF48-1AE780A04DF3}"/>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6.3.1</a:t>
            </a:r>
            <a:endParaRPr lang="en-US" sz="1200" dirty="0"/>
          </a:p>
        </p:txBody>
      </p:sp>
      <p:pic>
        <p:nvPicPr>
          <p:cNvPr id="36" name="Picture 35">
            <a:extLst>
              <a:ext uri="{FF2B5EF4-FFF2-40B4-BE49-F238E27FC236}">
                <a16:creationId xmlns:a16="http://schemas.microsoft.com/office/drawing/2014/main" id="{AD9B7B04-20E1-D747-98F0-94DDB14E5727}"/>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37" name="Straight Connector 36">
            <a:extLst>
              <a:ext uri="{FF2B5EF4-FFF2-40B4-BE49-F238E27FC236}">
                <a16:creationId xmlns:a16="http://schemas.microsoft.com/office/drawing/2014/main" id="{F034E974-F663-1B4A-B7F6-A3B2917EE157}"/>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81EAB5F-3D54-DF41-9C9F-3B1B40B81F0C}"/>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a:t>
            </a:r>
          </a:p>
          <a:p>
            <a:pPr lvl="0">
              <a:spcAft>
                <a:spcPts val="2200"/>
              </a:spcAft>
            </a:pPr>
            <a:r>
              <a:rPr lang="en-US" sz="1000" dirty="0">
                <a:solidFill>
                  <a:schemeClr val="accent1"/>
                </a:solidFill>
              </a:rPr>
              <a:t>Materials: </a:t>
            </a:r>
            <a:r>
              <a:rPr lang="en-US" sz="1000" i="1" dirty="0">
                <a:solidFill>
                  <a:schemeClr val="accent1"/>
                </a:solidFill>
              </a:rPr>
              <a:t>Flipchart paper, sharpies, post-its</a:t>
            </a:r>
          </a:p>
        </p:txBody>
      </p:sp>
      <p:grpSp>
        <p:nvGrpSpPr>
          <p:cNvPr id="39" name="Group 38">
            <a:extLst>
              <a:ext uri="{FF2B5EF4-FFF2-40B4-BE49-F238E27FC236}">
                <a16:creationId xmlns:a16="http://schemas.microsoft.com/office/drawing/2014/main" id="{7669FA86-381B-B044-A473-82ABEF6B9762}"/>
              </a:ext>
            </a:extLst>
          </p:cNvPr>
          <p:cNvGrpSpPr/>
          <p:nvPr/>
        </p:nvGrpSpPr>
        <p:grpSpPr>
          <a:xfrm>
            <a:off x="414768" y="1803007"/>
            <a:ext cx="373637" cy="297960"/>
            <a:chOff x="409362" y="2090841"/>
            <a:chExt cx="487634" cy="388868"/>
          </a:xfrm>
          <a:solidFill>
            <a:schemeClr val="accent1"/>
          </a:solidFill>
        </p:grpSpPr>
        <p:sp>
          <p:nvSpPr>
            <p:cNvPr id="40" name="Rectangle 39">
              <a:extLst>
                <a:ext uri="{FF2B5EF4-FFF2-40B4-BE49-F238E27FC236}">
                  <a16:creationId xmlns:a16="http://schemas.microsoft.com/office/drawing/2014/main" id="{BBD7E57C-327A-EB44-BC51-EFA758DA5AFC}"/>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40">
              <a:extLst>
                <a:ext uri="{FF2B5EF4-FFF2-40B4-BE49-F238E27FC236}">
                  <a16:creationId xmlns:a16="http://schemas.microsoft.com/office/drawing/2014/main" id="{1C4B5EF2-F9FB-6A4D-AEE3-7917F8418030}"/>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CEA7C13-E1B7-4148-87A4-C6B3FA944143}"/>
                </a:ext>
              </a:extLst>
            </p:cNvPr>
            <p:cNvSpPr/>
            <p:nvPr/>
          </p:nvSpPr>
          <p:spPr>
            <a:xfrm>
              <a:off x="587587" y="2246388"/>
              <a:ext cx="129370" cy="23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Picture 42">
            <a:extLst>
              <a:ext uri="{FF2B5EF4-FFF2-40B4-BE49-F238E27FC236}">
                <a16:creationId xmlns:a16="http://schemas.microsoft.com/office/drawing/2014/main" id="{2A606621-4A9B-DA49-A058-9509E3A54422}"/>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4" name="Picture 43">
            <a:extLst>
              <a:ext uri="{FF2B5EF4-FFF2-40B4-BE49-F238E27FC236}">
                <a16:creationId xmlns:a16="http://schemas.microsoft.com/office/drawing/2014/main" id="{49791E22-8C58-B140-9A0B-7CA1BA73415F}"/>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287562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667DE8D-5863-A544-9799-CB1A561BA067}"/>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21</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37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You need to understand what is already happening in your implementation environment to reduce the likelihood of duplication and any resulting inefficiencies. It is also a good idea to identify up front any possible barriers you can foresee, as this highlights where extra time, energy, resource or budget might be required.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75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These activities should be completed once the roadmap has been developed.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6.4</a:t>
            </a:r>
            <a:br>
              <a:rPr lang="en-US" sz="5400" b="1" dirty="0">
                <a:solidFill>
                  <a:srgbClr val="1E4D59"/>
                </a:solidFill>
                <a:ea typeface="+mn-ea"/>
                <a:cs typeface="Gill Sans Nova Ultra Bold" panose="020F0502020204030204" pitchFamily="34" charset="0"/>
              </a:rPr>
            </a:br>
            <a:r>
              <a:rPr lang="en-AU" sz="2800" b="1" dirty="0">
                <a:solidFill>
                  <a:schemeClr val="accent1"/>
                </a:solidFill>
                <a:ea typeface="+mn-ea"/>
                <a:cs typeface="Gill Sans Nova Ultra Bold" panose="020F0502020204030204" pitchFamily="34" charset="0"/>
              </a:rPr>
              <a:t>Understand the implementation environment</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664EA8F2-273E-C543-8B33-0A31DF8BB838}"/>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C24B24DD-F1E9-CF49-8D4D-05B1224EAA6E}"/>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0D6E371B-52FE-1644-BD0A-4C4546F28AAD}"/>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F92B6276-0CE1-D241-A0DB-4D64225A3FBD}"/>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746FB53B-E6E1-A641-A48C-19F38A114070}"/>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78418CB9-315C-614B-96AE-983FDB084022}"/>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167C8477-BF79-0847-9977-63FCE2637F50}"/>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CBAD1C80-16C4-D94D-BA3A-E398666C43C1}"/>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7" name="Picture 36">
            <a:extLst>
              <a:ext uri="{FF2B5EF4-FFF2-40B4-BE49-F238E27FC236}">
                <a16:creationId xmlns:a16="http://schemas.microsoft.com/office/drawing/2014/main" id="{F5B20D02-BC5E-354C-8E7B-67F9EEA2930F}"/>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5518846E-6FC5-824B-8984-361236314A6C}"/>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D020DA0D-F564-AC49-A9F2-65E38AE5DCB0}"/>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FEE61AD0-9DF6-7F46-BBD6-D83DBBEDC95E}"/>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F88ADA47-E291-1640-B88C-0172A0798CE6}"/>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5A68F0C2-1D23-0D4C-80DE-7A3F1180824D}"/>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E7B42AC0-B3AA-A442-BA47-576A43E02727}"/>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2F883057-5D44-4A4E-80C2-9592981AA126}"/>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91B56BA5-80AE-3147-8473-41A214653098}"/>
              </a:ext>
            </a:extLst>
          </p:cNvPr>
          <p:cNvSpPr/>
          <p:nvPr/>
        </p:nvSpPr>
        <p:spPr>
          <a:xfrm>
            <a:off x="323837" y="5392495"/>
            <a:ext cx="6912000" cy="1962462"/>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2D1A4E8-CCA5-964A-AA7C-3BE3C525C1F3}"/>
              </a:ext>
            </a:extLst>
          </p:cNvPr>
          <p:cNvSpPr/>
          <p:nvPr/>
        </p:nvSpPr>
        <p:spPr>
          <a:xfrm>
            <a:off x="978491" y="5082339"/>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89263A91-D851-FD49-8299-83B095F6143C}"/>
              </a:ext>
            </a:extLst>
          </p:cNvPr>
          <p:cNvPicPr>
            <a:picLocks noChangeAspect="1"/>
          </p:cNvPicPr>
          <p:nvPr/>
        </p:nvPicPr>
        <p:blipFill>
          <a:blip r:embed="rId5"/>
          <a:stretch>
            <a:fillRect/>
          </a:stretch>
        </p:blipFill>
        <p:spPr>
          <a:xfrm>
            <a:off x="390524" y="4914431"/>
            <a:ext cx="587967" cy="560830"/>
          </a:xfrm>
          <a:prstGeom prst="rect">
            <a:avLst/>
          </a:prstGeom>
        </p:spPr>
      </p:pic>
      <p:sp>
        <p:nvSpPr>
          <p:cNvPr id="52" name="Rectangle 51">
            <a:extLst>
              <a:ext uri="{FF2B5EF4-FFF2-40B4-BE49-F238E27FC236}">
                <a16:creationId xmlns:a16="http://schemas.microsoft.com/office/drawing/2014/main" id="{B2878D64-32B1-9543-9072-F6890E12CEAF}"/>
              </a:ext>
            </a:extLst>
          </p:cNvPr>
          <p:cNvSpPr/>
          <p:nvPr/>
        </p:nvSpPr>
        <p:spPr>
          <a:xfrm>
            <a:off x="978491"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6.4.1 Challenges</a:t>
            </a:r>
          </a:p>
        </p:txBody>
      </p:sp>
      <p:sp>
        <p:nvSpPr>
          <p:cNvPr id="53" name="Rectangle 52">
            <a:extLst>
              <a:ext uri="{FF2B5EF4-FFF2-40B4-BE49-F238E27FC236}">
                <a16:creationId xmlns:a16="http://schemas.microsoft.com/office/drawing/2014/main" id="{204EFBEC-B5DF-AB43-A1CC-BA1C076B99D8}"/>
              </a:ext>
            </a:extLst>
          </p:cNvPr>
          <p:cNvSpPr/>
          <p:nvPr/>
        </p:nvSpPr>
        <p:spPr>
          <a:xfrm>
            <a:off x="1275723"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30 minutes</a:t>
            </a:r>
          </a:p>
        </p:txBody>
      </p:sp>
      <p:sp>
        <p:nvSpPr>
          <p:cNvPr id="54" name="Rectangle 53">
            <a:extLst>
              <a:ext uri="{FF2B5EF4-FFF2-40B4-BE49-F238E27FC236}">
                <a16:creationId xmlns:a16="http://schemas.microsoft.com/office/drawing/2014/main" id="{C7E69273-47FF-2549-AA30-7386BA9254BE}"/>
              </a:ext>
            </a:extLst>
          </p:cNvPr>
          <p:cNvSpPr/>
          <p:nvPr/>
        </p:nvSpPr>
        <p:spPr>
          <a:xfrm>
            <a:off x="4232786" y="5597433"/>
            <a:ext cx="2934775"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0" bIns="144000" rtlCol="0" anchor="t" anchorCtr="0">
            <a:spAutoFit/>
          </a:bodyPr>
          <a:lstStyle/>
          <a:p>
            <a:r>
              <a:rPr lang="en-US" sz="900" b="1" dirty="0">
                <a:solidFill>
                  <a:schemeClr val="accent1"/>
                </a:solidFill>
              </a:rPr>
              <a:t>6.4.2 What is already happening in our community?</a:t>
            </a:r>
          </a:p>
        </p:txBody>
      </p:sp>
      <p:sp>
        <p:nvSpPr>
          <p:cNvPr id="55" name="Rectangle 54">
            <a:extLst>
              <a:ext uri="{FF2B5EF4-FFF2-40B4-BE49-F238E27FC236}">
                <a16:creationId xmlns:a16="http://schemas.microsoft.com/office/drawing/2014/main" id="{45F85AC2-5A19-1845-962A-9244FAFE1C32}"/>
              </a:ext>
            </a:extLst>
          </p:cNvPr>
          <p:cNvSpPr/>
          <p:nvPr/>
        </p:nvSpPr>
        <p:spPr>
          <a:xfrm>
            <a:off x="4543780"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20 minutes</a:t>
            </a:r>
          </a:p>
        </p:txBody>
      </p:sp>
      <p:grpSp>
        <p:nvGrpSpPr>
          <p:cNvPr id="56" name="Group 55">
            <a:extLst>
              <a:ext uri="{FF2B5EF4-FFF2-40B4-BE49-F238E27FC236}">
                <a16:creationId xmlns:a16="http://schemas.microsoft.com/office/drawing/2014/main" id="{E5264BF1-81C5-9343-9956-3BA14A92FA2B}"/>
              </a:ext>
            </a:extLst>
          </p:cNvPr>
          <p:cNvGrpSpPr/>
          <p:nvPr/>
        </p:nvGrpSpPr>
        <p:grpSpPr>
          <a:xfrm>
            <a:off x="1081211" y="5924614"/>
            <a:ext cx="230064" cy="477441"/>
            <a:chOff x="1081211" y="7990281"/>
            <a:chExt cx="230064" cy="477441"/>
          </a:xfrm>
        </p:grpSpPr>
        <p:sp>
          <p:nvSpPr>
            <p:cNvPr id="57" name="Rectangle 56">
              <a:extLst>
                <a:ext uri="{FF2B5EF4-FFF2-40B4-BE49-F238E27FC236}">
                  <a16:creationId xmlns:a16="http://schemas.microsoft.com/office/drawing/2014/main" id="{71BF3209-7512-C04E-8B6B-482ED91C7DCB}"/>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96125714-CE3A-EC4B-B329-CA556757CCF3}"/>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B329C827-278D-0344-9F22-C7A1A8721359}"/>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a16="http://schemas.microsoft.com/office/drawing/2014/main" id="{5794B02E-D295-2042-A362-775C96E58499}"/>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61" name="Group 60">
            <a:extLst>
              <a:ext uri="{FF2B5EF4-FFF2-40B4-BE49-F238E27FC236}">
                <a16:creationId xmlns:a16="http://schemas.microsoft.com/office/drawing/2014/main" id="{93CBBCD3-0B3A-8F42-8651-078BA704A5E2}"/>
              </a:ext>
            </a:extLst>
          </p:cNvPr>
          <p:cNvGrpSpPr/>
          <p:nvPr/>
        </p:nvGrpSpPr>
        <p:grpSpPr>
          <a:xfrm>
            <a:off x="4349810" y="5924614"/>
            <a:ext cx="230064" cy="477441"/>
            <a:chOff x="1081211" y="7990281"/>
            <a:chExt cx="230064" cy="477441"/>
          </a:xfrm>
        </p:grpSpPr>
        <p:sp>
          <p:nvSpPr>
            <p:cNvPr id="62" name="Rectangle 61">
              <a:extLst>
                <a:ext uri="{FF2B5EF4-FFF2-40B4-BE49-F238E27FC236}">
                  <a16:creationId xmlns:a16="http://schemas.microsoft.com/office/drawing/2014/main" id="{DB57A18E-E9B3-274A-8F5E-E21C92B871F8}"/>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a:extLst>
                <a:ext uri="{FF2B5EF4-FFF2-40B4-BE49-F238E27FC236}">
                  <a16:creationId xmlns:a16="http://schemas.microsoft.com/office/drawing/2014/main" id="{1DD56F0F-78B4-0645-94B2-7A3AE5F24AA3}"/>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679F50EE-FF54-5541-89DF-9A4A0BA8065B}"/>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a:extLst>
                <a:ext uri="{FF2B5EF4-FFF2-40B4-BE49-F238E27FC236}">
                  <a16:creationId xmlns:a16="http://schemas.microsoft.com/office/drawing/2014/main" id="{B6F00168-9901-7A41-8B40-D1E321BD9F47}"/>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73" name="Picture 72">
            <a:extLst>
              <a:ext uri="{FF2B5EF4-FFF2-40B4-BE49-F238E27FC236}">
                <a16:creationId xmlns:a16="http://schemas.microsoft.com/office/drawing/2014/main" id="{142E2B95-5890-C942-850F-845AF60706E0}"/>
              </a:ext>
            </a:extLst>
          </p:cNvPr>
          <p:cNvPicPr>
            <a:picLocks noChangeAspect="1"/>
          </p:cNvPicPr>
          <p:nvPr/>
        </p:nvPicPr>
        <p:blipFill>
          <a:blip r:embed="rId7"/>
          <a:stretch>
            <a:fillRect/>
          </a:stretch>
        </p:blipFill>
        <p:spPr>
          <a:xfrm>
            <a:off x="454370" y="1657171"/>
            <a:ext cx="1003300" cy="762000"/>
          </a:xfrm>
          <a:prstGeom prst="rect">
            <a:avLst/>
          </a:prstGeom>
        </p:spPr>
      </p:pic>
      <p:grpSp>
        <p:nvGrpSpPr>
          <p:cNvPr id="47" name="Group 46">
            <a:extLst>
              <a:ext uri="{FF2B5EF4-FFF2-40B4-BE49-F238E27FC236}">
                <a16:creationId xmlns:a16="http://schemas.microsoft.com/office/drawing/2014/main" id="{C3BD1345-9363-5242-810F-FCD8E101C885}"/>
              </a:ext>
            </a:extLst>
          </p:cNvPr>
          <p:cNvGrpSpPr/>
          <p:nvPr/>
        </p:nvGrpSpPr>
        <p:grpSpPr>
          <a:xfrm>
            <a:off x="390131" y="6765018"/>
            <a:ext cx="6762365" cy="470792"/>
            <a:chOff x="390131" y="6482901"/>
            <a:chExt cx="6762365" cy="470792"/>
          </a:xfrm>
        </p:grpSpPr>
        <p:pic>
          <p:nvPicPr>
            <p:cNvPr id="66" name="Picture 65">
              <a:extLst>
                <a:ext uri="{FF2B5EF4-FFF2-40B4-BE49-F238E27FC236}">
                  <a16:creationId xmlns:a16="http://schemas.microsoft.com/office/drawing/2014/main" id="{A1C840CB-F420-2A47-AFDF-3F335F5386DA}"/>
                </a:ext>
              </a:extLst>
            </p:cNvPr>
            <p:cNvPicPr>
              <a:picLocks noChangeAspect="1"/>
            </p:cNvPicPr>
            <p:nvPr/>
          </p:nvPicPr>
          <p:blipFill>
            <a:blip r:embed="rId6"/>
            <a:stretch>
              <a:fillRect/>
            </a:stretch>
          </p:blipFill>
          <p:spPr>
            <a:xfrm>
              <a:off x="493850" y="6737793"/>
              <a:ext cx="215900" cy="215900"/>
            </a:xfrm>
            <a:prstGeom prst="rect">
              <a:avLst/>
            </a:prstGeom>
          </p:spPr>
        </p:pic>
        <p:sp>
          <p:nvSpPr>
            <p:cNvPr id="67" name="Rectangle 66">
              <a:extLst>
                <a:ext uri="{FF2B5EF4-FFF2-40B4-BE49-F238E27FC236}">
                  <a16:creationId xmlns:a16="http://schemas.microsoft.com/office/drawing/2014/main" id="{EBC2250C-C49F-FE43-9108-6F675CBAF06B}"/>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6.4 activities</a:t>
              </a:r>
            </a:p>
          </p:txBody>
        </p:sp>
        <p:sp>
          <p:nvSpPr>
            <p:cNvPr id="68" name="Rectangle 67">
              <a:extLst>
                <a:ext uri="{FF2B5EF4-FFF2-40B4-BE49-F238E27FC236}">
                  <a16:creationId xmlns:a16="http://schemas.microsoft.com/office/drawing/2014/main" id="{7F27E2F6-3AA4-B340-B66B-161E19216F0D}"/>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10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50 minutes</a:t>
              </a:r>
            </a:p>
          </p:txBody>
        </p:sp>
        <p:cxnSp>
          <p:nvCxnSpPr>
            <p:cNvPr id="70" name="Straight Connector 69">
              <a:extLst>
                <a:ext uri="{FF2B5EF4-FFF2-40B4-BE49-F238E27FC236}">
                  <a16:creationId xmlns:a16="http://schemas.microsoft.com/office/drawing/2014/main" id="{1C6FD2C1-A9AA-9D42-9065-D18560848F6B}"/>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88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Challenges</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22</a:t>
            </a:fld>
            <a:endParaRPr lang="en-US" dirty="0"/>
          </a:p>
        </p:txBody>
      </p:sp>
      <p:sp>
        <p:nvSpPr>
          <p:cNvPr id="18" name="Rectangle 17">
            <a:extLst>
              <a:ext uri="{FF2B5EF4-FFF2-40B4-BE49-F238E27FC236}">
                <a16:creationId xmlns:a16="http://schemas.microsoft.com/office/drawing/2014/main" id="{388818D5-128B-F348-9DD2-2F1ABC5E1952}"/>
              </a:ext>
            </a:extLst>
          </p:cNvPr>
          <p:cNvSpPr/>
          <p:nvPr/>
        </p:nvSpPr>
        <p:spPr>
          <a:xfrm>
            <a:off x="390525" y="3482059"/>
            <a:ext cx="3389314" cy="2213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Make sure groups know that they are trying to identify all possible challenges, and not just voting for the most significant ones</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Identify what challenges might stand between today’s situation and the ideal future once the solution is implemented.</a:t>
            </a:r>
          </a:p>
          <a:p>
            <a:pPr marL="213750" indent="-213750">
              <a:spcAft>
                <a:spcPts val="400"/>
              </a:spcAft>
              <a:buFont typeface="Arial" panose="020B0604020202020204" pitchFamily="34" charset="0"/>
              <a:buChar char="•"/>
            </a:pPr>
            <a:endParaRPr lang="en-US" sz="1000" dirty="0">
              <a:solidFill>
                <a:schemeClr val="accent1"/>
              </a:solidFill>
            </a:endParaRPr>
          </a:p>
        </p:txBody>
      </p:sp>
      <p:sp>
        <p:nvSpPr>
          <p:cNvPr id="19" name="Rectangle 18">
            <a:extLst>
              <a:ext uri="{FF2B5EF4-FFF2-40B4-BE49-F238E27FC236}">
                <a16:creationId xmlns:a16="http://schemas.microsoft.com/office/drawing/2014/main" id="{3BB07F09-6701-BE4D-B4A9-00E435B211DC}"/>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With each of the roadmaps for implementation still on display (from Activity 6.3.1), give each group a set of 15 coloured sticky dots.</a:t>
            </a:r>
          </a:p>
          <a:p>
            <a:pPr marL="198900" indent="-198900">
              <a:spcAft>
                <a:spcPts val="600"/>
              </a:spcAft>
              <a:buFont typeface="+mj-lt"/>
              <a:buAutoNum type="arabicPeriod"/>
            </a:pPr>
            <a:r>
              <a:rPr lang="en-US" sz="1000" dirty="0">
                <a:solidFill>
                  <a:schemeClr val="accent1"/>
                </a:solidFill>
              </a:rPr>
              <a:t>Explain that they are to use these dots to identify possible challenges on their roadmap.</a:t>
            </a:r>
          </a:p>
          <a:p>
            <a:pPr marL="198900" indent="-198900">
              <a:spcAft>
                <a:spcPts val="600"/>
              </a:spcAft>
              <a:buFont typeface="+mj-lt"/>
              <a:buAutoNum type="arabicPeriod"/>
            </a:pPr>
            <a:r>
              <a:rPr lang="en-US" sz="1000" dirty="0">
                <a:solidFill>
                  <a:schemeClr val="accent1"/>
                </a:solidFill>
              </a:rPr>
              <a:t>The groups should think critically about their roadmap, and hold a discussion about which activities will be particularly difficult. The difficulty could be linked to many different factors, which could include:</a:t>
            </a:r>
          </a:p>
          <a:p>
            <a:pPr marL="685800" lvl="1" indent="-228600">
              <a:spcAft>
                <a:spcPts val="600"/>
              </a:spcAft>
              <a:buFont typeface="+mj-lt"/>
              <a:buAutoNum type="alphaLcParenR"/>
            </a:pPr>
            <a:r>
              <a:rPr lang="en-US" sz="1000" dirty="0">
                <a:solidFill>
                  <a:schemeClr val="accent1"/>
                </a:solidFill>
              </a:rPr>
              <a:t>Funding / investment required</a:t>
            </a:r>
          </a:p>
          <a:p>
            <a:pPr marL="685800" lvl="1" indent="-228600">
              <a:spcAft>
                <a:spcPts val="600"/>
              </a:spcAft>
              <a:buFont typeface="+mj-lt"/>
              <a:buAutoNum type="alphaLcParenR"/>
            </a:pPr>
            <a:r>
              <a:rPr lang="en-US" sz="1000" dirty="0">
                <a:solidFill>
                  <a:schemeClr val="accent1"/>
                </a:solidFill>
              </a:rPr>
              <a:t>Legislation / regulation (government approval)</a:t>
            </a:r>
          </a:p>
          <a:p>
            <a:pPr marL="685800" lvl="1" indent="-228600">
              <a:spcAft>
                <a:spcPts val="600"/>
              </a:spcAft>
              <a:buFont typeface="+mj-lt"/>
              <a:buAutoNum type="alphaLcParenR"/>
            </a:pPr>
            <a:r>
              <a:rPr lang="en-US" sz="1000" dirty="0">
                <a:solidFill>
                  <a:schemeClr val="accent1"/>
                </a:solidFill>
              </a:rPr>
              <a:t>The cultural shift required</a:t>
            </a:r>
          </a:p>
          <a:p>
            <a:pPr marL="685800" lvl="1" indent="-228600">
              <a:spcAft>
                <a:spcPts val="600"/>
              </a:spcAft>
              <a:buFont typeface="+mj-lt"/>
              <a:buAutoNum type="alphaLcParenR"/>
            </a:pPr>
            <a:r>
              <a:rPr lang="en-US" sz="1000" dirty="0">
                <a:solidFill>
                  <a:schemeClr val="accent1"/>
                </a:solidFill>
              </a:rPr>
              <a:t>Resourcing / labour force</a:t>
            </a:r>
          </a:p>
          <a:p>
            <a:pPr marL="685800" lvl="1" indent="-228600">
              <a:spcAft>
                <a:spcPts val="600"/>
              </a:spcAft>
              <a:buFont typeface="+mj-lt"/>
              <a:buAutoNum type="alphaLcParenR"/>
            </a:pPr>
            <a:r>
              <a:rPr lang="en-US" sz="1000" dirty="0">
                <a:solidFill>
                  <a:schemeClr val="accent1"/>
                </a:solidFill>
              </a:rPr>
              <a:t>Logistics</a:t>
            </a:r>
          </a:p>
          <a:p>
            <a:pPr marL="685800" lvl="1" indent="-228600">
              <a:spcAft>
                <a:spcPts val="600"/>
              </a:spcAft>
              <a:buFont typeface="+mj-lt"/>
              <a:buAutoNum type="alphaLcParenR"/>
            </a:pPr>
            <a:r>
              <a:rPr lang="en-US" sz="1000" dirty="0">
                <a:solidFill>
                  <a:schemeClr val="accent1"/>
                </a:solidFill>
              </a:rPr>
              <a:t>The behaviour change required </a:t>
            </a:r>
          </a:p>
        </p:txBody>
      </p:sp>
      <p:sp>
        <p:nvSpPr>
          <p:cNvPr id="21" name="Rectangle 20">
            <a:extLst>
              <a:ext uri="{FF2B5EF4-FFF2-40B4-BE49-F238E27FC236}">
                <a16:creationId xmlns:a16="http://schemas.microsoft.com/office/drawing/2014/main" id="{DDA80F63-9853-D44D-8A3E-DA0472D7A80F}"/>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600"/>
              </a:spcAft>
              <a:buFont typeface="+mj-lt"/>
              <a:buAutoNum type="arabicPeriod" startAt="4"/>
            </a:pPr>
            <a:r>
              <a:rPr lang="en-AU" sz="1000" dirty="0">
                <a:solidFill>
                  <a:srgbClr val="1E4D59"/>
                </a:solidFill>
              </a:rPr>
              <a:t>Give the groups 15 minutes to discuss among themselves where the potential challenges are, and use the sticky dots to identify them on the post-its. Make sure to clarify that this is not a voting process, and that groups can use as many or as few dots as they feel is appropriate.</a:t>
            </a:r>
          </a:p>
          <a:p>
            <a:pPr marL="228600" lvl="0" indent="-228600">
              <a:spcAft>
                <a:spcPts val="600"/>
              </a:spcAft>
              <a:buFont typeface="+mj-lt"/>
              <a:buAutoNum type="arabicPeriod" startAt="4"/>
            </a:pPr>
            <a:r>
              <a:rPr lang="en-AU" sz="1000" dirty="0">
                <a:solidFill>
                  <a:srgbClr val="1E4D59"/>
                </a:solidFill>
              </a:rPr>
              <a:t>As groups are working, walk around the room and provide support, and remind them to consider the stakeholder rainbow and system map – what are the different levels of society and systems at play, and what challenges might come with each?</a:t>
            </a:r>
          </a:p>
          <a:p>
            <a:pPr marL="228600" lvl="0" indent="-228600">
              <a:spcAft>
                <a:spcPts val="600"/>
              </a:spcAft>
              <a:buFont typeface="+mj-lt"/>
              <a:buAutoNum type="arabicPeriod" startAt="4"/>
            </a:pPr>
            <a:r>
              <a:rPr lang="en-AU" sz="1000" dirty="0">
                <a:solidFill>
                  <a:srgbClr val="1E4D59"/>
                </a:solidFill>
              </a:rPr>
              <a:t>After the 15 minutes, ask one or two groups to share back to the room. Finish with a full room discussion and prompt with questions:</a:t>
            </a:r>
          </a:p>
          <a:p>
            <a:pPr marL="685800" lvl="1" indent="-228600">
              <a:spcAft>
                <a:spcPts val="600"/>
              </a:spcAft>
              <a:buFont typeface="+mj-lt"/>
              <a:buAutoNum type="alphaLcParenR"/>
            </a:pPr>
            <a:r>
              <a:rPr lang="en-NZ" sz="1000" i="1" dirty="0">
                <a:solidFill>
                  <a:schemeClr val="accent1"/>
                </a:solidFill>
              </a:rPr>
              <a:t>Which challenges seem more difficult to overcome than others? Why?</a:t>
            </a:r>
          </a:p>
          <a:p>
            <a:pPr marL="685800" lvl="1" indent="-228600">
              <a:spcAft>
                <a:spcPts val="600"/>
              </a:spcAft>
              <a:buFont typeface="+mj-lt"/>
              <a:buAutoNum type="alphaLcParenR"/>
            </a:pPr>
            <a:r>
              <a:rPr lang="en-AU" sz="1000" i="1" dirty="0">
                <a:solidFill>
                  <a:schemeClr val="accent1"/>
                </a:solidFill>
              </a:rPr>
              <a:t>How might we get around them or how might they be resolved?</a:t>
            </a:r>
          </a:p>
          <a:p>
            <a:pPr marL="685800" lvl="1" indent="-228600">
              <a:spcAft>
                <a:spcPts val="600"/>
              </a:spcAft>
              <a:buFont typeface="+mj-lt"/>
              <a:buAutoNum type="alphaLcParenR"/>
            </a:pPr>
            <a:r>
              <a:rPr lang="en-AU" sz="1000" i="1" dirty="0">
                <a:solidFill>
                  <a:schemeClr val="accent1"/>
                </a:solidFill>
              </a:rPr>
              <a:t>Who would we need to help us?</a:t>
            </a:r>
            <a:endParaRPr lang="en-AU" sz="1000" i="1" dirty="0">
              <a:solidFill>
                <a:srgbClr val="1E4D59"/>
              </a:solidFill>
            </a:endParaRPr>
          </a:p>
          <a:p>
            <a:pPr marL="228600" lvl="0" indent="-228600">
              <a:spcAft>
                <a:spcPts val="600"/>
              </a:spcAft>
              <a:buFont typeface="+mj-lt"/>
              <a:buAutoNum type="arabicPeriod" startAt="4"/>
            </a:pPr>
            <a:endParaRPr lang="en-AU" sz="1000" dirty="0">
              <a:solidFill>
                <a:srgbClr val="1E4D59"/>
              </a:solidFill>
            </a:endParaRPr>
          </a:p>
        </p:txBody>
      </p:sp>
      <p:pic>
        <p:nvPicPr>
          <p:cNvPr id="20" name="Picture 19">
            <a:extLst>
              <a:ext uri="{FF2B5EF4-FFF2-40B4-BE49-F238E27FC236}">
                <a16:creationId xmlns:a16="http://schemas.microsoft.com/office/drawing/2014/main" id="{610FE543-397E-7B4D-AD47-6F14CE8EC2CC}"/>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F77AAE90-224A-0747-94FF-EE330C4B86B5}"/>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5" name="Picture 24">
            <a:extLst>
              <a:ext uri="{FF2B5EF4-FFF2-40B4-BE49-F238E27FC236}">
                <a16:creationId xmlns:a16="http://schemas.microsoft.com/office/drawing/2014/main" id="{5A8CD27F-4AAB-EE49-9869-E7223AAD9816}"/>
              </a:ext>
            </a:extLst>
          </p:cNvPr>
          <p:cNvPicPr>
            <a:picLocks noChangeAspect="1"/>
          </p:cNvPicPr>
          <p:nvPr/>
        </p:nvPicPr>
        <p:blipFill>
          <a:blip r:embed="rId4"/>
          <a:stretch>
            <a:fillRect/>
          </a:stretch>
        </p:blipFill>
        <p:spPr>
          <a:xfrm>
            <a:off x="6907224" y="180515"/>
            <a:ext cx="261928" cy="206785"/>
          </a:xfrm>
          <a:prstGeom prst="rect">
            <a:avLst/>
          </a:prstGeom>
        </p:spPr>
      </p:pic>
      <p:sp>
        <p:nvSpPr>
          <p:cNvPr id="26" name="Rectangle 25">
            <a:extLst>
              <a:ext uri="{FF2B5EF4-FFF2-40B4-BE49-F238E27FC236}">
                <a16:creationId xmlns:a16="http://schemas.microsoft.com/office/drawing/2014/main" id="{92E18522-7ADC-3F42-9116-D5FBF88438E3}"/>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7" name="Rectangle 26">
            <a:extLst>
              <a:ext uri="{FF2B5EF4-FFF2-40B4-BE49-F238E27FC236}">
                <a16:creationId xmlns:a16="http://schemas.microsoft.com/office/drawing/2014/main" id="{ED29E5B9-5427-E243-A843-A486D6A0CFBD}"/>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8" name="Group 27">
            <a:extLst>
              <a:ext uri="{FF2B5EF4-FFF2-40B4-BE49-F238E27FC236}">
                <a16:creationId xmlns:a16="http://schemas.microsoft.com/office/drawing/2014/main" id="{4A141728-21AC-DA4D-A6C4-D9755F089A2D}"/>
              </a:ext>
            </a:extLst>
          </p:cNvPr>
          <p:cNvGrpSpPr/>
          <p:nvPr/>
        </p:nvGrpSpPr>
        <p:grpSpPr>
          <a:xfrm>
            <a:off x="5797754" y="219189"/>
            <a:ext cx="883274" cy="165434"/>
            <a:chOff x="5797754" y="431068"/>
            <a:chExt cx="883274" cy="165434"/>
          </a:xfrm>
        </p:grpSpPr>
        <p:sp>
          <p:nvSpPr>
            <p:cNvPr id="29" name="Hexagon 180">
              <a:extLst>
                <a:ext uri="{FF2B5EF4-FFF2-40B4-BE49-F238E27FC236}">
                  <a16:creationId xmlns:a16="http://schemas.microsoft.com/office/drawing/2014/main" id="{453F662B-2603-3E4C-9F5C-DC234E459C2B}"/>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Hexagon 180">
              <a:extLst>
                <a:ext uri="{FF2B5EF4-FFF2-40B4-BE49-F238E27FC236}">
                  <a16:creationId xmlns:a16="http://schemas.microsoft.com/office/drawing/2014/main" id="{8444E462-A87B-5143-A747-A53372AF1D2A}"/>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Hexagon 180">
              <a:extLst>
                <a:ext uri="{FF2B5EF4-FFF2-40B4-BE49-F238E27FC236}">
                  <a16:creationId xmlns:a16="http://schemas.microsoft.com/office/drawing/2014/main" id="{9A3B906D-D902-1E40-B3D5-9A77C53C4AE9}"/>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180">
              <a:extLst>
                <a:ext uri="{FF2B5EF4-FFF2-40B4-BE49-F238E27FC236}">
                  <a16:creationId xmlns:a16="http://schemas.microsoft.com/office/drawing/2014/main" id="{79EC0CEC-C293-F343-A353-9D97962C372D}"/>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3" name="Rectangle 32">
            <a:extLst>
              <a:ext uri="{FF2B5EF4-FFF2-40B4-BE49-F238E27FC236}">
                <a16:creationId xmlns:a16="http://schemas.microsoft.com/office/drawing/2014/main" id="{D1188DE4-7439-F646-9A3F-73D072480A28}"/>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4CCA32A1-9C20-8546-9509-F549686B7A06}"/>
              </a:ext>
            </a:extLst>
          </p:cNvPr>
          <p:cNvGrpSpPr/>
          <p:nvPr/>
        </p:nvGrpSpPr>
        <p:grpSpPr>
          <a:xfrm>
            <a:off x="5797754" y="219189"/>
            <a:ext cx="879331" cy="160053"/>
            <a:chOff x="5797754" y="219189"/>
            <a:chExt cx="879331" cy="160053"/>
          </a:xfrm>
        </p:grpSpPr>
        <p:sp>
          <p:nvSpPr>
            <p:cNvPr id="35" name="TextBox 34">
              <a:extLst>
                <a:ext uri="{FF2B5EF4-FFF2-40B4-BE49-F238E27FC236}">
                  <a16:creationId xmlns:a16="http://schemas.microsoft.com/office/drawing/2014/main" id="{41820CE9-C462-4B49-BDB1-F692CB06EEA4}"/>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6" name="TextBox 35">
              <a:extLst>
                <a:ext uri="{FF2B5EF4-FFF2-40B4-BE49-F238E27FC236}">
                  <a16:creationId xmlns:a16="http://schemas.microsoft.com/office/drawing/2014/main" id="{11E0C210-0713-DF48-B079-97D1BE9E1B42}"/>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7" name="TextBox 36">
              <a:extLst>
                <a:ext uri="{FF2B5EF4-FFF2-40B4-BE49-F238E27FC236}">
                  <a16:creationId xmlns:a16="http://schemas.microsoft.com/office/drawing/2014/main" id="{7D2D4550-71FA-A045-9202-F1E5BA381C3C}"/>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8" name="TextBox 37">
              <a:extLst>
                <a:ext uri="{FF2B5EF4-FFF2-40B4-BE49-F238E27FC236}">
                  <a16:creationId xmlns:a16="http://schemas.microsoft.com/office/drawing/2014/main" id="{C35A5CC9-4B8C-A94D-9A14-2C9CDDCD7A1F}"/>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39" name="Rectangle 38">
            <a:extLst>
              <a:ext uri="{FF2B5EF4-FFF2-40B4-BE49-F238E27FC236}">
                <a16:creationId xmlns:a16="http://schemas.microsoft.com/office/drawing/2014/main" id="{F1FE36F2-9494-A544-9EF2-F46D5B0EC2F1}"/>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6.4.1</a:t>
            </a:r>
            <a:endParaRPr lang="en-US" sz="1200" dirty="0"/>
          </a:p>
        </p:txBody>
      </p:sp>
      <p:pic>
        <p:nvPicPr>
          <p:cNvPr id="40" name="Picture 39">
            <a:extLst>
              <a:ext uri="{FF2B5EF4-FFF2-40B4-BE49-F238E27FC236}">
                <a16:creationId xmlns:a16="http://schemas.microsoft.com/office/drawing/2014/main" id="{EB719C8B-F81F-8D4F-89CC-E59A724D561A}"/>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1" name="Straight Connector 40">
            <a:extLst>
              <a:ext uri="{FF2B5EF4-FFF2-40B4-BE49-F238E27FC236}">
                <a16:creationId xmlns:a16="http://schemas.microsoft.com/office/drawing/2014/main" id="{0FA51D38-160F-6C49-B9E0-456E11328AE3}"/>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1B482D35-0446-014E-9DB8-0CEA7C0F8602}"/>
              </a:ext>
            </a:extLst>
          </p:cNvPr>
          <p:cNvSpPr/>
          <p:nvPr/>
        </p:nvSpPr>
        <p:spPr>
          <a:xfrm>
            <a:off x="836332" y="1858243"/>
            <a:ext cx="3066874"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30 minutes</a:t>
            </a:r>
          </a:p>
          <a:p>
            <a:pPr lvl="0">
              <a:spcAft>
                <a:spcPts val="2200"/>
              </a:spcAft>
            </a:pPr>
            <a:r>
              <a:rPr lang="en-US" sz="1000" dirty="0">
                <a:solidFill>
                  <a:schemeClr val="accent1"/>
                </a:solidFill>
              </a:rPr>
              <a:t>Materials: </a:t>
            </a:r>
            <a:r>
              <a:rPr lang="en-US" sz="1000" i="1" dirty="0">
                <a:solidFill>
                  <a:schemeClr val="accent1"/>
                </a:solidFill>
              </a:rPr>
              <a:t>Flipchart paper, sharpies, post-its, coloured sticky dots</a:t>
            </a:r>
          </a:p>
        </p:txBody>
      </p:sp>
      <p:grpSp>
        <p:nvGrpSpPr>
          <p:cNvPr id="43" name="Group 42">
            <a:extLst>
              <a:ext uri="{FF2B5EF4-FFF2-40B4-BE49-F238E27FC236}">
                <a16:creationId xmlns:a16="http://schemas.microsoft.com/office/drawing/2014/main" id="{77C2909B-D94A-854B-9611-EBC6D4152B65}"/>
              </a:ext>
            </a:extLst>
          </p:cNvPr>
          <p:cNvGrpSpPr/>
          <p:nvPr/>
        </p:nvGrpSpPr>
        <p:grpSpPr>
          <a:xfrm>
            <a:off x="414768" y="1803007"/>
            <a:ext cx="373637" cy="297960"/>
            <a:chOff x="409362" y="2090841"/>
            <a:chExt cx="487634" cy="388868"/>
          </a:xfrm>
          <a:solidFill>
            <a:schemeClr val="accent1"/>
          </a:solidFill>
        </p:grpSpPr>
        <p:sp>
          <p:nvSpPr>
            <p:cNvPr id="44" name="Rectangle 43">
              <a:extLst>
                <a:ext uri="{FF2B5EF4-FFF2-40B4-BE49-F238E27FC236}">
                  <a16:creationId xmlns:a16="http://schemas.microsoft.com/office/drawing/2014/main" id="{650F5FC3-0756-4E41-8BEC-695E3CEBEE47}"/>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Rectangle 44">
              <a:extLst>
                <a:ext uri="{FF2B5EF4-FFF2-40B4-BE49-F238E27FC236}">
                  <a16:creationId xmlns:a16="http://schemas.microsoft.com/office/drawing/2014/main" id="{074AA5A7-624E-1E42-9FEE-B6EFF1D028B7}"/>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0A68535-4AD4-2C44-8F6D-E8CFFBF7F83C}"/>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Picture 47">
            <a:extLst>
              <a:ext uri="{FF2B5EF4-FFF2-40B4-BE49-F238E27FC236}">
                <a16:creationId xmlns:a16="http://schemas.microsoft.com/office/drawing/2014/main" id="{80F3862A-C262-DF4A-AF77-8F9D1C2FD8F6}"/>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9" name="Picture 48">
            <a:extLst>
              <a:ext uri="{FF2B5EF4-FFF2-40B4-BE49-F238E27FC236}">
                <a16:creationId xmlns:a16="http://schemas.microsoft.com/office/drawing/2014/main" id="{C301BA11-FC08-3A46-B128-A4E151F97B72}"/>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253201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What is already happening in our community?</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23</a:t>
            </a:fld>
            <a:endParaRPr lang="en-US" dirty="0"/>
          </a:p>
        </p:txBody>
      </p:sp>
      <p:sp>
        <p:nvSpPr>
          <p:cNvPr id="18" name="Rectangle 17">
            <a:extLst>
              <a:ext uri="{FF2B5EF4-FFF2-40B4-BE49-F238E27FC236}">
                <a16:creationId xmlns:a16="http://schemas.microsoft.com/office/drawing/2014/main" id="{388818D5-128B-F348-9DD2-2F1ABC5E1952}"/>
              </a:ext>
            </a:extLst>
          </p:cNvPr>
          <p:cNvSpPr/>
          <p:nvPr/>
        </p:nvSpPr>
        <p:spPr>
          <a:xfrm>
            <a:off x="390525" y="3496060"/>
            <a:ext cx="3389314" cy="2367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As with earlier ideation activities, remind participants quantity is better than quality, and to write down absolutely everything they can think of</a:t>
            </a: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Be able to identify who else in the community might want to join efforts or could help overcome our challenges</a:t>
            </a:r>
          </a:p>
          <a:p>
            <a:pPr marL="213750" lvl="0" indent="-213750">
              <a:spcAft>
                <a:spcPts val="400"/>
              </a:spcAft>
              <a:buFont typeface="Arial" panose="020B0604020202020204" pitchFamily="34" charset="0"/>
              <a:buChar char="•"/>
            </a:pPr>
            <a:r>
              <a:rPr lang="en-US" sz="1000" dirty="0">
                <a:solidFill>
                  <a:srgbClr val="1E4D59"/>
                </a:solidFill>
              </a:rPr>
              <a:t>Understand what is already happening to avoid duplication of effort</a:t>
            </a:r>
          </a:p>
        </p:txBody>
      </p:sp>
      <p:sp>
        <p:nvSpPr>
          <p:cNvPr id="19" name="Rectangle 18">
            <a:extLst>
              <a:ext uri="{FF2B5EF4-FFF2-40B4-BE49-F238E27FC236}">
                <a16:creationId xmlns:a16="http://schemas.microsoft.com/office/drawing/2014/main" id="{3BB07F09-6701-BE4D-B4A9-00E435B211DC}"/>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Ask the participants to consider who else in their community or local area is doing similar work. This may be people tackling similar issues with similar solutions, or people who are working on complementary initiatives. These could be:</a:t>
            </a:r>
          </a:p>
          <a:p>
            <a:pPr marL="685800" lvl="1" indent="-228600">
              <a:spcAft>
                <a:spcPts val="600"/>
              </a:spcAft>
              <a:buFont typeface="+mj-lt"/>
              <a:buAutoNum type="alphaLcParenR"/>
            </a:pPr>
            <a:r>
              <a:rPr lang="en-US" sz="1000" dirty="0">
                <a:solidFill>
                  <a:schemeClr val="accent1"/>
                </a:solidFill>
              </a:rPr>
              <a:t>Formal or informal groups/organisations</a:t>
            </a:r>
          </a:p>
          <a:p>
            <a:pPr marL="685800" lvl="1" indent="-228600">
              <a:spcAft>
                <a:spcPts val="600"/>
              </a:spcAft>
              <a:buFont typeface="+mj-lt"/>
              <a:buAutoNum type="alphaLcParenR"/>
            </a:pPr>
            <a:r>
              <a:rPr lang="en-US" sz="1000" dirty="0">
                <a:solidFill>
                  <a:schemeClr val="accent1"/>
                </a:solidFill>
              </a:rPr>
              <a:t>Government or non-government coalitions</a:t>
            </a:r>
          </a:p>
          <a:p>
            <a:pPr marL="685800" lvl="1" indent="-228600">
              <a:spcAft>
                <a:spcPts val="600"/>
              </a:spcAft>
              <a:buFont typeface="+mj-lt"/>
              <a:buAutoNum type="alphaLcParenR"/>
            </a:pPr>
            <a:r>
              <a:rPr lang="en-US" sz="1000" dirty="0">
                <a:solidFill>
                  <a:schemeClr val="accent1"/>
                </a:solidFill>
              </a:rPr>
              <a:t>Other existing projects </a:t>
            </a:r>
          </a:p>
          <a:p>
            <a:pPr marL="198900" indent="-198900">
              <a:spcAft>
                <a:spcPts val="600"/>
              </a:spcAft>
              <a:buFont typeface="+mj-lt"/>
              <a:buAutoNum type="arabicPeriod"/>
            </a:pPr>
            <a:r>
              <a:rPr lang="en-US" sz="1000" dirty="0">
                <a:solidFill>
                  <a:schemeClr val="accent1"/>
                </a:solidFill>
              </a:rPr>
              <a:t>As individuals, instruct participants to take a pack of post-its and a sharpie and spend 3 minutes generating as many of the above that they know of (one per post-it). </a:t>
            </a:r>
          </a:p>
          <a:p>
            <a:pPr marL="198900" indent="-198900">
              <a:spcAft>
                <a:spcPts val="600"/>
              </a:spcAft>
              <a:buFont typeface="+mj-lt"/>
              <a:buAutoNum type="arabicPeriod"/>
            </a:pPr>
            <a:r>
              <a:rPr lang="en-US" sz="1000" dirty="0">
                <a:solidFill>
                  <a:schemeClr val="accent1"/>
                </a:solidFill>
              </a:rPr>
              <a:t>When the 3 minutes are up, ask for a volunteer to come up and read out one of their post-its. If anyone in the room has a matching post-it, have them bring it up and play ‘snap’ on a large sheet of flipchart paper.</a:t>
            </a:r>
          </a:p>
        </p:txBody>
      </p:sp>
      <p:sp>
        <p:nvSpPr>
          <p:cNvPr id="21" name="Rectangle 20">
            <a:extLst>
              <a:ext uri="{FF2B5EF4-FFF2-40B4-BE49-F238E27FC236}">
                <a16:creationId xmlns:a16="http://schemas.microsoft.com/office/drawing/2014/main" id="{DDA80F63-9853-D44D-8A3E-DA0472D7A80F}"/>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600"/>
              </a:spcAft>
              <a:buFont typeface="+mj-lt"/>
              <a:buAutoNum type="arabicPeriod" startAt="4"/>
            </a:pPr>
            <a:r>
              <a:rPr lang="en-AU" sz="1000" dirty="0">
                <a:solidFill>
                  <a:srgbClr val="1E4D59"/>
                </a:solidFill>
              </a:rPr>
              <a:t>Repeat the process until you have collected all of the groups and projects on everyone’s post-its. As people come up to add their post-its to the flipchart, help them to cluster similar ones together.</a:t>
            </a:r>
          </a:p>
          <a:p>
            <a:pPr marL="228600" lvl="0" indent="-228600">
              <a:spcAft>
                <a:spcPts val="600"/>
              </a:spcAft>
              <a:buFont typeface="+mj-lt"/>
              <a:buAutoNum type="arabicPeriod" startAt="4"/>
            </a:pPr>
            <a:r>
              <a:rPr lang="en-AU" sz="1000" dirty="0">
                <a:solidFill>
                  <a:srgbClr val="1E4D59"/>
                </a:solidFill>
              </a:rPr>
              <a:t>Now select one participant at random and ask them to come and circle all of the groups and projects that are relevant to their solution. Ask their solution team:</a:t>
            </a:r>
          </a:p>
          <a:p>
            <a:pPr marL="685800" lvl="1" indent="-228600">
              <a:spcAft>
                <a:spcPts val="600"/>
              </a:spcAft>
              <a:buFont typeface="+mj-lt"/>
              <a:buAutoNum type="alphaLcParenR"/>
            </a:pPr>
            <a:r>
              <a:rPr lang="en-AU" sz="1000" i="1" dirty="0">
                <a:solidFill>
                  <a:srgbClr val="1E4D59"/>
                </a:solidFill>
              </a:rPr>
              <a:t>Are there opportunities for collaboration?</a:t>
            </a:r>
          </a:p>
          <a:p>
            <a:pPr marL="685800" lvl="1" indent="-228600">
              <a:spcAft>
                <a:spcPts val="600"/>
              </a:spcAft>
              <a:buFont typeface="+mj-lt"/>
              <a:buAutoNum type="alphaLcParenR"/>
            </a:pPr>
            <a:r>
              <a:rPr lang="en-AU" sz="1000" i="1" dirty="0">
                <a:solidFill>
                  <a:srgbClr val="1E4D59"/>
                </a:solidFill>
              </a:rPr>
              <a:t>Could these groups help to overcome the challenges that you have identified?</a:t>
            </a:r>
          </a:p>
          <a:p>
            <a:pPr marL="685800" lvl="1" indent="-228600">
              <a:spcAft>
                <a:spcPts val="600"/>
              </a:spcAft>
              <a:buFont typeface="+mj-lt"/>
              <a:buAutoNum type="alphaLcParenR"/>
            </a:pPr>
            <a:r>
              <a:rPr lang="en-AU" sz="1000" i="1" dirty="0">
                <a:solidFill>
                  <a:srgbClr val="1E4D59"/>
                </a:solidFill>
              </a:rPr>
              <a:t>What should our next steps be now that we know other people are doing similar work to us? Will this change our roadmap plan?</a:t>
            </a:r>
          </a:p>
          <a:p>
            <a:pPr marL="228600" indent="-228600">
              <a:spcAft>
                <a:spcPts val="600"/>
              </a:spcAft>
              <a:buFont typeface="+mj-lt"/>
              <a:buAutoNum type="arabicPeriod" startAt="4"/>
            </a:pPr>
            <a:r>
              <a:rPr lang="en-AU" sz="1000" dirty="0">
                <a:solidFill>
                  <a:srgbClr val="1E4D59"/>
                </a:solidFill>
              </a:rPr>
              <a:t>Ask for somebody from another solution team to come up and repeat Step 5 (using another pen colour if possible), and repeat until all solutions have identified everything similar or relevant that is already happening in the community.</a:t>
            </a:r>
          </a:p>
        </p:txBody>
      </p:sp>
      <p:pic>
        <p:nvPicPr>
          <p:cNvPr id="20" name="Picture 19">
            <a:extLst>
              <a:ext uri="{FF2B5EF4-FFF2-40B4-BE49-F238E27FC236}">
                <a16:creationId xmlns:a16="http://schemas.microsoft.com/office/drawing/2014/main" id="{BDB71DAE-B820-134C-A395-7D9AE57B576D}"/>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8EA032D5-CBE5-844B-AF01-F5E9CF2FF81D}"/>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F3134FE9-A880-5446-8851-A6894BF6062E}"/>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B4B1EEE1-37E6-B642-8E39-D21E8A838523}"/>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2DD07C45-5007-A546-AB03-CA5A97FC370C}"/>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48A123DF-BE09-0F4F-8DF0-33051B0FD1DE}"/>
              </a:ext>
            </a:extLst>
          </p:cNvPr>
          <p:cNvGrpSpPr/>
          <p:nvPr/>
        </p:nvGrpSpPr>
        <p:grpSpPr>
          <a:xfrm>
            <a:off x="5797754" y="219189"/>
            <a:ext cx="883274" cy="165434"/>
            <a:chOff x="5797754" y="431068"/>
            <a:chExt cx="883274" cy="165434"/>
          </a:xfrm>
        </p:grpSpPr>
        <p:sp>
          <p:nvSpPr>
            <p:cNvPr id="28" name="Hexagon 180">
              <a:extLst>
                <a:ext uri="{FF2B5EF4-FFF2-40B4-BE49-F238E27FC236}">
                  <a16:creationId xmlns:a16="http://schemas.microsoft.com/office/drawing/2014/main" id="{05FD1135-EACE-2E41-A430-224DF4250B10}"/>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Hexagon 180">
              <a:extLst>
                <a:ext uri="{FF2B5EF4-FFF2-40B4-BE49-F238E27FC236}">
                  <a16:creationId xmlns:a16="http://schemas.microsoft.com/office/drawing/2014/main" id="{31B21A27-B82D-7D4A-A835-510C82E42FEC}"/>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Hexagon 180">
              <a:extLst>
                <a:ext uri="{FF2B5EF4-FFF2-40B4-BE49-F238E27FC236}">
                  <a16:creationId xmlns:a16="http://schemas.microsoft.com/office/drawing/2014/main" id="{A308C24B-015C-444B-8102-C4E7076BF92A}"/>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180">
              <a:extLst>
                <a:ext uri="{FF2B5EF4-FFF2-40B4-BE49-F238E27FC236}">
                  <a16:creationId xmlns:a16="http://schemas.microsoft.com/office/drawing/2014/main" id="{E9964510-DE0E-0147-8A95-6A9F5B234FBB}"/>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2" name="Rectangle 31">
            <a:extLst>
              <a:ext uri="{FF2B5EF4-FFF2-40B4-BE49-F238E27FC236}">
                <a16:creationId xmlns:a16="http://schemas.microsoft.com/office/drawing/2014/main" id="{F277A9F7-EBCE-3048-8D3F-15F751CC1935}"/>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6F73A15F-80E5-9D46-B8E9-BFEFB8ED1FE5}"/>
              </a:ext>
            </a:extLst>
          </p:cNvPr>
          <p:cNvGrpSpPr/>
          <p:nvPr/>
        </p:nvGrpSpPr>
        <p:grpSpPr>
          <a:xfrm>
            <a:off x="5797754" y="219189"/>
            <a:ext cx="879331" cy="160053"/>
            <a:chOff x="5797754" y="219189"/>
            <a:chExt cx="879331" cy="160053"/>
          </a:xfrm>
        </p:grpSpPr>
        <p:sp>
          <p:nvSpPr>
            <p:cNvPr id="34" name="TextBox 33">
              <a:extLst>
                <a:ext uri="{FF2B5EF4-FFF2-40B4-BE49-F238E27FC236}">
                  <a16:creationId xmlns:a16="http://schemas.microsoft.com/office/drawing/2014/main" id="{F03E5F1A-F48C-1F49-991E-B3FA74367919}"/>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5" name="TextBox 34">
              <a:extLst>
                <a:ext uri="{FF2B5EF4-FFF2-40B4-BE49-F238E27FC236}">
                  <a16:creationId xmlns:a16="http://schemas.microsoft.com/office/drawing/2014/main" id="{69380FAD-22B0-5547-88CD-17DB22DE7679}"/>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6" name="TextBox 35">
              <a:extLst>
                <a:ext uri="{FF2B5EF4-FFF2-40B4-BE49-F238E27FC236}">
                  <a16:creationId xmlns:a16="http://schemas.microsoft.com/office/drawing/2014/main" id="{1A5620C5-EE2C-824E-996F-37E9317F1A95}"/>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7" name="TextBox 36">
              <a:extLst>
                <a:ext uri="{FF2B5EF4-FFF2-40B4-BE49-F238E27FC236}">
                  <a16:creationId xmlns:a16="http://schemas.microsoft.com/office/drawing/2014/main" id="{CBA50819-D44E-C045-BB96-625BD60C0D1F}"/>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38" name="Rectangle 37">
            <a:extLst>
              <a:ext uri="{FF2B5EF4-FFF2-40B4-BE49-F238E27FC236}">
                <a16:creationId xmlns:a16="http://schemas.microsoft.com/office/drawing/2014/main" id="{5793B658-42F7-D845-8BF0-C47F7A555681}"/>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6.4.2</a:t>
            </a:r>
            <a:endParaRPr lang="en-US" sz="1200" dirty="0"/>
          </a:p>
        </p:txBody>
      </p:sp>
      <p:pic>
        <p:nvPicPr>
          <p:cNvPr id="39" name="Picture 38">
            <a:extLst>
              <a:ext uri="{FF2B5EF4-FFF2-40B4-BE49-F238E27FC236}">
                <a16:creationId xmlns:a16="http://schemas.microsoft.com/office/drawing/2014/main" id="{7DF4775F-F15A-9D4F-9320-7AEFF6FDC57A}"/>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40" name="Straight Connector 39">
            <a:extLst>
              <a:ext uri="{FF2B5EF4-FFF2-40B4-BE49-F238E27FC236}">
                <a16:creationId xmlns:a16="http://schemas.microsoft.com/office/drawing/2014/main" id="{F0AC846B-D3D9-1A48-AA20-E2E74CE4DDF5}"/>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B58F7E4-B24A-4048-BCB8-E26D7D1A9460}"/>
              </a:ext>
            </a:extLst>
          </p:cNvPr>
          <p:cNvSpPr/>
          <p:nvPr/>
        </p:nvSpPr>
        <p:spPr>
          <a:xfrm>
            <a:off x="836332" y="1858243"/>
            <a:ext cx="2712411"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20 minutes</a:t>
            </a:r>
          </a:p>
          <a:p>
            <a:pPr lvl="0">
              <a:spcAft>
                <a:spcPts val="2200"/>
              </a:spcAft>
            </a:pPr>
            <a:r>
              <a:rPr lang="en-US" sz="1000" dirty="0">
                <a:solidFill>
                  <a:schemeClr val="accent1"/>
                </a:solidFill>
              </a:rPr>
              <a:t>Materials: </a:t>
            </a:r>
            <a:r>
              <a:rPr lang="en-US" sz="1000" i="1" dirty="0">
                <a:solidFill>
                  <a:schemeClr val="accent1"/>
                </a:solidFill>
              </a:rPr>
              <a:t>Flipchart paper, sharpies, post-its</a:t>
            </a:r>
          </a:p>
        </p:txBody>
      </p:sp>
      <p:grpSp>
        <p:nvGrpSpPr>
          <p:cNvPr id="42" name="Group 41">
            <a:extLst>
              <a:ext uri="{FF2B5EF4-FFF2-40B4-BE49-F238E27FC236}">
                <a16:creationId xmlns:a16="http://schemas.microsoft.com/office/drawing/2014/main" id="{B6AAAD51-9EAC-9041-B91C-EDE3C07B08C8}"/>
              </a:ext>
            </a:extLst>
          </p:cNvPr>
          <p:cNvGrpSpPr/>
          <p:nvPr/>
        </p:nvGrpSpPr>
        <p:grpSpPr>
          <a:xfrm>
            <a:off x="414768" y="1803007"/>
            <a:ext cx="373637" cy="297960"/>
            <a:chOff x="409362" y="2090841"/>
            <a:chExt cx="487634" cy="388868"/>
          </a:xfrm>
          <a:solidFill>
            <a:schemeClr val="accent1"/>
          </a:solidFill>
        </p:grpSpPr>
        <p:sp>
          <p:nvSpPr>
            <p:cNvPr id="43" name="Rectangle 42">
              <a:extLst>
                <a:ext uri="{FF2B5EF4-FFF2-40B4-BE49-F238E27FC236}">
                  <a16:creationId xmlns:a16="http://schemas.microsoft.com/office/drawing/2014/main" id="{DB25D520-D1CC-A842-AA71-6D23034DF2BB}"/>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Rectangle 43">
              <a:extLst>
                <a:ext uri="{FF2B5EF4-FFF2-40B4-BE49-F238E27FC236}">
                  <a16:creationId xmlns:a16="http://schemas.microsoft.com/office/drawing/2014/main" id="{BE1839A1-7ECC-8A41-934F-216C4795B6B4}"/>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2664D8B-0BC5-D842-96DC-37B70EC80822}"/>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Picture 45">
            <a:extLst>
              <a:ext uri="{FF2B5EF4-FFF2-40B4-BE49-F238E27FC236}">
                <a16:creationId xmlns:a16="http://schemas.microsoft.com/office/drawing/2014/main" id="{6915FD39-FBDC-B546-9A47-327AD8F936BA}"/>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8" name="Picture 47">
            <a:extLst>
              <a:ext uri="{FF2B5EF4-FFF2-40B4-BE49-F238E27FC236}">
                <a16:creationId xmlns:a16="http://schemas.microsoft.com/office/drawing/2014/main" id="{1D6CCCD0-8171-124A-A84A-7578A382FC94}"/>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301216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306B953-90DB-ED40-A595-FC4D24EA4174}"/>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24</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218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After working through this toolkit, you do not want the hard work you have done and the solutions you have developed to sit idle and go nowhere. You need to ensure they have an owner, and that you have a plan for keeping the implementation on track.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602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should be the final activity completed in the toolkit. </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6.5</a:t>
            </a:r>
            <a:br>
              <a:rPr lang="en-US" sz="5400" b="1" dirty="0">
                <a:solidFill>
                  <a:srgbClr val="1E4D59"/>
                </a:solidFill>
                <a:ea typeface="+mn-ea"/>
                <a:cs typeface="Gill Sans Nova Ultra Bold" panose="020F0502020204030204" pitchFamily="34" charset="0"/>
              </a:rPr>
            </a:br>
            <a:r>
              <a:rPr lang="en-AU" sz="2800" b="1" dirty="0">
                <a:solidFill>
                  <a:schemeClr val="accent1"/>
                </a:solidFill>
                <a:ea typeface="+mn-ea"/>
                <a:cs typeface="Gill Sans Nova Ultra Bold" panose="020F0502020204030204" pitchFamily="34" charset="0"/>
              </a:rPr>
              <a:t>Progress the project</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C9427A2A-9135-944B-A847-7677011BF62E}"/>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BA31D59C-44C2-4241-8AD7-A6FFFE80A08B}"/>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1114364B-E72A-474D-8C01-E1542AC4ED91}"/>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66A39673-A26C-CD42-B077-E0A3196B53A8}"/>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8C3C37B7-35E2-8546-8CD2-1D7CD8FFC585}"/>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6C30F708-FD5D-D54E-97F7-C37A5EC5C365}"/>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36E6A15D-194E-C944-A3A0-89AB1CB0AA79}"/>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AEA808DA-2C21-FB4C-934E-A1C41808E435}"/>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37" name="Picture 36">
            <a:extLst>
              <a:ext uri="{FF2B5EF4-FFF2-40B4-BE49-F238E27FC236}">
                <a16:creationId xmlns:a16="http://schemas.microsoft.com/office/drawing/2014/main" id="{E6297061-CAB7-8E4E-98AD-6B440575D370}"/>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E185A90D-ECC5-D848-BC5F-9BA1B7FFD740}"/>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D7CE7E8C-D69D-4B4C-B79A-D6266406A050}"/>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D8467A44-7D15-1246-9F85-C832233A5E65}"/>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DB598ACC-53A3-8543-BD11-E7D5E180B6EC}"/>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A5796210-CA48-E14F-AE87-9A72ACD3349D}"/>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DCBB1855-8FF7-C949-9977-38F3628E877D}"/>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1749198F-1F49-3C42-9DC4-AFC64011AC52}"/>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38830E7C-E826-5D44-B322-CDDE8EAFD67F}"/>
              </a:ext>
            </a:extLst>
          </p:cNvPr>
          <p:cNvSpPr/>
          <p:nvPr/>
        </p:nvSpPr>
        <p:spPr>
          <a:xfrm>
            <a:off x="323837" y="5392495"/>
            <a:ext cx="6912000" cy="1962462"/>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B68C3AB-49BE-CB4F-86CE-6A476AE2FBA5}"/>
              </a:ext>
            </a:extLst>
          </p:cNvPr>
          <p:cNvSpPr/>
          <p:nvPr/>
        </p:nvSpPr>
        <p:spPr>
          <a:xfrm>
            <a:off x="978491" y="5082339"/>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1660298B-A0EB-C942-9141-7EE2C1994C3A}"/>
              </a:ext>
            </a:extLst>
          </p:cNvPr>
          <p:cNvPicPr>
            <a:picLocks noChangeAspect="1"/>
          </p:cNvPicPr>
          <p:nvPr/>
        </p:nvPicPr>
        <p:blipFill>
          <a:blip r:embed="rId5"/>
          <a:stretch>
            <a:fillRect/>
          </a:stretch>
        </p:blipFill>
        <p:spPr>
          <a:xfrm>
            <a:off x="390524" y="4914431"/>
            <a:ext cx="587967" cy="560830"/>
          </a:xfrm>
          <a:prstGeom prst="rect">
            <a:avLst/>
          </a:prstGeom>
        </p:spPr>
      </p:pic>
      <p:sp>
        <p:nvSpPr>
          <p:cNvPr id="52" name="Rectangle 51">
            <a:extLst>
              <a:ext uri="{FF2B5EF4-FFF2-40B4-BE49-F238E27FC236}">
                <a16:creationId xmlns:a16="http://schemas.microsoft.com/office/drawing/2014/main" id="{B34C9EF5-0FE2-854C-B969-73DCAA1F2378}"/>
              </a:ext>
            </a:extLst>
          </p:cNvPr>
          <p:cNvSpPr/>
          <p:nvPr/>
        </p:nvSpPr>
        <p:spPr>
          <a:xfrm>
            <a:off x="978491"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6.5.1 Planning and monitoring the project</a:t>
            </a:r>
          </a:p>
        </p:txBody>
      </p:sp>
      <p:sp>
        <p:nvSpPr>
          <p:cNvPr id="53" name="Rectangle 52">
            <a:extLst>
              <a:ext uri="{FF2B5EF4-FFF2-40B4-BE49-F238E27FC236}">
                <a16:creationId xmlns:a16="http://schemas.microsoft.com/office/drawing/2014/main" id="{D4D6BE20-73E9-AA43-857C-2E1B2A1F667C}"/>
              </a:ext>
            </a:extLst>
          </p:cNvPr>
          <p:cNvSpPr/>
          <p:nvPr/>
        </p:nvSpPr>
        <p:spPr>
          <a:xfrm>
            <a:off x="1275723" y="5870450"/>
            <a:ext cx="267688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More difficult</a:t>
            </a:r>
          </a:p>
          <a:p>
            <a:pPr lvl="0">
              <a:spcAft>
                <a:spcPts val="1000"/>
              </a:spcAft>
            </a:pPr>
            <a:r>
              <a:rPr lang="en-US" sz="900" dirty="0">
                <a:solidFill>
                  <a:schemeClr val="accent1"/>
                </a:solidFill>
              </a:rPr>
              <a:t>Preparation time: 1</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 plus 2 x 2 hour future check-ins</a:t>
            </a:r>
          </a:p>
        </p:txBody>
      </p:sp>
      <p:grpSp>
        <p:nvGrpSpPr>
          <p:cNvPr id="56" name="Group 55">
            <a:extLst>
              <a:ext uri="{FF2B5EF4-FFF2-40B4-BE49-F238E27FC236}">
                <a16:creationId xmlns:a16="http://schemas.microsoft.com/office/drawing/2014/main" id="{8BF8DCF5-463C-9E45-9B67-D609C259D3C1}"/>
              </a:ext>
            </a:extLst>
          </p:cNvPr>
          <p:cNvGrpSpPr/>
          <p:nvPr/>
        </p:nvGrpSpPr>
        <p:grpSpPr>
          <a:xfrm>
            <a:off x="1081211" y="5924614"/>
            <a:ext cx="230064" cy="477441"/>
            <a:chOff x="1081211" y="7990281"/>
            <a:chExt cx="230064" cy="477441"/>
          </a:xfrm>
        </p:grpSpPr>
        <p:sp>
          <p:nvSpPr>
            <p:cNvPr id="57" name="Rectangle 56">
              <a:extLst>
                <a:ext uri="{FF2B5EF4-FFF2-40B4-BE49-F238E27FC236}">
                  <a16:creationId xmlns:a16="http://schemas.microsoft.com/office/drawing/2014/main" id="{C30EDFF4-C1EF-A741-A4E8-3D92AF6553F6}"/>
                </a:ext>
              </a:extLst>
            </p:cNvPr>
            <p:cNvSpPr/>
            <p:nvPr/>
          </p:nvSpPr>
          <p:spPr>
            <a:xfrm>
              <a:off x="1251392" y="7990281"/>
              <a:ext cx="59883"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6189D753-4AD6-DE46-B29F-08246BDF7BCF}"/>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A4E6A54C-84E0-B64A-A873-0191216C1017}"/>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a16="http://schemas.microsoft.com/office/drawing/2014/main" id="{CABDBE80-902A-3B45-8841-5F513C01B2F9}"/>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68" name="Picture 67">
            <a:extLst>
              <a:ext uri="{FF2B5EF4-FFF2-40B4-BE49-F238E27FC236}">
                <a16:creationId xmlns:a16="http://schemas.microsoft.com/office/drawing/2014/main" id="{5C37A3DB-9DE0-8846-AFB9-30F66CCA7742}"/>
              </a:ext>
            </a:extLst>
          </p:cNvPr>
          <p:cNvPicPr>
            <a:picLocks noChangeAspect="1"/>
          </p:cNvPicPr>
          <p:nvPr/>
        </p:nvPicPr>
        <p:blipFill>
          <a:blip r:embed="rId7"/>
          <a:stretch>
            <a:fillRect/>
          </a:stretch>
        </p:blipFill>
        <p:spPr>
          <a:xfrm>
            <a:off x="395504" y="5583641"/>
            <a:ext cx="598191" cy="845365"/>
          </a:xfrm>
          <a:prstGeom prst="rect">
            <a:avLst/>
          </a:prstGeom>
        </p:spPr>
      </p:pic>
      <p:pic>
        <p:nvPicPr>
          <p:cNvPr id="6" name="Picture 5">
            <a:extLst>
              <a:ext uri="{FF2B5EF4-FFF2-40B4-BE49-F238E27FC236}">
                <a16:creationId xmlns:a16="http://schemas.microsoft.com/office/drawing/2014/main" id="{A47E7E6E-E55E-4E43-874C-BDE6A59A4C0E}"/>
              </a:ext>
            </a:extLst>
          </p:cNvPr>
          <p:cNvPicPr>
            <a:picLocks noChangeAspect="1"/>
          </p:cNvPicPr>
          <p:nvPr/>
        </p:nvPicPr>
        <p:blipFill>
          <a:blip r:embed="rId8"/>
          <a:stretch>
            <a:fillRect/>
          </a:stretch>
        </p:blipFill>
        <p:spPr>
          <a:xfrm>
            <a:off x="457791" y="1634557"/>
            <a:ext cx="1041400" cy="800100"/>
          </a:xfrm>
          <a:prstGeom prst="rect">
            <a:avLst/>
          </a:prstGeom>
        </p:spPr>
      </p:pic>
      <p:grpSp>
        <p:nvGrpSpPr>
          <p:cNvPr id="47" name="Group 46">
            <a:extLst>
              <a:ext uri="{FF2B5EF4-FFF2-40B4-BE49-F238E27FC236}">
                <a16:creationId xmlns:a16="http://schemas.microsoft.com/office/drawing/2014/main" id="{D55291D6-20A5-1644-9542-3281CC6650F6}"/>
              </a:ext>
            </a:extLst>
          </p:cNvPr>
          <p:cNvGrpSpPr/>
          <p:nvPr/>
        </p:nvGrpSpPr>
        <p:grpSpPr>
          <a:xfrm>
            <a:off x="390131" y="6751296"/>
            <a:ext cx="6762365" cy="470792"/>
            <a:chOff x="390131" y="6482901"/>
            <a:chExt cx="6762365" cy="470792"/>
          </a:xfrm>
        </p:grpSpPr>
        <p:pic>
          <p:nvPicPr>
            <p:cNvPr id="54" name="Picture 53">
              <a:extLst>
                <a:ext uri="{FF2B5EF4-FFF2-40B4-BE49-F238E27FC236}">
                  <a16:creationId xmlns:a16="http://schemas.microsoft.com/office/drawing/2014/main" id="{68668B38-FF49-7D4B-92EF-7CA417438384}"/>
                </a:ext>
              </a:extLst>
            </p:cNvPr>
            <p:cNvPicPr>
              <a:picLocks noChangeAspect="1"/>
            </p:cNvPicPr>
            <p:nvPr/>
          </p:nvPicPr>
          <p:blipFill>
            <a:blip r:embed="rId6"/>
            <a:stretch>
              <a:fillRect/>
            </a:stretch>
          </p:blipFill>
          <p:spPr>
            <a:xfrm>
              <a:off x="493850" y="6737793"/>
              <a:ext cx="215900" cy="215900"/>
            </a:xfrm>
            <a:prstGeom prst="rect">
              <a:avLst/>
            </a:prstGeom>
          </p:spPr>
        </p:pic>
        <p:sp>
          <p:nvSpPr>
            <p:cNvPr id="55" name="Rectangle 54">
              <a:extLst>
                <a:ext uri="{FF2B5EF4-FFF2-40B4-BE49-F238E27FC236}">
                  <a16:creationId xmlns:a16="http://schemas.microsoft.com/office/drawing/2014/main" id="{F4325AB5-2B4F-104D-8256-0519C1CA6D33}"/>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6.5 activities</a:t>
              </a:r>
            </a:p>
          </p:txBody>
        </p:sp>
        <p:sp>
          <p:nvSpPr>
            <p:cNvPr id="61" name="Rectangle 60">
              <a:extLst>
                <a:ext uri="{FF2B5EF4-FFF2-40B4-BE49-F238E27FC236}">
                  <a16:creationId xmlns:a16="http://schemas.microsoft.com/office/drawing/2014/main" id="{D6D00E4D-AAFD-F34F-B402-FFDB91D2C066}"/>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15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1 hour plus 2 x 2 hour future check-ins</a:t>
              </a:r>
            </a:p>
          </p:txBody>
        </p:sp>
        <p:cxnSp>
          <p:nvCxnSpPr>
            <p:cNvPr id="62" name="Straight Connector 61">
              <a:extLst>
                <a:ext uri="{FF2B5EF4-FFF2-40B4-BE49-F238E27FC236}">
                  <a16:creationId xmlns:a16="http://schemas.microsoft.com/office/drawing/2014/main" id="{0694894E-6243-2F41-9AC6-8C84F86A106C}"/>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303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A2C08E7-F220-2341-8122-B305CE0DF208}"/>
              </a:ext>
            </a:extLst>
          </p:cNvPr>
          <p:cNvSpPr/>
          <p:nvPr/>
        </p:nvSpPr>
        <p:spPr>
          <a:xfrm>
            <a:off x="3770391" y="1618484"/>
            <a:ext cx="3389313" cy="47935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pPr>
            <a:endParaRPr lang="en-US" sz="2000" dirty="0">
              <a:solidFill>
                <a:schemeClr val="tx1"/>
              </a:solidFill>
            </a:endParaRPr>
          </a:p>
        </p:txBody>
      </p:sp>
      <p:cxnSp>
        <p:nvCxnSpPr>
          <p:cNvPr id="104" name="Elbow Connector 103">
            <a:extLst>
              <a:ext uri="{FF2B5EF4-FFF2-40B4-BE49-F238E27FC236}">
                <a16:creationId xmlns:a16="http://schemas.microsoft.com/office/drawing/2014/main" id="{53A80EB4-0D04-9840-A438-FD6663FC2F34}"/>
              </a:ext>
            </a:extLst>
          </p:cNvPr>
          <p:cNvCxnSpPr>
            <a:cxnSpLocks/>
            <a:endCxn id="94" idx="2"/>
          </p:cNvCxnSpPr>
          <p:nvPr/>
        </p:nvCxnSpPr>
        <p:spPr>
          <a:xfrm rot="10800000">
            <a:off x="5325394" y="3116265"/>
            <a:ext cx="570772" cy="497486"/>
          </a:xfrm>
          <a:prstGeom prst="bentConnector2">
            <a:avLst/>
          </a:prstGeom>
          <a:ln w="254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a:extLst>
              <a:ext uri="{FF2B5EF4-FFF2-40B4-BE49-F238E27FC236}">
                <a16:creationId xmlns:a16="http://schemas.microsoft.com/office/drawing/2014/main" id="{A24E18A5-626E-4D4B-86A8-9D478AEFBF12}"/>
              </a:ext>
            </a:extLst>
          </p:cNvPr>
          <p:cNvCxnSpPr>
            <a:cxnSpLocks/>
            <a:stCxn id="91" idx="6"/>
          </p:cNvCxnSpPr>
          <p:nvPr/>
        </p:nvCxnSpPr>
        <p:spPr>
          <a:xfrm>
            <a:off x="5884639" y="2362652"/>
            <a:ext cx="251443" cy="924089"/>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F735DAE-EBC7-1D40-99A6-6341212B84F0}"/>
              </a:ext>
            </a:extLst>
          </p:cNvPr>
          <p:cNvCxnSpPr>
            <a:cxnSpLocks/>
          </p:cNvCxnSpPr>
          <p:nvPr/>
        </p:nvCxnSpPr>
        <p:spPr>
          <a:xfrm>
            <a:off x="6136082" y="5286805"/>
            <a:ext cx="0" cy="10337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952140E-EAEB-6342-8A2C-69B0624348BD}"/>
              </a:ext>
            </a:extLst>
          </p:cNvPr>
          <p:cNvCxnSpPr>
            <a:cxnSpLocks/>
            <a:stCxn id="79" idx="4"/>
          </p:cNvCxnSpPr>
          <p:nvPr/>
        </p:nvCxnSpPr>
        <p:spPr>
          <a:xfrm>
            <a:off x="6136082" y="3854390"/>
            <a:ext cx="0" cy="98395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788026"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Planning and monitoring the project</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25</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Using the project roadmap created in Activity 6.3.1, participants need to nominate a Team Leader for their solution and create their own personal action plan based on the activities they have identified that will be happening in the next 3 months. </a:t>
            </a:r>
          </a:p>
          <a:p>
            <a:pPr marL="198900" indent="-198900">
              <a:spcAft>
                <a:spcPts val="600"/>
              </a:spcAft>
              <a:buFont typeface="+mj-lt"/>
              <a:buAutoNum type="arabicPeriod"/>
            </a:pPr>
            <a:r>
              <a:rPr lang="en-NZ" sz="1000" dirty="0">
                <a:solidFill>
                  <a:schemeClr val="accent1"/>
                </a:solidFill>
              </a:rPr>
              <a:t>First, get each solution team to nominate a Team Leader. They can do this however they like. The leader may volunteer, or they may hold a vote. The Team Leader will be responsible for checking in with their team members across the next three months. </a:t>
            </a:r>
          </a:p>
          <a:p>
            <a:pPr marL="198900" indent="-198900">
              <a:spcAft>
                <a:spcPts val="600"/>
              </a:spcAft>
              <a:buFont typeface="+mj-lt"/>
              <a:buAutoNum type="arabicPeriod"/>
            </a:pPr>
            <a:r>
              <a:rPr lang="en-NZ" sz="1000" dirty="0">
                <a:solidFill>
                  <a:schemeClr val="accent1"/>
                </a:solidFill>
              </a:rPr>
              <a:t>Once they have nominated a Team Leader, have each team assemble around their roadmap and discuss then divide up the activities for the next 3 months. Make 1 person responsible for each activity. They can be supported by another team member but there must be </a:t>
            </a:r>
            <a:r>
              <a:rPr lang="en-NZ" sz="1000" u="sng" dirty="0">
                <a:solidFill>
                  <a:schemeClr val="accent1"/>
                </a:solidFill>
              </a:rPr>
              <a:t>1 person </a:t>
            </a:r>
            <a:r>
              <a:rPr lang="en-NZ" sz="1000" dirty="0">
                <a:solidFill>
                  <a:schemeClr val="accent1"/>
                </a:solidFill>
              </a:rPr>
              <a:t>who is responsible overall for each activity. </a:t>
            </a:r>
          </a:p>
          <a:p>
            <a:pPr marL="198900" indent="-198900">
              <a:spcAft>
                <a:spcPts val="600"/>
              </a:spcAft>
              <a:buFont typeface="+mj-lt"/>
              <a:buAutoNum type="arabicPeriod"/>
            </a:pPr>
            <a:r>
              <a:rPr lang="en-NZ" sz="1000" dirty="0">
                <a:solidFill>
                  <a:schemeClr val="accent1"/>
                </a:solidFill>
              </a:rPr>
              <a:t>Have each person write a </a:t>
            </a:r>
            <a:r>
              <a:rPr lang="en-NZ" sz="1000" i="1" dirty="0">
                <a:solidFill>
                  <a:schemeClr val="accent1"/>
                </a:solidFill>
              </a:rPr>
              <a:t>Personal Action Plan </a:t>
            </a:r>
            <a:r>
              <a:rPr lang="en-NZ" sz="1000" dirty="0">
                <a:solidFill>
                  <a:schemeClr val="accent1"/>
                </a:solidFill>
              </a:rPr>
              <a:t>which details what is expected of them for each activity which they are responsible for and what they need to do. </a:t>
            </a:r>
          </a:p>
          <a:p>
            <a:pPr marL="656100" lvl="1" indent="-198900">
              <a:spcAft>
                <a:spcPts val="600"/>
              </a:spcAft>
              <a:buFont typeface="Arial" panose="020B0604020202020204" pitchFamily="34" charset="0"/>
              <a:buChar char="•"/>
            </a:pPr>
            <a:endParaRPr lang="en-NZ" sz="1000" dirty="0">
              <a:solidFill>
                <a:schemeClr val="accent1"/>
              </a:solidFill>
            </a:endParaRPr>
          </a:p>
        </p:txBody>
      </p:sp>
      <p:sp>
        <p:nvSpPr>
          <p:cNvPr id="18" name="Rectangle 17">
            <a:extLst>
              <a:ext uri="{FF2B5EF4-FFF2-40B4-BE49-F238E27FC236}">
                <a16:creationId xmlns:a16="http://schemas.microsoft.com/office/drawing/2014/main" id="{B4DDF50E-AF25-3D41-A198-D2B01FE4401B}"/>
              </a:ext>
            </a:extLst>
          </p:cNvPr>
          <p:cNvSpPr/>
          <p:nvPr/>
        </p:nvSpPr>
        <p:spPr>
          <a:xfrm>
            <a:off x="390525" y="3661002"/>
            <a:ext cx="3389314" cy="2162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You need proactively reach out to the group you were working with after 3 and 6 months to do a progress check-in</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A design approach helps you to learn quickly and fail fast – these regular check-ins help you to be agile and quickly correct your course if things aren’t working or progressing</a:t>
            </a:r>
            <a:endParaRPr lang="en-US" sz="1000" i="1"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779837" y="6562249"/>
            <a:ext cx="3465693"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5"/>
            </a:pPr>
            <a:r>
              <a:rPr lang="en-AU" sz="1000" dirty="0">
                <a:solidFill>
                  <a:schemeClr val="accent1"/>
                </a:solidFill>
              </a:rPr>
              <a:t>Once everyone has their </a:t>
            </a:r>
            <a:r>
              <a:rPr lang="en-AU" sz="1000" i="1" dirty="0">
                <a:solidFill>
                  <a:schemeClr val="accent1"/>
                </a:solidFill>
              </a:rPr>
              <a:t>Personal Action Plan</a:t>
            </a:r>
            <a:r>
              <a:rPr lang="en-AU" sz="1000" dirty="0">
                <a:solidFill>
                  <a:schemeClr val="accent1"/>
                </a:solidFill>
              </a:rPr>
              <a:t>, stick these all up on the wall together. Get each person with a camera on their phone to take a photo of all the actions they are collectively agreeing to do in the next 3 months. </a:t>
            </a:r>
          </a:p>
          <a:p>
            <a:pPr marL="228600" indent="-228600">
              <a:spcAft>
                <a:spcPts val="600"/>
              </a:spcAft>
              <a:buFont typeface="+mj-lt"/>
              <a:buAutoNum type="arabicPeriod" startAt="5"/>
            </a:pPr>
            <a:r>
              <a:rPr lang="en-AU" sz="1000" dirty="0">
                <a:solidFill>
                  <a:schemeClr val="accent1"/>
                </a:solidFill>
              </a:rPr>
              <a:t>Ask if there are any questions or concerns about people not being able to achieve the actions they have planned for. Address them as they arise, and share with participants that you (as the facilitator) will be available to support them if they come across any challenges in the next 3 months before you meet again. They should contact their Team Leader first, but if they cannot solve the issue themselves, then you will be available to help.</a:t>
            </a:r>
          </a:p>
          <a:p>
            <a:pPr marL="228600" indent="-228600">
              <a:spcAft>
                <a:spcPts val="600"/>
              </a:spcAft>
              <a:buFont typeface="+mj-lt"/>
              <a:buAutoNum type="arabicPeriod" startAt="5"/>
            </a:pPr>
            <a:r>
              <a:rPr lang="en-AU" sz="1000" dirty="0">
                <a:solidFill>
                  <a:schemeClr val="accent1"/>
                </a:solidFill>
              </a:rPr>
              <a:t>As the last activity in this session, schedule a tentative date in 3 months’ time that you would like to meet everyone again at the same venue </a:t>
            </a:r>
            <a:r>
              <a:rPr lang="en-AU" sz="1000" u="sng" dirty="0">
                <a:solidFill>
                  <a:schemeClr val="accent1"/>
                </a:solidFill>
              </a:rPr>
              <a:t>for 2 hours.  </a:t>
            </a:r>
          </a:p>
          <a:p>
            <a:pPr marL="228600" indent="-228600">
              <a:spcAft>
                <a:spcPts val="600"/>
              </a:spcAft>
              <a:buFont typeface="+mj-lt"/>
              <a:buAutoNum type="arabicPeriod" startAt="5"/>
            </a:pPr>
            <a:r>
              <a:rPr lang="en-AU" sz="1000" dirty="0">
                <a:solidFill>
                  <a:schemeClr val="accent1"/>
                </a:solidFill>
              </a:rPr>
              <a:t>Make sure you keep the project roadmaps they have created to use at the next workshop which will be a progress check-in. </a:t>
            </a:r>
          </a:p>
          <a:p>
            <a:pPr algn="ctr">
              <a:spcAft>
                <a:spcPts val="600"/>
              </a:spcAft>
            </a:pPr>
            <a:r>
              <a:rPr lang="en-AU" sz="1000" i="1" dirty="0">
                <a:solidFill>
                  <a:schemeClr val="accent1"/>
                </a:solidFill>
              </a:rPr>
              <a:t>See following page for subsequent workshop detail. </a:t>
            </a:r>
            <a:endParaRPr lang="en-NZ" sz="1000" i="1" dirty="0">
              <a:solidFill>
                <a:schemeClr val="accent5"/>
              </a:solidFill>
            </a:endParaRPr>
          </a:p>
        </p:txBody>
      </p:sp>
      <p:pic>
        <p:nvPicPr>
          <p:cNvPr id="22" name="Picture 21">
            <a:extLst>
              <a:ext uri="{FF2B5EF4-FFF2-40B4-BE49-F238E27FC236}">
                <a16:creationId xmlns:a16="http://schemas.microsoft.com/office/drawing/2014/main" id="{FF88823A-C3B3-FF40-8136-59532923FEF3}"/>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5E3B4DE9-3C06-8747-9FFA-D17490075AE5}"/>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B475A24C-7B52-7C44-9B2B-3526CEC6BA39}"/>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09F89EAC-A6A3-CB49-8437-9EB9FF59FC61}"/>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74EC3644-609D-E944-A34D-FFFCD5A06569}"/>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675800D7-A2E0-F84C-863B-D28922CBEF52}"/>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6562D288-3CC4-6443-B94C-DFC42764141A}"/>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3B2B4A52-DDFF-D34C-966A-290C4F7F874B}"/>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180">
              <a:extLst>
                <a:ext uri="{FF2B5EF4-FFF2-40B4-BE49-F238E27FC236}">
                  <a16:creationId xmlns:a16="http://schemas.microsoft.com/office/drawing/2014/main" id="{D0BB0B2C-9916-3244-BD26-458999347A84}"/>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F0512E76-272F-F640-9632-A129BA9C88DF}"/>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9" name="Rectangle 38">
            <a:extLst>
              <a:ext uri="{FF2B5EF4-FFF2-40B4-BE49-F238E27FC236}">
                <a16:creationId xmlns:a16="http://schemas.microsoft.com/office/drawing/2014/main" id="{85609413-ECE4-4A47-9D8E-9C9D3736FB6C}"/>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9279DCA-EFEF-884C-BC56-DDD68C47E8FD}"/>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8EFE1922-66D4-0C44-834A-D96E1E48AD79}"/>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271D0927-F32F-994D-A7A8-848095F8299B}"/>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BB3B59ED-96F1-D24E-8207-0B342EA2E57B}"/>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6" name="TextBox 45">
              <a:extLst>
                <a:ext uri="{FF2B5EF4-FFF2-40B4-BE49-F238E27FC236}">
                  <a16:creationId xmlns:a16="http://schemas.microsoft.com/office/drawing/2014/main" id="{178C3A34-26BF-474C-8741-A7F57B2B5889}"/>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7" name="Rectangle 46">
            <a:extLst>
              <a:ext uri="{FF2B5EF4-FFF2-40B4-BE49-F238E27FC236}">
                <a16:creationId xmlns:a16="http://schemas.microsoft.com/office/drawing/2014/main" id="{4C17BE44-1DA2-3941-A791-373C34CC1A73}"/>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6.5.1</a:t>
            </a:r>
            <a:endParaRPr lang="en-US" sz="1200" dirty="0"/>
          </a:p>
        </p:txBody>
      </p:sp>
      <p:pic>
        <p:nvPicPr>
          <p:cNvPr id="48" name="Picture 47">
            <a:extLst>
              <a:ext uri="{FF2B5EF4-FFF2-40B4-BE49-F238E27FC236}">
                <a16:creationId xmlns:a16="http://schemas.microsoft.com/office/drawing/2014/main" id="{15C38320-66E1-9143-9203-9E922A0395E4}"/>
              </a:ext>
            </a:extLst>
          </p:cNvPr>
          <p:cNvPicPr>
            <a:picLocks noChangeAspect="1"/>
          </p:cNvPicPr>
          <p:nvPr/>
        </p:nvPicPr>
        <p:blipFill>
          <a:blip r:embed="rId5"/>
          <a:stretch>
            <a:fillRect/>
          </a:stretch>
        </p:blipFill>
        <p:spPr>
          <a:xfrm>
            <a:off x="390524" y="463153"/>
            <a:ext cx="991607" cy="945841"/>
          </a:xfrm>
          <a:prstGeom prst="rect">
            <a:avLst/>
          </a:prstGeom>
        </p:spPr>
      </p:pic>
      <p:sp>
        <p:nvSpPr>
          <p:cNvPr id="71" name="Shape 715">
            <a:extLst>
              <a:ext uri="{FF2B5EF4-FFF2-40B4-BE49-F238E27FC236}">
                <a16:creationId xmlns:a16="http://schemas.microsoft.com/office/drawing/2014/main" id="{A25F398A-075D-5A4E-838C-7E6FAA38E56C}"/>
              </a:ext>
            </a:extLst>
          </p:cNvPr>
          <p:cNvSpPr txBox="1"/>
          <p:nvPr/>
        </p:nvSpPr>
        <p:spPr>
          <a:xfrm>
            <a:off x="6307146" y="3404089"/>
            <a:ext cx="833305" cy="450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1200" dirty="0">
                <a:solidFill>
                  <a:schemeClr val="accent1"/>
                </a:solidFill>
                <a:latin typeface="Gill Sans MT" panose="020B0502020104020203" pitchFamily="34" charset="77"/>
              </a:rPr>
              <a:t>3 month check-in</a:t>
            </a:r>
            <a:endParaRPr sz="1200" dirty="0">
              <a:solidFill>
                <a:schemeClr val="accent1"/>
              </a:solidFill>
              <a:latin typeface="Gill Sans MT" panose="020B0502020104020203" pitchFamily="34" charset="77"/>
            </a:endParaRPr>
          </a:p>
        </p:txBody>
      </p:sp>
      <p:sp>
        <p:nvSpPr>
          <p:cNvPr id="78" name="Shape 715">
            <a:extLst>
              <a:ext uri="{FF2B5EF4-FFF2-40B4-BE49-F238E27FC236}">
                <a16:creationId xmlns:a16="http://schemas.microsoft.com/office/drawing/2014/main" id="{FA4DEF89-32EE-FB4B-BE33-81825AA1198A}"/>
              </a:ext>
            </a:extLst>
          </p:cNvPr>
          <p:cNvSpPr txBox="1"/>
          <p:nvPr/>
        </p:nvSpPr>
        <p:spPr>
          <a:xfrm>
            <a:off x="5716353" y="2085728"/>
            <a:ext cx="1145079" cy="204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800" dirty="0">
                <a:solidFill>
                  <a:schemeClr val="accent1"/>
                </a:solidFill>
                <a:latin typeface="Gill Sans MT" panose="020B0502020104020203" pitchFamily="34" charset="77"/>
              </a:rPr>
              <a:t>Implementation</a:t>
            </a:r>
            <a:endParaRPr sz="800" dirty="0">
              <a:solidFill>
                <a:schemeClr val="accent1"/>
              </a:solidFill>
              <a:latin typeface="Gill Sans MT" panose="020B0502020104020203" pitchFamily="34" charset="77"/>
            </a:endParaRPr>
          </a:p>
        </p:txBody>
      </p:sp>
      <p:grpSp>
        <p:nvGrpSpPr>
          <p:cNvPr id="14" name="Group 13">
            <a:extLst>
              <a:ext uri="{FF2B5EF4-FFF2-40B4-BE49-F238E27FC236}">
                <a16:creationId xmlns:a16="http://schemas.microsoft.com/office/drawing/2014/main" id="{D51CF73A-1603-CE43-88B1-58B0939478DC}"/>
              </a:ext>
            </a:extLst>
          </p:cNvPr>
          <p:cNvGrpSpPr/>
          <p:nvPr/>
        </p:nvGrpSpPr>
        <p:grpSpPr>
          <a:xfrm>
            <a:off x="5884682" y="3351591"/>
            <a:ext cx="502799" cy="502799"/>
            <a:chOff x="6039711" y="2954834"/>
            <a:chExt cx="502799" cy="502799"/>
          </a:xfrm>
        </p:grpSpPr>
        <p:sp>
          <p:nvSpPr>
            <p:cNvPr id="79" name="Oval 78">
              <a:extLst>
                <a:ext uri="{FF2B5EF4-FFF2-40B4-BE49-F238E27FC236}">
                  <a16:creationId xmlns:a16="http://schemas.microsoft.com/office/drawing/2014/main" id="{5E021629-42CB-D147-9084-633BF8A41B8A}"/>
                </a:ext>
              </a:extLst>
            </p:cNvPr>
            <p:cNvSpPr/>
            <p:nvPr/>
          </p:nvSpPr>
          <p:spPr>
            <a:xfrm>
              <a:off x="6039711" y="2954834"/>
              <a:ext cx="502799" cy="502799"/>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F5120E2-B485-964F-BC90-BFDC4C46DF81}"/>
                </a:ext>
              </a:extLst>
            </p:cNvPr>
            <p:cNvPicPr>
              <a:picLocks noChangeAspect="1"/>
            </p:cNvPicPr>
            <p:nvPr/>
          </p:nvPicPr>
          <p:blipFill>
            <a:blip r:embed="rId6"/>
            <a:stretch>
              <a:fillRect/>
            </a:stretch>
          </p:blipFill>
          <p:spPr>
            <a:xfrm>
              <a:off x="6176810" y="3067318"/>
              <a:ext cx="228600" cy="254000"/>
            </a:xfrm>
            <a:prstGeom prst="rect">
              <a:avLst/>
            </a:prstGeom>
          </p:spPr>
        </p:pic>
      </p:grpSp>
      <p:sp>
        <p:nvSpPr>
          <p:cNvPr id="80" name="Shape 715">
            <a:extLst>
              <a:ext uri="{FF2B5EF4-FFF2-40B4-BE49-F238E27FC236}">
                <a16:creationId xmlns:a16="http://schemas.microsoft.com/office/drawing/2014/main" id="{86FD7085-81EE-8740-BF6E-CB3FC3150AC0}"/>
              </a:ext>
            </a:extLst>
          </p:cNvPr>
          <p:cNvSpPr txBox="1"/>
          <p:nvPr/>
        </p:nvSpPr>
        <p:spPr>
          <a:xfrm>
            <a:off x="6307146" y="4950203"/>
            <a:ext cx="833305" cy="450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1200" dirty="0">
                <a:solidFill>
                  <a:schemeClr val="accent1"/>
                </a:solidFill>
                <a:latin typeface="Gill Sans MT" panose="020B0502020104020203" pitchFamily="34" charset="77"/>
              </a:rPr>
              <a:t>6 month check-in</a:t>
            </a:r>
            <a:endParaRPr sz="1200" dirty="0">
              <a:solidFill>
                <a:schemeClr val="accent1"/>
              </a:solidFill>
              <a:latin typeface="Gill Sans MT" panose="020B0502020104020203" pitchFamily="34" charset="77"/>
            </a:endParaRPr>
          </a:p>
        </p:txBody>
      </p:sp>
      <p:grpSp>
        <p:nvGrpSpPr>
          <p:cNvPr id="86" name="Group 85">
            <a:extLst>
              <a:ext uri="{FF2B5EF4-FFF2-40B4-BE49-F238E27FC236}">
                <a16:creationId xmlns:a16="http://schemas.microsoft.com/office/drawing/2014/main" id="{BAA5DC2C-3108-5B43-8CE0-67E68D398E7D}"/>
              </a:ext>
            </a:extLst>
          </p:cNvPr>
          <p:cNvGrpSpPr/>
          <p:nvPr/>
        </p:nvGrpSpPr>
        <p:grpSpPr>
          <a:xfrm>
            <a:off x="3863602" y="1917034"/>
            <a:ext cx="2021037" cy="962153"/>
            <a:chOff x="3801066" y="2675183"/>
            <a:chExt cx="1359458" cy="647196"/>
          </a:xfrm>
        </p:grpSpPr>
        <p:sp>
          <p:nvSpPr>
            <p:cNvPr id="87" name="Shape 718">
              <a:extLst>
                <a:ext uri="{FF2B5EF4-FFF2-40B4-BE49-F238E27FC236}">
                  <a16:creationId xmlns:a16="http://schemas.microsoft.com/office/drawing/2014/main" id="{7B41A284-42C7-8641-87B2-0E0A8DC7A307}"/>
                </a:ext>
              </a:extLst>
            </p:cNvPr>
            <p:cNvSpPr/>
            <p:nvPr/>
          </p:nvSpPr>
          <p:spPr>
            <a:xfrm>
              <a:off x="3808701" y="2675183"/>
              <a:ext cx="1304778" cy="599493"/>
            </a:xfrm>
            <a:prstGeom prst="diamond">
              <a:avLst/>
            </a:prstGeom>
            <a:solidFill>
              <a:schemeClr val="accent1"/>
            </a:solidFill>
            <a:ln w="31750" cap="flat">
              <a:solidFill>
                <a:schemeClr val="bg1"/>
              </a:solidFill>
              <a:prstDash val="solid"/>
              <a:round/>
            </a:ln>
            <a:effectLst/>
          </p:spPr>
          <p:txBody>
            <a:bodyPr wrap="square" lIns="15785" tIns="15785" rIns="15785" bIns="15785" numCol="1" anchor="ctr">
              <a:noAutofit/>
            </a:bodyPr>
            <a:lstStyle/>
            <a:p>
              <a:pPr defTabSz="1140521">
                <a:defRPr sz="1200">
                  <a:solidFill>
                    <a:srgbClr val="3F3F3F"/>
                  </a:solidFill>
                  <a:latin typeface="Arial"/>
                  <a:ea typeface="Arial"/>
                  <a:cs typeface="Arial"/>
                  <a:sym typeface="Arial"/>
                </a:defRPr>
              </a:pPr>
              <a:endParaRPr sz="1052" dirty="0"/>
            </a:p>
          </p:txBody>
        </p:sp>
        <p:pic>
          <p:nvPicPr>
            <p:cNvPr id="88" name="Picture 87">
              <a:extLst>
                <a:ext uri="{FF2B5EF4-FFF2-40B4-BE49-F238E27FC236}">
                  <a16:creationId xmlns:a16="http://schemas.microsoft.com/office/drawing/2014/main" id="{4B5FC17D-1011-3A4D-ACBE-3503775A368D}"/>
                </a:ext>
              </a:extLst>
            </p:cNvPr>
            <p:cNvPicPr>
              <a:picLocks noChangeAspect="1"/>
            </p:cNvPicPr>
            <p:nvPr/>
          </p:nvPicPr>
          <p:blipFill>
            <a:blip r:embed="rId7"/>
            <a:stretch>
              <a:fillRect/>
            </a:stretch>
          </p:blipFill>
          <p:spPr>
            <a:xfrm>
              <a:off x="4353235" y="2833235"/>
              <a:ext cx="228600" cy="254000"/>
            </a:xfrm>
            <a:prstGeom prst="rect">
              <a:avLst/>
            </a:prstGeom>
          </p:spPr>
        </p:pic>
        <p:sp>
          <p:nvSpPr>
            <p:cNvPr id="89" name="Oval 88">
              <a:extLst>
                <a:ext uri="{FF2B5EF4-FFF2-40B4-BE49-F238E27FC236}">
                  <a16:creationId xmlns:a16="http://schemas.microsoft.com/office/drawing/2014/main" id="{D54D21B3-C9E6-F842-A26F-3E28863E0FA9}"/>
                </a:ext>
              </a:extLst>
            </p:cNvPr>
            <p:cNvSpPr/>
            <p:nvPr/>
          </p:nvSpPr>
          <p:spPr>
            <a:xfrm>
              <a:off x="4395019" y="3185652"/>
              <a:ext cx="136727" cy="136727"/>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8C9442E5-FE61-D04A-B619-F4B182A3669D}"/>
                </a:ext>
              </a:extLst>
            </p:cNvPr>
            <p:cNvSpPr/>
            <p:nvPr/>
          </p:nvSpPr>
          <p:spPr>
            <a:xfrm>
              <a:off x="3801066" y="2906566"/>
              <a:ext cx="136727" cy="136727"/>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E2AEF5D6-D9AE-854F-BCBE-13088FBFC5BC}"/>
                </a:ext>
              </a:extLst>
            </p:cNvPr>
            <p:cNvSpPr/>
            <p:nvPr/>
          </p:nvSpPr>
          <p:spPr>
            <a:xfrm>
              <a:off x="5023797" y="2906566"/>
              <a:ext cx="136727" cy="136727"/>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538C2B5F-378A-9F4F-AA1C-646A4E89E0C6}"/>
                </a:ext>
              </a:extLst>
            </p:cNvPr>
            <p:cNvSpPr/>
            <p:nvPr/>
          </p:nvSpPr>
          <p:spPr>
            <a:xfrm>
              <a:off x="4709408" y="3046109"/>
              <a:ext cx="136727" cy="136727"/>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DF85DD0E-38BA-4441-A74B-8E656B8FE078}"/>
                </a:ext>
              </a:extLst>
            </p:cNvPr>
            <p:cNvSpPr/>
            <p:nvPr/>
          </p:nvSpPr>
          <p:spPr>
            <a:xfrm>
              <a:off x="4098043" y="3046109"/>
              <a:ext cx="136727" cy="136727"/>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Shape 715">
            <a:extLst>
              <a:ext uri="{FF2B5EF4-FFF2-40B4-BE49-F238E27FC236}">
                <a16:creationId xmlns:a16="http://schemas.microsoft.com/office/drawing/2014/main" id="{8123CCC7-0F7F-4C45-8DBA-E094C1D64087}"/>
              </a:ext>
            </a:extLst>
          </p:cNvPr>
          <p:cNvSpPr txBox="1"/>
          <p:nvPr/>
        </p:nvSpPr>
        <p:spPr>
          <a:xfrm>
            <a:off x="4752854" y="2665964"/>
            <a:ext cx="1145079" cy="450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800" dirty="0">
                <a:solidFill>
                  <a:schemeClr val="accent1"/>
                </a:solidFill>
                <a:latin typeface="Gill Sans MT" panose="020B0502020104020203" pitchFamily="34" charset="77"/>
              </a:rPr>
              <a:t>Step 4.2</a:t>
            </a:r>
          </a:p>
          <a:p>
            <a:pPr algn="ctr"/>
            <a:r>
              <a:rPr lang="en-AU" sz="800" b="1" dirty="0">
                <a:solidFill>
                  <a:schemeClr val="accent1"/>
                </a:solidFill>
                <a:cs typeface="Gill Sans Nova Ultra Bold" panose="020F0502020204030204" pitchFamily="34" charset="0"/>
              </a:rPr>
              <a:t>Develop and prioritise ideas</a:t>
            </a:r>
            <a:r>
              <a:rPr lang="en-AU" sz="800" dirty="0">
                <a:solidFill>
                  <a:schemeClr val="accent1"/>
                </a:solidFill>
                <a:latin typeface="Gill Sans MT" panose="020B0502020104020203" pitchFamily="34" charset="77"/>
              </a:rPr>
              <a:t> </a:t>
            </a:r>
            <a:endParaRPr sz="800" dirty="0">
              <a:solidFill>
                <a:schemeClr val="accent1"/>
              </a:solidFill>
              <a:latin typeface="Gill Sans MT" panose="020B0502020104020203" pitchFamily="34" charset="77"/>
            </a:endParaRPr>
          </a:p>
        </p:txBody>
      </p:sp>
      <p:sp>
        <p:nvSpPr>
          <p:cNvPr id="100" name="Shape 715">
            <a:extLst>
              <a:ext uri="{FF2B5EF4-FFF2-40B4-BE49-F238E27FC236}">
                <a16:creationId xmlns:a16="http://schemas.microsoft.com/office/drawing/2014/main" id="{B9AED882-8B54-D24B-8567-F3D66CEAF20E}"/>
              </a:ext>
            </a:extLst>
          </p:cNvPr>
          <p:cNvSpPr txBox="1"/>
          <p:nvPr/>
        </p:nvSpPr>
        <p:spPr>
          <a:xfrm rot="16200000">
            <a:off x="4762742" y="4189807"/>
            <a:ext cx="1145079" cy="204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800" dirty="0">
                <a:solidFill>
                  <a:schemeClr val="accent1"/>
                </a:solidFill>
                <a:latin typeface="Gill Sans MT" panose="020B0502020104020203" pitchFamily="34" charset="77"/>
              </a:rPr>
              <a:t>Solution failing</a:t>
            </a:r>
            <a:endParaRPr sz="800" dirty="0">
              <a:solidFill>
                <a:schemeClr val="accent1"/>
              </a:solidFill>
              <a:latin typeface="Gill Sans MT" panose="020B0502020104020203" pitchFamily="34" charset="77"/>
            </a:endParaRPr>
          </a:p>
        </p:txBody>
      </p:sp>
      <p:sp>
        <p:nvSpPr>
          <p:cNvPr id="101" name="Shape 715">
            <a:extLst>
              <a:ext uri="{FF2B5EF4-FFF2-40B4-BE49-F238E27FC236}">
                <a16:creationId xmlns:a16="http://schemas.microsoft.com/office/drawing/2014/main" id="{9E4E610C-C8FB-3E41-B40A-129B77983502}"/>
              </a:ext>
            </a:extLst>
          </p:cNvPr>
          <p:cNvSpPr txBox="1"/>
          <p:nvPr/>
        </p:nvSpPr>
        <p:spPr>
          <a:xfrm rot="16200000">
            <a:off x="5778692" y="4258130"/>
            <a:ext cx="956341" cy="204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800" dirty="0">
                <a:solidFill>
                  <a:schemeClr val="accent1"/>
                </a:solidFill>
                <a:latin typeface="Gill Sans MT" panose="020B0502020104020203" pitchFamily="34" charset="77"/>
              </a:rPr>
              <a:t>Solution succeeding</a:t>
            </a:r>
            <a:endParaRPr sz="800" dirty="0">
              <a:solidFill>
                <a:schemeClr val="accent1"/>
              </a:solidFill>
              <a:latin typeface="Gill Sans MT" panose="020B0502020104020203" pitchFamily="34" charset="77"/>
            </a:endParaRPr>
          </a:p>
        </p:txBody>
      </p:sp>
      <p:sp>
        <p:nvSpPr>
          <p:cNvPr id="102" name="Shape 715">
            <a:extLst>
              <a:ext uri="{FF2B5EF4-FFF2-40B4-BE49-F238E27FC236}">
                <a16:creationId xmlns:a16="http://schemas.microsoft.com/office/drawing/2014/main" id="{BB7E6394-EB52-6140-A98F-9F5D1313E658}"/>
              </a:ext>
            </a:extLst>
          </p:cNvPr>
          <p:cNvSpPr txBox="1"/>
          <p:nvPr/>
        </p:nvSpPr>
        <p:spPr>
          <a:xfrm rot="16200000">
            <a:off x="5684324" y="5802336"/>
            <a:ext cx="1145079" cy="204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800" dirty="0">
                <a:solidFill>
                  <a:schemeClr val="accent1"/>
                </a:solidFill>
                <a:latin typeface="Gill Sans MT" panose="020B0502020104020203" pitchFamily="34" charset="77"/>
              </a:rPr>
              <a:t>Solution succeeding</a:t>
            </a:r>
            <a:endParaRPr sz="800" dirty="0">
              <a:solidFill>
                <a:schemeClr val="accent1"/>
              </a:solidFill>
              <a:latin typeface="Gill Sans MT" panose="020B0502020104020203" pitchFamily="34" charset="77"/>
            </a:endParaRPr>
          </a:p>
        </p:txBody>
      </p:sp>
      <p:cxnSp>
        <p:nvCxnSpPr>
          <p:cNvPr id="106" name="Elbow Connector 105">
            <a:extLst>
              <a:ext uri="{FF2B5EF4-FFF2-40B4-BE49-F238E27FC236}">
                <a16:creationId xmlns:a16="http://schemas.microsoft.com/office/drawing/2014/main" id="{6B43F7D0-1B6E-184A-BA0B-9B51C96A3BD6}"/>
              </a:ext>
            </a:extLst>
          </p:cNvPr>
          <p:cNvCxnSpPr>
            <a:cxnSpLocks/>
          </p:cNvCxnSpPr>
          <p:nvPr/>
        </p:nvCxnSpPr>
        <p:spPr>
          <a:xfrm rot="16200000" flipV="1">
            <a:off x="4539799" y="3797426"/>
            <a:ext cx="2030557" cy="682178"/>
          </a:xfrm>
          <a:prstGeom prst="bentConnector3">
            <a:avLst>
              <a:gd name="adj1" fmla="val -167"/>
            </a:avLst>
          </a:prstGeom>
          <a:ln w="2540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41F71326-8D1D-6A4F-9432-EC474A3969E8}"/>
              </a:ext>
            </a:extLst>
          </p:cNvPr>
          <p:cNvGrpSpPr/>
          <p:nvPr/>
        </p:nvGrpSpPr>
        <p:grpSpPr>
          <a:xfrm>
            <a:off x="5884682" y="4897705"/>
            <a:ext cx="502799" cy="502799"/>
            <a:chOff x="6039711" y="2954834"/>
            <a:chExt cx="502799" cy="502799"/>
          </a:xfrm>
        </p:grpSpPr>
        <p:sp>
          <p:nvSpPr>
            <p:cNvPr id="114" name="Oval 113">
              <a:extLst>
                <a:ext uri="{FF2B5EF4-FFF2-40B4-BE49-F238E27FC236}">
                  <a16:creationId xmlns:a16="http://schemas.microsoft.com/office/drawing/2014/main" id="{EBB010C3-F663-2748-95DF-FB52FCAE073A}"/>
                </a:ext>
              </a:extLst>
            </p:cNvPr>
            <p:cNvSpPr/>
            <p:nvPr/>
          </p:nvSpPr>
          <p:spPr>
            <a:xfrm>
              <a:off x="6039711" y="2954834"/>
              <a:ext cx="502799" cy="502799"/>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5" name="Picture 114">
              <a:extLst>
                <a:ext uri="{FF2B5EF4-FFF2-40B4-BE49-F238E27FC236}">
                  <a16:creationId xmlns:a16="http://schemas.microsoft.com/office/drawing/2014/main" id="{C330B30C-E59E-4440-BB08-2892BED88E76}"/>
                </a:ext>
              </a:extLst>
            </p:cNvPr>
            <p:cNvPicPr>
              <a:picLocks noChangeAspect="1"/>
            </p:cNvPicPr>
            <p:nvPr/>
          </p:nvPicPr>
          <p:blipFill>
            <a:blip r:embed="rId6"/>
            <a:stretch>
              <a:fillRect/>
            </a:stretch>
          </p:blipFill>
          <p:spPr>
            <a:xfrm>
              <a:off x="6176810" y="3067318"/>
              <a:ext cx="228600" cy="254000"/>
            </a:xfrm>
            <a:prstGeom prst="rect">
              <a:avLst/>
            </a:prstGeom>
          </p:spPr>
        </p:pic>
      </p:grpSp>
      <p:sp>
        <p:nvSpPr>
          <p:cNvPr id="116" name="Shape 715">
            <a:extLst>
              <a:ext uri="{FF2B5EF4-FFF2-40B4-BE49-F238E27FC236}">
                <a16:creationId xmlns:a16="http://schemas.microsoft.com/office/drawing/2014/main" id="{2192AC5A-9994-484F-80B5-6F9E3733D86C}"/>
              </a:ext>
            </a:extLst>
          </p:cNvPr>
          <p:cNvSpPr txBox="1"/>
          <p:nvPr/>
        </p:nvSpPr>
        <p:spPr>
          <a:xfrm>
            <a:off x="4240963" y="1679573"/>
            <a:ext cx="1264728" cy="2656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0093" tIns="40093" rIns="40093" bIns="40093" numCol="1" anchor="t">
            <a:spAutoFit/>
          </a:bodyPr>
          <a:lstStyle>
            <a:lvl1pPr>
              <a:defRPr>
                <a:solidFill>
                  <a:srgbClr val="EB7A09"/>
                </a:solidFill>
                <a:latin typeface="Arial"/>
                <a:ea typeface="Arial"/>
                <a:cs typeface="Arial"/>
                <a:sym typeface="Arial"/>
              </a:defRPr>
            </a:lvl1pPr>
          </a:lstStyle>
          <a:p>
            <a:pPr algn="ctr"/>
            <a:r>
              <a:rPr lang="en-AU" sz="1200" dirty="0">
                <a:solidFill>
                  <a:schemeClr val="accent1"/>
                </a:solidFill>
                <a:latin typeface="Gill Sans MT" panose="020B0502020104020203" pitchFamily="34" charset="77"/>
              </a:rPr>
              <a:t>Design</a:t>
            </a:r>
            <a:endParaRPr sz="1200" dirty="0">
              <a:solidFill>
                <a:schemeClr val="accent1"/>
              </a:solidFill>
              <a:latin typeface="Gill Sans MT" panose="020B0502020104020203" pitchFamily="34" charset="77"/>
            </a:endParaRPr>
          </a:p>
        </p:txBody>
      </p:sp>
      <p:cxnSp>
        <p:nvCxnSpPr>
          <p:cNvPr id="63" name="Straight Connector 62">
            <a:extLst>
              <a:ext uri="{FF2B5EF4-FFF2-40B4-BE49-F238E27FC236}">
                <a16:creationId xmlns:a16="http://schemas.microsoft.com/office/drawing/2014/main" id="{8C0E938F-50F2-2543-9640-2E65F523B99B}"/>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AF495935-6B0E-1741-A85C-B8CAA51DA44D}"/>
              </a:ext>
            </a:extLst>
          </p:cNvPr>
          <p:cNvSpPr/>
          <p:nvPr/>
        </p:nvSpPr>
        <p:spPr>
          <a:xfrm>
            <a:off x="836332" y="1858243"/>
            <a:ext cx="2712411" cy="1756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More difficult</a:t>
            </a:r>
            <a:endParaRPr lang="en-US" sz="1000" dirty="0">
              <a:solidFill>
                <a:schemeClr val="accent1"/>
              </a:solidFill>
            </a:endParaRPr>
          </a:p>
          <a:p>
            <a:pPr lvl="0">
              <a:spcAft>
                <a:spcPts val="400"/>
              </a:spcAft>
            </a:pPr>
            <a:r>
              <a:rPr lang="en-US" sz="1000" dirty="0">
                <a:solidFill>
                  <a:schemeClr val="accent1"/>
                </a:solidFill>
              </a:rPr>
              <a:t>Preparation time: 1</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 (plus two further 2 hour check-ins in future)</a:t>
            </a:r>
          </a:p>
          <a:p>
            <a:pPr lvl="0">
              <a:spcAft>
                <a:spcPts val="2200"/>
              </a:spcAft>
            </a:pPr>
            <a:r>
              <a:rPr lang="en-US" sz="1000" dirty="0">
                <a:solidFill>
                  <a:schemeClr val="accent1"/>
                </a:solidFill>
              </a:rPr>
              <a:t>Materials: </a:t>
            </a:r>
            <a:r>
              <a:rPr lang="en-US" sz="1000" i="1" dirty="0">
                <a:solidFill>
                  <a:schemeClr val="accent1"/>
                </a:solidFill>
              </a:rPr>
              <a:t>Storyboards and prototypes, post-its, sharpies, flipchart paper</a:t>
            </a:r>
          </a:p>
        </p:txBody>
      </p:sp>
      <p:grpSp>
        <p:nvGrpSpPr>
          <p:cNvPr id="65" name="Group 64">
            <a:extLst>
              <a:ext uri="{FF2B5EF4-FFF2-40B4-BE49-F238E27FC236}">
                <a16:creationId xmlns:a16="http://schemas.microsoft.com/office/drawing/2014/main" id="{E0A9D676-C5E5-0D46-A148-D02AFD844043}"/>
              </a:ext>
            </a:extLst>
          </p:cNvPr>
          <p:cNvGrpSpPr/>
          <p:nvPr/>
        </p:nvGrpSpPr>
        <p:grpSpPr>
          <a:xfrm>
            <a:off x="414768" y="1803007"/>
            <a:ext cx="373637" cy="297960"/>
            <a:chOff x="409362" y="2090841"/>
            <a:chExt cx="487634" cy="388868"/>
          </a:xfrm>
          <a:solidFill>
            <a:schemeClr val="accent1"/>
          </a:solidFill>
        </p:grpSpPr>
        <p:sp>
          <p:nvSpPr>
            <p:cNvPr id="66" name="Rectangle 65">
              <a:extLst>
                <a:ext uri="{FF2B5EF4-FFF2-40B4-BE49-F238E27FC236}">
                  <a16:creationId xmlns:a16="http://schemas.microsoft.com/office/drawing/2014/main" id="{D13D0B62-FEC6-3142-BA6C-28EBC039E28C}"/>
                </a:ext>
              </a:extLst>
            </p:cNvPr>
            <p:cNvSpPr/>
            <p:nvPr/>
          </p:nvSpPr>
          <p:spPr>
            <a:xfrm>
              <a:off x="767626" y="2090841"/>
              <a:ext cx="129370" cy="388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7" name="Rectangle 66">
              <a:extLst>
                <a:ext uri="{FF2B5EF4-FFF2-40B4-BE49-F238E27FC236}">
                  <a16:creationId xmlns:a16="http://schemas.microsoft.com/office/drawing/2014/main" id="{320E54A7-79C7-A444-8607-3FF2BA921EDF}"/>
                </a:ext>
              </a:extLst>
            </p:cNvPr>
            <p:cNvSpPr/>
            <p:nvPr/>
          </p:nvSpPr>
          <p:spPr>
            <a:xfrm>
              <a:off x="409362" y="2363048"/>
              <a:ext cx="129370" cy="11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92ECBB18-7D24-304D-826D-46C85F103754}"/>
                </a:ext>
              </a:extLst>
            </p:cNvPr>
            <p:cNvSpPr/>
            <p:nvPr/>
          </p:nvSpPr>
          <p:spPr>
            <a:xfrm>
              <a:off x="587587" y="2246388"/>
              <a:ext cx="129370" cy="2333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9" name="Picture 68">
            <a:extLst>
              <a:ext uri="{FF2B5EF4-FFF2-40B4-BE49-F238E27FC236}">
                <a16:creationId xmlns:a16="http://schemas.microsoft.com/office/drawing/2014/main" id="{8D5CCCBE-FC64-4A48-ABAD-62CF6B9BB260}"/>
              </a:ext>
            </a:extLst>
          </p:cNvPr>
          <p:cNvPicPr>
            <a:picLocks noChangeAspect="1"/>
          </p:cNvPicPr>
          <p:nvPr/>
        </p:nvPicPr>
        <p:blipFill>
          <a:blip r:embed="rId8"/>
          <a:stretch>
            <a:fillRect/>
          </a:stretch>
        </p:blipFill>
        <p:spPr>
          <a:xfrm>
            <a:off x="441510" y="2364826"/>
            <a:ext cx="357387" cy="357387"/>
          </a:xfrm>
          <a:prstGeom prst="rect">
            <a:avLst/>
          </a:prstGeom>
        </p:spPr>
      </p:pic>
      <p:pic>
        <p:nvPicPr>
          <p:cNvPr id="70" name="Picture 69">
            <a:extLst>
              <a:ext uri="{FF2B5EF4-FFF2-40B4-BE49-F238E27FC236}">
                <a16:creationId xmlns:a16="http://schemas.microsoft.com/office/drawing/2014/main" id="{892ACA12-FBA3-F749-A558-9F9C914E1A1C}"/>
              </a:ext>
            </a:extLst>
          </p:cNvPr>
          <p:cNvPicPr>
            <a:picLocks noChangeAspect="1"/>
          </p:cNvPicPr>
          <p:nvPr/>
        </p:nvPicPr>
        <p:blipFill>
          <a:blip r:embed="rId9"/>
          <a:stretch>
            <a:fillRect/>
          </a:stretch>
        </p:blipFill>
        <p:spPr>
          <a:xfrm>
            <a:off x="441510" y="3070660"/>
            <a:ext cx="353147" cy="335490"/>
          </a:xfrm>
          <a:prstGeom prst="rect">
            <a:avLst/>
          </a:prstGeom>
        </p:spPr>
      </p:pic>
    </p:spTree>
    <p:extLst>
      <p:ext uri="{BB962C8B-B14F-4D97-AF65-F5344CB8AC3E}">
        <p14:creationId xmlns:p14="http://schemas.microsoft.com/office/powerpoint/2010/main" val="387977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26</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19761"/>
            <a:ext cx="3389314" cy="7784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i="1" spc="-30" dirty="0">
                <a:solidFill>
                  <a:schemeClr val="accent1"/>
                </a:solidFill>
              </a:rPr>
              <a:t>Planning and monitoring the project  (continued)</a:t>
            </a:r>
          </a:p>
          <a:p>
            <a:pPr lvl="0">
              <a:spcAft>
                <a:spcPts val="600"/>
              </a:spcAft>
            </a:pPr>
            <a:endParaRPr lang="en-US" sz="1400" i="1" spc="-30" dirty="0">
              <a:solidFill>
                <a:schemeClr val="accent1"/>
              </a:solidFill>
            </a:endParaRPr>
          </a:p>
          <a:p>
            <a:pPr>
              <a:spcAft>
                <a:spcPts val="300"/>
              </a:spcAft>
            </a:pPr>
            <a:r>
              <a:rPr lang="en-US" sz="1000" b="1" dirty="0">
                <a:solidFill>
                  <a:schemeClr val="accent1"/>
                </a:solidFill>
              </a:rPr>
              <a:t>PROGRESS CHECK-IN </a:t>
            </a:r>
            <a:r>
              <a:rPr lang="en-US" sz="1000" i="1" dirty="0">
                <a:solidFill>
                  <a:schemeClr val="accent1"/>
                </a:solidFill>
              </a:rPr>
              <a:t>(IN THREE MONTHS’ TIME):</a:t>
            </a:r>
          </a:p>
          <a:p>
            <a:pPr lvl="0">
              <a:spcAft>
                <a:spcPts val="300"/>
              </a:spcAft>
            </a:pPr>
            <a:endParaRPr lang="en-US" sz="1000" dirty="0">
              <a:solidFill>
                <a:schemeClr val="accent1"/>
              </a:solidFill>
            </a:endParaRPr>
          </a:p>
          <a:p>
            <a:pPr marL="228600" lvl="0" indent="-228600">
              <a:spcAft>
                <a:spcPts val="300"/>
              </a:spcAft>
              <a:buFont typeface="+mj-lt"/>
              <a:buAutoNum type="arabicPeriod" startAt="8"/>
            </a:pPr>
            <a:r>
              <a:rPr lang="en-US" sz="1000" dirty="0">
                <a:solidFill>
                  <a:schemeClr val="accent1"/>
                </a:solidFill>
              </a:rPr>
              <a:t>Put up each team’s project roadmap of activities on display around the room before the workshop starts.</a:t>
            </a:r>
          </a:p>
          <a:p>
            <a:pPr marL="228600" lvl="0" indent="-228600">
              <a:spcAft>
                <a:spcPts val="300"/>
              </a:spcAft>
              <a:buFont typeface="+mj-lt"/>
              <a:buAutoNum type="arabicPeriod" startAt="8"/>
            </a:pPr>
            <a:r>
              <a:rPr lang="en-US" sz="1000" dirty="0">
                <a:solidFill>
                  <a:schemeClr val="accent1"/>
                </a:solidFill>
              </a:rPr>
              <a:t>Once all of the participants are seated in their solution teams, welcome everyone back and play a quick icebreaker. </a:t>
            </a:r>
          </a:p>
          <a:p>
            <a:pPr marL="228600" lvl="0" indent="-228600">
              <a:spcAft>
                <a:spcPts val="300"/>
              </a:spcAft>
              <a:buFont typeface="+mj-lt"/>
              <a:buAutoNum type="arabicPeriod" startAt="8"/>
            </a:pPr>
            <a:r>
              <a:rPr lang="en-US" sz="1000" dirty="0">
                <a:solidFill>
                  <a:schemeClr val="accent1"/>
                </a:solidFill>
              </a:rPr>
              <a:t>As a whole room, spend about 15 minutes getting people to share about their personal experience over the past 3 months. Prompt with questions:</a:t>
            </a:r>
          </a:p>
          <a:p>
            <a:pPr marL="685800" lvl="1" indent="-228600">
              <a:spcAft>
                <a:spcPts val="600"/>
              </a:spcAft>
              <a:buFont typeface="+mj-lt"/>
              <a:buAutoNum type="alphaLcParenR"/>
            </a:pPr>
            <a:r>
              <a:rPr lang="en-US" sz="1000" i="1" dirty="0">
                <a:solidFill>
                  <a:schemeClr val="accent1"/>
                </a:solidFill>
              </a:rPr>
              <a:t>What went well?</a:t>
            </a:r>
          </a:p>
          <a:p>
            <a:pPr marL="685800" lvl="1" indent="-228600">
              <a:spcAft>
                <a:spcPts val="600"/>
              </a:spcAft>
              <a:buFont typeface="+mj-lt"/>
              <a:buAutoNum type="alphaLcParenR"/>
            </a:pPr>
            <a:r>
              <a:rPr lang="en-US" sz="1000" i="1" dirty="0">
                <a:solidFill>
                  <a:schemeClr val="accent1"/>
                </a:solidFill>
              </a:rPr>
              <a:t>What was challenging?</a:t>
            </a:r>
          </a:p>
          <a:p>
            <a:pPr marL="685800" lvl="1" indent="-228600">
              <a:spcAft>
                <a:spcPts val="600"/>
              </a:spcAft>
              <a:buFont typeface="+mj-lt"/>
              <a:buAutoNum type="alphaLcParenR"/>
            </a:pPr>
            <a:r>
              <a:rPr lang="en-US" sz="1000" i="1" dirty="0">
                <a:solidFill>
                  <a:schemeClr val="accent1"/>
                </a:solidFill>
              </a:rPr>
              <a:t>Did anything exciting happen?</a:t>
            </a:r>
          </a:p>
          <a:p>
            <a:pPr marL="228600" lvl="0" indent="-228600">
              <a:spcAft>
                <a:spcPts val="300"/>
              </a:spcAft>
              <a:buFont typeface="+mj-lt"/>
              <a:buAutoNum type="arabicPeriod" startAt="8"/>
            </a:pPr>
            <a:r>
              <a:rPr lang="en-AU" sz="1000" dirty="0">
                <a:solidFill>
                  <a:schemeClr val="accent1"/>
                </a:solidFill>
              </a:rPr>
              <a:t>Then get each team to spend the next 30 minutes in their groups going through in detail what has been achieved and what hasn’t over the past 3 months. They should do this standing up by their project roadmap, and can refer back to the photos they took at the end of the last workshop if they like. Encourage them to move the activity post-its around based on what has and hasn’t been achieved. They may also need to write new post-its to add to the plan to reflect what happened. </a:t>
            </a:r>
            <a:endParaRPr lang="en-US" sz="1400" dirty="0">
              <a:solidFill>
                <a:schemeClr val="accent1"/>
              </a:solidFill>
            </a:endParaRPr>
          </a:p>
          <a:p>
            <a:pPr marL="228600" lvl="0" indent="-228600">
              <a:spcAft>
                <a:spcPts val="300"/>
              </a:spcAft>
              <a:buFont typeface="+mj-lt"/>
              <a:buAutoNum type="arabicPeriod" startAt="12"/>
            </a:pPr>
            <a:r>
              <a:rPr lang="en-AU" sz="1000" dirty="0">
                <a:solidFill>
                  <a:schemeClr val="accent1"/>
                </a:solidFill>
              </a:rPr>
              <a:t>Once they have reviewed the past 3 months, get them to now focus on what they have planned for the coming 3 months. Encourage them to adjust the activity post-its to reflect where they are currently at to create an achievable plan for the upcoming 3 months. Spend 30 minutes on this activity. Get them thinking about who the people they will need to engage are, and what challenges they think the might come across that they can plan ahead for now. </a:t>
            </a:r>
          </a:p>
          <a:p>
            <a:pPr marL="228600" lvl="0" indent="-228600">
              <a:spcAft>
                <a:spcPts val="300"/>
              </a:spcAft>
              <a:buFont typeface="+mj-lt"/>
              <a:buAutoNum type="arabicPeriod" startAt="12"/>
            </a:pPr>
            <a:r>
              <a:rPr lang="en-NZ" sz="1000" dirty="0">
                <a:solidFill>
                  <a:schemeClr val="accent1"/>
                </a:solidFill>
              </a:rPr>
              <a:t>Have each person write a </a:t>
            </a:r>
            <a:r>
              <a:rPr lang="en-AU" sz="1000" i="1" dirty="0">
                <a:solidFill>
                  <a:schemeClr val="accent1"/>
                </a:solidFill>
              </a:rPr>
              <a:t>Personal Action Plan </a:t>
            </a:r>
            <a:r>
              <a:rPr lang="en-NZ" sz="1000" dirty="0">
                <a:solidFill>
                  <a:schemeClr val="accent1"/>
                </a:solidFill>
              </a:rPr>
              <a:t>which details what is expected of them for the activities which they are responsible for, as they did last time. Let them know they can change the Team Leader if they want to. </a:t>
            </a:r>
          </a:p>
          <a:p>
            <a:pPr marL="228600" lvl="0" indent="-228600">
              <a:spcAft>
                <a:spcPts val="300"/>
              </a:spcAft>
              <a:buFont typeface="+mj-lt"/>
              <a:buAutoNum type="arabicPeriod" startAt="12"/>
            </a:pPr>
            <a:r>
              <a:rPr lang="en-AU" sz="1000" dirty="0">
                <a:solidFill>
                  <a:schemeClr val="accent1"/>
                </a:solidFill>
              </a:rPr>
              <a:t>Share that you will be going through the same check-in process again in another 3 months’ time (6 months from the initial workshop). Like last time, their Team Leader and yourself will be available to help address any challenges they come up against during this time. </a:t>
            </a:r>
            <a:endParaRPr lang="en-AU" sz="900" dirty="0">
              <a:solidFill>
                <a:srgbClr val="1E4D59"/>
              </a:solidFill>
            </a:endParaRPr>
          </a:p>
          <a:p>
            <a:pPr marL="228600" lvl="0" indent="-228600">
              <a:spcAft>
                <a:spcPts val="300"/>
              </a:spcAft>
              <a:buFont typeface="+mj-lt"/>
              <a:buAutoNum type="arabicPeriod" startAt="8"/>
            </a:pPr>
            <a:endParaRPr lang="en-AU" sz="1000" dirty="0">
              <a:solidFill>
                <a:schemeClr val="accent1"/>
              </a:solidFill>
            </a:endParaRPr>
          </a:p>
          <a:p>
            <a:pPr marL="228600" lvl="0" indent="-228600">
              <a:spcAft>
                <a:spcPts val="300"/>
              </a:spcAft>
              <a:buFont typeface="+mj-lt"/>
              <a:buAutoNum type="arabicPeriod" startAt="8"/>
            </a:pPr>
            <a:endParaRPr lang="en-US" sz="1000" dirty="0">
              <a:solidFill>
                <a:schemeClr val="accent1"/>
              </a:solidFill>
            </a:endParaRPr>
          </a:p>
        </p:txBody>
      </p:sp>
      <p:sp>
        <p:nvSpPr>
          <p:cNvPr id="63" name="Rectangle 62">
            <a:extLst>
              <a:ext uri="{FF2B5EF4-FFF2-40B4-BE49-F238E27FC236}">
                <a16:creationId xmlns:a16="http://schemas.microsoft.com/office/drawing/2014/main" id="{D28B115B-2A4A-E844-BC12-B7F1C89E1683}"/>
              </a:ext>
            </a:extLst>
          </p:cNvPr>
          <p:cNvSpPr/>
          <p:nvPr/>
        </p:nvSpPr>
        <p:spPr>
          <a:xfrm>
            <a:off x="3770391" y="1404143"/>
            <a:ext cx="3389314" cy="5438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300"/>
              </a:spcAft>
            </a:pPr>
            <a:r>
              <a:rPr lang="en-US" sz="1000" b="1" dirty="0">
                <a:solidFill>
                  <a:schemeClr val="accent1"/>
                </a:solidFill>
              </a:rPr>
              <a:t>PROGRESS CHECK-IN </a:t>
            </a:r>
            <a:r>
              <a:rPr lang="en-US" sz="1000" dirty="0">
                <a:solidFill>
                  <a:schemeClr val="accent1"/>
                </a:solidFill>
              </a:rPr>
              <a:t>(</a:t>
            </a:r>
            <a:r>
              <a:rPr lang="en-US" sz="1000" i="1" dirty="0">
                <a:solidFill>
                  <a:srgbClr val="1E4D59"/>
                </a:solidFill>
              </a:rPr>
              <a:t>IN SIX MONTHS’ TIME):</a:t>
            </a:r>
          </a:p>
          <a:p>
            <a:pPr lvl="0">
              <a:spcAft>
                <a:spcPts val="300"/>
              </a:spcAft>
            </a:pPr>
            <a:endParaRPr lang="en-US" sz="900" dirty="0">
              <a:solidFill>
                <a:schemeClr val="accent1"/>
              </a:solidFill>
            </a:endParaRPr>
          </a:p>
          <a:p>
            <a:pPr marL="228600" lvl="0" indent="-228600">
              <a:spcAft>
                <a:spcPts val="300"/>
              </a:spcAft>
              <a:buFont typeface="+mj-lt"/>
              <a:buAutoNum type="arabicPeriod" startAt="15"/>
            </a:pPr>
            <a:r>
              <a:rPr lang="en-AU" sz="1000" dirty="0">
                <a:solidFill>
                  <a:schemeClr val="accent1"/>
                </a:solidFill>
              </a:rPr>
              <a:t>Repeat the process from steps 8 – 11 </a:t>
            </a:r>
          </a:p>
          <a:p>
            <a:pPr marL="228600" lvl="0" indent="-228600">
              <a:spcAft>
                <a:spcPts val="300"/>
              </a:spcAft>
              <a:buFont typeface="+mj-lt"/>
              <a:buAutoNum type="arabicPeriod" startAt="15"/>
            </a:pPr>
            <a:r>
              <a:rPr lang="en-AU" sz="1000" dirty="0">
                <a:solidFill>
                  <a:schemeClr val="accent1"/>
                </a:solidFill>
              </a:rPr>
              <a:t>After each team has reviewed their progress from the past 3 months, get each solution group to spend 10 minutes sharing back to the whole room about the overall progress they have made and any major blockers their solution is experiencing. </a:t>
            </a:r>
          </a:p>
          <a:p>
            <a:pPr marL="228600" lvl="0" indent="-228600">
              <a:spcAft>
                <a:spcPts val="300"/>
              </a:spcAft>
              <a:buFont typeface="+mj-lt"/>
              <a:buAutoNum type="arabicPeriod" startAt="15"/>
            </a:pPr>
            <a:r>
              <a:rPr lang="en-AU" sz="1000" dirty="0">
                <a:solidFill>
                  <a:schemeClr val="accent1"/>
                </a:solidFill>
              </a:rPr>
              <a:t>Now get participants to begin preparing for the next 3-6 months of implementation. As the facilitator, spend at least 10 minutes with each group discussing in detail the progress they have made (or not made). </a:t>
            </a:r>
          </a:p>
          <a:p>
            <a:pPr marL="228600" lvl="0" indent="-228600">
              <a:spcAft>
                <a:spcPts val="300"/>
              </a:spcAft>
              <a:buFont typeface="+mj-lt"/>
              <a:buAutoNum type="arabicPeriod" startAt="15"/>
            </a:pPr>
            <a:r>
              <a:rPr lang="en-AU" sz="1000" dirty="0">
                <a:solidFill>
                  <a:schemeClr val="accent1"/>
                </a:solidFill>
              </a:rPr>
              <a:t>If there has been little progress, probe for more information about why this has been the case. Seek to understand what the root cause is with the group. Use the evaluation guide on </a:t>
            </a:r>
            <a:r>
              <a:rPr lang="en-AU" sz="1000" b="1" dirty="0">
                <a:solidFill>
                  <a:schemeClr val="accent1"/>
                </a:solidFill>
              </a:rPr>
              <a:t>page 41</a:t>
            </a:r>
            <a:r>
              <a:rPr lang="en-AU" sz="1000" dirty="0">
                <a:solidFill>
                  <a:schemeClr val="accent1"/>
                </a:solidFill>
              </a:rPr>
              <a:t> to help you with this.</a:t>
            </a:r>
          </a:p>
          <a:p>
            <a:pPr marL="228600" lvl="0" indent="-228600">
              <a:spcAft>
                <a:spcPts val="300"/>
              </a:spcAft>
              <a:buFont typeface="+mj-lt"/>
              <a:buAutoNum type="arabicPeriod" startAt="15"/>
            </a:pPr>
            <a:r>
              <a:rPr lang="en-AU" sz="1000" dirty="0">
                <a:solidFill>
                  <a:schemeClr val="accent1"/>
                </a:solidFill>
              </a:rPr>
              <a:t>Remember that it’s okay if one of the solutions does not succeed or becomes too challenging to continue working on. Once you have identified the reason behind it, share the learnings with the whole room to ensure everyone understands the challenges that solution faced and why. </a:t>
            </a:r>
          </a:p>
          <a:p>
            <a:pPr marL="228600" lvl="0" indent="-228600">
              <a:spcAft>
                <a:spcPts val="300"/>
              </a:spcAft>
              <a:buFont typeface="+mj-lt"/>
              <a:buAutoNum type="arabicPeriod" startAt="15"/>
            </a:pPr>
            <a:r>
              <a:rPr lang="en-AU" sz="1000" dirty="0">
                <a:solidFill>
                  <a:schemeClr val="accent1"/>
                </a:solidFill>
              </a:rPr>
              <a:t>For projects that are progressing well, the team should continue with the planning the next 3-6 months of their project. </a:t>
            </a:r>
          </a:p>
          <a:p>
            <a:pPr marL="228600" lvl="0" indent="-228600">
              <a:spcAft>
                <a:spcPts val="300"/>
              </a:spcAft>
              <a:buFont typeface="+mj-lt"/>
              <a:buAutoNum type="arabicPeriod" startAt="15"/>
            </a:pPr>
            <a:r>
              <a:rPr lang="en-AU" sz="1000" dirty="0">
                <a:solidFill>
                  <a:schemeClr val="accent1"/>
                </a:solidFill>
              </a:rPr>
              <a:t>For the teams whose projects are not progressing and you make the collective decision to stop working on it, you can revisit the outputs from Activity 4.2.1 and encourage them to take on the challenge of developing a new solution if they wish. Alternatively, they can move into one of the other project teams to support their project if desired. </a:t>
            </a:r>
          </a:p>
        </p:txBody>
      </p:sp>
      <p:pic>
        <p:nvPicPr>
          <p:cNvPr id="6" name="Picture 5">
            <a:extLst>
              <a:ext uri="{FF2B5EF4-FFF2-40B4-BE49-F238E27FC236}">
                <a16:creationId xmlns:a16="http://schemas.microsoft.com/office/drawing/2014/main" id="{62C4EE81-EB5C-D74B-B912-9E16E11E694A}"/>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7" name="Picture 6">
            <a:extLst>
              <a:ext uri="{FF2B5EF4-FFF2-40B4-BE49-F238E27FC236}">
                <a16:creationId xmlns:a16="http://schemas.microsoft.com/office/drawing/2014/main" id="{B976CB07-E186-7F46-BCB8-C76F38681D91}"/>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8" name="Picture 7">
            <a:extLst>
              <a:ext uri="{FF2B5EF4-FFF2-40B4-BE49-F238E27FC236}">
                <a16:creationId xmlns:a16="http://schemas.microsoft.com/office/drawing/2014/main" id="{56420947-A596-3940-B531-BAB01DEA3827}"/>
              </a:ext>
            </a:extLst>
          </p:cNvPr>
          <p:cNvPicPr>
            <a:picLocks noChangeAspect="1"/>
          </p:cNvPicPr>
          <p:nvPr/>
        </p:nvPicPr>
        <p:blipFill>
          <a:blip r:embed="rId4"/>
          <a:stretch>
            <a:fillRect/>
          </a:stretch>
        </p:blipFill>
        <p:spPr>
          <a:xfrm>
            <a:off x="6907224" y="180515"/>
            <a:ext cx="261928" cy="206785"/>
          </a:xfrm>
          <a:prstGeom prst="rect">
            <a:avLst/>
          </a:prstGeom>
        </p:spPr>
      </p:pic>
      <p:sp>
        <p:nvSpPr>
          <p:cNvPr id="9" name="Rectangle 8">
            <a:extLst>
              <a:ext uri="{FF2B5EF4-FFF2-40B4-BE49-F238E27FC236}">
                <a16:creationId xmlns:a16="http://schemas.microsoft.com/office/drawing/2014/main" id="{9616CEED-5886-0B48-AB24-3EE222E97AAD}"/>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10" name="Rectangle 9">
            <a:extLst>
              <a:ext uri="{FF2B5EF4-FFF2-40B4-BE49-F238E27FC236}">
                <a16:creationId xmlns:a16="http://schemas.microsoft.com/office/drawing/2014/main" id="{6A226B13-6E73-8343-8878-8037A2523EBA}"/>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2" name="Group 21">
            <a:extLst>
              <a:ext uri="{FF2B5EF4-FFF2-40B4-BE49-F238E27FC236}">
                <a16:creationId xmlns:a16="http://schemas.microsoft.com/office/drawing/2014/main" id="{6A6406F4-89F7-FB44-B9DF-85623676BE2E}"/>
              </a:ext>
            </a:extLst>
          </p:cNvPr>
          <p:cNvGrpSpPr/>
          <p:nvPr/>
        </p:nvGrpSpPr>
        <p:grpSpPr>
          <a:xfrm>
            <a:off x="5797754" y="219189"/>
            <a:ext cx="883274" cy="165434"/>
            <a:chOff x="5797754" y="431068"/>
            <a:chExt cx="883274" cy="165434"/>
          </a:xfrm>
        </p:grpSpPr>
        <p:sp>
          <p:nvSpPr>
            <p:cNvPr id="23" name="Hexagon 180">
              <a:extLst>
                <a:ext uri="{FF2B5EF4-FFF2-40B4-BE49-F238E27FC236}">
                  <a16:creationId xmlns:a16="http://schemas.microsoft.com/office/drawing/2014/main" id="{F64B236E-31BD-1240-BB90-65C4F4515B37}"/>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Hexagon 180">
              <a:extLst>
                <a:ext uri="{FF2B5EF4-FFF2-40B4-BE49-F238E27FC236}">
                  <a16:creationId xmlns:a16="http://schemas.microsoft.com/office/drawing/2014/main" id="{35162534-2888-8D4E-A04C-6FBFBDD2DFFB}"/>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Hexagon 180">
              <a:extLst>
                <a:ext uri="{FF2B5EF4-FFF2-40B4-BE49-F238E27FC236}">
                  <a16:creationId xmlns:a16="http://schemas.microsoft.com/office/drawing/2014/main" id="{98CA9903-BCCF-7D40-A0A0-17A9E012FF76}"/>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180">
              <a:extLst>
                <a:ext uri="{FF2B5EF4-FFF2-40B4-BE49-F238E27FC236}">
                  <a16:creationId xmlns:a16="http://schemas.microsoft.com/office/drawing/2014/main" id="{862789C2-B551-A944-B069-30B0D570D91F}"/>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7" name="Rectangle 26">
            <a:extLst>
              <a:ext uri="{FF2B5EF4-FFF2-40B4-BE49-F238E27FC236}">
                <a16:creationId xmlns:a16="http://schemas.microsoft.com/office/drawing/2014/main" id="{2CD1CD79-BDC1-2B40-BB2C-8BE09CBB7F85}"/>
              </a:ext>
            </a:extLst>
          </p:cNvPr>
          <p:cNvSpPr/>
          <p:nvPr/>
        </p:nvSpPr>
        <p:spPr>
          <a:xfrm>
            <a:off x="6518199"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1316001C-15C5-5A46-AD89-F49ABBD2B540}"/>
              </a:ext>
            </a:extLst>
          </p:cNvPr>
          <p:cNvGrpSpPr/>
          <p:nvPr/>
        </p:nvGrpSpPr>
        <p:grpSpPr>
          <a:xfrm>
            <a:off x="5797754" y="219189"/>
            <a:ext cx="879331" cy="160053"/>
            <a:chOff x="5797754" y="219189"/>
            <a:chExt cx="879331" cy="160053"/>
          </a:xfrm>
        </p:grpSpPr>
        <p:sp>
          <p:nvSpPr>
            <p:cNvPr id="29" name="TextBox 28">
              <a:extLst>
                <a:ext uri="{FF2B5EF4-FFF2-40B4-BE49-F238E27FC236}">
                  <a16:creationId xmlns:a16="http://schemas.microsoft.com/office/drawing/2014/main" id="{DF61129A-C6F9-5C46-8FD4-6C8B03F96990}"/>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0" name="TextBox 29">
              <a:extLst>
                <a:ext uri="{FF2B5EF4-FFF2-40B4-BE49-F238E27FC236}">
                  <a16:creationId xmlns:a16="http://schemas.microsoft.com/office/drawing/2014/main" id="{EEA022D1-097C-B745-A80D-A753D0F1890C}"/>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1" name="TextBox 30">
              <a:extLst>
                <a:ext uri="{FF2B5EF4-FFF2-40B4-BE49-F238E27FC236}">
                  <a16:creationId xmlns:a16="http://schemas.microsoft.com/office/drawing/2014/main" id="{3D8D1ECB-1482-BC4C-BDE1-BCF7C3632A2E}"/>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2" name="TextBox 31">
              <a:extLst>
                <a:ext uri="{FF2B5EF4-FFF2-40B4-BE49-F238E27FC236}">
                  <a16:creationId xmlns:a16="http://schemas.microsoft.com/office/drawing/2014/main" id="{9F43A2FA-765F-7A44-891C-330A892058E0}"/>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Tree>
    <p:extLst>
      <p:ext uri="{BB962C8B-B14F-4D97-AF65-F5344CB8AC3E}">
        <p14:creationId xmlns:p14="http://schemas.microsoft.com/office/powerpoint/2010/main" val="108784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23241758-7C16-9C44-A1B1-29DE148E1FB5}"/>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3</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5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US" sz="1000" dirty="0">
                <a:solidFill>
                  <a:schemeClr val="tx2"/>
                </a:solidFill>
              </a:rPr>
              <a:t>Once you have done basic internal testing, it’s time to prepare to test your prototype solutions with external users. They could be key stakeholders or community members. Before this external testing, it’s important to establish what you want to find out. This will inform what questions you need to ask. You also need to understand what the key roles are in an interview. </a:t>
            </a: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1064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This can be done at any stage before conducting the external user testing, preferably just before heading out to conduct the testing sessions so the content is fresh in participants' minds.</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5.3</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Learn how to test with users</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720E6568-2BC1-3A4A-B91D-A1830627C833}"/>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0820AD9A-9800-4E43-819A-445BED75E228}"/>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E4D8A61D-69ED-6C4B-842B-73F916CAA72F}"/>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05AFF9CC-3D89-E74E-81CC-B072D50438CA}"/>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84ECB2EA-EE80-8047-8B5C-2C2E184055AE}"/>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4518F896-3E38-F947-8A9F-6875F653455A}"/>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5C38BA4A-6F64-5A4E-AE13-27A82376EAE2}"/>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3B5196B9-63A6-F940-BD3B-ABE56623814F}"/>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BA08DFCA-2E0E-2542-9F5C-DDA074613936}"/>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69012153-021B-634A-8654-58F669E19AF9}"/>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C14959BC-2B51-F844-B39E-F4671056BA47}"/>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6775CDE5-D7DC-4F40-A977-00AEDF9C8623}"/>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49B90F9C-2249-8743-91E8-DF778D2253C4}"/>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5E80AC2E-FD5E-D04C-AC53-0BAB7BBAE619}"/>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02B5FD52-5E88-A84F-91C4-CBB974D94EF9}"/>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8A4DB413-406D-1E47-BA8A-062904338439}"/>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42B2AF3B-8F45-514C-B09E-E3F82F14E31C}"/>
              </a:ext>
            </a:extLst>
          </p:cNvPr>
          <p:cNvSpPr/>
          <p:nvPr/>
        </p:nvSpPr>
        <p:spPr>
          <a:xfrm>
            <a:off x="323837" y="5392495"/>
            <a:ext cx="6912000" cy="1863069"/>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0963D4F-689E-AA4D-A8EE-BAD158ABA13B}"/>
              </a:ext>
            </a:extLst>
          </p:cNvPr>
          <p:cNvSpPr/>
          <p:nvPr/>
        </p:nvSpPr>
        <p:spPr>
          <a:xfrm>
            <a:off x="978491" y="5082339"/>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7B2BF0E1-8BEF-1A49-A7C7-0D763B4B329A}"/>
              </a:ext>
            </a:extLst>
          </p:cNvPr>
          <p:cNvPicPr>
            <a:picLocks noChangeAspect="1"/>
          </p:cNvPicPr>
          <p:nvPr/>
        </p:nvPicPr>
        <p:blipFill>
          <a:blip r:embed="rId5"/>
          <a:stretch>
            <a:fillRect/>
          </a:stretch>
        </p:blipFill>
        <p:spPr>
          <a:xfrm>
            <a:off x="390524" y="4914431"/>
            <a:ext cx="587967" cy="560830"/>
          </a:xfrm>
          <a:prstGeom prst="rect">
            <a:avLst/>
          </a:prstGeom>
        </p:spPr>
      </p:pic>
      <p:sp>
        <p:nvSpPr>
          <p:cNvPr id="52" name="Rectangle 51">
            <a:extLst>
              <a:ext uri="{FF2B5EF4-FFF2-40B4-BE49-F238E27FC236}">
                <a16:creationId xmlns:a16="http://schemas.microsoft.com/office/drawing/2014/main" id="{CC56E33C-D179-984F-8BAA-68E7E36AA2CF}"/>
              </a:ext>
            </a:extLst>
          </p:cNvPr>
          <p:cNvSpPr/>
          <p:nvPr/>
        </p:nvSpPr>
        <p:spPr>
          <a:xfrm>
            <a:off x="978491"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5.3.1 Interview roles</a:t>
            </a:r>
          </a:p>
        </p:txBody>
      </p:sp>
      <p:sp>
        <p:nvSpPr>
          <p:cNvPr id="53" name="Rectangle 52">
            <a:extLst>
              <a:ext uri="{FF2B5EF4-FFF2-40B4-BE49-F238E27FC236}">
                <a16:creationId xmlns:a16="http://schemas.microsoft.com/office/drawing/2014/main" id="{AF0F45B8-26AE-3E41-83ED-0A2BE291D57F}"/>
              </a:ext>
            </a:extLst>
          </p:cNvPr>
          <p:cNvSpPr/>
          <p:nvPr/>
        </p:nvSpPr>
        <p:spPr>
          <a:xfrm>
            <a:off x="1275723"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sp>
        <p:nvSpPr>
          <p:cNvPr id="54" name="Rectangle 53">
            <a:extLst>
              <a:ext uri="{FF2B5EF4-FFF2-40B4-BE49-F238E27FC236}">
                <a16:creationId xmlns:a16="http://schemas.microsoft.com/office/drawing/2014/main" id="{94848E0A-BB43-6943-B043-DCC1794BF95C}"/>
              </a:ext>
            </a:extLst>
          </p:cNvPr>
          <p:cNvSpPr/>
          <p:nvPr/>
        </p:nvSpPr>
        <p:spPr>
          <a:xfrm>
            <a:off x="4367804" y="5597433"/>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5.3.2 Forming interview questions</a:t>
            </a:r>
          </a:p>
        </p:txBody>
      </p:sp>
      <p:sp>
        <p:nvSpPr>
          <p:cNvPr id="55" name="Rectangle 54">
            <a:extLst>
              <a:ext uri="{FF2B5EF4-FFF2-40B4-BE49-F238E27FC236}">
                <a16:creationId xmlns:a16="http://schemas.microsoft.com/office/drawing/2014/main" id="{DCD9633D-32CE-2F4B-A8D6-8B06AD3348AC}"/>
              </a:ext>
            </a:extLst>
          </p:cNvPr>
          <p:cNvSpPr/>
          <p:nvPr/>
        </p:nvSpPr>
        <p:spPr>
          <a:xfrm>
            <a:off x="4665036" y="5870450"/>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10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56" name="Group 55">
            <a:extLst>
              <a:ext uri="{FF2B5EF4-FFF2-40B4-BE49-F238E27FC236}">
                <a16:creationId xmlns:a16="http://schemas.microsoft.com/office/drawing/2014/main" id="{69C9B42F-8CDD-D54D-ADDA-4AB78CB12CAA}"/>
              </a:ext>
            </a:extLst>
          </p:cNvPr>
          <p:cNvGrpSpPr/>
          <p:nvPr/>
        </p:nvGrpSpPr>
        <p:grpSpPr>
          <a:xfrm>
            <a:off x="1081211" y="5924614"/>
            <a:ext cx="230064" cy="477441"/>
            <a:chOff x="1081211" y="7990281"/>
            <a:chExt cx="230064" cy="477441"/>
          </a:xfrm>
        </p:grpSpPr>
        <p:sp>
          <p:nvSpPr>
            <p:cNvPr id="57" name="Rectangle 56">
              <a:extLst>
                <a:ext uri="{FF2B5EF4-FFF2-40B4-BE49-F238E27FC236}">
                  <a16:creationId xmlns:a16="http://schemas.microsoft.com/office/drawing/2014/main" id="{9409F806-C08A-AB46-BEB6-ED14DFACB47F}"/>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Rectangle 57">
              <a:extLst>
                <a:ext uri="{FF2B5EF4-FFF2-40B4-BE49-F238E27FC236}">
                  <a16:creationId xmlns:a16="http://schemas.microsoft.com/office/drawing/2014/main" id="{44077CFD-63AC-B64A-8AC8-3DC7A4162ED1}"/>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BA57F58-87B4-2443-8CE2-F7D7FB34A6CF}"/>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a:extLst>
                <a:ext uri="{FF2B5EF4-FFF2-40B4-BE49-F238E27FC236}">
                  <a16:creationId xmlns:a16="http://schemas.microsoft.com/office/drawing/2014/main" id="{1D07B830-4C13-B142-A5A2-13C90161FED2}"/>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61" name="Group 60">
            <a:extLst>
              <a:ext uri="{FF2B5EF4-FFF2-40B4-BE49-F238E27FC236}">
                <a16:creationId xmlns:a16="http://schemas.microsoft.com/office/drawing/2014/main" id="{38AB039E-91C9-2C4B-B4DB-130B544F82A8}"/>
              </a:ext>
            </a:extLst>
          </p:cNvPr>
          <p:cNvGrpSpPr/>
          <p:nvPr/>
        </p:nvGrpSpPr>
        <p:grpSpPr>
          <a:xfrm>
            <a:off x="4471066" y="5924614"/>
            <a:ext cx="230064" cy="477441"/>
            <a:chOff x="1081211" y="7990281"/>
            <a:chExt cx="230064" cy="477441"/>
          </a:xfrm>
        </p:grpSpPr>
        <p:sp>
          <p:nvSpPr>
            <p:cNvPr id="62" name="Rectangle 61">
              <a:extLst>
                <a:ext uri="{FF2B5EF4-FFF2-40B4-BE49-F238E27FC236}">
                  <a16:creationId xmlns:a16="http://schemas.microsoft.com/office/drawing/2014/main" id="{0DA1E5A7-FAA0-8347-84F3-134B8639C014}"/>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3" name="Rectangle 62">
              <a:extLst>
                <a:ext uri="{FF2B5EF4-FFF2-40B4-BE49-F238E27FC236}">
                  <a16:creationId xmlns:a16="http://schemas.microsoft.com/office/drawing/2014/main" id="{161447BE-2CD1-EB46-9EDC-4921442D60FD}"/>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0025CBBC-55D6-8849-98D0-864B6029EFDB}"/>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a:extLst>
                <a:ext uri="{FF2B5EF4-FFF2-40B4-BE49-F238E27FC236}">
                  <a16:creationId xmlns:a16="http://schemas.microsoft.com/office/drawing/2014/main" id="{15DAC6F5-CE86-8542-A132-251E562A4250}"/>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2" name="Picture 1">
            <a:extLst>
              <a:ext uri="{FF2B5EF4-FFF2-40B4-BE49-F238E27FC236}">
                <a16:creationId xmlns:a16="http://schemas.microsoft.com/office/drawing/2014/main" id="{BD2AAF5C-67D4-574C-A3A9-A78C960F9588}"/>
              </a:ext>
            </a:extLst>
          </p:cNvPr>
          <p:cNvPicPr>
            <a:picLocks noChangeAspect="1"/>
          </p:cNvPicPr>
          <p:nvPr/>
        </p:nvPicPr>
        <p:blipFill>
          <a:blip r:embed="rId7"/>
          <a:stretch>
            <a:fillRect/>
          </a:stretch>
        </p:blipFill>
        <p:spPr>
          <a:xfrm>
            <a:off x="454370" y="1491271"/>
            <a:ext cx="1003300" cy="863600"/>
          </a:xfrm>
          <a:prstGeom prst="rect">
            <a:avLst/>
          </a:prstGeom>
        </p:spPr>
      </p:pic>
      <p:grpSp>
        <p:nvGrpSpPr>
          <p:cNvPr id="47" name="Group 46">
            <a:extLst>
              <a:ext uri="{FF2B5EF4-FFF2-40B4-BE49-F238E27FC236}">
                <a16:creationId xmlns:a16="http://schemas.microsoft.com/office/drawing/2014/main" id="{2700EAFB-4597-B347-86E2-19B838A3F069}"/>
              </a:ext>
            </a:extLst>
          </p:cNvPr>
          <p:cNvGrpSpPr/>
          <p:nvPr/>
        </p:nvGrpSpPr>
        <p:grpSpPr>
          <a:xfrm>
            <a:off x="390131" y="6652436"/>
            <a:ext cx="6762365" cy="470792"/>
            <a:chOff x="390131" y="6482901"/>
            <a:chExt cx="6762365" cy="470792"/>
          </a:xfrm>
        </p:grpSpPr>
        <p:pic>
          <p:nvPicPr>
            <p:cNvPr id="66" name="Picture 65">
              <a:extLst>
                <a:ext uri="{FF2B5EF4-FFF2-40B4-BE49-F238E27FC236}">
                  <a16:creationId xmlns:a16="http://schemas.microsoft.com/office/drawing/2014/main" id="{3AE252DA-2A18-C640-AE60-1CA90D94AD77}"/>
                </a:ext>
              </a:extLst>
            </p:cNvPr>
            <p:cNvPicPr>
              <a:picLocks noChangeAspect="1"/>
            </p:cNvPicPr>
            <p:nvPr/>
          </p:nvPicPr>
          <p:blipFill>
            <a:blip r:embed="rId6"/>
            <a:stretch>
              <a:fillRect/>
            </a:stretch>
          </p:blipFill>
          <p:spPr>
            <a:xfrm>
              <a:off x="493850" y="6737793"/>
              <a:ext cx="215900" cy="215900"/>
            </a:xfrm>
            <a:prstGeom prst="rect">
              <a:avLst/>
            </a:prstGeom>
          </p:spPr>
        </p:pic>
        <p:sp>
          <p:nvSpPr>
            <p:cNvPr id="67" name="Rectangle 66">
              <a:extLst>
                <a:ext uri="{FF2B5EF4-FFF2-40B4-BE49-F238E27FC236}">
                  <a16:creationId xmlns:a16="http://schemas.microsoft.com/office/drawing/2014/main" id="{558E38E5-E168-7644-808D-7ADB045C0B74}"/>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5.3 activities</a:t>
              </a:r>
            </a:p>
          </p:txBody>
        </p:sp>
        <p:sp>
          <p:nvSpPr>
            <p:cNvPr id="68" name="Rectangle 67">
              <a:extLst>
                <a:ext uri="{FF2B5EF4-FFF2-40B4-BE49-F238E27FC236}">
                  <a16:creationId xmlns:a16="http://schemas.microsoft.com/office/drawing/2014/main" id="{1894A0E3-42CB-BC43-BAB5-BA34ECD622FC}"/>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15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2 hours</a:t>
              </a:r>
            </a:p>
          </p:txBody>
        </p:sp>
        <p:cxnSp>
          <p:nvCxnSpPr>
            <p:cNvPr id="70" name="Straight Connector 69">
              <a:extLst>
                <a:ext uri="{FF2B5EF4-FFF2-40B4-BE49-F238E27FC236}">
                  <a16:creationId xmlns:a16="http://schemas.microsoft.com/office/drawing/2014/main" id="{8CA3F367-24A4-D142-AE94-EF3564FF520F}"/>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861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Interview roles</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4</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66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Introduce the three interview roles (available as a print-ready template in the Resource Library):</a:t>
            </a:r>
          </a:p>
          <a:p>
            <a:pPr marL="228600" indent="-228600">
              <a:spcAft>
                <a:spcPts val="600"/>
              </a:spcAft>
              <a:buAutoNum type="alphaLcParenR"/>
            </a:pPr>
            <a:r>
              <a:rPr lang="en-NZ" sz="1000" b="1" dirty="0">
                <a:solidFill>
                  <a:schemeClr val="accent1"/>
                </a:solidFill>
              </a:rPr>
              <a:t>The Interviewer </a:t>
            </a:r>
            <a:r>
              <a:rPr lang="en-NZ" sz="1000" dirty="0">
                <a:solidFill>
                  <a:schemeClr val="accent1"/>
                </a:solidFill>
              </a:rPr>
              <a:t>– This person leads the interaction with the interviewee (or group to be interviewed), making sure that the conversation is productive and flows naturally. This person should not take notes, but should rather ensure the interviewee(s) feels they are being listened to.</a:t>
            </a:r>
          </a:p>
          <a:p>
            <a:pPr marL="228600" indent="-228600">
              <a:spcAft>
                <a:spcPts val="600"/>
              </a:spcAft>
              <a:buAutoNum type="alphaLcParenR"/>
            </a:pPr>
            <a:r>
              <a:rPr lang="en-NZ" sz="1000" b="1" dirty="0">
                <a:solidFill>
                  <a:schemeClr val="accent1"/>
                </a:solidFill>
              </a:rPr>
              <a:t>The Observer </a:t>
            </a:r>
            <a:r>
              <a:rPr lang="en-NZ" sz="1000" dirty="0">
                <a:solidFill>
                  <a:schemeClr val="accent1"/>
                </a:solidFill>
              </a:rPr>
              <a:t>– This person is responsible for making sure that insights are as rich and well-informed as possible. They look for cues in the environment and the interviewee’s body language, looking for when the interviewee might be saying one thing but thinking another. They support the note taker by capturing direct quotes of important parts of the conversation. </a:t>
            </a:r>
          </a:p>
          <a:p>
            <a:pPr marL="228600" indent="-228600">
              <a:spcAft>
                <a:spcPts val="600"/>
              </a:spcAft>
              <a:buAutoNum type="alphaLcParenR"/>
            </a:pPr>
            <a:r>
              <a:rPr lang="en-NZ" sz="1000" b="1" dirty="0">
                <a:solidFill>
                  <a:schemeClr val="accent1"/>
                </a:solidFill>
              </a:rPr>
              <a:t>The Note Taker </a:t>
            </a:r>
            <a:r>
              <a:rPr lang="en-NZ" sz="1000" dirty="0">
                <a:solidFill>
                  <a:schemeClr val="accent1"/>
                </a:solidFill>
              </a:rPr>
              <a:t>– This person is responsible for listening carefully and taking thorough, accurate notes on post-its of key points of the discussion. They need to keep up with conversation, and capture direct quotes when possible.</a:t>
            </a:r>
          </a:p>
          <a:p>
            <a:pPr marL="685800" lvl="1" indent="-228600">
              <a:spcAft>
                <a:spcPts val="600"/>
              </a:spcAft>
              <a:buFont typeface="+mj-lt"/>
              <a:buAutoNum type="alphaLcParenR"/>
            </a:pPr>
            <a:endParaRPr lang="en-NZ" sz="1000" dirty="0">
              <a:solidFill>
                <a:schemeClr val="accent1"/>
              </a:solidFill>
            </a:endParaRP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1451"/>
            <a:ext cx="3389314" cy="1854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It is a good idea to ask teams to find a quiet place to practice the interviews if you have space around the workshop venue</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A good interview requires three distinct roles: interviewer, observer and note taker</a:t>
            </a: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56224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2"/>
            </a:pPr>
            <a:r>
              <a:rPr lang="en-AU" sz="1000" dirty="0">
                <a:solidFill>
                  <a:schemeClr val="accent1"/>
                </a:solidFill>
              </a:rPr>
              <a:t>Ask participants to get into teams of three – these should be from the same groups that developed storyboards together earlier. Pair each team with a team working on a different solution, and ask them to stand together.</a:t>
            </a:r>
          </a:p>
          <a:p>
            <a:pPr marL="228600" indent="-228600">
              <a:spcAft>
                <a:spcPts val="600"/>
              </a:spcAft>
              <a:buFont typeface="+mj-lt"/>
              <a:buAutoNum type="arabicPeriod" startAt="2"/>
            </a:pPr>
            <a:r>
              <a:rPr lang="en-AU" sz="1000" dirty="0">
                <a:solidFill>
                  <a:schemeClr val="accent1"/>
                </a:solidFill>
              </a:rPr>
              <a:t>Explain that one team will introduce their solution to one member of the other team, then spend 5 minutes conducting a mock interview. Have each member of the interview team perform each of the different roles. The person (or group of people) being ‘interviewed’ will speak as if they are a member of the community. Each interview should be limited to 5 minutes. The note taker should take notes with a sharpie on post-its, as in the real interview.</a:t>
            </a:r>
          </a:p>
          <a:p>
            <a:pPr marL="228600" indent="-228600">
              <a:spcAft>
                <a:spcPts val="600"/>
              </a:spcAft>
              <a:buFont typeface="+mj-lt"/>
              <a:buAutoNum type="arabicPeriod" startAt="2"/>
            </a:pPr>
            <a:r>
              <a:rPr lang="en-AU" sz="1000" dirty="0">
                <a:solidFill>
                  <a:schemeClr val="accent1"/>
                </a:solidFill>
              </a:rPr>
              <a:t>At the end of 5 minutes, each team will then swap interview roles within the team and the other team will become the team conducting the interview. Repeat the process, going back and forward until everyone has had a turn in each role.  </a:t>
            </a:r>
          </a:p>
        </p:txBody>
      </p:sp>
      <p:pic>
        <p:nvPicPr>
          <p:cNvPr id="21" name="Picture 20">
            <a:extLst>
              <a:ext uri="{FF2B5EF4-FFF2-40B4-BE49-F238E27FC236}">
                <a16:creationId xmlns:a16="http://schemas.microsoft.com/office/drawing/2014/main" id="{517C217B-BC9E-834B-BEE0-D9D269B23660}"/>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2" name="Picture 21">
            <a:extLst>
              <a:ext uri="{FF2B5EF4-FFF2-40B4-BE49-F238E27FC236}">
                <a16:creationId xmlns:a16="http://schemas.microsoft.com/office/drawing/2014/main" id="{2F072464-AA7B-E745-89D2-CE296419EF30}"/>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3" name="Picture 22">
            <a:extLst>
              <a:ext uri="{FF2B5EF4-FFF2-40B4-BE49-F238E27FC236}">
                <a16:creationId xmlns:a16="http://schemas.microsoft.com/office/drawing/2014/main" id="{960EDE55-40BF-DC42-8406-1BC9A728BD8D}"/>
              </a:ext>
            </a:extLst>
          </p:cNvPr>
          <p:cNvPicPr>
            <a:picLocks noChangeAspect="1"/>
          </p:cNvPicPr>
          <p:nvPr/>
        </p:nvPicPr>
        <p:blipFill>
          <a:blip r:embed="rId4"/>
          <a:stretch>
            <a:fillRect/>
          </a:stretch>
        </p:blipFill>
        <p:spPr>
          <a:xfrm>
            <a:off x="6907224" y="180515"/>
            <a:ext cx="261928" cy="206785"/>
          </a:xfrm>
          <a:prstGeom prst="rect">
            <a:avLst/>
          </a:prstGeom>
        </p:spPr>
      </p:pic>
      <p:sp>
        <p:nvSpPr>
          <p:cNvPr id="26" name="Rectangle 25">
            <a:extLst>
              <a:ext uri="{FF2B5EF4-FFF2-40B4-BE49-F238E27FC236}">
                <a16:creationId xmlns:a16="http://schemas.microsoft.com/office/drawing/2014/main" id="{93EBA2EA-47D2-934D-B802-E39817609330}"/>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7" name="Rectangle 26">
            <a:extLst>
              <a:ext uri="{FF2B5EF4-FFF2-40B4-BE49-F238E27FC236}">
                <a16:creationId xmlns:a16="http://schemas.microsoft.com/office/drawing/2014/main" id="{580848F1-B520-E342-8BA1-034D7DA6CD3A}"/>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36" name="Group 35">
            <a:extLst>
              <a:ext uri="{FF2B5EF4-FFF2-40B4-BE49-F238E27FC236}">
                <a16:creationId xmlns:a16="http://schemas.microsoft.com/office/drawing/2014/main" id="{8B57944A-2E98-754B-8296-9815364397F6}"/>
              </a:ext>
            </a:extLst>
          </p:cNvPr>
          <p:cNvGrpSpPr/>
          <p:nvPr/>
        </p:nvGrpSpPr>
        <p:grpSpPr>
          <a:xfrm>
            <a:off x="5797754" y="219189"/>
            <a:ext cx="883274" cy="165434"/>
            <a:chOff x="5797754" y="431068"/>
            <a:chExt cx="883274" cy="165434"/>
          </a:xfrm>
        </p:grpSpPr>
        <p:sp>
          <p:nvSpPr>
            <p:cNvPr id="37" name="Hexagon 180">
              <a:extLst>
                <a:ext uri="{FF2B5EF4-FFF2-40B4-BE49-F238E27FC236}">
                  <a16:creationId xmlns:a16="http://schemas.microsoft.com/office/drawing/2014/main" id="{96BFF75D-EA9F-754E-B4D8-F2E8E6A19A60}"/>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Hexagon 180">
              <a:extLst>
                <a:ext uri="{FF2B5EF4-FFF2-40B4-BE49-F238E27FC236}">
                  <a16:creationId xmlns:a16="http://schemas.microsoft.com/office/drawing/2014/main" id="{6B631FC1-0307-2545-832C-32A62FE25465}"/>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Hexagon 180">
              <a:extLst>
                <a:ext uri="{FF2B5EF4-FFF2-40B4-BE49-F238E27FC236}">
                  <a16:creationId xmlns:a16="http://schemas.microsoft.com/office/drawing/2014/main" id="{83B40789-7770-FF4B-976E-30F22D9D13BB}"/>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180">
              <a:extLst>
                <a:ext uri="{FF2B5EF4-FFF2-40B4-BE49-F238E27FC236}">
                  <a16:creationId xmlns:a16="http://schemas.microsoft.com/office/drawing/2014/main" id="{08ADE8C8-7C4F-DB4E-818F-6FD98DB37580}"/>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199BBE6B-692E-3247-9886-A8B31603F5C0}"/>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853E3937-E8E9-154C-9DB1-02A959172FE1}"/>
              </a:ext>
            </a:extLst>
          </p:cNvPr>
          <p:cNvGrpSpPr/>
          <p:nvPr/>
        </p:nvGrpSpPr>
        <p:grpSpPr>
          <a:xfrm>
            <a:off x="5797754" y="219189"/>
            <a:ext cx="879331" cy="160053"/>
            <a:chOff x="5797754" y="219189"/>
            <a:chExt cx="879331" cy="160053"/>
          </a:xfrm>
        </p:grpSpPr>
        <p:sp>
          <p:nvSpPr>
            <p:cNvPr id="44" name="TextBox 43">
              <a:extLst>
                <a:ext uri="{FF2B5EF4-FFF2-40B4-BE49-F238E27FC236}">
                  <a16:creationId xmlns:a16="http://schemas.microsoft.com/office/drawing/2014/main" id="{440C0A88-E6B3-734B-A562-6B9841175A90}"/>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5" name="TextBox 44">
              <a:extLst>
                <a:ext uri="{FF2B5EF4-FFF2-40B4-BE49-F238E27FC236}">
                  <a16:creationId xmlns:a16="http://schemas.microsoft.com/office/drawing/2014/main" id="{C9F2B673-F523-4B42-A8FC-0AAD38AF3819}"/>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6" name="TextBox 45">
              <a:extLst>
                <a:ext uri="{FF2B5EF4-FFF2-40B4-BE49-F238E27FC236}">
                  <a16:creationId xmlns:a16="http://schemas.microsoft.com/office/drawing/2014/main" id="{CF2A31BC-028C-F744-A536-8C92CAB7E2F8}"/>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7" name="TextBox 46">
              <a:extLst>
                <a:ext uri="{FF2B5EF4-FFF2-40B4-BE49-F238E27FC236}">
                  <a16:creationId xmlns:a16="http://schemas.microsoft.com/office/drawing/2014/main" id="{8452DDA0-0204-F045-B995-A1321BC16F58}"/>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8" name="Rectangle 47">
            <a:extLst>
              <a:ext uri="{FF2B5EF4-FFF2-40B4-BE49-F238E27FC236}">
                <a16:creationId xmlns:a16="http://schemas.microsoft.com/office/drawing/2014/main" id="{21AB5FEE-FEDA-704D-A198-4B25D8395BB6}"/>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5.3.1</a:t>
            </a:r>
            <a:endParaRPr lang="en-US" sz="1200" dirty="0"/>
          </a:p>
        </p:txBody>
      </p:sp>
      <p:pic>
        <p:nvPicPr>
          <p:cNvPr id="49" name="Picture 48">
            <a:extLst>
              <a:ext uri="{FF2B5EF4-FFF2-40B4-BE49-F238E27FC236}">
                <a16:creationId xmlns:a16="http://schemas.microsoft.com/office/drawing/2014/main" id="{C4B011A6-D573-2545-B18A-50FCF74C0FE3}"/>
              </a:ext>
            </a:extLst>
          </p:cNvPr>
          <p:cNvPicPr>
            <a:picLocks noChangeAspect="1"/>
          </p:cNvPicPr>
          <p:nvPr/>
        </p:nvPicPr>
        <p:blipFill>
          <a:blip r:embed="rId5"/>
          <a:stretch>
            <a:fillRect/>
          </a:stretch>
        </p:blipFill>
        <p:spPr>
          <a:xfrm>
            <a:off x="390524" y="463153"/>
            <a:ext cx="991607" cy="945841"/>
          </a:xfrm>
          <a:prstGeom prst="rect">
            <a:avLst/>
          </a:prstGeom>
        </p:spPr>
      </p:pic>
      <p:cxnSp>
        <p:nvCxnSpPr>
          <p:cNvPr id="35" name="Straight Connector 34">
            <a:extLst>
              <a:ext uri="{FF2B5EF4-FFF2-40B4-BE49-F238E27FC236}">
                <a16:creationId xmlns:a16="http://schemas.microsoft.com/office/drawing/2014/main" id="{9571481A-9E06-BF4B-BB21-CA56FF88B562}"/>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2148C40-174A-864F-ACAD-6FDADADC7091}"/>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a:t>
            </a:r>
          </a:p>
          <a:p>
            <a:pPr lvl="0">
              <a:spcAft>
                <a:spcPts val="2200"/>
              </a:spcAft>
            </a:pPr>
            <a:r>
              <a:rPr lang="en-US" sz="1000" dirty="0">
                <a:solidFill>
                  <a:schemeClr val="accent1"/>
                </a:solidFill>
              </a:rPr>
              <a:t>Materials: </a:t>
            </a:r>
            <a:r>
              <a:rPr lang="en-US" sz="1000" i="1" dirty="0">
                <a:solidFill>
                  <a:schemeClr val="accent1"/>
                </a:solidFill>
              </a:rPr>
              <a:t>Post-its, sharpies</a:t>
            </a:r>
          </a:p>
        </p:txBody>
      </p:sp>
      <p:grpSp>
        <p:nvGrpSpPr>
          <p:cNvPr id="50" name="Group 49">
            <a:extLst>
              <a:ext uri="{FF2B5EF4-FFF2-40B4-BE49-F238E27FC236}">
                <a16:creationId xmlns:a16="http://schemas.microsoft.com/office/drawing/2014/main" id="{36840249-BE37-7842-81C5-AE1CCFB428C0}"/>
              </a:ext>
            </a:extLst>
          </p:cNvPr>
          <p:cNvGrpSpPr/>
          <p:nvPr/>
        </p:nvGrpSpPr>
        <p:grpSpPr>
          <a:xfrm>
            <a:off x="414768" y="1803007"/>
            <a:ext cx="373637" cy="297960"/>
            <a:chOff x="409362" y="2090841"/>
            <a:chExt cx="487634" cy="388868"/>
          </a:xfrm>
        </p:grpSpPr>
        <p:sp>
          <p:nvSpPr>
            <p:cNvPr id="51" name="Rectangle 50">
              <a:extLst>
                <a:ext uri="{FF2B5EF4-FFF2-40B4-BE49-F238E27FC236}">
                  <a16:creationId xmlns:a16="http://schemas.microsoft.com/office/drawing/2014/main" id="{19E3F54D-1C7E-BF4E-A058-65CDBC5651B6}"/>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Rectangle 51">
              <a:extLst>
                <a:ext uri="{FF2B5EF4-FFF2-40B4-BE49-F238E27FC236}">
                  <a16:creationId xmlns:a16="http://schemas.microsoft.com/office/drawing/2014/main" id="{29909CF2-0347-A844-A922-E9D1E228280A}"/>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A663E02-A31D-3D45-832F-42E3B1FD951B}"/>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4" name="Picture 53">
            <a:extLst>
              <a:ext uri="{FF2B5EF4-FFF2-40B4-BE49-F238E27FC236}">
                <a16:creationId xmlns:a16="http://schemas.microsoft.com/office/drawing/2014/main" id="{D63B4E4E-B78C-BF49-BF7F-3B240B9A9B9B}"/>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5" name="Picture 54">
            <a:extLst>
              <a:ext uri="{FF2B5EF4-FFF2-40B4-BE49-F238E27FC236}">
                <a16:creationId xmlns:a16="http://schemas.microsoft.com/office/drawing/2014/main" id="{C2C0C42E-3E06-5D4E-971E-06CE4E05FFC6}"/>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427755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Forming interview questions</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5</a:t>
            </a:fld>
            <a:endParaRPr lang="en-US" dirty="0"/>
          </a:p>
        </p:txBody>
      </p:sp>
      <p:sp>
        <p:nvSpPr>
          <p:cNvPr id="61" name="Rectangle 60">
            <a:extLst>
              <a:ext uri="{FF2B5EF4-FFF2-40B4-BE49-F238E27FC236}">
                <a16:creationId xmlns:a16="http://schemas.microsoft.com/office/drawing/2014/main" id="{88DE1E30-85FE-CC4B-9035-DD9FEBAE08FC}"/>
              </a:ext>
            </a:extLst>
          </p:cNvPr>
          <p:cNvSpPr/>
          <p:nvPr/>
        </p:nvSpPr>
        <p:spPr>
          <a:xfrm>
            <a:off x="390525" y="3500023"/>
            <a:ext cx="3389314" cy="2418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If you have multiple teams working on the same solution, try to ensure they produce a variety of questions between them</a:t>
            </a:r>
          </a:p>
          <a:p>
            <a:pPr lvl="0">
              <a:spcBef>
                <a:spcPts val="1000"/>
              </a:spcBef>
              <a:spcAft>
                <a:spcPts val="1000"/>
              </a:spcAft>
            </a:pPr>
            <a:r>
              <a:rPr lang="en-US" sz="1400" b="1" dirty="0">
                <a:solidFill>
                  <a:srgbClr val="1E4D59"/>
                </a:solidFill>
              </a:rPr>
              <a:t>Key learning points </a:t>
            </a:r>
          </a:p>
          <a:p>
            <a:pPr marL="213750" lvl="0" indent="-213750">
              <a:spcAft>
                <a:spcPts val="400"/>
              </a:spcAft>
              <a:buFont typeface="Arial" panose="020B0604020202020204" pitchFamily="34" charset="0"/>
              <a:buChar char="•"/>
            </a:pPr>
            <a:r>
              <a:rPr lang="en-US" sz="1000" dirty="0">
                <a:solidFill>
                  <a:srgbClr val="1E4D59"/>
                </a:solidFill>
              </a:rPr>
              <a:t>An open question is considered carefully to ensure it prompts a detailed response</a:t>
            </a:r>
          </a:p>
          <a:p>
            <a:pPr marL="213750" lvl="0" indent="-213750">
              <a:spcAft>
                <a:spcPts val="400"/>
              </a:spcAft>
              <a:buFont typeface="Arial" panose="020B0604020202020204" pitchFamily="34" charset="0"/>
              <a:buChar char="•"/>
            </a:pPr>
            <a:r>
              <a:rPr lang="en-US" sz="1000" dirty="0">
                <a:solidFill>
                  <a:srgbClr val="1E4D59"/>
                </a:solidFill>
              </a:rPr>
              <a:t>A list of questions is not a script – if the interviewee has something important to say, let them say it</a:t>
            </a:r>
          </a:p>
          <a:p>
            <a:pPr marL="213750" indent="-213750">
              <a:spcAft>
                <a:spcPts val="400"/>
              </a:spcAft>
              <a:buFont typeface="Arial" panose="020B0604020202020204" pitchFamily="34" charset="0"/>
              <a:buChar char="•"/>
            </a:pPr>
            <a:endParaRPr lang="en-US" sz="1000" dirty="0">
              <a:solidFill>
                <a:schemeClr val="accent1"/>
              </a:solidFill>
            </a:endParaRPr>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2249"/>
            <a:ext cx="3389314" cy="326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US" sz="1000" dirty="0">
                <a:solidFill>
                  <a:schemeClr val="accent1"/>
                </a:solidFill>
              </a:rPr>
              <a:t>Start with an introduction to ‘open’ and ‘closed’ questions. Explain that a closed question is one which prompts a short ‘yes’ or ‘no’ response. An open question is open-ended – it requires the respondent to give a longer response or explanation. A good open question will:</a:t>
            </a:r>
          </a:p>
          <a:p>
            <a:pPr marL="685800" lvl="1" indent="-228600">
              <a:spcAft>
                <a:spcPts val="600"/>
              </a:spcAft>
              <a:buFont typeface="+mj-lt"/>
              <a:buAutoNum type="alphaLcParenR"/>
            </a:pPr>
            <a:r>
              <a:rPr lang="en-US" sz="1000" dirty="0">
                <a:solidFill>
                  <a:schemeClr val="accent1"/>
                </a:solidFill>
              </a:rPr>
              <a:t>Require the respondent to think and reflect</a:t>
            </a:r>
          </a:p>
          <a:p>
            <a:pPr marL="685800" lvl="1" indent="-228600">
              <a:spcAft>
                <a:spcPts val="600"/>
              </a:spcAft>
              <a:buFont typeface="+mj-lt"/>
              <a:buAutoNum type="alphaLcParenR"/>
            </a:pPr>
            <a:r>
              <a:rPr lang="en-US" sz="1000" dirty="0">
                <a:solidFill>
                  <a:schemeClr val="accent1"/>
                </a:solidFill>
              </a:rPr>
              <a:t>Uncover more about their opinions and feelings</a:t>
            </a:r>
          </a:p>
          <a:p>
            <a:pPr marL="685800" lvl="1" indent="-228600">
              <a:spcAft>
                <a:spcPts val="600"/>
              </a:spcAft>
              <a:buFont typeface="+mj-lt"/>
              <a:buAutoNum type="alphaLcParenR"/>
            </a:pPr>
            <a:r>
              <a:rPr lang="en-US" sz="1000" dirty="0">
                <a:solidFill>
                  <a:schemeClr val="accent1"/>
                </a:solidFill>
              </a:rPr>
              <a:t>Give more control of the conversation to the respondent</a:t>
            </a:r>
          </a:p>
          <a:p>
            <a:pPr marL="228600" indent="-228600">
              <a:spcAft>
                <a:spcPts val="600"/>
              </a:spcAft>
              <a:buFont typeface="+mj-lt"/>
              <a:buAutoNum type="arabicPeriod"/>
            </a:pPr>
            <a:r>
              <a:rPr lang="en-US" sz="1000" dirty="0">
                <a:solidFill>
                  <a:schemeClr val="accent1"/>
                </a:solidFill>
              </a:rPr>
              <a:t>Provide examples of each type of question, such as “do you think poor waste management is an issue in your community?” (closed question) vs “how does the way waste is managed in your community affect you?” (open question)</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562249"/>
            <a:ext cx="3389314" cy="326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600"/>
              </a:spcAft>
              <a:buFont typeface="+mj-lt"/>
              <a:buAutoNum type="arabicPeriod" startAt="3"/>
            </a:pPr>
            <a:r>
              <a:rPr lang="en-US" sz="1000" dirty="0">
                <a:solidFill>
                  <a:srgbClr val="1E4D59"/>
                </a:solidFill>
              </a:rPr>
              <a:t>Spend 10 minutes getting people to volunteer examples of closed and open questions from the room. They can be about any topic for now.</a:t>
            </a:r>
          </a:p>
        </p:txBody>
      </p:sp>
      <p:pic>
        <p:nvPicPr>
          <p:cNvPr id="18" name="Picture 17">
            <a:extLst>
              <a:ext uri="{FF2B5EF4-FFF2-40B4-BE49-F238E27FC236}">
                <a16:creationId xmlns:a16="http://schemas.microsoft.com/office/drawing/2014/main" id="{D5DB348D-F948-B140-A5DC-EDA20AEC2588}"/>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19" name="Picture 18">
            <a:extLst>
              <a:ext uri="{FF2B5EF4-FFF2-40B4-BE49-F238E27FC236}">
                <a16:creationId xmlns:a16="http://schemas.microsoft.com/office/drawing/2014/main" id="{A7C11BC8-AFB5-5C42-A6CF-19947FB9DEDE}"/>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1" name="Picture 20">
            <a:extLst>
              <a:ext uri="{FF2B5EF4-FFF2-40B4-BE49-F238E27FC236}">
                <a16:creationId xmlns:a16="http://schemas.microsoft.com/office/drawing/2014/main" id="{B61EFB70-48F8-1042-9A06-996AEE0FF08F}"/>
              </a:ext>
            </a:extLst>
          </p:cNvPr>
          <p:cNvPicPr>
            <a:picLocks noChangeAspect="1"/>
          </p:cNvPicPr>
          <p:nvPr/>
        </p:nvPicPr>
        <p:blipFill>
          <a:blip r:embed="rId4"/>
          <a:stretch>
            <a:fillRect/>
          </a:stretch>
        </p:blipFill>
        <p:spPr>
          <a:xfrm>
            <a:off x="6907224" y="180515"/>
            <a:ext cx="261928" cy="206785"/>
          </a:xfrm>
          <a:prstGeom prst="rect">
            <a:avLst/>
          </a:prstGeom>
        </p:spPr>
      </p:pic>
      <p:sp>
        <p:nvSpPr>
          <p:cNvPr id="22" name="Rectangle 21">
            <a:extLst>
              <a:ext uri="{FF2B5EF4-FFF2-40B4-BE49-F238E27FC236}">
                <a16:creationId xmlns:a16="http://schemas.microsoft.com/office/drawing/2014/main" id="{B5058785-FF62-DA45-9051-46739BE34795}"/>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3" name="Rectangle 22">
            <a:extLst>
              <a:ext uri="{FF2B5EF4-FFF2-40B4-BE49-F238E27FC236}">
                <a16:creationId xmlns:a16="http://schemas.microsoft.com/office/drawing/2014/main" id="{D2B21D6C-15F5-8542-9233-632DF7A0794F}"/>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4" name="Group 23">
            <a:extLst>
              <a:ext uri="{FF2B5EF4-FFF2-40B4-BE49-F238E27FC236}">
                <a16:creationId xmlns:a16="http://schemas.microsoft.com/office/drawing/2014/main" id="{3FC2AA88-8132-7D4A-B026-906683AE940B}"/>
              </a:ext>
            </a:extLst>
          </p:cNvPr>
          <p:cNvGrpSpPr/>
          <p:nvPr/>
        </p:nvGrpSpPr>
        <p:grpSpPr>
          <a:xfrm>
            <a:off x="5797754" y="219189"/>
            <a:ext cx="883274" cy="165434"/>
            <a:chOff x="5797754" y="431068"/>
            <a:chExt cx="883274" cy="165434"/>
          </a:xfrm>
        </p:grpSpPr>
        <p:sp>
          <p:nvSpPr>
            <p:cNvPr id="25" name="Hexagon 180">
              <a:extLst>
                <a:ext uri="{FF2B5EF4-FFF2-40B4-BE49-F238E27FC236}">
                  <a16:creationId xmlns:a16="http://schemas.microsoft.com/office/drawing/2014/main" id="{6BDE6A89-05E7-0A4C-9181-D840434C56B9}"/>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Hexagon 180">
              <a:extLst>
                <a:ext uri="{FF2B5EF4-FFF2-40B4-BE49-F238E27FC236}">
                  <a16:creationId xmlns:a16="http://schemas.microsoft.com/office/drawing/2014/main" id="{61C13FFB-BEF3-5B42-8A6D-98C13100D209}"/>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Hexagon 180">
              <a:extLst>
                <a:ext uri="{FF2B5EF4-FFF2-40B4-BE49-F238E27FC236}">
                  <a16:creationId xmlns:a16="http://schemas.microsoft.com/office/drawing/2014/main" id="{41FDFD88-C29D-A242-AE1E-F19008EEEB83}"/>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180">
              <a:extLst>
                <a:ext uri="{FF2B5EF4-FFF2-40B4-BE49-F238E27FC236}">
                  <a16:creationId xmlns:a16="http://schemas.microsoft.com/office/drawing/2014/main" id="{D2FCB113-EAB6-6D43-8894-B6E4F5FFC5BB}"/>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546A3968-A1A3-1040-B18E-CAA41D5AB955}"/>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8C2EF762-56DE-9E44-9310-21C725938030}"/>
              </a:ext>
            </a:extLst>
          </p:cNvPr>
          <p:cNvGrpSpPr/>
          <p:nvPr/>
        </p:nvGrpSpPr>
        <p:grpSpPr>
          <a:xfrm>
            <a:off x="5797754" y="219189"/>
            <a:ext cx="879331" cy="160053"/>
            <a:chOff x="5797754" y="219189"/>
            <a:chExt cx="879331" cy="160053"/>
          </a:xfrm>
        </p:grpSpPr>
        <p:sp>
          <p:nvSpPr>
            <p:cNvPr id="31" name="TextBox 30">
              <a:extLst>
                <a:ext uri="{FF2B5EF4-FFF2-40B4-BE49-F238E27FC236}">
                  <a16:creationId xmlns:a16="http://schemas.microsoft.com/office/drawing/2014/main" id="{76146E3E-FE66-4A4D-89D9-02797639002F}"/>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32" name="TextBox 31">
              <a:extLst>
                <a:ext uri="{FF2B5EF4-FFF2-40B4-BE49-F238E27FC236}">
                  <a16:creationId xmlns:a16="http://schemas.microsoft.com/office/drawing/2014/main" id="{30F9B60E-2335-9A48-AAB9-7EE8474E6184}"/>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33" name="TextBox 32">
              <a:extLst>
                <a:ext uri="{FF2B5EF4-FFF2-40B4-BE49-F238E27FC236}">
                  <a16:creationId xmlns:a16="http://schemas.microsoft.com/office/drawing/2014/main" id="{8E289997-D315-3B47-A3F7-F02FF7FB4B44}"/>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34" name="TextBox 33">
              <a:extLst>
                <a:ext uri="{FF2B5EF4-FFF2-40B4-BE49-F238E27FC236}">
                  <a16:creationId xmlns:a16="http://schemas.microsoft.com/office/drawing/2014/main" id="{62D76C91-67FC-1E4E-91A4-6C957DDE2FF9}"/>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35" name="Rectangle 34">
            <a:extLst>
              <a:ext uri="{FF2B5EF4-FFF2-40B4-BE49-F238E27FC236}">
                <a16:creationId xmlns:a16="http://schemas.microsoft.com/office/drawing/2014/main" id="{1B3CF651-FCF2-3F49-A259-8A830A48CDC8}"/>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5.3.2</a:t>
            </a:r>
            <a:endParaRPr lang="en-US" sz="1200" dirty="0"/>
          </a:p>
        </p:txBody>
      </p:sp>
      <p:pic>
        <p:nvPicPr>
          <p:cNvPr id="36" name="Picture 35">
            <a:extLst>
              <a:ext uri="{FF2B5EF4-FFF2-40B4-BE49-F238E27FC236}">
                <a16:creationId xmlns:a16="http://schemas.microsoft.com/office/drawing/2014/main" id="{42B495D0-594A-A044-8025-04163D51216A}"/>
              </a:ext>
            </a:extLst>
          </p:cNvPr>
          <p:cNvPicPr>
            <a:picLocks noChangeAspect="1"/>
          </p:cNvPicPr>
          <p:nvPr/>
        </p:nvPicPr>
        <p:blipFill>
          <a:blip r:embed="rId5"/>
          <a:stretch>
            <a:fillRect/>
          </a:stretch>
        </p:blipFill>
        <p:spPr>
          <a:xfrm>
            <a:off x="390524" y="463153"/>
            <a:ext cx="991607" cy="945841"/>
          </a:xfrm>
          <a:prstGeom prst="rect">
            <a:avLst/>
          </a:prstGeom>
        </p:spPr>
      </p:pic>
      <p:sp>
        <p:nvSpPr>
          <p:cNvPr id="7" name="Rectangle 6">
            <a:extLst>
              <a:ext uri="{FF2B5EF4-FFF2-40B4-BE49-F238E27FC236}">
                <a16:creationId xmlns:a16="http://schemas.microsoft.com/office/drawing/2014/main" id="{ECD57794-6363-244F-8626-0971E4F718F7}"/>
              </a:ext>
            </a:extLst>
          </p:cNvPr>
          <p:cNvSpPr/>
          <p:nvPr/>
        </p:nvSpPr>
        <p:spPr>
          <a:xfrm>
            <a:off x="3784560" y="6431553"/>
            <a:ext cx="3389312" cy="215444"/>
          </a:xfrm>
          <a:prstGeom prst="rect">
            <a:avLst/>
          </a:prstGeom>
        </p:spPr>
        <p:txBody>
          <a:bodyPr wrap="square">
            <a:spAutoFit/>
          </a:bodyPr>
          <a:lstStyle/>
          <a:p>
            <a:pPr algn="r"/>
            <a:r>
              <a:rPr lang="en-NZ" sz="800" i="1" dirty="0">
                <a:solidFill>
                  <a:schemeClr val="tx1">
                    <a:lumMod val="25000"/>
                    <a:lumOff val="75000"/>
                  </a:schemeClr>
                </a:solidFill>
              </a:rPr>
              <a:t>Photo: Aly Belkin @ Pivotal Labs</a:t>
            </a:r>
            <a:endParaRPr lang="en-US" sz="800" i="1" dirty="0">
              <a:solidFill>
                <a:schemeClr val="tx1">
                  <a:lumMod val="25000"/>
                  <a:lumOff val="75000"/>
                </a:schemeClr>
              </a:solidFill>
            </a:endParaRPr>
          </a:p>
        </p:txBody>
      </p:sp>
      <p:cxnSp>
        <p:nvCxnSpPr>
          <p:cNvPr id="39" name="Straight Connector 38">
            <a:extLst>
              <a:ext uri="{FF2B5EF4-FFF2-40B4-BE49-F238E27FC236}">
                <a16:creationId xmlns:a16="http://schemas.microsoft.com/office/drawing/2014/main" id="{1B27F5A3-9DAF-FE4C-A86D-8BC1E57D42D4}"/>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C4BE86B-72B4-E045-9250-1D566A931E50}"/>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10 minutes</a:t>
            </a:r>
          </a:p>
          <a:p>
            <a:pPr lvl="0">
              <a:spcAft>
                <a:spcPts val="2200"/>
              </a:spcAft>
            </a:pPr>
            <a:r>
              <a:rPr lang="en-US" sz="1000" dirty="0">
                <a:solidFill>
                  <a:schemeClr val="accent1"/>
                </a:solidFill>
              </a:rPr>
              <a:t>Running time: </a:t>
            </a:r>
            <a:r>
              <a:rPr lang="en-US" sz="1000" i="1" dirty="0">
                <a:solidFill>
                  <a:schemeClr val="accent1"/>
                </a:solidFill>
              </a:rPr>
              <a:t>1 hour</a:t>
            </a:r>
          </a:p>
          <a:p>
            <a:pPr lvl="0">
              <a:spcAft>
                <a:spcPts val="2200"/>
              </a:spcAft>
            </a:pPr>
            <a:r>
              <a:rPr lang="en-US" sz="1000" dirty="0">
                <a:solidFill>
                  <a:schemeClr val="accent1"/>
                </a:solidFill>
              </a:rPr>
              <a:t>Materials: </a:t>
            </a:r>
            <a:r>
              <a:rPr lang="en-US" sz="1000" i="1" dirty="0">
                <a:solidFill>
                  <a:schemeClr val="accent1"/>
                </a:solidFill>
              </a:rPr>
              <a:t>Post-its, sharpies, A4 paper</a:t>
            </a:r>
          </a:p>
        </p:txBody>
      </p:sp>
      <p:grpSp>
        <p:nvGrpSpPr>
          <p:cNvPr id="41" name="Group 40">
            <a:extLst>
              <a:ext uri="{FF2B5EF4-FFF2-40B4-BE49-F238E27FC236}">
                <a16:creationId xmlns:a16="http://schemas.microsoft.com/office/drawing/2014/main" id="{304ED45E-F571-5344-AF87-B4FA40EFC6AA}"/>
              </a:ext>
            </a:extLst>
          </p:cNvPr>
          <p:cNvGrpSpPr/>
          <p:nvPr/>
        </p:nvGrpSpPr>
        <p:grpSpPr>
          <a:xfrm>
            <a:off x="414768" y="1803007"/>
            <a:ext cx="373637" cy="297960"/>
            <a:chOff x="409362" y="2090841"/>
            <a:chExt cx="487634" cy="388868"/>
          </a:xfrm>
        </p:grpSpPr>
        <p:sp>
          <p:nvSpPr>
            <p:cNvPr id="42" name="Rectangle 41">
              <a:extLst>
                <a:ext uri="{FF2B5EF4-FFF2-40B4-BE49-F238E27FC236}">
                  <a16:creationId xmlns:a16="http://schemas.microsoft.com/office/drawing/2014/main" id="{1B326091-71D6-054F-9386-DAD845CBC3A7}"/>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id="{459471CA-5E89-574F-9329-B2E6E8CFBE0E}"/>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6E332ED-97D5-BE4B-A51D-6AD9AB80727F}"/>
                </a:ext>
              </a:extLst>
            </p:cNvPr>
            <p:cNvSpPr/>
            <p:nvPr/>
          </p:nvSpPr>
          <p:spPr>
            <a:xfrm>
              <a:off x="587587" y="2246388"/>
              <a:ext cx="129370" cy="23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5" name="Picture 44">
            <a:extLst>
              <a:ext uri="{FF2B5EF4-FFF2-40B4-BE49-F238E27FC236}">
                <a16:creationId xmlns:a16="http://schemas.microsoft.com/office/drawing/2014/main" id="{026AA588-1691-1D46-93F4-78B822365EB6}"/>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46" name="Picture 45">
            <a:extLst>
              <a:ext uri="{FF2B5EF4-FFF2-40B4-BE49-F238E27FC236}">
                <a16:creationId xmlns:a16="http://schemas.microsoft.com/office/drawing/2014/main" id="{2886BDFA-B3C8-4047-B2BE-6C183845C1B7}"/>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86122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6</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19761"/>
            <a:ext cx="3389314" cy="5788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i="1" spc="-30" dirty="0">
                <a:solidFill>
                  <a:schemeClr val="accent1"/>
                </a:solidFill>
              </a:rPr>
              <a:t>Forming interview questions (continued)</a:t>
            </a:r>
            <a:endParaRPr lang="en-US" sz="1400" i="1" spc="-30" dirty="0">
              <a:solidFill>
                <a:schemeClr val="accent1"/>
              </a:solidFill>
            </a:endParaRPr>
          </a:p>
          <a:p>
            <a:pPr marL="228600" lvl="0" indent="-228600">
              <a:spcAft>
                <a:spcPts val="300"/>
              </a:spcAft>
              <a:buFont typeface="+mj-lt"/>
              <a:buAutoNum type="arabicPeriod" startAt="4"/>
            </a:pPr>
            <a:r>
              <a:rPr lang="en-US" sz="1000" dirty="0">
                <a:solidFill>
                  <a:schemeClr val="accent1"/>
                </a:solidFill>
              </a:rPr>
              <a:t>Discuss the importance of asking ‘</a:t>
            </a:r>
            <a:r>
              <a:rPr lang="en-US" sz="1000" b="1" dirty="0">
                <a:solidFill>
                  <a:schemeClr val="accent1"/>
                </a:solidFill>
              </a:rPr>
              <a:t>why</a:t>
            </a:r>
            <a:r>
              <a:rPr lang="en-US" sz="1000" dirty="0">
                <a:solidFill>
                  <a:schemeClr val="accent1"/>
                </a:solidFill>
              </a:rPr>
              <a:t>’ with the room. When solving problems, it’s often easier to recognise the symptom of an issue, but if you can understand the correct root problem or cause, you can prevent it from occurring at all. This is an example of how you can get to the root problem using </a:t>
            </a:r>
            <a:r>
              <a:rPr lang="en-US" sz="1000" b="1" dirty="0">
                <a:solidFill>
                  <a:schemeClr val="accent1"/>
                </a:solidFill>
              </a:rPr>
              <a:t>‘why</a:t>
            </a:r>
            <a:r>
              <a:rPr lang="en-US" sz="1000" dirty="0">
                <a:solidFill>
                  <a:schemeClr val="accent1"/>
                </a:solidFill>
              </a:rPr>
              <a:t>’:</a:t>
            </a:r>
          </a:p>
          <a:p>
            <a:pPr marL="685800" lvl="1" indent="-228600">
              <a:spcAft>
                <a:spcPts val="300"/>
              </a:spcAft>
              <a:buFont typeface="Arial" panose="020B0604020202020204" pitchFamily="34" charset="0"/>
              <a:buChar char="•"/>
            </a:pPr>
            <a:r>
              <a:rPr lang="en-US" sz="1000" b="1" dirty="0">
                <a:solidFill>
                  <a:schemeClr val="accent1"/>
                </a:solidFill>
              </a:rPr>
              <a:t>Why</a:t>
            </a:r>
            <a:r>
              <a:rPr lang="en-US" sz="1000" dirty="0">
                <a:solidFill>
                  <a:schemeClr val="accent1"/>
                </a:solidFill>
              </a:rPr>
              <a:t> is flooding a problem here?</a:t>
            </a:r>
            <a:br>
              <a:rPr lang="en-US" sz="1000" dirty="0">
                <a:solidFill>
                  <a:schemeClr val="accent1"/>
                </a:solidFill>
              </a:rPr>
            </a:br>
            <a:r>
              <a:rPr lang="en-US" sz="1000" i="1" dirty="0">
                <a:solidFill>
                  <a:schemeClr val="accent1"/>
                </a:solidFill>
              </a:rPr>
              <a:t>Because the water cannot drain away.</a:t>
            </a:r>
          </a:p>
          <a:p>
            <a:pPr marL="685800" lvl="1" indent="-228600">
              <a:spcAft>
                <a:spcPts val="300"/>
              </a:spcAft>
              <a:buFont typeface="Arial" panose="020B0604020202020204" pitchFamily="34" charset="0"/>
              <a:buChar char="•"/>
            </a:pPr>
            <a:r>
              <a:rPr lang="en-US" sz="1000" b="1" dirty="0">
                <a:solidFill>
                  <a:schemeClr val="accent1"/>
                </a:solidFill>
              </a:rPr>
              <a:t>Why</a:t>
            </a:r>
            <a:r>
              <a:rPr lang="en-US" sz="1000" dirty="0">
                <a:solidFill>
                  <a:schemeClr val="accent1"/>
                </a:solidFill>
              </a:rPr>
              <a:t> can the water not drain away?</a:t>
            </a:r>
            <a:br>
              <a:rPr lang="en-US" sz="1000" dirty="0">
                <a:solidFill>
                  <a:schemeClr val="accent1"/>
                </a:solidFill>
              </a:rPr>
            </a:br>
            <a:r>
              <a:rPr lang="en-US" sz="1000" i="1" dirty="0">
                <a:solidFill>
                  <a:schemeClr val="accent1"/>
                </a:solidFill>
              </a:rPr>
              <a:t>Because the drains are filled with rubbish.</a:t>
            </a:r>
          </a:p>
          <a:p>
            <a:pPr marL="685800" lvl="1" indent="-228600">
              <a:spcAft>
                <a:spcPts val="300"/>
              </a:spcAft>
              <a:buFont typeface="Arial" panose="020B0604020202020204" pitchFamily="34" charset="0"/>
              <a:buChar char="•"/>
            </a:pPr>
            <a:r>
              <a:rPr lang="en-US" sz="1000" b="1" dirty="0">
                <a:solidFill>
                  <a:schemeClr val="accent1"/>
                </a:solidFill>
              </a:rPr>
              <a:t>Why</a:t>
            </a:r>
            <a:r>
              <a:rPr lang="en-US" sz="1000" dirty="0">
                <a:solidFill>
                  <a:schemeClr val="accent1"/>
                </a:solidFill>
              </a:rPr>
              <a:t> are the drains filled with rubbish?</a:t>
            </a:r>
            <a:br>
              <a:rPr lang="en-US" sz="1000" dirty="0">
                <a:solidFill>
                  <a:schemeClr val="accent1"/>
                </a:solidFill>
              </a:rPr>
            </a:br>
            <a:r>
              <a:rPr lang="en-US" sz="1000" i="1" dirty="0">
                <a:solidFill>
                  <a:schemeClr val="accent1"/>
                </a:solidFill>
              </a:rPr>
              <a:t>Because it falls in from large piles left by residents.</a:t>
            </a:r>
          </a:p>
          <a:p>
            <a:pPr marL="685800" lvl="1" indent="-228600">
              <a:spcAft>
                <a:spcPts val="300"/>
              </a:spcAft>
              <a:buFont typeface="Arial" panose="020B0604020202020204" pitchFamily="34" charset="0"/>
              <a:buChar char="•"/>
            </a:pPr>
            <a:r>
              <a:rPr lang="en-US" sz="1000" b="1" dirty="0">
                <a:solidFill>
                  <a:schemeClr val="accent1"/>
                </a:solidFill>
              </a:rPr>
              <a:t>Why</a:t>
            </a:r>
            <a:r>
              <a:rPr lang="en-US" sz="1000" dirty="0">
                <a:solidFill>
                  <a:schemeClr val="accent1"/>
                </a:solidFill>
              </a:rPr>
              <a:t> do the resident leave piles of rubbish?</a:t>
            </a:r>
            <a:br>
              <a:rPr lang="en-US" sz="1000" dirty="0">
                <a:solidFill>
                  <a:schemeClr val="accent1"/>
                </a:solidFill>
              </a:rPr>
            </a:br>
            <a:r>
              <a:rPr lang="en-US" sz="1000" i="1" dirty="0">
                <a:solidFill>
                  <a:schemeClr val="accent1"/>
                </a:solidFill>
              </a:rPr>
              <a:t>Because they take waste from their houses out to the end of the street.</a:t>
            </a:r>
          </a:p>
          <a:p>
            <a:pPr marL="685800" lvl="1" indent="-228600">
              <a:spcAft>
                <a:spcPts val="300"/>
              </a:spcAft>
              <a:buFont typeface="Arial" panose="020B0604020202020204" pitchFamily="34" charset="0"/>
              <a:buChar char="•"/>
            </a:pPr>
            <a:r>
              <a:rPr lang="en-US" sz="1000" b="1" dirty="0">
                <a:solidFill>
                  <a:schemeClr val="accent1"/>
                </a:solidFill>
              </a:rPr>
              <a:t>Why</a:t>
            </a:r>
            <a:r>
              <a:rPr lang="en-US" sz="1000" dirty="0">
                <a:solidFill>
                  <a:schemeClr val="accent1"/>
                </a:solidFill>
              </a:rPr>
              <a:t> is the rubbish left at the end of the street?</a:t>
            </a:r>
            <a:br>
              <a:rPr lang="en-AU" sz="1000" i="1" dirty="0">
                <a:solidFill>
                  <a:srgbClr val="1E4D59"/>
                </a:solidFill>
              </a:rPr>
            </a:br>
            <a:r>
              <a:rPr lang="en-AU" sz="1000" i="1" dirty="0">
                <a:solidFill>
                  <a:srgbClr val="1E4D59"/>
                </a:solidFill>
              </a:rPr>
              <a:t>Because the residents do not understand how the municipal collection service works.</a:t>
            </a:r>
          </a:p>
          <a:p>
            <a:pPr marL="228600" indent="-228600">
              <a:spcAft>
                <a:spcPts val="300"/>
              </a:spcAft>
              <a:buFont typeface="+mj-lt"/>
              <a:buAutoNum type="arabicPeriod" startAt="5"/>
            </a:pPr>
            <a:r>
              <a:rPr lang="en-US" sz="1000" dirty="0">
                <a:solidFill>
                  <a:schemeClr val="accent1"/>
                </a:solidFill>
              </a:rPr>
              <a:t>Ask the room:</a:t>
            </a:r>
          </a:p>
          <a:p>
            <a:pPr marL="685800" lvl="1" indent="-228600">
              <a:spcAft>
                <a:spcPts val="300"/>
              </a:spcAft>
              <a:buFont typeface="+mj-lt"/>
              <a:buAutoNum type="alphaLcParenR"/>
            </a:pPr>
            <a:r>
              <a:rPr lang="en-US" sz="1000" i="1" dirty="0">
                <a:solidFill>
                  <a:schemeClr val="accent1"/>
                </a:solidFill>
              </a:rPr>
              <a:t>What kind of questions were used? [closed or open]</a:t>
            </a:r>
          </a:p>
          <a:p>
            <a:pPr marL="685800" lvl="1" indent="-228600">
              <a:spcAft>
                <a:spcPts val="300"/>
              </a:spcAft>
              <a:buFont typeface="+mj-lt"/>
              <a:buAutoNum type="alphaLcParenR"/>
            </a:pPr>
            <a:r>
              <a:rPr lang="en-US" sz="1000" i="1" dirty="0">
                <a:solidFill>
                  <a:schemeClr val="accent1"/>
                </a:solidFill>
              </a:rPr>
              <a:t>What did the example show us?</a:t>
            </a:r>
          </a:p>
          <a:p>
            <a:pPr marL="685800" lvl="1" indent="-228600">
              <a:spcAft>
                <a:spcPts val="300"/>
              </a:spcAft>
              <a:buFont typeface="+mj-lt"/>
              <a:buAutoNum type="alphaLcParenR"/>
            </a:pPr>
            <a:r>
              <a:rPr lang="en-AU" sz="1000" i="1" dirty="0">
                <a:solidFill>
                  <a:srgbClr val="1E4D59"/>
                </a:solidFill>
              </a:rPr>
              <a:t>What would an appropriate solution be, now that we know residents do not understand the collection service? Highlight that digging a new canal might be the most obvious response at first, but from what we learned in the interview an information campaign or education on waste management might make a big difference.</a:t>
            </a:r>
          </a:p>
        </p:txBody>
      </p:sp>
      <p:sp>
        <p:nvSpPr>
          <p:cNvPr id="63" name="Rectangle 62">
            <a:extLst>
              <a:ext uri="{FF2B5EF4-FFF2-40B4-BE49-F238E27FC236}">
                <a16:creationId xmlns:a16="http://schemas.microsoft.com/office/drawing/2014/main" id="{D28B115B-2A4A-E844-BC12-B7F1C89E1683}"/>
              </a:ext>
            </a:extLst>
          </p:cNvPr>
          <p:cNvSpPr/>
          <p:nvPr/>
        </p:nvSpPr>
        <p:spPr>
          <a:xfrm>
            <a:off x="3779838" y="619762"/>
            <a:ext cx="3389314" cy="3474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lvl="0" indent="-228600">
              <a:spcAft>
                <a:spcPts val="300"/>
              </a:spcAft>
              <a:buFont typeface="+mj-lt"/>
              <a:buAutoNum type="arabicPeriod" startAt="6"/>
            </a:pPr>
            <a:r>
              <a:rPr lang="en-AU" sz="1000" dirty="0">
                <a:solidFill>
                  <a:schemeClr val="accent1"/>
                </a:solidFill>
              </a:rPr>
              <a:t>Get interview teams to look at their solution storyboard and think about what information they would like to find out from users. Give them ten minutes to write these down on post-its. They should write as many as they can.</a:t>
            </a:r>
          </a:p>
          <a:p>
            <a:pPr marL="228600" lvl="0" indent="-228600">
              <a:spcAft>
                <a:spcPts val="300"/>
              </a:spcAft>
              <a:buFont typeface="+mj-lt"/>
              <a:buAutoNum type="arabicPeriod" startAt="6"/>
            </a:pPr>
            <a:r>
              <a:rPr lang="en-AU" sz="1000" dirty="0">
                <a:solidFill>
                  <a:schemeClr val="accent1"/>
                </a:solidFill>
              </a:rPr>
              <a:t>Next, give them another ten minutes to consider who they will be speaking to, and choose their top five post-its to convert into questions for the interview. Make sure you remind the participants that they should let the interviewee do most of the talking, and that if they have something interesting to say, or something they feel is important, then it’s okay (even encouraged) to let the interview go a little bit ‘off-script’.</a:t>
            </a:r>
          </a:p>
          <a:p>
            <a:pPr marL="228600" lvl="0" indent="-228600">
              <a:spcAft>
                <a:spcPts val="300"/>
              </a:spcAft>
              <a:buFont typeface="+mj-lt"/>
              <a:buAutoNum type="arabicPeriod" startAt="6"/>
            </a:pPr>
            <a:r>
              <a:rPr lang="en-AU" sz="1000" dirty="0">
                <a:solidFill>
                  <a:schemeClr val="accent1"/>
                </a:solidFill>
              </a:rPr>
              <a:t>As teams are writing down questions, walk around the room to provide support, and remind them about using open-ended questions, and asking ‘</a:t>
            </a:r>
            <a:r>
              <a:rPr lang="en-AU" sz="1000" b="1" dirty="0">
                <a:solidFill>
                  <a:schemeClr val="accent1"/>
                </a:solidFill>
              </a:rPr>
              <a:t>why</a:t>
            </a:r>
            <a:r>
              <a:rPr lang="en-AU" sz="1000" dirty="0">
                <a:solidFill>
                  <a:schemeClr val="accent1"/>
                </a:solidFill>
              </a:rPr>
              <a:t>’.</a:t>
            </a:r>
            <a:endParaRPr lang="en-AU" sz="900" dirty="0">
              <a:solidFill>
                <a:srgbClr val="1E4D59"/>
              </a:solidFill>
            </a:endParaRPr>
          </a:p>
        </p:txBody>
      </p:sp>
      <p:pic>
        <p:nvPicPr>
          <p:cNvPr id="6" name="Picture 5">
            <a:extLst>
              <a:ext uri="{FF2B5EF4-FFF2-40B4-BE49-F238E27FC236}">
                <a16:creationId xmlns:a16="http://schemas.microsoft.com/office/drawing/2014/main" id="{62C4EE81-EB5C-D74B-B912-9E16E11E694A}"/>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7" name="Picture 6">
            <a:extLst>
              <a:ext uri="{FF2B5EF4-FFF2-40B4-BE49-F238E27FC236}">
                <a16:creationId xmlns:a16="http://schemas.microsoft.com/office/drawing/2014/main" id="{B976CB07-E186-7F46-BCB8-C76F38681D91}"/>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8" name="Picture 7">
            <a:extLst>
              <a:ext uri="{FF2B5EF4-FFF2-40B4-BE49-F238E27FC236}">
                <a16:creationId xmlns:a16="http://schemas.microsoft.com/office/drawing/2014/main" id="{56420947-A596-3940-B531-BAB01DEA3827}"/>
              </a:ext>
            </a:extLst>
          </p:cNvPr>
          <p:cNvPicPr>
            <a:picLocks noChangeAspect="1"/>
          </p:cNvPicPr>
          <p:nvPr/>
        </p:nvPicPr>
        <p:blipFill>
          <a:blip r:embed="rId4"/>
          <a:stretch>
            <a:fillRect/>
          </a:stretch>
        </p:blipFill>
        <p:spPr>
          <a:xfrm>
            <a:off x="6907224" y="180515"/>
            <a:ext cx="261928" cy="206785"/>
          </a:xfrm>
          <a:prstGeom prst="rect">
            <a:avLst/>
          </a:prstGeom>
        </p:spPr>
      </p:pic>
      <p:sp>
        <p:nvSpPr>
          <p:cNvPr id="9" name="Rectangle 8">
            <a:extLst>
              <a:ext uri="{FF2B5EF4-FFF2-40B4-BE49-F238E27FC236}">
                <a16:creationId xmlns:a16="http://schemas.microsoft.com/office/drawing/2014/main" id="{9616CEED-5886-0B48-AB24-3EE222E97AAD}"/>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10" name="Rectangle 9">
            <a:extLst>
              <a:ext uri="{FF2B5EF4-FFF2-40B4-BE49-F238E27FC236}">
                <a16:creationId xmlns:a16="http://schemas.microsoft.com/office/drawing/2014/main" id="{6A226B13-6E73-8343-8878-8037A2523EBA}"/>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11" name="Group 10">
            <a:extLst>
              <a:ext uri="{FF2B5EF4-FFF2-40B4-BE49-F238E27FC236}">
                <a16:creationId xmlns:a16="http://schemas.microsoft.com/office/drawing/2014/main" id="{C72235B6-A4D4-B546-BD5A-633C8AC22205}"/>
              </a:ext>
            </a:extLst>
          </p:cNvPr>
          <p:cNvGrpSpPr/>
          <p:nvPr/>
        </p:nvGrpSpPr>
        <p:grpSpPr>
          <a:xfrm>
            <a:off x="5797754" y="219189"/>
            <a:ext cx="883274" cy="165434"/>
            <a:chOff x="5797754" y="431068"/>
            <a:chExt cx="883274" cy="165434"/>
          </a:xfrm>
        </p:grpSpPr>
        <p:sp>
          <p:nvSpPr>
            <p:cNvPr id="12" name="Hexagon 180">
              <a:extLst>
                <a:ext uri="{FF2B5EF4-FFF2-40B4-BE49-F238E27FC236}">
                  <a16:creationId xmlns:a16="http://schemas.microsoft.com/office/drawing/2014/main" id="{8A7C7770-D8B4-8548-A2DD-9A8A0996EF76}"/>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Hexagon 180">
              <a:extLst>
                <a:ext uri="{FF2B5EF4-FFF2-40B4-BE49-F238E27FC236}">
                  <a16:creationId xmlns:a16="http://schemas.microsoft.com/office/drawing/2014/main" id="{DED1A33A-09B2-A344-BE18-921C2CEFFE22}"/>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Hexagon 180">
              <a:extLst>
                <a:ext uri="{FF2B5EF4-FFF2-40B4-BE49-F238E27FC236}">
                  <a16:creationId xmlns:a16="http://schemas.microsoft.com/office/drawing/2014/main" id="{EAA62C62-F3D9-A549-91EF-18CA717025CB}"/>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80">
              <a:extLst>
                <a:ext uri="{FF2B5EF4-FFF2-40B4-BE49-F238E27FC236}">
                  <a16:creationId xmlns:a16="http://schemas.microsoft.com/office/drawing/2014/main" id="{00D29560-1833-EF47-8985-ADDD59C3788D}"/>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46A50919-7B99-004A-AE9D-8CF86863B423}"/>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E0E92BA8-460F-BA48-915B-AC5613E77D5D}"/>
              </a:ext>
            </a:extLst>
          </p:cNvPr>
          <p:cNvGrpSpPr/>
          <p:nvPr/>
        </p:nvGrpSpPr>
        <p:grpSpPr>
          <a:xfrm>
            <a:off x="5797754" y="219189"/>
            <a:ext cx="879331" cy="160053"/>
            <a:chOff x="5797754" y="219189"/>
            <a:chExt cx="879331" cy="160053"/>
          </a:xfrm>
        </p:grpSpPr>
        <p:sp>
          <p:nvSpPr>
            <p:cNvPr id="18" name="TextBox 17">
              <a:extLst>
                <a:ext uri="{FF2B5EF4-FFF2-40B4-BE49-F238E27FC236}">
                  <a16:creationId xmlns:a16="http://schemas.microsoft.com/office/drawing/2014/main" id="{4D7575D0-F6CD-1844-AF2D-113180EE96E5}"/>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19" name="TextBox 18">
              <a:extLst>
                <a:ext uri="{FF2B5EF4-FFF2-40B4-BE49-F238E27FC236}">
                  <a16:creationId xmlns:a16="http://schemas.microsoft.com/office/drawing/2014/main" id="{5EC79294-75A3-EC40-8B30-F2A8401B896F}"/>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20" name="TextBox 19">
              <a:extLst>
                <a:ext uri="{FF2B5EF4-FFF2-40B4-BE49-F238E27FC236}">
                  <a16:creationId xmlns:a16="http://schemas.microsoft.com/office/drawing/2014/main" id="{D940E5B0-48BC-864F-BD86-B6D58B3A0219}"/>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21" name="TextBox 20">
              <a:extLst>
                <a:ext uri="{FF2B5EF4-FFF2-40B4-BE49-F238E27FC236}">
                  <a16:creationId xmlns:a16="http://schemas.microsoft.com/office/drawing/2014/main" id="{853AF6EE-7213-704F-A293-4F7BF65FB225}"/>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Tree>
    <p:extLst>
      <p:ext uri="{BB962C8B-B14F-4D97-AF65-F5344CB8AC3E}">
        <p14:creationId xmlns:p14="http://schemas.microsoft.com/office/powerpoint/2010/main" val="35286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649E507-6502-DD4D-9908-591B7DB44237}"/>
              </a:ext>
            </a:extLst>
          </p:cNvPr>
          <p:cNvSpPr/>
          <p:nvPr/>
        </p:nvSpPr>
        <p:spPr>
          <a:xfrm>
            <a:off x="0" y="1"/>
            <a:ext cx="7559675" cy="26574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329DC8FF-3E83-3340-A913-25236918318D}"/>
              </a:ext>
            </a:extLst>
          </p:cNvPr>
          <p:cNvSpPr/>
          <p:nvPr/>
        </p:nvSpPr>
        <p:spPr>
          <a:xfrm>
            <a:off x="390131" y="666"/>
            <a:ext cx="1131779" cy="26567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endParaRPr lang="en-US" sz="1200" dirty="0"/>
          </a:p>
        </p:txBody>
      </p:sp>
      <p:sp>
        <p:nvSpPr>
          <p:cNvPr id="46" name="Rectangle 45">
            <a:extLst>
              <a:ext uri="{FF2B5EF4-FFF2-40B4-BE49-F238E27FC236}">
                <a16:creationId xmlns:a16="http://schemas.microsoft.com/office/drawing/2014/main" id="{8CDE72DA-59D8-7346-AF3D-068CB7CD9BC9}"/>
              </a:ext>
            </a:extLst>
          </p:cNvPr>
          <p:cNvSpPr/>
          <p:nvPr/>
        </p:nvSpPr>
        <p:spPr>
          <a:xfrm>
            <a:off x="390525" y="2611709"/>
            <a:ext cx="113665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7</a:t>
            </a:fld>
            <a:endParaRPr lang="en-US" dirty="0"/>
          </a:p>
        </p:txBody>
      </p:sp>
      <p:sp>
        <p:nvSpPr>
          <p:cNvPr id="107" name="Rectangle 106">
            <a:extLst>
              <a:ext uri="{FF2B5EF4-FFF2-40B4-BE49-F238E27FC236}">
                <a16:creationId xmlns:a16="http://schemas.microsoft.com/office/drawing/2014/main" id="{63F47C2C-D279-FF48-9829-4306DC910290}"/>
              </a:ext>
            </a:extLst>
          </p:cNvPr>
          <p:cNvSpPr/>
          <p:nvPr/>
        </p:nvSpPr>
        <p:spPr>
          <a:xfrm>
            <a:off x="390525" y="3042503"/>
            <a:ext cx="3389312" cy="15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000" b="1" dirty="0">
                <a:solidFill>
                  <a:schemeClr val="accent1"/>
                </a:solidFill>
              </a:rPr>
              <a:t>Why do you do this?</a:t>
            </a:r>
          </a:p>
          <a:p>
            <a:pPr>
              <a:spcAft>
                <a:spcPts val="600"/>
              </a:spcAft>
            </a:pPr>
            <a:r>
              <a:rPr lang="en-NZ" sz="1000" dirty="0">
                <a:solidFill>
                  <a:schemeClr val="tx2"/>
                </a:solidFill>
              </a:rPr>
              <a:t>Testing with different external users gives you important  insight into how valuable your solutions might be for potential end users. Stakeholder testing gives you insight into their willingness and ability to help bring the solution to life and make it a success. The elevator pitch helps you to concisely articulate your solution, before you share prototypes with users. </a:t>
            </a:r>
            <a:endParaRPr lang="en-US" sz="1000" dirty="0">
              <a:solidFill>
                <a:schemeClr val="tx2"/>
              </a:solidFill>
            </a:endParaRPr>
          </a:p>
        </p:txBody>
      </p:sp>
      <p:sp>
        <p:nvSpPr>
          <p:cNvPr id="108" name="Rectangle 107">
            <a:extLst>
              <a:ext uri="{FF2B5EF4-FFF2-40B4-BE49-F238E27FC236}">
                <a16:creationId xmlns:a16="http://schemas.microsoft.com/office/drawing/2014/main" id="{DDCA44FE-311A-BF46-BBEB-22EB8F9D864D}"/>
              </a:ext>
            </a:extLst>
          </p:cNvPr>
          <p:cNvSpPr/>
          <p:nvPr/>
        </p:nvSpPr>
        <p:spPr>
          <a:xfrm>
            <a:off x="3778249" y="3042503"/>
            <a:ext cx="3389312" cy="137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144000" rtlCol="0" anchor="t" anchorCtr="0">
            <a:spAutoFit/>
          </a:bodyPr>
          <a:lstStyle/>
          <a:p>
            <a:pPr>
              <a:spcAft>
                <a:spcPts val="600"/>
              </a:spcAft>
            </a:pPr>
            <a:r>
              <a:rPr lang="en-US" sz="1000" b="1" dirty="0">
                <a:solidFill>
                  <a:schemeClr val="accent1"/>
                </a:solidFill>
              </a:rPr>
              <a:t>When do you do this?</a:t>
            </a:r>
          </a:p>
          <a:p>
            <a:pPr>
              <a:spcAft>
                <a:spcPts val="600"/>
              </a:spcAft>
            </a:pPr>
            <a:r>
              <a:rPr lang="en-US" sz="1000" dirty="0">
                <a:solidFill>
                  <a:schemeClr val="tx2"/>
                </a:solidFill>
              </a:rPr>
              <a:t>There are three different types of testing that can be carried out in this section. If you have the time and ability, it is suggested to do all three in the order they appear here. However if you cannot arrange external users, it is completely fine to conduct only the internal activities (Activities 5.4.2 and 5.4.3).</a:t>
            </a:r>
          </a:p>
        </p:txBody>
      </p:sp>
      <p:sp>
        <p:nvSpPr>
          <p:cNvPr id="44" name="Title 1">
            <a:extLst>
              <a:ext uri="{FF2B5EF4-FFF2-40B4-BE49-F238E27FC236}">
                <a16:creationId xmlns:a16="http://schemas.microsoft.com/office/drawing/2014/main" id="{163DF27B-B87D-BB4A-92FE-6C38C15C9888}"/>
              </a:ext>
            </a:extLst>
          </p:cNvPr>
          <p:cNvSpPr>
            <a:spLocks noGrp="1"/>
          </p:cNvSpPr>
          <p:nvPr>
            <p:ph type="title"/>
          </p:nvPr>
        </p:nvSpPr>
        <p:spPr>
          <a:xfrm>
            <a:off x="1527174" y="1385409"/>
            <a:ext cx="5638799" cy="1136650"/>
          </a:xfrm>
        </p:spPr>
        <p:txBody>
          <a:bodyPr lIns="144000" tIns="108000" anchor="ctr">
            <a:noAutofit/>
          </a:bodyPr>
          <a:lstStyle/>
          <a:p>
            <a:pPr defTabSz="457200">
              <a:spcBef>
                <a:spcPts val="0"/>
              </a:spcBef>
            </a:pPr>
            <a:r>
              <a:rPr lang="en-US" sz="1400" b="1" dirty="0">
                <a:solidFill>
                  <a:srgbClr val="1E4D59"/>
                </a:solidFill>
                <a:cs typeface="Gill Sans Nova Ultra Bold" panose="020F0502020204030204" pitchFamily="34" charset="0"/>
              </a:rPr>
              <a:t>Action</a:t>
            </a:r>
            <a:r>
              <a:rPr lang="en-US" sz="1400" b="1" dirty="0">
                <a:solidFill>
                  <a:srgbClr val="1E4D59"/>
                </a:solidFill>
                <a:ea typeface="+mn-ea"/>
                <a:cs typeface="Gill Sans Nova Ultra Bold" panose="020F0502020204030204" pitchFamily="34" charset="0"/>
              </a:rPr>
              <a:t> 5.4</a:t>
            </a:r>
            <a:br>
              <a:rPr lang="en-US" sz="5400" b="1" dirty="0">
                <a:solidFill>
                  <a:srgbClr val="1E4D59"/>
                </a:solidFill>
                <a:ea typeface="+mn-ea"/>
                <a:cs typeface="Gill Sans Nova Ultra Bold" panose="020F0502020204030204" pitchFamily="34" charset="0"/>
              </a:rPr>
            </a:br>
            <a:r>
              <a:rPr lang="en-AU" sz="2800" b="1" dirty="0">
                <a:solidFill>
                  <a:schemeClr val="accent1"/>
                </a:solidFill>
                <a:cs typeface="Gill Sans Nova Ultra Bold" panose="020F0502020204030204" pitchFamily="34" charset="0"/>
              </a:rPr>
              <a:t>Re-test with users and iterate to improve</a:t>
            </a:r>
            <a:endParaRPr lang="en-US" b="1" dirty="0">
              <a:solidFill>
                <a:schemeClr val="accent1"/>
              </a:solidFill>
              <a:cs typeface="Gill Sans Nova Ultra Bold" panose="020F0502020204030204" pitchFamily="34" charset="0"/>
            </a:endParaRPr>
          </a:p>
        </p:txBody>
      </p:sp>
      <p:pic>
        <p:nvPicPr>
          <p:cNvPr id="29" name="Picture 28">
            <a:extLst>
              <a:ext uri="{FF2B5EF4-FFF2-40B4-BE49-F238E27FC236}">
                <a16:creationId xmlns:a16="http://schemas.microsoft.com/office/drawing/2014/main" id="{0C41F10C-56DF-4E4E-83AF-A00B53508DC2}"/>
              </a:ext>
            </a:extLst>
          </p:cNvPr>
          <p:cNvPicPr>
            <a:picLocks noChangeAspect="1"/>
          </p:cNvPicPr>
          <p:nvPr/>
        </p:nvPicPr>
        <p:blipFill>
          <a:blip r:embed="rId2"/>
          <a:stretch>
            <a:fillRect/>
          </a:stretch>
        </p:blipFill>
        <p:spPr>
          <a:xfrm>
            <a:off x="5522581" y="173265"/>
            <a:ext cx="206785" cy="237803"/>
          </a:xfrm>
          <a:prstGeom prst="rect">
            <a:avLst/>
          </a:prstGeom>
        </p:spPr>
      </p:pic>
      <p:sp>
        <p:nvSpPr>
          <p:cNvPr id="30" name="Rectangle 29">
            <a:extLst>
              <a:ext uri="{FF2B5EF4-FFF2-40B4-BE49-F238E27FC236}">
                <a16:creationId xmlns:a16="http://schemas.microsoft.com/office/drawing/2014/main" id="{46520612-B246-EF49-8E3C-F18090BA4279}"/>
              </a:ext>
            </a:extLst>
          </p:cNvPr>
          <p:cNvSpPr/>
          <p:nvPr/>
        </p:nvSpPr>
        <p:spPr>
          <a:xfrm>
            <a:off x="4817011"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U1</a:t>
            </a:r>
          </a:p>
        </p:txBody>
      </p:sp>
      <p:sp>
        <p:nvSpPr>
          <p:cNvPr id="31" name="Rectangle 30">
            <a:extLst>
              <a:ext uri="{FF2B5EF4-FFF2-40B4-BE49-F238E27FC236}">
                <a16:creationId xmlns:a16="http://schemas.microsoft.com/office/drawing/2014/main" id="{2B2A23A0-8BCB-644D-A55D-2F2286D2413B}"/>
              </a:ext>
            </a:extLst>
          </p:cNvPr>
          <p:cNvSpPr/>
          <p:nvPr/>
        </p:nvSpPr>
        <p:spPr>
          <a:xfrm>
            <a:off x="5092185" y="231008"/>
            <a:ext cx="206786" cy="1311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solidFill>
                  <a:schemeClr val="accent1">
                    <a:lumMod val="20000"/>
                    <a:lumOff val="80000"/>
                  </a:schemeClr>
                </a:solidFill>
              </a:rPr>
              <a:t>U2</a:t>
            </a:r>
          </a:p>
        </p:txBody>
      </p:sp>
      <p:grpSp>
        <p:nvGrpSpPr>
          <p:cNvPr id="32" name="Group 31">
            <a:extLst>
              <a:ext uri="{FF2B5EF4-FFF2-40B4-BE49-F238E27FC236}">
                <a16:creationId xmlns:a16="http://schemas.microsoft.com/office/drawing/2014/main" id="{A3574211-86D8-154B-BEFB-F2FAFE5B6077}"/>
              </a:ext>
            </a:extLst>
          </p:cNvPr>
          <p:cNvGrpSpPr/>
          <p:nvPr/>
        </p:nvGrpSpPr>
        <p:grpSpPr>
          <a:xfrm>
            <a:off x="5797754" y="219189"/>
            <a:ext cx="883274" cy="165434"/>
            <a:chOff x="5797754" y="431068"/>
            <a:chExt cx="883274" cy="165434"/>
          </a:xfrm>
        </p:grpSpPr>
        <p:sp>
          <p:nvSpPr>
            <p:cNvPr id="33" name="Hexagon 180">
              <a:extLst>
                <a:ext uri="{FF2B5EF4-FFF2-40B4-BE49-F238E27FC236}">
                  <a16:creationId xmlns:a16="http://schemas.microsoft.com/office/drawing/2014/main" id="{2DA4364D-C54A-7441-89BF-51B5DDA4C156}"/>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180">
              <a:extLst>
                <a:ext uri="{FF2B5EF4-FFF2-40B4-BE49-F238E27FC236}">
                  <a16:creationId xmlns:a16="http://schemas.microsoft.com/office/drawing/2014/main" id="{F23D5D6D-44C9-F74B-80D1-E6A2D671777E}"/>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 name="Hexagon 180">
              <a:extLst>
                <a:ext uri="{FF2B5EF4-FFF2-40B4-BE49-F238E27FC236}">
                  <a16:creationId xmlns:a16="http://schemas.microsoft.com/office/drawing/2014/main" id="{CA17A6D0-E89C-4C42-BC01-0122E23B2766}"/>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180">
              <a:extLst>
                <a:ext uri="{FF2B5EF4-FFF2-40B4-BE49-F238E27FC236}">
                  <a16:creationId xmlns:a16="http://schemas.microsoft.com/office/drawing/2014/main" id="{13AA29B3-8FAE-9B49-B09C-9EA9A545BEAF}"/>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8F6935F8-92E7-6B4F-98AF-87D98231807F}"/>
              </a:ext>
            </a:extLst>
          </p:cNvPr>
          <p:cNvPicPr>
            <a:picLocks noChangeAspect="1"/>
          </p:cNvPicPr>
          <p:nvPr/>
        </p:nvPicPr>
        <p:blipFill>
          <a:blip r:embed="rId3"/>
          <a:stretch>
            <a:fillRect/>
          </a:stretch>
        </p:blipFill>
        <p:spPr>
          <a:xfrm>
            <a:off x="4553786" y="166371"/>
            <a:ext cx="203079" cy="255600"/>
          </a:xfrm>
          <a:prstGeom prst="rect">
            <a:avLst/>
          </a:prstGeom>
        </p:spPr>
      </p:pic>
      <p:pic>
        <p:nvPicPr>
          <p:cNvPr id="38" name="Picture 37">
            <a:extLst>
              <a:ext uri="{FF2B5EF4-FFF2-40B4-BE49-F238E27FC236}">
                <a16:creationId xmlns:a16="http://schemas.microsoft.com/office/drawing/2014/main" id="{A259361C-48DD-A64A-B2DD-A4A279ACDBD3}"/>
              </a:ext>
            </a:extLst>
          </p:cNvPr>
          <p:cNvPicPr>
            <a:picLocks noChangeAspect="1"/>
          </p:cNvPicPr>
          <p:nvPr/>
        </p:nvPicPr>
        <p:blipFill>
          <a:blip r:embed="rId4"/>
          <a:stretch>
            <a:fillRect/>
          </a:stretch>
        </p:blipFill>
        <p:spPr>
          <a:xfrm>
            <a:off x="6901960" y="178500"/>
            <a:ext cx="264480" cy="208800"/>
          </a:xfrm>
          <a:prstGeom prst="rect">
            <a:avLst/>
          </a:prstGeom>
        </p:spPr>
      </p:pic>
      <p:sp>
        <p:nvSpPr>
          <p:cNvPr id="39" name="Rectangle 38">
            <a:extLst>
              <a:ext uri="{FF2B5EF4-FFF2-40B4-BE49-F238E27FC236}">
                <a16:creationId xmlns:a16="http://schemas.microsoft.com/office/drawing/2014/main" id="{B435918A-A5D7-EC4D-8976-25DF7A22838B}"/>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7950A444-D2F8-9D40-8B09-4BA50F7DAF7D}"/>
              </a:ext>
            </a:extLst>
          </p:cNvPr>
          <p:cNvGrpSpPr/>
          <p:nvPr/>
        </p:nvGrpSpPr>
        <p:grpSpPr>
          <a:xfrm>
            <a:off x="5797754" y="219189"/>
            <a:ext cx="879331" cy="160053"/>
            <a:chOff x="5797754" y="219189"/>
            <a:chExt cx="879331" cy="160053"/>
          </a:xfrm>
        </p:grpSpPr>
        <p:sp>
          <p:nvSpPr>
            <p:cNvPr id="41" name="TextBox 40">
              <a:extLst>
                <a:ext uri="{FF2B5EF4-FFF2-40B4-BE49-F238E27FC236}">
                  <a16:creationId xmlns:a16="http://schemas.microsoft.com/office/drawing/2014/main" id="{DC7BF76B-B831-6A48-ACA5-28906FF3A854}"/>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6</a:t>
              </a:r>
            </a:p>
          </p:txBody>
        </p:sp>
        <p:sp>
          <p:nvSpPr>
            <p:cNvPr id="42" name="TextBox 41">
              <a:extLst>
                <a:ext uri="{FF2B5EF4-FFF2-40B4-BE49-F238E27FC236}">
                  <a16:creationId xmlns:a16="http://schemas.microsoft.com/office/drawing/2014/main" id="{06D00526-84E6-3244-B63F-A3C6722327F3}"/>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5</a:t>
              </a:r>
            </a:p>
          </p:txBody>
        </p:sp>
        <p:sp>
          <p:nvSpPr>
            <p:cNvPr id="43" name="TextBox 42">
              <a:extLst>
                <a:ext uri="{FF2B5EF4-FFF2-40B4-BE49-F238E27FC236}">
                  <a16:creationId xmlns:a16="http://schemas.microsoft.com/office/drawing/2014/main" id="{B5D3EF45-75E8-5040-BE88-E611ADE3D84A}"/>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4</a:t>
              </a:r>
            </a:p>
          </p:txBody>
        </p:sp>
        <p:sp>
          <p:nvSpPr>
            <p:cNvPr id="48" name="TextBox 47">
              <a:extLst>
                <a:ext uri="{FF2B5EF4-FFF2-40B4-BE49-F238E27FC236}">
                  <a16:creationId xmlns:a16="http://schemas.microsoft.com/office/drawing/2014/main" id="{9CC8CEDC-1072-A94A-A6B4-1AD8095AC7D5}"/>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accent1">
                      <a:lumMod val="20000"/>
                      <a:lumOff val="80000"/>
                    </a:schemeClr>
                  </a:solidFill>
                  <a:latin typeface="Roboto" panose="02000000000000000000" pitchFamily="2" charset="0"/>
                  <a:ea typeface="Roboto" panose="02000000000000000000" pitchFamily="2" charset="0"/>
                </a:rPr>
                <a:t>3</a:t>
              </a:r>
            </a:p>
          </p:txBody>
        </p:sp>
      </p:grpSp>
      <p:sp>
        <p:nvSpPr>
          <p:cNvPr id="49" name="Rectangle 48">
            <a:extLst>
              <a:ext uri="{FF2B5EF4-FFF2-40B4-BE49-F238E27FC236}">
                <a16:creationId xmlns:a16="http://schemas.microsoft.com/office/drawing/2014/main" id="{D04EC468-64D7-E949-9260-C0C7E93C5714}"/>
              </a:ext>
            </a:extLst>
          </p:cNvPr>
          <p:cNvSpPr/>
          <p:nvPr/>
        </p:nvSpPr>
        <p:spPr>
          <a:xfrm>
            <a:off x="323837" y="5154759"/>
            <a:ext cx="6912000" cy="3035084"/>
          </a:xfrm>
          <a:prstGeom prst="rect">
            <a:avLst/>
          </a:prstGeom>
          <a:solidFill>
            <a:schemeClr val="bg1"/>
          </a:solidFill>
          <a:ln w="190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DBF495D-1D47-4C4B-B0A7-FB97DA5D5EF4}"/>
              </a:ext>
            </a:extLst>
          </p:cNvPr>
          <p:cNvSpPr/>
          <p:nvPr/>
        </p:nvSpPr>
        <p:spPr>
          <a:xfrm>
            <a:off x="978491" y="4844603"/>
            <a:ext cx="6187481" cy="43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a:spcAft>
                <a:spcPts val="600"/>
              </a:spcAft>
            </a:pPr>
            <a:r>
              <a:rPr lang="en-US" sz="1400" b="1" dirty="0">
                <a:solidFill>
                  <a:schemeClr val="accent1"/>
                </a:solidFill>
              </a:rPr>
              <a:t>Useful tools &amp; activities</a:t>
            </a:r>
          </a:p>
        </p:txBody>
      </p:sp>
      <p:pic>
        <p:nvPicPr>
          <p:cNvPr id="51" name="Picture 50">
            <a:extLst>
              <a:ext uri="{FF2B5EF4-FFF2-40B4-BE49-F238E27FC236}">
                <a16:creationId xmlns:a16="http://schemas.microsoft.com/office/drawing/2014/main" id="{AD75A4D2-79AA-C544-B98A-37E2C1277431}"/>
              </a:ext>
            </a:extLst>
          </p:cNvPr>
          <p:cNvPicPr>
            <a:picLocks noChangeAspect="1"/>
          </p:cNvPicPr>
          <p:nvPr/>
        </p:nvPicPr>
        <p:blipFill>
          <a:blip r:embed="rId5"/>
          <a:stretch>
            <a:fillRect/>
          </a:stretch>
        </p:blipFill>
        <p:spPr>
          <a:xfrm>
            <a:off x="390524" y="4676695"/>
            <a:ext cx="587967" cy="560830"/>
          </a:xfrm>
          <a:prstGeom prst="rect">
            <a:avLst/>
          </a:prstGeom>
        </p:spPr>
      </p:pic>
      <p:sp>
        <p:nvSpPr>
          <p:cNvPr id="53" name="Rectangle 52">
            <a:extLst>
              <a:ext uri="{FF2B5EF4-FFF2-40B4-BE49-F238E27FC236}">
                <a16:creationId xmlns:a16="http://schemas.microsoft.com/office/drawing/2014/main" id="{559DF334-2D54-164D-A237-F78FB7F2921D}"/>
              </a:ext>
            </a:extLst>
          </p:cNvPr>
          <p:cNvSpPr/>
          <p:nvPr/>
        </p:nvSpPr>
        <p:spPr>
          <a:xfrm>
            <a:off x="978491"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5.4.1 The elevator pitch</a:t>
            </a:r>
          </a:p>
        </p:txBody>
      </p:sp>
      <p:sp>
        <p:nvSpPr>
          <p:cNvPr id="54" name="Rectangle 53">
            <a:extLst>
              <a:ext uri="{FF2B5EF4-FFF2-40B4-BE49-F238E27FC236}">
                <a16:creationId xmlns:a16="http://schemas.microsoft.com/office/drawing/2014/main" id="{69BDF4E2-2FE7-4349-829F-661801F60FCD}"/>
              </a:ext>
            </a:extLst>
          </p:cNvPr>
          <p:cNvSpPr/>
          <p:nvPr/>
        </p:nvSpPr>
        <p:spPr>
          <a:xfrm>
            <a:off x="1275723"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Moderate</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15 minutes</a:t>
            </a:r>
          </a:p>
        </p:txBody>
      </p:sp>
      <p:sp>
        <p:nvSpPr>
          <p:cNvPr id="55" name="Rectangle 54">
            <a:extLst>
              <a:ext uri="{FF2B5EF4-FFF2-40B4-BE49-F238E27FC236}">
                <a16:creationId xmlns:a16="http://schemas.microsoft.com/office/drawing/2014/main" id="{64A3FE6C-CD2B-F446-B7AC-29E49833BC4E}"/>
              </a:ext>
            </a:extLst>
          </p:cNvPr>
          <p:cNvSpPr/>
          <p:nvPr/>
        </p:nvSpPr>
        <p:spPr>
          <a:xfrm>
            <a:off x="4367804" y="535969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5.4.2 In-depth internal user testing</a:t>
            </a:r>
          </a:p>
        </p:txBody>
      </p:sp>
      <p:sp>
        <p:nvSpPr>
          <p:cNvPr id="56" name="Rectangle 55">
            <a:extLst>
              <a:ext uri="{FF2B5EF4-FFF2-40B4-BE49-F238E27FC236}">
                <a16:creationId xmlns:a16="http://schemas.microsoft.com/office/drawing/2014/main" id="{C9D2FDAD-6C3D-2A49-B486-F86F9B14245A}"/>
              </a:ext>
            </a:extLst>
          </p:cNvPr>
          <p:cNvSpPr/>
          <p:nvPr/>
        </p:nvSpPr>
        <p:spPr>
          <a:xfrm>
            <a:off x="4665036" y="563271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Easy</a:t>
            </a:r>
          </a:p>
          <a:p>
            <a:pPr lvl="0">
              <a:spcAft>
                <a:spcPts val="1000"/>
              </a:spcAft>
            </a:pPr>
            <a:r>
              <a:rPr lang="en-US" sz="900" dirty="0">
                <a:solidFill>
                  <a:schemeClr val="accent1"/>
                </a:solidFill>
              </a:rPr>
              <a:t>Preparation time: </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grpSp>
        <p:nvGrpSpPr>
          <p:cNvPr id="57" name="Group 56">
            <a:extLst>
              <a:ext uri="{FF2B5EF4-FFF2-40B4-BE49-F238E27FC236}">
                <a16:creationId xmlns:a16="http://schemas.microsoft.com/office/drawing/2014/main" id="{D2232BE1-173B-F84B-8797-8F887BEDE4DA}"/>
              </a:ext>
            </a:extLst>
          </p:cNvPr>
          <p:cNvGrpSpPr/>
          <p:nvPr/>
        </p:nvGrpSpPr>
        <p:grpSpPr>
          <a:xfrm>
            <a:off x="1081211" y="5686878"/>
            <a:ext cx="230064" cy="477441"/>
            <a:chOff x="1081211" y="7990281"/>
            <a:chExt cx="230064" cy="477441"/>
          </a:xfrm>
        </p:grpSpPr>
        <p:sp>
          <p:nvSpPr>
            <p:cNvPr id="65" name="Rectangle 64">
              <a:extLst>
                <a:ext uri="{FF2B5EF4-FFF2-40B4-BE49-F238E27FC236}">
                  <a16:creationId xmlns:a16="http://schemas.microsoft.com/office/drawing/2014/main" id="{F97D6913-EBDB-B448-98F8-C1D266FFA190}"/>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Rectangle 65">
              <a:extLst>
                <a:ext uri="{FF2B5EF4-FFF2-40B4-BE49-F238E27FC236}">
                  <a16:creationId xmlns:a16="http://schemas.microsoft.com/office/drawing/2014/main" id="{4EDE1FCD-9A2D-E643-B963-74B3AF36263C}"/>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F7A827E5-628B-C141-9AC2-C8D8CA89FD5E}"/>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67">
              <a:extLst>
                <a:ext uri="{FF2B5EF4-FFF2-40B4-BE49-F238E27FC236}">
                  <a16:creationId xmlns:a16="http://schemas.microsoft.com/office/drawing/2014/main" id="{E5E83561-616F-F74E-B4D0-B6E8B080D0EC}"/>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58" name="Group 57">
            <a:extLst>
              <a:ext uri="{FF2B5EF4-FFF2-40B4-BE49-F238E27FC236}">
                <a16:creationId xmlns:a16="http://schemas.microsoft.com/office/drawing/2014/main" id="{7A7CCFB4-58C4-AF46-84CD-B0A9E166FDCA}"/>
              </a:ext>
            </a:extLst>
          </p:cNvPr>
          <p:cNvGrpSpPr/>
          <p:nvPr/>
        </p:nvGrpSpPr>
        <p:grpSpPr>
          <a:xfrm>
            <a:off x="4471066" y="5686878"/>
            <a:ext cx="230064" cy="477441"/>
            <a:chOff x="1081211" y="7990281"/>
            <a:chExt cx="230064" cy="477441"/>
          </a:xfrm>
        </p:grpSpPr>
        <p:sp>
          <p:nvSpPr>
            <p:cNvPr id="61" name="Rectangle 60">
              <a:extLst>
                <a:ext uri="{FF2B5EF4-FFF2-40B4-BE49-F238E27FC236}">
                  <a16:creationId xmlns:a16="http://schemas.microsoft.com/office/drawing/2014/main" id="{D4AEFFD8-8F26-4344-832D-54D6276C7428}"/>
                </a:ext>
              </a:extLst>
            </p:cNvPr>
            <p:cNvSpPr/>
            <p:nvPr/>
          </p:nvSpPr>
          <p:spPr>
            <a:xfrm>
              <a:off x="1251392" y="7990281"/>
              <a:ext cx="59883" cy="18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2" name="Rectangle 61">
              <a:extLst>
                <a:ext uri="{FF2B5EF4-FFF2-40B4-BE49-F238E27FC236}">
                  <a16:creationId xmlns:a16="http://schemas.microsoft.com/office/drawing/2014/main" id="{1C6B1DB5-4732-F14B-BCF3-7A09B1476745}"/>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8828584F-833A-7F42-8FC3-7E9012FE91B0}"/>
                </a:ext>
              </a:extLst>
            </p:cNvPr>
            <p:cNvSpPr/>
            <p:nvPr/>
          </p:nvSpPr>
          <p:spPr>
            <a:xfrm>
              <a:off x="1168055" y="8062281"/>
              <a:ext cx="59883" cy="10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70A3CFFA-6CAC-034E-B9B0-8FA2FA9A26D0}"/>
                </a:ext>
              </a:extLst>
            </p:cNvPr>
            <p:cNvPicPr>
              <a:picLocks noChangeAspect="1"/>
            </p:cNvPicPr>
            <p:nvPr/>
          </p:nvPicPr>
          <p:blipFill>
            <a:blip r:embed="rId6"/>
            <a:stretch>
              <a:fillRect/>
            </a:stretch>
          </p:blipFill>
          <p:spPr>
            <a:xfrm>
              <a:off x="1081211" y="8251822"/>
              <a:ext cx="215900" cy="215900"/>
            </a:xfrm>
            <a:prstGeom prst="rect">
              <a:avLst/>
            </a:prstGeom>
          </p:spPr>
        </p:pic>
      </p:grpSp>
      <p:sp>
        <p:nvSpPr>
          <p:cNvPr id="69" name="Rectangle 68">
            <a:extLst>
              <a:ext uri="{FF2B5EF4-FFF2-40B4-BE49-F238E27FC236}">
                <a16:creationId xmlns:a16="http://schemas.microsoft.com/office/drawing/2014/main" id="{D1903339-6C11-C742-A3FE-E642E16BAE0E}"/>
              </a:ext>
            </a:extLst>
          </p:cNvPr>
          <p:cNvSpPr/>
          <p:nvPr/>
        </p:nvSpPr>
        <p:spPr>
          <a:xfrm>
            <a:off x="978491" y="651031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5.4.3 ‘Our community’s got ideas!’</a:t>
            </a:r>
          </a:p>
        </p:txBody>
      </p:sp>
      <p:sp>
        <p:nvSpPr>
          <p:cNvPr id="70" name="Rectangle 69">
            <a:extLst>
              <a:ext uri="{FF2B5EF4-FFF2-40B4-BE49-F238E27FC236}">
                <a16:creationId xmlns:a16="http://schemas.microsoft.com/office/drawing/2014/main" id="{60DED5E2-C01F-0B40-BF39-A21C683CAD0E}"/>
              </a:ext>
            </a:extLst>
          </p:cNvPr>
          <p:cNvSpPr/>
          <p:nvPr/>
        </p:nvSpPr>
        <p:spPr>
          <a:xfrm>
            <a:off x="1275723" y="6783334"/>
            <a:ext cx="2504116" cy="761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More difficult</a:t>
            </a:r>
          </a:p>
          <a:p>
            <a:pPr lvl="0">
              <a:spcAft>
                <a:spcPts val="1000"/>
              </a:spcAft>
            </a:pPr>
            <a:r>
              <a:rPr lang="en-US" sz="900" dirty="0">
                <a:solidFill>
                  <a:schemeClr val="accent1"/>
                </a:solidFill>
              </a:rPr>
              <a:t>Preparation time: 1</a:t>
            </a:r>
            <a:r>
              <a:rPr lang="en-US" sz="900" i="1" dirty="0">
                <a:solidFill>
                  <a:schemeClr val="accent1"/>
                </a:solidFill>
              </a:rPr>
              <a:t>5 minutes</a:t>
            </a:r>
            <a:br>
              <a:rPr lang="en-US" sz="900" i="1" dirty="0">
                <a:solidFill>
                  <a:schemeClr val="accent1"/>
                </a:solidFill>
              </a:rPr>
            </a:br>
            <a:r>
              <a:rPr lang="en-US" sz="900" dirty="0">
                <a:solidFill>
                  <a:schemeClr val="accent1"/>
                </a:solidFill>
              </a:rPr>
              <a:t>Running time: </a:t>
            </a:r>
            <a:r>
              <a:rPr lang="en-US" sz="900" i="1" dirty="0">
                <a:solidFill>
                  <a:schemeClr val="accent1"/>
                </a:solidFill>
              </a:rPr>
              <a:t>1 hour</a:t>
            </a:r>
          </a:p>
        </p:txBody>
      </p:sp>
      <p:sp>
        <p:nvSpPr>
          <p:cNvPr id="71" name="Rectangle 70">
            <a:extLst>
              <a:ext uri="{FF2B5EF4-FFF2-40B4-BE49-F238E27FC236}">
                <a16:creationId xmlns:a16="http://schemas.microsoft.com/office/drawing/2014/main" id="{AC44B4AC-5DC4-E24D-A954-063FCC0B4ACC}"/>
              </a:ext>
            </a:extLst>
          </p:cNvPr>
          <p:cNvSpPr/>
          <p:nvPr/>
        </p:nvSpPr>
        <p:spPr>
          <a:xfrm>
            <a:off x="4367804" y="6510317"/>
            <a:ext cx="2799758"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r>
              <a:rPr lang="en-US" sz="900" b="1" dirty="0">
                <a:solidFill>
                  <a:schemeClr val="accent1"/>
                </a:solidFill>
              </a:rPr>
              <a:t>5.4.4 In-depth external user testing</a:t>
            </a:r>
          </a:p>
        </p:txBody>
      </p:sp>
      <p:sp>
        <p:nvSpPr>
          <p:cNvPr id="72" name="Rectangle 71">
            <a:extLst>
              <a:ext uri="{FF2B5EF4-FFF2-40B4-BE49-F238E27FC236}">
                <a16:creationId xmlns:a16="http://schemas.microsoft.com/office/drawing/2014/main" id="{A9D32866-81D4-9C4B-98EC-1A48809753E2}"/>
              </a:ext>
            </a:extLst>
          </p:cNvPr>
          <p:cNvSpPr/>
          <p:nvPr/>
        </p:nvSpPr>
        <p:spPr>
          <a:xfrm>
            <a:off x="4665036" y="6783334"/>
            <a:ext cx="2504116" cy="900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900" dirty="0">
                <a:solidFill>
                  <a:schemeClr val="accent1"/>
                </a:solidFill>
              </a:rPr>
              <a:t>Difficulty: </a:t>
            </a:r>
            <a:r>
              <a:rPr lang="en-US" sz="900" i="1" dirty="0">
                <a:solidFill>
                  <a:schemeClr val="accent1"/>
                </a:solidFill>
              </a:rPr>
              <a:t>More difficult</a:t>
            </a:r>
          </a:p>
          <a:p>
            <a:pPr lvl="0">
              <a:spcAft>
                <a:spcPts val="1000"/>
              </a:spcAft>
            </a:pPr>
            <a:r>
              <a:rPr lang="en-US" sz="900" dirty="0">
                <a:solidFill>
                  <a:schemeClr val="accent1"/>
                </a:solidFill>
              </a:rPr>
              <a:t>Preparation time: </a:t>
            </a:r>
            <a:r>
              <a:rPr lang="en-US" sz="900" i="1" dirty="0">
                <a:solidFill>
                  <a:schemeClr val="accent1"/>
                </a:solidFill>
              </a:rPr>
              <a:t>5 minutes (plus organisation a minimum of 1 day in advance)</a:t>
            </a:r>
            <a:br>
              <a:rPr lang="en-US" sz="900" i="1" dirty="0">
                <a:solidFill>
                  <a:schemeClr val="accent1"/>
                </a:solidFill>
              </a:rPr>
            </a:br>
            <a:r>
              <a:rPr lang="en-US" sz="900" dirty="0">
                <a:solidFill>
                  <a:schemeClr val="accent1"/>
                </a:solidFill>
              </a:rPr>
              <a:t>Running time: </a:t>
            </a:r>
            <a:r>
              <a:rPr lang="en-US" sz="900" i="1" dirty="0">
                <a:solidFill>
                  <a:schemeClr val="accent1"/>
                </a:solidFill>
              </a:rPr>
              <a:t>3 hours</a:t>
            </a:r>
          </a:p>
        </p:txBody>
      </p:sp>
      <p:grpSp>
        <p:nvGrpSpPr>
          <p:cNvPr id="73" name="Group 72">
            <a:extLst>
              <a:ext uri="{FF2B5EF4-FFF2-40B4-BE49-F238E27FC236}">
                <a16:creationId xmlns:a16="http://schemas.microsoft.com/office/drawing/2014/main" id="{6A94E2BB-E0E7-9B46-AA8A-D9A3133D52E3}"/>
              </a:ext>
            </a:extLst>
          </p:cNvPr>
          <p:cNvGrpSpPr/>
          <p:nvPr/>
        </p:nvGrpSpPr>
        <p:grpSpPr>
          <a:xfrm>
            <a:off x="1081211" y="6837498"/>
            <a:ext cx="230064" cy="477441"/>
            <a:chOff x="1081211" y="7990281"/>
            <a:chExt cx="230064" cy="477441"/>
          </a:xfrm>
        </p:grpSpPr>
        <p:sp>
          <p:nvSpPr>
            <p:cNvPr id="74" name="Rectangle 73">
              <a:extLst>
                <a:ext uri="{FF2B5EF4-FFF2-40B4-BE49-F238E27FC236}">
                  <a16:creationId xmlns:a16="http://schemas.microsoft.com/office/drawing/2014/main" id="{BE6B578E-9DE4-124C-B08F-C0D14239C637}"/>
                </a:ext>
              </a:extLst>
            </p:cNvPr>
            <p:cNvSpPr/>
            <p:nvPr/>
          </p:nvSpPr>
          <p:spPr>
            <a:xfrm>
              <a:off x="1251392" y="7990281"/>
              <a:ext cx="59883"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a:extLst>
                <a:ext uri="{FF2B5EF4-FFF2-40B4-BE49-F238E27FC236}">
                  <a16:creationId xmlns:a16="http://schemas.microsoft.com/office/drawing/2014/main" id="{43AFA967-4468-3544-A4C3-01D3DBAEDDAE}"/>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42E94B86-A68A-2349-8B83-93162E77C464}"/>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6DFC1F79-4BB5-AD48-B2AE-44B135A92942}"/>
                </a:ext>
              </a:extLst>
            </p:cNvPr>
            <p:cNvPicPr>
              <a:picLocks noChangeAspect="1"/>
            </p:cNvPicPr>
            <p:nvPr/>
          </p:nvPicPr>
          <p:blipFill>
            <a:blip r:embed="rId6"/>
            <a:stretch>
              <a:fillRect/>
            </a:stretch>
          </p:blipFill>
          <p:spPr>
            <a:xfrm>
              <a:off x="1081211" y="8251822"/>
              <a:ext cx="215900" cy="215900"/>
            </a:xfrm>
            <a:prstGeom prst="rect">
              <a:avLst/>
            </a:prstGeom>
          </p:spPr>
        </p:pic>
      </p:grpSp>
      <p:grpSp>
        <p:nvGrpSpPr>
          <p:cNvPr id="78" name="Group 77">
            <a:extLst>
              <a:ext uri="{FF2B5EF4-FFF2-40B4-BE49-F238E27FC236}">
                <a16:creationId xmlns:a16="http://schemas.microsoft.com/office/drawing/2014/main" id="{0E2DF328-4EEF-EA40-A3FE-FC20459FDC48}"/>
              </a:ext>
            </a:extLst>
          </p:cNvPr>
          <p:cNvGrpSpPr/>
          <p:nvPr/>
        </p:nvGrpSpPr>
        <p:grpSpPr>
          <a:xfrm>
            <a:off x="4471066" y="6837498"/>
            <a:ext cx="230064" cy="477441"/>
            <a:chOff x="1081211" y="7990281"/>
            <a:chExt cx="230064" cy="477441"/>
          </a:xfrm>
        </p:grpSpPr>
        <p:sp>
          <p:nvSpPr>
            <p:cNvPr id="79" name="Rectangle 78">
              <a:extLst>
                <a:ext uri="{FF2B5EF4-FFF2-40B4-BE49-F238E27FC236}">
                  <a16:creationId xmlns:a16="http://schemas.microsoft.com/office/drawing/2014/main" id="{B3685632-72DC-E04F-8D1A-9EBE8ABB54C5}"/>
                </a:ext>
              </a:extLst>
            </p:cNvPr>
            <p:cNvSpPr/>
            <p:nvPr/>
          </p:nvSpPr>
          <p:spPr>
            <a:xfrm>
              <a:off x="1251392" y="7990281"/>
              <a:ext cx="59883"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Rectangle 79">
              <a:extLst>
                <a:ext uri="{FF2B5EF4-FFF2-40B4-BE49-F238E27FC236}">
                  <a16:creationId xmlns:a16="http://schemas.microsoft.com/office/drawing/2014/main" id="{88A8074B-4C77-AF43-A21C-481357918B21}"/>
                </a:ext>
              </a:extLst>
            </p:cNvPr>
            <p:cNvSpPr/>
            <p:nvPr/>
          </p:nvSpPr>
          <p:spPr>
            <a:xfrm>
              <a:off x="1085558" y="8116281"/>
              <a:ext cx="5988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3CAC476E-F538-814C-B201-C97EBE2D0281}"/>
                </a:ext>
              </a:extLst>
            </p:cNvPr>
            <p:cNvSpPr/>
            <p:nvPr/>
          </p:nvSpPr>
          <p:spPr>
            <a:xfrm>
              <a:off x="1168055" y="8062281"/>
              <a:ext cx="59883"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81">
              <a:extLst>
                <a:ext uri="{FF2B5EF4-FFF2-40B4-BE49-F238E27FC236}">
                  <a16:creationId xmlns:a16="http://schemas.microsoft.com/office/drawing/2014/main" id="{29ADE43F-BC35-4942-881F-0407E5233194}"/>
                </a:ext>
              </a:extLst>
            </p:cNvPr>
            <p:cNvPicPr>
              <a:picLocks noChangeAspect="1"/>
            </p:cNvPicPr>
            <p:nvPr/>
          </p:nvPicPr>
          <p:blipFill>
            <a:blip r:embed="rId6"/>
            <a:stretch>
              <a:fillRect/>
            </a:stretch>
          </p:blipFill>
          <p:spPr>
            <a:xfrm>
              <a:off x="1081211" y="8251822"/>
              <a:ext cx="215900" cy="215900"/>
            </a:xfrm>
            <a:prstGeom prst="rect">
              <a:avLst/>
            </a:prstGeom>
          </p:spPr>
        </p:pic>
      </p:grpSp>
      <p:pic>
        <p:nvPicPr>
          <p:cNvPr id="2" name="Picture 1">
            <a:extLst>
              <a:ext uri="{FF2B5EF4-FFF2-40B4-BE49-F238E27FC236}">
                <a16:creationId xmlns:a16="http://schemas.microsoft.com/office/drawing/2014/main" id="{C0EBF620-982B-224E-BCFD-302B6F9688DF}"/>
              </a:ext>
            </a:extLst>
          </p:cNvPr>
          <p:cNvPicPr>
            <a:picLocks noChangeAspect="1"/>
          </p:cNvPicPr>
          <p:nvPr/>
        </p:nvPicPr>
        <p:blipFill>
          <a:blip r:embed="rId7"/>
          <a:stretch>
            <a:fillRect/>
          </a:stretch>
        </p:blipFill>
        <p:spPr>
          <a:xfrm>
            <a:off x="583626" y="1488599"/>
            <a:ext cx="784915" cy="930270"/>
          </a:xfrm>
          <a:prstGeom prst="rect">
            <a:avLst/>
          </a:prstGeom>
        </p:spPr>
      </p:pic>
      <p:grpSp>
        <p:nvGrpSpPr>
          <p:cNvPr id="83" name="Group 82">
            <a:extLst>
              <a:ext uri="{FF2B5EF4-FFF2-40B4-BE49-F238E27FC236}">
                <a16:creationId xmlns:a16="http://schemas.microsoft.com/office/drawing/2014/main" id="{A9DD8ABA-2A70-C14B-BB32-52698B41ED09}"/>
              </a:ext>
            </a:extLst>
          </p:cNvPr>
          <p:cNvGrpSpPr/>
          <p:nvPr/>
        </p:nvGrpSpPr>
        <p:grpSpPr>
          <a:xfrm>
            <a:off x="390131" y="7587281"/>
            <a:ext cx="6762365" cy="470792"/>
            <a:chOff x="390131" y="6482901"/>
            <a:chExt cx="6762365" cy="470792"/>
          </a:xfrm>
        </p:grpSpPr>
        <p:pic>
          <p:nvPicPr>
            <p:cNvPr id="84" name="Picture 83">
              <a:extLst>
                <a:ext uri="{FF2B5EF4-FFF2-40B4-BE49-F238E27FC236}">
                  <a16:creationId xmlns:a16="http://schemas.microsoft.com/office/drawing/2014/main" id="{B769AA15-8F5A-6F47-94A7-0E279FE9BE8E}"/>
                </a:ext>
              </a:extLst>
            </p:cNvPr>
            <p:cNvPicPr>
              <a:picLocks noChangeAspect="1"/>
            </p:cNvPicPr>
            <p:nvPr/>
          </p:nvPicPr>
          <p:blipFill>
            <a:blip r:embed="rId6"/>
            <a:stretch>
              <a:fillRect/>
            </a:stretch>
          </p:blipFill>
          <p:spPr>
            <a:xfrm>
              <a:off x="493850" y="6737793"/>
              <a:ext cx="215900" cy="215900"/>
            </a:xfrm>
            <a:prstGeom prst="rect">
              <a:avLst/>
            </a:prstGeom>
          </p:spPr>
        </p:pic>
        <p:sp>
          <p:nvSpPr>
            <p:cNvPr id="85" name="Rectangle 84">
              <a:extLst>
                <a:ext uri="{FF2B5EF4-FFF2-40B4-BE49-F238E27FC236}">
                  <a16:creationId xmlns:a16="http://schemas.microsoft.com/office/drawing/2014/main" id="{CF174D80-91AE-D84D-BC60-F0C37C8CDA4D}"/>
                </a:ext>
              </a:extLst>
            </p:cNvPr>
            <p:cNvSpPr/>
            <p:nvPr/>
          </p:nvSpPr>
          <p:spPr>
            <a:xfrm>
              <a:off x="407179" y="6482901"/>
              <a:ext cx="6740352" cy="356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r>
                <a:rPr lang="en-US" sz="900" b="1" dirty="0">
                  <a:solidFill>
                    <a:schemeClr val="accent1"/>
                  </a:solidFill>
                </a:rPr>
                <a:t>Total time recommended to complete Action 5.4 activities</a:t>
              </a:r>
            </a:p>
          </p:txBody>
        </p:sp>
        <p:sp>
          <p:nvSpPr>
            <p:cNvPr id="86" name="Rectangle 85">
              <a:extLst>
                <a:ext uri="{FF2B5EF4-FFF2-40B4-BE49-F238E27FC236}">
                  <a16:creationId xmlns:a16="http://schemas.microsoft.com/office/drawing/2014/main" id="{A374BC99-7EE0-794D-9C07-36D8B083B9D6}"/>
                </a:ext>
              </a:extLst>
            </p:cNvPr>
            <p:cNvSpPr/>
            <p:nvPr/>
          </p:nvSpPr>
          <p:spPr>
            <a:xfrm>
              <a:off x="709750" y="6733774"/>
              <a:ext cx="6442746" cy="215900"/>
            </a:xfrm>
            <a:prstGeom prst="rect">
              <a:avLst/>
            </a:prstGeom>
          </p:spPr>
          <p:txBody>
            <a:bodyPr wrap="square" numCol="2">
              <a:noAutofit/>
            </a:bodyPr>
            <a:lstStyle/>
            <a:p>
              <a:pPr lvl="0">
                <a:spcAft>
                  <a:spcPts val="1000"/>
                </a:spcAft>
              </a:pPr>
              <a:r>
                <a:rPr lang="en-US" sz="900" dirty="0">
                  <a:solidFill>
                    <a:srgbClr val="1E4D59"/>
                  </a:solidFill>
                </a:rPr>
                <a:t>Total preparation time: </a:t>
              </a:r>
              <a:r>
                <a:rPr lang="en-US" sz="900" i="1" dirty="0">
                  <a:solidFill>
                    <a:srgbClr val="1E4D59"/>
                  </a:solidFill>
                </a:rPr>
                <a:t>30 minutes</a:t>
              </a:r>
              <a:br>
                <a:rPr lang="en-US" sz="900" i="1" dirty="0">
                  <a:solidFill>
                    <a:srgbClr val="1E4D59"/>
                  </a:solidFill>
                </a:rPr>
              </a:br>
              <a:r>
                <a:rPr lang="en-US" sz="900" dirty="0">
                  <a:solidFill>
                    <a:srgbClr val="1E4D59"/>
                  </a:solidFill>
                </a:rPr>
                <a:t>Total running time: </a:t>
              </a:r>
              <a:r>
                <a:rPr lang="en-US" sz="900" i="1" dirty="0">
                  <a:solidFill>
                    <a:srgbClr val="1E4D59"/>
                  </a:solidFill>
                </a:rPr>
                <a:t>5 hours and 15 minutes</a:t>
              </a:r>
            </a:p>
          </p:txBody>
        </p:sp>
        <p:cxnSp>
          <p:nvCxnSpPr>
            <p:cNvPr id="87" name="Straight Connector 86">
              <a:extLst>
                <a:ext uri="{FF2B5EF4-FFF2-40B4-BE49-F238E27FC236}">
                  <a16:creationId xmlns:a16="http://schemas.microsoft.com/office/drawing/2014/main" id="{5A364A94-B9F3-F746-B5DE-A0089C11F020}"/>
                </a:ext>
              </a:extLst>
            </p:cNvPr>
            <p:cNvCxnSpPr/>
            <p:nvPr/>
          </p:nvCxnSpPr>
          <p:spPr>
            <a:xfrm>
              <a:off x="390131" y="6482901"/>
              <a:ext cx="6757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053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The elevator pitch</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8</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5" y="6561238"/>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Explain that learning how to pitch your solution well is an important part of getting support from key stakeholders. A pitch template is easy framework for explaining an idea or a solution. </a:t>
            </a:r>
          </a:p>
          <a:p>
            <a:pPr marL="198900" indent="-198900">
              <a:spcAft>
                <a:spcPts val="600"/>
              </a:spcAft>
              <a:buFont typeface="+mj-lt"/>
              <a:buAutoNum type="arabicPeriod"/>
            </a:pPr>
            <a:r>
              <a:rPr lang="en-NZ" sz="1000" dirty="0">
                <a:solidFill>
                  <a:schemeClr val="accent1"/>
                </a:solidFill>
              </a:rPr>
              <a:t>Using the pitch template from the Resource Library, get groups fill in the blanks to explain their solution (one per solution).  </a:t>
            </a:r>
            <a:endParaRPr lang="en-US" sz="1400" dirty="0">
              <a:solidFill>
                <a:schemeClr val="accent1"/>
              </a:solidFill>
            </a:endParaRPr>
          </a:p>
          <a:p>
            <a:pPr marL="198900" indent="-198900">
              <a:spcAft>
                <a:spcPts val="600"/>
              </a:spcAft>
              <a:buFont typeface="+mj-lt"/>
              <a:buAutoNum type="arabicPeriod"/>
            </a:pPr>
            <a:r>
              <a:rPr lang="en-AU" sz="1000" dirty="0">
                <a:solidFill>
                  <a:schemeClr val="accent1"/>
                </a:solidFill>
              </a:rPr>
              <a:t>Prompt with questions:</a:t>
            </a:r>
          </a:p>
          <a:p>
            <a:pPr marL="685800" lvl="1" indent="-228600">
              <a:spcAft>
                <a:spcPts val="600"/>
              </a:spcAft>
              <a:buFont typeface="+mj-lt"/>
              <a:buAutoNum type="alphaLcParenR"/>
            </a:pPr>
            <a:r>
              <a:rPr lang="en-NZ" sz="1000" i="1" dirty="0">
                <a:solidFill>
                  <a:schemeClr val="accent1"/>
                </a:solidFill>
              </a:rPr>
              <a:t>Does this tell a compelling story for why and how your solution will address the challenges our community is facing?</a:t>
            </a:r>
          </a:p>
          <a:p>
            <a:pPr marL="685800" lvl="1" indent="-228600">
              <a:spcAft>
                <a:spcPts val="600"/>
              </a:spcAft>
              <a:buFont typeface="+mj-lt"/>
              <a:buAutoNum type="alphaLcParenR"/>
            </a:pPr>
            <a:r>
              <a:rPr lang="en-NZ" sz="1000" i="1" dirty="0">
                <a:solidFill>
                  <a:schemeClr val="accent1"/>
                </a:solidFill>
              </a:rPr>
              <a:t>Do you have enough detail to convince the stakeholders that your solution will work and is worth investing in?</a:t>
            </a:r>
          </a:p>
          <a:p>
            <a:pPr marL="198900" indent="-198900">
              <a:spcAft>
                <a:spcPts val="600"/>
              </a:spcAft>
              <a:buFont typeface="+mj-lt"/>
              <a:buAutoNum type="arabicPeriod"/>
            </a:pPr>
            <a:endParaRPr lang="en-NZ" sz="1000" dirty="0">
              <a:solidFill>
                <a:schemeClr val="accent1"/>
              </a:solidFill>
            </a:endParaRP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3108"/>
            <a:ext cx="3389314" cy="242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This is a great tool to use if you are doing the ‘Our community’s got ideas’ exercise (see Activity 5.4.3) as it helps participants know what is important to pitch to investors</a:t>
            </a:r>
            <a:endParaRPr lang="en-US" sz="1000" dirty="0">
              <a:solidFill>
                <a:schemeClr val="accent5"/>
              </a:solidFill>
            </a:endParaRPr>
          </a:p>
          <a:p>
            <a:pPr lvl="0">
              <a:spcBef>
                <a:spcPts val="1000"/>
              </a:spcBef>
              <a:spcAft>
                <a:spcPts val="1000"/>
              </a:spcAft>
            </a:pPr>
            <a:r>
              <a:rPr lang="en-US" sz="1400" b="1" dirty="0">
                <a:solidFill>
                  <a:srgbClr val="1E4D59"/>
                </a:solidFill>
              </a:rPr>
              <a:t>Key learning points </a:t>
            </a:r>
            <a:endParaRPr lang="en-US" sz="1400" dirty="0">
              <a:solidFill>
                <a:srgbClr val="1E4D59"/>
              </a:solidFill>
            </a:endParaRPr>
          </a:p>
          <a:p>
            <a:pPr marL="213750" lvl="0" indent="-213750">
              <a:spcAft>
                <a:spcPts val="400"/>
              </a:spcAft>
              <a:buFont typeface="Arial" panose="020B0604020202020204" pitchFamily="34" charset="0"/>
              <a:buChar char="•"/>
            </a:pPr>
            <a:r>
              <a:rPr lang="en-US" sz="1000" dirty="0">
                <a:solidFill>
                  <a:srgbClr val="1E4D59"/>
                </a:solidFill>
              </a:rPr>
              <a:t>Learning how to succinctly articulate and communicate the key components of the solution and why it’s important is vital to get buy-in from stakeholders </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779838" y="6679419"/>
            <a:ext cx="3389314"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NZ" sz="1000" i="1" dirty="0">
              <a:solidFill>
                <a:schemeClr val="accent1"/>
              </a:solidFill>
            </a:endParaRPr>
          </a:p>
        </p:txBody>
      </p:sp>
      <p:pic>
        <p:nvPicPr>
          <p:cNvPr id="22" name="Picture 21">
            <a:extLst>
              <a:ext uri="{FF2B5EF4-FFF2-40B4-BE49-F238E27FC236}">
                <a16:creationId xmlns:a16="http://schemas.microsoft.com/office/drawing/2014/main" id="{5E6853CC-B0B9-0846-8A37-34D0D361F202}"/>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E6BE6619-A58E-D147-AF0D-AF61F16264C0}"/>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4B604F9E-4D33-8B41-8D59-077B2DCFA686}"/>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4225F354-B569-CE49-830D-6DD2F66EAC87}"/>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C392DE26-0538-ED40-A632-086A742D5937}"/>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D975FD79-ACA5-1542-A654-6AD4D83CE3F8}"/>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2024959F-5451-C24A-982F-F969B4D0388E}"/>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C94CB751-1201-1947-9A95-28BEFA405059}"/>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180">
              <a:extLst>
                <a:ext uri="{FF2B5EF4-FFF2-40B4-BE49-F238E27FC236}">
                  <a16:creationId xmlns:a16="http://schemas.microsoft.com/office/drawing/2014/main" id="{67DC7022-65EC-EC4E-87DE-B439E3DF62F2}"/>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9E8814FD-62B9-5D46-B671-CC5151D90D7F}"/>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7EEB668C-D8DA-044A-8FA7-F448F7FFF68D}"/>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A2F14437-BDB2-A344-92A8-692C157900D9}"/>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FEF7CC93-CABC-4F4E-94B8-22D202F1E22E}"/>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5994DD76-825B-F04E-87D7-A81A66F6363F}"/>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33F7342E-B78D-D043-A979-03274032CE88}"/>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0F7F0D3E-A32C-914F-A9DE-77D144EFDF31}"/>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F4C4D291-26A3-0D4C-B8A8-58673E2EBBE3}"/>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5.4.1</a:t>
            </a:r>
            <a:endParaRPr lang="en-US" sz="1200" dirty="0"/>
          </a:p>
        </p:txBody>
      </p:sp>
      <p:pic>
        <p:nvPicPr>
          <p:cNvPr id="47" name="Picture 46">
            <a:extLst>
              <a:ext uri="{FF2B5EF4-FFF2-40B4-BE49-F238E27FC236}">
                <a16:creationId xmlns:a16="http://schemas.microsoft.com/office/drawing/2014/main" id="{5ABBC74D-359B-9F4F-B608-10C835B7E19E}"/>
              </a:ext>
            </a:extLst>
          </p:cNvPr>
          <p:cNvPicPr>
            <a:picLocks noChangeAspect="1"/>
          </p:cNvPicPr>
          <p:nvPr/>
        </p:nvPicPr>
        <p:blipFill>
          <a:blip r:embed="rId5"/>
          <a:stretch>
            <a:fillRect/>
          </a:stretch>
        </p:blipFill>
        <p:spPr>
          <a:xfrm>
            <a:off x="390524" y="463153"/>
            <a:ext cx="991607" cy="945841"/>
          </a:xfrm>
          <a:prstGeom prst="rect">
            <a:avLst/>
          </a:prstGeom>
        </p:spPr>
      </p:pic>
      <p:pic>
        <p:nvPicPr>
          <p:cNvPr id="48" name="Picture 47" descr="A screenshot of a cell phone&#10;&#10;Description automatically generated">
            <a:extLst>
              <a:ext uri="{FF2B5EF4-FFF2-40B4-BE49-F238E27FC236}">
                <a16:creationId xmlns:a16="http://schemas.microsoft.com/office/drawing/2014/main" id="{3901AB0E-97EE-C146-87B4-95B58EC4B9E5}"/>
              </a:ext>
            </a:extLst>
          </p:cNvPr>
          <p:cNvPicPr>
            <a:picLocks noChangeAspect="1"/>
          </p:cNvPicPr>
          <p:nvPr/>
        </p:nvPicPr>
        <p:blipFill rotWithShape="1">
          <a:blip r:embed="rId6"/>
          <a:srcRect l="926" t="1749" r="664" b="1658"/>
          <a:stretch/>
        </p:blipFill>
        <p:spPr>
          <a:xfrm>
            <a:off x="3697376" y="4228083"/>
            <a:ext cx="3457603" cy="2190217"/>
          </a:xfrm>
          <a:prstGeom prst="rect">
            <a:avLst/>
          </a:prstGeom>
        </p:spPr>
      </p:pic>
      <p:sp>
        <p:nvSpPr>
          <p:cNvPr id="49" name="Shape 654">
            <a:extLst>
              <a:ext uri="{FF2B5EF4-FFF2-40B4-BE49-F238E27FC236}">
                <a16:creationId xmlns:a16="http://schemas.microsoft.com/office/drawing/2014/main" id="{6591C8A5-CF9A-6840-B91B-2A3536F67AF8}"/>
              </a:ext>
            </a:extLst>
          </p:cNvPr>
          <p:cNvSpPr txBox="1"/>
          <p:nvPr/>
        </p:nvSpPr>
        <p:spPr>
          <a:xfrm rot="16200000">
            <a:off x="4358587" y="3611262"/>
            <a:ext cx="2208198" cy="3384589"/>
          </a:xfrm>
          <a:prstGeom prst="rect">
            <a:avLst/>
          </a:prstGeom>
          <a:noFill/>
          <a:ln w="12700">
            <a:solidFill>
              <a:schemeClr val="bg2">
                <a:lumMod val="50000"/>
              </a:schemeClr>
            </a:solidFill>
            <a:miter lim="400000"/>
          </a:ln>
          <a:extLst>
            <a:ext uri="{C572A759-6A51-4108-AA02-DFA0A04FC94B}">
              <ma14:wrappingTextBoxFlag xmlns:ma14="http://schemas.microsoft.com/office/mac/drawingml/2011/main" xmlns="" val="1"/>
            </a:ext>
          </a:extLst>
        </p:spPr>
        <p:txBody>
          <a:bodyPr wrap="square" lIns="108000" tIns="72000" rIns="108000" bIns="108000">
            <a:noAutofit/>
          </a:bodyPr>
          <a:lstStyle>
            <a:lvl1pPr>
              <a:defRPr sz="3600" b="1">
                <a:latin typeface="Roboto-Bold"/>
                <a:ea typeface="Roboto-Bold"/>
                <a:cs typeface="Roboto-Bold"/>
                <a:sym typeface="Roboto-Bold"/>
              </a:defRPr>
            </a:lvl1pPr>
          </a:lstStyle>
          <a:p>
            <a:endParaRPr sz="1100" b="0" dirty="0">
              <a:latin typeface="Gill Sans MT" panose="020B0502020104020203" pitchFamily="34" charset="77"/>
            </a:endParaRPr>
          </a:p>
        </p:txBody>
      </p:sp>
      <p:cxnSp>
        <p:nvCxnSpPr>
          <p:cNvPr id="41" name="Straight Connector 40">
            <a:extLst>
              <a:ext uri="{FF2B5EF4-FFF2-40B4-BE49-F238E27FC236}">
                <a16:creationId xmlns:a16="http://schemas.microsoft.com/office/drawing/2014/main" id="{BD258237-B511-144E-B72B-083E286C0767}"/>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5CFDA8C-193A-CB47-AA79-3B6C50C31A09}"/>
              </a:ext>
            </a:extLst>
          </p:cNvPr>
          <p:cNvSpPr/>
          <p:nvPr/>
        </p:nvSpPr>
        <p:spPr>
          <a:xfrm>
            <a:off x="836332" y="1858243"/>
            <a:ext cx="3066874" cy="1449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Moderate</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15 minutes</a:t>
            </a:r>
          </a:p>
          <a:p>
            <a:pPr lvl="0">
              <a:spcAft>
                <a:spcPts val="2200"/>
              </a:spcAft>
            </a:pPr>
            <a:r>
              <a:rPr lang="en-US" sz="1000" dirty="0">
                <a:solidFill>
                  <a:schemeClr val="accent1"/>
                </a:solidFill>
              </a:rPr>
              <a:t>Materials: </a:t>
            </a:r>
            <a:r>
              <a:rPr lang="en-US" sz="1000" i="1" dirty="0">
                <a:solidFill>
                  <a:schemeClr val="accent1"/>
                </a:solidFill>
              </a:rPr>
              <a:t>Pitch template (in Resource Library), sharpies</a:t>
            </a:r>
          </a:p>
        </p:txBody>
      </p:sp>
      <p:grpSp>
        <p:nvGrpSpPr>
          <p:cNvPr id="51" name="Group 50">
            <a:extLst>
              <a:ext uri="{FF2B5EF4-FFF2-40B4-BE49-F238E27FC236}">
                <a16:creationId xmlns:a16="http://schemas.microsoft.com/office/drawing/2014/main" id="{DE52F446-EBC5-D843-8E8E-152DA167AA9E}"/>
              </a:ext>
            </a:extLst>
          </p:cNvPr>
          <p:cNvGrpSpPr/>
          <p:nvPr/>
        </p:nvGrpSpPr>
        <p:grpSpPr>
          <a:xfrm>
            <a:off x="414768" y="1803007"/>
            <a:ext cx="373637" cy="297960"/>
            <a:chOff x="409362" y="2090841"/>
            <a:chExt cx="487634" cy="388868"/>
          </a:xfrm>
        </p:grpSpPr>
        <p:sp>
          <p:nvSpPr>
            <p:cNvPr id="52" name="Rectangle 51">
              <a:extLst>
                <a:ext uri="{FF2B5EF4-FFF2-40B4-BE49-F238E27FC236}">
                  <a16:creationId xmlns:a16="http://schemas.microsoft.com/office/drawing/2014/main" id="{03D34780-0066-8D44-8E33-A106CD41A989}"/>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224F300E-18CC-4540-A216-8281FF947950}"/>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1DBD588-DF0E-0F4D-8CCB-0B5BC73A5675}"/>
                </a:ext>
              </a:extLst>
            </p:cNvPr>
            <p:cNvSpPr/>
            <p:nvPr/>
          </p:nvSpPr>
          <p:spPr>
            <a:xfrm>
              <a:off x="587587" y="2246388"/>
              <a:ext cx="129370" cy="233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Picture 54">
            <a:extLst>
              <a:ext uri="{FF2B5EF4-FFF2-40B4-BE49-F238E27FC236}">
                <a16:creationId xmlns:a16="http://schemas.microsoft.com/office/drawing/2014/main" id="{500B5815-958E-2244-87A4-BB27A0FFFA05}"/>
              </a:ext>
            </a:extLst>
          </p:cNvPr>
          <p:cNvPicPr>
            <a:picLocks noChangeAspect="1"/>
          </p:cNvPicPr>
          <p:nvPr/>
        </p:nvPicPr>
        <p:blipFill>
          <a:blip r:embed="rId7"/>
          <a:stretch>
            <a:fillRect/>
          </a:stretch>
        </p:blipFill>
        <p:spPr>
          <a:xfrm>
            <a:off x="441510" y="2364826"/>
            <a:ext cx="357387" cy="357387"/>
          </a:xfrm>
          <a:prstGeom prst="rect">
            <a:avLst/>
          </a:prstGeom>
        </p:spPr>
      </p:pic>
      <p:pic>
        <p:nvPicPr>
          <p:cNvPr id="56" name="Picture 55">
            <a:extLst>
              <a:ext uri="{FF2B5EF4-FFF2-40B4-BE49-F238E27FC236}">
                <a16:creationId xmlns:a16="http://schemas.microsoft.com/office/drawing/2014/main" id="{855AAD5E-5B9A-8C4F-AA22-CDE6C54ACFDB}"/>
              </a:ext>
            </a:extLst>
          </p:cNvPr>
          <p:cNvPicPr>
            <a:picLocks noChangeAspect="1"/>
          </p:cNvPicPr>
          <p:nvPr/>
        </p:nvPicPr>
        <p:blipFill>
          <a:blip r:embed="rId8"/>
          <a:stretch>
            <a:fillRect/>
          </a:stretch>
        </p:blipFill>
        <p:spPr>
          <a:xfrm>
            <a:off x="441510" y="2952578"/>
            <a:ext cx="353147" cy="335490"/>
          </a:xfrm>
          <a:prstGeom prst="rect">
            <a:avLst/>
          </a:prstGeom>
        </p:spPr>
      </p:pic>
    </p:spTree>
    <p:extLst>
      <p:ext uri="{BB962C8B-B14F-4D97-AF65-F5344CB8AC3E}">
        <p14:creationId xmlns:p14="http://schemas.microsoft.com/office/powerpoint/2010/main" val="149548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7C48-6A10-644F-B70F-A100257726CD}"/>
              </a:ext>
            </a:extLst>
          </p:cNvPr>
          <p:cNvSpPr>
            <a:spLocks noGrp="1"/>
          </p:cNvSpPr>
          <p:nvPr>
            <p:ph type="title"/>
          </p:nvPr>
        </p:nvSpPr>
        <p:spPr>
          <a:xfrm>
            <a:off x="1527174" y="390525"/>
            <a:ext cx="5638799" cy="1136650"/>
          </a:xfrm>
        </p:spPr>
        <p:txBody>
          <a:bodyPr lIns="144000" tIns="108000" anchor="ctr">
            <a:noAutofit/>
          </a:bodyPr>
          <a:lstStyle/>
          <a:p>
            <a:pPr lvl="0" defTabSz="457200">
              <a:lnSpc>
                <a:spcPct val="100000"/>
              </a:lnSpc>
              <a:spcBef>
                <a:spcPts val="0"/>
              </a:spcBef>
            </a:pPr>
            <a:r>
              <a:rPr lang="en-US" sz="2800" b="1" dirty="0">
                <a:solidFill>
                  <a:schemeClr val="accent1"/>
                </a:solidFill>
                <a:ea typeface="+mn-ea"/>
                <a:cs typeface="Gill Sans Nova Ultra Bold" panose="020F0502020204030204" pitchFamily="34" charset="0"/>
              </a:rPr>
              <a:t>In-depth internal user testing</a:t>
            </a:r>
            <a:endParaRPr lang="en-US" b="1" dirty="0">
              <a:solidFill>
                <a:schemeClr val="accent1"/>
              </a:solidFill>
              <a:cs typeface="Gill Sans Nova Ultra Bold" panose="020F0502020204030204" pitchFamily="34" charset="0"/>
            </a:endParaRPr>
          </a:p>
        </p:txBody>
      </p:sp>
      <p:sp>
        <p:nvSpPr>
          <p:cNvPr id="4" name="Footer Placeholder 3">
            <a:extLst>
              <a:ext uri="{FF2B5EF4-FFF2-40B4-BE49-F238E27FC236}">
                <a16:creationId xmlns:a16="http://schemas.microsoft.com/office/drawing/2014/main" id="{B43C581F-502D-8444-99B2-529104FD612C}"/>
              </a:ext>
            </a:extLst>
          </p:cNvPr>
          <p:cNvSpPr>
            <a:spLocks noGrp="1"/>
          </p:cNvSpPr>
          <p:nvPr>
            <p:ph type="ftr" sz="quarter" idx="11"/>
          </p:nvPr>
        </p:nvSpPr>
        <p:spPr/>
        <p:txBody>
          <a:bodyPr/>
          <a:lstStyle/>
          <a:p>
            <a:r>
              <a:rPr lang="en-AU" dirty="0"/>
              <a:t>Global Disaster Preparedness Center  |  Designing Solutions for Urban Community Resilience</a:t>
            </a:r>
            <a:endParaRPr lang="en-US" dirty="0"/>
          </a:p>
        </p:txBody>
      </p:sp>
      <p:sp>
        <p:nvSpPr>
          <p:cNvPr id="5" name="Slide Number Placeholder 4">
            <a:extLst>
              <a:ext uri="{FF2B5EF4-FFF2-40B4-BE49-F238E27FC236}">
                <a16:creationId xmlns:a16="http://schemas.microsoft.com/office/drawing/2014/main" id="{981D3E95-BB45-9E40-9397-5B3D5DBE21D7}"/>
              </a:ext>
            </a:extLst>
          </p:cNvPr>
          <p:cNvSpPr>
            <a:spLocks noGrp="1"/>
          </p:cNvSpPr>
          <p:nvPr>
            <p:ph type="sldNum" sz="quarter" idx="12"/>
          </p:nvPr>
        </p:nvSpPr>
        <p:spPr/>
        <p:txBody>
          <a:bodyPr/>
          <a:lstStyle/>
          <a:p>
            <a:fld id="{3332C684-C74E-B44D-82B0-F0756951FDF2}" type="slidenum">
              <a:rPr lang="en-US" smtClean="0"/>
              <a:t>9</a:t>
            </a:fld>
            <a:endParaRPr lang="en-US" dirty="0"/>
          </a:p>
        </p:txBody>
      </p:sp>
      <p:sp>
        <p:nvSpPr>
          <p:cNvPr id="62" name="Rectangle 61">
            <a:extLst>
              <a:ext uri="{FF2B5EF4-FFF2-40B4-BE49-F238E27FC236}">
                <a16:creationId xmlns:a16="http://schemas.microsoft.com/office/drawing/2014/main" id="{9089D42D-9943-E745-AEC5-E6098CAB5D16}"/>
              </a:ext>
            </a:extLst>
          </p:cNvPr>
          <p:cNvSpPr/>
          <p:nvPr/>
        </p:nvSpPr>
        <p:spPr>
          <a:xfrm>
            <a:off x="390524" y="6562249"/>
            <a:ext cx="3476367"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r>
              <a:rPr lang="en-US" sz="1400" b="1" dirty="0">
                <a:solidFill>
                  <a:schemeClr val="accent1"/>
                </a:solidFill>
              </a:rPr>
              <a:t>Process</a:t>
            </a:r>
            <a:endParaRPr lang="en-US" sz="1000" dirty="0">
              <a:solidFill>
                <a:schemeClr val="accent1"/>
              </a:solidFill>
            </a:endParaRPr>
          </a:p>
          <a:p>
            <a:pPr marL="198900" indent="-198900">
              <a:spcAft>
                <a:spcPts val="600"/>
              </a:spcAft>
              <a:buFont typeface="+mj-lt"/>
              <a:buAutoNum type="arabicPeriod"/>
            </a:pPr>
            <a:r>
              <a:rPr lang="en-NZ" sz="1000" dirty="0">
                <a:solidFill>
                  <a:schemeClr val="accent1"/>
                </a:solidFill>
              </a:rPr>
              <a:t>Identify who in the room actually represents one of the key users or stakeholders involved in each solution. E.g. if the local government is a key user or stakeholder needed to help implement one of the solutions, and there is a local government representative in the workshop, get them to be interviewed by that group.</a:t>
            </a:r>
          </a:p>
          <a:p>
            <a:pPr marL="198900" indent="-198900">
              <a:spcAft>
                <a:spcPts val="600"/>
              </a:spcAft>
              <a:buFont typeface="+mj-lt"/>
              <a:buAutoNum type="arabicPeriod"/>
            </a:pPr>
            <a:r>
              <a:rPr lang="en-NZ" sz="1000" dirty="0">
                <a:solidFill>
                  <a:schemeClr val="accent1"/>
                </a:solidFill>
              </a:rPr>
              <a:t>Where there are not enough or not the right type of users/stakeholders in the room to be interviewed, people will wear the ‘hat’ of the user or stakeholder, pretending to be the desired user type. Remember that often the end user or beneficiary of the solution will be community members so if someone lives in that community, they can act as the user for the interview.</a:t>
            </a:r>
          </a:p>
          <a:p>
            <a:pPr marL="198900" indent="-198900">
              <a:spcAft>
                <a:spcPts val="600"/>
              </a:spcAft>
              <a:buFont typeface="+mj-lt"/>
              <a:buAutoNum type="arabicPeriod"/>
            </a:pPr>
            <a:r>
              <a:rPr lang="en-NZ" sz="1000" dirty="0">
                <a:solidFill>
                  <a:schemeClr val="accent1"/>
                </a:solidFill>
              </a:rPr>
              <a:t>Get each group to decide what interview roles they will play (see Activity 5.3.1) and make sure they have got their interview questions ready to go (see Activity 5.3.2). </a:t>
            </a:r>
          </a:p>
          <a:p>
            <a:pPr marL="198900" indent="-198900">
              <a:spcAft>
                <a:spcPts val="600"/>
              </a:spcAft>
              <a:buFont typeface="+mj-lt"/>
              <a:buAutoNum type="arabicPeriod"/>
            </a:pPr>
            <a:r>
              <a:rPr lang="en-NZ" sz="1000" dirty="0">
                <a:solidFill>
                  <a:schemeClr val="accent1"/>
                </a:solidFill>
              </a:rPr>
              <a:t>Help each group to identify who in the room (preferably someone from a different group) can act as their interviewee. Make sure each group has one person to interview. </a:t>
            </a:r>
          </a:p>
          <a:p>
            <a:pPr marL="656100" lvl="1" indent="-198900">
              <a:spcAft>
                <a:spcPts val="600"/>
              </a:spcAft>
              <a:buFont typeface="Arial" panose="020B0604020202020204" pitchFamily="34" charset="0"/>
              <a:buChar char="•"/>
            </a:pPr>
            <a:endParaRPr lang="en-NZ" sz="1000" dirty="0">
              <a:solidFill>
                <a:schemeClr val="accent1"/>
              </a:solidFill>
            </a:endParaRPr>
          </a:p>
        </p:txBody>
      </p:sp>
      <p:sp>
        <p:nvSpPr>
          <p:cNvPr id="18" name="Rectangle 17">
            <a:extLst>
              <a:ext uri="{FF2B5EF4-FFF2-40B4-BE49-F238E27FC236}">
                <a16:creationId xmlns:a16="http://schemas.microsoft.com/office/drawing/2014/main" id="{B4DDF50E-AF25-3D41-A198-D2B01FE4401B}"/>
              </a:ext>
            </a:extLst>
          </p:cNvPr>
          <p:cNvSpPr/>
          <p:nvPr/>
        </p:nvSpPr>
        <p:spPr>
          <a:xfrm>
            <a:off x="390525" y="3495702"/>
            <a:ext cx="3389314" cy="2121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spAutoFit/>
          </a:bodyPr>
          <a:lstStyle/>
          <a:p>
            <a:pPr lvl="0">
              <a:spcAft>
                <a:spcPts val="1000"/>
              </a:spcAft>
            </a:pPr>
            <a:r>
              <a:rPr lang="en-US" sz="1400" b="1" dirty="0">
                <a:solidFill>
                  <a:schemeClr val="accent1"/>
                </a:solidFill>
              </a:rPr>
              <a:t>Key points for facilitators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If you cannot get external users to test your idea with, this activity uses workshop participants and get them to wear different ‘hats’ as interviewees</a:t>
            </a:r>
          </a:p>
          <a:p>
            <a:pPr lvl="0">
              <a:spcBef>
                <a:spcPts val="1000"/>
              </a:spcBef>
              <a:spcAft>
                <a:spcPts val="1000"/>
              </a:spcAft>
            </a:pPr>
            <a:r>
              <a:rPr lang="en-US" sz="1400" b="1" dirty="0">
                <a:solidFill>
                  <a:schemeClr val="accent1"/>
                </a:solidFill>
              </a:rPr>
              <a:t>Key learning points </a:t>
            </a:r>
            <a:endParaRPr lang="en-US" sz="1400" dirty="0">
              <a:solidFill>
                <a:schemeClr val="accent1"/>
              </a:solidFill>
            </a:endParaRPr>
          </a:p>
          <a:p>
            <a:pPr marL="213750" indent="-213750">
              <a:spcAft>
                <a:spcPts val="400"/>
              </a:spcAft>
              <a:buFont typeface="Arial" panose="020B0604020202020204" pitchFamily="34" charset="0"/>
              <a:buChar char="•"/>
            </a:pPr>
            <a:r>
              <a:rPr lang="en-US" sz="1000" dirty="0">
                <a:solidFill>
                  <a:schemeClr val="accent1"/>
                </a:solidFill>
              </a:rPr>
              <a:t>Testing early with users (even peers) enables you to gather feedback quickly to improve your solution</a:t>
            </a:r>
          </a:p>
          <a:p>
            <a:pPr marL="213750" indent="-213750">
              <a:spcAft>
                <a:spcPts val="400"/>
              </a:spcAft>
              <a:buFont typeface="Arial" panose="020B0604020202020204" pitchFamily="34" charset="0"/>
              <a:buChar char="•"/>
            </a:pPr>
            <a:endParaRPr lang="en-US" sz="1400" i="1" dirty="0">
              <a:solidFill>
                <a:schemeClr val="accent1"/>
              </a:solidFill>
            </a:endParaRPr>
          </a:p>
        </p:txBody>
      </p:sp>
      <p:sp>
        <p:nvSpPr>
          <p:cNvPr id="20" name="Rectangle 19">
            <a:extLst>
              <a:ext uri="{FF2B5EF4-FFF2-40B4-BE49-F238E27FC236}">
                <a16:creationId xmlns:a16="http://schemas.microsoft.com/office/drawing/2014/main" id="{F8EB6B0F-083C-8B41-BFE9-DE6D63474B01}"/>
              </a:ext>
            </a:extLst>
          </p:cNvPr>
          <p:cNvSpPr/>
          <p:nvPr/>
        </p:nvSpPr>
        <p:spPr>
          <a:xfrm>
            <a:off x="3841830" y="6562249"/>
            <a:ext cx="3597356" cy="362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80000" bIns="144000" rtlCol="0" anchor="t" anchorCtr="0">
            <a:noAutofit/>
          </a:bodyPr>
          <a:lstStyle/>
          <a:p>
            <a:pPr lvl="0">
              <a:spcAft>
                <a:spcPts val="600"/>
              </a:spcAft>
            </a:pPr>
            <a:endParaRPr lang="en-US" sz="1400" dirty="0">
              <a:solidFill>
                <a:schemeClr val="accent1"/>
              </a:solidFill>
            </a:endParaRPr>
          </a:p>
          <a:p>
            <a:pPr marL="228600" indent="-228600">
              <a:spcAft>
                <a:spcPts val="600"/>
              </a:spcAft>
              <a:buFont typeface="+mj-lt"/>
              <a:buAutoNum type="arabicPeriod" startAt="5"/>
            </a:pPr>
            <a:r>
              <a:rPr lang="en-AU" sz="1000" dirty="0">
                <a:solidFill>
                  <a:schemeClr val="accent1"/>
                </a:solidFill>
              </a:rPr>
              <a:t>Give the groups 15 minutes to interview their first ‘user’ or stakeholder. Once this interview is complete, get each group to spend 5 minutes discussing what they heard. What were the key pieces of information shared? </a:t>
            </a:r>
          </a:p>
          <a:p>
            <a:pPr marL="228600" indent="-228600">
              <a:spcAft>
                <a:spcPts val="600"/>
              </a:spcAft>
              <a:buFont typeface="+mj-lt"/>
              <a:buAutoNum type="arabicPeriod" startAt="5"/>
            </a:pPr>
            <a:r>
              <a:rPr lang="en-NZ" sz="1000" dirty="0">
                <a:solidFill>
                  <a:schemeClr val="accent1"/>
                </a:solidFill>
              </a:rPr>
              <a:t>Then repeat the exercise. Help each group to identify a second person in the room (preferably from a different group) who can act as an interviewee. Get each group to change the team roles, so different people are leading, note-taking and observing for the second interview. </a:t>
            </a:r>
          </a:p>
          <a:p>
            <a:pPr marL="228600" indent="-228600">
              <a:spcAft>
                <a:spcPts val="600"/>
              </a:spcAft>
              <a:buFont typeface="+mj-lt"/>
              <a:buAutoNum type="arabicPeriod" startAt="5"/>
            </a:pPr>
            <a:r>
              <a:rPr lang="en-AU" sz="1000" dirty="0">
                <a:solidFill>
                  <a:schemeClr val="accent1"/>
                </a:solidFill>
              </a:rPr>
              <a:t>Give the groups 15 minutes to interview their second ‘user’ or stakeholder.</a:t>
            </a:r>
          </a:p>
          <a:p>
            <a:pPr marL="228600" indent="-228600">
              <a:spcAft>
                <a:spcPts val="600"/>
              </a:spcAft>
              <a:buFont typeface="+mj-lt"/>
              <a:buAutoNum type="arabicPeriod" startAt="5"/>
            </a:pPr>
            <a:r>
              <a:rPr lang="en-AU" sz="1000" dirty="0">
                <a:solidFill>
                  <a:schemeClr val="accent1"/>
                </a:solidFill>
              </a:rPr>
              <a:t>At the conclusion of the second interview, prompt with questions:</a:t>
            </a:r>
          </a:p>
          <a:p>
            <a:pPr marL="685800" lvl="1" indent="-228600">
              <a:spcAft>
                <a:spcPts val="600"/>
              </a:spcAft>
              <a:buFont typeface="+mj-lt"/>
              <a:buAutoNum type="alphaLcParenR"/>
            </a:pPr>
            <a:r>
              <a:rPr lang="en-NZ" sz="1000" i="1" dirty="0">
                <a:solidFill>
                  <a:schemeClr val="accent1"/>
                </a:solidFill>
              </a:rPr>
              <a:t>What was the most interesting piece of information or feedback you received? </a:t>
            </a:r>
          </a:p>
          <a:p>
            <a:pPr marL="685800" lvl="1" indent="-228600">
              <a:spcAft>
                <a:spcPts val="600"/>
              </a:spcAft>
              <a:buFont typeface="+mj-lt"/>
              <a:buAutoNum type="alphaLcParenR"/>
            </a:pPr>
            <a:r>
              <a:rPr lang="en-NZ" sz="1000" i="1" dirty="0">
                <a:solidFill>
                  <a:schemeClr val="accent1"/>
                </a:solidFill>
              </a:rPr>
              <a:t>Who else would you like to speak to if possible that could give valuable feedback on your solution?</a:t>
            </a:r>
          </a:p>
          <a:p>
            <a:pPr marL="228600" indent="-228600">
              <a:spcAft>
                <a:spcPts val="600"/>
              </a:spcAft>
              <a:buFont typeface="+mj-lt"/>
              <a:buAutoNum type="arabicPeriod" startAt="8"/>
            </a:pPr>
            <a:r>
              <a:rPr lang="en-NZ" sz="1000" dirty="0">
                <a:solidFill>
                  <a:schemeClr val="accent1"/>
                </a:solidFill>
              </a:rPr>
              <a:t>Get each group to use the KCCC tool to organise their user feedback and iterate their solution (see Activity 5.2.1).</a:t>
            </a:r>
          </a:p>
        </p:txBody>
      </p:sp>
      <p:pic>
        <p:nvPicPr>
          <p:cNvPr id="21" name="Picture 20">
            <a:extLst>
              <a:ext uri="{FF2B5EF4-FFF2-40B4-BE49-F238E27FC236}">
                <a16:creationId xmlns:a16="http://schemas.microsoft.com/office/drawing/2014/main" id="{75A5B599-5EF1-BE45-BEA4-3CF29079474C}"/>
              </a:ext>
            </a:extLst>
          </p:cNvPr>
          <p:cNvPicPr>
            <a:picLocks noChangeAspect="1"/>
          </p:cNvPicPr>
          <p:nvPr/>
        </p:nvPicPr>
        <p:blipFill>
          <a:blip r:embed="rId2"/>
          <a:stretch>
            <a:fillRect/>
          </a:stretch>
        </p:blipFill>
        <p:spPr>
          <a:xfrm>
            <a:off x="4556972" y="166371"/>
            <a:ext cx="199893" cy="251589"/>
          </a:xfrm>
          <a:prstGeom prst="rect">
            <a:avLst/>
          </a:prstGeom>
        </p:spPr>
      </p:pic>
      <p:pic>
        <p:nvPicPr>
          <p:cNvPr id="23" name="Picture 22">
            <a:extLst>
              <a:ext uri="{FF2B5EF4-FFF2-40B4-BE49-F238E27FC236}">
                <a16:creationId xmlns:a16="http://schemas.microsoft.com/office/drawing/2014/main" id="{F8E7E93D-682A-074B-970E-DF9AE0653C55}"/>
              </a:ext>
            </a:extLst>
          </p:cNvPr>
          <p:cNvPicPr>
            <a:picLocks noChangeAspect="1"/>
          </p:cNvPicPr>
          <p:nvPr/>
        </p:nvPicPr>
        <p:blipFill>
          <a:blip r:embed="rId3"/>
          <a:stretch>
            <a:fillRect/>
          </a:stretch>
        </p:blipFill>
        <p:spPr>
          <a:xfrm>
            <a:off x="5522581" y="173265"/>
            <a:ext cx="206785" cy="237803"/>
          </a:xfrm>
          <a:prstGeom prst="rect">
            <a:avLst/>
          </a:prstGeom>
        </p:spPr>
      </p:pic>
      <p:pic>
        <p:nvPicPr>
          <p:cNvPr id="24" name="Picture 23">
            <a:extLst>
              <a:ext uri="{FF2B5EF4-FFF2-40B4-BE49-F238E27FC236}">
                <a16:creationId xmlns:a16="http://schemas.microsoft.com/office/drawing/2014/main" id="{C9537F88-75AC-5248-AC1B-A231399170E1}"/>
              </a:ext>
            </a:extLst>
          </p:cNvPr>
          <p:cNvPicPr>
            <a:picLocks noChangeAspect="1"/>
          </p:cNvPicPr>
          <p:nvPr/>
        </p:nvPicPr>
        <p:blipFill>
          <a:blip r:embed="rId4"/>
          <a:stretch>
            <a:fillRect/>
          </a:stretch>
        </p:blipFill>
        <p:spPr>
          <a:xfrm>
            <a:off x="6907224" y="180515"/>
            <a:ext cx="261928" cy="206785"/>
          </a:xfrm>
          <a:prstGeom prst="rect">
            <a:avLst/>
          </a:prstGeom>
        </p:spPr>
      </p:pic>
      <p:sp>
        <p:nvSpPr>
          <p:cNvPr id="25" name="Rectangle 24">
            <a:extLst>
              <a:ext uri="{FF2B5EF4-FFF2-40B4-BE49-F238E27FC236}">
                <a16:creationId xmlns:a16="http://schemas.microsoft.com/office/drawing/2014/main" id="{51F604E1-5214-BC43-9B54-67F1FD8B7306}"/>
              </a:ext>
            </a:extLst>
          </p:cNvPr>
          <p:cNvSpPr/>
          <p:nvPr/>
        </p:nvSpPr>
        <p:spPr>
          <a:xfrm>
            <a:off x="4817011"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U1</a:t>
            </a:r>
          </a:p>
        </p:txBody>
      </p:sp>
      <p:sp>
        <p:nvSpPr>
          <p:cNvPr id="26" name="Rectangle 25">
            <a:extLst>
              <a:ext uri="{FF2B5EF4-FFF2-40B4-BE49-F238E27FC236}">
                <a16:creationId xmlns:a16="http://schemas.microsoft.com/office/drawing/2014/main" id="{5DF899AC-9F8C-CE45-A08C-C710086365D3}"/>
              </a:ext>
            </a:extLst>
          </p:cNvPr>
          <p:cNvSpPr/>
          <p:nvPr/>
        </p:nvSpPr>
        <p:spPr>
          <a:xfrm>
            <a:off x="5092185" y="231008"/>
            <a:ext cx="206786" cy="131180"/>
          </a:xfrm>
          <a:prstGeom prst="rect">
            <a:avLst/>
          </a:pr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spc="40" dirty="0"/>
              <a:t>U2</a:t>
            </a:r>
          </a:p>
        </p:txBody>
      </p:sp>
      <p:grpSp>
        <p:nvGrpSpPr>
          <p:cNvPr id="27" name="Group 26">
            <a:extLst>
              <a:ext uri="{FF2B5EF4-FFF2-40B4-BE49-F238E27FC236}">
                <a16:creationId xmlns:a16="http://schemas.microsoft.com/office/drawing/2014/main" id="{8C7D0B2C-AECE-B94C-B736-AD58C9DC1EC2}"/>
              </a:ext>
            </a:extLst>
          </p:cNvPr>
          <p:cNvGrpSpPr/>
          <p:nvPr/>
        </p:nvGrpSpPr>
        <p:grpSpPr>
          <a:xfrm>
            <a:off x="5797754" y="219189"/>
            <a:ext cx="883274" cy="165434"/>
            <a:chOff x="5797754" y="431068"/>
            <a:chExt cx="883274" cy="165434"/>
          </a:xfrm>
        </p:grpSpPr>
        <p:sp>
          <p:nvSpPr>
            <p:cNvPr id="35" name="Hexagon 180">
              <a:extLst>
                <a:ext uri="{FF2B5EF4-FFF2-40B4-BE49-F238E27FC236}">
                  <a16:creationId xmlns:a16="http://schemas.microsoft.com/office/drawing/2014/main" id="{1B74E6A6-E4C8-234B-A457-AB2307C4F448}"/>
                </a:ext>
              </a:extLst>
            </p:cNvPr>
            <p:cNvSpPr/>
            <p:nvPr/>
          </p:nvSpPr>
          <p:spPr>
            <a:xfrm>
              <a:off x="5797754"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Hexagon 180">
              <a:extLst>
                <a:ext uri="{FF2B5EF4-FFF2-40B4-BE49-F238E27FC236}">
                  <a16:creationId xmlns:a16="http://schemas.microsoft.com/office/drawing/2014/main" id="{46AE9764-C0A2-ED47-91DA-ACDF76A76AB5}"/>
                </a:ext>
              </a:extLst>
            </p:cNvPr>
            <p:cNvSpPr/>
            <p:nvPr/>
          </p:nvSpPr>
          <p:spPr>
            <a:xfrm>
              <a:off x="6032500"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Hexagon 180">
              <a:extLst>
                <a:ext uri="{FF2B5EF4-FFF2-40B4-BE49-F238E27FC236}">
                  <a16:creationId xmlns:a16="http://schemas.microsoft.com/office/drawing/2014/main" id="{D2132959-1484-EB4B-AC17-FC6DB4E6BE62}"/>
                </a:ext>
              </a:extLst>
            </p:cNvPr>
            <p:cNvSpPr/>
            <p:nvPr/>
          </p:nvSpPr>
          <p:spPr>
            <a:xfrm>
              <a:off x="6501993"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rgbClr val="EA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180">
              <a:extLst>
                <a:ext uri="{FF2B5EF4-FFF2-40B4-BE49-F238E27FC236}">
                  <a16:creationId xmlns:a16="http://schemas.microsoft.com/office/drawing/2014/main" id="{DC5614C0-DAA9-9D48-B04E-8F56DA2EB676}"/>
                </a:ext>
              </a:extLst>
            </p:cNvPr>
            <p:cNvSpPr/>
            <p:nvPr/>
          </p:nvSpPr>
          <p:spPr>
            <a:xfrm>
              <a:off x="6267246" y="431068"/>
              <a:ext cx="179035" cy="165434"/>
            </a:xfrm>
            <a:custGeom>
              <a:avLst/>
              <a:gdLst>
                <a:gd name="connsiteX0" fmla="*/ 0 w 3115620"/>
                <a:gd name="connsiteY0" fmla="*/ 1342939 h 2685878"/>
                <a:gd name="connsiteX1" fmla="*/ 671470 w 3115620"/>
                <a:gd name="connsiteY1" fmla="*/ 1 h 2685878"/>
                <a:gd name="connsiteX2" fmla="*/ 2444151 w 3115620"/>
                <a:gd name="connsiteY2" fmla="*/ 1 h 2685878"/>
                <a:gd name="connsiteX3" fmla="*/ 3115620 w 3115620"/>
                <a:gd name="connsiteY3" fmla="*/ 1342939 h 2685878"/>
                <a:gd name="connsiteX4" fmla="*/ 2444151 w 3115620"/>
                <a:gd name="connsiteY4" fmla="*/ 2685877 h 2685878"/>
                <a:gd name="connsiteX5" fmla="*/ 671470 w 3115620"/>
                <a:gd name="connsiteY5" fmla="*/ 2685877 h 2685878"/>
                <a:gd name="connsiteX6" fmla="*/ 0 w 3115620"/>
                <a:gd name="connsiteY6" fmla="*/ 1342939 h 2685878"/>
                <a:gd name="connsiteX0" fmla="*/ 0 w 3115620"/>
                <a:gd name="connsiteY0" fmla="*/ 1346113 h 2689051"/>
                <a:gd name="connsiteX1" fmla="*/ 395245 w 3115620"/>
                <a:gd name="connsiteY1" fmla="*/ 0 h 2689051"/>
                <a:gd name="connsiteX2" fmla="*/ 2444151 w 3115620"/>
                <a:gd name="connsiteY2" fmla="*/ 3175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115620"/>
                <a:gd name="connsiteY0" fmla="*/ 1346113 h 2689051"/>
                <a:gd name="connsiteX1" fmla="*/ 395245 w 3115620"/>
                <a:gd name="connsiteY1" fmla="*/ 0 h 2689051"/>
                <a:gd name="connsiteX2" fmla="*/ 2685451 w 3115620"/>
                <a:gd name="connsiteY2" fmla="*/ 6350 h 2689051"/>
                <a:gd name="connsiteX3" fmla="*/ 3115620 w 3115620"/>
                <a:gd name="connsiteY3" fmla="*/ 1346113 h 2689051"/>
                <a:gd name="connsiteX4" fmla="*/ 2444151 w 3115620"/>
                <a:gd name="connsiteY4" fmla="*/ 2689051 h 2689051"/>
                <a:gd name="connsiteX5" fmla="*/ 671470 w 3115620"/>
                <a:gd name="connsiteY5" fmla="*/ 2689051 h 2689051"/>
                <a:gd name="connsiteX6" fmla="*/ 0 w 3115620"/>
                <a:gd name="connsiteY6" fmla="*/ 1346113 h 2689051"/>
                <a:gd name="connsiteX0" fmla="*/ 0 w 3026720"/>
                <a:gd name="connsiteY0" fmla="*/ 1346113 h 2689051"/>
                <a:gd name="connsiteX1" fmla="*/ 395245 w 3026720"/>
                <a:gd name="connsiteY1" fmla="*/ 0 h 2689051"/>
                <a:gd name="connsiteX2" fmla="*/ 2685451 w 3026720"/>
                <a:gd name="connsiteY2" fmla="*/ 6350 h 2689051"/>
                <a:gd name="connsiteX3" fmla="*/ 3026720 w 3026720"/>
                <a:gd name="connsiteY3" fmla="*/ 1838238 h 2689051"/>
                <a:gd name="connsiteX4" fmla="*/ 2444151 w 3026720"/>
                <a:gd name="connsiteY4" fmla="*/ 2689051 h 2689051"/>
                <a:gd name="connsiteX5" fmla="*/ 671470 w 3026720"/>
                <a:gd name="connsiteY5" fmla="*/ 2689051 h 2689051"/>
                <a:gd name="connsiteX6" fmla="*/ 0 w 3026720"/>
                <a:gd name="connsiteY6" fmla="*/ 1346113 h 2689051"/>
                <a:gd name="connsiteX0" fmla="*/ 0 w 2982270"/>
                <a:gd name="connsiteY0" fmla="*/ 907963 h 2689051"/>
                <a:gd name="connsiteX1" fmla="*/ 350795 w 2982270"/>
                <a:gd name="connsiteY1" fmla="*/ 0 h 2689051"/>
                <a:gd name="connsiteX2" fmla="*/ 2641001 w 2982270"/>
                <a:gd name="connsiteY2" fmla="*/ 6350 h 2689051"/>
                <a:gd name="connsiteX3" fmla="*/ 2982270 w 2982270"/>
                <a:gd name="connsiteY3" fmla="*/ 1838238 h 2689051"/>
                <a:gd name="connsiteX4" fmla="*/ 2399701 w 2982270"/>
                <a:gd name="connsiteY4" fmla="*/ 2689051 h 2689051"/>
                <a:gd name="connsiteX5" fmla="*/ 627020 w 2982270"/>
                <a:gd name="connsiteY5" fmla="*/ 2689051 h 2689051"/>
                <a:gd name="connsiteX6" fmla="*/ 0 w 2982270"/>
                <a:gd name="connsiteY6" fmla="*/ 907963 h 2689051"/>
                <a:gd name="connsiteX0" fmla="*/ 0 w 2982270"/>
                <a:gd name="connsiteY0" fmla="*/ 907963 h 2752551"/>
                <a:gd name="connsiteX1" fmla="*/ 350795 w 2982270"/>
                <a:gd name="connsiteY1" fmla="*/ 0 h 2752551"/>
                <a:gd name="connsiteX2" fmla="*/ 2641001 w 2982270"/>
                <a:gd name="connsiteY2" fmla="*/ 6350 h 2752551"/>
                <a:gd name="connsiteX3" fmla="*/ 2982270 w 2982270"/>
                <a:gd name="connsiteY3" fmla="*/ 1838238 h 2752551"/>
                <a:gd name="connsiteX4" fmla="*/ 2399701 w 2982270"/>
                <a:gd name="connsiteY4" fmla="*/ 2689051 h 2752551"/>
                <a:gd name="connsiteX5" fmla="*/ 347620 w 2982270"/>
                <a:gd name="connsiteY5" fmla="*/ 2752551 h 2752551"/>
                <a:gd name="connsiteX6" fmla="*/ 0 w 2982270"/>
                <a:gd name="connsiteY6" fmla="*/ 907963 h 2752551"/>
                <a:gd name="connsiteX0" fmla="*/ 0 w 2982270"/>
                <a:gd name="connsiteY0" fmla="*/ 907963 h 2755726"/>
                <a:gd name="connsiteX1" fmla="*/ 350795 w 2982270"/>
                <a:gd name="connsiteY1" fmla="*/ 0 h 2755726"/>
                <a:gd name="connsiteX2" fmla="*/ 2641001 w 2982270"/>
                <a:gd name="connsiteY2" fmla="*/ 6350 h 2755726"/>
                <a:gd name="connsiteX3" fmla="*/ 2982270 w 2982270"/>
                <a:gd name="connsiteY3" fmla="*/ 1838238 h 2755726"/>
                <a:gd name="connsiteX4" fmla="*/ 2631476 w 2982270"/>
                <a:gd name="connsiteY4" fmla="*/ 2755726 h 2755726"/>
                <a:gd name="connsiteX5" fmla="*/ 347620 w 2982270"/>
                <a:gd name="connsiteY5" fmla="*/ 2752551 h 2755726"/>
                <a:gd name="connsiteX6" fmla="*/ 0 w 2982270"/>
                <a:gd name="connsiteY6" fmla="*/ 907963 h 27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70" h="2755726">
                  <a:moveTo>
                    <a:pt x="0" y="907963"/>
                  </a:moveTo>
                  <a:lnTo>
                    <a:pt x="350795" y="0"/>
                  </a:lnTo>
                  <a:lnTo>
                    <a:pt x="2641001" y="6350"/>
                  </a:lnTo>
                  <a:lnTo>
                    <a:pt x="2982270" y="1838238"/>
                  </a:lnTo>
                  <a:lnTo>
                    <a:pt x="2631476" y="2755726"/>
                  </a:lnTo>
                  <a:lnTo>
                    <a:pt x="347620" y="2752551"/>
                  </a:lnTo>
                  <a:lnTo>
                    <a:pt x="0" y="9079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Rectangle 38">
            <a:extLst>
              <a:ext uri="{FF2B5EF4-FFF2-40B4-BE49-F238E27FC236}">
                <a16:creationId xmlns:a16="http://schemas.microsoft.com/office/drawing/2014/main" id="{8466B3ED-C26B-ED4F-90E0-2457C16136D6}"/>
              </a:ext>
            </a:extLst>
          </p:cNvPr>
          <p:cNvSpPr/>
          <p:nvPr/>
        </p:nvSpPr>
        <p:spPr>
          <a:xfrm>
            <a:off x="6284283" y="442748"/>
            <a:ext cx="144000" cy="1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4B8E0FBE-78E8-9145-85EE-E6ACC640319E}"/>
              </a:ext>
            </a:extLst>
          </p:cNvPr>
          <p:cNvGrpSpPr/>
          <p:nvPr/>
        </p:nvGrpSpPr>
        <p:grpSpPr>
          <a:xfrm>
            <a:off x="5797754" y="219189"/>
            <a:ext cx="879331" cy="160053"/>
            <a:chOff x="5797754" y="219189"/>
            <a:chExt cx="879331" cy="160053"/>
          </a:xfrm>
        </p:grpSpPr>
        <p:sp>
          <p:nvSpPr>
            <p:cNvPr id="42" name="TextBox 41">
              <a:extLst>
                <a:ext uri="{FF2B5EF4-FFF2-40B4-BE49-F238E27FC236}">
                  <a16:creationId xmlns:a16="http://schemas.microsoft.com/office/drawing/2014/main" id="{E34F5FC3-AACE-414C-9BE3-DC452FD1AE4A}"/>
                </a:ext>
              </a:extLst>
            </p:cNvPr>
            <p:cNvSpPr txBox="1"/>
            <p:nvPr/>
          </p:nvSpPr>
          <p:spPr>
            <a:xfrm>
              <a:off x="650331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6</a:t>
              </a:r>
            </a:p>
          </p:txBody>
        </p:sp>
        <p:sp>
          <p:nvSpPr>
            <p:cNvPr id="43" name="TextBox 42">
              <a:extLst>
                <a:ext uri="{FF2B5EF4-FFF2-40B4-BE49-F238E27FC236}">
                  <a16:creationId xmlns:a16="http://schemas.microsoft.com/office/drawing/2014/main" id="{BB85F0D7-29EF-AC46-9825-089B96666B2F}"/>
                </a:ext>
              </a:extLst>
            </p:cNvPr>
            <p:cNvSpPr txBox="1"/>
            <p:nvPr/>
          </p:nvSpPr>
          <p:spPr>
            <a:xfrm>
              <a:off x="6269398"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5</a:t>
              </a:r>
            </a:p>
          </p:txBody>
        </p:sp>
        <p:sp>
          <p:nvSpPr>
            <p:cNvPr id="44" name="TextBox 43">
              <a:extLst>
                <a:ext uri="{FF2B5EF4-FFF2-40B4-BE49-F238E27FC236}">
                  <a16:creationId xmlns:a16="http://schemas.microsoft.com/office/drawing/2014/main" id="{113B3E7B-4534-0648-9DCE-5916880F0006}"/>
                </a:ext>
              </a:extLst>
            </p:cNvPr>
            <p:cNvSpPr txBox="1"/>
            <p:nvPr/>
          </p:nvSpPr>
          <p:spPr>
            <a:xfrm>
              <a:off x="6033576"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4</a:t>
              </a:r>
            </a:p>
          </p:txBody>
        </p:sp>
        <p:sp>
          <p:nvSpPr>
            <p:cNvPr id="45" name="TextBox 44">
              <a:extLst>
                <a:ext uri="{FF2B5EF4-FFF2-40B4-BE49-F238E27FC236}">
                  <a16:creationId xmlns:a16="http://schemas.microsoft.com/office/drawing/2014/main" id="{88CEFA78-5169-D348-9C43-0F0B85289B39}"/>
                </a:ext>
              </a:extLst>
            </p:cNvPr>
            <p:cNvSpPr txBox="1"/>
            <p:nvPr/>
          </p:nvSpPr>
          <p:spPr>
            <a:xfrm>
              <a:off x="5797754" y="219189"/>
              <a:ext cx="173771" cy="160053"/>
            </a:xfrm>
            <a:prstGeom prst="rect">
              <a:avLst/>
            </a:prstGeom>
            <a:noFill/>
          </p:spPr>
          <p:txBody>
            <a:bodyPr wrap="square" tIns="0" bIns="0" rtlCol="0" anchor="ctr">
              <a:noAutofit/>
            </a:bodyPr>
            <a:lstStyle/>
            <a:p>
              <a:pPr algn="ctr"/>
              <a:r>
                <a:rPr lang="en-US" sz="1000" b="1" dirty="0">
                  <a:solidFill>
                    <a:schemeClr val="bg1"/>
                  </a:solidFill>
                  <a:latin typeface="Roboto" panose="02000000000000000000" pitchFamily="2" charset="0"/>
                  <a:ea typeface="Roboto" panose="02000000000000000000" pitchFamily="2" charset="0"/>
                </a:rPr>
                <a:t>3</a:t>
              </a:r>
            </a:p>
          </p:txBody>
        </p:sp>
      </p:grpSp>
      <p:sp>
        <p:nvSpPr>
          <p:cNvPr id="46" name="Rectangle 45">
            <a:extLst>
              <a:ext uri="{FF2B5EF4-FFF2-40B4-BE49-F238E27FC236}">
                <a16:creationId xmlns:a16="http://schemas.microsoft.com/office/drawing/2014/main" id="{2FDAE81E-C02B-E940-A664-CB9778146785}"/>
              </a:ext>
            </a:extLst>
          </p:cNvPr>
          <p:cNvSpPr/>
          <p:nvPr/>
        </p:nvSpPr>
        <p:spPr>
          <a:xfrm>
            <a:off x="245481" y="666"/>
            <a:ext cx="1281693" cy="1545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nchorCtr="0"/>
          <a:lstStyle/>
          <a:p>
            <a:pPr algn="ctr"/>
            <a:r>
              <a:rPr lang="en-US" sz="1200" b="1" dirty="0">
                <a:solidFill>
                  <a:srgbClr val="1E4D59"/>
                </a:solidFill>
                <a:cs typeface="Gill Sans Nova Ultra Bold" panose="020F0502020204030204" pitchFamily="34" charset="0"/>
              </a:rPr>
              <a:t>Activity 5.4.2</a:t>
            </a:r>
            <a:endParaRPr lang="en-US" sz="1200" dirty="0"/>
          </a:p>
        </p:txBody>
      </p:sp>
      <p:pic>
        <p:nvPicPr>
          <p:cNvPr id="47" name="Picture 46">
            <a:extLst>
              <a:ext uri="{FF2B5EF4-FFF2-40B4-BE49-F238E27FC236}">
                <a16:creationId xmlns:a16="http://schemas.microsoft.com/office/drawing/2014/main" id="{00950D84-F1B8-0748-9807-35E0DEC3D1C3}"/>
              </a:ext>
            </a:extLst>
          </p:cNvPr>
          <p:cNvPicPr>
            <a:picLocks noChangeAspect="1"/>
          </p:cNvPicPr>
          <p:nvPr/>
        </p:nvPicPr>
        <p:blipFill>
          <a:blip r:embed="rId5"/>
          <a:stretch>
            <a:fillRect/>
          </a:stretch>
        </p:blipFill>
        <p:spPr>
          <a:xfrm>
            <a:off x="390524" y="463153"/>
            <a:ext cx="991607" cy="945841"/>
          </a:xfrm>
          <a:prstGeom prst="rect">
            <a:avLst/>
          </a:prstGeom>
        </p:spPr>
      </p:pic>
      <p:sp>
        <p:nvSpPr>
          <p:cNvPr id="49" name="Rectangle 48">
            <a:extLst>
              <a:ext uri="{FF2B5EF4-FFF2-40B4-BE49-F238E27FC236}">
                <a16:creationId xmlns:a16="http://schemas.microsoft.com/office/drawing/2014/main" id="{C5D3A2D9-FB1E-1243-A4FB-7FF4A1E74F29}"/>
              </a:ext>
            </a:extLst>
          </p:cNvPr>
          <p:cNvSpPr/>
          <p:nvPr/>
        </p:nvSpPr>
        <p:spPr>
          <a:xfrm>
            <a:off x="3775114" y="6431552"/>
            <a:ext cx="3390859" cy="215444"/>
          </a:xfrm>
          <a:prstGeom prst="rect">
            <a:avLst/>
          </a:prstGeom>
        </p:spPr>
        <p:txBody>
          <a:bodyPr wrap="square">
            <a:spAutoFit/>
          </a:bodyPr>
          <a:lstStyle/>
          <a:p>
            <a:pPr algn="r"/>
            <a:r>
              <a:rPr lang="en-NZ" sz="800" i="1" dirty="0">
                <a:solidFill>
                  <a:schemeClr val="tx1">
                    <a:lumMod val="25000"/>
                    <a:lumOff val="75000"/>
                  </a:schemeClr>
                </a:solidFill>
              </a:rPr>
              <a:t>Photo: Aly Belkin @ Pivotal Labs</a:t>
            </a:r>
            <a:endParaRPr lang="en-US" sz="800" i="1" dirty="0">
              <a:solidFill>
                <a:schemeClr val="tx1">
                  <a:lumMod val="25000"/>
                  <a:lumOff val="75000"/>
                </a:schemeClr>
              </a:solidFill>
            </a:endParaRPr>
          </a:p>
        </p:txBody>
      </p:sp>
      <p:cxnSp>
        <p:nvCxnSpPr>
          <p:cNvPr id="50" name="Straight Connector 49">
            <a:extLst>
              <a:ext uri="{FF2B5EF4-FFF2-40B4-BE49-F238E27FC236}">
                <a16:creationId xmlns:a16="http://schemas.microsoft.com/office/drawing/2014/main" id="{0CA24EBF-F9E2-3D47-A2B4-60B4955C9AFF}"/>
              </a:ext>
            </a:extLst>
          </p:cNvPr>
          <p:cNvCxnSpPr>
            <a:cxnSpLocks/>
          </p:cNvCxnSpPr>
          <p:nvPr/>
        </p:nvCxnSpPr>
        <p:spPr>
          <a:xfrm flipH="1">
            <a:off x="390524" y="6412066"/>
            <a:ext cx="3158219"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D23B2D3C-37F6-D44D-A59B-1B3AF10745C5}"/>
              </a:ext>
            </a:extLst>
          </p:cNvPr>
          <p:cNvSpPr/>
          <p:nvPr/>
        </p:nvSpPr>
        <p:spPr>
          <a:xfrm>
            <a:off x="836332" y="1858243"/>
            <a:ext cx="3066874"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80000" bIns="144000" rtlCol="0" anchor="t" anchorCtr="0">
            <a:spAutoFit/>
          </a:bodyPr>
          <a:lstStyle/>
          <a:p>
            <a:pPr lvl="0">
              <a:spcAft>
                <a:spcPts val="2200"/>
              </a:spcAft>
            </a:pPr>
            <a:r>
              <a:rPr lang="en-US" sz="1000" dirty="0">
                <a:solidFill>
                  <a:schemeClr val="accent1"/>
                </a:solidFill>
              </a:rPr>
              <a:t>Difficulty: </a:t>
            </a:r>
            <a:r>
              <a:rPr lang="en-US" sz="1000" i="1" dirty="0">
                <a:solidFill>
                  <a:schemeClr val="accent1"/>
                </a:solidFill>
              </a:rPr>
              <a:t>Easy</a:t>
            </a:r>
            <a:endParaRPr lang="en-US" sz="1000" dirty="0">
              <a:solidFill>
                <a:schemeClr val="accent1"/>
              </a:solidFill>
            </a:endParaRPr>
          </a:p>
          <a:p>
            <a:pPr lvl="0">
              <a:spcAft>
                <a:spcPts val="400"/>
              </a:spcAft>
            </a:pPr>
            <a:r>
              <a:rPr lang="en-US" sz="1000" dirty="0">
                <a:solidFill>
                  <a:schemeClr val="accent1"/>
                </a:solidFill>
              </a:rPr>
              <a:t>Preparation time: </a:t>
            </a:r>
            <a:r>
              <a:rPr lang="en-US" sz="1000" i="1" dirty="0">
                <a:solidFill>
                  <a:schemeClr val="accent1"/>
                </a:solidFill>
              </a:rPr>
              <a:t>5 minutes</a:t>
            </a:r>
          </a:p>
          <a:p>
            <a:pPr lvl="0">
              <a:spcAft>
                <a:spcPts val="2200"/>
              </a:spcAft>
            </a:pPr>
            <a:r>
              <a:rPr lang="en-US" sz="1000" dirty="0">
                <a:solidFill>
                  <a:schemeClr val="accent1"/>
                </a:solidFill>
              </a:rPr>
              <a:t>Running time: </a:t>
            </a:r>
            <a:r>
              <a:rPr lang="en-US" sz="1000" i="1" dirty="0">
                <a:solidFill>
                  <a:schemeClr val="accent1"/>
                </a:solidFill>
              </a:rPr>
              <a:t>1 hour (depending on number of groups)</a:t>
            </a:r>
          </a:p>
          <a:p>
            <a:pPr lvl="0">
              <a:spcAft>
                <a:spcPts val="2200"/>
              </a:spcAft>
            </a:pPr>
            <a:r>
              <a:rPr lang="en-US" sz="1000" dirty="0">
                <a:solidFill>
                  <a:schemeClr val="accent1"/>
                </a:solidFill>
              </a:rPr>
              <a:t>Materials: </a:t>
            </a:r>
            <a:r>
              <a:rPr lang="en-US" sz="1000" i="1" dirty="0">
                <a:solidFill>
                  <a:schemeClr val="accent1"/>
                </a:solidFill>
              </a:rPr>
              <a:t>Storyboards and prototypes, post-its, sharpies, flipchart paper, interview questions</a:t>
            </a:r>
          </a:p>
        </p:txBody>
      </p:sp>
      <p:grpSp>
        <p:nvGrpSpPr>
          <p:cNvPr id="52" name="Group 51">
            <a:extLst>
              <a:ext uri="{FF2B5EF4-FFF2-40B4-BE49-F238E27FC236}">
                <a16:creationId xmlns:a16="http://schemas.microsoft.com/office/drawing/2014/main" id="{2B4BCF52-9511-F748-B7BE-D4888ED69D19}"/>
              </a:ext>
            </a:extLst>
          </p:cNvPr>
          <p:cNvGrpSpPr/>
          <p:nvPr/>
        </p:nvGrpSpPr>
        <p:grpSpPr>
          <a:xfrm>
            <a:off x="414768" y="1803007"/>
            <a:ext cx="373637" cy="297960"/>
            <a:chOff x="409362" y="2090841"/>
            <a:chExt cx="487634" cy="388868"/>
          </a:xfrm>
        </p:grpSpPr>
        <p:sp>
          <p:nvSpPr>
            <p:cNvPr id="53" name="Rectangle 52">
              <a:extLst>
                <a:ext uri="{FF2B5EF4-FFF2-40B4-BE49-F238E27FC236}">
                  <a16:creationId xmlns:a16="http://schemas.microsoft.com/office/drawing/2014/main" id="{7D4C749C-ECF7-7849-A338-1682662ABF14}"/>
                </a:ext>
              </a:extLst>
            </p:cNvPr>
            <p:cNvSpPr/>
            <p:nvPr/>
          </p:nvSpPr>
          <p:spPr>
            <a:xfrm>
              <a:off x="767626" y="2090841"/>
              <a:ext cx="129370" cy="3888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53">
              <a:extLst>
                <a:ext uri="{FF2B5EF4-FFF2-40B4-BE49-F238E27FC236}">
                  <a16:creationId xmlns:a16="http://schemas.microsoft.com/office/drawing/2014/main" id="{A1306DD3-72EA-EA44-8620-DB37E92F5708}"/>
                </a:ext>
              </a:extLst>
            </p:cNvPr>
            <p:cNvSpPr/>
            <p:nvPr/>
          </p:nvSpPr>
          <p:spPr>
            <a:xfrm>
              <a:off x="409362" y="2363048"/>
              <a:ext cx="129370" cy="116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9387A57E-1BCC-634E-97B1-652985B70252}"/>
                </a:ext>
              </a:extLst>
            </p:cNvPr>
            <p:cNvSpPr/>
            <p:nvPr/>
          </p:nvSpPr>
          <p:spPr>
            <a:xfrm>
              <a:off x="587587" y="2246388"/>
              <a:ext cx="129370" cy="2333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6" name="Picture 55">
            <a:extLst>
              <a:ext uri="{FF2B5EF4-FFF2-40B4-BE49-F238E27FC236}">
                <a16:creationId xmlns:a16="http://schemas.microsoft.com/office/drawing/2014/main" id="{A6E71FE6-E93F-3E4F-95BF-CC36C48A68D1}"/>
              </a:ext>
            </a:extLst>
          </p:cNvPr>
          <p:cNvPicPr>
            <a:picLocks noChangeAspect="1"/>
          </p:cNvPicPr>
          <p:nvPr/>
        </p:nvPicPr>
        <p:blipFill>
          <a:blip r:embed="rId6"/>
          <a:stretch>
            <a:fillRect/>
          </a:stretch>
        </p:blipFill>
        <p:spPr>
          <a:xfrm>
            <a:off x="441510" y="2364826"/>
            <a:ext cx="357387" cy="357387"/>
          </a:xfrm>
          <a:prstGeom prst="rect">
            <a:avLst/>
          </a:prstGeom>
        </p:spPr>
      </p:pic>
      <p:pic>
        <p:nvPicPr>
          <p:cNvPr id="57" name="Picture 56">
            <a:extLst>
              <a:ext uri="{FF2B5EF4-FFF2-40B4-BE49-F238E27FC236}">
                <a16:creationId xmlns:a16="http://schemas.microsoft.com/office/drawing/2014/main" id="{29E76E3B-E0CD-8E40-ADA3-37F8F1A4C30C}"/>
              </a:ext>
            </a:extLst>
          </p:cNvPr>
          <p:cNvPicPr>
            <a:picLocks noChangeAspect="1"/>
          </p:cNvPicPr>
          <p:nvPr/>
        </p:nvPicPr>
        <p:blipFill>
          <a:blip r:embed="rId7"/>
          <a:stretch>
            <a:fillRect/>
          </a:stretch>
        </p:blipFill>
        <p:spPr>
          <a:xfrm>
            <a:off x="441510" y="2952578"/>
            <a:ext cx="353147" cy="335490"/>
          </a:xfrm>
          <a:prstGeom prst="rect">
            <a:avLst/>
          </a:prstGeom>
        </p:spPr>
      </p:pic>
    </p:spTree>
    <p:extLst>
      <p:ext uri="{BB962C8B-B14F-4D97-AF65-F5344CB8AC3E}">
        <p14:creationId xmlns:p14="http://schemas.microsoft.com/office/powerpoint/2010/main" val="728454151"/>
      </p:ext>
    </p:extLst>
  </p:cSld>
  <p:clrMapOvr>
    <a:masterClrMapping/>
  </p:clrMapOvr>
</p:sld>
</file>

<file path=ppt/theme/theme1.xml><?xml version="1.0" encoding="utf-8"?>
<a:theme xmlns:a="http://schemas.openxmlformats.org/drawingml/2006/main" name="Office Theme">
  <a:themeElements>
    <a:clrScheme name="Custom 2">
      <a:dk1>
        <a:srgbClr val="282B36"/>
      </a:dk1>
      <a:lt1>
        <a:srgbClr val="FEFFFE"/>
      </a:lt1>
      <a:dk2>
        <a:srgbClr val="282A35"/>
      </a:dk2>
      <a:lt2>
        <a:srgbClr val="E0DDE3"/>
      </a:lt2>
      <a:accent1>
        <a:srgbClr val="1E4D59"/>
      </a:accent1>
      <a:accent2>
        <a:srgbClr val="029B8C"/>
      </a:accent2>
      <a:accent3>
        <a:srgbClr val="FEDD6A"/>
      </a:accent3>
      <a:accent4>
        <a:srgbClr val="FEA757"/>
      </a:accent4>
      <a:accent5>
        <a:srgbClr val="E85E3D"/>
      </a:accent5>
      <a:accent6>
        <a:srgbClr val="9B80C0"/>
      </a:accent6>
      <a:hlink>
        <a:srgbClr val="069A8E"/>
      </a:hlink>
      <a:folHlink>
        <a:srgbClr val="065D5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12068</TotalTime>
  <Words>8488</Words>
  <Application>Microsoft Macintosh PowerPoint</Application>
  <PresentationFormat>Custom</PresentationFormat>
  <Paragraphs>700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Gill Sans MT</vt:lpstr>
      <vt:lpstr>Roboto</vt:lpstr>
      <vt:lpstr>Office Theme</vt:lpstr>
      <vt:lpstr>Action 5.2 Make sense of what you heard and iterate to improve</vt:lpstr>
      <vt:lpstr>‘Keep, Chuck, Change, Create’</vt:lpstr>
      <vt:lpstr>Action 5.3 Learn how to test with users</vt:lpstr>
      <vt:lpstr>Interview roles</vt:lpstr>
      <vt:lpstr>Forming interview questions</vt:lpstr>
      <vt:lpstr>PowerPoint Presentation</vt:lpstr>
      <vt:lpstr>Action 5.4 Re-test with users and iterate to improve</vt:lpstr>
      <vt:lpstr>The elevator pitch</vt:lpstr>
      <vt:lpstr>In-depth internal user testing</vt:lpstr>
      <vt:lpstr>‘Our community’s got solutions!’</vt:lpstr>
      <vt:lpstr>In-depth external user testing</vt:lpstr>
      <vt:lpstr>Plan for implementation  and scaling</vt:lpstr>
      <vt:lpstr>Action 6.1 Solution stakeholder and system mapping</vt:lpstr>
      <vt:lpstr>Stakeholder rainbow</vt:lpstr>
      <vt:lpstr>Stakeholder give and take</vt:lpstr>
      <vt:lpstr>System mapping</vt:lpstr>
      <vt:lpstr>Action 6.2 Consider aspects of implementation</vt:lpstr>
      <vt:lpstr>Implementation table</vt:lpstr>
      <vt:lpstr>Action 6.3 Plan the project roadmap</vt:lpstr>
      <vt:lpstr>Roadmap to implementation</vt:lpstr>
      <vt:lpstr>Action 6.4 Understand the implementation environment</vt:lpstr>
      <vt:lpstr>Challenges</vt:lpstr>
      <vt:lpstr>What is already happening in our community?</vt:lpstr>
      <vt:lpstr>Action 6.5 Progress the project</vt:lpstr>
      <vt:lpstr>Planning and monitoring the project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Phillip Rubery</dc:creator>
  <cp:keywords/>
  <dc:description/>
  <cp:lastModifiedBy>Aynur Kadihasanoglu</cp:lastModifiedBy>
  <cp:revision>435</cp:revision>
  <cp:lastPrinted>2019-05-29T01:32:01Z</cp:lastPrinted>
  <dcterms:created xsi:type="dcterms:W3CDTF">2019-04-08T07:06:23Z</dcterms:created>
  <dcterms:modified xsi:type="dcterms:W3CDTF">2022-11-01T10:56:04Z</dcterms:modified>
  <cp:category/>
</cp:coreProperties>
</file>