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98"/>
    <p:restoredTop sz="94655"/>
  </p:normalViewPr>
  <p:slideViewPr>
    <p:cSldViewPr snapToGrid="0" snapToObjects="1">
      <p:cViewPr>
        <p:scale>
          <a:sx n="64" d="100"/>
          <a:sy n="64" d="100"/>
        </p:scale>
        <p:origin x="24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u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D6795-C348-004E-A803-68046B6E69B5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FF91F-1399-A945-AE52-E901EB68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6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D6795-C348-004E-A803-68046B6E69B5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FF91F-1399-A945-AE52-E901EB68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D6795-C348-004E-A803-68046B6E69B5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FF91F-1399-A945-AE52-E901EB68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2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D6795-C348-004E-A803-68046B6E69B5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FF91F-1399-A945-AE52-E901EB68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4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D6795-C348-004E-A803-68046B6E69B5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FF91F-1399-A945-AE52-E901EB68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5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D6795-C348-004E-A803-68046B6E69B5}" type="datetimeFigureOut">
              <a:rPr lang="en-US" smtClean="0"/>
              <a:t>8/24/16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FF91F-1399-A945-AE52-E901EB68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8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D6795-C348-004E-A803-68046B6E69B5}" type="datetimeFigureOut">
              <a:rPr lang="en-US" smtClean="0"/>
              <a:t>8/24/16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FF91F-1399-A945-AE52-E901EB68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0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D6795-C348-004E-A803-68046B6E69B5}" type="datetimeFigureOut">
              <a:rPr lang="en-US" smtClean="0"/>
              <a:t>8/24/16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FF91F-1399-A945-AE52-E901EB68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2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D6795-C348-004E-A803-68046B6E69B5}" type="datetimeFigureOut">
              <a:rPr lang="en-US" smtClean="0"/>
              <a:t>8/24/16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FF91F-1399-A945-AE52-E901EB68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10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D6795-C348-004E-A803-68046B6E69B5}" type="datetimeFigureOut">
              <a:rPr lang="en-US" smtClean="0"/>
              <a:t>8/24/16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FF91F-1399-A945-AE52-E901EB68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6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D6795-C348-004E-A803-68046B6E69B5}" type="datetimeFigureOut">
              <a:rPr lang="en-US" smtClean="0"/>
              <a:t>8/24/16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FF91F-1399-A945-AE52-E901EB68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4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66150"/>
            <a:ext cx="12192000" cy="393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Maldives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0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u="sng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Warning and CAP implementation in the Maldives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8253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Ibrahim </a:t>
            </a:r>
            <a:r>
              <a:rPr lang="en-US" dirty="0" err="1" smtClean="0"/>
              <a:t>Humaid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Maldives Meteorological Services</a:t>
            </a:r>
          </a:p>
          <a:p>
            <a:endParaRPr lang="en-US" dirty="0"/>
          </a:p>
          <a:p>
            <a:r>
              <a:rPr lang="en-US" dirty="0" smtClean="0"/>
              <a:t>Umar Fikry</a:t>
            </a:r>
          </a:p>
          <a:p>
            <a:r>
              <a:rPr lang="en-US" dirty="0" smtClean="0"/>
              <a:t>National Disaster Management Centre</a:t>
            </a:r>
          </a:p>
          <a:p>
            <a:endParaRPr lang="en-US" dirty="0"/>
          </a:p>
          <a:p>
            <a:r>
              <a:rPr lang="en-US" dirty="0" smtClean="0"/>
              <a:t>22 – 24 August 2016, AIT, Bangkok, Thailand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14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4" y="0"/>
            <a:ext cx="9720470" cy="6480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0261" y="2532270"/>
            <a:ext cx="2485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Thank You!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3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Maldives: 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576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Small island nation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Average 1m above sea level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Geographic dispersion islands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Population of </a:t>
            </a:r>
            <a:r>
              <a:rPr lang="en-US" dirty="0" err="1" smtClean="0"/>
              <a:t>approx</a:t>
            </a:r>
            <a:r>
              <a:rPr lang="en-US" dirty="0" smtClean="0"/>
              <a:t> 400,000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Narrow Economic base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708" y="1690688"/>
            <a:ext cx="6231535" cy="367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89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1544892"/>
            <a:ext cx="83058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/>
              <a:buAutoNum type="arabicPeriod"/>
            </a:pPr>
            <a:r>
              <a:rPr lang="en-US" dirty="0" smtClean="0"/>
              <a:t>Cyclones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 smtClean="0"/>
              <a:t>Storms(Thunderstorms)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 smtClean="0"/>
              <a:t>Swell &amp; Tidal Waves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 smtClean="0"/>
              <a:t>Strong Winds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 smtClean="0"/>
              <a:t>Flash Floods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 smtClean="0"/>
              <a:t>Earthquake &amp; Tsunami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 smtClean="0"/>
              <a:t>Urban Fire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 smtClean="0"/>
              <a:t>Maritime Incidents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 smtClean="0"/>
              <a:t>Tornado/Water spouts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12674" y="637768"/>
            <a:ext cx="1447800" cy="12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0548" y="696831"/>
            <a:ext cx="1828800" cy="126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://cosmicconvergence.org/wp-content/uploads/2012/06/lightning-at-dus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2113" y="2222627"/>
            <a:ext cx="1866900" cy="1400175"/>
          </a:xfrm>
          <a:prstGeom prst="rect">
            <a:avLst/>
          </a:prstGeom>
          <a:noFill/>
        </p:spPr>
      </p:pic>
      <p:pic>
        <p:nvPicPr>
          <p:cNvPr id="8" name="Picture 7" descr="http://www.dhivehiobserver.com/images1/flood_seawall_floo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71163" y="3876246"/>
            <a:ext cx="1828800" cy="1371601"/>
          </a:xfrm>
          <a:prstGeom prst="rect">
            <a:avLst/>
          </a:prstGeom>
          <a:noFill/>
        </p:spPr>
      </p:pic>
      <p:pic>
        <p:nvPicPr>
          <p:cNvPr id="9" name="Picture 8" descr="http://i1.haveeru.com.mv/p/2013/08/0_137560654037_new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548" y="3739748"/>
            <a:ext cx="1657350" cy="1166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i1.haveeru.com.mv/p/2010/09/2235_1303117921ff146099637605a2debcdf3630df591f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5002" y="5047219"/>
            <a:ext cx="2001642" cy="102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Users\hafiz\Desktop\Severa WX Report\Branch_collapse-650x39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632" y="2297267"/>
            <a:ext cx="1796716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90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345"/>
            <a:ext cx="10515600" cy="1325563"/>
          </a:xfrm>
        </p:spPr>
        <p:txBody>
          <a:bodyPr/>
          <a:lstStyle/>
          <a:p>
            <a:r>
              <a:rPr lang="en-US" dirty="0" smtClean="0"/>
              <a:t>Weather Alerts and work flow</a:t>
            </a:r>
            <a:endParaRPr lang="en-US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4393096" y="1371600"/>
            <a:ext cx="3581400" cy="9906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1400" b="1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400" b="1" dirty="0" smtClean="0">
                <a:solidFill>
                  <a:srgbClr val="000000"/>
                </a:solidFill>
              </a:rPr>
              <a:t>Alert Message from Maldives Meteorological Service ( MMS )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802296" y="3306762"/>
            <a:ext cx="1295400" cy="84137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" pitchFamily="34" charset="0"/>
                <a:cs typeface="Arial" pitchFamily="34" charset="0"/>
              </a:rPr>
              <a:t>TVM</a:t>
            </a:r>
          </a:p>
          <a:p>
            <a:pPr algn="ctr">
              <a:spcAft>
                <a:spcPts val="1000"/>
              </a:spcAft>
              <a:defRPr/>
            </a:pPr>
            <a:r>
              <a:rPr 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" pitchFamily="34" charset="0"/>
                <a:cs typeface="Arial" pitchFamily="34" charset="0"/>
              </a:rPr>
              <a:t>Hotline</a:t>
            </a:r>
            <a:endParaRPr lang="en-US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326296" y="3306762"/>
            <a:ext cx="1227138" cy="83026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" pitchFamily="34" charset="0"/>
                <a:cs typeface="Arial" pitchFamily="34" charset="0"/>
              </a:rPr>
              <a:t>VOM</a:t>
            </a:r>
          </a:p>
          <a:p>
            <a:pPr algn="ctr">
              <a:spcAft>
                <a:spcPts val="1000"/>
              </a:spcAft>
              <a:defRPr/>
            </a:pPr>
            <a:r>
              <a:rPr 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" pitchFamily="34" charset="0"/>
                <a:cs typeface="Arial" pitchFamily="34" charset="0"/>
              </a:rPr>
              <a:t>Hotline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774096" y="3306762"/>
            <a:ext cx="1295400" cy="84137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" pitchFamily="34" charset="0"/>
                <a:cs typeface="Arial" pitchFamily="34" charset="0"/>
              </a:rPr>
              <a:t>NDMC</a:t>
            </a:r>
          </a:p>
          <a:p>
            <a:pPr algn="ctr">
              <a:spcAft>
                <a:spcPts val="1000"/>
              </a:spcAft>
              <a:defRPr/>
            </a:pPr>
            <a:r>
              <a:rPr 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" pitchFamily="34" charset="0"/>
                <a:cs typeface="Arial" pitchFamily="34" charset="0"/>
              </a:rPr>
              <a:t>Hotline</a:t>
            </a:r>
          </a:p>
          <a:p>
            <a:pPr algn="ctr">
              <a:spcAft>
                <a:spcPts val="1000"/>
              </a:spcAft>
              <a:defRPr/>
            </a:pPr>
            <a:endParaRPr lang="en-US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algn="ctr">
              <a:spcAft>
                <a:spcPts val="1000"/>
              </a:spcAft>
              <a:defRPr/>
            </a:pPr>
            <a:endParaRPr lang="en-US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7669696" y="3306762"/>
            <a:ext cx="1295400" cy="84137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" pitchFamily="34" charset="0"/>
                <a:cs typeface="Arial" pitchFamily="34" charset="0"/>
              </a:rPr>
              <a:t>MPS</a:t>
            </a:r>
          </a:p>
          <a:p>
            <a:pPr algn="ctr">
              <a:spcAft>
                <a:spcPts val="1000"/>
              </a:spcAft>
              <a:defRPr/>
            </a:pPr>
            <a:r>
              <a:rPr 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" pitchFamily="34" charset="0"/>
                <a:cs typeface="Arial" pitchFamily="34" charset="0"/>
              </a:rPr>
              <a:t>Hotline</a:t>
            </a:r>
          </a:p>
          <a:p>
            <a:pPr algn="ctr">
              <a:spcAft>
                <a:spcPts val="1000"/>
              </a:spcAft>
              <a:defRPr/>
            </a:pPr>
            <a:endParaRPr lang="en-US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9041296" y="3306762"/>
            <a:ext cx="1524000" cy="111283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" pitchFamily="34" charset="0"/>
                <a:cs typeface="Arial" pitchFamily="34" charset="0"/>
              </a:rPr>
              <a:t>SMS </a:t>
            </a:r>
          </a:p>
          <a:p>
            <a:pPr algn="ctr">
              <a:spcAft>
                <a:spcPts val="1000"/>
              </a:spcAft>
              <a:defRPr/>
            </a:pPr>
            <a:r>
              <a:rPr 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" pitchFamily="34" charset="0"/>
                <a:cs typeface="Arial" pitchFamily="34" charset="0"/>
              </a:rPr>
              <a:t>Concerned authorities and focal points</a:t>
            </a:r>
            <a:endParaRPr lang="en-US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AutoShape 8"/>
          <p:cNvCxnSpPr>
            <a:cxnSpLocks noChangeShapeType="1"/>
          </p:cNvCxnSpPr>
          <p:nvPr/>
        </p:nvCxnSpPr>
        <p:spPr bwMode="auto">
          <a:xfrm>
            <a:off x="2488096" y="2925762"/>
            <a:ext cx="72390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" name="AutoShape 10"/>
          <p:cNvCxnSpPr>
            <a:cxnSpLocks noChangeShapeType="1"/>
          </p:cNvCxnSpPr>
          <p:nvPr/>
        </p:nvCxnSpPr>
        <p:spPr bwMode="auto">
          <a:xfrm>
            <a:off x="2488096" y="2925762"/>
            <a:ext cx="0" cy="4476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" name="AutoShape 11"/>
          <p:cNvCxnSpPr>
            <a:cxnSpLocks noChangeShapeType="1"/>
          </p:cNvCxnSpPr>
          <p:nvPr/>
        </p:nvCxnSpPr>
        <p:spPr bwMode="auto">
          <a:xfrm>
            <a:off x="3935896" y="2925762"/>
            <a:ext cx="0" cy="4476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" name="AutoShape 12"/>
          <p:cNvCxnSpPr>
            <a:cxnSpLocks noChangeShapeType="1"/>
          </p:cNvCxnSpPr>
          <p:nvPr/>
        </p:nvCxnSpPr>
        <p:spPr bwMode="auto">
          <a:xfrm>
            <a:off x="5383696" y="2925762"/>
            <a:ext cx="0" cy="4476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" name="AutoShape 14"/>
          <p:cNvCxnSpPr>
            <a:cxnSpLocks noChangeShapeType="1"/>
          </p:cNvCxnSpPr>
          <p:nvPr/>
        </p:nvCxnSpPr>
        <p:spPr bwMode="auto">
          <a:xfrm>
            <a:off x="8355496" y="2925762"/>
            <a:ext cx="0" cy="4476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" name="AutoShape 15"/>
          <p:cNvCxnSpPr>
            <a:cxnSpLocks noChangeShapeType="1"/>
          </p:cNvCxnSpPr>
          <p:nvPr/>
        </p:nvCxnSpPr>
        <p:spPr bwMode="auto">
          <a:xfrm>
            <a:off x="9727096" y="2925762"/>
            <a:ext cx="0" cy="4476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6" name="AutoShape 38"/>
          <p:cNvSpPr>
            <a:spLocks noChangeArrowheads="1"/>
          </p:cNvSpPr>
          <p:nvPr/>
        </p:nvSpPr>
        <p:spPr bwMode="auto">
          <a:xfrm>
            <a:off x="6221896" y="3306762"/>
            <a:ext cx="1295400" cy="84137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MNDF</a:t>
            </a:r>
          </a:p>
          <a:p>
            <a:pPr algn="ctr"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Hotline</a:t>
            </a:r>
          </a:p>
          <a:p>
            <a:endParaRPr lang="en-US" dirty="0"/>
          </a:p>
        </p:txBody>
      </p:sp>
      <p:cxnSp>
        <p:nvCxnSpPr>
          <p:cNvPr id="17" name="AutoShape 13"/>
          <p:cNvCxnSpPr>
            <a:cxnSpLocks noChangeShapeType="1"/>
          </p:cNvCxnSpPr>
          <p:nvPr/>
        </p:nvCxnSpPr>
        <p:spPr bwMode="auto">
          <a:xfrm>
            <a:off x="6831496" y="2925762"/>
            <a:ext cx="0" cy="4476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" name="Cloud Callout 17"/>
          <p:cNvSpPr/>
          <p:nvPr/>
        </p:nvSpPr>
        <p:spPr>
          <a:xfrm>
            <a:off x="1649896" y="4953000"/>
            <a:ext cx="3124200" cy="1219200"/>
          </a:xfrm>
          <a:prstGeom prst="cloud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Pass the message to the public via TV and radio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4659796" y="4889500"/>
            <a:ext cx="3429000" cy="1524000"/>
          </a:xfrm>
          <a:prstGeom prst="cloud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Pass the message to the concerned Authorities.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Take necessary action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8088796" y="4742204"/>
            <a:ext cx="3124200" cy="1752600"/>
          </a:xfrm>
          <a:prstGeom prst="cloud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Pass the message to the concerned sectors within their responsible organization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1" name="AutoShape 13"/>
          <p:cNvCxnSpPr>
            <a:cxnSpLocks noChangeShapeType="1"/>
          </p:cNvCxnSpPr>
          <p:nvPr/>
        </p:nvCxnSpPr>
        <p:spPr bwMode="auto">
          <a:xfrm rot="5400000">
            <a:off x="5765490" y="2667000"/>
            <a:ext cx="608806" cy="7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10"/>
          <p:cNvCxnSpPr>
            <a:cxnSpLocks noChangeShapeType="1"/>
          </p:cNvCxnSpPr>
          <p:nvPr/>
        </p:nvCxnSpPr>
        <p:spPr bwMode="auto">
          <a:xfrm rot="16200000" flipH="1">
            <a:off x="2068996" y="4457700"/>
            <a:ext cx="990600" cy="3048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23" name="AutoShape 10"/>
          <p:cNvCxnSpPr>
            <a:cxnSpLocks noChangeShapeType="1"/>
            <a:stCxn id="8" idx="2"/>
          </p:cNvCxnSpPr>
          <p:nvPr/>
        </p:nvCxnSpPr>
        <p:spPr bwMode="auto">
          <a:xfrm rot="5400000">
            <a:off x="3263194" y="4276328"/>
            <a:ext cx="815975" cy="537369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24" name="AutoShape 10"/>
          <p:cNvCxnSpPr>
            <a:cxnSpLocks noChangeShapeType="1"/>
          </p:cNvCxnSpPr>
          <p:nvPr/>
        </p:nvCxnSpPr>
        <p:spPr bwMode="auto">
          <a:xfrm>
            <a:off x="5383696" y="4114800"/>
            <a:ext cx="268685" cy="9906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25" name="AutoShape 10"/>
          <p:cNvCxnSpPr>
            <a:cxnSpLocks noChangeShapeType="1"/>
          </p:cNvCxnSpPr>
          <p:nvPr/>
        </p:nvCxnSpPr>
        <p:spPr bwMode="auto">
          <a:xfrm flipH="1">
            <a:off x="6221896" y="4114800"/>
            <a:ext cx="609600" cy="8475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26" name="AutoShape 10"/>
          <p:cNvCxnSpPr>
            <a:cxnSpLocks noChangeShapeType="1"/>
          </p:cNvCxnSpPr>
          <p:nvPr/>
        </p:nvCxnSpPr>
        <p:spPr bwMode="auto">
          <a:xfrm flipH="1">
            <a:off x="6983896" y="4114800"/>
            <a:ext cx="1143000" cy="8475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27" name="AutoShape 10"/>
          <p:cNvCxnSpPr>
            <a:cxnSpLocks noChangeShapeType="1"/>
          </p:cNvCxnSpPr>
          <p:nvPr/>
        </p:nvCxnSpPr>
        <p:spPr bwMode="auto">
          <a:xfrm>
            <a:off x="9727096" y="4419600"/>
            <a:ext cx="0" cy="4699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</p:cxnSp>
      <p:sp>
        <p:nvSpPr>
          <p:cNvPr id="28" name="Rectangle 27"/>
          <p:cNvSpPr/>
          <p:nvPr/>
        </p:nvSpPr>
        <p:spPr>
          <a:xfrm>
            <a:off x="1649896" y="1371600"/>
            <a:ext cx="243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Weather</a:t>
            </a:r>
            <a:r>
              <a:rPr lang="en-US" sz="2000" b="1" dirty="0" smtClean="0"/>
              <a:t> </a:t>
            </a:r>
            <a:r>
              <a:rPr lang="en-US" sz="2000" b="1" dirty="0" smtClean="0"/>
              <a:t>advisories and warnings flow chart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401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and Disaster Alerting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598" y="2604053"/>
            <a:ext cx="234563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Met Alert from MMS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28051" y="2604053"/>
            <a:ext cx="234563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NDMC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98294" y="1869076"/>
            <a:ext cx="234563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Media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98294" y="2604053"/>
            <a:ext cx="234563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Island Focal Points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98293" y="3392902"/>
            <a:ext cx="234563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First Responders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3"/>
            <a:endCxn id="5" idx="1"/>
          </p:cNvCxnSpPr>
          <p:nvPr/>
        </p:nvCxnSpPr>
        <p:spPr>
          <a:xfrm>
            <a:off x="3717233" y="2788719"/>
            <a:ext cx="41081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513443" y="2788719"/>
            <a:ext cx="12854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513442" y="2053742"/>
            <a:ext cx="1285462" cy="7142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539944" y="2744065"/>
            <a:ext cx="1258959" cy="8335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71598" y="5062332"/>
            <a:ext cx="234563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Island Focal Points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18990" y="5068094"/>
            <a:ext cx="234563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NDMC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898292" y="4490933"/>
            <a:ext cx="234563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First Responders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98291" y="5669513"/>
            <a:ext cx="234563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National Stakeholders</a:t>
            </a:r>
            <a:endParaRPr lang="en-US" dirty="0"/>
          </a:p>
        </p:txBody>
      </p:sp>
      <p:cxnSp>
        <p:nvCxnSpPr>
          <p:cNvPr id="21" name="Straight Arrow Connector 20"/>
          <p:cNvCxnSpPr>
            <a:endCxn id="18" idx="1"/>
          </p:cNvCxnSpPr>
          <p:nvPr/>
        </p:nvCxnSpPr>
        <p:spPr>
          <a:xfrm>
            <a:off x="3717233" y="5246998"/>
            <a:ext cx="801757" cy="57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9" idx="1"/>
          </p:cNvCxnSpPr>
          <p:nvPr/>
        </p:nvCxnSpPr>
        <p:spPr>
          <a:xfrm flipV="1">
            <a:off x="6864625" y="4675599"/>
            <a:ext cx="1033667" cy="5713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0" idx="1"/>
          </p:cNvCxnSpPr>
          <p:nvPr/>
        </p:nvCxnSpPr>
        <p:spPr>
          <a:xfrm>
            <a:off x="6864625" y="5223320"/>
            <a:ext cx="1033666" cy="6308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71596" y="1687549"/>
            <a:ext cx="2557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Alerting work flow</a:t>
            </a:r>
            <a:endParaRPr lang="en-US" sz="2400" b="1" u="sng" dirty="0"/>
          </a:p>
        </p:txBody>
      </p:sp>
      <p:sp>
        <p:nvSpPr>
          <p:cNvPr id="29" name="TextBox 28"/>
          <p:cNvSpPr txBox="1"/>
          <p:nvPr/>
        </p:nvSpPr>
        <p:spPr>
          <a:xfrm>
            <a:off x="1265635" y="3972210"/>
            <a:ext cx="3933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Hazard Monitoring work flow</a:t>
            </a:r>
            <a:endParaRPr lang="en-US" sz="24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7898291" y="5104277"/>
            <a:ext cx="234563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Media 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864625" y="5246998"/>
            <a:ext cx="103366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65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24670" cy="4351338"/>
          </a:xfrm>
        </p:spPr>
        <p:txBody>
          <a:bodyPr/>
          <a:lstStyle/>
          <a:p>
            <a:r>
              <a:rPr lang="en-US" dirty="0" smtClean="0"/>
              <a:t>Relay weather alerts</a:t>
            </a:r>
          </a:p>
          <a:p>
            <a:r>
              <a:rPr lang="en-US" dirty="0" smtClean="0"/>
              <a:t>Issue emergency advisories to inform public of safety steps</a:t>
            </a:r>
          </a:p>
          <a:p>
            <a:r>
              <a:rPr lang="en-US" dirty="0" smtClean="0"/>
              <a:t>Provide updates to media</a:t>
            </a:r>
          </a:p>
          <a:p>
            <a:r>
              <a:rPr lang="en-US" dirty="0" smtClean="0"/>
              <a:t>Update first responders</a:t>
            </a:r>
          </a:p>
          <a:p>
            <a:pPr lvl="1"/>
            <a:r>
              <a:rPr lang="en-US" dirty="0" smtClean="0"/>
              <a:t>Defense Force(primary responder)</a:t>
            </a:r>
          </a:p>
          <a:p>
            <a:pPr lvl="1"/>
            <a:r>
              <a:rPr lang="en-US" dirty="0" smtClean="0"/>
              <a:t>Police</a:t>
            </a:r>
          </a:p>
          <a:p>
            <a:pPr lvl="1"/>
            <a:r>
              <a:rPr lang="en-US" dirty="0" smtClean="0"/>
              <a:t>Red Crescent</a:t>
            </a:r>
          </a:p>
          <a:p>
            <a:pPr lvl="1"/>
            <a:r>
              <a:rPr lang="en-US" dirty="0" smtClean="0"/>
              <a:t>Island level volunteers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26" y="692564"/>
            <a:ext cx="3915240" cy="2599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926" y="3753941"/>
            <a:ext cx="4071533" cy="22838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97926" y="3276277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Annual floods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99266" y="6039494"/>
            <a:ext cx="126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Urban Fires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11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implementation through SAMBRO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16358"/>
          </a:xfrm>
        </p:spPr>
        <p:txBody>
          <a:bodyPr/>
          <a:lstStyle/>
          <a:p>
            <a:r>
              <a:rPr lang="en-US" dirty="0" smtClean="0"/>
              <a:t>CAP implementation support by UN ESCAP through AIT</a:t>
            </a:r>
          </a:p>
          <a:p>
            <a:r>
              <a:rPr lang="en-US" dirty="0" smtClean="0"/>
              <a:t>CAP implementation is done using </a:t>
            </a:r>
            <a:r>
              <a:rPr lang="en-US" dirty="0" err="1" smtClean="0"/>
              <a:t>Sahana’s</a:t>
            </a:r>
            <a:r>
              <a:rPr lang="en-US" dirty="0" smtClean="0"/>
              <a:t> SAMBRO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80"/>
          <a:stretch/>
        </p:blipFill>
        <p:spPr>
          <a:xfrm>
            <a:off x="1066800" y="2941983"/>
            <a:ext cx="10058400" cy="345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3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CAP and SAMBRO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Standardizes the process</a:t>
            </a:r>
          </a:p>
          <a:p>
            <a:pPr lvl="1"/>
            <a:r>
              <a:rPr lang="en-US" dirty="0" smtClean="0"/>
              <a:t>Currently we use word documents</a:t>
            </a:r>
          </a:p>
          <a:p>
            <a:pPr lvl="1"/>
            <a:r>
              <a:rPr lang="en-US" dirty="0" smtClean="0"/>
              <a:t>SAMBRO has pre built templates</a:t>
            </a:r>
          </a:p>
          <a:p>
            <a:r>
              <a:rPr lang="en-US" dirty="0" smtClean="0"/>
              <a:t>Automatic dissemination of messages</a:t>
            </a:r>
          </a:p>
          <a:p>
            <a:r>
              <a:rPr lang="en-US" dirty="0" smtClean="0"/>
              <a:t>Provides a hub for situation awareness for everyone</a:t>
            </a:r>
          </a:p>
          <a:p>
            <a:r>
              <a:rPr lang="en-US" dirty="0" smtClean="0"/>
              <a:t>Pathway to the future</a:t>
            </a:r>
          </a:p>
          <a:p>
            <a:pPr lvl="1"/>
            <a:r>
              <a:rPr lang="en-US" dirty="0" smtClean="0"/>
              <a:t>Wider reach and scope</a:t>
            </a:r>
          </a:p>
          <a:p>
            <a:pPr lvl="1"/>
            <a:r>
              <a:rPr lang="en-US" dirty="0" smtClean="0"/>
              <a:t>Siren systems</a:t>
            </a:r>
          </a:p>
          <a:p>
            <a:pPr lvl="1"/>
            <a:r>
              <a:rPr lang="en-US" dirty="0" smtClean="0"/>
              <a:t>Information dissemination by 3</a:t>
            </a:r>
            <a:r>
              <a:rPr lang="en-US" baseline="30000" dirty="0" smtClean="0"/>
              <a:t>rd</a:t>
            </a:r>
            <a:r>
              <a:rPr lang="en-US" dirty="0" smtClean="0"/>
              <a:t> parties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90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SAMBRO Server is installed and ready</a:t>
            </a:r>
          </a:p>
          <a:p>
            <a:r>
              <a:rPr lang="en-US" dirty="0" smtClean="0"/>
              <a:t>Training to key staff has been provided</a:t>
            </a:r>
          </a:p>
          <a:p>
            <a:r>
              <a:rPr lang="en-US" dirty="0" smtClean="0"/>
              <a:t>Templates have been inputted into SAMBRO</a:t>
            </a:r>
          </a:p>
          <a:p>
            <a:r>
              <a:rPr lang="en-US" dirty="0" smtClean="0"/>
              <a:t>Data entry of focal points on going (500+ focal points from national and island level)</a:t>
            </a:r>
          </a:p>
          <a:p>
            <a:r>
              <a:rPr lang="en-US" dirty="0" smtClean="0"/>
              <a:t>The system would be officially launched in October</a:t>
            </a:r>
          </a:p>
          <a:p>
            <a:r>
              <a:rPr lang="en-US" dirty="0" smtClean="0"/>
              <a:t>In the coming NDMC would engage with other agencies(such as fire and rescue services) to implement CAP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83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341</Words>
  <Application>Microsoft Macintosh PowerPoint</Application>
  <PresentationFormat>Widescreen</PresentationFormat>
  <Paragraphs>89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Early Warning and CAP implementation in the Maldives</vt:lpstr>
      <vt:lpstr>Maldives: Snapshot</vt:lpstr>
      <vt:lpstr>Hazard</vt:lpstr>
      <vt:lpstr>Weather Alerts and work flow</vt:lpstr>
      <vt:lpstr>Emergency and Disaster Alerting </vt:lpstr>
      <vt:lpstr>What does this mean?</vt:lpstr>
      <vt:lpstr>CAP implementation through SAMBRO</vt:lpstr>
      <vt:lpstr>Advantages of CAP and SAMBRO</vt:lpstr>
      <vt:lpstr>Current Status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Warning and CAP implementation in the Maldives</dc:title>
  <dc:creator>Umar Fikry</dc:creator>
  <cp:lastModifiedBy>Umar Fikry</cp:lastModifiedBy>
  <cp:revision>11</cp:revision>
  <dcterms:created xsi:type="dcterms:W3CDTF">2016-08-24T01:57:13Z</dcterms:created>
  <dcterms:modified xsi:type="dcterms:W3CDTF">2016-08-24T03:13:09Z</dcterms:modified>
</cp:coreProperties>
</file>