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4" r:id="rId3"/>
    <p:sldId id="281" r:id="rId4"/>
    <p:sldId id="282" r:id="rId5"/>
    <p:sldId id="265" r:id="rId6"/>
    <p:sldId id="266" r:id="rId7"/>
    <p:sldId id="285" r:id="rId8"/>
    <p:sldId id="288" r:id="rId9"/>
    <p:sldId id="268" r:id="rId10"/>
    <p:sldId id="269" r:id="rId11"/>
    <p:sldId id="270" r:id="rId12"/>
    <p:sldId id="286" r:id="rId13"/>
    <p:sldId id="272" r:id="rId14"/>
    <p:sldId id="273" r:id="rId15"/>
    <p:sldId id="274" r:id="rId16"/>
    <p:sldId id="275" r:id="rId17"/>
    <p:sldId id="278" r:id="rId18"/>
    <p:sldId id="279" r:id="rId19"/>
    <p:sldId id="280" r:id="rId20"/>
    <p:sldId id="287" r:id="rId21"/>
    <p:sldId id="25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0888" autoAdjust="0"/>
  </p:normalViewPr>
  <p:slideViewPr>
    <p:cSldViewPr snapToGrid="0" snapToObjects="1">
      <p:cViewPr>
        <p:scale>
          <a:sx n="100" d="100"/>
          <a:sy n="100" d="100"/>
        </p:scale>
        <p:origin x="-1308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57A40-FEFD-445B-A9E7-F5FCF8EE7E3A}" type="datetimeFigureOut">
              <a:rPr lang="en-GB" smtClean="0"/>
              <a:t>18/08/2016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A297E-A5CB-402C-B95E-D45C54E82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12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A297E-A5CB-402C-B95E-D45C54E828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4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02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5FAF4E-FD57-47A1-AC1A-D4710AF44D6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12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AA046F-A713-4357-8A75-789CECAA69E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43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3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5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0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9AF2F-52C6-9B46-B8B2-0579234AE6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4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AF2F-52C6-9B46-B8B2-0579234AE6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mo2016_powerpoint_standard_v2-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694"/>
            <a:ext cx="198882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ublic.wmo.int/en/our-mandate/weather/weather-foreca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mo.int/pages/prog/amp/pwsp/CAPJumpStart_en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y.wmo.int/pmb_ged/wmo-td_1556_en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o2016_powerpoint_standard_v2_dar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7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50020"/>
            <a:ext cx="8229600" cy="1840813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Common Alerting Protocol</a:t>
            </a:r>
          </a:p>
          <a:p>
            <a:r>
              <a:rPr lang="en-US" sz="4800" dirty="0">
                <a:solidFill>
                  <a:schemeClr val="bg1"/>
                </a:solidFill>
              </a:rPr>
              <a:t>(CAP</a:t>
            </a:r>
            <a:r>
              <a:rPr lang="en-US" sz="4800" dirty="0" smtClean="0">
                <a:solidFill>
                  <a:schemeClr val="bg1"/>
                </a:solidFill>
              </a:rPr>
              <a:t>) in WMO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3574" y="4709958"/>
            <a:ext cx="6219825" cy="830997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W.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Muchemi</a:t>
            </a:r>
            <a:endParaRPr 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Weather Services Programme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2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7801" r="21923"/>
          <a:stretch/>
        </p:blipFill>
        <p:spPr bwMode="auto">
          <a:xfrm>
            <a:off x="2724150" y="180974"/>
            <a:ext cx="6334125" cy="643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47750"/>
            <a:ext cx="2409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Example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The Register page for the Meteorological Service of New Zealand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05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WMO </a:t>
            </a:r>
            <a:r>
              <a:rPr lang="fr-CH" dirty="0" err="1" smtClean="0"/>
              <a:t>Alert</a:t>
            </a:r>
            <a:r>
              <a:rPr lang="fr-CH" dirty="0" smtClean="0"/>
              <a:t> Hub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400424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WMO working with NOAA to develop an alert hub for free service to all alerts from Members</a:t>
            </a:r>
          </a:p>
          <a:p>
            <a:r>
              <a:rPr lang="en-US" sz="2400" dirty="0" smtClean="0"/>
              <a:t>Hub planned to provide one-stop platform for alerts provided by authorized agencies/institutions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t="20372" r="24759" b="30363"/>
          <a:stretch/>
        </p:blipFill>
        <p:spPr bwMode="auto">
          <a:xfrm>
            <a:off x="3857625" y="1600200"/>
            <a:ext cx="5148261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0025" y="4558040"/>
            <a:ext cx="49958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b="1" i="1" dirty="0" err="1" smtClean="0"/>
              <a:t>Courtesy</a:t>
            </a:r>
            <a:r>
              <a:rPr lang="fr-CH" sz="1100" i="1" dirty="0" smtClean="0"/>
              <a:t>: Eliot </a:t>
            </a:r>
            <a:r>
              <a:rPr lang="fr-CH" sz="1100" i="1" dirty="0"/>
              <a:t>C</a:t>
            </a:r>
            <a:r>
              <a:rPr lang="fr-CH" sz="1100" i="1" dirty="0" smtClean="0"/>
              <a:t>hristian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2715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The WMO </a:t>
            </a:r>
            <a:r>
              <a:rPr lang="fr-CH" dirty="0" err="1" smtClean="0"/>
              <a:t>Alert</a:t>
            </a:r>
            <a:r>
              <a:rPr lang="fr-CH" dirty="0" smtClean="0"/>
              <a:t> Hub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4514851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Secretariat coordinating with Commission for Basic Systems (CBS) Expert Team on Products Innovation and Improvement (ET-SPII) and </a:t>
            </a:r>
            <a:r>
              <a:rPr lang="en-US" sz="2400" dirty="0"/>
              <a:t>National Oceanic and Atmospheric Administration (NOAA), </a:t>
            </a:r>
            <a:r>
              <a:rPr lang="en-US" sz="2400" dirty="0" smtClean="0"/>
              <a:t>USA in the development of the Hub</a:t>
            </a:r>
          </a:p>
          <a:p>
            <a:endParaRPr lang="en-US" sz="2400" dirty="0" smtClean="0"/>
          </a:p>
          <a:p>
            <a:r>
              <a:rPr lang="en-US" sz="2400" dirty="0" smtClean="0"/>
              <a:t>ET/SPII </a:t>
            </a:r>
            <a:r>
              <a:rPr lang="en-US" sz="2400" dirty="0" smtClean="0"/>
              <a:t>also discussed </a:t>
            </a:r>
            <a:r>
              <a:rPr lang="en-US" sz="2400" dirty="0" smtClean="0"/>
              <a:t>displaying CAP messages on WWIS and SWIC Websites</a:t>
            </a:r>
            <a:endParaRPr lang="en-US" sz="2400" dirty="0"/>
          </a:p>
        </p:txBody>
      </p:sp>
      <p:pic>
        <p:nvPicPr>
          <p:cNvPr id="2050" name="Picture 2" descr="\\INTERNAL.WMO.INT\UserData\Redirected\smuchemi\Downloads\IMAG2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2" y="1795263"/>
            <a:ext cx="4127096" cy="232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8250" y="4127945"/>
            <a:ext cx="4095750" cy="369332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Meeting of ET/SPII,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xeter UK, July 2016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4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3600" b="1" dirty="0" smtClean="0">
                <a:latin typeface="Calibri Light" panose="020F0302020204030204" pitchFamily="34" charset="0"/>
              </a:rPr>
              <a:t>Participation of </a:t>
            </a:r>
            <a:r>
              <a:rPr lang="fr-CH" sz="3600" b="1" dirty="0" err="1" smtClean="0">
                <a:latin typeface="Calibri Light" panose="020F0302020204030204" pitchFamily="34" charset="0"/>
              </a:rPr>
              <a:t>Members</a:t>
            </a:r>
            <a:r>
              <a:rPr lang="fr-CH" sz="3600" b="1" dirty="0" smtClean="0">
                <a:latin typeface="Calibri Light" panose="020F0302020204030204" pitchFamily="34" charset="0"/>
              </a:rPr>
              <a:t> in WWIS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066800"/>
            <a:ext cx="8713788" cy="4897437"/>
          </a:xfrm>
        </p:spPr>
        <p:txBody>
          <a:bodyPr>
            <a:normAutofit/>
          </a:bodyPr>
          <a:lstStyle/>
          <a:p>
            <a:endParaRPr lang="en-US" sz="2400" dirty="0" smtClean="0">
              <a:latin typeface="Calibri Light" panose="020F0302020204030204" pitchFamily="34" charset="0"/>
            </a:endParaRPr>
          </a:p>
          <a:p>
            <a:r>
              <a:rPr lang="en-US" sz="2400" dirty="0" smtClean="0">
                <a:latin typeface="Calibri Light" panose="020F0302020204030204" pitchFamily="34" charset="0"/>
              </a:rPr>
              <a:t>166 Members providing  weather and climatological information for 1870 cities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Page views: 1.67billion in latest 5 years, </a:t>
            </a:r>
            <a:r>
              <a:rPr lang="en-US" sz="2400" dirty="0" smtClean="0">
                <a:latin typeface="Calibri Light" panose="020F0302020204030204" pitchFamily="34" charset="0"/>
              </a:rPr>
              <a:t>50 million </a:t>
            </a:r>
            <a:r>
              <a:rPr lang="en-US" sz="2400" dirty="0">
                <a:latin typeface="Calibri Light" panose="020F0302020204030204" pitchFamily="34" charset="0"/>
              </a:rPr>
              <a:t>so far for 2016</a:t>
            </a:r>
            <a:endParaRPr lang="en-US" sz="2400" dirty="0" smtClean="0">
              <a:latin typeface="Calibri Light" panose="020F0302020204030204" pitchFamily="34" charset="0"/>
            </a:endParaRPr>
          </a:p>
          <a:p>
            <a:pPr lvl="1"/>
            <a:endParaRPr lang="en-US" sz="2400" noProof="0" dirty="0" smtClean="0">
              <a:latin typeface="Calibri Light" panose="020F0302020204030204" pitchFamily="34" charset="0"/>
            </a:endParaRPr>
          </a:p>
          <a:p>
            <a:endParaRPr lang="fr-CH" sz="2400" dirty="0" smtClean="0">
              <a:latin typeface="Calibri Light" panose="020F0302020204030204" pitchFamily="34" charset="0"/>
            </a:endParaRPr>
          </a:p>
          <a:p>
            <a:endParaRPr lang="en-US" sz="2400" dirty="0">
              <a:latin typeface="Calibri Light" panose="020F0302020204030204" pitchFamily="34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46100" r="40570" b="9511"/>
          <a:stretch/>
        </p:blipFill>
        <p:spPr bwMode="auto">
          <a:xfrm>
            <a:off x="3713574" y="3028950"/>
            <a:ext cx="4783430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noProof="0" dirty="0" smtClean="0">
                <a:latin typeface="Calibri Light" panose="020F0302020204030204" pitchFamily="34" charset="0"/>
              </a:rPr>
              <a:t/>
            </a:r>
            <a:br>
              <a:rPr lang="en-US" sz="4400" noProof="0" dirty="0" smtClean="0">
                <a:latin typeface="Calibri Light" panose="020F0302020204030204" pitchFamily="34" charset="0"/>
              </a:rPr>
            </a:br>
            <a:r>
              <a:rPr lang="en-US" sz="3600" b="1" noProof="0" dirty="0" smtClean="0">
                <a:latin typeface="Calibri Light" panose="020F0302020204030204" pitchFamily="34" charset="0"/>
              </a:rPr>
              <a:t>WWIS available in Eleven Languages</a:t>
            </a:r>
            <a:r>
              <a:rPr lang="en-US" sz="4400" noProof="0" dirty="0" smtClean="0">
                <a:latin typeface="Calibri Light" panose="020F0302020204030204" pitchFamily="34" charset="0"/>
              </a:rPr>
              <a:t/>
            </a:r>
            <a:br>
              <a:rPr lang="en-US" sz="4400" noProof="0" dirty="0" smtClean="0">
                <a:latin typeface="Calibri Light" panose="020F0302020204030204" pitchFamily="34" charset="0"/>
              </a:rPr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513"/>
            <a:ext cx="2743200" cy="4897437"/>
          </a:xfrm>
        </p:spPr>
        <p:txBody>
          <a:bodyPr/>
          <a:lstStyle/>
          <a:p>
            <a:r>
              <a:rPr lang="en-US" sz="2400" noProof="0" dirty="0" smtClean="0">
                <a:latin typeface="Calibri Light" panose="020F0302020204030204" pitchFamily="34" charset="0"/>
              </a:rPr>
              <a:t>Arabic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Chinese 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English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French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German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Italian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Korean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Polish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Portuguese 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Russian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Spanish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7" name="Picture 6" descr="M:\My Documents\Downloads\IMG_1982.JPG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30893" r="13016" b="15179"/>
          <a:stretch/>
        </p:blipFill>
        <p:spPr bwMode="auto">
          <a:xfrm>
            <a:off x="2725057" y="1219200"/>
            <a:ext cx="6036097" cy="34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25057" y="4495800"/>
            <a:ext cx="6036097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400" dirty="0" smtClean="0">
                <a:solidFill>
                  <a:srgbClr val="00B0F0"/>
                </a:solidFill>
              </a:rPr>
              <a:t>The 5th Meeting of WWIS </a:t>
            </a:r>
            <a:r>
              <a:rPr lang="fr-CH" sz="2400" dirty="0" err="1" smtClean="0">
                <a:solidFill>
                  <a:srgbClr val="00B0F0"/>
                </a:solidFill>
              </a:rPr>
              <a:t>Language</a:t>
            </a:r>
            <a:r>
              <a:rPr lang="fr-CH" sz="2400" dirty="0" smtClean="0">
                <a:solidFill>
                  <a:srgbClr val="00B0F0"/>
                </a:solidFill>
              </a:rPr>
              <a:t> Hosts (</a:t>
            </a:r>
            <a:r>
              <a:rPr lang="fr-CH" sz="2400" dirty="0" err="1" smtClean="0">
                <a:solidFill>
                  <a:srgbClr val="00B0F0"/>
                </a:solidFill>
              </a:rPr>
              <a:t>Lisbon</a:t>
            </a:r>
            <a:r>
              <a:rPr lang="fr-CH" sz="2400" dirty="0" smtClean="0">
                <a:solidFill>
                  <a:srgbClr val="00B0F0"/>
                </a:solidFill>
              </a:rPr>
              <a:t>, Portugal, 2015)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3600" b="1" noProof="0" dirty="0" smtClean="0">
                <a:latin typeface="Calibri Light" panose="020F0302020204030204" pitchFamily="34" charset="0"/>
              </a:rPr>
              <a:t>The WMO World Weather Information Service (WWIS)</a:t>
            </a:r>
            <a:endParaRPr lang="en-US" sz="3600" b="1" noProof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noProof="0" dirty="0" smtClean="0">
                <a:latin typeface="Calibri Light" panose="020F0302020204030204" pitchFamily="34" charset="0"/>
              </a:rPr>
              <a:t>Hosted and coordinated by Hong Kong Observatory (HKO)</a:t>
            </a:r>
          </a:p>
          <a:p>
            <a:r>
              <a:rPr lang="fr-CH" sz="2400" dirty="0" smtClean="0">
                <a:latin typeface="Calibri Light" panose="020F0302020204030204" pitchFamily="34" charset="0"/>
              </a:rPr>
              <a:t>Public </a:t>
            </a:r>
            <a:r>
              <a:rPr lang="fr-CH" sz="2400" dirty="0" err="1" smtClean="0">
                <a:latin typeface="Calibri Light" panose="020F0302020204030204" pitchFamily="34" charset="0"/>
              </a:rPr>
              <a:t>weather</a:t>
            </a:r>
            <a:r>
              <a:rPr lang="fr-CH" sz="2400" dirty="0" smtClean="0">
                <a:latin typeface="Calibri Light" panose="020F0302020204030204" pitchFamily="34" charset="0"/>
              </a:rPr>
              <a:t> services (PWS) Programme </a:t>
            </a:r>
            <a:r>
              <a:rPr lang="fr-CH" sz="2400" dirty="0" err="1" smtClean="0">
                <a:latin typeface="Calibri Light" panose="020F0302020204030204" pitchFamily="34" charset="0"/>
              </a:rPr>
              <a:t>implementing</a:t>
            </a:r>
            <a:endParaRPr lang="fr-CH" sz="2400" dirty="0" smtClean="0">
              <a:latin typeface="Calibri Light" panose="020F0302020204030204" pitchFamily="34" charset="0"/>
            </a:endParaRPr>
          </a:p>
          <a:p>
            <a:r>
              <a:rPr lang="en-US" sz="2400" b="1" dirty="0" smtClean="0">
                <a:latin typeface="Calibri Light" panose="020F0302020204030204" pitchFamily="34" charset="0"/>
              </a:rPr>
              <a:t>Objectives</a:t>
            </a:r>
            <a:endParaRPr lang="en-US" sz="2400" dirty="0">
              <a:latin typeface="Calibri Light" panose="020F03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Light" panose="020F0302020204030204" pitchFamily="34" charset="0"/>
              </a:rPr>
              <a:t>a </a:t>
            </a:r>
            <a:r>
              <a:rPr lang="en-US" sz="2400" dirty="0">
                <a:latin typeface="Calibri Light" panose="020F0302020204030204" pitchFamily="34" charset="0"/>
              </a:rPr>
              <a:t>centralized source of </a:t>
            </a:r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official </a:t>
            </a:r>
            <a:r>
              <a:rPr lang="en-US" sz="2400" dirty="0" smtClean="0">
                <a:latin typeface="Calibri Light" panose="020F0302020204030204" pitchFamily="34" charset="0"/>
              </a:rPr>
              <a:t>weather by NMHSs for international media, tourism </a:t>
            </a:r>
            <a:r>
              <a:rPr lang="en-US" sz="2400" dirty="0">
                <a:latin typeface="Calibri Light" panose="020F0302020204030204" pitchFamily="34" charset="0"/>
              </a:rPr>
              <a:t>and the </a:t>
            </a:r>
            <a:r>
              <a:rPr lang="en-US" sz="2400" dirty="0" smtClean="0">
                <a:latin typeface="Calibri Light" panose="020F0302020204030204" pitchFamily="34" charset="0"/>
              </a:rPr>
              <a:t>public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 Light" panose="020F0302020204030204" pitchFamily="34" charset="0"/>
              </a:rPr>
              <a:t>To enhance visibility </a:t>
            </a:r>
            <a:r>
              <a:rPr lang="en-US" sz="2400" dirty="0">
                <a:latin typeface="Calibri Light" panose="020F0302020204030204" pitchFamily="34" charset="0"/>
              </a:rPr>
              <a:t>of NMHSs, especially those of developing </a:t>
            </a:r>
            <a:r>
              <a:rPr lang="en-US" sz="2400" dirty="0" smtClean="0">
                <a:latin typeface="Calibri Light" panose="020F0302020204030204" pitchFamily="34" charset="0"/>
              </a:rPr>
              <a:t>countries</a:t>
            </a:r>
          </a:p>
          <a:p>
            <a:r>
              <a:rPr lang="en-US" sz="2400" dirty="0">
                <a:latin typeface="Calibri Light" panose="020F0302020204030204" pitchFamily="34" charset="0"/>
              </a:rPr>
              <a:t>L</a:t>
            </a:r>
            <a:r>
              <a:rPr lang="en-US" sz="2400" dirty="0" smtClean="0">
                <a:latin typeface="Calibri Light" panose="020F0302020204030204" pitchFamily="34" charset="0"/>
              </a:rPr>
              <a:t>inks </a:t>
            </a:r>
            <a:r>
              <a:rPr lang="en-US" sz="2400" dirty="0">
                <a:latin typeface="Calibri Light" panose="020F0302020204030204" pitchFamily="34" charset="0"/>
              </a:rPr>
              <a:t>to the NMHS's </a:t>
            </a:r>
            <a:r>
              <a:rPr lang="en-US" sz="2400" dirty="0" smtClean="0">
                <a:latin typeface="Calibri Light" panose="020F0302020204030204" pitchFamily="34" charset="0"/>
              </a:rPr>
              <a:t>websites</a:t>
            </a:r>
          </a:p>
          <a:p>
            <a:endParaRPr lang="en-US" sz="2400" dirty="0">
              <a:latin typeface="Calibri Light" panose="020F0302020204030204" pitchFamily="34" charset="0"/>
            </a:endParaRPr>
          </a:p>
          <a:p>
            <a:pPr lvl="1"/>
            <a:endParaRPr lang="en-US" sz="2400" noProof="0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3600" b="1" noProof="0" dirty="0" smtClean="0">
                <a:latin typeface="Calibri Light" panose="020F0302020204030204" pitchFamily="34" charset="0"/>
              </a:rPr>
              <a:t>The WMO World Weather Information Service (WWIS)</a:t>
            </a:r>
            <a:endParaRPr lang="en-US" sz="3600" b="1" noProof="0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33976" cy="4525963"/>
          </a:xfrm>
        </p:spPr>
        <p:txBody>
          <a:bodyPr>
            <a:noAutofit/>
          </a:bodyPr>
          <a:lstStyle/>
          <a:p>
            <a:r>
              <a:rPr lang="en-US" sz="2400" noProof="0" dirty="0" smtClean="0">
                <a:latin typeface="Calibri Light" panose="020F0302020204030204" pitchFamily="34" charset="0"/>
              </a:rPr>
              <a:t>Available in website</a:t>
            </a:r>
            <a:r>
              <a:rPr lang="en-US" sz="2400" dirty="0" smtClean="0">
                <a:latin typeface="Calibri Light" panose="020F0302020204030204" pitchFamily="34" charset="0"/>
              </a:rPr>
              <a:t> and</a:t>
            </a:r>
            <a:r>
              <a:rPr lang="en-US" sz="2400" noProof="0" dirty="0" smtClean="0">
                <a:latin typeface="Calibri Light" panose="020F0302020204030204" pitchFamily="34" charset="0"/>
              </a:rPr>
              <a:t> mobile phone versions (Android and </a:t>
            </a:r>
            <a:r>
              <a:rPr lang="en-US" sz="2400" dirty="0" smtClean="0">
                <a:latin typeface="Calibri Light" panose="020F0302020204030204" pitchFamily="34" charset="0"/>
              </a:rPr>
              <a:t>Apple </a:t>
            </a:r>
            <a:r>
              <a:rPr lang="en-US" sz="2400" noProof="0" dirty="0" smtClean="0">
                <a:latin typeface="Calibri Light" panose="020F0302020204030204" pitchFamily="34" charset="0"/>
              </a:rPr>
              <a:t>platforms)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</a:rPr>
              <a:t>To increase information availability by augmenting with NWP forecasts from ECMWF</a:t>
            </a:r>
          </a:p>
          <a:p>
            <a:r>
              <a:rPr lang="en-US" sz="2400" dirty="0" smtClean="0">
                <a:latin typeface="Calibri Light" panose="020F0302020204030204" pitchFamily="34" charset="0"/>
              </a:rPr>
              <a:t>A weather widget is available for Members to include on their websites</a:t>
            </a:r>
          </a:p>
          <a:p>
            <a:r>
              <a:rPr lang="en-US" sz="2400" noProof="0" dirty="0" smtClean="0">
                <a:latin typeface="Calibri Light" panose="020F0302020204030204" pitchFamily="34" charset="0"/>
                <a:hlinkClick r:id="rId2"/>
              </a:rPr>
              <a:t>Link to forecasts on public server</a:t>
            </a:r>
            <a:endParaRPr lang="en-US" sz="2400" noProof="0" dirty="0" smtClean="0">
              <a:latin typeface="Calibri Light" panose="020F0302020204030204" pitchFamily="34" charset="0"/>
            </a:endParaRPr>
          </a:p>
          <a:p>
            <a:endParaRPr lang="en-US" sz="2400" dirty="0" smtClean="0">
              <a:latin typeface="Calibri Light" panose="020F0302020204030204" pitchFamily="34" charset="0"/>
            </a:endParaRPr>
          </a:p>
          <a:p>
            <a:pPr lvl="1"/>
            <a:endParaRPr lang="en-US" sz="2400" noProof="0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717689" y="4710113"/>
            <a:ext cx="2867024" cy="1661815"/>
            <a:chOff x="4562475" y="3657600"/>
            <a:chExt cx="3848100" cy="250954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6" t="58975" r="33513" b="28228"/>
            <a:stretch/>
          </p:blipFill>
          <p:spPr bwMode="auto">
            <a:xfrm>
              <a:off x="4600575" y="3657600"/>
              <a:ext cx="38100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562475" y="5705475"/>
              <a:ext cx="3457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2400" i="1" dirty="0" smtClean="0">
                  <a:solidFill>
                    <a:schemeClr val="accent1"/>
                  </a:solidFill>
                </a:rPr>
                <a:t>The WWIS Widget</a:t>
              </a:r>
              <a:endParaRPr lang="en-GB" sz="2400" i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29" name="Picture 5" descr="iPhone Screensho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52" y="772545"/>
            <a:ext cx="2152483" cy="38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7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Severe</a:t>
            </a:r>
            <a:r>
              <a:rPr lang="fr-CH" dirty="0" smtClean="0"/>
              <a:t> </a:t>
            </a:r>
            <a:r>
              <a:rPr lang="fr-CH" dirty="0" err="1" smtClean="0"/>
              <a:t>Weather</a:t>
            </a:r>
            <a:r>
              <a:rPr lang="fr-CH" dirty="0" smtClean="0"/>
              <a:t> Information Service </a:t>
            </a:r>
            <a:r>
              <a:rPr lang="fr-CH" dirty="0"/>
              <a:t>(</a:t>
            </a:r>
            <a:r>
              <a:rPr lang="en-US" altLang="zh-TW" dirty="0"/>
              <a:t>SWIC)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4" t="8731" r="23271" b="28262"/>
          <a:stretch/>
        </p:blipFill>
        <p:spPr bwMode="auto">
          <a:xfrm>
            <a:off x="1514475" y="1522413"/>
            <a:ext cx="6437072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7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373188" y="409575"/>
            <a:ext cx="62658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TW" sz="3600" b="1" dirty="0">
                <a:latin typeface="Calibri Light" panose="020F0302020204030204" pitchFamily="34" charset="0"/>
                <a:ea typeface="+mj-ea"/>
                <a:cs typeface="+mj-cs"/>
              </a:rPr>
              <a:t>Background of SWIC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684213" y="1125538"/>
            <a:ext cx="4449761" cy="437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85763" indent="-385763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1pPr>
            <a:lvl2pPr marL="1050925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2pPr>
            <a:lvl3pPr marL="1241425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3pPr>
            <a:lvl4pPr marL="1431925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alibri Light" panose="020F0302020204030204" pitchFamily="34" charset="0"/>
                <a:ea typeface="+mn-ea"/>
              </a:rPr>
              <a:t>To </a:t>
            </a:r>
            <a:r>
              <a:rPr lang="en-US" altLang="zh-TW" dirty="0">
                <a:latin typeface="Calibri Light" panose="020F0302020204030204" pitchFamily="34" charset="0"/>
                <a:ea typeface="+mn-ea"/>
              </a:rPr>
              <a:t>facilitate ready access of official information on severe weather </a:t>
            </a:r>
            <a:r>
              <a:rPr lang="en-US" altLang="zh-CN" dirty="0">
                <a:latin typeface="Calibri Light" panose="020F0302020204030204" pitchFamily="34" charset="0"/>
                <a:ea typeface="+mn-ea"/>
              </a:rPr>
              <a:t> </a:t>
            </a:r>
            <a:r>
              <a:rPr lang="en-US" altLang="zh-TW" dirty="0" smtClean="0">
                <a:latin typeface="Calibri Light" panose="020F0302020204030204" pitchFamily="34" charset="0"/>
                <a:ea typeface="+mn-ea"/>
              </a:rPr>
              <a:t>produced </a:t>
            </a:r>
            <a:r>
              <a:rPr lang="en-US" altLang="zh-TW" dirty="0">
                <a:latin typeface="Calibri Light" panose="020F0302020204030204" pitchFamily="34" charset="0"/>
                <a:ea typeface="+mn-ea"/>
              </a:rPr>
              <a:t>by the </a:t>
            </a:r>
            <a:r>
              <a:rPr lang="en-US" altLang="zh-TW" dirty="0" smtClean="0">
                <a:latin typeface="Calibri Light" panose="020F0302020204030204" pitchFamily="34" charset="0"/>
                <a:ea typeface="+mn-ea"/>
              </a:rPr>
              <a:t>NMHSs</a:t>
            </a:r>
            <a:endParaRPr lang="en-US" altLang="zh-TW" dirty="0">
              <a:latin typeface="Calibri Light" panose="020F0302020204030204" pitchFamily="34" charset="0"/>
              <a:ea typeface="+mn-ea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Calibri Light" panose="020F0302020204030204" pitchFamily="34" charset="0"/>
                <a:ea typeface="+mn-ea"/>
              </a:rPr>
              <a:t>provides </a:t>
            </a:r>
            <a:r>
              <a:rPr lang="en-US" altLang="zh-TW" dirty="0">
                <a:latin typeface="Calibri Light" panose="020F0302020204030204" pitchFamily="34" charset="0"/>
                <a:ea typeface="+mn-ea"/>
              </a:rPr>
              <a:t>official TC warnings of all regions global</a:t>
            </a:r>
          </a:p>
          <a:p>
            <a:pPr marL="533400" lvl="2" indent="-342900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TW" dirty="0">
                <a:latin typeface="Calibri Light" panose="020F0302020204030204" pitchFamily="34" charset="0"/>
                <a:ea typeface="+mn-ea"/>
              </a:rPr>
              <a:t> Heavy Rain/Snow</a:t>
            </a:r>
          </a:p>
          <a:p>
            <a:pPr marL="533400" lvl="2" indent="-342900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TW" dirty="0">
                <a:latin typeface="Calibri Light" panose="020F0302020204030204" pitchFamily="34" charset="0"/>
                <a:ea typeface="+mn-ea"/>
              </a:rPr>
              <a:t> Thunderstorms</a:t>
            </a:r>
          </a:p>
          <a:p>
            <a:pPr marL="533400" lvl="2" indent="-342900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TW" dirty="0">
                <a:latin typeface="Calibri Light" panose="020F0302020204030204" pitchFamily="34" charset="0"/>
                <a:ea typeface="+mn-ea"/>
              </a:rPr>
              <a:t> Cloudiness &amp; Rain</a:t>
            </a:r>
          </a:p>
        </p:txBody>
      </p:sp>
      <p:pic>
        <p:nvPicPr>
          <p:cNvPr id="6" name="Picture 5" descr="https://upload.wikimedia.org/wikipedia/commons/8/89/Cyclone_Catarina_from_the_ISS_on_March_26_200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69" y="2439194"/>
            <a:ext cx="4037806" cy="2627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7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2" name="Text Box 112"/>
          <p:cNvSpPr txBox="1">
            <a:spLocks noChangeArrowheads="1"/>
          </p:cNvSpPr>
          <p:nvPr/>
        </p:nvSpPr>
        <p:spPr bwMode="auto">
          <a:xfrm>
            <a:off x="1605215" y="390307"/>
            <a:ext cx="5949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sz="3600" b="1" dirty="0" smtClean="0">
                <a:latin typeface="Calibri Light" panose="020F0302020204030204" pitchFamily="34" charset="0"/>
                <a:ea typeface="+mj-ea"/>
                <a:cs typeface="+mj-cs"/>
              </a:rPr>
              <a:t>Participating RSMCs </a:t>
            </a:r>
            <a:r>
              <a:rPr lang="en-US" altLang="zh-TW" sz="3600" b="1" dirty="0">
                <a:latin typeface="Calibri Light" panose="020F0302020204030204" pitchFamily="34" charset="0"/>
                <a:ea typeface="+mj-ea"/>
                <a:cs typeface="+mj-cs"/>
              </a:rPr>
              <a:t>and </a:t>
            </a:r>
            <a:r>
              <a:rPr lang="en-US" altLang="zh-TW" sz="3600" b="1" dirty="0" smtClean="0">
                <a:latin typeface="Calibri Light" panose="020F0302020204030204" pitchFamily="34" charset="0"/>
                <a:ea typeface="+mj-ea"/>
                <a:cs typeface="+mj-cs"/>
              </a:rPr>
              <a:t>TCWCs</a:t>
            </a:r>
            <a:endParaRPr lang="en-US" altLang="zh-TW" sz="3600" b="1" dirty="0">
              <a:latin typeface="Calibri Light" panose="020F0302020204030204" pitchFamily="34" charset="0"/>
              <a:ea typeface="+mj-ea"/>
              <a:cs typeface="+mj-cs"/>
            </a:endParaRPr>
          </a:p>
        </p:txBody>
      </p:sp>
      <p:sp>
        <p:nvSpPr>
          <p:cNvPr id="163953" name="Rectangle 113"/>
          <p:cNvSpPr>
            <a:spLocks noChangeArrowheads="1"/>
          </p:cNvSpPr>
          <p:nvPr/>
        </p:nvSpPr>
        <p:spPr bwMode="auto">
          <a:xfrm>
            <a:off x="584200" y="1209904"/>
            <a:ext cx="8172450" cy="497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4013" indent="-354013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1pPr>
            <a:lvl2pPr marL="533400"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華康簡宋" pitchFamily="49" charset="-120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latin typeface="+mn-lt"/>
              </a:rPr>
              <a:t>Regional </a:t>
            </a:r>
            <a:r>
              <a:rPr lang="en-US" altLang="zh-TW" sz="2000" b="1" dirty="0">
                <a:latin typeface="+mn-lt"/>
              </a:rPr>
              <a:t>Specialized Meteorological </a:t>
            </a:r>
            <a:r>
              <a:rPr lang="en-US" altLang="zh-TW" sz="2000" b="1" dirty="0" err="1">
                <a:latin typeface="+mn-lt"/>
              </a:rPr>
              <a:t>Centres</a:t>
            </a:r>
            <a:r>
              <a:rPr lang="en-US" altLang="zh-TW" sz="2000" b="1" dirty="0">
                <a:latin typeface="+mn-lt"/>
              </a:rPr>
              <a:t> (RSMC):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 err="1">
                <a:latin typeface="+mn-lt"/>
              </a:rPr>
              <a:t>Nadi</a:t>
            </a:r>
            <a:r>
              <a:rPr lang="en-US" altLang="zh-TW" sz="2000" dirty="0">
                <a:latin typeface="+mn-lt"/>
              </a:rPr>
              <a:t>-Tropical Cyclone Centre/Fiji Meteorological Service, </a:t>
            </a:r>
            <a:r>
              <a:rPr lang="en-US" altLang="zh-TW" sz="2000" u="sng" dirty="0">
                <a:latin typeface="+mn-lt"/>
              </a:rPr>
              <a:t>Fiji</a:t>
            </a:r>
            <a:r>
              <a:rPr lang="en-US" altLang="zh-TW" sz="2000" dirty="0">
                <a:latin typeface="+mn-lt"/>
              </a:rPr>
              <a:t> 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La Reunion-Tropical Cyclone Centre/</a:t>
            </a:r>
            <a:r>
              <a:rPr lang="en-US" altLang="zh-TW" sz="2000" dirty="0" err="1">
                <a:latin typeface="+mn-lt"/>
              </a:rPr>
              <a:t>Meteo</a:t>
            </a:r>
            <a:r>
              <a:rPr lang="en-US" altLang="zh-TW" sz="2000" dirty="0">
                <a:latin typeface="+mn-lt"/>
              </a:rPr>
              <a:t>-France, </a:t>
            </a:r>
            <a:r>
              <a:rPr lang="en-US" altLang="zh-TW" sz="2000" u="sng" dirty="0">
                <a:latin typeface="+mn-lt"/>
              </a:rPr>
              <a:t>France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Tropical Cyclones New Delhi/India Meteorological Department, </a:t>
            </a:r>
            <a:r>
              <a:rPr lang="en-US" altLang="zh-TW" sz="2000" u="sng" dirty="0">
                <a:latin typeface="+mn-lt"/>
              </a:rPr>
              <a:t>India</a:t>
            </a:r>
            <a:r>
              <a:rPr lang="en-US" altLang="zh-TW" sz="2000" dirty="0">
                <a:latin typeface="+mn-lt"/>
              </a:rPr>
              <a:t> 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Tokyo-Typhoon Center/Japan Meteorological Agency, </a:t>
            </a:r>
            <a:r>
              <a:rPr lang="en-US" altLang="zh-TW" sz="2000" u="sng" dirty="0">
                <a:latin typeface="+mn-lt"/>
              </a:rPr>
              <a:t>Japan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Miami-Hurricane Center, </a:t>
            </a:r>
          </a:p>
          <a:p>
            <a:pPr lvl="1">
              <a:lnSpc>
                <a:spcPct val="130000"/>
              </a:lnSpc>
            </a:pPr>
            <a:r>
              <a:rPr lang="en-US" altLang="zh-TW" sz="2000" dirty="0">
                <a:latin typeface="+mn-lt"/>
              </a:rPr>
              <a:t>	Honolulu Hurricane Center/National Hurricane Center, </a:t>
            </a:r>
            <a:r>
              <a:rPr lang="en-US" altLang="zh-TW" sz="2000" u="sng" dirty="0" smtClean="0">
                <a:latin typeface="+mn-lt"/>
              </a:rPr>
              <a:t>USA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2000" b="1" dirty="0">
                <a:latin typeface="+mn-lt"/>
              </a:rPr>
              <a:t>Tropical Cyclone Warning </a:t>
            </a:r>
            <a:r>
              <a:rPr lang="en-US" altLang="zh-TW" sz="2000" b="1" dirty="0" err="1">
                <a:latin typeface="+mn-lt"/>
              </a:rPr>
              <a:t>Centres</a:t>
            </a:r>
            <a:r>
              <a:rPr lang="en-US" altLang="zh-TW" sz="2000" b="1" dirty="0">
                <a:latin typeface="+mn-lt"/>
              </a:rPr>
              <a:t> (TCWC):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Wellington/Meteorological Service of New Zealand, New Zealand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Port Moresby/National Weather Service, Papua New Guinea </a:t>
            </a:r>
          </a:p>
          <a:p>
            <a:pPr lvl="1">
              <a:lnSpc>
                <a:spcPct val="130000"/>
              </a:lnSpc>
              <a:buFont typeface="Courier New" panose="02070309020205020404" pitchFamily="49" charset="0"/>
              <a:buChar char="o"/>
            </a:pPr>
            <a:r>
              <a:rPr lang="en-US" altLang="zh-TW" sz="2000" dirty="0">
                <a:latin typeface="+mn-lt"/>
              </a:rPr>
              <a:t>Brisbane, 	Darwin</a:t>
            </a:r>
            <a:r>
              <a:rPr lang="en-US" altLang="zh-TW" sz="2000" dirty="0" smtClean="0">
                <a:latin typeface="+mn-lt"/>
              </a:rPr>
              <a:t>,</a:t>
            </a:r>
            <a:r>
              <a:rPr lang="en-US" altLang="zh-TW" sz="2000" dirty="0">
                <a:latin typeface="+mn-lt"/>
              </a:rPr>
              <a:t>	Perth/Bureau of Meteorology, Australia </a:t>
            </a:r>
          </a:p>
          <a:p>
            <a:pPr>
              <a:lnSpc>
                <a:spcPct val="130000"/>
              </a:lnSpc>
            </a:pPr>
            <a:r>
              <a:rPr lang="en-US" altLang="zh-TW" sz="20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097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fr-CH" b="1" dirty="0" smtClean="0">
                <a:latin typeface="Calibri Light" panose="020F0302020204030204" pitchFamily="34" charset="0"/>
              </a:rPr>
              <a:t>The Common </a:t>
            </a:r>
            <a:r>
              <a:rPr lang="fr-CH" b="1" dirty="0" err="1" smtClean="0">
                <a:latin typeface="Calibri Light" panose="020F0302020204030204" pitchFamily="34" charset="0"/>
              </a:rPr>
              <a:t>Alerting</a:t>
            </a:r>
            <a:r>
              <a:rPr lang="fr-CH" b="1" dirty="0" smtClean="0">
                <a:latin typeface="Calibri Light" panose="020F0302020204030204" pitchFamily="34" charset="0"/>
              </a:rPr>
              <a:t> Protocol (CAP)</a:t>
            </a:r>
            <a:endParaRPr lang="en-US" b="1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>
              <a:latin typeface="Calibri Light" panose="020F0302020204030204" pitchFamily="34" charset="0"/>
            </a:endParaRPr>
          </a:p>
          <a:p>
            <a:endParaRPr lang="en-US" sz="2400" dirty="0">
              <a:latin typeface="Calibri Light" panose="020F0302020204030204" pitchFamily="34" charset="0"/>
            </a:endParaRPr>
          </a:p>
          <a:p>
            <a:r>
              <a:rPr lang="en-US" sz="2400" dirty="0" smtClean="0">
                <a:latin typeface="Calibri Light" panose="020F0302020204030204" pitchFamily="34" charset="0"/>
              </a:rPr>
              <a:t>An international standard format for emergency alerting designed for “all-hazards” and “all-media”, … cell phones, faxes, radio, television, digital communication networks …</a:t>
            </a:r>
          </a:p>
          <a:p>
            <a:pPr marL="0" indent="0">
              <a:buNone/>
            </a:pPr>
            <a:endParaRPr lang="en-US" sz="2400" dirty="0" smtClean="0">
              <a:latin typeface="Calibri Light" panose="020F0302020204030204" pitchFamily="34" charset="0"/>
            </a:endParaRPr>
          </a:p>
          <a:p>
            <a:r>
              <a:rPr lang="en-US" sz="2400" dirty="0" smtClean="0">
                <a:latin typeface="Calibri Light" panose="020F0302020204030204" pitchFamily="34" charset="0"/>
              </a:rPr>
              <a:t> </a:t>
            </a:r>
            <a:r>
              <a:rPr lang="en-US" sz="2400" dirty="0">
                <a:latin typeface="Calibri Light" panose="020F0302020204030204" pitchFamily="34" charset="0"/>
              </a:rPr>
              <a:t>E</a:t>
            </a:r>
            <a:r>
              <a:rPr lang="en-US" sz="2400" dirty="0" smtClean="0">
                <a:latin typeface="Calibri Light" panose="020F0302020204030204" pitchFamily="34" charset="0"/>
              </a:rPr>
              <a:t>nables simultaneous communication of alerts over many different alerting systems, thus increasing effectiveness while simplifying the alerting task</a:t>
            </a:r>
          </a:p>
          <a:p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5750" y="439738"/>
            <a:ext cx="1927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8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 well anchored in WMO policy through Congress, EC and CBS</a:t>
            </a:r>
          </a:p>
          <a:p>
            <a:r>
              <a:rPr lang="en-US" dirty="0" smtClean="0"/>
              <a:t>Funds for CAP advocacy and to assist developing and least developed countries</a:t>
            </a:r>
          </a:p>
          <a:p>
            <a:r>
              <a:rPr lang="en-US" dirty="0" smtClean="0"/>
              <a:t>WMO CAP jump start </a:t>
            </a:r>
          </a:p>
          <a:p>
            <a:r>
              <a:rPr lang="en-US" dirty="0" smtClean="0"/>
              <a:t>Hoping for LAP development</a:t>
            </a:r>
          </a:p>
          <a:p>
            <a:r>
              <a:rPr lang="en-US" dirty="0" smtClean="0"/>
              <a:t>The Alert Hub</a:t>
            </a:r>
          </a:p>
          <a:p>
            <a:r>
              <a:rPr lang="en-US" dirty="0" smtClean="0"/>
              <a:t>Display of CAP on WWIS and SWIC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o2016_powerpoint_standard_v2_dark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688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00237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Thank you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Merci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Congress</a:t>
            </a:r>
            <a:r>
              <a:rPr lang="fr-CH" dirty="0" smtClean="0"/>
              <a:t> and CAP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World Meteorological Congress session 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Calibri Light" panose="020F0302020204030204" pitchFamily="34" charset="0"/>
              </a:rPr>
              <a:t>Cg-15, 2007) </a:t>
            </a:r>
            <a:r>
              <a:rPr lang="en-US" sz="2400" dirty="0">
                <a:latin typeface="Calibri Light" panose="020F0302020204030204" pitchFamily="34" charset="0"/>
              </a:rPr>
              <a:t>endorsed adoption of a warnings Standard such as CAP for </a:t>
            </a:r>
            <a:r>
              <a:rPr lang="en-US" sz="2400" dirty="0" smtClean="0">
                <a:latin typeface="Calibri Light" panose="020F0302020204030204" pitchFamily="34" charset="0"/>
              </a:rPr>
              <a:t>alerting</a:t>
            </a:r>
            <a:endParaRPr lang="en-US" sz="2400" dirty="0" smtClean="0"/>
          </a:p>
          <a:p>
            <a:r>
              <a:rPr lang="en-US" sz="2400" dirty="0" smtClean="0"/>
              <a:t>Cg-17, 2015: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R</a:t>
            </a:r>
            <a:r>
              <a:rPr lang="en-US" sz="2400" dirty="0" smtClean="0"/>
              <a:t>eaffirmed </a:t>
            </a:r>
            <a:r>
              <a:rPr lang="en-US" sz="2400" dirty="0"/>
              <a:t>the value of </a:t>
            </a:r>
            <a:r>
              <a:rPr lang="en-US" sz="2400" dirty="0" smtClean="0"/>
              <a:t>CAP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Encouraged Members </a:t>
            </a:r>
            <a:r>
              <a:rPr lang="en-US" sz="2400" dirty="0"/>
              <a:t>to take advantage of the WMO CAP Jump-Start </a:t>
            </a:r>
            <a:r>
              <a:rPr lang="en-US" sz="2400" dirty="0" smtClean="0"/>
              <a:t>Offer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Encouraged dissemination of CAP messages through the Severe Weather Information Service (SWIC)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More guidance </a:t>
            </a:r>
            <a:r>
              <a:rPr lang="en-US" sz="2400" dirty="0"/>
              <a:t>to Members on </a:t>
            </a:r>
            <a:r>
              <a:rPr lang="en-US" sz="2400" dirty="0" smtClean="0"/>
              <a:t>implementing CAP </a:t>
            </a:r>
            <a:r>
              <a:rPr lang="en-US" sz="2400" dirty="0"/>
              <a:t>format </a:t>
            </a:r>
            <a:endParaRPr lang="en-US" sz="24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/>
              <a:t>Technical </a:t>
            </a:r>
            <a:r>
              <a:rPr lang="en-US" sz="2400" dirty="0"/>
              <a:t>assistance to </a:t>
            </a:r>
            <a:r>
              <a:rPr lang="en-US" sz="2400" dirty="0" smtClean="0"/>
              <a:t>Members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5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WMO </a:t>
            </a:r>
            <a:r>
              <a:rPr lang="fr-CH" dirty="0" err="1" smtClean="0"/>
              <a:t>Executive</a:t>
            </a:r>
            <a:r>
              <a:rPr lang="fr-CH" dirty="0" smtClean="0"/>
              <a:t> Council (EC) and CAP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5153025"/>
          </a:xfrm>
        </p:spPr>
        <p:txBody>
          <a:bodyPr>
            <a:noAutofit/>
          </a:bodyPr>
          <a:lstStyle/>
          <a:p>
            <a:r>
              <a:rPr lang="en-US" sz="2400" dirty="0" smtClean="0"/>
              <a:t>Acknowledged no formal </a:t>
            </a:r>
            <a:r>
              <a:rPr lang="en-US" sz="2400" dirty="0"/>
              <a:t>funding for CAP </a:t>
            </a:r>
            <a:r>
              <a:rPr lang="en-US" sz="2400" dirty="0" smtClean="0"/>
              <a:t>activities (most work done through trust project funds) </a:t>
            </a:r>
          </a:p>
          <a:p>
            <a:r>
              <a:rPr lang="en-US" sz="2400" dirty="0" smtClean="0"/>
              <a:t>To raise </a:t>
            </a:r>
            <a:r>
              <a:rPr lang="en-US" sz="2400" dirty="0"/>
              <a:t>level of CAP </a:t>
            </a:r>
            <a:r>
              <a:rPr lang="en-US" sz="2400" dirty="0" smtClean="0"/>
              <a:t>advocacy to benefit developing countries</a:t>
            </a:r>
          </a:p>
          <a:p>
            <a:r>
              <a:rPr lang="en-US" sz="2400" dirty="0" smtClean="0"/>
              <a:t>To encourage private </a:t>
            </a:r>
            <a:r>
              <a:rPr lang="en-US" sz="2400" dirty="0"/>
              <a:t>sector </a:t>
            </a:r>
            <a:r>
              <a:rPr lang="en-US" sz="2400" dirty="0" smtClean="0"/>
              <a:t>collaboration</a:t>
            </a:r>
          </a:p>
          <a:p>
            <a:r>
              <a:rPr lang="en-US" sz="2400" dirty="0" smtClean="0"/>
              <a:t>Vendor-specific </a:t>
            </a:r>
            <a:r>
              <a:rPr lang="en-US" sz="2400" dirty="0"/>
              <a:t>training </a:t>
            </a:r>
            <a:endParaRPr lang="en-US" sz="2400" dirty="0" smtClean="0"/>
          </a:p>
          <a:p>
            <a:r>
              <a:rPr lang="en-US" sz="2400" dirty="0" smtClean="0"/>
              <a:t>support </a:t>
            </a:r>
            <a:r>
              <a:rPr lang="en-US" sz="2400" dirty="0"/>
              <a:t>for freeware such as that used in the CAP Jump Start </a:t>
            </a:r>
            <a:r>
              <a:rPr lang="en-US" sz="2400" dirty="0" smtClean="0"/>
              <a:t>sessions</a:t>
            </a:r>
            <a:endParaRPr lang="en-US" sz="2400" dirty="0"/>
          </a:p>
          <a:p>
            <a:r>
              <a:rPr lang="en-US" sz="2400" dirty="0" smtClean="0"/>
              <a:t>To develop “WMO </a:t>
            </a:r>
            <a:r>
              <a:rPr lang="en-US" sz="2400" dirty="0"/>
              <a:t>Alert Hub” </a:t>
            </a:r>
            <a:r>
              <a:rPr lang="en-US" sz="2400" dirty="0" smtClean="0"/>
              <a:t>for CAP warnings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ncluding CAP in WMO </a:t>
            </a:r>
            <a:r>
              <a:rPr lang="en-US" sz="2400" dirty="0"/>
              <a:t>Technical </a:t>
            </a:r>
            <a:r>
              <a:rPr lang="en-US" sz="2400" dirty="0" smtClean="0"/>
              <a:t>Regulations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ublishing CAP articles technical journals </a:t>
            </a:r>
          </a:p>
          <a:p>
            <a:r>
              <a:rPr lang="en-US" sz="2400" dirty="0" smtClean="0"/>
              <a:t>CAP champions in more WMO languages</a:t>
            </a:r>
          </a:p>
          <a:p>
            <a:r>
              <a:rPr lang="en-US" sz="2400" dirty="0" smtClean="0"/>
              <a:t>Support </a:t>
            </a:r>
            <a:r>
              <a:rPr lang="en-US" sz="2400" dirty="0"/>
              <a:t>from other Members, NGOs such as </a:t>
            </a:r>
            <a:r>
              <a:rPr lang="en-US" sz="2400" dirty="0" smtClean="0"/>
              <a:t>IFRCC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53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57900" y="1417638"/>
            <a:ext cx="3019425" cy="5173662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Implementation</a:t>
            </a:r>
            <a:r>
              <a:rPr lang="fr-CH" sz="4000" dirty="0" smtClean="0"/>
              <a:t> </a:t>
            </a:r>
            <a:r>
              <a:rPr lang="fr-CH" sz="4000" dirty="0"/>
              <a:t>of CAP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119"/>
            <a:ext cx="5762625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WMO through PWS programme assists Members through the «CAP Jump-start» arrangement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Experts visit NMHSs and provide training and freeware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LDCs and developing countries are supported</a:t>
            </a:r>
          </a:p>
          <a:p>
            <a:r>
              <a:rPr lang="en-US" sz="2400" dirty="0" smtClean="0"/>
              <a:t>There is a need for resources for advancing implementation of CAP</a:t>
            </a:r>
          </a:p>
          <a:p>
            <a:endParaRPr lang="fr-CH" sz="2400" dirty="0" smtClean="0">
              <a:latin typeface="Calibri Light" panose="020F0302020204030204" pitchFamily="34" charset="0"/>
            </a:endParaRPr>
          </a:p>
          <a:p>
            <a:endParaRPr lang="fr-CH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53525"/>
            <a:ext cx="2686050" cy="120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0" y="4463534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dirty="0" smtClean="0">
                <a:solidFill>
                  <a:srgbClr val="FF0000"/>
                </a:solidFill>
              </a:rPr>
              <a:t>WMO CAP Jump-</a:t>
            </a:r>
            <a:r>
              <a:rPr lang="fr-CH" dirty="0" err="1" smtClean="0">
                <a:solidFill>
                  <a:srgbClr val="FF0000"/>
                </a:solidFill>
              </a:rPr>
              <a:t>start</a:t>
            </a:r>
            <a:endParaRPr lang="fr-CH" dirty="0" smtClean="0">
              <a:solidFill>
                <a:srgbClr val="FF0000"/>
              </a:solidFill>
            </a:endParaRPr>
          </a:p>
          <a:p>
            <a:pPr algn="ctr"/>
            <a:r>
              <a:rPr lang="fr-CH" dirty="0" smtClean="0"/>
              <a:t>(</a:t>
            </a:r>
            <a:r>
              <a:rPr lang="fr-CH" dirty="0" smtClean="0">
                <a:hlinkClick r:id="rId4"/>
              </a:rPr>
              <a:t>Link to more information</a:t>
            </a:r>
            <a:r>
              <a:rPr lang="fr-CH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1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952029"/>
            <a:ext cx="6553200" cy="3687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125" y="4886324"/>
            <a:ext cx="7810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accent4">
                    <a:lumMod val="75000"/>
                  </a:schemeClr>
                </a:solidFill>
              </a:rPr>
              <a:t>CAP Jump-Start Workshop, Vacoas, </a:t>
            </a:r>
            <a:r>
              <a:rPr lang="fr-CH" b="1" dirty="0" err="1" smtClean="0">
                <a:solidFill>
                  <a:schemeClr val="accent4">
                    <a:lumMod val="75000"/>
                  </a:schemeClr>
                </a:solidFill>
              </a:rPr>
              <a:t>Mauritius</a:t>
            </a:r>
            <a:r>
              <a:rPr lang="fr-CH" b="1" dirty="0" smtClean="0">
                <a:solidFill>
                  <a:schemeClr val="accent4">
                    <a:lumMod val="75000"/>
                  </a:schemeClr>
                </a:solidFill>
              </a:rPr>
              <a:t>, 31 </a:t>
            </a:r>
            <a:r>
              <a:rPr lang="fr-CH" b="1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fr-CH" b="1" dirty="0" smtClean="0">
                <a:solidFill>
                  <a:schemeClr val="accent4">
                    <a:lumMod val="75000"/>
                  </a:schemeClr>
                </a:solidFill>
              </a:rPr>
              <a:t>ugust – 4 </a:t>
            </a:r>
            <a:r>
              <a:rPr lang="fr-CH" b="1" dirty="0" err="1">
                <a:solidFill>
                  <a:schemeClr val="accent4">
                    <a:lumMod val="75000"/>
                  </a:schemeClr>
                </a:solidFill>
              </a:rPr>
              <a:t>S</a:t>
            </a:r>
            <a:r>
              <a:rPr lang="fr-CH" b="1" dirty="0" err="1" smtClean="0">
                <a:solidFill>
                  <a:schemeClr val="accent4">
                    <a:lumMod val="75000"/>
                  </a:schemeClr>
                </a:solidFill>
              </a:rPr>
              <a:t>eptember</a:t>
            </a:r>
            <a:r>
              <a:rPr lang="fr-CH" b="1" dirty="0" smtClean="0">
                <a:solidFill>
                  <a:schemeClr val="accent4">
                    <a:lumMod val="75000"/>
                  </a:schemeClr>
                </a:solidFill>
              </a:rPr>
              <a:t> 2015</a:t>
            </a:r>
          </a:p>
          <a:p>
            <a:endParaRPr lang="fr-CH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dirty="0" smtClean="0"/>
              <a:t>WMO </a:t>
            </a:r>
            <a:r>
              <a:rPr lang="fr-CH" sz="2400" dirty="0" err="1" smtClean="0"/>
              <a:t>Organized</a:t>
            </a:r>
            <a:r>
              <a:rPr lang="fr-CH" sz="2400" dirty="0" smtClean="0"/>
              <a:t>  16 CAP-Jump Start workshops by PWS Programme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786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CAP Implementation by </a:t>
            </a:r>
            <a:r>
              <a:rPr lang="en-US" sz="4000" dirty="0" smtClean="0"/>
              <a:t>Country/Territory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867400" y="6478588"/>
            <a:ext cx="1152525" cy="312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AAAE75-4678-41A7-A295-D5DF0331B8F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489682"/>
              </p:ext>
            </p:extLst>
          </p:nvPr>
        </p:nvGraphicFramePr>
        <p:xfrm>
          <a:off x="638174" y="1114425"/>
          <a:ext cx="8153401" cy="518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1"/>
                <a:gridCol w="6705600"/>
                <a:gridCol w="990600"/>
              </a:tblGrid>
              <a:tr h="5334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Calibri Light" panose="020F0302020204030204" pitchFamily="34" charset="0"/>
                        </a:rPr>
                        <a:t>CAP Implementation </a:t>
                      </a:r>
                      <a:endParaRPr lang="en-US" sz="2400" b="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031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1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Implemented CAP systems that are operational</a:t>
                      </a:r>
                    </a:p>
                    <a:p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19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5031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2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In the process of implementing CAP Systems</a:t>
                      </a:r>
                    </a:p>
                    <a:p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23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8684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3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Customizing hazard alerts via the IFCR Universal program, which will leverage CAP alerting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58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5031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4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WMO in-country</a:t>
                      </a:r>
                      <a:r>
                        <a:rPr lang="en-US" sz="2000" baseline="0" dirty="0" smtClean="0">
                          <a:latin typeface="Calibri Light" panose="020F0302020204030204" pitchFamily="34" charset="0"/>
                        </a:rPr>
                        <a:t> </a:t>
                      </a:r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CAP Jump Start</a:t>
                      </a:r>
                      <a:r>
                        <a:rPr lang="en-US" sz="2000" baseline="0" dirty="0" smtClean="0">
                          <a:latin typeface="Calibri Light" panose="020F0302020204030204" pitchFamily="34" charset="0"/>
                        </a:rPr>
                        <a:t> training 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16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5031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5</a:t>
                      </a:r>
                      <a:endParaRPr lang="en-US" sz="2000" dirty="0" smtClean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Requested WMO but not hosted 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28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503150"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6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Partners in </a:t>
                      </a:r>
                      <a:r>
                        <a:rPr lang="en-US" sz="2000" dirty="0" err="1" smtClean="0">
                          <a:latin typeface="Calibri Light" panose="020F0302020204030204" pitchFamily="34" charset="0"/>
                        </a:rPr>
                        <a:t>Meteo</a:t>
                      </a:r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 Alarm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35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86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7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 Light" panose="020F0302020204030204" pitchFamily="34" charset="0"/>
                        </a:rPr>
                        <a:t>Implementing CAP via smart alert freeware from Finish Meteorological Institute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dirty="0" smtClean="0">
                          <a:latin typeface="Calibri Light" panose="020F0302020204030204" pitchFamily="34" charset="0"/>
                        </a:rPr>
                        <a:t>23</a:t>
                      </a:r>
                      <a:endParaRPr lang="en-US" sz="20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2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 Alerts </a:t>
            </a:r>
            <a:r>
              <a:rPr lang="en-GB" dirty="0" smtClean="0"/>
              <a:t>Platform (LAP)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WMO </a:t>
            </a:r>
            <a:r>
              <a:rPr lang="en-US" sz="2400" dirty="0" smtClean="0"/>
              <a:t>been working </a:t>
            </a:r>
            <a:r>
              <a:rPr lang="en-US" sz="2400" dirty="0" smtClean="0"/>
              <a:t>with The Weather Company (TWC) to Develop the Local Alert Platform (LAP)</a:t>
            </a:r>
          </a:p>
          <a:p>
            <a:r>
              <a:rPr lang="en-US" sz="2400" dirty="0" smtClean="0"/>
              <a:t>Piloted in Tanzania Meteorological Agency (TMA)</a:t>
            </a:r>
          </a:p>
          <a:p>
            <a:r>
              <a:rPr lang="en-US" sz="2400" dirty="0" smtClean="0"/>
              <a:t>Goal </a:t>
            </a:r>
            <a:r>
              <a:rPr lang="en-US" sz="2400" dirty="0"/>
              <a:t>is to setup </a:t>
            </a:r>
            <a:r>
              <a:rPr lang="en-US" sz="2400" dirty="0" smtClean="0"/>
              <a:t>online environment where an alert authority can log in </a:t>
            </a:r>
            <a:r>
              <a:rPr lang="en-US" sz="2400" dirty="0"/>
              <a:t>to </a:t>
            </a:r>
            <a:r>
              <a:rPr lang="en-US" sz="2400" dirty="0" smtClean="0"/>
              <a:t>edit CAP alerts</a:t>
            </a:r>
          </a:p>
          <a:p>
            <a:r>
              <a:rPr lang="en-US" sz="2400" dirty="0" smtClean="0"/>
              <a:t>LAP development slowed down since IBM purchase of TWC (decision on way forward by Q4 2016)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10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WMO </a:t>
            </a:r>
            <a:r>
              <a:rPr lang="fr-CH" dirty="0" err="1" smtClean="0"/>
              <a:t>Register</a:t>
            </a:r>
            <a:r>
              <a:rPr lang="fr-CH" dirty="0" smtClean="0"/>
              <a:t> of </a:t>
            </a:r>
            <a:r>
              <a:rPr lang="fr-CH" dirty="0" err="1"/>
              <a:t>A</a:t>
            </a:r>
            <a:r>
              <a:rPr lang="fr-CH" dirty="0" err="1" smtClean="0"/>
              <a:t>lerting</a:t>
            </a:r>
            <a:r>
              <a:rPr lang="fr-CH" dirty="0" smtClean="0"/>
              <a:t> </a:t>
            </a:r>
            <a:r>
              <a:rPr lang="fr-CH" dirty="0" err="1"/>
              <a:t>A</a:t>
            </a:r>
            <a:r>
              <a:rPr lang="fr-CH" dirty="0" err="1" smtClean="0"/>
              <a:t>uthorities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4849813"/>
          </a:xfrm>
        </p:spPr>
        <p:txBody>
          <a:bodyPr>
            <a:normAutofit lnSpcReduction="10000"/>
          </a:bodyPr>
          <a:lstStyle/>
          <a:p>
            <a:r>
              <a:rPr lang="fr-CH" sz="2400" b="1" dirty="0" err="1" smtClean="0"/>
              <a:t>Purpose</a:t>
            </a:r>
            <a:r>
              <a:rPr lang="fr-CH" sz="2400" dirty="0" smtClean="0"/>
              <a:t>: </a:t>
            </a:r>
            <a:r>
              <a:rPr lang="en-US" sz="2400" dirty="0"/>
              <a:t>T</a:t>
            </a:r>
            <a:r>
              <a:rPr lang="en-US" sz="2400" dirty="0" smtClean="0"/>
              <a:t>o </a:t>
            </a:r>
            <a:r>
              <a:rPr lang="en-US" sz="2400" dirty="0"/>
              <a:t>provide </a:t>
            </a:r>
            <a:r>
              <a:rPr lang="en-US" sz="2400" dirty="0" smtClean="0"/>
              <a:t>emergency </a:t>
            </a:r>
            <a:r>
              <a:rPr lang="en-US" sz="2400" dirty="0"/>
              <a:t>managers, the </a:t>
            </a:r>
            <a:r>
              <a:rPr lang="en-US" sz="2400" dirty="0" smtClean="0"/>
              <a:t>media, </a:t>
            </a:r>
            <a:r>
              <a:rPr lang="en-US" sz="2400" dirty="0"/>
              <a:t>other intermediaries </a:t>
            </a:r>
            <a:r>
              <a:rPr lang="en-US" sz="2400" dirty="0" smtClean="0"/>
              <a:t>and the public, an </a:t>
            </a:r>
            <a:r>
              <a:rPr lang="en-US" sz="2400" dirty="0"/>
              <a:t>authoritative register of organizations authorized to issue </a:t>
            </a:r>
            <a:r>
              <a:rPr lang="en-US" sz="2400" dirty="0" smtClean="0"/>
              <a:t>alerts in each country</a:t>
            </a:r>
          </a:p>
          <a:p>
            <a:r>
              <a:rPr lang="en-US" sz="2400" dirty="0" smtClean="0"/>
              <a:t>PRs nominate editors to maintain respective country register pages</a:t>
            </a:r>
          </a:p>
          <a:p>
            <a:r>
              <a:rPr lang="en-US" sz="2400" dirty="0" smtClean="0"/>
              <a:t>For every </a:t>
            </a:r>
            <a:r>
              <a:rPr lang="en-US" sz="2400" dirty="0"/>
              <a:t>alerting </a:t>
            </a:r>
            <a:r>
              <a:rPr lang="en-US" sz="2400" dirty="0" smtClean="0"/>
              <a:t>authority </a:t>
            </a:r>
            <a:r>
              <a:rPr lang="en-US" sz="2400" dirty="0"/>
              <a:t>the Register shows the Object </a:t>
            </a:r>
            <a:r>
              <a:rPr lang="en-US" sz="2400" dirty="0" smtClean="0"/>
              <a:t>Identifier </a:t>
            </a:r>
            <a:r>
              <a:rPr lang="en-US" sz="2400" dirty="0"/>
              <a:t>(OID</a:t>
            </a:r>
            <a:r>
              <a:rPr lang="en-US" sz="2400" dirty="0" smtClean="0"/>
              <a:t>),hazard </a:t>
            </a:r>
            <a:r>
              <a:rPr lang="en-US" sz="2400" dirty="0"/>
              <a:t>categories authorized, </a:t>
            </a:r>
            <a:r>
              <a:rPr lang="en-US" sz="2400" dirty="0" smtClean="0"/>
              <a:t>the </a:t>
            </a:r>
            <a:r>
              <a:rPr lang="en-US" sz="2400" dirty="0"/>
              <a:t>CAP URL, </a:t>
            </a:r>
            <a:r>
              <a:rPr lang="en-US" sz="2400" dirty="0" smtClean="0"/>
              <a:t>forecasts </a:t>
            </a:r>
            <a:r>
              <a:rPr lang="en-US" sz="2400" dirty="0"/>
              <a:t>URL and Alerting </a:t>
            </a:r>
            <a:r>
              <a:rPr lang="en-US" sz="2400" dirty="0" smtClean="0"/>
              <a:t>Area</a:t>
            </a:r>
          </a:p>
          <a:p>
            <a:r>
              <a:rPr lang="en-US" sz="2400" dirty="0" smtClean="0"/>
              <a:t>WMO, through the PWS Programme has published the “Administrative Procedure for Registering WMO Alerting Identifiers” WMO/TD No. 1556 (</a:t>
            </a:r>
            <a:r>
              <a:rPr lang="en-US" sz="2400" dirty="0" smtClean="0">
                <a:hlinkClick r:id="rId2"/>
              </a:rPr>
              <a:t>Link to the publication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Publication to be updated to include OIDs for International Federation of Red Cross and Red Crescent (IFRCC) worldwide</a:t>
            </a:r>
          </a:p>
          <a:p>
            <a:endParaRPr lang="en-US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670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MO_BLUE_Powerpoint_en_f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WMO_BLUE_Powerpoint_en_fr</Template>
  <TotalTime>368</TotalTime>
  <Words>977</Words>
  <Application>Microsoft Office PowerPoint</Application>
  <PresentationFormat>On-screen Show (4:3)</PresentationFormat>
  <Paragraphs>159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WMO_BLUE_Powerpoint_en_fr</vt:lpstr>
      <vt:lpstr>PowerPoint Presentation</vt:lpstr>
      <vt:lpstr>The Common Alerting Protocol (CAP)</vt:lpstr>
      <vt:lpstr>Congress and CAP</vt:lpstr>
      <vt:lpstr>WMO Executive Council (EC) and CAP</vt:lpstr>
      <vt:lpstr>Implementation of CAP</vt:lpstr>
      <vt:lpstr>PowerPoint Presentation</vt:lpstr>
      <vt:lpstr>CAP Implementation by Country/Territory </vt:lpstr>
      <vt:lpstr>Local Alerts Platform (LAP)</vt:lpstr>
      <vt:lpstr>WMO Register of Alerting Authorities</vt:lpstr>
      <vt:lpstr>PowerPoint Presentation</vt:lpstr>
      <vt:lpstr>The WMO Alert Hub</vt:lpstr>
      <vt:lpstr>The WMO Alert Hub</vt:lpstr>
      <vt:lpstr>Participation of Members in WWIS</vt:lpstr>
      <vt:lpstr> WWIS available in Eleven Languages </vt:lpstr>
      <vt:lpstr>The WMO World Weather Information Service (WWIS)</vt:lpstr>
      <vt:lpstr>The WMO World Weather Information Service (WWIS)</vt:lpstr>
      <vt:lpstr>The Severe Weather Information Service (SWIC)</vt:lpstr>
      <vt:lpstr>PowerPoint Presentation</vt:lpstr>
      <vt:lpstr>PowerPoint Presentation</vt:lpstr>
      <vt:lpstr>Conclusion</vt:lpstr>
      <vt:lpstr>PowerPoint Presentation</vt:lpstr>
    </vt:vector>
  </TitlesOfParts>
  <Company>World Meteorological 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Muchemi</dc:creator>
  <cp:lastModifiedBy>Samuel Muchemi</cp:lastModifiedBy>
  <cp:revision>59</cp:revision>
  <dcterms:created xsi:type="dcterms:W3CDTF">2016-08-16T14:01:49Z</dcterms:created>
  <dcterms:modified xsi:type="dcterms:W3CDTF">2016-08-18T10:58:57Z</dcterms:modified>
</cp:coreProperties>
</file>