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3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485" r:id="rId2"/>
    <p:sldId id="303" r:id="rId3"/>
    <p:sldId id="302" r:id="rId4"/>
    <p:sldId id="312" r:id="rId5"/>
    <p:sldId id="314" r:id="rId6"/>
    <p:sldId id="488" r:id="rId7"/>
    <p:sldId id="489" r:id="rId8"/>
    <p:sldId id="490" r:id="rId9"/>
    <p:sldId id="492" r:id="rId10"/>
    <p:sldId id="493" r:id="rId11"/>
    <p:sldId id="494" r:id="rId12"/>
    <p:sldId id="486" r:id="rId13"/>
    <p:sldId id="487" r:id="rId14"/>
    <p:sldId id="495" r:id="rId15"/>
  </p:sldIdLst>
  <p:sldSz cx="9144000" cy="6858000" type="screen4x3"/>
  <p:notesSz cx="7010400" cy="9296400"/>
  <p:embeddedFontLst>
    <p:embeddedFont>
      <p:font typeface="Franklin Gothic Book" panose="020B0503020102020204" pitchFamily="34" charset="0"/>
      <p:regular r:id="rId18"/>
      <p:italic r:id="rId19"/>
    </p:embeddedFont>
    <p:embeddedFont>
      <p:font typeface="IranNastaliq" panose="020B0604020202020204" charset="0"/>
      <p:regular r:id="rId20"/>
    </p:embeddedFont>
    <p:embeddedFont>
      <p:font typeface="Tunga" panose="020B0604020202020204" charset="0"/>
      <p:regular r:id="rId21"/>
      <p:bold r:id="rId22"/>
    </p:embeddedFont>
    <p:embeddedFont>
      <p:font typeface="Aharoni" panose="020B0604020202020204" charset="-79"/>
      <p:bold r:id="rId23"/>
    </p:embeddedFont>
    <p:embeddedFont>
      <p:font typeface="Segoe UI Semibold" panose="020B0702040204020203" pitchFamily="34" charset="0"/>
      <p:bold r:id="rId24"/>
      <p:boldItalic r:id="rId25"/>
    </p:embeddedFont>
    <p:embeddedFont>
      <p:font typeface="B Titr" panose="00000700000000000000" pitchFamily="2" charset="-78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Franklin Gothic Medium" panose="020B0603020102020204" pitchFamily="34" charset="0"/>
      <p:regular r:id="rId31"/>
      <p:italic r:id="rId32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A1B"/>
    <a:srgbClr val="E1AB75"/>
    <a:srgbClr val="39B4E1"/>
    <a:srgbClr val="3896B3"/>
    <a:srgbClr val="B17525"/>
    <a:srgbClr val="0000CC"/>
    <a:srgbClr val="70797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6421" autoAdjust="0"/>
  </p:normalViewPr>
  <p:slideViewPr>
    <p:cSldViewPr>
      <p:cViewPr varScale="1">
        <p:scale>
          <a:sx n="104" d="100"/>
          <a:sy n="104" d="100"/>
        </p:scale>
        <p:origin x="321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1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4075AB1-F71F-4B3D-8E23-B48B9FE89E44}" type="datetimeFigureOut">
              <a:rPr lang="fa-IR" smtClean="0"/>
              <a:pPr/>
              <a:t>01/01/1439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648"/>
            <a:ext cx="3038604" cy="4667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AEFC2293-DB9B-48C1-BD8C-C16B325CDD53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12464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971796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638" y="0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A782B0E-B668-4451-93F8-2B848F848752}" type="datetimeFigureOut">
              <a:rPr lang="fa-IR" smtClean="0"/>
              <a:pPr/>
              <a:t>01/01/1439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6311"/>
            <a:ext cx="5608975" cy="418293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71796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638" y="8829648"/>
            <a:ext cx="3038604" cy="46526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66F4DA-4338-4BE1-8E78-A2AA13E3DC4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3498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2299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8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371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BBFD2-E89C-417D-A49A-FFB461AC150E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110E-22AB-4581-8189-73BED76BB21B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83BD8-B8F9-484E-9776-A77E6C10547E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5BCB-2ABE-492C-BBB3-94C3E9864D36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C526CE6-B5AE-4EC1-BE78-F5CDD34370BF}" type="slidenum">
              <a:rPr lang="fa-IR" smtClean="0"/>
              <a:pPr rtl="0"/>
              <a:t>‹#›</a:t>
            </a:fld>
            <a:r>
              <a:rPr lang="fa-IR" smtClean="0"/>
              <a:t> </a:t>
            </a:r>
            <a:endParaRPr lang="fa-IR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59038" y="6407455"/>
            <a:ext cx="432048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fa-IR"/>
            </a:defPPr>
            <a:lvl1pPr marL="0" algn="r" defTabSz="914400" rtl="1" eaLnBrk="1" latinLnBrk="0" hangingPunct="1">
              <a:defRPr kumimoji="0" sz="16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fa-IR" dirty="0" smtClean="0"/>
              <a:t>20/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89FA-60A3-496E-8487-C974D843EF69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6C02-DCE8-468F-8FD9-05BA0A35B3C3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C6D1-196A-420F-94D4-953C80B2E5F2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C365F-34C8-42F6-8E9B-EB8A7281D4FE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04B4-8A26-441C-B962-ED53C87E4AD6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B92A-8D11-4420-953B-65E2195BDA36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253B-D5E9-4DE1-9CF7-3F2F7760A310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B537C3B-9459-45D1-939F-0D1FC74B1256}" type="datetime8">
              <a:rPr lang="fa-IR" smtClean="0"/>
              <a:pPr/>
              <a:t>21 سپتامبر 17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C526CE6-B5AE-4EC1-BE78-F5CDD34370BF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‫شرکت مدیریت منابع آب ایران‬‎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1066800" y="425049"/>
            <a:ext cx="1033750" cy="580910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7047276" y="362908"/>
            <a:ext cx="982618" cy="705192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143000" y="4953000"/>
            <a:ext cx="5832648" cy="1347197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8800" dirty="0">
              <a:solidFill>
                <a:schemeClr val="accent2">
                  <a:lumMod val="50000"/>
                </a:scheme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743323"/>
            <a:ext cx="69156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Flood Management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1000" endPos="3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onstitution Ministry of Energy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reflection blurRad="50800" stA="41000" endPos="3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650" y="1003610"/>
            <a:ext cx="2021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926068"/>
            <a:ext cx="266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Iran Water Resources </a:t>
            </a:r>
            <a:r>
              <a:rPr 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  <a:endParaRPr lang="en-US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Company (IWRM Co.)</a:t>
            </a:r>
            <a:endParaRPr 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8923" y="3817241"/>
            <a:ext cx="35623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Aharoni" panose="02010803020104030203" pitchFamily="2" charset="-79"/>
                <a:cs typeface="Aharoni" panose="02010803020104030203" pitchFamily="2" charset="-79"/>
              </a:rPr>
              <a:t>Risk</a:t>
            </a:r>
            <a:r>
              <a:rPr lang="en-US" sz="11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1100" b="1" dirty="0">
                <a:latin typeface="Aharoni" panose="02010803020104030203" pitchFamily="2" charset="-79"/>
                <a:cs typeface="Aharoni" panose="02010803020104030203" pitchFamily="2" charset="-79"/>
              </a:rPr>
              <a:t>Management and Passive Defense Office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4579583"/>
            <a:ext cx="414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Hajrasouliha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Managing Director, IWRM Co.</a:t>
            </a:r>
          </a:p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A.R. </a:t>
            </a:r>
            <a:r>
              <a:rPr lang="en-US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Salamat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Head International Affairs.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591585"/>
            <a:ext cx="6248400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Responsibilities before Issuing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486" y="1371600"/>
            <a:ext cx="8458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3" indent="-457200" algn="l" rtl="0">
              <a:buAutoNum type="arabicPeriod" startAt="5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Crisis Management</a:t>
            </a:r>
          </a:p>
          <a:p>
            <a:pPr marL="628650" lvl="3" indent="-457200" algn="l" rtl="0">
              <a:buAutoNum type="arabicPeriod" startAt="5"/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data bank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and implementation of watershed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capacity building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insurance plans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data banks for personnel, buildings, machineries, etc.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the provinces for transferring people in risk 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 information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communication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alert notification systems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crisis management room</a:t>
            </a:r>
          </a:p>
          <a:p>
            <a:pPr marL="806450" lvl="2" indent="-295275" algn="l" rtl="0">
              <a:buFont typeface="Arial" panose="020B0604020202020204" pitchFamily="34" charset="0"/>
              <a:buChar char="•"/>
              <a:tabLst>
                <a:tab pos="806450" algn="l"/>
              </a:tabLs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Informing flood zoning maps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lvl="3" indent="-457200" algn="l" rtl="0">
              <a:buAutoNum type="arabicPeriod" startAt="5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7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6548" y="1051041"/>
            <a:ext cx="3778706" cy="1524000"/>
          </a:xfrm>
          <a:prstGeom prst="roundRect">
            <a:avLst/>
          </a:prstGeom>
          <a:solidFill>
            <a:schemeClr val="accent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"/>
            <a:r>
              <a:rPr lang="en-US" sz="1400" dirty="0" smtClean="0"/>
              <a:t> </a:t>
            </a:r>
          </a:p>
          <a:p>
            <a:pPr marL="0" lvl="1" algn="just" rtl="0"/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Water Research Institute, responsible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“national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warning and flood alert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system”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/>
            <a:endParaRPr lang="fa-IR" sz="1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6400" y="1059323"/>
            <a:ext cx="3388176" cy="15240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" rtl="0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Iran Water and Power Resources Development Company, responsible for  informing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 systems to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authorities up to 2 hours</a:t>
            </a:r>
            <a:endParaRPr 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87297" y="2785332"/>
            <a:ext cx="6131768" cy="143651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Low" rtl="0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Announce in</a:t>
            </a:r>
            <a:r>
              <a:rPr lang="fa-I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to :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and Wastewater Deputy, Ministry of Energy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Managing Director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IWRM Co. </a:t>
            </a:r>
          </a:p>
          <a:p>
            <a:pPr marL="0" lvl="1" indent="-3175" algn="justLow" rtl="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 Resources base study Bureau, Water Resources Management Company</a:t>
            </a:r>
            <a:endParaRPr lang="fa-IR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4074" y="4432996"/>
            <a:ext cx="3421180" cy="214188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0">
              <a:lnSpc>
                <a:spcPct val="105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base study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 of  IWRM Co. takes action to study and establish  the real-time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of meteorological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interacting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regional monitoring and modeling systems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953000" y="4456276"/>
            <a:ext cx="3505200" cy="214188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Low" rtl="0">
              <a:lnSpc>
                <a:spcPct val="105000"/>
              </a:lnSpc>
              <a:spcAft>
                <a:spcPts val="120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base study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Regional Water Authorities take action to establish  and operate regional flood monitoring systems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real-time modeling of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data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eft-Right-Up Arrow 17"/>
          <p:cNvSpPr/>
          <p:nvPr/>
        </p:nvSpPr>
        <p:spPr>
          <a:xfrm rot="10800000">
            <a:off x="4141113" y="1561196"/>
            <a:ext cx="1224136" cy="1224136"/>
          </a:xfrm>
          <a:prstGeom prst="leftRigh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TextBox 5"/>
          <p:cNvSpPr txBox="1"/>
          <p:nvPr/>
        </p:nvSpPr>
        <p:spPr>
          <a:xfrm>
            <a:off x="1687297" y="239289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Workflow of Flood Management Constitution </a:t>
            </a: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206" y="724127"/>
            <a:ext cx="3678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efore 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 Pre-information</a:t>
            </a:r>
            <a:endParaRPr lang="en-US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13" name="Picture 12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1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4" grpId="0" animBg="1"/>
      <p:bldP spid="15" grpId="0" animBg="1"/>
      <p:bldP spid="18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" y="1068695"/>
            <a:ext cx="9142519" cy="578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467" y="1167040"/>
            <a:ext cx="8923789" cy="5669189"/>
            <a:chOff x="264992" y="1166115"/>
            <a:chExt cx="8923789" cy="5669189"/>
          </a:xfrm>
        </p:grpSpPr>
        <p:sp>
          <p:nvSpPr>
            <p:cNvPr id="2" name="Rectangle 1"/>
            <p:cNvSpPr/>
            <p:nvPr/>
          </p:nvSpPr>
          <p:spPr>
            <a:xfrm>
              <a:off x="923440" y="1166115"/>
              <a:ext cx="71962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Inflows by floods and the dams reservoirs water available (</a:t>
              </a:r>
              <a:r>
                <a:rPr lang="en-US" sz="1600" dirty="0" err="1" smtClean="0">
                  <a:latin typeface="+mj-lt"/>
                </a:rPr>
                <a:t>Shamil</a:t>
              </a:r>
              <a:r>
                <a:rPr lang="en-US" sz="1600" dirty="0" smtClean="0">
                  <a:latin typeface="+mj-lt"/>
                </a:rPr>
                <a:t> Dam)</a:t>
              </a:r>
              <a:endParaRPr lang="fa-IR" sz="1600" dirty="0">
                <a:latin typeface="+mj-lt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246918" y="2176790"/>
              <a:ext cx="3124200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dk1"/>
                  </a:solidFill>
                  <a:latin typeface="+mj-lt"/>
                </a:rPr>
                <a:t>Normal volume (99 MCM), 15 – 16  </a:t>
              </a:r>
              <a:r>
                <a:rPr lang="en-US" sz="1100" dirty="0" smtClean="0">
                  <a:solidFill>
                    <a:schemeClr val="dk1"/>
                  </a:solidFill>
                  <a:latin typeface="+mj-lt"/>
                </a:rPr>
                <a:t>April 2016</a:t>
              </a:r>
              <a:endParaRPr lang="fa-IR" sz="1100" dirty="0">
                <a:solidFill>
                  <a:schemeClr val="dk1"/>
                </a:solidFill>
                <a:latin typeface="+mj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1799" y="3363332"/>
              <a:ext cx="3491402" cy="261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latin typeface="+mj-lt"/>
                </a:rPr>
                <a:t>Intake volume based on technical guidelines (71 MCM)</a:t>
              </a:r>
              <a:endParaRPr lang="fa-IR" sz="1100" dirty="0">
                <a:latin typeface="+mj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819449" y="2689144"/>
              <a:ext cx="369332" cy="25484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" wrap="square">
              <a:spAutoFit/>
            </a:bodyPr>
            <a:lstStyle/>
            <a:p>
              <a:pPr algn="ctr"/>
              <a:r>
                <a:rPr lang="en-US" sz="1200" dirty="0">
                  <a:latin typeface="+mj-lt"/>
                </a:rPr>
                <a:t>water available in the reservoir </a:t>
              </a:r>
              <a:endParaRPr lang="fa-IR" sz="1200" dirty="0">
                <a:latin typeface="+mj-lt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2795" y="6666027"/>
              <a:ext cx="3669724" cy="16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00" dirty="0">
                  <a:latin typeface="+mj-lt"/>
                </a:rPr>
                <a:t>T</a:t>
              </a:r>
              <a:r>
                <a:rPr lang="en-US" sz="1000" dirty="0" smtClean="0">
                  <a:latin typeface="+mj-lt"/>
                </a:rPr>
                <a:t>he </a:t>
              </a:r>
              <a:r>
                <a:rPr lang="en-US" sz="1000" dirty="0">
                  <a:latin typeface="+mj-lt"/>
                </a:rPr>
                <a:t>peak flood on 15th February 2016 was 3000 CM/s</a:t>
              </a:r>
              <a:endParaRPr lang="fa-IR" sz="1000" dirty="0">
                <a:latin typeface="+mj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27714" y="6651173"/>
              <a:ext cx="1524000" cy="17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 smtClean="0"/>
                <a:t>RESERVOIR CAPACITY</a:t>
              </a:r>
              <a:endParaRPr lang="fa-IR" sz="105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07030" y="6651172"/>
              <a:ext cx="1676398" cy="1731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050" dirty="0" smtClean="0"/>
                <a:t>MEAN HOURLY INFLOWS</a:t>
              </a:r>
              <a:endParaRPr lang="fa-IR" sz="105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4992" y="2705328"/>
              <a:ext cx="289182" cy="2532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ctr">
                <a:lnSpc>
                  <a:spcPct val="50000"/>
                </a:lnSpc>
              </a:pPr>
              <a:r>
                <a:rPr lang="en-US" sz="1200" dirty="0">
                  <a:latin typeface="+mj-lt"/>
                </a:rPr>
                <a:t>MEAN HOURLY INFLOWS CM/S</a:t>
              </a:r>
              <a:endParaRPr lang="fa-IR" sz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24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8" y="1212935"/>
            <a:ext cx="7520940" cy="353089"/>
          </a:xfrm>
        </p:spPr>
        <p:txBody>
          <a:bodyPr/>
          <a:lstStyle/>
          <a:p>
            <a:pPr algn="ctr"/>
            <a:r>
              <a:rPr lang="en-US" sz="1400" dirty="0">
                <a:solidFill>
                  <a:schemeClr val="dk1"/>
                </a:solidFill>
                <a:ea typeface="+mn-ea"/>
                <a:cs typeface="+mn-cs"/>
              </a:rPr>
              <a:t>The inflows and discharges of </a:t>
            </a:r>
            <a:r>
              <a:rPr lang="en-US" sz="1400" dirty="0" err="1" smtClean="0">
                <a:solidFill>
                  <a:schemeClr val="dk1"/>
                </a:solidFill>
                <a:ea typeface="+mn-ea"/>
                <a:cs typeface="+mn-cs"/>
              </a:rPr>
              <a:t>Dez</a:t>
            </a:r>
            <a:r>
              <a:rPr lang="en-US" sz="1400" dirty="0" smtClean="0">
                <a:solidFill>
                  <a:schemeClr val="dk1"/>
                </a:solidFill>
                <a:ea typeface="+mn-ea"/>
                <a:cs typeface="+mn-cs"/>
              </a:rPr>
              <a:t>  </a:t>
            </a:r>
            <a:r>
              <a:rPr lang="en-US" sz="1400" dirty="0">
                <a:solidFill>
                  <a:schemeClr val="dk1"/>
                </a:solidFill>
                <a:ea typeface="+mn-ea"/>
                <a:cs typeface="+mn-cs"/>
              </a:rPr>
              <a:t>dam at the time of floods, 15-16 Feb. 2016</a:t>
            </a:r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1886"/>
            <a:ext cx="9142519" cy="463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8543" y="2617614"/>
            <a:ext cx="8826033" cy="4199930"/>
            <a:chOff x="48543" y="2617614"/>
            <a:chExt cx="8826033" cy="4199930"/>
          </a:xfrm>
        </p:grpSpPr>
        <p:grpSp>
          <p:nvGrpSpPr>
            <p:cNvPr id="14" name="Group 13"/>
            <p:cNvGrpSpPr/>
            <p:nvPr/>
          </p:nvGrpSpPr>
          <p:grpSpPr>
            <a:xfrm>
              <a:off x="7256551" y="2617614"/>
              <a:ext cx="1618025" cy="615796"/>
              <a:chOff x="7256551" y="2617614"/>
              <a:chExt cx="1618025" cy="615796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7655376" y="2617614"/>
                <a:ext cx="1201375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1100" dirty="0" smtClean="0">
                    <a:latin typeface="Segoe UI Semibold" panose="020B0702040204020203" pitchFamily="34" charset="0"/>
                  </a:rPr>
                  <a:t>INFLOWS</a:t>
                </a:r>
                <a:endParaRPr lang="fa-IR" sz="1100" dirty="0">
                  <a:latin typeface="Segoe UI Semibold" panose="020B0702040204020203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5376" y="2971800"/>
                <a:ext cx="1219200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l" rtl="0"/>
                <a:r>
                  <a:rPr lang="en-US" sz="1100" dirty="0" smtClean="0">
                    <a:latin typeface="Segoe UI Semibold" panose="020B0702040204020203" pitchFamily="34" charset="0"/>
                  </a:rPr>
                  <a:t>DISCHARGES</a:t>
                </a:r>
                <a:endParaRPr lang="fa-IR" sz="1100" dirty="0">
                  <a:latin typeface="Segoe UI Semibold" panose="020B0702040204020203" pitchFamily="34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H="1">
                <a:off x="7256551" y="2764123"/>
                <a:ext cx="304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6"/>
              </a:lnRef>
              <a:fillRef idx="0">
                <a:schemeClr val="accent6"/>
              </a:fillRef>
              <a:effectRef idx="1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7256551" y="3119681"/>
                <a:ext cx="288000" cy="0"/>
              </a:xfrm>
              <a:prstGeom prst="line">
                <a:avLst/>
              </a:prstGeom>
              <a:ln w="28575"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5" name="Rectangle 14"/>
            <p:cNvSpPr/>
            <p:nvPr/>
          </p:nvSpPr>
          <p:spPr>
            <a:xfrm>
              <a:off x="708982" y="6477000"/>
              <a:ext cx="307777" cy="3405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l" rtl="0"/>
              <a:r>
                <a:rPr lang="en-US" sz="400" b="1" dirty="0">
                  <a:latin typeface="Segoe UI Semibold" panose="020B0702040204020203" pitchFamily="34" charset="0"/>
                </a:rPr>
                <a:t>EARLY </a:t>
              </a:r>
              <a:endParaRPr lang="en-US" sz="400" b="1" dirty="0" smtClean="0">
                <a:latin typeface="Segoe UI Semibold" panose="020B0702040204020203" pitchFamily="34" charset="0"/>
              </a:endParaRPr>
            </a:p>
            <a:p>
              <a:pPr algn="l" rtl="0"/>
              <a:r>
                <a:rPr lang="en-US" sz="400" b="1" dirty="0" smtClean="0">
                  <a:latin typeface="Segoe UI Semibold" panose="020B0702040204020203" pitchFamily="34" charset="0"/>
                </a:rPr>
                <a:t>MORNING </a:t>
              </a:r>
              <a:endParaRPr lang="fa-IR" sz="400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10190" y="6561705"/>
              <a:ext cx="261610" cy="255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pPr algn="l" rtl="0"/>
              <a:r>
                <a:rPr lang="en-US" sz="500" dirty="0" smtClean="0"/>
                <a:t>NOON</a:t>
              </a:r>
              <a:endParaRPr lang="fa-IR" sz="5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994941" y="6559982"/>
              <a:ext cx="261610" cy="2558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none">
              <a:spAutoFit/>
            </a:bodyPr>
            <a:lstStyle/>
            <a:p>
              <a:pPr algn="l" rtl="0"/>
              <a:r>
                <a:rPr lang="en-US" sz="500" dirty="0" smtClean="0"/>
                <a:t>NOON</a:t>
              </a:r>
              <a:endParaRPr lang="fa-IR" sz="5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6468460"/>
              <a:ext cx="307777" cy="3451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l" rtl="0"/>
              <a:r>
                <a:rPr lang="en-US" sz="400" b="1" spc="10" dirty="0">
                  <a:latin typeface="Segoe UI Semibold" panose="020B0702040204020203" pitchFamily="34" charset="0"/>
                </a:rPr>
                <a:t>EARLY </a:t>
              </a:r>
              <a:endParaRPr lang="en-US" sz="400" b="1" spc="10" dirty="0" smtClean="0">
                <a:latin typeface="Segoe UI Semibold" panose="020B0702040204020203" pitchFamily="34" charset="0"/>
              </a:endParaRPr>
            </a:p>
            <a:p>
              <a:pPr algn="l" rtl="0"/>
              <a:r>
                <a:rPr lang="en-US" sz="400" b="1" spc="-20" dirty="0" smtClean="0">
                  <a:latin typeface="Segoe UI Semibold" panose="020B0702040204020203" pitchFamily="34" charset="0"/>
                </a:rPr>
                <a:t>MORNING </a:t>
              </a:r>
              <a:endParaRPr lang="fa-IR" sz="400" b="1" spc="-2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543" y="3429000"/>
              <a:ext cx="353943" cy="19263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vert="vert270" wrap="square">
              <a:spAutoFit/>
            </a:bodyPr>
            <a:lstStyle/>
            <a:p>
              <a:pPr algn="ctr" rtl="0"/>
              <a:r>
                <a:rPr lang="en-US" sz="1100" dirty="0" smtClean="0">
                  <a:latin typeface="Segoe UI Semibold" panose="020B0702040204020203" pitchFamily="34" charset="0"/>
                </a:rPr>
                <a:t>INFLOWS CM/S</a:t>
              </a:r>
              <a:endParaRPr lang="fa-IR" sz="1100" dirty="0">
                <a:latin typeface="Segoe UI Semibold" panose="020B07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04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lamat-ar.WRMS\Desktop\Sad Dez 29-01-95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57200"/>
            <a:ext cx="9144000" cy="460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800" y="3429000"/>
            <a:ext cx="3268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/>
                <a:solidFill>
                  <a:srgbClr val="FFFF00"/>
                </a:solidFill>
              </a:rPr>
              <a:t>THANK </a:t>
            </a:r>
            <a:r>
              <a:rPr lang="en-US" sz="4800" b="1" dirty="0" smtClean="0">
                <a:ln/>
                <a:solidFill>
                  <a:srgbClr val="FFFF00"/>
                </a:solidFill>
              </a:rPr>
              <a:t> YOU</a:t>
            </a:r>
            <a:endParaRPr lang="fa-IR" sz="4800" b="1" dirty="0">
              <a:ln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6443"/>
              </p:ext>
            </p:extLst>
          </p:nvPr>
        </p:nvGraphicFramePr>
        <p:xfrm>
          <a:off x="0" y="617286"/>
          <a:ext cx="9144000" cy="5669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33400"/>
                <a:gridCol w="5562600"/>
                <a:gridCol w="3048000"/>
              </a:tblGrid>
              <a:tr h="4410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Responsible</a:t>
                      </a:r>
                      <a:endParaRPr lang="en-US" dirty="0"/>
                    </a:p>
                  </a:txBody>
                  <a:tcPr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Controlling flood in the main arteries</a:t>
                      </a:r>
                      <a:endPara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Agriculture</a:t>
                      </a:r>
                      <a:endParaRPr lang="en-US" sz="1400" dirty="0"/>
                    </a:p>
                  </a:txBody>
                  <a:tcPr anchor="ctr"/>
                </a:tc>
              </a:tr>
              <a:tr h="2370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predictive flood systems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Technology and Iran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Meteorological Org.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flood warning systems within cities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Municipalities</a:t>
                      </a:r>
                      <a:endParaRPr lang="en-US" sz="1400" dirty="0"/>
                    </a:p>
                  </a:txBody>
                  <a:tcPr anchor="ctr"/>
                </a:tc>
              </a:tr>
              <a:tr h="4886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Creating flood warning systems outside the city and connecting them to the cities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Ministry of Energy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919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Preparing flood risk maps outside urban areas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Energy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Determining the bed and the river boundaries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Ministry of Energy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Improving</a:t>
                      </a:r>
                      <a:r>
                        <a:rPr lang="en-US" sz="1400" kern="1200" baseline="0" dirty="0" smtClean="0">
                          <a:effectLst/>
                        </a:rPr>
                        <a:t> the status of </a:t>
                      </a:r>
                      <a:r>
                        <a:rPr lang="en-US" sz="1400" kern="1200" dirty="0" smtClean="0">
                          <a:effectLst/>
                        </a:rPr>
                        <a:t>vulnerable rivers within urban and rural areas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Municipalities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Estimating and compensating flood damage costs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Ministry of Interior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dirty="0" smtClean="0">
                          <a:effectLst/>
                        </a:rPr>
                        <a:t>Training and public awareness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National Broadcasting TV</a:t>
                      </a:r>
                      <a:endParaRPr lang="en-US" sz="1400" dirty="0"/>
                    </a:p>
                  </a:txBody>
                  <a:tcPr anchor="ctr"/>
                </a:tc>
              </a:tr>
              <a:tr h="28745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Providing necessary funding for preventive and reconstructive measures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Management and Planning Org.</a:t>
                      </a:r>
                      <a:endParaRPr lang="en-US" sz="1400" dirty="0"/>
                    </a:p>
                  </a:txBody>
                  <a:tcPr anchor="ctr"/>
                </a:tc>
              </a:tr>
              <a:tr h="275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Rescue and relief operation all over the country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Red Crescent</a:t>
                      </a:r>
                      <a:endParaRPr lang="en-US" sz="1400" dirty="0"/>
                    </a:p>
                  </a:txBody>
                  <a:tcPr anchor="ctr"/>
                </a:tc>
              </a:tr>
              <a:tr h="2904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Executing flood insurance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Crisis Management Org.</a:t>
                      </a:r>
                      <a:endParaRPr lang="en-US" sz="1400" dirty="0"/>
                    </a:p>
                  </a:txBody>
                  <a:tcPr anchor="ctr"/>
                </a:tc>
              </a:tr>
              <a:tr h="2904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effectLst/>
                        </a:rPr>
                        <a:t>Preventive measures</a:t>
                      </a:r>
                      <a:endParaRPr lang="en-US" sz="1400" b="0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Provincial WGs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0106" y="6396335"/>
            <a:ext cx="89626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Entities Responsible for Flood Management in Iran</a:t>
            </a:r>
            <a:endParaRPr 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773" y="155345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Duties of Ministries and Organizations in Charge of Flood Management</a:t>
            </a:r>
          </a:p>
        </p:txBody>
      </p:sp>
      <p:pic>
        <p:nvPicPr>
          <p:cNvPr id="8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9" name="Picture 8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86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0" y="3886200"/>
            <a:ext cx="5457301" cy="2667000"/>
          </a:xfrm>
          <a:prstGeom prst="rect">
            <a:avLst/>
          </a:prstGeom>
        </p:spPr>
        <p:txBody>
          <a:bodyPr vert="horz" lIns="45720" tIns="0" rIns="45720" bIns="0" anchor="t" anchorCtr="0">
            <a:noAutofit/>
          </a:bodyPr>
          <a:lstStyle/>
          <a:p>
            <a:pPr>
              <a:spcBef>
                <a:spcPct val="0"/>
              </a:spcBef>
            </a:pP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B Titr" pitchFamily="2" charset="-78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50" y="639830"/>
            <a:ext cx="5695365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Management Constitution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0214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Objective:</a:t>
            </a:r>
          </a:p>
          <a:p>
            <a:pPr algn="l" rtl="0"/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Defining, categorizing and determining the method of implementing tasks and responsibilities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stakeholders dealing with flood management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phases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“before issuing pre-information”, “from Pre-information to the end of the flood” and “after flood” </a:t>
            </a:r>
            <a:endParaRPr 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198" y="3729335"/>
            <a:ext cx="609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Monitoring and 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Alerting  Systems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799" y="4272915"/>
            <a:ext cx="830580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 and Alerting Systems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regional and national monitoring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for meteorological data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BSpe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293" y="426284"/>
            <a:ext cx="765085" cy="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26917"/>
            <a:ext cx="533400" cy="299741"/>
          </a:xfrm>
          <a:prstGeom prst="rect">
            <a:avLst/>
          </a:prstGeom>
          <a:noFill/>
        </p:spPr>
      </p:pic>
      <p:pic>
        <p:nvPicPr>
          <p:cNvPr id="11" name="Picture 10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76200"/>
            <a:ext cx="507017" cy="36386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099614" y="424386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07889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7700" y="392616"/>
            <a:ext cx="4876800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8991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well-defined and pre-determined location that is under the management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b="1" dirty="0"/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Crisis Management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Passive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Defense Office of IWRM Co. and performs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facilities at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time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floods :</a:t>
            </a:r>
          </a:p>
          <a:p>
            <a:pPr algn="l" rtl="0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conference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early warning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alerting systems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meteorological data system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 of water and wastewater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rivers structures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 zones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maps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Safe points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Guidelines and data banks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authorities inside and outside the Ministry of Energy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numbers and contacts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machineries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5" name="Picture 4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335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8915" y="600867"/>
            <a:ext cx="7353905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Temporal Stages of the Implementation of the constitution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486" y="972743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issuing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Pre-information to the end of the 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</a:p>
          <a:p>
            <a:pPr marL="342900" indent="-342900" algn="l" rtl="0">
              <a:buFont typeface="Wingdings" panose="05000000000000000000" pitchFamily="2" charset="2"/>
              <a:buChar char="v"/>
            </a:pP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the flood subsidence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889" y="2296182"/>
            <a:ext cx="7985314" cy="400110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stages of the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the constitution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8194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set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actions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for flood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are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classified  into five groups 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three stages as follows:</a:t>
            </a:r>
          </a:p>
          <a:p>
            <a:pPr algn="l" rtl="0"/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monitoring and early warning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engineering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wastewater facilities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Resources Management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and crisis management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8" name="Picture 7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4958" y="592671"/>
            <a:ext cx="5715000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Flood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Occurance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58" y="1354476"/>
            <a:ext cx="88392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Prediction,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Alert</a:t>
            </a:r>
          </a:p>
          <a:p>
            <a:pPr marL="860425" indent="-282575" algn="l" rtl="0">
              <a:buFont typeface="Arial" panose="020B0604020202020204" pitchFamily="34" charset="0"/>
              <a:buChar char="•"/>
            </a:pPr>
            <a:endParaRPr lang="en-US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Evaluate, equip and strengthening the monitoring, prediction and alerting system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Investigating flood flows with different return periods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system of meteorological data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and analyze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meteorological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</a:t>
            </a: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prediction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Investigate the probability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flooding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0425" indent="-282575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Announcement of quantity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alert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6" name="Picture 5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4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3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6548" y="588127"/>
            <a:ext cx="6239435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Flood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Occurance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466" y="1447800"/>
            <a:ext cx="8229600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spcBef>
                <a:spcPts val="600"/>
              </a:spcBef>
              <a:buAutoNum type="arabicPeriod" startAt="2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 Engineering</a:t>
            </a:r>
          </a:p>
          <a:p>
            <a:pPr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flood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rivers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river’s bed and fringe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zoning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of flood risk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points from flood zoning maps</a:t>
            </a: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River control in terms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capacity of the flowing water</a:t>
            </a: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indent="-336550" algn="l" rtl="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spcBef>
                <a:spcPts val="600"/>
              </a:spcBef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704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024" y="492643"/>
            <a:ext cx="6415289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068" y="1600200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457200" algn="l" rtl="0">
              <a:spcBef>
                <a:spcPts val="600"/>
              </a:spcBef>
              <a:buAutoNum type="arabicPeriod" startAt="3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and Wastewater facilities</a:t>
            </a:r>
          </a:p>
          <a:p>
            <a:pPr marL="120650" algn="l" rtl="0">
              <a:spcBef>
                <a:spcPts val="6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Classifying 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facilities from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risk-taking perspective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Recognizing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behavior of dams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facilities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fa-I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Preparing guidelines for actions</a:t>
            </a: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Determining the safety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dam and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equipments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6975" indent="-457200" algn="l" rtl="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035050" algn="l"/>
              </a:tabLst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Ensuring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emergency power supply</a:t>
            </a: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3499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4435" y="682622"/>
            <a:ext cx="7097486" cy="707886"/>
          </a:xfrm>
          <a:prstGeom prst="rect">
            <a:avLst/>
          </a:prstGeom>
          <a:solidFill>
            <a:srgbClr val="E1AB75"/>
          </a:solidFill>
          <a:ln>
            <a:solidFill>
              <a:srgbClr val="E1AB75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R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esponsibilities before Issuing </a:t>
            </a:r>
          </a:p>
          <a:p>
            <a:pPr algn="ctr" rtl="0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Pre-information and Occurring</a:t>
            </a:r>
            <a:r>
              <a:rPr lang="fa-IR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686" y="1524000"/>
            <a:ext cx="8382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 rtl="0">
              <a:buAutoNum type="arabicPeriod" startAt="4"/>
            </a:pP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Reservoir Management</a:t>
            </a:r>
          </a:p>
          <a:p>
            <a:pPr marL="457200" indent="-457200" algn="l" rtl="0">
              <a:buAutoNum type="arabicPeriod" startAt="4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and analysis of water consumption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endParaRPr lang="fa-IR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Equipping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reservoir monitoring system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Observance of minimum and maximum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coordination for the maximum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units</a:t>
            </a:r>
          </a:p>
          <a:p>
            <a:pPr marL="806450" indent="-349250" algn="l" rtl="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Depleting the dam reservoir to some extent according the predictions and discharging the sediment</a:t>
            </a:r>
          </a:p>
          <a:p>
            <a:pPr marL="457200" algn="l" rtl="0"/>
            <a:endParaRPr lang="fa-I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6450" indent="-349250" algn="l" rtl="0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8" descr="Image result for ‫شرکت مدیریت منابع آب ایران‬‎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889"/>
          <a:stretch/>
        </p:blipFill>
        <p:spPr bwMode="auto">
          <a:xfrm>
            <a:off x="225515" y="111644"/>
            <a:ext cx="533400" cy="299741"/>
          </a:xfrm>
          <a:prstGeom prst="rect">
            <a:avLst/>
          </a:prstGeom>
          <a:noFill/>
        </p:spPr>
      </p:pic>
      <p:pic>
        <p:nvPicPr>
          <p:cNvPr id="7" name="Picture 6" descr="Image result for ‫وزارت نیرو‬‎"/>
          <p:cNvPicPr>
            <a:picLocks noChangeAspect="1" noChangeArrowheads="1"/>
          </p:cNvPicPr>
          <p:nvPr/>
        </p:nvPicPr>
        <p:blipFill rotWithShape="1">
          <a:blip r:embed="rId3" cstate="print"/>
          <a:srcRect t="-1" b="35714"/>
          <a:stretch/>
        </p:blipFill>
        <p:spPr bwMode="auto">
          <a:xfrm>
            <a:off x="8367559" y="60927"/>
            <a:ext cx="507017" cy="3638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99614" y="409113"/>
            <a:ext cx="10429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Energy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92616"/>
            <a:ext cx="101177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IWRM Co.</a:t>
            </a:r>
            <a:endParaRPr lang="en-US" sz="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275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5927</TotalTime>
  <Words>1016</Words>
  <Application>Microsoft Office PowerPoint</Application>
  <PresentationFormat>On-screen Show (4:3)</PresentationFormat>
  <Paragraphs>193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Franklin Gothic Book</vt:lpstr>
      <vt:lpstr>IranNastaliq</vt:lpstr>
      <vt:lpstr>Tunga</vt:lpstr>
      <vt:lpstr>Arial</vt:lpstr>
      <vt:lpstr>Aharoni</vt:lpstr>
      <vt:lpstr>Segoe UI Semibold</vt:lpstr>
      <vt:lpstr>B Titr</vt:lpstr>
      <vt:lpstr>Calibri</vt:lpstr>
      <vt:lpstr>Times New Roman</vt:lpstr>
      <vt:lpstr>Wingdings</vt:lpstr>
      <vt:lpstr>Franklin Gothic Medium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inflows and discharges of Dez  dam at the time of floods, 15-16 Feb. 2016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گزارش داخلی ارزیابی عملکرد وزارت نیرو در سیلاب فروردین‌ماه 95</dc:title>
  <dc:creator>rezapour-a دفتر مدیریت بحران و پدافند  غیر عامل</dc:creator>
  <cp:lastModifiedBy>surface</cp:lastModifiedBy>
  <cp:revision>450</cp:revision>
  <cp:lastPrinted>2017-04-30T06:23:14Z</cp:lastPrinted>
  <dcterms:created xsi:type="dcterms:W3CDTF">2016-06-28T04:22:21Z</dcterms:created>
  <dcterms:modified xsi:type="dcterms:W3CDTF">2017-09-21T08:43:43Z</dcterms:modified>
</cp:coreProperties>
</file>