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6"/>
  </p:notesMasterIdLst>
  <p:sldIdLst>
    <p:sldId id="265" r:id="rId2"/>
    <p:sldId id="283" r:id="rId3"/>
    <p:sldId id="293" r:id="rId4"/>
    <p:sldId id="284" r:id="rId5"/>
    <p:sldId id="271" r:id="rId6"/>
    <p:sldId id="270" r:id="rId7"/>
    <p:sldId id="269" r:id="rId8"/>
    <p:sldId id="273" r:id="rId9"/>
    <p:sldId id="280" r:id="rId10"/>
    <p:sldId id="287" r:id="rId11"/>
    <p:sldId id="288" r:id="rId12"/>
    <p:sldId id="266" r:id="rId13"/>
    <p:sldId id="277" r:id="rId14"/>
    <p:sldId id="281" r:id="rId15"/>
    <p:sldId id="285" r:id="rId16"/>
    <p:sldId id="278" r:id="rId17"/>
    <p:sldId id="289" r:id="rId18"/>
    <p:sldId id="268" r:id="rId19"/>
    <p:sldId id="264" r:id="rId20"/>
    <p:sldId id="292" r:id="rId21"/>
    <p:sldId id="259" r:id="rId22"/>
    <p:sldId id="291" r:id="rId23"/>
    <p:sldId id="290" r:id="rId24"/>
    <p:sldId id="282" r:id="rId25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7" autoAdjust="0"/>
    <p:restoredTop sz="92075" autoAdjust="0"/>
  </p:normalViewPr>
  <p:slideViewPr>
    <p:cSldViewPr snapToGrid="0">
      <p:cViewPr varScale="1">
        <p:scale>
          <a:sx n="90" d="100"/>
          <a:sy n="90" d="100"/>
        </p:scale>
        <p:origin x="3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E6300-C3F6-46D1-AF78-55A2F23C0FA9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EAD7-7BA8-4CC6-90E8-81A10DC2E17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728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8422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Self-intersection: found</a:t>
            </a:r>
            <a:r>
              <a:rPr lang="en-US" baseline="0" dirty="0"/>
              <a:t> in original CAP(brazil , Norway) and shapefile (china)</a:t>
            </a:r>
          </a:p>
          <a:p>
            <a:r>
              <a:rPr lang="en-US" baseline="0" dirty="0"/>
              <a:t>But self intersection will have no effect for displaying on map(not </a:t>
            </a:r>
            <a:r>
              <a:rPr lang="en-US" baseline="0" dirty="0" err="1"/>
              <a:t>geojson</a:t>
            </a:r>
            <a:r>
              <a:rPr lang="en-US" baseline="0" dirty="0"/>
              <a:t> ) but only </a:t>
            </a:r>
            <a:r>
              <a:rPr lang="en-US" baseline="0" dirty="0" err="1"/>
              <a:t>Elasticsearch</a:t>
            </a:r>
            <a:r>
              <a:rPr lang="en-US" baseline="0" dirty="0"/>
              <a:t> (</a:t>
            </a:r>
            <a:r>
              <a:rPr lang="en-US" baseline="0" dirty="0" err="1"/>
              <a:t>geojson</a:t>
            </a:r>
            <a:r>
              <a:rPr lang="en-US" baseline="0" dirty="0"/>
              <a:t> rule)</a:t>
            </a:r>
          </a:p>
          <a:p>
            <a:endParaRPr lang="en-US" dirty="0"/>
          </a:p>
          <a:p>
            <a:r>
              <a:rPr lang="en-US" dirty="0"/>
              <a:t>http://alert-hub-dashboard-hko.s3-website-us-west-2.amazonaws.com/knowledge/sub.html</a:t>
            </a:r>
          </a:p>
          <a:p>
            <a:endParaRPr lang="en-US" dirty="0"/>
          </a:p>
          <a:p>
            <a:r>
              <a:rPr lang="en-US" dirty="0"/>
              <a:t>Any figures for no.</a:t>
            </a:r>
            <a:r>
              <a:rPr lang="en-US" baseline="0" dirty="0"/>
              <a:t> of pts?</a:t>
            </a:r>
          </a:p>
          <a:p>
            <a:r>
              <a:rPr lang="en-US" baseline="0" dirty="0"/>
              <a:t>Example:  </a:t>
            </a:r>
          </a:p>
          <a:p>
            <a:r>
              <a:rPr lang="en-US" altLang="zh-TW" baseline="0" dirty="0" err="1"/>
              <a:t>Amnat</a:t>
            </a:r>
            <a:r>
              <a:rPr lang="en-US" altLang="zh-TW" baseline="0" dirty="0"/>
              <a:t> Charoen, Thailand</a:t>
            </a:r>
            <a:br>
              <a:rPr lang="en-US" altLang="zh-TW" baseline="0" dirty="0"/>
            </a:br>
            <a:endParaRPr lang="en-US" baseline="0" dirty="0"/>
          </a:p>
          <a:p>
            <a:r>
              <a:rPr lang="en-US" baseline="0" dirty="0"/>
              <a:t>https://www.google.com/maps/place/%E6%B3%B0%E5%9C%8B%E5%AE%89%E7%B4%8D%E4%B9%8D%E8%83%BD/@15.910558,104.4593603,10z/data=!3m1!4b1!4m5!3m4!1s0x31161944a5b0c015:0x102b541136049d0!8m2!3d15.8656783!4d104.6257774</a:t>
            </a:r>
          </a:p>
          <a:p>
            <a:endParaRPr lang="en-US" baseline="0" dirty="0"/>
          </a:p>
          <a:p>
            <a:r>
              <a:rPr lang="en-US" baseline="0" dirty="0"/>
              <a:t>Original </a:t>
            </a:r>
            <a:r>
              <a:rPr lang="en-US" baseline="0" dirty="0" err="1"/>
              <a:t>geojson</a:t>
            </a:r>
            <a:r>
              <a:rPr lang="en-US" baseline="0" dirty="0"/>
              <a:t>: 10810 points, 418Kb, </a:t>
            </a:r>
          </a:p>
          <a:p>
            <a:r>
              <a:rPr lang="en-US" baseline="0" dirty="0"/>
              <a:t>Trimmed and encoded: 2071 points, 8.07Kb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39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err="1"/>
              <a:t>Screencaps</a:t>
            </a:r>
            <a:r>
              <a:rPr lang="en-US" altLang="zh-HK" baseline="0" dirty="0"/>
              <a:t> </a:t>
            </a:r>
            <a:r>
              <a:rPr lang="en-US" altLang="zh-HK" baseline="0"/>
              <a:t>and examples.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271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043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>
                <a:solidFill>
                  <a:prstClr val="black"/>
                </a:solidFill>
              </a:rPr>
              <a:pPr/>
              <a:t>17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Add </a:t>
            </a:r>
            <a:r>
              <a:rPr lang="en-US" altLang="zh-HK" dirty="0" err="1"/>
              <a:t>elasticache</a:t>
            </a:r>
            <a:r>
              <a:rPr lang="en-US" altLang="zh-HK" baseline="0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059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altLang="zh-HK" dirty="0"/>
              <a:t>The cached copies of news feeds files can be</a:t>
            </a:r>
            <a:r>
              <a:rPr lang="en-US" altLang="zh-HK" baseline="0" dirty="0"/>
              <a:t> readily used and return to user if there is a surge in request.</a:t>
            </a:r>
          </a:p>
          <a:p>
            <a:pPr marL="0" indent="0">
              <a:buFont typeface="+mj-lt"/>
              <a:buNone/>
            </a:pPr>
            <a:r>
              <a:rPr lang="en-US" altLang="zh-HK" baseline="0" dirty="0"/>
              <a:t>However, the implementation of determining when to treat these cached copies is yet to be implemented</a:t>
            </a:r>
            <a:endParaRPr lang="en-US" altLang="zh-HK" dirty="0"/>
          </a:p>
          <a:p>
            <a:pPr marL="342900" indent="-342900">
              <a:buFont typeface="+mj-lt"/>
              <a:buAutoNum type="arabicPeriod"/>
            </a:pPr>
            <a:endParaRPr lang="en-US" altLang="zh-HK" dirty="0"/>
          </a:p>
          <a:p>
            <a:pPr marL="342900" indent="-342900">
              <a:buFont typeface="+mj-lt"/>
              <a:buAutoNum type="arabicPeriod"/>
            </a:pPr>
            <a:r>
              <a:rPr lang="en-US" altLang="zh-HK" dirty="0"/>
              <a:t>If there is a surge in getting a feed, Lambda function will retain a temporary session. It can return the previously cached feed (/</a:t>
            </a:r>
            <a:r>
              <a:rPr lang="en-US" altLang="zh-HK" dirty="0" err="1"/>
              <a:t>tmp</a:t>
            </a:r>
            <a:r>
              <a:rPr lang="en-US" altLang="zh-HK" dirty="0"/>
              <a:t>/) to the 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HK" dirty="0"/>
              <a:t>2. If the lambda cache feed is empty, try getting the feed which is generated previously from </a:t>
            </a:r>
            <a:r>
              <a:rPr lang="en-US" altLang="zh-HK" dirty="0" err="1"/>
              <a:t>Elasticache</a:t>
            </a:r>
            <a:r>
              <a:rPr lang="en-US" altLang="zh-HK" dirty="0"/>
              <a:t> and save a copy in the Lambda Cache.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HK" dirty="0"/>
              <a:t>If the feed is not yet generated in </a:t>
            </a:r>
            <a:r>
              <a:rPr lang="en-US" altLang="zh-HK" dirty="0" err="1"/>
              <a:t>Elasticache</a:t>
            </a:r>
            <a:r>
              <a:rPr lang="en-US" altLang="zh-HK" dirty="0"/>
              <a:t>, generate it by aggregating all related row records and save a copy in the </a:t>
            </a:r>
            <a:r>
              <a:rPr lang="en-US" altLang="zh-HK" dirty="0" err="1"/>
              <a:t>Elasticache</a:t>
            </a:r>
            <a:r>
              <a:rPr lang="en-US" altLang="zh-HK" dirty="0"/>
              <a:t> and Lambda Cache. </a:t>
            </a:r>
            <a:endParaRPr lang="zh-HK" altLang="en-US" dirty="0"/>
          </a:p>
          <a:p>
            <a:pPr marL="342900" indent="-342900">
              <a:buFont typeface="+mj-lt"/>
              <a:buAutoNum type="arabicPeriod"/>
            </a:pPr>
            <a:endParaRPr lang="en-US" altLang="zh-HK" dirty="0"/>
          </a:p>
          <a:p>
            <a:pPr marL="342900" indent="-342900">
              <a:buFont typeface="+mj-lt"/>
              <a:buAutoNum type="arabicPeriod"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>
                <a:solidFill>
                  <a:prstClr val="black"/>
                </a:solidFill>
              </a:rPr>
              <a:pPr/>
              <a:t>22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05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HK" dirty="0"/>
              <a:t>http://alert-hub-dashboard-hko.s3-website-us-west-2.amazonaws.com/newapproach.html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DEAD7-7BA8-4CC6-90E8-81A10DC2E173}" type="slidenum">
              <a:rPr lang="zh-HK" altLang="en-US" smtClean="0">
                <a:solidFill>
                  <a:prstClr val="black"/>
                </a:solidFill>
              </a:rPr>
              <a:pPr/>
              <a:t>23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93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972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803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17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348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029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817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978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590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581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799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7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43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594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616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113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362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41C40-5AFB-4021-9387-5CA8803DE9E1}" type="datetimeFigureOut">
              <a:rPr lang="zh-HK" altLang="en-US" smtClean="0"/>
              <a:t>2/11/2018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FFE8DA-2395-413F-B849-F7BFC9737B54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6256706"/>
            <a:ext cx="1959429" cy="60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/>
              <a:t>HKO’s Experience on Implementation and Operation of Alert Hub</a:t>
            </a:r>
            <a:endParaRPr lang="zh-HK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Yu Fai Tong and Eddie Pang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8173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8" y="528969"/>
            <a:ext cx="6347713" cy="1320800"/>
          </a:xfrm>
        </p:spPr>
        <p:txBody>
          <a:bodyPr>
            <a:normAutofit/>
          </a:bodyPr>
          <a:lstStyle/>
          <a:p>
            <a:r>
              <a:rPr lang="en-US" altLang="zh-TW" dirty="0"/>
              <a:t>Error reporting on invalid CAP alerts and system failure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930400"/>
            <a:ext cx="6347714" cy="3880773"/>
          </a:xfrm>
        </p:spPr>
        <p:txBody>
          <a:bodyPr/>
          <a:lstStyle/>
          <a:p>
            <a:r>
              <a:rPr lang="en-US" altLang="zh-HK" dirty="0"/>
              <a:t>Logging all exceptions when processing CAP alert</a:t>
            </a:r>
          </a:p>
          <a:p>
            <a:r>
              <a:rPr lang="en-US" altLang="zh-HK" dirty="0"/>
              <a:t>Sort the exceptions by failure type</a:t>
            </a:r>
          </a:p>
          <a:p>
            <a:r>
              <a:rPr lang="en-US" altLang="zh-HK" dirty="0"/>
              <a:t>Sort by issuing organization or date</a:t>
            </a:r>
          </a:p>
          <a:p>
            <a:r>
              <a:rPr lang="en-US" altLang="zh-HK" dirty="0"/>
              <a:t>Easier to debug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21" y="3221962"/>
            <a:ext cx="5990714" cy="3394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40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HK" dirty="0"/>
              <a:t>Performance </a:t>
            </a:r>
            <a:r>
              <a:rPr lang="en-GB" altLang="zh-HK" dirty="0" smtClean="0"/>
              <a:t>Monitoring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664" y="1689943"/>
            <a:ext cx="6347714" cy="3880773"/>
          </a:xfrm>
        </p:spPr>
        <p:txBody>
          <a:bodyPr/>
          <a:lstStyle/>
          <a:p>
            <a:r>
              <a:rPr lang="en-US" altLang="zh-HK" dirty="0"/>
              <a:t>Real-time performance monitoring on CAP processing time</a:t>
            </a:r>
          </a:p>
          <a:p>
            <a:r>
              <a:rPr lang="en-US" altLang="zh-HK" dirty="0"/>
              <a:t>Mechanism: logged all starting and ending timestamps in </a:t>
            </a:r>
            <a:r>
              <a:rPr lang="en-US" altLang="zh-HK" dirty="0" err="1"/>
              <a:t>DynamoDB</a:t>
            </a:r>
            <a:r>
              <a:rPr lang="en-US" altLang="zh-HK" dirty="0"/>
              <a:t> while being processed by each Lambda function</a:t>
            </a: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55" y="3350929"/>
            <a:ext cx="5879457" cy="3112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742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Performance Tuning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598" y="1676496"/>
            <a:ext cx="6946901" cy="3880773"/>
          </a:xfrm>
        </p:spPr>
        <p:txBody>
          <a:bodyPr/>
          <a:lstStyle/>
          <a:p>
            <a:r>
              <a:rPr lang="en-US" altLang="zh-HK" dirty="0"/>
              <a:t>Lambda functions: </a:t>
            </a:r>
            <a:r>
              <a:rPr lang="en-US" altLang="zh-HK" dirty="0" err="1"/>
              <a:t>async</a:t>
            </a:r>
            <a:r>
              <a:rPr lang="en-US" altLang="zh-HK" dirty="0"/>
              <a:t> programming style (Python/</a:t>
            </a:r>
            <a:r>
              <a:rPr lang="en-US" altLang="zh-HK" dirty="0" err="1"/>
              <a:t>node.js</a:t>
            </a:r>
            <a:r>
              <a:rPr lang="en-US" altLang="zh-HK" dirty="0"/>
              <a:t>)</a:t>
            </a:r>
          </a:p>
          <a:p>
            <a:r>
              <a:rPr lang="en-US" altLang="zh-HK" dirty="0"/>
              <a:t>Enable S3 Transfer Acceleration</a:t>
            </a: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3086196"/>
            <a:ext cx="3987801" cy="2924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21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Performance Tuning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95348" y="1595812"/>
            <a:ext cx="4371952" cy="3880772"/>
          </a:xfrm>
        </p:spPr>
        <p:txBody>
          <a:bodyPr/>
          <a:lstStyle/>
          <a:p>
            <a:r>
              <a:rPr lang="en-US" altLang="zh-HK" dirty="0"/>
              <a:t>Enable DynamoDB Automatic Scaling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8" y="2247166"/>
            <a:ext cx="6530952" cy="3643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82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7000" y="305211"/>
            <a:ext cx="7289800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Cost control for cloud-based platform</a:t>
            </a:r>
            <a:endParaRPr lang="zh-HK" altLang="en-US" sz="3200" dirty="0"/>
          </a:p>
        </p:txBody>
      </p:sp>
      <p:grpSp>
        <p:nvGrpSpPr>
          <p:cNvPr id="3" name="群組 2"/>
          <p:cNvGrpSpPr/>
          <p:nvPr/>
        </p:nvGrpSpPr>
        <p:grpSpPr>
          <a:xfrm>
            <a:off x="1608680" y="1118011"/>
            <a:ext cx="4525420" cy="5270089"/>
            <a:chOff x="2664097" y="741926"/>
            <a:chExt cx="4396127" cy="5299437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4097" y="741926"/>
              <a:ext cx="4293215" cy="52994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橢圓 1"/>
            <p:cNvSpPr/>
            <p:nvPr/>
          </p:nvSpPr>
          <p:spPr>
            <a:xfrm>
              <a:off x="6216162" y="5090746"/>
              <a:ext cx="835269" cy="254976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6224955" y="5786387"/>
              <a:ext cx="835269" cy="254976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43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546099" y="446054"/>
            <a:ext cx="6347713" cy="1320800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Cost control for cloud-based platform</a:t>
            </a:r>
            <a:endParaRPr lang="zh-HK" altLang="en-US" sz="2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95" y="1588078"/>
            <a:ext cx="7848039" cy="33522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線單箭頭接點 3"/>
          <p:cNvCxnSpPr>
            <a:cxnSpLocks/>
          </p:cNvCxnSpPr>
          <p:nvPr/>
        </p:nvCxnSpPr>
        <p:spPr>
          <a:xfrm flipV="1">
            <a:off x="2673670" y="2301630"/>
            <a:ext cx="2092569" cy="633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1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control for cloud-based platform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0903" y="2160590"/>
            <a:ext cx="3352800" cy="3880772"/>
          </a:xfrm>
        </p:spPr>
        <p:txBody>
          <a:bodyPr/>
          <a:lstStyle/>
          <a:p>
            <a:r>
              <a:rPr lang="en-US" altLang="zh-HK" dirty="0"/>
              <a:t>S3 Object Life-cycle policy</a:t>
            </a:r>
          </a:p>
          <a:p>
            <a:pPr marL="0" indent="0">
              <a:buNone/>
            </a:pPr>
            <a:endParaRPr lang="en-US" altLang="zh-HK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55" y="2914859"/>
            <a:ext cx="3914942" cy="2202922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102960" y="2160590"/>
            <a:ext cx="3683797" cy="3880773"/>
          </a:xfrm>
        </p:spPr>
        <p:txBody>
          <a:bodyPr/>
          <a:lstStyle/>
          <a:p>
            <a:r>
              <a:rPr lang="en-US" altLang="zh-HK" dirty="0" err="1"/>
              <a:t>CloudWatch</a:t>
            </a:r>
            <a:r>
              <a:rPr lang="en-US" altLang="zh-HK" dirty="0"/>
              <a:t> log housekeeping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397" y="2952599"/>
            <a:ext cx="4720761" cy="2201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84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Cost control for cloud-based platform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HK" dirty="0"/>
              <a:t>Lambda functions memory allocation and optimization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3869203" y="2160590"/>
            <a:ext cx="3802343" cy="3880773"/>
          </a:xfrm>
        </p:spPr>
        <p:txBody>
          <a:bodyPr/>
          <a:lstStyle/>
          <a:p>
            <a:r>
              <a:rPr lang="en-US" altLang="zh-HK" dirty="0"/>
              <a:t>Enable </a:t>
            </a:r>
            <a:r>
              <a:rPr lang="en-US" altLang="zh-HK" dirty="0" err="1"/>
              <a:t>DynamoDB</a:t>
            </a:r>
            <a:r>
              <a:rPr lang="en-US" altLang="zh-HK" dirty="0"/>
              <a:t> Time-To-Live to control max no. of records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96" y="3314700"/>
            <a:ext cx="3338408" cy="23501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12" y="3314701"/>
            <a:ext cx="3759586" cy="27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1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402761"/>
            <a:ext cx="6347713" cy="1320800"/>
          </a:xfrm>
        </p:spPr>
        <p:txBody>
          <a:bodyPr/>
          <a:lstStyle/>
          <a:p>
            <a:r>
              <a:rPr lang="en-US" altLang="zh-HK" dirty="0"/>
              <a:t>Cloud Security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723561"/>
            <a:ext cx="6347714" cy="3880773"/>
          </a:xfrm>
        </p:spPr>
        <p:txBody>
          <a:bodyPr>
            <a:normAutofit/>
          </a:bodyPr>
          <a:lstStyle/>
          <a:p>
            <a:r>
              <a:rPr lang="en-US" altLang="zh-HK" sz="2400" dirty="0"/>
              <a:t>Set Lambda execution role</a:t>
            </a:r>
          </a:p>
          <a:p>
            <a:r>
              <a:rPr lang="en-US" altLang="zh-HK" sz="2400" dirty="0"/>
              <a:t>Disable </a:t>
            </a:r>
            <a:r>
              <a:rPr lang="en-US" altLang="zh-HK" sz="2400" dirty="0" err="1"/>
              <a:t>ElasticSearch</a:t>
            </a:r>
            <a:r>
              <a:rPr lang="en-US" altLang="zh-HK" sz="2400" dirty="0"/>
              <a:t> public access</a:t>
            </a:r>
          </a:p>
          <a:p>
            <a:r>
              <a:rPr lang="en-US" altLang="zh-HK" sz="2400" dirty="0"/>
              <a:t>Set API Gateway access control</a:t>
            </a:r>
          </a:p>
          <a:p>
            <a:r>
              <a:rPr lang="en-US" altLang="zh-HK" sz="2400" dirty="0" smtClean="0"/>
              <a:t>Set S3 </a:t>
            </a:r>
            <a:r>
              <a:rPr lang="en-US" altLang="zh-HK" sz="2400" dirty="0"/>
              <a:t>buckets policy</a:t>
            </a:r>
          </a:p>
        </p:txBody>
      </p:sp>
    </p:spTree>
    <p:extLst>
      <p:ext uri="{BB962C8B-B14F-4D97-AF65-F5344CB8AC3E}">
        <p14:creationId xmlns:p14="http://schemas.microsoft.com/office/powerpoint/2010/main" val="1240214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Performance Enhancement</a:t>
            </a:r>
            <a:endParaRPr lang="zh-HK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Analysis and Possible Solution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524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C7B09-B84E-4B4F-BFC2-FA9E49AA9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0" y="4207239"/>
            <a:ext cx="1444070" cy="969740"/>
          </a:xfrm>
          <a:prstGeom prst="rect">
            <a:avLst/>
          </a:prstGeom>
        </p:spPr>
      </p:pic>
      <p:sp>
        <p:nvSpPr>
          <p:cNvPr id="8" name="標題 3"/>
          <p:cNvSpPr>
            <a:spLocks noGrp="1"/>
          </p:cNvSpPr>
          <p:nvPr>
            <p:ph type="title"/>
          </p:nvPr>
        </p:nvSpPr>
        <p:spPr>
          <a:xfrm>
            <a:off x="442471" y="317985"/>
            <a:ext cx="6935980" cy="640976"/>
          </a:xfrm>
        </p:spPr>
        <p:txBody>
          <a:bodyPr>
            <a:normAutofit/>
          </a:bodyPr>
          <a:lstStyle/>
          <a:p>
            <a:r>
              <a:rPr lang="en-US" altLang="zh-HK" dirty="0"/>
              <a:t>HKO’s Alert Hub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5" y="3485643"/>
            <a:ext cx="2289110" cy="228911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35" y="2927394"/>
            <a:ext cx="2574727" cy="1549263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6231467" y="5367979"/>
            <a:ext cx="2198594" cy="8135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Alert Hub news feed subscribers (</a:t>
            </a:r>
            <a:r>
              <a:rPr lang="en-US" sz="1400" i="1" u="sng" dirty="0">
                <a:solidFill>
                  <a:schemeClr val="tx1"/>
                </a:solidFill>
              </a:rPr>
              <a:t>demo only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向右箭號 10"/>
          <p:cNvSpPr/>
          <p:nvPr/>
        </p:nvSpPr>
        <p:spPr>
          <a:xfrm rot="19971170">
            <a:off x="5000454" y="3862325"/>
            <a:ext cx="1086659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向右箭號 11"/>
          <p:cNvSpPr/>
          <p:nvPr/>
        </p:nvSpPr>
        <p:spPr>
          <a:xfrm rot="1458107">
            <a:off x="5048525" y="5236989"/>
            <a:ext cx="1073243" cy="277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向右箭號 12"/>
          <p:cNvSpPr/>
          <p:nvPr/>
        </p:nvSpPr>
        <p:spPr>
          <a:xfrm>
            <a:off x="2683445" y="4585122"/>
            <a:ext cx="988498" cy="283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文字方塊 13"/>
          <p:cNvSpPr txBox="1"/>
          <p:nvPr/>
        </p:nvSpPr>
        <p:spPr>
          <a:xfrm>
            <a:off x="2460175" y="3705003"/>
            <a:ext cx="1572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CAP alerts from 62 NMHSs via polling/push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3698494" y="5357211"/>
            <a:ext cx="142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HKO’s Alert Hub on AWS</a:t>
            </a:r>
          </a:p>
        </p:txBody>
      </p:sp>
      <p:sp>
        <p:nvSpPr>
          <p:cNvPr id="16" name="文字方塊 15"/>
          <p:cNvSpPr txBox="1"/>
          <p:nvPr/>
        </p:nvSpPr>
        <p:spPr>
          <a:xfrm rot="1533712">
            <a:off x="4887439" y="4983147"/>
            <a:ext cx="1648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CAP ATOM feeds </a:t>
            </a:r>
          </a:p>
        </p:txBody>
      </p:sp>
      <p:sp>
        <p:nvSpPr>
          <p:cNvPr id="17" name="文字方塊 16"/>
          <p:cNvSpPr txBox="1"/>
          <p:nvPr/>
        </p:nvSpPr>
        <p:spPr>
          <a:xfrm rot="19887255">
            <a:off x="4847504" y="3650997"/>
            <a:ext cx="1033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JSON data 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6674759" y="4476657"/>
            <a:ext cx="1755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WMO SWIC2.0</a:t>
            </a:r>
          </a:p>
          <a:p>
            <a:r>
              <a:rPr lang="en-US" sz="1400" dirty="0"/>
              <a:t>(beta version)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442471" y="1009894"/>
            <a:ext cx="7185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HKO’s Alert Hub implemented based on FAH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Running on the Amazon AWS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Put into trial operation in Oct 2018 to support the WMO SWIC2.0 website (beta version)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Aggregating CAP alerts issued by 62 NMHSs via CAP news feeds (polling) or direct push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671A6-A926-DC42-9D13-D6A12B4D09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532" y="4926953"/>
            <a:ext cx="1026708" cy="3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6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5635" y="338611"/>
            <a:ext cx="6347713" cy="1320800"/>
          </a:xfrm>
        </p:spPr>
        <p:txBody>
          <a:bodyPr/>
          <a:lstStyle/>
          <a:p>
            <a:r>
              <a:rPr lang="en-US" altLang="zh-HK" dirty="0"/>
              <a:t>Bottleneck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1" y="1128626"/>
            <a:ext cx="7200900" cy="2145013"/>
          </a:xfrm>
        </p:spPr>
        <p:txBody>
          <a:bodyPr>
            <a:normAutofit/>
          </a:bodyPr>
          <a:lstStyle/>
          <a:p>
            <a:r>
              <a:rPr lang="en-US" altLang="zh-HK" dirty="0"/>
              <a:t>Kinesis queue tasks in batches to update subscription feeds in S3</a:t>
            </a:r>
          </a:p>
          <a:p>
            <a:r>
              <a:rPr lang="en-US" altLang="zh-HK" dirty="0"/>
              <a:t>A new incoming CAP may take more than one batch to be added in subscription feeds</a:t>
            </a:r>
          </a:p>
          <a:p>
            <a:r>
              <a:rPr lang="en-US" altLang="zh-HK" dirty="0"/>
              <a:t>Batch starting time is not completely manageable in Kinesis</a:t>
            </a:r>
          </a:p>
          <a:p>
            <a:r>
              <a:rPr lang="en-US" altLang="zh-HK" dirty="0"/>
              <a:t>Additional latency - idle time between each Lambda function</a:t>
            </a:r>
          </a:p>
          <a:p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28" y="3273639"/>
            <a:ext cx="8747369" cy="30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36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8" y="380347"/>
            <a:ext cx="6347713" cy="1320800"/>
          </a:xfrm>
        </p:spPr>
        <p:txBody>
          <a:bodyPr/>
          <a:lstStyle/>
          <a:p>
            <a:r>
              <a:rPr lang="en-US" altLang="zh-HK" dirty="0"/>
              <a:t>A Possible Solution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7" y="1183160"/>
            <a:ext cx="6347714" cy="3880773"/>
          </a:xfrm>
        </p:spPr>
        <p:txBody>
          <a:bodyPr/>
          <a:lstStyle/>
          <a:p>
            <a:r>
              <a:rPr lang="en-US" altLang="zh-TW" dirty="0"/>
              <a:t>Read/write subscription feeds in S3 is slow.</a:t>
            </a:r>
          </a:p>
          <a:p>
            <a:r>
              <a:rPr lang="en-US" altLang="zh-TW" dirty="0"/>
              <a:t>Let’s store the feeds in DynamoDB</a:t>
            </a:r>
          </a:p>
          <a:p>
            <a:r>
              <a:rPr lang="en-US" altLang="zh-TW" dirty="0"/>
              <a:t>Remove Kinesis, and let Lambda “</a:t>
            </a:r>
            <a:r>
              <a:rPr lang="en-US" altLang="zh-TW" dirty="0" err="1"/>
              <a:t>ProcessSub</a:t>
            </a:r>
            <a:r>
              <a:rPr lang="en-US" altLang="zh-TW" dirty="0"/>
              <a:t>” writes records directly to DynamoDB</a:t>
            </a:r>
          </a:p>
          <a:p>
            <a:r>
              <a:rPr lang="en-US" altLang="zh-HK" dirty="0"/>
              <a:t>DynamoDB can “stream” the records in sequence and write to </a:t>
            </a:r>
            <a:r>
              <a:rPr lang="en-US" altLang="zh-HK" dirty="0" err="1"/>
              <a:t>ElastiCache</a:t>
            </a:r>
            <a:r>
              <a:rPr lang="en-US" altLang="zh-HK" dirty="0"/>
              <a:t> (for fast access)</a:t>
            </a:r>
          </a:p>
          <a:p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2" y="3503525"/>
            <a:ext cx="6700026" cy="26350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71751" y="3312579"/>
            <a:ext cx="1532238" cy="3051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082" y="369889"/>
            <a:ext cx="6611049" cy="1320800"/>
          </a:xfrm>
        </p:spPr>
        <p:txBody>
          <a:bodyPr>
            <a:normAutofit/>
          </a:bodyPr>
          <a:lstStyle/>
          <a:p>
            <a:r>
              <a:rPr lang="en-US" altLang="zh-HK" sz="2800" dirty="0"/>
              <a:t>API for CAP News Feeds (prototype only)</a:t>
            </a:r>
            <a:endParaRPr lang="zh-HK" altLang="en-US" sz="28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529794" y="1245844"/>
            <a:ext cx="7345577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</a:rPr>
              <a:t>Retrieve CAP subscription feeds through API Gateway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</a:rPr>
              <a:t>Lambda will generate news feed file from </a:t>
            </a:r>
            <a:r>
              <a:rPr lang="en-US" altLang="zh-HK" sz="2000" dirty="0" err="1">
                <a:solidFill>
                  <a:prstClr val="black"/>
                </a:solidFill>
              </a:rPr>
              <a:t>ElastiCache</a:t>
            </a:r>
            <a:r>
              <a:rPr lang="en-US" altLang="zh-HK" sz="2000" dirty="0">
                <a:solidFill>
                  <a:prstClr val="black"/>
                </a:solidFill>
              </a:rPr>
              <a:t>, fetching this copy to user, saving copies in the </a:t>
            </a:r>
            <a:r>
              <a:rPr lang="en-US" altLang="zh-HK" sz="2000" dirty="0" err="1">
                <a:solidFill>
                  <a:prstClr val="black"/>
                </a:solidFill>
              </a:rPr>
              <a:t>ElastiCache</a:t>
            </a:r>
            <a:r>
              <a:rPr lang="en-US" altLang="zh-HK" sz="2000" dirty="0">
                <a:solidFill>
                  <a:prstClr val="black"/>
                </a:solidFill>
              </a:rPr>
              <a:t> and Lambda Cache for speeding up retrieval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8" y="2855753"/>
            <a:ext cx="6348413" cy="3063126"/>
          </a:xfrm>
        </p:spPr>
      </p:pic>
    </p:spTree>
    <p:extLst>
      <p:ext uri="{BB962C8B-B14F-4D97-AF65-F5344CB8AC3E}">
        <p14:creationId xmlns:p14="http://schemas.microsoft.com/office/powerpoint/2010/main" val="208978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291368"/>
            <a:ext cx="6524066" cy="579465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Experimental Results</a:t>
            </a:r>
            <a:endParaRPr lang="zh-HK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831475" y="1892039"/>
            <a:ext cx="3090672" cy="576262"/>
          </a:xfrm>
        </p:spPr>
        <p:txBody>
          <a:bodyPr/>
          <a:lstStyle/>
          <a:p>
            <a:r>
              <a:rPr lang="en-US" altLang="zh-HK" dirty="0"/>
              <a:t>Processing CAP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831475" y="2468302"/>
            <a:ext cx="3090672" cy="3304117"/>
          </a:xfrm>
        </p:spPr>
        <p:txBody>
          <a:bodyPr/>
          <a:lstStyle/>
          <a:p>
            <a:r>
              <a:rPr lang="en-US" altLang="zh-TW" dirty="0"/>
              <a:t>First CAP completion time remains similar</a:t>
            </a:r>
          </a:p>
          <a:p>
            <a:r>
              <a:rPr lang="en-US" altLang="zh-HK" dirty="0"/>
              <a:t>Last CAP completion time significantly decreased</a:t>
            </a:r>
          </a:p>
          <a:p>
            <a:pPr marL="0" indent="0">
              <a:buNone/>
            </a:pPr>
            <a:endParaRPr lang="en-US" altLang="zh-HK" dirty="0"/>
          </a:p>
          <a:p>
            <a:endParaRPr lang="zh-HK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323840" y="1892039"/>
            <a:ext cx="3090672" cy="576262"/>
          </a:xfrm>
        </p:spPr>
        <p:txBody>
          <a:bodyPr/>
          <a:lstStyle/>
          <a:p>
            <a:r>
              <a:rPr lang="en-US" altLang="zh-HK" dirty="0"/>
              <a:t>Retrieving Feed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323840" y="2468302"/>
            <a:ext cx="3090672" cy="3304117"/>
          </a:xfrm>
        </p:spPr>
        <p:txBody>
          <a:bodyPr/>
          <a:lstStyle/>
          <a:p>
            <a:r>
              <a:rPr lang="en-US" altLang="zh-HK" dirty="0"/>
              <a:t>API GW can set the throttle/burst rate to handle surge</a:t>
            </a:r>
          </a:p>
          <a:p>
            <a:r>
              <a:rPr lang="en-US" altLang="zh-HK" dirty="0"/>
              <a:t>Lambda cache is local memory</a:t>
            </a:r>
          </a:p>
          <a:p>
            <a:r>
              <a:rPr lang="en-US" altLang="zh-HK" dirty="0" err="1"/>
              <a:t>ElastiCache</a:t>
            </a:r>
            <a:r>
              <a:rPr lang="en-US" altLang="zh-HK" dirty="0"/>
              <a:t> is very fast memory cache, IO rate is fast</a:t>
            </a:r>
            <a:endParaRPr lang="zh-HK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520901"/>
              </p:ext>
            </p:extLst>
          </p:nvPr>
        </p:nvGraphicFramePr>
        <p:xfrm>
          <a:off x="253176" y="4349249"/>
          <a:ext cx="395143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First</a:t>
                      </a:r>
                      <a:r>
                        <a:rPr lang="en-US" altLang="zh-HK" baseline="0" dirty="0"/>
                        <a:t> Feed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Last Feed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/>
                        <a:t>Using</a:t>
                      </a:r>
                      <a:r>
                        <a:rPr lang="en-US" altLang="zh-HK" baseline="0" dirty="0"/>
                        <a:t> Kinesis 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7.67s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23.31s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/>
                        <a:t>New Approach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4.28s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10.85s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09599" y="972206"/>
            <a:ext cx="664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Developed a simple prototype to conduct experimental test and evaluate performance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Still needs a lot of coding before operation!</a:t>
            </a:r>
          </a:p>
        </p:txBody>
      </p:sp>
    </p:spTree>
    <p:extLst>
      <p:ext uri="{BB962C8B-B14F-4D97-AF65-F5344CB8AC3E}">
        <p14:creationId xmlns:p14="http://schemas.microsoft.com/office/powerpoint/2010/main" val="112127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Thank you!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0484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FC27E0B-5164-EF42-8D85-548B7A21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30" y="196961"/>
            <a:ext cx="6052458" cy="1416685"/>
          </a:xfrm>
        </p:spPr>
        <p:txBody>
          <a:bodyPr>
            <a:normAutofit/>
          </a:bodyPr>
          <a:lstStyle/>
          <a:p>
            <a:r>
              <a:rPr lang="en-US" altLang="zh-HK" dirty="0"/>
              <a:t>Training Seminars on </a:t>
            </a:r>
            <a:br>
              <a:rPr lang="en-US" altLang="zh-HK" dirty="0"/>
            </a:br>
            <a:r>
              <a:rPr lang="en-US" altLang="zh-HK" dirty="0"/>
              <a:t>FAH Implementation</a:t>
            </a:r>
            <a:endParaRPr lang="zh-HK" altLang="en-US" dirty="0"/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2E03584-0A1B-154F-84D3-1078DEE5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30" y="1852531"/>
            <a:ext cx="7004070" cy="29358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2800" dirty="0"/>
              <a:t>Thanks to Eliot!</a:t>
            </a:r>
          </a:p>
          <a:p>
            <a:pPr marL="0" indent="0">
              <a:buNone/>
            </a:pPr>
            <a:endParaRPr lang="en-US" altLang="zh-TW" sz="2800" dirty="0"/>
          </a:p>
          <a:p>
            <a:r>
              <a:rPr lang="en-US" altLang="zh-TW" sz="2800" dirty="0"/>
              <a:t>A series of </a:t>
            </a:r>
            <a:r>
              <a:rPr lang="en-US" altLang="zh-TW" sz="2800" dirty="0" smtClean="0"/>
              <a:t>10 one-hour seminars </a:t>
            </a:r>
            <a:r>
              <a:rPr lang="en-US" altLang="zh-TW" sz="2800" dirty="0"/>
              <a:t>in Apr/May 2017</a:t>
            </a:r>
          </a:p>
          <a:p>
            <a:r>
              <a:rPr lang="en-US" altLang="zh-TW" sz="2800" dirty="0"/>
              <a:t>Delivered online via video conference</a:t>
            </a:r>
          </a:p>
          <a:p>
            <a:r>
              <a:rPr lang="en-US" altLang="zh-TW" sz="2800" dirty="0"/>
              <a:t>Advice on AWS setup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sz="2800" dirty="0"/>
              <a:t>A FAH clone was </a:t>
            </a:r>
            <a:r>
              <a:rPr lang="en-US" altLang="zh-TW" sz="2800" dirty="0" smtClean="0"/>
              <a:t>then set </a:t>
            </a:r>
            <a:r>
              <a:rPr lang="en-US" altLang="zh-TW" sz="2800" dirty="0"/>
              <a:t>up on AWS in about a month.</a:t>
            </a:r>
          </a:p>
        </p:txBody>
      </p:sp>
    </p:spTree>
    <p:extLst>
      <p:ext uri="{BB962C8B-B14F-4D97-AF65-F5344CB8AC3E}">
        <p14:creationId xmlns:p14="http://schemas.microsoft.com/office/powerpoint/2010/main" val="260669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9428" y="369143"/>
            <a:ext cx="6967819" cy="1320800"/>
          </a:xfrm>
        </p:spPr>
        <p:txBody>
          <a:bodyPr>
            <a:normAutofit/>
          </a:bodyPr>
          <a:lstStyle/>
          <a:p>
            <a:r>
              <a:rPr lang="en-US" altLang="zh-HK" sz="3200" dirty="0"/>
              <a:t>Challenges when put into trial operation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3386" y="1689943"/>
            <a:ext cx="6524067" cy="3880773"/>
          </a:xfrm>
        </p:spPr>
        <p:txBody>
          <a:bodyPr>
            <a:normAutofit/>
          </a:bodyPr>
          <a:lstStyle/>
          <a:p>
            <a:r>
              <a:rPr lang="en-US" altLang="zh-HK" sz="2000" dirty="0"/>
              <a:t>CAP alert update/cancellation/expiration</a:t>
            </a:r>
          </a:p>
          <a:p>
            <a:r>
              <a:rPr lang="en-US" altLang="zh-HK" sz="2000" dirty="0"/>
              <a:t>Latency on fetching CAP news feeds </a:t>
            </a:r>
          </a:p>
          <a:p>
            <a:r>
              <a:rPr lang="en-US" altLang="zh-TW" sz="2000" dirty="0"/>
              <a:t>Representation of targeted area (geocode vs polygon)</a:t>
            </a:r>
          </a:p>
          <a:p>
            <a:r>
              <a:rPr lang="en-US" altLang="zh-TW" sz="2000" dirty="0"/>
              <a:t>Monitoring of CAP sources</a:t>
            </a:r>
          </a:p>
          <a:p>
            <a:r>
              <a:rPr lang="en-US" altLang="zh-TW" sz="2000" dirty="0"/>
              <a:t>Reporting/Alerts on CAP validation and alert hub failure</a:t>
            </a:r>
          </a:p>
          <a:p>
            <a:r>
              <a:rPr lang="en-US" altLang="zh-TW" sz="2000" dirty="0"/>
              <a:t>Performance monitoring and t</a:t>
            </a:r>
            <a:r>
              <a:rPr lang="en-US" altLang="zh-TW" sz="2000" dirty="0" smtClean="0"/>
              <a:t>uning</a:t>
            </a:r>
          </a:p>
          <a:p>
            <a:r>
              <a:rPr lang="en-US" altLang="zh-TW" sz="2000" dirty="0" smtClean="0"/>
              <a:t>Cost </a:t>
            </a:r>
            <a:r>
              <a:rPr lang="en-US" altLang="zh-TW" sz="2000" dirty="0"/>
              <a:t>control for cloud-based platform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8050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467932"/>
            <a:ext cx="6934201" cy="1320800"/>
          </a:xfrm>
        </p:spPr>
        <p:txBody>
          <a:bodyPr>
            <a:noAutofit/>
          </a:bodyPr>
          <a:lstStyle/>
          <a:p>
            <a:r>
              <a:rPr lang="en-US" altLang="zh-HK" sz="3200" dirty="0"/>
              <a:t>Issues on Update/Cancellation/ Expiration of CAP Alerts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788732"/>
            <a:ext cx="6731359" cy="4483279"/>
          </a:xfrm>
        </p:spPr>
        <p:txBody>
          <a:bodyPr>
            <a:normAutofit/>
          </a:bodyPr>
          <a:lstStyle/>
          <a:p>
            <a:r>
              <a:rPr lang="en-US" altLang="zh-HK" dirty="0"/>
              <a:t>Not utilize &lt;</a:t>
            </a:r>
            <a:r>
              <a:rPr lang="en-US" altLang="zh-HK" dirty="0" err="1"/>
              <a:t>msgType</a:t>
            </a:r>
            <a:r>
              <a:rPr lang="en-US" altLang="zh-HK" dirty="0"/>
              <a:t>&gt; &amp; &lt;references&gt; to cancel/update</a:t>
            </a:r>
          </a:p>
          <a:p>
            <a:r>
              <a:rPr lang="en-US" altLang="zh-HK" dirty="0"/>
              <a:t>Nor use &lt;expires&gt; to set end date/time for the alert</a:t>
            </a:r>
          </a:p>
          <a:p>
            <a:r>
              <a:rPr lang="en-US" altLang="zh-HK" dirty="0"/>
              <a:t>Cannot identify which CAP alerts are superseded or cancelled</a:t>
            </a:r>
          </a:p>
          <a:p>
            <a:pPr marL="0" indent="0">
              <a:buNone/>
            </a:pPr>
            <a:r>
              <a:rPr lang="en-US" altLang="zh-HK" dirty="0"/>
              <a:t>Examples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HK" dirty="0"/>
              <a:t>Cancellation: clear content of the cancelled CAP alert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HK" dirty="0"/>
              <a:t>Update: issue new CAP over the same area with updated information without &lt;references&gt;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>
                <a:solidFill>
                  <a:srgbClr val="0070C0"/>
                </a:solidFill>
              </a:rPr>
              <a:t>May not be an issue for updating the subscription feeds, </a:t>
            </a:r>
          </a:p>
          <a:p>
            <a:pPr marL="0" indent="0">
              <a:buNone/>
            </a:pPr>
            <a:r>
              <a:rPr lang="en-US" altLang="zh-HK" dirty="0">
                <a:solidFill>
                  <a:srgbClr val="0070C0"/>
                </a:solidFill>
              </a:rPr>
              <a:t>BUT is a problem when displaying CAP Alerts on GIS map</a:t>
            </a:r>
          </a:p>
        </p:txBody>
      </p:sp>
    </p:spTree>
    <p:extLst>
      <p:ext uri="{BB962C8B-B14F-4D97-AF65-F5344CB8AC3E}">
        <p14:creationId xmlns:p14="http://schemas.microsoft.com/office/powerpoint/2010/main" val="148703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841" y="1198434"/>
            <a:ext cx="6752666" cy="3880773"/>
          </a:xfrm>
        </p:spPr>
        <p:txBody>
          <a:bodyPr/>
          <a:lstStyle/>
          <a:p>
            <a:r>
              <a:rPr lang="en-US" altLang="zh-HK" sz="2000" dirty="0"/>
              <a:t>Polling function to replace </a:t>
            </a:r>
            <a:r>
              <a:rPr lang="en-US" altLang="zh-HK" sz="2000" dirty="0" err="1"/>
              <a:t>PubSubHubbub</a:t>
            </a:r>
            <a:r>
              <a:rPr lang="en-US" altLang="zh-HK" sz="2000" dirty="0"/>
              <a:t> method</a:t>
            </a:r>
          </a:p>
          <a:p>
            <a:pPr lvl="1"/>
            <a:r>
              <a:rPr lang="en-US" altLang="zh-HK" sz="2000" dirty="0"/>
              <a:t>Fetch ATOM feeds every minute</a:t>
            </a:r>
          </a:p>
          <a:p>
            <a:pPr lvl="1"/>
            <a:r>
              <a:rPr lang="en-US" altLang="zh-HK" sz="2000" dirty="0"/>
              <a:t>Avoid any </a:t>
            </a:r>
            <a:r>
              <a:rPr lang="en-US" altLang="zh-HK" sz="2000" dirty="0" err="1"/>
              <a:t>pubsubhubbub</a:t>
            </a:r>
            <a:r>
              <a:rPr lang="en-US" altLang="zh-HK" sz="2000" dirty="0"/>
              <a:t> latency or failure</a:t>
            </a:r>
          </a:p>
          <a:p>
            <a:pPr lvl="1"/>
            <a:r>
              <a:rPr lang="en-US" altLang="zh-HK" sz="2000" dirty="0"/>
              <a:t>Regenerate list of fresh new CAP alerts based on source CAP ATOM feeds for map display</a:t>
            </a:r>
          </a:p>
          <a:p>
            <a:pPr marL="0" indent="0">
              <a:buNone/>
            </a:pPr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265BDBFD-5638-D54A-81B5-4BD49CF88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1" y="3700463"/>
            <a:ext cx="8009150" cy="275748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8787C01-1A52-7842-800E-8351EF244ED9}"/>
              </a:ext>
            </a:extLst>
          </p:cNvPr>
          <p:cNvSpPr/>
          <p:nvPr/>
        </p:nvSpPr>
        <p:spPr>
          <a:xfrm>
            <a:off x="404841" y="3529013"/>
            <a:ext cx="2024034" cy="3171825"/>
          </a:xfrm>
          <a:prstGeom prst="round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標題 3">
            <a:extLst>
              <a:ext uri="{FF2B5EF4-FFF2-40B4-BE49-F238E27FC236}">
                <a16:creationId xmlns:a16="http://schemas.microsoft.com/office/drawing/2014/main" id="{C2200B4F-6F44-F94C-8252-27E7EDDE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41" y="456605"/>
            <a:ext cx="7138959" cy="741829"/>
          </a:xfrm>
        </p:spPr>
        <p:txBody>
          <a:bodyPr>
            <a:noAutofit/>
          </a:bodyPr>
          <a:lstStyle/>
          <a:p>
            <a:r>
              <a:rPr lang="en-US" altLang="zh-HK" sz="3200" dirty="0"/>
              <a:t>Latency on fetching CAP new feeds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319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21341"/>
            <a:ext cx="6347714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Representation of Targeted Area in CAP Alerts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88109" cy="3899969"/>
          </a:xfrm>
        </p:spPr>
        <p:txBody>
          <a:bodyPr>
            <a:normAutofit/>
          </a:bodyPr>
          <a:lstStyle/>
          <a:p>
            <a:r>
              <a:rPr lang="en-US" altLang="zh-HK" dirty="0"/>
              <a:t>Geocode mapping database</a:t>
            </a:r>
          </a:p>
          <a:p>
            <a:r>
              <a:rPr lang="en-US" altLang="zh-HK" dirty="0"/>
              <a:t>Sourced from government, official organizations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869203" y="2160590"/>
            <a:ext cx="3693131" cy="3880773"/>
          </a:xfrm>
        </p:spPr>
        <p:txBody>
          <a:bodyPr>
            <a:normAutofit/>
          </a:bodyPr>
          <a:lstStyle/>
          <a:p>
            <a:r>
              <a:rPr lang="en-US" altLang="zh-HK" dirty="0"/>
              <a:t>Shapefile (.</a:t>
            </a:r>
            <a:r>
              <a:rPr lang="en-US" altLang="zh-HK" dirty="0" err="1"/>
              <a:t>shp</a:t>
            </a:r>
            <a:r>
              <a:rPr lang="en-US" altLang="zh-HK" dirty="0"/>
              <a:t>) converted to </a:t>
            </a:r>
            <a:r>
              <a:rPr lang="en-US" altLang="zh-HK" dirty="0" err="1"/>
              <a:t>geojson</a:t>
            </a:r>
            <a:endParaRPr lang="en-US" altLang="zh-HK" dirty="0"/>
          </a:p>
          <a:p>
            <a:r>
              <a:rPr lang="en-US" altLang="zh-HK" dirty="0"/>
              <a:t>Reduce file size by dropping points, encode with polyline algorithms</a:t>
            </a:r>
          </a:p>
          <a:p>
            <a:r>
              <a:rPr lang="en-US" altLang="zh-HK" dirty="0"/>
              <a:t>Reduce </a:t>
            </a:r>
            <a:r>
              <a:rPr lang="en-US" altLang="zh-HK" dirty="0" err="1"/>
              <a:t>filesize</a:t>
            </a:r>
            <a:r>
              <a:rPr lang="en-US" altLang="zh-HK" dirty="0"/>
              <a:t> by 50 times</a:t>
            </a:r>
          </a:p>
          <a:p>
            <a:r>
              <a:rPr lang="en-US" altLang="zh-HK" dirty="0"/>
              <a:t>Corresponding polygon can be searched by the geocode in </a:t>
            </a:r>
            <a:r>
              <a:rPr lang="en-US" altLang="zh-TW" dirty="0"/>
              <a:t>CAP</a:t>
            </a:r>
          </a:p>
          <a:p>
            <a:r>
              <a:rPr lang="en-US" altLang="zh-HK" dirty="0"/>
              <a:t>JSON specifically for the visualizing on map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51302"/>
              </p:ext>
            </p:extLst>
          </p:nvPr>
        </p:nvGraphicFramePr>
        <p:xfrm>
          <a:off x="174353" y="3917923"/>
          <a:ext cx="3609104" cy="1752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26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/>
                        <a:t>SAME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Philippines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/>
                        <a:t>NUTS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France, Ireland… EU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/>
                        <a:t>FIPS6, UGC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USA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/>
                        <a:t>ISO3166-2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/>
                        <a:t>Thailand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7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09600" y="1961808"/>
            <a:ext cx="6490917" cy="3880773"/>
          </a:xfrm>
        </p:spPr>
        <p:txBody>
          <a:bodyPr>
            <a:normAutofit/>
          </a:bodyPr>
          <a:lstStyle/>
          <a:p>
            <a:r>
              <a:rPr lang="en-US" altLang="zh-HK" dirty="0"/>
              <a:t>Create geocode mapping database (in </a:t>
            </a:r>
            <a:r>
              <a:rPr lang="en-US" altLang="zh-HK" dirty="0" err="1"/>
              <a:t>GeoJSON</a:t>
            </a:r>
            <a:r>
              <a:rPr lang="en-US" altLang="zh-HK" dirty="0"/>
              <a:t>)</a:t>
            </a:r>
          </a:p>
          <a:p>
            <a:r>
              <a:rPr lang="en-US" altLang="zh-HK" dirty="0"/>
              <a:t>Challenges</a:t>
            </a:r>
          </a:p>
          <a:p>
            <a:pPr lvl="1"/>
            <a:r>
              <a:rPr lang="en-US" altLang="zh-HK" sz="1800" dirty="0"/>
              <a:t>Boundaries in </a:t>
            </a:r>
            <a:r>
              <a:rPr lang="en-US" altLang="zh-HK" sz="1800" dirty="0" err="1"/>
              <a:t>shapefile</a:t>
            </a:r>
            <a:r>
              <a:rPr lang="en-US" altLang="zh-HK" sz="1800" dirty="0"/>
              <a:t> may have geometric problem: self-intersect</a:t>
            </a:r>
          </a:p>
          <a:p>
            <a:pPr lvl="1"/>
            <a:r>
              <a:rPr lang="en-US" altLang="zh-HK" sz="1800" dirty="0" err="1"/>
              <a:t>Shapefile</a:t>
            </a:r>
            <a:r>
              <a:rPr lang="en-US" altLang="zh-HK" sz="1800" dirty="0"/>
              <a:t>/</a:t>
            </a:r>
            <a:r>
              <a:rPr lang="en-US" altLang="zh-HK" sz="1800" dirty="0" err="1"/>
              <a:t>GeoJSON</a:t>
            </a:r>
            <a:r>
              <a:rPr lang="en-US" altLang="zh-HK" sz="1800" dirty="0"/>
              <a:t> data is not available for some geocodes </a:t>
            </a:r>
          </a:p>
          <a:p>
            <a:pPr lvl="1"/>
            <a:r>
              <a:rPr lang="en-US" altLang="zh-HK" sz="1800" dirty="0"/>
              <a:t>Performance of displaying alerting areas in mobile devices</a:t>
            </a:r>
            <a:endParaRPr lang="zh-HK" altLang="en-US" sz="1800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600" y="421341"/>
            <a:ext cx="6347714" cy="1320800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Representation of Targeted Area in CAP Alerts</a:t>
            </a:r>
          </a:p>
        </p:txBody>
      </p:sp>
    </p:spTree>
    <p:extLst>
      <p:ext uri="{BB962C8B-B14F-4D97-AF65-F5344CB8AC3E}">
        <p14:creationId xmlns:p14="http://schemas.microsoft.com/office/powerpoint/2010/main" val="3105968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7" y="555812"/>
            <a:ext cx="6347713" cy="1320800"/>
          </a:xfrm>
        </p:spPr>
        <p:txBody>
          <a:bodyPr/>
          <a:lstStyle/>
          <a:p>
            <a:r>
              <a:rPr lang="en-US" altLang="zh-TW" dirty="0"/>
              <a:t>Monitoring of CAP Sources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8" y="1649602"/>
            <a:ext cx="6347714" cy="3880773"/>
          </a:xfrm>
        </p:spPr>
        <p:txBody>
          <a:bodyPr/>
          <a:lstStyle/>
          <a:p>
            <a:r>
              <a:rPr lang="en-US" altLang="zh-HK" dirty="0"/>
              <a:t>Monitoring Portal</a:t>
            </a:r>
          </a:p>
          <a:p>
            <a:r>
              <a:rPr lang="en-US" altLang="zh-HK" dirty="0"/>
              <a:t>Send out alert emails when a source is not reachable for more than 6 hours</a:t>
            </a:r>
          </a:p>
          <a:p>
            <a:r>
              <a:rPr lang="en-US" altLang="zh-HK" dirty="0"/>
              <a:t>Checking at scheduled times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7" y="3393612"/>
            <a:ext cx="8132109" cy="3045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44680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13507</TotalTime>
  <Words>1005</Words>
  <Application>Microsoft Office PowerPoint</Application>
  <PresentationFormat>如螢幕大小 (4:3)</PresentationFormat>
  <Paragraphs>162</Paragraphs>
  <Slides>24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Trebuchet MS</vt:lpstr>
      <vt:lpstr>Wingdings</vt:lpstr>
      <vt:lpstr>Wingdings 3</vt:lpstr>
      <vt:lpstr>多面向</vt:lpstr>
      <vt:lpstr>HKO’s Experience on Implementation and Operation of Alert Hub</vt:lpstr>
      <vt:lpstr>HKO’s Alert Hub</vt:lpstr>
      <vt:lpstr>Training Seminars on  FAH Implementation</vt:lpstr>
      <vt:lpstr>Challenges when put into trial operation</vt:lpstr>
      <vt:lpstr>Issues on Update/Cancellation/ Expiration of CAP Alerts</vt:lpstr>
      <vt:lpstr>Latency on fetching CAP new feeds</vt:lpstr>
      <vt:lpstr>Representation of Targeted Area in CAP Alerts</vt:lpstr>
      <vt:lpstr>Representation of Targeted Area in CAP Alerts</vt:lpstr>
      <vt:lpstr>Monitoring of CAP Sources</vt:lpstr>
      <vt:lpstr>Error reporting on invalid CAP alerts and system failure</vt:lpstr>
      <vt:lpstr>Performance Monitoring</vt:lpstr>
      <vt:lpstr>Performance Tuning</vt:lpstr>
      <vt:lpstr>Performance Tuning</vt:lpstr>
      <vt:lpstr>Cost control for cloud-based platform</vt:lpstr>
      <vt:lpstr>Cost control for cloud-based platform</vt:lpstr>
      <vt:lpstr>Cost control for cloud-based platform</vt:lpstr>
      <vt:lpstr>Cost control for cloud-based platform</vt:lpstr>
      <vt:lpstr>Cloud Security</vt:lpstr>
      <vt:lpstr>Performance Enhancement</vt:lpstr>
      <vt:lpstr>Bottleneck</vt:lpstr>
      <vt:lpstr>A Possible Solution</vt:lpstr>
      <vt:lpstr>API for CAP News Feeds (prototype only)</vt:lpstr>
      <vt:lpstr>Experimental Results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Use Case</dc:title>
  <dc:creator>APIIF23</dc:creator>
  <cp:lastModifiedBy>TONG YU FAI</cp:lastModifiedBy>
  <cp:revision>242</cp:revision>
  <dcterms:created xsi:type="dcterms:W3CDTF">2017-12-04T07:18:00Z</dcterms:created>
  <dcterms:modified xsi:type="dcterms:W3CDTF">2018-11-02T00:30:28Z</dcterms:modified>
</cp:coreProperties>
</file>