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49" r:id="rId2"/>
  </p:sldMasterIdLst>
  <p:notesMasterIdLst>
    <p:notesMasterId r:id="rId12"/>
  </p:notesMasterIdLst>
  <p:handoutMasterIdLst>
    <p:handoutMasterId r:id="rId13"/>
  </p:handoutMasterIdLst>
  <p:sldIdLst>
    <p:sldId id="256" r:id="rId3"/>
    <p:sldId id="809" r:id="rId4"/>
    <p:sldId id="914" r:id="rId5"/>
    <p:sldId id="921" r:id="rId6"/>
    <p:sldId id="916" r:id="rId7"/>
    <p:sldId id="917" r:id="rId8"/>
    <p:sldId id="922" r:id="rId9"/>
    <p:sldId id="915" r:id="rId10"/>
    <p:sldId id="909" r:id="rId11"/>
  </p:sldIdLst>
  <p:sldSz cx="9144000" cy="6858000" type="screen4x3"/>
  <p:notesSz cx="7315200" cy="9601200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0066"/>
    <a:srgbClr val="FFFFCC"/>
    <a:srgbClr val="990033"/>
    <a:srgbClr val="99FF99"/>
    <a:srgbClr val="FFCCFF"/>
    <a:srgbClr val="FFFF00"/>
    <a:srgbClr val="800080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805" autoAdjust="0"/>
  </p:normalViewPr>
  <p:slideViewPr>
    <p:cSldViewPr>
      <p:cViewPr>
        <p:scale>
          <a:sx n="68" d="100"/>
          <a:sy n="68" d="100"/>
        </p:scale>
        <p:origin x="-138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20" y="208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359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defTabSz="48327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183" y="0"/>
            <a:ext cx="3171359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t" anchorCtr="0" compatLnSpc="1">
            <a:prstTxWarp prst="textNoShape">
              <a:avLst/>
            </a:prstTxWarp>
          </a:bodyPr>
          <a:lstStyle>
            <a:lvl1pPr algn="r" defTabSz="48327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513"/>
            <a:ext cx="3171359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defTabSz="483278">
              <a:defRPr sz="12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183" y="9118513"/>
            <a:ext cx="3171359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6" tIns="48328" rIns="96656" bIns="48328" numCol="1" anchor="b" anchorCtr="0" compatLnSpc="1">
            <a:prstTxWarp prst="textNoShape">
              <a:avLst/>
            </a:prstTxWarp>
          </a:bodyPr>
          <a:lstStyle>
            <a:lvl1pPr algn="r" defTabSz="483278">
              <a:defRPr sz="1200">
                <a:solidFill>
                  <a:srgbClr val="000000"/>
                </a:solidFill>
              </a:defRPr>
            </a:lvl1pPr>
          </a:lstStyle>
          <a:p>
            <a:fld id="{EBDD6466-2D48-46F0-AD16-E04EC60B586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52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5006" tIns="47503" rIns="95006" bIns="47503" anchor="ctr"/>
          <a:lstStyle/>
          <a:p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9699" cy="479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4" tIns="49470" rIns="95134" bIns="49470" numCol="1" anchor="t" anchorCtr="0" compatLnSpc="1">
            <a:prstTxWarp prst="textNoShape">
              <a:avLst/>
            </a:prstTxWarp>
          </a:bodyPr>
          <a:lstStyle>
            <a:lvl1pPr defTabSz="483278">
              <a:lnSpc>
                <a:spcPct val="100000"/>
              </a:lnSpc>
              <a:buSzPct val="45000"/>
              <a:buFont typeface="Wingdings" pitchFamily="2" charset="2"/>
              <a:buNone/>
              <a:tabLst>
                <a:tab pos="765327" algn="l"/>
                <a:tab pos="1530655" algn="l"/>
                <a:tab pos="2295982" algn="l"/>
                <a:tab pos="306131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142183" y="0"/>
            <a:ext cx="3169699" cy="479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4" tIns="49470" rIns="95134" bIns="49470" numCol="1" anchor="t" anchorCtr="0" compatLnSpc="1">
            <a:prstTxWarp prst="textNoShape">
              <a:avLst/>
            </a:prstTxWarp>
          </a:bodyPr>
          <a:lstStyle>
            <a:lvl1pPr algn="r" defTabSz="483278">
              <a:lnSpc>
                <a:spcPct val="100000"/>
              </a:lnSpc>
              <a:buSzPct val="45000"/>
              <a:buFont typeface="Wingdings" pitchFamily="2" charset="2"/>
              <a:buNone/>
              <a:tabLst>
                <a:tab pos="765327" algn="l"/>
                <a:tab pos="1530655" algn="l"/>
                <a:tab pos="2295982" algn="l"/>
                <a:tab pos="306131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799013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31853" y="4560899"/>
            <a:ext cx="5849836" cy="43195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4" tIns="49470" rIns="95134" bIns="4947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18513"/>
            <a:ext cx="3169699" cy="479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4" tIns="49470" rIns="95134" bIns="49470" numCol="1" anchor="b" anchorCtr="0" compatLnSpc="1">
            <a:prstTxWarp prst="textNoShape">
              <a:avLst/>
            </a:prstTxWarp>
          </a:bodyPr>
          <a:lstStyle>
            <a:lvl1pPr defTabSz="483278">
              <a:lnSpc>
                <a:spcPct val="100000"/>
              </a:lnSpc>
              <a:buSzPct val="45000"/>
              <a:buFont typeface="Wingdings" pitchFamily="2" charset="2"/>
              <a:buNone/>
              <a:tabLst>
                <a:tab pos="765327" algn="l"/>
                <a:tab pos="1530655" algn="l"/>
                <a:tab pos="2295982" algn="l"/>
                <a:tab pos="306131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2183" y="9118513"/>
            <a:ext cx="3169699" cy="479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34" tIns="49470" rIns="95134" bIns="49470" numCol="1" anchor="b" anchorCtr="0" compatLnSpc="1">
            <a:prstTxWarp prst="textNoShape">
              <a:avLst/>
            </a:prstTxWarp>
          </a:bodyPr>
          <a:lstStyle>
            <a:lvl1pPr algn="r" defTabSz="483278">
              <a:lnSpc>
                <a:spcPct val="100000"/>
              </a:lnSpc>
              <a:buSzPct val="45000"/>
              <a:buFont typeface="Wingdings" pitchFamily="2" charset="2"/>
              <a:buNone/>
              <a:tabLst>
                <a:tab pos="765327" algn="l"/>
                <a:tab pos="1530655" algn="l"/>
                <a:tab pos="2295982" algn="l"/>
                <a:tab pos="306131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EB24E4AF-4517-49DF-8A7D-019203E9945E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949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6F399D-6FA4-4DAB-AAB6-0AAF5421FD63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53" y="4560898"/>
            <a:ext cx="5851496" cy="43228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6656" tIns="48328" rIns="96656" bIns="48328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239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B24E4AF-4517-49DF-8A7D-019203E9945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108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B24E4AF-4517-49DF-8A7D-019203E9945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54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B24E4AF-4517-49DF-8A7D-019203E9945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499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B24E4AF-4517-49DF-8A7D-019203E9945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157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B24E4AF-4517-49DF-8A7D-019203E9945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395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4F4232-20E6-4EFD-9215-0A7B262BB30B}" type="slidenum">
              <a:rPr lang="en-GB"/>
              <a:pPr/>
              <a:t>9</a:t>
            </a:fld>
            <a:endParaRPr lang="en-GB" dirty="0"/>
          </a:p>
        </p:txBody>
      </p:sp>
      <p:sp>
        <p:nvSpPr>
          <p:cNvPr id="1259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14438" y="730250"/>
            <a:ext cx="4886325" cy="3663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5803" y="4636421"/>
            <a:ext cx="5363595" cy="439343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6656" tIns="48328" rIns="96656" bIns="48328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747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BE3C3C-F021-44C0-B5E3-7DF0CFEC55F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0600CDF-B0B9-42A5-98A5-9249B978AC5E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12963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912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35FAA5-A6D7-4C12-B7B2-D5F3BA9BCD2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6613" cy="760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295400"/>
            <a:ext cx="8456613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>
          <a:xfrm>
            <a:off x="7620000" y="6477000"/>
            <a:ext cx="1370013" cy="303213"/>
          </a:xfrm>
        </p:spPr>
        <p:txBody>
          <a:bodyPr/>
          <a:lstStyle>
            <a:lvl1pPr>
              <a:defRPr/>
            </a:lvl1pPr>
          </a:lstStyle>
          <a:p>
            <a:fld id="{AAF58518-7714-4EF6-AD6B-3F522D2F9DA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DE2D02-EC79-4EC1-9254-9570B9F367A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DA67091-EC1A-4818-AF08-9B92B689C93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E92403-60E4-4A1D-B952-D99B3BA27C8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3B870C-7C61-48E4-B50C-B54340D6A28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0BD394-539F-4CFF-8954-4077F8AD130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F84743-5DD9-48CD-AEE9-8A6C510E997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3D8EE1-35EC-4AF7-97ED-5476E177837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28B10A-F996-4624-9FBE-126413C0CEB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F34193-3050-4711-BFD1-4AD030FDC43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1B6478F-4F87-4EA5-AFA9-19141CED763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7E8899-A9FE-47A9-A5E9-DB886F1BD26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4A595E6-EC6F-4810-B5A1-A9C490C0012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4875213" cy="1468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7620000" y="6477000"/>
            <a:ext cx="1370013" cy="303213"/>
          </a:xfrm>
        </p:spPr>
        <p:txBody>
          <a:bodyPr/>
          <a:lstStyle>
            <a:lvl1pPr>
              <a:defRPr/>
            </a:lvl1pPr>
          </a:lstStyle>
          <a:p>
            <a:fld id="{6F0E2956-F9DB-4DAB-BABB-82644E4834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E07CF05-7206-4D20-8FB4-06AF8DCC677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151313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12954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6F5725E-DD22-4A0F-8285-9046EAC05BA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80E991-8F5E-4070-8BA7-CC8BCAE6F5C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5E74F9-493D-4DE8-B4B4-699A47B5F08D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BD5D6D-CB2D-4EED-8CCC-8AD61756D53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F221FB-DB92-4F43-8562-F34CBD2D25A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013E1D2-7C42-428D-97F3-3B8A0F129D3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144000" cy="938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456613" cy="760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8456613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7620000" y="6477000"/>
            <a:ext cx="1370013" cy="30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+mj-lt"/>
              </a:defRPr>
            </a:lvl1pPr>
          </a:lstStyle>
          <a:p>
            <a:fld id="{27F113DF-29D2-40C4-B279-C4FCCA235871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+mj-lt"/>
          <a:ea typeface="+mj-ea"/>
          <a:cs typeface="+mj-cs"/>
        </a:defRPr>
      </a:lvl1pPr>
      <a:lvl2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2pPr>
      <a:lvl3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3pPr>
      <a:lvl4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4pPr>
      <a:lvl5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5pPr>
      <a:lvl6pPr marL="4572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6pPr>
      <a:lvl7pPr marL="9144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7pPr>
      <a:lvl8pPr marL="13716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8pPr>
      <a:lvl9pPr marL="18288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9pPr>
    </p:titleStyle>
    <p:bodyStyle>
      <a:lvl1pPr marL="341313" indent="-341313" algn="l" defTabSz="457200" rtl="0" fontAlgn="base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457200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4875213" cy="1468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620000" y="6477000"/>
            <a:ext cx="1370013" cy="30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8" charset="0"/>
              <a:buNone/>
              <a:tabLst>
                <a:tab pos="723900" algn="l"/>
              </a:tabLst>
              <a:defRPr sz="1000">
                <a:solidFill>
                  <a:srgbClr val="000000"/>
                </a:solidFill>
                <a:latin typeface="+mj-lt"/>
              </a:defRPr>
            </a:lvl1pPr>
          </a:lstStyle>
          <a:p>
            <a:fld id="{F07BC758-F248-4DE2-A473-ED7F9CE1511A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+mj-lt"/>
          <a:ea typeface="+mj-ea"/>
          <a:cs typeface="+mj-cs"/>
        </a:defRPr>
      </a:lvl1pPr>
      <a:lvl2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2pPr>
      <a:lvl3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3pPr>
      <a:lvl4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4pPr>
      <a:lvl5pPr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5pPr>
      <a:lvl6pPr marL="4572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6pPr>
      <a:lvl7pPr marL="9144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7pPr>
      <a:lvl8pPr marL="13716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8pPr>
      <a:lvl9pPr marL="1828800" algn="l" defTabSz="457200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246186"/>
        </a:buClr>
        <a:buSzPct val="100000"/>
        <a:buFont typeface="Times New Roman" pitchFamily="18" charset="0"/>
        <a:defRPr sz="4000">
          <a:solidFill>
            <a:srgbClr val="246186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9pPr>
    </p:titleStyle>
    <p:bodyStyle>
      <a:lvl1pPr marL="341313" indent="-341313" algn="l" defTabSz="457200" rtl="0" fontAlgn="base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701804"/>
            <a:ext cx="6705600" cy="162401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Cambria" pitchFamily="18" charset="0"/>
              </a:rPr>
              <a:t>IPAWS-OPEN Cloud Migration</a:t>
            </a:r>
            <a:endParaRPr lang="en-GB" sz="3600" dirty="0">
              <a:solidFill>
                <a:schemeClr val="folHlink"/>
              </a:solidFill>
              <a:latin typeface="Cambria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28600" y="3439890"/>
            <a:ext cx="7924800" cy="181791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Cambria" pitchFamily="18" charset="0"/>
              </a:rPr>
              <a:t>May Wu</a:t>
            </a:r>
            <a:endParaRPr lang="en-GB" sz="2400" dirty="0">
              <a:solidFill>
                <a:srgbClr val="FFFFFF"/>
              </a:solidFill>
              <a:latin typeface="Cambria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Cambria" pitchFamily="18" charset="0"/>
              </a:rPr>
              <a:t>FEMA IPAWS System Engineer</a:t>
            </a:r>
            <a:endParaRPr lang="en-GB" sz="2400" dirty="0">
              <a:solidFill>
                <a:srgbClr val="FFFFFF"/>
              </a:solidFill>
              <a:latin typeface="Cambria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rgbClr val="FFFFFF"/>
                </a:solidFill>
                <a:latin typeface="Cambria" pitchFamily="18" charset="0"/>
              </a:rPr>
              <a:t>Jian-Mei.Wu@fema.dhs.gov</a:t>
            </a:r>
            <a:endParaRPr lang="en-GB" sz="2400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1000" y="5410200"/>
            <a:ext cx="65532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7FCEEB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dirty="0">
              <a:solidFill>
                <a:srgbClr val="7FCEEB"/>
              </a:solidFill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04800" y="3352800"/>
            <a:ext cx="5334000" cy="0"/>
          </a:xfrm>
          <a:prstGeom prst="line">
            <a:avLst/>
          </a:prstGeom>
          <a:noFill/>
          <a:ln w="9360">
            <a:solidFill>
              <a:srgbClr val="7FCEEB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28600" y="5257800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sz="2400" dirty="0" smtClean="0">
                <a:latin typeface="Cambria" pitchFamily="18" charset="0"/>
              </a:rPr>
              <a:t>Nov 2nd, 2018</a:t>
            </a: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dirty="0">
                <a:solidFill>
                  <a:srgbClr val="003366"/>
                </a:solidFill>
                <a:latin typeface="Cambria" pitchFamily="18" charset="0"/>
              </a:rPr>
              <a:t>Cloud Migration Benefit 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>
                <a:latin typeface="Cambria" pitchFamily="18" charset="0"/>
              </a:rPr>
              <a:t>Fast </a:t>
            </a:r>
            <a:r>
              <a:rPr lang="en-US" sz="2400" dirty="0">
                <a:latin typeface="Cambria" pitchFamily="18" charset="0"/>
              </a:rPr>
              <a:t>Deployment Times</a:t>
            </a:r>
          </a:p>
          <a:p>
            <a:pPr lvl="0"/>
            <a:r>
              <a:rPr lang="en-US" sz="2400" dirty="0" smtClean="0">
                <a:latin typeface="Cambria" pitchFamily="18" charset="0"/>
              </a:rPr>
              <a:t>Enhanced Security </a:t>
            </a:r>
            <a:r>
              <a:rPr lang="en-US" sz="2400" dirty="0">
                <a:latin typeface="Cambria" pitchFamily="18" charset="0"/>
              </a:rPr>
              <a:t>Features </a:t>
            </a:r>
          </a:p>
          <a:p>
            <a:pPr lvl="0"/>
            <a:r>
              <a:rPr lang="en-US" sz="2400" dirty="0">
                <a:latin typeface="Cambria" pitchFamily="18" charset="0"/>
              </a:rPr>
              <a:t>IT capital and operations cost savings </a:t>
            </a:r>
          </a:p>
          <a:p>
            <a:pPr lvl="0"/>
            <a:r>
              <a:rPr lang="en-US" sz="2400" dirty="0">
                <a:latin typeface="Cambria" pitchFamily="18" charset="0"/>
              </a:rPr>
              <a:t>Easier to obtain Authority To Operate (ATO)</a:t>
            </a:r>
          </a:p>
          <a:p>
            <a:pPr lvl="0"/>
            <a:r>
              <a:rPr lang="en-US" sz="2400" dirty="0">
                <a:latin typeface="Cambria" pitchFamily="18" charset="0"/>
              </a:rPr>
              <a:t>Improved IT </a:t>
            </a:r>
            <a:r>
              <a:rPr lang="en-US" sz="2400" dirty="0" smtClean="0">
                <a:latin typeface="Cambria" pitchFamily="18" charset="0"/>
              </a:rPr>
              <a:t>performance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33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2A140076-EF22-4FE7-8191-D9CA35ECD79C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787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3366"/>
                </a:solidFill>
                <a:latin typeface="Cambria" pitchFamily="18" charset="0"/>
              </a:rPr>
              <a:t>Market Research </a:t>
            </a:r>
            <a:endParaRPr lang="en-US" sz="3600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456613" cy="4419600"/>
          </a:xfrm>
        </p:spPr>
        <p:txBody>
          <a:bodyPr/>
          <a:lstStyle/>
          <a:p>
            <a:r>
              <a:rPr lang="en-US" sz="2400" dirty="0">
                <a:latin typeface="Cambria" pitchFamily="18" charset="0"/>
              </a:rPr>
              <a:t>Information </a:t>
            </a:r>
            <a:r>
              <a:rPr lang="en-US" sz="2400" dirty="0" smtClean="0">
                <a:latin typeface="Cambria" pitchFamily="18" charset="0"/>
              </a:rPr>
              <a:t>Gathering</a:t>
            </a:r>
            <a:endParaRPr lang="en-US" sz="2400" dirty="0">
              <a:latin typeface="Cambria" pitchFamily="18" charset="0"/>
            </a:endParaRPr>
          </a:p>
          <a:p>
            <a:r>
              <a:rPr lang="en-US" sz="2400" dirty="0">
                <a:latin typeface="Cambria" pitchFamily="18" charset="0"/>
              </a:rPr>
              <a:t>Level of Outsourcing</a:t>
            </a:r>
          </a:p>
          <a:p>
            <a:pPr lvl="1"/>
            <a:r>
              <a:rPr lang="en-US" sz="2000" dirty="0" smtClean="0"/>
              <a:t>Technical architecture outsourcing</a:t>
            </a:r>
            <a:endParaRPr lang="en-US" sz="2000" dirty="0"/>
          </a:p>
          <a:p>
            <a:pPr lvl="2"/>
            <a:r>
              <a:rPr lang="en-US" sz="2000" dirty="0" smtClean="0"/>
              <a:t>Cloud Computing model</a:t>
            </a:r>
          </a:p>
          <a:p>
            <a:pPr lvl="3"/>
            <a:r>
              <a:rPr lang="en-US" dirty="0"/>
              <a:t>IaaS </a:t>
            </a:r>
          </a:p>
          <a:p>
            <a:pPr lvl="3"/>
            <a:r>
              <a:rPr lang="en-US" dirty="0" smtClean="0"/>
              <a:t>PaaS</a:t>
            </a:r>
          </a:p>
          <a:p>
            <a:pPr lvl="3"/>
            <a:r>
              <a:rPr lang="en-US" dirty="0"/>
              <a:t>SaaS </a:t>
            </a:r>
            <a:endParaRPr lang="en-US" dirty="0" smtClean="0"/>
          </a:p>
          <a:p>
            <a:pPr lvl="2"/>
            <a:r>
              <a:rPr lang="en-US" sz="2000" dirty="0" smtClean="0"/>
              <a:t>System Migration Option</a:t>
            </a:r>
          </a:p>
          <a:p>
            <a:pPr lvl="3"/>
            <a:r>
              <a:rPr lang="en-US" dirty="0" smtClean="0"/>
              <a:t>Cloud</a:t>
            </a:r>
          </a:p>
          <a:p>
            <a:pPr lvl="3"/>
            <a:r>
              <a:rPr lang="en-US" dirty="0" smtClean="0"/>
              <a:t>Hybrid</a:t>
            </a:r>
          </a:p>
          <a:p>
            <a:pPr lvl="3"/>
            <a:r>
              <a:rPr lang="en-US" dirty="0" smtClean="0"/>
              <a:t>On Premise</a:t>
            </a:r>
          </a:p>
          <a:p>
            <a:pPr lvl="1"/>
            <a:r>
              <a:rPr lang="en-US" sz="2000" dirty="0" smtClean="0"/>
              <a:t>Labor resources outsourcing</a:t>
            </a:r>
          </a:p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5735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</a:rPr>
              <a:t>Cloud Migration </a:t>
            </a:r>
            <a:r>
              <a:rPr lang="en-US" dirty="0" smtClean="0">
                <a:latin typeface="Cambria" pitchFamily="18" charset="0"/>
              </a:rPr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Re-host (lift and </a:t>
            </a:r>
            <a:r>
              <a:rPr lang="en-US" sz="2400" dirty="0"/>
              <a:t>s</a:t>
            </a:r>
            <a:r>
              <a:rPr lang="en-US" sz="2400" dirty="0" smtClean="0"/>
              <a:t>hift)</a:t>
            </a:r>
            <a:endParaRPr lang="en-US" sz="2400" dirty="0"/>
          </a:p>
          <a:p>
            <a:r>
              <a:rPr lang="en-US" sz="2400" dirty="0" smtClean="0"/>
              <a:t>Re-platform (lift, tinker and shift)</a:t>
            </a:r>
            <a:endParaRPr lang="en-US" sz="2400" dirty="0"/>
          </a:p>
          <a:p>
            <a:r>
              <a:rPr lang="en-US" sz="2400" dirty="0" smtClean="0"/>
              <a:t>Repurchase (drop and shop)</a:t>
            </a:r>
            <a:endParaRPr lang="en-US" sz="2400" dirty="0"/>
          </a:p>
          <a:p>
            <a:r>
              <a:rPr lang="en-US" sz="2400" dirty="0"/>
              <a:t>Re-Engineering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/>
              <a:t>/Re-architect </a:t>
            </a:r>
            <a:endParaRPr lang="en-US" sz="2400" dirty="0"/>
          </a:p>
          <a:p>
            <a:r>
              <a:rPr lang="en-US" sz="2400" dirty="0"/>
              <a:t>Retire</a:t>
            </a:r>
          </a:p>
          <a:p>
            <a:r>
              <a:rPr lang="en-US" sz="2400" dirty="0"/>
              <a:t>Retain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811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3366"/>
                </a:solidFill>
                <a:latin typeface="Cambria" pitchFamily="18" charset="0"/>
              </a:rPr>
              <a:t>IPAWS Cloud Migration </a:t>
            </a:r>
            <a:r>
              <a:rPr lang="en-US" sz="3600" dirty="0" smtClean="0">
                <a:solidFill>
                  <a:srgbClr val="003366"/>
                </a:solidFill>
                <a:latin typeface="Cambria" pitchFamily="18" charset="0"/>
              </a:rPr>
              <a:t>Strategies</a:t>
            </a:r>
            <a:endParaRPr lang="en-US" sz="3600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latin typeface="Cambria" pitchFamily="18" charset="0"/>
              </a:rPr>
              <a:t>Re-host</a:t>
            </a:r>
          </a:p>
          <a:p>
            <a:pPr lvl="1"/>
            <a:r>
              <a:rPr lang="en-US" sz="2400" dirty="0" smtClean="0">
                <a:latin typeface="Cambria" pitchFamily="18" charset="0"/>
              </a:rPr>
              <a:t>Simple </a:t>
            </a:r>
            <a:r>
              <a:rPr lang="en-US" sz="2400" dirty="0">
                <a:latin typeface="Cambria" pitchFamily="18" charset="0"/>
              </a:rPr>
              <a:t>way to start Cloud Service </a:t>
            </a:r>
          </a:p>
          <a:p>
            <a:pPr lvl="1"/>
            <a:r>
              <a:rPr lang="en-US" sz="2400" dirty="0" smtClean="0">
                <a:latin typeface="Cambria" pitchFamily="18" charset="0"/>
              </a:rPr>
              <a:t>Incompatibility </a:t>
            </a:r>
            <a:r>
              <a:rPr lang="en-US" sz="2400" dirty="0">
                <a:latin typeface="Cambria" pitchFamily="18" charset="0"/>
              </a:rPr>
              <a:t>issue</a:t>
            </a:r>
          </a:p>
          <a:p>
            <a:pPr lvl="1"/>
            <a:r>
              <a:rPr lang="en-US" sz="2400" dirty="0">
                <a:latin typeface="Cambria" pitchFamily="18" charset="0"/>
              </a:rPr>
              <a:t>Same System on cloud environment</a:t>
            </a:r>
          </a:p>
          <a:p>
            <a:pPr lvl="0"/>
            <a:r>
              <a:rPr lang="en-US" sz="2400" dirty="0">
                <a:latin typeface="Cambria" pitchFamily="18" charset="0"/>
              </a:rPr>
              <a:t>Re-Engineering</a:t>
            </a:r>
          </a:p>
          <a:p>
            <a:pPr lvl="1"/>
            <a:r>
              <a:rPr lang="en-US" sz="2400" dirty="0">
                <a:latin typeface="Cambria" pitchFamily="18" charset="0"/>
              </a:rPr>
              <a:t>Improving availability and reliability </a:t>
            </a:r>
          </a:p>
          <a:p>
            <a:pPr lvl="1"/>
            <a:r>
              <a:rPr lang="en-US" sz="2400" dirty="0">
                <a:latin typeface="Cambria" pitchFamily="18" charset="0"/>
              </a:rPr>
              <a:t>Significant Infrastructure changes with new servicing licenses </a:t>
            </a:r>
          </a:p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Re-architecting </a:t>
            </a:r>
            <a:r>
              <a:rPr lang="en-US" sz="2400" dirty="0">
                <a:latin typeface="Cambria" panose="02040503050406030204" pitchFamily="18" charset="0"/>
              </a:rPr>
              <a:t>and recoding </a:t>
            </a:r>
          </a:p>
          <a:p>
            <a:pPr lvl="1"/>
            <a:r>
              <a:rPr lang="en-US" altLang="en-US" sz="2400" dirty="0">
                <a:latin typeface="Cambria" panose="02040503050406030204" pitchFamily="18" charset="0"/>
              </a:rPr>
              <a:t>Leverages cloud native and open source technology</a:t>
            </a:r>
            <a:endParaRPr lang="en-US" sz="2400" dirty="0">
              <a:latin typeface="Cambria" panose="02040503050406030204" pitchFamily="18" charset="0"/>
            </a:endParaRPr>
          </a:p>
          <a:p>
            <a:pPr lvl="0"/>
            <a:endParaRPr lang="en-US" sz="2400" dirty="0">
              <a:latin typeface="Cambria" panose="02040503050406030204" pitchFamily="18" charset="0"/>
            </a:endParaRPr>
          </a:p>
          <a:p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955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3366"/>
                </a:solidFill>
                <a:latin typeface="Cambria" pitchFamily="18" charset="0"/>
              </a:rPr>
              <a:t>IPAWS Cloud Service Provider </a:t>
            </a:r>
            <a:r>
              <a:rPr lang="en-US" sz="3600" dirty="0" smtClean="0">
                <a:solidFill>
                  <a:srgbClr val="003366"/>
                </a:solidFill>
                <a:latin typeface="Cambria" pitchFamily="18" charset="0"/>
              </a:rPr>
              <a:t>Evaluation</a:t>
            </a:r>
            <a:r>
              <a:rPr lang="en-US" sz="3600" dirty="0"/>
              <a:t>	</a:t>
            </a:r>
            <a:endParaRPr lang="en-US" sz="3600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mbria" panose="02040503050406030204" pitchFamily="18" charset="0"/>
              </a:rPr>
              <a:t>Federal </a:t>
            </a:r>
            <a:r>
              <a:rPr lang="en-US" sz="2400" dirty="0">
                <a:latin typeface="Cambria" panose="02040503050406030204" pitchFamily="18" charset="0"/>
              </a:rPr>
              <a:t>Regulation </a:t>
            </a:r>
            <a:r>
              <a:rPr lang="en-US" sz="2400" dirty="0" smtClean="0">
                <a:latin typeface="Cambria" panose="02040503050406030204" pitchFamily="18" charset="0"/>
              </a:rPr>
              <a:t>compliant</a:t>
            </a:r>
            <a:endParaRPr lang="en-US" sz="2400" dirty="0">
              <a:latin typeface="Cambria" panose="02040503050406030204" pitchFamily="18" charset="0"/>
            </a:endParaRPr>
          </a:p>
          <a:p>
            <a:r>
              <a:rPr lang="en-US" sz="2400" dirty="0" smtClean="0">
                <a:latin typeface="Cambria" panose="02040503050406030204" pitchFamily="18" charset="0"/>
              </a:rPr>
              <a:t>Past Performance History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Cloud Model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Cloud Architecture and Services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Contractor support</a:t>
            </a:r>
          </a:p>
          <a:p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85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3366"/>
                </a:solidFill>
                <a:latin typeface="Cambria" pitchFamily="18" charset="0"/>
              </a:rPr>
              <a:t>IPAWS Pre-Development Prototype</a:t>
            </a:r>
            <a:endParaRPr lang="en-US" sz="3600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>
                <a:latin typeface="Cambria" panose="02040503050406030204" pitchFamily="18" charset="0"/>
              </a:rPr>
              <a:t>Deep </a:t>
            </a:r>
            <a:r>
              <a:rPr lang="en-US" sz="2400">
                <a:latin typeface="Cambria" panose="02040503050406030204" pitchFamily="18" charset="0"/>
              </a:rPr>
              <a:t>dive </a:t>
            </a:r>
            <a:r>
              <a:rPr lang="en-US" sz="2400" smtClean="0">
                <a:latin typeface="Cambria" panose="02040503050406030204" pitchFamily="18" charset="0"/>
              </a:rPr>
              <a:t>into </a:t>
            </a:r>
            <a:r>
              <a:rPr lang="en-US" sz="2400" dirty="0">
                <a:latin typeface="Cambria" panose="02040503050406030204" pitchFamily="18" charset="0"/>
              </a:rPr>
              <a:t>current </a:t>
            </a:r>
            <a:r>
              <a:rPr lang="en-US" sz="2400" dirty="0" smtClean="0">
                <a:latin typeface="Cambria" panose="02040503050406030204" pitchFamily="18" charset="0"/>
              </a:rPr>
              <a:t>system</a:t>
            </a: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Current Tech Spec</a:t>
            </a: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Identify functions that can run in the Cloud</a:t>
            </a: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Classify Key System functions</a:t>
            </a:r>
            <a:endParaRPr lang="en-US" sz="2000" dirty="0">
              <a:latin typeface="Cambria" panose="02040503050406030204" pitchFamily="18" charset="0"/>
            </a:endParaRPr>
          </a:p>
          <a:p>
            <a:pPr lvl="1"/>
            <a:r>
              <a:rPr lang="en-US" sz="2400" dirty="0">
                <a:latin typeface="Cambria" panose="02040503050406030204" pitchFamily="18" charset="0"/>
              </a:rPr>
              <a:t>Cloud prototype 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Proof of Concept</a:t>
            </a: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Familiar with </a:t>
            </a:r>
            <a:r>
              <a:rPr lang="en-US" sz="2000" dirty="0">
                <a:latin typeface="Cambria" panose="02040503050406030204" pitchFamily="18" charset="0"/>
              </a:rPr>
              <a:t>cloud </a:t>
            </a:r>
            <a:r>
              <a:rPr lang="en-US" sz="2000" dirty="0" smtClean="0">
                <a:latin typeface="Cambria" panose="02040503050406030204" pitchFamily="18" charset="0"/>
              </a:rPr>
              <a:t>environment</a:t>
            </a: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Gain knowledge on Cloud </a:t>
            </a:r>
            <a:r>
              <a:rPr lang="en-US" sz="2000" dirty="0">
                <a:latin typeface="Cambria" panose="02040503050406030204" pitchFamily="18" charset="0"/>
              </a:rPr>
              <a:t>s</a:t>
            </a:r>
            <a:r>
              <a:rPr lang="en-US" sz="2000" dirty="0" smtClean="0">
                <a:latin typeface="Cambria" panose="02040503050406030204" pitchFamily="18" charset="0"/>
              </a:rPr>
              <a:t>ervice types and monitoring tools</a:t>
            </a:r>
            <a:endParaRPr lang="en-US" sz="2000" dirty="0">
              <a:latin typeface="Cambria" panose="02040503050406030204" pitchFamily="18" charset="0"/>
            </a:endParaRPr>
          </a:p>
          <a:p>
            <a:pPr lvl="2"/>
            <a:r>
              <a:rPr lang="en-US" sz="2000" dirty="0" smtClean="0">
                <a:latin typeface="Cambria" panose="02040503050406030204" pitchFamily="18" charset="0"/>
              </a:rPr>
              <a:t>Identify challenges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65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3366"/>
                </a:solidFill>
                <a:latin typeface="Cambria" pitchFamily="18" charset="0"/>
              </a:rPr>
              <a:t>Recommendation</a:t>
            </a:r>
            <a:endParaRPr lang="en-US" sz="3600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Collaboration</a:t>
            </a:r>
          </a:p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Resource </a:t>
            </a:r>
          </a:p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Market Research </a:t>
            </a:r>
          </a:p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Cloud Service Provider</a:t>
            </a:r>
          </a:p>
          <a:p>
            <a:pPr lvl="1"/>
            <a:r>
              <a:rPr lang="en-US" sz="2400" dirty="0" smtClean="0">
                <a:latin typeface="Cambria" panose="02040503050406030204" pitchFamily="18" charset="0"/>
              </a:rPr>
              <a:t>Prototype</a:t>
            </a:r>
          </a:p>
          <a:p>
            <a:pPr marL="457200" lvl="1" indent="0">
              <a:buNone/>
            </a:pPr>
            <a:endParaRPr lang="en-US" sz="2000" dirty="0" smtClean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F28B10A-F996-4624-9FBE-126413C0CEB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069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010400" cy="3381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2438400" y="4725376"/>
            <a:ext cx="4128053" cy="6647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chemeClr val="tx1"/>
                </a:solidFill>
              </a:rPr>
              <a:t>ipaws@fema.gov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095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13541</TotalTime>
  <Words>221</Words>
  <Application>Microsoft Office PowerPoint</Application>
  <PresentationFormat>On-screen Show (4:3)</PresentationFormat>
  <Paragraphs>78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Default Design</vt:lpstr>
      <vt:lpstr>IPAWS-OPEN Cloud Migration</vt:lpstr>
      <vt:lpstr>Cloud Migration Benefit </vt:lpstr>
      <vt:lpstr>Market Research </vt:lpstr>
      <vt:lpstr>Cloud Migration Strategies</vt:lpstr>
      <vt:lpstr>IPAWS Cloud Migration Strategies</vt:lpstr>
      <vt:lpstr>IPAWS Cloud Service Provider Evaluation </vt:lpstr>
      <vt:lpstr>IPAWS Pre-Development Prototype</vt:lpstr>
      <vt:lpstr>Recommendation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National Security Coordination</dc:title>
  <dc:creator>Admin</dc:creator>
  <cp:lastModifiedBy>Admin</cp:lastModifiedBy>
  <cp:revision>838</cp:revision>
  <cp:lastPrinted>2012-10-29T16:04:03Z</cp:lastPrinted>
  <dcterms:created xsi:type="dcterms:W3CDTF">2013-02-20T11:39:34Z</dcterms:created>
  <dcterms:modified xsi:type="dcterms:W3CDTF">2018-10-28T18:50:30Z</dcterms:modified>
</cp:coreProperties>
</file>