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</p:sldMasterIdLst>
  <p:notesMasterIdLst>
    <p:notesMasterId r:id="rId27"/>
  </p:notesMasterIdLst>
  <p:sldIdLst>
    <p:sldId id="257" r:id="rId3"/>
    <p:sldId id="258" r:id="rId4"/>
    <p:sldId id="261" r:id="rId5"/>
    <p:sldId id="263" r:id="rId6"/>
    <p:sldId id="262" r:id="rId7"/>
    <p:sldId id="259" r:id="rId8"/>
    <p:sldId id="273" r:id="rId9"/>
    <p:sldId id="260" r:id="rId10"/>
    <p:sldId id="264" r:id="rId11"/>
    <p:sldId id="267" r:id="rId12"/>
    <p:sldId id="265" r:id="rId13"/>
    <p:sldId id="266" r:id="rId14"/>
    <p:sldId id="280" r:id="rId15"/>
    <p:sldId id="281" r:id="rId16"/>
    <p:sldId id="278" r:id="rId17"/>
    <p:sldId id="279" r:id="rId18"/>
    <p:sldId id="272" r:id="rId19"/>
    <p:sldId id="271" r:id="rId20"/>
    <p:sldId id="274" r:id="rId21"/>
    <p:sldId id="276" r:id="rId22"/>
    <p:sldId id="275" r:id="rId23"/>
    <p:sldId id="277" r:id="rId24"/>
    <p:sldId id="270" r:id="rId25"/>
    <p:sldId id="268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7CD8"/>
    <a:srgbClr val="D27D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138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C09338-B2A0-4577-A9D4-1924E592DB87}" type="doc">
      <dgm:prSet loTypeId="urn:microsoft.com/office/officeart/2005/8/layout/hProcess11" loCatId="process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B20EEF75-2FEE-4EA4-9166-BFBB10009BFC}">
      <dgm:prSet phldrT="[Text]" custT="1"/>
      <dgm:spPr/>
      <dgm:t>
        <a:bodyPr/>
        <a:lstStyle/>
        <a:p>
          <a:r>
            <a:rPr lang="en-US" sz="1600" b="1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2017</a:t>
          </a:r>
          <a:endParaRPr lang="en-US" sz="1400" b="1" dirty="0">
            <a:solidFill>
              <a:srgbClr val="FF0000"/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  <a:p>
          <a:r>
            <a:rPr lang="en-US" sz="1200" b="1" i="0" dirty="0">
              <a:latin typeface="Calibri Light" panose="020F0302020204030204" pitchFamily="34" charset="0"/>
              <a:cs typeface="Calibri Light" panose="020F0302020204030204" pitchFamily="34" charset="0"/>
            </a:rPr>
            <a:t>NDMA</a:t>
          </a:r>
          <a:r>
            <a:rPr lang="en-US" sz="1200" b="0" i="0" dirty="0">
              <a:latin typeface="Calibri Light" panose="020F0302020204030204" pitchFamily="34" charset="0"/>
              <a:cs typeface="Calibri Light" panose="020F0302020204030204" pitchFamily="34" charset="0"/>
            </a:rPr>
            <a:t> urges </a:t>
          </a:r>
          <a:r>
            <a:rPr lang="en-US" sz="1200" b="1" i="0" dirty="0">
              <a:latin typeface="Calibri Light" panose="020F0302020204030204" pitchFamily="34" charset="0"/>
              <a:cs typeface="Calibri Light" panose="020F0302020204030204" pitchFamily="34" charset="0"/>
            </a:rPr>
            <a:t>Ministry of Communication</a:t>
          </a:r>
          <a:r>
            <a:rPr lang="en-US" sz="1200" b="0" i="0" dirty="0">
              <a:latin typeface="Calibri Light" panose="020F0302020204030204" pitchFamily="34" charset="0"/>
              <a:cs typeface="Calibri Light" panose="020F0302020204030204" pitchFamily="34" charset="0"/>
            </a:rPr>
            <a:t> to take initiative to implement </a:t>
          </a:r>
          <a:r>
            <a:rPr lang="en-US" sz="1200" b="1" i="0" dirty="0">
              <a:latin typeface="Calibri Light" panose="020F0302020204030204" pitchFamily="34" charset="0"/>
              <a:cs typeface="Calibri Light" panose="020F0302020204030204" pitchFamily="34" charset="0"/>
            </a:rPr>
            <a:t>CAP</a:t>
          </a:r>
          <a:r>
            <a:rPr lang="en-US" sz="1200" b="0" i="0" dirty="0">
              <a:latin typeface="Calibri Light" panose="020F0302020204030204" pitchFamily="34" charset="0"/>
              <a:cs typeface="Calibri Light" panose="020F0302020204030204" pitchFamily="34" charset="0"/>
            </a:rPr>
            <a:t> in to create a </a:t>
          </a:r>
          <a:r>
            <a:rPr lang="en-US" sz="1200" b="1" i="0" dirty="0">
              <a:latin typeface="Calibri Light" panose="020F0302020204030204" pitchFamily="34" charset="0"/>
              <a:cs typeface="Calibri Light" panose="020F0302020204030204" pitchFamily="34" charset="0"/>
            </a:rPr>
            <a:t>Common Alert Protocol </a:t>
          </a:r>
          <a:r>
            <a:rPr lang="en-US" sz="1200" b="0" i="0" dirty="0">
              <a:latin typeface="Calibri Light" panose="020F0302020204030204" pitchFamily="34" charset="0"/>
              <a:cs typeface="Calibri Light" panose="020F0302020204030204" pitchFamily="34" charset="0"/>
            </a:rPr>
            <a:t> in </a:t>
          </a:r>
          <a:r>
            <a:rPr lang="en-US" sz="1200" b="1" i="0" dirty="0">
              <a:latin typeface="Calibri Light" panose="020F0302020204030204" pitchFamily="34" charset="0"/>
              <a:cs typeface="Calibri Light" panose="020F0302020204030204" pitchFamily="34" charset="0"/>
            </a:rPr>
            <a:t>India</a:t>
          </a:r>
          <a:endParaRPr lang="en-US" sz="1200" b="1" dirty="0">
            <a:solidFill>
              <a:srgbClr val="FF0000"/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  <a:p>
          <a:endParaRPr lang="en-US" sz="1400" b="0" dirty="0">
            <a:solidFill>
              <a:schemeClr val="tx1"/>
            </a:solidFill>
          </a:endParaRPr>
        </a:p>
      </dgm:t>
    </dgm:pt>
    <dgm:pt modelId="{A7192E96-01C5-48FA-A056-D76A4955BCCB}" type="parTrans" cxnId="{2717A2A4-B402-4B14-9E85-EFD053046DFD}">
      <dgm:prSet/>
      <dgm:spPr/>
      <dgm:t>
        <a:bodyPr/>
        <a:lstStyle/>
        <a:p>
          <a:endParaRPr lang="en-US"/>
        </a:p>
      </dgm:t>
    </dgm:pt>
    <dgm:pt modelId="{BBF6C7EC-29B9-4CF1-9A9C-663F5DE063F6}" type="sibTrans" cxnId="{2717A2A4-B402-4B14-9E85-EFD053046DFD}">
      <dgm:prSet/>
      <dgm:spPr/>
      <dgm:t>
        <a:bodyPr/>
        <a:lstStyle/>
        <a:p>
          <a:endParaRPr lang="en-US"/>
        </a:p>
      </dgm:t>
    </dgm:pt>
    <dgm:pt modelId="{042516D0-274B-4B77-A128-D3E866AC572D}">
      <dgm:prSet phldrT="[Text]" custT="1"/>
      <dgm:spPr/>
      <dgm:t>
        <a:bodyPr/>
        <a:lstStyle/>
        <a:p>
          <a:r>
            <a:rPr lang="en-US" sz="1600" b="1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2018</a:t>
          </a:r>
          <a:endParaRPr lang="en-US" sz="1400" b="1" dirty="0">
            <a:solidFill>
              <a:srgbClr val="FF0000"/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  <a:p>
          <a:r>
            <a:rPr lang="en-US" sz="1200" b="1" dirty="0">
              <a:solidFill>
                <a:srgbClr val="0070C0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C-DOT</a:t>
          </a:r>
          <a:r>
            <a:rPr lang="en-US" sz="1200" dirty="0">
              <a:latin typeface="Calibri Light" panose="020F0302020204030204" pitchFamily="34" charset="0"/>
              <a:cs typeface="Calibri Light" panose="020F0302020204030204" pitchFamily="34" charset="0"/>
            </a:rPr>
            <a:t>, R&amp;D arm of </a:t>
          </a:r>
          <a:r>
            <a:rPr lang="en-US" sz="1200" b="1" i="0" dirty="0">
              <a:latin typeface="Calibri Light" panose="020F0302020204030204" pitchFamily="34" charset="0"/>
              <a:cs typeface="Calibri Light" panose="020F0302020204030204" pitchFamily="34" charset="0"/>
            </a:rPr>
            <a:t>Ministry of Communication</a:t>
          </a:r>
          <a:r>
            <a:rPr lang="en-US" sz="1200" b="0" i="0" dirty="0">
              <a:latin typeface="Calibri Light" panose="020F0302020204030204" pitchFamily="34" charset="0"/>
              <a:cs typeface="Calibri Light" panose="020F0302020204030204" pitchFamily="34" charset="0"/>
            </a:rPr>
            <a:t> </a:t>
          </a:r>
          <a:r>
            <a:rPr lang="en-US" sz="1200" dirty="0">
              <a:latin typeface="Calibri Light" panose="020F0302020204030204" pitchFamily="34" charset="0"/>
              <a:cs typeface="Calibri Light" panose="020F0302020204030204" pitchFamily="34" charset="0"/>
            </a:rPr>
            <a:t> started development of the </a:t>
          </a:r>
          <a:r>
            <a:rPr lang="en-US" sz="1200" b="1" dirty="0">
              <a:latin typeface="Calibri Light" panose="020F0302020204030204" pitchFamily="34" charset="0"/>
              <a:cs typeface="Calibri Light" panose="020F0302020204030204" pitchFamily="34" charset="0"/>
            </a:rPr>
            <a:t>CAP compliant Early Warning Platform</a:t>
          </a:r>
          <a:r>
            <a:rPr lang="en-US" sz="1200" dirty="0">
              <a:latin typeface="Calibri Light" panose="020F0302020204030204" pitchFamily="34" charset="0"/>
              <a:cs typeface="Calibri Light" panose="020F0302020204030204" pitchFamily="34" charset="0"/>
            </a:rPr>
            <a:t>. </a:t>
          </a:r>
        </a:p>
        <a:p>
          <a:r>
            <a:rPr lang="en-US" sz="1200" dirty="0">
              <a:latin typeface="Calibri Light" panose="020F0302020204030204" pitchFamily="34" charset="0"/>
              <a:cs typeface="Calibri Light" panose="020F0302020204030204" pitchFamily="34" charset="0"/>
            </a:rPr>
            <a:t>Successfully tested in </a:t>
          </a:r>
          <a:r>
            <a:rPr lang="en-US" sz="1200" b="1" dirty="0">
              <a:latin typeface="Calibri Light" panose="020F0302020204030204" pitchFamily="34" charset="0"/>
              <a:cs typeface="Calibri Light" panose="020F0302020204030204" pitchFamily="34" charset="0"/>
            </a:rPr>
            <a:t>12 States </a:t>
          </a:r>
          <a:r>
            <a:rPr lang="en-US" sz="1200" dirty="0">
              <a:latin typeface="Calibri Light" panose="020F0302020204030204" pitchFamily="34" charset="0"/>
              <a:cs typeface="Calibri Light" panose="020F0302020204030204" pitchFamily="34" charset="0"/>
            </a:rPr>
            <a:t>and used in </a:t>
          </a:r>
          <a:r>
            <a:rPr lang="en-US" sz="1200" b="1" dirty="0">
              <a:latin typeface="Calibri Light" panose="020F0302020204030204" pitchFamily="34" charset="0"/>
              <a:cs typeface="Calibri Light" panose="020F0302020204030204" pitchFamily="34" charset="0"/>
            </a:rPr>
            <a:t>Kerala Flood </a:t>
          </a:r>
          <a:r>
            <a:rPr lang="en-US" sz="1200" dirty="0">
              <a:latin typeface="Calibri Light" panose="020F0302020204030204" pitchFamily="34" charset="0"/>
              <a:cs typeface="Calibri Light" panose="020F0302020204030204" pitchFamily="34" charset="0"/>
            </a:rPr>
            <a:t>and </a:t>
          </a:r>
          <a:r>
            <a:rPr lang="en-US" sz="1200" b="1" dirty="0">
              <a:latin typeface="Calibri Light" panose="020F0302020204030204" pitchFamily="34" charset="0"/>
              <a:cs typeface="Calibri Light" panose="020F0302020204030204" pitchFamily="34" charset="0"/>
            </a:rPr>
            <a:t>Shri Amarnath Yatra</a:t>
          </a:r>
          <a:r>
            <a:rPr lang="en-US" sz="1200" dirty="0">
              <a:latin typeface="Calibri Light" panose="020F0302020204030204" pitchFamily="34" charset="0"/>
              <a:cs typeface="Calibri Light" panose="020F0302020204030204" pitchFamily="34" charset="0"/>
            </a:rPr>
            <a:t>. </a:t>
          </a:r>
        </a:p>
      </dgm:t>
    </dgm:pt>
    <dgm:pt modelId="{1998DCA3-1F8E-4FD7-84DB-6F3E193B336D}" type="parTrans" cxnId="{052967CB-ED05-409F-A67C-441FE08199A7}">
      <dgm:prSet/>
      <dgm:spPr/>
      <dgm:t>
        <a:bodyPr/>
        <a:lstStyle/>
        <a:p>
          <a:endParaRPr lang="en-US"/>
        </a:p>
      </dgm:t>
    </dgm:pt>
    <dgm:pt modelId="{E4B19A1A-6CD6-4904-B0F9-10612ACB7966}" type="sibTrans" cxnId="{052967CB-ED05-409F-A67C-441FE08199A7}">
      <dgm:prSet/>
      <dgm:spPr/>
      <dgm:t>
        <a:bodyPr/>
        <a:lstStyle/>
        <a:p>
          <a:endParaRPr lang="en-US"/>
        </a:p>
      </dgm:t>
    </dgm:pt>
    <dgm:pt modelId="{14C2BE16-6E1E-4199-9A0D-263F47D7B6C0}">
      <dgm:prSet phldrT="[Text]" custT="1"/>
      <dgm:spPr/>
      <dgm:t>
        <a:bodyPr/>
        <a:lstStyle/>
        <a:p>
          <a:r>
            <a:rPr lang="en-US" sz="1600" b="1" dirty="0">
              <a:solidFill>
                <a:srgbClr val="FF0000"/>
              </a:solidFill>
            </a:rPr>
            <a:t>2019</a:t>
          </a:r>
        </a:p>
        <a:p>
          <a:r>
            <a:rPr lang="en-US" sz="1200" dirty="0">
              <a:latin typeface="Calibri Light" panose="020F0302020204030204" pitchFamily="34" charset="0"/>
              <a:cs typeface="Calibri Light" panose="020F0302020204030204" pitchFamily="34" charset="0"/>
            </a:rPr>
            <a:t>All </a:t>
          </a:r>
          <a:r>
            <a:rPr lang="en-US" sz="1200" b="1" dirty="0">
              <a:latin typeface="Calibri Light" panose="020F0302020204030204" pitchFamily="34" charset="0"/>
              <a:cs typeface="Calibri Light" panose="020F0302020204030204" pitchFamily="34" charset="0"/>
            </a:rPr>
            <a:t>Telecom Operators </a:t>
          </a:r>
          <a:r>
            <a:rPr lang="en-US" sz="1200" dirty="0">
              <a:latin typeface="Calibri Light" panose="020F0302020204030204" pitchFamily="34" charset="0"/>
              <a:cs typeface="Calibri Light" panose="020F0302020204030204" pitchFamily="34" charset="0"/>
            </a:rPr>
            <a:t>of India have been fully integrated with Platform. Deployment started with </a:t>
          </a:r>
          <a:r>
            <a:rPr lang="en-US" sz="1200" b="1" dirty="0">
              <a:latin typeface="Calibri Light" panose="020F0302020204030204" pitchFamily="34" charset="0"/>
              <a:cs typeface="Calibri Light" panose="020F0302020204030204" pitchFamily="34" charset="0"/>
            </a:rPr>
            <a:t>Tamilnadu SDMA, IMD, CWC.</a:t>
          </a:r>
          <a:endParaRPr lang="en-US" sz="1200" dirty="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07BCBB6F-37C5-446B-8722-ABEFDA99FDED}" type="parTrans" cxnId="{E695E87A-9B72-4C4B-A128-40BCAAD57A1A}">
      <dgm:prSet/>
      <dgm:spPr/>
      <dgm:t>
        <a:bodyPr/>
        <a:lstStyle/>
        <a:p>
          <a:endParaRPr lang="en-US"/>
        </a:p>
      </dgm:t>
    </dgm:pt>
    <dgm:pt modelId="{844998C9-5F15-4CA6-BDCB-8666FB464948}" type="sibTrans" cxnId="{E695E87A-9B72-4C4B-A128-40BCAAD57A1A}">
      <dgm:prSet/>
      <dgm:spPr/>
      <dgm:t>
        <a:bodyPr/>
        <a:lstStyle/>
        <a:p>
          <a:endParaRPr lang="en-US"/>
        </a:p>
      </dgm:t>
    </dgm:pt>
    <dgm:pt modelId="{21B1FB03-EF0F-4D02-A44A-ADA561E4C105}">
      <dgm:prSet phldrT="[Text]" custT="1"/>
      <dgm:spPr/>
      <dgm:t>
        <a:bodyPr/>
        <a:lstStyle/>
        <a:p>
          <a:r>
            <a:rPr lang="en-US" sz="1600" b="1" dirty="0">
              <a:solidFill>
                <a:srgbClr val="FF0000"/>
              </a:solidFill>
            </a:rPr>
            <a:t>2016</a:t>
          </a:r>
        </a:p>
        <a:p>
          <a:r>
            <a:rPr lang="en-US" sz="1200" b="1" dirty="0">
              <a:latin typeface="Calibri Light" panose="020F0302020204030204" pitchFamily="34" charset="0"/>
              <a:cs typeface="Calibri Light" panose="020F0302020204030204" pitchFamily="34" charset="0"/>
            </a:rPr>
            <a:t>NDMA</a:t>
          </a:r>
          <a:r>
            <a:rPr lang="en-US" sz="1200" dirty="0">
              <a:latin typeface="Calibri Light" panose="020F0302020204030204" pitchFamily="34" charset="0"/>
              <a:cs typeface="Calibri Light" panose="020F0302020204030204" pitchFamily="34" charset="0"/>
            </a:rPr>
            <a:t> </a:t>
          </a:r>
          <a:r>
            <a:rPr lang="en-US" sz="1200" b="0" i="0" dirty="0">
              <a:latin typeface="Calibri Light" panose="020F0302020204030204" pitchFamily="34" charset="0"/>
              <a:cs typeface="Calibri Light" panose="020F0302020204030204" pitchFamily="34" charset="0"/>
            </a:rPr>
            <a:t>take a step forward by involving various stake holders</a:t>
          </a:r>
          <a:r>
            <a:rPr lang="en-US" sz="1200" dirty="0">
              <a:latin typeface="Calibri Light" panose="020F0302020204030204" pitchFamily="34" charset="0"/>
              <a:cs typeface="Calibri Light" panose="020F0302020204030204" pitchFamily="34" charset="0"/>
            </a:rPr>
            <a:t> e.g. </a:t>
          </a:r>
          <a:r>
            <a:rPr lang="en-US" sz="1200" b="1" dirty="0">
              <a:latin typeface="Calibri Light" panose="020F0302020204030204" pitchFamily="34" charset="0"/>
              <a:cs typeface="Calibri Light" panose="020F0302020204030204" pitchFamily="34" charset="0"/>
            </a:rPr>
            <a:t>IMD, SDMAs, CWC</a:t>
          </a:r>
        </a:p>
      </dgm:t>
    </dgm:pt>
    <dgm:pt modelId="{CC1D5A76-CEE7-425F-89B9-EEBA056A17CC}" type="parTrans" cxnId="{7F1CCB40-225E-471C-809D-1080CF502059}">
      <dgm:prSet/>
      <dgm:spPr/>
      <dgm:t>
        <a:bodyPr/>
        <a:lstStyle/>
        <a:p>
          <a:endParaRPr lang="en-US"/>
        </a:p>
      </dgm:t>
    </dgm:pt>
    <dgm:pt modelId="{8B24017B-598C-473D-9B6B-DCB86FED3A44}" type="sibTrans" cxnId="{7F1CCB40-225E-471C-809D-1080CF502059}">
      <dgm:prSet/>
      <dgm:spPr/>
      <dgm:t>
        <a:bodyPr/>
        <a:lstStyle/>
        <a:p>
          <a:endParaRPr lang="en-US"/>
        </a:p>
      </dgm:t>
    </dgm:pt>
    <dgm:pt modelId="{5987EC51-B204-49C9-92D1-2D0E9232B2F1}" type="pres">
      <dgm:prSet presAssocID="{8BC09338-B2A0-4577-A9D4-1924E592DB87}" presName="Name0" presStyleCnt="0">
        <dgm:presLayoutVars>
          <dgm:dir/>
          <dgm:resizeHandles val="exact"/>
        </dgm:presLayoutVars>
      </dgm:prSet>
      <dgm:spPr/>
    </dgm:pt>
    <dgm:pt modelId="{A52C62A1-99EE-4180-BDC4-37133691728A}" type="pres">
      <dgm:prSet presAssocID="{8BC09338-B2A0-4577-A9D4-1924E592DB87}" presName="arrow" presStyleLbl="bgShp" presStyleIdx="0" presStyleCnt="1"/>
      <dgm:spPr/>
    </dgm:pt>
    <dgm:pt modelId="{6FD101D5-8296-4463-BA67-3DA008844B28}" type="pres">
      <dgm:prSet presAssocID="{8BC09338-B2A0-4577-A9D4-1924E592DB87}" presName="points" presStyleCnt="0"/>
      <dgm:spPr/>
    </dgm:pt>
    <dgm:pt modelId="{2D8FC954-2522-4C8F-8482-9EAF56BD257B}" type="pres">
      <dgm:prSet presAssocID="{21B1FB03-EF0F-4D02-A44A-ADA561E4C105}" presName="compositeA" presStyleCnt="0"/>
      <dgm:spPr/>
    </dgm:pt>
    <dgm:pt modelId="{3E775C39-62CD-4265-A3B3-7D842F161C0E}" type="pres">
      <dgm:prSet presAssocID="{21B1FB03-EF0F-4D02-A44A-ADA561E4C105}" presName="textA" presStyleLbl="revTx" presStyleIdx="0" presStyleCnt="4">
        <dgm:presLayoutVars>
          <dgm:bulletEnabled val="1"/>
        </dgm:presLayoutVars>
      </dgm:prSet>
      <dgm:spPr/>
    </dgm:pt>
    <dgm:pt modelId="{4B54CE09-8C99-4ECA-BAD7-F7D79F537D82}" type="pres">
      <dgm:prSet presAssocID="{21B1FB03-EF0F-4D02-A44A-ADA561E4C105}" presName="circleA" presStyleLbl="node1" presStyleIdx="0" presStyleCnt="4"/>
      <dgm:spPr/>
    </dgm:pt>
    <dgm:pt modelId="{CA14B43C-B6CB-480F-88DD-CFAC555545CB}" type="pres">
      <dgm:prSet presAssocID="{21B1FB03-EF0F-4D02-A44A-ADA561E4C105}" presName="spaceA" presStyleCnt="0"/>
      <dgm:spPr/>
    </dgm:pt>
    <dgm:pt modelId="{D707666F-3E76-4D07-A06F-EF3D25E458E4}" type="pres">
      <dgm:prSet presAssocID="{8B24017B-598C-473D-9B6B-DCB86FED3A44}" presName="space" presStyleCnt="0"/>
      <dgm:spPr/>
    </dgm:pt>
    <dgm:pt modelId="{674BDE06-AD0A-47AD-8978-DC3B5157EEC7}" type="pres">
      <dgm:prSet presAssocID="{B20EEF75-2FEE-4EA4-9166-BFBB10009BFC}" presName="compositeB" presStyleCnt="0"/>
      <dgm:spPr/>
    </dgm:pt>
    <dgm:pt modelId="{57623BB4-4EA1-4BC8-B693-CC6A9EB0B180}" type="pres">
      <dgm:prSet presAssocID="{B20EEF75-2FEE-4EA4-9166-BFBB10009BFC}" presName="textB" presStyleLbl="revTx" presStyleIdx="1" presStyleCnt="4">
        <dgm:presLayoutVars>
          <dgm:bulletEnabled val="1"/>
        </dgm:presLayoutVars>
      </dgm:prSet>
      <dgm:spPr/>
    </dgm:pt>
    <dgm:pt modelId="{018B9325-F4C2-4289-BA10-455EF3E53DB3}" type="pres">
      <dgm:prSet presAssocID="{B20EEF75-2FEE-4EA4-9166-BFBB10009BFC}" presName="circleB" presStyleLbl="node1" presStyleIdx="1" presStyleCnt="4"/>
      <dgm:spPr/>
    </dgm:pt>
    <dgm:pt modelId="{951313A9-B0A4-485A-A21D-64F5B656805C}" type="pres">
      <dgm:prSet presAssocID="{B20EEF75-2FEE-4EA4-9166-BFBB10009BFC}" presName="spaceB" presStyleCnt="0"/>
      <dgm:spPr/>
    </dgm:pt>
    <dgm:pt modelId="{2B85EC25-3906-428F-8642-88F5D9A4D7D4}" type="pres">
      <dgm:prSet presAssocID="{BBF6C7EC-29B9-4CF1-9A9C-663F5DE063F6}" presName="space" presStyleCnt="0"/>
      <dgm:spPr/>
    </dgm:pt>
    <dgm:pt modelId="{ABD91346-56DB-4709-AE7E-A935BA3D942F}" type="pres">
      <dgm:prSet presAssocID="{042516D0-274B-4B77-A128-D3E866AC572D}" presName="compositeA" presStyleCnt="0"/>
      <dgm:spPr/>
    </dgm:pt>
    <dgm:pt modelId="{B6C81592-37B5-4689-BA42-DE78903E7847}" type="pres">
      <dgm:prSet presAssocID="{042516D0-274B-4B77-A128-D3E866AC572D}" presName="textA" presStyleLbl="revTx" presStyleIdx="2" presStyleCnt="4">
        <dgm:presLayoutVars>
          <dgm:bulletEnabled val="1"/>
        </dgm:presLayoutVars>
      </dgm:prSet>
      <dgm:spPr/>
    </dgm:pt>
    <dgm:pt modelId="{0E6888C0-F5BE-4588-95EB-07EA89B5AC2C}" type="pres">
      <dgm:prSet presAssocID="{042516D0-274B-4B77-A128-D3E866AC572D}" presName="circleA" presStyleLbl="node1" presStyleIdx="2" presStyleCnt="4"/>
      <dgm:spPr/>
    </dgm:pt>
    <dgm:pt modelId="{D4B4DCE4-AD48-4E09-91ED-C4464BB7AD4F}" type="pres">
      <dgm:prSet presAssocID="{042516D0-274B-4B77-A128-D3E866AC572D}" presName="spaceA" presStyleCnt="0"/>
      <dgm:spPr/>
    </dgm:pt>
    <dgm:pt modelId="{F32A48E7-BEC6-4458-B256-817B57228591}" type="pres">
      <dgm:prSet presAssocID="{E4B19A1A-6CD6-4904-B0F9-10612ACB7966}" presName="space" presStyleCnt="0"/>
      <dgm:spPr/>
    </dgm:pt>
    <dgm:pt modelId="{D3EA4F99-C130-4141-ACC9-E85E3CD38F84}" type="pres">
      <dgm:prSet presAssocID="{14C2BE16-6E1E-4199-9A0D-263F47D7B6C0}" presName="compositeB" presStyleCnt="0"/>
      <dgm:spPr/>
    </dgm:pt>
    <dgm:pt modelId="{BC9FD57D-38BB-4D67-8A32-DFCE3D13FB3F}" type="pres">
      <dgm:prSet presAssocID="{14C2BE16-6E1E-4199-9A0D-263F47D7B6C0}" presName="textB" presStyleLbl="revTx" presStyleIdx="3" presStyleCnt="4" custScaleX="95557">
        <dgm:presLayoutVars>
          <dgm:bulletEnabled val="1"/>
        </dgm:presLayoutVars>
      </dgm:prSet>
      <dgm:spPr/>
    </dgm:pt>
    <dgm:pt modelId="{3F113A8A-4CEC-47A1-864A-ECFF86C64DD2}" type="pres">
      <dgm:prSet presAssocID="{14C2BE16-6E1E-4199-9A0D-263F47D7B6C0}" presName="circleB" presStyleLbl="node1" presStyleIdx="3" presStyleCnt="4"/>
      <dgm:spPr/>
    </dgm:pt>
    <dgm:pt modelId="{083F8D45-29EF-478F-9070-3FA9FDAABE50}" type="pres">
      <dgm:prSet presAssocID="{14C2BE16-6E1E-4199-9A0D-263F47D7B6C0}" presName="spaceB" presStyleCnt="0"/>
      <dgm:spPr/>
    </dgm:pt>
  </dgm:ptLst>
  <dgm:cxnLst>
    <dgm:cxn modelId="{A9F06934-BEC9-4607-8CCB-E72974C59BC0}" type="presOf" srcId="{21B1FB03-EF0F-4D02-A44A-ADA561E4C105}" destId="{3E775C39-62CD-4265-A3B3-7D842F161C0E}" srcOrd="0" destOrd="0" presId="urn:microsoft.com/office/officeart/2005/8/layout/hProcess11"/>
    <dgm:cxn modelId="{7F1CCB40-225E-471C-809D-1080CF502059}" srcId="{8BC09338-B2A0-4577-A9D4-1924E592DB87}" destId="{21B1FB03-EF0F-4D02-A44A-ADA561E4C105}" srcOrd="0" destOrd="0" parTransId="{CC1D5A76-CEE7-425F-89B9-EEBA056A17CC}" sibTransId="{8B24017B-598C-473D-9B6B-DCB86FED3A44}"/>
    <dgm:cxn modelId="{6890FA5F-72B4-4D4A-B57F-CE61726CE4F8}" type="presOf" srcId="{042516D0-274B-4B77-A128-D3E866AC572D}" destId="{B6C81592-37B5-4689-BA42-DE78903E7847}" srcOrd="0" destOrd="0" presId="urn:microsoft.com/office/officeart/2005/8/layout/hProcess11"/>
    <dgm:cxn modelId="{211EC148-F6A0-4AAA-B74A-77124C2B00A2}" type="presOf" srcId="{8BC09338-B2A0-4577-A9D4-1924E592DB87}" destId="{5987EC51-B204-49C9-92D1-2D0E9232B2F1}" srcOrd="0" destOrd="0" presId="urn:microsoft.com/office/officeart/2005/8/layout/hProcess11"/>
    <dgm:cxn modelId="{6AF3BB6C-150F-4697-907D-8D51351B81F2}" type="presOf" srcId="{14C2BE16-6E1E-4199-9A0D-263F47D7B6C0}" destId="{BC9FD57D-38BB-4D67-8A32-DFCE3D13FB3F}" srcOrd="0" destOrd="0" presId="urn:microsoft.com/office/officeart/2005/8/layout/hProcess11"/>
    <dgm:cxn modelId="{E695E87A-9B72-4C4B-A128-40BCAAD57A1A}" srcId="{8BC09338-B2A0-4577-A9D4-1924E592DB87}" destId="{14C2BE16-6E1E-4199-9A0D-263F47D7B6C0}" srcOrd="3" destOrd="0" parTransId="{07BCBB6F-37C5-446B-8722-ABEFDA99FDED}" sibTransId="{844998C9-5F15-4CA6-BDCB-8666FB464948}"/>
    <dgm:cxn modelId="{2717A2A4-B402-4B14-9E85-EFD053046DFD}" srcId="{8BC09338-B2A0-4577-A9D4-1924E592DB87}" destId="{B20EEF75-2FEE-4EA4-9166-BFBB10009BFC}" srcOrd="1" destOrd="0" parTransId="{A7192E96-01C5-48FA-A056-D76A4955BCCB}" sibTransId="{BBF6C7EC-29B9-4CF1-9A9C-663F5DE063F6}"/>
    <dgm:cxn modelId="{276195BB-64A4-4457-B4EC-9691969EB085}" type="presOf" srcId="{B20EEF75-2FEE-4EA4-9166-BFBB10009BFC}" destId="{57623BB4-4EA1-4BC8-B693-CC6A9EB0B180}" srcOrd="0" destOrd="0" presId="urn:microsoft.com/office/officeart/2005/8/layout/hProcess11"/>
    <dgm:cxn modelId="{052967CB-ED05-409F-A67C-441FE08199A7}" srcId="{8BC09338-B2A0-4577-A9D4-1924E592DB87}" destId="{042516D0-274B-4B77-A128-D3E866AC572D}" srcOrd="2" destOrd="0" parTransId="{1998DCA3-1F8E-4FD7-84DB-6F3E193B336D}" sibTransId="{E4B19A1A-6CD6-4904-B0F9-10612ACB7966}"/>
    <dgm:cxn modelId="{238E87AD-3FC2-4858-BF04-96BA39E0EDD0}" type="presParOf" srcId="{5987EC51-B204-49C9-92D1-2D0E9232B2F1}" destId="{A52C62A1-99EE-4180-BDC4-37133691728A}" srcOrd="0" destOrd="0" presId="urn:microsoft.com/office/officeart/2005/8/layout/hProcess11"/>
    <dgm:cxn modelId="{0A1261B6-DF14-4203-828A-EF13FAB75B38}" type="presParOf" srcId="{5987EC51-B204-49C9-92D1-2D0E9232B2F1}" destId="{6FD101D5-8296-4463-BA67-3DA008844B28}" srcOrd="1" destOrd="0" presId="urn:microsoft.com/office/officeart/2005/8/layout/hProcess11"/>
    <dgm:cxn modelId="{8773E1CA-7304-4EAF-86E1-582B3EC85049}" type="presParOf" srcId="{6FD101D5-8296-4463-BA67-3DA008844B28}" destId="{2D8FC954-2522-4C8F-8482-9EAF56BD257B}" srcOrd="0" destOrd="0" presId="urn:microsoft.com/office/officeart/2005/8/layout/hProcess11"/>
    <dgm:cxn modelId="{6C0F3698-B9DB-4844-91F6-FA711A47A118}" type="presParOf" srcId="{2D8FC954-2522-4C8F-8482-9EAF56BD257B}" destId="{3E775C39-62CD-4265-A3B3-7D842F161C0E}" srcOrd="0" destOrd="0" presId="urn:microsoft.com/office/officeart/2005/8/layout/hProcess11"/>
    <dgm:cxn modelId="{DAF044A0-D9E1-41A3-A051-F7EC563FA408}" type="presParOf" srcId="{2D8FC954-2522-4C8F-8482-9EAF56BD257B}" destId="{4B54CE09-8C99-4ECA-BAD7-F7D79F537D82}" srcOrd="1" destOrd="0" presId="urn:microsoft.com/office/officeart/2005/8/layout/hProcess11"/>
    <dgm:cxn modelId="{9EECEFC4-C61A-4C96-AF39-B155924D239A}" type="presParOf" srcId="{2D8FC954-2522-4C8F-8482-9EAF56BD257B}" destId="{CA14B43C-B6CB-480F-88DD-CFAC555545CB}" srcOrd="2" destOrd="0" presId="urn:microsoft.com/office/officeart/2005/8/layout/hProcess11"/>
    <dgm:cxn modelId="{1D2D90E9-19B0-437F-ABD1-83D0D9C2DFFB}" type="presParOf" srcId="{6FD101D5-8296-4463-BA67-3DA008844B28}" destId="{D707666F-3E76-4D07-A06F-EF3D25E458E4}" srcOrd="1" destOrd="0" presId="urn:microsoft.com/office/officeart/2005/8/layout/hProcess11"/>
    <dgm:cxn modelId="{5C66A2D3-3AAD-421B-96FB-0C1C6C58B642}" type="presParOf" srcId="{6FD101D5-8296-4463-BA67-3DA008844B28}" destId="{674BDE06-AD0A-47AD-8978-DC3B5157EEC7}" srcOrd="2" destOrd="0" presId="urn:microsoft.com/office/officeart/2005/8/layout/hProcess11"/>
    <dgm:cxn modelId="{D26F729A-F104-4F50-9886-5C08A8B8EDC9}" type="presParOf" srcId="{674BDE06-AD0A-47AD-8978-DC3B5157EEC7}" destId="{57623BB4-4EA1-4BC8-B693-CC6A9EB0B180}" srcOrd="0" destOrd="0" presId="urn:microsoft.com/office/officeart/2005/8/layout/hProcess11"/>
    <dgm:cxn modelId="{EB9E4787-76A1-42C3-BE73-967813293F3D}" type="presParOf" srcId="{674BDE06-AD0A-47AD-8978-DC3B5157EEC7}" destId="{018B9325-F4C2-4289-BA10-455EF3E53DB3}" srcOrd="1" destOrd="0" presId="urn:microsoft.com/office/officeart/2005/8/layout/hProcess11"/>
    <dgm:cxn modelId="{3B9C4784-8732-4620-AD46-3EB3F734C758}" type="presParOf" srcId="{674BDE06-AD0A-47AD-8978-DC3B5157EEC7}" destId="{951313A9-B0A4-485A-A21D-64F5B656805C}" srcOrd="2" destOrd="0" presId="urn:microsoft.com/office/officeart/2005/8/layout/hProcess11"/>
    <dgm:cxn modelId="{CC3E232F-841B-4F21-AAE7-989245F51A6C}" type="presParOf" srcId="{6FD101D5-8296-4463-BA67-3DA008844B28}" destId="{2B85EC25-3906-428F-8642-88F5D9A4D7D4}" srcOrd="3" destOrd="0" presId="urn:microsoft.com/office/officeart/2005/8/layout/hProcess11"/>
    <dgm:cxn modelId="{8092AD10-7412-4D2E-A9A1-BC3472A5EA15}" type="presParOf" srcId="{6FD101D5-8296-4463-BA67-3DA008844B28}" destId="{ABD91346-56DB-4709-AE7E-A935BA3D942F}" srcOrd="4" destOrd="0" presId="urn:microsoft.com/office/officeart/2005/8/layout/hProcess11"/>
    <dgm:cxn modelId="{D00E2D7C-32D6-446F-A8DA-111167FB70BC}" type="presParOf" srcId="{ABD91346-56DB-4709-AE7E-A935BA3D942F}" destId="{B6C81592-37B5-4689-BA42-DE78903E7847}" srcOrd="0" destOrd="0" presId="urn:microsoft.com/office/officeart/2005/8/layout/hProcess11"/>
    <dgm:cxn modelId="{A6F4D8AB-DA85-442A-A00F-D1FD57B08A62}" type="presParOf" srcId="{ABD91346-56DB-4709-AE7E-A935BA3D942F}" destId="{0E6888C0-F5BE-4588-95EB-07EA89B5AC2C}" srcOrd="1" destOrd="0" presId="urn:microsoft.com/office/officeart/2005/8/layout/hProcess11"/>
    <dgm:cxn modelId="{BA0493B8-687F-43F4-A30D-B6448270EE1C}" type="presParOf" srcId="{ABD91346-56DB-4709-AE7E-A935BA3D942F}" destId="{D4B4DCE4-AD48-4E09-91ED-C4464BB7AD4F}" srcOrd="2" destOrd="0" presId="urn:microsoft.com/office/officeart/2005/8/layout/hProcess11"/>
    <dgm:cxn modelId="{F551037F-22C5-4276-9F10-30BC96D2932B}" type="presParOf" srcId="{6FD101D5-8296-4463-BA67-3DA008844B28}" destId="{F32A48E7-BEC6-4458-B256-817B57228591}" srcOrd="5" destOrd="0" presId="urn:microsoft.com/office/officeart/2005/8/layout/hProcess11"/>
    <dgm:cxn modelId="{BB303208-D2F8-4B89-A500-617334F2D5CE}" type="presParOf" srcId="{6FD101D5-8296-4463-BA67-3DA008844B28}" destId="{D3EA4F99-C130-4141-ACC9-E85E3CD38F84}" srcOrd="6" destOrd="0" presId="urn:microsoft.com/office/officeart/2005/8/layout/hProcess11"/>
    <dgm:cxn modelId="{9743D0DE-FD21-4571-AA6F-243FE7A9DFFE}" type="presParOf" srcId="{D3EA4F99-C130-4141-ACC9-E85E3CD38F84}" destId="{BC9FD57D-38BB-4D67-8A32-DFCE3D13FB3F}" srcOrd="0" destOrd="0" presId="urn:microsoft.com/office/officeart/2005/8/layout/hProcess11"/>
    <dgm:cxn modelId="{518D6EA5-6586-4065-A9D9-3ECC62BE0C70}" type="presParOf" srcId="{D3EA4F99-C130-4141-ACC9-E85E3CD38F84}" destId="{3F113A8A-4CEC-47A1-864A-ECFF86C64DD2}" srcOrd="1" destOrd="0" presId="urn:microsoft.com/office/officeart/2005/8/layout/hProcess11"/>
    <dgm:cxn modelId="{97159C89-A727-4BA8-B058-3785476C16F2}" type="presParOf" srcId="{D3EA4F99-C130-4141-ACC9-E85E3CD38F84}" destId="{083F8D45-29EF-478F-9070-3FA9FDAABE50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2C6A866-3613-4CBF-8A27-8D8A0268548C}" type="doc">
      <dgm:prSet loTypeId="urn:microsoft.com/office/officeart/2005/8/layout/vList5" loCatId="list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52BC123-77E5-43AE-A71A-4ED35F7301AA}">
      <dgm:prSet phldrT="[Text]" custT="1"/>
      <dgm:spPr/>
      <dgm:t>
        <a:bodyPr/>
        <a:lstStyle/>
        <a:p>
          <a:r>
            <a:rPr lang="en-US" sz="2400" dirty="0">
              <a:latin typeface="Candara" panose="020E0502030303020204" pitchFamily="34" charset="0"/>
            </a:rPr>
            <a:t>Feedback about given</a:t>
          </a:r>
        </a:p>
        <a:p>
          <a:r>
            <a:rPr lang="en-US" sz="2400" dirty="0">
              <a:latin typeface="Candara" panose="020E0502030303020204" pitchFamily="34" charset="0"/>
            </a:rPr>
            <a:t>Early Warning</a:t>
          </a:r>
        </a:p>
      </dgm:t>
    </dgm:pt>
    <dgm:pt modelId="{F3B71326-86FC-4362-8017-9D129AC7F69D}" type="parTrans" cxnId="{3F156989-4D50-407F-B172-9E2753174481}">
      <dgm:prSet/>
      <dgm:spPr/>
      <dgm:t>
        <a:bodyPr/>
        <a:lstStyle/>
        <a:p>
          <a:endParaRPr lang="en-US">
            <a:latin typeface="AR CENA" pitchFamily="2" charset="0"/>
          </a:endParaRPr>
        </a:p>
      </dgm:t>
    </dgm:pt>
    <dgm:pt modelId="{EC9EBE8A-7DE1-4E44-9EAD-7B633D864094}" type="sibTrans" cxnId="{3F156989-4D50-407F-B172-9E2753174481}">
      <dgm:prSet/>
      <dgm:spPr/>
      <dgm:t>
        <a:bodyPr/>
        <a:lstStyle/>
        <a:p>
          <a:endParaRPr lang="en-US">
            <a:latin typeface="AR CENA" pitchFamily="2" charset="0"/>
          </a:endParaRPr>
        </a:p>
      </dgm:t>
    </dgm:pt>
    <dgm:pt modelId="{618E1066-214E-4CEB-8F72-8F58F76F8FAB}">
      <dgm:prSet phldrT="[Text]"/>
      <dgm:spPr/>
      <dgm:t>
        <a:bodyPr/>
        <a:lstStyle/>
        <a:p>
          <a:r>
            <a:rPr lang="en-US" dirty="0">
              <a:latin typeface="AR CENA" pitchFamily="2" charset="0"/>
            </a:rPr>
            <a:t>Through App/ intuitive reverse SMS technique people can give feedback for given Early Warning</a:t>
          </a:r>
        </a:p>
      </dgm:t>
    </dgm:pt>
    <dgm:pt modelId="{A2ACAEAE-D5F0-445C-9DEB-337C8A1049DC}" type="parTrans" cxnId="{A02BFFA6-D013-437E-BABC-6027BCCB8D38}">
      <dgm:prSet/>
      <dgm:spPr/>
      <dgm:t>
        <a:bodyPr/>
        <a:lstStyle/>
        <a:p>
          <a:endParaRPr lang="en-US">
            <a:latin typeface="AR CENA" pitchFamily="2" charset="0"/>
          </a:endParaRPr>
        </a:p>
      </dgm:t>
    </dgm:pt>
    <dgm:pt modelId="{7DB9863A-375B-463B-A87A-F4FE418147C0}" type="sibTrans" cxnId="{A02BFFA6-D013-437E-BABC-6027BCCB8D38}">
      <dgm:prSet/>
      <dgm:spPr/>
      <dgm:t>
        <a:bodyPr/>
        <a:lstStyle/>
        <a:p>
          <a:endParaRPr lang="en-US">
            <a:latin typeface="AR CENA" pitchFamily="2" charset="0"/>
          </a:endParaRPr>
        </a:p>
      </dgm:t>
    </dgm:pt>
    <dgm:pt modelId="{D96D95AE-F29A-4E4B-ACDF-5A414AEAA7B0}">
      <dgm:prSet phldrT="[Text]" custT="1"/>
      <dgm:spPr/>
      <dgm:t>
        <a:bodyPr/>
        <a:lstStyle/>
        <a:p>
          <a:r>
            <a:rPr lang="en-US" sz="2400" dirty="0">
              <a:latin typeface="Candara" panose="020E0502030303020204" pitchFamily="34" charset="0"/>
            </a:rPr>
            <a:t>Incident Reporting</a:t>
          </a:r>
        </a:p>
      </dgm:t>
    </dgm:pt>
    <dgm:pt modelId="{285B3399-5051-45CD-8103-6965B1BC12C6}" type="parTrans" cxnId="{1E45B7C2-3AF9-4677-B016-B9DF6C3D4888}">
      <dgm:prSet/>
      <dgm:spPr/>
      <dgm:t>
        <a:bodyPr/>
        <a:lstStyle/>
        <a:p>
          <a:endParaRPr lang="en-US">
            <a:latin typeface="AR CENA" pitchFamily="2" charset="0"/>
          </a:endParaRPr>
        </a:p>
      </dgm:t>
    </dgm:pt>
    <dgm:pt modelId="{2EBC47AD-BA5A-4206-BDDA-FDAB71A3DA2C}" type="sibTrans" cxnId="{1E45B7C2-3AF9-4677-B016-B9DF6C3D4888}">
      <dgm:prSet/>
      <dgm:spPr/>
      <dgm:t>
        <a:bodyPr/>
        <a:lstStyle/>
        <a:p>
          <a:endParaRPr lang="en-US">
            <a:latin typeface="AR CENA" pitchFamily="2" charset="0"/>
          </a:endParaRPr>
        </a:p>
      </dgm:t>
    </dgm:pt>
    <dgm:pt modelId="{D89DF79E-47A8-4F44-AF32-E029A5A346EC}">
      <dgm:prSet phldrT="[Text]"/>
      <dgm:spPr/>
      <dgm:t>
        <a:bodyPr/>
        <a:lstStyle/>
        <a:p>
          <a:r>
            <a:rPr lang="en-US" dirty="0">
              <a:latin typeface="AR CENA" pitchFamily="2" charset="0"/>
            </a:rPr>
            <a:t>People can report about any disaster situation with location info and Image through mobile app.</a:t>
          </a:r>
        </a:p>
      </dgm:t>
    </dgm:pt>
    <dgm:pt modelId="{A9188A18-2BD5-4E3D-B5C4-DC7874161B62}" type="parTrans" cxnId="{AABC3FD8-29F9-45CB-8E5E-6779C5D4C647}">
      <dgm:prSet/>
      <dgm:spPr/>
      <dgm:t>
        <a:bodyPr/>
        <a:lstStyle/>
        <a:p>
          <a:endParaRPr lang="en-US">
            <a:latin typeface="AR CENA" pitchFamily="2" charset="0"/>
          </a:endParaRPr>
        </a:p>
      </dgm:t>
    </dgm:pt>
    <dgm:pt modelId="{A744B640-181B-4A05-86DE-37C1EFC4AFB6}" type="sibTrans" cxnId="{AABC3FD8-29F9-45CB-8E5E-6779C5D4C647}">
      <dgm:prSet/>
      <dgm:spPr/>
      <dgm:t>
        <a:bodyPr/>
        <a:lstStyle/>
        <a:p>
          <a:endParaRPr lang="en-US">
            <a:latin typeface="AR CENA" pitchFamily="2" charset="0"/>
          </a:endParaRPr>
        </a:p>
      </dgm:t>
    </dgm:pt>
    <dgm:pt modelId="{1F9A9573-3ED5-49FA-840F-EC9CE4D39C3B}" type="pres">
      <dgm:prSet presAssocID="{32C6A866-3613-4CBF-8A27-8D8A0268548C}" presName="Name0" presStyleCnt="0">
        <dgm:presLayoutVars>
          <dgm:dir/>
          <dgm:animLvl val="lvl"/>
          <dgm:resizeHandles val="exact"/>
        </dgm:presLayoutVars>
      </dgm:prSet>
      <dgm:spPr/>
    </dgm:pt>
    <dgm:pt modelId="{0EC291DE-49B0-4FD4-8879-D3E2B852E9D5}" type="pres">
      <dgm:prSet presAssocID="{152BC123-77E5-43AE-A71A-4ED35F7301AA}" presName="linNode" presStyleCnt="0"/>
      <dgm:spPr/>
    </dgm:pt>
    <dgm:pt modelId="{1A2F4DEB-A517-4429-A5B7-1CA0D3D9CC6D}" type="pres">
      <dgm:prSet presAssocID="{152BC123-77E5-43AE-A71A-4ED35F7301AA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43F6E9D3-EFEC-46E1-873F-6AB916C23BF4}" type="pres">
      <dgm:prSet presAssocID="{152BC123-77E5-43AE-A71A-4ED35F7301AA}" presName="descendantText" presStyleLbl="alignAccFollowNode1" presStyleIdx="0" presStyleCnt="2">
        <dgm:presLayoutVars>
          <dgm:bulletEnabled val="1"/>
        </dgm:presLayoutVars>
      </dgm:prSet>
      <dgm:spPr/>
    </dgm:pt>
    <dgm:pt modelId="{2E07276C-1CD7-47DD-852D-AEBE12520A28}" type="pres">
      <dgm:prSet presAssocID="{EC9EBE8A-7DE1-4E44-9EAD-7B633D864094}" presName="sp" presStyleCnt="0"/>
      <dgm:spPr/>
    </dgm:pt>
    <dgm:pt modelId="{4A45B617-23C1-4A23-B242-542EB4D2FD44}" type="pres">
      <dgm:prSet presAssocID="{D96D95AE-F29A-4E4B-ACDF-5A414AEAA7B0}" presName="linNode" presStyleCnt="0"/>
      <dgm:spPr/>
    </dgm:pt>
    <dgm:pt modelId="{E0A12E9C-D5CE-401B-83C0-D7DB6EC3A2BE}" type="pres">
      <dgm:prSet presAssocID="{D96D95AE-F29A-4E4B-ACDF-5A414AEAA7B0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7A8E56A8-D26A-4418-AFE6-8E1E1F369CA6}" type="pres">
      <dgm:prSet presAssocID="{D96D95AE-F29A-4E4B-ACDF-5A414AEAA7B0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36AD000B-B5CE-4C65-8613-E419D84EEAB4}" type="presOf" srcId="{618E1066-214E-4CEB-8F72-8F58F76F8FAB}" destId="{43F6E9D3-EFEC-46E1-873F-6AB916C23BF4}" srcOrd="0" destOrd="0" presId="urn:microsoft.com/office/officeart/2005/8/layout/vList5"/>
    <dgm:cxn modelId="{60C2433D-770B-4117-85DC-C97801471073}" type="presOf" srcId="{D96D95AE-F29A-4E4B-ACDF-5A414AEAA7B0}" destId="{E0A12E9C-D5CE-401B-83C0-D7DB6EC3A2BE}" srcOrd="0" destOrd="0" presId="urn:microsoft.com/office/officeart/2005/8/layout/vList5"/>
    <dgm:cxn modelId="{C12FE63D-7A07-4473-B79C-D407C59F719B}" type="presOf" srcId="{152BC123-77E5-43AE-A71A-4ED35F7301AA}" destId="{1A2F4DEB-A517-4429-A5B7-1CA0D3D9CC6D}" srcOrd="0" destOrd="0" presId="urn:microsoft.com/office/officeart/2005/8/layout/vList5"/>
    <dgm:cxn modelId="{3F156989-4D50-407F-B172-9E2753174481}" srcId="{32C6A866-3613-4CBF-8A27-8D8A0268548C}" destId="{152BC123-77E5-43AE-A71A-4ED35F7301AA}" srcOrd="0" destOrd="0" parTransId="{F3B71326-86FC-4362-8017-9D129AC7F69D}" sibTransId="{EC9EBE8A-7DE1-4E44-9EAD-7B633D864094}"/>
    <dgm:cxn modelId="{A02BFFA6-D013-437E-BABC-6027BCCB8D38}" srcId="{152BC123-77E5-43AE-A71A-4ED35F7301AA}" destId="{618E1066-214E-4CEB-8F72-8F58F76F8FAB}" srcOrd="0" destOrd="0" parTransId="{A2ACAEAE-D5F0-445C-9DEB-337C8A1049DC}" sibTransId="{7DB9863A-375B-463B-A87A-F4FE418147C0}"/>
    <dgm:cxn modelId="{1E45B7C2-3AF9-4677-B016-B9DF6C3D4888}" srcId="{32C6A866-3613-4CBF-8A27-8D8A0268548C}" destId="{D96D95AE-F29A-4E4B-ACDF-5A414AEAA7B0}" srcOrd="1" destOrd="0" parTransId="{285B3399-5051-45CD-8103-6965B1BC12C6}" sibTransId="{2EBC47AD-BA5A-4206-BDDA-FDAB71A3DA2C}"/>
    <dgm:cxn modelId="{D84CB6CA-AD0E-4E17-9114-CB5F12E05829}" type="presOf" srcId="{D89DF79E-47A8-4F44-AF32-E029A5A346EC}" destId="{7A8E56A8-D26A-4418-AFE6-8E1E1F369CA6}" srcOrd="0" destOrd="0" presId="urn:microsoft.com/office/officeart/2005/8/layout/vList5"/>
    <dgm:cxn modelId="{2A7B21D5-76E3-4AA8-8C09-BB5DD36DC4F8}" type="presOf" srcId="{32C6A866-3613-4CBF-8A27-8D8A0268548C}" destId="{1F9A9573-3ED5-49FA-840F-EC9CE4D39C3B}" srcOrd="0" destOrd="0" presId="urn:microsoft.com/office/officeart/2005/8/layout/vList5"/>
    <dgm:cxn modelId="{AABC3FD8-29F9-45CB-8E5E-6779C5D4C647}" srcId="{D96D95AE-F29A-4E4B-ACDF-5A414AEAA7B0}" destId="{D89DF79E-47A8-4F44-AF32-E029A5A346EC}" srcOrd="0" destOrd="0" parTransId="{A9188A18-2BD5-4E3D-B5C4-DC7874161B62}" sibTransId="{A744B640-181B-4A05-86DE-37C1EFC4AFB6}"/>
    <dgm:cxn modelId="{52AD0200-0262-4332-95AE-EA1528FCDD48}" type="presParOf" srcId="{1F9A9573-3ED5-49FA-840F-EC9CE4D39C3B}" destId="{0EC291DE-49B0-4FD4-8879-D3E2B852E9D5}" srcOrd="0" destOrd="0" presId="urn:microsoft.com/office/officeart/2005/8/layout/vList5"/>
    <dgm:cxn modelId="{58E2F8C6-149F-4CAF-B463-521B69EEA26D}" type="presParOf" srcId="{0EC291DE-49B0-4FD4-8879-D3E2B852E9D5}" destId="{1A2F4DEB-A517-4429-A5B7-1CA0D3D9CC6D}" srcOrd="0" destOrd="0" presId="urn:microsoft.com/office/officeart/2005/8/layout/vList5"/>
    <dgm:cxn modelId="{A3E5772E-AF9D-4E6D-989A-D0E49D5C2733}" type="presParOf" srcId="{0EC291DE-49B0-4FD4-8879-D3E2B852E9D5}" destId="{43F6E9D3-EFEC-46E1-873F-6AB916C23BF4}" srcOrd="1" destOrd="0" presId="urn:microsoft.com/office/officeart/2005/8/layout/vList5"/>
    <dgm:cxn modelId="{D0AB7181-B423-4D46-BB36-3FEB5C75D627}" type="presParOf" srcId="{1F9A9573-3ED5-49FA-840F-EC9CE4D39C3B}" destId="{2E07276C-1CD7-47DD-852D-AEBE12520A28}" srcOrd="1" destOrd="0" presId="urn:microsoft.com/office/officeart/2005/8/layout/vList5"/>
    <dgm:cxn modelId="{011841C3-1DC0-403A-B748-F19F2A13A04E}" type="presParOf" srcId="{1F9A9573-3ED5-49FA-840F-EC9CE4D39C3B}" destId="{4A45B617-23C1-4A23-B242-542EB4D2FD44}" srcOrd="2" destOrd="0" presId="urn:microsoft.com/office/officeart/2005/8/layout/vList5"/>
    <dgm:cxn modelId="{BF42C008-94AD-4030-9A25-97AFA18DA284}" type="presParOf" srcId="{4A45B617-23C1-4A23-B242-542EB4D2FD44}" destId="{E0A12E9C-D5CE-401B-83C0-D7DB6EC3A2BE}" srcOrd="0" destOrd="0" presId="urn:microsoft.com/office/officeart/2005/8/layout/vList5"/>
    <dgm:cxn modelId="{9156438C-155A-4331-8CD0-E9C6A696BCDA}" type="presParOf" srcId="{4A45B617-23C1-4A23-B242-542EB4D2FD44}" destId="{7A8E56A8-D26A-4418-AFE6-8E1E1F369CA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2C62A1-99EE-4180-BDC4-37133691728A}">
      <dsp:nvSpPr>
        <dsp:cNvPr id="0" name=""/>
        <dsp:cNvSpPr/>
      </dsp:nvSpPr>
      <dsp:spPr>
        <a:xfrm>
          <a:off x="0" y="1485900"/>
          <a:ext cx="8686800" cy="1981200"/>
        </a:xfrm>
        <a:prstGeom prst="notched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E775C39-62CD-4265-A3B3-7D842F161C0E}">
      <dsp:nvSpPr>
        <dsp:cNvPr id="0" name=""/>
        <dsp:cNvSpPr/>
      </dsp:nvSpPr>
      <dsp:spPr>
        <a:xfrm>
          <a:off x="3912" y="0"/>
          <a:ext cx="1881998" cy="1981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rgbClr val="FF0000"/>
              </a:solidFill>
            </a:rPr>
            <a:t>2016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Calibri Light" panose="020F0302020204030204" pitchFamily="34" charset="0"/>
              <a:cs typeface="Calibri Light" panose="020F0302020204030204" pitchFamily="34" charset="0"/>
            </a:rPr>
            <a:t>NDMA</a:t>
          </a:r>
          <a:r>
            <a:rPr lang="en-US" sz="1200" kern="1200" dirty="0">
              <a:latin typeface="Calibri Light" panose="020F0302020204030204" pitchFamily="34" charset="0"/>
              <a:cs typeface="Calibri Light" panose="020F0302020204030204" pitchFamily="34" charset="0"/>
            </a:rPr>
            <a:t> </a:t>
          </a:r>
          <a:r>
            <a:rPr lang="en-US" sz="1200" b="0" i="0" kern="1200" dirty="0">
              <a:latin typeface="Calibri Light" panose="020F0302020204030204" pitchFamily="34" charset="0"/>
              <a:cs typeface="Calibri Light" panose="020F0302020204030204" pitchFamily="34" charset="0"/>
            </a:rPr>
            <a:t>take a step forward by involving various stake holders</a:t>
          </a:r>
          <a:r>
            <a:rPr lang="en-US" sz="1200" kern="1200" dirty="0">
              <a:latin typeface="Calibri Light" panose="020F0302020204030204" pitchFamily="34" charset="0"/>
              <a:cs typeface="Calibri Light" panose="020F0302020204030204" pitchFamily="34" charset="0"/>
            </a:rPr>
            <a:t> e.g. </a:t>
          </a:r>
          <a:r>
            <a:rPr lang="en-US" sz="1200" b="1" kern="1200" dirty="0">
              <a:latin typeface="Calibri Light" panose="020F0302020204030204" pitchFamily="34" charset="0"/>
              <a:cs typeface="Calibri Light" panose="020F0302020204030204" pitchFamily="34" charset="0"/>
            </a:rPr>
            <a:t>IMD, SDMAs, CWC</a:t>
          </a:r>
        </a:p>
      </dsp:txBody>
      <dsp:txXfrm>
        <a:off x="3912" y="0"/>
        <a:ext cx="1881998" cy="1981200"/>
      </dsp:txXfrm>
    </dsp:sp>
    <dsp:sp modelId="{4B54CE09-8C99-4ECA-BAD7-F7D79F537D82}">
      <dsp:nvSpPr>
        <dsp:cNvPr id="0" name=""/>
        <dsp:cNvSpPr/>
      </dsp:nvSpPr>
      <dsp:spPr>
        <a:xfrm>
          <a:off x="697262" y="2228850"/>
          <a:ext cx="495300" cy="495300"/>
        </a:xfrm>
        <a:prstGeom prst="ellipse">
          <a:avLst/>
        </a:prstGeom>
        <a:blipFill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4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50800" dist="50800" dir="5400000" algn="t" rotWithShape="0">
            <a:srgbClr val="000000">
              <a:alpha val="60000"/>
            </a:srgbClr>
          </a:outerShdw>
        </a:effectLst>
        <a:scene3d>
          <a:camera prst="isometricBottomUp" fov="0">
            <a:rot lat="0" lon="0" rev="0"/>
          </a:camera>
          <a:lightRig rig="soft" dir="b">
            <a:rot lat="0" lon="0" rev="9000000"/>
          </a:lightRig>
        </a:scene3d>
        <a:sp3d contourW="35000" prstMaterial="matte">
          <a:bevelT w="45000" h="38100" prst="convex"/>
          <a:contourClr>
            <a:schemeClr val="accent4">
              <a:hueOff val="0"/>
              <a:satOff val="0"/>
              <a:lumOff val="0"/>
              <a:alphaOff val="0"/>
              <a:tint val="10000"/>
              <a:satMod val="1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7623BB4-4EA1-4BC8-B693-CC6A9EB0B180}">
      <dsp:nvSpPr>
        <dsp:cNvPr id="0" name=""/>
        <dsp:cNvSpPr/>
      </dsp:nvSpPr>
      <dsp:spPr>
        <a:xfrm>
          <a:off x="1980011" y="2971800"/>
          <a:ext cx="1881998" cy="1981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2017</a:t>
          </a:r>
          <a:endParaRPr lang="en-US" sz="1400" b="1" kern="1200" dirty="0">
            <a:solidFill>
              <a:srgbClr val="FF0000"/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i="0" kern="1200" dirty="0">
              <a:latin typeface="Calibri Light" panose="020F0302020204030204" pitchFamily="34" charset="0"/>
              <a:cs typeface="Calibri Light" panose="020F0302020204030204" pitchFamily="34" charset="0"/>
            </a:rPr>
            <a:t>NDMA</a:t>
          </a:r>
          <a:r>
            <a:rPr lang="en-US" sz="1200" b="0" i="0" kern="1200" dirty="0">
              <a:latin typeface="Calibri Light" panose="020F0302020204030204" pitchFamily="34" charset="0"/>
              <a:cs typeface="Calibri Light" panose="020F0302020204030204" pitchFamily="34" charset="0"/>
            </a:rPr>
            <a:t> urges </a:t>
          </a:r>
          <a:r>
            <a:rPr lang="en-US" sz="1200" b="1" i="0" kern="1200" dirty="0">
              <a:latin typeface="Calibri Light" panose="020F0302020204030204" pitchFamily="34" charset="0"/>
              <a:cs typeface="Calibri Light" panose="020F0302020204030204" pitchFamily="34" charset="0"/>
            </a:rPr>
            <a:t>Ministry of Communication</a:t>
          </a:r>
          <a:r>
            <a:rPr lang="en-US" sz="1200" b="0" i="0" kern="1200" dirty="0">
              <a:latin typeface="Calibri Light" panose="020F0302020204030204" pitchFamily="34" charset="0"/>
              <a:cs typeface="Calibri Light" panose="020F0302020204030204" pitchFamily="34" charset="0"/>
            </a:rPr>
            <a:t> to take initiative to implement </a:t>
          </a:r>
          <a:r>
            <a:rPr lang="en-US" sz="1200" b="1" i="0" kern="1200" dirty="0">
              <a:latin typeface="Calibri Light" panose="020F0302020204030204" pitchFamily="34" charset="0"/>
              <a:cs typeface="Calibri Light" panose="020F0302020204030204" pitchFamily="34" charset="0"/>
            </a:rPr>
            <a:t>CAP</a:t>
          </a:r>
          <a:r>
            <a:rPr lang="en-US" sz="1200" b="0" i="0" kern="1200" dirty="0">
              <a:latin typeface="Calibri Light" panose="020F0302020204030204" pitchFamily="34" charset="0"/>
              <a:cs typeface="Calibri Light" panose="020F0302020204030204" pitchFamily="34" charset="0"/>
            </a:rPr>
            <a:t> in to create a </a:t>
          </a:r>
          <a:r>
            <a:rPr lang="en-US" sz="1200" b="1" i="0" kern="1200" dirty="0">
              <a:latin typeface="Calibri Light" panose="020F0302020204030204" pitchFamily="34" charset="0"/>
              <a:cs typeface="Calibri Light" panose="020F0302020204030204" pitchFamily="34" charset="0"/>
            </a:rPr>
            <a:t>Common Alert Protocol </a:t>
          </a:r>
          <a:r>
            <a:rPr lang="en-US" sz="1200" b="0" i="0" kern="1200" dirty="0">
              <a:latin typeface="Calibri Light" panose="020F0302020204030204" pitchFamily="34" charset="0"/>
              <a:cs typeface="Calibri Light" panose="020F0302020204030204" pitchFamily="34" charset="0"/>
            </a:rPr>
            <a:t> in </a:t>
          </a:r>
          <a:r>
            <a:rPr lang="en-US" sz="1200" b="1" i="0" kern="1200" dirty="0">
              <a:latin typeface="Calibri Light" panose="020F0302020204030204" pitchFamily="34" charset="0"/>
              <a:cs typeface="Calibri Light" panose="020F0302020204030204" pitchFamily="34" charset="0"/>
            </a:rPr>
            <a:t>India</a:t>
          </a:r>
          <a:endParaRPr lang="en-US" sz="1200" b="1" kern="1200" dirty="0">
            <a:solidFill>
              <a:srgbClr val="FF0000"/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b="0" kern="1200" dirty="0">
            <a:solidFill>
              <a:schemeClr val="tx1"/>
            </a:solidFill>
          </a:endParaRPr>
        </a:p>
      </dsp:txBody>
      <dsp:txXfrm>
        <a:off x="1980011" y="2971800"/>
        <a:ext cx="1881998" cy="1981200"/>
      </dsp:txXfrm>
    </dsp:sp>
    <dsp:sp modelId="{018B9325-F4C2-4289-BA10-455EF3E53DB3}">
      <dsp:nvSpPr>
        <dsp:cNvPr id="0" name=""/>
        <dsp:cNvSpPr/>
      </dsp:nvSpPr>
      <dsp:spPr>
        <a:xfrm>
          <a:off x="2673360" y="2228850"/>
          <a:ext cx="495300" cy="495300"/>
        </a:xfrm>
        <a:prstGeom prst="ellipse">
          <a:avLst/>
        </a:prstGeom>
        <a:blipFill>
          <a:blip xmlns:r="http://schemas.openxmlformats.org/officeDocument/2006/relationships" r:embed="rId1">
            <a:duotone>
              <a:schemeClr val="accent4">
                <a:hueOff val="6807678"/>
                <a:satOff val="-7995"/>
                <a:lumOff val="3072"/>
                <a:alphaOff val="0"/>
                <a:shade val="22000"/>
                <a:satMod val="160000"/>
              </a:schemeClr>
              <a:schemeClr val="accent4">
                <a:hueOff val="6807678"/>
                <a:satOff val="-7995"/>
                <a:lumOff val="3072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50800" dist="50800" dir="5400000" algn="t" rotWithShape="0">
            <a:srgbClr val="000000">
              <a:alpha val="60000"/>
            </a:srgbClr>
          </a:outerShdw>
        </a:effectLst>
        <a:scene3d>
          <a:camera prst="isometricBottomUp" fov="0">
            <a:rot lat="0" lon="0" rev="0"/>
          </a:camera>
          <a:lightRig rig="soft" dir="b">
            <a:rot lat="0" lon="0" rev="9000000"/>
          </a:lightRig>
        </a:scene3d>
        <a:sp3d contourW="35000" prstMaterial="matte">
          <a:bevelT w="45000" h="38100" prst="convex"/>
          <a:contourClr>
            <a:schemeClr val="accent4">
              <a:hueOff val="6807678"/>
              <a:satOff val="-7995"/>
              <a:lumOff val="3072"/>
              <a:alphaOff val="0"/>
              <a:tint val="10000"/>
              <a:satMod val="1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6C81592-37B5-4689-BA42-DE78903E7847}">
      <dsp:nvSpPr>
        <dsp:cNvPr id="0" name=""/>
        <dsp:cNvSpPr/>
      </dsp:nvSpPr>
      <dsp:spPr>
        <a:xfrm>
          <a:off x="3956109" y="0"/>
          <a:ext cx="1881998" cy="1981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2018</a:t>
          </a:r>
          <a:endParaRPr lang="en-US" sz="1400" b="1" kern="1200" dirty="0">
            <a:solidFill>
              <a:srgbClr val="FF0000"/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rgbClr val="0070C0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C-DOT</a:t>
          </a:r>
          <a:r>
            <a:rPr lang="en-US" sz="1200" kern="1200" dirty="0">
              <a:latin typeface="Calibri Light" panose="020F0302020204030204" pitchFamily="34" charset="0"/>
              <a:cs typeface="Calibri Light" panose="020F0302020204030204" pitchFamily="34" charset="0"/>
            </a:rPr>
            <a:t>, R&amp;D arm of </a:t>
          </a:r>
          <a:r>
            <a:rPr lang="en-US" sz="1200" b="1" i="0" kern="1200" dirty="0">
              <a:latin typeface="Calibri Light" panose="020F0302020204030204" pitchFamily="34" charset="0"/>
              <a:cs typeface="Calibri Light" panose="020F0302020204030204" pitchFamily="34" charset="0"/>
            </a:rPr>
            <a:t>Ministry of Communication</a:t>
          </a:r>
          <a:r>
            <a:rPr lang="en-US" sz="1200" b="0" i="0" kern="1200" dirty="0">
              <a:latin typeface="Calibri Light" panose="020F0302020204030204" pitchFamily="34" charset="0"/>
              <a:cs typeface="Calibri Light" panose="020F0302020204030204" pitchFamily="34" charset="0"/>
            </a:rPr>
            <a:t> </a:t>
          </a:r>
          <a:r>
            <a:rPr lang="en-US" sz="1200" kern="1200" dirty="0">
              <a:latin typeface="Calibri Light" panose="020F0302020204030204" pitchFamily="34" charset="0"/>
              <a:cs typeface="Calibri Light" panose="020F0302020204030204" pitchFamily="34" charset="0"/>
            </a:rPr>
            <a:t> started development of the </a:t>
          </a:r>
          <a:r>
            <a:rPr lang="en-US" sz="1200" b="1" kern="1200" dirty="0">
              <a:latin typeface="Calibri Light" panose="020F0302020204030204" pitchFamily="34" charset="0"/>
              <a:cs typeface="Calibri Light" panose="020F0302020204030204" pitchFamily="34" charset="0"/>
            </a:rPr>
            <a:t>CAP compliant Early Warning Platform</a:t>
          </a:r>
          <a:r>
            <a:rPr lang="en-US" sz="1200" kern="1200" dirty="0">
              <a:latin typeface="Calibri Light" panose="020F0302020204030204" pitchFamily="34" charset="0"/>
              <a:cs typeface="Calibri Light" panose="020F0302020204030204" pitchFamily="34" charset="0"/>
            </a:rPr>
            <a:t>.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Calibri Light" panose="020F0302020204030204" pitchFamily="34" charset="0"/>
              <a:cs typeface="Calibri Light" panose="020F0302020204030204" pitchFamily="34" charset="0"/>
            </a:rPr>
            <a:t>Successfully tested in </a:t>
          </a:r>
          <a:r>
            <a:rPr lang="en-US" sz="1200" b="1" kern="1200" dirty="0">
              <a:latin typeface="Calibri Light" panose="020F0302020204030204" pitchFamily="34" charset="0"/>
              <a:cs typeface="Calibri Light" panose="020F0302020204030204" pitchFamily="34" charset="0"/>
            </a:rPr>
            <a:t>12 States </a:t>
          </a:r>
          <a:r>
            <a:rPr lang="en-US" sz="1200" kern="1200" dirty="0">
              <a:latin typeface="Calibri Light" panose="020F0302020204030204" pitchFamily="34" charset="0"/>
              <a:cs typeface="Calibri Light" panose="020F0302020204030204" pitchFamily="34" charset="0"/>
            </a:rPr>
            <a:t>and used in </a:t>
          </a:r>
          <a:r>
            <a:rPr lang="en-US" sz="1200" b="1" kern="1200" dirty="0">
              <a:latin typeface="Calibri Light" panose="020F0302020204030204" pitchFamily="34" charset="0"/>
              <a:cs typeface="Calibri Light" panose="020F0302020204030204" pitchFamily="34" charset="0"/>
            </a:rPr>
            <a:t>Kerala Flood </a:t>
          </a:r>
          <a:r>
            <a:rPr lang="en-US" sz="1200" kern="1200" dirty="0">
              <a:latin typeface="Calibri Light" panose="020F0302020204030204" pitchFamily="34" charset="0"/>
              <a:cs typeface="Calibri Light" panose="020F0302020204030204" pitchFamily="34" charset="0"/>
            </a:rPr>
            <a:t>and </a:t>
          </a:r>
          <a:r>
            <a:rPr lang="en-US" sz="1200" b="1" kern="1200" dirty="0">
              <a:latin typeface="Calibri Light" panose="020F0302020204030204" pitchFamily="34" charset="0"/>
              <a:cs typeface="Calibri Light" panose="020F0302020204030204" pitchFamily="34" charset="0"/>
            </a:rPr>
            <a:t>Shri Amarnath Yatra</a:t>
          </a:r>
          <a:r>
            <a:rPr lang="en-US" sz="1200" kern="1200" dirty="0">
              <a:latin typeface="Calibri Light" panose="020F0302020204030204" pitchFamily="34" charset="0"/>
              <a:cs typeface="Calibri Light" panose="020F0302020204030204" pitchFamily="34" charset="0"/>
            </a:rPr>
            <a:t>. </a:t>
          </a:r>
        </a:p>
      </dsp:txBody>
      <dsp:txXfrm>
        <a:off x="3956109" y="0"/>
        <a:ext cx="1881998" cy="1981200"/>
      </dsp:txXfrm>
    </dsp:sp>
    <dsp:sp modelId="{0E6888C0-F5BE-4588-95EB-07EA89B5AC2C}">
      <dsp:nvSpPr>
        <dsp:cNvPr id="0" name=""/>
        <dsp:cNvSpPr/>
      </dsp:nvSpPr>
      <dsp:spPr>
        <a:xfrm>
          <a:off x="4649459" y="2228850"/>
          <a:ext cx="495300" cy="495300"/>
        </a:xfrm>
        <a:prstGeom prst="ellipse">
          <a:avLst/>
        </a:prstGeom>
        <a:blipFill>
          <a:blip xmlns:r="http://schemas.openxmlformats.org/officeDocument/2006/relationships" r:embed="rId1">
            <a:duotone>
              <a:schemeClr val="accent4">
                <a:hueOff val="13615356"/>
                <a:satOff val="-15991"/>
                <a:lumOff val="6144"/>
                <a:alphaOff val="0"/>
                <a:shade val="22000"/>
                <a:satMod val="160000"/>
              </a:schemeClr>
              <a:schemeClr val="accent4">
                <a:hueOff val="13615356"/>
                <a:satOff val="-15991"/>
                <a:lumOff val="6144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50800" dist="50800" dir="5400000" algn="t" rotWithShape="0">
            <a:srgbClr val="000000">
              <a:alpha val="60000"/>
            </a:srgbClr>
          </a:outerShdw>
        </a:effectLst>
        <a:scene3d>
          <a:camera prst="isometricBottomUp" fov="0">
            <a:rot lat="0" lon="0" rev="0"/>
          </a:camera>
          <a:lightRig rig="soft" dir="b">
            <a:rot lat="0" lon="0" rev="9000000"/>
          </a:lightRig>
        </a:scene3d>
        <a:sp3d contourW="35000" prstMaterial="matte">
          <a:bevelT w="45000" h="38100" prst="convex"/>
          <a:contourClr>
            <a:schemeClr val="accent4">
              <a:hueOff val="13615356"/>
              <a:satOff val="-15991"/>
              <a:lumOff val="6144"/>
              <a:alphaOff val="0"/>
              <a:tint val="10000"/>
              <a:satMod val="1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C9FD57D-38BB-4D67-8A32-DFCE3D13FB3F}">
      <dsp:nvSpPr>
        <dsp:cNvPr id="0" name=""/>
        <dsp:cNvSpPr/>
      </dsp:nvSpPr>
      <dsp:spPr>
        <a:xfrm>
          <a:off x="5974017" y="2971800"/>
          <a:ext cx="1798381" cy="1981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rgbClr val="FF0000"/>
              </a:solidFill>
            </a:rPr>
            <a:t>2019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Calibri Light" panose="020F0302020204030204" pitchFamily="34" charset="0"/>
              <a:cs typeface="Calibri Light" panose="020F0302020204030204" pitchFamily="34" charset="0"/>
            </a:rPr>
            <a:t>All </a:t>
          </a:r>
          <a:r>
            <a:rPr lang="en-US" sz="1200" b="1" kern="1200" dirty="0">
              <a:latin typeface="Calibri Light" panose="020F0302020204030204" pitchFamily="34" charset="0"/>
              <a:cs typeface="Calibri Light" panose="020F0302020204030204" pitchFamily="34" charset="0"/>
            </a:rPr>
            <a:t>Telecom Operators </a:t>
          </a:r>
          <a:r>
            <a:rPr lang="en-US" sz="1200" kern="1200" dirty="0">
              <a:latin typeface="Calibri Light" panose="020F0302020204030204" pitchFamily="34" charset="0"/>
              <a:cs typeface="Calibri Light" panose="020F0302020204030204" pitchFamily="34" charset="0"/>
            </a:rPr>
            <a:t>of India have been fully integrated with Platform. Deployment started with </a:t>
          </a:r>
          <a:r>
            <a:rPr lang="en-US" sz="1200" b="1" kern="1200" dirty="0">
              <a:latin typeface="Calibri Light" panose="020F0302020204030204" pitchFamily="34" charset="0"/>
              <a:cs typeface="Calibri Light" panose="020F0302020204030204" pitchFamily="34" charset="0"/>
            </a:rPr>
            <a:t>Tamilnadu SDMA, IMD, CWC.</a:t>
          </a:r>
          <a:endParaRPr lang="en-US" sz="1200" kern="1200" dirty="0">
            <a:latin typeface="Calibri Light" panose="020F0302020204030204" pitchFamily="34" charset="0"/>
            <a:cs typeface="Calibri Light" panose="020F0302020204030204" pitchFamily="34" charset="0"/>
          </a:endParaRPr>
        </a:p>
      </dsp:txBody>
      <dsp:txXfrm>
        <a:off x="5974017" y="2971800"/>
        <a:ext cx="1798381" cy="1981200"/>
      </dsp:txXfrm>
    </dsp:sp>
    <dsp:sp modelId="{3F113A8A-4CEC-47A1-864A-ECFF86C64DD2}">
      <dsp:nvSpPr>
        <dsp:cNvPr id="0" name=""/>
        <dsp:cNvSpPr/>
      </dsp:nvSpPr>
      <dsp:spPr>
        <a:xfrm>
          <a:off x="6625557" y="2228850"/>
          <a:ext cx="495300" cy="495300"/>
        </a:xfrm>
        <a:prstGeom prst="ellipse">
          <a:avLst/>
        </a:prstGeom>
        <a:blipFill>
          <a:blip xmlns:r="http://schemas.openxmlformats.org/officeDocument/2006/relationships" r:embed="rId1">
            <a:duotone>
              <a:schemeClr val="accent4">
                <a:hueOff val="20423033"/>
                <a:satOff val="-23986"/>
                <a:lumOff val="9216"/>
                <a:alphaOff val="0"/>
                <a:shade val="22000"/>
                <a:satMod val="160000"/>
              </a:schemeClr>
              <a:schemeClr val="accent4">
                <a:hueOff val="20423033"/>
                <a:satOff val="-23986"/>
                <a:lumOff val="9216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50800" dist="50800" dir="5400000" algn="t" rotWithShape="0">
            <a:srgbClr val="000000">
              <a:alpha val="60000"/>
            </a:srgbClr>
          </a:outerShdw>
        </a:effectLst>
        <a:scene3d>
          <a:camera prst="isometricBottomUp" fov="0">
            <a:rot lat="0" lon="0" rev="0"/>
          </a:camera>
          <a:lightRig rig="soft" dir="b">
            <a:rot lat="0" lon="0" rev="9000000"/>
          </a:lightRig>
        </a:scene3d>
        <a:sp3d contourW="35000" prstMaterial="matte">
          <a:bevelT w="45000" h="38100" prst="convex"/>
          <a:contourClr>
            <a:schemeClr val="accent4">
              <a:hueOff val="20423033"/>
              <a:satOff val="-23986"/>
              <a:lumOff val="9216"/>
              <a:alphaOff val="0"/>
              <a:tint val="10000"/>
              <a:satMod val="1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F6E9D3-EFEC-46E1-873F-6AB916C23BF4}">
      <dsp:nvSpPr>
        <dsp:cNvPr id="0" name=""/>
        <dsp:cNvSpPr/>
      </dsp:nvSpPr>
      <dsp:spPr>
        <a:xfrm rot="5400000">
          <a:off x="3073863" y="-894106"/>
          <a:ext cx="1417409" cy="3560064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latin typeface="AR CENA" pitchFamily="2" charset="0"/>
            </a:rPr>
            <a:t>Through App/ intuitive reverse SMS technique people can give feedback for given Early Warning</a:t>
          </a:r>
        </a:p>
      </dsp:txBody>
      <dsp:txXfrm rot="-5400000">
        <a:off x="2002536" y="246413"/>
        <a:ext cx="3490872" cy="1279025"/>
      </dsp:txXfrm>
    </dsp:sp>
    <dsp:sp modelId="{1A2F4DEB-A517-4429-A5B7-1CA0D3D9CC6D}">
      <dsp:nvSpPr>
        <dsp:cNvPr id="0" name=""/>
        <dsp:cNvSpPr/>
      </dsp:nvSpPr>
      <dsp:spPr>
        <a:xfrm>
          <a:off x="0" y="44"/>
          <a:ext cx="2002536" cy="177176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Candara" panose="020E0502030303020204" pitchFamily="34" charset="0"/>
            </a:rPr>
            <a:t>Feedback about given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Candara" panose="020E0502030303020204" pitchFamily="34" charset="0"/>
            </a:rPr>
            <a:t>Early Warning</a:t>
          </a:r>
        </a:p>
      </dsp:txBody>
      <dsp:txXfrm>
        <a:off x="86490" y="86534"/>
        <a:ext cx="1829556" cy="1598781"/>
      </dsp:txXfrm>
    </dsp:sp>
    <dsp:sp modelId="{7A8E56A8-D26A-4418-AFE6-8E1E1F369CA6}">
      <dsp:nvSpPr>
        <dsp:cNvPr id="0" name=""/>
        <dsp:cNvSpPr/>
      </dsp:nvSpPr>
      <dsp:spPr>
        <a:xfrm rot="5400000">
          <a:off x="3073863" y="966242"/>
          <a:ext cx="1417409" cy="3560064"/>
        </a:xfrm>
        <a:prstGeom prst="round2SameRect">
          <a:avLst/>
        </a:prstGeom>
        <a:solidFill>
          <a:schemeClr val="accent2">
            <a:tint val="40000"/>
            <a:alpha val="90000"/>
            <a:hueOff val="1974564"/>
            <a:satOff val="-5173"/>
            <a:lumOff val="185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latin typeface="AR CENA" pitchFamily="2" charset="0"/>
            </a:rPr>
            <a:t>People can report about any disaster situation with location info and Image through mobile app.</a:t>
          </a:r>
        </a:p>
      </dsp:txBody>
      <dsp:txXfrm rot="-5400000">
        <a:off x="2002536" y="2106761"/>
        <a:ext cx="3490872" cy="1279025"/>
      </dsp:txXfrm>
    </dsp:sp>
    <dsp:sp modelId="{E0A12E9C-D5CE-401B-83C0-D7DB6EC3A2BE}">
      <dsp:nvSpPr>
        <dsp:cNvPr id="0" name=""/>
        <dsp:cNvSpPr/>
      </dsp:nvSpPr>
      <dsp:spPr>
        <a:xfrm>
          <a:off x="0" y="1860394"/>
          <a:ext cx="2002536" cy="1771761"/>
        </a:xfrm>
        <a:prstGeom prst="roundRect">
          <a:avLst/>
        </a:prstGeom>
        <a:solidFill>
          <a:schemeClr val="accent2">
            <a:hueOff val="1907789"/>
            <a:satOff val="-43528"/>
            <a:lumOff val="16079"/>
            <a:alphaOff val="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Candara" panose="020E0502030303020204" pitchFamily="34" charset="0"/>
            </a:rPr>
            <a:t>Incident Reporting</a:t>
          </a:r>
        </a:p>
      </dsp:txBody>
      <dsp:txXfrm>
        <a:off x="86490" y="1946884"/>
        <a:ext cx="1829556" cy="15987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434146-A036-4D9A-825D-E29A6A3D485A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920D89-07D0-4DFC-A108-9870D0FB2B1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8F14C7-A534-49D8-A176-4BCD813FFCE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8596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8F14C7-A534-49D8-A176-4BCD813FFCE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8596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8F14C7-A534-49D8-A176-4BCD813FFCE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8596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20D89-07D0-4DFC-A108-9870D0FB2B1D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20D89-07D0-4DFC-A108-9870D0FB2B1D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2AB10-0F3E-47AB-9875-A7A94EC446A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8446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62AB10-0F3E-47AB-9875-A7A94EC446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3844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93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223A4-0FD2-46D9-9C93-F2540DFA7FFD}" type="datetimeFigureOut">
              <a:rPr lang="en-IN" smtClean="0"/>
              <a:pPr/>
              <a:t>18-10-2019</a:t>
            </a:fld>
            <a:endParaRPr lang="en-IN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5766F844-DD85-4A57-BC13-77D257EC0C03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7" name="Rectangle 6"/>
          <p:cNvSpPr/>
          <p:nvPr/>
        </p:nvSpPr>
        <p:spPr>
          <a:xfrm>
            <a:off x="62933" y="1449341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3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3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68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223A4-0FD2-46D9-9C93-F2540DFA7FFD}" type="datetimeFigureOut">
              <a:rPr lang="en-IN" smtClean="0"/>
              <a:pPr/>
              <a:t>18-10-2019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6F844-DD85-4A57-BC13-77D257EC0C03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79"/>
            <a:ext cx="201168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78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223A4-0FD2-46D9-9C93-F2540DFA7FFD}" type="datetimeFigureOut">
              <a:rPr lang="en-IN" smtClean="0"/>
              <a:pPr/>
              <a:t>18-10-2019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6F844-DD85-4A57-BC13-77D257EC0C03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9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01711-02DC-4F5A-B0A4-D7A4CFB82638}" type="datetimeFigureOut">
              <a:rPr lang="en-US" smtClean="0"/>
              <a:pPr/>
              <a:t>10/18/2019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2933" y="1449307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3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3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4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10A69-C0BC-4A5A-8FE4-5D0B5D0F11EE}" type="datetimeFigureOut">
              <a:rPr lang="en-US" smtClean="0"/>
              <a:pPr/>
              <a:t>10/18/2019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9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4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53B61-F054-442D-881D-6A81C2774BFE}" type="datetimeFigureOut">
              <a:rPr lang="en-US" smtClean="0"/>
              <a:pPr/>
              <a:t>10/18/2019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flipV="1">
            <a:off x="69413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8" y="2341479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8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8CD3A-8283-4FC4-856C-D5E0BF662449}" type="datetimeFigureOut">
              <a:rPr lang="en-US" smtClean="0"/>
              <a:pPr/>
              <a:t>10/18/2019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8FEE8-FC08-4C54-BE1B-81CB6CA05FC8}" type="datetimeFigureOut">
              <a:rPr lang="en-US" smtClean="0"/>
              <a:pPr/>
              <a:t>10/18/2019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A528B-AADB-4276-9F0D-B13FCF86F309}" type="datetimeFigureOut">
              <a:rPr lang="en-US" smtClean="0"/>
              <a:pPr/>
              <a:t>10/18/2019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6497F-A1E4-4C0B-8811-954A59B26923}" type="datetimeFigureOut">
              <a:rPr lang="en-US" smtClean="0"/>
              <a:pPr/>
              <a:t>10/18/2019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824E7-1432-4F89-B9E6-59843C6C91FE}" type="datetimeFigureOut">
              <a:rPr lang="en-US" smtClean="0"/>
              <a:pPr/>
              <a:t>10/18/2019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223A4-0FD2-46D9-9C93-F2540DFA7FFD}" type="datetimeFigureOut">
              <a:rPr lang="en-IN" smtClean="0"/>
              <a:pPr/>
              <a:t>18-10-2019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6F844-DD85-4A57-BC13-77D257EC0C03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AAD9C-D29C-4D1E-A739-CC3C95B41085}" type="datetimeFigureOut">
              <a:rPr lang="en-US" smtClean="0"/>
              <a:pPr/>
              <a:t>10/18/2019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10" y="4650478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2" y="4773228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10" y="66679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4AFC5-17E4-4A26-A144-49682BD36ECA}" type="datetimeFigureOut">
              <a:rPr lang="en-US" smtClean="0"/>
              <a:pPr/>
              <a:t>10/18/2019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5"/>
            <a:ext cx="201168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4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79482-E0DA-4858-9A19-F8B792C0C3D9}" type="datetimeFigureOut">
              <a:rPr lang="en-US" smtClean="0"/>
              <a:pPr/>
              <a:t>10/18/2019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93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38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223A4-0FD2-46D9-9C93-F2540DFA7FFD}" type="datetimeFigureOut">
              <a:rPr lang="en-IN" smtClean="0"/>
              <a:pPr/>
              <a:t>18-10-2019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IN"/>
          </a:p>
        </p:txBody>
      </p:sp>
      <p:sp>
        <p:nvSpPr>
          <p:cNvPr id="7" name="Rectangle 6"/>
          <p:cNvSpPr/>
          <p:nvPr/>
        </p:nvSpPr>
        <p:spPr>
          <a:xfrm flipV="1">
            <a:off x="69413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65" y="2341513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25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766F844-DD85-4A57-BC13-77D257EC0C03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223A4-0FD2-46D9-9C93-F2540DFA7FFD}" type="datetimeFigureOut">
              <a:rPr lang="en-IN" smtClean="0"/>
              <a:pPr/>
              <a:t>18-10-2019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6F844-DD85-4A57-BC13-77D257EC0C03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223A4-0FD2-46D9-9C93-F2540DFA7FFD}" type="datetimeFigureOut">
              <a:rPr lang="en-IN" smtClean="0"/>
              <a:pPr/>
              <a:t>18-10-2019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6F844-DD85-4A57-BC13-77D257EC0C03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223A4-0FD2-46D9-9C93-F2540DFA7FFD}" type="datetimeFigureOut">
              <a:rPr lang="en-IN" smtClean="0"/>
              <a:pPr/>
              <a:t>18-10-2019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6F844-DD85-4A57-BC13-77D257EC0C03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223A4-0FD2-46D9-9C93-F2540DFA7FFD}" type="datetimeFigureOut">
              <a:rPr lang="en-IN" smtClean="0"/>
              <a:pPr/>
              <a:t>18-10-2019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6F844-DD85-4A57-BC13-77D257EC0C03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223A4-0FD2-46D9-9C93-F2540DFA7FFD}" type="datetimeFigureOut">
              <a:rPr lang="en-IN" smtClean="0"/>
              <a:pPr/>
              <a:t>18-10-2019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6F844-DD85-4A57-BC13-77D257EC0C03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223A4-0FD2-46D9-9C93-F2540DFA7FFD}" type="datetimeFigureOut">
              <a:rPr lang="en-IN" smtClean="0"/>
              <a:pPr/>
              <a:t>18-10-2019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766F844-DD85-4A57-BC13-77D257EC0C03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10" y="4650512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29" y="4773262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27" y="66713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15223A4-0FD2-46D9-9C93-F2540DFA7FFD}" type="datetimeFigureOut">
              <a:rPr lang="en-IN" smtClean="0"/>
              <a:pPr/>
              <a:t>18-10-2019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IN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5766F844-DD85-4A57-BC13-77D257EC0C03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15223A4-0FD2-46D9-9C93-F2540DFA7FFD}" type="datetimeFigureOut">
              <a:rPr lang="en-IN" smtClean="0"/>
              <a:pPr/>
              <a:t>18-10-2019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IN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5766F844-DD85-4A57-BC13-77D257EC0C03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wipe/>
  </p:transition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18" Type="http://schemas.openxmlformats.org/officeDocument/2006/relationships/image" Target="../media/image37.png"/><Relationship Id="rId3" Type="http://schemas.openxmlformats.org/officeDocument/2006/relationships/image" Target="../media/image22.gif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17" Type="http://schemas.openxmlformats.org/officeDocument/2006/relationships/image" Target="../media/image36.gif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35.png"/><Relationship Id="rId20" Type="http://schemas.openxmlformats.org/officeDocument/2006/relationships/image" Target="../media/image3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jpeg"/><Relationship Id="rId15" Type="http://schemas.openxmlformats.org/officeDocument/2006/relationships/image" Target="../media/image34.png"/><Relationship Id="rId10" Type="http://schemas.openxmlformats.org/officeDocument/2006/relationships/image" Target="../media/image29.png"/><Relationship Id="rId19" Type="http://schemas.openxmlformats.org/officeDocument/2006/relationships/image" Target="../media/image38.gif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13" Type="http://schemas.openxmlformats.org/officeDocument/2006/relationships/image" Target="../media/image49.jpeg"/><Relationship Id="rId18" Type="http://schemas.openxmlformats.org/officeDocument/2006/relationships/image" Target="../media/image54.png"/><Relationship Id="rId3" Type="http://schemas.openxmlformats.org/officeDocument/2006/relationships/image" Target="../media/image40.png"/><Relationship Id="rId21" Type="http://schemas.openxmlformats.org/officeDocument/2006/relationships/image" Target="../media/image3.png"/><Relationship Id="rId7" Type="http://schemas.openxmlformats.org/officeDocument/2006/relationships/image" Target="../media/image44.png"/><Relationship Id="rId12" Type="http://schemas.openxmlformats.org/officeDocument/2006/relationships/image" Target="../media/image48.jpeg"/><Relationship Id="rId17" Type="http://schemas.openxmlformats.org/officeDocument/2006/relationships/image" Target="../media/image53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52.jpe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image" Target="../media/image47.jpeg"/><Relationship Id="rId5" Type="http://schemas.openxmlformats.org/officeDocument/2006/relationships/image" Target="../media/image42.png"/><Relationship Id="rId15" Type="http://schemas.openxmlformats.org/officeDocument/2006/relationships/image" Target="../media/image51.jpeg"/><Relationship Id="rId10" Type="http://schemas.openxmlformats.org/officeDocument/2006/relationships/image" Target="../media/image46.png"/><Relationship Id="rId19" Type="http://schemas.openxmlformats.org/officeDocument/2006/relationships/image" Target="../media/image55.jpeg"/><Relationship Id="rId4" Type="http://schemas.openxmlformats.org/officeDocument/2006/relationships/image" Target="../media/image41.jpeg"/><Relationship Id="rId9" Type="http://schemas.openxmlformats.org/officeDocument/2006/relationships/hyperlink" Target="http://www.adaptivedisplays.com/Transportation/ITS/Default.asp" TargetMode="External"/><Relationship Id="rId14" Type="http://schemas.openxmlformats.org/officeDocument/2006/relationships/image" Target="../media/image5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7" Type="http://schemas.openxmlformats.org/officeDocument/2006/relationships/image" Target="../media/image3.pn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2.png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3.jpe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2.jpeg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03C8E6D-D728-4ED2-B3C8-8885EFF3F8F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1900" b="1" dirty="0">
                <a:solidFill>
                  <a:srgbClr val="0070C0"/>
                </a:solidFill>
                <a:latin typeface="Calibri" pitchFamily="34" charset="0"/>
              </a:rPr>
              <a:t>By -</a:t>
            </a:r>
          </a:p>
          <a:p>
            <a:r>
              <a:rPr lang="en-US" b="1" dirty="0">
                <a:solidFill>
                  <a:schemeClr val="tx1"/>
                </a:solidFill>
                <a:latin typeface="AR CENA" pitchFamily="2" charset="0"/>
              </a:rPr>
              <a:t>Saurabh Basu</a:t>
            </a:r>
          </a:p>
          <a:p>
            <a:r>
              <a:rPr lang="en-US" b="1" dirty="0">
                <a:solidFill>
                  <a:schemeClr val="tx1"/>
                </a:solidFill>
                <a:latin typeface="AR CENA" pitchFamily="2" charset="0"/>
              </a:rPr>
              <a:t>Senior Research Engineer</a:t>
            </a:r>
          </a:p>
          <a:p>
            <a:r>
              <a:rPr lang="en-US" b="1" dirty="0">
                <a:solidFill>
                  <a:schemeClr val="tx1"/>
                </a:solidFill>
                <a:latin typeface="AR CENA" pitchFamily="2" charset="0"/>
              </a:rPr>
              <a:t>C-DoT, India</a:t>
            </a:r>
          </a:p>
          <a:p>
            <a:r>
              <a:rPr lang="en-US" b="1" dirty="0">
                <a:solidFill>
                  <a:schemeClr val="tx1"/>
                </a:solidFill>
                <a:latin typeface="AR CENA" pitchFamily="2" charset="0"/>
              </a:rPr>
              <a:t>sbasu@cdot.in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8A8E7A-E77D-49FD-95FF-4D5C3B5C22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1492" y="1582487"/>
            <a:ext cx="8300789" cy="1434217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CAP Implementation in India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5D28EB5C-048B-4BC7-9A1C-0FE618979F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3276600"/>
            <a:ext cx="1066800" cy="16270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314F1C5-E26F-49C8-A5BD-AACDB3CB39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2" y="3352800"/>
            <a:ext cx="885117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4319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217" y="28575"/>
            <a:ext cx="8136731" cy="685800"/>
          </a:xfrm>
        </p:spPr>
        <p:txBody>
          <a:bodyPr>
            <a:noAutofit/>
          </a:bodyPr>
          <a:lstStyle/>
          <a:p>
            <a:pPr algn="ctr"/>
            <a:r>
              <a:rPr lang="en-IN" sz="4000" b="1" dirty="0">
                <a:latin typeface="Candara" panose="020E0502030303020204" pitchFamily="34" charset="0"/>
              </a:rPr>
              <a:t>India’s IDEWP Working Model</a:t>
            </a:r>
          </a:p>
        </p:txBody>
      </p:sp>
      <p:pic>
        <p:nvPicPr>
          <p:cNvPr id="75" name="Picture 74" descr="cdotlogo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458" y="5928187"/>
            <a:ext cx="297741" cy="625017"/>
          </a:xfrm>
          <a:prstGeom prst="rect">
            <a:avLst/>
          </a:prstGeom>
        </p:spPr>
      </p:pic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152400" y="714392"/>
            <a:ext cx="5441158" cy="1571625"/>
            <a:chOff x="525" y="3930"/>
            <a:chExt cx="11055" cy="2370"/>
          </a:xfrm>
        </p:grpSpPr>
        <p:sp>
          <p:nvSpPr>
            <p:cNvPr id="3075" name="AutoShape 3"/>
            <p:cNvSpPr>
              <a:spLocks noChangeArrowheads="1"/>
            </p:cNvSpPr>
            <p:nvPr/>
          </p:nvSpPr>
          <p:spPr bwMode="auto">
            <a:xfrm>
              <a:off x="900" y="4200"/>
              <a:ext cx="1845" cy="825"/>
            </a:xfrm>
            <a:prstGeom prst="roundRect">
              <a:avLst>
                <a:gd name="adj" fmla="val 16667"/>
              </a:avLst>
            </a:prstGeom>
            <a:solidFill>
              <a:srgbClr val="003300"/>
            </a:solidFill>
            <a:ln w="9525">
              <a:solidFill>
                <a:srgbClr val="006600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Corbel" pitchFamily="34" charset="0"/>
                  <a:ea typeface="Arial" pitchFamily="34" charset="0"/>
                  <a:cs typeface="Arial" pitchFamily="34" charset="0"/>
                </a:rPr>
                <a:t>Weather Warning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6" name="AutoShape 4"/>
            <p:cNvSpPr>
              <a:spLocks noChangeArrowheads="1"/>
            </p:cNvSpPr>
            <p:nvPr/>
          </p:nvSpPr>
          <p:spPr bwMode="auto">
            <a:xfrm>
              <a:off x="2985" y="4200"/>
              <a:ext cx="1845" cy="825"/>
            </a:xfrm>
            <a:prstGeom prst="roundRect">
              <a:avLst>
                <a:gd name="adj" fmla="val 16667"/>
              </a:avLst>
            </a:prstGeom>
            <a:solidFill>
              <a:srgbClr val="003300"/>
            </a:solidFill>
            <a:ln w="9525">
              <a:solidFill>
                <a:srgbClr val="006600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Corbel" pitchFamily="34" charset="0"/>
                  <a:ea typeface="Arial" pitchFamily="34" charset="0"/>
                  <a:cs typeface="Arial" pitchFamily="34" charset="0"/>
                </a:rPr>
                <a:t>Flood Warning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7" name="AutoShape 5"/>
            <p:cNvSpPr>
              <a:spLocks noChangeArrowheads="1"/>
            </p:cNvSpPr>
            <p:nvPr/>
          </p:nvSpPr>
          <p:spPr bwMode="auto">
            <a:xfrm>
              <a:off x="5115" y="4200"/>
              <a:ext cx="1845" cy="825"/>
            </a:xfrm>
            <a:prstGeom prst="roundRect">
              <a:avLst>
                <a:gd name="adj" fmla="val 16667"/>
              </a:avLst>
            </a:prstGeom>
            <a:solidFill>
              <a:srgbClr val="003300"/>
            </a:solidFill>
            <a:ln w="9525">
              <a:solidFill>
                <a:srgbClr val="006600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Corbel" pitchFamily="34" charset="0"/>
                  <a:ea typeface="Arial" pitchFamily="34" charset="0"/>
                  <a:cs typeface="Arial" pitchFamily="34" charset="0"/>
                </a:rPr>
                <a:t>Tsunami Warning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8" name="AutoShape 6"/>
            <p:cNvSpPr>
              <a:spLocks noChangeArrowheads="1"/>
            </p:cNvSpPr>
            <p:nvPr/>
          </p:nvSpPr>
          <p:spPr bwMode="auto">
            <a:xfrm>
              <a:off x="7185" y="4200"/>
              <a:ext cx="1845" cy="825"/>
            </a:xfrm>
            <a:prstGeom prst="roundRect">
              <a:avLst>
                <a:gd name="adj" fmla="val 16667"/>
              </a:avLst>
            </a:prstGeom>
            <a:solidFill>
              <a:srgbClr val="003300"/>
            </a:solidFill>
            <a:ln w="9525">
              <a:solidFill>
                <a:srgbClr val="006600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Corbel" pitchFamily="34" charset="0"/>
                  <a:ea typeface="Arial" pitchFamily="34" charset="0"/>
                  <a:cs typeface="Arial" pitchFamily="34" charset="0"/>
                </a:rPr>
                <a:t>Earthquake Warning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9" name="AutoShape 7"/>
            <p:cNvSpPr>
              <a:spLocks noChangeArrowheads="1"/>
            </p:cNvSpPr>
            <p:nvPr/>
          </p:nvSpPr>
          <p:spPr bwMode="auto">
            <a:xfrm>
              <a:off x="960" y="5295"/>
              <a:ext cx="1845" cy="825"/>
            </a:xfrm>
            <a:prstGeom prst="roundRect">
              <a:avLst>
                <a:gd name="adj" fmla="val 16667"/>
              </a:avLst>
            </a:prstGeom>
            <a:solidFill>
              <a:srgbClr val="003300"/>
            </a:solidFill>
            <a:ln w="9525">
              <a:solidFill>
                <a:srgbClr val="006600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Corbel" pitchFamily="34" charset="0"/>
                  <a:ea typeface="Arial" pitchFamily="34" charset="0"/>
                  <a:cs typeface="Arial" pitchFamily="34" charset="0"/>
                </a:rPr>
                <a:t>Landslide Warning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80" name="AutoShape 8"/>
            <p:cNvSpPr>
              <a:spLocks noChangeArrowheads="1"/>
            </p:cNvSpPr>
            <p:nvPr/>
          </p:nvSpPr>
          <p:spPr bwMode="auto">
            <a:xfrm>
              <a:off x="3045" y="5295"/>
              <a:ext cx="1845" cy="825"/>
            </a:xfrm>
            <a:prstGeom prst="roundRect">
              <a:avLst>
                <a:gd name="adj" fmla="val 16667"/>
              </a:avLst>
            </a:prstGeom>
            <a:solidFill>
              <a:srgbClr val="003300"/>
            </a:solidFill>
            <a:ln w="9525">
              <a:solidFill>
                <a:srgbClr val="006600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Corbel" pitchFamily="34" charset="0"/>
                  <a:ea typeface="Arial" pitchFamily="34" charset="0"/>
                  <a:cs typeface="Arial" pitchFamily="34" charset="0"/>
                </a:rPr>
                <a:t>Law &amp; Order Warning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81" name="AutoShape 9"/>
            <p:cNvSpPr>
              <a:spLocks noChangeArrowheads="1"/>
            </p:cNvSpPr>
            <p:nvPr/>
          </p:nvSpPr>
          <p:spPr bwMode="auto">
            <a:xfrm>
              <a:off x="5115" y="5239"/>
              <a:ext cx="1845" cy="825"/>
            </a:xfrm>
            <a:prstGeom prst="roundRect">
              <a:avLst>
                <a:gd name="adj" fmla="val 16667"/>
              </a:avLst>
            </a:prstGeom>
            <a:solidFill>
              <a:srgbClr val="003300"/>
            </a:solidFill>
            <a:ln w="9525">
              <a:solidFill>
                <a:srgbClr val="006600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Corbel" pitchFamily="34" charset="0"/>
                  <a:ea typeface="Arial" pitchFamily="34" charset="0"/>
                  <a:cs typeface="Arial" pitchFamily="34" charset="0"/>
                </a:rPr>
                <a:t>Health Advisory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82" name="AutoShape 10"/>
            <p:cNvSpPr>
              <a:spLocks noChangeArrowheads="1"/>
            </p:cNvSpPr>
            <p:nvPr/>
          </p:nvSpPr>
          <p:spPr bwMode="auto">
            <a:xfrm>
              <a:off x="7215" y="5239"/>
              <a:ext cx="1845" cy="825"/>
            </a:xfrm>
            <a:prstGeom prst="roundRect">
              <a:avLst>
                <a:gd name="adj" fmla="val 16667"/>
              </a:avLst>
            </a:prstGeom>
            <a:solidFill>
              <a:srgbClr val="003300"/>
            </a:solidFill>
            <a:ln w="9525">
              <a:solidFill>
                <a:srgbClr val="006600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Corbel" pitchFamily="34" charset="0"/>
                  <a:ea typeface="Arial" pitchFamily="34" charset="0"/>
                  <a:cs typeface="Arial" pitchFamily="34" charset="0"/>
                </a:rPr>
                <a:t>Fisherman Advisory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83" name="AutoShape 11"/>
            <p:cNvSpPr>
              <a:spLocks noChangeArrowheads="1"/>
            </p:cNvSpPr>
            <p:nvPr/>
          </p:nvSpPr>
          <p:spPr bwMode="auto">
            <a:xfrm>
              <a:off x="9345" y="4200"/>
              <a:ext cx="1845" cy="825"/>
            </a:xfrm>
            <a:prstGeom prst="roundRect">
              <a:avLst>
                <a:gd name="adj" fmla="val 16667"/>
              </a:avLst>
            </a:prstGeom>
            <a:solidFill>
              <a:srgbClr val="003300"/>
            </a:solidFill>
            <a:ln w="9525">
              <a:solidFill>
                <a:srgbClr val="006600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Corbel" pitchFamily="34" charset="0"/>
                  <a:ea typeface="Arial" pitchFamily="34" charset="0"/>
                  <a:cs typeface="Arial" pitchFamily="34" charset="0"/>
                </a:rPr>
                <a:t>Forest Fire Warning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84" name="AutoShape 12"/>
            <p:cNvSpPr>
              <a:spLocks noChangeArrowheads="1"/>
            </p:cNvSpPr>
            <p:nvPr/>
          </p:nvSpPr>
          <p:spPr bwMode="auto">
            <a:xfrm>
              <a:off x="9375" y="5239"/>
              <a:ext cx="1845" cy="825"/>
            </a:xfrm>
            <a:prstGeom prst="roundRect">
              <a:avLst>
                <a:gd name="adj" fmla="val 16667"/>
              </a:avLst>
            </a:prstGeom>
            <a:solidFill>
              <a:srgbClr val="003300"/>
            </a:solidFill>
            <a:ln w="9525">
              <a:solidFill>
                <a:srgbClr val="006600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Corbel" pitchFamily="34" charset="0"/>
                  <a:ea typeface="Arial" pitchFamily="34" charset="0"/>
                  <a:cs typeface="Arial" pitchFamily="34" charset="0"/>
                </a:rPr>
                <a:t>Farmer Advisory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85" name="AutoShape 13"/>
            <p:cNvSpPr>
              <a:spLocks noChangeArrowheads="1"/>
            </p:cNvSpPr>
            <p:nvPr/>
          </p:nvSpPr>
          <p:spPr bwMode="auto">
            <a:xfrm>
              <a:off x="525" y="3930"/>
              <a:ext cx="11055" cy="2370"/>
            </a:xfrm>
            <a:prstGeom prst="roundRect">
              <a:avLst>
                <a:gd name="adj" fmla="val 10972"/>
              </a:avLst>
            </a:prstGeom>
            <a:noFill/>
            <a:ln w="12700">
              <a:solidFill>
                <a:srgbClr val="5A5A5A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85" name="Picture 84"/>
          <p:cNvPicPr/>
          <p:nvPr/>
        </p:nvPicPr>
        <p:blipFill>
          <a:blip r:embed="rId4"/>
          <a:stretch>
            <a:fillRect/>
          </a:stretch>
        </p:blipFill>
        <p:spPr>
          <a:xfrm>
            <a:off x="2046694" y="2643193"/>
            <a:ext cx="2511029" cy="2290763"/>
          </a:xfrm>
          <a:prstGeom prst="rect">
            <a:avLst/>
          </a:prstGeom>
        </p:spPr>
      </p:pic>
      <p:sp>
        <p:nvSpPr>
          <p:cNvPr id="3086" name="Text Box 14"/>
          <p:cNvSpPr txBox="1">
            <a:spLocks noChangeArrowheads="1"/>
          </p:cNvSpPr>
          <p:nvPr/>
        </p:nvSpPr>
        <p:spPr bwMode="auto">
          <a:xfrm>
            <a:off x="957262" y="4505325"/>
            <a:ext cx="27574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785813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IN" sz="1400" b="1" i="1" u="none" strike="noStrike" cap="none" normalizeH="0" baseline="0" dirty="0">
                <a:ln>
                  <a:noFill/>
                </a:ln>
                <a:solidFill>
                  <a:srgbClr val="990099"/>
                </a:solidFill>
                <a:effectLst/>
                <a:latin typeface="Candara" pitchFamily="34" charset="0"/>
                <a:ea typeface="Arial" pitchFamily="34" charset="0"/>
                <a:cs typeface="Arial" pitchFamily="34" charset="0"/>
              </a:rPr>
              <a:t>Emergency Operation Center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1400174" y="5176859"/>
            <a:ext cx="3629025" cy="1233487"/>
            <a:chOff x="1125" y="10081"/>
            <a:chExt cx="6630" cy="1581"/>
          </a:xfrm>
        </p:grpSpPr>
        <p:sp>
          <p:nvSpPr>
            <p:cNvPr id="3089" name="AutoShape 17"/>
            <p:cNvSpPr>
              <a:spLocks noChangeArrowheads="1"/>
            </p:cNvSpPr>
            <p:nvPr/>
          </p:nvSpPr>
          <p:spPr bwMode="auto">
            <a:xfrm>
              <a:off x="2355" y="10081"/>
              <a:ext cx="1665" cy="524"/>
            </a:xfrm>
            <a:prstGeom prst="roundRect">
              <a:avLst>
                <a:gd name="adj" fmla="val 16667"/>
              </a:avLst>
            </a:prstGeom>
            <a:solidFill>
              <a:srgbClr val="0070C0"/>
            </a:solidFill>
            <a:ln w="9525">
              <a:solidFill>
                <a:srgbClr val="365F91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>
                  <a:ln>
                    <a:noFill/>
                  </a:ln>
                  <a:solidFill>
                    <a:srgbClr val="EAF1DD"/>
                  </a:solidFill>
                  <a:effectLst/>
                  <a:latin typeface="Corbel" pitchFamily="34" charset="0"/>
                  <a:ea typeface="Arial" pitchFamily="34" charset="0"/>
                  <a:cs typeface="Arial" pitchFamily="34" charset="0"/>
                </a:rPr>
                <a:t>National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90" name="AutoShape 18"/>
            <p:cNvSpPr>
              <a:spLocks noChangeArrowheads="1"/>
            </p:cNvSpPr>
            <p:nvPr/>
          </p:nvSpPr>
          <p:spPr bwMode="auto">
            <a:xfrm>
              <a:off x="4230" y="10605"/>
              <a:ext cx="1665" cy="524"/>
            </a:xfrm>
            <a:prstGeom prst="roundRect">
              <a:avLst>
                <a:gd name="adj" fmla="val 16667"/>
              </a:avLst>
            </a:prstGeom>
            <a:solidFill>
              <a:srgbClr val="0070C0"/>
            </a:solidFill>
            <a:ln w="9525">
              <a:solidFill>
                <a:srgbClr val="365F91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>
                  <a:ln>
                    <a:noFill/>
                  </a:ln>
                  <a:solidFill>
                    <a:srgbClr val="EAF1DD"/>
                  </a:solidFill>
                  <a:effectLst/>
                  <a:latin typeface="Corbel" pitchFamily="34" charset="0"/>
                  <a:ea typeface="Arial" pitchFamily="34" charset="0"/>
                  <a:cs typeface="Arial" pitchFamily="34" charset="0"/>
                </a:rPr>
                <a:t>State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91" name="AutoShape 19"/>
            <p:cNvSpPr>
              <a:spLocks noChangeArrowheads="1"/>
            </p:cNvSpPr>
            <p:nvPr/>
          </p:nvSpPr>
          <p:spPr bwMode="auto">
            <a:xfrm>
              <a:off x="6090" y="11070"/>
              <a:ext cx="1665" cy="524"/>
            </a:xfrm>
            <a:prstGeom prst="roundRect">
              <a:avLst>
                <a:gd name="adj" fmla="val 16667"/>
              </a:avLst>
            </a:prstGeom>
            <a:solidFill>
              <a:srgbClr val="0070C0"/>
            </a:solidFill>
            <a:ln w="9525">
              <a:solidFill>
                <a:srgbClr val="365F91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>
                  <a:ln>
                    <a:noFill/>
                  </a:ln>
                  <a:solidFill>
                    <a:srgbClr val="EAF1DD"/>
                  </a:solidFill>
                  <a:effectLst/>
                  <a:latin typeface="Corbel" pitchFamily="34" charset="0"/>
                  <a:ea typeface="Arial" pitchFamily="34" charset="0"/>
                  <a:cs typeface="Arial" pitchFamily="34" charset="0"/>
                </a:rPr>
                <a:t>Territorial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92" name="Text Box 20"/>
            <p:cNvSpPr txBox="1">
              <a:spLocks noChangeArrowheads="1"/>
            </p:cNvSpPr>
            <p:nvPr/>
          </p:nvSpPr>
          <p:spPr bwMode="auto">
            <a:xfrm>
              <a:off x="1125" y="11129"/>
              <a:ext cx="5265" cy="5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ndara" pitchFamily="34" charset="0"/>
                  <a:ea typeface="Arial" pitchFamily="34" charset="0"/>
                  <a:cs typeface="Arial" pitchFamily="34" charset="0"/>
                </a:rPr>
                <a:t>Disaster Management Authorities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" name="Group 117"/>
          <p:cNvGrpSpPr/>
          <p:nvPr/>
        </p:nvGrpSpPr>
        <p:grpSpPr>
          <a:xfrm>
            <a:off x="6096001" y="5114943"/>
            <a:ext cx="2774156" cy="1743075"/>
            <a:chOff x="9229724" y="457200"/>
            <a:chExt cx="3698874" cy="1743075"/>
          </a:xfrm>
        </p:grpSpPr>
        <p:pic>
          <p:nvPicPr>
            <p:cNvPr id="108" name="Picture 107" descr="SMS.png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9582151" y="457200"/>
              <a:ext cx="2001236" cy="1447800"/>
            </a:xfrm>
            <a:prstGeom prst="rect">
              <a:avLst/>
            </a:prstGeom>
          </p:spPr>
        </p:pic>
        <p:sp>
          <p:nvSpPr>
            <p:cNvPr id="3094" name="Text Box 22"/>
            <p:cNvSpPr txBox="1">
              <a:spLocks noChangeArrowheads="1"/>
            </p:cNvSpPr>
            <p:nvPr/>
          </p:nvSpPr>
          <p:spPr bwMode="auto">
            <a:xfrm>
              <a:off x="9229724" y="1862138"/>
              <a:ext cx="3698874" cy="338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457200" marR="785813" lvl="1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IN" sz="1400" b="1" i="1" u="none" strike="noStrike" cap="none" normalizeH="0" baseline="0" dirty="0">
                  <a:ln>
                    <a:noFill/>
                  </a:ln>
                  <a:solidFill>
                    <a:srgbClr val="990099"/>
                  </a:solidFill>
                  <a:effectLst/>
                  <a:latin typeface="Candara" pitchFamily="34" charset="0"/>
                  <a:ea typeface="Arial" pitchFamily="34" charset="0"/>
                  <a:cs typeface="Arial" pitchFamily="34" charset="0"/>
                </a:rPr>
                <a:t>First Responders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09" name="Picture 10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189" y="1124205"/>
            <a:ext cx="327424" cy="436565"/>
          </a:xfrm>
          <a:prstGeom prst="rect">
            <a:avLst/>
          </a:prstGeom>
        </p:spPr>
      </p:pic>
      <p:grpSp>
        <p:nvGrpSpPr>
          <p:cNvPr id="6" name="Group 126"/>
          <p:cNvGrpSpPr/>
          <p:nvPr/>
        </p:nvGrpSpPr>
        <p:grpSpPr>
          <a:xfrm>
            <a:off x="6629400" y="990600"/>
            <a:ext cx="2971798" cy="4486276"/>
            <a:chOff x="9603525" y="904874"/>
            <a:chExt cx="3962397" cy="4486276"/>
          </a:xfrm>
        </p:grpSpPr>
        <p:pic>
          <p:nvPicPr>
            <p:cNvPr id="110" name="Picture 109" descr="cellBroadcast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629776" y="1562100"/>
              <a:ext cx="495300" cy="495300"/>
            </a:xfrm>
            <a:prstGeom prst="rect">
              <a:avLst/>
            </a:prstGeom>
          </p:spPr>
        </p:pic>
        <p:pic>
          <p:nvPicPr>
            <p:cNvPr id="111" name="Picture 110" descr="internet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659428" y="3352800"/>
              <a:ext cx="539446" cy="397649"/>
            </a:xfrm>
            <a:prstGeom prst="rect">
              <a:avLst/>
            </a:prstGeom>
          </p:spPr>
        </p:pic>
        <p:pic>
          <p:nvPicPr>
            <p:cNvPr id="112" name="Picture 111" descr="SMS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610726" y="904874"/>
              <a:ext cx="514351" cy="514351"/>
            </a:xfrm>
            <a:prstGeom prst="rect">
              <a:avLst/>
            </a:prstGeom>
          </p:spPr>
        </p:pic>
        <p:pic>
          <p:nvPicPr>
            <p:cNvPr id="113" name="Picture 112" descr="app.png"/>
            <p:cNvPicPr>
              <a:picLocks noChangeAspect="1"/>
            </p:cNvPicPr>
            <p:nvPr/>
          </p:nvPicPr>
          <p:blipFill>
            <a:blip r:embed="rId10" cstate="print"/>
            <a:srcRect l="21574" t="11429" r="17473" b="20000"/>
            <a:stretch>
              <a:fillRect/>
            </a:stretch>
          </p:blipFill>
          <p:spPr>
            <a:xfrm>
              <a:off x="9686925" y="3867150"/>
              <a:ext cx="482599" cy="542924"/>
            </a:xfrm>
            <a:prstGeom prst="rect">
              <a:avLst/>
            </a:prstGeom>
          </p:spPr>
        </p:pic>
        <p:pic>
          <p:nvPicPr>
            <p:cNvPr id="114" name="Picture 113" descr="facebook.png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744074" y="4495800"/>
              <a:ext cx="390526" cy="390526"/>
            </a:xfrm>
            <a:prstGeom prst="rect">
              <a:avLst/>
            </a:prstGeom>
          </p:spPr>
        </p:pic>
        <p:pic>
          <p:nvPicPr>
            <p:cNvPr id="115" name="Picture 114" descr="radio listener.png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629774" y="2169624"/>
              <a:ext cx="480975" cy="468763"/>
            </a:xfrm>
            <a:prstGeom prst="rect">
              <a:avLst/>
            </a:prstGeom>
          </p:spPr>
        </p:pic>
        <p:pic>
          <p:nvPicPr>
            <p:cNvPr id="116" name="Picture 115" descr="TV.png"/>
            <p:cNvPicPr>
              <a:picLocks noChangeAspect="1"/>
            </p:cNvPicPr>
            <p:nvPr/>
          </p:nvPicPr>
          <p:blipFill>
            <a:blip r:embed="rId13" cstate="print"/>
            <a:srcRect r="4272" b="19305"/>
            <a:stretch>
              <a:fillRect/>
            </a:stretch>
          </p:blipFill>
          <p:spPr>
            <a:xfrm>
              <a:off x="9603525" y="2705100"/>
              <a:ext cx="598870" cy="504825"/>
            </a:xfrm>
            <a:prstGeom prst="rect">
              <a:avLst/>
            </a:prstGeom>
          </p:spPr>
        </p:pic>
        <p:pic>
          <p:nvPicPr>
            <p:cNvPr id="117" name="Picture 116" descr="twitter.png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753602" y="5000626"/>
              <a:ext cx="390524" cy="390524"/>
            </a:xfrm>
            <a:prstGeom prst="rect">
              <a:avLst/>
            </a:prstGeom>
          </p:spPr>
        </p:pic>
        <p:sp>
          <p:nvSpPr>
            <p:cNvPr id="119" name="Text Box 14"/>
            <p:cNvSpPr txBox="1">
              <a:spLocks noChangeArrowheads="1"/>
            </p:cNvSpPr>
            <p:nvPr/>
          </p:nvSpPr>
          <p:spPr bwMode="auto">
            <a:xfrm>
              <a:off x="9677400" y="981075"/>
              <a:ext cx="2609848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457200" marR="785813" lvl="1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IN" sz="1400" b="1" i="1" u="none" strike="noStrike" cap="none" normalizeH="0" baseline="0" dirty="0">
                  <a:ln>
                    <a:noFill/>
                  </a:ln>
                  <a:solidFill>
                    <a:srgbClr val="990099"/>
                  </a:solidFill>
                  <a:effectLst/>
                  <a:latin typeface="Candara" pitchFamily="34" charset="0"/>
                  <a:ea typeface="Arial" pitchFamily="34" charset="0"/>
                  <a:cs typeface="Arial" pitchFamily="34" charset="0"/>
                </a:rPr>
                <a:t>SMS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0" name="Text Box 14"/>
            <p:cNvSpPr txBox="1">
              <a:spLocks noChangeArrowheads="1"/>
            </p:cNvSpPr>
            <p:nvPr/>
          </p:nvSpPr>
          <p:spPr bwMode="auto">
            <a:xfrm>
              <a:off x="10201273" y="1495425"/>
              <a:ext cx="3364649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785813" lvl="1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IN" sz="1400" b="1" i="1" u="none" strike="noStrike" cap="none" normalizeH="0" baseline="0" dirty="0">
                  <a:ln>
                    <a:noFill/>
                  </a:ln>
                  <a:solidFill>
                    <a:srgbClr val="990099"/>
                  </a:solidFill>
                  <a:effectLst/>
                  <a:latin typeface="Candara" pitchFamily="34" charset="0"/>
                  <a:ea typeface="Arial" pitchFamily="34" charset="0"/>
                  <a:cs typeface="Arial" pitchFamily="34" charset="0"/>
                </a:rPr>
                <a:t>Cell </a:t>
              </a:r>
            </a:p>
            <a:p>
              <a:pPr marL="0" marR="785813" lvl="1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IN" sz="1400" b="1" i="1" u="none" strike="noStrike" cap="none" normalizeH="0" baseline="0" dirty="0">
                  <a:ln>
                    <a:noFill/>
                  </a:ln>
                  <a:solidFill>
                    <a:srgbClr val="990099"/>
                  </a:solidFill>
                  <a:effectLst/>
                  <a:latin typeface="Candara" pitchFamily="34" charset="0"/>
                  <a:ea typeface="Arial" pitchFamily="34" charset="0"/>
                  <a:cs typeface="Arial" pitchFamily="34" charset="0"/>
                </a:rPr>
                <a:t>Broadcasting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1" name="Text Box 14"/>
            <p:cNvSpPr txBox="1">
              <a:spLocks noChangeArrowheads="1"/>
            </p:cNvSpPr>
            <p:nvPr/>
          </p:nvSpPr>
          <p:spPr bwMode="auto">
            <a:xfrm>
              <a:off x="9763126" y="2266950"/>
              <a:ext cx="2888398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457200" marR="785813" lvl="1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IN" sz="1400" b="1" i="1" dirty="0">
                  <a:solidFill>
                    <a:srgbClr val="990099"/>
                  </a:solidFill>
                  <a:latin typeface="Candara" pitchFamily="34" charset="0"/>
                  <a:cs typeface="Arial" pitchFamily="34" charset="0"/>
                </a:rPr>
                <a:t>Radio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2" name="Text Box 14"/>
            <p:cNvSpPr txBox="1">
              <a:spLocks noChangeArrowheads="1"/>
            </p:cNvSpPr>
            <p:nvPr/>
          </p:nvSpPr>
          <p:spPr bwMode="auto">
            <a:xfrm>
              <a:off x="9744074" y="2828925"/>
              <a:ext cx="3212250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457200" marR="785813" lvl="1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IN" sz="1400" b="1" i="1" u="none" strike="noStrike" cap="none" normalizeH="0" baseline="0" dirty="0">
                  <a:ln>
                    <a:noFill/>
                  </a:ln>
                  <a:solidFill>
                    <a:srgbClr val="990099"/>
                  </a:solidFill>
                  <a:effectLst/>
                  <a:latin typeface="Candara" pitchFamily="34" charset="0"/>
                  <a:cs typeface="Arial" pitchFamily="34" charset="0"/>
                </a:rPr>
                <a:t>Television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3" name="Text Box 14"/>
            <p:cNvSpPr txBox="1">
              <a:spLocks noChangeArrowheads="1"/>
            </p:cNvSpPr>
            <p:nvPr/>
          </p:nvSpPr>
          <p:spPr bwMode="auto">
            <a:xfrm>
              <a:off x="9772649" y="5010150"/>
              <a:ext cx="3183675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457200" marR="785813" lvl="1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IN" sz="1400" b="1" i="1" u="none" strike="noStrike" cap="none" normalizeH="0" baseline="0" dirty="0">
                  <a:ln>
                    <a:noFill/>
                  </a:ln>
                  <a:solidFill>
                    <a:srgbClr val="990099"/>
                  </a:solidFill>
                  <a:effectLst/>
                  <a:latin typeface="Candara" pitchFamily="34" charset="0"/>
                  <a:cs typeface="Arial" pitchFamily="34" charset="0"/>
                </a:rPr>
                <a:t>Twitter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4" name="Text Box 14"/>
            <p:cNvSpPr txBox="1">
              <a:spLocks noChangeArrowheads="1"/>
            </p:cNvSpPr>
            <p:nvPr/>
          </p:nvSpPr>
          <p:spPr bwMode="auto">
            <a:xfrm>
              <a:off x="9725025" y="3981450"/>
              <a:ext cx="3332899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457200" marR="785813" lvl="1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IN" sz="1400" b="1" i="1" u="none" strike="noStrike" cap="none" normalizeH="0" baseline="0" dirty="0">
                  <a:ln>
                    <a:noFill/>
                  </a:ln>
                  <a:solidFill>
                    <a:srgbClr val="990099"/>
                  </a:solidFill>
                  <a:effectLst/>
                  <a:latin typeface="Candara" pitchFamily="34" charset="0"/>
                  <a:cs typeface="Arial" pitchFamily="34" charset="0"/>
                </a:rPr>
                <a:t>Mobile  App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5" name="Text Box 14"/>
            <p:cNvSpPr txBox="1">
              <a:spLocks noChangeArrowheads="1"/>
            </p:cNvSpPr>
            <p:nvPr/>
          </p:nvSpPr>
          <p:spPr bwMode="auto">
            <a:xfrm>
              <a:off x="9734549" y="4533900"/>
              <a:ext cx="3221775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457200" marR="785813" lvl="1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IN" sz="1400" b="1" i="1" u="none" strike="noStrike" cap="none" normalizeH="0" baseline="0" dirty="0">
                  <a:ln>
                    <a:noFill/>
                  </a:ln>
                  <a:solidFill>
                    <a:srgbClr val="990099"/>
                  </a:solidFill>
                  <a:effectLst/>
                  <a:latin typeface="Candara" pitchFamily="34" charset="0"/>
                  <a:cs typeface="Arial" pitchFamily="34" charset="0"/>
                </a:rPr>
                <a:t>Facebook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6" name="Text Box 14"/>
            <p:cNvSpPr txBox="1">
              <a:spLocks noChangeArrowheads="1"/>
            </p:cNvSpPr>
            <p:nvPr/>
          </p:nvSpPr>
          <p:spPr bwMode="auto">
            <a:xfrm>
              <a:off x="9744074" y="3371850"/>
              <a:ext cx="3009050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457200" marR="785813" lvl="1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IN" sz="1400" b="1" i="1" u="none" strike="noStrike" cap="none" normalizeH="0" baseline="0" dirty="0">
                  <a:ln>
                    <a:noFill/>
                  </a:ln>
                  <a:solidFill>
                    <a:srgbClr val="990099"/>
                  </a:solidFill>
                  <a:effectLst/>
                  <a:latin typeface="Candara" pitchFamily="34" charset="0"/>
                  <a:cs typeface="Arial" pitchFamily="34" charset="0"/>
                </a:rPr>
                <a:t>Internet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30" name="Picture 1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0546" y="2419605"/>
            <a:ext cx="327424" cy="436565"/>
          </a:xfrm>
          <a:prstGeom prst="rect">
            <a:avLst/>
          </a:prstGeom>
        </p:spPr>
      </p:pic>
      <p:pic>
        <p:nvPicPr>
          <p:cNvPr id="132" name="Picture 1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626" y="4838955"/>
            <a:ext cx="327424" cy="436565"/>
          </a:xfrm>
          <a:prstGeom prst="rect">
            <a:avLst/>
          </a:prstGeom>
        </p:spPr>
      </p:pic>
      <p:grpSp>
        <p:nvGrpSpPr>
          <p:cNvPr id="7" name="Group 133"/>
          <p:cNvGrpSpPr/>
          <p:nvPr/>
        </p:nvGrpSpPr>
        <p:grpSpPr>
          <a:xfrm>
            <a:off x="3684949" y="5181620"/>
            <a:ext cx="453439" cy="579675"/>
            <a:chOff x="5713351" y="4924424"/>
            <a:chExt cx="604585" cy="579675"/>
          </a:xfrm>
        </p:grpSpPr>
        <p:pic>
          <p:nvPicPr>
            <p:cNvPr id="133" name="Picture 13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3351" y="5067534"/>
              <a:ext cx="436565" cy="436565"/>
            </a:xfrm>
            <a:prstGeom prst="rect">
              <a:avLst/>
            </a:prstGeom>
          </p:spPr>
        </p:pic>
        <p:pic>
          <p:nvPicPr>
            <p:cNvPr id="131" name="Picture 130" descr="1398912.png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963077" y="4924424"/>
              <a:ext cx="354859" cy="459969"/>
            </a:xfrm>
            <a:prstGeom prst="rect">
              <a:avLst/>
            </a:prstGeom>
          </p:spPr>
        </p:pic>
      </p:grpSp>
      <p:pic>
        <p:nvPicPr>
          <p:cNvPr id="135" name="Picture 13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3053" y="3103639"/>
            <a:ext cx="326050" cy="434733"/>
          </a:xfrm>
          <a:prstGeom prst="rect">
            <a:avLst/>
          </a:prstGeom>
        </p:spPr>
      </p:pic>
      <p:pic>
        <p:nvPicPr>
          <p:cNvPr id="136" name="Picture 135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78" t="14210" r="1" b="13914"/>
          <a:stretch/>
        </p:blipFill>
        <p:spPr>
          <a:xfrm>
            <a:off x="4452640" y="3688823"/>
            <a:ext cx="347024" cy="322949"/>
          </a:xfrm>
          <a:prstGeom prst="rect">
            <a:avLst/>
          </a:prstGeom>
        </p:spPr>
      </p:pic>
      <p:pic>
        <p:nvPicPr>
          <p:cNvPr id="137" name="Picture 136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93" b="12106"/>
          <a:stretch/>
        </p:blipFill>
        <p:spPr>
          <a:xfrm>
            <a:off x="4467230" y="3554148"/>
            <a:ext cx="357534" cy="357534"/>
          </a:xfrm>
          <a:prstGeom prst="rect">
            <a:avLst/>
          </a:prstGeom>
        </p:spPr>
      </p:pic>
      <p:pic>
        <p:nvPicPr>
          <p:cNvPr id="138" name="Picture 13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456" y="3258206"/>
            <a:ext cx="342158" cy="456210"/>
          </a:xfrm>
          <a:prstGeom prst="rect">
            <a:avLst/>
          </a:prstGeom>
        </p:spPr>
      </p:pic>
      <p:pic>
        <p:nvPicPr>
          <p:cNvPr id="139" name="Picture 138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9" b="16444"/>
          <a:stretch/>
        </p:blipFill>
        <p:spPr>
          <a:xfrm>
            <a:off x="4491780" y="3456730"/>
            <a:ext cx="318208" cy="288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909797"/>
      </p:ext>
    </p:extLst>
  </p:cSld>
  <p:clrMapOvr>
    <a:masterClrMapping/>
  </p:clrMapOvr>
  <p:transition spd="slow" advClick="0" advTm="18000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7.40741E-7 L 0.19388 0.18727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00" y="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16 -0.00162 L -0.05521 0.3634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00" y="18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 0.01065 C 0.02669 0.00394 0.05469 -0.00277 0.07018 0.00926 C 0.08568 0.02153 0.08008 0.075 0.09179 0.08357 C 0.10364 0.09213 0.12513 0.06528 0.14088 0.06019 C 0.15677 0.05487 0.17213 0.04514 0.18672 0.05232 C 0.2013 0.0595 0.21914 0.08774 0.22825 0.10301 C 0.2375 0.11852 0.23958 0.13149 0.24166 0.14491 " pathEditMode="relative" rAng="0" ptsTypes="aaaaaaA">
                                      <p:cBhvr>
                                        <p:cTn id="27" dur="3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00" y="6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3.7037E-6 C 0.01394 -0.1294 0.02787 -0.2588 0.0461 -0.29722 C 0.06433 -0.33565 0.07969 -0.26921 0.10938 -0.23056 C 0.13907 -0.1919 0.18737 -0.11528 0.22422 -0.06528 C 0.26107 -0.01528 0.29571 0.02708 0.33047 0.06944 " pathEditMode="relative" ptsTypes="aaaaA">
                                      <p:cBhvr>
                                        <p:cTn id="3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3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2.59259E-6 L 0.27161 0.13542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00" y="680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2 -2.96296E-6 L 0.27266 -0.01111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00" y="-60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0 L 0.26719 -0.07616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00" y="-380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3.33333E-6 L 0.26771 -0.15625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00" y="-7800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59259E-6 L 0.25638 -0.27268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00" y="-13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260" y="76200"/>
            <a:ext cx="7901291" cy="835496"/>
          </a:xfrm>
        </p:spPr>
        <p:txBody>
          <a:bodyPr>
            <a:noAutofit/>
          </a:bodyPr>
          <a:lstStyle/>
          <a:p>
            <a:pPr algn="ctr"/>
            <a:r>
              <a:rPr lang="en-IN" b="1" dirty="0">
                <a:latin typeface="Candara" panose="020E0502030303020204" pitchFamily="34" charset="0"/>
              </a:rPr>
              <a:t>India’s IDEWP- Working Model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28950" y="914400"/>
            <a:ext cx="4050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Typical Vertical  Horizontal Integration</a:t>
            </a:r>
            <a:endParaRPr kumimoji="0" lang="en-IN" sz="1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945" y="1308895"/>
            <a:ext cx="1172444" cy="127902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43000" y="2286018"/>
            <a:ext cx="9610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National</a:t>
            </a:r>
            <a:endParaRPr kumimoji="0" lang="en-IN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32" y="2601083"/>
            <a:ext cx="931339" cy="124178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19200" y="3581406"/>
            <a:ext cx="8100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State level</a:t>
            </a:r>
            <a:endParaRPr kumimoji="0" lang="en-IN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08" y="4058184"/>
            <a:ext cx="1036463" cy="110422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143000" y="5029209"/>
            <a:ext cx="972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District level</a:t>
            </a:r>
            <a:endParaRPr kumimoji="0" lang="en-IN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327" y="5585375"/>
            <a:ext cx="324037" cy="43204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76" y="5373216"/>
            <a:ext cx="483138" cy="64418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56573" y="6043142"/>
            <a:ext cx="23222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Block, City, Town, Village level</a:t>
            </a:r>
            <a:endParaRPr kumimoji="0" lang="en-IN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6573" y="1168031"/>
            <a:ext cx="3240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endParaRPr kumimoji="0" lang="en-IN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711654" y="2073992"/>
            <a:ext cx="0" cy="720080"/>
          </a:xfrm>
          <a:prstGeom prst="straightConnector1">
            <a:avLst/>
          </a:prstGeom>
          <a:ln w="762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677115" y="3561333"/>
            <a:ext cx="0" cy="720080"/>
          </a:xfrm>
          <a:prstGeom prst="straightConnector1">
            <a:avLst/>
          </a:prstGeom>
          <a:ln w="762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707718" y="4865271"/>
            <a:ext cx="0" cy="720080"/>
          </a:xfrm>
          <a:prstGeom prst="straightConnector1">
            <a:avLst/>
          </a:prstGeom>
          <a:ln w="762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 rot="5400000">
            <a:off x="-108470" y="2051424"/>
            <a:ext cx="10127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“Vertical”</a:t>
            </a:r>
            <a:endParaRPr kumimoji="0" lang="en-IN" sz="1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42" name="Straight Arrow Connector 41"/>
          <p:cNvCxnSpPr/>
          <p:nvPr/>
        </p:nvCxnSpPr>
        <p:spPr>
          <a:xfrm flipH="1">
            <a:off x="1967875" y="1901768"/>
            <a:ext cx="1111604" cy="0"/>
          </a:xfrm>
          <a:prstGeom prst="straightConnector1">
            <a:avLst/>
          </a:prstGeom>
          <a:ln w="762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2509853" y="1371618"/>
            <a:ext cx="3240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endParaRPr kumimoji="0" lang="en-IN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031772" y="2050158"/>
            <a:ext cx="12448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“Horizontal”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info sharing</a:t>
            </a:r>
            <a:endParaRPr kumimoji="0" lang="en-IN" sz="1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162364" y="3276601"/>
            <a:ext cx="3240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  <a:endParaRPr kumimoji="0" lang="en-IN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372100" y="3276601"/>
            <a:ext cx="1543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Variety of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Means to Public</a:t>
            </a:r>
            <a:endParaRPr kumimoji="0" lang="en-IN" sz="1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" name="Right Arrow 57"/>
          <p:cNvSpPr/>
          <p:nvPr/>
        </p:nvSpPr>
        <p:spPr>
          <a:xfrm>
            <a:off x="5314950" y="3733809"/>
            <a:ext cx="1714500" cy="276349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1" name="Picture 6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046" y="3124208"/>
            <a:ext cx="1222507" cy="1084697"/>
          </a:xfrm>
          <a:prstGeom prst="rect">
            <a:avLst/>
          </a:prstGeom>
        </p:spPr>
      </p:pic>
      <p:pic>
        <p:nvPicPr>
          <p:cNvPr id="65" name="Picture 37" descr="AlphaXpress Over-The-Highway LED displays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339"/>
          <a:stretch>
            <a:fillRect/>
          </a:stretch>
        </p:blipFill>
        <p:spPr bwMode="auto">
          <a:xfrm>
            <a:off x="7543801" y="5486418"/>
            <a:ext cx="724928" cy="74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Picture 379" descr="holding-cell-phone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1" y="3200401"/>
            <a:ext cx="641978" cy="542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Picture 6" descr="https://encrypted-tbn3.gstatic.com/images?q=tbn:ANd9GcRm-jOAaIlPBW44C8TzI0oBS3jrBo2eZrIZGRbPOLdQKwx-_NQc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4724400"/>
            <a:ext cx="685800" cy="676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9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514600"/>
            <a:ext cx="685800" cy="629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" name="Picture 381" descr="382191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8" y="3941615"/>
            <a:ext cx="640421" cy="566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90"/>
          <p:cNvGrpSpPr/>
          <p:nvPr/>
        </p:nvGrpSpPr>
        <p:grpSpPr>
          <a:xfrm>
            <a:off x="3276600" y="1289825"/>
            <a:ext cx="3996444" cy="1986799"/>
            <a:chOff x="3563888" y="1518400"/>
            <a:chExt cx="5328592" cy="1986799"/>
          </a:xfrm>
        </p:grpSpPr>
        <p:sp>
          <p:nvSpPr>
            <p:cNvPr id="30" name="Rounded Rectangle 29"/>
            <p:cNvSpPr/>
            <p:nvPr/>
          </p:nvSpPr>
          <p:spPr>
            <a:xfrm>
              <a:off x="3563888" y="1518400"/>
              <a:ext cx="5328592" cy="116527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707904" y="1748945"/>
              <a:ext cx="1008112" cy="30614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IMD</a:t>
              </a:r>
              <a:endParaRPr kumimoji="0" lang="en-IN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788024" y="1748945"/>
              <a:ext cx="1008112" cy="30614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CWC</a:t>
              </a:r>
              <a:endParaRPr kumimoji="0" lang="en-IN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8028384" y="2127074"/>
              <a:ext cx="792088" cy="30614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MoHFW</a:t>
              </a:r>
              <a:endParaRPr kumimoji="0" lang="en-IN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8028384" y="1748945"/>
              <a:ext cx="792088" cy="30614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SASE</a:t>
              </a:r>
              <a:endParaRPr kumimoji="0" lang="en-IN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6948264" y="1748945"/>
              <a:ext cx="1008112" cy="30614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INCOIS</a:t>
              </a:r>
              <a:endParaRPr kumimoji="0" lang="en-IN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3729608" y="2102433"/>
              <a:ext cx="1008112" cy="30614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NCS</a:t>
              </a:r>
              <a:endParaRPr kumimoji="0" lang="en-IN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4788024" y="2102433"/>
              <a:ext cx="1008112" cy="30614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Railway</a:t>
              </a:r>
              <a:endParaRPr kumimoji="0" lang="en-IN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5868144" y="1752782"/>
              <a:ext cx="1008112" cy="30614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GSI</a:t>
              </a:r>
              <a:endParaRPr kumimoji="0" lang="en-IN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5868144" y="2106270"/>
              <a:ext cx="1008112" cy="30614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MHA</a:t>
              </a:r>
              <a:endParaRPr kumimoji="0" lang="en-IN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6948264" y="2135045"/>
              <a:ext cx="1008112" cy="30614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MoAFW</a:t>
              </a:r>
              <a:endParaRPr kumimoji="0" lang="en-IN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Isosceles Triangle 61"/>
            <p:cNvSpPr/>
            <p:nvPr/>
          </p:nvSpPr>
          <p:spPr>
            <a:xfrm rot="10800000">
              <a:off x="3995055" y="2674911"/>
              <a:ext cx="3096344" cy="830288"/>
            </a:xfrm>
            <a:prstGeom prst="triangle">
              <a:avLst>
                <a:gd name="adj" fmla="val 82587"/>
              </a:avLst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 rot="16200000">
              <a:off x="5854363" y="198945"/>
              <a:ext cx="533400" cy="4555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7239002" y="3124218"/>
            <a:ext cx="6067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Radio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8232449" y="3726902"/>
            <a:ext cx="6067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SMS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7848609" y="4478197"/>
            <a:ext cx="13868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Pop Up on Internet 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8229600" y="5334018"/>
            <a:ext cx="6934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IVR Call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7315200" y="6248409"/>
            <a:ext cx="12135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Electronic Road Signage</a:t>
            </a:r>
          </a:p>
        </p:txBody>
      </p:sp>
      <p:grpSp>
        <p:nvGrpSpPr>
          <p:cNvPr id="4" name="Group 91"/>
          <p:cNvGrpSpPr/>
          <p:nvPr/>
        </p:nvGrpSpPr>
        <p:grpSpPr>
          <a:xfrm>
            <a:off x="2362200" y="4114800"/>
            <a:ext cx="3616914" cy="2133606"/>
            <a:chOff x="2915816" y="4437111"/>
            <a:chExt cx="3938736" cy="1954817"/>
          </a:xfrm>
        </p:grpSpPr>
        <p:grpSp>
          <p:nvGrpSpPr>
            <p:cNvPr id="5" name="Group 56"/>
            <p:cNvGrpSpPr/>
            <p:nvPr/>
          </p:nvGrpSpPr>
          <p:grpSpPr>
            <a:xfrm>
              <a:off x="2915816" y="4437111"/>
              <a:ext cx="3938736" cy="1954817"/>
              <a:chOff x="3153544" y="4437111"/>
              <a:chExt cx="3938736" cy="1954817"/>
            </a:xfrm>
          </p:grpSpPr>
          <p:sp>
            <p:nvSpPr>
              <p:cNvPr id="46" name="Rounded Rectangle 45"/>
              <p:cNvSpPr/>
              <p:nvPr/>
            </p:nvSpPr>
            <p:spPr>
              <a:xfrm>
                <a:off x="3153544" y="4437111"/>
                <a:ext cx="3938736" cy="1954817"/>
              </a:xfrm>
              <a:prstGeom prst="round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3415314" y="4619907"/>
                <a:ext cx="3460941" cy="1181468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3361928" y="4619907"/>
                <a:ext cx="3581400" cy="2396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Integrated CAP –Early Warning Platform</a:t>
                </a:r>
                <a:endParaRPr kumimoji="0" lang="en-IN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3563888" y="4927684"/>
                <a:ext cx="864096" cy="360040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Collection</a:t>
                </a:r>
                <a:endParaRPr kumimoji="0" lang="en-IN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4577696" y="4927684"/>
                <a:ext cx="864096" cy="360040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Process</a:t>
                </a:r>
                <a:endParaRPr kumimoji="0" lang="en-IN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5652120" y="4906340"/>
                <a:ext cx="1080120" cy="360040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Transmission</a:t>
                </a:r>
                <a:endParaRPr kumimoji="0" lang="en-IN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3564632" y="5354960"/>
                <a:ext cx="864096" cy="360040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Store</a:t>
                </a:r>
                <a:endParaRPr kumimoji="0" lang="en-IN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4581128" y="5373216"/>
                <a:ext cx="864096" cy="360040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Control</a:t>
                </a:r>
                <a:endParaRPr kumimoji="0" lang="en-IN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3438128" y="5867400"/>
                <a:ext cx="1651992" cy="432048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Project Management System</a:t>
                </a:r>
                <a:endParaRPr kumimoji="0" lang="en-IN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55" name="Rectangle 54"/>
            <p:cNvSpPr/>
            <p:nvPr/>
          </p:nvSpPr>
          <p:spPr>
            <a:xfrm>
              <a:off x="5410200" y="5334000"/>
              <a:ext cx="1080120" cy="36004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Monitor</a:t>
              </a:r>
              <a:endParaRPr kumimoji="0" lang="en-IN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4953000" y="5867400"/>
              <a:ext cx="1651992" cy="432048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Network Management System</a:t>
              </a:r>
              <a:endParaRPr kumimoji="0" lang="en-IN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2" name="Group 84"/>
          <p:cNvGrpSpPr/>
          <p:nvPr/>
        </p:nvGrpSpPr>
        <p:grpSpPr>
          <a:xfrm>
            <a:off x="6248409" y="2514618"/>
            <a:ext cx="783017" cy="575801"/>
            <a:chOff x="6782721" y="2589278"/>
            <a:chExt cx="2437552" cy="959371"/>
          </a:xfrm>
        </p:grpSpPr>
        <p:pic>
          <p:nvPicPr>
            <p:cNvPr id="86" name="Picture 85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2721" y="2667000"/>
              <a:ext cx="868202" cy="868202"/>
            </a:xfrm>
            <a:prstGeom prst="rect">
              <a:avLst/>
            </a:prstGeom>
          </p:spPr>
        </p:pic>
        <p:pic>
          <p:nvPicPr>
            <p:cNvPr id="87" name="Picture 86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73335" y="2589278"/>
              <a:ext cx="959371" cy="959371"/>
            </a:xfrm>
            <a:prstGeom prst="rect">
              <a:avLst/>
            </a:prstGeom>
          </p:spPr>
        </p:pic>
        <p:pic>
          <p:nvPicPr>
            <p:cNvPr id="88" name="Picture 87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10600" y="2743127"/>
              <a:ext cx="609673" cy="609673"/>
            </a:xfrm>
            <a:prstGeom prst="rect">
              <a:avLst/>
            </a:prstGeom>
          </p:spPr>
        </p:pic>
      </p:grpSp>
      <p:pic>
        <p:nvPicPr>
          <p:cNvPr id="89" name="Picture 8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283" y="2362200"/>
            <a:ext cx="674663" cy="609600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5486418"/>
            <a:ext cx="857266" cy="762013"/>
          </a:xfrm>
          <a:prstGeom prst="rect">
            <a:avLst/>
          </a:prstGeom>
        </p:spPr>
      </p:pic>
      <p:sp>
        <p:nvSpPr>
          <p:cNvPr id="93" name="TextBox 92"/>
          <p:cNvSpPr txBox="1"/>
          <p:nvPr/>
        </p:nvSpPr>
        <p:spPr>
          <a:xfrm>
            <a:off x="6400802" y="3124218"/>
            <a:ext cx="7801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TV News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8103852" y="2895618"/>
            <a:ext cx="10401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Social Media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5943601" y="6248400"/>
            <a:ext cx="1646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Electronic Siren / Railway Announcement System</a:t>
            </a:r>
          </a:p>
        </p:txBody>
      </p:sp>
      <p:pic>
        <p:nvPicPr>
          <p:cNvPr id="75" name="Content Placeholder 4">
            <a:extLst>
              <a:ext uri="{FF2B5EF4-FFF2-40B4-BE49-F238E27FC236}">
                <a16:creationId xmlns:a16="http://schemas.microsoft.com/office/drawing/2014/main" id="{2CB02089-9158-42B1-A49B-F27ED495EFE7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9" y="152402"/>
            <a:ext cx="328687" cy="569687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FE702313-230D-4ECF-B002-672E7E521111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0117" y="151628"/>
            <a:ext cx="355280" cy="686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9097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98260" y="76200"/>
            <a:ext cx="7901291" cy="835496"/>
          </a:xfrm>
        </p:spPr>
        <p:txBody>
          <a:bodyPr>
            <a:noAutofit/>
          </a:bodyPr>
          <a:lstStyle/>
          <a:p>
            <a:pPr algn="ctr"/>
            <a:r>
              <a:rPr lang="en-IN" sz="2800" b="1" dirty="0">
                <a:latin typeface="Candara" panose="020E0502030303020204" pitchFamily="34" charset="0"/>
              </a:rPr>
              <a:t>India’s Integrated Disaster Early Warning Platform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CB02089-9158-42B1-A49B-F27ED495EF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9" y="152402"/>
            <a:ext cx="328687" cy="5696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E702313-230D-4ECF-B002-672E7E5211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0117" y="151628"/>
            <a:ext cx="355280" cy="686573"/>
          </a:xfrm>
          <a:prstGeom prst="rect">
            <a:avLst/>
          </a:prstGeom>
        </p:spPr>
      </p:pic>
      <p:pic>
        <p:nvPicPr>
          <p:cNvPr id="8" name="Picture 7" descr="des_medi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2" y="1219200"/>
            <a:ext cx="8689761" cy="419099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98260" y="76200"/>
            <a:ext cx="7901291" cy="835496"/>
          </a:xfrm>
        </p:spPr>
        <p:txBody>
          <a:bodyPr>
            <a:noAutofit/>
          </a:bodyPr>
          <a:lstStyle/>
          <a:p>
            <a:pPr algn="ctr"/>
            <a:r>
              <a:rPr lang="en-IN" sz="2800" b="1" dirty="0">
                <a:latin typeface="Candara" panose="020E0502030303020204" pitchFamily="34" charset="0"/>
              </a:rPr>
              <a:t>India’s Integrated Disaster Early Warning Platform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CB02089-9158-42B1-A49B-F27ED495EF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9" y="152402"/>
            <a:ext cx="328687" cy="5696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E702313-230D-4ECF-B002-672E7E5211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0117" y="151628"/>
            <a:ext cx="355280" cy="686573"/>
          </a:xfrm>
          <a:prstGeom prst="rect">
            <a:avLst/>
          </a:prstGeom>
        </p:spPr>
      </p:pic>
      <p:pic>
        <p:nvPicPr>
          <p:cNvPr id="8" name="Picture 7" descr="des_medi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2" y="1239567"/>
            <a:ext cx="8689761" cy="415026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66932" y="151628"/>
            <a:ext cx="7901291" cy="835496"/>
          </a:xfrm>
        </p:spPr>
        <p:txBody>
          <a:bodyPr>
            <a:noAutofit/>
          </a:bodyPr>
          <a:lstStyle/>
          <a:p>
            <a:pPr algn="ctr"/>
            <a:r>
              <a:rPr lang="en-IN" sz="2800" b="1" dirty="0">
                <a:latin typeface="Candara" panose="020E0502030303020204" pitchFamily="34" charset="0"/>
              </a:rPr>
              <a:t>India’s Integrated Disaster Early Warning Platform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CB02089-9158-42B1-A49B-F27ED495EF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9" y="152402"/>
            <a:ext cx="328687" cy="5696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E702313-230D-4ECF-B002-672E7E5211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0117" y="151628"/>
            <a:ext cx="355280" cy="686573"/>
          </a:xfrm>
          <a:prstGeom prst="rect">
            <a:avLst/>
          </a:prstGeom>
        </p:spPr>
      </p:pic>
      <p:pic>
        <p:nvPicPr>
          <p:cNvPr id="8" name="Picture 7" descr="des_medi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212" y="1239567"/>
            <a:ext cx="8464940" cy="415026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98260" y="76200"/>
            <a:ext cx="7901291" cy="835496"/>
          </a:xfrm>
        </p:spPr>
        <p:txBody>
          <a:bodyPr>
            <a:noAutofit/>
          </a:bodyPr>
          <a:lstStyle/>
          <a:p>
            <a:pPr algn="ctr"/>
            <a:r>
              <a:rPr lang="en-IN" sz="2800" b="1" dirty="0">
                <a:latin typeface="Candara" panose="020E0502030303020204" pitchFamily="34" charset="0"/>
              </a:rPr>
              <a:t>India’s Integrated Disaster Early Warning Platform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CB02089-9158-42B1-A49B-F27ED495EF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9" y="152402"/>
            <a:ext cx="328687" cy="5696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E702313-230D-4ECF-B002-672E7E5211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0117" y="151628"/>
            <a:ext cx="355280" cy="686573"/>
          </a:xfrm>
          <a:prstGeom prst="rect">
            <a:avLst/>
          </a:prstGeom>
        </p:spPr>
      </p:pic>
      <p:pic>
        <p:nvPicPr>
          <p:cNvPr id="8" name="Picture 7" descr="des_medi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109" y="1143000"/>
            <a:ext cx="8644302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1354" y="151628"/>
            <a:ext cx="7901291" cy="835496"/>
          </a:xfrm>
        </p:spPr>
        <p:txBody>
          <a:bodyPr>
            <a:noAutofit/>
          </a:bodyPr>
          <a:lstStyle/>
          <a:p>
            <a:pPr algn="ctr"/>
            <a:r>
              <a:rPr lang="en-IN" sz="2800" b="1" dirty="0">
                <a:latin typeface="Candara" panose="020E0502030303020204" pitchFamily="34" charset="0"/>
              </a:rPr>
              <a:t>Real Time Feedback or Incident Reporting by the Community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CB02089-9158-42B1-A49B-F27ED495EF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9" y="152402"/>
            <a:ext cx="328687" cy="5696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E702313-230D-4ECF-B002-672E7E5211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0117" y="151628"/>
            <a:ext cx="355280" cy="686573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492134803"/>
              </p:ext>
            </p:extLst>
          </p:nvPr>
        </p:nvGraphicFramePr>
        <p:xfrm>
          <a:off x="2057400" y="1828800"/>
          <a:ext cx="5562600" cy="363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98260" y="76200"/>
            <a:ext cx="7901291" cy="835496"/>
          </a:xfrm>
        </p:spPr>
        <p:txBody>
          <a:bodyPr>
            <a:noAutofit/>
          </a:bodyPr>
          <a:lstStyle/>
          <a:p>
            <a:pPr algn="ctr"/>
            <a:r>
              <a:rPr lang="en-IN" sz="3600" b="1" dirty="0">
                <a:latin typeface="Candara" panose="020E0502030303020204" pitchFamily="34" charset="0"/>
              </a:rPr>
              <a:t>Hazard Specific Operating Procedure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CB02089-9158-42B1-A49B-F27ED495EF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9" y="152402"/>
            <a:ext cx="328687" cy="5696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E702313-230D-4ECF-B002-672E7E5211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0117" y="151628"/>
            <a:ext cx="355280" cy="686573"/>
          </a:xfrm>
          <a:prstGeom prst="rect">
            <a:avLst/>
          </a:prstGeom>
        </p:spPr>
      </p:pic>
      <p:sp>
        <p:nvSpPr>
          <p:cNvPr id="8" name="Cloud 7"/>
          <p:cNvSpPr/>
          <p:nvPr/>
        </p:nvSpPr>
        <p:spPr>
          <a:xfrm>
            <a:off x="76200" y="2438400"/>
            <a:ext cx="1295400" cy="914400"/>
          </a:xfrm>
          <a:prstGeom prst="cloud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Warning</a:t>
            </a:r>
          </a:p>
        </p:txBody>
      </p:sp>
      <p:pic>
        <p:nvPicPr>
          <p:cNvPr id="9" name="Picture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52600" y="2286000"/>
            <a:ext cx="1600200" cy="1219200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>
            <a:off x="1447800" y="2819404"/>
            <a:ext cx="259644" cy="176645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228600" y="3505200"/>
            <a:ext cx="129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By Forecasting Agencies</a:t>
            </a:r>
          </a:p>
        </p:txBody>
      </p:sp>
      <p:sp>
        <p:nvSpPr>
          <p:cNvPr id="22" name="Diamond 21"/>
          <p:cNvSpPr/>
          <p:nvPr/>
        </p:nvSpPr>
        <p:spPr>
          <a:xfrm>
            <a:off x="3733800" y="2362200"/>
            <a:ext cx="1295400" cy="106680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High Lead Time</a:t>
            </a:r>
          </a:p>
        </p:txBody>
      </p:sp>
      <p:sp>
        <p:nvSpPr>
          <p:cNvPr id="23" name="Right Arrow 22"/>
          <p:cNvSpPr/>
          <p:nvPr/>
        </p:nvSpPr>
        <p:spPr>
          <a:xfrm>
            <a:off x="3429000" y="2819404"/>
            <a:ext cx="259644" cy="176645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>
            <a:off x="5105400" y="2819404"/>
            <a:ext cx="259644" cy="176645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 rot="5400000">
            <a:off x="4277655" y="3546704"/>
            <a:ext cx="259644" cy="176645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3962400" y="3352804"/>
            <a:ext cx="4106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AR CENA" pitchFamily="2" charset="0"/>
              </a:rPr>
              <a:t>Yes</a:t>
            </a:r>
            <a:endParaRPr lang="en-US" b="1" dirty="0">
              <a:latin typeface="AR CENA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953000" y="2438404"/>
            <a:ext cx="3513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AR CENA" pitchFamily="2" charset="0"/>
              </a:rPr>
              <a:t>No</a:t>
            </a:r>
            <a:endParaRPr lang="en-US" b="1" dirty="0">
              <a:latin typeface="AR CENA" pitchFamily="2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5379156" y="2667000"/>
            <a:ext cx="1097844" cy="45720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Disseminate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3688644" y="3809999"/>
            <a:ext cx="1520354" cy="786253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Disaster Management Authorities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6934200" y="3733800"/>
            <a:ext cx="1538460" cy="1893332"/>
            <a:chOff x="7239000" y="1676400"/>
            <a:chExt cx="1538460" cy="1893332"/>
          </a:xfrm>
        </p:grpSpPr>
        <p:sp>
          <p:nvSpPr>
            <p:cNvPr id="18" name="TextBox 17"/>
            <p:cNvSpPr txBox="1"/>
            <p:nvPr/>
          </p:nvSpPr>
          <p:spPr>
            <a:xfrm>
              <a:off x="7239000" y="1676400"/>
              <a:ext cx="13227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  <a:latin typeface="AR CENA" pitchFamily="2" charset="0"/>
                </a:rPr>
                <a:t>Cell Broadcast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315200" y="3200400"/>
              <a:ext cx="14622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  <a:latin typeface="AR CENA" pitchFamily="2" charset="0"/>
                </a:rPr>
                <a:t>App Notification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315200" y="1981200"/>
              <a:ext cx="6158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  <a:latin typeface="AR CENA" pitchFamily="2" charset="0"/>
                </a:rPr>
                <a:t>Radio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315200" y="2286000"/>
              <a:ext cx="9797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  <a:latin typeface="AR CENA" pitchFamily="2" charset="0"/>
                </a:rPr>
                <a:t>Television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315200" y="2590800"/>
              <a:ext cx="6094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  <a:latin typeface="AR CENA" pitchFamily="2" charset="0"/>
                </a:rPr>
                <a:t>Siren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7315200" y="2907268"/>
              <a:ext cx="13292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  <a:latin typeface="AR CENA" pitchFamily="2" charset="0"/>
                </a:rPr>
                <a:t>Internet users</a:t>
              </a:r>
            </a:p>
          </p:txBody>
        </p:sp>
      </p:grpSp>
      <p:sp>
        <p:nvSpPr>
          <p:cNvPr id="35" name="Diamond 34"/>
          <p:cNvSpPr/>
          <p:nvPr/>
        </p:nvSpPr>
        <p:spPr>
          <a:xfrm>
            <a:off x="6781800" y="2362200"/>
            <a:ext cx="1143000" cy="99060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Large Area</a:t>
            </a:r>
          </a:p>
        </p:txBody>
      </p:sp>
      <p:sp>
        <p:nvSpPr>
          <p:cNvPr id="36" name="Right Arrow 35"/>
          <p:cNvSpPr/>
          <p:nvPr/>
        </p:nvSpPr>
        <p:spPr>
          <a:xfrm>
            <a:off x="7924800" y="2743204"/>
            <a:ext cx="259644" cy="176645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ight Arrow 36"/>
          <p:cNvSpPr/>
          <p:nvPr/>
        </p:nvSpPr>
        <p:spPr>
          <a:xfrm rot="5400000">
            <a:off x="7249455" y="3394304"/>
            <a:ext cx="259644" cy="176645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6781800" y="3429003"/>
            <a:ext cx="4106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AR CENA" pitchFamily="2" charset="0"/>
              </a:rPr>
              <a:t>Yes</a:t>
            </a:r>
            <a:endParaRPr lang="en-US" b="1" dirty="0">
              <a:latin typeface="AR CENA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924800" y="2438404"/>
            <a:ext cx="3513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AR CENA" pitchFamily="2" charset="0"/>
              </a:rPr>
              <a:t>No</a:t>
            </a:r>
            <a:endParaRPr lang="en-US" b="1" dirty="0">
              <a:latin typeface="AR CENA" pitchFamily="2" charset="0"/>
            </a:endParaRPr>
          </a:p>
        </p:txBody>
      </p:sp>
      <p:sp>
        <p:nvSpPr>
          <p:cNvPr id="40" name="Right Arrow 39"/>
          <p:cNvSpPr/>
          <p:nvPr/>
        </p:nvSpPr>
        <p:spPr>
          <a:xfrm>
            <a:off x="6522156" y="2819404"/>
            <a:ext cx="259644" cy="176645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8229602" y="2590804"/>
            <a:ext cx="6639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  <a:latin typeface="AR CENA" pitchFamily="2" charset="0"/>
              </a:rPr>
              <a:t>All </a:t>
            </a:r>
          </a:p>
          <a:p>
            <a:pPr algn="ctr"/>
            <a:r>
              <a:rPr lang="en-US" dirty="0">
                <a:solidFill>
                  <a:srgbClr val="C00000"/>
                </a:solidFill>
                <a:latin typeface="AR CENA" pitchFamily="2" charset="0"/>
              </a:rPr>
              <a:t>Media</a:t>
            </a:r>
          </a:p>
        </p:txBody>
      </p:sp>
      <p:sp>
        <p:nvSpPr>
          <p:cNvPr id="42" name="Right Arrow 41"/>
          <p:cNvSpPr/>
          <p:nvPr/>
        </p:nvSpPr>
        <p:spPr>
          <a:xfrm rot="5400000">
            <a:off x="4301900" y="4765904"/>
            <a:ext cx="259644" cy="176645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3351314" y="5029204"/>
            <a:ext cx="23342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Media Selection based </a:t>
            </a:r>
          </a:p>
          <a:p>
            <a:pPr algn="ctr"/>
            <a:r>
              <a:rPr lang="en-US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upon best fit case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98260" y="76200"/>
            <a:ext cx="7901291" cy="835496"/>
          </a:xfrm>
        </p:spPr>
        <p:txBody>
          <a:bodyPr>
            <a:noAutofit/>
          </a:bodyPr>
          <a:lstStyle/>
          <a:p>
            <a:pPr algn="ctr"/>
            <a:r>
              <a:rPr lang="en-IN" sz="3200" b="1" dirty="0">
                <a:latin typeface="Candara" panose="020E0502030303020204" pitchFamily="34" charset="0"/>
              </a:rPr>
              <a:t>Dedicated Channel for First Responders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CB02089-9158-42B1-A49B-F27ED495EF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9" y="152402"/>
            <a:ext cx="328687" cy="5696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E702313-230D-4ECF-B002-672E7E5211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0117" y="151628"/>
            <a:ext cx="355280" cy="686573"/>
          </a:xfrm>
          <a:prstGeom prst="rect">
            <a:avLst/>
          </a:prstGeom>
        </p:spPr>
      </p:pic>
      <p:sp>
        <p:nvSpPr>
          <p:cNvPr id="8" name="Cloud 7"/>
          <p:cNvSpPr/>
          <p:nvPr/>
        </p:nvSpPr>
        <p:spPr>
          <a:xfrm>
            <a:off x="838200" y="2286000"/>
            <a:ext cx="1752600" cy="10668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Warning</a:t>
            </a:r>
          </a:p>
        </p:txBody>
      </p:sp>
      <p:pic>
        <p:nvPicPr>
          <p:cNvPr id="9" name="Picture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00400" y="2133600"/>
            <a:ext cx="2057400" cy="1676400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>
            <a:off x="2819400" y="2667000"/>
            <a:ext cx="304800" cy="22860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5791200" y="1981200"/>
            <a:ext cx="304800" cy="22860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5791200" y="2438400"/>
            <a:ext cx="304800" cy="22860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5791200" y="2907268"/>
            <a:ext cx="304800" cy="22860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5791200" y="3440668"/>
            <a:ext cx="304800" cy="22860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284609" y="1828800"/>
            <a:ext cx="1640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AR CENA" pitchFamily="2" charset="0"/>
              </a:rPr>
              <a:t>High Priority SMS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324602" y="2297668"/>
            <a:ext cx="681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AR CENA" pitchFamily="2" charset="0"/>
              </a:rPr>
              <a:t>E-mail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324602" y="2831068"/>
            <a:ext cx="982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AR CENA" pitchFamily="2" charset="0"/>
              </a:rPr>
              <a:t>WhatsApp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324600" y="3364468"/>
            <a:ext cx="1463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AR CENA" pitchFamily="2" charset="0"/>
              </a:rPr>
              <a:t>App Notification</a:t>
            </a:r>
          </a:p>
        </p:txBody>
      </p:sp>
      <p:sp>
        <p:nvSpPr>
          <p:cNvPr id="20" name="Rounded Rectangular Callout 19"/>
          <p:cNvSpPr/>
          <p:nvPr/>
        </p:nvSpPr>
        <p:spPr>
          <a:xfrm>
            <a:off x="3810000" y="1371600"/>
            <a:ext cx="1371600" cy="609600"/>
          </a:xfrm>
          <a:prstGeom prst="wedgeRoundRectCallout">
            <a:avLst>
              <a:gd name="adj1" fmla="val 19598"/>
              <a:gd name="adj2" fmla="val 110613"/>
              <a:gd name="adj3" fmla="val 16667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Location based filtering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98260" y="76200"/>
            <a:ext cx="7901291" cy="835496"/>
          </a:xfrm>
        </p:spPr>
        <p:txBody>
          <a:bodyPr>
            <a:noAutofit/>
          </a:bodyPr>
          <a:lstStyle/>
          <a:p>
            <a:pPr algn="ctr"/>
            <a:r>
              <a:rPr lang="en-IN" b="1" dirty="0">
                <a:latin typeface="Candara" panose="020E0502030303020204" pitchFamily="34" charset="0"/>
              </a:rPr>
              <a:t>India’s IDEWP- Quick Facts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CB02089-9158-42B1-A49B-F27ED495EF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9" y="152402"/>
            <a:ext cx="328687" cy="5696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E702313-230D-4ECF-B002-672E7E5211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0117" y="151628"/>
            <a:ext cx="355280" cy="6865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800" y="1143009"/>
            <a:ext cx="86106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 India’s </a:t>
            </a:r>
            <a:r>
              <a:rPr lang="en-US" b="1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Common Alert Protocol compliant Integrated Disaster Platform 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is in use by Disaster management authorities.</a:t>
            </a:r>
          </a:p>
          <a:p>
            <a:pPr>
              <a:buFont typeface="Arial" pitchFamily="34" charset="0"/>
              <a:buChar char="•"/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b="1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All Mobile Operators 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of India has been integrated with the platform  and are in use for warning dissemination via </a:t>
            </a:r>
            <a:r>
              <a:rPr lang="en-US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SMS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</a:p>
          <a:p>
            <a:pPr>
              <a:buFont typeface="Arial" pitchFamily="34" charset="0"/>
              <a:buChar char="•"/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Most Mobile Operators of India has been integrated with the platform for </a:t>
            </a:r>
            <a:r>
              <a:rPr lang="en-US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cell broadcasting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Now, </a:t>
            </a:r>
            <a:r>
              <a:rPr lang="en-US" b="1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Location based Social Media feeds 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can also be generated to ensure more penetration.</a:t>
            </a:r>
          </a:p>
          <a:p>
            <a:pPr>
              <a:buFont typeface="Arial" pitchFamily="34" charset="0"/>
              <a:buChar char="•"/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b="1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All India Radio 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is now on board. Successfully integration  testing completed in this year, Country wide roll out is in process. </a:t>
            </a:r>
          </a:p>
          <a:p>
            <a:pPr>
              <a:buFont typeface="Arial" pitchFamily="34" charset="0"/>
              <a:buChar char="•"/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b="1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65 % of the population 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has been covered in regional languages with </a:t>
            </a:r>
            <a:r>
              <a:rPr lang="en-US" b="1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Hindi, Tamil, Malayalam 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language support.</a:t>
            </a:r>
          </a:p>
          <a:p>
            <a:pPr>
              <a:buFont typeface="Arial" pitchFamily="34" charset="0"/>
              <a:buChar char="•"/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CAP implementation </a:t>
            </a:r>
            <a:r>
              <a:rPr lang="en-US" b="1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 Indian Meteorological Department (IMD) 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centres located across the country is in process.</a:t>
            </a:r>
          </a:p>
          <a:p>
            <a:pPr>
              <a:buFont typeface="Arial" pitchFamily="34" charset="0"/>
              <a:buChar char="•"/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Alert disseminations  through </a:t>
            </a:r>
            <a:r>
              <a:rPr lang="en-US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Television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is at advance stage.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7772400" cy="7159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b="1" dirty="0">
                <a:latin typeface="Candara" panose="020E0502030303020204" pitchFamily="34" charset="0"/>
                <a:cs typeface="Calibri Light" panose="020F0302020204030204" pitchFamily="34" charset="0"/>
              </a:rPr>
              <a:t>Our Journey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397787946"/>
              </p:ext>
            </p:extLst>
          </p:nvPr>
        </p:nvGraphicFramePr>
        <p:xfrm>
          <a:off x="152400" y="838200"/>
          <a:ext cx="86868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5D28EB5C-048B-4BC7-9A1C-0FE618979F1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94" y="184483"/>
            <a:ext cx="328687" cy="5013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314F1C5-E26F-49C8-A5BD-AACDB3CB393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5252" y="211450"/>
            <a:ext cx="355280" cy="550551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28E4C-D6CF-4264-B754-7EB2E5E51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822" y="563439"/>
            <a:ext cx="8001000" cy="538264"/>
          </a:xfrm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3200" b="1" dirty="0">
                <a:latin typeface="Candara" panose="020E0502030303020204" pitchFamily="34" charset="0"/>
              </a:rPr>
              <a:t>Use of CAP Platform in Shri Amarnath Yatra, 2018 &amp; 2019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4E0ABC-751C-4CE9-A069-DA581517CC02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990600"/>
            <a:ext cx="5007312" cy="2893974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Amarnath Yatra first test case of CAP Platform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260,000 People participated in pilgrimage for more than 40 days in 2018, it is one of the Holiest Pilgrimage of India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Casualties due to Tough Terrain and Extreme Weather Condition</a:t>
            </a:r>
            <a:endParaRPr lang="en-US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59F06B73-AC22-452F-B74B-D0096179C9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35" y="116113"/>
            <a:ext cx="328687" cy="6458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624BA08-325A-4186-9CD7-31A053D842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0117" y="151627"/>
            <a:ext cx="355280" cy="74628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3E0F27C-39F2-4BC0-A913-D540AA5A2C3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4068" y="1186774"/>
            <a:ext cx="2820836" cy="246109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49436B6-C3BC-49DD-A17B-4F08819C34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389" y="3886016"/>
            <a:ext cx="2568103" cy="273244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CAC48FD-D3EF-4343-AEC3-AA277DC94D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532" y="3876192"/>
            <a:ext cx="3430675" cy="2690934"/>
          </a:xfrm>
          <a:prstGeom prst="rect">
            <a:avLst/>
          </a:prstGeom>
          <a:ln w="31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743312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81F6753-49B6-4730-A5A1-348E74DF72D3}"/>
              </a:ext>
            </a:extLst>
          </p:cNvPr>
          <p:cNvSpPr txBox="1"/>
          <p:nvPr/>
        </p:nvSpPr>
        <p:spPr>
          <a:xfrm>
            <a:off x="488409" y="1528906"/>
            <a:ext cx="7772400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More than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3 Million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SMSs has been disseminated  through C-DOT CAP Platform in difficult situations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21052" y="280421"/>
            <a:ext cx="7405535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defRPr/>
            </a:pPr>
            <a:r>
              <a:rPr lang="en-IN" sz="2800" b="1" dirty="0">
                <a:solidFill>
                  <a:schemeClr val="tx2"/>
                </a:solidFill>
                <a:latin typeface="Candara" panose="020E0502030303020204" pitchFamily="34" charset="0"/>
                <a:ea typeface="+mj-ea"/>
                <a:cs typeface="+mj-cs"/>
              </a:rPr>
              <a:t>CAP Platform used in Early Warning and Relief Operations during Kerala Flood,2018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C91746F-E96B-4D1D-8A66-8AB512702A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6135" y="2909569"/>
            <a:ext cx="3379080" cy="225272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BCF10F2-6F53-47DD-9B97-A0BB2C9A83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809" y="4331497"/>
            <a:ext cx="3243373" cy="232595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8BF854D-E3C6-456E-9FF3-4C7B11C7CB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83624">
            <a:off x="560760" y="2862164"/>
            <a:ext cx="2642623" cy="234753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715A22F-AD85-44F5-B03C-1A9C58159B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234" y="4220450"/>
            <a:ext cx="2455172" cy="2325950"/>
          </a:xfrm>
          <a:prstGeom prst="rect">
            <a:avLst/>
          </a:prstGeom>
        </p:spPr>
      </p:pic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9B64F1F8-5B24-41B8-885F-500AFA42DA7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36" y="116115"/>
            <a:ext cx="328687" cy="64588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6CFACCF-2337-4F36-8C82-B2BF91D8888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0117" y="151628"/>
            <a:ext cx="355280" cy="686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8242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81F6753-49B6-4730-A5A1-348E74DF72D3}"/>
              </a:ext>
            </a:extLst>
          </p:cNvPr>
          <p:cNvSpPr txBox="1"/>
          <p:nvPr/>
        </p:nvSpPr>
        <p:spPr>
          <a:xfrm>
            <a:off x="533400" y="1371600"/>
            <a:ext cx="7772400" cy="18097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More than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0.25 Million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SMSs has been disseminated  through C-DOT CAP Platform to warn people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 of Coastal Odisha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280421"/>
            <a:ext cx="8045587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en-IN" sz="2800" b="1" dirty="0">
                <a:solidFill>
                  <a:schemeClr val="tx2"/>
                </a:solidFill>
                <a:latin typeface="Candara" panose="020E0502030303020204" pitchFamily="34" charset="0"/>
                <a:ea typeface="+mj-ea"/>
                <a:cs typeface="+mj-cs"/>
              </a:rPr>
              <a:t>CAP Platform used in Early Warning for Cyclone Fani, 2019</a:t>
            </a:r>
          </a:p>
        </p:txBody>
      </p:sp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9B64F1F8-5B24-41B8-885F-500AFA42DA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36" y="116115"/>
            <a:ext cx="328687" cy="64588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6CFACCF-2337-4F36-8C82-B2BF91D888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0117" y="151628"/>
            <a:ext cx="355280" cy="686573"/>
          </a:xfrm>
          <a:prstGeom prst="rect">
            <a:avLst/>
          </a:prstGeom>
        </p:spPr>
      </p:pic>
      <p:pic>
        <p:nvPicPr>
          <p:cNvPr id="11" name="Picture 10" descr="2019_5_img03_May_2019_PTI5_3_2019_000146B_0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6400" y="4648200"/>
            <a:ext cx="3387644" cy="1905000"/>
          </a:xfrm>
          <a:prstGeom prst="rect">
            <a:avLst/>
          </a:prstGeom>
        </p:spPr>
      </p:pic>
      <p:pic>
        <p:nvPicPr>
          <p:cNvPr id="12" name="Picture 11" descr="Cyclone_Fani_PTI_1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2743200"/>
            <a:ext cx="3252138" cy="1828800"/>
          </a:xfrm>
          <a:prstGeom prst="rect">
            <a:avLst/>
          </a:prstGeom>
        </p:spPr>
      </p:pic>
      <p:pic>
        <p:nvPicPr>
          <p:cNvPr id="13" name="Picture 12" descr="cyclone-fani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96000" y="4648200"/>
            <a:ext cx="2667000" cy="1776984"/>
          </a:xfrm>
          <a:prstGeom prst="rect">
            <a:avLst/>
          </a:prstGeom>
        </p:spPr>
      </p:pic>
      <p:pic>
        <p:nvPicPr>
          <p:cNvPr id="14" name="Picture 13" descr="cyclone-fani-at-vishakhapatnam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43400" y="2743200"/>
            <a:ext cx="3137600" cy="1806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8242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4C99E-D378-4E42-BCFE-C02D95B7D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1000"/>
            <a:ext cx="8305800" cy="581396"/>
          </a:xfrm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IN" sz="3600" b="1" dirty="0">
                <a:latin typeface="Candara" panose="020E0502030303020204" pitchFamily="34" charset="0"/>
              </a:rPr>
              <a:t>IDEWP- </a:t>
            </a:r>
            <a:r>
              <a:rPr lang="en-US" sz="3600" b="1" dirty="0">
                <a:latin typeface="Candara" panose="020E0502030303020204" pitchFamily="34" charset="0"/>
              </a:rPr>
              <a:t>Implementation impediments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42DA09-9399-4953-834D-7C33595F039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81000" y="1199753"/>
            <a:ext cx="8305800" cy="4313853"/>
          </a:xfrm>
        </p:spPr>
        <p:txBody>
          <a:bodyPr>
            <a:normAutofit fontScale="70000" lnSpcReduction="20000"/>
          </a:bodyPr>
          <a:lstStyle/>
          <a:p>
            <a:pPr marL="0">
              <a:lnSpc>
                <a:spcPct val="150000"/>
              </a:lnSpc>
              <a:buFont typeface="Arial" pitchFamily="34" charset="0"/>
              <a:buChar char="•"/>
            </a:pPr>
            <a:r>
              <a:rPr lang="en-US" b="1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Real time extraction </a:t>
            </a:r>
            <a:r>
              <a:rPr lang="en-US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of mobile number in the selected area by analyzing </a:t>
            </a:r>
            <a:r>
              <a:rPr lang="en-US" b="1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large set of VLR</a:t>
            </a:r>
            <a:r>
              <a:rPr lang="en-US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pPr marL="0">
              <a:lnSpc>
                <a:spcPct val="150000"/>
              </a:lnSpc>
              <a:buFont typeface="Arial" pitchFamily="34" charset="0"/>
              <a:buChar char="•"/>
            </a:pPr>
            <a:r>
              <a:rPr lang="en-US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Ensuring </a:t>
            </a:r>
            <a:r>
              <a:rPr lang="en-US" b="1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Quality of Service </a:t>
            </a:r>
            <a:r>
              <a:rPr lang="en-US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(QoS) in SMS dissemination in large area.</a:t>
            </a:r>
          </a:p>
          <a:p>
            <a:pPr marL="0">
              <a:lnSpc>
                <a:spcPct val="150000"/>
              </a:lnSpc>
              <a:buFont typeface="Arial" pitchFamily="34" charset="0"/>
              <a:buChar char="•"/>
            </a:pPr>
            <a:r>
              <a:rPr lang="en-US" b="1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Trade off </a:t>
            </a:r>
            <a:r>
              <a:rPr lang="en-US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between </a:t>
            </a:r>
            <a:r>
              <a:rPr lang="en-US" b="1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Tele-Density</a:t>
            </a:r>
            <a:r>
              <a:rPr lang="en-US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and </a:t>
            </a:r>
            <a:r>
              <a:rPr lang="en-US" b="1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SMS Dissemination Time</a:t>
            </a:r>
            <a:r>
              <a:rPr lang="en-US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pPr marL="0">
              <a:lnSpc>
                <a:spcPct val="150000"/>
              </a:lnSpc>
              <a:buFont typeface="Arial" pitchFamily="34" charset="0"/>
              <a:buChar char="•"/>
            </a:pPr>
            <a:r>
              <a:rPr lang="en-US" b="1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Smartphone penetration </a:t>
            </a:r>
            <a:r>
              <a:rPr lang="en-US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is </a:t>
            </a:r>
            <a:r>
              <a:rPr lang="en-US" b="1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limited</a:t>
            </a:r>
            <a:r>
              <a:rPr lang="en-US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to </a:t>
            </a:r>
            <a:r>
              <a:rPr lang="en-US" b="1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urban</a:t>
            </a:r>
            <a:r>
              <a:rPr lang="en-US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areas. </a:t>
            </a:r>
          </a:p>
          <a:p>
            <a:pPr marL="0">
              <a:lnSpc>
                <a:spcPct val="150000"/>
              </a:lnSpc>
              <a:buFont typeface="Arial" pitchFamily="34" charset="0"/>
              <a:buChar char="•"/>
            </a:pPr>
            <a:r>
              <a:rPr lang="en-US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All mobile handset </a:t>
            </a:r>
            <a:r>
              <a:rPr lang="en-US" b="1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doesn’t support Cell Broadcast </a:t>
            </a:r>
            <a:r>
              <a:rPr lang="en-US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and </a:t>
            </a:r>
            <a:r>
              <a:rPr lang="en-US" b="1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Limited size </a:t>
            </a:r>
            <a:r>
              <a:rPr lang="en-US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of single </a:t>
            </a:r>
            <a:r>
              <a:rPr lang="en-US" b="1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CB message</a:t>
            </a:r>
            <a:r>
              <a:rPr lang="en-US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pPr marL="0">
              <a:lnSpc>
                <a:spcPct val="150000"/>
              </a:lnSpc>
              <a:buFont typeface="Arial" pitchFamily="34" charset="0"/>
              <a:buChar char="•"/>
            </a:pPr>
            <a:r>
              <a:rPr lang="en-US" b="1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Large number </a:t>
            </a:r>
            <a:r>
              <a:rPr lang="en-US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of </a:t>
            </a:r>
            <a:r>
              <a:rPr lang="en-US" b="1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Government and Private Organizations </a:t>
            </a:r>
            <a:r>
              <a:rPr lang="en-US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need to be integrated with CAP Early Warning Platform</a:t>
            </a:r>
          </a:p>
          <a:p>
            <a:pPr marL="0">
              <a:lnSpc>
                <a:spcPct val="150000"/>
              </a:lnSpc>
              <a:buFont typeface="Arial" pitchFamily="34" charset="0"/>
              <a:buChar char="•"/>
            </a:pPr>
            <a:r>
              <a:rPr lang="en-US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Support for </a:t>
            </a:r>
            <a:r>
              <a:rPr lang="en-US" b="1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Legacy systems </a:t>
            </a:r>
            <a:r>
              <a:rPr lang="en-US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of Dissemination Media</a:t>
            </a:r>
          </a:p>
          <a:p>
            <a:pPr>
              <a:lnSpc>
                <a:spcPct val="150000"/>
              </a:lnSpc>
            </a:pPr>
            <a:endParaRPr lang="en-US" sz="2400" dirty="0">
              <a:latin typeface="Calibri" pitchFamily="34" charset="0"/>
            </a:endParaRP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C4E705C6-39B3-4768-B1B8-EEAA6ECEBA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37" y="116113"/>
            <a:ext cx="328687" cy="74502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3B9F9FA-F70A-4156-9AA5-19F293A484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0117" y="151631"/>
            <a:ext cx="355280" cy="74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7607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E5541-9462-4965-8007-A257F8DD3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2" y="2117451"/>
            <a:ext cx="5235919" cy="1861179"/>
          </a:xfrm>
        </p:spPr>
        <p:txBody>
          <a:bodyPr>
            <a:normAutofit fontScale="90000"/>
          </a:bodyPr>
          <a:lstStyle/>
          <a:p>
            <a:pPr algn="ctr"/>
            <a:r>
              <a:rPr lang="en-IN" sz="9600" b="1" dirty="0">
                <a:solidFill>
                  <a:schemeClr val="accent1">
                    <a:lumMod val="75000"/>
                  </a:schemeClr>
                </a:solidFill>
                <a:latin typeface="Candara" panose="020E0502030303020204" pitchFamily="34" charset="0"/>
              </a:rPr>
              <a:t>Thank You!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76BE9154-9EB2-4BB0-9222-2D9E3F3C24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43" y="116113"/>
            <a:ext cx="328687" cy="74502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8BD534F-71AE-431C-9A01-F257E484E1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0117" y="151643"/>
            <a:ext cx="355280" cy="74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890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64B2D6E1-7946-454D-92EC-C19A1A8735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11" y="152400"/>
            <a:ext cx="369265" cy="6281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8A34CD3-B696-418E-94E9-3E37F0F0154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2" y="169386"/>
            <a:ext cx="380997" cy="668817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76200" y="76200"/>
            <a:ext cx="7772400" cy="715962"/>
          </a:xfrm>
          <a:prstGeom prst="rect">
            <a:avLst/>
          </a:prstGeom>
        </p:spPr>
        <p:txBody>
          <a:bodyPr bIns="91440" anchor="b" anchorCtr="0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schemeClr val="tx2"/>
                </a:solidFill>
                <a:latin typeface="Candara" panose="020E0502030303020204" pitchFamily="34" charset="0"/>
                <a:ea typeface="+mj-ea"/>
                <a:cs typeface="Calibri Light" panose="020F0302020204030204" pitchFamily="34" charset="0"/>
              </a:rPr>
              <a:t>India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 CENA" pitchFamily="2" charset="0"/>
                <a:ea typeface="+mj-ea"/>
                <a:cs typeface="+mj-cs"/>
              </a:rPr>
              <a:t> </a:t>
            </a:r>
          </a:p>
        </p:txBody>
      </p:sp>
      <p:pic>
        <p:nvPicPr>
          <p:cNvPr id="11" name="Picture 10" descr="indi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4611" y="762000"/>
            <a:ext cx="4373933" cy="5125610"/>
          </a:xfrm>
          <a:prstGeom prst="rect">
            <a:avLst/>
          </a:prstGeom>
        </p:spPr>
      </p:pic>
      <p:pic>
        <p:nvPicPr>
          <p:cNvPr id="12" name="Picture 11" descr="populatio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800" y="978932"/>
            <a:ext cx="914400" cy="9144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28600" y="18288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167CD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1.3 Billion 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Population</a:t>
            </a:r>
            <a:endParaRPr lang="en-US" b="1" dirty="0">
              <a:solidFill>
                <a:srgbClr val="167CD8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4" name="Picture 13" descr="state.jpg"/>
          <p:cNvPicPr>
            <a:picLocks noChangeAspect="1"/>
          </p:cNvPicPr>
          <p:nvPr/>
        </p:nvPicPr>
        <p:blipFill>
          <a:blip r:embed="rId7"/>
          <a:srcRect l="12727" t="12727" r="16623" b="16623"/>
          <a:stretch>
            <a:fillRect/>
          </a:stretch>
        </p:blipFill>
        <p:spPr>
          <a:xfrm>
            <a:off x="7162800" y="914400"/>
            <a:ext cx="990600" cy="9906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781800" y="18288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167CD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29 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States &amp; </a:t>
            </a:r>
            <a:r>
              <a:rPr lang="en-US" b="1" dirty="0">
                <a:solidFill>
                  <a:srgbClr val="167CD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7 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UTs </a:t>
            </a:r>
            <a:endParaRPr lang="en-US" b="1" dirty="0">
              <a:solidFill>
                <a:srgbClr val="167CD8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6" name="Picture 15" descr="literac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2000" y="2362200"/>
            <a:ext cx="914400" cy="9144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04800" y="3276600"/>
            <a:ext cx="190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167CD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74.6 % 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Population</a:t>
            </a:r>
          </a:p>
          <a:p>
            <a:pPr algn="ctr"/>
            <a:r>
              <a:rPr lang="en-US" b="1" dirty="0">
                <a:solidFill>
                  <a:srgbClr val="167CD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80.9% 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Men </a:t>
            </a:r>
          </a:p>
          <a:p>
            <a:pPr algn="ctr"/>
            <a:r>
              <a:rPr lang="en-US" b="1" dirty="0">
                <a:solidFill>
                  <a:srgbClr val="167CD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64.60% 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Women</a:t>
            </a:r>
          </a:p>
        </p:txBody>
      </p:sp>
      <p:pic>
        <p:nvPicPr>
          <p:cNvPr id="18" name="Picture 17" descr="telecom subscriber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15211" y="2362222"/>
            <a:ext cx="919163" cy="91916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705600" y="32766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167CD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1.18 Billion 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Mobile Users</a:t>
            </a:r>
            <a:endParaRPr lang="en-US" b="1" dirty="0">
              <a:solidFill>
                <a:srgbClr val="167CD8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20" name="Picture 19" descr="internet user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62000" y="4267200"/>
            <a:ext cx="990600" cy="9906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52400" y="53340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167CD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636 Million 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Internet Users</a:t>
            </a:r>
            <a:endParaRPr lang="en-US" b="1" dirty="0">
              <a:solidFill>
                <a:srgbClr val="167CD8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22" name="Picture 21" descr="smart phpne user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391400" y="3962400"/>
            <a:ext cx="914400" cy="9144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553200" y="5029211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167CD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299 Million 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Smartphone Users</a:t>
            </a:r>
            <a:endParaRPr lang="en-US" b="1" dirty="0">
              <a:solidFill>
                <a:srgbClr val="167CD8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96610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64B2D6E1-7946-454D-92EC-C19A1A8735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2" y="152400"/>
            <a:ext cx="328687" cy="6281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8A34CD3-B696-418E-94E9-3E37F0F0154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0117" y="169386"/>
            <a:ext cx="355280" cy="668817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762000" y="152400"/>
            <a:ext cx="7772400" cy="715962"/>
          </a:xfrm>
          <a:prstGeom prst="rect">
            <a:avLst/>
          </a:prstGeom>
        </p:spPr>
        <p:txBody>
          <a:bodyPr bIns="91440" anchor="b" anchorCtr="0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chemeClr val="tx2"/>
                </a:solidFill>
                <a:latin typeface="Candara" panose="020E0502030303020204" pitchFamily="34" charset="0"/>
                <a:ea typeface="+mj-ea"/>
                <a:cs typeface="Calibri Light" panose="020F0302020204030204" pitchFamily="34" charset="0"/>
              </a:rPr>
              <a:t>Major Threats in India </a:t>
            </a:r>
          </a:p>
        </p:txBody>
      </p:sp>
      <p:pic>
        <p:nvPicPr>
          <p:cNvPr id="4098" name="Picture 2" descr="Image result for india disaster ma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14800" y="762000"/>
            <a:ext cx="4419600" cy="533651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52400" y="6172200"/>
            <a:ext cx="899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 </a:t>
            </a:r>
            <a:r>
              <a:rPr lang="en-US" b="1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2,405 lives 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have been reported to be lost during the </a:t>
            </a:r>
            <a:r>
              <a:rPr lang="en-US" b="1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financial year 2018-19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in the country due to Disaster.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4800" y="990600"/>
            <a:ext cx="35814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>
                <a:latin typeface="AR CENA" pitchFamily="2" charset="0"/>
              </a:rPr>
              <a:t> 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Out of </a:t>
            </a:r>
            <a:r>
              <a:rPr lang="en-US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36 States and Union Territories (UTs) 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in the country, </a:t>
            </a:r>
            <a:r>
              <a:rPr lang="en-US" b="1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27</a:t>
            </a:r>
            <a:r>
              <a:rPr lang="en-US" b="1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are </a:t>
            </a:r>
            <a:r>
              <a:rPr lang="en-US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disaster prone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</a:p>
          <a:p>
            <a:pPr>
              <a:buFont typeface="Arial" pitchFamily="34" charset="0"/>
              <a:buChar char="•"/>
            </a:pPr>
            <a:r>
              <a:rPr lang="en-US" b="1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58.6% 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landmass is prone to </a:t>
            </a:r>
            <a:r>
              <a:rPr lang="en-US" b="1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earthquakes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of moderate to very high intensity</a:t>
            </a:r>
          </a:p>
          <a:p>
            <a:pPr>
              <a:buFont typeface="Arial" pitchFamily="34" charset="0"/>
              <a:buChar char="•"/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 </a:t>
            </a:r>
            <a:r>
              <a:rPr lang="en-US" b="1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12%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land is prone to flood and river erosion; </a:t>
            </a:r>
          </a:p>
          <a:p>
            <a:pPr>
              <a:buFont typeface="Arial" pitchFamily="34" charset="0"/>
              <a:buChar char="•"/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Out of </a:t>
            </a:r>
            <a:r>
              <a:rPr lang="en-US" b="1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7,516 km 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coastline, </a:t>
            </a:r>
            <a:r>
              <a:rPr lang="en-US" b="1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5,700 km 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is prone to </a:t>
            </a:r>
            <a:r>
              <a:rPr lang="en-US" b="1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cyclones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and </a:t>
            </a:r>
            <a:r>
              <a:rPr lang="en-US" b="1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tsunamis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;</a:t>
            </a:r>
          </a:p>
          <a:p>
            <a:pPr>
              <a:buFont typeface="Arial" pitchFamily="34" charset="0"/>
              <a:buChar char="•"/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b="1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68%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of the cultivable land is vulnerable to drought </a:t>
            </a:r>
          </a:p>
          <a:p>
            <a:pPr>
              <a:buFont typeface="Arial" pitchFamily="34" charset="0"/>
              <a:buChar char="•"/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b="1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Hilly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areas are at risk from </a:t>
            </a:r>
            <a:r>
              <a:rPr lang="en-US" b="1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landslides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and </a:t>
            </a:r>
            <a:r>
              <a:rPr lang="en-US" b="1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avalanches</a:t>
            </a:r>
          </a:p>
          <a:p>
            <a:pPr>
              <a:buFont typeface="Arial" pitchFamily="34" charset="0"/>
              <a:buChar char="•"/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 </a:t>
            </a:r>
            <a:r>
              <a:rPr lang="en-US" b="1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15% of landmass 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is prone to </a:t>
            </a:r>
            <a:r>
              <a:rPr lang="en-US" b="1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landslides</a:t>
            </a:r>
          </a:p>
        </p:txBody>
      </p:sp>
    </p:spTree>
    <p:extLst>
      <p:ext uri="{BB962C8B-B14F-4D97-AF65-F5344CB8AC3E}">
        <p14:creationId xmlns:p14="http://schemas.microsoft.com/office/powerpoint/2010/main" val="2579661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64B2D6E1-7946-454D-92EC-C19A1A8735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46" y="133872"/>
            <a:ext cx="328687" cy="74502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8A34CD3-B696-418E-94E9-3E37F0F0154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0117" y="169405"/>
            <a:ext cx="355280" cy="746287"/>
          </a:xfrm>
          <a:prstGeom prst="rect">
            <a:avLst/>
          </a:prstGeom>
        </p:spPr>
      </p:pic>
      <p:pic>
        <p:nvPicPr>
          <p:cNvPr id="7" name="Picture 6" descr="Capture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8800" y="1524023"/>
            <a:ext cx="5467900" cy="3276578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762000" y="152400"/>
            <a:ext cx="7772400" cy="715962"/>
          </a:xfrm>
          <a:prstGeom prst="rect">
            <a:avLst/>
          </a:prstGeom>
        </p:spPr>
        <p:txBody>
          <a:bodyPr bIns="91440" anchor="b" anchorCtr="0">
            <a:normAutofit fontScale="90000"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sz="4400" b="1" dirty="0">
                <a:solidFill>
                  <a:schemeClr val="tx2"/>
                </a:solidFill>
                <a:latin typeface="Candara" panose="020E0502030303020204" pitchFamily="34" charset="0"/>
                <a:ea typeface="+mj-ea"/>
                <a:cs typeface="+mj-cs"/>
              </a:rPr>
              <a:t>Multi-tiered institutional system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ndara" panose="020E050203030302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796610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7772400" cy="7159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b="1" dirty="0">
                <a:latin typeface="Candara" panose="020E0502030303020204" pitchFamily="34" charset="0"/>
              </a:rPr>
              <a:t>Major Challenges in India 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5D28EB5C-048B-4BC7-9A1C-0FE618979F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94" y="184483"/>
            <a:ext cx="328687" cy="5013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314F1C5-E26F-49C8-A5BD-AACDB3CB393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5252" y="211450"/>
            <a:ext cx="355280" cy="55055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17532" y="798774"/>
            <a:ext cx="4953000" cy="5697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0" y="982176"/>
            <a:ext cx="391753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India is home to several hundred languages. </a:t>
            </a:r>
          </a:p>
          <a:p>
            <a:endParaRPr lang="en-US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India's central government has</a:t>
            </a:r>
            <a:b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2400" b="1" dirty="0">
                <a:solidFill>
                  <a:srgbClr val="D27D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23 constitutionally recognized official languages</a:t>
            </a: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. </a:t>
            </a:r>
          </a:p>
          <a:p>
            <a:endParaRPr lang="en-US" sz="24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en-US" sz="2400" b="1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Hindi</a:t>
            </a: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 and </a:t>
            </a:r>
            <a:r>
              <a:rPr lang="en-US" sz="2400" b="1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English</a:t>
            </a: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 are typically used as an official language by the central government. State governments use their respective official languages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7772400" cy="71596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Candara" panose="020E0502030303020204" pitchFamily="34" charset="0"/>
              </a:rPr>
              <a:t>Major Challenges in India 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5D28EB5C-048B-4BC7-9A1C-0FE618979F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94" y="184483"/>
            <a:ext cx="328687" cy="5013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314F1C5-E26F-49C8-A5BD-AACDB3CB393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5252" y="211450"/>
            <a:ext cx="355280" cy="55055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4495802" y="1143004"/>
            <a:ext cx="4077983" cy="4536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 descr="population-map-of-india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" y="1143000"/>
            <a:ext cx="3733800" cy="455194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90800" y="6019800"/>
            <a:ext cx="4509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AR CENA" pitchFamily="2" charset="0"/>
              </a:rPr>
              <a:t>Trade off between population density and vulnerability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7772400" cy="7159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b="1" dirty="0">
                <a:latin typeface="Candara" panose="020E0502030303020204" pitchFamily="34" charset="0"/>
              </a:rPr>
              <a:t>Forecasting agencies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D28EB5C-048B-4BC7-9A1C-0FE618979F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94" y="184483"/>
            <a:ext cx="328687" cy="5013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314F1C5-E26F-49C8-A5BD-AACDB3CB39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5252" y="211450"/>
            <a:ext cx="355280" cy="550551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1" y="1219200"/>
            <a:ext cx="8722538" cy="4070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54486" y="0"/>
            <a:ext cx="8032615" cy="835496"/>
          </a:xfrm>
        </p:spPr>
        <p:txBody>
          <a:bodyPr>
            <a:normAutofit/>
          </a:bodyPr>
          <a:lstStyle/>
          <a:p>
            <a:pPr algn="ctr"/>
            <a:r>
              <a:rPr lang="en-IN" b="1" dirty="0">
                <a:latin typeface="Candara" panose="020E0502030303020204" pitchFamily="34" charset="0"/>
              </a:rPr>
              <a:t>Project Stakeholders</a:t>
            </a:r>
          </a:p>
        </p:txBody>
      </p:sp>
      <p:sp>
        <p:nvSpPr>
          <p:cNvPr id="19" name="Right Arrow 18"/>
          <p:cNvSpPr/>
          <p:nvPr/>
        </p:nvSpPr>
        <p:spPr>
          <a:xfrm rot="16200000">
            <a:off x="4507149" y="4316244"/>
            <a:ext cx="762000" cy="342900"/>
          </a:xfrm>
          <a:prstGeom prst="rightArrow">
            <a:avLst/>
          </a:prstGeom>
          <a:solidFill>
            <a:srgbClr val="FFC000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ight Arrow 20"/>
          <p:cNvSpPr/>
          <p:nvPr/>
        </p:nvSpPr>
        <p:spPr>
          <a:xfrm rot="16200000">
            <a:off x="3837479" y="4325986"/>
            <a:ext cx="762000" cy="342900"/>
          </a:xfrm>
          <a:prstGeom prst="rightArrow">
            <a:avLst/>
          </a:prstGeom>
          <a:solidFill>
            <a:srgbClr val="FFC000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867419" y="4937320"/>
            <a:ext cx="9717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36 SDMA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800600" y="4876800"/>
            <a:ext cx="11079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707 DDMA</a:t>
            </a:r>
          </a:p>
        </p:txBody>
      </p:sp>
      <p:pic>
        <p:nvPicPr>
          <p:cNvPr id="30" name="Content Placeholder 4">
            <a:extLst>
              <a:ext uri="{FF2B5EF4-FFF2-40B4-BE49-F238E27FC236}">
                <a16:creationId xmlns:a16="http://schemas.microsoft.com/office/drawing/2014/main" id="{67A3FDBD-D075-48A9-9999-67BC3A38DC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44" y="116131"/>
            <a:ext cx="328687" cy="56968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EC9D1DE-D269-46ED-AB0D-06F0CFAE28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0117" y="151631"/>
            <a:ext cx="355280" cy="610373"/>
          </a:xfrm>
          <a:prstGeom prst="rect">
            <a:avLst/>
          </a:prstGeom>
        </p:spPr>
      </p:pic>
      <p:sp>
        <p:nvSpPr>
          <p:cNvPr id="54" name="Rounded Rectangle 53"/>
          <p:cNvSpPr/>
          <p:nvPr/>
        </p:nvSpPr>
        <p:spPr>
          <a:xfrm>
            <a:off x="3257550" y="2238375"/>
            <a:ext cx="2228850" cy="1828800"/>
          </a:xfrm>
          <a:prstGeom prst="roundRect">
            <a:avLst/>
          </a:prstGeom>
          <a:solidFill>
            <a:srgbClr val="4472C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C-DOT Integrated Disaster CAP-Early Warning Platform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81009" y="685800"/>
            <a:ext cx="33448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 CENA" pitchFamily="2" charset="0"/>
              </a:rPr>
              <a:t>Forecasting/Early warning Agencies</a:t>
            </a:r>
          </a:p>
        </p:txBody>
      </p:sp>
      <p:sp>
        <p:nvSpPr>
          <p:cNvPr id="56" name="Right Arrow 55"/>
          <p:cNvSpPr/>
          <p:nvPr/>
        </p:nvSpPr>
        <p:spPr>
          <a:xfrm>
            <a:off x="2493615" y="3038025"/>
            <a:ext cx="740161" cy="457200"/>
          </a:xfrm>
          <a:prstGeom prst="rightArrow">
            <a:avLst/>
          </a:prstGeom>
          <a:solidFill>
            <a:srgbClr val="70AD47"/>
          </a:soli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Right Arrow 56"/>
          <p:cNvSpPr/>
          <p:nvPr/>
        </p:nvSpPr>
        <p:spPr>
          <a:xfrm rot="16200000">
            <a:off x="3219875" y="4285492"/>
            <a:ext cx="762000" cy="342900"/>
          </a:xfrm>
          <a:prstGeom prst="rightArrow">
            <a:avLst/>
          </a:prstGeom>
          <a:solidFill>
            <a:srgbClr val="FFC000"/>
          </a:solidFill>
          <a:ln w="635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111194" y="5412611"/>
            <a:ext cx="33047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AR CENA" pitchFamily="2" charset="0"/>
              </a:rPr>
              <a:t>Authority /Controlling Agencies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3124200" y="4876800"/>
            <a:ext cx="7537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CC00CC"/>
                </a:solidFill>
                <a:latin typeface="Calibri" pitchFamily="34" charset="0"/>
              </a:rPr>
              <a:t>NDMA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6477001" y="685800"/>
            <a:ext cx="2145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AR CENA" pitchFamily="2" charset="0"/>
              </a:rPr>
              <a:t>Dissemination Agencies</a:t>
            </a:r>
          </a:p>
        </p:txBody>
      </p:sp>
      <p:sp>
        <p:nvSpPr>
          <p:cNvPr id="63" name="Right Arrow 62"/>
          <p:cNvSpPr/>
          <p:nvPr/>
        </p:nvSpPr>
        <p:spPr>
          <a:xfrm>
            <a:off x="5528390" y="2976522"/>
            <a:ext cx="763944" cy="457200"/>
          </a:xfrm>
          <a:prstGeom prst="rightArrow">
            <a:avLst/>
          </a:prstGeom>
          <a:gradFill rotWithShape="1">
            <a:gsLst>
              <a:gs pos="0">
                <a:srgbClr val="ED7D31">
                  <a:satMod val="103000"/>
                  <a:lumMod val="102000"/>
                  <a:tint val="94000"/>
                </a:srgbClr>
              </a:gs>
              <a:gs pos="50000">
                <a:srgbClr val="ED7D31">
                  <a:satMod val="110000"/>
                  <a:lumMod val="100000"/>
                  <a:shade val="100000"/>
                </a:srgbClr>
              </a:gs>
              <a:gs pos="100000">
                <a:srgbClr val="ED7D31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" name="Rectangle: Rounded Corners 1">
            <a:extLst>
              <a:ext uri="{FF2B5EF4-FFF2-40B4-BE49-F238E27FC236}">
                <a16:creationId xmlns:a16="http://schemas.microsoft.com/office/drawing/2014/main" id="{DEFAB1F1-204B-4948-B23A-B5A3C6956E0B}"/>
              </a:ext>
            </a:extLst>
          </p:cNvPr>
          <p:cNvSpPr/>
          <p:nvPr/>
        </p:nvSpPr>
        <p:spPr>
          <a:xfrm>
            <a:off x="1344991" y="1393623"/>
            <a:ext cx="1091682" cy="405814"/>
          </a:xfrm>
          <a:prstGeom prst="roundRect">
            <a:avLst/>
          </a:prstGeom>
          <a:solidFill>
            <a:srgbClr val="FFC000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IMD</a:t>
            </a:r>
          </a:p>
        </p:txBody>
      </p:sp>
      <p:sp>
        <p:nvSpPr>
          <p:cNvPr id="65" name="Rectangle: Rounded Corners 28">
            <a:extLst>
              <a:ext uri="{FF2B5EF4-FFF2-40B4-BE49-F238E27FC236}">
                <a16:creationId xmlns:a16="http://schemas.microsoft.com/office/drawing/2014/main" id="{9C8C68D8-EE51-4DD4-8EB9-390AC462F3F5}"/>
              </a:ext>
            </a:extLst>
          </p:cNvPr>
          <p:cNvSpPr/>
          <p:nvPr/>
        </p:nvSpPr>
        <p:spPr>
          <a:xfrm>
            <a:off x="1344991" y="1966123"/>
            <a:ext cx="1091682" cy="405814"/>
          </a:xfrm>
          <a:prstGeom prst="roundRect">
            <a:avLst/>
          </a:prstGeom>
          <a:solidFill>
            <a:srgbClr val="FFC000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CWC</a:t>
            </a:r>
          </a:p>
        </p:txBody>
      </p:sp>
      <p:sp>
        <p:nvSpPr>
          <p:cNvPr id="66" name="Rectangle: Rounded Corners 30">
            <a:extLst>
              <a:ext uri="{FF2B5EF4-FFF2-40B4-BE49-F238E27FC236}">
                <a16:creationId xmlns:a16="http://schemas.microsoft.com/office/drawing/2014/main" id="{DB234CDC-CF23-4A60-B119-A1A734210EEC}"/>
              </a:ext>
            </a:extLst>
          </p:cNvPr>
          <p:cNvSpPr/>
          <p:nvPr/>
        </p:nvSpPr>
        <p:spPr>
          <a:xfrm>
            <a:off x="1344991" y="2505306"/>
            <a:ext cx="1091682" cy="405814"/>
          </a:xfrm>
          <a:prstGeom prst="roundRect">
            <a:avLst/>
          </a:prstGeom>
          <a:solidFill>
            <a:srgbClr val="FFC000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GSI</a:t>
            </a:r>
          </a:p>
        </p:txBody>
      </p:sp>
      <p:sp>
        <p:nvSpPr>
          <p:cNvPr id="67" name="Rectangle: Rounded Corners 31">
            <a:extLst>
              <a:ext uri="{FF2B5EF4-FFF2-40B4-BE49-F238E27FC236}">
                <a16:creationId xmlns:a16="http://schemas.microsoft.com/office/drawing/2014/main" id="{3B868BF6-9F0A-474E-B72C-D39D599BC710}"/>
              </a:ext>
            </a:extLst>
          </p:cNvPr>
          <p:cNvSpPr/>
          <p:nvPr/>
        </p:nvSpPr>
        <p:spPr>
          <a:xfrm>
            <a:off x="1344991" y="3067665"/>
            <a:ext cx="1091682" cy="405814"/>
          </a:xfrm>
          <a:prstGeom prst="roundRect">
            <a:avLst/>
          </a:prstGeom>
          <a:solidFill>
            <a:srgbClr val="FFC000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INCOIS</a:t>
            </a:r>
          </a:p>
        </p:txBody>
      </p:sp>
      <p:sp>
        <p:nvSpPr>
          <p:cNvPr id="68" name="Rectangle: Rounded Corners 2">
            <a:extLst>
              <a:ext uri="{FF2B5EF4-FFF2-40B4-BE49-F238E27FC236}">
                <a16:creationId xmlns:a16="http://schemas.microsoft.com/office/drawing/2014/main" id="{D1740C1A-01B6-44E0-8BF0-C7F29D3EE45F}"/>
              </a:ext>
            </a:extLst>
          </p:cNvPr>
          <p:cNvSpPr/>
          <p:nvPr/>
        </p:nvSpPr>
        <p:spPr>
          <a:xfrm>
            <a:off x="6424125" y="1425196"/>
            <a:ext cx="2050402" cy="405814"/>
          </a:xfrm>
          <a:prstGeom prst="roundRect">
            <a:avLst/>
          </a:prstGeom>
          <a:solidFill>
            <a:srgbClr val="ED7D31">
              <a:lumMod val="50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Telecom Service Provider</a:t>
            </a:r>
          </a:p>
        </p:txBody>
      </p:sp>
      <p:sp>
        <p:nvSpPr>
          <p:cNvPr id="69" name="Rectangle: Rounded Corners 32">
            <a:extLst>
              <a:ext uri="{FF2B5EF4-FFF2-40B4-BE49-F238E27FC236}">
                <a16:creationId xmlns:a16="http://schemas.microsoft.com/office/drawing/2014/main" id="{C48CAFA3-0809-424E-91C2-B708606EAA39}"/>
              </a:ext>
            </a:extLst>
          </p:cNvPr>
          <p:cNvSpPr/>
          <p:nvPr/>
        </p:nvSpPr>
        <p:spPr>
          <a:xfrm>
            <a:off x="6400802" y="1981200"/>
            <a:ext cx="2050401" cy="405814"/>
          </a:xfrm>
          <a:prstGeom prst="roundRect">
            <a:avLst/>
          </a:prstGeom>
          <a:solidFill>
            <a:srgbClr val="ED7D31">
              <a:lumMod val="50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0" dirty="0">
                <a:solidFill>
                  <a:sysClr val="window" lastClr="FFFFFF"/>
                </a:solidFill>
                <a:latin typeface="Calibri"/>
              </a:rPr>
              <a:t>All India Radio </a:t>
            </a:r>
          </a:p>
        </p:txBody>
      </p:sp>
      <p:sp>
        <p:nvSpPr>
          <p:cNvPr id="70" name="Rectangle: Rounded Corners 33">
            <a:extLst>
              <a:ext uri="{FF2B5EF4-FFF2-40B4-BE49-F238E27FC236}">
                <a16:creationId xmlns:a16="http://schemas.microsoft.com/office/drawing/2014/main" id="{7F3A57CE-32B7-40AE-B4CA-A1DD462C8901}"/>
              </a:ext>
            </a:extLst>
          </p:cNvPr>
          <p:cNvSpPr/>
          <p:nvPr/>
        </p:nvSpPr>
        <p:spPr>
          <a:xfrm>
            <a:off x="6453308" y="3152562"/>
            <a:ext cx="2050401" cy="405814"/>
          </a:xfrm>
          <a:prstGeom prst="roundRect">
            <a:avLst/>
          </a:prstGeom>
          <a:solidFill>
            <a:srgbClr val="ED7D31">
              <a:lumMod val="50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0" dirty="0">
                <a:solidFill>
                  <a:sysClr val="window" lastClr="FFFFFF"/>
                </a:solidFill>
                <a:latin typeface="Calibri"/>
              </a:rPr>
              <a:t>Public Addressing System</a:t>
            </a:r>
          </a:p>
        </p:txBody>
      </p:sp>
      <p:sp>
        <p:nvSpPr>
          <p:cNvPr id="71" name="Rectangle: Rounded Corners 34">
            <a:extLst>
              <a:ext uri="{FF2B5EF4-FFF2-40B4-BE49-F238E27FC236}">
                <a16:creationId xmlns:a16="http://schemas.microsoft.com/office/drawing/2014/main" id="{C1C1C13B-AC4A-4EBC-B6EC-E6A6EE71231C}"/>
              </a:ext>
            </a:extLst>
          </p:cNvPr>
          <p:cNvSpPr/>
          <p:nvPr/>
        </p:nvSpPr>
        <p:spPr>
          <a:xfrm>
            <a:off x="6446012" y="3712103"/>
            <a:ext cx="2050401" cy="405814"/>
          </a:xfrm>
          <a:prstGeom prst="roundRect">
            <a:avLst/>
          </a:prstGeom>
          <a:solidFill>
            <a:srgbClr val="ED7D31">
              <a:lumMod val="50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400" b="1" kern="0" dirty="0">
                <a:solidFill>
                  <a:sysClr val="window" lastClr="FFFFFF"/>
                </a:solidFill>
                <a:latin typeface="Calibri"/>
              </a:rPr>
              <a:t>Electronic Siren</a:t>
            </a:r>
          </a:p>
        </p:txBody>
      </p:sp>
      <p:sp>
        <p:nvSpPr>
          <p:cNvPr id="72" name="Rectangle: Rounded Corners 35">
            <a:extLst>
              <a:ext uri="{FF2B5EF4-FFF2-40B4-BE49-F238E27FC236}">
                <a16:creationId xmlns:a16="http://schemas.microsoft.com/office/drawing/2014/main" id="{B5389336-7B18-4A53-9EBB-755565346DFF}"/>
              </a:ext>
            </a:extLst>
          </p:cNvPr>
          <p:cNvSpPr/>
          <p:nvPr/>
        </p:nvSpPr>
        <p:spPr>
          <a:xfrm>
            <a:off x="6453308" y="4247244"/>
            <a:ext cx="2050401" cy="405814"/>
          </a:xfrm>
          <a:prstGeom prst="roundRect">
            <a:avLst/>
          </a:prstGeom>
          <a:solidFill>
            <a:srgbClr val="ED7D31">
              <a:lumMod val="50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0" dirty="0">
                <a:solidFill>
                  <a:sysClr val="window" lastClr="FFFFFF"/>
                </a:solidFill>
                <a:latin typeface="Calibri"/>
              </a:rPr>
              <a:t>Electronic Road Signage</a:t>
            </a:r>
          </a:p>
        </p:txBody>
      </p:sp>
      <p:sp>
        <p:nvSpPr>
          <p:cNvPr id="73" name="Rectangle: Rounded Corners 36">
            <a:extLst>
              <a:ext uri="{FF2B5EF4-FFF2-40B4-BE49-F238E27FC236}">
                <a16:creationId xmlns:a16="http://schemas.microsoft.com/office/drawing/2014/main" id="{A9E7D0BD-0351-474B-8CC0-B954554E00E9}"/>
              </a:ext>
            </a:extLst>
          </p:cNvPr>
          <p:cNvSpPr/>
          <p:nvPr/>
        </p:nvSpPr>
        <p:spPr>
          <a:xfrm>
            <a:off x="6446012" y="4826030"/>
            <a:ext cx="2050401" cy="616121"/>
          </a:xfrm>
          <a:prstGeom prst="roundRect">
            <a:avLst/>
          </a:prstGeom>
          <a:solidFill>
            <a:srgbClr val="ED7D31">
              <a:lumMod val="50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400" b="1" kern="0" dirty="0">
                <a:solidFill>
                  <a:sysClr val="window" lastClr="FFFFFF"/>
                </a:solidFill>
                <a:latin typeface="Calibri"/>
              </a:rPr>
              <a:t>Railway Announcement System</a:t>
            </a:r>
          </a:p>
        </p:txBody>
      </p:sp>
      <p:sp>
        <p:nvSpPr>
          <p:cNvPr id="74" name="Rectangle: Rounded Corners 21">
            <a:extLst>
              <a:ext uri="{FF2B5EF4-FFF2-40B4-BE49-F238E27FC236}">
                <a16:creationId xmlns:a16="http://schemas.microsoft.com/office/drawing/2014/main" id="{9C2A402C-8ABE-4C75-B1DC-600BBB2E9FE1}"/>
              </a:ext>
            </a:extLst>
          </p:cNvPr>
          <p:cNvSpPr/>
          <p:nvPr/>
        </p:nvSpPr>
        <p:spPr>
          <a:xfrm>
            <a:off x="1358987" y="3611059"/>
            <a:ext cx="1091682" cy="405814"/>
          </a:xfrm>
          <a:prstGeom prst="roundRect">
            <a:avLst/>
          </a:prstGeom>
          <a:solidFill>
            <a:srgbClr val="FFC000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NCS</a:t>
            </a:r>
          </a:p>
        </p:txBody>
      </p:sp>
      <p:sp>
        <p:nvSpPr>
          <p:cNvPr id="75" name="Rectangle: Rounded Corners 24">
            <a:extLst>
              <a:ext uri="{FF2B5EF4-FFF2-40B4-BE49-F238E27FC236}">
                <a16:creationId xmlns:a16="http://schemas.microsoft.com/office/drawing/2014/main" id="{36132B51-04E8-4042-808E-48EB941A21B1}"/>
              </a:ext>
            </a:extLst>
          </p:cNvPr>
          <p:cNvSpPr/>
          <p:nvPr/>
        </p:nvSpPr>
        <p:spPr>
          <a:xfrm>
            <a:off x="1348740" y="4153168"/>
            <a:ext cx="1091682" cy="405814"/>
          </a:xfrm>
          <a:prstGeom prst="roundRect">
            <a:avLst/>
          </a:prstGeom>
          <a:solidFill>
            <a:srgbClr val="FFC000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SASE</a:t>
            </a:r>
          </a:p>
        </p:txBody>
      </p:sp>
      <p:sp>
        <p:nvSpPr>
          <p:cNvPr id="76" name="Rectangle: Rounded Corners 29">
            <a:extLst>
              <a:ext uri="{FF2B5EF4-FFF2-40B4-BE49-F238E27FC236}">
                <a16:creationId xmlns:a16="http://schemas.microsoft.com/office/drawing/2014/main" id="{5DE5BDCE-291B-4F4E-89B4-9CFACA586DD6}"/>
              </a:ext>
            </a:extLst>
          </p:cNvPr>
          <p:cNvSpPr/>
          <p:nvPr/>
        </p:nvSpPr>
        <p:spPr>
          <a:xfrm>
            <a:off x="1330400" y="4674412"/>
            <a:ext cx="1091682" cy="405814"/>
          </a:xfrm>
          <a:prstGeom prst="roundRect">
            <a:avLst/>
          </a:prstGeom>
          <a:solidFill>
            <a:srgbClr val="FFC000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AERB</a:t>
            </a:r>
          </a:p>
        </p:txBody>
      </p:sp>
      <p:sp>
        <p:nvSpPr>
          <p:cNvPr id="77" name="Rectangle: Rounded Corners 32">
            <a:extLst>
              <a:ext uri="{FF2B5EF4-FFF2-40B4-BE49-F238E27FC236}">
                <a16:creationId xmlns:a16="http://schemas.microsoft.com/office/drawing/2014/main" id="{C48CAFA3-0809-424E-91C2-B708606EAA39}"/>
              </a:ext>
            </a:extLst>
          </p:cNvPr>
          <p:cNvSpPr/>
          <p:nvPr/>
        </p:nvSpPr>
        <p:spPr>
          <a:xfrm>
            <a:off x="6443576" y="2586819"/>
            <a:ext cx="2050401" cy="405814"/>
          </a:xfrm>
          <a:prstGeom prst="roundRect">
            <a:avLst/>
          </a:prstGeom>
          <a:solidFill>
            <a:srgbClr val="ED7D31">
              <a:lumMod val="50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400" b="1" kern="0" dirty="0">
                <a:solidFill>
                  <a:sysClr val="window" lastClr="FFFFFF"/>
                </a:solidFill>
                <a:latin typeface="Calibri"/>
              </a:rPr>
              <a:t>Television</a:t>
            </a:r>
          </a:p>
        </p:txBody>
      </p:sp>
      <p:sp>
        <p:nvSpPr>
          <p:cNvPr id="78" name="Rectangle: Rounded Corners 32">
            <a:extLst>
              <a:ext uri="{FF2B5EF4-FFF2-40B4-BE49-F238E27FC236}">
                <a16:creationId xmlns:a16="http://schemas.microsoft.com/office/drawing/2014/main" id="{C48CAFA3-0809-424E-91C2-B708606EAA39}"/>
              </a:ext>
            </a:extLst>
          </p:cNvPr>
          <p:cNvSpPr/>
          <p:nvPr/>
        </p:nvSpPr>
        <p:spPr>
          <a:xfrm>
            <a:off x="6465467" y="5582927"/>
            <a:ext cx="2050401" cy="405814"/>
          </a:xfrm>
          <a:prstGeom prst="roundRect">
            <a:avLst/>
          </a:prstGeom>
          <a:solidFill>
            <a:srgbClr val="ED7D31">
              <a:lumMod val="50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0" dirty="0">
                <a:solidFill>
                  <a:sysClr val="window" lastClr="FFFFFF"/>
                </a:solidFill>
                <a:latin typeface="Calibri"/>
              </a:rPr>
              <a:t>Social Media</a:t>
            </a:r>
          </a:p>
        </p:txBody>
      </p:sp>
      <p:sp>
        <p:nvSpPr>
          <p:cNvPr id="79" name="Rectangle: Rounded Corners 29">
            <a:extLst>
              <a:ext uri="{FF2B5EF4-FFF2-40B4-BE49-F238E27FC236}">
                <a16:creationId xmlns:a16="http://schemas.microsoft.com/office/drawing/2014/main" id="{5DE5BDCE-291B-4F4E-89B4-9CFACA586DD6}"/>
              </a:ext>
            </a:extLst>
          </p:cNvPr>
          <p:cNvSpPr/>
          <p:nvPr/>
        </p:nvSpPr>
        <p:spPr>
          <a:xfrm>
            <a:off x="1327968" y="5215919"/>
            <a:ext cx="1091682" cy="405814"/>
          </a:xfrm>
          <a:prstGeom prst="roundRect">
            <a:avLst/>
          </a:prstGeom>
          <a:solidFill>
            <a:srgbClr val="FFC000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MoEFCC</a:t>
            </a:r>
          </a:p>
        </p:txBody>
      </p:sp>
      <p:sp>
        <p:nvSpPr>
          <p:cNvPr id="80" name="Rectangle: Rounded Corners 29">
            <a:extLst>
              <a:ext uri="{FF2B5EF4-FFF2-40B4-BE49-F238E27FC236}">
                <a16:creationId xmlns:a16="http://schemas.microsoft.com/office/drawing/2014/main" id="{5DE5BDCE-291B-4F4E-89B4-9CFACA586DD6}"/>
              </a:ext>
            </a:extLst>
          </p:cNvPr>
          <p:cNvSpPr/>
          <p:nvPr/>
        </p:nvSpPr>
        <p:spPr>
          <a:xfrm>
            <a:off x="1335260" y="5741244"/>
            <a:ext cx="1091682" cy="405814"/>
          </a:xfrm>
          <a:prstGeom prst="roundRect">
            <a:avLst/>
          </a:prstGeom>
          <a:solidFill>
            <a:srgbClr val="FFC000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MoAFW</a:t>
            </a:r>
          </a:p>
        </p:txBody>
      </p:sp>
      <p:sp>
        <p:nvSpPr>
          <p:cNvPr id="81" name="Rectangle: Rounded Corners 29">
            <a:extLst>
              <a:ext uri="{FF2B5EF4-FFF2-40B4-BE49-F238E27FC236}">
                <a16:creationId xmlns:a16="http://schemas.microsoft.com/office/drawing/2014/main" id="{5DE5BDCE-291B-4F4E-89B4-9CFACA586DD6}"/>
              </a:ext>
            </a:extLst>
          </p:cNvPr>
          <p:cNvSpPr/>
          <p:nvPr/>
        </p:nvSpPr>
        <p:spPr>
          <a:xfrm>
            <a:off x="1342556" y="6286012"/>
            <a:ext cx="1091682" cy="405814"/>
          </a:xfrm>
          <a:prstGeom prst="roundRect">
            <a:avLst/>
          </a:prstGeom>
          <a:solidFill>
            <a:srgbClr val="FFC000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MoHFW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1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000"/>
                            </p:stCondLst>
                            <p:childTnLst>
                              <p:par>
                                <p:cTn id="29" presetID="5" presetClass="entr" presetSubtype="1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 animBg="1"/>
      <p:bldP spid="57" grpId="0" animBg="1"/>
      <p:bldP spid="58" grpId="0"/>
      <p:bldP spid="60" grpId="0"/>
      <p:bldP spid="62" grpId="0"/>
      <p:bldP spid="6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1720</TotalTime>
  <Words>950</Words>
  <Application>Microsoft Office PowerPoint</Application>
  <PresentationFormat>On-screen Show (4:3)</PresentationFormat>
  <Paragraphs>211</Paragraphs>
  <Slides>24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5" baseType="lpstr">
      <vt:lpstr>AR CENA</vt:lpstr>
      <vt:lpstr>Arial</vt:lpstr>
      <vt:lpstr>Calibri</vt:lpstr>
      <vt:lpstr>Calibri Light</vt:lpstr>
      <vt:lpstr>Candara</vt:lpstr>
      <vt:lpstr>Corbel</vt:lpstr>
      <vt:lpstr>Franklin Gothic Book</vt:lpstr>
      <vt:lpstr>Perpetua</vt:lpstr>
      <vt:lpstr>Wingdings 2</vt:lpstr>
      <vt:lpstr>Equity</vt:lpstr>
      <vt:lpstr>1_Equity</vt:lpstr>
      <vt:lpstr>CAP Implementation in India</vt:lpstr>
      <vt:lpstr>Our Journey</vt:lpstr>
      <vt:lpstr>PowerPoint Presentation</vt:lpstr>
      <vt:lpstr>PowerPoint Presentation</vt:lpstr>
      <vt:lpstr>PowerPoint Presentation</vt:lpstr>
      <vt:lpstr>Major Challenges in India </vt:lpstr>
      <vt:lpstr>Major Challenges in India </vt:lpstr>
      <vt:lpstr>Forecasting agencies</vt:lpstr>
      <vt:lpstr>Project Stakeholders</vt:lpstr>
      <vt:lpstr>India’s IDEWP Working Model</vt:lpstr>
      <vt:lpstr>India’s IDEWP- Working Model</vt:lpstr>
      <vt:lpstr>India’s Integrated Disaster Early Warning Platform</vt:lpstr>
      <vt:lpstr>India’s Integrated Disaster Early Warning Platform</vt:lpstr>
      <vt:lpstr>India’s Integrated Disaster Early Warning Platform</vt:lpstr>
      <vt:lpstr>India’s Integrated Disaster Early Warning Platform</vt:lpstr>
      <vt:lpstr>Real Time Feedback or Incident Reporting by the Community</vt:lpstr>
      <vt:lpstr>Hazard Specific Operating Procedure</vt:lpstr>
      <vt:lpstr>Dedicated Channel for First Responders</vt:lpstr>
      <vt:lpstr>India’s IDEWP- Quick Facts</vt:lpstr>
      <vt:lpstr>Use of CAP Platform in Shri Amarnath Yatra, 2018 &amp; 2019</vt:lpstr>
      <vt:lpstr>PowerPoint Presentation</vt:lpstr>
      <vt:lpstr>PowerPoint Presentation</vt:lpstr>
      <vt:lpstr>IDEWP- Implementation impediments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cdot</dc:creator>
  <cp:lastModifiedBy>cdot</cp:lastModifiedBy>
  <cp:revision>78</cp:revision>
  <dcterms:created xsi:type="dcterms:W3CDTF">2019-10-17T07:13:20Z</dcterms:created>
  <dcterms:modified xsi:type="dcterms:W3CDTF">2019-10-18T14:16:43Z</dcterms:modified>
</cp:coreProperties>
</file>