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01" r:id="rId4"/>
    <p:sldId id="308" r:id="rId5"/>
    <p:sldId id="322" r:id="rId6"/>
    <p:sldId id="321" r:id="rId7"/>
    <p:sldId id="329" r:id="rId8"/>
    <p:sldId id="293" r:id="rId9"/>
    <p:sldId id="326" r:id="rId10"/>
    <p:sldId id="328" r:id="rId11"/>
    <p:sldId id="330" r:id="rId12"/>
    <p:sldId id="304" r:id="rId13"/>
    <p:sldId id="320" r:id="rId14"/>
    <p:sldId id="318" r:id="rId15"/>
    <p:sldId id="299" r:id="rId16"/>
    <p:sldId id="323" r:id="rId17"/>
    <p:sldId id="333" r:id="rId18"/>
    <p:sldId id="315" r:id="rId19"/>
    <p:sldId id="316" r:id="rId20"/>
    <p:sldId id="324" r:id="rId21"/>
    <p:sldId id="332" r:id="rId22"/>
    <p:sldId id="334" r:id="rId23"/>
    <p:sldId id="271" r:id="rId24"/>
    <p:sldId id="28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E20500"/>
    <a:srgbClr val="EBE007"/>
    <a:srgbClr val="01FF74"/>
    <a:srgbClr val="FF85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32" autoAdjust="0"/>
    <p:restoredTop sz="95290" autoAdjust="0"/>
  </p:normalViewPr>
  <p:slideViewPr>
    <p:cSldViewPr>
      <p:cViewPr>
        <p:scale>
          <a:sx n="60" d="100"/>
          <a:sy n="60" d="100"/>
        </p:scale>
        <p:origin x="-1790" y="-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AC1E99-5765-4B13-B840-F6D4149EBACA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3DA2CA-C26F-46D5-9796-36FC61F56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3DA2CA-C26F-46D5-9796-36FC61F56A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3DA2CA-C26F-46D5-9796-36FC61F56A4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CB27C-92A8-4D51-9A2A-39FC89CC34CD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F178-C5D2-49F7-8BD9-5858E724E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25E7-CE53-478A-96FB-09FCB9BA403D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2D4E9-6F86-46C1-8BB8-3BEFE7D85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BFB2-EF3D-4C1E-819C-AA47CE689135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4E5A-DBB1-4BF5-8D7B-93433EE8E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1942-F105-47C1-A4CB-D351A2BE944D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A959-78D0-43F0-916E-23A8765A3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646C2-893E-4516-897E-637F52C2FE01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50AF-586D-4325-BF88-F57DA0AE0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01EE-DFAB-4393-85A4-E63EC8B8A99A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4E23-1167-49BB-B509-0E243708C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2255-D5C7-46AD-8382-996C2D21CFFF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A58D-4252-4BA1-A152-EBC8D258E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B128-43ED-4949-AA73-F811659F95C6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C7599-45A0-44A3-A6F5-5476E6AF8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03EC-E7E4-47D9-91E3-B025A9DFC1AC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8679-85C5-4A56-9C19-BC312C011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13A3-4FCA-4C55-A4EB-BFFB272B8E36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CC0A-76F9-432D-A808-90FD993A7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76F15-8353-4300-9AC2-CC247232CFAF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C277-E9B0-4142-9426-4AEB26DDD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B3B59D-0EC7-4B0C-9E13-2F0BE887CEDB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200C01-57D8-4628-986F-9E787B41E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400800" cy="1066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 by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Roger Ndicu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 Meteorologist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 Weather Service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 l="5667" r="64226"/>
          <a:stretch>
            <a:fillRect/>
          </a:stretch>
        </p:blipFill>
        <p:spPr bwMode="auto">
          <a:xfrm>
            <a:off x="2806800" y="457200"/>
            <a:ext cx="11469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r>
              <a:rPr lang="en-US" b="1" dirty="0" smtClean="0"/>
              <a:t>CAP Implementation Experiences in Kenya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62400" y="6858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KENYA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METEOROLOGICAL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Ranking Events in CAP (2)</a:t>
            </a:r>
            <a:endParaRPr lang="en-US" b="1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397000"/>
          <a:ext cx="8534400" cy="500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286000"/>
                <a:gridCol w="2072640"/>
                <a:gridCol w="1706880"/>
                <a:gridCol w="170688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roid Sans"/>
                          <a:ea typeface="Droid Sans"/>
                          <a:cs typeface="Droid Sans"/>
                        </a:rPr>
                        <a:t>Rank</a:t>
                      </a:r>
                      <a:endParaRPr lang="en-GB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roid Sans"/>
                          <a:ea typeface="Droid Sans"/>
                          <a:cs typeface="Droid Sans"/>
                        </a:rPr>
                        <a:t>Event name for public display</a:t>
                      </a:r>
                      <a:endParaRPr lang="en-GB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roid Sans"/>
                          <a:ea typeface="Droid Sans"/>
                          <a:cs typeface="Droid Sans"/>
                        </a:rPr>
                        <a:t>&lt;event&gt; </a:t>
                      </a:r>
                      <a:endParaRPr lang="en-GB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roid Sans"/>
                          <a:ea typeface="Droid Sans"/>
                          <a:cs typeface="Droid Sans"/>
                        </a:rPr>
                        <a:t>value in CAP</a:t>
                      </a:r>
                      <a:endParaRPr lang="en-GB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roid Sans"/>
                          <a:ea typeface="Droid Sans"/>
                          <a:cs typeface="Droid Sans"/>
                        </a:rPr>
                        <a:t>&lt;severity&gt;</a:t>
                      </a:r>
                      <a:endParaRPr lang="en-GB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roid Sans"/>
                          <a:ea typeface="Droid Sans"/>
                          <a:cs typeface="Droid Sans"/>
                        </a:rPr>
                        <a:t> value in CAP</a:t>
                      </a:r>
                      <a:endParaRPr lang="en-GB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roid Sans"/>
                          <a:ea typeface="Droid Sans"/>
                          <a:cs typeface="Droid Sans"/>
                        </a:rPr>
                        <a:t>&lt;certainty&gt;</a:t>
                      </a:r>
                      <a:endParaRPr lang="en-GB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roid Sans"/>
                          <a:ea typeface="Droid Sans"/>
                          <a:cs typeface="Droid Sans"/>
                        </a:rPr>
                        <a:t> value in CAP</a:t>
                      </a:r>
                      <a:endParaRPr lang="en-GB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1.</a:t>
                      </a:r>
                      <a:endParaRPr lang="en-GB" sz="1800" b="1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Very heavy Rain / Storm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Heavy Rain Alert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Extreme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Likely, Possible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2.</a:t>
                      </a:r>
                      <a:endParaRPr lang="en-GB" sz="1800" b="1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Heavy Rain / Storm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Heavy Rain Advisory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Severe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Likely, Possible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3.</a:t>
                      </a:r>
                      <a:endParaRPr lang="en-GB" sz="1800" b="1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Heavy Rain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Heavy Rain Advisory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Moderate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Likely, Possible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Droid Sans"/>
                          <a:ea typeface="Droid Sans"/>
                          <a:cs typeface="Droid Sans"/>
                        </a:rPr>
                        <a:t>1.</a:t>
                      </a:r>
                      <a:endParaRPr lang="en-GB" sz="18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Very Strong Wind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Strong Wind Alert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Severe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Likely, Possible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Droid Sans"/>
                          <a:ea typeface="Droid Sans"/>
                          <a:cs typeface="Droid Sans"/>
                        </a:rPr>
                        <a:t>2.</a:t>
                      </a:r>
                      <a:endParaRPr lang="en-GB" sz="18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Strong Wind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Strong Wind Advisory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Moderate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Likely, Possible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Droid Sans"/>
                          <a:ea typeface="Droid Sans"/>
                          <a:cs typeface="Droid Sans"/>
                        </a:rPr>
                        <a:t>1.</a:t>
                      </a:r>
                      <a:endParaRPr lang="en-GB" sz="18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Very High Wave 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State of the Sea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Severe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Likely, Possible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Droid Sans"/>
                          <a:ea typeface="Droid Sans"/>
                          <a:cs typeface="Droid Sans"/>
                        </a:rPr>
                        <a:t>2.</a:t>
                      </a:r>
                      <a:endParaRPr lang="en-GB" sz="18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High Wave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State of the Sea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Moderate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Likely, Possible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1000" y="4341812"/>
            <a:ext cx="8534400" cy="1588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5561012"/>
            <a:ext cx="8534400" cy="1588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Classifying Messages in CAP</a:t>
            </a:r>
            <a:endParaRPr lang="en-US" b="1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62000" y="12192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(Based on the likelihood of a Severe or Extreme Event occurring)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19200" y="2142367"/>
            <a:ext cx="3200400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Probability of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Occurrence</a:t>
            </a:r>
            <a:endParaRPr lang="en-GB" b="1" u="sng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37338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Between 33% and 66%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00200" y="4343400"/>
            <a:ext cx="32621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/>
              <a:t>Less than 33%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0200" y="4953000"/>
            <a:ext cx="36576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/>
              <a:t>Less than 33%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3130784"/>
            <a:ext cx="316333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/>
              <a:t>More than 66%</a:t>
            </a:r>
            <a:endParaRPr lang="en-GB" sz="2400" b="1" dirty="0">
              <a:latin typeface="Arial"/>
              <a:ea typeface="Arial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53000" y="2142367"/>
            <a:ext cx="2057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&lt;Certainty&gt;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value in CAP</a:t>
            </a:r>
            <a:endParaRPr lang="en-GB" b="1" u="sng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58651" y="4346223"/>
            <a:ext cx="1880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Possible</a:t>
            </a:r>
            <a:endParaRPr lang="en-GB" sz="2400" b="1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5324646" y="3733800"/>
            <a:ext cx="1370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Likely</a:t>
            </a:r>
            <a:endParaRPr lang="en-GB" sz="2400" b="1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5293790" y="3172334"/>
            <a:ext cx="232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Very Likely</a:t>
            </a:r>
            <a:endParaRPr lang="en-GB" sz="2400" b="1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5357163" y="4953000"/>
            <a:ext cx="203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Unknown</a:t>
            </a:r>
            <a:endParaRPr lang="en-GB" sz="2400" b="1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1568188" y="5334000"/>
            <a:ext cx="3461012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b="1" dirty="0" smtClean="0"/>
              <a:t>(With lead time more than 3 days)</a:t>
            </a:r>
            <a:endParaRPr lang="en-GB" sz="1600" b="1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7630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Publishing CAP Messages</a:t>
            </a:r>
            <a:endParaRPr lang="en-US" b="1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5841021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Brace 8"/>
          <p:cNvSpPr/>
          <p:nvPr/>
        </p:nvSpPr>
        <p:spPr>
          <a:xfrm>
            <a:off x="6400800" y="2667000"/>
            <a:ext cx="381000" cy="2362200"/>
          </a:xfrm>
          <a:prstGeom prst="rightBrace">
            <a:avLst>
              <a:gd name="adj1" fmla="val 85833"/>
              <a:gd name="adj2" fmla="val 50000"/>
            </a:avLst>
          </a:prstGeom>
          <a:noFill/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/>
          <p:cNvSpPr/>
          <p:nvPr/>
        </p:nvSpPr>
        <p:spPr>
          <a:xfrm>
            <a:off x="5410200" y="5486400"/>
            <a:ext cx="381000" cy="1066800"/>
          </a:xfrm>
          <a:prstGeom prst="rightBrace">
            <a:avLst>
              <a:gd name="adj1" fmla="val 47500"/>
              <a:gd name="adj2" fmla="val 50000"/>
            </a:avLst>
          </a:prstGeom>
          <a:noFill/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58000" y="35052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Link to PDF Messages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67400" y="57150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Link to CAP Messages &amp; Feeds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295400"/>
            <a:ext cx="1924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(In our Website)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683048"/>
            <a:ext cx="6172200" cy="42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447800" y="762000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Link to PDF Messages…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0042" y="2819400"/>
            <a:ext cx="2245358" cy="1842357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6517642" y="2971800"/>
            <a:ext cx="762000" cy="1143000"/>
          </a:xfrm>
          <a:prstGeom prst="ellipse">
            <a:avLst/>
          </a:prstGeom>
          <a:noFill/>
          <a:ln w="63500">
            <a:solidFill>
              <a:srgbClr val="E20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iped Right Arrow 10"/>
          <p:cNvSpPr/>
          <p:nvPr/>
        </p:nvSpPr>
        <p:spPr>
          <a:xfrm flipH="1">
            <a:off x="5146042" y="3048000"/>
            <a:ext cx="1295400" cy="914400"/>
          </a:xfrm>
          <a:prstGeom prst="stripedRightArrow">
            <a:avLst>
              <a:gd name="adj1" fmla="val 50000"/>
              <a:gd name="adj2" fmla="val 76389"/>
            </a:avLst>
          </a:prstGeom>
          <a:solidFill>
            <a:srgbClr val="E205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447800" y="762000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Link to CAP Messages…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Documents and Settings\Ndichu\Desktop\RSS Page.jpg"/>
          <p:cNvPicPr>
            <a:picLocks noChangeAspect="1" noChangeArrowheads="1"/>
          </p:cNvPicPr>
          <p:nvPr/>
        </p:nvPicPr>
        <p:blipFill>
          <a:blip r:embed="rId3" cstate="print"/>
          <a:srcRect r="40748"/>
          <a:stretch>
            <a:fillRect/>
          </a:stretch>
        </p:blipFill>
        <p:spPr bwMode="auto">
          <a:xfrm>
            <a:off x="228600" y="1524000"/>
            <a:ext cx="5562600" cy="4972686"/>
          </a:xfrm>
          <a:prstGeom prst="rect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133600"/>
            <a:ext cx="2245358" cy="1842357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Striped Right Arrow 10"/>
          <p:cNvSpPr/>
          <p:nvPr/>
        </p:nvSpPr>
        <p:spPr>
          <a:xfrm flipH="1">
            <a:off x="5257800" y="3429000"/>
            <a:ext cx="1295400" cy="914400"/>
          </a:xfrm>
          <a:prstGeom prst="stripedRightArrow">
            <a:avLst>
              <a:gd name="adj1" fmla="val 50000"/>
              <a:gd name="adj2" fmla="val 76389"/>
            </a:avLst>
          </a:prstGeom>
          <a:solidFill>
            <a:srgbClr val="E205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629400" y="3352800"/>
            <a:ext cx="762000" cy="685800"/>
          </a:xfrm>
          <a:prstGeom prst="ellipse">
            <a:avLst/>
          </a:prstGeom>
          <a:noFill/>
          <a:ln w="63500">
            <a:solidFill>
              <a:srgbClr val="E20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sz="4000" b="1" dirty="0" smtClean="0"/>
              <a:t>Creating A Customized Template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76400" y="2743200"/>
          <a:ext cx="5943600" cy="371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981"/>
                <a:gridCol w="380761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roid Sans"/>
                          <a:ea typeface="Droid Sans"/>
                          <a:cs typeface="Droid Sans"/>
                        </a:rPr>
                        <a:t>&lt;severity&gt;</a:t>
                      </a:r>
                      <a:endParaRPr lang="en-GB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roid Sans"/>
                          <a:ea typeface="Droid Sans"/>
                          <a:cs typeface="Droid Sans"/>
                        </a:rPr>
                        <a:t> value in CAP</a:t>
                      </a:r>
                      <a:endParaRPr lang="en-GB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roid Sans"/>
                          <a:ea typeface="Droid Sans"/>
                          <a:cs typeface="Droid Sans"/>
                        </a:rPr>
                        <a:t>&lt;description&gt;</a:t>
                      </a:r>
                      <a:endParaRPr lang="en-GB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roid Sans"/>
                          <a:ea typeface="Droid Sans"/>
                          <a:cs typeface="Droid Sans"/>
                        </a:rPr>
                        <a:t> value in CAP</a:t>
                      </a:r>
                      <a:endParaRPr lang="en-GB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Extreme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Very</a:t>
                      </a:r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 heavy rainfall and storms may result in flash floods and many housing estates may be cut off.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Severe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Heavy rainfall may result in flash floods and some housing estates may be cut off</a:t>
                      </a:r>
                      <a:endParaRPr lang="en-GB" sz="1600" kern="1200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Moderate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/>
                </a:tc>
                <a:tc>
                  <a:txBody>
                    <a:bodyPr/>
                    <a:lstStyle/>
                    <a:p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Heavy rainfall may result in pools of water appearing in some places. There is a chance of flash floods </a:t>
                      </a:r>
                      <a:r>
                        <a:rPr lang="en-GB" sz="1600" kern="12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occuring</a:t>
                      </a:r>
                      <a:r>
                        <a:rPr lang="en-GB" sz="16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 in some places</a:t>
                      </a:r>
                      <a:endParaRPr lang="en-US" sz="1600" kern="1200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506902" y="1219200"/>
            <a:ext cx="6265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(For use in the   </a:t>
            </a:r>
            <a:r>
              <a:rPr lang="en-US" sz="2000" b="1" dirty="0" smtClean="0"/>
              <a:t>&lt;description&gt;   </a:t>
            </a:r>
            <a:r>
              <a:rPr lang="en-US" b="1" dirty="0" smtClean="0"/>
              <a:t>field in CAP Message)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90800" y="1905000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For example, for </a:t>
            </a:r>
            <a:r>
              <a:rPr lang="en-US" b="1" dirty="0" smtClean="0">
                <a:solidFill>
                  <a:srgbClr val="FF0000"/>
                </a:solidFill>
              </a:rPr>
              <a:t>heavy rainfall </a:t>
            </a:r>
            <a:r>
              <a:rPr lang="en-US" b="1" dirty="0" smtClean="0"/>
              <a:t>Event in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Nairobi</a:t>
            </a:r>
            <a:r>
              <a:rPr lang="en-US" b="1" dirty="0" smtClean="0"/>
              <a:t> county…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447800" y="9144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Online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 in CAP in the WMO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moodle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362200"/>
            <a:ext cx="62388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An initiative of the UK Met Office, WMO and KMD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Objective is to enable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Meteorologists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compose warning messages and issue CAP alerts.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Already developed a lesson plan and a storyboard for the online training.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447800" y="9144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Online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 in CAP in the WMO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moodle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600200" y="1796535"/>
            <a:ext cx="5943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By the end of the training session the student will be able to: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Describe Common Alerting Protocol message from a broad perspective.</a:t>
            </a:r>
          </a:p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Describe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understand the CAP message format and structure</a:t>
            </a:r>
          </a:p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Compose a CAP message alert/warning</a:t>
            </a:r>
          </a:p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Create own message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description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template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 use in the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CAP  message &lt;description&gt; field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533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dirty="0" smtClean="0"/>
              <a:t>Working with Google Public Alerts(1) </a:t>
            </a:r>
            <a:endParaRPr lang="en-US" sz="3800" b="1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-23000" contrast="27000"/>
          </a:blip>
          <a:srcRect/>
          <a:stretch>
            <a:fillRect/>
          </a:stretch>
        </p:blipFill>
        <p:spPr bwMode="auto">
          <a:xfrm>
            <a:off x="609600" y="1752600"/>
            <a:ext cx="7699892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30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667000" y="1295400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(RSS feeds to this website)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533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dirty="0" smtClean="0"/>
              <a:t>Working with Google Public Alerts(2) </a:t>
            </a:r>
            <a:endParaRPr lang="en-US" sz="3800" b="1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47800" y="1828800"/>
            <a:ext cx="6096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Started a process with Google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More than 10 countries provide content to Public Alerts Page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Has the infrastructure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Has the experience and bigger viewership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Google Page  is compatible with CAP format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Google is </a:t>
            </a:r>
            <a:r>
              <a:rPr lang="en-US" sz="2400" b="1" dirty="0" err="1" smtClean="0"/>
              <a:t>eady</a:t>
            </a:r>
            <a:r>
              <a:rPr lang="en-US" sz="2400" b="1" dirty="0" smtClean="0"/>
              <a:t> to assist in CAP development</a:t>
            </a:r>
            <a:endParaRPr lang="en-US" sz="24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533400"/>
          </a:xfrm>
        </p:spPr>
        <p:txBody>
          <a:bodyPr/>
          <a:lstStyle/>
          <a:p>
            <a:r>
              <a:rPr lang="en-US" sz="4800" b="1" dirty="0" smtClean="0"/>
              <a:t>Introduction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447800" y="1415534"/>
            <a:ext cx="67056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47675" indent="-447675"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KMD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is responsible for the organization and operational management of meteorological services in Kenya;</a:t>
            </a:r>
          </a:p>
          <a:p>
            <a:pPr marL="447675" indent="-447675"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Mandated to generating Weather Advisories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, Alerts &amp;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Warnings;</a:t>
            </a:r>
          </a:p>
          <a:p>
            <a:pPr marL="447675" indent="-447675"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CAP was introduced to KMS in late 2012;</a:t>
            </a:r>
          </a:p>
          <a:p>
            <a:pPr marL="361950" indent="-361950" algn="just"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b="1" dirty="0" smtClean="0">
                <a:latin typeface="Calibri" pitchFamily="34" charset="0"/>
              </a:rPr>
              <a:t>KMD has been working on an integrated solution to Advisories/Warning production &amp; dissemination of alert messages;</a:t>
            </a:r>
          </a:p>
          <a:p>
            <a:pPr marL="361950" indent="-361950" algn="just"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b="1" dirty="0" smtClean="0">
                <a:latin typeface="Calibri" pitchFamily="34" charset="0"/>
              </a:rPr>
              <a:t>This integrated solution will target CAP message format and manual and automatic systems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33363" indent="-233363" eaLnBrk="0" hangingPunct="0"/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533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dirty="0" smtClean="0"/>
              <a:t>Working Local Mobile Networks</a:t>
            </a:r>
            <a:endParaRPr lang="en-US" sz="3800" b="1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133601" y="12954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(CAP Message in XML format to Networks)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19000"/>
          </a:blip>
          <a:srcRect t="15160" b="30320"/>
          <a:stretch>
            <a:fillRect/>
          </a:stretch>
        </p:blipFill>
        <p:spPr bwMode="auto">
          <a:xfrm>
            <a:off x="1828800" y="2362200"/>
            <a:ext cx="2286000" cy="762000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contrast="29000"/>
          </a:blip>
          <a:srcRect/>
          <a:stretch>
            <a:fillRect/>
          </a:stretch>
        </p:blipFill>
        <p:spPr bwMode="auto">
          <a:xfrm>
            <a:off x="1828800" y="3335179"/>
            <a:ext cx="2286000" cy="984409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lum contrast="22000"/>
          </a:blip>
          <a:srcRect t="31394" b="29431"/>
          <a:stretch>
            <a:fillRect/>
          </a:stretch>
        </p:blipFill>
        <p:spPr bwMode="auto">
          <a:xfrm>
            <a:off x="1828800" y="4572000"/>
            <a:ext cx="2286000" cy="71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553200" y="3429000"/>
            <a:ext cx="1486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CAP </a:t>
            </a:r>
          </a:p>
          <a:p>
            <a:pPr algn="ctr"/>
            <a:r>
              <a:rPr lang="en-US" sz="2400" b="1" dirty="0" smtClean="0"/>
              <a:t>Message</a:t>
            </a:r>
            <a:endParaRPr lang="en-US" sz="24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49854" flipH="1" flipV="1">
            <a:off x="4796895" y="2011809"/>
            <a:ext cx="2401880" cy="182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334000" y="4267200"/>
            <a:ext cx="367280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(Due to its </a:t>
            </a:r>
            <a:r>
              <a:rPr lang="en-US" b="1" dirty="0" err="1" smtClean="0"/>
              <a:t>geospartial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Character, it can be </a:t>
            </a:r>
          </a:p>
          <a:p>
            <a:pPr algn="ctr"/>
            <a:r>
              <a:rPr lang="en-US" b="1" dirty="0" smtClean="0"/>
              <a:t>disseminated to an audience in </a:t>
            </a:r>
          </a:p>
          <a:p>
            <a:pPr algn="ctr"/>
            <a:r>
              <a:rPr lang="en-US" b="1" dirty="0" smtClean="0"/>
              <a:t>a specific target area</a:t>
            </a:r>
          </a:p>
          <a:p>
            <a:pPr algn="ctr"/>
            <a:r>
              <a:rPr lang="en-US" b="1" dirty="0" smtClean="0"/>
              <a:t>through the mobile phone)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Potential CAP community in Kenya</a:t>
            </a:r>
            <a:endParaRPr lang="en-US" b="1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417320"/>
          <a:ext cx="75438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9540"/>
                <a:gridCol w="1844040"/>
                <a:gridCol w="17602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Authority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Just started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Ongoing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Min. of Health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Min. of Agriculture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Min.</a:t>
                      </a:r>
                      <a:r>
                        <a:rPr lang="en-US" sz="2400" b="1" baseline="0" dirty="0" smtClean="0"/>
                        <a:t> of Water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National Disaster Operation Centre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Red Cross (Kenya)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Kenya Maritime Authority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Kenya Ports Authority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National Drought Management Authority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L-Shape 10"/>
          <p:cNvSpPr/>
          <p:nvPr/>
        </p:nvSpPr>
        <p:spPr>
          <a:xfrm rot="18328077">
            <a:off x="5219663" y="2942129"/>
            <a:ext cx="415925" cy="222250"/>
          </a:xfrm>
          <a:prstGeom prst="corner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L-Shape 16"/>
          <p:cNvSpPr/>
          <p:nvPr/>
        </p:nvSpPr>
        <p:spPr>
          <a:xfrm rot="18328077">
            <a:off x="5219662" y="1951529"/>
            <a:ext cx="415925" cy="222250"/>
          </a:xfrm>
          <a:prstGeom prst="corner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5140251" y="3505201"/>
            <a:ext cx="457200" cy="5334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5140251" y="2362201"/>
            <a:ext cx="457200" cy="5334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5140251" y="4191001"/>
            <a:ext cx="457200" cy="5334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5140251" y="4724401"/>
            <a:ext cx="457200" cy="5334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5181600" y="5257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181600" y="5867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Problems &amp; Challenges</a:t>
            </a:r>
            <a:endParaRPr lang="en-US" b="1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47800" y="1828800"/>
            <a:ext cx="6096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Classification </a:t>
            </a:r>
            <a:r>
              <a:rPr lang="en-US" sz="2400" b="1" dirty="0" smtClean="0"/>
              <a:t>of Messages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Message structuring for CAP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Setting thresholds / Ranking Events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Encouraging a cross </a:t>
            </a:r>
            <a:r>
              <a:rPr lang="en-US" sz="2400" b="1" dirty="0" smtClean="0"/>
              <a:t>agency </a:t>
            </a:r>
            <a:r>
              <a:rPr lang="en-US" sz="2400" b="1" dirty="0" smtClean="0"/>
              <a:t>communication thro’ CAP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Distributor Licensing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Language Translation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Way Forward…</a:t>
            </a:r>
            <a:endParaRPr lang="en-US" b="1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533525"/>
          <a:ext cx="8153399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1676400"/>
                <a:gridCol w="1371600"/>
                <a:gridCol w="15239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Activity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Just started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Complete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CAP Structuring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Creating a Template of CAP customized content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CAP online training in the </a:t>
                      </a:r>
                      <a:r>
                        <a:rPr lang="en-US" sz="2400" b="1" dirty="0" err="1" smtClean="0"/>
                        <a:t>Moodle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CAP training locally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Working with Google Public Alerts Page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Working with Local Mobile Networks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L-Shape 9"/>
          <p:cNvSpPr/>
          <p:nvPr/>
        </p:nvSpPr>
        <p:spPr>
          <a:xfrm rot="18328077">
            <a:off x="4880011" y="5674821"/>
            <a:ext cx="415925" cy="222250"/>
          </a:xfrm>
          <a:prstGeom prst="corner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L-Shape 10"/>
          <p:cNvSpPr/>
          <p:nvPr/>
        </p:nvSpPr>
        <p:spPr>
          <a:xfrm rot="18328077">
            <a:off x="4880012" y="2865928"/>
            <a:ext cx="415925" cy="222250"/>
          </a:xfrm>
          <a:prstGeom prst="corner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L-Shape 12"/>
          <p:cNvSpPr/>
          <p:nvPr/>
        </p:nvSpPr>
        <p:spPr>
          <a:xfrm rot="18328077">
            <a:off x="6327812" y="3541221"/>
            <a:ext cx="415925" cy="222250"/>
          </a:xfrm>
          <a:prstGeom prst="corner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L-Shape 13"/>
          <p:cNvSpPr/>
          <p:nvPr/>
        </p:nvSpPr>
        <p:spPr>
          <a:xfrm rot="18328077">
            <a:off x="6327812" y="4303222"/>
            <a:ext cx="415925" cy="222250"/>
          </a:xfrm>
          <a:prstGeom prst="corner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L-Shape 14"/>
          <p:cNvSpPr/>
          <p:nvPr/>
        </p:nvSpPr>
        <p:spPr>
          <a:xfrm rot="18328077">
            <a:off x="6286463" y="4989021"/>
            <a:ext cx="415925" cy="222250"/>
          </a:xfrm>
          <a:prstGeom prst="corner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L-Shape 16"/>
          <p:cNvSpPr/>
          <p:nvPr/>
        </p:nvSpPr>
        <p:spPr>
          <a:xfrm rot="18328077">
            <a:off x="7775611" y="2103928"/>
            <a:ext cx="415925" cy="222250"/>
          </a:xfrm>
          <a:prstGeom prst="corner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2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Threat Events Identified (1)</a:t>
            </a:r>
            <a:endParaRPr lang="en-US" b="1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874520"/>
          <a:ext cx="85344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934"/>
                <a:gridCol w="2957466"/>
              </a:tblGrid>
              <a:tr h="370840">
                <a:tc>
                  <a:txBody>
                    <a:bodyPr/>
                    <a:lstStyle/>
                    <a:p>
                      <a:pPr marL="266700" indent="0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THREAT EVENT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Advisory Issued</a:t>
                      </a:r>
                      <a:endParaRPr lang="en-US" sz="2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7475" indent="0"/>
                      <a:r>
                        <a:rPr lang="en-US" sz="2800" b="1" dirty="0" smtClean="0"/>
                        <a:t>Heavy Rainfall &amp; Storms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7475" indent="0"/>
                      <a:r>
                        <a:rPr lang="en-US" sz="2800" b="1" dirty="0" smtClean="0"/>
                        <a:t>Wave Heights </a:t>
                      </a:r>
                      <a:r>
                        <a:rPr lang="en-US" sz="2000" b="1" dirty="0" smtClean="0"/>
                        <a:t>(Indian Ocean)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Wave Heights </a:t>
                      </a:r>
                      <a:r>
                        <a:rPr lang="en-US" sz="2000" b="1" dirty="0" smtClean="0"/>
                        <a:t>(Lake Victoria)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Planned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117475"/>
                      <a:r>
                        <a:rPr lang="en-US" sz="2800" b="1" dirty="0" smtClean="0"/>
                        <a:t>Hot Conditions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Planned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117475"/>
                      <a:r>
                        <a:rPr lang="en-US" sz="2800" b="1" dirty="0" smtClean="0"/>
                        <a:t>Cold Conditions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Planned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Strong Wind &amp; Gusts </a:t>
                      </a:r>
                      <a:r>
                        <a:rPr lang="en-US" sz="2000" b="1" dirty="0" smtClean="0"/>
                        <a:t>(Wind Speed)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Bundalang’i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Flood Plains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76400" y="123086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(Forecasts Generated from SWFDP Products &amp; Others)</a:t>
            </a:r>
            <a:endParaRPr lang="en-US" dirty="0"/>
          </a:p>
        </p:txBody>
      </p:sp>
      <p:sp>
        <p:nvSpPr>
          <p:cNvPr id="9" name="L-Shape 8"/>
          <p:cNvSpPr/>
          <p:nvPr/>
        </p:nvSpPr>
        <p:spPr>
          <a:xfrm rot="18328077">
            <a:off x="6937412" y="2561129"/>
            <a:ext cx="415925" cy="222250"/>
          </a:xfrm>
          <a:prstGeom prst="corner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L-Shape 9"/>
          <p:cNvSpPr/>
          <p:nvPr/>
        </p:nvSpPr>
        <p:spPr>
          <a:xfrm rot="18328077">
            <a:off x="6937412" y="3094528"/>
            <a:ext cx="415925" cy="222250"/>
          </a:xfrm>
          <a:prstGeom prst="corner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L-Shape 10"/>
          <p:cNvSpPr/>
          <p:nvPr/>
        </p:nvSpPr>
        <p:spPr>
          <a:xfrm rot="18328077">
            <a:off x="6937412" y="5151928"/>
            <a:ext cx="415925" cy="222250"/>
          </a:xfrm>
          <a:prstGeom prst="corner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L-Shape 11"/>
          <p:cNvSpPr/>
          <p:nvPr/>
        </p:nvSpPr>
        <p:spPr>
          <a:xfrm rot="18328077">
            <a:off x="6937412" y="5674821"/>
            <a:ext cx="415925" cy="222250"/>
          </a:xfrm>
          <a:prstGeom prst="corner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934200" y="3429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934200" y="3962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934200" y="4495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Threat Events Identified (2) </a:t>
            </a:r>
            <a:endParaRPr lang="en-US" b="1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676400"/>
          <a:ext cx="85344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2971800"/>
              </a:tblGrid>
              <a:tr h="370840">
                <a:tc>
                  <a:txBody>
                    <a:bodyPr/>
                    <a:lstStyle/>
                    <a:p>
                      <a:pPr marL="180975" indent="0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THREAT EVENT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Advisory</a:t>
                      </a:r>
                      <a:r>
                        <a:rPr lang="en-US" sz="2800" b="1" baseline="0" dirty="0" smtClean="0"/>
                        <a:t> Issued</a:t>
                      </a:r>
                      <a:endParaRPr lang="en-US" sz="2800" b="1" dirty="0" smtClean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Agricultural Drought </a:t>
                      </a:r>
                    </a:p>
                    <a:p>
                      <a:pPr marL="0" marR="0" indent="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   (</a:t>
                      </a:r>
                      <a:r>
                        <a:rPr lang="en-US" sz="1600" dirty="0" smtClean="0"/>
                        <a:t>more than 10</a:t>
                      </a:r>
                      <a:r>
                        <a:rPr lang="en-US" sz="1600" baseline="0" dirty="0" smtClean="0"/>
                        <a:t> – 15 days dry spell)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yet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52388"/>
                      <a:r>
                        <a:rPr lang="en-US" sz="2800" b="1" dirty="0" smtClean="0"/>
                        <a:t>Health Advisory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Planned but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yet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52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Tsunami warning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Planned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but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yet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52388"/>
                      <a:r>
                        <a:rPr lang="en-US" sz="2800" b="1" dirty="0" smtClean="0"/>
                        <a:t>Thick Fog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yet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85725"/>
                      <a:r>
                        <a:rPr lang="en-US" sz="2800" b="1" dirty="0" smtClean="0"/>
                        <a:t>Lightning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yet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52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Hailstorm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yet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52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Frost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yet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76400" y="123086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(Forecasts Generated from SWFDP Products &amp; Others)</a:t>
            </a:r>
            <a:endParaRPr lang="en-US" dirty="0"/>
          </a:p>
        </p:txBody>
      </p:sp>
      <p:sp>
        <p:nvSpPr>
          <p:cNvPr id="9" name="Multiply 8"/>
          <p:cNvSpPr/>
          <p:nvPr/>
        </p:nvSpPr>
        <p:spPr>
          <a:xfrm>
            <a:off x="6934200" y="2209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7010400" y="4495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7010400" y="5029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7010400" y="5486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7010400" y="3962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Color Code Message Matrix</a:t>
            </a:r>
            <a:endParaRPr lang="en-US" b="1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481456" y="3124200"/>
            <a:ext cx="1490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&gt;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3 Days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1828800" y="4810780"/>
            <a:ext cx="1016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1 Day</a:t>
            </a:r>
            <a:endParaRPr lang="en-GB" sz="2800" dirty="0"/>
          </a:p>
        </p:txBody>
      </p:sp>
      <p:sp>
        <p:nvSpPr>
          <p:cNvPr id="28" name="Rectangle 27"/>
          <p:cNvSpPr/>
          <p:nvPr/>
        </p:nvSpPr>
        <p:spPr>
          <a:xfrm>
            <a:off x="1814880" y="4048780"/>
            <a:ext cx="1156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2 Days</a:t>
            </a:r>
            <a:endParaRPr lang="en-GB" sz="2800" dirty="0"/>
          </a:p>
        </p:txBody>
      </p:sp>
      <p:pic>
        <p:nvPicPr>
          <p:cNvPr id="30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607" y="313438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4320" y="4734580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42000"/>
          </a:blip>
          <a:srcRect/>
          <a:stretch>
            <a:fillRect/>
          </a:stretch>
        </p:blipFill>
        <p:spPr bwMode="auto">
          <a:xfrm>
            <a:off x="4038600" y="3972580"/>
            <a:ext cx="6386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248400" y="2067580"/>
            <a:ext cx="17526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400" b="1" u="sng" dirty="0" smtClean="0">
                <a:solidFill>
                  <a:schemeClr val="tx2"/>
                </a:solidFill>
                <a:latin typeface="Droid Sans"/>
                <a:ea typeface="Droid Sans"/>
                <a:cs typeface="Droid Sans"/>
              </a:rPr>
              <a:t>Moderate</a:t>
            </a:r>
            <a:endParaRPr lang="en-GB" sz="2400" b="1" u="sng" dirty="0">
              <a:solidFill>
                <a:schemeClr val="tx2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2067580"/>
            <a:ext cx="175260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400" b="1" u="sng" dirty="0" smtClean="0">
                <a:solidFill>
                  <a:schemeClr val="tx2"/>
                </a:solidFill>
                <a:latin typeface="Droid Sans"/>
                <a:ea typeface="Droid Sans"/>
                <a:cs typeface="Droid Sans"/>
              </a:rPr>
              <a:t>Severe</a:t>
            </a:r>
            <a:endParaRPr lang="en-GB" sz="2400" b="1" u="sng" dirty="0">
              <a:solidFill>
                <a:schemeClr val="tx2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9000" y="2067580"/>
            <a:ext cx="17526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400" b="1" u="sng" dirty="0" smtClean="0">
                <a:solidFill>
                  <a:schemeClr val="tx2"/>
                </a:solidFill>
                <a:latin typeface="Droid Sans"/>
                <a:ea typeface="Droid Sans"/>
                <a:cs typeface="Droid Sans"/>
              </a:rPr>
              <a:t>Extreme</a:t>
            </a:r>
            <a:endParaRPr lang="en-GB" sz="2400" b="1" u="sng" dirty="0">
              <a:solidFill>
                <a:schemeClr val="tx2"/>
              </a:solidFill>
              <a:latin typeface="Arial"/>
              <a:ea typeface="Arial"/>
              <a:cs typeface="Times New Roman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42000"/>
          </a:blip>
          <a:srcRect/>
          <a:stretch>
            <a:fillRect/>
          </a:stretch>
        </p:blipFill>
        <p:spPr bwMode="auto">
          <a:xfrm>
            <a:off x="5334000" y="4734580"/>
            <a:ext cx="6386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42000"/>
          </a:blip>
          <a:srcRect/>
          <a:stretch>
            <a:fillRect/>
          </a:stretch>
        </p:blipFill>
        <p:spPr bwMode="auto">
          <a:xfrm>
            <a:off x="5334000" y="3896380"/>
            <a:ext cx="6386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126965"/>
            <a:ext cx="656702" cy="54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8498" y="4724400"/>
            <a:ext cx="580501" cy="49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8498" y="3886200"/>
            <a:ext cx="580501" cy="49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8498" y="3134380"/>
            <a:ext cx="580501" cy="49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228600" y="2067580"/>
            <a:ext cx="3048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400" b="1" u="sng" dirty="0" smtClean="0">
                <a:solidFill>
                  <a:schemeClr val="tx2"/>
                </a:solidFill>
                <a:latin typeface="Droid Sans"/>
                <a:ea typeface="Droid Sans"/>
                <a:cs typeface="Droid Sans"/>
              </a:rPr>
              <a:t>Forecast Period</a:t>
            </a:r>
            <a:endParaRPr lang="en-GB" sz="2400" b="1" u="sng" dirty="0">
              <a:solidFill>
                <a:schemeClr val="tx2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13070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(Based on both Severity &amp; Urgency)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09600" y="56388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To make Message classification much simpler and workable we have set our basis on an event or intensity of events in 24hrs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Classifying Messages</a:t>
            </a:r>
            <a:endParaRPr lang="en-US" b="1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81000" y="3124200"/>
            <a:ext cx="1135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Watch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81000" y="3962400"/>
            <a:ext cx="1487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Advisory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457200" y="5725180"/>
            <a:ext cx="1446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Warning</a:t>
            </a:r>
            <a:endParaRPr lang="en-GB" sz="2800" dirty="0"/>
          </a:p>
        </p:txBody>
      </p:sp>
      <p:sp>
        <p:nvSpPr>
          <p:cNvPr id="28" name="Rectangle 27"/>
          <p:cNvSpPr/>
          <p:nvPr/>
        </p:nvSpPr>
        <p:spPr>
          <a:xfrm>
            <a:off x="457200" y="4886980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Alert</a:t>
            </a:r>
            <a:endParaRPr lang="en-GB" sz="2800" dirty="0"/>
          </a:p>
        </p:txBody>
      </p:sp>
      <p:pic>
        <p:nvPicPr>
          <p:cNvPr id="29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0"/>
            <a:ext cx="609600" cy="49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49735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715000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42000"/>
          </a:blip>
          <a:srcRect/>
          <a:stretch>
            <a:fillRect/>
          </a:stretch>
        </p:blipFill>
        <p:spPr bwMode="auto">
          <a:xfrm>
            <a:off x="1905000" y="4800600"/>
            <a:ext cx="6386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990600" y="12192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(Based on a Severe or Extreme Event)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743200" y="2262299"/>
            <a:ext cx="51054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General Message Details</a:t>
            </a:r>
            <a:endParaRPr lang="en-GB" b="1" u="sng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9400" y="373380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Weather conditions impact on the population in ways that are not a direct threat to life and property but ignoring it may lead to hazardous conditions.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19400" y="4756970"/>
            <a:ext cx="57912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/>
              <a:t>A threat is imminent with little time for preparation and quick action is needed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9400" y="5595170"/>
            <a:ext cx="59436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/>
              <a:t>A message issued when a threat is occurring or imminent, and immediate action to evacuate is needed</a:t>
            </a:r>
            <a:endParaRPr lang="en-GB" b="1" dirty="0">
              <a:latin typeface="Arial"/>
              <a:ea typeface="Arial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3200" y="2895600"/>
            <a:ext cx="5867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/>
              <a:t>A message  issued to inform vulnerable population of weather threats that take time to arrive.</a:t>
            </a:r>
            <a:endParaRPr lang="en-GB" b="1" dirty="0">
              <a:latin typeface="Arial"/>
              <a:ea typeface="Arial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6400" y="1828800"/>
            <a:ext cx="1143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Color</a:t>
            </a:r>
            <a:r>
              <a:rPr lang="en-GB" sz="2400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400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Code</a:t>
            </a:r>
            <a:endParaRPr lang="en-GB" sz="2400" b="1" u="sng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1828800"/>
            <a:ext cx="1143000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Threat </a:t>
            </a:r>
            <a:r>
              <a:rPr lang="en-GB" sz="2400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Levels</a:t>
            </a:r>
            <a:endParaRPr lang="en-GB" sz="2400" b="1" u="sng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Classifying Messages</a:t>
            </a:r>
            <a:endParaRPr lang="en-US" b="1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914400" y="3124200"/>
            <a:ext cx="1135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Watch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914400" y="3962400"/>
            <a:ext cx="1487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Advisory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990600" y="5496580"/>
            <a:ext cx="1446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Warning</a:t>
            </a:r>
            <a:endParaRPr lang="en-GB" sz="2800" dirty="0"/>
          </a:p>
        </p:txBody>
      </p:sp>
      <p:sp>
        <p:nvSpPr>
          <p:cNvPr id="28" name="Rectangle 27"/>
          <p:cNvSpPr/>
          <p:nvPr/>
        </p:nvSpPr>
        <p:spPr>
          <a:xfrm>
            <a:off x="990600" y="4734580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Alert</a:t>
            </a:r>
            <a:endParaRPr lang="en-GB" sz="2800" dirty="0"/>
          </a:p>
        </p:txBody>
      </p:sp>
      <p:pic>
        <p:nvPicPr>
          <p:cNvPr id="29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84466"/>
            <a:ext cx="609600" cy="49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862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486400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42000"/>
          </a:blip>
          <a:srcRect/>
          <a:stretch>
            <a:fillRect/>
          </a:stretch>
        </p:blipFill>
        <p:spPr bwMode="auto">
          <a:xfrm>
            <a:off x="2590800" y="4648200"/>
            <a:ext cx="6386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990600" y="12192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(Based on a Severe or Extreme Event)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86200" y="1828800"/>
            <a:ext cx="1066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Lead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Time</a:t>
            </a:r>
            <a:endParaRPr lang="en-GB" b="1" u="sng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39624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3 Days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38600" y="4797777"/>
            <a:ext cx="9906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/>
              <a:t>2 Days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5562600"/>
            <a:ext cx="11430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/>
              <a:t>&lt; 1 Day</a:t>
            </a:r>
            <a:endParaRPr lang="en-GB" b="1" dirty="0">
              <a:latin typeface="Arial"/>
              <a:ea typeface="Arial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3130784"/>
            <a:ext cx="12954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/>
              <a:t>&gt; 3 Days</a:t>
            </a:r>
            <a:endParaRPr lang="en-GB" b="1" dirty="0">
              <a:latin typeface="Arial"/>
              <a:ea typeface="Arial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62200" y="1828800"/>
            <a:ext cx="1143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Color</a:t>
            </a:r>
            <a:r>
              <a:rPr lang="en-GB" sz="2400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400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Code</a:t>
            </a:r>
            <a:endParaRPr lang="en-GB" sz="2400" b="1" u="sng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4400" y="1828800"/>
            <a:ext cx="1143000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Threat </a:t>
            </a:r>
            <a:r>
              <a:rPr lang="en-GB" sz="2400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Levels</a:t>
            </a:r>
            <a:endParaRPr lang="en-GB" sz="2400" b="1" u="sng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86400" y="1907587"/>
            <a:ext cx="17526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&lt;urgency&gt;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value in CAP</a:t>
            </a:r>
            <a:endParaRPr lang="en-GB" b="1" u="sng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71212" y="48006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Expected</a:t>
            </a:r>
            <a:endParaRPr lang="en-GB" b="1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5571212" y="39624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Expected</a:t>
            </a:r>
            <a:endParaRPr lang="en-GB" b="1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5594801" y="5574268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Immediate or Expected</a:t>
            </a:r>
            <a:endParaRPr lang="en-GB" b="1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5562600" y="3172334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Future</a:t>
            </a:r>
            <a:endParaRPr lang="en-GB" b="1" dirty="0" smtClean="0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6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Classifying Messages in CAP</a:t>
            </a:r>
            <a:endParaRPr lang="en-US" b="1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1752600" y="3581400"/>
            <a:ext cx="1487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Advisory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1752600" y="5029200"/>
            <a:ext cx="1446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Warning</a:t>
            </a:r>
            <a:endParaRPr lang="en-GB" sz="2800" dirty="0"/>
          </a:p>
        </p:txBody>
      </p:sp>
      <p:sp>
        <p:nvSpPr>
          <p:cNvPr id="28" name="Rectangle 27"/>
          <p:cNvSpPr/>
          <p:nvPr/>
        </p:nvSpPr>
        <p:spPr>
          <a:xfrm>
            <a:off x="1792708" y="4267200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Alert</a:t>
            </a:r>
            <a:endParaRPr lang="en-GB" sz="2800" dirty="0"/>
          </a:p>
        </p:txBody>
      </p:sp>
      <p:pic>
        <p:nvPicPr>
          <p:cNvPr id="30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1108" y="35052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1108" y="4953000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42000"/>
          </a:blip>
          <a:srcRect/>
          <a:stretch>
            <a:fillRect/>
          </a:stretch>
        </p:blipFill>
        <p:spPr bwMode="auto">
          <a:xfrm>
            <a:off x="4231108" y="4267200"/>
            <a:ext cx="6386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33400" y="13070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(Based on Severity in a 24 hr forecast Message)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86400" y="1907587"/>
            <a:ext cx="17526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&lt;severity&gt;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value in CAP</a:t>
            </a:r>
            <a:endParaRPr lang="en-GB" b="1" u="sng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3657600"/>
            <a:ext cx="1752600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latin typeface="Droid Sans"/>
                <a:ea typeface="Droid Sans"/>
                <a:cs typeface="Droid Sans"/>
              </a:rPr>
              <a:t>Moderate</a:t>
            </a:r>
            <a:endParaRPr lang="en-GB" b="1" dirty="0">
              <a:latin typeface="Arial"/>
              <a:ea typeface="Arial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4419600"/>
            <a:ext cx="1752600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latin typeface="Droid Sans"/>
                <a:ea typeface="Droid Sans"/>
                <a:cs typeface="Droid Sans"/>
              </a:rPr>
              <a:t>Severe</a:t>
            </a:r>
            <a:endParaRPr lang="en-GB" b="1" dirty="0">
              <a:latin typeface="Arial"/>
              <a:ea typeface="Arial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600" y="5105400"/>
            <a:ext cx="1752600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latin typeface="Droid Sans"/>
                <a:ea typeface="Droid Sans"/>
                <a:cs typeface="Droid Sans"/>
              </a:rPr>
              <a:t>Extreme</a:t>
            </a:r>
            <a:endParaRPr lang="en-GB" b="1" dirty="0">
              <a:latin typeface="Arial"/>
              <a:ea typeface="Arial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81400" y="1905000"/>
            <a:ext cx="1676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Color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Code in PDF</a:t>
            </a:r>
            <a:endParaRPr lang="en-GB" b="1" u="sng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37896" y="2262299"/>
            <a:ext cx="1486304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Message</a:t>
            </a:r>
            <a:endParaRPr lang="en-GB" sz="2400" b="1" u="sng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86400" y="1905000"/>
            <a:ext cx="17526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&lt;severity&gt;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Droid Sans"/>
                <a:ea typeface="Droid Sans"/>
                <a:cs typeface="Droid Sans"/>
              </a:rPr>
              <a:t>value in CAP</a:t>
            </a:r>
            <a:endParaRPr lang="en-GB" b="1" u="sng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Times New Roman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Ranking Events in CAP (1)</a:t>
            </a:r>
            <a:endParaRPr lang="en-US" b="1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 l="5905"/>
          <a:stretch>
            <a:fillRect/>
          </a:stretch>
        </p:blipFill>
        <p:spPr bwMode="auto">
          <a:xfrm>
            <a:off x="565200" y="60325"/>
            <a:ext cx="172074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901572"/>
          <a:ext cx="8534400" cy="3813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819400"/>
                <a:gridCol w="4495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roid Sans"/>
                          <a:ea typeface="Droid Sans"/>
                          <a:cs typeface="Droid Sans"/>
                        </a:rPr>
                        <a:t>Rank</a:t>
                      </a:r>
                      <a:endParaRPr lang="en-GB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roid Sans"/>
                          <a:ea typeface="Droid Sans"/>
                          <a:cs typeface="Droid Sans"/>
                        </a:rPr>
                        <a:t>Alert Name for Public Display</a:t>
                      </a:r>
                      <a:endParaRPr lang="en-GB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"/>
                          <a:cs typeface="Times New Roman"/>
                        </a:rPr>
                        <a:t>Event Thresholds</a:t>
                      </a:r>
                      <a:endParaRPr lang="en-GB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Droid Sans"/>
                          <a:ea typeface="Droid Sans"/>
                          <a:cs typeface="Droid Sans"/>
                        </a:rPr>
                        <a:t>1.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Very heavy Rain / Storm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  <a:tc>
                  <a:txBody>
                    <a:bodyPr/>
                    <a:lstStyle/>
                    <a:p>
                      <a:pPr marL="1190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Rainfall of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&gt;100mm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in less than 24 hours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Droid Sans"/>
                          <a:ea typeface="Droid Sans"/>
                          <a:cs typeface="Droid Sans"/>
                        </a:rPr>
                        <a:t>2.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Heavy Rain / Storm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  <a:tc>
                  <a:txBody>
                    <a:bodyPr/>
                    <a:lstStyle/>
                    <a:p>
                      <a:pPr marL="1190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Rainfall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 of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&gt;50mm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in less than 24 hours 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Droid Sans"/>
                          <a:ea typeface="Droid Sans"/>
                          <a:cs typeface="Droid Sans"/>
                        </a:rPr>
                        <a:t>3.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Heavy Rain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  <a:tc>
                  <a:txBody>
                    <a:bodyPr/>
                    <a:lstStyle/>
                    <a:p>
                      <a:pPr marL="0" indent="1190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Rainfall of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&gt;30mm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in less than 24 hours 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Droid Sans"/>
                          <a:ea typeface="Droid Sans"/>
                          <a:cs typeface="Droid Sans"/>
                        </a:rPr>
                        <a:t>1.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Very Strong Wind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  <a:tc>
                  <a:txBody>
                    <a:bodyPr/>
                    <a:lstStyle/>
                    <a:p>
                      <a:pPr marL="0" indent="1190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Surface Wind speeds of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&gt;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30 knots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Droid Sans"/>
                          <a:ea typeface="Droid Sans"/>
                          <a:cs typeface="Droid Sans"/>
                        </a:rPr>
                        <a:t>2.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Strong Wind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  <a:tc>
                  <a:txBody>
                    <a:bodyPr/>
                    <a:lstStyle/>
                    <a:p>
                      <a:pPr marL="0" indent="1190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Surface Wind speeds of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&gt;25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knots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Droid Sans"/>
                          <a:ea typeface="Droid Sans"/>
                          <a:cs typeface="Droid Sans"/>
                        </a:rPr>
                        <a:t>1.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Very High Wave 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  <a:tc>
                  <a:txBody>
                    <a:bodyPr/>
                    <a:lstStyle/>
                    <a:p>
                      <a:pPr marL="0" indent="1190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Wave heights of more than 3 meters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Droid Sans"/>
                          <a:ea typeface="Droid Sans"/>
                          <a:cs typeface="Droid Sans"/>
                        </a:rPr>
                        <a:t>2.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High Wave 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  <a:tc>
                  <a:txBody>
                    <a:bodyPr/>
                    <a:lstStyle/>
                    <a:p>
                      <a:pPr marL="0" indent="1190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Wave heights of more than 2 meters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07" marR="56507" marT="56507" marB="56507"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04800" y="3962400"/>
            <a:ext cx="8534400" cy="1588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4875212"/>
            <a:ext cx="8534400" cy="1588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7159</TotalTime>
  <Words>1147</Words>
  <Application>Microsoft Office PowerPoint</Application>
  <PresentationFormat>On-screen Show (4:3)</PresentationFormat>
  <Paragraphs>273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CAP Implementation Experiences in Kenya</vt:lpstr>
      <vt:lpstr>Introduction</vt:lpstr>
      <vt:lpstr>Threat Events Identified (1)</vt:lpstr>
      <vt:lpstr>Threat Events Identified (2) </vt:lpstr>
      <vt:lpstr>Color Code Message Matrix</vt:lpstr>
      <vt:lpstr>Classifying Messages</vt:lpstr>
      <vt:lpstr>Classifying Messages</vt:lpstr>
      <vt:lpstr>Classifying Messages in CAP</vt:lpstr>
      <vt:lpstr>Ranking Events in CAP (1)</vt:lpstr>
      <vt:lpstr>Ranking Events in CAP (2)</vt:lpstr>
      <vt:lpstr>Classifying Messages in CAP</vt:lpstr>
      <vt:lpstr>Publishing CAP Messages</vt:lpstr>
      <vt:lpstr>Slide 13</vt:lpstr>
      <vt:lpstr>Slide 14</vt:lpstr>
      <vt:lpstr>Creating A Customized Template</vt:lpstr>
      <vt:lpstr>Slide 16</vt:lpstr>
      <vt:lpstr>Slide 17</vt:lpstr>
      <vt:lpstr>Working with Google Public Alerts(1) </vt:lpstr>
      <vt:lpstr>Working with Google Public Alerts(2) </vt:lpstr>
      <vt:lpstr>Working Local Mobile Networks</vt:lpstr>
      <vt:lpstr>Potential CAP community in Kenya</vt:lpstr>
      <vt:lpstr>Problems &amp; Challenges</vt:lpstr>
      <vt:lpstr>Way Forward…</vt:lpstr>
      <vt:lpstr>Thank You !</vt:lpstr>
    </vt:vector>
  </TitlesOfParts>
  <Company>PWS-KMD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Implementation  in Kenya</dc:title>
  <dc:creator>Ndichu</dc:creator>
  <cp:lastModifiedBy>Kenya</cp:lastModifiedBy>
  <cp:revision>539</cp:revision>
  <dcterms:created xsi:type="dcterms:W3CDTF">2013-03-25T06:33:56Z</dcterms:created>
  <dcterms:modified xsi:type="dcterms:W3CDTF">2015-09-24T08:34:44Z</dcterms:modified>
</cp:coreProperties>
</file>