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3" r:id="rId3"/>
    <p:sldId id="264" r:id="rId4"/>
    <p:sldId id="266" r:id="rId5"/>
    <p:sldId id="260" r:id="rId6"/>
    <p:sldId id="269" r:id="rId7"/>
    <p:sldId id="262" r:id="rId8"/>
    <p:sldId id="275" r:id="rId9"/>
    <p:sldId id="276" r:id="rId10"/>
    <p:sldId id="277" r:id="rId11"/>
    <p:sldId id="278" r:id="rId12"/>
    <p:sldId id="279" r:id="rId13"/>
    <p:sldId id="267" r:id="rId14"/>
    <p:sldId id="282" r:id="rId15"/>
    <p:sldId id="281" r:id="rId16"/>
    <p:sldId id="272" r:id="rId17"/>
    <p:sldId id="259" r:id="rId18"/>
    <p:sldId id="284" r:id="rId19"/>
    <p:sldId id="285" r:id="rId20"/>
    <p:sldId id="283" r:id="rId21"/>
  </p:sldIdLst>
  <p:sldSz cx="9144000" cy="6858000" type="screen4x3"/>
  <p:notesSz cx="6858000" cy="9144000"/>
  <p:defaultTextStyle>
    <a:defPPr>
      <a:defRPr lang="sw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82A33-5B43-4027-BB48-4D3A4C27417B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w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4A8CA-8BF7-49F8-9528-A39E74D9C712}" type="slidenum">
              <a:rPr lang="sw-KE" smtClean="0"/>
              <a:pPr/>
              <a:t>‹#›</a:t>
            </a:fld>
            <a:endParaRPr lang="sw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concept enhances alerting capability in two critical ways: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1 – increases the reliability that a citizen will receive an alert via at least one path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2 – increases likelihood that citizen seriously considers the alert because alert information available for verification/corroboration via multiple media paths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98445" fontAlgn="base">
              <a:spcBef>
                <a:spcPct val="0"/>
              </a:spcBef>
              <a:spcAft>
                <a:spcPct val="0"/>
              </a:spcAft>
            </a:pPr>
            <a:fld id="{121E3CD6-CE2E-4413-84CA-FAF22080232A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defTabSz="89844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4A8CA-8BF7-49F8-9528-A39E74D9C712}" type="slidenum">
              <a:rPr lang="sw-KE" smtClean="0"/>
              <a:pPr/>
              <a:t>12</a:t>
            </a:fld>
            <a:endParaRPr lang="sw-K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2665-953A-4D7E-B006-D7166A86F96F}" type="datetimeFigureOut">
              <a:rPr lang="sw-KE" smtClean="0"/>
              <a:pPr/>
              <a:t>9/24/2015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1EEA-74F9-46A6-A90C-22FE699475A8}" type="slidenum">
              <a:rPr lang="sw-KE" smtClean="0"/>
              <a:pPr/>
              <a:t>‹#›</a:t>
            </a:fld>
            <a:endParaRPr lang="sw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w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07236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TANZANIA </a:t>
            </a:r>
            <a:r>
              <a:rPr lang="en-GB" dirty="0">
                <a:solidFill>
                  <a:srgbClr val="0070C0"/>
                </a:solidFill>
              </a:rPr>
              <a:t>METEOROLOGICAL AGENCY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en-US" sz="5200" dirty="0" smtClean="0"/>
          </a:p>
          <a:p>
            <a:pPr algn="ctr">
              <a:buNone/>
            </a:pPr>
            <a:endParaRPr lang="en-US" sz="6200" dirty="0" smtClean="0"/>
          </a:p>
          <a:p>
            <a:pPr algn="ctr">
              <a:buNone/>
            </a:pPr>
            <a:r>
              <a:rPr lang="en-US" sz="6200" noProof="1" smtClean="0"/>
              <a:t>CAP Implementation status &amp; Recommendations</a:t>
            </a:r>
          </a:p>
          <a:p>
            <a:pPr algn="ctr">
              <a:buNone/>
            </a:pPr>
            <a:r>
              <a:rPr lang="en-US" sz="6200" noProof="1" smtClean="0"/>
              <a:t>(Tanzania et al)</a:t>
            </a:r>
          </a:p>
          <a:p>
            <a:pPr>
              <a:buNone/>
            </a:pPr>
            <a:endParaRPr lang="en-US" b="1" noProof="1" smtClean="0">
              <a:latin typeface="Albertus Medium" pitchFamily="34" charset="0"/>
              <a:cs typeface="Aharoni" pitchFamily="2" charset="-79"/>
            </a:endParaRPr>
          </a:p>
          <a:p>
            <a:pPr>
              <a:buNone/>
            </a:pPr>
            <a:endParaRPr lang="en-US" b="1" noProof="1" smtClean="0">
              <a:latin typeface="Albertus Medium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sw-KE" sz="3600" b="1" noProof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Common Alerting Protocol (</a:t>
            </a:r>
            <a:r>
              <a:rPr lang="sw-KE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CAP</a:t>
            </a:r>
            <a:r>
              <a:rPr lang="sw-KE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 Implementation Workshop 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Rome</a:t>
            </a:r>
            <a:r>
              <a:rPr lang="sw-KE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ITALY, 23-24 September 2015</a:t>
            </a:r>
          </a:p>
          <a:p>
            <a:pPr>
              <a:buNone/>
            </a:pPr>
            <a:endParaRPr lang="en-US" b="1" dirty="0">
              <a:latin typeface="Albertus Medium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en-US" b="1" dirty="0" smtClean="0">
                <a:latin typeface="Albertus Medium" pitchFamily="34" charset="0"/>
                <a:cs typeface="Aharoni" pitchFamily="2" charset="-79"/>
              </a:rPr>
              <a:t>Victor </a:t>
            </a:r>
            <a:r>
              <a:rPr lang="en-US" b="1" dirty="0">
                <a:latin typeface="Albertus Medium" pitchFamily="34" charset="0"/>
                <a:cs typeface="Aharoni" pitchFamily="2" charset="-79"/>
              </a:rPr>
              <a:t> </a:t>
            </a:r>
            <a:r>
              <a:rPr lang="en-US" b="1" dirty="0" err="1" smtClean="0">
                <a:latin typeface="Albertus Medium" pitchFamily="34" charset="0"/>
                <a:cs typeface="Aharoni" pitchFamily="2" charset="-79"/>
              </a:rPr>
              <a:t>Massam</a:t>
            </a:r>
            <a:endParaRPr lang="en-US" b="1" dirty="0" smtClean="0">
              <a:latin typeface="Albertus Medium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Albertus Medium" pitchFamily="34" charset="0"/>
                <a:cs typeface="Aharoni" pitchFamily="2" charset="-79"/>
              </a:rPr>
              <a:t>massam.victor@gmail.com</a:t>
            </a:r>
          </a:p>
          <a:p>
            <a:pPr>
              <a:buNone/>
            </a:pPr>
            <a:endParaRPr lang="en-US" b="1" u="sng" dirty="0">
              <a:solidFill>
                <a:srgbClr val="0070C0"/>
              </a:solidFill>
              <a:cs typeface="Aharoni" pitchFamily="2" charset="-79"/>
            </a:endParaRP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w-K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9" descr="mete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nation_em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6" y="33350"/>
            <a:ext cx="1038196" cy="103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CAP in Zimbabwe: (</a:t>
            </a:r>
            <a:r>
              <a:rPr lang="en-US" sz="2000" dirty="0" smtClean="0"/>
              <a:t>Detailed Case</a:t>
            </a:r>
            <a:r>
              <a:rPr lang="en-US" dirty="0" smtClean="0"/>
              <a:t>) </a:t>
            </a: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4414" y="5214950"/>
            <a:ext cx="464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w-KE" dirty="0" smtClean="0"/>
              <a:t>Styled formarted feeds is available to the public</a:t>
            </a:r>
            <a:endParaRPr lang="sw-KE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t="7453" r="858"/>
          <a:stretch>
            <a:fillRect/>
          </a:stretch>
        </p:blipFill>
        <p:spPr bwMode="auto">
          <a:xfrm>
            <a:off x="1357291" y="1500174"/>
            <a:ext cx="6071294" cy="33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meteo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CAP in Zimbabwe: (</a:t>
            </a:r>
            <a:r>
              <a:rPr lang="en-US" sz="2000" dirty="0" smtClean="0"/>
              <a:t>Detailed Case</a:t>
            </a:r>
            <a:r>
              <a:rPr lang="en-US" dirty="0" smtClean="0"/>
              <a:t>) </a:t>
            </a: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596" y="5072074"/>
            <a:ext cx="828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w-KE" dirty="0" smtClean="0"/>
              <a:t>Training technique  on  CAP Editor: English and Local Languages</a:t>
            </a:r>
            <a:r>
              <a:rPr lang="sw-KE" dirty="0" smtClean="0">
                <a:sym typeface="Wingdings" pitchFamily="2" charset="2"/>
              </a:rPr>
              <a:t> Shona and Ndebele</a:t>
            </a:r>
            <a:r>
              <a:rPr lang="sw-KE" dirty="0" smtClean="0"/>
              <a:t> </a:t>
            </a:r>
            <a:endParaRPr lang="sw-KE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 t="4969" r="59536"/>
          <a:stretch>
            <a:fillRect/>
          </a:stretch>
        </p:blipFill>
        <p:spPr bwMode="auto">
          <a:xfrm>
            <a:off x="2928926" y="1500174"/>
            <a:ext cx="2808971" cy="33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meteo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CAP in Zimbabwe: (</a:t>
            </a:r>
            <a:r>
              <a:rPr lang="en-US" sz="2000" dirty="0" smtClean="0"/>
              <a:t>Detailed Case</a:t>
            </a:r>
            <a:r>
              <a:rPr lang="en-US" dirty="0" smtClean="0"/>
              <a:t>) </a:t>
            </a: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1934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w-KE" dirty="0" smtClean="0"/>
              <a:t>Mobile and Browsers feeds plag-in to users</a:t>
            </a:r>
            <a:endParaRPr lang="sw-KE" dirty="0"/>
          </a:p>
        </p:txBody>
      </p:sp>
      <p:pic>
        <p:nvPicPr>
          <p:cNvPr id="7" name="Picture 6" descr="C:\Users\User\Downloads\Screenshot_2015-09-17-11-59-51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357298"/>
            <a:ext cx="2677795" cy="4043992"/>
          </a:xfrm>
          <a:prstGeom prst="rect">
            <a:avLst/>
          </a:prstGeom>
          <a:noFill/>
        </p:spPr>
      </p:pic>
      <p:sp>
        <p:nvSpPr>
          <p:cNvPr id="9" name="Rectangular Callout 8"/>
          <p:cNvSpPr/>
          <p:nvPr/>
        </p:nvSpPr>
        <p:spPr>
          <a:xfrm>
            <a:off x="6429388" y="2143116"/>
            <a:ext cx="2143140" cy="71438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w-KE" sz="1600" b="1" dirty="0" smtClean="0">
                <a:solidFill>
                  <a:schemeClr val="tx1"/>
                </a:solidFill>
              </a:rPr>
              <a:t>Custom alerting Hub Can Created within alerting authority</a:t>
            </a:r>
            <a:endParaRPr lang="sw-KE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29124" y="3214686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w-KE" dirty="0" smtClean="0"/>
              <a:t>Meteorology</a:t>
            </a:r>
            <a:endParaRPr lang="sw-KE" dirty="0"/>
          </a:p>
        </p:txBody>
      </p:sp>
      <p:sp>
        <p:nvSpPr>
          <p:cNvPr id="11" name="Rounded Rectangle 10"/>
          <p:cNvSpPr/>
          <p:nvPr/>
        </p:nvSpPr>
        <p:spPr>
          <a:xfrm>
            <a:off x="4429124" y="3857628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w-KE" dirty="0" smtClean="0"/>
              <a:t>Flood</a:t>
            </a:r>
            <a:endParaRPr lang="sw-KE" dirty="0"/>
          </a:p>
        </p:txBody>
      </p:sp>
      <p:sp>
        <p:nvSpPr>
          <p:cNvPr id="12" name="Rounded Rectangle 11"/>
          <p:cNvSpPr/>
          <p:nvPr/>
        </p:nvSpPr>
        <p:spPr>
          <a:xfrm>
            <a:off x="4500562" y="457200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w-KE" dirty="0" smtClean="0"/>
              <a:t>Food and Nutrition</a:t>
            </a:r>
            <a:endParaRPr lang="sw-KE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0" y="5286388"/>
            <a:ext cx="1571636" cy="50006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w-KE" dirty="0" smtClean="0"/>
              <a:t>So many Others</a:t>
            </a:r>
            <a:endParaRPr lang="sw-KE" dirty="0"/>
          </a:p>
        </p:txBody>
      </p:sp>
      <p:sp>
        <p:nvSpPr>
          <p:cNvPr id="14" name="Rounded Rectangle 13"/>
          <p:cNvSpPr/>
          <p:nvPr/>
        </p:nvSpPr>
        <p:spPr>
          <a:xfrm>
            <a:off x="7000892" y="3429000"/>
            <a:ext cx="185738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w-KE" dirty="0" smtClean="0"/>
              <a:t>CAP Feeds Agregetor</a:t>
            </a:r>
          </a:p>
          <a:p>
            <a:pPr algn="ctr"/>
            <a:endParaRPr lang="sw-KE" dirty="0" smtClean="0"/>
          </a:p>
          <a:p>
            <a:pPr algn="ctr"/>
            <a:r>
              <a:rPr lang="sw-KE" dirty="0" smtClean="0"/>
              <a:t>Prime Minister’s Office(PMO)</a:t>
            </a:r>
            <a:endParaRPr lang="sw-KE" dirty="0"/>
          </a:p>
        </p:txBody>
      </p:sp>
      <p:cxnSp>
        <p:nvCxnSpPr>
          <p:cNvPr id="17" name="Straight Arrow Connector 16"/>
          <p:cNvCxnSpPr>
            <a:stCxn id="10" idx="3"/>
          </p:cNvCxnSpPr>
          <p:nvPr/>
        </p:nvCxnSpPr>
        <p:spPr>
          <a:xfrm>
            <a:off x="6000760" y="3429000"/>
            <a:ext cx="1000132" cy="285752"/>
          </a:xfrm>
          <a:prstGeom prst="straightConnector1">
            <a:avLst/>
          </a:prstGeom>
          <a:ln w="539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57884" y="4714884"/>
            <a:ext cx="1143008" cy="71438"/>
          </a:xfrm>
          <a:prstGeom prst="straightConnector1">
            <a:avLst/>
          </a:prstGeom>
          <a:ln w="539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43636" y="5214950"/>
            <a:ext cx="928694" cy="357190"/>
          </a:xfrm>
          <a:prstGeom prst="straightConnector1">
            <a:avLst/>
          </a:prstGeom>
          <a:ln w="539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00760" y="4143380"/>
            <a:ext cx="1000132" cy="285752"/>
          </a:xfrm>
          <a:prstGeom prst="straightConnector1">
            <a:avLst/>
          </a:prstGeom>
          <a:ln w="53975"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Sometimes </a:t>
            </a:r>
            <a:r>
              <a:rPr lang="en-US" dirty="0" smtClean="0"/>
              <a:t>power </a:t>
            </a:r>
            <a:r>
              <a:rPr lang="en-US" dirty="0" smtClean="0"/>
              <a:t>cuts and Internet problem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ICT Policy review (IP address, Domain Name, Web resources and routing protocol)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If Website is hosted by ISP, access for CAP installation is difficult thus a dedicated hardware is </a:t>
            </a:r>
            <a:r>
              <a:rPr lang="en-US" dirty="0" smtClean="0"/>
              <a:t>required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Require risk recovered mechanism (</a:t>
            </a:r>
            <a:r>
              <a:rPr lang="en-US" dirty="0" smtClean="0"/>
              <a:t>Backup) 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  <a:ea typeface="+mn-ea"/>
                <a:cs typeface="+mn-cs"/>
              </a:rPr>
              <a:t>Recommendations</a:t>
            </a:r>
            <a:endParaRPr lang="sw-KE" sz="4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257176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357818" y="2571744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TMA</a:t>
            </a:r>
            <a:endParaRPr lang="sw-KE" dirty="0"/>
          </a:p>
        </p:txBody>
      </p:sp>
      <p:sp>
        <p:nvSpPr>
          <p:cNvPr id="10" name="Oval 9"/>
          <p:cNvSpPr/>
          <p:nvPr/>
        </p:nvSpPr>
        <p:spPr>
          <a:xfrm>
            <a:off x="4429124" y="4214818"/>
            <a:ext cx="171451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Botswana</a:t>
            </a:r>
            <a:endParaRPr lang="sw-KE" dirty="0"/>
          </a:p>
        </p:txBody>
      </p:sp>
      <p:sp>
        <p:nvSpPr>
          <p:cNvPr id="11" name="Oval 10"/>
          <p:cNvSpPr/>
          <p:nvPr/>
        </p:nvSpPr>
        <p:spPr>
          <a:xfrm>
            <a:off x="3000364" y="4786322"/>
            <a:ext cx="135732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…N</a:t>
            </a:r>
            <a:endParaRPr lang="sw-KE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944522" y="3341835"/>
            <a:ext cx="2096146" cy="984593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772154" y="2871392"/>
            <a:ext cx="2279142" cy="1251218"/>
          </a:xfrm>
          <a:prstGeom prst="straightConnector1">
            <a:avLst/>
          </a:prstGeom>
          <a:ln w="101600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>
            <a:off x="3428992" y="2143116"/>
            <a:ext cx="1928826" cy="964413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5918" y="2214554"/>
            <a:ext cx="106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Freeware</a:t>
            </a:r>
            <a:endParaRPr lang="sw-KE" dirty="0"/>
          </a:p>
        </p:txBody>
      </p:sp>
      <p:sp>
        <p:nvSpPr>
          <p:cNvPr id="26" name="Rounded Rectangle 25"/>
          <p:cNvSpPr/>
          <p:nvPr/>
        </p:nvSpPr>
        <p:spPr>
          <a:xfrm>
            <a:off x="6715140" y="2285992"/>
            <a:ext cx="2428860" cy="27860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Note: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Shall not replace CAP basics</a:t>
            </a:r>
            <a:endParaRPr lang="sw-KE" sz="24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0" y="5714992"/>
            <a:ext cx="1928794" cy="11430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Developers</a:t>
            </a:r>
            <a:endParaRPr lang="sw-KE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82181" y="4018358"/>
            <a:ext cx="2928932" cy="750083"/>
          </a:xfrm>
          <a:prstGeom prst="straightConnector1">
            <a:avLst/>
          </a:prstGeom>
          <a:ln w="1016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4143372" y="2071678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29124" y="1428736"/>
            <a:ext cx="4429156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Receive Services an d Publish Alerts</a:t>
            </a:r>
            <a:endParaRPr lang="sw-KE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3143248"/>
            <a:ext cx="1643042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Push updates  </a:t>
            </a:r>
          </a:p>
          <a:p>
            <a:endParaRPr lang="sw-KE" dirty="0"/>
          </a:p>
        </p:txBody>
      </p:sp>
      <p:cxnSp>
        <p:nvCxnSpPr>
          <p:cNvPr id="37" name="Elbow Connector 36"/>
          <p:cNvCxnSpPr/>
          <p:nvPr/>
        </p:nvCxnSpPr>
        <p:spPr>
          <a:xfrm rot="16200000" flipH="1">
            <a:off x="500034" y="4071942"/>
            <a:ext cx="1000132" cy="100013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0" y="642918"/>
            <a:ext cx="23574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1.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CLOUD Computation</a:t>
            </a:r>
            <a:endParaRPr kumimoji="0" lang="sw-K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 or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Using WMO Alerting hub </a:t>
            </a:r>
            <a:r>
              <a:rPr lang="en-US" dirty="0" smtClean="0">
                <a:sym typeface="Wingdings" pitchFamily="2" charset="2"/>
              </a:rPr>
              <a:t> WMO Feeds Aggregator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6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Smart Phone Alerts and Information</a:t>
            </a:r>
            <a:br>
              <a:rPr lang="en-US" dirty="0" smtClean="0"/>
            </a:br>
            <a:r>
              <a:rPr lang="en-US" dirty="0" smtClean="0"/>
              <a:t>(Under Constructors)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Case Tanzania:</a:t>
            </a:r>
          </a:p>
          <a:p>
            <a:pPr marL="0" indent="0" algn="just">
              <a:buNone/>
            </a:pPr>
            <a:r>
              <a:rPr lang="en-US" dirty="0" smtClean="0"/>
              <a:t>According to quarterly statistics report released by Tanzania Communication Regulatory Authority (TCRA) shows Tanzania have 28,024,611 Mobile subscribers(60.92% of total population), 88.9% of  Mobile subscribers uses mart phones.  </a:t>
            </a:r>
          </a:p>
          <a:p>
            <a:pPr marL="0" indent="0" algn="just">
              <a:buNone/>
            </a:pPr>
            <a:r>
              <a:rPr lang="en-US" dirty="0" smtClean="0"/>
              <a:t>Development of Mobile weather apps will end up with people to getting weather alerts at their fingertips with a lower cost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54319" cy="2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w-KE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26003" t="4103" r="41894" b="13077"/>
          <a:stretch>
            <a:fillRect/>
          </a:stretch>
        </p:blipFill>
        <p:spPr bwMode="auto">
          <a:xfrm>
            <a:off x="2119312" y="-1"/>
            <a:ext cx="4905375" cy="6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128586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Android</a:t>
            </a:r>
            <a:endParaRPr lang="sw-K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100010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iOS</a:t>
            </a:r>
            <a:endParaRPr lang="sw-K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78605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Windows</a:t>
            </a:r>
            <a:endParaRPr lang="sw-KE" sz="2800" dirty="0"/>
          </a:p>
        </p:txBody>
      </p:sp>
      <p:sp>
        <p:nvSpPr>
          <p:cNvPr id="9" name="Oval 8"/>
          <p:cNvSpPr/>
          <p:nvPr/>
        </p:nvSpPr>
        <p:spPr>
          <a:xfrm>
            <a:off x="7072330" y="2071678"/>
            <a:ext cx="1857388" cy="39290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Alerts Warning in Integration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System</a:t>
            </a:r>
            <a:endParaRPr lang="sw-KE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2" y="4000504"/>
            <a:ext cx="1857388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Station and </a:t>
            </a:r>
            <a:r>
              <a:rPr lang="en-US" dirty="0" smtClean="0">
                <a:solidFill>
                  <a:srgbClr val="FF0000"/>
                </a:solidFill>
              </a:rPr>
              <a:t>Warning</a:t>
            </a:r>
            <a:r>
              <a:rPr lang="en-US" b="1" dirty="0" smtClean="0">
                <a:solidFill>
                  <a:srgbClr val="00B050"/>
                </a:solidFill>
              </a:rPr>
              <a:t>: Geo-Location</a:t>
            </a:r>
            <a:endParaRPr lang="sw-KE" b="1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43042" y="4929198"/>
            <a:ext cx="1357322" cy="500066"/>
          </a:xfrm>
          <a:prstGeom prst="straightConnector1">
            <a:avLst/>
          </a:prstGeom>
          <a:ln w="50800" cap="sq">
            <a:solidFill>
              <a:srgbClr val="FF0000"/>
            </a:solidFill>
            <a:prstDash val="dash"/>
            <a:tailEnd type="arrow"/>
          </a:ln>
          <a:effectLst>
            <a:innerShdw blurRad="63500" dist="50800" dir="18900000">
              <a:prstClr val="black">
                <a:alpha val="51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285852" y="6215058"/>
            <a:ext cx="60722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w-KE" dirty="0" smtClean="0"/>
              <a:t>Offices correspondens(printing, Scanning, messging, Documents, Communications) is in fingure tips</a:t>
            </a:r>
            <a:endParaRPr lang="sw-KE" dirty="0"/>
          </a:p>
        </p:txBody>
      </p:sp>
      <p:pic>
        <p:nvPicPr>
          <p:cNvPr id="14" name="Picture 19" descr="meteo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00882" cy="4286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Discussions Based CAP</a:t>
            </a:r>
            <a:br>
              <a:rPr lang="en-US" b="1" dirty="0" smtClean="0"/>
            </a:br>
            <a:endParaRPr lang="sw-K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072494" cy="542928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CAP benefit the Deaf? 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Color codes/ conventional symbols  are required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CAP benefit the illiterate?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Color codes/conventional symbols are required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CAP benefit the Blind?– Audio CAP based example  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Mobile apps enable audio alert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does Multimedia Message  CAP behave in relation to TV Presenter?</a:t>
            </a:r>
          </a:p>
          <a:p>
            <a:pPr marL="914400"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Entire message should consider CAP Feeds based format </a:t>
            </a:r>
          </a:p>
          <a:p>
            <a:pPr marL="914400"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Body gesture and language should reflect alert scenario</a:t>
            </a:r>
          </a:p>
          <a:p>
            <a:pPr marL="914400"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Graphics used should  draw audience’s attention</a:t>
            </a:r>
          </a:p>
          <a:p>
            <a:pPr marL="914400"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Background sound and effects should reflect related  alert type </a:t>
            </a: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00882" cy="4286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Discussions Based CAP</a:t>
            </a:r>
            <a:br>
              <a:rPr lang="en-US" b="1" dirty="0" smtClean="0"/>
            </a:br>
            <a:endParaRPr lang="sw-K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143932" cy="5429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CAP quickly draw attention to the Audience?   </a:t>
            </a:r>
          </a:p>
          <a:p>
            <a:pPr marL="741363" indent="-741363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 color  codes or Conventional symbols  are essential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GSM/Cellular users get CAP Messages? </a:t>
            </a:r>
          </a:p>
          <a:p>
            <a:pPr marL="741363" indent="-47625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Customize CAP message to fit standard GSM and share to Mobile operator for broadcasting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CAP message reach a remote area where there is no Power or Internet coverage?</a:t>
            </a:r>
          </a:p>
          <a:p>
            <a:pPr marL="741363" indent="-47625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Big Challenges remain here</a:t>
            </a: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w-KE" dirty="0" smtClean="0"/>
          </a:p>
          <a:p>
            <a:pPr>
              <a:buNone/>
            </a:pPr>
            <a:endParaRPr lang="sw-KE" dirty="0" smtClean="0"/>
          </a:p>
          <a:p>
            <a:pPr marL="0" indent="0" algn="just">
              <a:buNone/>
            </a:pPr>
            <a:r>
              <a:rPr lang="sw-KE" dirty="0" smtClean="0"/>
              <a:t>Tanzania has implemented Common Alerting Protocol (CAP) under Meteorology category where is used  by various Media to reach stakeholders</a:t>
            </a: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3357563"/>
            <a:ext cx="3357586" cy="10001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THANK YOU</a:t>
            </a: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500306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Line 41"/>
          <p:cNvSpPr>
            <a:spLocks noChangeShapeType="1"/>
          </p:cNvSpPr>
          <p:nvPr/>
        </p:nvSpPr>
        <p:spPr bwMode="auto">
          <a:xfrm flipV="1">
            <a:off x="4286248" y="1857364"/>
            <a:ext cx="3071834" cy="1571636"/>
          </a:xfrm>
          <a:prstGeom prst="line">
            <a:avLst/>
          </a:prstGeom>
          <a:ln w="92075">
            <a:headEnd type="triangle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1" name="Rectangle 50"/>
          <p:cNvSpPr>
            <a:spLocks noChangeArrowheads="1"/>
          </p:cNvSpPr>
          <p:nvPr/>
        </p:nvSpPr>
        <p:spPr bwMode="auto">
          <a:xfrm>
            <a:off x="142844" y="357166"/>
            <a:ext cx="5438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 dirty="0">
                <a:latin typeface="Tahoma" pitchFamily="34" charset="0"/>
              </a:rPr>
              <a:t>Timely Dissemination Information, </a:t>
            </a:r>
            <a:r>
              <a:rPr lang="en-US" sz="1600" b="1" i="1" dirty="0" smtClean="0">
                <a:latin typeface="Tahoma" pitchFamily="34" charset="0"/>
              </a:rPr>
              <a:t>Alerts, and </a:t>
            </a:r>
            <a:r>
              <a:rPr lang="en-US" sz="1600" b="1" i="1" dirty="0">
                <a:latin typeface="Tahoma" pitchFamily="34" charset="0"/>
              </a:rPr>
              <a:t>Warning to the Public for the Protection of Life and Property</a:t>
            </a:r>
          </a:p>
        </p:txBody>
      </p:sp>
      <p:sp>
        <p:nvSpPr>
          <p:cNvPr id="21517" name="Text Box 57"/>
          <p:cNvSpPr txBox="1">
            <a:spLocks noChangeArrowheads="1"/>
          </p:cNvSpPr>
          <p:nvPr/>
        </p:nvSpPr>
        <p:spPr bwMode="auto">
          <a:xfrm>
            <a:off x="285720" y="5572140"/>
            <a:ext cx="335758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1400" b="1" dirty="0" smtClean="0">
                <a:latin typeface="Tahoma" pitchFamily="34" charset="0"/>
              </a:rPr>
              <a:t>Disaster Recovery Department</a:t>
            </a:r>
          </a:p>
          <a:p>
            <a:pPr>
              <a:buFont typeface="Arial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1400" b="1" dirty="0" smtClean="0">
                <a:latin typeface="Tahoma" pitchFamily="34" charset="0"/>
              </a:rPr>
              <a:t>Red Cross , DCs, RCs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sz="1400" b="1" dirty="0" smtClean="0">
              <a:latin typeface="Tahoma" pitchFamily="34" charset="0"/>
            </a:endParaRPr>
          </a:p>
        </p:txBody>
      </p:sp>
      <p:sp>
        <p:nvSpPr>
          <p:cNvPr id="21519" name="TextBox 1"/>
          <p:cNvSpPr txBox="1">
            <a:spLocks noChangeArrowheads="1"/>
          </p:cNvSpPr>
          <p:nvPr/>
        </p:nvSpPr>
        <p:spPr bwMode="auto">
          <a:xfrm>
            <a:off x="2071670" y="1785926"/>
            <a:ext cx="2876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ahoma" pitchFamily="34" charset="0"/>
              </a:rPr>
              <a:t>Common Alerting</a:t>
            </a:r>
          </a:p>
          <a:p>
            <a:r>
              <a:rPr lang="en-US" sz="2400" b="1" dirty="0">
                <a:solidFill>
                  <a:srgbClr val="FFC000"/>
                </a:solidFill>
                <a:latin typeface="Tahoma" pitchFamily="34" charset="0"/>
              </a:rPr>
              <a:t>Protocol (CAP</a:t>
            </a:r>
            <a:r>
              <a:rPr lang="en-US" sz="1600" b="1" dirty="0">
                <a:solidFill>
                  <a:srgbClr val="FFC000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2152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597C304-CB6A-4699-91FA-6E03545A63F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0" y="1142984"/>
            <a:ext cx="2128186" cy="112663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Alerting Source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V="1">
            <a:off x="4143372" y="285728"/>
            <a:ext cx="3125794" cy="2786082"/>
          </a:xfrm>
          <a:prstGeom prst="line">
            <a:avLst/>
          </a:prstGeom>
          <a:ln w="69850"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393671" y="4821247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42976" y="4000504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358082" y="5715016"/>
            <a:ext cx="1500198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Newspapers</a:t>
            </a:r>
          </a:p>
          <a:p>
            <a:pPr algn="ctr"/>
            <a:endParaRPr lang="sw-KE" u="sng" dirty="0"/>
          </a:p>
        </p:txBody>
      </p:sp>
      <p:sp>
        <p:nvSpPr>
          <p:cNvPr id="32" name="Rounded Rectangle 31"/>
          <p:cNvSpPr/>
          <p:nvPr/>
        </p:nvSpPr>
        <p:spPr>
          <a:xfrm>
            <a:off x="7286644" y="4643446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Social Media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7358082" y="3357562"/>
            <a:ext cx="150019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Website, Mailing List, RSS Feeds</a:t>
            </a:r>
          </a:p>
          <a:p>
            <a:pPr algn="ctr"/>
            <a:endParaRPr lang="sw-KE" u="sng" dirty="0"/>
          </a:p>
        </p:txBody>
      </p:sp>
      <p:sp>
        <p:nvSpPr>
          <p:cNvPr id="36" name="Rounded Rectangle 35"/>
          <p:cNvSpPr/>
          <p:nvPr/>
        </p:nvSpPr>
        <p:spPr>
          <a:xfrm>
            <a:off x="7358082" y="2428868"/>
            <a:ext cx="15716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Telephone Operators</a:t>
            </a:r>
            <a:endParaRPr lang="sw-KE" u="sng" dirty="0"/>
          </a:p>
        </p:txBody>
      </p:sp>
      <p:sp>
        <p:nvSpPr>
          <p:cNvPr id="37" name="Rounded Rectangle 36"/>
          <p:cNvSpPr/>
          <p:nvPr/>
        </p:nvSpPr>
        <p:spPr>
          <a:xfrm>
            <a:off x="7286644" y="1428736"/>
            <a:ext cx="171448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Direct Farmers(SMS)</a:t>
            </a:r>
            <a:endParaRPr lang="sw-KE" u="sng" dirty="0"/>
          </a:p>
        </p:txBody>
      </p:sp>
      <p:sp>
        <p:nvSpPr>
          <p:cNvPr id="39" name="Rounded Rectangle 38"/>
          <p:cNvSpPr/>
          <p:nvPr/>
        </p:nvSpPr>
        <p:spPr>
          <a:xfrm>
            <a:off x="7286644" y="0"/>
            <a:ext cx="1643074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Television</a:t>
            </a:r>
          </a:p>
          <a:p>
            <a:pPr algn="ctr"/>
            <a:endParaRPr lang="sw-KE" u="sng" dirty="0"/>
          </a:p>
        </p:txBody>
      </p:sp>
      <p:sp>
        <p:nvSpPr>
          <p:cNvPr id="40" name="Rounded Rectangle 39"/>
          <p:cNvSpPr/>
          <p:nvPr/>
        </p:nvSpPr>
        <p:spPr>
          <a:xfrm>
            <a:off x="7286644" y="714356"/>
            <a:ext cx="164307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Radio</a:t>
            </a:r>
          </a:p>
          <a:p>
            <a:pPr algn="ctr"/>
            <a:endParaRPr lang="sw-KE" u="sng" dirty="0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1357290" y="2500306"/>
            <a:ext cx="1500198" cy="1071570"/>
          </a:xfrm>
          <a:prstGeom prst="straightConnector1">
            <a:avLst/>
          </a:prstGeom>
          <a:ln w="1238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643174" y="2857496"/>
            <a:ext cx="1785950" cy="16430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TMA</a:t>
            </a:r>
            <a:endParaRPr lang="sw-KE" sz="3600" b="1" dirty="0">
              <a:solidFill>
                <a:srgbClr val="002060"/>
              </a:solidFill>
            </a:endParaRPr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 flipV="1">
            <a:off x="4429124" y="3429000"/>
            <a:ext cx="3065469" cy="357190"/>
          </a:xfrm>
          <a:prstGeom prst="line">
            <a:avLst/>
          </a:prstGeom>
          <a:ln w="92075">
            <a:headEnd type="triangle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>
            <a:off x="4214810" y="4071942"/>
            <a:ext cx="3071834" cy="928694"/>
          </a:xfrm>
          <a:prstGeom prst="line">
            <a:avLst/>
          </a:prstGeom>
          <a:ln w="92075">
            <a:headEnd type="triangle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 flipV="1">
            <a:off x="4295772" y="928670"/>
            <a:ext cx="3062310" cy="2295540"/>
          </a:xfrm>
          <a:prstGeom prst="line">
            <a:avLst/>
          </a:prstGeom>
          <a:ln w="69850"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3857620" y="4500546"/>
            <a:ext cx="3500462" cy="1643098"/>
          </a:xfrm>
          <a:prstGeom prst="line">
            <a:avLst/>
          </a:prstGeom>
          <a:ln w="69850"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w-KE" dirty="0" smtClean="0"/>
          </a:p>
          <a:p>
            <a:pPr marL="0" indent="0" algn="just">
              <a:buNone/>
            </a:pPr>
            <a:r>
              <a:rPr lang="sw-KE" dirty="0" smtClean="0"/>
              <a:t>Implementation has taken place in some other countires  i.e. </a:t>
            </a:r>
            <a:r>
              <a:rPr lang="en-US" dirty="0" smtClean="0"/>
              <a:t>Tanzania, Rwanda, Burundi, Mauritius, Malawi, </a:t>
            </a:r>
            <a:r>
              <a:rPr lang="en-US" dirty="0" smtClean="0">
                <a:solidFill>
                  <a:schemeClr val="tx2"/>
                </a:solidFill>
              </a:rPr>
              <a:t>Zimbabwe</a:t>
            </a:r>
            <a:r>
              <a:rPr lang="en-US" dirty="0" smtClean="0"/>
              <a:t> and, in October 2015,  Botswana will be </a:t>
            </a:r>
            <a:r>
              <a:rPr lang="en-US" dirty="0" smtClean="0"/>
              <a:t>covered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(Sponsored </a:t>
            </a:r>
            <a:r>
              <a:rPr lang="en-US" dirty="0" smtClean="0"/>
              <a:t>by WMO)</a:t>
            </a:r>
          </a:p>
          <a:p>
            <a:pPr>
              <a:buNone/>
            </a:pP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CAP Jump start workshop </a:t>
            </a:r>
            <a:r>
              <a:rPr lang="en-US" sz="2800" dirty="0" smtClean="0">
                <a:sym typeface="Wingdings" pitchFamily="2" charset="2"/>
              </a:rPr>
              <a:t> ICT Department of the beneficiary country itself installs CAP to live server, testing  Stakeholders/Mass media Discussions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Social media training and Adaptation: Combination social media (YouTube, Face-Book, Blog and Twitter : CAP feed is sent to social media to reach as large population as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Conducts  Stakeholders Workshop (Disaster Departments, Meteorology and Mass media and Users ( to make  System awareness  and the following recommendation were addressed:-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Recommendations to alerting authority:-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400" dirty="0" smtClean="0"/>
              <a:t>1. </a:t>
            </a:r>
            <a:r>
              <a:rPr lang="en-US" sz="2400" b="1" dirty="0" smtClean="0"/>
              <a:t>Protocol Adoption:</a:t>
            </a:r>
            <a:r>
              <a:rPr lang="en-US" sz="2400" dirty="0" smtClean="0"/>
              <a:t> Construct message in CAP , share to all media available and stakeholders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400" dirty="0" smtClean="0"/>
              <a:t> 2</a:t>
            </a:r>
            <a:r>
              <a:rPr lang="en-US" sz="2400" dirty="0" smtClean="0"/>
              <a:t>. </a:t>
            </a:r>
            <a:r>
              <a:rPr lang="en-US" sz="2400" b="1" dirty="0" smtClean="0"/>
              <a:t>Availability: </a:t>
            </a:r>
            <a:r>
              <a:rPr lang="en-US" sz="2400" dirty="0" smtClean="0"/>
              <a:t> </a:t>
            </a:r>
            <a:r>
              <a:rPr lang="en-US" sz="2400" dirty="0" smtClean="0"/>
              <a:t>Alerting authority shall ensure CAP Feed system is up and running and internet connected to ensure continuous access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400" dirty="0" smtClean="0"/>
              <a:t>3.  </a:t>
            </a:r>
            <a:r>
              <a:rPr lang="en-US" sz="2400" b="1" dirty="0" smtClean="0"/>
              <a:t>Promotion: </a:t>
            </a:r>
            <a:r>
              <a:rPr lang="en-US" sz="2400" dirty="0" smtClean="0"/>
              <a:t>Promote </a:t>
            </a:r>
            <a:r>
              <a:rPr lang="en-US" sz="2400" dirty="0" smtClean="0"/>
              <a:t>to as many users as possible by using Social media / Mass Media 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400" dirty="0" smtClean="0"/>
              <a:t> 4</a:t>
            </a:r>
            <a:r>
              <a:rPr lang="en-US" sz="2400" dirty="0" smtClean="0"/>
              <a:t>. </a:t>
            </a:r>
            <a:r>
              <a:rPr lang="en-US" sz="2400" b="1" dirty="0" smtClean="0"/>
              <a:t>Real time delivery: </a:t>
            </a:r>
            <a:r>
              <a:rPr lang="en-US" sz="2400" b="1" dirty="0" smtClean="0"/>
              <a:t> </a:t>
            </a:r>
            <a:r>
              <a:rPr lang="en-US" sz="2400" dirty="0" smtClean="0"/>
              <a:t>Users shall install RSS Feed plug-in to ensure real-time messages to their browsers and smart </a:t>
            </a:r>
            <a:r>
              <a:rPr lang="en-US" sz="2400" dirty="0" smtClean="0"/>
              <a:t>phones</a:t>
            </a: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eteo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CAP STATUS: (Tanzania et al)</a:t>
            </a:r>
            <a:endParaRPr lang="sw-K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3" y="1357298"/>
          <a:ext cx="8001053" cy="4857784"/>
        </p:xfrm>
        <a:graphic>
          <a:graphicData uri="http://schemas.openxmlformats.org/drawingml/2006/table">
            <a:tbl>
              <a:tblPr/>
              <a:tblGrid>
                <a:gridCol w="2219648"/>
                <a:gridCol w="852183"/>
                <a:gridCol w="799647"/>
                <a:gridCol w="825915"/>
                <a:gridCol w="825915"/>
                <a:gridCol w="825915"/>
                <a:gridCol w="825915"/>
                <a:gridCol w="825915"/>
              </a:tblGrid>
              <a:tr h="377637">
                <a:tc>
                  <a:txBody>
                    <a:bodyPr/>
                    <a:lstStyle/>
                    <a:p>
                      <a:pPr algn="l" fontAlgn="t"/>
                      <a:r>
                        <a:rPr lang="sw-K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Tanzania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Rwanda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Burundi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Mauritius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Malawi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Zimbabwe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Botswana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3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 Jump workshops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5228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Installation/ Customization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0629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CAP in operational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34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Promotion (Users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involves)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527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Registrations: Alerting Authority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480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English and Local Language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0377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Include multimedia effect on CAP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message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(YouTube used reflect CAP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format)</a:t>
                      </a:r>
                      <a:endParaRPr lang="en-US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661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Use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Upgraded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Freeware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 YES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 No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ete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CAP in Zimbabwe: (</a:t>
            </a:r>
            <a:r>
              <a:rPr lang="en-US" sz="2000" dirty="0" smtClean="0"/>
              <a:t>Detailed Case</a:t>
            </a:r>
            <a:r>
              <a:rPr lang="en-US" dirty="0" smtClean="0"/>
              <a:t>) </a:t>
            </a: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135729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w-KE" dirty="0" smtClean="0"/>
              <a:t>This included CAP Jump Start workshop, and a Users’ Engagement workshop</a:t>
            </a:r>
            <a:endParaRPr lang="sw-KE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l="10139" t="6824" r="16476"/>
          <a:stretch>
            <a:fillRect/>
          </a:stretch>
        </p:blipFill>
        <p:spPr bwMode="auto">
          <a:xfrm>
            <a:off x="357158" y="1857364"/>
            <a:ext cx="5214974" cy="35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 l="26938" t="18634" r="41850"/>
          <a:stretch>
            <a:fillRect/>
          </a:stretch>
        </p:blipFill>
        <p:spPr bwMode="auto">
          <a:xfrm>
            <a:off x="6286512" y="1928802"/>
            <a:ext cx="258477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 rot="16200000">
            <a:off x="4852027" y="4291981"/>
            <a:ext cx="2052859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w-KE" dirty="0" smtClean="0"/>
              <a:t>Zimbabwe</a:t>
            </a:r>
            <a:endParaRPr lang="sw-KE" dirty="0"/>
          </a:p>
        </p:txBody>
      </p:sp>
      <p:pic>
        <p:nvPicPr>
          <p:cNvPr id="10" name="Picture 19" descr="meteo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CAP in Zimbabwe: (</a:t>
            </a:r>
            <a:r>
              <a:rPr lang="en-US" sz="2000" dirty="0" smtClean="0"/>
              <a:t>Detailed Case</a:t>
            </a:r>
            <a:r>
              <a:rPr lang="en-US" dirty="0" smtClean="0"/>
              <a:t>) </a:t>
            </a:r>
            <a:endParaRPr lang="sw-K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199" cy="6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166508" cy="33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5214950"/>
            <a:ext cx="298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w-KE" dirty="0" smtClean="0"/>
              <a:t>Feeds is avalable to the public</a:t>
            </a:r>
            <a:endParaRPr lang="sw-KE" dirty="0"/>
          </a:p>
        </p:txBody>
      </p:sp>
      <p:pic>
        <p:nvPicPr>
          <p:cNvPr id="7" name="Picture 19" descr="meteo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99" y="33350"/>
            <a:ext cx="983613" cy="9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673</Words>
  <Application>Microsoft Office PowerPoint</Application>
  <PresentationFormat>On-screen Show (4:3)</PresentationFormat>
  <Paragraphs>238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TANZANIA METEOROLOGICAL AGENCY</vt:lpstr>
      <vt:lpstr>Slide 2</vt:lpstr>
      <vt:lpstr>Slide 3</vt:lpstr>
      <vt:lpstr>Slide 4</vt:lpstr>
      <vt:lpstr>IMPLEMENTATION</vt:lpstr>
      <vt:lpstr>Slide 6</vt:lpstr>
      <vt:lpstr> CAP STATUS: (Tanzania et al)</vt:lpstr>
      <vt:lpstr> CAP in Zimbabwe: (Detailed Case) </vt:lpstr>
      <vt:lpstr> CAP in Zimbabwe: (Detailed Case) </vt:lpstr>
      <vt:lpstr> CAP in Zimbabwe: (Detailed Case) </vt:lpstr>
      <vt:lpstr> CAP in Zimbabwe: (Detailed Case) </vt:lpstr>
      <vt:lpstr> CAP in Zimbabwe: (Detailed Case) </vt:lpstr>
      <vt:lpstr>Challenges</vt:lpstr>
      <vt:lpstr>Recommendations</vt:lpstr>
      <vt:lpstr>Slide 15</vt:lpstr>
      <vt:lpstr>3. Smart Phone Alerts and Information (Under Constructors)</vt:lpstr>
      <vt:lpstr>Slide 17</vt:lpstr>
      <vt:lpstr>Discussions Based CAP </vt:lpstr>
      <vt:lpstr>Discussions Based CAP 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tacaids</dc:creator>
  <cp:lastModifiedBy>User</cp:lastModifiedBy>
  <cp:revision>144</cp:revision>
  <dcterms:created xsi:type="dcterms:W3CDTF">2015-09-11T21:11:25Z</dcterms:created>
  <dcterms:modified xsi:type="dcterms:W3CDTF">2015-09-24T17:34:26Z</dcterms:modified>
</cp:coreProperties>
</file>