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8" r:id="rId3"/>
    <p:sldId id="373" r:id="rId4"/>
    <p:sldId id="374" r:id="rId5"/>
    <p:sldId id="375" r:id="rId6"/>
    <p:sldId id="376" r:id="rId7"/>
    <p:sldId id="349" r:id="rId8"/>
    <p:sldId id="366" r:id="rId9"/>
    <p:sldId id="368" r:id="rId10"/>
    <p:sldId id="369" r:id="rId11"/>
    <p:sldId id="370" r:id="rId12"/>
    <p:sldId id="371" r:id="rId13"/>
    <p:sldId id="372" r:id="rId14"/>
    <p:sldId id="383" r:id="rId15"/>
    <p:sldId id="299" r:id="rId16"/>
    <p:sldId id="300" r:id="rId17"/>
    <p:sldId id="301" r:id="rId18"/>
    <p:sldId id="302" r:id="rId19"/>
    <p:sldId id="367" r:id="rId20"/>
    <p:sldId id="382" r:id="rId21"/>
    <p:sldId id="384" r:id="rId22"/>
    <p:sldId id="377" r:id="rId23"/>
    <p:sldId id="387" r:id="rId24"/>
    <p:sldId id="388" r:id="rId25"/>
    <p:sldId id="389" r:id="rId26"/>
    <p:sldId id="390" r:id="rId27"/>
    <p:sldId id="386" r:id="rId28"/>
    <p:sldId id="391" r:id="rId29"/>
    <p:sldId id="363" r:id="rId30"/>
    <p:sldId id="385" r:id="rId31"/>
    <p:sldId id="392" r:id="rId32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FEFEF"/>
    <a:srgbClr val="466F9C"/>
    <a:srgbClr val="FFFF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6"/>
    <p:restoredTop sz="94643"/>
  </p:normalViewPr>
  <p:slideViewPr>
    <p:cSldViewPr>
      <p:cViewPr varScale="1">
        <p:scale>
          <a:sx n="120" d="100"/>
          <a:sy n="120" d="100"/>
        </p:scale>
        <p:origin x="24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9" d="100"/>
        <a:sy n="219" d="100"/>
      </p:scale>
      <p:origin x="0" y="10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cs typeface="+mn-cs"/>
              </a:defRPr>
            </a:lvl1pPr>
          </a:lstStyle>
          <a:p>
            <a:pPr>
              <a:defRPr/>
            </a:pPr>
            <a:fld id="{24F84C4B-5DF3-A34C-A85E-EFA20E81342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964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defTabSz="965200">
              <a:defRPr sz="1300" smtClean="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cs typeface="+mn-cs"/>
              </a:defRPr>
            </a:lvl1pPr>
          </a:lstStyle>
          <a:p>
            <a:pPr>
              <a:defRPr/>
            </a:pPr>
            <a:fld id="{94F05A40-2AE8-554E-A3EB-3A55F210C4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488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C74DC-A310-4D4D-B71E-A343DBDDA8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9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95239" eaLnBrk="1" hangingPunct="1">
              <a:spcBef>
                <a:spcPct val="0"/>
              </a:spcBef>
            </a:pPr>
            <a:endParaRPr lang="en-GB">
              <a:cs typeface="ＭＳ Ｐゴシック" charset="0"/>
            </a:endParaRPr>
          </a:p>
        </p:txBody>
      </p:sp>
      <p:sp>
        <p:nvSpPr>
          <p:cNvPr id="50180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</a:pPr>
            <a:fld id="{EB989F4C-C9BB-3D44-B3B4-9EB5AD36A7B8}" type="slidenum">
              <a:rPr lang="en-US">
                <a:latin typeface="Calibri" charset="0"/>
              </a:rPr>
              <a:pPr algn="r">
                <a:spcBef>
                  <a:spcPct val="0"/>
                </a:spcBef>
              </a:pPr>
              <a:t>7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>
            <a:off x="0" y="6148853"/>
            <a:ext cx="9144000" cy="0"/>
          </a:xfrm>
          <a:prstGeom prst="line">
            <a:avLst/>
          </a:prstGeom>
          <a:ln w="12700">
            <a:solidFill>
              <a:srgbClr val="466F9C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1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8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8352928" cy="1143000"/>
          </a:xfrm>
        </p:spPr>
        <p:txBody>
          <a:bodyPr/>
          <a:lstStyle>
            <a:lvl1pPr>
              <a:defRPr cap="small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124744"/>
            <a:ext cx="8352928" cy="4968552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0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1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19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6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6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5288" y="6492877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EC1C332-D0F7-664E-94D6-FD3DF8C38A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18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5288" y="6492877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5AC9CEB-A6F8-AA41-B9E3-AFBEEE1DB6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80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0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hyperlink" Target="http://ies.solutions" TargetMode="External"/><Relationship Id="rId15" Type="http://schemas.openxmlformats.org/officeDocument/2006/relationships/image" Target="../media/image1.png"/><Relationship Id="rId16" Type="http://schemas.openxmlformats.org/officeDocument/2006/relationships/image" Target="../media/image2.tiff"/><Relationship Id="rId17" Type="http://schemas.openxmlformats.org/officeDocument/2006/relationships/hyperlink" Target="http://protezionecivilesicilia.it/" TargetMode="Externa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6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40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grpSp>
        <p:nvGrpSpPr>
          <p:cNvPr id="19460" name="Group 16"/>
          <p:cNvGrpSpPr>
            <a:grpSpLocks/>
          </p:cNvGrpSpPr>
          <p:nvPr userDrawn="1"/>
        </p:nvGrpSpPr>
        <p:grpSpPr bwMode="auto">
          <a:xfrm>
            <a:off x="-7736" y="6143722"/>
            <a:ext cx="9174842" cy="738664"/>
            <a:chOff x="0" y="6123154"/>
            <a:chExt cx="9174842" cy="739086"/>
          </a:xfrm>
        </p:grpSpPr>
        <p:sp>
          <p:nvSpPr>
            <p:cNvPr id="19462" name="TextBox 12"/>
            <p:cNvSpPr txBox="1">
              <a:spLocks noChangeArrowheads="1"/>
            </p:cNvSpPr>
            <p:nvPr userDrawn="1"/>
          </p:nvSpPr>
          <p:spPr bwMode="auto">
            <a:xfrm>
              <a:off x="7261166" y="6123154"/>
              <a:ext cx="1913676" cy="73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400" dirty="0" smtClean="0">
                  <a:solidFill>
                    <a:srgbClr val="466F9C"/>
                  </a:solidFill>
                  <a:latin typeface="Pontano Sans"/>
                  <a:cs typeface="Pontano Sans"/>
                  <a:hlinkClick r:id="rId14"/>
                </a:rPr>
                <a:t>http://ies.solutions</a:t>
              </a:r>
              <a:r>
                <a:rPr lang="en-US" sz="1400" dirty="0" smtClean="0">
                  <a:solidFill>
                    <a:srgbClr val="466F9C"/>
                  </a:solidFill>
                  <a:latin typeface="Pontano Sans"/>
                  <a:cs typeface="Pontano Sans"/>
                </a:rPr>
                <a:t>  </a:t>
              </a:r>
            </a:p>
            <a:p>
              <a:pPr algn="l" eaLnBrk="1" hangingPunct="1"/>
              <a:r>
                <a:rPr lang="en-US" sz="1400" dirty="0" smtClean="0">
                  <a:solidFill>
                    <a:srgbClr val="466F9C"/>
                  </a:solidFill>
                  <a:latin typeface="Pontano Sans"/>
                  <a:cs typeface="Pontano Sans"/>
                </a:rPr>
                <a:t>IES Solutions</a:t>
              </a:r>
              <a:endParaRPr lang="en-US" sz="1400" baseline="0" dirty="0" smtClean="0">
                <a:solidFill>
                  <a:srgbClr val="466F9C"/>
                </a:solidFill>
                <a:latin typeface="Pontano Sans"/>
                <a:cs typeface="Pontano Sans"/>
              </a:endParaRPr>
            </a:p>
            <a:p>
              <a:pPr algn="l" eaLnBrk="1" hangingPunct="1"/>
              <a:r>
                <a:rPr lang="en-US" sz="1400" dirty="0" smtClean="0">
                  <a:solidFill>
                    <a:srgbClr val="466F9C"/>
                  </a:solidFill>
                  <a:latin typeface="Pontano Sans"/>
                  <a:cs typeface="Pontano Sans"/>
                </a:rPr>
                <a:t>Rome,</a:t>
              </a:r>
              <a:r>
                <a:rPr lang="en-US" sz="1400" baseline="0" dirty="0" smtClean="0">
                  <a:solidFill>
                    <a:srgbClr val="466F9C"/>
                  </a:solidFill>
                  <a:latin typeface="Pontano Sans"/>
                  <a:cs typeface="Pontano Sans"/>
                </a:rPr>
                <a:t> Catania, Oxford</a:t>
              </a:r>
              <a:endParaRPr lang="en-US" sz="1400" dirty="0">
                <a:solidFill>
                  <a:srgbClr val="466F9C"/>
                </a:solidFill>
                <a:latin typeface="Pontano Sans"/>
                <a:cs typeface="Pontano Sans"/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>
              <a:off x="0" y="6144768"/>
              <a:ext cx="9144000" cy="0"/>
            </a:xfrm>
            <a:prstGeom prst="line">
              <a:avLst/>
            </a:prstGeom>
            <a:ln w="12700">
              <a:solidFill>
                <a:srgbClr val="466F9C"/>
              </a:solidFill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10anniversaryies-final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77" y="6135483"/>
            <a:ext cx="1835696" cy="704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flipH="1">
            <a:off x="1" y="6165304"/>
            <a:ext cx="692696" cy="692696"/>
          </a:xfrm>
          <a:prstGeom prst="rect">
            <a:avLst/>
          </a:prstGeom>
        </p:spPr>
      </p:pic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676800" y="6142320"/>
            <a:ext cx="30542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 smtClean="0">
                <a:solidFill>
                  <a:srgbClr val="466F9C"/>
                </a:solidFill>
                <a:latin typeface="Pontano Sans"/>
                <a:cs typeface="Pontano Sans"/>
                <a:hlinkClick r:id="rId17"/>
              </a:rPr>
              <a:t>http://protezionecivilesicilia.it</a:t>
            </a:r>
            <a:r>
              <a:rPr lang="en-US" sz="1400" dirty="0" smtClean="0">
                <a:solidFill>
                  <a:srgbClr val="466F9C"/>
                </a:solidFill>
                <a:latin typeface="Pontano Sans"/>
                <a:cs typeface="Pontano Sans"/>
              </a:rPr>
              <a:t>  </a:t>
            </a:r>
          </a:p>
          <a:p>
            <a:pPr algn="l" eaLnBrk="1" hangingPunct="1"/>
            <a:r>
              <a:rPr lang="en-US" sz="1400" dirty="0" err="1" smtClean="0">
                <a:solidFill>
                  <a:srgbClr val="466F9C"/>
                </a:solidFill>
                <a:latin typeface="Pontano Sans"/>
                <a:cs typeface="Pontano Sans"/>
              </a:rPr>
              <a:t>Dipartiment</a:t>
            </a:r>
            <a:r>
              <a:rPr lang="en-US" sz="1400" baseline="0" dirty="0" err="1" smtClean="0">
                <a:solidFill>
                  <a:srgbClr val="466F9C"/>
                </a:solidFill>
                <a:latin typeface="Pontano Sans"/>
                <a:cs typeface="Pontano Sans"/>
              </a:rPr>
              <a:t>o</a:t>
            </a:r>
            <a:r>
              <a:rPr lang="en-US" sz="1400" baseline="0" dirty="0" smtClean="0">
                <a:solidFill>
                  <a:srgbClr val="466F9C"/>
                </a:solidFill>
                <a:latin typeface="Pontano Sans"/>
                <a:cs typeface="Pontano Sans"/>
              </a:rPr>
              <a:t> </a:t>
            </a:r>
            <a:r>
              <a:rPr lang="en-US" sz="1400" baseline="0" dirty="0" err="1" smtClean="0">
                <a:solidFill>
                  <a:srgbClr val="466F9C"/>
                </a:solidFill>
                <a:latin typeface="Pontano Sans"/>
                <a:cs typeface="Pontano Sans"/>
              </a:rPr>
              <a:t>Regionale</a:t>
            </a:r>
            <a:r>
              <a:rPr lang="en-US" sz="1400" baseline="0" dirty="0" smtClean="0">
                <a:solidFill>
                  <a:srgbClr val="466F9C"/>
                </a:solidFill>
                <a:latin typeface="Pontano Sans"/>
                <a:cs typeface="Pontano Sans"/>
              </a:rPr>
              <a:t> </a:t>
            </a:r>
            <a:r>
              <a:rPr lang="en-US" sz="1400" baseline="0" dirty="0" err="1" smtClean="0">
                <a:solidFill>
                  <a:srgbClr val="466F9C"/>
                </a:solidFill>
                <a:latin typeface="Pontano Sans"/>
                <a:cs typeface="Pontano Sans"/>
              </a:rPr>
              <a:t>della</a:t>
            </a:r>
            <a:endParaRPr lang="en-US" sz="1400" baseline="0" dirty="0" smtClean="0">
              <a:solidFill>
                <a:srgbClr val="466F9C"/>
              </a:solidFill>
              <a:latin typeface="Pontano Sans"/>
              <a:cs typeface="Pontano Sans"/>
            </a:endParaRPr>
          </a:p>
          <a:p>
            <a:pPr algn="l" eaLnBrk="1" hangingPunct="1"/>
            <a:r>
              <a:rPr lang="en-US" sz="1400" baseline="0" dirty="0" err="1" smtClean="0">
                <a:solidFill>
                  <a:srgbClr val="466F9C"/>
                </a:solidFill>
                <a:latin typeface="Pontano Sans"/>
                <a:cs typeface="Pontano Sans"/>
              </a:rPr>
              <a:t>Protezione</a:t>
            </a:r>
            <a:r>
              <a:rPr lang="en-US" sz="1400" baseline="0" dirty="0" smtClean="0">
                <a:solidFill>
                  <a:srgbClr val="466F9C"/>
                </a:solidFill>
                <a:latin typeface="Pontano Sans"/>
                <a:cs typeface="Pontano Sans"/>
              </a:rPr>
              <a:t> </a:t>
            </a:r>
            <a:r>
              <a:rPr lang="en-US" sz="1400" baseline="0" dirty="0" err="1" smtClean="0">
                <a:solidFill>
                  <a:srgbClr val="466F9C"/>
                </a:solidFill>
                <a:latin typeface="Pontano Sans"/>
                <a:cs typeface="Pontano Sans"/>
              </a:rPr>
              <a:t>Civile</a:t>
            </a:r>
            <a:r>
              <a:rPr lang="en-US" sz="1400" baseline="0" dirty="0" smtClean="0">
                <a:solidFill>
                  <a:srgbClr val="466F9C"/>
                </a:solidFill>
                <a:latin typeface="Pontano Sans"/>
                <a:cs typeface="Pontano Sans"/>
              </a:rPr>
              <a:t> Sicilia</a:t>
            </a:r>
            <a:endParaRPr lang="en-US" sz="1400" dirty="0">
              <a:solidFill>
                <a:srgbClr val="466F9C"/>
              </a:solidFill>
              <a:latin typeface="Pontano Sans"/>
              <a:cs typeface="Pontan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4" r:id="rId7"/>
    <p:sldLayoutId id="2147483795" r:id="rId8"/>
    <p:sldLayoutId id="2147483796" r:id="rId9"/>
    <p:sldLayoutId id="2147483790" r:id="rId10"/>
    <p:sldLayoutId id="2147483791" r:id="rId11"/>
    <p:sldLayoutId id="2147483797" r:id="rId12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defRPr sz="4000" b="1" kern="1200">
          <a:solidFill>
            <a:srgbClr val="466F9C"/>
          </a:solidFill>
          <a:effectLst>
            <a:reflection blurRad="6350" stA="55000" endA="300" endPos="45500" dir="5400000" sy="-100000" algn="bl" rotWithShape="0"/>
          </a:effectLst>
          <a:latin typeface="Pontano Sans"/>
          <a:ea typeface="ＭＳ Ｐゴシック" charset="0"/>
          <a:cs typeface="ＭＳ Ｐゴシック" charset="0"/>
        </a:defRPr>
      </a:lvl1pPr>
      <a:lvl2pPr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defRPr sz="4000" b="1">
          <a:solidFill>
            <a:srgbClr val="466F9C"/>
          </a:solidFill>
          <a:latin typeface="Asap" charset="0"/>
          <a:ea typeface="ＭＳ Ｐゴシック" charset="0"/>
          <a:cs typeface="ＭＳ Ｐゴシック" charset="0"/>
        </a:defRPr>
      </a:lvl2pPr>
      <a:lvl3pPr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defRPr sz="4000" b="1">
          <a:solidFill>
            <a:srgbClr val="466F9C"/>
          </a:solidFill>
          <a:latin typeface="Asap" charset="0"/>
          <a:ea typeface="ＭＳ Ｐゴシック" charset="0"/>
          <a:cs typeface="ＭＳ Ｐゴシック" charset="0"/>
        </a:defRPr>
      </a:lvl3pPr>
      <a:lvl4pPr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defRPr sz="4000" b="1">
          <a:solidFill>
            <a:srgbClr val="466F9C"/>
          </a:solidFill>
          <a:latin typeface="Asap" charset="0"/>
          <a:ea typeface="ＭＳ Ｐゴシック" charset="0"/>
          <a:cs typeface="ＭＳ Ｐゴシック" charset="0"/>
        </a:defRPr>
      </a:lvl4pPr>
      <a:lvl5pPr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defRPr sz="4000" b="1">
          <a:solidFill>
            <a:srgbClr val="466F9C"/>
          </a:solidFill>
          <a:latin typeface="Asap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466F9C"/>
        </a:buClr>
        <a:buSzPct val="80000"/>
        <a:buBlip>
          <a:blip r:embed="rId18"/>
        </a:buBlip>
        <a:defRPr sz="2200" kern="1200">
          <a:solidFill>
            <a:srgbClr val="466F9C"/>
          </a:solidFill>
          <a:latin typeface="Pontano Sans"/>
          <a:ea typeface="ＭＳ Ｐゴシック" charset="0"/>
          <a:cs typeface="ＭＳ Ｐゴシック" charset="0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466F9C"/>
        </a:buClr>
        <a:buSzPct val="80000"/>
        <a:buBlip>
          <a:blip r:embed="rId18"/>
        </a:buBlip>
        <a:defRPr sz="2000" kern="1200">
          <a:solidFill>
            <a:srgbClr val="466F9C"/>
          </a:solidFill>
          <a:latin typeface="Pontano Sans"/>
          <a:ea typeface="ＭＳ Ｐゴシック" charset="0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466F9C"/>
        </a:buClr>
        <a:buSzPct val="80000"/>
        <a:buBlip>
          <a:blip r:embed="rId18"/>
        </a:buBlip>
        <a:defRPr kern="1200">
          <a:solidFill>
            <a:srgbClr val="466F9C"/>
          </a:solidFill>
          <a:latin typeface="Pontano Sans"/>
          <a:ea typeface="ＭＳ Ｐゴシック" charset="0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466F9C"/>
        </a:buClr>
        <a:buSzPct val="80000"/>
        <a:buBlip>
          <a:blip r:embed="rId18"/>
        </a:buBlip>
        <a:defRPr sz="1600" kern="1200">
          <a:solidFill>
            <a:srgbClr val="466F9C"/>
          </a:solidFill>
          <a:latin typeface="Pontano Sans"/>
          <a:ea typeface="ＭＳ Ｐゴシック" charset="0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466F9C"/>
        </a:buClr>
        <a:buSzPct val="80000"/>
        <a:buBlip>
          <a:blip r:embed="rId18"/>
        </a:buBlip>
        <a:defRPr sz="1400" kern="1200">
          <a:solidFill>
            <a:srgbClr val="466F9C"/>
          </a:solidFill>
          <a:latin typeface="Pontano Sans"/>
          <a:ea typeface="ＭＳ Ｐゴシック" charset="0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.delprato@iessolutions.eu" TargetMode="External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.foti@protezionecivilesicilia.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22.png"/><Relationship Id="rId9" Type="http://schemas.openxmlformats.org/officeDocument/2006/relationships/image" Target="../media/image29.png"/><Relationship Id="rId10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0.png"/><Relationship Id="rId8" Type="http://schemas.openxmlformats.org/officeDocument/2006/relationships/image" Target="../media/image22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24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0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4.png"/><Relationship Id="rId6" Type="http://schemas.openxmlformats.org/officeDocument/2006/relationships/image" Target="../media/image30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router.gecos.online/sender/recipient1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c.foti@protezionecivilesicilia.it" TargetMode="External"/><Relationship Id="rId3" Type="http://schemas.openxmlformats.org/officeDocument/2006/relationships/hyperlink" Target="mailto:u.delprato@iessolutions.e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jixel.eu)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2"/>
            <a:ext cx="7772400" cy="1470025"/>
          </a:xfrm>
        </p:spPr>
        <p:txBody>
          <a:bodyPr/>
          <a:lstStyle/>
          <a:p>
            <a:r>
              <a:rPr lang="en-US" dirty="0"/>
              <a:t>Civil Protection of </a:t>
            </a:r>
            <a:r>
              <a:rPr lang="en-US" dirty="0" err="1"/>
              <a:t>Regione</a:t>
            </a:r>
            <a:r>
              <a:rPr lang="en-US" dirty="0"/>
              <a:t> Sicilia Case Study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1598"/>
            <a:ext cx="6400800" cy="2001658"/>
          </a:xfrm>
        </p:spPr>
        <p:txBody>
          <a:bodyPr>
            <a:normAutofit fontScale="55000" lnSpcReduction="20000"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Dipartimento</a:t>
            </a:r>
            <a:r>
              <a:rPr lang="en-US" sz="2400" dirty="0"/>
              <a:t> </a:t>
            </a:r>
            <a:r>
              <a:rPr lang="en-US" sz="2400" dirty="0" err="1"/>
              <a:t>Protezione</a:t>
            </a:r>
            <a:r>
              <a:rPr lang="en-US" sz="2400" dirty="0"/>
              <a:t> </a:t>
            </a:r>
            <a:r>
              <a:rPr lang="en-US" sz="2400" dirty="0" err="1"/>
              <a:t>Civile</a:t>
            </a:r>
            <a:r>
              <a:rPr lang="en-US" sz="2400" dirty="0"/>
              <a:t> </a:t>
            </a:r>
            <a:r>
              <a:rPr lang="en-US" sz="2400" dirty="0" err="1"/>
              <a:t>Regione</a:t>
            </a:r>
            <a:r>
              <a:rPr lang="en-US" sz="2400" dirty="0"/>
              <a:t> Sicilia (DPRCS)</a:t>
            </a:r>
          </a:p>
          <a:p>
            <a:r>
              <a:rPr lang="en-US" sz="2400" dirty="0" err="1"/>
              <a:t>Calogero</a:t>
            </a:r>
            <a:r>
              <a:rPr lang="en-US" sz="2400" dirty="0"/>
              <a:t> </a:t>
            </a:r>
            <a:r>
              <a:rPr lang="en-US" sz="2400" dirty="0" err="1"/>
              <a:t>Foti</a:t>
            </a:r>
            <a:r>
              <a:rPr lang="en-US" sz="2400" dirty="0"/>
              <a:t>, General Director, </a:t>
            </a:r>
            <a:r>
              <a:rPr lang="en-US" sz="2400" dirty="0">
                <a:hlinkClick r:id="rId2"/>
              </a:rPr>
              <a:t>c.foti@protezionecivilesicilia.it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IES Solutions</a:t>
            </a:r>
          </a:p>
          <a:p>
            <a:r>
              <a:rPr lang="en-US" sz="2400" dirty="0"/>
              <a:t>Massimo Cristaldi, CTO, </a:t>
            </a:r>
            <a:r>
              <a:rPr lang="en-US" sz="2400" dirty="0">
                <a:hlinkClick r:id="rId3"/>
              </a:rPr>
              <a:t>m.cristaldi@iessolutions.eu</a:t>
            </a:r>
            <a:r>
              <a:rPr lang="en-US" sz="2400" dirty="0"/>
              <a:t>   </a:t>
            </a:r>
          </a:p>
          <a:p>
            <a:r>
              <a:rPr lang="en-US" sz="2400" dirty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-25606"/>
            <a:ext cx="2843808" cy="24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e-jixel-xt-ready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72"/>
            <a:ext cx="9144000" cy="61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e-jixel-xt-ready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e-jixel-xt-ready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e-jixel-xt-ready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72"/>
            <a:ext cx="9144000" cy="6176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997" y="2708921"/>
            <a:ext cx="2153141" cy="1858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24128" y="234014"/>
            <a:ext cx="3240000" cy="17543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GECOS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adapters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27984" y="2492896"/>
            <a:ext cx="0" cy="50405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2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Real CASE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764704"/>
            <a:ext cx="8352928" cy="4968552"/>
          </a:xfrm>
        </p:spPr>
        <p:txBody>
          <a:bodyPr/>
          <a:lstStyle/>
          <a:p>
            <a:pPr lvl="1"/>
            <a:r>
              <a:rPr lang="en-US" sz="2600" dirty="0" smtClean="0"/>
              <a:t>Italian </a:t>
            </a:r>
            <a:r>
              <a:rPr lang="en-US" sz="2600" dirty="0"/>
              <a:t>Fire </a:t>
            </a:r>
            <a:r>
              <a:rPr lang="en-US" sz="2600" dirty="0" smtClean="0"/>
              <a:t>Fighters </a:t>
            </a:r>
            <a:r>
              <a:rPr lang="en-US" sz="2600" dirty="0"/>
              <a:t>use </a:t>
            </a:r>
            <a:r>
              <a:rPr lang="en-US" sz="2600" dirty="0" smtClean="0"/>
              <a:t>CAP</a:t>
            </a:r>
          </a:p>
          <a:p>
            <a:pPr lvl="2"/>
            <a:r>
              <a:rPr lang="en-US" sz="2000" dirty="0" smtClean="0"/>
              <a:t>First application based on FP6 EU Project REACT (</a:t>
            </a:r>
            <a:r>
              <a:rPr lang="en-US" sz="2000" b="1" i="1" dirty="0" smtClean="0"/>
              <a:t>IES coordinator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2009 </a:t>
            </a:r>
            <a:r>
              <a:rPr lang="en-US" sz="2000" dirty="0"/>
              <a:t>Used after L’Aquila Earthquake </a:t>
            </a:r>
          </a:p>
          <a:p>
            <a:pPr lvl="2"/>
            <a:r>
              <a:rPr lang="en-US" sz="2000" dirty="0"/>
              <a:t>2010-2011 – Used for Calabria Fire seasons</a:t>
            </a:r>
          </a:p>
          <a:p>
            <a:pPr lvl="2"/>
            <a:r>
              <a:rPr lang="en-US" sz="2000" dirty="0" smtClean="0"/>
              <a:t>2012 </a:t>
            </a:r>
            <a:r>
              <a:rPr lang="en-US" sz="2000" dirty="0"/>
              <a:t>- Adaptation of Italian Fire Service C&amp;C System (SO115</a:t>
            </a:r>
            <a:r>
              <a:rPr lang="en-US" sz="2000" dirty="0" smtClean="0"/>
              <a:t>)</a:t>
            </a:r>
          </a:p>
          <a:p>
            <a:pPr lvl="2"/>
            <a:r>
              <a:rPr lang="en-US" sz="2400" dirty="0" smtClean="0"/>
              <a:t>Expanding to other standards with FP7 EU Project IDIRA (</a:t>
            </a:r>
            <a:r>
              <a:rPr lang="en-US" sz="2400" b="1" i="1" dirty="0" smtClean="0"/>
              <a:t>IES technical coordinator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600" dirty="0" smtClean="0"/>
              <a:t>DPCRS use CAP</a:t>
            </a:r>
          </a:p>
          <a:p>
            <a:pPr lvl="2"/>
            <a:r>
              <a:rPr lang="en-US" sz="2200" dirty="0" smtClean="0"/>
              <a:t>2014-2015 – used for Sicily Fire seasons</a:t>
            </a:r>
          </a:p>
          <a:p>
            <a:pPr lvl="2"/>
            <a:r>
              <a:rPr lang="en-US" sz="2200" dirty="0" smtClean="0"/>
              <a:t>NEAMWAVE 2014 (Tsunami exercise)</a:t>
            </a:r>
          </a:p>
          <a:p>
            <a:pPr lvl="2"/>
            <a:r>
              <a:rPr lang="en-US" sz="2200" dirty="0" smtClean="0"/>
              <a:t>GECOS </a:t>
            </a:r>
            <a:r>
              <a:rPr lang="en-US" sz="2200" dirty="0"/>
              <a:t>uses </a:t>
            </a:r>
            <a:r>
              <a:rPr lang="en-US" sz="2200" dirty="0" smtClean="0"/>
              <a:t>CAP (and other standards)</a:t>
            </a:r>
            <a:endParaRPr lang="en-US" sz="2200" dirty="0"/>
          </a:p>
          <a:p>
            <a:pPr marL="46037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45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10" y="2708920"/>
            <a:ext cx="6986365" cy="1905372"/>
          </a:xfrm>
          <a:prstGeom prst="rect">
            <a:avLst/>
          </a:prstGeom>
        </p:spPr>
      </p:pic>
      <p:sp>
        <p:nvSpPr>
          <p:cNvPr id="988162" name="Rectangle 2"/>
          <p:cNvSpPr>
            <a:spLocks noChangeArrowheads="1"/>
          </p:cNvSpPr>
          <p:nvPr/>
        </p:nvSpPr>
        <p:spPr bwMode="auto">
          <a:xfrm>
            <a:off x="179390" y="44450"/>
            <a:ext cx="8785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1" hangingPunct="1"/>
            <a:r>
              <a:rPr lang="en-GB" sz="4000" b="1" cap="small" dirty="0">
                <a:solidFill>
                  <a:srgbClr val="466F9C"/>
                </a:solidFill>
                <a:effectLst>
                  <a:reflection blurRad="6350" stA="55000" endA="300" endPos="45500" dir="5400000" sy="-100000" algn="bl" rotWithShape="0"/>
                </a:effectLst>
                <a:latin typeface="Pontano Sans"/>
              </a:rPr>
              <a:t>Many ACTORS working in a Scenario</a:t>
            </a:r>
          </a:p>
        </p:txBody>
      </p:sp>
      <p:pic>
        <p:nvPicPr>
          <p:cNvPr id="988168" name="Picture 8" descr="j04339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172" name="Picture 12" descr="j04339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85273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173" name="Picture 13" descr="j04339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174" name="Picture 14" descr="j04339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175" name="Picture 15" descr="j04339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177" name="Picture 17" descr="Flag1_yell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068638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178" name="Picture 18" descr="Flag1_r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7974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179" name="Picture 19" descr="Flag1_gra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180" name="Picture 20" descr="Flag1_gre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1125538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181" name="Picture 21" descr="Flag1_red_plu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j043394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8702" y="981077"/>
            <a:ext cx="1712913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4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900"/>
            <a:ext cx="9144000" cy="4898996"/>
          </a:xfrm>
          <a:prstGeom prst="rect">
            <a:avLst/>
          </a:prstGeom>
        </p:spPr>
      </p:pic>
      <p:sp>
        <p:nvSpPr>
          <p:cNvPr id="989186" name="Rectangle 2"/>
          <p:cNvSpPr>
            <a:spLocks noChangeArrowheads="1"/>
          </p:cNvSpPr>
          <p:nvPr/>
        </p:nvSpPr>
        <p:spPr bwMode="auto">
          <a:xfrm>
            <a:off x="250825" y="44450"/>
            <a:ext cx="88407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GB" sz="3600" b="1" cap="small" dirty="0">
                <a:solidFill>
                  <a:srgbClr val="466F9C"/>
                </a:solidFill>
                <a:effectLst>
                  <a:reflection blurRad="6350" stA="55000" endA="300" endPos="45500" dir="5400000" sy="-100000" algn="bl" rotWithShape="0"/>
                </a:effectLst>
                <a:latin typeface="Pontano Sans"/>
              </a:rPr>
              <a:t>... Sharing the same collaborative Map</a:t>
            </a:r>
          </a:p>
        </p:txBody>
      </p:sp>
      <p:pic>
        <p:nvPicPr>
          <p:cNvPr id="989191" name="Picture 7" descr="j04339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195" name="Picture 11" descr="Flag1_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2292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194" name="Picture 10" descr="Flag1_yel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6449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197" name="Picture 13" descr="Flag1_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62877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198" name="Picture 14" descr="Flag1_red_pl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188" name="Picture 4" descr="j04339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196" name="Picture 12" descr="Flag1_gr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73463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190" name="Picture 6" descr="j04339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85273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192" name="Picture 8" descr="j04339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9193" name="Picture 9" descr="j043395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j043394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78702" y="981077"/>
            <a:ext cx="1712913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8081" y="5404792"/>
            <a:ext cx="400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CAP, RM, DE, WMS, WFS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6.89177E-6 L 0.33073 0.18872 " pathEditMode="relative" ptsTypes="AA">
                                      <p:cBhvr>
                                        <p:cTn id="6" dur="2000" fill="hold"/>
                                        <p:tgtEl>
                                          <p:spTgt spid="989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4089E-6 L 0.41736 0.06313 " pathEditMode="relative" ptsTypes="AA">
                                      <p:cBhvr>
                                        <p:cTn id="9" dur="2000" fill="hold"/>
                                        <p:tgtEl>
                                          <p:spTgt spid="989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3876E-7 L -0.29913 -0.25185 " pathEditMode="relative" ptsTypes="AA">
                                      <p:cBhvr>
                                        <p:cTn id="12" dur="2000" fill="hold"/>
                                        <p:tgtEl>
                                          <p:spTgt spid="989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444E-6 L -0.29774 -0.019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89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-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30573 0.274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9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5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51" y="2916306"/>
            <a:ext cx="4844724" cy="2595613"/>
          </a:xfrm>
          <a:prstGeom prst="rect">
            <a:avLst/>
          </a:prstGeom>
        </p:spPr>
      </p:pic>
      <p:sp>
        <p:nvSpPr>
          <p:cNvPr id="1039362" name="Rectangle 2"/>
          <p:cNvSpPr>
            <a:spLocks noChangeArrowheads="1"/>
          </p:cNvSpPr>
          <p:nvPr/>
        </p:nvSpPr>
        <p:spPr bwMode="auto">
          <a:xfrm>
            <a:off x="-36512" y="0"/>
            <a:ext cx="9144000" cy="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1" hangingPunct="1"/>
            <a:r>
              <a:rPr lang="en-GB" sz="4000" b="1" cap="small" dirty="0">
                <a:solidFill>
                  <a:srgbClr val="466F9C"/>
                </a:solidFill>
                <a:effectLst>
                  <a:reflection blurRad="6350" stA="55000" endA="300" endPos="45500" dir="5400000" sy="-100000" algn="bl" rotWithShape="0"/>
                </a:effectLst>
                <a:latin typeface="Pontano Sans"/>
              </a:rPr>
              <a:t>Delivering Information to citizens</a:t>
            </a:r>
          </a:p>
        </p:txBody>
      </p:sp>
      <p:pic>
        <p:nvPicPr>
          <p:cNvPr id="1039365" name="Picture 5" descr="j04339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2261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368" name="Picture 8" descr="j04339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11255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369" name="Picture 9" descr="j04339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27813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370" name="Picture 10" descr="j04339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43386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372" name="Picture 12" descr="Flag1_gre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3513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371" name="Picture 11" descr="j04339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6368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773639" y="1321842"/>
            <a:ext cx="1911552" cy="1514058"/>
            <a:chOff x="3681974" y="1753592"/>
            <a:chExt cx="1911552" cy="1514058"/>
          </a:xfrm>
        </p:grpSpPr>
        <p:pic>
          <p:nvPicPr>
            <p:cNvPr id="14" name="Picture 9" descr="D:\EENA\EENA Presentation Documents\PPT\images for PPT\Image4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639" y="1753592"/>
              <a:ext cx="819887" cy="124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C:\Users\Gary\Pictures\Bibliothèque multimédia Microsoft\j0432609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974" y="1896050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 rot="10800000">
              <a:off x="4980549" y="2222496"/>
              <a:ext cx="318526" cy="3460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348937" y="1502120"/>
            <a:ext cx="2387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Radio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360764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6827E-7 L 0.45017 0.117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9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5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51" y="2916306"/>
            <a:ext cx="4844724" cy="25956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73639" y="1321842"/>
            <a:ext cx="1911552" cy="1514058"/>
            <a:chOff x="3681974" y="1753592"/>
            <a:chExt cx="1911552" cy="1514058"/>
          </a:xfrm>
        </p:grpSpPr>
        <p:pic>
          <p:nvPicPr>
            <p:cNvPr id="16" name="Picture 9" descr="D:\EENA\EENA Presentation Documents\PPT\images for PPT\Image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639" y="1753592"/>
              <a:ext cx="819887" cy="124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 descr="C:\Users\Gary\Pictures\Bibliothèque multimédia Microsoft\j043260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974" y="1896050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10800000">
              <a:off x="4980549" y="2222496"/>
              <a:ext cx="318526" cy="3460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56772" name="Picture 4" descr="j04339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2261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774" name="Picture 6" descr="j04339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11255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775" name="Picture 7" descr="j04339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27813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776" name="Picture 8" descr="j04339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43386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777" name="Picture 9" descr="Flag1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3513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778" name="Picture 10" descr="j04339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6368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779" name="Picture 11" descr="Flag1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7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780" name="Picture 12" descr="Flag1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7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781" name="Picture 13" descr="Flag1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7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Flag1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879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 eaLnBrk="1" hangingPunct="1"/>
            <a:r>
              <a:rPr lang="en-GB" sz="4000" b="1" cap="small" dirty="0">
                <a:solidFill>
                  <a:srgbClr val="466F9C"/>
                </a:solidFill>
                <a:effectLst>
                  <a:reflection blurRad="6350" stA="55000" endA="300" endPos="45500" dir="5400000" sy="-100000" algn="bl" rotWithShape="0"/>
                </a:effectLst>
                <a:latin typeface="Pontano Sans"/>
              </a:rPr>
              <a:t>Delivering Information to citizens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8937" y="1502120"/>
            <a:ext cx="2387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Radio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693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08593 -0.37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56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1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1.3876E-7 L 0.25989 -0.10499 " pathEditMode="relative" ptsTypes="AA">
                                      <p:cBhvr>
                                        <p:cTn id="8" dur="2000" fill="hold"/>
                                        <p:tgtEl>
                                          <p:spTgt spid="1056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3876E-7 L 0.22048 0.1154 " pathEditMode="relative" ptsTypes="AA">
                                      <p:cBhvr>
                                        <p:cTn id="10" dur="2000" fill="hold"/>
                                        <p:tgtEl>
                                          <p:spTgt spid="1056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1.3876E-7 L 0.24409 -0.3462 " pathEditMode="relative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51" y="2916306"/>
            <a:ext cx="4844724" cy="259561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64704" y="1321842"/>
            <a:ext cx="1911552" cy="1514058"/>
            <a:chOff x="3681974" y="1753592"/>
            <a:chExt cx="1911552" cy="1514058"/>
          </a:xfrm>
        </p:grpSpPr>
        <p:pic>
          <p:nvPicPr>
            <p:cNvPr id="16" name="Picture 9" descr="D:\EENA\EENA Presentation Documents\PPT\images for PPT\Image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639" y="1753592"/>
              <a:ext cx="819887" cy="124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 descr="C:\Users\Gary\Pictures\Bibliothèque multimédia Microsoft\j043260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974" y="1896050"/>
              <a:ext cx="1371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10800000">
              <a:off x="4980549" y="2222496"/>
              <a:ext cx="318526" cy="3460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56771" name="Rectangle 3"/>
          <p:cNvSpPr>
            <a:spLocks noChangeArrowheads="1"/>
          </p:cNvSpPr>
          <p:nvPr/>
        </p:nvSpPr>
        <p:spPr bwMode="auto">
          <a:xfrm>
            <a:off x="0" y="0"/>
            <a:ext cx="9144000" cy="9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GB" sz="3600" b="1" cap="small" dirty="0">
                <a:solidFill>
                  <a:srgbClr val="466F9C"/>
                </a:solidFill>
                <a:effectLst>
                  <a:reflection blurRad="6350" stA="55000" endA="300" endPos="45500" dir="5400000" sy="-100000" algn="bl" rotWithShape="0"/>
                </a:effectLst>
                <a:latin typeface="Pontano Sans"/>
              </a:rPr>
              <a:t>Gathering information From citizens,</a:t>
            </a:r>
          </a:p>
          <a:p>
            <a:pPr algn="r"/>
            <a:r>
              <a:rPr lang="en-GB" sz="3600" b="1" cap="small" dirty="0">
                <a:solidFill>
                  <a:srgbClr val="466F9C"/>
                </a:solidFill>
                <a:effectLst>
                  <a:reflection blurRad="6350" stA="55000" endA="300" endPos="45500" dir="5400000" sy="-100000" algn="bl" rotWithShape="0"/>
                </a:effectLst>
                <a:latin typeface="Pontano Sans"/>
              </a:rPr>
              <a:t>Professionals and Social media</a:t>
            </a:r>
          </a:p>
        </p:txBody>
      </p:sp>
      <p:pic>
        <p:nvPicPr>
          <p:cNvPr id="1056774" name="Picture 6" descr="j04339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112558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779" name="Picture 11" descr="Flag1_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7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780" name="Picture 12" descr="Flag1_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7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781" name="Picture 13" descr="Flag1_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7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Flag1_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879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84784"/>
            <a:ext cx="5040560" cy="1374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7" y="3212976"/>
            <a:ext cx="617431" cy="4918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6" y="4077074"/>
            <a:ext cx="689438" cy="5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91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08593 -0.37315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056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1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1.3876E-7 L 0.24409 -0.3462 " pathEditMode="relative" ptsTypes="AA">
                                      <p:cBhvr>
                                        <p:cTn id="8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66667E-6 1.85185E-6 L 0.39376 1.85185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67362E-19 1.85185E-6 L 0.40174 0.07361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DPRCS and 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3992"/>
            <a:ext cx="9144000" cy="33262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67544" y="836713"/>
            <a:ext cx="8352928" cy="175727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/>
              <a:t>Working together since 2009 </a:t>
            </a:r>
          </a:p>
          <a:p>
            <a:r>
              <a:rPr lang="en-US" sz="2400" dirty="0"/>
              <a:t>Innovative solutions for the “fire seasons” and management of Civil Protection </a:t>
            </a:r>
            <a:r>
              <a:rPr lang="en-US" sz="2400" dirty="0" smtClean="0"/>
              <a:t>Volunteers based on</a:t>
            </a:r>
            <a:endParaRPr lang="en-US" sz="2400" dirty="0"/>
          </a:p>
          <a:p>
            <a:r>
              <a:rPr lang="en-US" sz="2400" dirty="0"/>
              <a:t> Fine tuning the concept of GECOS in the last years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5" name="Picture 4" descr="jixel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96446"/>
            <a:ext cx="1080120" cy="5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smtClean="0"/>
              <a:t>Some of the) </a:t>
            </a:r>
            <a:r>
              <a:rPr lang="en-US" dirty="0" smtClean="0"/>
              <a:t>Main Functionalities #1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67544" y="1124744"/>
            <a:ext cx="8352928" cy="4824536"/>
          </a:xfrm>
        </p:spPr>
        <p:txBody>
          <a:bodyPr/>
          <a:lstStyle/>
          <a:p>
            <a:r>
              <a:rPr lang="en-US" dirty="0" smtClean="0"/>
              <a:t>Event Management, during the Response Phase</a:t>
            </a:r>
          </a:p>
          <a:p>
            <a:pPr lvl="1"/>
            <a:r>
              <a:rPr lang="en-US" dirty="0" smtClean="0"/>
              <a:t>Creates target </a:t>
            </a:r>
            <a:r>
              <a:rPr lang="en-US" dirty="0" smtClean="0"/>
              <a:t>groups of recipients (mainly municipalities) </a:t>
            </a:r>
            <a:r>
              <a:rPr lang="en-US" dirty="0" smtClean="0"/>
              <a:t>with templates based on current control room procedures (e.g.. Earthquake M &gt; 5)</a:t>
            </a:r>
          </a:p>
          <a:p>
            <a:pPr lvl="1"/>
            <a:r>
              <a:rPr lang="en-US" dirty="0" smtClean="0"/>
              <a:t>Gathers info from citizens or from third part </a:t>
            </a:r>
            <a:r>
              <a:rPr lang="en-US" dirty="0" smtClean="0"/>
              <a:t>actors (additional inbound CAP feeds)</a:t>
            </a:r>
            <a:endParaRPr lang="en-US" dirty="0" smtClean="0"/>
          </a:p>
          <a:p>
            <a:pPr lvl="1"/>
            <a:r>
              <a:rPr lang="en-US" dirty="0" smtClean="0"/>
              <a:t>Allows the creations of CAP messages</a:t>
            </a:r>
          </a:p>
          <a:p>
            <a:pPr lvl="1"/>
            <a:r>
              <a:rPr lang="en-US" dirty="0" smtClean="0"/>
              <a:t>Shares messages according to rules and potential target organizations</a:t>
            </a:r>
          </a:p>
          <a:p>
            <a:pPr lvl="1"/>
            <a:r>
              <a:rPr lang="en-US" dirty="0" smtClean="0"/>
              <a:t>Reaches out to all potential members of the systems via a notification system and using CAP feeds</a:t>
            </a:r>
          </a:p>
          <a:p>
            <a:r>
              <a:rPr lang="en-US" dirty="0" smtClean="0"/>
              <a:t>Resource Creation and </a:t>
            </a:r>
            <a:r>
              <a:rPr lang="en-US" dirty="0" smtClean="0"/>
              <a:t>Management</a:t>
            </a:r>
            <a:endParaRPr lang="en-US" dirty="0" smtClean="0"/>
          </a:p>
          <a:p>
            <a:r>
              <a:rPr lang="en-US" dirty="0" smtClean="0"/>
              <a:t>Suggests </a:t>
            </a:r>
            <a:r>
              <a:rPr lang="en-US" dirty="0" smtClean="0"/>
              <a:t>best use of resources in an emergency situation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8712968" cy="1143000"/>
          </a:xfrm>
        </p:spPr>
        <p:txBody>
          <a:bodyPr/>
          <a:lstStyle/>
          <a:p>
            <a:r>
              <a:rPr lang="en-US" smtClean="0"/>
              <a:t>(</a:t>
            </a:r>
            <a:r>
              <a:rPr lang="en-US" smtClean="0"/>
              <a:t>Some of the) </a:t>
            </a:r>
            <a:r>
              <a:rPr lang="en-US" dirty="0" smtClean="0"/>
              <a:t>Main </a:t>
            </a:r>
            <a:r>
              <a:rPr lang="en-US" dirty="0"/>
              <a:t>Functionalities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For the Volunteers and the volunteer organizations </a:t>
            </a:r>
          </a:p>
          <a:p>
            <a:pPr lvl="1"/>
            <a:r>
              <a:rPr lang="en-US" dirty="0" smtClean="0"/>
              <a:t>Provides information for each professional (competences, rules)</a:t>
            </a:r>
          </a:p>
          <a:p>
            <a:pPr lvl="1"/>
            <a:r>
              <a:rPr lang="en-US" dirty="0" smtClean="0"/>
              <a:t>Links it to an emergency scenario</a:t>
            </a:r>
          </a:p>
          <a:p>
            <a:pPr lvl="1"/>
            <a:r>
              <a:rPr lang="en-US" dirty="0" smtClean="0"/>
              <a:t>Allows each organization to update the status of resources</a:t>
            </a:r>
          </a:p>
          <a:p>
            <a:r>
              <a:rPr lang="en-US" dirty="0" smtClean="0"/>
              <a:t>For each Municipality</a:t>
            </a:r>
          </a:p>
          <a:p>
            <a:pPr lvl="1"/>
            <a:r>
              <a:rPr lang="en-US" dirty="0" smtClean="0"/>
              <a:t>Uploads local emergency plans</a:t>
            </a:r>
          </a:p>
          <a:p>
            <a:pPr lvl="1"/>
            <a:r>
              <a:rPr lang="en-US" dirty="0" smtClean="0"/>
              <a:t>Notifies </a:t>
            </a:r>
            <a:r>
              <a:rPr lang="en-US" dirty="0" smtClean="0"/>
              <a:t>citizens on </a:t>
            </a:r>
            <a:r>
              <a:rPr lang="en-US" dirty="0" smtClean="0"/>
              <a:t>major events</a:t>
            </a:r>
          </a:p>
          <a:p>
            <a:pPr lvl="1"/>
            <a:r>
              <a:rPr lang="en-US" dirty="0" smtClean="0"/>
              <a:t>Provides local resources to GECOS</a:t>
            </a:r>
          </a:p>
          <a:p>
            <a:pPr lvl="1"/>
            <a:r>
              <a:rPr lang="en-US" dirty="0" smtClean="0"/>
              <a:t>Deals </a:t>
            </a:r>
            <a:r>
              <a:rPr lang="en-US" dirty="0" smtClean="0"/>
              <a:t>with recovery phase activities</a:t>
            </a:r>
          </a:p>
          <a:p>
            <a:r>
              <a:rPr lang="en-US" dirty="0" smtClean="0"/>
              <a:t>For Citizens</a:t>
            </a:r>
          </a:p>
          <a:p>
            <a:pPr lvl="1"/>
            <a:r>
              <a:rPr lang="en-US" dirty="0" smtClean="0"/>
              <a:t>Being Notified </a:t>
            </a:r>
            <a:r>
              <a:rPr lang="en-US" dirty="0" smtClean="0"/>
              <a:t>on important events in their area</a:t>
            </a:r>
          </a:p>
          <a:p>
            <a:pPr lvl="1"/>
            <a:r>
              <a:rPr lang="en-US" dirty="0" smtClean="0"/>
              <a:t>Being Informed </a:t>
            </a:r>
            <a:r>
              <a:rPr lang="en-US" dirty="0" smtClean="0"/>
              <a:t>on emergency plans and procedures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5277020" y="3067905"/>
            <a:ext cx="53325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And </a:t>
            </a:r>
            <a:r>
              <a:rPr lang="it-IT" sz="5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much</a:t>
            </a:r>
            <a:r>
              <a:rPr lang="it-IT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more…</a:t>
            </a:r>
          </a:p>
        </p:txBody>
      </p:sp>
    </p:spTree>
    <p:extLst>
      <p:ext uri="{BB962C8B-B14F-4D97-AF65-F5344CB8AC3E}">
        <p14:creationId xmlns:p14="http://schemas.microsoft.com/office/powerpoint/2010/main" val="8729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1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Events: the creation of a CAP</a:t>
            </a:r>
          </a:p>
        </p:txBody>
      </p:sp>
    </p:spTree>
    <p:extLst>
      <p:ext uri="{BB962C8B-B14F-4D97-AF65-F5344CB8AC3E}">
        <p14:creationId xmlns:p14="http://schemas.microsoft.com/office/powerpoint/2010/main" val="17279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Events: the creation of a CAP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2"/>
            <a:ext cx="9144000" cy="514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Events: the creation of a CAP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2"/>
            <a:ext cx="9144000" cy="51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Events: the creation of a CAP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3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View on active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Routing </a:t>
            </a:r>
            <a:r>
              <a:rPr lang="en-US" dirty="0" smtClean="0"/>
              <a:t>Mechanism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For public CAP messages, pretty straightforward, an ATOM Feeds of CAP (similar to the one of the CAP jump start)</a:t>
            </a:r>
          </a:p>
          <a:p>
            <a:r>
              <a:rPr lang="en-US" dirty="0" smtClean="0"/>
              <a:t>For private CAP messages the GECOS ROUTER:</a:t>
            </a:r>
          </a:p>
          <a:p>
            <a:pPr lvl="1"/>
            <a:r>
              <a:rPr lang="en-US" dirty="0" smtClean="0"/>
              <a:t>Has a private feed for the target organization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 smtClean="0">
                <a:hlinkClick r:id="rId2"/>
              </a:rPr>
              <a:t>https://router.gecos.online/sender/recipient1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https://router.gecos.online/sender/</a:t>
            </a:r>
            <a:r>
              <a:rPr lang="en-US" dirty="0" smtClean="0">
                <a:hlinkClick r:id="rId2"/>
              </a:rPr>
              <a:t>recipient2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Looks for recipients in CAP &lt;address&gt;</a:t>
            </a:r>
          </a:p>
          <a:p>
            <a:pPr lvl="1"/>
            <a:r>
              <a:rPr lang="en-US" dirty="0" smtClean="0"/>
              <a:t>Checks the rules for the target recipient, e.g. some CAP fields may be “hidden” because not relevant</a:t>
            </a:r>
          </a:p>
          <a:p>
            <a:pPr lvl="1"/>
            <a:r>
              <a:rPr lang="en-US" dirty="0" smtClean="0"/>
              <a:t>Puts a Personalized CAP in the recipient feed</a:t>
            </a:r>
          </a:p>
          <a:p>
            <a:pPr lvl="1"/>
            <a:r>
              <a:rPr lang="en-US" dirty="0" smtClean="0"/>
              <a:t>So, 1 CAP may become e.g. 20 different CAP messages (one per recipient) and the data exchange is always 1-to-1.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Routing Mechanism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rapezoid 4"/>
          <p:cNvSpPr/>
          <p:nvPr/>
        </p:nvSpPr>
        <p:spPr>
          <a:xfrm rot="5400000">
            <a:off x="-900608" y="2708920"/>
            <a:ext cx="3672408" cy="648072"/>
          </a:xfrm>
          <a:prstGeom prst="trapezoid">
            <a:avLst>
              <a:gd name="adj" fmla="val 75951"/>
            </a:avLst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entagon 5"/>
          <p:cNvSpPr/>
          <p:nvPr/>
        </p:nvSpPr>
        <p:spPr>
          <a:xfrm>
            <a:off x="7452320" y="1700808"/>
            <a:ext cx="1296144" cy="576064"/>
          </a:xfrm>
          <a:prstGeom prst="homePlat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31640" y="1700808"/>
            <a:ext cx="5976664" cy="576064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71600" y="908720"/>
            <a:ext cx="1584176" cy="307777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CAP Producer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1124744"/>
            <a:ext cx="1584176" cy="307777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</a:rPr>
              <a:t>CAP Publisher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1825079"/>
            <a:ext cx="288032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CAP Message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1403648" y="4725144"/>
            <a:ext cx="2232248" cy="792088"/>
          </a:xfrm>
          <a:prstGeom prst="borderCallout1">
            <a:avLst>
              <a:gd name="adj1" fmla="val 48426"/>
              <a:gd name="adj2" fmla="val -1768"/>
              <a:gd name="adj3" fmla="val -6205"/>
              <a:gd name="adj4" fmla="val -20279"/>
            </a:avLst>
          </a:prstGeom>
          <a:solidFill>
            <a:srgbClr val="FF0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rgbClr val="FF0000"/>
                </a:solidFill>
                <a:effectLst/>
                <a:latin typeface="Verdana" charset="0"/>
                <a:ea typeface="ＭＳ Ｐゴシック" charset="0"/>
                <a:cs typeface="ＭＳ Ｐゴシック" charset="0"/>
              </a:rPr>
              <a:t>Recipients parsing</a:t>
            </a:r>
          </a:p>
          <a:p>
            <a:pPr lvl="0" algn="ctr"/>
            <a:r>
              <a:rPr lang="en-GB" sz="1400" b="1" dirty="0" smtClean="0">
                <a:solidFill>
                  <a:srgbClr val="FF0000"/>
                </a:solidFill>
                <a:effectLst/>
                <a:latin typeface="Verdana" charset="0"/>
                <a:ea typeface="ＭＳ Ｐゴシック" charset="0"/>
                <a:cs typeface="ＭＳ Ｐゴシック" charset="0"/>
              </a:rPr>
              <a:t>Profile application</a:t>
            </a:r>
          </a:p>
          <a:p>
            <a:pPr lvl="0" algn="ctr"/>
            <a:r>
              <a:rPr lang="en-GB" sz="1400" b="1" dirty="0" smtClean="0">
                <a:solidFill>
                  <a:srgbClr val="FF0000"/>
                </a:solidFill>
                <a:effectLst/>
                <a:latin typeface="Verdana" charset="0"/>
                <a:ea typeface="ＭＳ Ｐゴシック" charset="0"/>
                <a:cs typeface="ＭＳ Ｐゴシック" charset="0"/>
              </a:rPr>
              <a:t>Distribution rules</a:t>
            </a:r>
            <a:endParaRPr lang="en-GB" sz="2000" b="1" dirty="0">
              <a:solidFill>
                <a:srgbClr val="FF0000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1844824"/>
            <a:ext cx="136815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ATOM Header</a:t>
            </a:r>
            <a:endParaRPr lang="en-GB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1844824"/>
            <a:ext cx="136815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ATOM Closing</a:t>
            </a:r>
            <a:endParaRPr lang="en-GB" sz="1800" b="1" dirty="0"/>
          </a:p>
        </p:txBody>
      </p:sp>
      <p:sp>
        <p:nvSpPr>
          <p:cNvPr id="14" name="Line Callout 1 13"/>
          <p:cNvSpPr/>
          <p:nvPr/>
        </p:nvSpPr>
        <p:spPr>
          <a:xfrm>
            <a:off x="7596336" y="4797152"/>
            <a:ext cx="1440160" cy="648072"/>
          </a:xfrm>
          <a:prstGeom prst="borderCallout1">
            <a:avLst>
              <a:gd name="adj1" fmla="val -2447"/>
              <a:gd name="adj2" fmla="val 50004"/>
              <a:gd name="adj3" fmla="val -76745"/>
              <a:gd name="adj4" fmla="val 20513"/>
            </a:avLst>
          </a:prstGeom>
          <a:solidFill>
            <a:srgbClr val="FF0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rgbClr val="FF0000"/>
                </a:solidFill>
                <a:effectLst/>
                <a:latin typeface="Verdana" charset="0"/>
                <a:ea typeface="ＭＳ Ｐゴシック" charset="0"/>
                <a:cs typeface="ＭＳ Ｐゴシック" charset="0"/>
              </a:rPr>
              <a:t>Dedicated, encrypted FEED</a:t>
            </a:r>
            <a:endParaRPr lang="en-GB" sz="2000" b="1" dirty="0">
              <a:solidFill>
                <a:srgbClr val="FF0000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452320" y="2420888"/>
            <a:ext cx="1368152" cy="576064"/>
          </a:xfrm>
          <a:prstGeom prst="homePlat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331640" y="2420888"/>
            <a:ext cx="5976664" cy="576064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915816" y="2545159"/>
            <a:ext cx="288032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CAP Message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2564904"/>
            <a:ext cx="136815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ATOM Header</a:t>
            </a:r>
            <a:endParaRPr lang="en-GB" sz="1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68144" y="2564904"/>
            <a:ext cx="136815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ATOM Closing</a:t>
            </a:r>
            <a:endParaRPr lang="en-GB" sz="1800" b="1" dirty="0"/>
          </a:p>
        </p:txBody>
      </p:sp>
      <p:sp>
        <p:nvSpPr>
          <p:cNvPr id="20" name="Pentagon 19"/>
          <p:cNvSpPr/>
          <p:nvPr/>
        </p:nvSpPr>
        <p:spPr>
          <a:xfrm>
            <a:off x="7452320" y="3789040"/>
            <a:ext cx="1296144" cy="576064"/>
          </a:xfrm>
          <a:prstGeom prst="homePlat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331640" y="3789040"/>
            <a:ext cx="5976664" cy="576064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915816" y="3913311"/>
            <a:ext cx="288032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CAP Message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5656" y="3933056"/>
            <a:ext cx="136815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ATOM Header</a:t>
            </a:r>
            <a:endParaRPr lang="en-GB" sz="1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68144" y="3933056"/>
            <a:ext cx="136815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ATOM Closing</a:t>
            </a:r>
            <a:endParaRPr lang="en-GB" sz="1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135462" y="3140968"/>
            <a:ext cx="43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452320" y="1844824"/>
            <a:ext cx="1154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Recipient 1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2320" y="2575937"/>
            <a:ext cx="1154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Recipient 2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2320" y="3933056"/>
            <a:ext cx="1154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Recipient 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12360" y="3140968"/>
            <a:ext cx="436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9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8352928" cy="1143000"/>
          </a:xfrm>
        </p:spPr>
        <p:txBody>
          <a:bodyPr/>
          <a:lstStyle/>
          <a:p>
            <a:r>
              <a:rPr lang="en-US" dirty="0" smtClean="0"/>
              <a:t>FRONT END for citizens and PROFESSIONALS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6037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2376264" cy="2376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8" y="1196752"/>
            <a:ext cx="2752945" cy="4896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285293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AIB-PRO</a:t>
            </a:r>
          </a:p>
        </p:txBody>
      </p:sp>
      <p:pic>
        <p:nvPicPr>
          <p:cNvPr id="7" name="Picture 6" descr="mjixel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4744"/>
            <a:ext cx="2592288" cy="5050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429000"/>
            <a:ext cx="2160240" cy="216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566125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M-JIXEL</a:t>
            </a:r>
          </a:p>
        </p:txBody>
      </p:sp>
    </p:spTree>
    <p:extLst>
      <p:ext uri="{BB962C8B-B14F-4D97-AF65-F5344CB8AC3E}">
        <p14:creationId xmlns:p14="http://schemas.microsoft.com/office/powerpoint/2010/main" val="11025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GECOS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67544" y="764704"/>
            <a:ext cx="5725144" cy="4968552"/>
          </a:xfrm>
        </p:spPr>
        <p:txBody>
          <a:bodyPr/>
          <a:lstStyle/>
          <a:p>
            <a:r>
              <a:rPr lang="en-US" dirty="0" smtClean="0"/>
              <a:t>G.E.CO.S (</a:t>
            </a:r>
            <a:r>
              <a:rPr lang="en-US" dirty="0" err="1" smtClean="0"/>
              <a:t>Gestione</a:t>
            </a:r>
            <a:r>
              <a:rPr lang="en-US" dirty="0" smtClean="0"/>
              <a:t> </a:t>
            </a:r>
            <a:r>
              <a:rPr lang="en-US" dirty="0" err="1" smtClean="0"/>
              <a:t>Emergenze</a:t>
            </a:r>
            <a:r>
              <a:rPr lang="en-US" dirty="0" smtClean="0"/>
              <a:t> e </a:t>
            </a:r>
            <a:r>
              <a:rPr lang="en-US" dirty="0" err="1" smtClean="0"/>
              <a:t>COmunicazione</a:t>
            </a:r>
            <a:r>
              <a:rPr lang="en-US" dirty="0" smtClean="0"/>
              <a:t> Sicilia)</a:t>
            </a:r>
          </a:p>
          <a:p>
            <a:r>
              <a:rPr lang="en-US" dirty="0"/>
              <a:t>N</a:t>
            </a:r>
            <a:r>
              <a:rPr lang="en-US" dirty="0" smtClean="0"/>
              <a:t>ame and logo inspired to Gecko, a small (and cool) reptile very common in Sicily</a:t>
            </a:r>
          </a:p>
          <a:p>
            <a:r>
              <a:rPr lang="en-US" dirty="0" smtClean="0"/>
              <a:t>It is a Web 2.0, </a:t>
            </a:r>
            <a:r>
              <a:rPr lang="en-US" dirty="0"/>
              <a:t>CAP, EDXL-DE &amp; RM compliant Command </a:t>
            </a:r>
            <a:r>
              <a:rPr lang="en-US" dirty="0" smtClean="0"/>
              <a:t>and Control Room, focused on the needs of a Regional Civil Protection Authority</a:t>
            </a:r>
          </a:p>
          <a:p>
            <a:r>
              <a:rPr lang="en-US" dirty="0" smtClean="0"/>
              <a:t>It is a project started this year and due to be completed by April next year</a:t>
            </a:r>
          </a:p>
          <a:p>
            <a:r>
              <a:rPr lang="en-US" dirty="0" smtClean="0"/>
              <a:t>Part of a larger project, led by TELECOM ITALIA, that is providing IT tools, smartphones, networking and hosting/cloud facilities for the Regional Civil Protection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88" y="1556794"/>
            <a:ext cx="2843808" cy="24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smtClean="0"/>
              <a:t>ready, </a:t>
            </a:r>
            <a:r>
              <a:rPr lang="en-US" dirty="0" smtClean="0"/>
              <a:t>GECOS will be hosted in high-end Telecom Italia provided IT infrastructure</a:t>
            </a:r>
          </a:p>
          <a:p>
            <a:r>
              <a:rPr lang="en-US" dirty="0" smtClean="0"/>
              <a:t>GECOS is autonomous and </a:t>
            </a:r>
            <a:r>
              <a:rPr lang="en-US" dirty="0" smtClean="0"/>
              <a:t>may </a:t>
            </a:r>
            <a:r>
              <a:rPr lang="en-US" dirty="0" smtClean="0"/>
              <a:t>run also without Internet connectivity (all services, including geography, are self-contained)</a:t>
            </a:r>
          </a:p>
          <a:p>
            <a:r>
              <a:rPr lang="en-US" dirty="0" smtClean="0"/>
              <a:t>Messages are shared as Atom Feeds of CAP Alerts, personalized for each target organizations</a:t>
            </a:r>
          </a:p>
          <a:p>
            <a:r>
              <a:rPr lang="en-US" dirty="0" smtClean="0"/>
              <a:t>Resources </a:t>
            </a:r>
            <a:r>
              <a:rPr lang="en-US" dirty="0" smtClean="0"/>
              <a:t>are shared as Feeds of EDXL-RM messages</a:t>
            </a:r>
          </a:p>
          <a:p>
            <a:r>
              <a:rPr lang="en-US" dirty="0" smtClean="0"/>
              <a:t>Alerts and resources may be embedded in EDXL-DE envelops</a:t>
            </a:r>
          </a:p>
          <a:p>
            <a:r>
              <a:rPr lang="en-US" dirty="0" smtClean="0"/>
              <a:t>GECOS if the first “important” uptake </a:t>
            </a:r>
            <a:r>
              <a:rPr lang="en-US" smtClean="0"/>
              <a:t>of </a:t>
            </a:r>
            <a:r>
              <a:rPr lang="en-US" smtClean="0"/>
              <a:t>CAP </a:t>
            </a:r>
            <a:r>
              <a:rPr lang="en-US" dirty="0" smtClean="0"/>
              <a:t>protocol at Regional level for a Civil Protection authority in Italy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Dipartimento</a:t>
            </a:r>
            <a:r>
              <a:rPr lang="en-US" sz="2400" dirty="0"/>
              <a:t> </a:t>
            </a:r>
            <a:r>
              <a:rPr lang="en-US" sz="2400" dirty="0" err="1"/>
              <a:t>Protezione</a:t>
            </a:r>
            <a:r>
              <a:rPr lang="en-US" sz="2400" dirty="0"/>
              <a:t> </a:t>
            </a:r>
            <a:r>
              <a:rPr lang="en-US" sz="2400" dirty="0" err="1"/>
              <a:t>Civile</a:t>
            </a:r>
            <a:r>
              <a:rPr lang="en-US" sz="2400" dirty="0"/>
              <a:t> </a:t>
            </a:r>
            <a:r>
              <a:rPr lang="en-US" sz="2400" dirty="0" err="1"/>
              <a:t>Regione</a:t>
            </a:r>
            <a:r>
              <a:rPr lang="en-US" sz="2400" dirty="0"/>
              <a:t> Sicilia (DPRCS)</a:t>
            </a:r>
          </a:p>
          <a:p>
            <a:r>
              <a:rPr lang="en-US" sz="2400" dirty="0" err="1"/>
              <a:t>Calogero</a:t>
            </a:r>
            <a:r>
              <a:rPr lang="en-US" sz="2400" dirty="0"/>
              <a:t> </a:t>
            </a:r>
            <a:r>
              <a:rPr lang="en-US" sz="2400" dirty="0" err="1"/>
              <a:t>Foti</a:t>
            </a:r>
            <a:r>
              <a:rPr lang="en-US" sz="2400" dirty="0"/>
              <a:t>, General Director, </a:t>
            </a:r>
            <a:r>
              <a:rPr lang="en-US" sz="2400" dirty="0">
                <a:hlinkClick r:id="rId2"/>
              </a:rPr>
              <a:t>c.foti@protezionecivilesicilia.it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IES Solutions</a:t>
            </a:r>
          </a:p>
          <a:p>
            <a:r>
              <a:rPr lang="en-US" sz="2400" dirty="0"/>
              <a:t>Massimo Cristaldi, CTO, </a:t>
            </a:r>
            <a:r>
              <a:rPr lang="en-US" sz="2400" dirty="0">
                <a:hlinkClick r:id="rId3"/>
              </a:rPr>
              <a:t>m.cristaldi@iessolutions.eu</a:t>
            </a:r>
            <a:r>
              <a:rPr lang="en-US" sz="2400" dirty="0"/>
              <a:t>   </a:t>
            </a:r>
          </a:p>
          <a:p>
            <a:pPr marL="46037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61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908720"/>
            <a:ext cx="8352928" cy="5184576"/>
          </a:xfrm>
        </p:spPr>
        <p:txBody>
          <a:bodyPr/>
          <a:lstStyle/>
          <a:p>
            <a:r>
              <a:rPr lang="en-US" sz="2800" dirty="0"/>
              <a:t>GECOS </a:t>
            </a:r>
            <a:r>
              <a:rPr lang="en-US" sz="2800" dirty="0" smtClean="0"/>
              <a:t>will provide </a:t>
            </a:r>
            <a:r>
              <a:rPr lang="en-US" sz="2800" dirty="0"/>
              <a:t>all actors of Civil Protection systems the tools to:</a:t>
            </a:r>
          </a:p>
          <a:p>
            <a:pPr lvl="1"/>
            <a:r>
              <a:rPr lang="en-US" sz="2400" b="1" dirty="0"/>
              <a:t>Manage</a:t>
            </a:r>
            <a:r>
              <a:rPr lang="en-US" sz="2400" dirty="0"/>
              <a:t> the four phases of emergencies </a:t>
            </a:r>
            <a:endParaRPr lang="en-US" sz="2400" dirty="0" smtClean="0"/>
          </a:p>
          <a:p>
            <a:pPr lvl="2"/>
            <a:r>
              <a:rPr lang="en-US" sz="2200" dirty="0" smtClean="0"/>
              <a:t>(</a:t>
            </a:r>
            <a:r>
              <a:rPr lang="en-US" dirty="0" smtClean="0"/>
              <a:t>Prevention, Preparedness, Response and Recovery)</a:t>
            </a:r>
          </a:p>
          <a:p>
            <a:pPr lvl="1"/>
            <a:r>
              <a:rPr lang="en-US" sz="2400" b="1" dirty="0"/>
              <a:t>Provide</a:t>
            </a:r>
            <a:r>
              <a:rPr lang="en-US" sz="2400" dirty="0"/>
              <a:t> communication, data exchange and interoperability</a:t>
            </a:r>
          </a:p>
          <a:p>
            <a:pPr lvl="1"/>
            <a:r>
              <a:rPr lang="en-US" sz="2400" b="1" dirty="0"/>
              <a:t>Offer</a:t>
            </a:r>
            <a:r>
              <a:rPr lang="en-US" sz="2400" dirty="0"/>
              <a:t> a Common Operational Picture of Events, Resources, Structures, emergency plans as well as tools for assessing early situational awareness and to follow events evolution</a:t>
            </a:r>
          </a:p>
          <a:p>
            <a:r>
              <a:rPr lang="en-US" sz="2800" dirty="0"/>
              <a:t>A unique, virtual, shared, </a:t>
            </a:r>
            <a:r>
              <a:rPr lang="en-US" sz="2800" dirty="0" smtClean="0"/>
              <a:t>cloud </a:t>
            </a:r>
            <a:r>
              <a:rPr lang="en-US" sz="2800" dirty="0"/>
              <a:t>based Command and Control room</a:t>
            </a:r>
          </a:p>
        </p:txBody>
      </p:sp>
    </p:spTree>
    <p:extLst>
      <p:ext uri="{BB962C8B-B14F-4D97-AF65-F5344CB8AC3E}">
        <p14:creationId xmlns:p14="http://schemas.microsoft.com/office/powerpoint/2010/main" val="12916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836712"/>
            <a:ext cx="4608512" cy="4968552"/>
          </a:xfrm>
        </p:spPr>
        <p:txBody>
          <a:bodyPr/>
          <a:lstStyle/>
          <a:p>
            <a:r>
              <a:rPr lang="en-US" sz="2400" dirty="0"/>
              <a:t>The Regional Civil Protection</a:t>
            </a:r>
          </a:p>
          <a:p>
            <a:r>
              <a:rPr lang="en-US" sz="2400" dirty="0"/>
              <a:t>Provincial and local headquarters</a:t>
            </a:r>
          </a:p>
          <a:p>
            <a:r>
              <a:rPr lang="en-US" sz="2400" dirty="0"/>
              <a:t>9 Provinces and Prefectures</a:t>
            </a:r>
          </a:p>
          <a:p>
            <a:r>
              <a:rPr lang="en-US" sz="2400" dirty="0"/>
              <a:t>390 Municipalities</a:t>
            </a:r>
          </a:p>
          <a:p>
            <a:r>
              <a:rPr lang="en-US" sz="2400" dirty="0" smtClean="0"/>
              <a:t>600+ </a:t>
            </a:r>
            <a:r>
              <a:rPr lang="en-US" sz="2400" dirty="0"/>
              <a:t>Volunteers Organizations</a:t>
            </a:r>
          </a:p>
          <a:p>
            <a:r>
              <a:rPr lang="en-US" sz="2400" dirty="0"/>
              <a:t>Highways and road authorities</a:t>
            </a:r>
          </a:p>
          <a:p>
            <a:r>
              <a:rPr lang="en-US" sz="2400" dirty="0"/>
              <a:t>Electricity and GAS companies</a:t>
            </a:r>
          </a:p>
          <a:p>
            <a:r>
              <a:rPr lang="en-US" sz="2400" dirty="0"/>
              <a:t>National Civil Protection</a:t>
            </a:r>
          </a:p>
          <a:p>
            <a:r>
              <a:rPr lang="en-US" sz="2400" dirty="0"/>
              <a:t>Third parties, such as Fire Fighters, Police, Ambulances etc.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124744"/>
            <a:ext cx="3886766" cy="29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A Web 2.0, SOA oriented architecture</a:t>
            </a:r>
          </a:p>
          <a:p>
            <a:pPr lvl="1"/>
            <a:r>
              <a:rPr lang="en-US" sz="2800" dirty="0"/>
              <a:t>Based on open source software</a:t>
            </a:r>
          </a:p>
          <a:p>
            <a:pPr lvl="1"/>
            <a:r>
              <a:rPr lang="en-US" sz="2800" dirty="0"/>
              <a:t>Based on open standards </a:t>
            </a:r>
            <a:r>
              <a:rPr lang="en-US" sz="2800" dirty="0" smtClean="0"/>
              <a:t>(CAP</a:t>
            </a:r>
            <a:r>
              <a:rPr lang="en-US" sz="2800" dirty="0"/>
              <a:t>, EDXL-RM, EDXL-DE)</a:t>
            </a:r>
          </a:p>
          <a:p>
            <a:pPr lvl="1"/>
            <a:r>
              <a:rPr lang="en-US" sz="2800" dirty="0"/>
              <a:t>Based on common geography based on WMS/WFS services, </a:t>
            </a:r>
            <a:r>
              <a:rPr lang="en-US" sz="2800" dirty="0" err="1"/>
              <a:t>OpenStreetMap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other online mapping Services</a:t>
            </a:r>
          </a:p>
          <a:p>
            <a:pPr lvl="1"/>
            <a:r>
              <a:rPr lang="en-US" sz="2800" dirty="0"/>
              <a:t>Focused on interoperability amongst all the actors by the use of ATOM feeds</a:t>
            </a:r>
          </a:p>
          <a:p>
            <a:r>
              <a:rPr lang="en-US" sz="3000" dirty="0"/>
              <a:t>Based on IES Solutions JIXEL (</a:t>
            </a:r>
            <a:r>
              <a:rPr lang="en-US" sz="3000" dirty="0">
                <a:hlinkClick r:id="rId2"/>
              </a:rPr>
              <a:t>http://jixel.eu)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4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1585" y="4237708"/>
            <a:ext cx="5435600" cy="722312"/>
            <a:chOff x="73025" y="4525963"/>
            <a:chExt cx="5435600" cy="722312"/>
          </a:xfrm>
        </p:grpSpPr>
        <p:pic>
          <p:nvPicPr>
            <p:cNvPr id="14363" name="Picture 22" descr="dreamstimesmall_1004282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5" y="4525963"/>
              <a:ext cx="827088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4" name="Rectangle 9"/>
            <p:cNvSpPr>
              <a:spLocks noChangeArrowheads="1"/>
            </p:cNvSpPr>
            <p:nvPr/>
          </p:nvSpPr>
          <p:spPr bwMode="auto">
            <a:xfrm>
              <a:off x="971550" y="4652963"/>
              <a:ext cx="4537075" cy="503237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r>
                <a:rPr lang="it-IT" sz="1800">
                  <a:latin typeface="Calibri" charset="0"/>
                </a:rPr>
                <a:t>Data Object/Model Interoperability</a:t>
              </a:r>
            </a:p>
          </p:txBody>
        </p:sp>
      </p:grpSp>
      <p:pic>
        <p:nvPicPr>
          <p:cNvPr id="17416" name="Content Placeholder 16" descr="dreamstimesmall_8254510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912" y="4939385"/>
            <a:ext cx="917575" cy="504825"/>
          </a:xfrm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1262" y="908720"/>
            <a:ext cx="5495925" cy="1079500"/>
            <a:chOff x="12700" y="1196975"/>
            <a:chExt cx="5495925" cy="1079500"/>
          </a:xfrm>
        </p:grpSpPr>
        <p:pic>
          <p:nvPicPr>
            <p:cNvPr id="14360" name="Picture 21" descr="Fotolia_9902891_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" y="1262063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Rectangle 3"/>
            <p:cNvSpPr>
              <a:spLocks noChangeArrowheads="1"/>
            </p:cNvSpPr>
            <p:nvPr/>
          </p:nvSpPr>
          <p:spPr bwMode="auto">
            <a:xfrm>
              <a:off x="971550" y="1196975"/>
              <a:ext cx="4537075" cy="503238"/>
            </a:xfrm>
            <a:prstGeom prst="rect">
              <a:avLst/>
            </a:prstGeom>
            <a:gradFill rotWithShape="1">
              <a:gsLst>
                <a:gs pos="0">
                  <a:srgbClr val="5E765E"/>
                </a:gs>
                <a:gs pos="100000">
                  <a:srgbClr val="CCFFCC">
                    <a:alpha val="49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r>
                <a:rPr lang="it-IT" sz="1800">
                  <a:latin typeface="Calibri" charset="0"/>
                </a:rPr>
                <a:t>Political Objectives</a:t>
              </a:r>
            </a:p>
          </p:txBody>
        </p:sp>
        <p:sp>
          <p:nvSpPr>
            <p:cNvPr id="14362" name="Rectangle 4"/>
            <p:cNvSpPr>
              <a:spLocks noChangeArrowheads="1"/>
            </p:cNvSpPr>
            <p:nvPr/>
          </p:nvSpPr>
          <p:spPr bwMode="auto">
            <a:xfrm>
              <a:off x="971550" y="1773238"/>
              <a:ext cx="4537075" cy="503237"/>
            </a:xfrm>
            <a:prstGeom prst="rect">
              <a:avLst/>
            </a:prstGeom>
            <a:gradFill rotWithShape="1">
              <a:gsLst>
                <a:gs pos="0">
                  <a:srgbClr val="5E765E">
                    <a:alpha val="48000"/>
                  </a:srgbClr>
                </a:gs>
                <a:gs pos="100000">
                  <a:srgbClr val="CCFFCC">
                    <a:alpha val="49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r>
                <a:rPr lang="it-IT" sz="1800">
                  <a:latin typeface="Calibri" charset="0"/>
                </a:rPr>
                <a:t>Harmonised Strategy/Doctrines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17773" y="2061247"/>
            <a:ext cx="5459412" cy="1077913"/>
            <a:chOff x="49213" y="2349500"/>
            <a:chExt cx="5459412" cy="1077913"/>
          </a:xfrm>
        </p:grpSpPr>
        <p:pic>
          <p:nvPicPr>
            <p:cNvPr id="14357" name="Picture 18" descr="dreamstimesmall_12349063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3" y="2405063"/>
              <a:ext cx="876300" cy="84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8" name="Rectangle 5"/>
            <p:cNvSpPr>
              <a:spLocks noChangeArrowheads="1"/>
            </p:cNvSpPr>
            <p:nvPr/>
          </p:nvSpPr>
          <p:spPr bwMode="auto">
            <a:xfrm>
              <a:off x="971550" y="2349500"/>
              <a:ext cx="4537075" cy="503238"/>
            </a:xfrm>
            <a:prstGeom prst="rect">
              <a:avLst/>
            </a:prstGeom>
            <a:solidFill>
              <a:srgbClr val="CCFFCC">
                <a:alpha val="4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r>
                <a:rPr lang="it-IT" sz="1800">
                  <a:latin typeface="Calibri" charset="0"/>
                </a:rPr>
                <a:t>Aligned Operations</a:t>
              </a:r>
            </a:p>
          </p:txBody>
        </p:sp>
        <p:sp>
          <p:nvSpPr>
            <p:cNvPr id="14359" name="Rectangle 6"/>
            <p:cNvSpPr>
              <a:spLocks noChangeArrowheads="1"/>
            </p:cNvSpPr>
            <p:nvPr/>
          </p:nvSpPr>
          <p:spPr bwMode="auto">
            <a:xfrm>
              <a:off x="971550" y="2924175"/>
              <a:ext cx="4537075" cy="503238"/>
            </a:xfrm>
            <a:prstGeom prst="rect">
              <a:avLst/>
            </a:prstGeom>
            <a:gradFill rotWithShape="1">
              <a:gsLst>
                <a:gs pos="0">
                  <a:srgbClr val="CCFFCC">
                    <a:alpha val="49001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r>
                <a:rPr lang="it-IT" sz="1800">
                  <a:latin typeface="Calibri" charset="0"/>
                </a:rPr>
                <a:t>Aligned Procedures</a:t>
              </a: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81262" y="3531270"/>
            <a:ext cx="5495925" cy="846138"/>
            <a:chOff x="12700" y="3819525"/>
            <a:chExt cx="5495925" cy="846138"/>
          </a:xfrm>
        </p:grpSpPr>
        <p:pic>
          <p:nvPicPr>
            <p:cNvPr id="14355" name="Picture 19" descr="dreamstimesmall_15800881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" y="3819525"/>
              <a:ext cx="912813" cy="84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Rectangle 8"/>
            <p:cNvSpPr>
              <a:spLocks noChangeArrowheads="1"/>
            </p:cNvSpPr>
            <p:nvPr/>
          </p:nvSpPr>
          <p:spPr bwMode="auto">
            <a:xfrm>
              <a:off x="971550" y="4076700"/>
              <a:ext cx="4537075" cy="50323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r>
                <a:rPr lang="it-IT" sz="1800">
                  <a:latin typeface="Calibri" charset="0"/>
                </a:rPr>
                <a:t>Information Interoperability</a:t>
              </a:r>
            </a:p>
          </p:txBody>
        </p:sp>
      </p:grpSp>
      <p:sp>
        <p:nvSpPr>
          <p:cNvPr id="17424" name="Rectangle 10"/>
          <p:cNvSpPr>
            <a:spLocks noChangeArrowheads="1"/>
          </p:cNvSpPr>
          <p:nvPr/>
        </p:nvSpPr>
        <p:spPr bwMode="auto">
          <a:xfrm>
            <a:off x="1440112" y="4940970"/>
            <a:ext cx="4537075" cy="50323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475E76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it-IT" sz="1800">
                <a:latin typeface="Calibri" charset="0"/>
              </a:rPr>
              <a:t>Protocol Interoperability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65400" y="5477545"/>
            <a:ext cx="5411787" cy="617538"/>
            <a:chOff x="96838" y="5765800"/>
            <a:chExt cx="5411787" cy="617538"/>
          </a:xfrm>
        </p:grpSpPr>
        <p:pic>
          <p:nvPicPr>
            <p:cNvPr id="14353" name="Picture 17" descr="dreamstimesmall_19408373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8" y="5765800"/>
              <a:ext cx="779462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Rectangle 11"/>
            <p:cNvSpPr>
              <a:spLocks noChangeArrowheads="1"/>
            </p:cNvSpPr>
            <p:nvPr/>
          </p:nvSpPr>
          <p:spPr bwMode="auto">
            <a:xfrm>
              <a:off x="971550" y="5805488"/>
              <a:ext cx="4537075" cy="503237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r>
                <a:rPr lang="it-IT" sz="1800">
                  <a:latin typeface="Calibri" charset="0"/>
                </a:rPr>
                <a:t>Physical Interoperability</a:t>
              </a:r>
            </a:p>
          </p:txBody>
        </p:sp>
      </p:grpSp>
      <p:sp>
        <p:nvSpPr>
          <p:cNvPr id="17426" name="AutoShape 12"/>
          <p:cNvSpPr>
            <a:spLocks noChangeArrowheads="1"/>
          </p:cNvSpPr>
          <p:nvPr/>
        </p:nvSpPr>
        <p:spPr bwMode="auto">
          <a:xfrm>
            <a:off x="6335962" y="908722"/>
            <a:ext cx="2233613" cy="2519363"/>
          </a:xfrm>
          <a:prstGeom prst="downArrowCallout">
            <a:avLst>
              <a:gd name="adj1" fmla="val 25000"/>
              <a:gd name="adj2" fmla="val 25000"/>
              <a:gd name="adj3" fmla="val 18799"/>
              <a:gd name="adj4" fmla="val 32556"/>
            </a:avLst>
          </a:prstGeom>
          <a:gradFill rotWithShape="1">
            <a:gsLst>
              <a:gs pos="0">
                <a:srgbClr val="CCFFCC"/>
              </a:gs>
              <a:gs pos="100000">
                <a:schemeClr val="bg1">
                  <a:alpha val="49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it-IT" sz="1800">
                <a:latin typeface="Calibri" charset="0"/>
              </a:rPr>
              <a:t>Organisational</a:t>
            </a:r>
          </a:p>
          <a:p>
            <a:pPr algn="ctr" defTabSz="457200"/>
            <a:r>
              <a:rPr lang="it-IT" sz="1800">
                <a:latin typeface="Calibri" charset="0"/>
              </a:rPr>
              <a:t>Interoperability</a:t>
            </a:r>
          </a:p>
        </p:txBody>
      </p:sp>
      <p:sp>
        <p:nvSpPr>
          <p:cNvPr id="17427" name="AutoShape 13"/>
          <p:cNvSpPr>
            <a:spLocks noChangeArrowheads="1"/>
          </p:cNvSpPr>
          <p:nvPr/>
        </p:nvSpPr>
        <p:spPr bwMode="auto">
          <a:xfrm>
            <a:off x="6264523" y="3428085"/>
            <a:ext cx="2374900" cy="2592387"/>
          </a:xfrm>
          <a:prstGeom prst="upArrowCallout">
            <a:avLst>
              <a:gd name="adj1" fmla="val 25000"/>
              <a:gd name="adj2" fmla="val 25000"/>
              <a:gd name="adj3" fmla="val 18193"/>
              <a:gd name="adj4" fmla="val 29301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it-IT" sz="1800">
                <a:latin typeface="Calibri" charset="0"/>
              </a:rPr>
              <a:t>Technical</a:t>
            </a:r>
          </a:p>
          <a:p>
            <a:pPr algn="ctr" defTabSz="457200"/>
            <a:r>
              <a:rPr lang="it-IT" sz="1800">
                <a:latin typeface="Calibri" charset="0"/>
              </a:rPr>
              <a:t>Interoperability</a:t>
            </a:r>
          </a:p>
        </p:txBody>
      </p:sp>
      <p:grpSp>
        <p:nvGrpSpPr>
          <p:cNvPr id="14348" name="Group 4"/>
          <p:cNvGrpSpPr>
            <a:grpSpLocks/>
          </p:cNvGrpSpPr>
          <p:nvPr/>
        </p:nvGrpSpPr>
        <p:grpSpPr bwMode="auto">
          <a:xfrm>
            <a:off x="468562" y="3020097"/>
            <a:ext cx="5508625" cy="822325"/>
            <a:chOff x="0" y="3308350"/>
            <a:chExt cx="5508625" cy="822325"/>
          </a:xfrm>
        </p:grpSpPr>
        <p:pic>
          <p:nvPicPr>
            <p:cNvPr id="14351" name="Picture 20" descr="dreamstimesmall_9355337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08350"/>
              <a:ext cx="8763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Rectangle 7"/>
            <p:cNvSpPr>
              <a:spLocks noChangeArrowheads="1"/>
            </p:cNvSpPr>
            <p:nvPr/>
          </p:nvSpPr>
          <p:spPr bwMode="auto">
            <a:xfrm>
              <a:off x="971550" y="3500438"/>
              <a:ext cx="4537075" cy="503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457200"/>
              <a:r>
                <a:rPr lang="it-IT" sz="1800" b="1">
                  <a:latin typeface="Calibri" charset="0"/>
                </a:rPr>
                <a:t>Knowledge/Awareness</a:t>
              </a:r>
            </a:p>
          </p:txBody>
        </p:sp>
      </p:grpSp>
      <p:sp>
        <p:nvSpPr>
          <p:cNvPr id="17428" name="Rectangle 4"/>
          <p:cNvSpPr>
            <a:spLocks noChangeArrowheads="1"/>
          </p:cNvSpPr>
          <p:nvPr/>
        </p:nvSpPr>
        <p:spPr bwMode="auto">
          <a:xfrm>
            <a:off x="1414710" y="2635921"/>
            <a:ext cx="4584700" cy="2881312"/>
          </a:xfrm>
          <a:prstGeom prst="rect">
            <a:avLst/>
          </a:prstGeom>
          <a:solidFill>
            <a:srgbClr val="FF0000">
              <a:alpha val="25098"/>
            </a:srgbClr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en-GB" sz="1800">
              <a:latin typeface="Calibri" charset="0"/>
            </a:endParaRPr>
          </a:p>
        </p:txBody>
      </p:sp>
      <p:sp>
        <p:nvSpPr>
          <p:cNvPr id="29" name="AutoShape 17"/>
          <p:cNvSpPr>
            <a:spLocks/>
          </p:cNvSpPr>
          <p:nvPr/>
        </p:nvSpPr>
        <p:spPr bwMode="auto">
          <a:xfrm>
            <a:off x="8064748" y="4037685"/>
            <a:ext cx="1547812" cy="401637"/>
          </a:xfrm>
          <a:prstGeom prst="accentCallout1">
            <a:avLst>
              <a:gd name="adj1" fmla="val 57537"/>
              <a:gd name="adj2" fmla="val -2745"/>
              <a:gd name="adj3" fmla="val 205875"/>
              <a:gd name="adj4" fmla="val -127796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/>
            <a:r>
              <a:rPr lang="en-US" sz="1800" b="1" dirty="0">
                <a:solidFill>
                  <a:srgbClr val="FF0000"/>
                </a:solidFill>
                <a:latin typeface="Calibri" charset="0"/>
              </a:rPr>
              <a:t>GECOS</a:t>
            </a: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691680" y="-27384"/>
            <a:ext cx="691257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r">
              <a:lnSpc>
                <a:spcPct val="120000"/>
              </a:lnSpc>
            </a:pPr>
            <a:r>
              <a:rPr lang="fr-FR" sz="4000" b="1" cap="small" dirty="0" err="1">
                <a:solidFill>
                  <a:srgbClr val="466F9C"/>
                </a:solidFill>
                <a:effectLst>
                  <a:reflection blurRad="6350" stA="55000" endA="300" endPos="45500" dir="5400000" sy="-100000" algn="bl" rotWithShape="0"/>
                </a:effectLst>
                <a:latin typeface="Pontano Sans"/>
              </a:rPr>
              <a:t>Interoperability</a:t>
            </a:r>
            <a:r>
              <a:rPr lang="fr-FR" sz="4000" b="1" cap="small" dirty="0">
                <a:solidFill>
                  <a:srgbClr val="466F9C"/>
                </a:solidFill>
                <a:effectLst>
                  <a:reflection blurRad="6350" stA="55000" endA="300" endPos="45500" dir="5400000" sy="-100000" algn="bl" rotWithShape="0"/>
                </a:effectLst>
                <a:latin typeface="Pontano Sans"/>
              </a:rPr>
              <a:t> </a:t>
            </a:r>
            <a:r>
              <a:rPr lang="fr-FR" sz="4000" b="1" cap="small" dirty="0" err="1">
                <a:solidFill>
                  <a:srgbClr val="466F9C"/>
                </a:solidFill>
                <a:effectLst>
                  <a:reflection blurRad="6350" stA="55000" endA="300" endPos="45500" dir="5400000" sy="-100000" algn="bl" rotWithShape="0"/>
                </a:effectLst>
                <a:latin typeface="Pontano Sans"/>
              </a:rPr>
              <a:t>Stack</a:t>
            </a:r>
            <a:endParaRPr lang="fr-FR" sz="4000" b="1" cap="small" dirty="0">
              <a:solidFill>
                <a:srgbClr val="466F9C"/>
              </a:solidFill>
              <a:effectLst>
                <a:reflection blurRad="6350" stA="55000" endA="300" endPos="45500" dir="5400000" sy="-100000" algn="bl" rotWithShape="0"/>
              </a:effectLst>
              <a:latin typeface="Pontano Sans"/>
            </a:endParaRPr>
          </a:p>
        </p:txBody>
      </p:sp>
    </p:spTree>
    <p:extLst>
      <p:ext uri="{BB962C8B-B14F-4D97-AF65-F5344CB8AC3E}">
        <p14:creationId xmlns:p14="http://schemas.microsoft.com/office/powerpoint/2010/main" val="2878702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animBg="1"/>
      <p:bldP spid="17426" grpId="0" animBg="1"/>
      <p:bldP spid="17427" grpId="0" animBg="1"/>
      <p:bldP spid="174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e-jixel-xt-ready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e-jixel-xt-ready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Custom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80FF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5306</TotalTime>
  <Words>1003</Words>
  <Application>Microsoft Macintosh PowerPoint</Application>
  <PresentationFormat>On-screen Show (4:3)</PresentationFormat>
  <Paragraphs>163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Asap</vt:lpstr>
      <vt:lpstr>Calibri</vt:lpstr>
      <vt:lpstr>Georgia</vt:lpstr>
      <vt:lpstr>ＭＳ Ｐゴシック</vt:lpstr>
      <vt:lpstr>Pontano Sans</vt:lpstr>
      <vt:lpstr>Trebuchet MS</vt:lpstr>
      <vt:lpstr>Verdana</vt:lpstr>
      <vt:lpstr>Slipstream</vt:lpstr>
      <vt:lpstr>Civil Protection of Regione Sicilia Case Study</vt:lpstr>
      <vt:lpstr>DPRCS and IES</vt:lpstr>
      <vt:lpstr>GECOS</vt:lpstr>
      <vt:lpstr>The Objectives</vt:lpstr>
      <vt:lpstr>The Actors</vt:lpstr>
      <vt:lpstr>The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Real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(Some of the) Main Functionalities #1</vt:lpstr>
      <vt:lpstr>(Some of the) Main Functionalities #2</vt:lpstr>
      <vt:lpstr>Events: the creation of a CAP</vt:lpstr>
      <vt:lpstr>Events: the creation of a CAP</vt:lpstr>
      <vt:lpstr>Events: the creation of a CAP</vt:lpstr>
      <vt:lpstr>Events: the creation of a CAP</vt:lpstr>
      <vt:lpstr>The View on active events</vt:lpstr>
      <vt:lpstr>The Routing Mechanism (1)</vt:lpstr>
      <vt:lpstr>The Routing Mechanism (2)</vt:lpstr>
      <vt:lpstr>FRONT END for citizens and PROFESSIONALS</vt:lpstr>
      <vt:lpstr>Wrap UP</vt:lpstr>
      <vt:lpstr>Thank You</vt:lpstr>
    </vt:vector>
  </TitlesOfParts>
  <Manager/>
  <Company>IES Solutions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Massimo Cristaldi</dc:creator>
  <cp:keywords/>
  <dc:description/>
  <cp:lastModifiedBy>Massimo Cristaldi</cp:lastModifiedBy>
  <cp:revision>248</cp:revision>
  <dcterms:created xsi:type="dcterms:W3CDTF">2002-02-28T17:42:24Z</dcterms:created>
  <dcterms:modified xsi:type="dcterms:W3CDTF">2015-09-23T19:51:56Z</dcterms:modified>
  <cp:category/>
</cp:coreProperties>
</file>