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3" r:id="rId1"/>
  </p:sldMasterIdLst>
  <p:notesMasterIdLst>
    <p:notesMasterId r:id="rId24"/>
  </p:notesMasterIdLst>
  <p:handoutMasterIdLst>
    <p:handoutMasterId r:id="rId25"/>
  </p:handoutMasterIdLst>
  <p:sldIdLst>
    <p:sldId id="271" r:id="rId2"/>
    <p:sldId id="329" r:id="rId3"/>
    <p:sldId id="388" r:id="rId4"/>
    <p:sldId id="399" r:id="rId5"/>
    <p:sldId id="400" r:id="rId6"/>
    <p:sldId id="401" r:id="rId7"/>
    <p:sldId id="405" r:id="rId8"/>
    <p:sldId id="402" r:id="rId9"/>
    <p:sldId id="380" r:id="rId10"/>
    <p:sldId id="392" r:id="rId11"/>
    <p:sldId id="417" r:id="rId12"/>
    <p:sldId id="393" r:id="rId13"/>
    <p:sldId id="503" r:id="rId14"/>
    <p:sldId id="504" r:id="rId15"/>
    <p:sldId id="470" r:id="rId16"/>
    <p:sldId id="471" r:id="rId17"/>
    <p:sldId id="472" r:id="rId18"/>
    <p:sldId id="474" r:id="rId19"/>
    <p:sldId id="475" r:id="rId20"/>
    <p:sldId id="476" r:id="rId21"/>
    <p:sldId id="390" r:id="rId22"/>
    <p:sldId id="396" r:id="rId23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B099A522-3E6A-C94D-A652-3EE7DC7B9CEA}">
          <p14:sldIdLst>
            <p14:sldId id="271"/>
            <p14:sldId id="329"/>
            <p14:sldId id="388"/>
            <p14:sldId id="399"/>
            <p14:sldId id="400"/>
            <p14:sldId id="401"/>
            <p14:sldId id="405"/>
            <p14:sldId id="402"/>
            <p14:sldId id="380"/>
            <p14:sldId id="392"/>
            <p14:sldId id="417"/>
            <p14:sldId id="393"/>
            <p14:sldId id="503"/>
            <p14:sldId id="504"/>
            <p14:sldId id="470"/>
            <p14:sldId id="471"/>
            <p14:sldId id="472"/>
            <p14:sldId id="474"/>
            <p14:sldId id="475"/>
            <p14:sldId id="476"/>
            <p14:sldId id="390"/>
            <p14:sldId id="396"/>
          </p14:sldIdLst>
        </p14:section>
        <p14:section name="Old slides" id="{AF8EC6EF-36C2-FF4F-9077-6C2F862643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2544">
          <p15:clr>
            <a:srgbClr val="A4A3A4"/>
          </p15:clr>
        </p15:guide>
        <p15:guide id="4" orient="horz" pos="1296">
          <p15:clr>
            <a:srgbClr val="A4A3A4"/>
          </p15:clr>
        </p15:guide>
        <p15:guide id="5" pos="2741">
          <p15:clr>
            <a:srgbClr val="A4A3A4"/>
          </p15:clr>
        </p15:guide>
        <p15:guide id="6" pos="2885">
          <p15:clr>
            <a:srgbClr val="A4A3A4"/>
          </p15:clr>
        </p15:guide>
        <p15:guide id="7" pos="3029">
          <p15:clr>
            <a:srgbClr val="A4A3A4"/>
          </p15:clr>
        </p15:guide>
        <p15:guide id="8" pos="293">
          <p15:clr>
            <a:srgbClr val="A4A3A4"/>
          </p15:clr>
        </p15:guide>
        <p15:guide id="9" pos="5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 Fox" initials="MF" lastIdx="0" clrIdx="0"/>
  <p:cmAuthor id="1" name="Syarifah Marlina" initials="SM" lastIdx="1" clrIdx="1">
    <p:extLst/>
  </p:cmAuthor>
  <p:cmAuthor id="2" name="Ian O'Donnell" initials="IO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6C7"/>
    <a:srgbClr val="0D2C56"/>
    <a:srgbClr val="662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/>
    <p:restoredTop sz="92288" autoAdjust="0"/>
  </p:normalViewPr>
  <p:slideViewPr>
    <p:cSldViewPr>
      <p:cViewPr varScale="1">
        <p:scale>
          <a:sx n="91" d="100"/>
          <a:sy n="91" d="100"/>
        </p:scale>
        <p:origin x="1752" y="176"/>
      </p:cViewPr>
      <p:guideLst>
        <p:guide orient="horz" pos="4032"/>
        <p:guide orient="horz" pos="288"/>
        <p:guide orient="horz" pos="2544"/>
        <p:guide orient="horz" pos="1296"/>
        <p:guide pos="2741"/>
        <p:guide pos="2885"/>
        <p:guide pos="3029"/>
        <p:guide pos="293"/>
        <p:guide pos="54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27"/>
    </p:cViewPr>
  </p:sorterViewPr>
  <p:notesViewPr>
    <p:cSldViewPr snapToGrid="0" snapToObjects="1">
      <p:cViewPr varScale="1">
        <p:scale>
          <a:sx n="62" d="100"/>
          <a:sy n="62" d="100"/>
        </p:scale>
        <p:origin x="-2584" y="-12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9D1D9CB-F8E5-7C41-BB73-A5BEB26F63BF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0A6DD13-1263-C947-A0E2-8E4EB96C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75390F-C50D-904D-8C6F-FB5CA7FD27AC}" type="datetime1">
              <a:rPr lang="en-US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00B057-BCAB-0B45-A931-46D31BD842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25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1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6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88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6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40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5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00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3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56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82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44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6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7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0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1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2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90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00B057-BCAB-0B45-A931-46D31BD8429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E8B9821-3AF0-F948-9772-962205609C1D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2FB916C-88F4-854C-8B06-D25A803C67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EE7365-0051-1A4F-B1C1-83863CF1C844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836EBE-FDFC-B24A-8AB6-EB76D35208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5858BD-6B64-BF4F-9945-86811B069FAA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22CE5-6639-924C-AAD5-28D5DE6F70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228600" y="1447800"/>
            <a:ext cx="4191000" cy="1588"/>
          </a:xfrm>
          <a:prstGeom prst="line">
            <a:avLst/>
          </a:prstGeom>
          <a:noFill/>
          <a:ln w="3175">
            <a:solidFill>
              <a:srgbClr val="262626"/>
            </a:solidFill>
            <a:round/>
            <a:headEnd/>
            <a:tailEnd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029200" y="0"/>
            <a:ext cx="3886200" cy="6858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191000" cy="1143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191000" cy="518160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3"/>
              </a:buClr>
              <a:buFont typeface="Wingdings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6"/>
              </a:buClr>
              <a:buFont typeface="Arial" pitchFamily="34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0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9D165-3ACC-3E4F-9BF5-ED73D796D270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AB98-3960-C446-AE69-2F285D15DC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84" y="6072386"/>
            <a:ext cx="43434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6F1B884-7A65-7749-A36C-A232E9D2FBCD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DFCA3-014F-AE4E-A9CB-7E66746225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123ECA-F298-FA4A-90CE-39D04793CD5E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81327-A33B-6348-B344-49F06AF58D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F01A60-E01D-6E43-B67D-2433B4214A3B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EA0BD-B77D-6A40-ADCD-F2B0C65E11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00EF2-FD02-2549-B635-2057FAAF9BCE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8B15E-2916-1B48-B5EF-68FD7ACEEA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C571C-9252-C143-A8CD-63B7FA6007BE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9A113-A9FE-5642-BA1F-9C0930CFDE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E8CB8E8-4EC7-A442-BE0F-2A217EA5B57E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BA860EC-9F66-FA4A-87F9-6D56C3E52F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A0F243-8667-284F-B65C-14467673ACB8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D898098-EDD9-DE4F-B010-EDB5BA5813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ISETswirlfaded05_20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25" y="3688741"/>
            <a:ext cx="7544975" cy="339785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B6CA6-0AC8-F945-B85B-F3F6CB89B8A5}" type="datetime1">
              <a:rPr lang="en-US" smtClean="0"/>
              <a:pPr>
                <a:defRPr/>
              </a:pPr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D2BDAF-4BA3-D34E-BCD6-4B5A0F17EC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920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  <p:sldLayoutId id="2147484356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/>
          </p:cNvSpPr>
          <p:nvPr/>
        </p:nvSpPr>
        <p:spPr>
          <a:xfrm>
            <a:off x="1143000" y="1600200"/>
            <a:ext cx="6858000" cy="2886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30000"/>
              </a:spcBef>
              <a:defRPr/>
            </a:pPr>
            <a:r>
              <a:rPr lang="en-US" sz="4400" b="1" dirty="0">
                <a:solidFill>
                  <a:srgbClr val="0D2C56"/>
                </a:solidFill>
                <a:latin typeface="Calibri (Headings)"/>
                <a:cs typeface="Calibri (Headings)"/>
              </a:rPr>
              <a:t>Coalition Building for Resilience Training Workshop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943600"/>
            <a:ext cx="43434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283358" cy="12772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Stakeholder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Time needed</a:t>
            </a:r>
            <a:r>
              <a:rPr lang="en-US" sz="2400" dirty="0" smtClean="0"/>
              <a:t>: </a:t>
            </a:r>
            <a:r>
              <a:rPr lang="en-US" sz="2400" dirty="0"/>
              <a:t>45 mins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Objective:</a:t>
            </a:r>
            <a:endParaRPr lang="en-US" sz="2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dirty="0"/>
              <a:t>Participants understand key organizations, groups and individuals in a community and the relationships between them.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dirty="0"/>
              <a:t>Participants understand the perceptions that people have of their importance to the coalition. </a:t>
            </a:r>
          </a:p>
        </p:txBody>
      </p:sp>
    </p:spTree>
    <p:extLst>
      <p:ext uri="{BB962C8B-B14F-4D97-AF65-F5344CB8AC3E}">
        <p14:creationId xmlns:p14="http://schemas.microsoft.com/office/powerpoint/2010/main" val="15709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242"/>
            <a:ext cx="7543800" cy="6497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2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6581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Stakeholder Mapping: 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91267"/>
            <a:ext cx="7200900" cy="3581400"/>
          </a:xfrm>
        </p:spPr>
        <p:txBody>
          <a:bodyPr>
            <a:normAutofit/>
          </a:bodyPr>
          <a:lstStyle/>
          <a:p>
            <a:pPr marL="171450" lvl="0" indent="-17145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Are the core systems heavily affected during hazard events represented in your chart?</a:t>
            </a:r>
          </a:p>
          <a:p>
            <a:pPr marL="171450" lvl="0" indent="-17145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Which groups have the most influence related to the goals of the coalition? </a:t>
            </a:r>
          </a:p>
          <a:p>
            <a:pPr marL="171450" lvl="0" indent="-17145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Which groups are relatively isolated?</a:t>
            </a:r>
          </a:p>
          <a:p>
            <a:pPr marL="171450" lvl="0" indent="-171450">
              <a:spcBef>
                <a:spcPts val="2568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Which groups are most interested in being part of the coalition?</a:t>
            </a:r>
          </a:p>
        </p:txBody>
      </p:sp>
    </p:spTree>
    <p:extLst>
      <p:ext uri="{BB962C8B-B14F-4D97-AF65-F5344CB8AC3E}">
        <p14:creationId xmlns:p14="http://schemas.microsoft.com/office/powerpoint/2010/main" val="7563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Interest vs. Influence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76400"/>
            <a:ext cx="72009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Time needed: </a:t>
            </a:r>
            <a:r>
              <a:rPr lang="en-US" sz="2400" dirty="0"/>
              <a:t>½ hour 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Objective:</a:t>
            </a:r>
            <a:endParaRPr lang="en-US" sz="2400" dirty="0"/>
          </a:p>
          <a:p>
            <a:pPr lvl="0">
              <a:buFont typeface="Arial" charset="0"/>
              <a:buChar char="•"/>
            </a:pPr>
            <a:r>
              <a:rPr lang="en-US" sz="2400" dirty="0"/>
              <a:t>List local stakeholders relevant to the prioritized shocks/stresses and vulnerabilities </a:t>
            </a:r>
          </a:p>
          <a:p>
            <a:pPr lvl="0">
              <a:buFont typeface="Arial" charset="0"/>
              <a:buChar char="•"/>
            </a:pPr>
            <a:r>
              <a:rPr lang="en-US" sz="2400" dirty="0"/>
              <a:t>Discuss the degree to which each stakeholder has influence over the relevant issues, possible partnership objectives, and their level of interest in engaging as a coalition member.</a:t>
            </a:r>
          </a:p>
        </p:txBody>
      </p:sp>
    </p:spTree>
    <p:extLst>
      <p:ext uri="{BB962C8B-B14F-4D97-AF65-F5344CB8AC3E}">
        <p14:creationId xmlns:p14="http://schemas.microsoft.com/office/powerpoint/2010/main" val="130392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962900" cy="14478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Interest vs. Influence: 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200900" cy="3581400"/>
          </a:xfrm>
        </p:spPr>
        <p:txBody>
          <a:bodyPr>
            <a:normAutofit/>
          </a:bodyPr>
          <a:lstStyle/>
          <a:p>
            <a:pPr lvl="0">
              <a:buFont typeface="Arial" charset="0"/>
              <a:buChar char="•"/>
            </a:pPr>
            <a:r>
              <a:rPr lang="en-US" sz="2400" dirty="0"/>
              <a:t>Who does it make sense to reach out to as you build your initial coalition? Who will be both influential and interested?</a:t>
            </a:r>
          </a:p>
          <a:p>
            <a:pPr lvl="0">
              <a:buFont typeface="Arial" charset="0"/>
              <a:buChar char="•"/>
            </a:pPr>
            <a:r>
              <a:rPr lang="en-US" sz="2400" dirty="0"/>
              <a:t>Who might you get a little later, once the coalition is formed and starting to act? </a:t>
            </a:r>
          </a:p>
          <a:p>
            <a:pPr lvl="0">
              <a:buFont typeface="Arial" charset="0"/>
              <a:buChar char="•"/>
            </a:pPr>
            <a:r>
              <a:rPr lang="en-US" sz="2400" dirty="0"/>
              <a:t>Are there critical players with low interest that you will need to find a way to influence?</a:t>
            </a:r>
          </a:p>
        </p:txBody>
      </p:sp>
    </p:spTree>
    <p:extLst>
      <p:ext uri="{BB962C8B-B14F-4D97-AF65-F5344CB8AC3E}">
        <p14:creationId xmlns:p14="http://schemas.microsoft.com/office/powerpoint/2010/main" val="210329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rgbClr val="C00000"/>
                </a:solidFill>
              </a:rPr>
              <a:t>Coalitions role-playing game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Objective: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2400" dirty="0"/>
              <a:t>Participants understand the differing roles and perspectives of coalition members, and how to manage these differences.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2400" dirty="0"/>
              <a:t>Participants understand the essential agreements that effective coalitions need to make.</a:t>
            </a:r>
          </a:p>
        </p:txBody>
      </p:sp>
    </p:spTree>
    <p:extLst>
      <p:ext uri="{BB962C8B-B14F-4D97-AF65-F5344CB8AC3E}">
        <p14:creationId xmlns:p14="http://schemas.microsoft.com/office/powerpoint/2010/main" val="3079402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09600"/>
            <a:ext cx="7353300" cy="11430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Coalitions role-playing game</a:t>
            </a:r>
            <a:r>
              <a:rPr lang="en-US" sz="3300" b="1">
                <a:solidFill>
                  <a:srgbClr val="C00000"/>
                </a:solidFill>
              </a:rPr>
              <a:t>: </a:t>
            </a:r>
            <a:r>
              <a:rPr lang="en-US" sz="3300" b="1" smtClean="0">
                <a:solidFill>
                  <a:srgbClr val="C00000"/>
                </a:solidFill>
              </a:rPr>
              <a:t>Discussion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78000"/>
            <a:ext cx="7200900" cy="3581400"/>
          </a:xfrm>
        </p:spPr>
        <p:txBody>
          <a:bodyPr>
            <a:norm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2400" dirty="0"/>
              <a:t>What kind of coalition was it?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2400" dirty="0"/>
              <a:t>What were the benefits of different members to participate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2400" dirty="0"/>
              <a:t>Who was represented in membership? Was anyone important missing?</a:t>
            </a:r>
          </a:p>
        </p:txBody>
      </p:sp>
    </p:spTree>
    <p:extLst>
      <p:ext uri="{BB962C8B-B14F-4D97-AF65-F5344CB8AC3E}">
        <p14:creationId xmlns:p14="http://schemas.microsoft.com/office/powerpoint/2010/main" val="194839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6" y="533400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3300" b="1" dirty="0">
                <a:solidFill>
                  <a:srgbClr val="C00000"/>
                </a:solidFill>
              </a:rPr>
              <a:t>Coalitions role-playing game: </a:t>
            </a:r>
            <a:r>
              <a:rPr lang="en-US" sz="3300" b="1" dirty="0" smtClean="0">
                <a:solidFill>
                  <a:srgbClr val="C00000"/>
                </a:solidFill>
              </a:rPr>
              <a:t>Discussion 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6" y="1532467"/>
            <a:ext cx="8229600" cy="4525963"/>
          </a:xfrm>
        </p:spPr>
        <p:txBody>
          <a:bodyPr>
            <a:normAutofit/>
          </a:bodyPr>
          <a:lstStyle/>
          <a:p>
            <a:pPr lvl="0">
              <a:buFont typeface="Arial" charset="0"/>
              <a:buChar char="•"/>
              <a:defRPr/>
            </a:pPr>
            <a:r>
              <a:rPr lang="en-US" sz="2400" dirty="0"/>
              <a:t>Governance – what were the rules? Who was in charge?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400" dirty="0"/>
              <a:t>Structure – How was the coalition set up? Did it have subcommittees? Did everyone have equal status?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400" dirty="0"/>
              <a:t>Operating Principles – What were the rules of operating?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400" dirty="0"/>
              <a:t>Coalition Builders – Did some members play roles that made it easier for the group to work?</a:t>
            </a:r>
          </a:p>
        </p:txBody>
      </p:sp>
    </p:spTree>
    <p:extLst>
      <p:ext uri="{BB962C8B-B14F-4D97-AF65-F5344CB8AC3E}">
        <p14:creationId xmlns:p14="http://schemas.microsoft.com/office/powerpoint/2010/main" val="235401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Good Practices for Collaboration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sz="2400" b="1" dirty="0"/>
              <a:t>Personal Qualities</a:t>
            </a:r>
            <a:r>
              <a:rPr lang="en-US" sz="2400" dirty="0"/>
              <a:t> 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400" dirty="0"/>
              <a:t>What are personal qualities that support people working in groups? 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400" dirty="0"/>
              <a:t>What personal behaviors get in the way?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594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3300" b="1" dirty="0">
                <a:solidFill>
                  <a:srgbClr val="C00000"/>
                </a:solidFill>
              </a:rPr>
              <a:t>Good Practices for Collaboration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Organizational Practices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How prepared is your organization to cooperate? Use a past event when your organization collaborated and where things worked and where they didn’t. </a:t>
            </a:r>
          </a:p>
        </p:txBody>
      </p:sp>
    </p:spTree>
    <p:extLst>
      <p:ext uri="{BB962C8B-B14F-4D97-AF65-F5344CB8AC3E}">
        <p14:creationId xmlns:p14="http://schemas.microsoft.com/office/powerpoint/2010/main" val="15739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Training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00201"/>
            <a:ext cx="8115300" cy="381000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Goal</a:t>
            </a:r>
            <a:r>
              <a:rPr lang="en-US" sz="2400" dirty="0"/>
              <a:t>: Learn coalition building methodology by practicing each step</a:t>
            </a:r>
          </a:p>
          <a:p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What would you like to get out of this workshop?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06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3300" b="1" dirty="0">
                <a:solidFill>
                  <a:srgbClr val="C00000"/>
                </a:solidFill>
              </a:rPr>
              <a:t>Good Practices for Collaboration</a:t>
            </a:r>
            <a:endParaRPr lang="id-ID" sz="33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Principles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What are the principles and practices that make a coalition effective?</a:t>
            </a:r>
          </a:p>
        </p:txBody>
      </p:sp>
    </p:spTree>
    <p:extLst>
      <p:ext uri="{BB962C8B-B14F-4D97-AF65-F5344CB8AC3E}">
        <p14:creationId xmlns:p14="http://schemas.microsoft.com/office/powerpoint/2010/main" val="4618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800100"/>
            <a:ext cx="72009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Developing a 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Objective: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smtClean="0"/>
              <a:t>Participants develop a road map for rolling out a community resilience assessment and coalition building process.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184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4296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Managing Coalitions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574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Objective: </a:t>
            </a:r>
            <a:endParaRPr lang="en-US" sz="2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Understand the value of coalitions, especially in </a:t>
            </a:r>
            <a:r>
              <a:rPr lang="en-US" sz="2400" dirty="0" smtClean="0"/>
              <a:t>addressing </a:t>
            </a:r>
            <a:r>
              <a:rPr lang="en-US" sz="2400" dirty="0"/>
              <a:t>risk and resilience through urban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Understand the essential agreements that effective coalitions need to make.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481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6" y="567622"/>
            <a:ext cx="7505700" cy="1489778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Five Questions Coalitions Should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1772773"/>
            <a:ext cx="7200900" cy="35814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400" b="1" dirty="0"/>
              <a:t>What kind of coalition do you want to build?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331854"/>
              </p:ext>
            </p:extLst>
          </p:nvPr>
        </p:nvGraphicFramePr>
        <p:xfrm>
          <a:off x="1028697" y="2175578"/>
          <a:ext cx="7200901" cy="3312795"/>
        </p:xfrm>
        <a:graphic>
          <a:graphicData uri="http://schemas.openxmlformats.org/drawingml/2006/table">
            <a:tbl>
              <a:tblPr firstRow="1" firstCol="1" bandRow="1"/>
              <a:tblGrid>
                <a:gridCol w="2376705">
                  <a:extLst>
                    <a:ext uri="{9D8B030D-6E8A-4147-A177-3AD203B41FA5}">
                      <a16:colId xmlns:a16="http://schemas.microsoft.com/office/drawing/2014/main" xmlns="" val="524873142"/>
                    </a:ext>
                  </a:extLst>
                </a:gridCol>
                <a:gridCol w="2478294">
                  <a:extLst>
                    <a:ext uri="{9D8B030D-6E8A-4147-A177-3AD203B41FA5}">
                      <a16:colId xmlns:a16="http://schemas.microsoft.com/office/drawing/2014/main" xmlns="" val="2298001649"/>
                    </a:ext>
                  </a:extLst>
                </a:gridCol>
                <a:gridCol w="2345902">
                  <a:extLst>
                    <a:ext uri="{9D8B030D-6E8A-4147-A177-3AD203B41FA5}">
                      <a16:colId xmlns:a16="http://schemas.microsoft.com/office/drawing/2014/main" xmlns="" val="4142312937"/>
                    </a:ext>
                  </a:extLst>
                </a:gridCol>
              </a:tblGrid>
              <a:tr h="927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Knowledge Sharing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Program Alignment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Program Integration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6980556"/>
                  </a:ext>
                </a:extLst>
              </a:tr>
              <a:tr h="2385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Sharing information and contacts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Develop a group identity and collective goals, though members act independently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DengXian"/>
                          <a:cs typeface="Times New Roman" panose="02020603050405020304" pitchFamily="18" charset="0"/>
                        </a:rPr>
                        <a:t>Joint action for specific outcomes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455257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905000" y="5391279"/>
            <a:ext cx="5715000" cy="476121"/>
            <a:chOff x="3854444" y="2825117"/>
            <a:chExt cx="3847305" cy="46166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854444" y="3286782"/>
              <a:ext cx="384730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09960" y="2825117"/>
              <a:ext cx="3001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Increasing Cooperation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90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4295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Five Questions Coalitions Should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81200"/>
            <a:ext cx="8115300" cy="35814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2"/>
              <a:defRPr/>
            </a:pPr>
            <a:r>
              <a:rPr lang="en-US" sz="2400" b="1" dirty="0"/>
              <a:t>What is the value or benefit of the coalition to members?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590800"/>
            <a:ext cx="5105400" cy="31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81153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Five Questions Coalitions Should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091267"/>
            <a:ext cx="7200900" cy="35814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en-US" sz="2400" b="1" dirty="0"/>
              <a:t>What is the initial membership of the coalition? Who is missing that should be there?</a:t>
            </a:r>
          </a:p>
          <a:p>
            <a:pPr lvl="1"/>
            <a:r>
              <a:rPr lang="en-US" sz="2400" dirty="0"/>
              <a:t>Could it build on existing forums?</a:t>
            </a:r>
          </a:p>
          <a:p>
            <a:pPr lvl="1"/>
            <a:r>
              <a:rPr lang="en-US" sz="2400" dirty="0"/>
              <a:t>Or is a new forum needed?</a:t>
            </a:r>
          </a:p>
          <a:p>
            <a:pPr marL="514350" indent="-514350">
              <a:buFont typeface="+mj-lt"/>
              <a:buAutoNum type="arabicPeriod" startAt="3"/>
              <a:defRPr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3528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4295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Five Questions Coalitions Should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125133"/>
            <a:ext cx="7200900" cy="35814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sz="2400" b="1" dirty="0"/>
              <a:t>W</a:t>
            </a:r>
            <a:r>
              <a:rPr lang="id-ID" sz="2400" b="1" dirty="0"/>
              <a:t>hat roles </a:t>
            </a:r>
            <a:r>
              <a:rPr lang="en-US" sz="2400" b="1" dirty="0"/>
              <a:t>will members play in the coalition? What unique skills or resources do different members bring?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698"/>
          <a:stretch/>
        </p:blipFill>
        <p:spPr>
          <a:xfrm>
            <a:off x="5410200" y="3048000"/>
            <a:ext cx="3048000" cy="29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353300" cy="14859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Five Questions Coalitions Should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52600"/>
            <a:ext cx="85344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400" b="1" dirty="0"/>
              <a:t>How should the coalition operate?</a:t>
            </a:r>
          </a:p>
          <a:p>
            <a:pPr lvl="1"/>
            <a:r>
              <a:rPr lang="en-US" sz="2400" dirty="0"/>
              <a:t>How does it make </a:t>
            </a:r>
            <a:r>
              <a:rPr lang="en-US" sz="2400" dirty="0" smtClean="0"/>
              <a:t>decisions?</a:t>
            </a:r>
            <a:endParaRPr lang="en-US" sz="2400" dirty="0"/>
          </a:p>
          <a:p>
            <a:pPr lvl="1"/>
            <a:r>
              <a:rPr lang="en-US" sz="2400" dirty="0"/>
              <a:t>What is the internal </a:t>
            </a:r>
            <a:r>
              <a:rPr lang="en-US" sz="2400" dirty="0" smtClean="0"/>
              <a:t>structure?</a:t>
            </a:r>
            <a:endParaRPr lang="en-US" sz="2400" dirty="0"/>
          </a:p>
          <a:p>
            <a:pPr lvl="1"/>
            <a:r>
              <a:rPr lang="en-US" sz="2400" dirty="0"/>
              <a:t>What are the rules of </a:t>
            </a:r>
            <a:r>
              <a:rPr lang="en-US" sz="2400" dirty="0" smtClean="0"/>
              <a:t>operation?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505200"/>
            <a:ext cx="3696376" cy="24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33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Institutional and Social Network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3" y="1828800"/>
            <a:ext cx="72009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Objective: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Participants understand which organizations and groups need to be involved in a coalition to address the prioritized shocks and stresses at multiple scales.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39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61A11"/>
      </a:accent1>
      <a:accent2>
        <a:srgbClr val="ED463A"/>
      </a:accent2>
      <a:accent3>
        <a:srgbClr val="E0623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32304</TotalTime>
  <Words>704</Words>
  <Application>Microsoft Macintosh PowerPoint</Application>
  <PresentationFormat>On-screen Show (4:3)</PresentationFormat>
  <Paragraphs>104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Calibri (Headings)</vt:lpstr>
      <vt:lpstr>Courier New</vt:lpstr>
      <vt:lpstr>DengXian</vt:lpstr>
      <vt:lpstr>Franklin Gothic Book</vt:lpstr>
      <vt:lpstr>Times New Roman</vt:lpstr>
      <vt:lpstr>Wingdings</vt:lpstr>
      <vt:lpstr>ヒラギノ角ゴ Pro W3</vt:lpstr>
      <vt:lpstr>Arial</vt:lpstr>
      <vt:lpstr>Crop</vt:lpstr>
      <vt:lpstr>PowerPoint Presentation</vt:lpstr>
      <vt:lpstr>Training Approach</vt:lpstr>
      <vt:lpstr>Managing Coalitions</vt:lpstr>
      <vt:lpstr>Five Questions Coalitions Should Answer</vt:lpstr>
      <vt:lpstr>Five Questions Coalitions Should Answer</vt:lpstr>
      <vt:lpstr>Five Questions Coalitions Should Answer</vt:lpstr>
      <vt:lpstr>Five Questions Coalitions Should Answer</vt:lpstr>
      <vt:lpstr>Five Questions Coalitions Should Answer</vt:lpstr>
      <vt:lpstr>Institutional and Social Network Analysis</vt:lpstr>
      <vt:lpstr>Stakeholder Mapping</vt:lpstr>
      <vt:lpstr>PowerPoint Presentation</vt:lpstr>
      <vt:lpstr>Stakeholder Mapping: Discussion Questions</vt:lpstr>
      <vt:lpstr>Interest vs. Influence</vt:lpstr>
      <vt:lpstr>Interest vs. Influence: Discussion Questions</vt:lpstr>
      <vt:lpstr>Coalitions role-playing game</vt:lpstr>
      <vt:lpstr>Coalitions role-playing game: Discussion</vt:lpstr>
      <vt:lpstr>Coalitions role-playing game: Discussion </vt:lpstr>
      <vt:lpstr>Good Practices for Collaboration</vt:lpstr>
      <vt:lpstr>Good Practices for Collaboration</vt:lpstr>
      <vt:lpstr>Good Practices for Collaboration</vt:lpstr>
      <vt:lpstr>Developing a Road Map</vt:lpstr>
      <vt:lpstr>Thank you!</vt:lpstr>
    </vt:vector>
  </TitlesOfParts>
  <Company>The Bridge Studio LLC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Fox</dc:creator>
  <cp:lastModifiedBy>River Crane</cp:lastModifiedBy>
  <cp:revision>494</cp:revision>
  <cp:lastPrinted>2017-06-06T20:15:01Z</cp:lastPrinted>
  <dcterms:created xsi:type="dcterms:W3CDTF">2012-05-09T22:48:13Z</dcterms:created>
  <dcterms:modified xsi:type="dcterms:W3CDTF">2017-06-19T23:14:30Z</dcterms:modified>
</cp:coreProperties>
</file>