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300" r:id="rId3"/>
    <p:sldId id="266" r:id="rId4"/>
    <p:sldId id="264" r:id="rId5"/>
    <p:sldId id="305" r:id="rId6"/>
    <p:sldId id="304" r:id="rId7"/>
    <p:sldId id="307" r:id="rId8"/>
    <p:sldId id="299" r:id="rId9"/>
    <p:sldId id="292" r:id="rId10"/>
    <p:sldId id="308" r:id="rId11"/>
    <p:sldId id="306" r:id="rId12"/>
    <p:sldId id="303" r:id="rId13"/>
    <p:sldId id="290" r:id="rId14"/>
    <p:sldId id="26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000"/>
    <a:srgbClr val="333333"/>
    <a:srgbClr val="FF3300"/>
    <a:srgbClr val="00CCCC"/>
    <a:srgbClr val="000000"/>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1920" autoAdjust="0"/>
  </p:normalViewPr>
  <p:slideViewPr>
    <p:cSldViewPr snapToGrid="0" snapToObjects="1">
      <p:cViewPr varScale="1">
        <p:scale>
          <a:sx n="110" d="100"/>
          <a:sy n="110" d="100"/>
        </p:scale>
        <p:origin x="1506"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2"/>
    </p:cViewPr>
  </p:sorter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F75864-117E-FA4F-9C7F-A0E75DFF4CF8}" type="datetimeFigureOut">
              <a:rPr lang="en-US" smtClean="0"/>
              <a:t>8/26/2015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498AB-E185-4A42-81C7-1809005DFA40}" type="slidenum">
              <a:rPr lang="en-US" smtClean="0"/>
              <a:t>‹#›</a:t>
            </a:fld>
            <a:endParaRPr lang="en-US"/>
          </a:p>
        </p:txBody>
      </p:sp>
    </p:spTree>
    <p:extLst>
      <p:ext uri="{BB962C8B-B14F-4D97-AF65-F5344CB8AC3E}">
        <p14:creationId xmlns:p14="http://schemas.microsoft.com/office/powerpoint/2010/main" val="27775424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Emergency alerting makes use of all manner of communications technologies</a:t>
            </a:r>
          </a:p>
          <a:p>
            <a:r>
              <a:rPr lang="en-US" sz="1200" kern="1200" dirty="0" smtClean="0">
                <a:solidFill>
                  <a:schemeClr val="tx1"/>
                </a:solidFill>
                <a:effectLst/>
                <a:latin typeface="+mn-lt"/>
                <a:ea typeface="+mn-ea"/>
                <a:cs typeface="+mn-cs"/>
              </a:rPr>
              <a:t>Broadcast: news that interrupts your TV or radio show, scrolling messages on the bottom of your screen</a:t>
            </a:r>
          </a:p>
          <a:p>
            <a:r>
              <a:rPr lang="en-US" sz="1200" kern="1200" dirty="0" smtClean="0">
                <a:solidFill>
                  <a:schemeClr val="tx1"/>
                </a:solidFill>
                <a:effectLst/>
                <a:latin typeface="+mn-lt"/>
                <a:ea typeface="+mn-ea"/>
                <a:cs typeface="+mn-cs"/>
              </a:rPr>
              <a:t>Cell phones show short alert messages and smart phones provide further details</a:t>
            </a:r>
          </a:p>
          <a:p>
            <a:r>
              <a:rPr lang="en-US" sz="1200" kern="1200" dirty="0" smtClean="0">
                <a:solidFill>
                  <a:schemeClr val="tx1"/>
                </a:solidFill>
                <a:effectLst/>
                <a:latin typeface="+mn-lt"/>
                <a:ea typeface="+mn-ea"/>
                <a:cs typeface="+mn-cs"/>
              </a:rPr>
              <a:t>Virtually all communities have sirens, church bells, and other traditional alerting methods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realized that there is very little structure in place for the Internet.  The mission of the Federation for Internet Alerts is to assist alerting</a:t>
            </a:r>
            <a:r>
              <a:rPr lang="en-US" sz="1200" kern="1200" baseline="0" dirty="0" smtClean="0">
                <a:solidFill>
                  <a:schemeClr val="tx1"/>
                </a:solidFill>
                <a:effectLst/>
                <a:latin typeface="+mn-lt"/>
                <a:ea typeface="+mn-ea"/>
                <a:cs typeface="+mn-cs"/>
              </a:rPr>
              <a:t> authorities in the dissemination technologies and dissemination of official alerts to the </a:t>
            </a:r>
            <a:r>
              <a:rPr lang="en-US" sz="1200" kern="1200" dirty="0" smtClean="0">
                <a:solidFill>
                  <a:schemeClr val="tx1"/>
                </a:solidFill>
                <a:effectLst/>
                <a:latin typeface="+mn-lt"/>
                <a:ea typeface="+mn-ea"/>
                <a:cs typeface="+mn-cs"/>
              </a:rPr>
              <a:t>public with vital information in real time during natural disasters or in times of crisis</a:t>
            </a:r>
            <a:r>
              <a:rPr lang="en-US" sz="1200" kern="1200" baseline="0" dirty="0" smtClean="0">
                <a:solidFill>
                  <a:schemeClr val="tx1"/>
                </a:solidFill>
                <a:effectLst/>
                <a:latin typeface="+mn-lt"/>
                <a:ea typeface="+mn-ea"/>
                <a:cs typeface="+mn-cs"/>
              </a:rPr>
              <a:t> by leveraging the speed, agility, and scalability of the Internet.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E498AB-E185-4A42-81C7-1809005DFA40}" type="slidenum">
              <a:rPr lang="en-US" smtClean="0"/>
              <a:t>1</a:t>
            </a:fld>
            <a:endParaRPr lang="en-US"/>
          </a:p>
        </p:txBody>
      </p:sp>
    </p:spTree>
    <p:extLst>
      <p:ext uri="{BB962C8B-B14F-4D97-AF65-F5344CB8AC3E}">
        <p14:creationId xmlns:p14="http://schemas.microsoft.com/office/powerpoint/2010/main" val="1533055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FIA developed</a:t>
            </a:r>
            <a:r>
              <a:rPr lang="en-US" baseline="0" dirty="0" smtClean="0"/>
              <a:t> a push system that can receive alerts from Alerting Authorities, process the alerts, and send the CAP alert to subscribers in less than 100 milliseconds.  The cloud can act quickly during extreme events </a:t>
            </a:r>
            <a:r>
              <a:rPr lang="en-US" baseline="0" smtClean="0"/>
              <a:t>like earthquakes, </a:t>
            </a:r>
            <a:r>
              <a:rPr lang="en-US" baseline="0" dirty="0" smtClean="0"/>
              <a:t>sending information to not only communications devices, but also fire stations (raising garage doors), locomotives (slowing trains), and elevators (opening doors) seconds before seismic waves reaching soon-to-be disaster areas.  FIA has secret key that is unique to that subscriber/sensor so there is no question of authenticity that the alert originated from the alerting authority.</a:t>
            </a:r>
            <a:endParaRPr lang="en-US" dirty="0"/>
          </a:p>
        </p:txBody>
      </p:sp>
      <p:sp>
        <p:nvSpPr>
          <p:cNvPr id="4" name="Slide Number Placeholder 3"/>
          <p:cNvSpPr>
            <a:spLocks noGrp="1"/>
          </p:cNvSpPr>
          <p:nvPr>
            <p:ph type="sldNum" sz="quarter" idx="10"/>
          </p:nvPr>
        </p:nvSpPr>
        <p:spPr/>
        <p:txBody>
          <a:bodyPr/>
          <a:lstStyle/>
          <a:p>
            <a:fld id="{22E498AB-E185-4A42-81C7-1809005DFA40}" type="slidenum">
              <a:rPr lang="en-US" smtClean="0"/>
              <a:t>10</a:t>
            </a:fld>
            <a:endParaRPr lang="en-US"/>
          </a:p>
        </p:txBody>
      </p:sp>
    </p:spTree>
    <p:extLst>
      <p:ext uri="{BB962C8B-B14F-4D97-AF65-F5344CB8AC3E}">
        <p14:creationId xmlns:p14="http://schemas.microsoft.com/office/powerpoint/2010/main" val="56832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Demo the FIA</a:t>
            </a:r>
            <a:r>
              <a:rPr lang="en-US" sz="1200" kern="1200" baseline="0" dirty="0" smtClean="0">
                <a:solidFill>
                  <a:schemeClr val="tx1"/>
                </a:solidFill>
                <a:effectLst/>
                <a:latin typeface="+mn-lt"/>
                <a:ea typeface="+mn-ea"/>
                <a:cs typeface="+mn-cs"/>
              </a:rPr>
              <a:t> Global Alert Hub. Hub Stats: Feeds: Alerts: Subscriptions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E498AB-E185-4A42-81C7-1809005DFA40}" type="slidenum">
              <a:rPr lang="en-US" smtClean="0"/>
              <a:t>11</a:t>
            </a:fld>
            <a:endParaRPr lang="en-US"/>
          </a:p>
        </p:txBody>
      </p:sp>
    </p:spTree>
    <p:extLst>
      <p:ext uri="{BB962C8B-B14F-4D97-AF65-F5344CB8AC3E}">
        <p14:creationId xmlns:p14="http://schemas.microsoft.com/office/powerpoint/2010/main" val="2800260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Benefits to FIA’s Global Alert Hub.</a:t>
            </a:r>
          </a:p>
        </p:txBody>
      </p:sp>
      <p:sp>
        <p:nvSpPr>
          <p:cNvPr id="4" name="Slide Number Placeholder 3"/>
          <p:cNvSpPr>
            <a:spLocks noGrp="1"/>
          </p:cNvSpPr>
          <p:nvPr>
            <p:ph type="sldNum" sz="quarter" idx="10"/>
          </p:nvPr>
        </p:nvSpPr>
        <p:spPr/>
        <p:txBody>
          <a:bodyPr/>
          <a:lstStyle/>
          <a:p>
            <a:fld id="{22E498AB-E185-4A42-81C7-1809005DFA40}" type="slidenum">
              <a:rPr lang="en-US" smtClean="0"/>
              <a:t>12</a:t>
            </a:fld>
            <a:endParaRPr lang="en-US"/>
          </a:p>
        </p:txBody>
      </p:sp>
    </p:spTree>
    <p:extLst>
      <p:ext uri="{BB962C8B-B14F-4D97-AF65-F5344CB8AC3E}">
        <p14:creationId xmlns:p14="http://schemas.microsoft.com/office/powerpoint/2010/main" val="399444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Supporting Authorities and Partners.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 is a list of some of our partners and supporting authorities.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we continue to expand our program, FIA Alerts will be able to reach a global audience.  </a:t>
            </a:r>
            <a:endParaRPr lang="en-US" dirty="0"/>
          </a:p>
        </p:txBody>
      </p:sp>
      <p:sp>
        <p:nvSpPr>
          <p:cNvPr id="4" name="Slide Number Placeholder 3"/>
          <p:cNvSpPr>
            <a:spLocks noGrp="1"/>
          </p:cNvSpPr>
          <p:nvPr>
            <p:ph type="sldNum" sz="quarter" idx="10"/>
          </p:nvPr>
        </p:nvSpPr>
        <p:spPr/>
        <p:txBody>
          <a:bodyPr/>
          <a:lstStyle/>
          <a:p>
            <a:fld id="{22E498AB-E185-4A42-81C7-1809005DFA40}" type="slidenum">
              <a:rPr lang="en-US" smtClean="0"/>
              <a:t>13</a:t>
            </a:fld>
            <a:endParaRPr lang="en-US"/>
          </a:p>
        </p:txBody>
      </p:sp>
    </p:spTree>
    <p:extLst>
      <p:ext uri="{BB962C8B-B14F-4D97-AF65-F5344CB8AC3E}">
        <p14:creationId xmlns:p14="http://schemas.microsoft.com/office/powerpoint/2010/main" val="180740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can we best scale the availability of</a:t>
            </a:r>
            <a:r>
              <a:rPr lang="en-US" sz="1200" kern="1200" baseline="0" dirty="0" smtClean="0">
                <a:solidFill>
                  <a:schemeClr val="tx1"/>
                </a:solidFill>
                <a:effectLst/>
                <a:latin typeface="+mn-lt"/>
                <a:ea typeface="+mn-ea"/>
                <a:cs typeface="+mn-cs"/>
              </a:rPr>
              <a:t> Official alerts to societies worldwide? The global Internet can be leveraged to help meet the alerting needs of authorities, distributing life-saving, authoritative information to people experiencing an imminent threat.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E498AB-E185-4A42-81C7-1809005DFA40}" type="slidenum">
              <a:rPr lang="en-US" smtClean="0"/>
              <a:t>2</a:t>
            </a:fld>
            <a:endParaRPr lang="en-US"/>
          </a:p>
        </p:txBody>
      </p:sp>
    </p:spTree>
    <p:extLst>
      <p:ext uri="{BB962C8B-B14F-4D97-AF65-F5344CB8AC3E}">
        <p14:creationId xmlns:p14="http://schemas.microsoft.com/office/powerpoint/2010/main" val="68689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FIA has been a partner of the United States National Weather Service to prepare a Weather Ready Nation</a:t>
            </a:r>
            <a:r>
              <a:rPr lang="en-US" sz="1200" kern="1200" baseline="0" dirty="0" smtClean="0">
                <a:solidFill>
                  <a:schemeClr val="tx1"/>
                </a:solidFill>
                <a:effectLst/>
                <a:latin typeface="+mn-lt"/>
                <a:ea typeface="+mn-ea"/>
                <a:cs typeface="+mn-cs"/>
              </a:rPr>
              <a:t>, and the FIA Partners are involved in disseminating tornado warnings through the Internet in the United States.  We leverage online advertising technology to distribute alerting information to the public within a few seconds of receiving CAP.</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E498AB-E185-4A42-81C7-1809005DFA40}" type="slidenum">
              <a:rPr lang="en-US" smtClean="0"/>
              <a:t>3</a:t>
            </a:fld>
            <a:endParaRPr lang="en-US"/>
          </a:p>
        </p:txBody>
      </p:sp>
    </p:spTree>
    <p:extLst>
      <p:ext uri="{BB962C8B-B14F-4D97-AF65-F5344CB8AC3E}">
        <p14:creationId xmlns:p14="http://schemas.microsoft.com/office/powerpoint/2010/main" val="206101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Weather Alerts messaging provides individuals with Tornado Warnings currently utilizing NWS CAP.  In order to expand,</a:t>
            </a:r>
            <a:r>
              <a:rPr lang="en-US" sz="1200" kern="1200" baseline="0" dirty="0" smtClean="0">
                <a:solidFill>
                  <a:schemeClr val="tx1"/>
                </a:solidFill>
                <a:effectLst/>
                <a:latin typeface="+mn-lt"/>
                <a:ea typeface="+mn-ea"/>
                <a:cs typeface="+mn-cs"/>
              </a:rPr>
              <a:t> FIA sees the need to help establish an aggregation system of CAP Alerts to help its Partners facilitate alerts to local communities.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E498AB-E185-4A42-81C7-1809005DFA40}" type="slidenum">
              <a:rPr lang="en-US" smtClean="0"/>
              <a:t>4</a:t>
            </a:fld>
            <a:endParaRPr lang="en-US"/>
          </a:p>
        </p:txBody>
      </p:sp>
    </p:spTree>
    <p:extLst>
      <p:ext uri="{BB962C8B-B14F-4D97-AF65-F5344CB8AC3E}">
        <p14:creationId xmlns:p14="http://schemas.microsoft.com/office/powerpoint/2010/main" val="747112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FIA has had some</a:t>
            </a:r>
            <a:r>
              <a:rPr lang="en-US" sz="1200" kern="1200" baseline="0" dirty="0" smtClean="0">
                <a:solidFill>
                  <a:schemeClr val="tx1"/>
                </a:solidFill>
                <a:effectLst/>
                <a:latin typeface="+mn-lt"/>
                <a:ea typeface="+mn-ea"/>
                <a:cs typeface="+mn-cs"/>
              </a:rPr>
              <a:t> success quickly customizing the look and feel of the community message to stress importance of an imminent threat appropriately and responsibly by supporting local alerting authorities.  FIA exists to be responsible with the form of alerting that allows creative to influence community response to imminent threat messages its Partners deliver.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E498AB-E185-4A42-81C7-1809005DFA40}" type="slidenum">
              <a:rPr lang="en-US" smtClean="0"/>
              <a:t>5</a:t>
            </a:fld>
            <a:endParaRPr lang="en-US"/>
          </a:p>
        </p:txBody>
      </p:sp>
    </p:spTree>
    <p:extLst>
      <p:ext uri="{BB962C8B-B14F-4D97-AF65-F5344CB8AC3E}">
        <p14:creationId xmlns:p14="http://schemas.microsoft.com/office/powerpoint/2010/main" val="357251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Alerting can now use colors, images, and specific fonts to draw attention to authoritative alerting because of CAP.  It’s the combination of data standardization, the speed and global nature of the Internet, along with dynamic assembly of creatives that may encourage life-saving innovations as we seek to play a secondary role</a:t>
            </a:r>
            <a:r>
              <a:rPr lang="en-US" sz="1200" kern="1200" dirty="0" smtClean="0">
                <a:solidFill>
                  <a:schemeClr val="tx1"/>
                </a:solidFill>
                <a:effectLst/>
                <a:latin typeface="+mn-lt"/>
                <a:ea typeface="+mn-ea"/>
                <a:cs typeface="+mn-cs"/>
              </a:rPr>
              <a:t> to help during disasters and provide</a:t>
            </a:r>
            <a:r>
              <a:rPr lang="en-US" sz="1200" kern="1200" baseline="0" dirty="0" smtClean="0">
                <a:solidFill>
                  <a:schemeClr val="tx1"/>
                </a:solidFill>
                <a:effectLst/>
                <a:latin typeface="+mn-lt"/>
                <a:ea typeface="+mn-ea"/>
                <a:cs typeface="+mn-cs"/>
              </a:rPr>
              <a:t> for </a:t>
            </a:r>
            <a:r>
              <a:rPr lang="en-US" sz="1200" kern="1200" dirty="0" smtClean="0">
                <a:solidFill>
                  <a:schemeClr val="tx1"/>
                </a:solidFill>
                <a:effectLst/>
                <a:latin typeface="+mn-lt"/>
                <a:ea typeface="+mn-ea"/>
                <a:cs typeface="+mn-cs"/>
              </a:rPr>
              <a:t>other critical needs in communities</a:t>
            </a:r>
            <a:r>
              <a:rPr lang="en-US" sz="1200" kern="1200" baseline="0" dirty="0" smtClean="0">
                <a:solidFill>
                  <a:schemeClr val="tx1"/>
                </a:solidFill>
                <a:effectLst/>
                <a:latin typeface="+mn-lt"/>
                <a:ea typeface="+mn-ea"/>
                <a:cs typeface="+mn-cs"/>
              </a:rPr>
              <a:t>.  We are at a special point in time where the global Internet will fuel innovations, and the FIA Global Alert Hub will provide some added assistance.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E498AB-E185-4A42-81C7-1809005DFA40}" type="slidenum">
              <a:rPr lang="en-US" smtClean="0"/>
              <a:t>6</a:t>
            </a:fld>
            <a:endParaRPr lang="en-US"/>
          </a:p>
        </p:txBody>
      </p:sp>
    </p:spTree>
    <p:extLst>
      <p:ext uri="{BB962C8B-B14F-4D97-AF65-F5344CB8AC3E}">
        <p14:creationId xmlns:p14="http://schemas.microsoft.com/office/powerpoint/2010/main" val="3526385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FIA</a:t>
            </a:r>
            <a:r>
              <a:rPr lang="en-US" sz="1200" kern="1200" baseline="0" dirty="0" smtClean="0">
                <a:solidFill>
                  <a:schemeClr val="tx1"/>
                </a:solidFill>
                <a:effectLst/>
                <a:latin typeface="+mn-lt"/>
                <a:ea typeface="+mn-ea"/>
                <a:cs typeface="+mn-cs"/>
              </a:rPr>
              <a:t> is involved in collaborative efforts to create guidelines that are voluntary.  The purpose of this effort is to better understand the needs of alerting authorities with regard to how alerts should appear in their local community.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E498AB-E185-4A42-81C7-1809005DFA40}" type="slidenum">
              <a:rPr lang="en-US" smtClean="0"/>
              <a:t>7</a:t>
            </a:fld>
            <a:endParaRPr lang="en-US" dirty="0"/>
          </a:p>
        </p:txBody>
      </p:sp>
    </p:spTree>
    <p:extLst>
      <p:ext uri="{BB962C8B-B14F-4D97-AF65-F5344CB8AC3E}">
        <p14:creationId xmlns:p14="http://schemas.microsoft.com/office/powerpoint/2010/main" val="376434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FIA has built the technology, through technology grants from Amazon Web Services (AWS), to aggregate and disseminate official, authoritative alerts.  This is meant to be a free, public resource.  This new aggregation is only possible due to the remarkable progress made to standardize Common Alerting Protocol over the last dozen years and the remarkable work done by this group here today.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E498AB-E185-4A42-81C7-1809005DFA40}" type="slidenum">
              <a:rPr lang="en-US" smtClean="0"/>
              <a:t>8</a:t>
            </a:fld>
            <a:endParaRPr lang="en-US"/>
          </a:p>
        </p:txBody>
      </p:sp>
    </p:spTree>
    <p:extLst>
      <p:ext uri="{BB962C8B-B14F-4D97-AF65-F5344CB8AC3E}">
        <p14:creationId xmlns:p14="http://schemas.microsoft.com/office/powerpoint/2010/main" val="186711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remarkable work of developing CAP is</a:t>
            </a:r>
            <a:r>
              <a:rPr lang="en-US" baseline="0" dirty="0" smtClean="0"/>
              <a:t> providing organizations, companies in the provide sector, and alerting authorities, with a unique opportunity to copy alerts to one location to leverage standardized alerting and help communities during emergencies.  The Hub can ingest these copies of authoritative alerts, and aggregate them from many sources, making available to subscribers a wealth of real-time information that can be used for innovative </a:t>
            </a:r>
            <a:r>
              <a:rPr lang="en-US" baseline="0" dirty="0" err="1" smtClean="0"/>
              <a:t>IoT</a:t>
            </a:r>
            <a:r>
              <a:rPr lang="en-US" baseline="0" dirty="0" smtClean="0"/>
              <a:t> and alerting methods around the world.  As you can see here, alerting authorities can now pass through authoritative alerts to the Hub so subscribers can get the information very quickly.  This centralization allows subscribers to find alerts in one location, simplifying their processing and allowing free access to information within milliseconds.</a:t>
            </a:r>
            <a:endParaRPr lang="en-US" dirty="0"/>
          </a:p>
        </p:txBody>
      </p:sp>
      <p:sp>
        <p:nvSpPr>
          <p:cNvPr id="4" name="Slide Number Placeholder 3"/>
          <p:cNvSpPr>
            <a:spLocks noGrp="1"/>
          </p:cNvSpPr>
          <p:nvPr>
            <p:ph type="sldNum" sz="quarter" idx="10"/>
          </p:nvPr>
        </p:nvSpPr>
        <p:spPr/>
        <p:txBody>
          <a:bodyPr/>
          <a:lstStyle/>
          <a:p>
            <a:fld id="{22E498AB-E185-4A42-81C7-1809005DFA40}" type="slidenum">
              <a:rPr lang="en-US" smtClean="0"/>
              <a:t>9</a:t>
            </a:fld>
            <a:endParaRPr lang="en-US"/>
          </a:p>
        </p:txBody>
      </p:sp>
    </p:spTree>
    <p:extLst>
      <p:ext uri="{BB962C8B-B14F-4D97-AF65-F5344CB8AC3E}">
        <p14:creationId xmlns:p14="http://schemas.microsoft.com/office/powerpoint/2010/main" val="263267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7A4F5C-7C09-3043-8D35-FAF251B40771}"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9287-CE34-524A-940E-0435CB317CEC}" type="slidenum">
              <a:rPr lang="en-US" smtClean="0"/>
              <a:t>‹#›</a:t>
            </a:fld>
            <a:endParaRPr lang="en-US"/>
          </a:p>
        </p:txBody>
      </p:sp>
    </p:spTree>
    <p:extLst>
      <p:ext uri="{BB962C8B-B14F-4D97-AF65-F5344CB8AC3E}">
        <p14:creationId xmlns:p14="http://schemas.microsoft.com/office/powerpoint/2010/main" val="378278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A4F5C-7C09-3043-8D35-FAF251B40771}"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9287-CE34-524A-940E-0435CB317CEC}" type="slidenum">
              <a:rPr lang="en-US" smtClean="0"/>
              <a:t>‹#›</a:t>
            </a:fld>
            <a:endParaRPr lang="en-US"/>
          </a:p>
        </p:txBody>
      </p:sp>
    </p:spTree>
    <p:extLst>
      <p:ext uri="{BB962C8B-B14F-4D97-AF65-F5344CB8AC3E}">
        <p14:creationId xmlns:p14="http://schemas.microsoft.com/office/powerpoint/2010/main" val="174928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A4F5C-7C09-3043-8D35-FAF251B40771}"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9287-CE34-524A-940E-0435CB317CEC}" type="slidenum">
              <a:rPr lang="en-US" smtClean="0"/>
              <a:t>‹#›</a:t>
            </a:fld>
            <a:endParaRPr lang="en-US"/>
          </a:p>
        </p:txBody>
      </p:sp>
    </p:spTree>
    <p:extLst>
      <p:ext uri="{BB962C8B-B14F-4D97-AF65-F5344CB8AC3E}">
        <p14:creationId xmlns:p14="http://schemas.microsoft.com/office/powerpoint/2010/main" val="175920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A4F5C-7C09-3043-8D35-FAF251B40771}"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9287-CE34-524A-940E-0435CB317CEC}" type="slidenum">
              <a:rPr lang="en-US" smtClean="0"/>
              <a:t>‹#›</a:t>
            </a:fld>
            <a:endParaRPr lang="en-US"/>
          </a:p>
        </p:txBody>
      </p:sp>
    </p:spTree>
    <p:extLst>
      <p:ext uri="{BB962C8B-B14F-4D97-AF65-F5344CB8AC3E}">
        <p14:creationId xmlns:p14="http://schemas.microsoft.com/office/powerpoint/2010/main" val="64515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A4F5C-7C09-3043-8D35-FAF251B40771}"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9287-CE34-524A-940E-0435CB317CEC}" type="slidenum">
              <a:rPr lang="en-US" smtClean="0"/>
              <a:t>‹#›</a:t>
            </a:fld>
            <a:endParaRPr lang="en-US"/>
          </a:p>
        </p:txBody>
      </p:sp>
    </p:spTree>
    <p:extLst>
      <p:ext uri="{BB962C8B-B14F-4D97-AF65-F5344CB8AC3E}">
        <p14:creationId xmlns:p14="http://schemas.microsoft.com/office/powerpoint/2010/main" val="204935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7A4F5C-7C09-3043-8D35-FAF251B40771}"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69287-CE34-524A-940E-0435CB317CEC}" type="slidenum">
              <a:rPr lang="en-US" smtClean="0"/>
              <a:t>‹#›</a:t>
            </a:fld>
            <a:endParaRPr lang="en-US"/>
          </a:p>
        </p:txBody>
      </p:sp>
    </p:spTree>
    <p:extLst>
      <p:ext uri="{BB962C8B-B14F-4D97-AF65-F5344CB8AC3E}">
        <p14:creationId xmlns:p14="http://schemas.microsoft.com/office/powerpoint/2010/main" val="282763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7A4F5C-7C09-3043-8D35-FAF251B40771}" type="datetimeFigureOut">
              <a:rPr lang="en-US" smtClean="0"/>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D69287-CE34-524A-940E-0435CB317CEC}" type="slidenum">
              <a:rPr lang="en-US" smtClean="0"/>
              <a:t>‹#›</a:t>
            </a:fld>
            <a:endParaRPr lang="en-US"/>
          </a:p>
        </p:txBody>
      </p:sp>
    </p:spTree>
    <p:extLst>
      <p:ext uri="{BB962C8B-B14F-4D97-AF65-F5344CB8AC3E}">
        <p14:creationId xmlns:p14="http://schemas.microsoft.com/office/powerpoint/2010/main" val="201846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7A4F5C-7C09-3043-8D35-FAF251B40771}" type="datetimeFigureOut">
              <a:rPr lang="en-US" smtClean="0"/>
              <a:t>8/26/2015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D69287-CE34-524A-940E-0435CB317CEC}" type="slidenum">
              <a:rPr lang="en-US" smtClean="0"/>
              <a:t>‹#›</a:t>
            </a:fld>
            <a:endParaRPr lang="en-US"/>
          </a:p>
        </p:txBody>
      </p:sp>
    </p:spTree>
    <p:extLst>
      <p:ext uri="{BB962C8B-B14F-4D97-AF65-F5344CB8AC3E}">
        <p14:creationId xmlns:p14="http://schemas.microsoft.com/office/powerpoint/2010/main" val="12111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A4F5C-7C09-3043-8D35-FAF251B40771}" type="datetimeFigureOut">
              <a:rPr lang="en-US" smtClean="0"/>
              <a:t>8/26/2015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D69287-CE34-524A-940E-0435CB317CEC}" type="slidenum">
              <a:rPr lang="en-US" smtClean="0"/>
              <a:t>‹#›</a:t>
            </a:fld>
            <a:endParaRPr lang="en-US"/>
          </a:p>
        </p:txBody>
      </p:sp>
    </p:spTree>
    <p:extLst>
      <p:ext uri="{BB962C8B-B14F-4D97-AF65-F5344CB8AC3E}">
        <p14:creationId xmlns:p14="http://schemas.microsoft.com/office/powerpoint/2010/main" val="393775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A4F5C-7C09-3043-8D35-FAF251B40771}"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69287-CE34-524A-940E-0435CB317CEC}" type="slidenum">
              <a:rPr lang="en-US" smtClean="0"/>
              <a:t>‹#›</a:t>
            </a:fld>
            <a:endParaRPr lang="en-US"/>
          </a:p>
        </p:txBody>
      </p:sp>
    </p:spTree>
    <p:extLst>
      <p:ext uri="{BB962C8B-B14F-4D97-AF65-F5344CB8AC3E}">
        <p14:creationId xmlns:p14="http://schemas.microsoft.com/office/powerpoint/2010/main" val="2512884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A4F5C-7C09-3043-8D35-FAF251B40771}"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69287-CE34-524A-940E-0435CB317CEC}" type="slidenum">
              <a:rPr lang="en-US" smtClean="0"/>
              <a:t>‹#›</a:t>
            </a:fld>
            <a:endParaRPr lang="en-US"/>
          </a:p>
        </p:txBody>
      </p:sp>
    </p:spTree>
    <p:extLst>
      <p:ext uri="{BB962C8B-B14F-4D97-AF65-F5344CB8AC3E}">
        <p14:creationId xmlns:p14="http://schemas.microsoft.com/office/powerpoint/2010/main" val="6791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87A4F5C-7C09-3043-8D35-FAF251B40771}" type="datetimeFigureOut">
              <a:rPr lang="en-US" smtClean="0"/>
              <a:t>8/26/2015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9D69287-CE34-524A-940E-0435CB317CEC}" type="slidenum">
              <a:rPr lang="en-US" smtClean="0"/>
              <a:t>‹#›</a:t>
            </a:fld>
            <a:endParaRPr lang="en-US"/>
          </a:p>
        </p:txBody>
      </p:sp>
    </p:spTree>
    <p:extLst>
      <p:ext uri="{BB962C8B-B14F-4D97-AF65-F5344CB8AC3E}">
        <p14:creationId xmlns:p14="http://schemas.microsoft.com/office/powerpoint/2010/main" val="295304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6.jpe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3.xml"/><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A_Backgrounds-0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Picture 7" descr="FIA_Backgrounds-04.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58100" y="1922161"/>
            <a:ext cx="4928024" cy="1565190"/>
          </a:xfrm>
          <a:prstGeom prst="rect">
            <a:avLst/>
          </a:prstGeom>
        </p:spPr>
      </p:pic>
    </p:spTree>
    <p:extLst>
      <p:ext uri="{BB962C8B-B14F-4D97-AF65-F5344CB8AC3E}">
        <p14:creationId xmlns:p14="http://schemas.microsoft.com/office/powerpoint/2010/main" val="304448851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rotWithShape="1">
          <a:blip r:embed="rId3" cstate="print">
            <a:extLst>
              <a:ext uri="{28A0092B-C50C-407E-A947-70E740481C1C}">
                <a14:useLocalDpi xmlns:a14="http://schemas.microsoft.com/office/drawing/2010/main"/>
              </a:ext>
            </a:extLst>
          </a:blip>
          <a:srcRect b="-11161"/>
          <a:stretch/>
        </p:blipFill>
        <p:spPr>
          <a:xfrm>
            <a:off x="-4763" y="0"/>
            <a:ext cx="9144000" cy="5721048"/>
          </a:xfrm>
          <a:prstGeom prst="rect">
            <a:avLst/>
          </a:prstGeom>
        </p:spPr>
      </p:pic>
      <p:sp>
        <p:nvSpPr>
          <p:cNvPr id="53" name="TextBox 52"/>
          <p:cNvSpPr txBox="1"/>
          <p:nvPr/>
        </p:nvSpPr>
        <p:spPr>
          <a:xfrm>
            <a:off x="-4763" y="293167"/>
            <a:ext cx="9144000" cy="523220"/>
          </a:xfrm>
          <a:prstGeom prst="rect">
            <a:avLst/>
          </a:prstGeom>
          <a:noFill/>
        </p:spPr>
        <p:txBody>
          <a:bodyPr wrap="square" rtlCol="0">
            <a:spAutoFit/>
          </a:bodyPr>
          <a:lstStyle/>
          <a:p>
            <a:pPr algn="ctr"/>
            <a:r>
              <a:rPr lang="en-US" sz="2800" dirty="0" smtClean="0">
                <a:solidFill>
                  <a:schemeClr val="bg1"/>
                </a:solidFill>
                <a:latin typeface="Museo Sans Rounded 300"/>
                <a:cs typeface="Museo Sans Rounded 300"/>
              </a:rPr>
              <a:t>FIA Push Test: Less than 100 milliseconds</a:t>
            </a:r>
            <a:endParaRPr lang="en-US" sz="2800" dirty="0">
              <a:solidFill>
                <a:schemeClr val="bg1"/>
              </a:solidFill>
              <a:latin typeface="Museo Sans Rounded 300"/>
              <a:cs typeface="Museo Sans Rounded 300"/>
            </a:endParaRPr>
          </a:p>
        </p:txBody>
      </p:sp>
      <p:grpSp>
        <p:nvGrpSpPr>
          <p:cNvPr id="95" name="Group 94"/>
          <p:cNvGrpSpPr/>
          <p:nvPr/>
        </p:nvGrpSpPr>
        <p:grpSpPr>
          <a:xfrm>
            <a:off x="3785880" y="2341064"/>
            <a:ext cx="881530" cy="881530"/>
            <a:chOff x="4237583" y="2289293"/>
            <a:chExt cx="881530" cy="881530"/>
          </a:xfrm>
        </p:grpSpPr>
        <p:sp>
          <p:nvSpPr>
            <p:cNvPr id="71" name="Oval 70"/>
            <p:cNvSpPr/>
            <p:nvPr/>
          </p:nvSpPr>
          <p:spPr>
            <a:xfrm>
              <a:off x="4237583" y="2289293"/>
              <a:ext cx="881530" cy="881530"/>
            </a:xfrm>
            <a:prstGeom prst="ellipse">
              <a:avLst/>
            </a:prstGeom>
            <a:solidFill>
              <a:srgbClr val="FF3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TextBox 73"/>
            <p:cNvSpPr txBox="1"/>
            <p:nvPr/>
          </p:nvSpPr>
          <p:spPr>
            <a:xfrm>
              <a:off x="4274803" y="2316503"/>
              <a:ext cx="790889" cy="830997"/>
            </a:xfrm>
            <a:prstGeom prst="rect">
              <a:avLst/>
            </a:prstGeom>
            <a:noFill/>
          </p:spPr>
          <p:txBody>
            <a:bodyPr wrap="square" rtlCol="0">
              <a:spAutoFit/>
            </a:bodyPr>
            <a:lstStyle/>
            <a:p>
              <a:pPr algn="ctr"/>
              <a:r>
                <a:rPr lang="en-US" sz="1200" dirty="0" smtClean="0">
                  <a:solidFill>
                    <a:schemeClr val="bg1"/>
                  </a:solidFill>
                  <a:latin typeface="Museo Sans Rounded 300"/>
                  <a:cs typeface="Museo Sans Rounded 300"/>
                </a:rPr>
                <a:t>FIA</a:t>
              </a:r>
            </a:p>
            <a:p>
              <a:pPr algn="ctr"/>
              <a:r>
                <a:rPr lang="en-US" sz="1200" dirty="0" smtClean="0">
                  <a:solidFill>
                    <a:schemeClr val="bg1"/>
                  </a:solidFill>
                  <a:latin typeface="Museo Sans Rounded 300"/>
                  <a:cs typeface="Museo Sans Rounded 300"/>
                </a:rPr>
                <a:t>Global Hub</a:t>
              </a:r>
            </a:p>
            <a:p>
              <a:pPr algn="ctr"/>
              <a:r>
                <a:rPr lang="en-US" sz="1200" dirty="0" smtClean="0">
                  <a:solidFill>
                    <a:schemeClr val="bg1"/>
                  </a:solidFill>
                  <a:latin typeface="Museo Sans Rounded 300"/>
                  <a:cs typeface="Museo Sans Rounded 300"/>
                </a:rPr>
                <a:t>20ms</a:t>
              </a:r>
              <a:endParaRPr lang="en-US" sz="1200" dirty="0">
                <a:solidFill>
                  <a:schemeClr val="bg1"/>
                </a:solidFill>
                <a:latin typeface="Museo Sans Rounded 300"/>
                <a:cs typeface="Museo Sans Rounded 300"/>
              </a:endParaRPr>
            </a:p>
          </p:txBody>
        </p:sp>
      </p:grpSp>
      <p:cxnSp>
        <p:nvCxnSpPr>
          <p:cNvPr id="79" name="Straight Connector 78"/>
          <p:cNvCxnSpPr/>
          <p:nvPr/>
        </p:nvCxnSpPr>
        <p:spPr>
          <a:xfrm>
            <a:off x="7489752" y="1838276"/>
            <a:ext cx="0" cy="2219857"/>
          </a:xfrm>
          <a:prstGeom prst="line">
            <a:avLst/>
          </a:prstGeom>
          <a:ln w="952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4" name="Group 93"/>
          <p:cNvGrpSpPr/>
          <p:nvPr/>
        </p:nvGrpSpPr>
        <p:grpSpPr>
          <a:xfrm>
            <a:off x="4777541" y="1581427"/>
            <a:ext cx="1836997" cy="2212873"/>
            <a:chOff x="5214261" y="1516092"/>
            <a:chExt cx="1836997" cy="2212873"/>
          </a:xfrm>
        </p:grpSpPr>
        <p:cxnSp>
          <p:nvCxnSpPr>
            <p:cNvPr id="89" name="Straight Connector 88"/>
            <p:cNvCxnSpPr/>
            <p:nvPr/>
          </p:nvCxnSpPr>
          <p:spPr>
            <a:xfrm flipH="1">
              <a:off x="5214261" y="1516092"/>
              <a:ext cx="1836997" cy="1198814"/>
            </a:xfrm>
            <a:prstGeom prst="line">
              <a:avLst/>
            </a:prstGeom>
            <a:ln w="9525" cmpd="sng">
              <a:solidFill>
                <a:schemeClr val="bg1">
                  <a:lumMod val="75000"/>
                </a:schemeClr>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flipV="1">
              <a:off x="5214261" y="2718438"/>
              <a:ext cx="1810473" cy="5525"/>
            </a:xfrm>
            <a:prstGeom prst="line">
              <a:avLst/>
            </a:prstGeom>
            <a:ln w="9525" cmpd="sng">
              <a:solidFill>
                <a:schemeClr val="bg1">
                  <a:lumMod val="75000"/>
                </a:schemeClr>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flipV="1">
              <a:off x="5214261" y="2723963"/>
              <a:ext cx="1810473" cy="1005002"/>
            </a:xfrm>
            <a:prstGeom prst="line">
              <a:avLst/>
            </a:prstGeom>
            <a:ln w="9525" cmpd="sng">
              <a:solidFill>
                <a:schemeClr val="bg1">
                  <a:lumMod val="75000"/>
                </a:schemeClr>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890889" y="2329746"/>
            <a:ext cx="881530" cy="881530"/>
            <a:chOff x="2288780" y="75600"/>
            <a:chExt cx="881530" cy="881530"/>
          </a:xfrm>
        </p:grpSpPr>
        <p:sp>
          <p:nvSpPr>
            <p:cNvPr id="38" name="Oval 37"/>
            <p:cNvSpPr/>
            <p:nvPr/>
          </p:nvSpPr>
          <p:spPr>
            <a:xfrm>
              <a:off x="2288780" y="75600"/>
              <a:ext cx="881530" cy="88153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314271" y="211986"/>
              <a:ext cx="840936" cy="646331"/>
            </a:xfrm>
            <a:prstGeom prst="rect">
              <a:avLst/>
            </a:prstGeom>
            <a:noFill/>
          </p:spPr>
          <p:txBody>
            <a:bodyPr wrap="square" rtlCol="0">
              <a:spAutoFit/>
            </a:bodyPr>
            <a:lstStyle/>
            <a:p>
              <a:pPr algn="ctr"/>
              <a:r>
                <a:rPr lang="en-US" sz="1200" dirty="0" smtClean="0">
                  <a:latin typeface="Museo Sans Rounded 300"/>
                  <a:cs typeface="Museo Sans Rounded 300"/>
                </a:rPr>
                <a:t>Alerting Authority</a:t>
              </a:r>
            </a:p>
            <a:p>
              <a:pPr algn="ctr"/>
              <a:r>
                <a:rPr lang="en-US" sz="1200" dirty="0" smtClean="0">
                  <a:latin typeface="Museo Sans Rounded 300"/>
                  <a:cs typeface="Museo Sans Rounded 300"/>
                </a:rPr>
                <a:t>Sensor</a:t>
              </a:r>
              <a:endParaRPr lang="en-US" sz="1200" dirty="0">
                <a:latin typeface="Museo Sans Rounded 300"/>
                <a:cs typeface="Museo Sans Rounded 300"/>
              </a:endParaRPr>
            </a:p>
          </p:txBody>
        </p:sp>
      </p:grpSp>
      <p:cxnSp>
        <p:nvCxnSpPr>
          <p:cNvPr id="43" name="Straight Connector 42"/>
          <p:cNvCxnSpPr/>
          <p:nvPr/>
        </p:nvCxnSpPr>
        <p:spPr>
          <a:xfrm flipH="1">
            <a:off x="1772419" y="2780153"/>
            <a:ext cx="1951442" cy="9144"/>
          </a:xfrm>
          <a:prstGeom prst="line">
            <a:avLst/>
          </a:prstGeom>
          <a:ln w="9525" cmpd="sng">
            <a:solidFill>
              <a:schemeClr val="bg1">
                <a:lumMod val="75000"/>
              </a:schemeClr>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2015499" y="2580505"/>
            <a:ext cx="1441322"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CAP Push 20-40ms</a:t>
            </a:r>
            <a:endParaRPr lang="en-US" sz="1100" dirty="0">
              <a:solidFill>
                <a:schemeClr val="bg1"/>
              </a:solidFill>
              <a:latin typeface="Museo Sans Rounded 300"/>
              <a:cs typeface="Museo Sans Rounded 300"/>
            </a:endParaRPr>
          </a:p>
        </p:txBody>
      </p:sp>
      <p:sp>
        <p:nvSpPr>
          <p:cNvPr id="64" name="Rectangle 63"/>
          <p:cNvSpPr/>
          <p:nvPr/>
        </p:nvSpPr>
        <p:spPr>
          <a:xfrm rot="19625578">
            <a:off x="5034375" y="2010038"/>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Push 20-40ms</a:t>
            </a:r>
            <a:endParaRPr lang="en-US" sz="1100" dirty="0">
              <a:solidFill>
                <a:schemeClr val="bg1"/>
              </a:solidFill>
              <a:latin typeface="Museo Sans Rounded 300"/>
              <a:cs typeface="Museo Sans Rounded 300"/>
            </a:endParaRPr>
          </a:p>
        </p:txBody>
      </p:sp>
      <p:sp>
        <p:nvSpPr>
          <p:cNvPr id="65" name="Rectangle 64"/>
          <p:cNvSpPr/>
          <p:nvPr/>
        </p:nvSpPr>
        <p:spPr>
          <a:xfrm rot="1802758">
            <a:off x="5275635" y="3160993"/>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Push 20-40ms</a:t>
            </a:r>
            <a:endParaRPr lang="en-US" sz="1100" dirty="0">
              <a:solidFill>
                <a:schemeClr val="bg1"/>
              </a:solidFill>
              <a:latin typeface="Museo Sans Rounded 300"/>
              <a:cs typeface="Museo Sans Rounded 300"/>
            </a:endParaRPr>
          </a:p>
        </p:txBody>
      </p:sp>
      <p:sp>
        <p:nvSpPr>
          <p:cNvPr id="66" name="Rectangle 65"/>
          <p:cNvSpPr/>
          <p:nvPr/>
        </p:nvSpPr>
        <p:spPr>
          <a:xfrm>
            <a:off x="5264146" y="2588747"/>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Push 20-40ms</a:t>
            </a:r>
            <a:endParaRPr lang="en-US" sz="1100" dirty="0">
              <a:solidFill>
                <a:schemeClr val="bg1"/>
              </a:solidFill>
              <a:latin typeface="Museo Sans Rounded 300"/>
              <a:cs typeface="Museo Sans Rounded 300"/>
            </a:endParaRPr>
          </a:p>
        </p:txBody>
      </p:sp>
      <p:sp>
        <p:nvSpPr>
          <p:cNvPr id="67" name="Rectangle 66"/>
          <p:cNvSpPr/>
          <p:nvPr/>
        </p:nvSpPr>
        <p:spPr>
          <a:xfrm>
            <a:off x="5274241" y="2744903"/>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Earthquake</a:t>
            </a:r>
            <a:endParaRPr lang="en-US" sz="1100" dirty="0">
              <a:solidFill>
                <a:schemeClr val="bg1"/>
              </a:solidFill>
              <a:latin typeface="Museo Sans Rounded 300"/>
              <a:cs typeface="Museo Sans Rounded 300"/>
            </a:endParaRPr>
          </a:p>
        </p:txBody>
      </p:sp>
      <p:sp>
        <p:nvSpPr>
          <p:cNvPr id="68" name="Rectangle 67"/>
          <p:cNvSpPr/>
          <p:nvPr/>
        </p:nvSpPr>
        <p:spPr>
          <a:xfrm rot="1768744">
            <a:off x="5198532" y="3294659"/>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Earthquake</a:t>
            </a:r>
            <a:endParaRPr lang="en-US" sz="1100" dirty="0">
              <a:solidFill>
                <a:schemeClr val="bg1"/>
              </a:solidFill>
              <a:latin typeface="Museo Sans Rounded 300"/>
              <a:cs typeface="Museo Sans Rounded 300"/>
            </a:endParaRPr>
          </a:p>
        </p:txBody>
      </p:sp>
      <p:sp>
        <p:nvSpPr>
          <p:cNvPr id="69" name="Rectangle 68"/>
          <p:cNvSpPr/>
          <p:nvPr/>
        </p:nvSpPr>
        <p:spPr>
          <a:xfrm rot="19584384">
            <a:off x="5130706" y="2137373"/>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Earthquake</a:t>
            </a:r>
            <a:endParaRPr lang="en-US" sz="1100" dirty="0">
              <a:solidFill>
                <a:schemeClr val="bg1"/>
              </a:solidFill>
              <a:latin typeface="Museo Sans Rounded 300"/>
              <a:cs typeface="Museo Sans Rounded 300"/>
            </a:endParaRPr>
          </a:p>
        </p:txBody>
      </p:sp>
      <p:cxnSp>
        <p:nvCxnSpPr>
          <p:cNvPr id="11" name="Straight Arrow Connector 10"/>
          <p:cNvCxnSpPr/>
          <p:nvPr/>
        </p:nvCxnSpPr>
        <p:spPr>
          <a:xfrm flipV="1">
            <a:off x="1872285" y="4508454"/>
            <a:ext cx="4742253" cy="102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1872286" y="4508454"/>
            <a:ext cx="4715728"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Secret key </a:t>
            </a:r>
            <a:r>
              <a:rPr lang="en-US" sz="1100" dirty="0">
                <a:solidFill>
                  <a:schemeClr val="bg1"/>
                </a:solidFill>
                <a:latin typeface="Museo Sans Rounded 300"/>
                <a:cs typeface="Museo Sans Rounded 300"/>
              </a:rPr>
              <a:t>e</a:t>
            </a:r>
            <a:r>
              <a:rPr lang="en-US" sz="1100" dirty="0" smtClean="0">
                <a:solidFill>
                  <a:schemeClr val="bg1"/>
                </a:solidFill>
                <a:latin typeface="Museo Sans Rounded 300"/>
                <a:cs typeface="Museo Sans Rounded 300"/>
              </a:rPr>
              <a:t>nabled, with processing time of &lt;100ms</a:t>
            </a:r>
            <a:endParaRPr lang="en-US" sz="1100" dirty="0">
              <a:solidFill>
                <a:schemeClr val="bg1"/>
              </a:solidFill>
              <a:latin typeface="Museo Sans Rounded 300"/>
              <a:cs typeface="Museo Sans Rounded 300"/>
            </a:endParaRPr>
          </a:p>
        </p:txBody>
      </p:sp>
      <p:sp>
        <p:nvSpPr>
          <p:cNvPr id="72" name="Rectangle 71"/>
          <p:cNvSpPr/>
          <p:nvPr/>
        </p:nvSpPr>
        <p:spPr>
          <a:xfrm>
            <a:off x="2015981" y="2748133"/>
            <a:ext cx="1430325"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FIA Receives Alert</a:t>
            </a:r>
            <a:endParaRPr lang="en-US" sz="1100" dirty="0">
              <a:solidFill>
                <a:schemeClr val="bg1"/>
              </a:solidFill>
              <a:latin typeface="Museo Sans Rounded 300"/>
              <a:cs typeface="Museo Sans Rounded 30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5412" y="3410005"/>
            <a:ext cx="1659194" cy="959000"/>
          </a:xfrm>
          <a:prstGeom prst="rect">
            <a:avLst/>
          </a:prstGeom>
          <a:effectLst>
            <a:softEdge rad="63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7237" y="2566987"/>
            <a:ext cx="9525" cy="95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5412" y="2260160"/>
            <a:ext cx="1670033" cy="938002"/>
          </a:xfrm>
          <a:prstGeom prst="rect">
            <a:avLst/>
          </a:prstGeom>
          <a:effectLst>
            <a:softEdge rad="63500"/>
          </a:effec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5412" y="908117"/>
            <a:ext cx="1659194" cy="1148437"/>
          </a:xfrm>
          <a:prstGeom prst="rect">
            <a:avLst/>
          </a:prstGeom>
          <a:effectLst>
            <a:softEdge rad="63500"/>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201" y="3571027"/>
            <a:ext cx="1325780" cy="398770"/>
          </a:xfrm>
          <a:prstGeom prst="rect">
            <a:avLst/>
          </a:prstGeom>
        </p:spPr>
      </p:pic>
      <p:sp>
        <p:nvSpPr>
          <p:cNvPr id="12" name="Right Arrow 11"/>
          <p:cNvSpPr/>
          <p:nvPr/>
        </p:nvSpPr>
        <p:spPr>
          <a:xfrm rot="16200000">
            <a:off x="1086821" y="3171167"/>
            <a:ext cx="489667" cy="4212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95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1000"/>
                                        <p:tgtEl>
                                          <p:spTgt spid="70"/>
                                        </p:tgtEl>
                                      </p:cBhvr>
                                    </p:animEffect>
                                    <p:anim calcmode="lin" valueType="num">
                                      <p:cBhvr>
                                        <p:cTn id="22" dur="1000" fill="hold"/>
                                        <p:tgtEl>
                                          <p:spTgt spid="70"/>
                                        </p:tgtEl>
                                        <p:attrNameLst>
                                          <p:attrName>ppt_x</p:attrName>
                                        </p:attrNameLst>
                                      </p:cBhvr>
                                      <p:tavLst>
                                        <p:tav tm="0">
                                          <p:val>
                                            <p:strVal val="#ppt_x"/>
                                          </p:val>
                                        </p:tav>
                                        <p:tav tm="100000">
                                          <p:val>
                                            <p:strVal val="#ppt_x"/>
                                          </p:val>
                                        </p:tav>
                                      </p:tavLst>
                                    </p:anim>
                                    <p:anim calcmode="lin" valueType="num">
                                      <p:cBhvr>
                                        <p:cTn id="23" dur="1000" fill="hold"/>
                                        <p:tgtEl>
                                          <p:spTgt spid="70"/>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1"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0" presetClass="entr" presetSubtype="0" fill="hold" nodeType="withEffect">
                                  <p:stCondLst>
                                    <p:cond delay="150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2000"/>
                                        <p:tgtEl>
                                          <p:spTgt spid="43"/>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2000"/>
                                        <p:tgtEl>
                                          <p:spTgt spid="60"/>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2000"/>
                                        <p:tgtEl>
                                          <p:spTgt spid="72"/>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fade">
                                      <p:cBhvr>
                                        <p:cTn id="39" dur="2000"/>
                                        <p:tgtEl>
                                          <p:spTgt spid="95"/>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2000"/>
                                        <p:tgtEl>
                                          <p:spTgt spid="64"/>
                                        </p:tgtEl>
                                      </p:cBhvr>
                                    </p:animEffect>
                                  </p:childTnLst>
                                </p:cTn>
                              </p:par>
                              <p:par>
                                <p:cTn id="44" presetID="10" presetClass="entr" presetSubtype="0" fill="hold"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2000"/>
                                        <p:tgtEl>
                                          <p:spTgt spid="9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2000"/>
                                        <p:tgtEl>
                                          <p:spTgt spid="6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2000"/>
                                        <p:tgtEl>
                                          <p:spTgt spid="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2000"/>
                                        <p:tgtEl>
                                          <p:spTgt spid="6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2000"/>
                                        <p:tgtEl>
                                          <p:spTgt spid="6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2000"/>
                                        <p:tgtEl>
                                          <p:spTgt spid="68"/>
                                        </p:tgtEl>
                                      </p:cBhvr>
                                    </p:animEffect>
                                  </p:childTnLst>
                                </p:cTn>
                              </p:par>
                            </p:childTnLst>
                          </p:cTn>
                        </p:par>
                        <p:par>
                          <p:cTn id="62" fill="hold">
                            <p:stCondLst>
                              <p:cond delay="9000"/>
                            </p:stCondLst>
                            <p:childTnLst>
                              <p:par>
                                <p:cTn id="63" presetID="10"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3000"/>
                                        <p:tgtEl>
                                          <p:spTgt spid="3"/>
                                        </p:tgtEl>
                                      </p:cBhvr>
                                    </p:animEffect>
                                  </p:childTnLst>
                                </p:cTn>
                              </p:par>
                            </p:childTnLst>
                          </p:cTn>
                        </p:par>
                        <p:par>
                          <p:cTn id="66" fill="hold">
                            <p:stCondLst>
                              <p:cond delay="12000"/>
                            </p:stCondLst>
                            <p:childTnLst>
                              <p:par>
                                <p:cTn id="67" presetID="10" presetClass="entr" presetSubtype="0" fill="hold" nodeType="afterEffect">
                                  <p:stCondLst>
                                    <p:cond delay="40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3000"/>
                                        <p:tgtEl>
                                          <p:spTgt spid="8"/>
                                        </p:tgtEl>
                                      </p:cBhvr>
                                    </p:animEffect>
                                  </p:childTnLst>
                                </p:cTn>
                              </p:par>
                            </p:childTnLst>
                          </p:cTn>
                        </p:par>
                        <p:par>
                          <p:cTn id="70" fill="hold">
                            <p:stCondLst>
                              <p:cond delay="15400"/>
                            </p:stCondLst>
                            <p:childTnLst>
                              <p:par>
                                <p:cTn id="71" presetID="10" presetClass="entr" presetSubtype="0" fill="hold" nodeType="afterEffect">
                                  <p:stCondLst>
                                    <p:cond delay="140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3000"/>
                                        <p:tgtEl>
                                          <p:spTgt spid="4"/>
                                        </p:tgtEl>
                                      </p:cBhvr>
                                    </p:animEffect>
                                  </p:childTnLst>
                                </p:cTn>
                              </p:par>
                            </p:childTnLst>
                          </p:cTn>
                        </p:par>
                        <p:par>
                          <p:cTn id="74" fill="hold">
                            <p:stCondLst>
                              <p:cond delay="19800"/>
                            </p:stCondLst>
                            <p:childTnLst>
                              <p:par>
                                <p:cTn id="75" presetID="10" presetClass="entr" presetSubtype="0"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0" grpId="0"/>
      <p:bldP spid="64" grpId="0"/>
      <p:bldP spid="65" grpId="0"/>
      <p:bldP spid="66" grpId="0"/>
      <p:bldP spid="67" grpId="0"/>
      <p:bldP spid="68" grpId="0"/>
      <p:bldP spid="69" grpId="0"/>
      <p:bldP spid="70" grpId="0"/>
      <p:bldP spid="72"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01948804Large.psd"/>
          <p:cNvPicPr>
            <a:picLocks noChangeAspect="1"/>
          </p:cNvPicPr>
          <p:nvPr/>
        </p:nvPicPr>
        <p:blipFill rotWithShape="1">
          <a:blip r:embed="rId3" cstate="print">
            <a:extLst>
              <a:ext uri="{28A0092B-C50C-407E-A947-70E740481C1C}">
                <a14:useLocalDpi xmlns:a14="http://schemas.microsoft.com/office/drawing/2010/main"/>
              </a:ext>
            </a:extLst>
          </a:blip>
          <a:srcRect t="-22427"/>
          <a:stretch/>
        </p:blipFill>
        <p:spPr>
          <a:xfrm>
            <a:off x="0" y="-1153492"/>
            <a:ext cx="9144000" cy="6296991"/>
          </a:xfrm>
          <a:prstGeom prst="rect">
            <a:avLst/>
          </a:prstGeom>
        </p:spPr>
      </p:pic>
      <p:sp>
        <p:nvSpPr>
          <p:cNvPr id="9" name="TextBox 8"/>
          <p:cNvSpPr txBox="1"/>
          <p:nvPr/>
        </p:nvSpPr>
        <p:spPr>
          <a:xfrm>
            <a:off x="1618681" y="303702"/>
            <a:ext cx="5906635" cy="646331"/>
          </a:xfrm>
          <a:prstGeom prst="rect">
            <a:avLst/>
          </a:prstGeom>
          <a:noFill/>
        </p:spPr>
        <p:txBody>
          <a:bodyPr wrap="square" rtlCol="0">
            <a:spAutoFit/>
          </a:bodyPr>
          <a:lstStyle/>
          <a:p>
            <a:pPr algn="ctr"/>
            <a:r>
              <a:rPr lang="en-US" sz="3600" spc="600" dirty="0" smtClean="0">
                <a:solidFill>
                  <a:srgbClr val="00CCCC"/>
                </a:solidFill>
                <a:latin typeface="Museo Sans Rounded 300"/>
                <a:cs typeface="Museo Sans Rounded 300"/>
              </a:rPr>
              <a:t>FIA </a:t>
            </a:r>
            <a:r>
              <a:rPr lang="en-US" sz="3600" spc="600" dirty="0" smtClean="0">
                <a:solidFill>
                  <a:srgbClr val="00CCCC"/>
                </a:solidFill>
                <a:latin typeface="Museo Sans Rounded 300"/>
                <a:cs typeface="Museo Sans Rounded 300"/>
              </a:rPr>
              <a:t>Alert </a:t>
            </a:r>
            <a:r>
              <a:rPr lang="en-US" sz="3600" spc="600" dirty="0" smtClean="0">
                <a:solidFill>
                  <a:srgbClr val="00CCCC"/>
                </a:solidFill>
                <a:latin typeface="Museo Sans Rounded 300"/>
                <a:cs typeface="Museo Sans Rounded 300"/>
              </a:rPr>
              <a:t>Hub</a:t>
            </a:r>
            <a:endParaRPr lang="en-US" sz="3600" spc="600" dirty="0">
              <a:solidFill>
                <a:srgbClr val="00CCCC"/>
              </a:solidFill>
              <a:latin typeface="Museo Sans Rounded 300"/>
              <a:cs typeface="Museo Sans Rounded 300"/>
            </a:endParaRPr>
          </a:p>
        </p:txBody>
      </p:sp>
      <p:pic>
        <p:nvPicPr>
          <p:cNvPr id="3" name="Picture 2"/>
          <p:cNvPicPr>
            <a:picLocks noChangeAspect="1"/>
          </p:cNvPicPr>
          <p:nvPr/>
        </p:nvPicPr>
        <p:blipFill>
          <a:blip r:embed="rId4"/>
          <a:stretch>
            <a:fillRect/>
          </a:stretch>
        </p:blipFill>
        <p:spPr>
          <a:xfrm>
            <a:off x="373355" y="997219"/>
            <a:ext cx="3949563" cy="2100191"/>
          </a:xfrm>
          <a:prstGeom prst="rect">
            <a:avLst/>
          </a:prstGeom>
        </p:spPr>
      </p:pic>
      <p:pic>
        <p:nvPicPr>
          <p:cNvPr id="4" name="Picture 3"/>
          <p:cNvPicPr>
            <a:picLocks noChangeAspect="1"/>
          </p:cNvPicPr>
          <p:nvPr/>
        </p:nvPicPr>
        <p:blipFill>
          <a:blip r:embed="rId5"/>
          <a:stretch>
            <a:fillRect/>
          </a:stretch>
        </p:blipFill>
        <p:spPr>
          <a:xfrm>
            <a:off x="2239053" y="2088357"/>
            <a:ext cx="3978865" cy="2156732"/>
          </a:xfrm>
          <a:prstGeom prst="rect">
            <a:avLst/>
          </a:prstGeom>
        </p:spPr>
      </p:pic>
      <p:pic>
        <p:nvPicPr>
          <p:cNvPr id="7" name="Picture 6"/>
          <p:cNvPicPr>
            <a:picLocks noChangeAspect="1"/>
          </p:cNvPicPr>
          <p:nvPr/>
        </p:nvPicPr>
        <p:blipFill>
          <a:blip r:embed="rId6"/>
          <a:stretch>
            <a:fillRect/>
          </a:stretch>
        </p:blipFill>
        <p:spPr>
          <a:xfrm>
            <a:off x="4309918" y="2602004"/>
            <a:ext cx="4389120" cy="2376360"/>
          </a:xfrm>
          <a:prstGeom prst="rect">
            <a:avLst/>
          </a:prstGeom>
        </p:spPr>
      </p:pic>
    </p:spTree>
    <p:extLst>
      <p:ext uri="{BB962C8B-B14F-4D97-AF65-F5344CB8AC3E}">
        <p14:creationId xmlns:p14="http://schemas.microsoft.com/office/powerpoint/2010/main" val="1682740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ppt_x</p:attrName>
                                        </p:attrNameLst>
                                      </p:cBhvr>
                                      <p:tavLst>
                                        <p:tav tm="0">
                                          <p:val>
                                            <p:strVal val="#ppt_x-#ppt_w*1.125000"/>
                                          </p:val>
                                        </p:tav>
                                        <p:tav tm="100000">
                                          <p:val>
                                            <p:strVal val="#ppt_x"/>
                                          </p:val>
                                        </p:tav>
                                      </p:tavLst>
                                    </p:anim>
                                    <p:animEffect transition="in" filter="wipe(right)">
                                      <p:cBhvr>
                                        <p:cTn id="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A_Backgrounds-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extBox 6"/>
          <p:cNvSpPr txBox="1"/>
          <p:nvPr/>
        </p:nvSpPr>
        <p:spPr>
          <a:xfrm>
            <a:off x="1283730" y="280697"/>
            <a:ext cx="6576540" cy="584775"/>
          </a:xfrm>
          <a:prstGeom prst="rect">
            <a:avLst/>
          </a:prstGeom>
          <a:noFill/>
        </p:spPr>
        <p:txBody>
          <a:bodyPr wrap="square" rtlCol="0">
            <a:spAutoFit/>
          </a:bodyPr>
          <a:lstStyle/>
          <a:p>
            <a:pPr algn="ctr"/>
            <a:r>
              <a:rPr lang="en-US" sz="3200" dirty="0" smtClean="0">
                <a:solidFill>
                  <a:schemeClr val="bg1"/>
                </a:solidFill>
                <a:latin typeface="Museo Sans Rounded 300"/>
                <a:cs typeface="Museo Sans Rounded 300"/>
              </a:rPr>
              <a:t>FIA Global Alert Hub Summary</a:t>
            </a:r>
            <a:endParaRPr lang="en-US" sz="3200" dirty="0">
              <a:solidFill>
                <a:schemeClr val="bg1"/>
              </a:solidFill>
              <a:latin typeface="Museo Sans Rounded 300"/>
              <a:cs typeface="Museo Sans Rounded 300"/>
            </a:endParaRPr>
          </a:p>
        </p:txBody>
      </p:sp>
      <p:sp>
        <p:nvSpPr>
          <p:cNvPr id="5" name="TextBox 4"/>
          <p:cNvSpPr txBox="1"/>
          <p:nvPr/>
        </p:nvSpPr>
        <p:spPr>
          <a:xfrm>
            <a:off x="112426" y="1181994"/>
            <a:ext cx="8851692" cy="409342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Museo Sans Rounded 300"/>
                <a:cs typeface="Museo Sans Rounded 300"/>
              </a:rPr>
              <a:t>Centralize Authoritative alerts in one location;</a:t>
            </a:r>
          </a:p>
          <a:p>
            <a:pPr marL="742950" lvl="1" indent="-285750">
              <a:buFont typeface="Arial" panose="020B0604020202020204" pitchFamily="34" charset="0"/>
              <a:buChar char="•"/>
            </a:pPr>
            <a:r>
              <a:rPr lang="en-US" sz="1600" dirty="0" smtClean="0">
                <a:latin typeface="Museo Sans Rounded 300"/>
                <a:cs typeface="Museo Sans Rounded 300"/>
              </a:rPr>
              <a:t>Service does not replace any existing alerting systems/technologies;</a:t>
            </a:r>
          </a:p>
          <a:p>
            <a:pPr marL="742950" lvl="1" indent="-285750">
              <a:buFont typeface="Arial" panose="020B0604020202020204" pitchFamily="34" charset="0"/>
              <a:buChar char="•"/>
            </a:pPr>
            <a:r>
              <a:rPr lang="en-US" sz="1600" dirty="0">
                <a:latin typeface="Museo Sans Rounded 300"/>
                <a:cs typeface="Museo Sans Rounded 300"/>
              </a:rPr>
              <a:t>P</a:t>
            </a:r>
            <a:r>
              <a:rPr lang="en-US" sz="1600" dirty="0" smtClean="0">
                <a:latin typeface="Museo Sans Rounded 300"/>
                <a:cs typeface="Museo Sans Rounded 300"/>
              </a:rPr>
              <a:t>rovides an opportunity for local ideas and community solutions;</a:t>
            </a:r>
          </a:p>
          <a:p>
            <a:pPr marL="285750" indent="-285750">
              <a:buFont typeface="Arial" panose="020B0604020202020204" pitchFamily="34" charset="0"/>
              <a:buChar char="•"/>
            </a:pPr>
            <a:r>
              <a:rPr lang="en-US" sz="1600" dirty="0" smtClean="0">
                <a:latin typeface="Museo Sans Rounded 300"/>
                <a:cs typeface="Museo Sans Rounded 300"/>
              </a:rPr>
              <a:t>Creates a public resource;</a:t>
            </a:r>
          </a:p>
          <a:p>
            <a:pPr marL="742950" lvl="1" indent="-285750">
              <a:buFont typeface="Arial" panose="020B0604020202020204" pitchFamily="34" charset="0"/>
              <a:buChar char="•"/>
            </a:pPr>
            <a:r>
              <a:rPr lang="en-US" sz="1600" dirty="0" smtClean="0">
                <a:latin typeface="Museo Sans Rounded 300"/>
                <a:cs typeface="Museo Sans Rounded 300"/>
              </a:rPr>
              <a:t>Access is easy, free, and open to innovators;</a:t>
            </a:r>
          </a:p>
          <a:p>
            <a:pPr marL="742950" lvl="1" indent="-285750">
              <a:buFont typeface="Arial" panose="020B0604020202020204" pitchFamily="34" charset="0"/>
              <a:buChar char="•"/>
            </a:pPr>
            <a:r>
              <a:rPr lang="en-US" sz="1600" dirty="0" smtClean="0">
                <a:latin typeface="Museo Sans Rounded 300"/>
                <a:cs typeface="Museo Sans Rounded 300"/>
              </a:rPr>
              <a:t>Data is in real time, reliable (CAP is validated), and secure (https);</a:t>
            </a:r>
          </a:p>
          <a:p>
            <a:pPr marL="742950" lvl="1" indent="-285750">
              <a:buFont typeface="Arial" panose="020B0604020202020204" pitchFamily="34" charset="0"/>
              <a:buChar char="•"/>
            </a:pPr>
            <a:r>
              <a:rPr lang="en-US" sz="1600" dirty="0" smtClean="0">
                <a:latin typeface="Museo Sans Rounded 300"/>
                <a:cs typeface="Museo Sans Rounded 300"/>
              </a:rPr>
              <a:t>Filters create customized feeds;</a:t>
            </a:r>
          </a:p>
          <a:p>
            <a:pPr marL="1200150" lvl="2" indent="-285750">
              <a:buFont typeface="Arial" panose="020B0604020202020204" pitchFamily="34" charset="0"/>
              <a:buChar char="•"/>
            </a:pPr>
            <a:r>
              <a:rPr lang="en-US" sz="1600" dirty="0" smtClean="0">
                <a:latin typeface="Museo Sans Rounded 300"/>
                <a:cs typeface="Museo Sans Rounded 300"/>
              </a:rPr>
              <a:t>Filter by Severity;</a:t>
            </a:r>
          </a:p>
          <a:p>
            <a:pPr marL="1200150" lvl="2" indent="-285750">
              <a:buFont typeface="Arial" panose="020B0604020202020204" pitchFamily="34" charset="0"/>
              <a:buChar char="•"/>
            </a:pPr>
            <a:r>
              <a:rPr lang="en-US" sz="1600" dirty="0" smtClean="0">
                <a:latin typeface="Museo Sans Rounded 300"/>
                <a:cs typeface="Museo Sans Rounded 300"/>
              </a:rPr>
              <a:t>Filter by Authority;</a:t>
            </a:r>
          </a:p>
          <a:p>
            <a:pPr marL="1200150" lvl="2" indent="-285750">
              <a:buFont typeface="Arial" panose="020B0604020202020204" pitchFamily="34" charset="0"/>
              <a:buChar char="•"/>
            </a:pPr>
            <a:r>
              <a:rPr lang="en-US" sz="1600" dirty="0" smtClean="0">
                <a:latin typeface="Museo Sans Rounded 300"/>
                <a:cs typeface="Museo Sans Rounded 300"/>
              </a:rPr>
              <a:t>Filter by Language;</a:t>
            </a:r>
          </a:p>
          <a:p>
            <a:pPr marL="742950" lvl="1" indent="-285750">
              <a:buFont typeface="Arial" panose="020B0604020202020204" pitchFamily="34" charset="0"/>
              <a:buChar char="•"/>
            </a:pPr>
            <a:r>
              <a:rPr lang="en-US" sz="1600" dirty="0" smtClean="0">
                <a:latin typeface="Museo Sans Rounded 300"/>
                <a:cs typeface="Museo Sans Rounded 300"/>
              </a:rPr>
              <a:t>Capacity to add local, regional, state/provinces, federal, global alerts;</a:t>
            </a:r>
          </a:p>
          <a:p>
            <a:pPr marL="742950" lvl="1" indent="-285750">
              <a:buFont typeface="Arial" panose="020B0604020202020204" pitchFamily="34" charset="0"/>
              <a:buChar char="•"/>
            </a:pPr>
            <a:r>
              <a:rPr lang="en-US" sz="1600" dirty="0" smtClean="0">
                <a:latin typeface="Museo Sans Rounded 300"/>
                <a:cs typeface="Museo Sans Rounded 300"/>
              </a:rPr>
              <a:t>Increase innovation for products (</a:t>
            </a:r>
            <a:r>
              <a:rPr lang="en-US" sz="1600" dirty="0" err="1" smtClean="0">
                <a:latin typeface="Museo Sans Rounded 300"/>
                <a:cs typeface="Museo Sans Rounded 300"/>
              </a:rPr>
              <a:t>IoT</a:t>
            </a:r>
            <a:r>
              <a:rPr lang="en-US" sz="1600" dirty="0" smtClean="0">
                <a:latin typeface="Museo Sans Rounded 300"/>
                <a:cs typeface="Museo Sans Rounded 300"/>
              </a:rPr>
              <a:t>, alerting tools, etc.);</a:t>
            </a:r>
          </a:p>
          <a:p>
            <a:pPr marL="742950" lvl="1" indent="-285750">
              <a:buFont typeface="Arial" panose="020B0604020202020204" pitchFamily="34" charset="0"/>
              <a:buChar char="•"/>
            </a:pPr>
            <a:r>
              <a:rPr lang="en-US" sz="1600" dirty="0" smtClean="0">
                <a:latin typeface="Museo Sans Rounded 300"/>
                <a:cs typeface="Museo Sans Rounded 300"/>
              </a:rPr>
              <a:t>Innovations may spread to all people, with equal access through the Hub; and</a:t>
            </a:r>
          </a:p>
          <a:p>
            <a:pPr marL="742950" lvl="1" indent="-285750">
              <a:buFont typeface="Arial" panose="020B0604020202020204" pitchFamily="34" charset="0"/>
              <a:buChar char="•"/>
            </a:pPr>
            <a:r>
              <a:rPr lang="en-US" sz="1600" dirty="0" smtClean="0">
                <a:latin typeface="Museo Sans Rounded 300"/>
                <a:cs typeface="Museo Sans Rounded 300"/>
              </a:rPr>
              <a:t>Saves all historical CAP alerts in </a:t>
            </a:r>
            <a:r>
              <a:rPr lang="en-US" sz="1600" dirty="0" err="1" smtClean="0">
                <a:latin typeface="Museo Sans Rounded 300"/>
                <a:cs typeface="Museo Sans Rounded 300"/>
              </a:rPr>
              <a:t>Redis</a:t>
            </a:r>
            <a:r>
              <a:rPr lang="en-US" sz="1600" dirty="0" smtClean="0">
                <a:latin typeface="Museo Sans Rounded 300"/>
                <a:cs typeface="Museo Sans Rounded 300"/>
              </a:rPr>
              <a:t> for academic research.</a:t>
            </a:r>
          </a:p>
          <a:p>
            <a:pPr marL="1200150" lvl="2" indent="-285750">
              <a:buFont typeface="Arial" panose="020B0604020202020204" pitchFamily="34" charset="0"/>
              <a:buChar char="•"/>
            </a:pPr>
            <a:endParaRPr lang="en-US" dirty="0" smtClean="0">
              <a:solidFill>
                <a:schemeClr val="bg1"/>
              </a:solidFill>
              <a:latin typeface="Museo Sans Rounded 300"/>
              <a:cs typeface="Museo Sans Rounded 300"/>
            </a:endParaRPr>
          </a:p>
          <a:p>
            <a:pPr marL="742950" lvl="1" indent="-285750">
              <a:buFont typeface="Arial" panose="020B0604020202020204" pitchFamily="34" charset="0"/>
              <a:buChar char="•"/>
            </a:pPr>
            <a:endParaRPr lang="en-US" dirty="0">
              <a:solidFill>
                <a:schemeClr val="bg1"/>
              </a:solidFill>
              <a:latin typeface="Museo Sans Rounded 300"/>
              <a:cs typeface="Museo Sans Rounded 300"/>
            </a:endParaRPr>
          </a:p>
        </p:txBody>
      </p:sp>
      <p:cxnSp>
        <p:nvCxnSpPr>
          <p:cNvPr id="6" name="Straight Connector 5"/>
          <p:cNvCxnSpPr/>
          <p:nvPr/>
        </p:nvCxnSpPr>
        <p:spPr>
          <a:xfrm>
            <a:off x="4140298" y="1057824"/>
            <a:ext cx="720811" cy="0"/>
          </a:xfrm>
          <a:prstGeom prst="line">
            <a:avLst/>
          </a:prstGeom>
          <a:ln w="63500">
            <a:solidFill>
              <a:srgbClr val="FF33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2047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3000"/>
                                        <p:tgtEl>
                                          <p:spTgt spid="5"/>
                                        </p:tgtEl>
                                      </p:cBhvr>
                                    </p:animEffect>
                                  </p:childTnLst>
                                </p:cTn>
                              </p:par>
                              <p:par>
                                <p:cTn id="11" presetID="16" presetClass="entr" presetSubtype="37"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A_Backgrounds-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cxnSp>
        <p:nvCxnSpPr>
          <p:cNvPr id="10" name="Straight Connector 9"/>
          <p:cNvCxnSpPr/>
          <p:nvPr/>
        </p:nvCxnSpPr>
        <p:spPr>
          <a:xfrm>
            <a:off x="4153243" y="1570131"/>
            <a:ext cx="720811" cy="0"/>
          </a:xfrm>
          <a:prstGeom prst="line">
            <a:avLst/>
          </a:prstGeom>
          <a:ln w="63500">
            <a:solidFill>
              <a:srgbClr val="FF3300"/>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http://internetalerts.org/img/partners/Conversa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 y="1318009"/>
            <a:ext cx="2427798" cy="14566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nternetalerts.org/img/partners/Appnexu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8255" y="1438800"/>
            <a:ext cx="22860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nternetalerts.org/img/partners/Quanta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566" y="3888095"/>
            <a:ext cx="2212975" cy="13277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nternetalerts.org/img/partners/tur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15" y="2188533"/>
            <a:ext cx="1675208" cy="111826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nternetalerts.org/img/partners/RocketFue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1866" y="2335780"/>
            <a:ext cx="1973391" cy="118403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nternetalerts.org/img/partners/ao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5706" y="2676253"/>
            <a:ext cx="1627813" cy="97668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nternetalerts.org/img/partners/xA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6851" y="3039210"/>
            <a:ext cx="1599013" cy="959408"/>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img.clubic.com/04906712-photo-criteo-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90206" y="3266027"/>
            <a:ext cx="1754049" cy="4490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nternetalerts.org/img/partners/NCMEC.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1046" y="3766144"/>
            <a:ext cx="1826010" cy="10956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internetalerts.org/img/partners/WeatherAle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9234" y="3811054"/>
            <a:ext cx="2167271" cy="13003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internetalerts.org/img/partners/Oasis.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04366" y="3904342"/>
            <a:ext cx="1966741" cy="11800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5"/>
          <a:stretch>
            <a:fillRect/>
          </a:stretch>
        </p:blipFill>
        <p:spPr>
          <a:xfrm>
            <a:off x="7530582" y="3821639"/>
            <a:ext cx="1263202" cy="1279192"/>
          </a:xfrm>
          <a:prstGeom prst="rect">
            <a:avLst/>
          </a:prstGeom>
        </p:spPr>
      </p:pic>
      <p:sp>
        <p:nvSpPr>
          <p:cNvPr id="23" name="TextBox 22"/>
          <p:cNvSpPr txBox="1"/>
          <p:nvPr/>
        </p:nvSpPr>
        <p:spPr>
          <a:xfrm>
            <a:off x="41989" y="115361"/>
            <a:ext cx="9144000" cy="1323439"/>
          </a:xfrm>
          <a:prstGeom prst="rect">
            <a:avLst/>
          </a:prstGeom>
          <a:noFill/>
        </p:spPr>
        <p:txBody>
          <a:bodyPr wrap="square" rtlCol="0">
            <a:spAutoFit/>
          </a:bodyPr>
          <a:lstStyle/>
          <a:p>
            <a:pPr algn="ctr"/>
            <a:r>
              <a:rPr lang="en-US" sz="4000" dirty="0" smtClean="0">
                <a:solidFill>
                  <a:schemeClr val="bg1"/>
                </a:solidFill>
                <a:latin typeface="Museo Sans Rounded 300"/>
                <a:cs typeface="Museo Sans Rounded 300"/>
              </a:rPr>
              <a:t>WHICH ORGANIZATIONS </a:t>
            </a:r>
            <a:br>
              <a:rPr lang="en-US" sz="4000" dirty="0" smtClean="0">
                <a:solidFill>
                  <a:schemeClr val="bg1"/>
                </a:solidFill>
                <a:latin typeface="Museo Sans Rounded 300"/>
                <a:cs typeface="Museo Sans Rounded 300"/>
              </a:rPr>
            </a:br>
            <a:r>
              <a:rPr lang="en-US" sz="4000" dirty="0" smtClean="0">
                <a:solidFill>
                  <a:schemeClr val="bg1"/>
                </a:solidFill>
                <a:latin typeface="Museo Sans Rounded 300"/>
                <a:cs typeface="Museo Sans Rounded 300"/>
              </a:rPr>
              <a:t>ARE CURRENTLY INVOLVED?  </a:t>
            </a:r>
            <a:endParaRPr lang="en-US" sz="4000" dirty="0">
              <a:solidFill>
                <a:schemeClr val="bg1"/>
              </a:solidFill>
              <a:latin typeface="Museo Sans Rounded 300"/>
              <a:cs typeface="Museo Sans Rounded 300"/>
            </a:endParaRPr>
          </a:p>
        </p:txBody>
      </p: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65892" y="1728245"/>
            <a:ext cx="2142880" cy="804650"/>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58645" y="3883929"/>
            <a:ext cx="592429" cy="172597"/>
          </a:xfrm>
          <a:prstGeom prst="rect">
            <a:avLst/>
          </a:prstGeom>
        </p:spPr>
      </p:pic>
      <p:pic>
        <p:nvPicPr>
          <p:cNvPr id="5" name="Picture 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88894" y="2284321"/>
            <a:ext cx="1653530" cy="992118"/>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4540" y="3323054"/>
            <a:ext cx="1911026" cy="734319"/>
          </a:xfrm>
          <a:prstGeom prst="rect">
            <a:avLst/>
          </a:prstGeom>
        </p:spPr>
      </p:pic>
    </p:spTree>
    <p:extLst>
      <p:ext uri="{BB962C8B-B14F-4D97-AF65-F5344CB8AC3E}">
        <p14:creationId xmlns:p14="http://schemas.microsoft.com/office/powerpoint/2010/main" val="194441628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par>
                          <p:cTn id="8" fill="hold">
                            <p:stCondLst>
                              <p:cond delay="2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4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1000"/>
                                        <p:tgtEl>
                                          <p:spTgt spid="2052"/>
                                        </p:tgtEl>
                                      </p:cBhvr>
                                    </p:animEffect>
                                  </p:childTnLst>
                                </p:cTn>
                              </p:par>
                            </p:childTnLst>
                          </p:cTn>
                        </p:par>
                        <p:par>
                          <p:cTn id="31" fill="hold">
                            <p:stCondLst>
                              <p:cond delay="6500"/>
                            </p:stCondLst>
                            <p:childTnLst>
                              <p:par>
                                <p:cTn id="32" presetID="10" presetClass="entr" presetSubtype="0" fill="hold" nodeType="afterEffect">
                                  <p:stCondLst>
                                    <p:cond delay="0"/>
                                  </p:stCondLst>
                                  <p:childTnLst>
                                    <p:set>
                                      <p:cBhvr>
                                        <p:cTn id="33" dur="1" fill="hold">
                                          <p:stCondLst>
                                            <p:cond delay="0"/>
                                          </p:stCondLst>
                                        </p:cTn>
                                        <p:tgtEl>
                                          <p:spTgt spid="2054"/>
                                        </p:tgtEl>
                                        <p:attrNameLst>
                                          <p:attrName>style.visibility</p:attrName>
                                        </p:attrNameLst>
                                      </p:cBhvr>
                                      <p:to>
                                        <p:strVal val="visible"/>
                                      </p:to>
                                    </p:set>
                                    <p:animEffect transition="in" filter="fade">
                                      <p:cBhvr>
                                        <p:cTn id="34" dur="1000"/>
                                        <p:tgtEl>
                                          <p:spTgt spid="2054"/>
                                        </p:tgtEl>
                                      </p:cBhvr>
                                    </p:animEffect>
                                  </p:childTnLst>
                                </p:cTn>
                              </p:par>
                            </p:childTnLst>
                          </p:cTn>
                        </p:par>
                        <p:par>
                          <p:cTn id="35" fill="hold">
                            <p:stCondLst>
                              <p:cond delay="7500"/>
                            </p:stCondLst>
                            <p:childTnLst>
                              <p:par>
                                <p:cTn id="36" presetID="10" presetClass="entr" presetSubtype="0" fill="hold" nodeType="afterEffect">
                                  <p:stCondLst>
                                    <p:cond delay="0"/>
                                  </p:stCondLst>
                                  <p:childTnLst>
                                    <p:set>
                                      <p:cBhvr>
                                        <p:cTn id="37" dur="1" fill="hold">
                                          <p:stCondLst>
                                            <p:cond delay="0"/>
                                          </p:stCondLst>
                                        </p:cTn>
                                        <p:tgtEl>
                                          <p:spTgt spid="2062"/>
                                        </p:tgtEl>
                                        <p:attrNameLst>
                                          <p:attrName>style.visibility</p:attrName>
                                        </p:attrNameLst>
                                      </p:cBhvr>
                                      <p:to>
                                        <p:strVal val="visible"/>
                                      </p:to>
                                    </p:set>
                                    <p:animEffect transition="in" filter="fade">
                                      <p:cBhvr>
                                        <p:cTn id="38" dur="1000"/>
                                        <p:tgtEl>
                                          <p:spTgt spid="2062"/>
                                        </p:tgtEl>
                                      </p:cBhvr>
                                    </p:animEffect>
                                  </p:childTnLst>
                                </p:cTn>
                              </p:par>
                            </p:childTnLst>
                          </p:cTn>
                        </p:par>
                        <p:par>
                          <p:cTn id="39" fill="hold">
                            <p:stCondLst>
                              <p:cond delay="8500"/>
                            </p:stCondLst>
                            <p:childTnLst>
                              <p:par>
                                <p:cTn id="40" presetID="10" presetClass="entr" presetSubtype="0" fill="hold" nodeType="afterEffect">
                                  <p:stCondLst>
                                    <p:cond delay="0"/>
                                  </p:stCondLst>
                                  <p:childTnLst>
                                    <p:set>
                                      <p:cBhvr>
                                        <p:cTn id="41" dur="1" fill="hold">
                                          <p:stCondLst>
                                            <p:cond delay="0"/>
                                          </p:stCondLst>
                                        </p:cTn>
                                        <p:tgtEl>
                                          <p:spTgt spid="2056"/>
                                        </p:tgtEl>
                                        <p:attrNameLst>
                                          <p:attrName>style.visibility</p:attrName>
                                        </p:attrNameLst>
                                      </p:cBhvr>
                                      <p:to>
                                        <p:strVal val="visible"/>
                                      </p:to>
                                    </p:set>
                                    <p:animEffect transition="in" filter="fade">
                                      <p:cBhvr>
                                        <p:cTn id="42" dur="1000"/>
                                        <p:tgtEl>
                                          <p:spTgt spid="2056"/>
                                        </p:tgtEl>
                                      </p:cBhvr>
                                    </p:animEffect>
                                  </p:childTnLst>
                                </p:cTn>
                              </p:par>
                            </p:childTnLst>
                          </p:cTn>
                        </p:par>
                        <p:par>
                          <p:cTn id="43" fill="hold">
                            <p:stCondLst>
                              <p:cond delay="9500"/>
                            </p:stCondLst>
                            <p:childTnLst>
                              <p:par>
                                <p:cTn id="44" presetID="10" presetClass="entr" presetSubtype="0" fill="hold" nodeType="afterEffect">
                                  <p:stCondLst>
                                    <p:cond delay="0"/>
                                  </p:stCondLst>
                                  <p:childTnLst>
                                    <p:set>
                                      <p:cBhvr>
                                        <p:cTn id="45" dur="1" fill="hold">
                                          <p:stCondLst>
                                            <p:cond delay="0"/>
                                          </p:stCondLst>
                                        </p:cTn>
                                        <p:tgtEl>
                                          <p:spTgt spid="2066"/>
                                        </p:tgtEl>
                                        <p:attrNameLst>
                                          <p:attrName>style.visibility</p:attrName>
                                        </p:attrNameLst>
                                      </p:cBhvr>
                                      <p:to>
                                        <p:strVal val="visible"/>
                                      </p:to>
                                    </p:set>
                                    <p:animEffect transition="in" filter="fade">
                                      <p:cBhvr>
                                        <p:cTn id="46" dur="1000"/>
                                        <p:tgtEl>
                                          <p:spTgt spid="2066"/>
                                        </p:tgtEl>
                                      </p:cBhvr>
                                    </p:animEffect>
                                  </p:childTnLst>
                                </p:cTn>
                              </p:par>
                            </p:childTnLst>
                          </p:cTn>
                        </p:par>
                        <p:par>
                          <p:cTn id="47" fill="hold">
                            <p:stCondLst>
                              <p:cond delay="10500"/>
                            </p:stCondLst>
                            <p:childTnLst>
                              <p:par>
                                <p:cTn id="48" presetID="10" presetClass="entr" presetSubtype="0" fill="hold" nodeType="afterEffect">
                                  <p:stCondLst>
                                    <p:cond delay="0"/>
                                  </p:stCondLst>
                                  <p:childTnLst>
                                    <p:set>
                                      <p:cBhvr>
                                        <p:cTn id="49" dur="1" fill="hold">
                                          <p:stCondLst>
                                            <p:cond delay="0"/>
                                          </p:stCondLst>
                                        </p:cTn>
                                        <p:tgtEl>
                                          <p:spTgt spid="2070"/>
                                        </p:tgtEl>
                                        <p:attrNameLst>
                                          <p:attrName>style.visibility</p:attrName>
                                        </p:attrNameLst>
                                      </p:cBhvr>
                                      <p:to>
                                        <p:strVal val="visible"/>
                                      </p:to>
                                    </p:set>
                                    <p:animEffect transition="in" filter="fade">
                                      <p:cBhvr>
                                        <p:cTn id="50" dur="1000"/>
                                        <p:tgtEl>
                                          <p:spTgt spid="2070"/>
                                        </p:tgtEl>
                                      </p:cBhvr>
                                    </p:animEffect>
                                  </p:childTnLst>
                                </p:cTn>
                              </p:par>
                            </p:childTnLst>
                          </p:cTn>
                        </p:par>
                        <p:par>
                          <p:cTn id="51" fill="hold">
                            <p:stCondLst>
                              <p:cond delay="11500"/>
                            </p:stCondLst>
                            <p:childTnLst>
                              <p:par>
                                <p:cTn id="52" presetID="10" presetClass="entr" presetSubtype="0" fill="hold" nodeType="afterEffect">
                                  <p:stCondLst>
                                    <p:cond delay="0"/>
                                  </p:stCondLst>
                                  <p:childTnLst>
                                    <p:set>
                                      <p:cBhvr>
                                        <p:cTn id="53" dur="1" fill="hold">
                                          <p:stCondLst>
                                            <p:cond delay="0"/>
                                          </p:stCondLst>
                                        </p:cTn>
                                        <p:tgtEl>
                                          <p:spTgt spid="2076"/>
                                        </p:tgtEl>
                                        <p:attrNameLst>
                                          <p:attrName>style.visibility</p:attrName>
                                        </p:attrNameLst>
                                      </p:cBhvr>
                                      <p:to>
                                        <p:strVal val="visible"/>
                                      </p:to>
                                    </p:set>
                                    <p:animEffect transition="in" filter="fade">
                                      <p:cBhvr>
                                        <p:cTn id="54" dur="1000"/>
                                        <p:tgtEl>
                                          <p:spTgt spid="2076"/>
                                        </p:tgtEl>
                                      </p:cBhvr>
                                    </p:animEffect>
                                  </p:childTnLst>
                                </p:cTn>
                              </p:par>
                            </p:childTnLst>
                          </p:cTn>
                        </p:par>
                        <p:par>
                          <p:cTn id="55" fill="hold">
                            <p:stCondLst>
                              <p:cond delay="12500"/>
                            </p:stCondLst>
                            <p:childTnLst>
                              <p:par>
                                <p:cTn id="56" presetID="10"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childTnLst>
                                </p:cTn>
                              </p:par>
                            </p:childTnLst>
                          </p:cTn>
                        </p:par>
                        <p:par>
                          <p:cTn id="59" fill="hold">
                            <p:stCondLst>
                              <p:cond delay="13500"/>
                            </p:stCondLst>
                            <p:childTnLst>
                              <p:par>
                                <p:cTn id="60" presetID="10"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childTnLst>
                                </p:cTn>
                              </p:par>
                            </p:childTnLst>
                          </p:cTn>
                        </p:par>
                        <p:par>
                          <p:cTn id="63" fill="hold">
                            <p:stCondLst>
                              <p:cond delay="14500"/>
                            </p:stCondLst>
                            <p:childTnLst>
                              <p:par>
                                <p:cTn id="64" presetID="10" presetClass="entr" presetSubtype="0"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childTnLst>
                                </p:cTn>
                              </p:par>
                            </p:childTnLst>
                          </p:cTn>
                        </p:par>
                        <p:par>
                          <p:cTn id="67" fill="hold">
                            <p:stCondLst>
                              <p:cond delay="15500"/>
                            </p:stCondLst>
                            <p:childTnLst>
                              <p:par>
                                <p:cTn id="68" presetID="10" presetClass="entr" presetSubtype="0"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childTnLst>
                                </p:cTn>
                              </p:par>
                            </p:childTnLst>
                          </p:cTn>
                        </p:par>
                        <p:par>
                          <p:cTn id="71" fill="hold">
                            <p:stCondLst>
                              <p:cond delay="16500"/>
                            </p:stCondLst>
                            <p:childTnLst>
                              <p:par>
                                <p:cTn id="72" presetID="10" presetClass="entr" presetSubtype="0"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A_Backgrounds-01.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Picture 7" descr="FIA_Backgrounds-04.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58100" y="1922161"/>
            <a:ext cx="4928024" cy="1565190"/>
          </a:xfrm>
          <a:prstGeom prst="rect">
            <a:avLst/>
          </a:prstGeom>
        </p:spPr>
      </p:pic>
    </p:spTree>
    <p:extLst>
      <p:ext uri="{BB962C8B-B14F-4D97-AF65-F5344CB8AC3E}">
        <p14:creationId xmlns:p14="http://schemas.microsoft.com/office/powerpoint/2010/main" val="84095412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A_Backgrounds-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793750" y="870806"/>
            <a:ext cx="7366000" cy="1754326"/>
          </a:xfrm>
          <a:prstGeom prst="rect">
            <a:avLst/>
          </a:prstGeom>
          <a:noFill/>
        </p:spPr>
        <p:txBody>
          <a:bodyPr wrap="square" rtlCol="0">
            <a:spAutoFit/>
          </a:bodyPr>
          <a:lstStyle/>
          <a:p>
            <a:pPr algn="ctr"/>
            <a:r>
              <a:rPr lang="en-US" sz="5400" dirty="0" smtClean="0">
                <a:solidFill>
                  <a:schemeClr val="bg1"/>
                </a:solidFill>
                <a:latin typeface="Museo Sans Rounded 300"/>
                <a:cs typeface="Museo Sans Rounded 300"/>
              </a:rPr>
              <a:t>Supporting Community Alerting</a:t>
            </a:r>
            <a:endParaRPr lang="en-US" sz="5400" dirty="0">
              <a:solidFill>
                <a:schemeClr val="bg1"/>
              </a:solidFill>
              <a:latin typeface="Museo Sans Rounded 300"/>
              <a:cs typeface="Museo Sans Rounded 300"/>
            </a:endParaRPr>
          </a:p>
        </p:txBody>
      </p:sp>
      <p:sp>
        <p:nvSpPr>
          <p:cNvPr id="7" name="TextBox 6"/>
          <p:cNvSpPr txBox="1"/>
          <p:nvPr/>
        </p:nvSpPr>
        <p:spPr>
          <a:xfrm>
            <a:off x="1281982" y="3028909"/>
            <a:ext cx="6576540" cy="1015663"/>
          </a:xfrm>
          <a:prstGeom prst="rect">
            <a:avLst/>
          </a:prstGeom>
          <a:noFill/>
        </p:spPr>
        <p:txBody>
          <a:bodyPr wrap="square" rtlCol="0">
            <a:spAutoFit/>
          </a:bodyPr>
          <a:lstStyle/>
          <a:p>
            <a:pPr algn="ctr"/>
            <a:r>
              <a:rPr lang="en-US" sz="2000" dirty="0" smtClean="0">
                <a:solidFill>
                  <a:schemeClr val="bg1"/>
                </a:solidFill>
                <a:latin typeface="Museo Sans Rounded 300"/>
                <a:cs typeface="Museo Sans Rounded 300"/>
              </a:rPr>
              <a:t>MISSION IS TO BE A FACILITATOR FOR COMPANIES, NON-GOVERNMENTAL ORGANIZATIONS, AND ALERTING AUTHORITIES COLLABORATION</a:t>
            </a:r>
            <a:endParaRPr lang="en-US" sz="2000" dirty="0">
              <a:solidFill>
                <a:schemeClr val="bg1"/>
              </a:solidFill>
              <a:latin typeface="Museo Sans Rounded 300"/>
              <a:cs typeface="Museo Sans Rounded 300"/>
            </a:endParaRPr>
          </a:p>
        </p:txBody>
      </p:sp>
      <p:cxnSp>
        <p:nvCxnSpPr>
          <p:cNvPr id="10" name="Straight Connector 9"/>
          <p:cNvCxnSpPr/>
          <p:nvPr/>
        </p:nvCxnSpPr>
        <p:spPr>
          <a:xfrm>
            <a:off x="4153243" y="2697891"/>
            <a:ext cx="720811" cy="0"/>
          </a:xfrm>
          <a:prstGeom prst="line">
            <a:avLst/>
          </a:prstGeom>
          <a:ln w="63500">
            <a:solidFill>
              <a:srgbClr val="FF33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973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0"/>
                                        <p:tgtEl>
                                          <p:spTgt spid="7"/>
                                        </p:tgtEl>
                                      </p:cBhvr>
                                    </p:animEffect>
                                  </p:childTnLst>
                                </p:cTn>
                              </p:par>
                              <p:par>
                                <p:cTn id="11" presetID="16" presetClass="entr" presetSubtype="37"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01948804Large.psd"/>
          <p:cNvPicPr>
            <a:picLocks noChangeAspect="1"/>
          </p:cNvPicPr>
          <p:nvPr/>
        </p:nvPicPr>
        <p:blipFill rotWithShape="1">
          <a:blip r:embed="rId3" cstate="print">
            <a:extLst>
              <a:ext uri="{28A0092B-C50C-407E-A947-70E740481C1C}">
                <a14:useLocalDpi xmlns:a14="http://schemas.microsoft.com/office/drawing/2010/main"/>
              </a:ext>
            </a:extLst>
          </a:blip>
          <a:srcRect t="-22427"/>
          <a:stretch/>
        </p:blipFill>
        <p:spPr>
          <a:xfrm>
            <a:off x="0" y="-1153492"/>
            <a:ext cx="9144000" cy="62969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03926" y="2032228"/>
            <a:ext cx="1401176" cy="1107907"/>
          </a:xfrm>
          <a:prstGeom prst="rect">
            <a:avLst/>
          </a:prstGeom>
        </p:spPr>
      </p:pic>
      <p:sp>
        <p:nvSpPr>
          <p:cNvPr id="9" name="TextBox 8"/>
          <p:cNvSpPr txBox="1"/>
          <p:nvPr/>
        </p:nvSpPr>
        <p:spPr>
          <a:xfrm>
            <a:off x="2705102" y="2239632"/>
            <a:ext cx="5369904" cy="646331"/>
          </a:xfrm>
          <a:prstGeom prst="rect">
            <a:avLst/>
          </a:prstGeom>
          <a:noFill/>
        </p:spPr>
        <p:txBody>
          <a:bodyPr wrap="square" rtlCol="0">
            <a:spAutoFit/>
          </a:bodyPr>
          <a:lstStyle/>
          <a:p>
            <a:pPr algn="ctr"/>
            <a:r>
              <a:rPr lang="en-US" sz="3600" spc="600" dirty="0" smtClean="0">
                <a:solidFill>
                  <a:srgbClr val="00CCCC"/>
                </a:solidFill>
                <a:latin typeface="Museo Sans Rounded 300"/>
                <a:cs typeface="Museo Sans Rounded 300"/>
              </a:rPr>
              <a:t>WEATHER ALERTS</a:t>
            </a:r>
            <a:endParaRPr lang="en-US" sz="3600" spc="600" dirty="0">
              <a:solidFill>
                <a:srgbClr val="00CCCC"/>
              </a:solidFill>
              <a:latin typeface="Museo Sans Rounded 300"/>
              <a:cs typeface="Museo Sans Rounded 300"/>
            </a:endParaRPr>
          </a:p>
        </p:txBody>
      </p:sp>
    </p:spTree>
    <p:extLst>
      <p:ext uri="{BB962C8B-B14F-4D97-AF65-F5344CB8AC3E}">
        <p14:creationId xmlns:p14="http://schemas.microsoft.com/office/powerpoint/2010/main" val="793665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p:tgtEl>
                                          <p:spTgt spid="9"/>
                                        </p:tgtEl>
                                        <p:attrNameLst>
                                          <p:attrName>ppt_x</p:attrName>
                                        </p:attrNameLst>
                                      </p:cBhvr>
                                      <p:tavLst>
                                        <p:tav tm="0">
                                          <p:val>
                                            <p:strVal val="#ppt_x-#ppt_w*1.125000"/>
                                          </p:val>
                                        </p:tav>
                                        <p:tav tm="100000">
                                          <p:val>
                                            <p:strVal val="#ppt_x"/>
                                          </p:val>
                                        </p:tav>
                                      </p:tavLst>
                                    </p:anim>
                                    <p:animEffect transition="in" filter="wipe(right)">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b="-11161"/>
          <a:stretch/>
        </p:blipFill>
        <p:spPr>
          <a:xfrm>
            <a:off x="0" y="0"/>
            <a:ext cx="9144000" cy="5721048"/>
          </a:xfrm>
          <a:prstGeom prst="rect">
            <a:avLst/>
          </a:prstGeom>
        </p:spPr>
      </p:pic>
      <p:grpSp>
        <p:nvGrpSpPr>
          <p:cNvPr id="4" name="Group 3"/>
          <p:cNvGrpSpPr/>
          <p:nvPr/>
        </p:nvGrpSpPr>
        <p:grpSpPr>
          <a:xfrm>
            <a:off x="1229923" y="1352279"/>
            <a:ext cx="6967912" cy="2592386"/>
            <a:chOff x="1107094" y="736035"/>
            <a:chExt cx="6967912" cy="2592386"/>
          </a:xfrm>
        </p:grpSpPr>
        <p:pic>
          <p:nvPicPr>
            <p:cNvPr id="5" name="Picture Placeholder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07094" y="736035"/>
              <a:ext cx="6967912" cy="2592386"/>
            </a:xfrm>
            <a:prstGeom prst="roundRect">
              <a:avLst>
                <a:gd name="adj" fmla="val 2151"/>
              </a:avLst>
            </a:prstGeom>
          </p:spPr>
        </p:pic>
        <p:sp>
          <p:nvSpPr>
            <p:cNvPr id="3" name="Rounded Rectangle 2"/>
            <p:cNvSpPr/>
            <p:nvPr/>
          </p:nvSpPr>
          <p:spPr>
            <a:xfrm>
              <a:off x="1107094" y="736035"/>
              <a:ext cx="6967912" cy="2592386"/>
            </a:xfrm>
            <a:prstGeom prst="roundRect">
              <a:avLst>
                <a:gd name="adj" fmla="val 3137"/>
              </a:avLst>
            </a:prstGeom>
            <a:noFill/>
            <a:ln w="6350" cmpd="sng">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412276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01948804Large.psd"/>
          <p:cNvPicPr>
            <a:picLocks noChangeAspect="1"/>
          </p:cNvPicPr>
          <p:nvPr/>
        </p:nvPicPr>
        <p:blipFill rotWithShape="1">
          <a:blip r:embed="rId3" cstate="print">
            <a:extLst>
              <a:ext uri="{28A0092B-C50C-407E-A947-70E740481C1C}">
                <a14:useLocalDpi xmlns:a14="http://schemas.microsoft.com/office/drawing/2010/main"/>
              </a:ext>
            </a:extLst>
          </a:blip>
          <a:srcRect t="-22427"/>
          <a:stretch/>
        </p:blipFill>
        <p:spPr>
          <a:xfrm>
            <a:off x="0" y="-1153492"/>
            <a:ext cx="9144000" cy="6296991"/>
          </a:xfrm>
          <a:prstGeom prst="rect">
            <a:avLst/>
          </a:prstGeom>
        </p:spPr>
      </p:pic>
      <p:sp>
        <p:nvSpPr>
          <p:cNvPr id="9" name="TextBox 8"/>
          <p:cNvSpPr txBox="1"/>
          <p:nvPr/>
        </p:nvSpPr>
        <p:spPr>
          <a:xfrm>
            <a:off x="2527681" y="1982376"/>
            <a:ext cx="5369904" cy="1200329"/>
          </a:xfrm>
          <a:prstGeom prst="rect">
            <a:avLst/>
          </a:prstGeom>
          <a:noFill/>
        </p:spPr>
        <p:txBody>
          <a:bodyPr wrap="square" rtlCol="0">
            <a:spAutoFit/>
          </a:bodyPr>
          <a:lstStyle/>
          <a:p>
            <a:pPr algn="ctr"/>
            <a:r>
              <a:rPr lang="en-US" sz="3600" spc="600" dirty="0" smtClean="0">
                <a:solidFill>
                  <a:srgbClr val="00CCCC"/>
                </a:solidFill>
                <a:latin typeface="Museo Sans Rounded 300"/>
                <a:cs typeface="Museo Sans Rounded 300"/>
              </a:rPr>
              <a:t>Creative Messaging</a:t>
            </a:r>
            <a:endParaRPr lang="en-US" sz="3600" spc="600" dirty="0">
              <a:solidFill>
                <a:srgbClr val="00CCCC"/>
              </a:solidFill>
              <a:latin typeface="Museo Sans Rounded 300"/>
              <a:cs typeface="Museo Sans Rounded 300"/>
            </a:endParaRPr>
          </a:p>
        </p:txBody>
      </p:sp>
      <p:pic>
        <p:nvPicPr>
          <p:cNvPr id="5" name="Picture 4" descr="AmberAlert-01.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15581" y="2032456"/>
            <a:ext cx="1401177" cy="1107907"/>
          </a:xfrm>
          <a:prstGeom prst="rect">
            <a:avLst/>
          </a:prstGeom>
        </p:spPr>
      </p:pic>
    </p:spTree>
    <p:extLst>
      <p:ext uri="{BB962C8B-B14F-4D97-AF65-F5344CB8AC3E}">
        <p14:creationId xmlns:p14="http://schemas.microsoft.com/office/powerpoint/2010/main" val="36775628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ppt_x</p:attrName>
                                        </p:attrNameLst>
                                      </p:cBhvr>
                                      <p:tavLst>
                                        <p:tav tm="0">
                                          <p:val>
                                            <p:strVal val="#ppt_x-#ppt_w*1.125000"/>
                                          </p:val>
                                        </p:tav>
                                        <p:tav tm="100000">
                                          <p:val>
                                            <p:strVal val="#ppt_x"/>
                                          </p:val>
                                        </p:tav>
                                      </p:tavLst>
                                    </p:anim>
                                    <p:animEffect transition="in" filter="wipe(right)">
                                      <p:cBhvr>
                                        <p:cTn id="8" dur="1000"/>
                                        <p:tgtEl>
                                          <p:spTgt spid="9"/>
                                        </p:tgtEl>
                                      </p:cBhvr>
                                    </p:animEffect>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b="-11161"/>
          <a:stretch/>
        </p:blipFill>
        <p:spPr>
          <a:xfrm>
            <a:off x="0" y="0"/>
            <a:ext cx="9144000" cy="57210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1295099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A_Backgrounds-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85" y="-6485"/>
            <a:ext cx="9144000" cy="5143500"/>
          </a:xfrm>
          <a:prstGeom prst="rect">
            <a:avLst/>
          </a:prstGeom>
        </p:spPr>
      </p:pic>
      <p:sp>
        <p:nvSpPr>
          <p:cNvPr id="3" name="TextBox 2"/>
          <p:cNvSpPr txBox="1"/>
          <p:nvPr/>
        </p:nvSpPr>
        <p:spPr>
          <a:xfrm>
            <a:off x="123218" y="300525"/>
            <a:ext cx="8748408" cy="1077218"/>
          </a:xfrm>
          <a:prstGeom prst="rect">
            <a:avLst/>
          </a:prstGeom>
          <a:noFill/>
        </p:spPr>
        <p:txBody>
          <a:bodyPr wrap="square" rtlCol="0">
            <a:spAutoFit/>
          </a:bodyPr>
          <a:lstStyle/>
          <a:p>
            <a:pPr algn="ctr"/>
            <a:r>
              <a:rPr lang="en-US" sz="3200" dirty="0" smtClean="0">
                <a:solidFill>
                  <a:schemeClr val="bg1"/>
                </a:solidFill>
                <a:latin typeface="Museo Sans Rounded 300"/>
                <a:cs typeface="Museo Sans Rounded 300"/>
              </a:rPr>
              <a:t>PUBLIC WARNING GUIDELINES </a:t>
            </a:r>
          </a:p>
          <a:p>
            <a:pPr algn="ctr"/>
            <a:r>
              <a:rPr lang="en-US" sz="3200" dirty="0" smtClean="0">
                <a:solidFill>
                  <a:schemeClr val="bg1"/>
                </a:solidFill>
                <a:latin typeface="Museo Sans Rounded 300"/>
                <a:cs typeface="Museo Sans Rounded 300"/>
              </a:rPr>
              <a:t>FOR FIA MESSAGING</a:t>
            </a:r>
            <a:endParaRPr lang="en-US" sz="3200" dirty="0">
              <a:solidFill>
                <a:schemeClr val="bg1"/>
              </a:solidFill>
              <a:latin typeface="Museo Sans Rounded 300"/>
              <a:cs typeface="Museo Sans Rounded 300"/>
            </a:endParaRPr>
          </a:p>
        </p:txBody>
      </p:sp>
      <p:cxnSp>
        <p:nvCxnSpPr>
          <p:cNvPr id="10" name="Straight Connector 9"/>
          <p:cNvCxnSpPr/>
          <p:nvPr/>
        </p:nvCxnSpPr>
        <p:spPr>
          <a:xfrm>
            <a:off x="4103361" y="1552230"/>
            <a:ext cx="720811" cy="0"/>
          </a:xfrm>
          <a:prstGeom prst="line">
            <a:avLst/>
          </a:prstGeom>
          <a:ln w="63500">
            <a:solidFill>
              <a:srgbClr val="FF3300"/>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stretch>
            <a:fillRect/>
          </a:stretch>
        </p:blipFill>
        <p:spPr>
          <a:xfrm>
            <a:off x="1166737" y="1741629"/>
            <a:ext cx="6719103" cy="3397101"/>
          </a:xfrm>
          <a:prstGeom prst="rect">
            <a:avLst/>
          </a:prstGeom>
        </p:spPr>
      </p:pic>
    </p:spTree>
    <p:extLst>
      <p:ext uri="{BB962C8B-B14F-4D97-AF65-F5344CB8AC3E}">
        <p14:creationId xmlns:p14="http://schemas.microsoft.com/office/powerpoint/2010/main" val="2968895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A_Backgrounds-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887252" y="1332471"/>
            <a:ext cx="7366000" cy="923330"/>
          </a:xfrm>
          <a:prstGeom prst="rect">
            <a:avLst/>
          </a:prstGeom>
          <a:noFill/>
        </p:spPr>
        <p:txBody>
          <a:bodyPr wrap="square" rtlCol="0">
            <a:spAutoFit/>
          </a:bodyPr>
          <a:lstStyle/>
          <a:p>
            <a:pPr algn="ctr"/>
            <a:r>
              <a:rPr lang="en-US" sz="5400" dirty="0" smtClean="0">
                <a:solidFill>
                  <a:schemeClr val="bg1"/>
                </a:solidFill>
                <a:latin typeface="Museo Sans Rounded 300"/>
                <a:cs typeface="Museo Sans Rounded 300"/>
              </a:rPr>
              <a:t>FIA </a:t>
            </a:r>
            <a:r>
              <a:rPr lang="en-US" sz="5400" dirty="0" smtClean="0">
                <a:solidFill>
                  <a:schemeClr val="bg1"/>
                </a:solidFill>
                <a:latin typeface="Museo Sans Rounded 300"/>
                <a:cs typeface="Museo Sans Rounded 300"/>
              </a:rPr>
              <a:t>Free Alerts</a:t>
            </a:r>
            <a:endParaRPr lang="en-US" sz="5400" dirty="0">
              <a:solidFill>
                <a:schemeClr val="bg1"/>
              </a:solidFill>
              <a:latin typeface="Museo Sans Rounded 300"/>
              <a:cs typeface="Museo Sans Rounded 300"/>
            </a:endParaRPr>
          </a:p>
        </p:txBody>
      </p:sp>
      <p:sp>
        <p:nvSpPr>
          <p:cNvPr id="7" name="TextBox 6"/>
          <p:cNvSpPr txBox="1"/>
          <p:nvPr/>
        </p:nvSpPr>
        <p:spPr>
          <a:xfrm>
            <a:off x="1281982" y="3028909"/>
            <a:ext cx="6576540" cy="584775"/>
          </a:xfrm>
          <a:prstGeom prst="rect">
            <a:avLst/>
          </a:prstGeom>
          <a:noFill/>
        </p:spPr>
        <p:txBody>
          <a:bodyPr wrap="square" rtlCol="0">
            <a:spAutoFit/>
          </a:bodyPr>
          <a:lstStyle/>
          <a:p>
            <a:pPr algn="ctr"/>
            <a:r>
              <a:rPr lang="en-US" sz="3200" dirty="0" smtClean="0">
                <a:solidFill>
                  <a:schemeClr val="bg1"/>
                </a:solidFill>
                <a:latin typeface="Museo Sans Rounded 300"/>
                <a:cs typeface="Museo Sans Rounded 300"/>
              </a:rPr>
              <a:t>Fast, Robust, &amp; Scalable</a:t>
            </a:r>
            <a:endParaRPr lang="en-US" sz="3200" dirty="0">
              <a:solidFill>
                <a:schemeClr val="bg1"/>
              </a:solidFill>
              <a:latin typeface="Museo Sans Rounded 300"/>
              <a:cs typeface="Museo Sans Rounded 300"/>
            </a:endParaRPr>
          </a:p>
        </p:txBody>
      </p:sp>
      <p:cxnSp>
        <p:nvCxnSpPr>
          <p:cNvPr id="10" name="Straight Connector 9"/>
          <p:cNvCxnSpPr/>
          <p:nvPr/>
        </p:nvCxnSpPr>
        <p:spPr>
          <a:xfrm>
            <a:off x="4153243" y="2697891"/>
            <a:ext cx="720811" cy="0"/>
          </a:xfrm>
          <a:prstGeom prst="line">
            <a:avLst/>
          </a:prstGeom>
          <a:ln w="63500">
            <a:solidFill>
              <a:srgbClr val="FF33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8897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0"/>
                                        <p:tgtEl>
                                          <p:spTgt spid="7"/>
                                        </p:tgtEl>
                                      </p:cBhvr>
                                    </p:animEffect>
                                  </p:childTnLst>
                                </p:cTn>
                              </p:par>
                              <p:par>
                                <p:cTn id="11" presetID="16" presetClass="entr" presetSubtype="37"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6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rotWithShape="1">
          <a:blip r:embed="rId3" cstate="print">
            <a:extLst>
              <a:ext uri="{28A0092B-C50C-407E-A947-70E740481C1C}">
                <a14:useLocalDpi xmlns:a14="http://schemas.microsoft.com/office/drawing/2010/main"/>
              </a:ext>
            </a:extLst>
          </a:blip>
          <a:srcRect b="-11161"/>
          <a:stretch/>
        </p:blipFill>
        <p:spPr>
          <a:xfrm>
            <a:off x="0" y="0"/>
            <a:ext cx="9144000" cy="5721048"/>
          </a:xfrm>
          <a:prstGeom prst="rect">
            <a:avLst/>
          </a:prstGeom>
        </p:spPr>
      </p:pic>
      <p:grpSp>
        <p:nvGrpSpPr>
          <p:cNvPr id="13" name="Group 12"/>
          <p:cNvGrpSpPr/>
          <p:nvPr/>
        </p:nvGrpSpPr>
        <p:grpSpPr>
          <a:xfrm>
            <a:off x="1516317" y="1374287"/>
            <a:ext cx="881530" cy="881530"/>
            <a:chOff x="2288780" y="75600"/>
            <a:chExt cx="881530" cy="881530"/>
          </a:xfrm>
        </p:grpSpPr>
        <p:sp>
          <p:nvSpPr>
            <p:cNvPr id="4" name="Oval 3"/>
            <p:cNvSpPr/>
            <p:nvPr/>
          </p:nvSpPr>
          <p:spPr>
            <a:xfrm>
              <a:off x="2288780" y="75600"/>
              <a:ext cx="881530" cy="88153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2314271" y="271180"/>
              <a:ext cx="840936" cy="461665"/>
            </a:xfrm>
            <a:prstGeom prst="rect">
              <a:avLst/>
            </a:prstGeom>
            <a:noFill/>
          </p:spPr>
          <p:txBody>
            <a:bodyPr wrap="square" rtlCol="0">
              <a:spAutoFit/>
            </a:bodyPr>
            <a:lstStyle/>
            <a:p>
              <a:pPr algn="ctr"/>
              <a:r>
                <a:rPr lang="en-US" sz="1200" dirty="0" smtClean="0">
                  <a:latin typeface="Museo Sans Rounded 300"/>
                  <a:cs typeface="Museo Sans Rounded 300"/>
                </a:rPr>
                <a:t>Alerting Authority</a:t>
              </a:r>
              <a:endParaRPr lang="en-US" sz="1200" dirty="0">
                <a:latin typeface="Museo Sans Rounded 300"/>
                <a:cs typeface="Museo Sans Rounded 300"/>
              </a:endParaRPr>
            </a:p>
          </p:txBody>
        </p:sp>
      </p:grpSp>
      <p:sp>
        <p:nvSpPr>
          <p:cNvPr id="53" name="TextBox 52"/>
          <p:cNvSpPr txBox="1"/>
          <p:nvPr/>
        </p:nvSpPr>
        <p:spPr>
          <a:xfrm>
            <a:off x="41989" y="307217"/>
            <a:ext cx="9144000" cy="523220"/>
          </a:xfrm>
          <a:prstGeom prst="rect">
            <a:avLst/>
          </a:prstGeom>
          <a:noFill/>
        </p:spPr>
        <p:txBody>
          <a:bodyPr wrap="square" rtlCol="0">
            <a:spAutoFit/>
          </a:bodyPr>
          <a:lstStyle/>
          <a:p>
            <a:pPr algn="ctr"/>
            <a:r>
              <a:rPr lang="en-US" sz="2800" dirty="0" smtClean="0">
                <a:solidFill>
                  <a:schemeClr val="bg1"/>
                </a:solidFill>
                <a:latin typeface="Museo Sans Rounded 300"/>
                <a:cs typeface="Museo Sans Rounded 300"/>
              </a:rPr>
              <a:t>FIA </a:t>
            </a:r>
            <a:r>
              <a:rPr lang="en-US" sz="2800" dirty="0" smtClean="0">
                <a:solidFill>
                  <a:schemeClr val="bg1"/>
                </a:solidFill>
                <a:latin typeface="Museo Sans Rounded 300"/>
                <a:cs typeface="Museo Sans Rounded 300"/>
              </a:rPr>
              <a:t>ALERT HUB</a:t>
            </a:r>
            <a:endParaRPr lang="en-US" sz="2800" dirty="0">
              <a:solidFill>
                <a:schemeClr val="bg1"/>
              </a:solidFill>
              <a:latin typeface="Museo Sans Rounded 300"/>
              <a:cs typeface="Museo Sans Rounded 300"/>
            </a:endParaRPr>
          </a:p>
        </p:txBody>
      </p:sp>
      <p:grpSp>
        <p:nvGrpSpPr>
          <p:cNvPr id="95" name="Group 94"/>
          <p:cNvGrpSpPr/>
          <p:nvPr/>
        </p:nvGrpSpPr>
        <p:grpSpPr>
          <a:xfrm>
            <a:off x="4237583" y="2289293"/>
            <a:ext cx="881530" cy="881530"/>
            <a:chOff x="4237583" y="2289293"/>
            <a:chExt cx="881530" cy="881530"/>
          </a:xfrm>
        </p:grpSpPr>
        <p:sp>
          <p:nvSpPr>
            <p:cNvPr id="71" name="Oval 70"/>
            <p:cNvSpPr/>
            <p:nvPr/>
          </p:nvSpPr>
          <p:spPr>
            <a:xfrm>
              <a:off x="4237583" y="2289293"/>
              <a:ext cx="881530" cy="881530"/>
            </a:xfrm>
            <a:prstGeom prst="ellipse">
              <a:avLst/>
            </a:prstGeom>
            <a:solidFill>
              <a:srgbClr val="FF3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TextBox 73"/>
            <p:cNvSpPr txBox="1"/>
            <p:nvPr/>
          </p:nvSpPr>
          <p:spPr>
            <a:xfrm>
              <a:off x="4283652" y="2404447"/>
              <a:ext cx="790889" cy="646331"/>
            </a:xfrm>
            <a:prstGeom prst="rect">
              <a:avLst/>
            </a:prstGeom>
            <a:noFill/>
          </p:spPr>
          <p:txBody>
            <a:bodyPr wrap="square" rtlCol="0">
              <a:spAutoFit/>
            </a:bodyPr>
            <a:lstStyle/>
            <a:p>
              <a:pPr algn="ctr"/>
              <a:r>
                <a:rPr lang="en-US" sz="1200" dirty="0" smtClean="0">
                  <a:solidFill>
                    <a:schemeClr val="bg1"/>
                  </a:solidFill>
                  <a:latin typeface="Museo Sans Rounded 300"/>
                  <a:cs typeface="Museo Sans Rounded 300"/>
                </a:rPr>
                <a:t>FIA</a:t>
              </a:r>
            </a:p>
            <a:p>
              <a:pPr algn="ctr"/>
              <a:r>
                <a:rPr lang="en-US" sz="1200" dirty="0" smtClean="0">
                  <a:solidFill>
                    <a:schemeClr val="bg1"/>
                  </a:solidFill>
                  <a:latin typeface="Museo Sans Rounded 300"/>
                  <a:cs typeface="Museo Sans Rounded 300"/>
                </a:rPr>
                <a:t>Global Hub</a:t>
              </a:r>
              <a:endParaRPr lang="en-US" sz="1200" dirty="0">
                <a:solidFill>
                  <a:schemeClr val="bg1"/>
                </a:solidFill>
                <a:latin typeface="Museo Sans Rounded 300"/>
                <a:cs typeface="Museo Sans Rounded 300"/>
              </a:endParaRPr>
            </a:p>
          </p:txBody>
        </p:sp>
      </p:grpSp>
      <p:cxnSp>
        <p:nvCxnSpPr>
          <p:cNvPr id="79" name="Straight Connector 78"/>
          <p:cNvCxnSpPr/>
          <p:nvPr/>
        </p:nvCxnSpPr>
        <p:spPr>
          <a:xfrm>
            <a:off x="7509799" y="1639134"/>
            <a:ext cx="0" cy="2219857"/>
          </a:xfrm>
          <a:prstGeom prst="line">
            <a:avLst/>
          </a:prstGeom>
          <a:ln w="952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7221225" y="1552542"/>
            <a:ext cx="577490" cy="568968"/>
            <a:chOff x="7424108" y="984914"/>
            <a:chExt cx="577490" cy="568968"/>
          </a:xfrm>
        </p:grpSpPr>
        <p:sp>
          <p:nvSpPr>
            <p:cNvPr id="24" name="Oval 23"/>
            <p:cNvSpPr/>
            <p:nvPr/>
          </p:nvSpPr>
          <p:spPr>
            <a:xfrm>
              <a:off x="7425159" y="984914"/>
              <a:ext cx="568968" cy="568968"/>
            </a:xfrm>
            <a:prstGeom prst="ellipse">
              <a:avLst/>
            </a:prstGeom>
            <a:solidFill>
              <a:srgbClr val="00CC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7424108" y="1117602"/>
              <a:ext cx="577490" cy="307777"/>
            </a:xfrm>
            <a:prstGeom prst="rect">
              <a:avLst/>
            </a:prstGeom>
            <a:noFill/>
          </p:spPr>
          <p:txBody>
            <a:bodyPr wrap="square" rtlCol="0">
              <a:spAutoFit/>
            </a:bodyPr>
            <a:lstStyle/>
            <a:p>
              <a:pPr algn="ctr"/>
              <a:r>
                <a:rPr lang="en-US" sz="1400" dirty="0">
                  <a:solidFill>
                    <a:schemeClr val="bg1"/>
                  </a:solidFill>
                  <a:latin typeface="Museo Sans Rounded 300"/>
                  <a:cs typeface="Museo Sans Rounded 300"/>
                </a:rPr>
                <a:t>S</a:t>
              </a:r>
            </a:p>
          </p:txBody>
        </p:sp>
      </p:grpSp>
      <p:grpSp>
        <p:nvGrpSpPr>
          <p:cNvPr id="54" name="Group 53"/>
          <p:cNvGrpSpPr/>
          <p:nvPr/>
        </p:nvGrpSpPr>
        <p:grpSpPr>
          <a:xfrm>
            <a:off x="7221225" y="2463508"/>
            <a:ext cx="577490" cy="568968"/>
            <a:chOff x="7424108" y="984914"/>
            <a:chExt cx="577490" cy="568968"/>
          </a:xfrm>
        </p:grpSpPr>
        <p:sp>
          <p:nvSpPr>
            <p:cNvPr id="55" name="Oval 54"/>
            <p:cNvSpPr/>
            <p:nvPr/>
          </p:nvSpPr>
          <p:spPr>
            <a:xfrm>
              <a:off x="7425159" y="984914"/>
              <a:ext cx="568968" cy="568968"/>
            </a:xfrm>
            <a:prstGeom prst="ellipse">
              <a:avLst/>
            </a:prstGeom>
            <a:solidFill>
              <a:srgbClr val="00CC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p:cNvSpPr txBox="1"/>
            <p:nvPr/>
          </p:nvSpPr>
          <p:spPr>
            <a:xfrm>
              <a:off x="7424108" y="1117602"/>
              <a:ext cx="577490" cy="307777"/>
            </a:xfrm>
            <a:prstGeom prst="rect">
              <a:avLst/>
            </a:prstGeom>
            <a:noFill/>
          </p:spPr>
          <p:txBody>
            <a:bodyPr wrap="square" rtlCol="0">
              <a:spAutoFit/>
            </a:bodyPr>
            <a:lstStyle/>
            <a:p>
              <a:pPr algn="ctr"/>
              <a:r>
                <a:rPr lang="en-US" sz="1400" dirty="0">
                  <a:solidFill>
                    <a:schemeClr val="bg1"/>
                  </a:solidFill>
                  <a:latin typeface="Museo Sans Rounded 300"/>
                  <a:cs typeface="Museo Sans Rounded 300"/>
                </a:rPr>
                <a:t>S</a:t>
              </a:r>
            </a:p>
          </p:txBody>
        </p:sp>
      </p:grpSp>
      <p:grpSp>
        <p:nvGrpSpPr>
          <p:cNvPr id="57" name="Group 56"/>
          <p:cNvGrpSpPr/>
          <p:nvPr/>
        </p:nvGrpSpPr>
        <p:grpSpPr>
          <a:xfrm>
            <a:off x="7221225" y="3374473"/>
            <a:ext cx="577490" cy="568968"/>
            <a:chOff x="7424108" y="984914"/>
            <a:chExt cx="577490" cy="568968"/>
          </a:xfrm>
        </p:grpSpPr>
        <p:sp>
          <p:nvSpPr>
            <p:cNvPr id="58" name="Oval 57"/>
            <p:cNvSpPr/>
            <p:nvPr/>
          </p:nvSpPr>
          <p:spPr>
            <a:xfrm>
              <a:off x="7425159" y="984914"/>
              <a:ext cx="568968" cy="568968"/>
            </a:xfrm>
            <a:prstGeom prst="ellipse">
              <a:avLst/>
            </a:prstGeom>
            <a:solidFill>
              <a:srgbClr val="00CC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TextBox 58"/>
            <p:cNvSpPr txBox="1"/>
            <p:nvPr/>
          </p:nvSpPr>
          <p:spPr>
            <a:xfrm>
              <a:off x="7424108" y="1117602"/>
              <a:ext cx="577490" cy="307777"/>
            </a:xfrm>
            <a:prstGeom prst="rect">
              <a:avLst/>
            </a:prstGeom>
            <a:noFill/>
          </p:spPr>
          <p:txBody>
            <a:bodyPr wrap="square" rtlCol="0">
              <a:spAutoFit/>
            </a:bodyPr>
            <a:lstStyle/>
            <a:p>
              <a:pPr algn="ctr"/>
              <a:r>
                <a:rPr lang="en-US" sz="1400" dirty="0">
                  <a:solidFill>
                    <a:schemeClr val="bg1"/>
                  </a:solidFill>
                  <a:latin typeface="Museo Sans Rounded 300"/>
                  <a:cs typeface="Museo Sans Rounded 300"/>
                </a:rPr>
                <a:t>S</a:t>
              </a:r>
            </a:p>
          </p:txBody>
        </p:sp>
      </p:grpSp>
      <p:cxnSp>
        <p:nvCxnSpPr>
          <p:cNvPr id="85" name="Straight Connector 84"/>
          <p:cNvCxnSpPr/>
          <p:nvPr/>
        </p:nvCxnSpPr>
        <p:spPr>
          <a:xfrm flipH="1" flipV="1">
            <a:off x="2483792" y="1843465"/>
            <a:ext cx="1641518" cy="612421"/>
          </a:xfrm>
          <a:prstGeom prst="line">
            <a:avLst/>
          </a:prstGeom>
          <a:ln w="9525" cmpd="sng">
            <a:solidFill>
              <a:schemeClr val="bg1">
                <a:lumMod val="75000"/>
              </a:schemeClr>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94" name="Group 93"/>
          <p:cNvGrpSpPr/>
          <p:nvPr/>
        </p:nvGrpSpPr>
        <p:grpSpPr>
          <a:xfrm>
            <a:off x="5214261" y="2031532"/>
            <a:ext cx="1717467" cy="1375805"/>
            <a:chOff x="5214261" y="2031532"/>
            <a:chExt cx="1717467" cy="1375805"/>
          </a:xfrm>
        </p:grpSpPr>
        <p:cxnSp>
          <p:nvCxnSpPr>
            <p:cNvPr id="89" name="Straight Connector 88"/>
            <p:cNvCxnSpPr/>
            <p:nvPr/>
          </p:nvCxnSpPr>
          <p:spPr>
            <a:xfrm flipH="1">
              <a:off x="5214261" y="2031532"/>
              <a:ext cx="1700342" cy="683374"/>
            </a:xfrm>
            <a:prstGeom prst="line">
              <a:avLst/>
            </a:prstGeom>
            <a:ln w="9525" cmpd="sng">
              <a:solidFill>
                <a:schemeClr val="bg1">
                  <a:lumMod val="75000"/>
                </a:schemeClr>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5214261" y="2718438"/>
              <a:ext cx="1700342" cy="0"/>
            </a:xfrm>
            <a:prstGeom prst="line">
              <a:avLst/>
            </a:prstGeom>
            <a:ln w="9525" cmpd="sng">
              <a:solidFill>
                <a:schemeClr val="bg1">
                  <a:lumMod val="75000"/>
                </a:schemeClr>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flipV="1">
              <a:off x="5231386" y="2723963"/>
              <a:ext cx="1700342" cy="683374"/>
            </a:xfrm>
            <a:prstGeom prst="line">
              <a:avLst/>
            </a:prstGeom>
            <a:ln w="9525" cmpd="sng">
              <a:solidFill>
                <a:schemeClr val="bg1">
                  <a:lumMod val="75000"/>
                </a:schemeClr>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1524234" y="2345826"/>
            <a:ext cx="881530" cy="881530"/>
            <a:chOff x="2288780" y="75600"/>
            <a:chExt cx="881530" cy="881530"/>
          </a:xfrm>
        </p:grpSpPr>
        <p:sp>
          <p:nvSpPr>
            <p:cNvPr id="38" name="Oval 37"/>
            <p:cNvSpPr/>
            <p:nvPr/>
          </p:nvSpPr>
          <p:spPr>
            <a:xfrm>
              <a:off x="2288780" y="75600"/>
              <a:ext cx="881530" cy="88153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314271" y="271180"/>
              <a:ext cx="840936" cy="461665"/>
            </a:xfrm>
            <a:prstGeom prst="rect">
              <a:avLst/>
            </a:prstGeom>
            <a:noFill/>
          </p:spPr>
          <p:txBody>
            <a:bodyPr wrap="square" rtlCol="0">
              <a:spAutoFit/>
            </a:bodyPr>
            <a:lstStyle/>
            <a:p>
              <a:pPr algn="ctr"/>
              <a:r>
                <a:rPr lang="en-US" sz="1200" dirty="0" smtClean="0">
                  <a:latin typeface="Museo Sans Rounded 300"/>
                  <a:cs typeface="Museo Sans Rounded 300"/>
                </a:rPr>
                <a:t>Alerting Authority</a:t>
              </a:r>
              <a:endParaRPr lang="en-US" sz="1200" dirty="0">
                <a:latin typeface="Museo Sans Rounded 300"/>
                <a:cs typeface="Museo Sans Rounded 300"/>
              </a:endParaRPr>
            </a:p>
          </p:txBody>
        </p:sp>
      </p:grpSp>
      <p:grpSp>
        <p:nvGrpSpPr>
          <p:cNvPr id="40" name="Group 39"/>
          <p:cNvGrpSpPr/>
          <p:nvPr/>
        </p:nvGrpSpPr>
        <p:grpSpPr>
          <a:xfrm>
            <a:off x="1531974" y="3314937"/>
            <a:ext cx="881530" cy="881530"/>
            <a:chOff x="2288780" y="75600"/>
            <a:chExt cx="881530" cy="881530"/>
          </a:xfrm>
        </p:grpSpPr>
        <p:sp>
          <p:nvSpPr>
            <p:cNvPr id="41" name="Oval 40"/>
            <p:cNvSpPr/>
            <p:nvPr/>
          </p:nvSpPr>
          <p:spPr>
            <a:xfrm>
              <a:off x="2288780" y="75600"/>
              <a:ext cx="881530" cy="88153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p:cNvSpPr txBox="1"/>
            <p:nvPr/>
          </p:nvSpPr>
          <p:spPr>
            <a:xfrm>
              <a:off x="2314271" y="271180"/>
              <a:ext cx="840936" cy="461665"/>
            </a:xfrm>
            <a:prstGeom prst="rect">
              <a:avLst/>
            </a:prstGeom>
            <a:noFill/>
          </p:spPr>
          <p:txBody>
            <a:bodyPr wrap="square" rtlCol="0">
              <a:spAutoFit/>
            </a:bodyPr>
            <a:lstStyle/>
            <a:p>
              <a:pPr algn="ctr"/>
              <a:r>
                <a:rPr lang="en-US" sz="1200" dirty="0" smtClean="0">
                  <a:latin typeface="Museo Sans Rounded 300"/>
                  <a:cs typeface="Museo Sans Rounded 300"/>
                </a:rPr>
                <a:t>Alerting Authority</a:t>
              </a:r>
              <a:endParaRPr lang="en-US" sz="1200" dirty="0">
                <a:latin typeface="Museo Sans Rounded 300"/>
                <a:cs typeface="Museo Sans Rounded 300"/>
              </a:endParaRPr>
            </a:p>
          </p:txBody>
        </p:sp>
      </p:grpSp>
      <p:cxnSp>
        <p:nvCxnSpPr>
          <p:cNvPr id="43" name="Straight Connector 42"/>
          <p:cNvCxnSpPr/>
          <p:nvPr/>
        </p:nvCxnSpPr>
        <p:spPr>
          <a:xfrm flipH="1">
            <a:off x="2494577" y="2823491"/>
            <a:ext cx="1564413" cy="0"/>
          </a:xfrm>
          <a:prstGeom prst="line">
            <a:avLst/>
          </a:prstGeom>
          <a:ln w="9525" cmpd="sng">
            <a:solidFill>
              <a:schemeClr val="bg1">
                <a:lumMod val="75000"/>
              </a:schemeClr>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2524392" y="3110217"/>
            <a:ext cx="1659375" cy="667272"/>
          </a:xfrm>
          <a:prstGeom prst="line">
            <a:avLst/>
          </a:prstGeom>
          <a:ln w="9525" cmpd="sng">
            <a:solidFill>
              <a:schemeClr val="bg1">
                <a:lumMod val="75000"/>
              </a:schemeClr>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rot="1241568">
            <a:off x="2522630" y="2090798"/>
            <a:ext cx="1467334"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Subscriber/Receiver</a:t>
            </a:r>
            <a:endParaRPr lang="en-US" sz="1100" dirty="0">
              <a:solidFill>
                <a:schemeClr val="bg1"/>
              </a:solidFill>
              <a:latin typeface="Museo Sans Rounded 300"/>
              <a:cs typeface="Museo Sans Rounded 300"/>
            </a:endParaRPr>
          </a:p>
        </p:txBody>
      </p:sp>
      <p:sp>
        <p:nvSpPr>
          <p:cNvPr id="60" name="Rectangle 59"/>
          <p:cNvSpPr/>
          <p:nvPr/>
        </p:nvSpPr>
        <p:spPr>
          <a:xfrm>
            <a:off x="2520369" y="2611806"/>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Pull/Push</a:t>
            </a:r>
            <a:endParaRPr lang="en-US" sz="1100" dirty="0">
              <a:solidFill>
                <a:schemeClr val="bg1"/>
              </a:solidFill>
              <a:latin typeface="Museo Sans Rounded 300"/>
              <a:cs typeface="Museo Sans Rounded 300"/>
            </a:endParaRPr>
          </a:p>
        </p:txBody>
      </p:sp>
      <p:sp>
        <p:nvSpPr>
          <p:cNvPr id="61" name="Rectangle 60"/>
          <p:cNvSpPr/>
          <p:nvPr/>
        </p:nvSpPr>
        <p:spPr>
          <a:xfrm rot="1289433">
            <a:off x="2711829" y="1913741"/>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Pull/Push</a:t>
            </a:r>
            <a:endParaRPr lang="en-US" sz="1100" dirty="0">
              <a:solidFill>
                <a:schemeClr val="bg1"/>
              </a:solidFill>
              <a:latin typeface="Museo Sans Rounded 300"/>
              <a:cs typeface="Museo Sans Rounded 300"/>
            </a:endParaRPr>
          </a:p>
        </p:txBody>
      </p:sp>
      <p:sp>
        <p:nvSpPr>
          <p:cNvPr id="62" name="Rectangle 61"/>
          <p:cNvSpPr/>
          <p:nvPr/>
        </p:nvSpPr>
        <p:spPr>
          <a:xfrm rot="20411471">
            <a:off x="2566164" y="3311269"/>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Pull/Push</a:t>
            </a:r>
            <a:endParaRPr lang="en-US" sz="1100" dirty="0">
              <a:solidFill>
                <a:schemeClr val="bg1"/>
              </a:solidFill>
              <a:latin typeface="Museo Sans Rounded 300"/>
              <a:cs typeface="Museo Sans Rounded 300"/>
            </a:endParaRPr>
          </a:p>
        </p:txBody>
      </p:sp>
      <p:sp>
        <p:nvSpPr>
          <p:cNvPr id="64" name="Rectangle 63"/>
          <p:cNvSpPr/>
          <p:nvPr/>
        </p:nvSpPr>
        <p:spPr>
          <a:xfrm rot="20270005">
            <a:off x="5703949" y="2078914"/>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Push/Pull</a:t>
            </a:r>
            <a:endParaRPr lang="en-US" sz="1100" dirty="0">
              <a:solidFill>
                <a:schemeClr val="bg1"/>
              </a:solidFill>
              <a:latin typeface="Museo Sans Rounded 300"/>
              <a:cs typeface="Museo Sans Rounded 300"/>
            </a:endParaRPr>
          </a:p>
        </p:txBody>
      </p:sp>
      <p:sp>
        <p:nvSpPr>
          <p:cNvPr id="65" name="Rectangle 64"/>
          <p:cNvSpPr/>
          <p:nvPr/>
        </p:nvSpPr>
        <p:spPr>
          <a:xfrm rot="1289433">
            <a:off x="5794972" y="2971296"/>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Push/Pull</a:t>
            </a:r>
            <a:endParaRPr lang="en-US" sz="1100" dirty="0">
              <a:solidFill>
                <a:schemeClr val="bg1"/>
              </a:solidFill>
              <a:latin typeface="Museo Sans Rounded 300"/>
              <a:cs typeface="Museo Sans Rounded 300"/>
            </a:endParaRPr>
          </a:p>
        </p:txBody>
      </p:sp>
      <p:sp>
        <p:nvSpPr>
          <p:cNvPr id="66" name="Rectangle 65"/>
          <p:cNvSpPr/>
          <p:nvPr/>
        </p:nvSpPr>
        <p:spPr>
          <a:xfrm>
            <a:off x="5798366" y="2530546"/>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Push/Pull</a:t>
            </a:r>
            <a:endParaRPr lang="en-US" sz="1100" dirty="0">
              <a:solidFill>
                <a:schemeClr val="bg1"/>
              </a:solidFill>
              <a:latin typeface="Museo Sans Rounded 300"/>
              <a:cs typeface="Museo Sans Rounded 300"/>
            </a:endParaRPr>
          </a:p>
        </p:txBody>
      </p:sp>
      <p:sp>
        <p:nvSpPr>
          <p:cNvPr id="67" name="Rectangle 66"/>
          <p:cNvSpPr/>
          <p:nvPr/>
        </p:nvSpPr>
        <p:spPr>
          <a:xfrm>
            <a:off x="5828199" y="2679830"/>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New Alert</a:t>
            </a:r>
            <a:endParaRPr lang="en-US" sz="1100" dirty="0">
              <a:solidFill>
                <a:schemeClr val="bg1"/>
              </a:solidFill>
              <a:latin typeface="Museo Sans Rounded 300"/>
              <a:cs typeface="Museo Sans Rounded 300"/>
            </a:endParaRPr>
          </a:p>
        </p:txBody>
      </p:sp>
      <p:sp>
        <p:nvSpPr>
          <p:cNvPr id="68" name="Rectangle 67"/>
          <p:cNvSpPr/>
          <p:nvPr/>
        </p:nvSpPr>
        <p:spPr>
          <a:xfrm rot="1246582">
            <a:off x="5740125" y="3110120"/>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New Alert</a:t>
            </a:r>
            <a:endParaRPr lang="en-US" sz="1100" dirty="0">
              <a:solidFill>
                <a:schemeClr val="bg1"/>
              </a:solidFill>
              <a:latin typeface="Museo Sans Rounded 300"/>
              <a:cs typeface="Museo Sans Rounded 300"/>
            </a:endParaRPr>
          </a:p>
        </p:txBody>
      </p:sp>
      <p:sp>
        <p:nvSpPr>
          <p:cNvPr id="69" name="Rectangle 68"/>
          <p:cNvSpPr/>
          <p:nvPr/>
        </p:nvSpPr>
        <p:spPr>
          <a:xfrm rot="20235082">
            <a:off x="5804382" y="2206864"/>
            <a:ext cx="1145789"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New Alert</a:t>
            </a:r>
            <a:endParaRPr lang="en-US" sz="1100" dirty="0">
              <a:solidFill>
                <a:schemeClr val="bg1"/>
              </a:solidFill>
              <a:latin typeface="Museo Sans Rounded 300"/>
              <a:cs typeface="Museo Sans Rounded 300"/>
            </a:endParaRPr>
          </a:p>
        </p:txBody>
      </p:sp>
      <p:sp>
        <p:nvSpPr>
          <p:cNvPr id="72" name="Rectangle 71"/>
          <p:cNvSpPr/>
          <p:nvPr/>
        </p:nvSpPr>
        <p:spPr>
          <a:xfrm>
            <a:off x="2469442" y="2799577"/>
            <a:ext cx="1430325"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Subscriber/Receiver</a:t>
            </a:r>
            <a:endParaRPr lang="en-US" sz="1100" dirty="0">
              <a:solidFill>
                <a:schemeClr val="bg1"/>
              </a:solidFill>
              <a:latin typeface="Museo Sans Rounded 300"/>
              <a:cs typeface="Museo Sans Rounded 300"/>
            </a:endParaRPr>
          </a:p>
        </p:txBody>
      </p:sp>
      <p:sp>
        <p:nvSpPr>
          <p:cNvPr id="75" name="Rectangle 74"/>
          <p:cNvSpPr/>
          <p:nvPr/>
        </p:nvSpPr>
        <p:spPr>
          <a:xfrm rot="20198936">
            <a:off x="2562913" y="3458285"/>
            <a:ext cx="1430325" cy="261610"/>
          </a:xfrm>
          <a:prstGeom prst="rect">
            <a:avLst/>
          </a:prstGeom>
        </p:spPr>
        <p:txBody>
          <a:bodyPr wrap="square">
            <a:spAutoFit/>
          </a:bodyPr>
          <a:lstStyle/>
          <a:p>
            <a:pPr algn="ctr"/>
            <a:r>
              <a:rPr lang="en-US" sz="1100" dirty="0" smtClean="0">
                <a:solidFill>
                  <a:schemeClr val="bg1"/>
                </a:solidFill>
                <a:latin typeface="Museo Sans Rounded 300"/>
                <a:cs typeface="Museo Sans Rounded 300"/>
              </a:rPr>
              <a:t>Subscriber/Receiver</a:t>
            </a:r>
            <a:endParaRPr lang="en-US" sz="1100" dirty="0">
              <a:solidFill>
                <a:schemeClr val="bg1"/>
              </a:solidFill>
              <a:latin typeface="Museo Sans Rounded 300"/>
              <a:cs typeface="Museo Sans Rounded 300"/>
            </a:endParaRPr>
          </a:p>
        </p:txBody>
      </p:sp>
    </p:spTree>
    <p:extLst>
      <p:ext uri="{BB962C8B-B14F-4D97-AF65-F5344CB8AC3E}">
        <p14:creationId xmlns:p14="http://schemas.microsoft.com/office/powerpoint/2010/main" val="3026851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000"/>
                                        <p:tgtEl>
                                          <p:spTgt spid="61"/>
                                        </p:tgtEl>
                                      </p:cBhvr>
                                    </p:animEffect>
                                  </p:childTnLst>
                                </p:cTn>
                              </p:par>
                              <p:par>
                                <p:cTn id="23" presetID="10" presetClass="entr" presetSubtype="0" fill="hold" nodeType="withEffect">
                                  <p:stCondLst>
                                    <p:cond delay="150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2000"/>
                                        <p:tgtEl>
                                          <p:spTgt spid="85"/>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2000"/>
                                        <p:tgtEl>
                                          <p:spTgt spid="47"/>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2000"/>
                                        <p:tgtEl>
                                          <p:spTgt spid="60"/>
                                        </p:tgtEl>
                                      </p:cBhvr>
                                    </p:animEffect>
                                  </p:childTnLst>
                                </p:cTn>
                              </p:par>
                              <p:par>
                                <p:cTn id="32" presetID="10" presetClass="entr" presetSubtype="0" fill="hold" nodeType="withEffect">
                                  <p:stCondLst>
                                    <p:cond delay="15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2000"/>
                                        <p:tgtEl>
                                          <p:spTgt spid="43"/>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2000"/>
                                        <p:tgtEl>
                                          <p:spTgt spid="72"/>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2000"/>
                                        <p:tgtEl>
                                          <p:spTgt spid="62"/>
                                        </p:tgtEl>
                                      </p:cBhvr>
                                    </p:animEffect>
                                  </p:childTnLst>
                                </p:cTn>
                              </p:par>
                              <p:par>
                                <p:cTn id="41" presetID="10" presetClass="entr" presetSubtype="0" fill="hold" nodeType="withEffect">
                                  <p:stCondLst>
                                    <p:cond delay="150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2000"/>
                                        <p:tgtEl>
                                          <p:spTgt spid="75"/>
                                        </p:tgtEl>
                                      </p:cBhvr>
                                    </p:animEffect>
                                  </p:childTnLst>
                                </p:cTn>
                              </p:par>
                              <p:par>
                                <p:cTn id="47" presetID="2" presetClass="entr" presetSubtype="2" accel="52000" fill="hold" nodeType="withEffect">
                                  <p:stCondLst>
                                    <p:cond delay="150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2000" fill="hold"/>
                                        <p:tgtEl>
                                          <p:spTgt spid="95"/>
                                        </p:tgtEl>
                                        <p:attrNameLst>
                                          <p:attrName>ppt_x</p:attrName>
                                        </p:attrNameLst>
                                      </p:cBhvr>
                                      <p:tavLst>
                                        <p:tav tm="0">
                                          <p:val>
                                            <p:strVal val="1+#ppt_w/2"/>
                                          </p:val>
                                        </p:tav>
                                        <p:tav tm="100000">
                                          <p:val>
                                            <p:strVal val="#ppt_x"/>
                                          </p:val>
                                        </p:tav>
                                      </p:tavLst>
                                    </p:anim>
                                    <p:anim calcmode="lin" valueType="num">
                                      <p:cBhvr additive="base">
                                        <p:cTn id="50" dur="2000" fill="hold"/>
                                        <p:tgtEl>
                                          <p:spTgt spid="95"/>
                                        </p:tgtEl>
                                        <p:attrNameLst>
                                          <p:attrName>ppt_y</p:attrName>
                                        </p:attrNameLst>
                                      </p:cBhvr>
                                      <p:tavLst>
                                        <p:tav tm="0">
                                          <p:val>
                                            <p:strVal val="#ppt_y"/>
                                          </p:val>
                                        </p:tav>
                                        <p:tav tm="100000">
                                          <p:val>
                                            <p:strVal val="#ppt_y"/>
                                          </p:val>
                                        </p:tav>
                                      </p:tavLst>
                                    </p:anim>
                                  </p:childTnLst>
                                </p:cTn>
                              </p:par>
                              <p:par>
                                <p:cTn id="51" presetID="10" presetClass="entr" presetSubtype="0" fill="hold" grpId="0" nodeType="withEffect">
                                  <p:stCondLst>
                                    <p:cond delay="300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2000"/>
                                        <p:tgtEl>
                                          <p:spTgt spid="64"/>
                                        </p:tgtEl>
                                      </p:cBhvr>
                                    </p:animEffect>
                                  </p:childTnLst>
                                </p:cTn>
                              </p:par>
                              <p:par>
                                <p:cTn id="54" presetID="10" presetClass="entr" presetSubtype="0" fill="hold" nodeType="withEffect">
                                  <p:stCondLst>
                                    <p:cond delay="3000"/>
                                  </p:stCondLst>
                                  <p:childTnLst>
                                    <p:set>
                                      <p:cBhvr>
                                        <p:cTn id="55" dur="1" fill="hold">
                                          <p:stCondLst>
                                            <p:cond delay="0"/>
                                          </p:stCondLst>
                                        </p:cTn>
                                        <p:tgtEl>
                                          <p:spTgt spid="94"/>
                                        </p:tgtEl>
                                        <p:attrNameLst>
                                          <p:attrName>style.visibility</p:attrName>
                                        </p:attrNameLst>
                                      </p:cBhvr>
                                      <p:to>
                                        <p:strVal val="visible"/>
                                      </p:to>
                                    </p:set>
                                    <p:animEffect transition="in" filter="fade">
                                      <p:cBhvr>
                                        <p:cTn id="56" dur="2000"/>
                                        <p:tgtEl>
                                          <p:spTgt spid="94"/>
                                        </p:tgtEl>
                                      </p:cBhvr>
                                    </p:animEffect>
                                  </p:childTnLst>
                                </p:cTn>
                              </p:par>
                              <p:par>
                                <p:cTn id="57" presetID="10" presetClass="entr" presetSubtype="0" fill="hold" grpId="0" nodeType="withEffect">
                                  <p:stCondLst>
                                    <p:cond delay="300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2000"/>
                                        <p:tgtEl>
                                          <p:spTgt spid="69"/>
                                        </p:tgtEl>
                                      </p:cBhvr>
                                    </p:animEffect>
                                  </p:childTnLst>
                                </p:cTn>
                              </p:par>
                              <p:par>
                                <p:cTn id="60" presetID="10" presetClass="entr" presetSubtype="0" fill="hold" grpId="0" nodeType="withEffect">
                                  <p:stCondLst>
                                    <p:cond delay="300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2000"/>
                                        <p:tgtEl>
                                          <p:spTgt spid="66"/>
                                        </p:tgtEl>
                                      </p:cBhvr>
                                    </p:animEffect>
                                  </p:childTnLst>
                                </p:cTn>
                              </p:par>
                              <p:par>
                                <p:cTn id="63" presetID="10" presetClass="entr" presetSubtype="0" fill="hold" grpId="0" nodeType="withEffect">
                                  <p:stCondLst>
                                    <p:cond delay="300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2000"/>
                                        <p:tgtEl>
                                          <p:spTgt spid="67"/>
                                        </p:tgtEl>
                                      </p:cBhvr>
                                    </p:animEffect>
                                  </p:childTnLst>
                                </p:cTn>
                              </p:par>
                              <p:par>
                                <p:cTn id="66" presetID="10" presetClass="entr" presetSubtype="0" fill="hold" grpId="0" nodeType="withEffect">
                                  <p:stCondLst>
                                    <p:cond delay="300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2000"/>
                                        <p:tgtEl>
                                          <p:spTgt spid="65"/>
                                        </p:tgtEl>
                                      </p:cBhvr>
                                    </p:animEffect>
                                  </p:childTnLst>
                                </p:cTn>
                              </p:par>
                              <p:par>
                                <p:cTn id="69" presetID="10" presetClass="entr" presetSubtype="0" fill="hold" grpId="0" nodeType="withEffect">
                                  <p:stCondLst>
                                    <p:cond delay="300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2000"/>
                                        <p:tgtEl>
                                          <p:spTgt spid="68"/>
                                        </p:tgtEl>
                                      </p:cBhvr>
                                    </p:animEffect>
                                  </p:childTnLst>
                                </p:cTn>
                              </p:par>
                            </p:childTnLst>
                          </p:cTn>
                        </p:par>
                        <p:par>
                          <p:cTn id="72" fill="hold">
                            <p:stCondLst>
                              <p:cond delay="6500"/>
                            </p:stCondLst>
                            <p:childTnLst>
                              <p:par>
                                <p:cTn id="73" presetID="10" presetClass="entr" presetSubtype="0"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par>
                          <p:cTn id="76" fill="hold">
                            <p:stCondLst>
                              <p:cond delay="7000"/>
                            </p:stCondLst>
                            <p:childTnLst>
                              <p:par>
                                <p:cTn id="77" presetID="10" presetClass="entr" presetSubtype="0" fill="hold"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500"/>
                                        <p:tgtEl>
                                          <p:spTgt spid="54"/>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childTnLst>
                          </p:cTn>
                        </p:par>
                        <p:par>
                          <p:cTn id="84" fill="hold">
                            <p:stCondLst>
                              <p:cond delay="8000"/>
                            </p:stCondLst>
                            <p:childTnLst>
                              <p:par>
                                <p:cTn id="85" presetID="10" presetClass="entr" presetSubtype="0" fill="hold" nodeType="after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7" grpId="0"/>
      <p:bldP spid="60" grpId="0"/>
      <p:bldP spid="61" grpId="0"/>
      <p:bldP spid="62" grpId="0"/>
      <p:bldP spid="64" grpId="0"/>
      <p:bldP spid="65" grpId="0"/>
      <p:bldP spid="66" grpId="0"/>
      <p:bldP spid="67" grpId="0"/>
      <p:bldP spid="68" grpId="0"/>
      <p:bldP spid="69" grpId="0"/>
      <p:bldP spid="72"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5696</TotalTime>
  <Words>974</Words>
  <Application>Microsoft Office PowerPoint</Application>
  <PresentationFormat>On-screen Show (16:9)</PresentationFormat>
  <Paragraphs>96</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Museo Sans Rounded 300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Dotomi</dc:creator>
  <cp:lastModifiedBy>Jason Bier</cp:lastModifiedBy>
  <cp:revision>176</cp:revision>
  <dcterms:created xsi:type="dcterms:W3CDTF">2014-03-31T18:54:10Z</dcterms:created>
  <dcterms:modified xsi:type="dcterms:W3CDTF">2015-08-26T16:41:49Z</dcterms:modified>
</cp:coreProperties>
</file>