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90" r:id="rId3"/>
    <p:sldId id="291" r:id="rId4"/>
    <p:sldId id="292" r:id="rId5"/>
    <p:sldId id="293" r:id="rId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1818"/>
    <a:srgbClr val="CF1C21"/>
    <a:srgbClr val="8B4907"/>
    <a:srgbClr val="5C4F46"/>
    <a:srgbClr val="66584E"/>
    <a:srgbClr val="E8C7B0"/>
    <a:srgbClr val="F4D1B9"/>
    <a:srgbClr val="B9B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67" autoAdjust="0"/>
    <p:restoredTop sz="96625" autoAdjust="0"/>
  </p:normalViewPr>
  <p:slideViewPr>
    <p:cSldViewPr>
      <p:cViewPr varScale="1">
        <p:scale>
          <a:sx n="71" d="100"/>
          <a:sy n="71" d="100"/>
        </p:scale>
        <p:origin x="-139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1"/>
          <p:cNvGrpSpPr>
            <a:grpSpLocks/>
          </p:cNvGrpSpPr>
          <p:nvPr/>
        </p:nvGrpSpPr>
        <p:grpSpPr bwMode="auto">
          <a:xfrm>
            <a:off x="339725" y="339725"/>
            <a:ext cx="1260475" cy="1260475"/>
            <a:chOff x="228600" y="228600"/>
            <a:chExt cx="1260000" cy="1260000"/>
          </a:xfrm>
        </p:grpSpPr>
        <p:sp>
          <p:nvSpPr>
            <p:cNvPr id="6" name="Oval 5"/>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282555" y="625325"/>
              <a:ext cx="1144157" cy="461789"/>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latin typeface="Arial" pitchFamily="34" charset="0"/>
                  <a:cs typeface="Arial" pitchFamily="34" charset="0"/>
                </a:rPr>
                <a:t>Presentation title</a:t>
              </a:r>
            </a:p>
            <a:p>
              <a:pPr algn="ctr" fontAlgn="auto">
                <a:spcBef>
                  <a:spcPts val="0"/>
                </a:spcBef>
                <a:spcAft>
                  <a:spcPts val="0"/>
                </a:spcAft>
                <a:defRPr/>
              </a:pPr>
              <a:r>
                <a:rPr lang="en-US" sz="1000" b="1" dirty="0">
                  <a:solidFill>
                    <a:schemeClr val="bg1"/>
                  </a:solidFill>
                  <a:latin typeface="Arial" pitchFamily="34" charset="0"/>
                  <a:cs typeface="Arial" pitchFamily="34" charset="0"/>
                </a:rPr>
                <a:t>at-a-glance info</a:t>
              </a:r>
            </a:p>
            <a:p>
              <a:pPr algn="ctr" fontAlgn="auto">
                <a:spcBef>
                  <a:spcPts val="0"/>
                </a:spcBef>
                <a:spcAft>
                  <a:spcPts val="0"/>
                </a:spcAft>
                <a:defRPr/>
              </a:pPr>
              <a:r>
                <a:rPr lang="en-US" sz="1000" b="1" dirty="0">
                  <a:solidFill>
                    <a:schemeClr val="bg1"/>
                  </a:solidFill>
                  <a:latin typeface="Arial" pitchFamily="34" charset="0"/>
                  <a:cs typeface="Arial" pitchFamily="34" charset="0"/>
                </a:rPr>
                <a:t>(in slide master)</a:t>
              </a:r>
            </a:p>
          </p:txBody>
        </p:sp>
      </p:gr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971697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811044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662285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154528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870987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495829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p:nvSpPr>
          <p:spPr>
            <a:xfrm>
              <a:off x="533400" y="498475"/>
              <a:ext cx="4724400" cy="3589338"/>
            </a:xfrm>
            <a:prstGeom prst="rect">
              <a:avLst/>
            </a:prstGeom>
            <a:noFill/>
          </p:spPr>
          <p:txBody>
            <a:bodyPr lIns="0" tIns="0" rIns="0" bIns="0">
              <a:spAutoFit/>
            </a:bodyPr>
            <a:lstStyle/>
            <a:p>
              <a:pPr fontAlgn="auto">
                <a:spcBef>
                  <a:spcPts val="0"/>
                </a:spcBef>
                <a:spcAft>
                  <a:spcPts val="0"/>
                </a:spcAft>
                <a:defRPr/>
              </a:pPr>
              <a:r>
                <a:rPr lang="en-US" sz="2000" b="1" baseline="30000" dirty="0">
                  <a:solidFill>
                    <a:srgbClr val="E8C7B0"/>
                  </a:solidFill>
                  <a:latin typeface="Arial" pitchFamily="34" charset="0"/>
                  <a:cs typeface="Arial" pitchFamily="34" charset="0"/>
                </a:rPr>
                <a:t>FOR FURTHER INFORMATION ON XXXXXXXXX XXXXXXXX XXXXXXXXX XXXX, PLEASE CONTACT:</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cs typeface="Arial" pitchFamily="34" charset="0"/>
                </a:rPr>
                <a:t>IFRC XXXXXXXXXXXXX DEPARTMENT</a:t>
              </a:r>
            </a:p>
            <a:p>
              <a:pPr fontAlgn="auto">
                <a:spcBef>
                  <a:spcPts val="0"/>
                </a:spcBef>
                <a:spcAft>
                  <a:spcPts val="0"/>
                </a:spcAft>
                <a:defRPr/>
              </a:pPr>
              <a:r>
                <a:rPr lang="en-US" sz="2000" baseline="30000" dirty="0">
                  <a:solidFill>
                    <a:schemeClr val="bg1"/>
                  </a:solidFill>
                  <a:latin typeface="Arial" pitchFamily="34" charset="0"/>
                  <a:cs typeface="Arial" pitchFamily="34" charset="0"/>
                </a:rPr>
                <a:t>NAME SURNAME, TITLE</a:t>
              </a:r>
              <a:br>
                <a:rPr lang="en-US" sz="2000" baseline="30000" dirty="0">
                  <a:solidFill>
                    <a:schemeClr val="bg1"/>
                  </a:solidFill>
                  <a:latin typeface="Arial" pitchFamily="34" charset="0"/>
                  <a:cs typeface="Arial" pitchFamily="34" charset="0"/>
                </a:rPr>
              </a:br>
              <a:r>
                <a:rPr lang="en-US" sz="2000" b="1" baseline="30000" dirty="0">
                  <a:solidFill>
                    <a:schemeClr val="bg1"/>
                  </a:solidFill>
                  <a:latin typeface="Arial" pitchFamily="34" charset="0"/>
                  <a:cs typeface="Arial" pitchFamily="34" charset="0"/>
                </a:rPr>
                <a:t>TEL. : +41 022 730 XXXX</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EMAIL: name.surname@ifrc.org</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cs typeface="Arial" pitchFamily="34" charset="0"/>
                </a:rPr>
                <a:t>THIS PRESENTATION IS PUBLISHED BY</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INTERNATIONAL FEDERATION OF </a:t>
              </a:r>
              <a:br>
                <a:rPr lang="en-US" sz="2000" b="1" baseline="30000" dirty="0">
                  <a:solidFill>
                    <a:schemeClr val="bg1"/>
                  </a:solidFill>
                  <a:latin typeface="Arial" pitchFamily="34" charset="0"/>
                  <a:cs typeface="Arial" pitchFamily="34" charset="0"/>
                </a:rPr>
              </a:br>
              <a:r>
                <a:rPr lang="en-US" sz="2000" b="1" baseline="30000" dirty="0">
                  <a:solidFill>
                    <a:schemeClr val="bg1"/>
                  </a:solidFill>
                  <a:latin typeface="Arial" pitchFamily="34" charset="0"/>
                  <a:cs typeface="Arial" pitchFamily="34" charset="0"/>
                </a:rPr>
                <a:t>RED CROSS AND RED CRESCENT SOCIETIES</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P.O. BOX 372</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CH-1211 GENEVA 19</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SWITZERLAND</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chemeClr val="bg1"/>
                  </a:solidFill>
                  <a:latin typeface="Arial" pitchFamily="34" charset="0"/>
                  <a:cs typeface="Arial" pitchFamily="34" charset="0"/>
                </a:rPr>
                <a:t>TEL.: +41 22 730 42 22</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FAX.: +41 22 733 03 95</a:t>
              </a:r>
              <a:endParaRPr lang="en-US" sz="2000" dirty="0">
                <a:solidFill>
                  <a:schemeClr val="bg1"/>
                </a:solidFill>
                <a:latin typeface="Arial" pitchFamily="34" charset="0"/>
                <a:cs typeface="Arial" pitchFamily="34" charset="0"/>
              </a:endParaRPr>
            </a:p>
          </p:txBody>
        </p:sp>
        <p:pic>
          <p:nvPicPr>
            <p:cNvPr id="6" name="Picture 15" descr="SLCM-icons logo-E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486400"/>
              <a:ext cx="1905000" cy="983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6" descr="IFRC_logo_E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6096000"/>
              <a:ext cx="3157728" cy="295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49434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1249564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1787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fontAlgn="auto">
                <a:spcBef>
                  <a:spcPts val="0"/>
                </a:spcBef>
                <a:spcAft>
                  <a:spcPts val="0"/>
                </a:spcAft>
                <a:defRPr/>
              </a:pPr>
              <a:r>
                <a:rPr lang="en-US" sz="1200" b="1">
                  <a:solidFill>
                    <a:srgbClr val="551C15"/>
                  </a:solidFill>
                  <a:latin typeface="Arial Rounded MT Bold" pitchFamily="-110" charset="0"/>
                  <a:ea typeface="Arial Rounded MT Bold" pitchFamily="-110" charset="0"/>
                  <a:cs typeface="Arial Rounded MT Bold" pitchFamily="-110" charset="0"/>
                </a:rPr>
                <a:t>www.ifrc.org</a:t>
              </a:r>
            </a:p>
            <a:p>
              <a:pPr fontAlgn="auto">
                <a:spcBef>
                  <a:spcPts val="0"/>
                </a:spcBef>
                <a:spcAft>
                  <a:spcPts val="0"/>
                </a:spcAft>
                <a:defRPr/>
              </a:pPr>
              <a:r>
                <a:rPr lang="en-US" sz="1200" b="1">
                  <a:solidFill>
                    <a:schemeClr val="bg1"/>
                  </a:solidFill>
                  <a:latin typeface="Arial Rounded MT Bold" pitchFamily="-110" charset="0"/>
                  <a:ea typeface="Arial Rounded MT Bold" pitchFamily="-110" charset="0"/>
                  <a:cs typeface="Arial Rounded MT Bold" pitchFamily="-110" charset="0"/>
                </a:rPr>
                <a:t>Saving lives, changing minds.</a:t>
              </a:r>
              <a:endParaRPr lang="en-US" sz="1200">
                <a:solidFill>
                  <a:schemeClr val="bg1"/>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5613869" y="6172201"/>
              <a:ext cx="3225331"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p:cNvSpPr>
            <a:spLocks noGrp="1"/>
          </p:cNvSpPr>
          <p:nvPr>
            <p:ph type="title"/>
          </p:nvPr>
        </p:nvSpPr>
        <p:spPr bwMode="auto">
          <a:xfrm>
            <a:off x="1828800" y="350838"/>
            <a:ext cx="6858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8" name="Text Placeholder 2"/>
          <p:cNvSpPr>
            <a:spLocks noGrp="1"/>
          </p:cNvSpPr>
          <p:nvPr>
            <p:ph type="body" idx="1"/>
          </p:nvPr>
        </p:nvSpPr>
        <p:spPr bwMode="auto">
          <a:xfrm>
            <a:off x="1828800" y="1676400"/>
            <a:ext cx="685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1029" name="Group 16"/>
          <p:cNvGrpSpPr>
            <a:grpSpLocks/>
          </p:cNvGrpSpPr>
          <p:nvPr/>
        </p:nvGrpSpPr>
        <p:grpSpPr bwMode="auto">
          <a:xfrm>
            <a:off x="339725" y="339725"/>
            <a:ext cx="1260475" cy="1260475"/>
            <a:chOff x="228600" y="228600"/>
            <a:chExt cx="1260000" cy="1260000"/>
          </a:xfrm>
        </p:grpSpPr>
        <p:sp>
          <p:nvSpPr>
            <p:cNvPr id="18" name="Oval 17"/>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TextBox 18"/>
            <p:cNvSpPr txBox="1"/>
            <p:nvPr/>
          </p:nvSpPr>
          <p:spPr>
            <a:xfrm>
              <a:off x="282555" y="625325"/>
              <a:ext cx="1144157" cy="461789"/>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latin typeface="Arial" pitchFamily="34" charset="0"/>
                  <a:cs typeface="Arial" pitchFamily="34" charset="0"/>
                </a:rPr>
                <a:t>Presentation title</a:t>
              </a:r>
            </a:p>
            <a:p>
              <a:pPr algn="ctr" fontAlgn="auto">
                <a:spcBef>
                  <a:spcPts val="0"/>
                </a:spcBef>
                <a:spcAft>
                  <a:spcPts val="0"/>
                </a:spcAft>
                <a:defRPr/>
              </a:pPr>
              <a:r>
                <a:rPr lang="en-US" sz="1000" b="1" dirty="0">
                  <a:solidFill>
                    <a:schemeClr val="bg1"/>
                  </a:solidFill>
                  <a:latin typeface="Arial" pitchFamily="34" charset="0"/>
                  <a:cs typeface="Arial" pitchFamily="34" charset="0"/>
                </a:rPr>
                <a:t>at-a-glance info</a:t>
              </a:r>
            </a:p>
            <a:p>
              <a:pPr algn="ctr" fontAlgn="auto">
                <a:spcBef>
                  <a:spcPts val="0"/>
                </a:spcBef>
                <a:spcAft>
                  <a:spcPts val="0"/>
                </a:spcAft>
                <a:defRPr/>
              </a:pPr>
              <a:r>
                <a:rPr lang="en-US" sz="1000" b="1" dirty="0">
                  <a:solidFill>
                    <a:schemeClr val="bg1"/>
                  </a:solidFill>
                  <a:latin typeface="Arial" pitchFamily="34" charset="0"/>
                  <a:cs typeface="Arial" pitchFamily="34" charset="0"/>
                </a:rPr>
                <a:t>(in slide master)</a:t>
              </a:r>
            </a:p>
          </p:txBody>
        </p:sp>
      </p:gr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23" r:id="rId9"/>
  </p:sldLayoutIdLst>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467544" y="1676400"/>
            <a:ext cx="8219256" cy="4191000"/>
          </a:xfrm>
        </p:spPr>
        <p:txBody>
          <a:bodyPr/>
          <a:lstStyle/>
          <a:p>
            <a:r>
              <a:rPr lang="en-GB" dirty="0"/>
              <a:t>On behalf of the International Federation of Red Cross and Red Crescent Societies, I have a great pleasure in welcoming you all  today to this very important workshop on Common Alerting Protocol.</a:t>
            </a:r>
          </a:p>
          <a:p>
            <a:r>
              <a:rPr lang="en-GB" dirty="0"/>
              <a:t>As the world largest humanitarian organisation, we really experience the usefulness and the value of having effective Early Warning Systems.</a:t>
            </a:r>
          </a:p>
          <a:p>
            <a:r>
              <a:rPr lang="en-GB" dirty="0"/>
              <a:t>We have been able to save many lives in the past by disseminating early warnings and evacuating people before the disaster, thanks to  all the players who work tirelessly, from scientists who do the data analysis and  forecasts, to  volunteers who are at the frontline to disseminate the warnings and evacuate people.</a:t>
            </a:r>
          </a:p>
          <a:p>
            <a:endParaRPr lang="en-GB" altLang="en-US" dirty="0" smtClean="0">
              <a:latin typeface="Arial" charset="0"/>
              <a:cs typeface="Arial" charset="0"/>
            </a:endParaRPr>
          </a:p>
        </p:txBody>
      </p:sp>
      <p:sp>
        <p:nvSpPr>
          <p:cNvPr id="4" name="TextBox 3"/>
          <p:cNvSpPr txBox="1"/>
          <p:nvPr/>
        </p:nvSpPr>
        <p:spPr>
          <a:xfrm>
            <a:off x="2411760" y="548680"/>
            <a:ext cx="6480720" cy="923330"/>
          </a:xfrm>
          <a:prstGeom prst="rect">
            <a:avLst/>
          </a:prstGeom>
          <a:noFill/>
        </p:spPr>
        <p:txBody>
          <a:bodyPr wrap="square" rtlCol="0">
            <a:spAutoFit/>
          </a:bodyPr>
          <a:lstStyle/>
          <a:p>
            <a:r>
              <a:rPr lang="en-GB" sz="5400" dirty="0" smtClean="0"/>
              <a:t>Saving Lives </a:t>
            </a:r>
            <a:endParaRPr lang="en-GB" sz="5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a:t>
            </a:r>
            <a:endParaRPr lang="en-GB" dirty="0"/>
          </a:p>
        </p:txBody>
      </p:sp>
      <p:sp>
        <p:nvSpPr>
          <p:cNvPr id="3" name="Content Placeholder 2"/>
          <p:cNvSpPr>
            <a:spLocks noGrp="1"/>
          </p:cNvSpPr>
          <p:nvPr>
            <p:ph idx="1"/>
          </p:nvPr>
        </p:nvSpPr>
        <p:spPr>
          <a:xfrm>
            <a:off x="683568" y="1676400"/>
            <a:ext cx="8003232" cy="4191000"/>
          </a:xfrm>
        </p:spPr>
        <p:txBody>
          <a:bodyPr/>
          <a:lstStyle/>
          <a:p>
            <a:pPr marL="0" indent="0">
              <a:buNone/>
            </a:pPr>
            <a:endParaRPr lang="en-GB" dirty="0" smtClean="0"/>
          </a:p>
          <a:p>
            <a:r>
              <a:rPr lang="en-GB" dirty="0" smtClean="0"/>
              <a:t>over 70% of the natural disasters in the world are of hydro-metrological in nature.</a:t>
            </a:r>
          </a:p>
          <a:p>
            <a:r>
              <a:rPr lang="en-GB" dirty="0" smtClean="0"/>
              <a:t>The disaster patterns are changing.  Frequency and intensity of disasters are increasing. The risk patterns are changing and the vulnerability and exposure of people to disasters are also increasing.</a:t>
            </a:r>
          </a:p>
          <a:p>
            <a:r>
              <a:rPr lang="en-GB" dirty="0" smtClean="0"/>
              <a:t>Unpredictability of the hazards due to climate change pose great challenges to scientists to provide  accurate forecasts.</a:t>
            </a:r>
          </a:p>
          <a:p>
            <a:endParaRPr lang="en-GB" dirty="0"/>
          </a:p>
        </p:txBody>
      </p:sp>
    </p:spTree>
    <p:extLst>
      <p:ext uri="{BB962C8B-B14F-4D97-AF65-F5344CB8AC3E}">
        <p14:creationId xmlns:p14="http://schemas.microsoft.com/office/powerpoint/2010/main" val="2195475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Reaching the most Vulnerable</a:t>
            </a:r>
            <a:endParaRPr lang="en-GB" dirty="0"/>
          </a:p>
        </p:txBody>
      </p:sp>
      <p:sp>
        <p:nvSpPr>
          <p:cNvPr id="3" name="Content Placeholder 2"/>
          <p:cNvSpPr>
            <a:spLocks noGrp="1"/>
          </p:cNvSpPr>
          <p:nvPr>
            <p:ph idx="1"/>
          </p:nvPr>
        </p:nvSpPr>
        <p:spPr>
          <a:xfrm>
            <a:off x="395536" y="1676400"/>
            <a:ext cx="8568952" cy="4191000"/>
          </a:xfrm>
        </p:spPr>
        <p:txBody>
          <a:bodyPr/>
          <a:lstStyle/>
          <a:p>
            <a:r>
              <a:rPr lang="en-GB" dirty="0"/>
              <a:t>A robust warning system should reach the most vulnerable people even in remote areas where accessibility is an issue.</a:t>
            </a:r>
          </a:p>
          <a:p>
            <a:r>
              <a:rPr lang="en-GB" dirty="0"/>
              <a:t>A good early warning system should incorporate user perspectives and try and develop tailor made information to cater to the needs of the users groups such as disaster managers, farmers, agronomists , Irrigation Engineers and so on…. </a:t>
            </a:r>
          </a:p>
          <a:p>
            <a:r>
              <a:rPr lang="en-GB" dirty="0"/>
              <a:t>Good early warning mechanism in a country should issue warnings at all timescales – from hours, to days, to weeks, to months, to seasons, to years and decades…….so that we can take early actions not only to carry out our response on a shorter time scales but also to take longer term actions on prevention and risk reduction and to address the root causes of disasters.</a:t>
            </a:r>
          </a:p>
          <a:p>
            <a:endParaRPr lang="en-GB" dirty="0"/>
          </a:p>
        </p:txBody>
      </p:sp>
    </p:spTree>
    <p:extLst>
      <p:ext uri="{BB962C8B-B14F-4D97-AF65-F5344CB8AC3E}">
        <p14:creationId xmlns:p14="http://schemas.microsoft.com/office/powerpoint/2010/main" val="370182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User Perspectives important</a:t>
            </a:r>
            <a:endParaRPr lang="en-GB" dirty="0"/>
          </a:p>
        </p:txBody>
      </p:sp>
      <p:sp>
        <p:nvSpPr>
          <p:cNvPr id="3" name="Content Placeholder 2"/>
          <p:cNvSpPr>
            <a:spLocks noGrp="1"/>
          </p:cNvSpPr>
          <p:nvPr>
            <p:ph idx="1"/>
          </p:nvPr>
        </p:nvSpPr>
        <p:spPr>
          <a:xfrm>
            <a:off x="395536" y="1676400"/>
            <a:ext cx="8424936" cy="4191000"/>
          </a:xfrm>
        </p:spPr>
        <p:txBody>
          <a:bodyPr/>
          <a:lstStyle/>
          <a:p>
            <a:r>
              <a:rPr lang="en-GB" dirty="0"/>
              <a:t>Therefore, while developing standard alert messages, we need to think about number of different factors;  </a:t>
            </a:r>
          </a:p>
          <a:p>
            <a:r>
              <a:rPr lang="en-GB" dirty="0"/>
              <a:t>How do we cater to the specific needs of the  user groups?</a:t>
            </a:r>
          </a:p>
          <a:p>
            <a:r>
              <a:rPr lang="en-GB" dirty="0"/>
              <a:t>How do we simplify our messages so that volunteers in remote areas are able to disseminate and communicate warnings to the most vulnerable.</a:t>
            </a:r>
          </a:p>
          <a:p>
            <a:r>
              <a:rPr lang="en-GB" dirty="0"/>
              <a:t>How do we ensure that every one can understand our warning messages and act accordingly? </a:t>
            </a:r>
          </a:p>
          <a:p>
            <a:r>
              <a:rPr lang="en-GB" dirty="0"/>
              <a:t>How can we develop messages at different timescale, targeting different user groups?</a:t>
            </a:r>
          </a:p>
          <a:p>
            <a:endParaRPr lang="en-GB" dirty="0"/>
          </a:p>
        </p:txBody>
      </p:sp>
    </p:spTree>
    <p:extLst>
      <p:ext uri="{BB962C8B-B14F-4D97-AF65-F5344CB8AC3E}">
        <p14:creationId xmlns:p14="http://schemas.microsoft.com/office/powerpoint/2010/main" val="989476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631754614"/>
      </p:ext>
    </p:extLst>
  </p:cSld>
  <p:clrMapOvr>
    <a:masterClrMapping/>
  </p:clrMapOvr>
</p:sld>
</file>

<file path=ppt/theme/theme1.xml><?xml version="1.0" encoding="utf-8"?>
<a:theme xmlns:a="http://schemas.openxmlformats.org/drawingml/2006/main" name="IFRC_2010 presentation-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IFRC_2010 presentation-EN</Template>
  <TotalTime>7</TotalTime>
  <Words>407</Words>
  <Application>Microsoft Office PowerPoint</Application>
  <PresentationFormat>On-screen Show (4:3)</PresentationFormat>
  <Paragraphs>19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Wingdings</vt:lpstr>
      <vt:lpstr>Calibri</vt:lpstr>
      <vt:lpstr>Arial Rounded MT Bold</vt:lpstr>
      <vt:lpstr>IFRC_2010 presentation-EN</vt:lpstr>
      <vt:lpstr>PowerPoint Presentation</vt:lpstr>
      <vt:lpstr>Challenges</vt:lpstr>
      <vt:lpstr>Reaching the most Vulnerable</vt:lpstr>
      <vt:lpstr>User Perspectives important</vt:lpstr>
      <vt:lpstr>PowerPoint Presentation</vt:lpstr>
    </vt:vector>
  </TitlesOfParts>
  <Company>IFRC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cp:lastModifiedBy>
  <cp:revision>3</cp:revision>
  <dcterms:created xsi:type="dcterms:W3CDTF">2015-09-23T06:48:12Z</dcterms:created>
  <dcterms:modified xsi:type="dcterms:W3CDTF">2015-09-23T06:56:01Z</dcterms:modified>
</cp:coreProperties>
</file>