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91" r:id="rId4"/>
    <p:sldId id="292" r:id="rId5"/>
    <p:sldId id="293" r:id="rId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7" autoAdjust="0"/>
    <p:restoredTop sz="96625" autoAdjust="0"/>
  </p:normalViewPr>
  <p:slideViewPr>
    <p:cSldViewPr>
      <p:cViewPr varScale="1">
        <p:scale>
          <a:sx n="71" d="100"/>
          <a:sy n="71" d="100"/>
        </p:scale>
        <p:origin x="-13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cs typeface="Arial" pitchFamily="34" charset="0"/>
                </a:rPr>
                <a:t>(in slide master)</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97169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81104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62285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154528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87098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495829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3589338"/>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 ON XXXXXXXXX XXXXXXXX XXXXXXXXX XXXX, 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IFRC XXXXXXXXXXXXX DEPARTMENT</a:t>
              </a:r>
            </a:p>
            <a:p>
              <a:pPr fontAlgn="auto">
                <a:spcBef>
                  <a:spcPts val="0"/>
                </a:spcBef>
                <a:spcAft>
                  <a:spcPts val="0"/>
                </a:spcAft>
                <a:defRPr/>
              </a:pPr>
              <a:r>
                <a:rPr lang="en-US" sz="2000" baseline="30000" dirty="0">
                  <a:solidFill>
                    <a:schemeClr val="bg1"/>
                  </a:solidFill>
                  <a:latin typeface="Arial" pitchFamily="34" charset="0"/>
                  <a:cs typeface="Arial" pitchFamily="34" charset="0"/>
                </a:rPr>
                <a:t>NAME SURNAME, TITLE</a:t>
              </a:r>
              <a:br>
                <a:rPr lang="en-US" sz="2000"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TEL. : +41 022 730 XXXX</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name.surname@ifrc.org</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INTERNATIONAL FEDERATION OF </a:t>
              </a:r>
              <a:br>
                <a:rPr lang="en-US" sz="2000" b="1"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FAX.: +41 22 733 03 95</a:t>
              </a:r>
              <a:endParaRPr lang="en-US" sz="2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49434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24956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78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cs typeface="Arial" pitchFamily="34" charset="0"/>
                </a:rPr>
                <a:t>(in slide master)</a:t>
              </a:r>
            </a:p>
          </p:txBody>
        </p:sp>
      </p:gr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23" r:id="rId9"/>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467544" y="1676400"/>
            <a:ext cx="8219256" cy="4191000"/>
          </a:xfrm>
        </p:spPr>
        <p:txBody>
          <a:bodyPr/>
          <a:lstStyle/>
          <a:p>
            <a:r>
              <a:rPr lang="en-GB" dirty="0"/>
              <a:t>On behalf of the International Federation of Red Cross and Red Crescent Societies, I have a great pleasure in welcoming you all  today to this very important workshop on Common Alerting Protocol.</a:t>
            </a:r>
          </a:p>
          <a:p>
            <a:r>
              <a:rPr lang="en-GB" dirty="0"/>
              <a:t>As the world largest humanitarian organisation, we really experience the usefulness and the value of having effective Early Warning Systems.</a:t>
            </a:r>
          </a:p>
          <a:p>
            <a:r>
              <a:rPr lang="en-GB" dirty="0"/>
              <a:t>We have been able to save many lives in the past by disseminating early warnings and evacuating people before the disaster, thanks to  all the players who work tirelessly, from scientists who do the data analysis and  forecasts, to  volunteers who are at the frontline to disseminate the warnings and evacuate people.</a:t>
            </a:r>
          </a:p>
          <a:p>
            <a:endParaRPr lang="en-GB" altLang="en-US" dirty="0" smtClean="0">
              <a:latin typeface="Arial" charset="0"/>
              <a:cs typeface="Arial" charset="0"/>
            </a:endParaRPr>
          </a:p>
        </p:txBody>
      </p:sp>
      <p:sp>
        <p:nvSpPr>
          <p:cNvPr id="4" name="TextBox 3"/>
          <p:cNvSpPr txBox="1"/>
          <p:nvPr/>
        </p:nvSpPr>
        <p:spPr>
          <a:xfrm>
            <a:off x="2411760" y="548680"/>
            <a:ext cx="6480720" cy="923330"/>
          </a:xfrm>
          <a:prstGeom prst="rect">
            <a:avLst/>
          </a:prstGeom>
          <a:noFill/>
        </p:spPr>
        <p:txBody>
          <a:bodyPr wrap="square" rtlCol="0">
            <a:spAutoFit/>
          </a:bodyPr>
          <a:lstStyle/>
          <a:p>
            <a:r>
              <a:rPr lang="en-GB" sz="5400" dirty="0" smtClean="0"/>
              <a:t>Saving Lives </a:t>
            </a:r>
            <a:endParaRPr lang="en-GB"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a:t>
            </a:r>
            <a:endParaRPr lang="en-GB" dirty="0"/>
          </a:p>
        </p:txBody>
      </p:sp>
      <p:sp>
        <p:nvSpPr>
          <p:cNvPr id="3" name="Content Placeholder 2"/>
          <p:cNvSpPr>
            <a:spLocks noGrp="1"/>
          </p:cNvSpPr>
          <p:nvPr>
            <p:ph idx="1"/>
          </p:nvPr>
        </p:nvSpPr>
        <p:spPr>
          <a:xfrm>
            <a:off x="683568" y="1676400"/>
            <a:ext cx="8003232" cy="4191000"/>
          </a:xfrm>
        </p:spPr>
        <p:txBody>
          <a:bodyPr/>
          <a:lstStyle/>
          <a:p>
            <a:pPr marL="0" indent="0">
              <a:buNone/>
            </a:pPr>
            <a:endParaRPr lang="en-GB" dirty="0" smtClean="0"/>
          </a:p>
          <a:p>
            <a:r>
              <a:rPr lang="en-GB" dirty="0" smtClean="0"/>
              <a:t>over 70% of the natural disasters in the world are of hydro-metrological in nature.</a:t>
            </a:r>
          </a:p>
          <a:p>
            <a:r>
              <a:rPr lang="en-GB" dirty="0" smtClean="0"/>
              <a:t>The disaster patterns are changing.  Frequency and intensity of disasters are increasing. The risk patterns are changing and the vulnerability and exposure of people to disasters are also increasing.</a:t>
            </a:r>
          </a:p>
          <a:p>
            <a:r>
              <a:rPr lang="en-GB" dirty="0" smtClean="0"/>
              <a:t>Unpredictability of the hazards due to climate change pose great challenges to scientists to provide  accurate forecasts.</a:t>
            </a:r>
          </a:p>
          <a:p>
            <a:endParaRPr lang="en-GB" dirty="0"/>
          </a:p>
        </p:txBody>
      </p:sp>
    </p:spTree>
    <p:extLst>
      <p:ext uri="{BB962C8B-B14F-4D97-AF65-F5344CB8AC3E}">
        <p14:creationId xmlns:p14="http://schemas.microsoft.com/office/powerpoint/2010/main" val="219547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Reaching the most Vulnerable</a:t>
            </a:r>
            <a:endParaRPr lang="en-GB" dirty="0"/>
          </a:p>
        </p:txBody>
      </p:sp>
      <p:sp>
        <p:nvSpPr>
          <p:cNvPr id="3" name="Content Placeholder 2"/>
          <p:cNvSpPr>
            <a:spLocks noGrp="1"/>
          </p:cNvSpPr>
          <p:nvPr>
            <p:ph idx="1"/>
          </p:nvPr>
        </p:nvSpPr>
        <p:spPr>
          <a:xfrm>
            <a:off x="395536" y="1676400"/>
            <a:ext cx="8568952" cy="4191000"/>
          </a:xfrm>
        </p:spPr>
        <p:txBody>
          <a:bodyPr/>
          <a:lstStyle/>
          <a:p>
            <a:r>
              <a:rPr lang="en-GB" dirty="0"/>
              <a:t>A robust warning system should reach the most vulnerable people even in remote areas where accessibility is an issue.</a:t>
            </a:r>
          </a:p>
          <a:p>
            <a:r>
              <a:rPr lang="en-GB" dirty="0"/>
              <a:t>A good early warning system should incorporate user perspectives and try and develop tailor made information to cater to the needs of the users groups such as disaster managers, farmers, agronomists , Irrigation Engineers and so on…. </a:t>
            </a:r>
          </a:p>
          <a:p>
            <a:r>
              <a:rPr lang="en-GB" dirty="0"/>
              <a:t>Good early warning mechanism in a country should issue warnings at all timescales – from hours, to days, to weeks, to months, to seasons, to years and decades…….so that we can take early actions not only to carry out our response on a shorter time scales but also to take longer term actions on prevention and risk reduction and to address the root causes of disasters.</a:t>
            </a:r>
          </a:p>
          <a:p>
            <a:endParaRPr lang="en-GB" dirty="0"/>
          </a:p>
        </p:txBody>
      </p:sp>
    </p:spTree>
    <p:extLst>
      <p:ext uri="{BB962C8B-B14F-4D97-AF65-F5344CB8AC3E}">
        <p14:creationId xmlns:p14="http://schemas.microsoft.com/office/powerpoint/2010/main" val="370182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User Perspectives important</a:t>
            </a:r>
            <a:endParaRPr lang="en-GB" dirty="0"/>
          </a:p>
        </p:txBody>
      </p:sp>
      <p:sp>
        <p:nvSpPr>
          <p:cNvPr id="3" name="Content Placeholder 2"/>
          <p:cNvSpPr>
            <a:spLocks noGrp="1"/>
          </p:cNvSpPr>
          <p:nvPr>
            <p:ph idx="1"/>
          </p:nvPr>
        </p:nvSpPr>
        <p:spPr>
          <a:xfrm>
            <a:off x="395536" y="1676400"/>
            <a:ext cx="8424936" cy="4191000"/>
          </a:xfrm>
        </p:spPr>
        <p:txBody>
          <a:bodyPr/>
          <a:lstStyle/>
          <a:p>
            <a:r>
              <a:rPr lang="en-GB" dirty="0"/>
              <a:t>Therefore, while developing standard alert messages, we need to think about number of different factors;  </a:t>
            </a:r>
          </a:p>
          <a:p>
            <a:r>
              <a:rPr lang="en-GB" dirty="0"/>
              <a:t>How do we cater to the specific needs of the  user groups?</a:t>
            </a:r>
          </a:p>
          <a:p>
            <a:r>
              <a:rPr lang="en-GB" dirty="0"/>
              <a:t>How do we simplify our messages so that volunteers in remote areas are able to disseminate and communicate warnings to the most vulnerable.</a:t>
            </a:r>
          </a:p>
          <a:p>
            <a:r>
              <a:rPr lang="en-GB" dirty="0"/>
              <a:t>How do we ensure that every one can understand our warning messages and act accordingly? </a:t>
            </a:r>
          </a:p>
          <a:p>
            <a:r>
              <a:rPr lang="en-GB" dirty="0"/>
              <a:t>How can we develop messages at different timescale, targeting different user groups?</a:t>
            </a:r>
          </a:p>
          <a:p>
            <a:endParaRPr lang="en-GB" dirty="0"/>
          </a:p>
        </p:txBody>
      </p:sp>
    </p:spTree>
    <p:extLst>
      <p:ext uri="{BB962C8B-B14F-4D97-AF65-F5344CB8AC3E}">
        <p14:creationId xmlns:p14="http://schemas.microsoft.com/office/powerpoint/2010/main" val="98947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631754614"/>
      </p:ext>
    </p:extLst>
  </p:cSld>
  <p:clrMapOvr>
    <a:masterClrMapping/>
  </p:clrMapOvr>
</p:sld>
</file>

<file path=ppt/theme/theme1.xml><?xml version="1.0" encoding="utf-8"?>
<a:theme xmlns:a="http://schemas.openxmlformats.org/drawingml/2006/main" name="IFRC_2010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IFRC_2010 presentation-EN</Template>
  <TotalTime>7</TotalTime>
  <Words>407</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Wingdings</vt:lpstr>
      <vt:lpstr>Calibri</vt:lpstr>
      <vt:lpstr>Arial Rounded MT Bold</vt:lpstr>
      <vt:lpstr>IFRC_2010 presentation-EN</vt:lpstr>
      <vt:lpstr>PowerPoint Presentation</vt:lpstr>
      <vt:lpstr>Challenges</vt:lpstr>
      <vt:lpstr>Reaching the most Vulnerable</vt:lpstr>
      <vt:lpstr>User Perspectives important</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cp:lastModifiedBy>
  <cp:revision>3</cp:revision>
  <dcterms:created xsi:type="dcterms:W3CDTF">2015-09-23T06:48:12Z</dcterms:created>
  <dcterms:modified xsi:type="dcterms:W3CDTF">2015-09-23T06:56:01Z</dcterms:modified>
</cp:coreProperties>
</file>