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10"/>
  </p:notesMasterIdLst>
  <p:handoutMasterIdLst>
    <p:handoutMasterId r:id="rId11"/>
  </p:handoutMasterIdLst>
  <p:sldIdLst>
    <p:sldId id="343" r:id="rId3"/>
    <p:sldId id="360" r:id="rId4"/>
    <p:sldId id="358" r:id="rId5"/>
    <p:sldId id="361" r:id="rId6"/>
    <p:sldId id="362" r:id="rId7"/>
    <p:sldId id="359" r:id="rId8"/>
    <p:sldId id="357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  <a:srgbClr val="1E4494"/>
    <a:srgbClr val="034EA2"/>
    <a:srgbClr val="2E6437"/>
    <a:srgbClr val="500F28"/>
    <a:srgbClr val="0F5494"/>
    <a:srgbClr val="3166CF"/>
    <a:srgbClr val="2D5EC1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872" autoAdjust="0"/>
  </p:normalViewPr>
  <p:slideViewPr>
    <p:cSldViewPr>
      <p:cViewPr varScale="1">
        <p:scale>
          <a:sx n="71" d="100"/>
          <a:sy n="71" d="100"/>
        </p:scale>
        <p:origin x="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5634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6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3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3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9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7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8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8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4176464" cy="1800200"/>
          </a:xfrm>
          <a:prstGeom prst="rect">
            <a:avLst/>
          </a:prstGeom>
        </p:spPr>
        <p:txBody>
          <a:bodyPr lIns="0" tIns="900000" rIns="0" bIns="0" anchor="t"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4017" y="4077072"/>
            <a:ext cx="4178464" cy="915318"/>
          </a:xfrm>
          <a:prstGeom prst="rect">
            <a:avLst/>
          </a:prstGeom>
        </p:spPr>
        <p:txBody>
          <a:bodyPr lIns="0" tIns="360000" rIns="0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8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8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6016" y="5517232"/>
            <a:ext cx="4178464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63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7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5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140"/>
            <a:ext cx="9143999" cy="68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547341" y="476672"/>
            <a:ext cx="7272809" cy="1008112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kern="0" dirty="0" smtClean="0"/>
              <a:t>Joint Research</a:t>
            </a:r>
            <a:r>
              <a:rPr lang="en-US" kern="0" baseline="0" dirty="0" smtClean="0"/>
              <a:t> Centre</a:t>
            </a:r>
          </a:p>
          <a:p>
            <a:pPr>
              <a:lnSpc>
                <a:spcPts val="3400"/>
              </a:lnSpc>
            </a:pPr>
            <a:r>
              <a:rPr lang="en-GB" sz="1800" kern="0" dirty="0" smtClean="0"/>
              <a:t>the European Commission's in-house science service</a:t>
            </a:r>
            <a:endParaRPr lang="en-GB" sz="1800" kern="0" dirty="0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641685" y="1649586"/>
            <a:ext cx="4178464" cy="915318"/>
          </a:xfrm>
          <a:prstGeom prst="rect">
            <a:avLst/>
          </a:prstGeom>
        </p:spPr>
        <p:txBody>
          <a:bodyPr lIns="0" tIns="46800" rIns="0"/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Serving society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Stimulating innovation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Supporting legislation</a:t>
            </a:r>
            <a:endParaRPr lang="en-US" sz="1300" b="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6488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9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132856"/>
            <a:ext cx="4320480" cy="1368152"/>
          </a:xfrm>
        </p:spPr>
        <p:txBody>
          <a:bodyPr/>
          <a:lstStyle/>
          <a:p>
            <a:r>
              <a:rPr lang="en-US" sz="2000" dirty="0"/>
              <a:t>Interoperability of legacy systems at international level</a:t>
            </a: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> </a:t>
            </a:r>
            <a:endParaRPr lang="en-US" sz="200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017" y="4221088"/>
            <a:ext cx="4178464" cy="1152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1E4494"/>
                </a:solidFill>
              </a:rPr>
              <a:t>D. A. Galliano</a:t>
            </a:r>
            <a:endParaRPr lang="en-GB" b="0" dirty="0">
              <a:solidFill>
                <a:srgbClr val="1E4494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716016" y="5733256"/>
            <a:ext cx="4178464" cy="648072"/>
          </a:xfrm>
        </p:spPr>
        <p:txBody>
          <a:bodyPr/>
          <a:lstStyle/>
          <a:p>
            <a:r>
              <a:rPr lang="en-GB" sz="1500" b="1" dirty="0" smtClean="0">
                <a:solidFill>
                  <a:srgbClr val="1E4494"/>
                </a:solidFill>
              </a:rPr>
              <a:t>Rome, September 23</a:t>
            </a:r>
            <a:r>
              <a:rPr lang="en-GB" sz="1500" b="1" baseline="30000" dirty="0" smtClean="0">
                <a:solidFill>
                  <a:srgbClr val="1E4494"/>
                </a:solidFill>
              </a:rPr>
              <a:t>rd</a:t>
            </a:r>
            <a:r>
              <a:rPr lang="en-GB" sz="1500" b="1" dirty="0" smtClean="0">
                <a:solidFill>
                  <a:srgbClr val="1E4494"/>
                </a:solidFill>
              </a:rPr>
              <a:t> 2015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7741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 tIns="360000" anchor="t"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In-house </a:t>
            </a:r>
            <a:r>
              <a:rPr lang="en-GB" sz="1600" dirty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science service </a:t>
            </a:r>
            <a:r>
              <a:rPr lang="en-GB" sz="1600" b="0" dirty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en-GB" sz="1600" b="0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European Commission</a:t>
            </a:r>
            <a:endParaRPr lang="en-GB" sz="1600" b="0" dirty="0">
              <a:solidFill>
                <a:srgbClr val="1E449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Independent, evidence-based </a:t>
            </a:r>
            <a:r>
              <a:rPr lang="en-GB" sz="1600" b="1" dirty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scientific </a:t>
            </a:r>
            <a:r>
              <a:rPr lang="en-GB" sz="1600" b="1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and technical support </a:t>
            </a:r>
            <a:r>
              <a:rPr lang="en-GB" sz="1600" b="0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GB" sz="1600" b="0" dirty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many EU </a:t>
            </a:r>
            <a:r>
              <a:rPr lang="en-GB" sz="1600" b="0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policies</a:t>
            </a:r>
            <a:endParaRPr lang="en-GB" sz="1600" b="0" dirty="0">
              <a:solidFill>
                <a:srgbClr val="1E449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Established </a:t>
            </a:r>
            <a:r>
              <a:rPr lang="en-GB" sz="1600" b="1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1957</a:t>
            </a:r>
            <a:endParaRPr lang="en-GB" sz="1600" b="1" dirty="0">
              <a:solidFill>
                <a:srgbClr val="1E449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7 institutes</a:t>
            </a:r>
            <a:r>
              <a:rPr lang="en-GB" sz="1600" dirty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0" dirty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6 </a:t>
            </a:r>
            <a:r>
              <a:rPr lang="en-GB" sz="1600" b="0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locations</a:t>
            </a:r>
            <a:endParaRPr lang="en-GB" sz="1600" b="0" dirty="0">
              <a:solidFill>
                <a:srgbClr val="1E449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Around 3000 staff</a:t>
            </a:r>
            <a:r>
              <a:rPr lang="en-GB" sz="1600" b="0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dirty="0" smtClean="0">
                <a:solidFill>
                  <a:srgbClr val="1E4494"/>
                </a:solidFill>
                <a:latin typeface="+mn-lt"/>
              </a:rPr>
              <a:t>including PhDs </a:t>
            </a:r>
            <a:r>
              <a:rPr lang="en-GB" sz="1600" b="0" dirty="0">
                <a:solidFill>
                  <a:srgbClr val="1E4494"/>
                </a:solidFill>
                <a:latin typeface="+mn-lt"/>
              </a:rPr>
              <a:t>and </a:t>
            </a:r>
            <a:r>
              <a:rPr lang="en-GB" sz="1600" b="0" dirty="0" smtClean="0">
                <a:solidFill>
                  <a:srgbClr val="1E4494"/>
                </a:solidFill>
                <a:latin typeface="+mn-lt"/>
              </a:rPr>
              <a:t>visiting scientists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1370 publications</a:t>
            </a:r>
            <a:r>
              <a:rPr lang="en-GB" sz="1600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0" dirty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1600" b="0" dirty="0" smtClean="0">
                <a:solidFill>
                  <a:srgbClr val="1E449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endParaRPr lang="en-GB" sz="1600" b="0" dirty="0">
              <a:solidFill>
                <a:srgbClr val="1E449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altLang="en-US" dirty="0" smtClean="0">
                <a:solidFill>
                  <a:srgbClr val="1E4494"/>
                </a:solidFill>
                <a:latin typeface="+mj-lt"/>
              </a:rPr>
              <a:t>JRC Role</a:t>
            </a:r>
            <a:br>
              <a:rPr lang="en-GB" altLang="en-US" dirty="0" smtClean="0">
                <a:solidFill>
                  <a:srgbClr val="1E4494"/>
                </a:solidFill>
                <a:latin typeface="+mj-lt"/>
              </a:rPr>
            </a:br>
            <a:r>
              <a:rPr lang="en-GB" altLang="en-US" dirty="0" smtClean="0">
                <a:solidFill>
                  <a:srgbClr val="1E4494"/>
                </a:solidFill>
                <a:latin typeface="+mj-lt"/>
              </a:rPr>
              <a:t>Facts </a:t>
            </a:r>
            <a:r>
              <a:rPr lang="en-GB" altLang="en-US" dirty="0">
                <a:solidFill>
                  <a:srgbClr val="1E4494"/>
                </a:solidFill>
                <a:latin typeface="+mj-lt"/>
              </a:rPr>
              <a:t>&amp; </a:t>
            </a:r>
            <a:r>
              <a:rPr lang="en-GB" altLang="en-US" dirty="0" smtClean="0">
                <a:solidFill>
                  <a:srgbClr val="1E4494"/>
                </a:solidFill>
                <a:latin typeface="+mj-lt"/>
              </a:rPr>
              <a:t>Figures</a:t>
            </a:r>
            <a:endParaRPr lang="en-GB" dirty="0">
              <a:solidFill>
                <a:srgbClr val="1E4494"/>
              </a:solidFill>
              <a:latin typeface="+mj-lt"/>
            </a:endParaRPr>
          </a:p>
        </p:txBody>
      </p:sp>
      <p:pic>
        <p:nvPicPr>
          <p:cNvPr id="10" name="Picture 2" descr="H:\Desktop\NS_Visuals\Ppt\JRC ppt\2015 04 14 VS Expo\rol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Crisis Management Laboratory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9" b="30539"/>
          <a:stretch>
            <a:fillRect/>
          </a:stretch>
        </p:blipFill>
        <p:spPr/>
      </p:pic>
      <p:graphicFrame>
        <p:nvGraphicFramePr>
          <p:cNvPr id="4" name="Content Placeholder 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178674936"/>
              </p:ext>
            </p:extLst>
          </p:nvPr>
        </p:nvGraphicFramePr>
        <p:xfrm>
          <a:off x="-1" y="0"/>
          <a:ext cx="914342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465"/>
          <a:stretch/>
        </p:blipFill>
        <p:spPr>
          <a:xfrm>
            <a:off x="4572000" y="8791"/>
            <a:ext cx="4572000" cy="2194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068960"/>
            <a:ext cx="9144000" cy="326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Investigate Crisis Management technologies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Implement and integrate solutions and legacy systems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Training &amp; 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Design solutions: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Crisis Rooms (DPC Haiti, ERCC)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Software (models, analysis tools, aggregators)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rPr>
              <a:t>Hardware (Tsunami Alerting Device, IDSL)</a:t>
            </a:r>
            <a:endParaRPr lang="en-GB" sz="2000" b="0" dirty="0">
              <a:solidFill>
                <a:srgbClr val="004494"/>
              </a:solidFill>
              <a:latin typeface="Verdana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-1" b="14323"/>
          <a:stretch/>
        </p:blipFill>
        <p:spPr>
          <a:xfrm>
            <a:off x="0" y="3473"/>
            <a:ext cx="4553655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 lIns="360000" tIns="288000" rIns="0" bIns="0" anchor="t"/>
          <a:lstStyle/>
          <a:p>
            <a:pPr>
              <a:lnSpc>
                <a:spcPct val="200000"/>
              </a:lnSpc>
            </a:pPr>
            <a:r>
              <a:rPr lang="en-US" sz="1800" b="0" dirty="0"/>
              <a:t>Adopted in 2007 after some testing (http://www.gdacs.org/xml/gdacs_cap.xml)</a:t>
            </a:r>
          </a:p>
          <a:p>
            <a:pPr>
              <a:lnSpc>
                <a:spcPct val="200000"/>
              </a:lnSpc>
            </a:pPr>
            <a:r>
              <a:rPr lang="en-US" sz="1800" b="0" dirty="0"/>
              <a:t>Used to publish to other systems</a:t>
            </a:r>
            <a:endParaRPr lang="EN-US" sz="1800" b="0" dirty="0"/>
          </a:p>
          <a:p>
            <a:pPr>
              <a:lnSpc>
                <a:spcPct val="200000"/>
              </a:lnSpc>
            </a:pPr>
            <a:r>
              <a:rPr lang="en-GB" sz="1800" b="0" dirty="0"/>
              <a:t>Participation to CHORIST project for a more operative use of the format: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Development of CAP based alerting and awareness systems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Development of libraries to handle the format in a robust way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adoption and use in the past years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27" y="173408"/>
            <a:ext cx="6058746" cy="1790950"/>
          </a:xfrm>
          <a:prstGeom prst="rect">
            <a:avLst/>
          </a:prstGeom>
        </p:spPr>
      </p:pic>
      <p:pic>
        <p:nvPicPr>
          <p:cNvPr id="3" name="Picture Placeholder 2" descr="capEditor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-79" t="-56" r="79" b="-661"/>
          <a:stretch>
            <a:fillRect/>
          </a:stretch>
        </p:blipFill>
        <p:spPr>
          <a:xfrm>
            <a:off x="1825925" y="173408"/>
            <a:ext cx="5483058" cy="6360995"/>
          </a:xfrm>
        </p:spPr>
      </p:pic>
      <p:pic>
        <p:nvPicPr>
          <p:cNvPr id="5" name="Picture 4" descr="C__Data_Users_DefApps_AppData_INTERNETEXPLORER_Temp_Saved Images_chorist_logo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699" y="4225975"/>
            <a:ext cx="1753738" cy="6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b="0" dirty="0" smtClean="0"/>
              <a:t>Flexible (because of XML nature)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b="0" dirty="0" smtClean="0"/>
              <a:t>Good ontology (locally profiled like in Italian experience)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b="0" dirty="0" smtClean="0"/>
              <a:t>Document flow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b="0" dirty="0" smtClean="0"/>
              <a:t>Geographic information</a:t>
            </a:r>
          </a:p>
          <a:p>
            <a:pPr>
              <a:lnSpc>
                <a:spcPct val="200000"/>
              </a:lnSpc>
            </a:pPr>
            <a:endParaRPr lang="en-GB" sz="20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27" y="173408"/>
            <a:ext cx="6058746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3995936" cy="4005064"/>
          </a:xfrm>
        </p:spPr>
        <p:txBody>
          <a:bodyPr/>
          <a:lstStyle/>
          <a:p>
            <a:r>
              <a:rPr lang="en-US" b="0" dirty="0" smtClean="0"/>
              <a:t>GDACS</a:t>
            </a:r>
          </a:p>
          <a:p>
            <a:r>
              <a:rPr lang="en-US" b="0" dirty="0" smtClean="0"/>
              <a:t>- Publication to other systems</a:t>
            </a:r>
            <a:endParaRPr lang="en-US" b="0" dirty="0"/>
          </a:p>
          <a:p>
            <a:endParaRPr lang="en-US" b="0" dirty="0" smtClean="0"/>
          </a:p>
          <a:p>
            <a:r>
              <a:rPr lang="en-US" b="0" dirty="0" err="1" smtClean="0"/>
              <a:t>CrisisWall</a:t>
            </a:r>
            <a:endParaRPr lang="en-US" b="0" dirty="0" smtClean="0"/>
          </a:p>
          <a:p>
            <a:r>
              <a:rPr lang="en-US" b="0" dirty="0" smtClean="0"/>
              <a:t>- Acquisition from other systems</a:t>
            </a:r>
            <a:endParaRPr lang="en-GB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5573"/>
          <a:stretch/>
        </p:blipFill>
        <p:spPr>
          <a:xfrm>
            <a:off x="1" y="-1"/>
            <a:ext cx="4520458" cy="2392119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1674" r="-85" b="1674"/>
          <a:stretch/>
        </p:blipFill>
        <p:spPr>
          <a:xfrm>
            <a:off x="4520461" y="5"/>
            <a:ext cx="4631066" cy="2392114"/>
          </a:xfrm>
        </p:spPr>
      </p:pic>
      <p:sp>
        <p:nvSpPr>
          <p:cNvPr id="3" name="TextBox 2"/>
          <p:cNvSpPr txBox="1"/>
          <p:nvPr/>
        </p:nvSpPr>
        <p:spPr>
          <a:xfrm>
            <a:off x="4211961" y="299695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050A0"/>
                </a:solidFill>
              </a:rPr>
              <a:t>RSS feed contains links to the CAP describing each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050A0"/>
                </a:solidFill>
              </a:rPr>
              <a:t>Last events CAP feed always present in the home page</a:t>
            </a:r>
            <a:endParaRPr lang="en-GB" sz="1600" b="0" dirty="0">
              <a:solidFill>
                <a:srgbClr val="005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1" y="431686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050A0"/>
                </a:solidFill>
              </a:rPr>
              <a:t>Robust parser available to define new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050A0"/>
                </a:solidFill>
              </a:rPr>
              <a:t>CAP information translated to the common internal format</a:t>
            </a:r>
            <a:endParaRPr lang="en-GB" sz="1600" b="0" dirty="0">
              <a:solidFill>
                <a:srgbClr val="005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25" y="1195641"/>
            <a:ext cx="8592749" cy="49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	   JRC </a:t>
            </a:r>
            <a:r>
              <a:rPr lang="en-GB" dirty="0"/>
              <a:t>Science Hub</a:t>
            </a:r>
            <a:r>
              <a:rPr lang="en-GB" b="0" dirty="0"/>
              <a:t>:  </a:t>
            </a:r>
            <a:r>
              <a:rPr lang="en-GB" b="0" dirty="0" smtClean="0"/>
              <a:t>www.ec.europa.eu/jrc</a:t>
            </a:r>
          </a:p>
          <a:p>
            <a:endParaRPr lang="fr-BE" dirty="0"/>
          </a:p>
          <a:p>
            <a:pPr>
              <a:lnSpc>
                <a:spcPct val="250000"/>
              </a:lnSpc>
            </a:pPr>
            <a:r>
              <a:rPr lang="en-GB" dirty="0" smtClean="0"/>
              <a:t>	   Twitter</a:t>
            </a:r>
            <a:r>
              <a:rPr lang="en-GB" b="0" dirty="0" smtClean="0"/>
              <a:t>:</a:t>
            </a:r>
            <a:r>
              <a:rPr lang="en-GB" dirty="0" smtClean="0"/>
              <a:t> </a:t>
            </a:r>
            <a:r>
              <a:rPr lang="en-GB" b="0" dirty="0" smtClean="0"/>
              <a:t>@</a:t>
            </a:r>
            <a:r>
              <a:rPr lang="en-GB" b="0" dirty="0" err="1"/>
              <a:t>EU_ScienceHub</a:t>
            </a:r>
            <a:r>
              <a:rPr lang="en-GB" b="0" dirty="0"/>
              <a:t> </a:t>
            </a:r>
            <a:endParaRPr lang="en-GB" b="0" dirty="0" smtClean="0"/>
          </a:p>
          <a:p>
            <a:pPr>
              <a:lnSpc>
                <a:spcPct val="250000"/>
              </a:lnSpc>
            </a:pPr>
            <a:r>
              <a:rPr lang="en-GB" dirty="0" smtClean="0"/>
              <a:t>	   LinkedIn</a:t>
            </a:r>
            <a:r>
              <a:rPr lang="en-GB" b="0" dirty="0" smtClean="0"/>
              <a:t>:</a:t>
            </a:r>
            <a:r>
              <a:rPr lang="en-GB" dirty="0" smtClean="0"/>
              <a:t> </a:t>
            </a:r>
            <a:r>
              <a:rPr lang="en-GB" b="0" dirty="0" err="1" smtClean="0"/>
              <a:t>european</a:t>
            </a:r>
            <a:r>
              <a:rPr lang="en-GB" b="0" dirty="0" smtClean="0"/>
              <a:t>-commission-joint-research-centre</a:t>
            </a:r>
          </a:p>
          <a:p>
            <a:pPr>
              <a:lnSpc>
                <a:spcPct val="250000"/>
              </a:lnSpc>
            </a:pPr>
            <a:r>
              <a:rPr lang="en-GB" dirty="0" smtClean="0"/>
              <a:t>	   YouTube</a:t>
            </a:r>
            <a:r>
              <a:rPr lang="en-GB" b="0" dirty="0" smtClean="0"/>
              <a:t>:</a:t>
            </a:r>
            <a:r>
              <a:rPr lang="en-GB" dirty="0" smtClean="0"/>
              <a:t> </a:t>
            </a:r>
            <a:r>
              <a:rPr lang="en-GB" b="0" dirty="0"/>
              <a:t>JRC </a:t>
            </a:r>
            <a:r>
              <a:rPr lang="en-GB" b="0" dirty="0" err="1"/>
              <a:t>Audiovisuals</a:t>
            </a:r>
            <a:endParaRPr lang="en-GB" b="0" dirty="0"/>
          </a:p>
          <a:p>
            <a:pPr>
              <a:lnSpc>
                <a:spcPct val="250000"/>
              </a:lnSpc>
            </a:pPr>
            <a:r>
              <a:rPr lang="en-GB" dirty="0" smtClean="0"/>
              <a:t>	   </a:t>
            </a:r>
            <a:r>
              <a:rPr lang="en-GB" dirty="0" err="1" smtClean="0"/>
              <a:t>Vimeo</a:t>
            </a:r>
            <a:r>
              <a:rPr lang="en-GB" b="0" dirty="0" smtClean="0"/>
              <a:t>: </a:t>
            </a:r>
            <a:r>
              <a:rPr lang="en-GB" b="0" dirty="0" err="1" smtClean="0"/>
              <a:t>Science@EC</a:t>
            </a:r>
            <a:endParaRPr lang="en-GB" b="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29"/>
            <a:ext cx="9144000" cy="22311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 in touch</a:t>
            </a:r>
          </a:p>
        </p:txBody>
      </p:sp>
      <p:pic>
        <p:nvPicPr>
          <p:cNvPr id="1026" name="Picture 2" descr="H:\Desktop\NS_Visuals\Ppt\JRC ppt\2015 04 14 VS Expo\linkedi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9" y="4535505"/>
            <a:ext cx="570683" cy="5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esktop\NS_Visuals\Ppt\JRC ppt\2015 04 14 VS Expo\twitt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3" y="3935109"/>
            <a:ext cx="570684" cy="5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esktop\NS_Visuals\Ppt\JRC ppt\2015 04 14 VS Expo\vimeo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7" y="5814401"/>
            <a:ext cx="563640" cy="56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Desktop\NS_Visuals\Ppt\JRC ppt\2015 04 14 VS Expo\youtub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1" y="5170328"/>
            <a:ext cx="559664" cy="5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Desktop\NS_Visuals\Ppt\JRC ppt\2015 04 14 VS Expo\web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7" y="3068960"/>
            <a:ext cx="504056" cy="5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16529</TotalTime>
  <Words>235</Words>
  <Application>Microsoft Office PowerPoint</Application>
  <PresentationFormat>On-screen Show (4:3)</PresentationFormat>
  <Paragraphs>46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Slide_Master</vt:lpstr>
      <vt:lpstr>1_Slide_Master</vt:lpstr>
      <vt:lpstr>Interoperability of legacy systems at international level   </vt:lpstr>
      <vt:lpstr>JRC Role Facts &amp; Figures</vt:lpstr>
      <vt:lpstr>The European Crisis Management Laboratory</vt:lpstr>
      <vt:lpstr>Early adoption and use in the past years</vt:lpstr>
      <vt:lpstr>Evaluation</vt:lpstr>
      <vt:lpstr>Use cases</vt:lpstr>
      <vt:lpstr>Stay in touch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Daniele Alberto Galliano</cp:lastModifiedBy>
  <cp:revision>372</cp:revision>
  <cp:lastPrinted>2015-02-12T17:08:05Z</cp:lastPrinted>
  <dcterms:created xsi:type="dcterms:W3CDTF">2011-10-28T10:25:18Z</dcterms:created>
  <dcterms:modified xsi:type="dcterms:W3CDTF">2015-09-23T08:06:46Z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3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ProviderInitializationData">
    <vt:lpwstr>https://connected.cnect.cec.eu.int</vt:lpwstr>
  </property>
  <property fmtid="{D5CDD505-2E9C-101B-9397-08002B2CF9AE}" pid="5" name="Jive_LatestUserAccountName">
    <vt:lpwstr>gallida</vt:lpwstr>
  </property>
  <property fmtid="{D5CDD505-2E9C-101B-9397-08002B2CF9AE}" pid="6" name="Offisync_UniqueId">
    <vt:lpwstr>64605</vt:lpwstr>
  </property>
  <property fmtid="{D5CDD505-2E9C-101B-9397-08002B2CF9AE}" pid="7" name="Jive_VersionGuid">
    <vt:lpwstr>4c1a2010-e9e9-4902-83a1-dfc742810992</vt:lpwstr>
  </property>
</Properties>
</file>