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5"/>
  </p:notesMasterIdLst>
  <p:handoutMasterIdLst>
    <p:handoutMasterId r:id="rId26"/>
  </p:handoutMasterIdLst>
  <p:sldIdLst>
    <p:sldId id="433" r:id="rId6"/>
    <p:sldId id="402" r:id="rId7"/>
    <p:sldId id="336" r:id="rId8"/>
    <p:sldId id="407" r:id="rId9"/>
    <p:sldId id="384" r:id="rId10"/>
    <p:sldId id="387" r:id="rId11"/>
    <p:sldId id="426" r:id="rId12"/>
    <p:sldId id="414" r:id="rId13"/>
    <p:sldId id="393" r:id="rId14"/>
    <p:sldId id="372" r:id="rId15"/>
    <p:sldId id="375" r:id="rId16"/>
    <p:sldId id="434" r:id="rId17"/>
    <p:sldId id="423" r:id="rId18"/>
    <p:sldId id="432" r:id="rId19"/>
    <p:sldId id="421" r:id="rId20"/>
    <p:sldId id="429" r:id="rId21"/>
    <p:sldId id="435" r:id="rId22"/>
    <p:sldId id="438" r:id="rId23"/>
    <p:sldId id="416" r:id="rId24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6600"/>
    <a:srgbClr val="FF0000"/>
    <a:srgbClr val="CB8A2B"/>
    <a:srgbClr val="F1DCBD"/>
    <a:srgbClr val="E8C694"/>
    <a:srgbClr val="D9A04B"/>
    <a:srgbClr val="E2B778"/>
    <a:srgbClr val="000000"/>
    <a:srgbClr val="D2D2D2"/>
    <a:srgbClr val="FAFAF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99" autoAdjust="0"/>
    <p:restoredTop sz="83743" autoAdjust="0"/>
  </p:normalViewPr>
  <p:slideViewPr>
    <p:cSldViewPr>
      <p:cViewPr>
        <p:scale>
          <a:sx n="80" d="100"/>
          <a:sy n="80" d="100"/>
        </p:scale>
        <p:origin x="-133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247B4F-228D-45E0-A735-64358582FF94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8C5076C0-4AA3-4C25-9538-6118F81C4683}">
      <dgm:prSet/>
      <dgm:spPr>
        <a:solidFill>
          <a:srgbClr val="FF66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nl-NL" dirty="0" smtClean="0">
              <a:solidFill>
                <a:schemeClr val="tx1"/>
              </a:solidFill>
            </a:rPr>
            <a:t>Earth Observation</a:t>
          </a:r>
          <a:endParaRPr lang="nl-NL" dirty="0">
            <a:solidFill>
              <a:schemeClr val="tx1"/>
            </a:solidFill>
          </a:endParaRPr>
        </a:p>
      </dgm:t>
    </dgm:pt>
    <dgm:pt modelId="{53CB8F50-B16F-42D8-9DBC-737466EB7A34}" type="parTrans" cxnId="{D040AEBD-99D9-4D89-B8B5-907506FD67B5}">
      <dgm:prSet/>
      <dgm:spPr/>
      <dgm:t>
        <a:bodyPr/>
        <a:lstStyle/>
        <a:p>
          <a:endParaRPr lang="nl-NL"/>
        </a:p>
      </dgm:t>
    </dgm:pt>
    <dgm:pt modelId="{E8F4DC87-A152-40F3-833B-961A645E4DDA}" type="sibTrans" cxnId="{D040AEBD-99D9-4D89-B8B5-907506FD67B5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nl-NL"/>
        </a:p>
      </dgm:t>
    </dgm:pt>
    <dgm:pt modelId="{C6230438-7FF2-4E5D-B280-F369CCD77DF6}">
      <dgm:prSet/>
      <dgm:spPr>
        <a:solidFill>
          <a:srgbClr val="FF66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nl-NL" dirty="0" smtClean="0">
              <a:solidFill>
                <a:schemeClr val="tx1"/>
              </a:solidFill>
            </a:rPr>
            <a:t>Navigation</a:t>
          </a:r>
          <a:endParaRPr lang="nl-NL" dirty="0">
            <a:solidFill>
              <a:schemeClr val="tx1"/>
            </a:solidFill>
          </a:endParaRPr>
        </a:p>
      </dgm:t>
    </dgm:pt>
    <dgm:pt modelId="{DAE0256B-5C5D-4A04-B829-8AC06CDEBF14}" type="parTrans" cxnId="{36CB0068-BC40-43E4-B4F2-BDB981699922}">
      <dgm:prSet/>
      <dgm:spPr/>
      <dgm:t>
        <a:bodyPr/>
        <a:lstStyle/>
        <a:p>
          <a:endParaRPr lang="nl-NL"/>
        </a:p>
      </dgm:t>
    </dgm:pt>
    <dgm:pt modelId="{816B7B98-E2DA-4FBB-8131-64DE96F882CC}" type="sibTrans" cxnId="{36CB0068-BC40-43E4-B4F2-BDB981699922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nl-NL"/>
        </a:p>
      </dgm:t>
    </dgm:pt>
    <dgm:pt modelId="{330376D1-5A15-4030-8C83-42109F83AFFD}">
      <dgm:prSet/>
      <dgm:spPr>
        <a:solidFill>
          <a:srgbClr val="FF66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nl-NL" dirty="0" smtClean="0">
              <a:solidFill>
                <a:schemeClr val="tx1"/>
              </a:solidFill>
            </a:rPr>
            <a:t>Communication</a:t>
          </a:r>
          <a:endParaRPr lang="nl-NL" dirty="0">
            <a:solidFill>
              <a:schemeClr val="tx1"/>
            </a:solidFill>
          </a:endParaRPr>
        </a:p>
      </dgm:t>
    </dgm:pt>
    <dgm:pt modelId="{F37AA82A-032D-4E9C-A0C3-BA2153EE9C5D}" type="parTrans" cxnId="{BA815FD5-826B-49CF-82AA-F39FD7C953BD}">
      <dgm:prSet/>
      <dgm:spPr/>
      <dgm:t>
        <a:bodyPr/>
        <a:lstStyle/>
        <a:p>
          <a:endParaRPr lang="nl-NL"/>
        </a:p>
      </dgm:t>
    </dgm:pt>
    <dgm:pt modelId="{EBF7F43F-D4D9-42BA-9684-F19550183279}" type="sibTrans" cxnId="{BA815FD5-826B-49CF-82AA-F39FD7C953BD}">
      <dgm:prSet/>
      <dgm:spPr/>
      <dgm:t>
        <a:bodyPr/>
        <a:lstStyle/>
        <a:p>
          <a:endParaRPr lang="nl-NL"/>
        </a:p>
      </dgm:t>
    </dgm:pt>
    <dgm:pt modelId="{800E4EEB-1FEE-4D2F-BCAE-AD8BE8A5A386}" type="pres">
      <dgm:prSet presAssocID="{92247B4F-228D-45E0-A735-64358582FF9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8FC4B269-04EC-46E8-AD11-363026E3EC5F}" type="pres">
      <dgm:prSet presAssocID="{92247B4F-228D-45E0-A735-64358582FF94}" presName="fgShape" presStyleLbl="fgShp" presStyleIdx="0" presStyleCnt="1"/>
      <dgm:spPr>
        <a:scene3d>
          <a:camera prst="orthographicFront"/>
          <a:lightRig rig="threePt" dir="t"/>
        </a:scene3d>
        <a:sp3d>
          <a:bevelT/>
        </a:sp3d>
      </dgm:spPr>
    </dgm:pt>
    <dgm:pt modelId="{A79637E0-04EB-49FC-A63C-2FF5024A6C4C}" type="pres">
      <dgm:prSet presAssocID="{92247B4F-228D-45E0-A735-64358582FF94}" presName="linComp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385C34D9-72AA-4C7F-A9AD-4265D1609616}" type="pres">
      <dgm:prSet presAssocID="{8C5076C0-4AA3-4C25-9538-6118F81C4683}" presName="compNod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930201CC-FEAF-4EF4-B613-6B728BFD5B03}" type="pres">
      <dgm:prSet presAssocID="{8C5076C0-4AA3-4C25-9538-6118F81C4683}" presName="bkgdShape" presStyleLbl="node1" presStyleIdx="0" presStyleCnt="3"/>
      <dgm:spPr/>
      <dgm:t>
        <a:bodyPr/>
        <a:lstStyle/>
        <a:p>
          <a:endParaRPr lang="nl-NL"/>
        </a:p>
      </dgm:t>
    </dgm:pt>
    <dgm:pt modelId="{386C94F4-3654-4FDC-9527-72B08C40648E}" type="pres">
      <dgm:prSet presAssocID="{8C5076C0-4AA3-4C25-9538-6118F81C4683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E193CE2-CCF9-44CC-9E04-A01B7A4689C6}" type="pres">
      <dgm:prSet presAssocID="{8C5076C0-4AA3-4C25-9538-6118F81C4683}" presName="invisiNode" presStyleLbl="node1" presStyleIdx="0" presStyleCnt="3"/>
      <dgm:spPr>
        <a:scene3d>
          <a:camera prst="orthographicFront"/>
          <a:lightRig rig="threePt" dir="t"/>
        </a:scene3d>
        <a:sp3d>
          <a:bevelT/>
        </a:sp3d>
      </dgm:spPr>
    </dgm:pt>
    <dgm:pt modelId="{C51A8D1A-3BB7-4071-A83A-E43EF4D52BF0}" type="pres">
      <dgm:prSet presAssocID="{8C5076C0-4AA3-4C25-9538-6118F81C4683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  <a:scene3d>
          <a:camera prst="orthographicFront"/>
          <a:lightRig rig="threePt" dir="t"/>
        </a:scene3d>
        <a:sp3d>
          <a:bevelT/>
        </a:sp3d>
      </dgm:spPr>
    </dgm:pt>
    <dgm:pt modelId="{81EEF73E-EFF6-4114-8376-7D49236A8F3A}" type="pres">
      <dgm:prSet presAssocID="{E8F4DC87-A152-40F3-833B-961A645E4DDA}" presName="sibTrans" presStyleLbl="sibTrans2D1" presStyleIdx="0" presStyleCnt="0"/>
      <dgm:spPr/>
      <dgm:t>
        <a:bodyPr/>
        <a:lstStyle/>
        <a:p>
          <a:endParaRPr lang="nl-NL"/>
        </a:p>
      </dgm:t>
    </dgm:pt>
    <dgm:pt modelId="{2C2B31C3-1459-43C7-AA33-370D5E3D6366}" type="pres">
      <dgm:prSet presAssocID="{C6230438-7FF2-4E5D-B280-F369CCD77DF6}" presName="compNod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A08B05F3-5087-4020-BC91-D387DA21ED8B}" type="pres">
      <dgm:prSet presAssocID="{C6230438-7FF2-4E5D-B280-F369CCD77DF6}" presName="bkgdShape" presStyleLbl="node1" presStyleIdx="1" presStyleCnt="3"/>
      <dgm:spPr/>
      <dgm:t>
        <a:bodyPr/>
        <a:lstStyle/>
        <a:p>
          <a:endParaRPr lang="nl-NL"/>
        </a:p>
      </dgm:t>
    </dgm:pt>
    <dgm:pt modelId="{1C3C75BB-6AD2-43CD-B2BC-97CDECC89B4F}" type="pres">
      <dgm:prSet presAssocID="{C6230438-7FF2-4E5D-B280-F369CCD77DF6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6B918AF-C93E-422D-960B-385ABD0714BD}" type="pres">
      <dgm:prSet presAssocID="{C6230438-7FF2-4E5D-B280-F369CCD77DF6}" presName="invisiNode" presStyleLbl="node1" presStyleIdx="1" presStyleCnt="3"/>
      <dgm:spPr>
        <a:scene3d>
          <a:camera prst="orthographicFront"/>
          <a:lightRig rig="threePt" dir="t"/>
        </a:scene3d>
        <a:sp3d>
          <a:bevelT/>
        </a:sp3d>
      </dgm:spPr>
    </dgm:pt>
    <dgm:pt modelId="{70F65328-E323-487C-86B3-D2BE4614A4B7}" type="pres">
      <dgm:prSet presAssocID="{C6230438-7FF2-4E5D-B280-F369CCD77DF6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  <a:scene3d>
          <a:camera prst="orthographicFront"/>
          <a:lightRig rig="threePt" dir="t"/>
        </a:scene3d>
        <a:sp3d>
          <a:bevelT/>
        </a:sp3d>
      </dgm:spPr>
    </dgm:pt>
    <dgm:pt modelId="{290BA0C7-99DD-4F86-B2E7-6A1B4EAE2A24}" type="pres">
      <dgm:prSet presAssocID="{816B7B98-E2DA-4FBB-8131-64DE96F882CC}" presName="sibTrans" presStyleLbl="sibTrans2D1" presStyleIdx="0" presStyleCnt="0"/>
      <dgm:spPr/>
      <dgm:t>
        <a:bodyPr/>
        <a:lstStyle/>
        <a:p>
          <a:endParaRPr lang="nl-NL"/>
        </a:p>
      </dgm:t>
    </dgm:pt>
    <dgm:pt modelId="{9C8BB8AE-6B38-471C-8F6A-96A82124896D}" type="pres">
      <dgm:prSet presAssocID="{330376D1-5A15-4030-8C83-42109F83AFFD}" presName="compNod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A938725A-AD45-4B54-B68C-2CFC4E96D552}" type="pres">
      <dgm:prSet presAssocID="{330376D1-5A15-4030-8C83-42109F83AFFD}" presName="bkgdShape" presStyleLbl="node1" presStyleIdx="2" presStyleCnt="3"/>
      <dgm:spPr/>
      <dgm:t>
        <a:bodyPr/>
        <a:lstStyle/>
        <a:p>
          <a:endParaRPr lang="nl-NL"/>
        </a:p>
      </dgm:t>
    </dgm:pt>
    <dgm:pt modelId="{C0450203-5180-4A61-AF6F-C28CF0DFF517}" type="pres">
      <dgm:prSet presAssocID="{330376D1-5A15-4030-8C83-42109F83AFFD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9E0B23E-87AA-48AD-84ED-BFBFCF128457}" type="pres">
      <dgm:prSet presAssocID="{330376D1-5A15-4030-8C83-42109F83AFFD}" presName="invisiNode" presStyleLbl="node1" presStyleIdx="2" presStyleCnt="3"/>
      <dgm:spPr>
        <a:scene3d>
          <a:camera prst="orthographicFront"/>
          <a:lightRig rig="threePt" dir="t"/>
        </a:scene3d>
        <a:sp3d>
          <a:bevelT/>
        </a:sp3d>
      </dgm:spPr>
    </dgm:pt>
    <dgm:pt modelId="{890ACFFB-F45F-4E8B-BEF7-64106CAF4B4E}" type="pres">
      <dgm:prSet presAssocID="{330376D1-5A15-4030-8C83-42109F83AFFD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  <a:scene3d>
          <a:camera prst="orthographicFront"/>
          <a:lightRig rig="threePt" dir="t"/>
        </a:scene3d>
        <a:sp3d>
          <a:bevelT/>
        </a:sp3d>
      </dgm:spPr>
    </dgm:pt>
  </dgm:ptLst>
  <dgm:cxnLst>
    <dgm:cxn modelId="{171927E9-CE4B-439B-A3A5-4BEE053F5919}" type="presOf" srcId="{E8F4DC87-A152-40F3-833B-961A645E4DDA}" destId="{81EEF73E-EFF6-4114-8376-7D49236A8F3A}" srcOrd="0" destOrd="0" presId="urn:microsoft.com/office/officeart/2005/8/layout/hList7#1"/>
    <dgm:cxn modelId="{ECC0C078-C892-4886-82B9-6E76C363A2E5}" type="presOf" srcId="{330376D1-5A15-4030-8C83-42109F83AFFD}" destId="{C0450203-5180-4A61-AF6F-C28CF0DFF517}" srcOrd="1" destOrd="0" presId="urn:microsoft.com/office/officeart/2005/8/layout/hList7#1"/>
    <dgm:cxn modelId="{4B6841DF-0A00-44B6-ABC1-023D6177899C}" type="presOf" srcId="{8C5076C0-4AA3-4C25-9538-6118F81C4683}" destId="{930201CC-FEAF-4EF4-B613-6B728BFD5B03}" srcOrd="0" destOrd="0" presId="urn:microsoft.com/office/officeart/2005/8/layout/hList7#1"/>
    <dgm:cxn modelId="{D040AEBD-99D9-4D89-B8B5-907506FD67B5}" srcId="{92247B4F-228D-45E0-A735-64358582FF94}" destId="{8C5076C0-4AA3-4C25-9538-6118F81C4683}" srcOrd="0" destOrd="0" parTransId="{53CB8F50-B16F-42D8-9DBC-737466EB7A34}" sibTransId="{E8F4DC87-A152-40F3-833B-961A645E4DDA}"/>
    <dgm:cxn modelId="{8B1709F2-49BD-40D1-86EA-599FBF6F1828}" type="presOf" srcId="{C6230438-7FF2-4E5D-B280-F369CCD77DF6}" destId="{A08B05F3-5087-4020-BC91-D387DA21ED8B}" srcOrd="0" destOrd="0" presId="urn:microsoft.com/office/officeart/2005/8/layout/hList7#1"/>
    <dgm:cxn modelId="{43E84262-597F-4415-ADFF-1F3A7CFD5923}" type="presOf" srcId="{C6230438-7FF2-4E5D-B280-F369CCD77DF6}" destId="{1C3C75BB-6AD2-43CD-B2BC-97CDECC89B4F}" srcOrd="1" destOrd="0" presId="urn:microsoft.com/office/officeart/2005/8/layout/hList7#1"/>
    <dgm:cxn modelId="{BA815FD5-826B-49CF-82AA-F39FD7C953BD}" srcId="{92247B4F-228D-45E0-A735-64358582FF94}" destId="{330376D1-5A15-4030-8C83-42109F83AFFD}" srcOrd="2" destOrd="0" parTransId="{F37AA82A-032D-4E9C-A0C3-BA2153EE9C5D}" sibTransId="{EBF7F43F-D4D9-42BA-9684-F19550183279}"/>
    <dgm:cxn modelId="{7EE36E26-2812-4154-97B3-DA999F37AD53}" type="presOf" srcId="{92247B4F-228D-45E0-A735-64358582FF94}" destId="{800E4EEB-1FEE-4D2F-BCAE-AD8BE8A5A386}" srcOrd="0" destOrd="0" presId="urn:microsoft.com/office/officeart/2005/8/layout/hList7#1"/>
    <dgm:cxn modelId="{1AFD9CB1-C003-4EC3-B76E-EBF7970AF26E}" type="presOf" srcId="{330376D1-5A15-4030-8C83-42109F83AFFD}" destId="{A938725A-AD45-4B54-B68C-2CFC4E96D552}" srcOrd="0" destOrd="0" presId="urn:microsoft.com/office/officeart/2005/8/layout/hList7#1"/>
    <dgm:cxn modelId="{7876765E-355C-455A-B150-2A2EF836F6A3}" type="presOf" srcId="{816B7B98-E2DA-4FBB-8131-64DE96F882CC}" destId="{290BA0C7-99DD-4F86-B2E7-6A1B4EAE2A24}" srcOrd="0" destOrd="0" presId="urn:microsoft.com/office/officeart/2005/8/layout/hList7#1"/>
    <dgm:cxn modelId="{36CB0068-BC40-43E4-B4F2-BDB981699922}" srcId="{92247B4F-228D-45E0-A735-64358582FF94}" destId="{C6230438-7FF2-4E5D-B280-F369CCD77DF6}" srcOrd="1" destOrd="0" parTransId="{DAE0256B-5C5D-4A04-B829-8AC06CDEBF14}" sibTransId="{816B7B98-E2DA-4FBB-8131-64DE96F882CC}"/>
    <dgm:cxn modelId="{9ACF7B4C-8A10-4B48-9977-6457AB78B6CA}" type="presOf" srcId="{8C5076C0-4AA3-4C25-9538-6118F81C4683}" destId="{386C94F4-3654-4FDC-9527-72B08C40648E}" srcOrd="1" destOrd="0" presId="urn:microsoft.com/office/officeart/2005/8/layout/hList7#1"/>
    <dgm:cxn modelId="{F49F47B0-8C05-40B4-9F72-370C214F023E}" type="presParOf" srcId="{800E4EEB-1FEE-4D2F-BCAE-AD8BE8A5A386}" destId="{8FC4B269-04EC-46E8-AD11-363026E3EC5F}" srcOrd="0" destOrd="0" presId="urn:microsoft.com/office/officeart/2005/8/layout/hList7#1"/>
    <dgm:cxn modelId="{B1B35109-42E9-4112-8CB0-A997428C9770}" type="presParOf" srcId="{800E4EEB-1FEE-4D2F-BCAE-AD8BE8A5A386}" destId="{A79637E0-04EB-49FC-A63C-2FF5024A6C4C}" srcOrd="1" destOrd="0" presId="urn:microsoft.com/office/officeart/2005/8/layout/hList7#1"/>
    <dgm:cxn modelId="{44746A7A-DFCE-41D9-B04B-BD5C25FA80DC}" type="presParOf" srcId="{A79637E0-04EB-49FC-A63C-2FF5024A6C4C}" destId="{385C34D9-72AA-4C7F-A9AD-4265D1609616}" srcOrd="0" destOrd="0" presId="urn:microsoft.com/office/officeart/2005/8/layout/hList7#1"/>
    <dgm:cxn modelId="{675D03F4-20DE-4C13-BB01-0DCFE8CE4BB6}" type="presParOf" srcId="{385C34D9-72AA-4C7F-A9AD-4265D1609616}" destId="{930201CC-FEAF-4EF4-B613-6B728BFD5B03}" srcOrd="0" destOrd="0" presId="urn:microsoft.com/office/officeart/2005/8/layout/hList7#1"/>
    <dgm:cxn modelId="{2F8F0C1A-D562-4734-ADD9-7A469BEB839D}" type="presParOf" srcId="{385C34D9-72AA-4C7F-A9AD-4265D1609616}" destId="{386C94F4-3654-4FDC-9527-72B08C40648E}" srcOrd="1" destOrd="0" presId="urn:microsoft.com/office/officeart/2005/8/layout/hList7#1"/>
    <dgm:cxn modelId="{FE8DA16B-13C4-4B32-AFFD-00E09FF2204F}" type="presParOf" srcId="{385C34D9-72AA-4C7F-A9AD-4265D1609616}" destId="{6E193CE2-CCF9-44CC-9E04-A01B7A4689C6}" srcOrd="2" destOrd="0" presId="urn:microsoft.com/office/officeart/2005/8/layout/hList7#1"/>
    <dgm:cxn modelId="{AEB8C00C-6C9B-48DA-884A-ADC9686C84DC}" type="presParOf" srcId="{385C34D9-72AA-4C7F-A9AD-4265D1609616}" destId="{C51A8D1A-3BB7-4071-A83A-E43EF4D52BF0}" srcOrd="3" destOrd="0" presId="urn:microsoft.com/office/officeart/2005/8/layout/hList7#1"/>
    <dgm:cxn modelId="{95AAB908-9E44-4D07-9D4F-49D65A90A4EC}" type="presParOf" srcId="{A79637E0-04EB-49FC-A63C-2FF5024A6C4C}" destId="{81EEF73E-EFF6-4114-8376-7D49236A8F3A}" srcOrd="1" destOrd="0" presId="urn:microsoft.com/office/officeart/2005/8/layout/hList7#1"/>
    <dgm:cxn modelId="{A60F0F9C-9BEA-4937-A8C9-B45395901222}" type="presParOf" srcId="{A79637E0-04EB-49FC-A63C-2FF5024A6C4C}" destId="{2C2B31C3-1459-43C7-AA33-370D5E3D6366}" srcOrd="2" destOrd="0" presId="urn:microsoft.com/office/officeart/2005/8/layout/hList7#1"/>
    <dgm:cxn modelId="{F9BC40E8-60B1-4CB5-BB72-DFEAC3CF20A3}" type="presParOf" srcId="{2C2B31C3-1459-43C7-AA33-370D5E3D6366}" destId="{A08B05F3-5087-4020-BC91-D387DA21ED8B}" srcOrd="0" destOrd="0" presId="urn:microsoft.com/office/officeart/2005/8/layout/hList7#1"/>
    <dgm:cxn modelId="{AD2D2E0F-F70B-45FF-8F9D-09A1C9246E05}" type="presParOf" srcId="{2C2B31C3-1459-43C7-AA33-370D5E3D6366}" destId="{1C3C75BB-6AD2-43CD-B2BC-97CDECC89B4F}" srcOrd="1" destOrd="0" presId="urn:microsoft.com/office/officeart/2005/8/layout/hList7#1"/>
    <dgm:cxn modelId="{F6D93AEC-2856-442D-9295-D7196E4022ED}" type="presParOf" srcId="{2C2B31C3-1459-43C7-AA33-370D5E3D6366}" destId="{A6B918AF-C93E-422D-960B-385ABD0714BD}" srcOrd="2" destOrd="0" presId="urn:microsoft.com/office/officeart/2005/8/layout/hList7#1"/>
    <dgm:cxn modelId="{0789C1E1-6F93-47F5-BC70-9A7DA6FCB38F}" type="presParOf" srcId="{2C2B31C3-1459-43C7-AA33-370D5E3D6366}" destId="{70F65328-E323-487C-86B3-D2BE4614A4B7}" srcOrd="3" destOrd="0" presId="urn:microsoft.com/office/officeart/2005/8/layout/hList7#1"/>
    <dgm:cxn modelId="{2BEC3336-297C-4DB2-9CB1-F3BDDDE06D78}" type="presParOf" srcId="{A79637E0-04EB-49FC-A63C-2FF5024A6C4C}" destId="{290BA0C7-99DD-4F86-B2E7-6A1B4EAE2A24}" srcOrd="3" destOrd="0" presId="urn:microsoft.com/office/officeart/2005/8/layout/hList7#1"/>
    <dgm:cxn modelId="{7F02EDE8-5BC7-4638-8FB8-CE044C76CE55}" type="presParOf" srcId="{A79637E0-04EB-49FC-A63C-2FF5024A6C4C}" destId="{9C8BB8AE-6B38-471C-8F6A-96A82124896D}" srcOrd="4" destOrd="0" presId="urn:microsoft.com/office/officeart/2005/8/layout/hList7#1"/>
    <dgm:cxn modelId="{4969430D-1FC8-435E-B6BE-781EB5262E0A}" type="presParOf" srcId="{9C8BB8AE-6B38-471C-8F6A-96A82124896D}" destId="{A938725A-AD45-4B54-B68C-2CFC4E96D552}" srcOrd="0" destOrd="0" presId="urn:microsoft.com/office/officeart/2005/8/layout/hList7#1"/>
    <dgm:cxn modelId="{33D90A77-0C4A-47AA-B521-4DF4927BFC6C}" type="presParOf" srcId="{9C8BB8AE-6B38-471C-8F6A-96A82124896D}" destId="{C0450203-5180-4A61-AF6F-C28CF0DFF517}" srcOrd="1" destOrd="0" presId="urn:microsoft.com/office/officeart/2005/8/layout/hList7#1"/>
    <dgm:cxn modelId="{381C16A4-BB05-4E0E-9DFB-ABD06328B894}" type="presParOf" srcId="{9C8BB8AE-6B38-471C-8F6A-96A82124896D}" destId="{79E0B23E-87AA-48AD-84ED-BFBFCF128457}" srcOrd="2" destOrd="0" presId="urn:microsoft.com/office/officeart/2005/8/layout/hList7#1"/>
    <dgm:cxn modelId="{91EC4A2B-9158-4118-8300-321FE2485454}" type="presParOf" srcId="{9C8BB8AE-6B38-471C-8F6A-96A82124896D}" destId="{890ACFFB-F45F-4E8B-BEF7-64106CAF4B4E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30201CC-FEAF-4EF4-B613-6B728BFD5B03}">
      <dsp:nvSpPr>
        <dsp:cNvPr id="0" name=""/>
        <dsp:cNvSpPr/>
      </dsp:nvSpPr>
      <dsp:spPr>
        <a:xfrm>
          <a:off x="1708" y="0"/>
          <a:ext cx="2658002" cy="3744416"/>
        </a:xfrm>
        <a:prstGeom prst="roundRect">
          <a:avLst>
            <a:gd name="adj" fmla="val 10000"/>
          </a:avLst>
        </a:prstGeom>
        <a:solidFill>
          <a:srgbClr val="FF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 smtClean="0">
              <a:solidFill>
                <a:schemeClr val="tx1"/>
              </a:solidFill>
            </a:rPr>
            <a:t>Earth Observation</a:t>
          </a:r>
          <a:endParaRPr lang="nl-NL" sz="2500" kern="1200" dirty="0">
            <a:solidFill>
              <a:schemeClr val="tx1"/>
            </a:solidFill>
          </a:endParaRPr>
        </a:p>
      </dsp:txBody>
      <dsp:txXfrm>
        <a:off x="1708" y="1497766"/>
        <a:ext cx="2658002" cy="1497766"/>
      </dsp:txXfrm>
    </dsp:sp>
    <dsp:sp modelId="{C51A8D1A-3BB7-4071-A83A-E43EF4D52BF0}">
      <dsp:nvSpPr>
        <dsp:cNvPr id="0" name=""/>
        <dsp:cNvSpPr/>
      </dsp:nvSpPr>
      <dsp:spPr>
        <a:xfrm>
          <a:off x="707264" y="224664"/>
          <a:ext cx="1246890" cy="124689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8B05F3-5087-4020-BC91-D387DA21ED8B}">
      <dsp:nvSpPr>
        <dsp:cNvPr id="0" name=""/>
        <dsp:cNvSpPr/>
      </dsp:nvSpPr>
      <dsp:spPr>
        <a:xfrm>
          <a:off x="2739450" y="0"/>
          <a:ext cx="2658002" cy="3744416"/>
        </a:xfrm>
        <a:prstGeom prst="roundRect">
          <a:avLst>
            <a:gd name="adj" fmla="val 10000"/>
          </a:avLst>
        </a:prstGeom>
        <a:solidFill>
          <a:srgbClr val="FF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 smtClean="0">
              <a:solidFill>
                <a:schemeClr val="tx1"/>
              </a:solidFill>
            </a:rPr>
            <a:t>Navigation</a:t>
          </a:r>
          <a:endParaRPr lang="nl-NL" sz="2500" kern="1200" dirty="0">
            <a:solidFill>
              <a:schemeClr val="tx1"/>
            </a:solidFill>
          </a:endParaRPr>
        </a:p>
      </dsp:txBody>
      <dsp:txXfrm>
        <a:off x="2739450" y="1497766"/>
        <a:ext cx="2658002" cy="1497766"/>
      </dsp:txXfrm>
    </dsp:sp>
    <dsp:sp modelId="{70F65328-E323-487C-86B3-D2BE4614A4B7}">
      <dsp:nvSpPr>
        <dsp:cNvPr id="0" name=""/>
        <dsp:cNvSpPr/>
      </dsp:nvSpPr>
      <dsp:spPr>
        <a:xfrm>
          <a:off x="3445006" y="224664"/>
          <a:ext cx="1246890" cy="124689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38725A-AD45-4B54-B68C-2CFC4E96D552}">
      <dsp:nvSpPr>
        <dsp:cNvPr id="0" name=""/>
        <dsp:cNvSpPr/>
      </dsp:nvSpPr>
      <dsp:spPr>
        <a:xfrm>
          <a:off x="5477193" y="0"/>
          <a:ext cx="2658002" cy="3744416"/>
        </a:xfrm>
        <a:prstGeom prst="roundRect">
          <a:avLst>
            <a:gd name="adj" fmla="val 10000"/>
          </a:avLst>
        </a:prstGeom>
        <a:solidFill>
          <a:srgbClr val="FF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 smtClean="0">
              <a:solidFill>
                <a:schemeClr val="tx1"/>
              </a:solidFill>
            </a:rPr>
            <a:t>Communication</a:t>
          </a:r>
          <a:endParaRPr lang="nl-NL" sz="2500" kern="1200" dirty="0">
            <a:solidFill>
              <a:schemeClr val="tx1"/>
            </a:solidFill>
          </a:endParaRPr>
        </a:p>
      </dsp:txBody>
      <dsp:txXfrm>
        <a:off x="5477193" y="1497766"/>
        <a:ext cx="2658002" cy="1497766"/>
      </dsp:txXfrm>
    </dsp:sp>
    <dsp:sp modelId="{890ACFFB-F45F-4E8B-BEF7-64106CAF4B4E}">
      <dsp:nvSpPr>
        <dsp:cNvPr id="0" name=""/>
        <dsp:cNvSpPr/>
      </dsp:nvSpPr>
      <dsp:spPr>
        <a:xfrm>
          <a:off x="6182749" y="224664"/>
          <a:ext cx="1246890" cy="124689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C4B269-04EC-46E8-AD11-363026E3EC5F}">
      <dsp:nvSpPr>
        <dsp:cNvPr id="0" name=""/>
        <dsp:cNvSpPr/>
      </dsp:nvSpPr>
      <dsp:spPr>
        <a:xfrm>
          <a:off x="325476" y="2995532"/>
          <a:ext cx="7485951" cy="561662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de-DE" alt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de-DE" altLang="en-US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de-DE" alt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8B552703-6C65-4573-A689-DDCFCA7012B4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="" xmlns:p14="http://schemas.microsoft.com/office/powerpoint/2010/main" val="3168822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de-DE" alt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de-DE" altLang="en-US"/>
          </a:p>
        </p:txBody>
      </p:sp>
      <p:sp>
        <p:nvSpPr>
          <p:cNvPr id="839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92150" y="611188"/>
            <a:ext cx="5473700" cy="4105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932363"/>
            <a:ext cx="5486400" cy="352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Textmasterformate durch Klicken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Fünfte Ebene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de-DE" altLang="en-US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5915E559-88D5-48FF-BEB0-BDEC7784DC8B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="" xmlns:p14="http://schemas.microsoft.com/office/powerpoint/2010/main" val="36200483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emf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51" r="13322"/>
          <a:stretch/>
        </p:blipFill>
        <p:spPr>
          <a:xfrm>
            <a:off x="0" y="-1"/>
            <a:ext cx="4283968" cy="5086277"/>
          </a:xfrm>
          <a:prstGeom prst="rect">
            <a:avLst/>
          </a:prstGeom>
        </p:spPr>
      </p:pic>
      <p:sp>
        <p:nvSpPr>
          <p:cNvPr id="84996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90600" y="4191000"/>
            <a:ext cx="7772400" cy="534144"/>
          </a:xfrm>
        </p:spPr>
        <p:txBody>
          <a:bodyPr/>
          <a:lstStyle>
            <a:lvl1pPr algn="ctr">
              <a:lnSpc>
                <a:spcPct val="100000"/>
              </a:lnSpc>
              <a:tabLst>
                <a:tab pos="2038350" algn="l"/>
              </a:tabLst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altLang="en-US" noProof="0" dirty="0" err="1" smtClean="0"/>
              <a:t>Mastertitelformat</a:t>
            </a:r>
            <a:r>
              <a:rPr lang="en-US" altLang="en-US" noProof="0" dirty="0" smtClean="0"/>
              <a:t> </a:t>
            </a:r>
            <a:r>
              <a:rPr lang="en-US" altLang="en-US" noProof="0" dirty="0" err="1" smtClean="0"/>
              <a:t>bearbeiten</a:t>
            </a:r>
            <a:r>
              <a:rPr lang="en-US" altLang="en-US" noProof="0" dirty="0" smtClean="0"/>
              <a:t/>
            </a:r>
            <a:br>
              <a:rPr lang="en-US" altLang="en-US" noProof="0" dirty="0" smtClean="0"/>
            </a:br>
            <a:r>
              <a:rPr lang="en-US" altLang="en-US" noProof="0" dirty="0" smtClean="0"/>
              <a:t/>
            </a:r>
            <a:br>
              <a:rPr lang="en-US" altLang="en-US" noProof="0" dirty="0" smtClean="0"/>
            </a:br>
            <a:endParaRPr lang="en-US" altLang="en-US" noProof="0" dirty="0" smtClean="0"/>
          </a:p>
        </p:txBody>
      </p:sp>
      <p:sp>
        <p:nvSpPr>
          <p:cNvPr id="85029" name="Rectangle 37"/>
          <p:cNvSpPr>
            <a:spLocks noGrp="1" noChangeArrowheads="1"/>
          </p:cNvSpPr>
          <p:nvPr>
            <p:ph type="subTitle" idx="1"/>
          </p:nvPr>
        </p:nvSpPr>
        <p:spPr>
          <a:xfrm>
            <a:off x="989013" y="5005164"/>
            <a:ext cx="7773987" cy="800100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altLang="en-US" noProof="0" dirty="0" err="1" smtClean="0"/>
              <a:t>Formatvorlage</a:t>
            </a:r>
            <a:r>
              <a:rPr lang="en-US" altLang="en-US" noProof="0" dirty="0" smtClean="0"/>
              <a:t> des </a:t>
            </a:r>
            <a:r>
              <a:rPr lang="en-US" altLang="en-US" noProof="0" dirty="0" err="1" smtClean="0"/>
              <a:t>Untertitelmasters</a:t>
            </a:r>
            <a:r>
              <a:rPr lang="en-US" altLang="en-US" noProof="0" dirty="0" smtClean="0"/>
              <a:t> </a:t>
            </a:r>
            <a:r>
              <a:rPr lang="en-US" altLang="en-US" noProof="0" dirty="0" err="1" smtClean="0"/>
              <a:t>durch</a:t>
            </a:r>
            <a:r>
              <a:rPr lang="en-US" altLang="en-US" noProof="0" dirty="0" smtClean="0"/>
              <a:t> </a:t>
            </a:r>
            <a:r>
              <a:rPr lang="en-US" altLang="en-US" noProof="0" dirty="0" err="1" smtClean="0"/>
              <a:t>Klicken</a:t>
            </a:r>
            <a:r>
              <a:rPr lang="en-US" altLang="en-US" noProof="0" dirty="0" smtClean="0"/>
              <a:t> </a:t>
            </a:r>
            <a:r>
              <a:rPr lang="en-US" altLang="en-US" noProof="0" dirty="0" err="1" smtClean="0"/>
              <a:t>bearbeiten</a:t>
            </a:r>
            <a:endParaRPr lang="en-US" altLang="en-US" noProof="0" dirty="0" smtClean="0"/>
          </a:p>
        </p:txBody>
      </p:sp>
      <p:sp>
        <p:nvSpPr>
          <p:cNvPr id="85051" name="Line 59"/>
          <p:cNvSpPr>
            <a:spLocks noChangeShapeType="1"/>
          </p:cNvSpPr>
          <p:nvPr/>
        </p:nvSpPr>
        <p:spPr bwMode="auto">
          <a:xfrm>
            <a:off x="360363" y="6165850"/>
            <a:ext cx="86756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5052" name="Line 60"/>
          <p:cNvSpPr>
            <a:spLocks noChangeShapeType="1"/>
          </p:cNvSpPr>
          <p:nvPr/>
        </p:nvSpPr>
        <p:spPr bwMode="auto">
          <a:xfrm>
            <a:off x="323850" y="6742113"/>
            <a:ext cx="86756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5062" name="Line 70"/>
          <p:cNvSpPr>
            <a:spLocks noChangeShapeType="1"/>
          </p:cNvSpPr>
          <p:nvPr userDrawn="1"/>
        </p:nvSpPr>
        <p:spPr bwMode="auto">
          <a:xfrm>
            <a:off x="360363" y="6165850"/>
            <a:ext cx="86756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5063" name="Line 71"/>
          <p:cNvSpPr>
            <a:spLocks noChangeShapeType="1"/>
          </p:cNvSpPr>
          <p:nvPr userDrawn="1"/>
        </p:nvSpPr>
        <p:spPr bwMode="auto">
          <a:xfrm>
            <a:off x="360363" y="6742113"/>
            <a:ext cx="86756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3" name="Gruppieren 2"/>
          <p:cNvGrpSpPr/>
          <p:nvPr userDrawn="1"/>
        </p:nvGrpSpPr>
        <p:grpSpPr>
          <a:xfrm>
            <a:off x="394965" y="6211133"/>
            <a:ext cx="8641531" cy="482587"/>
            <a:chOff x="394965" y="6211133"/>
            <a:chExt cx="8641531" cy="482587"/>
          </a:xfrm>
        </p:grpSpPr>
        <p:pic>
          <p:nvPicPr>
            <p:cNvPr id="85061" name="Picture 69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8861"/>
            <a:stretch>
              <a:fillRect/>
            </a:stretch>
          </p:blipFill>
          <p:spPr bwMode="auto">
            <a:xfrm>
              <a:off x="394965" y="6211133"/>
              <a:ext cx="1296715" cy="43414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064" name="Picture 72" descr="avanti_communications_logo_mid res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800" y="6237312"/>
              <a:ext cx="456406" cy="45640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Grafik 21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4168" y="6301539"/>
              <a:ext cx="839093" cy="367821"/>
            </a:xfrm>
            <a:prstGeom prst="rect">
              <a:avLst/>
            </a:prstGeom>
          </p:spPr>
        </p:pic>
        <p:pic>
          <p:nvPicPr>
            <p:cNvPr id="23" name="Grafik 22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5856" y="6375618"/>
              <a:ext cx="936104" cy="228938"/>
            </a:xfrm>
            <a:prstGeom prst="rect">
              <a:avLst/>
            </a:prstGeom>
          </p:spPr>
        </p:pic>
        <p:pic>
          <p:nvPicPr>
            <p:cNvPr id="24" name="Grafik 23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3968" y="6313830"/>
              <a:ext cx="1701131" cy="283522"/>
            </a:xfrm>
            <a:prstGeom prst="rect">
              <a:avLst/>
            </a:prstGeom>
          </p:spPr>
        </p:pic>
        <p:pic>
          <p:nvPicPr>
            <p:cNvPr id="25" name="Grafik 24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0272" y="6237313"/>
              <a:ext cx="1018061" cy="436312"/>
            </a:xfrm>
            <a:prstGeom prst="rect">
              <a:avLst/>
            </a:prstGeom>
          </p:spPr>
        </p:pic>
        <p:pic>
          <p:nvPicPr>
            <p:cNvPr id="26" name="Picture 17" descr="Logo corporativo"/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8238" y="6237312"/>
              <a:ext cx="951554" cy="43204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141" descr="eutelsat_logo"/>
            <p:cNvPicPr>
              <a:picLocks noChangeAspect="1" noChangeArrowheads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5666" y="6380978"/>
              <a:ext cx="910830" cy="18693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670" y="1700808"/>
            <a:ext cx="2970427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749009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19900" y="838200"/>
            <a:ext cx="1943100" cy="52578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990600" y="838200"/>
            <a:ext cx="5676900" cy="52578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58229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276211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="" xmlns:p14="http://schemas.microsoft.com/office/powerpoint/2010/main" val="265117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90600" y="19050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0" y="19050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662656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513927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563973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516476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="" xmlns:p14="http://schemas.microsoft.com/office/powerpoint/2010/main" val="3510391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="" xmlns:p14="http://schemas.microsoft.com/office/powerpoint/2010/main" val="3473010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jpe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23" Type="http://schemas.openxmlformats.org/officeDocument/2006/relationships/image" Target="../media/image1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gi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Relationship Id="rId22" Type="http://schemas.openxmlformats.org/officeDocument/2006/relationships/image" Target="../media/image10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rafik 32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51" r="13322"/>
          <a:stretch/>
        </p:blipFill>
        <p:spPr>
          <a:xfrm>
            <a:off x="0" y="0"/>
            <a:ext cx="2827460" cy="3356992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05000"/>
            <a:ext cx="7772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err="1" smtClean="0"/>
              <a:t>Mastertextformat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bearbeiten</a:t>
            </a:r>
            <a:endParaRPr lang="en-US" altLang="en-US" dirty="0" smtClean="0"/>
          </a:p>
          <a:p>
            <a:pPr lvl="1"/>
            <a:r>
              <a:rPr lang="en-US" altLang="en-US" dirty="0" err="1" smtClean="0"/>
              <a:t>Zweite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Ebene</a:t>
            </a:r>
            <a:endParaRPr lang="en-US" altLang="en-US" dirty="0" smtClean="0"/>
          </a:p>
          <a:p>
            <a:pPr lvl="2"/>
            <a:r>
              <a:rPr lang="en-US" altLang="en-US" dirty="0" err="1" smtClean="0"/>
              <a:t>Dritte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Ebene</a:t>
            </a:r>
            <a:endParaRPr lang="en-US" altLang="en-US" dirty="0" smtClean="0"/>
          </a:p>
          <a:p>
            <a:pPr lvl="3"/>
            <a:r>
              <a:rPr lang="en-US" altLang="en-US" dirty="0" err="1" smtClean="0"/>
              <a:t>Vierte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Ebene</a:t>
            </a:r>
            <a:endParaRPr lang="en-US" altLang="en-US" dirty="0" smtClean="0"/>
          </a:p>
          <a:p>
            <a:pPr lvl="4"/>
            <a:r>
              <a:rPr lang="en-US" altLang="en-US" dirty="0" err="1" smtClean="0"/>
              <a:t>Fünfte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Ebene</a:t>
            </a:r>
            <a:endParaRPr lang="en-US" altLang="en-US" dirty="0" smtClean="0"/>
          </a:p>
        </p:txBody>
      </p:sp>
      <p:sp>
        <p:nvSpPr>
          <p:cNvPr id="1070" name="Rectangle 46"/>
          <p:cNvSpPr>
            <a:spLocks noChangeArrowheads="1"/>
          </p:cNvSpPr>
          <p:nvPr userDrawn="1"/>
        </p:nvSpPr>
        <p:spPr bwMode="auto">
          <a:xfrm>
            <a:off x="8459788" y="6597650"/>
            <a:ext cx="519112" cy="12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7200" rIns="0" bIns="0"/>
          <a:lstStyle/>
          <a:p>
            <a:pPr algn="r"/>
            <a:r>
              <a:rPr lang="de-DE" altLang="en-US" sz="800">
                <a:latin typeface="Arial" charset="0"/>
              </a:rPr>
              <a:t>Slide </a:t>
            </a:r>
            <a:fld id="{0F32D219-7908-4E80-AAAB-D91C0ABCE0E9}" type="slidenum">
              <a:rPr lang="de-DE" altLang="en-US" sz="800">
                <a:latin typeface="Arial" charset="0"/>
              </a:rPr>
              <a:pPr algn="r"/>
              <a:t>‹#›</a:t>
            </a:fld>
            <a:endParaRPr lang="de-DE" altLang="en-US" sz="800">
              <a:latin typeface="Arial" charset="0"/>
            </a:endParaRPr>
          </a:p>
        </p:txBody>
      </p:sp>
      <p:sp>
        <p:nvSpPr>
          <p:cNvPr id="1071" name="Line 47"/>
          <p:cNvSpPr>
            <a:spLocks noChangeShapeType="1"/>
          </p:cNvSpPr>
          <p:nvPr/>
        </p:nvSpPr>
        <p:spPr bwMode="auto">
          <a:xfrm>
            <a:off x="360363" y="6165850"/>
            <a:ext cx="86756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72" name="Line 48"/>
          <p:cNvSpPr>
            <a:spLocks noChangeShapeType="1"/>
          </p:cNvSpPr>
          <p:nvPr/>
        </p:nvSpPr>
        <p:spPr bwMode="auto">
          <a:xfrm>
            <a:off x="360363" y="6742113"/>
            <a:ext cx="86756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75" name="Rectangle 51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8382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err="1" smtClean="0"/>
              <a:t>Mastertitelformat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bearbeiten</a:t>
            </a:r>
            <a:endParaRPr lang="en-US" altLang="en-US" dirty="0" smtClean="0"/>
          </a:p>
        </p:txBody>
      </p:sp>
      <p:grpSp>
        <p:nvGrpSpPr>
          <p:cNvPr id="21" name="Gruppieren 20"/>
          <p:cNvGrpSpPr/>
          <p:nvPr userDrawn="1"/>
        </p:nvGrpSpPr>
        <p:grpSpPr>
          <a:xfrm>
            <a:off x="394965" y="6211133"/>
            <a:ext cx="8641531" cy="482587"/>
            <a:chOff x="394965" y="6211133"/>
            <a:chExt cx="8641531" cy="482587"/>
          </a:xfrm>
        </p:grpSpPr>
        <p:pic>
          <p:nvPicPr>
            <p:cNvPr id="22" name="Picture 69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8861"/>
            <a:stretch>
              <a:fillRect/>
            </a:stretch>
          </p:blipFill>
          <p:spPr bwMode="auto">
            <a:xfrm>
              <a:off x="394965" y="6211133"/>
              <a:ext cx="1296715" cy="43414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72" descr="avanti_communications_logo_mid res"/>
            <p:cNvPicPr>
              <a:picLocks noChangeAspect="1" noChangeArrowheads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800" y="6237312"/>
              <a:ext cx="456406" cy="45640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Grafik 23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4168" y="6301539"/>
              <a:ext cx="839093" cy="367821"/>
            </a:xfrm>
            <a:prstGeom prst="rect">
              <a:avLst/>
            </a:prstGeom>
          </p:spPr>
        </p:pic>
        <p:pic>
          <p:nvPicPr>
            <p:cNvPr id="25" name="Grafik 24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5856" y="6375618"/>
              <a:ext cx="936104" cy="228938"/>
            </a:xfrm>
            <a:prstGeom prst="rect">
              <a:avLst/>
            </a:prstGeom>
          </p:spPr>
        </p:pic>
        <p:pic>
          <p:nvPicPr>
            <p:cNvPr id="26" name="Grafik 25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3968" y="6313830"/>
              <a:ext cx="1701131" cy="283522"/>
            </a:xfrm>
            <a:prstGeom prst="rect">
              <a:avLst/>
            </a:prstGeom>
          </p:spPr>
        </p:pic>
        <p:pic>
          <p:nvPicPr>
            <p:cNvPr id="27" name="Grafik 26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0272" y="6237313"/>
              <a:ext cx="1018061" cy="436312"/>
            </a:xfrm>
            <a:prstGeom prst="rect">
              <a:avLst/>
            </a:prstGeom>
          </p:spPr>
        </p:pic>
        <p:pic>
          <p:nvPicPr>
            <p:cNvPr id="28" name="Picture 17" descr="Logo corporativo"/>
            <p:cNvPicPr>
              <a:picLocks noChangeAspect="1" noChangeArrowheads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8238" y="6237312"/>
              <a:ext cx="951554" cy="43204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141" descr="eutelsat_logo"/>
            <p:cNvPicPr>
              <a:picLocks noChangeAspect="1" noChangeArrowheads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5666" y="6380978"/>
              <a:ext cx="910830" cy="18693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996" y="59871"/>
            <a:ext cx="1048004" cy="711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  <a:lvl2pPr algn="l" rtl="0" fontAlgn="base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4D83D3"/>
          </a:solidFill>
          <a:latin typeface="Arial" charset="0"/>
        </a:defRPr>
      </a:lvl2pPr>
      <a:lvl3pPr algn="l" rtl="0" fontAlgn="base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4D83D3"/>
          </a:solidFill>
          <a:latin typeface="Arial" charset="0"/>
        </a:defRPr>
      </a:lvl3pPr>
      <a:lvl4pPr algn="l" rtl="0" fontAlgn="base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4D83D3"/>
          </a:solidFill>
          <a:latin typeface="Arial" charset="0"/>
        </a:defRPr>
      </a:lvl4pPr>
      <a:lvl5pPr algn="l" rtl="0" fontAlgn="base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4D83D3"/>
          </a:solidFill>
          <a:latin typeface="Arial" charset="0"/>
        </a:defRPr>
      </a:lvl5pPr>
      <a:lvl6pPr marL="457200" algn="l" rtl="0" fontAlgn="base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4D83D3"/>
          </a:solidFill>
          <a:latin typeface="Arial" charset="0"/>
        </a:defRPr>
      </a:lvl6pPr>
      <a:lvl7pPr marL="914400" algn="l" rtl="0" fontAlgn="base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4D83D3"/>
          </a:solidFill>
          <a:latin typeface="Arial" charset="0"/>
        </a:defRPr>
      </a:lvl7pPr>
      <a:lvl8pPr marL="1371600" algn="l" rtl="0" fontAlgn="base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4D83D3"/>
          </a:solidFill>
          <a:latin typeface="Arial" charset="0"/>
        </a:defRPr>
      </a:lvl8pPr>
      <a:lvl9pPr marL="1828800" algn="l" rtl="0" fontAlgn="base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4D83D3"/>
          </a:solidFill>
          <a:latin typeface="Arial" charset="0"/>
        </a:defRPr>
      </a:lvl9pPr>
    </p:titleStyle>
    <p:bodyStyle>
      <a:lvl1pPr marL="381000" indent="-381000" algn="l" rtl="0" fontAlgn="base">
        <a:spcBef>
          <a:spcPct val="25000"/>
        </a:spcBef>
        <a:spcAft>
          <a:spcPct val="0"/>
        </a:spcAft>
        <a:buSzPct val="90000"/>
        <a:buBlip>
          <a:blip r:embed="rId23"/>
        </a:buBlip>
        <a:defRPr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950913" indent="-379413" algn="l" rtl="0" fontAlgn="base">
        <a:spcBef>
          <a:spcPct val="25000"/>
        </a:spcBef>
        <a:spcAft>
          <a:spcPct val="0"/>
        </a:spcAft>
        <a:buSzPct val="90000"/>
        <a:buBlip>
          <a:blip r:embed="rId23"/>
        </a:buBlip>
        <a:defRPr>
          <a:solidFill>
            <a:schemeClr val="tx1">
              <a:lumMod val="65000"/>
              <a:lumOff val="35000"/>
            </a:schemeClr>
          </a:solidFill>
          <a:latin typeface="+mn-lt"/>
        </a:defRPr>
      </a:lvl2pPr>
      <a:lvl3pPr marL="1520825" indent="-379413" algn="l" rtl="0" fontAlgn="base">
        <a:spcBef>
          <a:spcPct val="25000"/>
        </a:spcBef>
        <a:spcAft>
          <a:spcPct val="0"/>
        </a:spcAft>
        <a:buSzPct val="90000"/>
        <a:buBlip>
          <a:blip r:embed="rId23"/>
        </a:buBlip>
        <a:defRPr>
          <a:solidFill>
            <a:schemeClr val="tx1">
              <a:lumMod val="65000"/>
              <a:lumOff val="35000"/>
            </a:schemeClr>
          </a:solidFill>
          <a:latin typeface="+mn-lt"/>
        </a:defRPr>
      </a:lvl3pPr>
      <a:lvl4pPr marL="2092325" indent="-381000" algn="l" rtl="0" fontAlgn="base">
        <a:spcBef>
          <a:spcPct val="25000"/>
        </a:spcBef>
        <a:spcAft>
          <a:spcPct val="0"/>
        </a:spcAft>
        <a:buSzPct val="90000"/>
        <a:buBlip>
          <a:blip r:embed="rId23"/>
        </a:buBlip>
        <a:defRPr>
          <a:solidFill>
            <a:schemeClr val="tx1">
              <a:lumMod val="65000"/>
              <a:lumOff val="35000"/>
            </a:schemeClr>
          </a:solidFill>
          <a:latin typeface="+mn-lt"/>
        </a:defRPr>
      </a:lvl4pPr>
      <a:lvl5pPr marL="2663825" indent="-381000" algn="l" rtl="0" fontAlgn="base">
        <a:spcBef>
          <a:spcPct val="25000"/>
        </a:spcBef>
        <a:spcAft>
          <a:spcPct val="0"/>
        </a:spcAft>
        <a:buSzPct val="90000"/>
        <a:buBlip>
          <a:blip r:embed="rId23"/>
        </a:buBlip>
        <a:defRPr>
          <a:solidFill>
            <a:schemeClr val="tx1">
              <a:lumMod val="65000"/>
              <a:lumOff val="35000"/>
            </a:schemeClr>
          </a:solidFill>
          <a:latin typeface="+mn-lt"/>
        </a:defRPr>
      </a:lvl5pPr>
      <a:lvl6pPr marL="3121025" indent="-381000" algn="l" rtl="0" fontAlgn="base">
        <a:spcBef>
          <a:spcPct val="25000"/>
        </a:spcBef>
        <a:spcAft>
          <a:spcPct val="0"/>
        </a:spcAft>
        <a:buSzPct val="90000"/>
        <a:buBlip>
          <a:blip r:embed="rId23"/>
        </a:buBlip>
        <a:defRPr>
          <a:solidFill>
            <a:srgbClr val="4D83D3"/>
          </a:solidFill>
          <a:latin typeface="+mn-lt"/>
        </a:defRPr>
      </a:lvl6pPr>
      <a:lvl7pPr marL="3578225" indent="-381000" algn="l" rtl="0" fontAlgn="base">
        <a:spcBef>
          <a:spcPct val="25000"/>
        </a:spcBef>
        <a:spcAft>
          <a:spcPct val="0"/>
        </a:spcAft>
        <a:buSzPct val="90000"/>
        <a:buBlip>
          <a:blip r:embed="rId23"/>
        </a:buBlip>
        <a:defRPr>
          <a:solidFill>
            <a:srgbClr val="4D83D3"/>
          </a:solidFill>
          <a:latin typeface="+mn-lt"/>
        </a:defRPr>
      </a:lvl7pPr>
      <a:lvl8pPr marL="4035425" indent="-381000" algn="l" rtl="0" fontAlgn="base">
        <a:spcBef>
          <a:spcPct val="25000"/>
        </a:spcBef>
        <a:spcAft>
          <a:spcPct val="0"/>
        </a:spcAft>
        <a:buSzPct val="90000"/>
        <a:buBlip>
          <a:blip r:embed="rId23"/>
        </a:buBlip>
        <a:defRPr>
          <a:solidFill>
            <a:srgbClr val="4D83D3"/>
          </a:solidFill>
          <a:latin typeface="+mn-lt"/>
        </a:defRPr>
      </a:lvl8pPr>
      <a:lvl9pPr marL="4492625" indent="-381000" algn="l" rtl="0" fontAlgn="base">
        <a:spcBef>
          <a:spcPct val="25000"/>
        </a:spcBef>
        <a:spcAft>
          <a:spcPct val="0"/>
        </a:spcAft>
        <a:buSzPct val="90000"/>
        <a:buBlip>
          <a:blip r:embed="rId23"/>
        </a:buBlip>
        <a:defRPr>
          <a:solidFill>
            <a:srgbClr val="4D83D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12.jpe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3.jpeg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30560" y="1556792"/>
            <a:ext cx="7685856" cy="2376264"/>
          </a:xfrm>
        </p:spPr>
        <p:txBody>
          <a:bodyPr/>
          <a:lstStyle/>
          <a:p>
            <a:pPr marL="0" indent="0">
              <a:buNone/>
            </a:pPr>
            <a:r>
              <a:rPr lang="de-DE" sz="2000" dirty="0" smtClean="0"/>
              <a:t>Provides:</a:t>
            </a:r>
            <a:endParaRPr lang="en-US" sz="2000" b="1" dirty="0" smtClean="0"/>
          </a:p>
          <a:p>
            <a:r>
              <a:rPr lang="en-US" dirty="0" smtClean="0">
                <a:solidFill>
                  <a:srgbClr val="FF6600"/>
                </a:solidFill>
              </a:rPr>
              <a:t>Detection of active </a:t>
            </a:r>
            <a:r>
              <a:rPr lang="en-US" dirty="0">
                <a:solidFill>
                  <a:srgbClr val="FF6600"/>
                </a:solidFill>
              </a:rPr>
              <a:t>fire hot spots 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smtClean="0"/>
              <a:t>and triggering the simulation module.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Provision of </a:t>
            </a:r>
            <a:r>
              <a:rPr lang="en-US" dirty="0">
                <a:solidFill>
                  <a:srgbClr val="FF6600"/>
                </a:solidFill>
              </a:rPr>
              <a:t>additional thematic products </a:t>
            </a:r>
            <a:r>
              <a:rPr lang="en-US" dirty="0"/>
              <a:t>and </a:t>
            </a:r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for </a:t>
            </a:r>
            <a:r>
              <a:rPr lang="en-US" dirty="0"/>
              <a:t>the improvement of the risk </a:t>
            </a:r>
            <a:r>
              <a:rPr lang="en-US" dirty="0" smtClean="0"/>
              <a:t>modelling and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or the </a:t>
            </a:r>
            <a:r>
              <a:rPr lang="en-US" dirty="0"/>
              <a:t>support </a:t>
            </a:r>
            <a:r>
              <a:rPr lang="en-US" dirty="0" smtClean="0"/>
              <a:t>of early </a:t>
            </a:r>
            <a:r>
              <a:rPr lang="en-US" dirty="0"/>
              <a:t>risk detection during the mitigation and prevention </a:t>
            </a:r>
            <a:r>
              <a:rPr lang="en-US" dirty="0" smtClean="0"/>
              <a:t>phases.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de-DE" dirty="0"/>
          </a:p>
        </p:txBody>
      </p:sp>
      <p:pic>
        <p:nvPicPr>
          <p:cNvPr id="5" name="Picture 4" descr="MODIS-2607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281" t="16142" r="15979" b="18832"/>
          <a:stretch>
            <a:fillRect/>
          </a:stretch>
        </p:blipFill>
        <p:spPr bwMode="auto">
          <a:xfrm>
            <a:off x="164145" y="3717032"/>
            <a:ext cx="2841876" cy="2268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727831"/>
            <a:ext cx="2880319" cy="225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412" y="3717032"/>
            <a:ext cx="2894084" cy="2269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987552" y="841248"/>
            <a:ext cx="7772400" cy="838200"/>
          </a:xfrm>
        </p:spPr>
        <p:txBody>
          <a:bodyPr/>
          <a:lstStyle/>
          <a:p>
            <a:r>
              <a:rPr lang="de-DE" dirty="0" smtClean="0"/>
              <a:t>Situation Assessment, Decision Support and Earth Observation </a:t>
            </a:r>
            <a:r>
              <a:rPr lang="en-US" dirty="0" smtClean="0"/>
              <a:t>modules in PHAROS (1)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4609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556792"/>
            <a:ext cx="9145016" cy="2376264"/>
          </a:xfrm>
        </p:spPr>
        <p:txBody>
          <a:bodyPr/>
          <a:lstStyle/>
          <a:p>
            <a:pPr marL="0" indent="0">
              <a:buNone/>
            </a:pPr>
            <a:r>
              <a:rPr lang="de-DE" sz="2000" dirty="0" smtClean="0"/>
              <a:t>The Simulation and Risk modeling offers different simulation modes:</a:t>
            </a:r>
            <a:endParaRPr lang="en-US" sz="2000" b="1" dirty="0"/>
          </a:p>
          <a:p>
            <a:r>
              <a:rPr lang="en-US" dirty="0" smtClean="0"/>
              <a:t>Operational simulation mode: </a:t>
            </a:r>
            <a:r>
              <a:rPr lang="en-US" dirty="0" smtClean="0">
                <a:solidFill>
                  <a:srgbClr val="FF6600"/>
                </a:solidFill>
              </a:rPr>
              <a:t>Fire spread, evacuation time</a:t>
            </a:r>
            <a:endParaRPr lang="en-US" dirty="0">
              <a:solidFill>
                <a:srgbClr val="FF6600"/>
              </a:solidFill>
            </a:endParaRPr>
          </a:p>
          <a:p>
            <a:r>
              <a:rPr lang="en-US" dirty="0" smtClean="0"/>
              <a:t>Non-operational </a:t>
            </a:r>
            <a:r>
              <a:rPr lang="en-US" dirty="0"/>
              <a:t>simulation </a:t>
            </a:r>
            <a:r>
              <a:rPr lang="en-US" dirty="0" smtClean="0"/>
              <a:t>mode: </a:t>
            </a:r>
            <a:br>
              <a:rPr lang="en-US" dirty="0" smtClean="0"/>
            </a:br>
            <a:r>
              <a:rPr lang="en-US" dirty="0" smtClean="0"/>
              <a:t>a: </a:t>
            </a:r>
            <a:r>
              <a:rPr lang="en-GB" dirty="0" smtClean="0"/>
              <a:t>Forest </a:t>
            </a:r>
            <a:r>
              <a:rPr lang="en-GB" dirty="0"/>
              <a:t>fire structural </a:t>
            </a:r>
            <a:r>
              <a:rPr lang="en-GB" dirty="0" smtClean="0"/>
              <a:t>hazard,</a:t>
            </a:r>
            <a:br>
              <a:rPr lang="en-GB" dirty="0" smtClean="0"/>
            </a:br>
            <a:r>
              <a:rPr lang="en-GB" dirty="0" smtClean="0"/>
              <a:t>b: Fire </a:t>
            </a:r>
            <a:r>
              <a:rPr lang="en-GB" dirty="0"/>
              <a:t>growth potential based on critical </a:t>
            </a:r>
            <a:r>
              <a:rPr lang="en-GB" dirty="0" smtClean="0"/>
              <a:t>infrastructures</a:t>
            </a:r>
            <a:br>
              <a:rPr lang="en-GB" dirty="0" smtClean="0"/>
            </a:br>
            <a:r>
              <a:rPr lang="en-GB" dirty="0" smtClean="0"/>
              <a:t>c: Potential </a:t>
            </a:r>
            <a:r>
              <a:rPr lang="en-GB" dirty="0"/>
              <a:t>impact on critical infrastructures</a:t>
            </a:r>
          </a:p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endParaRPr lang="en-US" sz="2000" b="1" dirty="0" smtClean="0"/>
          </a:p>
          <a:p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987552" y="841248"/>
            <a:ext cx="7772400" cy="838200"/>
          </a:xfrm>
        </p:spPr>
        <p:txBody>
          <a:bodyPr/>
          <a:lstStyle/>
          <a:p>
            <a:r>
              <a:rPr lang="de-DE" dirty="0"/>
              <a:t>Situation Assessment, </a:t>
            </a:r>
            <a:r>
              <a:rPr lang="de-DE" dirty="0" err="1"/>
              <a:t>Decision</a:t>
            </a:r>
            <a:r>
              <a:rPr lang="de-DE" dirty="0"/>
              <a:t> Support </a:t>
            </a:r>
            <a:r>
              <a:rPr lang="de-DE" dirty="0" err="1"/>
              <a:t>and</a:t>
            </a:r>
            <a:r>
              <a:rPr lang="de-DE" dirty="0"/>
              <a:t> Earth Observation </a:t>
            </a:r>
            <a:r>
              <a:rPr lang="en-US" dirty="0"/>
              <a:t>modules </a:t>
            </a:r>
            <a:r>
              <a:rPr lang="en-US" dirty="0" smtClean="0"/>
              <a:t>in PHAROS (2)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414" y="3861048"/>
            <a:ext cx="2952222" cy="29969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328" t="8829" r="19238" b="2662"/>
          <a:stretch/>
        </p:blipFill>
        <p:spPr bwMode="auto">
          <a:xfrm>
            <a:off x="2771800" y="3861048"/>
            <a:ext cx="3501207" cy="29969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328"/>
          <a:stretch/>
        </p:blipFill>
        <p:spPr bwMode="auto">
          <a:xfrm>
            <a:off x="6156176" y="3861048"/>
            <a:ext cx="3038801" cy="30475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1877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Rectangle 4"/>
          <p:cNvSpPr/>
          <p:nvPr/>
        </p:nvSpPr>
        <p:spPr>
          <a:xfrm>
            <a:off x="0" y="764704"/>
            <a:ext cx="9144000" cy="6093296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Picture 2" descr="http://www.esa.int/var/esa/storage/images/esa_multimedia/images/2015/06/predicting_fires/15497563-1-eng-GB/Predicting_fires_node_full_imag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2" y="790830"/>
            <a:ext cx="9122858" cy="60410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30560" y="1772816"/>
            <a:ext cx="7685856" cy="3312368"/>
          </a:xfrm>
        </p:spPr>
        <p:txBody>
          <a:bodyPr/>
          <a:lstStyle/>
          <a:p>
            <a:pPr marL="0" indent="0">
              <a:buNone/>
            </a:pPr>
            <a:r>
              <a:rPr lang="de-DE" sz="2000" dirty="0" smtClean="0"/>
              <a:t>provide (a.o):</a:t>
            </a:r>
          </a:p>
          <a:p>
            <a:r>
              <a:rPr lang="en-US" dirty="0" smtClean="0"/>
              <a:t>Generation of a Common Operation Picture </a:t>
            </a:r>
            <a:r>
              <a:rPr lang="en-US" dirty="0" smtClean="0">
                <a:solidFill>
                  <a:srgbClr val="FF6600"/>
                </a:solidFill>
              </a:rPr>
              <a:t>(COP)</a:t>
            </a:r>
            <a:br>
              <a:rPr lang="en-US" dirty="0" smtClean="0">
                <a:solidFill>
                  <a:srgbClr val="FF6600"/>
                </a:solidFill>
              </a:rPr>
            </a:br>
            <a:r>
              <a:rPr lang="en-US" dirty="0" smtClean="0"/>
              <a:t>from all available sensor data (both in-situ Sensor Networks and Earth Observation), from simulation and modeling results, to exchange situational awareness data.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Generation of </a:t>
            </a:r>
            <a:r>
              <a:rPr lang="en-US" dirty="0" smtClean="0">
                <a:solidFill>
                  <a:srgbClr val="FF6600"/>
                </a:solidFill>
              </a:rPr>
              <a:t>decision support proposals </a:t>
            </a:r>
            <a:r>
              <a:rPr lang="en-US" dirty="0" smtClean="0"/>
              <a:t>to notify decision makers about critical findings and recommendations for Alerts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Provision of pre-compiled data to be used to </a:t>
            </a:r>
            <a:r>
              <a:rPr lang="en-US" dirty="0" smtClean="0">
                <a:solidFill>
                  <a:srgbClr val="FF6600"/>
                </a:solidFill>
              </a:rPr>
              <a:t>propose warning and information alerts</a:t>
            </a:r>
            <a:r>
              <a:rPr lang="en-US" dirty="0" smtClean="0"/>
              <a:t>, to be distributed through alerting channels.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987552" y="841248"/>
            <a:ext cx="7772400" cy="838200"/>
          </a:xfrm>
        </p:spPr>
        <p:txBody>
          <a:bodyPr/>
          <a:lstStyle/>
          <a:p>
            <a:r>
              <a:rPr lang="de-DE" dirty="0" smtClean="0"/>
              <a:t>Situation Assessment, Decision Support and Earth Observation </a:t>
            </a:r>
            <a:r>
              <a:rPr lang="en-US" dirty="0" smtClean="0"/>
              <a:t>modules in PHAROS (3)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0361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PHAROS Alerting Services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24" y="2316144"/>
            <a:ext cx="7715916" cy="3710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4516" y="1484784"/>
            <a:ext cx="8075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Alerting Gateway 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dispatches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alert messages to the service providers/networks operators that will forward them to the population</a:t>
            </a:r>
          </a:p>
        </p:txBody>
      </p:sp>
    </p:spTree>
    <p:extLst>
      <p:ext uri="{BB962C8B-B14F-4D97-AF65-F5344CB8AC3E}">
        <p14:creationId xmlns="" xmlns:p14="http://schemas.microsoft.com/office/powerpoint/2010/main" val="169125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PHAROS Alert services for mass communication to </a:t>
            </a:r>
            <a:br>
              <a:rPr lang="nl-NL" dirty="0" smtClean="0"/>
            </a:br>
            <a:r>
              <a:rPr lang="nl-NL" dirty="0" smtClean="0"/>
              <a:t> Citizen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772816"/>
            <a:ext cx="7772400" cy="1019944"/>
          </a:xfrm>
        </p:spPr>
        <p:txBody>
          <a:bodyPr/>
          <a:lstStyle/>
          <a:p>
            <a:pPr>
              <a:buNone/>
            </a:pPr>
            <a:r>
              <a:rPr lang="nl-NL" sz="2000" dirty="0" smtClean="0"/>
              <a:t>1: Integrated services from the Alert4all project  (www.alert4all.eu)</a:t>
            </a:r>
            <a:endParaRPr lang="nl-NL" sz="2000" dirty="0"/>
          </a:p>
        </p:txBody>
      </p:sp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0971" y="2708920"/>
            <a:ext cx="2607173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2132856"/>
            <a:ext cx="1008112" cy="26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219090" y="2060848"/>
            <a:ext cx="57232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>
                <a:solidFill>
                  <a:srgbClr val="FF6600"/>
                </a:solidFill>
                <a:latin typeface="+mj-lt"/>
              </a:rPr>
              <a:t>Alert4all communication gateway supports CAP  </a:t>
            </a:r>
            <a:endParaRPr lang="nl-NL" sz="2000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6627" y="4869160"/>
            <a:ext cx="76949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2: Enrich the Alert4all services with alerting technologies based on</a:t>
            </a:r>
            <a:b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</a:b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   new </a:t>
            </a:r>
            <a:r>
              <a:rPr lang="en-US" sz="2000" dirty="0" smtClean="0">
                <a:solidFill>
                  <a:srgbClr val="FF6600"/>
                </a:solidFill>
                <a:latin typeface="+mj-lt"/>
              </a:rPr>
              <a:t>satellite supported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communication concepts.</a:t>
            </a:r>
          </a:p>
          <a:p>
            <a:endParaRPr lang="nl-NL" sz="2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Alert messaging – just in case ...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28800"/>
            <a:ext cx="7772400" cy="4191000"/>
          </a:xfrm>
        </p:spPr>
        <p:txBody>
          <a:bodyPr/>
          <a:lstStyle/>
          <a:p>
            <a:r>
              <a:rPr lang="nl-NL" dirty="0" smtClean="0"/>
              <a:t>Just in case ...the normal telecom infrastructures are not capable of delivering alert messages – either because of lack of telecommunication facilities (rural area’s)...</a:t>
            </a:r>
            <a:br>
              <a:rPr lang="nl-NL" dirty="0" smtClean="0"/>
            </a:br>
            <a:r>
              <a:rPr lang="nl-NL" dirty="0" smtClean="0"/>
              <a:t>or in case these are demolished by fire...:</a:t>
            </a:r>
          </a:p>
          <a:p>
            <a:endParaRPr lang="nl-NL" dirty="0" smtClean="0"/>
          </a:p>
        </p:txBody>
      </p:sp>
      <p:pic>
        <p:nvPicPr>
          <p:cNvPr id="9218" name="Picture 2" descr="http://1.bp.blogspot.com/-MAOcnc20JNw/T9ll9ivJfbI/AAAAAAAAA2s/czXGXX_Ifgc/s1600/cellphonetoweronfire-300x1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060077"/>
            <a:ext cx="5256584" cy="2961211"/>
          </a:xfrm>
          <a:prstGeom prst="rect">
            <a:avLst/>
          </a:prstGeom>
          <a:noFill/>
        </p:spPr>
      </p:pic>
      <p:pic>
        <p:nvPicPr>
          <p:cNvPr id="5122" name="Picture 2" descr="http://www.letsunlockiphone.com/wp-content/uploads/iphone-no-service-problem-fi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852936"/>
            <a:ext cx="2889058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Alert messaging – just in case ...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28800"/>
            <a:ext cx="7772400" cy="4191000"/>
          </a:xfrm>
        </p:spPr>
        <p:txBody>
          <a:bodyPr/>
          <a:lstStyle/>
          <a:p>
            <a:r>
              <a:rPr lang="nl-NL" dirty="0" smtClean="0"/>
              <a:t>Pending further preoperational applied research in PHAROS on</a:t>
            </a:r>
            <a:r>
              <a:rPr lang="nl-NL" dirty="0" smtClean="0">
                <a:solidFill>
                  <a:srgbClr val="FF6600"/>
                </a:solidFill>
              </a:rPr>
              <a:t> two satellite  supported communication concepts</a:t>
            </a:r>
            <a:r>
              <a:rPr lang="nl-NL" dirty="0" smtClean="0"/>
              <a:t>: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a: Possibility to alert citizen (highly geo specific) with satellite supported </a:t>
            </a:r>
            <a:r>
              <a:rPr lang="nl-NL" dirty="0" smtClean="0">
                <a:solidFill>
                  <a:srgbClr val="FF6600"/>
                </a:solidFill>
              </a:rPr>
              <a:t>ad hoc telecom </a:t>
            </a:r>
            <a:r>
              <a:rPr lang="nl-NL" dirty="0" smtClean="0"/>
              <a:t>picocell implementation (Open BTS), with </a:t>
            </a:r>
            <a:br>
              <a:rPr lang="nl-NL" dirty="0" smtClean="0"/>
            </a:br>
            <a:r>
              <a:rPr lang="nl-NL" dirty="0" smtClean="0"/>
              <a:t>Cell Broadcast messaging services.</a:t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>b: Possibility to alert citizen (highly geo specific) </a:t>
            </a:r>
            <a:r>
              <a:rPr lang="nl-NL" dirty="0" smtClean="0">
                <a:solidFill>
                  <a:srgbClr val="FF6600"/>
                </a:solidFill>
              </a:rPr>
              <a:t>via E-GNSS </a:t>
            </a:r>
            <a:r>
              <a:rPr lang="nl-NL" dirty="0" smtClean="0"/>
              <a:t>(Galileo, EGNOS) satellites.</a:t>
            </a:r>
          </a:p>
          <a:p>
            <a:endParaRPr lang="nl-NL" dirty="0" smtClean="0"/>
          </a:p>
          <a:p>
            <a:endParaRPr lang="nl-NL" dirty="0" smtClean="0"/>
          </a:p>
        </p:txBody>
      </p:sp>
      <p:pic>
        <p:nvPicPr>
          <p:cNvPr id="4" name="Picture 5" descr="Weather ale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4149080"/>
            <a:ext cx="2592288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PHAROS – integrated demonstration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28800"/>
            <a:ext cx="7772400" cy="4191000"/>
          </a:xfrm>
        </p:spPr>
        <p:txBody>
          <a:bodyPr/>
          <a:lstStyle/>
          <a:p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Demonstration of PHAROS and mentioned concepts:</a:t>
            </a:r>
            <a:br>
              <a:rPr lang="nl-NL" dirty="0" smtClean="0"/>
            </a:br>
            <a:r>
              <a:rPr lang="nl-NL" dirty="0" smtClean="0"/>
              <a:t>                                                                   March 2016, in Spain</a:t>
            </a:r>
          </a:p>
          <a:p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Contact: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86272"/>
            <a:ext cx="7772400" cy="41910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 </a:t>
            </a:r>
            <a:r>
              <a:rPr lang="en-GB" dirty="0" smtClean="0">
                <a:solidFill>
                  <a:srgbClr val="FF6600"/>
                </a:solidFill>
              </a:rPr>
              <a:t>PHAROS Project Coordinator:</a:t>
            </a:r>
            <a:br>
              <a:rPr lang="en-GB" dirty="0" smtClean="0">
                <a:solidFill>
                  <a:srgbClr val="FF6600"/>
                </a:solidFill>
              </a:rPr>
            </a:br>
            <a:r>
              <a:rPr lang="en-GB" dirty="0" smtClean="0"/>
              <a:t>Javier </a:t>
            </a:r>
            <a:r>
              <a:rPr lang="en-GB" dirty="0" err="1" smtClean="0"/>
              <a:t>Mulero</a:t>
            </a:r>
            <a:r>
              <a:rPr lang="en-GB" dirty="0" smtClean="0"/>
              <a:t> </a:t>
            </a:r>
            <a:r>
              <a:rPr lang="en-GB" dirty="0" err="1" smtClean="0"/>
              <a:t>Chaves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DLR - German Aerospace </a:t>
            </a:r>
            <a:r>
              <a:rPr lang="en-GB" dirty="0" err="1" smtClean="0"/>
              <a:t>Center</a:t>
            </a:r>
            <a:endParaRPr lang="en-GB" dirty="0" smtClean="0"/>
          </a:p>
          <a:p>
            <a:pPr marL="0" indent="0">
              <a:buNone/>
            </a:pPr>
            <a:r>
              <a:rPr lang="es-ES" dirty="0" err="1"/>
              <a:t>Institute</a:t>
            </a:r>
            <a:r>
              <a:rPr lang="es-ES" dirty="0"/>
              <a:t> of </a:t>
            </a:r>
            <a:r>
              <a:rPr lang="es-ES" dirty="0" err="1"/>
              <a:t>Communications</a:t>
            </a:r>
            <a:r>
              <a:rPr lang="es-ES" dirty="0"/>
              <a:t> and </a:t>
            </a:r>
            <a:r>
              <a:rPr lang="es-ES" dirty="0" err="1"/>
              <a:t>Navigation</a:t>
            </a:r>
            <a:endParaRPr lang="es-ES" dirty="0"/>
          </a:p>
          <a:p>
            <a:pPr marL="0" indent="0">
              <a:buNone/>
            </a:pPr>
            <a:r>
              <a:rPr lang="es-ES" dirty="0" err="1"/>
              <a:t>Oberpfaffenhofen</a:t>
            </a:r>
            <a:endParaRPr lang="es-ES" dirty="0"/>
          </a:p>
          <a:p>
            <a:pPr marL="0" indent="0">
              <a:buNone/>
            </a:pPr>
            <a:r>
              <a:rPr lang="es-ES" dirty="0"/>
              <a:t>82234 </a:t>
            </a:r>
            <a:r>
              <a:rPr lang="es-ES" dirty="0" err="1"/>
              <a:t>Weßling</a:t>
            </a:r>
            <a:r>
              <a:rPr lang="es-ES" dirty="0"/>
              <a:t> </a:t>
            </a:r>
            <a:r>
              <a:rPr lang="es-ES" dirty="0" smtClean="0"/>
              <a:t>- </a:t>
            </a:r>
            <a:r>
              <a:rPr lang="es-ES" dirty="0" err="1" smtClean="0"/>
              <a:t>Germany</a:t>
            </a:r>
            <a:endParaRPr lang="es-ES" dirty="0"/>
          </a:p>
          <a:p>
            <a:pPr marL="0" indent="0">
              <a:buNone/>
            </a:pPr>
            <a:r>
              <a:rPr lang="es-ES" dirty="0" smtClean="0"/>
              <a:t>Tel: </a:t>
            </a:r>
            <a:r>
              <a:rPr lang="es-ES" dirty="0"/>
              <a:t>+49 8153 28 3815</a:t>
            </a:r>
          </a:p>
          <a:p>
            <a:pPr marL="0" indent="0">
              <a:buNone/>
            </a:pPr>
            <a:r>
              <a:rPr lang="es-ES" dirty="0" smtClean="0"/>
              <a:t>E-Mail: Javier.MuleroChaves@dlr.de</a:t>
            </a:r>
          </a:p>
          <a:p>
            <a:pPr marL="0" indent="0">
              <a:buNone/>
            </a:pPr>
            <a:r>
              <a:rPr lang="es-ES" dirty="0" smtClean="0"/>
              <a:t/>
            </a:r>
            <a:br>
              <a:rPr lang="es-ES" dirty="0" smtClean="0"/>
            </a:b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CAP </a:t>
            </a:r>
            <a:r>
              <a:rPr lang="es-ES" dirty="0" err="1" smtClean="0"/>
              <a:t>workshop</a:t>
            </a:r>
            <a:r>
              <a:rPr lang="es-ES" dirty="0" smtClean="0"/>
              <a:t> </a:t>
            </a:r>
            <a:r>
              <a:rPr lang="es-ES" dirty="0" err="1" smtClean="0"/>
              <a:t>presentation</a:t>
            </a:r>
            <a:r>
              <a:rPr lang="es-ES" dirty="0" smtClean="0"/>
              <a:t>  </a:t>
            </a:r>
            <a:r>
              <a:rPr lang="es-ES" dirty="0" err="1" smtClean="0"/>
              <a:t>by</a:t>
            </a:r>
            <a:r>
              <a:rPr lang="es-ES" dirty="0" smtClean="0"/>
              <a:t>:  wim.van.setten@spmm.org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99731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990600" y="4191000"/>
            <a:ext cx="7772400" cy="1326232"/>
          </a:xfrm>
        </p:spPr>
        <p:txBody>
          <a:bodyPr/>
          <a:lstStyle/>
          <a:p>
            <a:r>
              <a:rPr lang="en-US" sz="2400" dirty="0" smtClean="0"/>
              <a:t>PHAROS: an EU project </a:t>
            </a:r>
            <a:br>
              <a:rPr lang="en-US" sz="2400" dirty="0" smtClean="0"/>
            </a:br>
            <a:r>
              <a:rPr lang="en-US" sz="2400" dirty="0" smtClean="0"/>
              <a:t>on a </a:t>
            </a:r>
            <a:r>
              <a:rPr lang="en-US" sz="2400" dirty="0" smtClean="0">
                <a:solidFill>
                  <a:srgbClr val="FF6600"/>
                </a:solidFill>
              </a:rPr>
              <a:t>Multi-Hazard Open Platform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for </a:t>
            </a:r>
            <a:r>
              <a:rPr lang="en-US" sz="2400" dirty="0" smtClean="0">
                <a:solidFill>
                  <a:srgbClr val="FF6600"/>
                </a:solidFill>
              </a:rPr>
              <a:t>Satellite</a:t>
            </a:r>
            <a:r>
              <a:rPr lang="en-US" sz="2400" dirty="0" smtClean="0"/>
              <a:t> Based Downstream Services</a:t>
            </a:r>
            <a:endParaRPr lang="en-GB" sz="2400" dirty="0"/>
          </a:p>
        </p:txBody>
      </p:sp>
      <p:sp>
        <p:nvSpPr>
          <p:cNvPr id="3" name="Rectangle 2"/>
          <p:cNvSpPr/>
          <p:nvPr/>
        </p:nvSpPr>
        <p:spPr>
          <a:xfrm>
            <a:off x="0" y="5949280"/>
            <a:ext cx="9144000" cy="908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E</a:t>
            </a:r>
            <a:endParaRPr lang="nl-NL" dirty="0"/>
          </a:p>
        </p:txBody>
      </p:sp>
      <p:pic>
        <p:nvPicPr>
          <p:cNvPr id="6" name="Picture 6" descr="http://www.fp7-space.eu/images/sf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5777" y="5805264"/>
            <a:ext cx="1238511" cy="105273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691505" y="6186790"/>
            <a:ext cx="31766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 smtClean="0">
                <a:latin typeface="+mj-lt"/>
              </a:rPr>
              <a:t>EU program FP7-SPACE-2013-1</a:t>
            </a:r>
            <a:endParaRPr lang="nl-NL" sz="1600" dirty="0">
              <a:latin typeface="+mj-lt"/>
            </a:endParaRPr>
          </a:p>
        </p:txBody>
      </p:sp>
      <p:pic>
        <p:nvPicPr>
          <p:cNvPr id="4" name="Picture 2" descr="https://gaia.ub.edu/Twiki/pub/GENIUS/WebHome/European_Fla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5921896"/>
            <a:ext cx="1377721" cy="936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90600" y="692696"/>
            <a:ext cx="7772400" cy="838200"/>
          </a:xfrm>
        </p:spPr>
        <p:txBody>
          <a:bodyPr/>
          <a:lstStyle/>
          <a:p>
            <a:r>
              <a:rPr lang="de-DE" dirty="0" smtClean="0"/>
              <a:t>The PHAROS Consortium – 8 EU partners</a:t>
            </a:r>
            <a:br>
              <a:rPr lang="de-DE" dirty="0" smtClean="0"/>
            </a:br>
            <a:r>
              <a:rPr lang="de-DE" dirty="0" smtClean="0"/>
              <a:t>Management: DLR Germany</a:t>
            </a:r>
            <a:endParaRPr lang="en-GB" dirty="0"/>
          </a:p>
        </p:txBody>
      </p: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405832" y="1990167"/>
            <a:ext cx="8198993" cy="3534134"/>
            <a:chOff x="225" y="1210"/>
            <a:chExt cx="5895" cy="2449"/>
          </a:xfrm>
        </p:grpSpPr>
        <p:pic>
          <p:nvPicPr>
            <p:cNvPr id="5" name="Picture 31" descr="europe3c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B8EBFF"/>
                </a:clrFrom>
                <a:clrTo>
                  <a:srgbClr val="B8EBFF">
                    <a:alpha val="0"/>
                  </a:srgbClr>
                </a:clrTo>
              </a:clrChange>
              <a:grayscl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387" t="6949" r="10936" b="4065"/>
            <a:stretch>
              <a:fillRect/>
            </a:stretch>
          </p:blipFill>
          <p:spPr bwMode="auto">
            <a:xfrm>
              <a:off x="1927" y="1399"/>
              <a:ext cx="2132" cy="2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8861"/>
            <a:stretch>
              <a:fillRect/>
            </a:stretch>
          </p:blipFill>
          <p:spPr bwMode="auto">
            <a:xfrm>
              <a:off x="4649" y="2606"/>
              <a:ext cx="1471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3" descr="avanti_communications_logo_mid re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" y="1210"/>
              <a:ext cx="551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9" descr="Logo corporativ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" y="2457"/>
              <a:ext cx="908" cy="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Line 41"/>
            <p:cNvSpPr>
              <a:spLocks noChangeShapeType="1"/>
            </p:cNvSpPr>
            <p:nvPr/>
          </p:nvSpPr>
          <p:spPr bwMode="auto">
            <a:xfrm flipH="1">
              <a:off x="3107" y="2760"/>
              <a:ext cx="1408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Line 46"/>
            <p:cNvSpPr>
              <a:spLocks noChangeShapeType="1"/>
            </p:cNvSpPr>
            <p:nvPr/>
          </p:nvSpPr>
          <p:spPr bwMode="auto">
            <a:xfrm>
              <a:off x="1247" y="1626"/>
              <a:ext cx="1452" cy="9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Line 48"/>
            <p:cNvSpPr>
              <a:spLocks noChangeShapeType="1"/>
            </p:cNvSpPr>
            <p:nvPr/>
          </p:nvSpPr>
          <p:spPr bwMode="auto">
            <a:xfrm>
              <a:off x="1519" y="2131"/>
              <a:ext cx="1180" cy="6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Line 50"/>
            <p:cNvSpPr>
              <a:spLocks noChangeShapeType="1"/>
            </p:cNvSpPr>
            <p:nvPr/>
          </p:nvSpPr>
          <p:spPr bwMode="auto">
            <a:xfrm>
              <a:off x="1429" y="2663"/>
              <a:ext cx="907" cy="4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28" name="Picture 54" descr="eutelsat_logo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" y="2007"/>
              <a:ext cx="1204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" name="Line 41"/>
          <p:cNvSpPr>
            <a:spLocks noChangeShapeType="1"/>
          </p:cNvSpPr>
          <p:nvPr/>
        </p:nvSpPr>
        <p:spPr bwMode="auto">
          <a:xfrm flipH="1" flipV="1">
            <a:off x="4499990" y="3964317"/>
            <a:ext cx="1872209" cy="26264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38" name="Grafik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885450"/>
            <a:ext cx="1994425" cy="487766"/>
          </a:xfrm>
          <a:prstGeom prst="rect">
            <a:avLst/>
          </a:prstGeom>
        </p:spPr>
      </p:pic>
      <p:sp>
        <p:nvSpPr>
          <p:cNvPr id="39" name="Line 41"/>
          <p:cNvSpPr>
            <a:spLocks noChangeShapeType="1"/>
          </p:cNvSpPr>
          <p:nvPr/>
        </p:nvSpPr>
        <p:spPr bwMode="auto">
          <a:xfrm flipH="1" flipV="1">
            <a:off x="5234125" y="5229198"/>
            <a:ext cx="106606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40" name="Grafik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656" y="3242894"/>
            <a:ext cx="2844824" cy="474138"/>
          </a:xfrm>
          <a:prstGeom prst="rect">
            <a:avLst/>
          </a:prstGeom>
        </p:spPr>
      </p:pic>
      <p:sp>
        <p:nvSpPr>
          <p:cNvPr id="41" name="Line 41"/>
          <p:cNvSpPr>
            <a:spLocks noChangeShapeType="1"/>
          </p:cNvSpPr>
          <p:nvPr/>
        </p:nvSpPr>
        <p:spPr bwMode="auto">
          <a:xfrm flipH="1">
            <a:off x="4499991" y="3573017"/>
            <a:ext cx="1419566" cy="40213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" name="Line 41"/>
          <p:cNvSpPr>
            <a:spLocks noChangeShapeType="1"/>
          </p:cNvSpPr>
          <p:nvPr/>
        </p:nvSpPr>
        <p:spPr bwMode="auto">
          <a:xfrm flipH="1">
            <a:off x="4139951" y="2565563"/>
            <a:ext cx="2418949" cy="13280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44" name="Grafik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1" y="4865504"/>
            <a:ext cx="1203722" cy="527658"/>
          </a:xfrm>
          <a:prstGeom prst="rect">
            <a:avLst/>
          </a:prstGeom>
        </p:spPr>
      </p:pic>
      <p:sp>
        <p:nvSpPr>
          <p:cNvPr id="45" name="Line 50"/>
          <p:cNvSpPr>
            <a:spLocks noChangeShapeType="1"/>
          </p:cNvSpPr>
          <p:nvPr/>
        </p:nvSpPr>
        <p:spPr bwMode="auto">
          <a:xfrm flipV="1">
            <a:off x="1946882" y="4885449"/>
            <a:ext cx="1689014" cy="1997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0" y="5949280"/>
            <a:ext cx="9144000" cy="908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5" name="Picture 2" descr="https://gaia.ub.edu/Twiki/pub/GENIUS/WebHome/European_Flag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1560" y="6007470"/>
            <a:ext cx="1080120" cy="733897"/>
          </a:xfrm>
          <a:prstGeom prst="rect">
            <a:avLst/>
          </a:prstGeom>
          <a:noFill/>
        </p:spPr>
      </p:pic>
      <p:pic>
        <p:nvPicPr>
          <p:cNvPr id="26" name="Picture 6" descr="http://www.fp7-space.eu/images/sfp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96506" y="6008225"/>
            <a:ext cx="901131" cy="765962"/>
          </a:xfrm>
          <a:prstGeom prst="rect">
            <a:avLst/>
          </a:prstGeom>
          <a:noFill/>
        </p:spPr>
      </p:pic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60232" y="2204864"/>
            <a:ext cx="1368152" cy="580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0998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Potential of integration of </a:t>
            </a:r>
            <a:r>
              <a:rPr lang="en-GB" dirty="0" smtClean="0">
                <a:solidFill>
                  <a:srgbClr val="FF6600"/>
                </a:solidFill>
              </a:rPr>
              <a:t>space assets 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with terrestrial assets – for crises management:</a:t>
            </a:r>
            <a:b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nl-NL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718697184"/>
              </p:ext>
            </p:extLst>
          </p:nvPr>
        </p:nvGraphicFramePr>
        <p:xfrm>
          <a:off x="467544" y="1988840"/>
          <a:ext cx="8136904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7892" name="Picture 4" descr="http://www.esa.int/var/esa/storage/images/esa_multimedia/images/2009/06/smos_satellite/9502443-4-eng-GB/SMOS_satellite_node_full_imag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1707"/>
            <a:ext cx="9144000" cy="6939707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 rot="10800000" flipV="1">
            <a:off x="-36512" y="6474821"/>
            <a:ext cx="46397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600" dirty="0" smtClean="0">
                <a:solidFill>
                  <a:srgbClr val="FF6600"/>
                </a:solidFill>
                <a:latin typeface="+mn-lt"/>
              </a:rPr>
              <a:t>Copyright photo: ESA – SMOS satelite</a:t>
            </a:r>
            <a:endParaRPr lang="nl-NL" sz="1600" dirty="0">
              <a:solidFill>
                <a:srgbClr val="FF66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8914" name="Picture 2" descr="http://www.esa.int/var/esa/storage/images/esa_multimedia/images/2015/05/catalan_coast_spain/15390311-1-eng-GB/Catalan_coast_Spain_node_full_imag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07015" y="1"/>
            <a:ext cx="10451016" cy="695739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364898" y="6485274"/>
            <a:ext cx="47436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000" dirty="0" smtClean="0">
                <a:solidFill>
                  <a:srgbClr val="FF6600"/>
                </a:solidFill>
                <a:latin typeface="+mn-lt"/>
              </a:rPr>
              <a:t>Copyright - Copernicus data 2015 / ESA</a:t>
            </a:r>
            <a:endParaRPr lang="nl-NL" sz="2000" dirty="0">
              <a:solidFill>
                <a:srgbClr val="FF66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772400" cy="838200"/>
          </a:xfrm>
        </p:spPr>
        <p:txBody>
          <a:bodyPr/>
          <a:lstStyle/>
          <a:p>
            <a:r>
              <a:rPr lang="en-GB" dirty="0" smtClean="0"/>
              <a:t>PHAROS with integration of space data and </a:t>
            </a:r>
            <a:br>
              <a:rPr lang="en-GB" dirty="0" smtClean="0"/>
            </a:br>
            <a:r>
              <a:rPr lang="en-GB" dirty="0" smtClean="0"/>
              <a:t>terrestrial data – </a:t>
            </a:r>
            <a:r>
              <a:rPr lang="en-GB" dirty="0" smtClean="0">
                <a:solidFill>
                  <a:srgbClr val="FF6600"/>
                </a:solidFill>
              </a:rPr>
              <a:t>focussing on fire detection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nl-NL" dirty="0"/>
          </a:p>
        </p:txBody>
      </p:sp>
      <p:pic>
        <p:nvPicPr>
          <p:cNvPr id="56322" name="Picture 2" descr="overview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3" y="2996953"/>
            <a:ext cx="3994963" cy="2592288"/>
          </a:xfrm>
          <a:prstGeom prst="rect">
            <a:avLst/>
          </a:prstGeom>
          <a:noFill/>
        </p:spPr>
      </p:pic>
      <p:pic>
        <p:nvPicPr>
          <p:cNvPr id="6" name="Picture 5" descr="ScreenHunter_22 Sep. 17 09.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934297"/>
            <a:ext cx="4572000" cy="2654943"/>
          </a:xfrm>
          <a:prstGeom prst="rect">
            <a:avLst/>
          </a:prstGeom>
        </p:spPr>
      </p:pic>
      <p:pic>
        <p:nvPicPr>
          <p:cNvPr id="8" name="Picture 4" descr="Image showing the crisis cyc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8446" y="1052736"/>
            <a:ext cx="1873634" cy="1892371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0" y="5949280"/>
            <a:ext cx="9144000" cy="908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Content Placeholder 3" descr="ScreenHunter_11 Aug. 04 12.4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588859" y="5573731"/>
            <a:ext cx="3495309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-27384"/>
            <a:ext cx="7249260" cy="710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Data processing –</a:t>
            </a:r>
            <a:br>
              <a:rPr lang="nl-NL" dirty="0" smtClean="0"/>
            </a:br>
            <a:r>
              <a:rPr lang="nl-NL" dirty="0" smtClean="0"/>
              <a:t>to provide daily info about fire hotspots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758280"/>
            <a:ext cx="7772400" cy="4191000"/>
          </a:xfrm>
        </p:spPr>
        <p:txBody>
          <a:bodyPr/>
          <a:lstStyle/>
          <a:p>
            <a:r>
              <a:rPr lang="nl-NL" dirty="0" smtClean="0"/>
              <a:t>Incoming interfaces raw binary satellite data: (</a:t>
            </a:r>
            <a:r>
              <a:rPr lang="nl-NL" dirty="0" smtClean="0">
                <a:solidFill>
                  <a:srgbClr val="FF6600"/>
                </a:solidFill>
              </a:rPr>
              <a:t>MODIS</a:t>
            </a:r>
            <a:r>
              <a:rPr lang="nl-NL" dirty="0" smtClean="0"/>
              <a:t> on Terra-1 and Aqua-1 satellites , </a:t>
            </a:r>
            <a:r>
              <a:rPr lang="nl-NL" dirty="0" smtClean="0">
                <a:solidFill>
                  <a:srgbClr val="FF6600"/>
                </a:solidFill>
              </a:rPr>
              <a:t>MSG - SEVIRI  </a:t>
            </a:r>
            <a:r>
              <a:rPr lang="nl-NL" dirty="0" smtClean="0"/>
              <a:t>(</a:t>
            </a:r>
            <a:r>
              <a:rPr lang="en-US" dirty="0" smtClean="0"/>
              <a:t>Spinning Enhanced Visible and Infrared Imager), T</a:t>
            </a:r>
            <a:r>
              <a:rPr lang="nl-NL" dirty="0" smtClean="0"/>
              <a:t>erraSAR-X, Firebird and others </a:t>
            </a:r>
          </a:p>
          <a:p>
            <a:r>
              <a:rPr lang="nl-NL" dirty="0" smtClean="0"/>
              <a:t>Combines terrestrial data with satellite data a.o. with help of </a:t>
            </a:r>
            <a:r>
              <a:rPr lang="nl-NL" dirty="0" smtClean="0">
                <a:solidFill>
                  <a:srgbClr val="FF6600"/>
                </a:solidFill>
              </a:rPr>
              <a:t>data fusion techniques </a:t>
            </a:r>
            <a:br>
              <a:rPr lang="nl-NL" dirty="0" smtClean="0">
                <a:solidFill>
                  <a:srgbClr val="FF6600"/>
                </a:solidFill>
              </a:rPr>
            </a:br>
            <a:r>
              <a:rPr lang="nl-NL" dirty="0" smtClean="0">
                <a:solidFill>
                  <a:srgbClr val="FF6600"/>
                </a:solidFill>
              </a:rPr>
              <a:t> 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  <a:p>
            <a:endParaRPr lang="nl-NL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6602" y="4149080"/>
            <a:ext cx="4740610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149080"/>
            <a:ext cx="4536504" cy="269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NISE_Presentation">
  <a:themeElements>
    <a:clrScheme name="DENISE_Presentatio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NISE_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NISE_Presentatio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NISE_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NISE_Presenta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NISE_Presentatio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NISE_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NISE_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NISE_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da3534a-409a-472c-bbd9-4035f140d5e8">UZHR2QE6U6DE-6-352</_dlc_DocId>
    <_dlc_DocIdUrl xmlns="9da3534a-409a-472c-bbd9-4035f140d5e8">
      <Url>https://teamsites-extranet.dlr.de/kn/PHAROS/_layouts/DocIdRedir.aspx?ID=UZHR2QE6U6DE-6-352</Url>
      <Description>UZHR2QE6U6DE-6-352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824128DB37884681C21957A946AAD0" ma:contentTypeVersion="0" ma:contentTypeDescription="Create a new document." ma:contentTypeScope="" ma:versionID="bf755e7af2eab879f860071dbac054be">
  <xsd:schema xmlns:xsd="http://www.w3.org/2001/XMLSchema" xmlns:xs="http://www.w3.org/2001/XMLSchema" xmlns:p="http://schemas.microsoft.com/office/2006/metadata/properties" xmlns:ns2="9da3534a-409a-472c-bbd9-4035f140d5e8" targetNamespace="http://schemas.microsoft.com/office/2006/metadata/properties" ma:root="true" ma:fieldsID="8501ca27004b85abee79cd4a1f54c046" ns2:_="">
    <xsd:import namespace="9da3534a-409a-472c-bbd9-4035f140d5e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a3534a-409a-472c-bbd9-4035f140d5e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Beständige ID" ma:description="ID beim Hinzufügen beibehalten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6949D85-9229-4C59-BBE9-37DD3B853A51}">
  <ds:schemaRefs>
    <ds:schemaRef ds:uri="9da3534a-409a-472c-bbd9-4035f140d5e8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7C79D2DA-96A5-48D8-A42F-BB58609F159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694E698-BBE6-43C5-B77F-0281EBC6AEC8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5DE34406-4961-4415-885D-5A9572454B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a3534a-409a-472c-bbd9-4035f140d5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DENISE_Presentation</Template>
  <TotalTime>478</TotalTime>
  <Words>344</Words>
  <Application>Microsoft Office PowerPoint</Application>
  <PresentationFormat>On-screen Show (4:3)</PresentationFormat>
  <Paragraphs>56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DENISE_Presentation</vt:lpstr>
      <vt:lpstr>Slide 1</vt:lpstr>
      <vt:lpstr>PHAROS: an EU project  on a Multi-Hazard Open Platform  for Satellite Based Downstream Services</vt:lpstr>
      <vt:lpstr>The PHAROS Consortium – 8 EU partners Management: DLR Germany</vt:lpstr>
      <vt:lpstr>Potential of integration of space assets  with terrestrial assets – for crises management: </vt:lpstr>
      <vt:lpstr>Slide 5</vt:lpstr>
      <vt:lpstr>Slide 6</vt:lpstr>
      <vt:lpstr>PHAROS with integration of space data and  terrestrial data – focussing on fire detection.</vt:lpstr>
      <vt:lpstr>Slide 8</vt:lpstr>
      <vt:lpstr>Data processing – to provide daily info about fire hotspots</vt:lpstr>
      <vt:lpstr>Situation Assessment, Decision Support and Earth Observation modules in PHAROS (1)</vt:lpstr>
      <vt:lpstr>Situation Assessment, Decision Support and Earth Observation modules in PHAROS (2)</vt:lpstr>
      <vt:lpstr>Slide 12</vt:lpstr>
      <vt:lpstr>Situation Assessment, Decision Support and Earth Observation modules in PHAROS (3)</vt:lpstr>
      <vt:lpstr>PHAROS Alerting Services</vt:lpstr>
      <vt:lpstr>PHAROS Alert services for mass communication to   Citizen</vt:lpstr>
      <vt:lpstr>Alert messaging – just in case ...</vt:lpstr>
      <vt:lpstr>Alert messaging – just in case ...</vt:lpstr>
      <vt:lpstr>PHAROS – integrated demonstration</vt:lpstr>
      <vt:lpstr>Contact:</vt:lpstr>
    </vt:vector>
  </TitlesOfParts>
  <Company>DLR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on a Multi-Hazard Open Platform for Satellite Based Downstream Services</dc:title>
  <dc:subject>DLR CD-Vorlagen</dc:subject>
  <dc:creator>Maria-Antonietta.Marchitti@dlr.de</dc:creator>
  <dc:description>Variante mit Untertitel auf Titelfolienmaster</dc:description>
  <cp:lastModifiedBy>wim van</cp:lastModifiedBy>
  <cp:revision>247</cp:revision>
  <cp:lastPrinted>2004-02-03T08:35:42Z</cp:lastPrinted>
  <dcterms:created xsi:type="dcterms:W3CDTF">2011-02-18T15:52:13Z</dcterms:created>
  <dcterms:modified xsi:type="dcterms:W3CDTF">2015-09-22T09:36:24Z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ojekt">
    <vt:lpwstr>DLR allgemein</vt:lpwstr>
  </property>
  <property fmtid="{D5CDD505-2E9C-101B-9397-08002B2CF9AE}" pid="3" name="ContentTypeId">
    <vt:lpwstr>0x010100BC824128DB37884681C21957A946AAD0</vt:lpwstr>
  </property>
  <property fmtid="{D5CDD505-2E9C-101B-9397-08002B2CF9AE}" pid="4" name="_dlc_DocIdItemGuid">
    <vt:lpwstr>bdb3af6a-383f-4ebe-bbde-ae22406792de</vt:lpwstr>
  </property>
</Properties>
</file>