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88" r:id="rId3"/>
    <p:sldId id="289" r:id="rId4"/>
    <p:sldId id="290" r:id="rId5"/>
    <p:sldId id="291" r:id="rId6"/>
    <p:sldId id="285" r:id="rId7"/>
    <p:sldId id="286" r:id="rId8"/>
    <p:sldId id="278" r:id="rId9"/>
    <p:sldId id="279" r:id="rId10"/>
    <p:sldId id="280" r:id="rId11"/>
    <p:sldId id="281" r:id="rId12"/>
    <p:sldId id="282" r:id="rId13"/>
    <p:sldId id="283" r:id="rId14"/>
    <p:sldId id="284" r:id="rId15"/>
    <p:sldId id="287" r:id="rId16"/>
    <p:sldId id="258" r:id="rId17"/>
    <p:sldId id="271" r:id="rId18"/>
    <p:sldId id="272" r:id="rId19"/>
    <p:sldId id="273" r:id="rId20"/>
    <p:sldId id="270" r:id="rId21"/>
    <p:sldId id="274" r:id="rId22"/>
    <p:sldId id="275" r:id="rId23"/>
    <p:sldId id="276" r:id="rId24"/>
    <p:sldId id="277" r:id="rId25"/>
    <p:sldId id="262" r:id="rId26"/>
    <p:sldId id="268" r:id="rId27"/>
    <p:sldId id="267"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C"/>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8" d="100"/>
          <a:sy n="88" d="100"/>
        </p:scale>
        <p:origin x="-631" y="16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12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92C37-C8A5-46F4-99BA-DA434EFDE60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de-DE"/>
        </a:p>
      </dgm:t>
    </dgm:pt>
    <dgm:pt modelId="{D5B406D9-E350-4115-80D5-AB6E6AC60AAA}" type="pres">
      <dgm:prSet presAssocID="{3DB92C37-C8A5-46F4-99BA-DA434EFDE608}" presName="linear" presStyleCnt="0">
        <dgm:presLayoutVars>
          <dgm:animLvl val="lvl"/>
          <dgm:resizeHandles val="exact"/>
        </dgm:presLayoutVars>
      </dgm:prSet>
      <dgm:spPr/>
      <dgm:t>
        <a:bodyPr/>
        <a:lstStyle/>
        <a:p>
          <a:endParaRPr lang="de-DE"/>
        </a:p>
      </dgm:t>
    </dgm:pt>
  </dgm:ptLst>
  <dgm:cxnLst>
    <dgm:cxn modelId="{A6FCAE7F-4F70-45A2-BBE3-BAA8B96C6948}" type="presOf" srcId="{3DB92C37-C8A5-46F4-99BA-DA434EFDE608}" destId="{D5B406D9-E350-4115-80D5-AB6E6AC60AA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E2676-280D-4B3D-B4CD-06167E81A7C6}" type="datetimeFigureOut">
              <a:rPr lang="de-DE" smtClean="0"/>
              <a:pPr/>
              <a:t>24.09.2015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EB751-E264-4C26-BE63-9CBACF7E5C2E}" type="slidenum">
              <a:rPr lang="de-DE" smtClean="0"/>
              <a:pPr/>
              <a:t>‹Nr.›</a:t>
            </a:fld>
            <a:endParaRPr lang="de-DE"/>
          </a:p>
        </p:txBody>
      </p:sp>
    </p:spTree>
    <p:extLst>
      <p:ext uri="{BB962C8B-B14F-4D97-AF65-F5344CB8AC3E}">
        <p14:creationId xmlns:p14="http://schemas.microsoft.com/office/powerpoint/2010/main" val="4190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DEB751-E264-4C26-BE63-9CBACF7E5C2E}" type="slidenum">
              <a:rPr lang="de-DE" smtClean="0"/>
              <a:pPr/>
              <a:t>6</a:t>
            </a:fld>
            <a:endParaRPr lang="de-DE"/>
          </a:p>
        </p:txBody>
      </p:sp>
    </p:spTree>
    <p:extLst>
      <p:ext uri="{BB962C8B-B14F-4D97-AF65-F5344CB8AC3E}">
        <p14:creationId xmlns:p14="http://schemas.microsoft.com/office/powerpoint/2010/main" val="138572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DEB751-E264-4C26-BE63-9CBACF7E5C2E}" type="slidenum">
              <a:rPr lang="de-DE" smtClean="0"/>
              <a:pPr/>
              <a:t>15</a:t>
            </a:fld>
            <a:endParaRPr lang="de-DE"/>
          </a:p>
        </p:txBody>
      </p:sp>
    </p:spTree>
    <p:extLst>
      <p:ext uri="{BB962C8B-B14F-4D97-AF65-F5344CB8AC3E}">
        <p14:creationId xmlns:p14="http://schemas.microsoft.com/office/powerpoint/2010/main" val="13857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Oasis</a:t>
            </a:r>
            <a:r>
              <a:rPr lang="de-AT" dirty="0" smtClean="0"/>
              <a:t>: </a:t>
            </a:r>
            <a:r>
              <a:rPr lang="de-AT" dirty="0" err="1" smtClean="0"/>
              <a:t>onset</a:t>
            </a:r>
            <a:r>
              <a:rPr lang="de-AT" dirty="0" smtClean="0"/>
              <a:t> </a:t>
            </a:r>
            <a:r>
              <a:rPr lang="de-AT" dirty="0" err="1" smtClean="0"/>
              <a:t>and</a:t>
            </a:r>
            <a:r>
              <a:rPr lang="de-AT" dirty="0" smtClean="0"/>
              <a:t> </a:t>
            </a:r>
            <a:r>
              <a:rPr lang="de-AT" dirty="0" err="1" smtClean="0"/>
              <a:t>effective</a:t>
            </a:r>
            <a:r>
              <a:rPr lang="de-AT" dirty="0" smtClean="0"/>
              <a:t>????</a:t>
            </a:r>
          </a:p>
          <a:p>
            <a:r>
              <a:rPr lang="de-AT" dirty="0" smtClean="0"/>
              <a:t>http://www.meteoalarm.eu:8080/mediawiki3/index.php/CAP_Profile_Meteoalarm#.3Ceffective.3E</a:t>
            </a:r>
          </a:p>
          <a:p>
            <a:endParaRPr lang="de-AT" dirty="0"/>
          </a:p>
        </p:txBody>
      </p:sp>
      <p:sp>
        <p:nvSpPr>
          <p:cNvPr id="4" name="Foliennummernplatzhalter 3"/>
          <p:cNvSpPr>
            <a:spLocks noGrp="1"/>
          </p:cNvSpPr>
          <p:nvPr>
            <p:ph type="sldNum" sz="quarter" idx="10"/>
          </p:nvPr>
        </p:nvSpPr>
        <p:spPr/>
        <p:txBody>
          <a:bodyPr/>
          <a:lstStyle/>
          <a:p>
            <a:fld id="{8DDEB751-E264-4C26-BE63-9CBACF7E5C2E}" type="slidenum">
              <a:rPr lang="de-DE" smtClean="0"/>
              <a:pPr/>
              <a:t>17</a:t>
            </a:fld>
            <a:endParaRPr lang="de-DE"/>
          </a:p>
        </p:txBody>
      </p:sp>
    </p:spTree>
    <p:extLst>
      <p:ext uri="{BB962C8B-B14F-4D97-AF65-F5344CB8AC3E}">
        <p14:creationId xmlns:p14="http://schemas.microsoft.com/office/powerpoint/2010/main" val="405134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DEB751-E264-4C26-BE63-9CBACF7E5C2E}" type="slidenum">
              <a:rPr lang="de-DE" smtClean="0"/>
              <a:pPr/>
              <a:t>7</a:t>
            </a:fld>
            <a:endParaRPr lang="de-DE"/>
          </a:p>
        </p:txBody>
      </p:sp>
    </p:spTree>
    <p:extLst>
      <p:ext uri="{BB962C8B-B14F-4D97-AF65-F5344CB8AC3E}">
        <p14:creationId xmlns:p14="http://schemas.microsoft.com/office/powerpoint/2010/main" val="138572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DEB751-E264-4C26-BE63-9CBACF7E5C2E}" type="slidenum">
              <a:rPr lang="de-DE" smtClean="0"/>
              <a:pPr/>
              <a:t>8</a:t>
            </a:fld>
            <a:endParaRPr lang="de-DE"/>
          </a:p>
        </p:txBody>
      </p:sp>
    </p:spTree>
    <p:extLst>
      <p:ext uri="{BB962C8B-B14F-4D97-AF65-F5344CB8AC3E}">
        <p14:creationId xmlns:p14="http://schemas.microsoft.com/office/powerpoint/2010/main" val="13857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DEB751-E264-4C26-BE63-9CBACF7E5C2E}" type="slidenum">
              <a:rPr lang="de-DE" smtClean="0"/>
              <a:pPr/>
              <a:t>9</a:t>
            </a:fld>
            <a:endParaRPr lang="de-DE"/>
          </a:p>
        </p:txBody>
      </p:sp>
    </p:spTree>
    <p:extLst>
      <p:ext uri="{BB962C8B-B14F-4D97-AF65-F5344CB8AC3E}">
        <p14:creationId xmlns:p14="http://schemas.microsoft.com/office/powerpoint/2010/main" val="138572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DEB751-E264-4C26-BE63-9CBACF7E5C2E}" type="slidenum">
              <a:rPr lang="de-DE" smtClean="0"/>
              <a:pPr/>
              <a:t>10</a:t>
            </a:fld>
            <a:endParaRPr lang="de-DE"/>
          </a:p>
        </p:txBody>
      </p:sp>
    </p:spTree>
    <p:extLst>
      <p:ext uri="{BB962C8B-B14F-4D97-AF65-F5344CB8AC3E}">
        <p14:creationId xmlns:p14="http://schemas.microsoft.com/office/powerpoint/2010/main" val="138572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DEB751-E264-4C26-BE63-9CBACF7E5C2E}" type="slidenum">
              <a:rPr lang="de-DE" smtClean="0"/>
              <a:pPr/>
              <a:t>11</a:t>
            </a:fld>
            <a:endParaRPr lang="de-DE"/>
          </a:p>
        </p:txBody>
      </p:sp>
    </p:spTree>
    <p:extLst>
      <p:ext uri="{BB962C8B-B14F-4D97-AF65-F5344CB8AC3E}">
        <p14:creationId xmlns:p14="http://schemas.microsoft.com/office/powerpoint/2010/main" val="138572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DEB751-E264-4C26-BE63-9CBACF7E5C2E}" type="slidenum">
              <a:rPr lang="de-DE" smtClean="0"/>
              <a:pPr/>
              <a:t>12</a:t>
            </a:fld>
            <a:endParaRPr lang="de-DE"/>
          </a:p>
        </p:txBody>
      </p:sp>
    </p:spTree>
    <p:extLst>
      <p:ext uri="{BB962C8B-B14F-4D97-AF65-F5344CB8AC3E}">
        <p14:creationId xmlns:p14="http://schemas.microsoft.com/office/powerpoint/2010/main" val="13857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DEB751-E264-4C26-BE63-9CBACF7E5C2E}" type="slidenum">
              <a:rPr lang="de-DE" smtClean="0"/>
              <a:pPr/>
              <a:t>13</a:t>
            </a:fld>
            <a:endParaRPr lang="de-DE"/>
          </a:p>
        </p:txBody>
      </p:sp>
    </p:spTree>
    <p:extLst>
      <p:ext uri="{BB962C8B-B14F-4D97-AF65-F5344CB8AC3E}">
        <p14:creationId xmlns:p14="http://schemas.microsoft.com/office/powerpoint/2010/main" val="13857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DDEB751-E264-4C26-BE63-9CBACF7E5C2E}" type="slidenum">
              <a:rPr lang="de-DE" smtClean="0"/>
              <a:pPr/>
              <a:t>14</a:t>
            </a:fld>
            <a:endParaRPr lang="de-DE"/>
          </a:p>
        </p:txBody>
      </p:sp>
    </p:spTree>
    <p:extLst>
      <p:ext uri="{BB962C8B-B14F-4D97-AF65-F5344CB8AC3E}">
        <p14:creationId xmlns:p14="http://schemas.microsoft.com/office/powerpoint/2010/main" val="138572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8400" y="2548800"/>
            <a:ext cx="6656400" cy="522000"/>
          </a:xfrm>
        </p:spPr>
        <p:txBody>
          <a:bodyPr>
            <a:noAutofit/>
          </a:bodyPr>
          <a:lstStyle>
            <a:lvl1pPr>
              <a:defRPr sz="2800" baseline="0"/>
            </a:lvl1pPr>
          </a:lstStyle>
          <a:p>
            <a:r>
              <a:rPr lang="de-DE" dirty="0" smtClean="0"/>
              <a:t>Titel durch Klicken hinzufügen</a:t>
            </a:r>
            <a:endParaRPr lang="de-DE" dirty="0"/>
          </a:p>
        </p:txBody>
      </p:sp>
      <p:sp>
        <p:nvSpPr>
          <p:cNvPr id="3" name="Untertitel 2"/>
          <p:cNvSpPr>
            <a:spLocks noGrp="1"/>
          </p:cNvSpPr>
          <p:nvPr>
            <p:ph type="subTitle" idx="1" hasCustomPrompt="1"/>
          </p:nvPr>
        </p:nvSpPr>
        <p:spPr>
          <a:xfrm>
            <a:off x="248400" y="3362400"/>
            <a:ext cx="6656400" cy="4608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i="1" baseline="0">
                <a:solidFill>
                  <a:srgbClr val="3C3C3C"/>
                </a:solidFill>
                <a:latin typeface="Unit Offc Light" pitchFamily="34" charset="0"/>
                <a:ea typeface="Unit Offc Light" pitchFamily="34" charset="0"/>
                <a:cs typeface="Unit Offc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de-DE" dirty="0" smtClean="0">
                <a:solidFill>
                  <a:srgbClr val="3C3C3B"/>
                </a:solidFill>
                <a:latin typeface="Unit-Light"/>
                <a:cs typeface="Unit-Light"/>
              </a:rPr>
              <a:t>Untertitel durch klicken hinzufügen</a:t>
            </a:r>
          </a:p>
        </p:txBody>
      </p:sp>
    </p:spTree>
    <p:extLst>
      <p:ext uri="{BB962C8B-B14F-4D97-AF65-F5344CB8AC3E}">
        <p14:creationId xmlns:p14="http://schemas.microsoft.com/office/powerpoint/2010/main" val="35153886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el, Untertitel und Inhal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190800" y="507600"/>
            <a:ext cx="6958800" cy="432000"/>
          </a:xfrm>
          <a:prstGeom prst="rect">
            <a:avLst/>
          </a:prstGeom>
        </p:spPr>
        <p:txBody>
          <a:bodyPr vert="horz" lIns="91440" tIns="45720" rIns="91440" bIns="45720" rtlCol="0" anchor="ctr">
            <a:normAutofit/>
          </a:bodyPr>
          <a:lstStyle>
            <a:lvl1pPr>
              <a:defRPr>
                <a:latin typeface="+mj-lt"/>
              </a:defRPr>
            </a:lvl1pPr>
          </a:lstStyle>
          <a:p>
            <a:r>
              <a:rPr lang="de-DE" dirty="0" smtClean="0"/>
              <a:t>Titel durch Klicken hinzufügen</a:t>
            </a:r>
            <a:endParaRPr lang="de-DE" dirty="0"/>
          </a:p>
        </p:txBody>
      </p:sp>
      <p:sp>
        <p:nvSpPr>
          <p:cNvPr id="14" name="Datumsplatzhalter 3"/>
          <p:cNvSpPr>
            <a:spLocks noGrp="1"/>
          </p:cNvSpPr>
          <p:nvPr>
            <p:ph type="dt" sz="half" idx="10"/>
          </p:nvPr>
        </p:nvSpPr>
        <p:spPr>
          <a:xfrm>
            <a:off x="7416000" y="1268760"/>
            <a:ext cx="1512000" cy="237600"/>
          </a:xfrm>
        </p:spPr>
        <p:txBody>
          <a:bodyPr/>
          <a:lstStyle>
            <a:lvl1pPr>
              <a:defRPr>
                <a:latin typeface="+mn-lt"/>
                <a:ea typeface="Unit Offc Light" pitchFamily="34" charset="0"/>
                <a:cs typeface="Calibri" pitchFamily="34" charset="0"/>
              </a:defRPr>
            </a:lvl1pPr>
          </a:lstStyle>
          <a:p>
            <a:fld id="{8257FADB-0602-4EE9-9DC4-136AD4C65B6B}" type="datetime1">
              <a:rPr lang="de-DE" smtClean="0"/>
              <a:pPr/>
              <a:t>24.09.2015</a:t>
            </a:fld>
            <a:endParaRPr lang="de-DE" dirty="0"/>
          </a:p>
        </p:txBody>
      </p:sp>
      <p:sp>
        <p:nvSpPr>
          <p:cNvPr id="15" name="Fußzeilenplatzhalter 4"/>
          <p:cNvSpPr>
            <a:spLocks noGrp="1"/>
          </p:cNvSpPr>
          <p:nvPr>
            <p:ph type="ftr" sz="quarter" idx="11"/>
          </p:nvPr>
        </p:nvSpPr>
        <p:spPr>
          <a:xfrm>
            <a:off x="7416000" y="1090800"/>
            <a:ext cx="1512000" cy="237600"/>
          </a:xfrm>
        </p:spPr>
        <p:txBody>
          <a:bodyPr/>
          <a:lstStyle>
            <a:lvl1pPr>
              <a:defRPr>
                <a:latin typeface="+mn-lt"/>
                <a:ea typeface="Unit Offc Light" pitchFamily="34" charset="0"/>
                <a:cs typeface="Calibri" pitchFamily="34" charset="0"/>
              </a:defRPr>
            </a:lvl1pPr>
          </a:lstStyle>
          <a:p>
            <a:endParaRPr lang="de-DE" dirty="0"/>
          </a:p>
        </p:txBody>
      </p:sp>
      <p:sp>
        <p:nvSpPr>
          <p:cNvPr id="16" name="Foliennummernplatzhalter 5"/>
          <p:cNvSpPr>
            <a:spLocks noGrp="1"/>
          </p:cNvSpPr>
          <p:nvPr>
            <p:ph type="sldNum" sz="quarter" idx="12"/>
          </p:nvPr>
        </p:nvSpPr>
        <p:spPr>
          <a:xfrm>
            <a:off x="7416000" y="1412776"/>
            <a:ext cx="1512000" cy="237600"/>
          </a:xfrm>
        </p:spPr>
        <p:txBody>
          <a:bodyPr/>
          <a:lstStyle>
            <a:lvl1pPr>
              <a:defRPr>
                <a:latin typeface="+mn-lt"/>
                <a:ea typeface="Unit Offc Light" pitchFamily="34" charset="0"/>
                <a:cs typeface="Calibri" pitchFamily="34" charset="0"/>
              </a:defRPr>
            </a:lvl1pPr>
          </a:lstStyle>
          <a:p>
            <a:r>
              <a:rPr lang="de-DE" dirty="0" smtClean="0"/>
              <a:t>Folie </a:t>
            </a:r>
            <a:fld id="{926B1129-68A9-45EB-A8FC-F0EB4D55ADFA}" type="slidenum">
              <a:rPr lang="de-DE" smtClean="0"/>
              <a:pPr/>
              <a:t>‹Nr.›</a:t>
            </a:fld>
            <a:endParaRPr lang="de-DE" dirty="0"/>
          </a:p>
        </p:txBody>
      </p:sp>
      <p:sp>
        <p:nvSpPr>
          <p:cNvPr id="8" name="Inhaltsplatzhalter 7"/>
          <p:cNvSpPr>
            <a:spLocks noGrp="1"/>
          </p:cNvSpPr>
          <p:nvPr>
            <p:ph sz="quarter" idx="14"/>
          </p:nvPr>
        </p:nvSpPr>
        <p:spPr>
          <a:xfrm>
            <a:off x="190800" y="1735200"/>
            <a:ext cx="7772400" cy="3981600"/>
          </a:xfrm>
        </p:spPr>
        <p:txBody>
          <a:bodyPr/>
          <a:lstStyle>
            <a:lvl1pPr marL="285750" indent="-285750">
              <a:buFont typeface="Arial" pitchFamily="34" charset="0"/>
              <a:buChar char="•"/>
              <a:defRPr baseline="0">
                <a:solidFill>
                  <a:srgbClr val="3C3C3C"/>
                </a:solidFill>
                <a:latin typeface="+mn-lt"/>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1997397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el, Untertitel und Inhal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190800" y="507600"/>
            <a:ext cx="6958800" cy="432000"/>
          </a:xfrm>
          <a:prstGeom prst="rect">
            <a:avLst/>
          </a:prstGeom>
        </p:spPr>
        <p:txBody>
          <a:bodyPr vert="horz" lIns="91440" tIns="45720" rIns="91440" bIns="45720" rtlCol="0" anchor="ctr">
            <a:normAutofit/>
          </a:bodyPr>
          <a:lstStyle>
            <a:lvl1pPr>
              <a:defRPr>
                <a:latin typeface="+mj-lt"/>
              </a:defRPr>
            </a:lvl1pPr>
          </a:lstStyle>
          <a:p>
            <a:r>
              <a:rPr lang="de-DE" dirty="0" smtClean="0"/>
              <a:t>Titel durch Klicken hinzufügen</a:t>
            </a:r>
            <a:endParaRPr lang="de-DE" dirty="0"/>
          </a:p>
        </p:txBody>
      </p:sp>
      <p:sp>
        <p:nvSpPr>
          <p:cNvPr id="14" name="Datumsplatzhalter 3"/>
          <p:cNvSpPr>
            <a:spLocks noGrp="1"/>
          </p:cNvSpPr>
          <p:nvPr>
            <p:ph type="dt" sz="half" idx="10"/>
          </p:nvPr>
        </p:nvSpPr>
        <p:spPr>
          <a:xfrm>
            <a:off x="7416000" y="1268760"/>
            <a:ext cx="1512000" cy="237600"/>
          </a:xfrm>
        </p:spPr>
        <p:txBody>
          <a:bodyPr/>
          <a:lstStyle>
            <a:lvl1pPr>
              <a:defRPr>
                <a:latin typeface="+mn-lt"/>
                <a:ea typeface="Unit Offc Light" pitchFamily="34" charset="0"/>
                <a:cs typeface="Calibri" pitchFamily="34" charset="0"/>
              </a:defRPr>
            </a:lvl1pPr>
          </a:lstStyle>
          <a:p>
            <a:fld id="{8257FADB-0602-4EE9-9DC4-136AD4C65B6B}" type="datetime1">
              <a:rPr lang="de-DE" smtClean="0"/>
              <a:pPr/>
              <a:t>24.09.2015</a:t>
            </a:fld>
            <a:endParaRPr lang="de-DE" dirty="0"/>
          </a:p>
        </p:txBody>
      </p:sp>
      <p:sp>
        <p:nvSpPr>
          <p:cNvPr id="15" name="Fußzeilenplatzhalter 4"/>
          <p:cNvSpPr>
            <a:spLocks noGrp="1"/>
          </p:cNvSpPr>
          <p:nvPr>
            <p:ph type="ftr" sz="quarter" idx="11"/>
          </p:nvPr>
        </p:nvSpPr>
        <p:spPr>
          <a:xfrm>
            <a:off x="7416000" y="1090800"/>
            <a:ext cx="1512000" cy="237600"/>
          </a:xfrm>
        </p:spPr>
        <p:txBody>
          <a:bodyPr/>
          <a:lstStyle>
            <a:lvl1pPr>
              <a:defRPr>
                <a:latin typeface="+mn-lt"/>
                <a:ea typeface="Unit Offc Light" pitchFamily="34" charset="0"/>
                <a:cs typeface="Calibri" pitchFamily="34" charset="0"/>
              </a:defRPr>
            </a:lvl1pPr>
          </a:lstStyle>
          <a:p>
            <a:endParaRPr lang="de-DE" dirty="0"/>
          </a:p>
        </p:txBody>
      </p:sp>
      <p:sp>
        <p:nvSpPr>
          <p:cNvPr id="16" name="Foliennummernplatzhalter 5"/>
          <p:cNvSpPr>
            <a:spLocks noGrp="1"/>
          </p:cNvSpPr>
          <p:nvPr>
            <p:ph type="sldNum" sz="quarter" idx="12"/>
          </p:nvPr>
        </p:nvSpPr>
        <p:spPr>
          <a:xfrm>
            <a:off x="7416000" y="1412776"/>
            <a:ext cx="1512000" cy="237600"/>
          </a:xfrm>
        </p:spPr>
        <p:txBody>
          <a:bodyPr/>
          <a:lstStyle>
            <a:lvl1pPr>
              <a:defRPr>
                <a:latin typeface="+mn-lt"/>
                <a:ea typeface="Unit Offc Light" pitchFamily="34" charset="0"/>
                <a:cs typeface="Calibri" pitchFamily="34" charset="0"/>
              </a:defRPr>
            </a:lvl1pPr>
          </a:lstStyle>
          <a:p>
            <a:r>
              <a:rPr lang="de-DE" dirty="0" smtClean="0"/>
              <a:t>Folie </a:t>
            </a:r>
            <a:fld id="{926B1129-68A9-45EB-A8FC-F0EB4D55ADFA}" type="slidenum">
              <a:rPr lang="de-DE" smtClean="0"/>
              <a:pPr/>
              <a:t>‹Nr.›</a:t>
            </a:fld>
            <a:endParaRPr lang="de-DE" dirty="0"/>
          </a:p>
        </p:txBody>
      </p:sp>
      <p:sp>
        <p:nvSpPr>
          <p:cNvPr id="8" name="Inhaltsplatzhalter 7"/>
          <p:cNvSpPr>
            <a:spLocks noGrp="1"/>
          </p:cNvSpPr>
          <p:nvPr>
            <p:ph sz="quarter" idx="14"/>
          </p:nvPr>
        </p:nvSpPr>
        <p:spPr>
          <a:xfrm>
            <a:off x="190800" y="1735200"/>
            <a:ext cx="7772400" cy="3981600"/>
          </a:xfrm>
        </p:spPr>
        <p:txBody>
          <a:bodyPr/>
          <a:lstStyle>
            <a:lvl1pPr marL="285750" indent="-285750">
              <a:buFont typeface="Arial" pitchFamily="34" charset="0"/>
              <a:buChar char="•"/>
              <a:defRPr baseline="0">
                <a:solidFill>
                  <a:srgbClr val="3C3C3C"/>
                </a:solidFill>
                <a:latin typeface="+mn-lt"/>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1997397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el, Untertitel und Inhal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190800" y="507600"/>
            <a:ext cx="6958800" cy="432000"/>
          </a:xfrm>
          <a:prstGeom prst="rect">
            <a:avLst/>
          </a:prstGeom>
        </p:spPr>
        <p:txBody>
          <a:bodyPr vert="horz" lIns="91440" tIns="45720" rIns="91440" bIns="45720" rtlCol="0" anchor="ctr">
            <a:normAutofit/>
          </a:bodyPr>
          <a:lstStyle>
            <a:lvl1pPr>
              <a:defRPr>
                <a:latin typeface="+mj-lt"/>
              </a:defRPr>
            </a:lvl1pPr>
          </a:lstStyle>
          <a:p>
            <a:r>
              <a:rPr lang="de-DE" dirty="0" smtClean="0"/>
              <a:t>Titel durch Klicken hinzufügen</a:t>
            </a:r>
            <a:endParaRPr lang="de-DE" dirty="0"/>
          </a:p>
        </p:txBody>
      </p:sp>
      <p:sp>
        <p:nvSpPr>
          <p:cNvPr id="14" name="Datumsplatzhalter 3"/>
          <p:cNvSpPr>
            <a:spLocks noGrp="1"/>
          </p:cNvSpPr>
          <p:nvPr>
            <p:ph type="dt" sz="half" idx="10"/>
          </p:nvPr>
        </p:nvSpPr>
        <p:spPr>
          <a:xfrm>
            <a:off x="7416000" y="1268760"/>
            <a:ext cx="1512000" cy="237600"/>
          </a:xfrm>
        </p:spPr>
        <p:txBody>
          <a:bodyPr/>
          <a:lstStyle>
            <a:lvl1pPr>
              <a:defRPr>
                <a:latin typeface="+mn-lt"/>
                <a:ea typeface="Unit Offc Light" pitchFamily="34" charset="0"/>
                <a:cs typeface="Calibri" pitchFamily="34" charset="0"/>
              </a:defRPr>
            </a:lvl1pPr>
          </a:lstStyle>
          <a:p>
            <a:fld id="{8257FADB-0602-4EE9-9DC4-136AD4C65B6B}" type="datetime1">
              <a:rPr lang="de-DE" smtClean="0"/>
              <a:pPr/>
              <a:t>24.09.2015</a:t>
            </a:fld>
            <a:endParaRPr lang="de-DE" dirty="0"/>
          </a:p>
        </p:txBody>
      </p:sp>
      <p:sp>
        <p:nvSpPr>
          <p:cNvPr id="15" name="Fußzeilenplatzhalter 4"/>
          <p:cNvSpPr>
            <a:spLocks noGrp="1"/>
          </p:cNvSpPr>
          <p:nvPr>
            <p:ph type="ftr" sz="quarter" idx="11"/>
          </p:nvPr>
        </p:nvSpPr>
        <p:spPr>
          <a:xfrm>
            <a:off x="7416000" y="1090800"/>
            <a:ext cx="1512000" cy="237600"/>
          </a:xfrm>
        </p:spPr>
        <p:txBody>
          <a:bodyPr/>
          <a:lstStyle>
            <a:lvl1pPr>
              <a:defRPr>
                <a:latin typeface="+mn-lt"/>
                <a:ea typeface="Unit Offc Light" pitchFamily="34" charset="0"/>
                <a:cs typeface="Calibri" pitchFamily="34" charset="0"/>
              </a:defRPr>
            </a:lvl1pPr>
          </a:lstStyle>
          <a:p>
            <a:endParaRPr lang="de-DE" dirty="0"/>
          </a:p>
        </p:txBody>
      </p:sp>
      <p:sp>
        <p:nvSpPr>
          <p:cNvPr id="16" name="Foliennummernplatzhalter 5"/>
          <p:cNvSpPr>
            <a:spLocks noGrp="1"/>
          </p:cNvSpPr>
          <p:nvPr>
            <p:ph type="sldNum" sz="quarter" idx="12"/>
          </p:nvPr>
        </p:nvSpPr>
        <p:spPr>
          <a:xfrm>
            <a:off x="7416000" y="1412776"/>
            <a:ext cx="1512000" cy="237600"/>
          </a:xfrm>
        </p:spPr>
        <p:txBody>
          <a:bodyPr/>
          <a:lstStyle>
            <a:lvl1pPr>
              <a:defRPr>
                <a:latin typeface="+mn-lt"/>
                <a:ea typeface="Unit Offc Light" pitchFamily="34" charset="0"/>
                <a:cs typeface="Calibri" pitchFamily="34" charset="0"/>
              </a:defRPr>
            </a:lvl1pPr>
          </a:lstStyle>
          <a:p>
            <a:r>
              <a:rPr lang="de-DE" dirty="0" smtClean="0"/>
              <a:t>Folie </a:t>
            </a:r>
            <a:fld id="{926B1129-68A9-45EB-A8FC-F0EB4D55ADFA}" type="slidenum">
              <a:rPr lang="de-DE" smtClean="0"/>
              <a:pPr/>
              <a:t>‹Nr.›</a:t>
            </a:fld>
            <a:endParaRPr lang="de-DE" dirty="0"/>
          </a:p>
        </p:txBody>
      </p:sp>
      <p:sp>
        <p:nvSpPr>
          <p:cNvPr id="8" name="Inhaltsplatzhalter 7"/>
          <p:cNvSpPr>
            <a:spLocks noGrp="1"/>
          </p:cNvSpPr>
          <p:nvPr>
            <p:ph sz="quarter" idx="14"/>
          </p:nvPr>
        </p:nvSpPr>
        <p:spPr>
          <a:xfrm>
            <a:off x="190800" y="1735200"/>
            <a:ext cx="7772400" cy="3981600"/>
          </a:xfrm>
        </p:spPr>
        <p:txBody>
          <a:bodyPr/>
          <a:lstStyle>
            <a:lvl1pPr marL="285750" indent="-285750">
              <a:buFont typeface="Arial" pitchFamily="34" charset="0"/>
              <a:buChar char="•"/>
              <a:defRPr baseline="0">
                <a:solidFill>
                  <a:srgbClr val="3C3C3C"/>
                </a:solidFill>
                <a:latin typeface="+mn-lt"/>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5011059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el, Untertitel und Inhal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190800" y="507600"/>
            <a:ext cx="6958800" cy="432000"/>
          </a:xfrm>
          <a:prstGeom prst="rect">
            <a:avLst/>
          </a:prstGeom>
        </p:spPr>
        <p:txBody>
          <a:bodyPr vert="horz" lIns="91440" tIns="45720" rIns="91440" bIns="45720" rtlCol="0" anchor="ctr">
            <a:normAutofit/>
          </a:bodyPr>
          <a:lstStyle>
            <a:lvl1pPr>
              <a:defRPr>
                <a:latin typeface="+mj-lt"/>
              </a:defRPr>
            </a:lvl1pPr>
          </a:lstStyle>
          <a:p>
            <a:r>
              <a:rPr lang="de-DE" dirty="0" smtClean="0"/>
              <a:t>Titel durch Klicken hinzufügen</a:t>
            </a:r>
            <a:endParaRPr lang="de-DE" dirty="0"/>
          </a:p>
        </p:txBody>
      </p:sp>
      <p:sp>
        <p:nvSpPr>
          <p:cNvPr id="14" name="Datumsplatzhalter 3"/>
          <p:cNvSpPr>
            <a:spLocks noGrp="1"/>
          </p:cNvSpPr>
          <p:nvPr>
            <p:ph type="dt" sz="half" idx="10"/>
          </p:nvPr>
        </p:nvSpPr>
        <p:spPr>
          <a:xfrm>
            <a:off x="7416000" y="1268760"/>
            <a:ext cx="1512000" cy="237600"/>
          </a:xfrm>
        </p:spPr>
        <p:txBody>
          <a:bodyPr/>
          <a:lstStyle>
            <a:lvl1pPr>
              <a:defRPr>
                <a:latin typeface="+mn-lt"/>
                <a:ea typeface="Unit Offc Light" pitchFamily="34" charset="0"/>
                <a:cs typeface="Calibri" pitchFamily="34" charset="0"/>
              </a:defRPr>
            </a:lvl1pPr>
          </a:lstStyle>
          <a:p>
            <a:fld id="{8257FADB-0602-4EE9-9DC4-136AD4C65B6B}" type="datetime1">
              <a:rPr lang="de-DE" smtClean="0"/>
              <a:pPr/>
              <a:t>24.09.2015</a:t>
            </a:fld>
            <a:endParaRPr lang="de-DE" dirty="0"/>
          </a:p>
        </p:txBody>
      </p:sp>
      <p:sp>
        <p:nvSpPr>
          <p:cNvPr id="15" name="Fußzeilenplatzhalter 4"/>
          <p:cNvSpPr>
            <a:spLocks noGrp="1"/>
          </p:cNvSpPr>
          <p:nvPr>
            <p:ph type="ftr" sz="quarter" idx="11"/>
          </p:nvPr>
        </p:nvSpPr>
        <p:spPr>
          <a:xfrm>
            <a:off x="7416000" y="1090800"/>
            <a:ext cx="1512000" cy="237600"/>
          </a:xfrm>
        </p:spPr>
        <p:txBody>
          <a:bodyPr/>
          <a:lstStyle>
            <a:lvl1pPr>
              <a:defRPr>
                <a:latin typeface="+mn-lt"/>
                <a:ea typeface="Unit Offc Light" pitchFamily="34" charset="0"/>
                <a:cs typeface="Calibri" pitchFamily="34" charset="0"/>
              </a:defRPr>
            </a:lvl1pPr>
          </a:lstStyle>
          <a:p>
            <a:endParaRPr lang="de-DE" dirty="0"/>
          </a:p>
        </p:txBody>
      </p:sp>
      <p:sp>
        <p:nvSpPr>
          <p:cNvPr id="16" name="Foliennummernplatzhalter 5"/>
          <p:cNvSpPr>
            <a:spLocks noGrp="1"/>
          </p:cNvSpPr>
          <p:nvPr>
            <p:ph type="sldNum" sz="quarter" idx="12"/>
          </p:nvPr>
        </p:nvSpPr>
        <p:spPr>
          <a:xfrm>
            <a:off x="7416000" y="1412776"/>
            <a:ext cx="1512000" cy="237600"/>
          </a:xfrm>
        </p:spPr>
        <p:txBody>
          <a:bodyPr/>
          <a:lstStyle>
            <a:lvl1pPr>
              <a:defRPr>
                <a:latin typeface="+mn-lt"/>
                <a:ea typeface="Unit Offc Light" pitchFamily="34" charset="0"/>
                <a:cs typeface="Calibri" pitchFamily="34" charset="0"/>
              </a:defRPr>
            </a:lvl1pPr>
          </a:lstStyle>
          <a:p>
            <a:r>
              <a:rPr lang="de-DE" dirty="0" smtClean="0"/>
              <a:t>Folie </a:t>
            </a:r>
            <a:fld id="{926B1129-68A9-45EB-A8FC-F0EB4D55ADFA}" type="slidenum">
              <a:rPr lang="de-DE" smtClean="0"/>
              <a:pPr/>
              <a:t>‹Nr.›</a:t>
            </a:fld>
            <a:endParaRPr lang="de-DE" dirty="0"/>
          </a:p>
        </p:txBody>
      </p:sp>
      <p:sp>
        <p:nvSpPr>
          <p:cNvPr id="8" name="Inhaltsplatzhalter 7"/>
          <p:cNvSpPr>
            <a:spLocks noGrp="1"/>
          </p:cNvSpPr>
          <p:nvPr>
            <p:ph sz="quarter" idx="14"/>
          </p:nvPr>
        </p:nvSpPr>
        <p:spPr>
          <a:xfrm>
            <a:off x="190800" y="1735200"/>
            <a:ext cx="7772400" cy="3981600"/>
          </a:xfrm>
        </p:spPr>
        <p:txBody>
          <a:bodyPr/>
          <a:lstStyle>
            <a:lvl1pPr marL="285750" indent="-285750">
              <a:buFont typeface="Arial" pitchFamily="34" charset="0"/>
              <a:buChar char="•"/>
              <a:defRPr baseline="0">
                <a:solidFill>
                  <a:srgbClr val="3C3C3C"/>
                </a:solidFill>
                <a:latin typeface="+mn-lt"/>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5011059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el, Untertitel und Inhal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190800" y="507600"/>
            <a:ext cx="6958800" cy="432000"/>
          </a:xfrm>
          <a:prstGeom prst="rect">
            <a:avLst/>
          </a:prstGeom>
        </p:spPr>
        <p:txBody>
          <a:bodyPr vert="horz" lIns="91440" tIns="45720" rIns="91440" bIns="45720" rtlCol="0" anchor="ctr">
            <a:normAutofit/>
          </a:bodyPr>
          <a:lstStyle>
            <a:lvl1pPr>
              <a:defRPr>
                <a:latin typeface="+mj-lt"/>
              </a:defRPr>
            </a:lvl1pPr>
          </a:lstStyle>
          <a:p>
            <a:r>
              <a:rPr lang="de-DE" dirty="0" smtClean="0"/>
              <a:t>Titel durch Klicken hinzufügen</a:t>
            </a:r>
            <a:endParaRPr lang="de-DE" dirty="0"/>
          </a:p>
        </p:txBody>
      </p:sp>
      <p:sp>
        <p:nvSpPr>
          <p:cNvPr id="14" name="Datumsplatzhalter 3"/>
          <p:cNvSpPr>
            <a:spLocks noGrp="1"/>
          </p:cNvSpPr>
          <p:nvPr>
            <p:ph type="dt" sz="half" idx="10"/>
          </p:nvPr>
        </p:nvSpPr>
        <p:spPr>
          <a:xfrm>
            <a:off x="7416000" y="1268760"/>
            <a:ext cx="1512000" cy="237600"/>
          </a:xfrm>
        </p:spPr>
        <p:txBody>
          <a:bodyPr/>
          <a:lstStyle>
            <a:lvl1pPr>
              <a:defRPr>
                <a:latin typeface="+mn-lt"/>
                <a:ea typeface="Unit Offc Light" pitchFamily="34" charset="0"/>
                <a:cs typeface="Calibri" pitchFamily="34" charset="0"/>
              </a:defRPr>
            </a:lvl1pPr>
          </a:lstStyle>
          <a:p>
            <a:fld id="{8257FADB-0602-4EE9-9DC4-136AD4C65B6B}" type="datetime1">
              <a:rPr lang="de-DE" smtClean="0"/>
              <a:pPr/>
              <a:t>24.09.2015</a:t>
            </a:fld>
            <a:endParaRPr lang="de-DE" dirty="0"/>
          </a:p>
        </p:txBody>
      </p:sp>
      <p:sp>
        <p:nvSpPr>
          <p:cNvPr id="15" name="Fußzeilenplatzhalter 4"/>
          <p:cNvSpPr>
            <a:spLocks noGrp="1"/>
          </p:cNvSpPr>
          <p:nvPr>
            <p:ph type="ftr" sz="quarter" idx="11"/>
          </p:nvPr>
        </p:nvSpPr>
        <p:spPr>
          <a:xfrm>
            <a:off x="7416000" y="1090800"/>
            <a:ext cx="1512000" cy="237600"/>
          </a:xfrm>
        </p:spPr>
        <p:txBody>
          <a:bodyPr/>
          <a:lstStyle>
            <a:lvl1pPr>
              <a:defRPr>
                <a:latin typeface="+mn-lt"/>
                <a:ea typeface="Unit Offc Light" pitchFamily="34" charset="0"/>
                <a:cs typeface="Calibri" pitchFamily="34" charset="0"/>
              </a:defRPr>
            </a:lvl1pPr>
          </a:lstStyle>
          <a:p>
            <a:endParaRPr lang="de-DE" dirty="0"/>
          </a:p>
        </p:txBody>
      </p:sp>
      <p:sp>
        <p:nvSpPr>
          <p:cNvPr id="16" name="Foliennummernplatzhalter 5"/>
          <p:cNvSpPr>
            <a:spLocks noGrp="1"/>
          </p:cNvSpPr>
          <p:nvPr>
            <p:ph type="sldNum" sz="quarter" idx="12"/>
          </p:nvPr>
        </p:nvSpPr>
        <p:spPr>
          <a:xfrm>
            <a:off x="7416000" y="1412776"/>
            <a:ext cx="1512000" cy="237600"/>
          </a:xfrm>
        </p:spPr>
        <p:txBody>
          <a:bodyPr/>
          <a:lstStyle>
            <a:lvl1pPr>
              <a:defRPr>
                <a:latin typeface="+mn-lt"/>
                <a:ea typeface="Unit Offc Light" pitchFamily="34" charset="0"/>
                <a:cs typeface="Calibri" pitchFamily="34" charset="0"/>
              </a:defRPr>
            </a:lvl1pPr>
          </a:lstStyle>
          <a:p>
            <a:r>
              <a:rPr lang="de-DE" dirty="0" smtClean="0"/>
              <a:t>Folie </a:t>
            </a:r>
            <a:fld id="{926B1129-68A9-45EB-A8FC-F0EB4D55ADFA}" type="slidenum">
              <a:rPr lang="de-DE" smtClean="0"/>
              <a:pPr/>
              <a:t>‹Nr.›</a:t>
            </a:fld>
            <a:endParaRPr lang="de-DE" dirty="0"/>
          </a:p>
        </p:txBody>
      </p:sp>
      <p:sp>
        <p:nvSpPr>
          <p:cNvPr id="8" name="Inhaltsplatzhalter 7"/>
          <p:cNvSpPr>
            <a:spLocks noGrp="1"/>
          </p:cNvSpPr>
          <p:nvPr>
            <p:ph sz="quarter" idx="14"/>
          </p:nvPr>
        </p:nvSpPr>
        <p:spPr>
          <a:xfrm>
            <a:off x="190800" y="1735200"/>
            <a:ext cx="7772400" cy="3981600"/>
          </a:xfrm>
        </p:spPr>
        <p:txBody>
          <a:bodyPr/>
          <a:lstStyle>
            <a:lvl1pPr marL="285750" indent="-285750">
              <a:buFont typeface="Arial" pitchFamily="34" charset="0"/>
              <a:buChar char="•"/>
              <a:defRPr baseline="0">
                <a:solidFill>
                  <a:srgbClr val="3C3C3C"/>
                </a:solidFill>
                <a:latin typeface="+mn-lt"/>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873155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hasCustomPrompt="1"/>
          </p:nvPr>
        </p:nvSpPr>
        <p:spPr/>
        <p:txBody>
          <a:bodyPr/>
          <a:lstStyle>
            <a:lvl1pPr>
              <a:defRPr>
                <a:solidFill>
                  <a:srgbClr val="3C3C3C"/>
                </a:solidFill>
              </a:defRPr>
            </a:lvl1pPr>
          </a:lstStyle>
          <a:p>
            <a:r>
              <a:rPr lang="de-DE" dirty="0" smtClean="0">
                <a:solidFill>
                  <a:srgbClr val="3C3C3B"/>
                </a:solidFill>
                <a:latin typeface="Unit-Light"/>
                <a:cs typeface="Unit-Light"/>
              </a:rPr>
              <a:t>Text durch Klicken hinzufügen</a:t>
            </a:r>
            <a:endParaRPr lang="de-DE" dirty="0">
              <a:solidFill>
                <a:srgbClr val="3C3C3B"/>
              </a:solidFill>
              <a:latin typeface="Unit-Light"/>
              <a:cs typeface="Unit-Light"/>
            </a:endParaRPr>
          </a:p>
        </p:txBody>
      </p:sp>
      <p:sp>
        <p:nvSpPr>
          <p:cNvPr id="4" name="Datumsplatzhalter 3"/>
          <p:cNvSpPr>
            <a:spLocks noGrp="1"/>
          </p:cNvSpPr>
          <p:nvPr>
            <p:ph type="dt" sz="half" idx="10"/>
          </p:nvPr>
        </p:nvSpPr>
        <p:spPr>
          <a:xfrm>
            <a:off x="7416000" y="1268760"/>
            <a:ext cx="1512000" cy="237600"/>
          </a:xfrm>
        </p:spPr>
        <p:txBody>
          <a:bodyPr/>
          <a:lstStyle>
            <a:lvl1pPr>
              <a:defRPr>
                <a:latin typeface="Unit Offc Light" pitchFamily="34" charset="0"/>
                <a:ea typeface="Unit Offc Light" pitchFamily="34" charset="0"/>
                <a:cs typeface="Unit Offc Light" pitchFamily="34" charset="0"/>
              </a:defRPr>
            </a:lvl1pPr>
          </a:lstStyle>
          <a:p>
            <a:fld id="{8257FADB-0602-4EE9-9DC4-136AD4C65B6B}" type="datetime1">
              <a:rPr lang="de-DE" smtClean="0"/>
              <a:pPr/>
              <a:t>24.09.2015</a:t>
            </a:fld>
            <a:endParaRPr lang="de-DE" dirty="0"/>
          </a:p>
        </p:txBody>
      </p:sp>
      <p:sp>
        <p:nvSpPr>
          <p:cNvPr id="5" name="Fußzeilenplatzhalter 4"/>
          <p:cNvSpPr>
            <a:spLocks noGrp="1"/>
          </p:cNvSpPr>
          <p:nvPr>
            <p:ph type="ftr" sz="quarter" idx="11"/>
          </p:nvPr>
        </p:nvSpPr>
        <p:spPr/>
        <p:txBody>
          <a:bodyPr/>
          <a:lstStyle>
            <a:lvl1pPr>
              <a:defRPr>
                <a:latin typeface="Unit Offc Light" pitchFamily="34" charset="0"/>
                <a:ea typeface="Unit Offc Light" pitchFamily="34" charset="0"/>
                <a:cs typeface="Unit Offc Light" pitchFamily="34" charset="0"/>
              </a:defRPr>
            </a:lvl1pPr>
          </a:lstStyle>
          <a:p>
            <a:endParaRPr lang="de-DE" dirty="0"/>
          </a:p>
        </p:txBody>
      </p:sp>
      <p:sp>
        <p:nvSpPr>
          <p:cNvPr id="6" name="Foliennummernplatzhalter 5"/>
          <p:cNvSpPr>
            <a:spLocks noGrp="1"/>
          </p:cNvSpPr>
          <p:nvPr>
            <p:ph type="sldNum" sz="quarter" idx="12"/>
          </p:nvPr>
        </p:nvSpPr>
        <p:spPr>
          <a:xfrm>
            <a:off x="7416000" y="1412776"/>
            <a:ext cx="1512000" cy="237600"/>
          </a:xfrm>
        </p:spPr>
        <p:txBody>
          <a:bodyPr/>
          <a:lstStyle>
            <a:lvl1pPr>
              <a:defRPr>
                <a:latin typeface="Unit Offc Light" pitchFamily="34" charset="0"/>
                <a:ea typeface="Unit Offc Light" pitchFamily="34" charset="0"/>
                <a:cs typeface="Unit Offc Light" pitchFamily="34" charset="0"/>
              </a:defRPr>
            </a:lvl1pPr>
          </a:lstStyle>
          <a:p>
            <a:r>
              <a:rPr lang="de-DE" dirty="0" smtClean="0"/>
              <a:t>Folie </a:t>
            </a:r>
            <a:fld id="{926B1129-68A9-45EB-A8FC-F0EB4D55ADFA}" type="slidenum">
              <a:rPr lang="de-DE" smtClean="0"/>
              <a:pPr/>
              <a:t>‹Nr.›</a:t>
            </a:fld>
            <a:endParaRPr lang="de-DE" dirty="0"/>
          </a:p>
        </p:txBody>
      </p:sp>
    </p:spTree>
    <p:extLst>
      <p:ext uri="{BB962C8B-B14F-4D97-AF65-F5344CB8AC3E}">
        <p14:creationId xmlns:p14="http://schemas.microsoft.com/office/powerpoint/2010/main" val="38507139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190800" y="507600"/>
            <a:ext cx="6958800" cy="432000"/>
          </a:xfrm>
          <a:prstGeom prst="rect">
            <a:avLst/>
          </a:prstGeom>
        </p:spPr>
        <p:txBody>
          <a:bodyPr vert="horz" lIns="91440" tIns="45720" rIns="91440" bIns="45720" rtlCol="0" anchor="ctr">
            <a:normAutofit/>
          </a:bodyPr>
          <a:lstStyle/>
          <a:p>
            <a:r>
              <a:rPr lang="de-DE" dirty="0" smtClean="0"/>
              <a:t>Titel durch Klicken hinzufügen</a:t>
            </a:r>
            <a:endParaRPr lang="de-DE" dirty="0"/>
          </a:p>
        </p:txBody>
      </p:sp>
      <p:sp>
        <p:nvSpPr>
          <p:cNvPr id="13" name="Inhaltsplatzhalter 2"/>
          <p:cNvSpPr>
            <a:spLocks noGrp="1"/>
          </p:cNvSpPr>
          <p:nvPr>
            <p:ph idx="1" hasCustomPrompt="1"/>
          </p:nvPr>
        </p:nvSpPr>
        <p:spPr>
          <a:xfrm>
            <a:off x="190800" y="1735200"/>
            <a:ext cx="7772400" cy="3981600"/>
          </a:xfrm>
        </p:spPr>
        <p:txBody>
          <a:bodyPr/>
          <a:lstStyle>
            <a:lvl1pPr>
              <a:defRPr>
                <a:solidFill>
                  <a:srgbClr val="3C3C3C"/>
                </a:solidFill>
                <a:latin typeface="Unit Offc Light" pitchFamily="34" charset="0"/>
                <a:ea typeface="Unit Offc Light" pitchFamily="34" charset="0"/>
                <a:cs typeface="Unit Offc Light" pitchFamily="34" charset="0"/>
              </a:defRPr>
            </a:lvl1pPr>
          </a:lstStyle>
          <a:p>
            <a:r>
              <a:rPr lang="de-DE" dirty="0" smtClean="0">
                <a:solidFill>
                  <a:srgbClr val="3C3C3B"/>
                </a:solidFill>
                <a:latin typeface="Unit-Light"/>
                <a:cs typeface="Unit-Light"/>
              </a:rPr>
              <a:t>Text durch Klicken hinzufügen</a:t>
            </a:r>
            <a:endParaRPr lang="de-DE" dirty="0">
              <a:solidFill>
                <a:srgbClr val="3C3C3B"/>
              </a:solidFill>
              <a:latin typeface="Unit-Light"/>
              <a:cs typeface="Unit-Light"/>
            </a:endParaRPr>
          </a:p>
        </p:txBody>
      </p:sp>
      <p:sp>
        <p:nvSpPr>
          <p:cNvPr id="14" name="Datumsplatzhalter 3"/>
          <p:cNvSpPr>
            <a:spLocks noGrp="1"/>
          </p:cNvSpPr>
          <p:nvPr>
            <p:ph type="dt" sz="half" idx="10"/>
          </p:nvPr>
        </p:nvSpPr>
        <p:spPr>
          <a:xfrm>
            <a:off x="7416000" y="1268760"/>
            <a:ext cx="1512000" cy="237600"/>
          </a:xfrm>
        </p:spPr>
        <p:txBody>
          <a:bodyPr/>
          <a:lstStyle>
            <a:lvl1pPr>
              <a:defRPr>
                <a:latin typeface="Unit Offc Light" pitchFamily="34" charset="0"/>
                <a:ea typeface="Unit Offc Light" pitchFamily="34" charset="0"/>
                <a:cs typeface="Unit Offc Light" pitchFamily="34" charset="0"/>
              </a:defRPr>
            </a:lvl1pPr>
          </a:lstStyle>
          <a:p>
            <a:fld id="{8257FADB-0602-4EE9-9DC4-136AD4C65B6B}" type="datetime1">
              <a:rPr lang="de-DE" smtClean="0"/>
              <a:pPr/>
              <a:t>24.09.2015</a:t>
            </a:fld>
            <a:endParaRPr lang="de-DE" dirty="0"/>
          </a:p>
        </p:txBody>
      </p:sp>
      <p:sp>
        <p:nvSpPr>
          <p:cNvPr id="15" name="Fußzeilenplatzhalter 4"/>
          <p:cNvSpPr>
            <a:spLocks noGrp="1"/>
          </p:cNvSpPr>
          <p:nvPr>
            <p:ph type="ftr" sz="quarter" idx="11"/>
          </p:nvPr>
        </p:nvSpPr>
        <p:spPr>
          <a:xfrm>
            <a:off x="7416000" y="1090800"/>
            <a:ext cx="1512000" cy="237600"/>
          </a:xfrm>
        </p:spPr>
        <p:txBody>
          <a:bodyPr/>
          <a:lstStyle>
            <a:lvl1pPr>
              <a:defRPr>
                <a:latin typeface="Unit Offc Light" pitchFamily="34" charset="0"/>
                <a:ea typeface="Unit Offc Light" pitchFamily="34" charset="0"/>
                <a:cs typeface="Unit Offc Light" pitchFamily="34" charset="0"/>
              </a:defRPr>
            </a:lvl1pPr>
          </a:lstStyle>
          <a:p>
            <a:endParaRPr lang="de-DE" dirty="0"/>
          </a:p>
        </p:txBody>
      </p:sp>
      <p:sp>
        <p:nvSpPr>
          <p:cNvPr id="16" name="Foliennummernplatzhalter 5"/>
          <p:cNvSpPr>
            <a:spLocks noGrp="1"/>
          </p:cNvSpPr>
          <p:nvPr>
            <p:ph type="sldNum" sz="quarter" idx="12"/>
          </p:nvPr>
        </p:nvSpPr>
        <p:spPr>
          <a:xfrm>
            <a:off x="7416000" y="1412776"/>
            <a:ext cx="1512000" cy="237600"/>
          </a:xfrm>
        </p:spPr>
        <p:txBody>
          <a:bodyPr/>
          <a:lstStyle>
            <a:lvl1pPr>
              <a:defRPr>
                <a:latin typeface="Unit Offc Light" pitchFamily="34" charset="0"/>
                <a:ea typeface="Unit Offc Light" pitchFamily="34" charset="0"/>
                <a:cs typeface="Unit Offc Light" pitchFamily="34" charset="0"/>
              </a:defRPr>
            </a:lvl1pPr>
          </a:lstStyle>
          <a:p>
            <a:r>
              <a:rPr lang="de-DE" dirty="0" smtClean="0"/>
              <a:t>Folie </a:t>
            </a:r>
            <a:fld id="{926B1129-68A9-45EB-A8FC-F0EB4D55ADFA}" type="slidenum">
              <a:rPr lang="de-DE" smtClean="0"/>
              <a:pPr/>
              <a:t>‹Nr.›</a:t>
            </a:fld>
            <a:endParaRPr lang="de-DE" dirty="0"/>
          </a:p>
        </p:txBody>
      </p:sp>
      <p:sp>
        <p:nvSpPr>
          <p:cNvPr id="12" name="Inhaltsplatzhalter 2"/>
          <p:cNvSpPr>
            <a:spLocks noGrp="1"/>
          </p:cNvSpPr>
          <p:nvPr>
            <p:ph idx="13" hasCustomPrompt="1"/>
          </p:nvPr>
        </p:nvSpPr>
        <p:spPr>
          <a:xfrm>
            <a:off x="190800" y="1173600"/>
            <a:ext cx="6908400" cy="370800"/>
          </a:xfrm>
        </p:spPr>
        <p:txBody>
          <a:bodyPr/>
          <a:lstStyle>
            <a:lvl1pPr>
              <a:defRPr baseline="0">
                <a:solidFill>
                  <a:srgbClr val="3C3C3C"/>
                </a:solidFill>
                <a:latin typeface="Unit Offc Light" pitchFamily="34" charset="0"/>
                <a:ea typeface="Unit Offc Light" pitchFamily="34" charset="0"/>
                <a:cs typeface="Unit Offc Light" pitchFamily="34" charset="0"/>
              </a:defRPr>
            </a:lvl1pPr>
          </a:lstStyle>
          <a:p>
            <a:r>
              <a:rPr lang="de-DE" dirty="0" smtClean="0">
                <a:solidFill>
                  <a:srgbClr val="3C3C3B"/>
                </a:solidFill>
                <a:latin typeface="Unit-Light"/>
                <a:cs typeface="Unit-Light"/>
              </a:rPr>
              <a:t>Untertitel durch Klicken hinzufügen</a:t>
            </a:r>
            <a:endParaRPr lang="de-DE" dirty="0">
              <a:solidFill>
                <a:srgbClr val="3C3C3B"/>
              </a:solidFill>
              <a:latin typeface="Unit-Light"/>
              <a:cs typeface="Unit-Light"/>
            </a:endParaRPr>
          </a:p>
        </p:txBody>
      </p:sp>
    </p:spTree>
    <p:extLst>
      <p:ext uri="{BB962C8B-B14F-4D97-AF65-F5344CB8AC3E}">
        <p14:creationId xmlns:p14="http://schemas.microsoft.com/office/powerpoint/2010/main" val="26249751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extfolie ohne Untertitel">
    <p:spTree>
      <p:nvGrpSpPr>
        <p:cNvPr id="1" name=""/>
        <p:cNvGrpSpPr/>
        <p:nvPr/>
      </p:nvGrpSpPr>
      <p:grpSpPr>
        <a:xfrm>
          <a:off x="0" y="0"/>
          <a:ext cx="0" cy="0"/>
          <a:chOff x="0" y="0"/>
          <a:chExt cx="0" cy="0"/>
        </a:xfrm>
      </p:grpSpPr>
      <p:pic>
        <p:nvPicPr>
          <p:cNvPr id="8" name="Bild 3" descr="ZAMG PP_FOLIE1_.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45300"/>
          </a:xfrm>
          <a:prstGeom prst="rect">
            <a:avLst/>
          </a:prstGeom>
        </p:spPr>
      </p:pic>
      <p:sp>
        <p:nvSpPr>
          <p:cNvPr id="2" name="Titel 1"/>
          <p:cNvSpPr>
            <a:spLocks noGrp="1"/>
          </p:cNvSpPr>
          <p:nvPr>
            <p:ph type="ctrTitle"/>
          </p:nvPr>
        </p:nvSpPr>
        <p:spPr>
          <a:xfrm>
            <a:off x="247650" y="377826"/>
            <a:ext cx="7038975" cy="717550"/>
          </a:xfrm>
        </p:spPr>
        <p:txBody>
          <a:bodyPr>
            <a:normAutofit/>
          </a:bodyPr>
          <a:lstStyle>
            <a:lvl1pPr marL="0" algn="l" defTabSz="457200" rtl="0" eaLnBrk="1" latinLnBrk="0" hangingPunct="1">
              <a:defRPr lang="de-DE" sz="2200" kern="1200" dirty="0">
                <a:solidFill>
                  <a:schemeClr val="bg1"/>
                </a:solidFill>
                <a:latin typeface="Unit-Light"/>
                <a:ea typeface="+mn-ea"/>
                <a:cs typeface="Unit-Light"/>
              </a:defRPr>
            </a:lvl1pPr>
          </a:lstStyle>
          <a:p>
            <a:endParaRPr lang="de-DE" dirty="0"/>
          </a:p>
        </p:txBody>
      </p:sp>
      <p:sp>
        <p:nvSpPr>
          <p:cNvPr id="4" name="Datumsplatzhalter 3"/>
          <p:cNvSpPr>
            <a:spLocks noGrp="1"/>
          </p:cNvSpPr>
          <p:nvPr>
            <p:ph type="dt" sz="half" idx="10"/>
          </p:nvPr>
        </p:nvSpPr>
        <p:spPr>
          <a:xfrm>
            <a:off x="8058150" y="1450976"/>
            <a:ext cx="923925" cy="215900"/>
          </a:xfrm>
          <a:prstGeom prst="rect">
            <a:avLst/>
          </a:prstGeom>
        </p:spPr>
        <p:txBody>
          <a:bodyPr/>
          <a:lstStyle>
            <a:lvl1pPr>
              <a:defRPr lang="de-DE" sz="1000" kern="1200" smtClean="0">
                <a:solidFill>
                  <a:srgbClr val="3C3C3B"/>
                </a:solidFill>
                <a:latin typeface="Unit-Light"/>
                <a:ea typeface="+mn-ea"/>
                <a:cs typeface="Unit-Light"/>
              </a:defRPr>
            </a:lvl1pPr>
          </a:lstStyle>
          <a:p>
            <a:pPr algn="r"/>
            <a:fld id="{7405E58B-3F41-9046-A2CB-3FFC8B3B3AD9}" type="datetimeFigureOut">
              <a:rPr lang="de-DE" smtClean="0"/>
              <a:pPr algn="r"/>
              <a:t>24.09.2015</a:t>
            </a:fld>
            <a:endParaRPr lang="de-DE" dirty="0"/>
          </a:p>
        </p:txBody>
      </p:sp>
      <p:sp>
        <p:nvSpPr>
          <p:cNvPr id="5" name="Fußzeilenplatzhalter 4"/>
          <p:cNvSpPr>
            <a:spLocks noGrp="1"/>
          </p:cNvSpPr>
          <p:nvPr>
            <p:ph type="ftr" sz="quarter" idx="11"/>
          </p:nvPr>
        </p:nvSpPr>
        <p:spPr>
          <a:xfrm>
            <a:off x="8058150" y="1257300"/>
            <a:ext cx="923925" cy="193676"/>
          </a:xfrm>
          <a:prstGeom prst="rect">
            <a:avLst/>
          </a:prstGeom>
        </p:spPr>
        <p:txBody>
          <a:bodyPr/>
          <a:lstStyle>
            <a:lvl1pPr algn="r" defTabSz="457200" rtl="0" eaLnBrk="1" latinLnBrk="0" hangingPunct="1">
              <a:defRPr lang="de-DE" sz="1000" kern="1200" dirty="0">
                <a:solidFill>
                  <a:srgbClr val="3C3C3B"/>
                </a:solidFill>
                <a:latin typeface="Unit-Light"/>
                <a:ea typeface="+mn-ea"/>
                <a:cs typeface="Unit-Light"/>
              </a:defRPr>
            </a:lvl1pPr>
          </a:lstStyle>
          <a:p>
            <a:endParaRPr lang="de-DE" dirty="0"/>
          </a:p>
        </p:txBody>
      </p:sp>
      <p:sp>
        <p:nvSpPr>
          <p:cNvPr id="6" name="Foliennummernplatzhalter 5"/>
          <p:cNvSpPr>
            <a:spLocks noGrp="1"/>
          </p:cNvSpPr>
          <p:nvPr>
            <p:ph type="sldNum" sz="quarter" idx="12"/>
          </p:nvPr>
        </p:nvSpPr>
        <p:spPr>
          <a:xfrm>
            <a:off x="8058150" y="1666877"/>
            <a:ext cx="923925" cy="228598"/>
          </a:xfrm>
          <a:prstGeom prst="rect">
            <a:avLst/>
          </a:prstGeom>
        </p:spPr>
        <p:txBody>
          <a:bodyPr/>
          <a:lstStyle>
            <a:lvl1pPr marL="0" algn="r" defTabSz="457200" rtl="0" eaLnBrk="1" latinLnBrk="0" hangingPunct="1">
              <a:defRPr lang="de-DE" sz="1000" kern="1200" smtClean="0">
                <a:solidFill>
                  <a:srgbClr val="3C3C3B"/>
                </a:solidFill>
                <a:latin typeface="Unit-Light"/>
                <a:ea typeface="+mn-ea"/>
                <a:cs typeface="Unit-Light"/>
              </a:defRPr>
            </a:lvl1pPr>
          </a:lstStyle>
          <a:p>
            <a:r>
              <a:rPr lang="de-DE" dirty="0" smtClean="0"/>
              <a:t>Folie </a:t>
            </a:r>
            <a:fld id="{6535AE78-FD87-2040-A917-FBB53FA97185}" type="slidenum">
              <a:rPr lang="de-DE" smtClean="0"/>
              <a:pPr/>
              <a:t>‹Nr.›</a:t>
            </a:fld>
            <a:endParaRPr lang="de-DE" dirty="0"/>
          </a:p>
        </p:txBody>
      </p:sp>
      <p:sp>
        <p:nvSpPr>
          <p:cNvPr id="10" name="Textplatzhalter 9"/>
          <p:cNvSpPr>
            <a:spLocks noGrp="1"/>
          </p:cNvSpPr>
          <p:nvPr>
            <p:ph type="body" sz="quarter" idx="13"/>
          </p:nvPr>
        </p:nvSpPr>
        <p:spPr>
          <a:xfrm>
            <a:off x="247650" y="1181101"/>
            <a:ext cx="7629525" cy="5448300"/>
          </a:xfrm>
        </p:spPr>
        <p:txBody>
          <a:bodyPr>
            <a:normAutofit/>
          </a:bodyPr>
          <a:lstStyle>
            <a:lvl1pPr marL="0" indent="0" algn="l" defTabSz="457200" rtl="0" eaLnBrk="1" latinLnBrk="0" hangingPunct="1">
              <a:buNone/>
              <a:defRPr lang="de-DE" sz="1800" kern="1200" dirty="0">
                <a:solidFill>
                  <a:srgbClr val="3C3C3B"/>
                </a:solidFill>
                <a:latin typeface="Unit-Light"/>
                <a:ea typeface="+mn-ea"/>
                <a:cs typeface="Unit-Light"/>
              </a:defRPr>
            </a:lvl1pPr>
          </a:lstStyle>
          <a:p>
            <a:pPr lvl="0"/>
            <a:endParaRPr lang="de-DE" dirty="0"/>
          </a:p>
        </p:txBody>
      </p:sp>
    </p:spTree>
    <p:extLst>
      <p:ext uri="{BB962C8B-B14F-4D97-AF65-F5344CB8AC3E}">
        <p14:creationId xmlns:p14="http://schemas.microsoft.com/office/powerpoint/2010/main" val="27958740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el, Untertitel und Inhal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190800" y="507600"/>
            <a:ext cx="6958800" cy="432000"/>
          </a:xfrm>
          <a:prstGeom prst="rect">
            <a:avLst/>
          </a:prstGeom>
        </p:spPr>
        <p:txBody>
          <a:bodyPr vert="horz" lIns="91440" tIns="45720" rIns="91440" bIns="45720" rtlCol="0" anchor="ctr">
            <a:normAutofit/>
          </a:bodyPr>
          <a:lstStyle>
            <a:lvl1pPr>
              <a:defRPr>
                <a:latin typeface="+mj-lt"/>
              </a:defRPr>
            </a:lvl1pPr>
          </a:lstStyle>
          <a:p>
            <a:r>
              <a:rPr lang="de-DE" dirty="0" smtClean="0"/>
              <a:t>Titel durch Klicken hinzufügen</a:t>
            </a:r>
            <a:endParaRPr lang="de-DE" dirty="0"/>
          </a:p>
        </p:txBody>
      </p:sp>
      <p:sp>
        <p:nvSpPr>
          <p:cNvPr id="14" name="Datumsplatzhalter 3"/>
          <p:cNvSpPr>
            <a:spLocks noGrp="1"/>
          </p:cNvSpPr>
          <p:nvPr>
            <p:ph type="dt" sz="half" idx="10"/>
          </p:nvPr>
        </p:nvSpPr>
        <p:spPr>
          <a:xfrm>
            <a:off x="7416000" y="1268760"/>
            <a:ext cx="1512000" cy="237600"/>
          </a:xfrm>
        </p:spPr>
        <p:txBody>
          <a:bodyPr/>
          <a:lstStyle>
            <a:lvl1pPr>
              <a:defRPr>
                <a:latin typeface="+mn-lt"/>
                <a:ea typeface="Unit Offc Light" pitchFamily="34" charset="0"/>
                <a:cs typeface="Calibri" pitchFamily="34" charset="0"/>
              </a:defRPr>
            </a:lvl1pPr>
          </a:lstStyle>
          <a:p>
            <a:fld id="{8257FADB-0602-4EE9-9DC4-136AD4C65B6B}" type="datetime1">
              <a:rPr lang="de-DE" smtClean="0"/>
              <a:pPr/>
              <a:t>24.09.2015</a:t>
            </a:fld>
            <a:endParaRPr lang="de-DE" dirty="0"/>
          </a:p>
        </p:txBody>
      </p:sp>
      <p:sp>
        <p:nvSpPr>
          <p:cNvPr id="15" name="Fußzeilenplatzhalter 4"/>
          <p:cNvSpPr>
            <a:spLocks noGrp="1"/>
          </p:cNvSpPr>
          <p:nvPr>
            <p:ph type="ftr" sz="quarter" idx="11"/>
          </p:nvPr>
        </p:nvSpPr>
        <p:spPr>
          <a:xfrm>
            <a:off x="7416000" y="1090800"/>
            <a:ext cx="1512000" cy="237600"/>
          </a:xfrm>
        </p:spPr>
        <p:txBody>
          <a:bodyPr/>
          <a:lstStyle>
            <a:lvl1pPr>
              <a:defRPr>
                <a:latin typeface="+mn-lt"/>
                <a:ea typeface="Unit Offc Light" pitchFamily="34" charset="0"/>
                <a:cs typeface="Calibri" pitchFamily="34" charset="0"/>
              </a:defRPr>
            </a:lvl1pPr>
          </a:lstStyle>
          <a:p>
            <a:endParaRPr lang="de-DE" dirty="0"/>
          </a:p>
        </p:txBody>
      </p:sp>
      <p:sp>
        <p:nvSpPr>
          <p:cNvPr id="16" name="Foliennummernplatzhalter 5"/>
          <p:cNvSpPr>
            <a:spLocks noGrp="1"/>
          </p:cNvSpPr>
          <p:nvPr>
            <p:ph type="sldNum" sz="quarter" idx="12"/>
          </p:nvPr>
        </p:nvSpPr>
        <p:spPr>
          <a:xfrm>
            <a:off x="7416000" y="1412776"/>
            <a:ext cx="1512000" cy="237600"/>
          </a:xfrm>
        </p:spPr>
        <p:txBody>
          <a:bodyPr/>
          <a:lstStyle>
            <a:lvl1pPr>
              <a:defRPr>
                <a:latin typeface="+mn-lt"/>
                <a:ea typeface="Unit Offc Light" pitchFamily="34" charset="0"/>
                <a:cs typeface="Calibri" pitchFamily="34" charset="0"/>
              </a:defRPr>
            </a:lvl1pPr>
          </a:lstStyle>
          <a:p>
            <a:r>
              <a:rPr lang="de-DE" dirty="0" smtClean="0"/>
              <a:t>Folie </a:t>
            </a:r>
            <a:fld id="{926B1129-68A9-45EB-A8FC-F0EB4D55ADFA}" type="slidenum">
              <a:rPr lang="de-DE" smtClean="0"/>
              <a:pPr/>
              <a:t>‹Nr.›</a:t>
            </a:fld>
            <a:endParaRPr lang="de-DE" dirty="0"/>
          </a:p>
        </p:txBody>
      </p:sp>
      <p:sp>
        <p:nvSpPr>
          <p:cNvPr id="8" name="Inhaltsplatzhalter 7"/>
          <p:cNvSpPr>
            <a:spLocks noGrp="1"/>
          </p:cNvSpPr>
          <p:nvPr>
            <p:ph sz="quarter" idx="14"/>
          </p:nvPr>
        </p:nvSpPr>
        <p:spPr>
          <a:xfrm>
            <a:off x="190800" y="1735200"/>
            <a:ext cx="7772400" cy="3981600"/>
          </a:xfrm>
        </p:spPr>
        <p:txBody>
          <a:bodyPr/>
          <a:lstStyle>
            <a:lvl1pPr marL="285750" indent="-285750">
              <a:buFont typeface="Arial" pitchFamily="34" charset="0"/>
              <a:buChar char="•"/>
              <a:defRPr baseline="0">
                <a:solidFill>
                  <a:srgbClr val="3C3C3C"/>
                </a:solidFill>
                <a:latin typeface="+mn-lt"/>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199739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el, Untertitel und Inhal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190800" y="507600"/>
            <a:ext cx="6958800" cy="432000"/>
          </a:xfrm>
          <a:prstGeom prst="rect">
            <a:avLst/>
          </a:prstGeom>
        </p:spPr>
        <p:txBody>
          <a:bodyPr vert="horz" lIns="91440" tIns="45720" rIns="91440" bIns="45720" rtlCol="0" anchor="ctr">
            <a:normAutofit/>
          </a:bodyPr>
          <a:lstStyle>
            <a:lvl1pPr>
              <a:defRPr>
                <a:latin typeface="+mj-lt"/>
              </a:defRPr>
            </a:lvl1pPr>
          </a:lstStyle>
          <a:p>
            <a:r>
              <a:rPr lang="de-DE" dirty="0" smtClean="0"/>
              <a:t>Titel durch Klicken hinzufügen</a:t>
            </a:r>
            <a:endParaRPr lang="de-DE" dirty="0"/>
          </a:p>
        </p:txBody>
      </p:sp>
      <p:sp>
        <p:nvSpPr>
          <p:cNvPr id="14" name="Datumsplatzhalter 3"/>
          <p:cNvSpPr>
            <a:spLocks noGrp="1"/>
          </p:cNvSpPr>
          <p:nvPr>
            <p:ph type="dt" sz="half" idx="10"/>
          </p:nvPr>
        </p:nvSpPr>
        <p:spPr>
          <a:xfrm>
            <a:off x="7416000" y="1268760"/>
            <a:ext cx="1512000" cy="237600"/>
          </a:xfrm>
        </p:spPr>
        <p:txBody>
          <a:bodyPr/>
          <a:lstStyle>
            <a:lvl1pPr>
              <a:defRPr>
                <a:latin typeface="+mn-lt"/>
                <a:ea typeface="Unit Offc Light" pitchFamily="34" charset="0"/>
                <a:cs typeface="Calibri" pitchFamily="34" charset="0"/>
              </a:defRPr>
            </a:lvl1pPr>
          </a:lstStyle>
          <a:p>
            <a:fld id="{8257FADB-0602-4EE9-9DC4-136AD4C65B6B}" type="datetime1">
              <a:rPr lang="de-DE" smtClean="0"/>
              <a:pPr/>
              <a:t>24.09.2015</a:t>
            </a:fld>
            <a:endParaRPr lang="de-DE" dirty="0"/>
          </a:p>
        </p:txBody>
      </p:sp>
      <p:sp>
        <p:nvSpPr>
          <p:cNvPr id="15" name="Fußzeilenplatzhalter 4"/>
          <p:cNvSpPr>
            <a:spLocks noGrp="1"/>
          </p:cNvSpPr>
          <p:nvPr>
            <p:ph type="ftr" sz="quarter" idx="11"/>
          </p:nvPr>
        </p:nvSpPr>
        <p:spPr>
          <a:xfrm>
            <a:off x="7416000" y="1090800"/>
            <a:ext cx="1512000" cy="237600"/>
          </a:xfrm>
        </p:spPr>
        <p:txBody>
          <a:bodyPr/>
          <a:lstStyle>
            <a:lvl1pPr>
              <a:defRPr>
                <a:latin typeface="+mn-lt"/>
                <a:ea typeface="Unit Offc Light" pitchFamily="34" charset="0"/>
                <a:cs typeface="Calibri" pitchFamily="34" charset="0"/>
              </a:defRPr>
            </a:lvl1pPr>
          </a:lstStyle>
          <a:p>
            <a:endParaRPr lang="de-DE" dirty="0"/>
          </a:p>
        </p:txBody>
      </p:sp>
      <p:sp>
        <p:nvSpPr>
          <p:cNvPr id="16" name="Foliennummernplatzhalter 5"/>
          <p:cNvSpPr>
            <a:spLocks noGrp="1"/>
          </p:cNvSpPr>
          <p:nvPr>
            <p:ph type="sldNum" sz="quarter" idx="12"/>
          </p:nvPr>
        </p:nvSpPr>
        <p:spPr>
          <a:xfrm>
            <a:off x="7416000" y="1412776"/>
            <a:ext cx="1512000" cy="237600"/>
          </a:xfrm>
        </p:spPr>
        <p:txBody>
          <a:bodyPr/>
          <a:lstStyle>
            <a:lvl1pPr>
              <a:defRPr>
                <a:latin typeface="+mn-lt"/>
                <a:ea typeface="Unit Offc Light" pitchFamily="34" charset="0"/>
                <a:cs typeface="Calibri" pitchFamily="34" charset="0"/>
              </a:defRPr>
            </a:lvl1pPr>
          </a:lstStyle>
          <a:p>
            <a:r>
              <a:rPr lang="de-DE" dirty="0" smtClean="0"/>
              <a:t>Folie </a:t>
            </a:r>
            <a:fld id="{926B1129-68A9-45EB-A8FC-F0EB4D55ADFA}" type="slidenum">
              <a:rPr lang="de-DE" smtClean="0"/>
              <a:pPr/>
              <a:t>‹Nr.›</a:t>
            </a:fld>
            <a:endParaRPr lang="de-DE" dirty="0"/>
          </a:p>
        </p:txBody>
      </p:sp>
      <p:sp>
        <p:nvSpPr>
          <p:cNvPr id="8" name="Inhaltsplatzhalter 7"/>
          <p:cNvSpPr>
            <a:spLocks noGrp="1"/>
          </p:cNvSpPr>
          <p:nvPr>
            <p:ph sz="quarter" idx="14"/>
          </p:nvPr>
        </p:nvSpPr>
        <p:spPr>
          <a:xfrm>
            <a:off x="190800" y="1735200"/>
            <a:ext cx="7772400" cy="3981600"/>
          </a:xfrm>
        </p:spPr>
        <p:txBody>
          <a:bodyPr/>
          <a:lstStyle>
            <a:lvl1pPr marL="285750" indent="-285750">
              <a:buFont typeface="Arial" pitchFamily="34" charset="0"/>
              <a:buChar char="•"/>
              <a:defRPr baseline="0">
                <a:solidFill>
                  <a:srgbClr val="3C3C3C"/>
                </a:solidFill>
                <a:latin typeface="+mn-lt"/>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1997397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el, Untertitel und Inhal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190800" y="507600"/>
            <a:ext cx="6958800" cy="432000"/>
          </a:xfrm>
          <a:prstGeom prst="rect">
            <a:avLst/>
          </a:prstGeom>
        </p:spPr>
        <p:txBody>
          <a:bodyPr vert="horz" lIns="91440" tIns="45720" rIns="91440" bIns="45720" rtlCol="0" anchor="ctr">
            <a:normAutofit/>
          </a:bodyPr>
          <a:lstStyle>
            <a:lvl1pPr>
              <a:defRPr>
                <a:latin typeface="+mj-lt"/>
              </a:defRPr>
            </a:lvl1pPr>
          </a:lstStyle>
          <a:p>
            <a:r>
              <a:rPr lang="de-DE" dirty="0" smtClean="0"/>
              <a:t>Titel durch Klicken hinzufügen</a:t>
            </a:r>
            <a:endParaRPr lang="de-DE" dirty="0"/>
          </a:p>
        </p:txBody>
      </p:sp>
      <p:sp>
        <p:nvSpPr>
          <p:cNvPr id="14" name="Datumsplatzhalter 3"/>
          <p:cNvSpPr>
            <a:spLocks noGrp="1"/>
          </p:cNvSpPr>
          <p:nvPr>
            <p:ph type="dt" sz="half" idx="10"/>
          </p:nvPr>
        </p:nvSpPr>
        <p:spPr>
          <a:xfrm>
            <a:off x="7416000" y="1268760"/>
            <a:ext cx="1512000" cy="237600"/>
          </a:xfrm>
        </p:spPr>
        <p:txBody>
          <a:bodyPr/>
          <a:lstStyle>
            <a:lvl1pPr>
              <a:defRPr>
                <a:latin typeface="+mn-lt"/>
                <a:ea typeface="Unit Offc Light" pitchFamily="34" charset="0"/>
                <a:cs typeface="Calibri" pitchFamily="34" charset="0"/>
              </a:defRPr>
            </a:lvl1pPr>
          </a:lstStyle>
          <a:p>
            <a:fld id="{8257FADB-0602-4EE9-9DC4-136AD4C65B6B}" type="datetime1">
              <a:rPr lang="de-DE" smtClean="0"/>
              <a:pPr/>
              <a:t>24.09.2015</a:t>
            </a:fld>
            <a:endParaRPr lang="de-DE" dirty="0"/>
          </a:p>
        </p:txBody>
      </p:sp>
      <p:sp>
        <p:nvSpPr>
          <p:cNvPr id="15" name="Fußzeilenplatzhalter 4"/>
          <p:cNvSpPr>
            <a:spLocks noGrp="1"/>
          </p:cNvSpPr>
          <p:nvPr>
            <p:ph type="ftr" sz="quarter" idx="11"/>
          </p:nvPr>
        </p:nvSpPr>
        <p:spPr>
          <a:xfrm>
            <a:off x="7416000" y="1090800"/>
            <a:ext cx="1512000" cy="237600"/>
          </a:xfrm>
        </p:spPr>
        <p:txBody>
          <a:bodyPr/>
          <a:lstStyle>
            <a:lvl1pPr>
              <a:defRPr>
                <a:latin typeface="+mn-lt"/>
                <a:ea typeface="Unit Offc Light" pitchFamily="34" charset="0"/>
                <a:cs typeface="Calibri" pitchFamily="34" charset="0"/>
              </a:defRPr>
            </a:lvl1pPr>
          </a:lstStyle>
          <a:p>
            <a:endParaRPr lang="de-DE" dirty="0"/>
          </a:p>
        </p:txBody>
      </p:sp>
      <p:sp>
        <p:nvSpPr>
          <p:cNvPr id="16" name="Foliennummernplatzhalter 5"/>
          <p:cNvSpPr>
            <a:spLocks noGrp="1"/>
          </p:cNvSpPr>
          <p:nvPr>
            <p:ph type="sldNum" sz="quarter" idx="12"/>
          </p:nvPr>
        </p:nvSpPr>
        <p:spPr>
          <a:xfrm>
            <a:off x="7416000" y="1412776"/>
            <a:ext cx="1512000" cy="237600"/>
          </a:xfrm>
        </p:spPr>
        <p:txBody>
          <a:bodyPr/>
          <a:lstStyle>
            <a:lvl1pPr>
              <a:defRPr>
                <a:latin typeface="+mn-lt"/>
                <a:ea typeface="Unit Offc Light" pitchFamily="34" charset="0"/>
                <a:cs typeface="Calibri" pitchFamily="34" charset="0"/>
              </a:defRPr>
            </a:lvl1pPr>
          </a:lstStyle>
          <a:p>
            <a:r>
              <a:rPr lang="de-DE" dirty="0" smtClean="0"/>
              <a:t>Folie </a:t>
            </a:r>
            <a:fld id="{926B1129-68A9-45EB-A8FC-F0EB4D55ADFA}" type="slidenum">
              <a:rPr lang="de-DE" smtClean="0"/>
              <a:pPr/>
              <a:t>‹Nr.›</a:t>
            </a:fld>
            <a:endParaRPr lang="de-DE" dirty="0"/>
          </a:p>
        </p:txBody>
      </p:sp>
      <p:sp>
        <p:nvSpPr>
          <p:cNvPr id="8" name="Inhaltsplatzhalter 7"/>
          <p:cNvSpPr>
            <a:spLocks noGrp="1"/>
          </p:cNvSpPr>
          <p:nvPr>
            <p:ph sz="quarter" idx="14"/>
          </p:nvPr>
        </p:nvSpPr>
        <p:spPr>
          <a:xfrm>
            <a:off x="190800" y="1735200"/>
            <a:ext cx="7772400" cy="3981600"/>
          </a:xfrm>
        </p:spPr>
        <p:txBody>
          <a:bodyPr/>
          <a:lstStyle>
            <a:lvl1pPr marL="285750" indent="-285750">
              <a:buFont typeface="Arial" pitchFamily="34" charset="0"/>
              <a:buChar char="•"/>
              <a:defRPr baseline="0">
                <a:solidFill>
                  <a:srgbClr val="3C3C3C"/>
                </a:solidFill>
                <a:latin typeface="+mn-lt"/>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1997397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el, Untertitel und Inhal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190800" y="507600"/>
            <a:ext cx="6958800" cy="432000"/>
          </a:xfrm>
          <a:prstGeom prst="rect">
            <a:avLst/>
          </a:prstGeom>
        </p:spPr>
        <p:txBody>
          <a:bodyPr vert="horz" lIns="91440" tIns="45720" rIns="91440" bIns="45720" rtlCol="0" anchor="ctr">
            <a:normAutofit/>
          </a:bodyPr>
          <a:lstStyle>
            <a:lvl1pPr>
              <a:defRPr>
                <a:latin typeface="+mj-lt"/>
              </a:defRPr>
            </a:lvl1pPr>
          </a:lstStyle>
          <a:p>
            <a:r>
              <a:rPr lang="de-DE" dirty="0" smtClean="0"/>
              <a:t>Titel durch Klicken hinzufügen</a:t>
            </a:r>
            <a:endParaRPr lang="de-DE" dirty="0"/>
          </a:p>
        </p:txBody>
      </p:sp>
      <p:sp>
        <p:nvSpPr>
          <p:cNvPr id="14" name="Datumsplatzhalter 3"/>
          <p:cNvSpPr>
            <a:spLocks noGrp="1"/>
          </p:cNvSpPr>
          <p:nvPr>
            <p:ph type="dt" sz="half" idx="10"/>
          </p:nvPr>
        </p:nvSpPr>
        <p:spPr>
          <a:xfrm>
            <a:off x="7416000" y="1268760"/>
            <a:ext cx="1512000" cy="237600"/>
          </a:xfrm>
        </p:spPr>
        <p:txBody>
          <a:bodyPr/>
          <a:lstStyle>
            <a:lvl1pPr>
              <a:defRPr>
                <a:latin typeface="+mn-lt"/>
                <a:ea typeface="Unit Offc Light" pitchFamily="34" charset="0"/>
                <a:cs typeface="Calibri" pitchFamily="34" charset="0"/>
              </a:defRPr>
            </a:lvl1pPr>
          </a:lstStyle>
          <a:p>
            <a:fld id="{8257FADB-0602-4EE9-9DC4-136AD4C65B6B}" type="datetime1">
              <a:rPr lang="de-DE" smtClean="0"/>
              <a:pPr/>
              <a:t>24.09.2015</a:t>
            </a:fld>
            <a:endParaRPr lang="de-DE" dirty="0"/>
          </a:p>
        </p:txBody>
      </p:sp>
      <p:sp>
        <p:nvSpPr>
          <p:cNvPr id="15" name="Fußzeilenplatzhalter 4"/>
          <p:cNvSpPr>
            <a:spLocks noGrp="1"/>
          </p:cNvSpPr>
          <p:nvPr>
            <p:ph type="ftr" sz="quarter" idx="11"/>
          </p:nvPr>
        </p:nvSpPr>
        <p:spPr>
          <a:xfrm>
            <a:off x="7416000" y="1090800"/>
            <a:ext cx="1512000" cy="237600"/>
          </a:xfrm>
        </p:spPr>
        <p:txBody>
          <a:bodyPr/>
          <a:lstStyle>
            <a:lvl1pPr>
              <a:defRPr>
                <a:latin typeface="+mn-lt"/>
                <a:ea typeface="Unit Offc Light" pitchFamily="34" charset="0"/>
                <a:cs typeface="Calibri" pitchFamily="34" charset="0"/>
              </a:defRPr>
            </a:lvl1pPr>
          </a:lstStyle>
          <a:p>
            <a:endParaRPr lang="de-DE" dirty="0"/>
          </a:p>
        </p:txBody>
      </p:sp>
      <p:sp>
        <p:nvSpPr>
          <p:cNvPr id="16" name="Foliennummernplatzhalter 5"/>
          <p:cNvSpPr>
            <a:spLocks noGrp="1"/>
          </p:cNvSpPr>
          <p:nvPr>
            <p:ph type="sldNum" sz="quarter" idx="12"/>
          </p:nvPr>
        </p:nvSpPr>
        <p:spPr>
          <a:xfrm>
            <a:off x="7416000" y="1412776"/>
            <a:ext cx="1512000" cy="237600"/>
          </a:xfrm>
        </p:spPr>
        <p:txBody>
          <a:bodyPr/>
          <a:lstStyle>
            <a:lvl1pPr>
              <a:defRPr>
                <a:latin typeface="+mn-lt"/>
                <a:ea typeface="Unit Offc Light" pitchFamily="34" charset="0"/>
                <a:cs typeface="Calibri" pitchFamily="34" charset="0"/>
              </a:defRPr>
            </a:lvl1pPr>
          </a:lstStyle>
          <a:p>
            <a:r>
              <a:rPr lang="de-DE" dirty="0" smtClean="0"/>
              <a:t>Folie </a:t>
            </a:r>
            <a:fld id="{926B1129-68A9-45EB-A8FC-F0EB4D55ADFA}" type="slidenum">
              <a:rPr lang="de-DE" smtClean="0"/>
              <a:pPr/>
              <a:t>‹Nr.›</a:t>
            </a:fld>
            <a:endParaRPr lang="de-DE" dirty="0"/>
          </a:p>
        </p:txBody>
      </p:sp>
      <p:sp>
        <p:nvSpPr>
          <p:cNvPr id="8" name="Inhaltsplatzhalter 7"/>
          <p:cNvSpPr>
            <a:spLocks noGrp="1"/>
          </p:cNvSpPr>
          <p:nvPr>
            <p:ph sz="quarter" idx="14"/>
          </p:nvPr>
        </p:nvSpPr>
        <p:spPr>
          <a:xfrm>
            <a:off x="190800" y="1735200"/>
            <a:ext cx="7772400" cy="3981600"/>
          </a:xfrm>
        </p:spPr>
        <p:txBody>
          <a:bodyPr/>
          <a:lstStyle>
            <a:lvl1pPr marL="285750" indent="-285750">
              <a:buFont typeface="Arial" pitchFamily="34" charset="0"/>
              <a:buChar char="•"/>
              <a:defRPr baseline="0">
                <a:solidFill>
                  <a:srgbClr val="3C3C3C"/>
                </a:solidFill>
                <a:latin typeface="+mn-lt"/>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1997397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el, Untertitel und Inhal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elplatzhalter 1"/>
          <p:cNvSpPr>
            <a:spLocks noGrp="1"/>
          </p:cNvSpPr>
          <p:nvPr>
            <p:ph type="title"/>
          </p:nvPr>
        </p:nvSpPr>
        <p:spPr>
          <a:xfrm>
            <a:off x="190800" y="507600"/>
            <a:ext cx="6958800" cy="432000"/>
          </a:xfrm>
          <a:prstGeom prst="rect">
            <a:avLst/>
          </a:prstGeom>
        </p:spPr>
        <p:txBody>
          <a:bodyPr vert="horz" lIns="91440" tIns="45720" rIns="91440" bIns="45720" rtlCol="0" anchor="ctr">
            <a:normAutofit/>
          </a:bodyPr>
          <a:lstStyle>
            <a:lvl1pPr>
              <a:defRPr>
                <a:latin typeface="+mj-lt"/>
              </a:defRPr>
            </a:lvl1pPr>
          </a:lstStyle>
          <a:p>
            <a:r>
              <a:rPr lang="de-DE" dirty="0" smtClean="0"/>
              <a:t>Titel durch Klicken hinzufügen</a:t>
            </a:r>
            <a:endParaRPr lang="de-DE" dirty="0"/>
          </a:p>
        </p:txBody>
      </p:sp>
      <p:sp>
        <p:nvSpPr>
          <p:cNvPr id="14" name="Datumsplatzhalter 3"/>
          <p:cNvSpPr>
            <a:spLocks noGrp="1"/>
          </p:cNvSpPr>
          <p:nvPr>
            <p:ph type="dt" sz="half" idx="10"/>
          </p:nvPr>
        </p:nvSpPr>
        <p:spPr>
          <a:xfrm>
            <a:off x="7416000" y="1268760"/>
            <a:ext cx="1512000" cy="237600"/>
          </a:xfrm>
        </p:spPr>
        <p:txBody>
          <a:bodyPr/>
          <a:lstStyle>
            <a:lvl1pPr>
              <a:defRPr>
                <a:latin typeface="+mn-lt"/>
                <a:ea typeface="Unit Offc Light" pitchFamily="34" charset="0"/>
                <a:cs typeface="Calibri" pitchFamily="34" charset="0"/>
              </a:defRPr>
            </a:lvl1pPr>
          </a:lstStyle>
          <a:p>
            <a:fld id="{8257FADB-0602-4EE9-9DC4-136AD4C65B6B}" type="datetime1">
              <a:rPr lang="de-DE" smtClean="0"/>
              <a:pPr/>
              <a:t>24.09.2015</a:t>
            </a:fld>
            <a:endParaRPr lang="de-DE" dirty="0"/>
          </a:p>
        </p:txBody>
      </p:sp>
      <p:sp>
        <p:nvSpPr>
          <p:cNvPr id="15" name="Fußzeilenplatzhalter 4"/>
          <p:cNvSpPr>
            <a:spLocks noGrp="1"/>
          </p:cNvSpPr>
          <p:nvPr>
            <p:ph type="ftr" sz="quarter" idx="11"/>
          </p:nvPr>
        </p:nvSpPr>
        <p:spPr>
          <a:xfrm>
            <a:off x="7416000" y="1090800"/>
            <a:ext cx="1512000" cy="237600"/>
          </a:xfrm>
        </p:spPr>
        <p:txBody>
          <a:bodyPr/>
          <a:lstStyle>
            <a:lvl1pPr>
              <a:defRPr>
                <a:latin typeface="+mn-lt"/>
                <a:ea typeface="Unit Offc Light" pitchFamily="34" charset="0"/>
                <a:cs typeface="Calibri" pitchFamily="34" charset="0"/>
              </a:defRPr>
            </a:lvl1pPr>
          </a:lstStyle>
          <a:p>
            <a:endParaRPr lang="de-DE" dirty="0"/>
          </a:p>
        </p:txBody>
      </p:sp>
      <p:sp>
        <p:nvSpPr>
          <p:cNvPr id="16" name="Foliennummernplatzhalter 5"/>
          <p:cNvSpPr>
            <a:spLocks noGrp="1"/>
          </p:cNvSpPr>
          <p:nvPr>
            <p:ph type="sldNum" sz="quarter" idx="12"/>
          </p:nvPr>
        </p:nvSpPr>
        <p:spPr>
          <a:xfrm>
            <a:off x="7416000" y="1412776"/>
            <a:ext cx="1512000" cy="237600"/>
          </a:xfrm>
        </p:spPr>
        <p:txBody>
          <a:bodyPr/>
          <a:lstStyle>
            <a:lvl1pPr>
              <a:defRPr>
                <a:latin typeface="+mn-lt"/>
                <a:ea typeface="Unit Offc Light" pitchFamily="34" charset="0"/>
                <a:cs typeface="Calibri" pitchFamily="34" charset="0"/>
              </a:defRPr>
            </a:lvl1pPr>
          </a:lstStyle>
          <a:p>
            <a:r>
              <a:rPr lang="de-DE" dirty="0" smtClean="0"/>
              <a:t>Folie </a:t>
            </a:r>
            <a:fld id="{926B1129-68A9-45EB-A8FC-F0EB4D55ADFA}" type="slidenum">
              <a:rPr lang="de-DE" smtClean="0"/>
              <a:pPr/>
              <a:t>‹Nr.›</a:t>
            </a:fld>
            <a:endParaRPr lang="de-DE" dirty="0"/>
          </a:p>
        </p:txBody>
      </p:sp>
      <p:sp>
        <p:nvSpPr>
          <p:cNvPr id="8" name="Inhaltsplatzhalter 7"/>
          <p:cNvSpPr>
            <a:spLocks noGrp="1"/>
          </p:cNvSpPr>
          <p:nvPr>
            <p:ph sz="quarter" idx="14"/>
          </p:nvPr>
        </p:nvSpPr>
        <p:spPr>
          <a:xfrm>
            <a:off x="190800" y="1735200"/>
            <a:ext cx="7772400" cy="3981600"/>
          </a:xfrm>
        </p:spPr>
        <p:txBody>
          <a:bodyPr/>
          <a:lstStyle>
            <a:lvl1pPr marL="285750" indent="-285750">
              <a:buFont typeface="Arial" pitchFamily="34" charset="0"/>
              <a:buChar char="•"/>
              <a:defRPr baseline="0">
                <a:solidFill>
                  <a:srgbClr val="3C3C3C"/>
                </a:solidFill>
                <a:latin typeface="+mn-lt"/>
              </a:defRPr>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1997397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90800" y="507600"/>
            <a:ext cx="6958800" cy="432000"/>
          </a:xfrm>
          <a:prstGeom prst="rect">
            <a:avLst/>
          </a:prstGeom>
        </p:spPr>
        <p:txBody>
          <a:bodyPr vert="horz" lIns="91440" tIns="45720" rIns="91440" bIns="45720" rtlCol="0" anchor="ctr">
            <a:normAutofit/>
          </a:bodyPr>
          <a:lstStyle/>
          <a:p>
            <a:r>
              <a:rPr lang="de-DE" dirty="0" smtClean="0"/>
              <a:t>Titel durch Klicken hinzufügen</a:t>
            </a:r>
            <a:endParaRPr lang="de-DE" dirty="0"/>
          </a:p>
        </p:txBody>
      </p:sp>
      <p:sp>
        <p:nvSpPr>
          <p:cNvPr id="3" name="Textplatzhalter 2"/>
          <p:cNvSpPr>
            <a:spLocks noGrp="1"/>
          </p:cNvSpPr>
          <p:nvPr>
            <p:ph type="body" idx="1"/>
          </p:nvPr>
        </p:nvSpPr>
        <p:spPr>
          <a:xfrm>
            <a:off x="190800" y="1191600"/>
            <a:ext cx="7772400" cy="4525963"/>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de-DE" dirty="0" smtClean="0">
                <a:solidFill>
                  <a:srgbClr val="3C3C3B"/>
                </a:solidFill>
                <a:latin typeface="Unit-Light"/>
                <a:cs typeface="Unit-Light"/>
              </a:rPr>
              <a:t>Text durch Klicken hinzufügen</a:t>
            </a:r>
          </a:p>
        </p:txBody>
      </p:sp>
      <p:sp>
        <p:nvSpPr>
          <p:cNvPr id="4" name="Datumsplatzhalter 3"/>
          <p:cNvSpPr>
            <a:spLocks noGrp="1"/>
          </p:cNvSpPr>
          <p:nvPr>
            <p:ph type="dt" sz="half" idx="2"/>
          </p:nvPr>
        </p:nvSpPr>
        <p:spPr>
          <a:xfrm>
            <a:off x="7416000" y="1267200"/>
            <a:ext cx="1512000" cy="237600"/>
          </a:xfrm>
          <a:prstGeom prst="rect">
            <a:avLst/>
          </a:prstGeom>
        </p:spPr>
        <p:txBody>
          <a:bodyPr vert="horz" lIns="91440" tIns="45720" rIns="91440" bIns="45720" rtlCol="0" anchor="ctr"/>
          <a:lstStyle>
            <a:lvl1pPr algn="r">
              <a:defRPr lang="de-DE" sz="1000" kern="1200" smtClean="0">
                <a:solidFill>
                  <a:schemeClr val="tx1">
                    <a:tint val="75000"/>
                  </a:schemeClr>
                </a:solidFill>
                <a:latin typeface="Unit-Light"/>
                <a:ea typeface="+mn-ea"/>
                <a:cs typeface="+mn-cs"/>
              </a:defRPr>
            </a:lvl1pPr>
          </a:lstStyle>
          <a:p>
            <a:fld id="{B8BD3DE2-38B1-4853-B31F-A8803CD6DF91}" type="datetime1">
              <a:rPr lang="de-DE" smtClean="0"/>
              <a:pPr/>
              <a:t>24.09.2015</a:t>
            </a:fld>
            <a:endParaRPr lang="de-DE" dirty="0"/>
          </a:p>
        </p:txBody>
      </p:sp>
      <p:sp>
        <p:nvSpPr>
          <p:cNvPr id="5" name="Fußzeilenplatzhalter 4"/>
          <p:cNvSpPr>
            <a:spLocks noGrp="1"/>
          </p:cNvSpPr>
          <p:nvPr>
            <p:ph type="ftr" sz="quarter" idx="3"/>
          </p:nvPr>
        </p:nvSpPr>
        <p:spPr>
          <a:xfrm>
            <a:off x="7416000" y="1090800"/>
            <a:ext cx="1512000" cy="237600"/>
          </a:xfrm>
          <a:prstGeom prst="rect">
            <a:avLst/>
          </a:prstGeom>
        </p:spPr>
        <p:txBody>
          <a:bodyPr vert="horz" lIns="91440" tIns="45720" rIns="91440" bIns="45720" rtlCol="0" anchor="ctr"/>
          <a:lstStyle>
            <a:lvl1pPr algn="r">
              <a:defRPr sz="1000">
                <a:solidFill>
                  <a:schemeClr val="tx1">
                    <a:tint val="75000"/>
                  </a:schemeClr>
                </a:solidFill>
                <a:latin typeface="Unit-Light"/>
              </a:defRPr>
            </a:lvl1pPr>
          </a:lstStyle>
          <a:p>
            <a:endParaRPr lang="de-DE" dirty="0"/>
          </a:p>
        </p:txBody>
      </p:sp>
      <p:sp>
        <p:nvSpPr>
          <p:cNvPr id="6" name="Foliennummernplatzhalter 5"/>
          <p:cNvSpPr>
            <a:spLocks noGrp="1"/>
          </p:cNvSpPr>
          <p:nvPr>
            <p:ph type="sldNum" sz="quarter" idx="4"/>
          </p:nvPr>
        </p:nvSpPr>
        <p:spPr>
          <a:xfrm>
            <a:off x="7416000" y="1411200"/>
            <a:ext cx="1512000" cy="237600"/>
          </a:xfrm>
          <a:prstGeom prst="rect">
            <a:avLst/>
          </a:prstGeom>
        </p:spPr>
        <p:txBody>
          <a:bodyPr vert="horz" lIns="91440" tIns="45720" rIns="91440" bIns="45720" rtlCol="0" anchor="ctr"/>
          <a:lstStyle>
            <a:lvl1pPr algn="r">
              <a:defRPr lang="de-DE" sz="1000" kern="1200" smtClean="0">
                <a:solidFill>
                  <a:schemeClr val="tx1">
                    <a:tint val="75000"/>
                  </a:schemeClr>
                </a:solidFill>
                <a:latin typeface="Unit-Light"/>
                <a:ea typeface="+mn-ea"/>
                <a:cs typeface="+mn-cs"/>
              </a:defRPr>
            </a:lvl1pPr>
          </a:lstStyle>
          <a:p>
            <a:r>
              <a:rPr lang="de-DE" dirty="0" smtClean="0"/>
              <a:t>Folie </a:t>
            </a:r>
            <a:fld id="{926B1129-68A9-45EB-A8FC-F0EB4D55ADFA}" type="slidenum">
              <a:rPr lang="de-DE" smtClean="0"/>
              <a:pPr/>
              <a:t>‹Nr.›</a:t>
            </a:fld>
            <a:endParaRPr lang="de-DE" dirty="0"/>
          </a:p>
        </p:txBody>
      </p:sp>
    </p:spTree>
    <p:extLst>
      <p:ext uri="{BB962C8B-B14F-4D97-AF65-F5344CB8AC3E}">
        <p14:creationId xmlns:p14="http://schemas.microsoft.com/office/powerpoint/2010/main" val="62852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timing>
    <p:tnLst>
      <p:par>
        <p:cTn id="1" dur="indefinite" restart="never" nodeType="tmRoot"/>
      </p:par>
    </p:tnLst>
  </p:timing>
  <p:hf hdr="0"/>
  <p:txStyles>
    <p:titleStyle>
      <a:lvl1pPr algn="l" defTabSz="914400" rtl="0" eaLnBrk="1" latinLnBrk="0" hangingPunct="1">
        <a:spcBef>
          <a:spcPct val="0"/>
        </a:spcBef>
        <a:buNone/>
        <a:defRPr sz="2200" kern="1200">
          <a:solidFill>
            <a:schemeClr val="bg1"/>
          </a:solidFill>
          <a:latin typeface="Unit Offc Light" pitchFamily="34" charset="0"/>
          <a:ea typeface="Unit Offc Light" pitchFamily="34" charset="0"/>
          <a:cs typeface="Unit Offc Light" pitchFamily="34" charset="0"/>
        </a:defRPr>
      </a:lvl1pPr>
    </p:titleStyle>
    <p:body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de-DE" sz="1800" kern="1200" dirty="0" smtClean="0">
          <a:solidFill>
            <a:srgbClr val="3C3C3C"/>
          </a:solidFill>
          <a:latin typeface="Unit Offc Light" pitchFamily="34" charset="0"/>
          <a:ea typeface="Unit Offc Light" pitchFamily="34" charset="0"/>
          <a:cs typeface="Unit Offc Light"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1.xml"/><Relationship Id="rId16"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transifex.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Nomenclature_of_Territorial_Units_for_Statistics" TargetMode="External"/><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6.gif"/></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SOAP" TargetMode="External"/><Relationship Id="rId2" Type="http://schemas.openxmlformats.org/officeDocument/2006/relationships/hyperlink" Target="http://www.w3.org/TR/soap/" TargetMode="External"/><Relationship Id="rId1" Type="http://schemas.openxmlformats.org/officeDocument/2006/relationships/slideLayout" Target="../slideLayouts/slideLayout3.xml"/><Relationship Id="rId5" Type="http://schemas.openxmlformats.org/officeDocument/2006/relationships/hyperlink" Target="http://www.codeproject.com/Articles/140189/PHP-NuSOAP-Tutorial" TargetMode="External"/><Relationship Id="rId4" Type="http://schemas.openxmlformats.org/officeDocument/2006/relationships/hyperlink" Target="http://sourceforge.net/projects/nusoa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mailto:meteoalarm@backbone.co.a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err="1" smtClean="0"/>
              <a:t>Meteoalarm</a:t>
            </a:r>
            <a:r>
              <a:rPr lang="en-US" dirty="0" smtClean="0"/>
              <a:t> CAP Topics</a:t>
            </a:r>
            <a:endParaRPr lang="de-DE" dirty="0"/>
          </a:p>
        </p:txBody>
      </p:sp>
      <p:sp>
        <p:nvSpPr>
          <p:cNvPr id="3" name="Untertitel 2"/>
          <p:cNvSpPr>
            <a:spLocks noGrp="1"/>
          </p:cNvSpPr>
          <p:nvPr>
            <p:ph type="subTitle" idx="1"/>
          </p:nvPr>
        </p:nvSpPr>
        <p:spPr/>
        <p:txBody>
          <a:bodyPr/>
          <a:lstStyle/>
          <a:p>
            <a:r>
              <a:rPr lang="de-DE" dirty="0" smtClean="0"/>
              <a:t>Import &amp; Export </a:t>
            </a:r>
            <a:r>
              <a:rPr lang="de-DE" dirty="0" err="1" smtClean="0"/>
              <a:t>with</a:t>
            </a:r>
            <a:r>
              <a:rPr lang="de-DE" dirty="0"/>
              <a:t> Common </a:t>
            </a:r>
            <a:r>
              <a:rPr lang="de-DE" dirty="0" err="1"/>
              <a:t>Alerting</a:t>
            </a:r>
            <a:r>
              <a:rPr lang="de-DE" dirty="0"/>
              <a:t> Protocol</a:t>
            </a:r>
          </a:p>
        </p:txBody>
      </p:sp>
    </p:spTree>
    <p:extLst>
      <p:ext uri="{BB962C8B-B14F-4D97-AF65-F5344CB8AC3E}">
        <p14:creationId xmlns:p14="http://schemas.microsoft.com/office/powerpoint/2010/main" val="2381029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Meteoalarm - ERCC</a:t>
            </a:r>
            <a:endParaRPr lang="de-DE" dirty="0"/>
          </a:p>
        </p:txBody>
      </p:sp>
      <p:sp>
        <p:nvSpPr>
          <p:cNvPr id="7" name="Textfeld 6"/>
          <p:cNvSpPr txBox="1"/>
          <p:nvPr/>
        </p:nvSpPr>
        <p:spPr>
          <a:xfrm>
            <a:off x="179512" y="1259468"/>
            <a:ext cx="1673792" cy="369332"/>
          </a:xfrm>
          <a:prstGeom prst="rect">
            <a:avLst/>
          </a:prstGeom>
          <a:noFill/>
        </p:spPr>
        <p:txBody>
          <a:bodyPr wrap="none" rtlCol="0">
            <a:spAutoFit/>
          </a:bodyPr>
          <a:lstStyle/>
          <a:p>
            <a:r>
              <a:rPr lang="de-DE" dirty="0" err="1" smtClean="0"/>
              <a:t>alerts</a:t>
            </a:r>
            <a:r>
              <a:rPr lang="de-DE" dirty="0" smtClean="0"/>
              <a:t> </a:t>
            </a:r>
            <a:r>
              <a:rPr lang="de-DE" dirty="0" err="1" smtClean="0"/>
              <a:t>for</a:t>
            </a:r>
            <a:r>
              <a:rPr lang="de-DE" dirty="0" smtClean="0"/>
              <a:t> 5 </a:t>
            </a:r>
            <a:r>
              <a:rPr lang="de-DE" dirty="0" err="1" smtClean="0"/>
              <a:t>days</a:t>
            </a:r>
            <a:endParaRPr lang="de-DE" dirty="0"/>
          </a:p>
        </p:txBody>
      </p:sp>
      <p:pic>
        <p:nvPicPr>
          <p:cNvPr id="4" name="Picture 2"/>
          <p:cNvPicPr>
            <a:picLocks noChangeAspect="1" noChangeArrowheads="1"/>
          </p:cNvPicPr>
          <p:nvPr/>
        </p:nvPicPr>
        <p:blipFill rotWithShape="1">
          <a:blip r:embed="rId3"/>
          <a:srcRect l="581" r="2290"/>
          <a:stretch/>
        </p:blipFill>
        <p:spPr bwMode="auto">
          <a:xfrm>
            <a:off x="-17638" y="2098363"/>
            <a:ext cx="7325942" cy="4759636"/>
          </a:xfrm>
          <a:prstGeom prst="rect">
            <a:avLst/>
          </a:prstGeom>
          <a:noFill/>
          <a:ln w="9525">
            <a:noFill/>
            <a:miter lim="800000"/>
            <a:headEnd/>
            <a:tailEnd/>
          </a:ln>
          <a:effectLst/>
        </p:spPr>
      </p:pic>
    </p:spTree>
    <p:extLst>
      <p:ext uri="{BB962C8B-B14F-4D97-AF65-F5344CB8AC3E}">
        <p14:creationId xmlns:p14="http://schemas.microsoft.com/office/powerpoint/2010/main" val="747627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Meteoalarm</a:t>
            </a:r>
            <a:endParaRPr lang="de-DE" dirty="0"/>
          </a:p>
        </p:txBody>
      </p:sp>
      <p:sp>
        <p:nvSpPr>
          <p:cNvPr id="7" name="Textfeld 6"/>
          <p:cNvSpPr txBox="1"/>
          <p:nvPr/>
        </p:nvSpPr>
        <p:spPr>
          <a:xfrm>
            <a:off x="179512" y="1259468"/>
            <a:ext cx="1469569" cy="369332"/>
          </a:xfrm>
          <a:prstGeom prst="rect">
            <a:avLst/>
          </a:prstGeom>
          <a:noFill/>
        </p:spPr>
        <p:txBody>
          <a:bodyPr wrap="none" rtlCol="0">
            <a:spAutoFit/>
          </a:bodyPr>
          <a:lstStyle/>
          <a:p>
            <a:r>
              <a:rPr lang="de-DE" dirty="0" smtClean="0"/>
              <a:t>National </a:t>
            </a:r>
            <a:r>
              <a:rPr lang="de-DE" dirty="0" err="1" smtClean="0"/>
              <a:t>level</a:t>
            </a:r>
            <a:endParaRPr lang="de-DE" dirty="0"/>
          </a:p>
        </p:txBody>
      </p:sp>
      <p:pic>
        <p:nvPicPr>
          <p:cNvPr id="4" name="Picture 3"/>
          <p:cNvPicPr>
            <a:picLocks noChangeAspect="1" noChangeArrowheads="1"/>
          </p:cNvPicPr>
          <p:nvPr/>
        </p:nvPicPr>
        <p:blipFill>
          <a:blip r:embed="rId3"/>
          <a:srcRect l="2782" t="13867" r="26940" b="4101"/>
          <a:stretch>
            <a:fillRect/>
          </a:stretch>
        </p:blipFill>
        <p:spPr bwMode="auto">
          <a:xfrm>
            <a:off x="0" y="2102112"/>
            <a:ext cx="7308304" cy="4796075"/>
          </a:xfrm>
          <a:prstGeom prst="rect">
            <a:avLst/>
          </a:prstGeom>
          <a:noFill/>
          <a:ln w="9525">
            <a:noFill/>
            <a:miter lim="800000"/>
            <a:headEnd/>
            <a:tailEnd/>
          </a:ln>
          <a:effectLst/>
        </p:spPr>
      </p:pic>
    </p:spTree>
    <p:extLst>
      <p:ext uri="{BB962C8B-B14F-4D97-AF65-F5344CB8AC3E}">
        <p14:creationId xmlns:p14="http://schemas.microsoft.com/office/powerpoint/2010/main" val="416772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Meteoalarm</a:t>
            </a:r>
            <a:endParaRPr lang="de-DE" dirty="0"/>
          </a:p>
        </p:txBody>
      </p:sp>
      <p:sp>
        <p:nvSpPr>
          <p:cNvPr id="7" name="Textfeld 6"/>
          <p:cNvSpPr txBox="1"/>
          <p:nvPr/>
        </p:nvSpPr>
        <p:spPr>
          <a:xfrm>
            <a:off x="179512" y="1259468"/>
            <a:ext cx="1791773" cy="369332"/>
          </a:xfrm>
          <a:prstGeom prst="rect">
            <a:avLst/>
          </a:prstGeom>
          <a:noFill/>
        </p:spPr>
        <p:txBody>
          <a:bodyPr wrap="none" rtlCol="0">
            <a:spAutoFit/>
          </a:bodyPr>
          <a:lstStyle/>
          <a:p>
            <a:r>
              <a:rPr lang="de-DE" dirty="0" smtClean="0"/>
              <a:t>Subnational </a:t>
            </a:r>
            <a:r>
              <a:rPr lang="de-DE" smtClean="0"/>
              <a:t>level</a:t>
            </a:r>
            <a:endParaRPr lang="de-DE"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9" r="1876"/>
          <a:stretch/>
        </p:blipFill>
        <p:spPr bwMode="auto">
          <a:xfrm>
            <a:off x="0" y="2056483"/>
            <a:ext cx="7668343" cy="4684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181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Meteoalarm: 33 Partners</a:t>
            </a:r>
            <a:endParaRPr lang="de-DE" dirty="0"/>
          </a:p>
        </p:txBody>
      </p:sp>
      <p:sp>
        <p:nvSpPr>
          <p:cNvPr id="7" name="Textfeld 6"/>
          <p:cNvSpPr txBox="1"/>
          <p:nvPr/>
        </p:nvSpPr>
        <p:spPr>
          <a:xfrm>
            <a:off x="163965" y="1259468"/>
            <a:ext cx="2019784" cy="369332"/>
          </a:xfrm>
          <a:prstGeom prst="rect">
            <a:avLst/>
          </a:prstGeom>
          <a:noFill/>
        </p:spPr>
        <p:txBody>
          <a:bodyPr wrap="none" rtlCol="0">
            <a:spAutoFit/>
          </a:bodyPr>
          <a:lstStyle/>
          <a:p>
            <a:r>
              <a:rPr lang="de-DE" dirty="0" err="1" smtClean="0"/>
              <a:t>How</a:t>
            </a:r>
            <a:r>
              <a:rPr lang="de-DE" dirty="0" smtClean="0"/>
              <a:t> to </a:t>
            </a:r>
            <a:r>
              <a:rPr lang="de-DE" dirty="0" err="1" smtClean="0"/>
              <a:t>harmonize</a:t>
            </a:r>
            <a:r>
              <a:rPr lang="de-DE" dirty="0" smtClean="0"/>
              <a:t>?</a:t>
            </a:r>
            <a:endParaRPr lang="de-DE" dirty="0"/>
          </a:p>
        </p:txBody>
      </p:sp>
      <p:graphicFrame>
        <p:nvGraphicFramePr>
          <p:cNvPr id="4" name="Group 3"/>
          <p:cNvGraphicFramePr>
            <a:graphicFrameLocks noGrp="1"/>
          </p:cNvGraphicFramePr>
          <p:nvPr>
            <p:ph idx="4294967295"/>
            <p:extLst>
              <p:ext uri="{D42A27DB-BD31-4B8C-83A1-F6EECF244321}">
                <p14:modId xmlns:p14="http://schemas.microsoft.com/office/powerpoint/2010/main" val="2235822567"/>
              </p:ext>
            </p:extLst>
          </p:nvPr>
        </p:nvGraphicFramePr>
        <p:xfrm>
          <a:off x="0" y="1988840"/>
          <a:ext cx="7668344" cy="4567113"/>
        </p:xfrm>
        <a:graphic>
          <a:graphicData uri="http://schemas.openxmlformats.org/drawingml/2006/table">
            <a:tbl>
              <a:tblPr/>
              <a:tblGrid>
                <a:gridCol w="720117"/>
                <a:gridCol w="947902"/>
                <a:gridCol w="1679845"/>
                <a:gridCol w="2016224"/>
                <a:gridCol w="1080120"/>
                <a:gridCol w="1224136"/>
              </a:tblGrid>
              <a:tr h="13069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err="1" smtClean="0">
                          <a:ln>
                            <a:noFill/>
                          </a:ln>
                          <a:solidFill>
                            <a:srgbClr val="000408"/>
                          </a:solidFill>
                          <a:effectLst/>
                          <a:latin typeface="Arial" charset="0"/>
                          <a:cs typeface="Times New Roman" pitchFamily="18" charset="0"/>
                        </a:rPr>
                        <a:t>Colour</a:t>
                      </a:r>
                      <a:endParaRPr kumimoji="0" lang="de-DE" sz="1300" b="1" i="0" u="none" strike="noStrike" cap="none" normalizeH="0" baseline="0" dirty="0" smtClean="0">
                        <a:ln>
                          <a:noFill/>
                        </a:ln>
                        <a:solidFill>
                          <a:srgbClr val="000408"/>
                        </a:solidFill>
                        <a:effectLst/>
                        <a:latin typeface="Arial" charset="0"/>
                      </a:endParaRPr>
                    </a:p>
                  </a:txBody>
                  <a:tcPr horzOverflow="overflow">
                    <a:lnL w="254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254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1" i="0" u="none" strike="noStrike" kern="1200" cap="none" normalizeH="0" baseline="0" dirty="0" err="1" smtClean="0">
                          <a:ln>
                            <a:noFill/>
                          </a:ln>
                          <a:solidFill>
                            <a:srgbClr val="000408"/>
                          </a:solidFill>
                          <a:effectLst/>
                          <a:latin typeface="Arial" charset="0"/>
                          <a:ea typeface="+mn-ea"/>
                          <a:cs typeface="Times New Roman" pitchFamily="18" charset="0"/>
                        </a:rPr>
                        <a:t>One</a:t>
                      </a:r>
                      <a:r>
                        <a:rPr kumimoji="0" lang="de-DE" sz="1300" b="1" i="0" u="none" strike="noStrike" kern="1200" cap="none" normalizeH="0" baseline="0" dirty="0" smtClean="0">
                          <a:ln>
                            <a:noFill/>
                          </a:ln>
                          <a:solidFill>
                            <a:srgbClr val="000408"/>
                          </a:solidFill>
                          <a:effectLst/>
                          <a:latin typeface="Arial" charset="0"/>
                          <a:ea typeface="+mn-ea"/>
                          <a:cs typeface="Times New Roman" pitchFamily="18" charset="0"/>
                        </a:rPr>
                        <a:t> </a:t>
                      </a:r>
                      <a:r>
                        <a:rPr kumimoji="0" lang="de-DE" sz="1300" b="1" i="0" u="none" strike="noStrike" kern="1200" cap="none" normalizeH="0" baseline="0" dirty="0" err="1" smtClean="0">
                          <a:ln>
                            <a:noFill/>
                          </a:ln>
                          <a:solidFill>
                            <a:srgbClr val="000408"/>
                          </a:solidFill>
                          <a:effectLst/>
                          <a:latin typeface="Arial" charset="0"/>
                          <a:ea typeface="+mn-ea"/>
                          <a:cs typeface="Times New Roman" pitchFamily="18" charset="0"/>
                        </a:rPr>
                        <a:t>word</a:t>
                      </a:r>
                      <a:endParaRPr kumimoji="0" lang="de-DE" sz="1300" b="1" i="0" u="none" strike="noStrike" kern="1200" cap="none" normalizeH="0" baseline="0" dirty="0" smtClean="0">
                        <a:ln>
                          <a:noFill/>
                        </a:ln>
                        <a:solidFill>
                          <a:srgbClr val="000408"/>
                        </a:solidFill>
                        <a:effectLst/>
                        <a:latin typeface="Arial" charset="0"/>
                        <a:ea typeface="+mn-ea"/>
                        <a:cs typeface="Times New Roman" pitchFamily="18"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254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1" i="0" u="none" strike="noStrike" kern="1200" cap="none" normalizeH="0" baseline="0" dirty="0" err="1" smtClean="0">
                          <a:ln>
                            <a:noFill/>
                          </a:ln>
                          <a:solidFill>
                            <a:srgbClr val="000408"/>
                          </a:solidFill>
                          <a:effectLst/>
                          <a:latin typeface="Arial" charset="0"/>
                          <a:ea typeface="+mn-ea"/>
                          <a:cs typeface="Times New Roman" pitchFamily="18" charset="0"/>
                        </a:rPr>
                        <a:t>What</a:t>
                      </a:r>
                      <a:r>
                        <a:rPr kumimoji="0" lang="de-DE" sz="1300" b="1" i="0" u="none" strike="noStrike" kern="1200" cap="none" normalizeH="0" baseline="0" dirty="0" smtClean="0">
                          <a:ln>
                            <a:noFill/>
                          </a:ln>
                          <a:solidFill>
                            <a:srgbClr val="000408"/>
                          </a:solidFill>
                          <a:effectLst/>
                          <a:latin typeface="Arial" charset="0"/>
                          <a:ea typeface="+mn-ea"/>
                          <a:cs typeface="Times New Roman" pitchFamily="18" charset="0"/>
                        </a:rPr>
                        <a:t> </a:t>
                      </a:r>
                      <a:r>
                        <a:rPr kumimoji="0" lang="de-DE" sz="1300" b="1" i="0" u="none" strike="noStrike" kern="1200" cap="none" normalizeH="0" baseline="0" dirty="0" err="1" smtClean="0">
                          <a:ln>
                            <a:noFill/>
                          </a:ln>
                          <a:solidFill>
                            <a:srgbClr val="000408"/>
                          </a:solidFill>
                          <a:effectLst/>
                          <a:latin typeface="Arial" charset="0"/>
                          <a:ea typeface="+mn-ea"/>
                          <a:cs typeface="Times New Roman" pitchFamily="18" charset="0"/>
                        </a:rPr>
                        <a:t>to</a:t>
                      </a:r>
                      <a:r>
                        <a:rPr kumimoji="0" lang="de-DE" sz="1300" b="1" i="0" u="none" strike="noStrike" kern="1200" cap="none" normalizeH="0" baseline="0" dirty="0" smtClean="0">
                          <a:ln>
                            <a:noFill/>
                          </a:ln>
                          <a:solidFill>
                            <a:srgbClr val="000408"/>
                          </a:solidFill>
                          <a:effectLst/>
                          <a:latin typeface="Arial" charset="0"/>
                          <a:ea typeface="+mn-ea"/>
                          <a:cs typeface="Times New Roman" pitchFamily="18" charset="0"/>
                        </a:rPr>
                        <a:t> do?</a:t>
                      </a: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254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1" i="0" u="none" strike="noStrike" kern="1200" cap="none" normalizeH="0" baseline="0" dirty="0" err="1" smtClean="0">
                          <a:ln>
                            <a:noFill/>
                          </a:ln>
                          <a:solidFill>
                            <a:srgbClr val="000408"/>
                          </a:solidFill>
                          <a:effectLst/>
                          <a:latin typeface="Arial" charset="0"/>
                          <a:ea typeface="+mn-ea"/>
                          <a:cs typeface="Times New Roman" pitchFamily="18" charset="0"/>
                        </a:rPr>
                        <a:t>Damage</a:t>
                      </a:r>
                      <a:r>
                        <a:rPr kumimoji="0" lang="de-DE" sz="1300" b="1" i="0" u="none" strike="noStrike" kern="1200" cap="none" normalizeH="0" baseline="0" dirty="0" smtClean="0">
                          <a:ln>
                            <a:noFill/>
                          </a:ln>
                          <a:solidFill>
                            <a:srgbClr val="000408"/>
                          </a:solidFill>
                          <a:effectLst/>
                          <a:latin typeface="Arial" charset="0"/>
                          <a:ea typeface="+mn-ea"/>
                          <a:cs typeface="Times New Roman" pitchFamily="18" charset="0"/>
                        </a:rPr>
                        <a:t> / Impact</a:t>
                      </a: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254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1" i="0" u="none" strike="noStrike" kern="1200" cap="none" normalizeH="0" baseline="0" dirty="0" smtClean="0">
                          <a:ln>
                            <a:noFill/>
                          </a:ln>
                          <a:solidFill>
                            <a:srgbClr val="000408"/>
                          </a:solidFill>
                          <a:effectLst/>
                          <a:latin typeface="Arial" charset="0"/>
                          <a:ea typeface="+mn-ea"/>
                          <a:cs typeface="Times New Roman" pitchFamily="18" charset="0"/>
                        </a:rPr>
                        <a:t>Used how often?</a:t>
                      </a:r>
                      <a:endParaRPr kumimoji="0" lang="de-DE" sz="1300" b="1" i="0" u="none" strike="noStrike" kern="1200" cap="none" normalizeH="0" baseline="0" dirty="0" smtClean="0">
                        <a:ln>
                          <a:noFill/>
                        </a:ln>
                        <a:solidFill>
                          <a:srgbClr val="000408"/>
                        </a:solidFill>
                        <a:effectLst/>
                        <a:latin typeface="Arial"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408"/>
                          </a:solidFill>
                          <a:effectLst/>
                          <a:latin typeface="Arial" charset="0"/>
                          <a:cs typeface="Times New Roman" pitchFamily="18" charset="0"/>
                        </a:rPr>
                        <a:t>(Area approx. </a:t>
                      </a:r>
                      <a:endParaRPr kumimoji="0" lang="de-DE" sz="1000" b="0" i="0" u="none" strike="noStrike" cap="none" normalizeH="0" baseline="0" dirty="0" smtClean="0">
                        <a:ln>
                          <a:noFill/>
                        </a:ln>
                        <a:solidFill>
                          <a:srgbClr val="000408"/>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smtClean="0">
                          <a:ln>
                            <a:noFill/>
                          </a:ln>
                          <a:solidFill>
                            <a:srgbClr val="000408"/>
                          </a:solidFill>
                          <a:effectLst/>
                          <a:latin typeface="Arial" charset="0"/>
                          <a:cs typeface="Times New Roman" pitchFamily="18" charset="0"/>
                        </a:rPr>
                        <a:t>300 000 km</a:t>
                      </a:r>
                      <a:r>
                        <a:rPr kumimoji="0" lang="de-DE" sz="1000" b="0" i="0" u="none" strike="noStrike" cap="none" normalizeH="0" baseline="30000" dirty="0" smtClean="0">
                          <a:ln>
                            <a:noFill/>
                          </a:ln>
                          <a:solidFill>
                            <a:srgbClr val="000408"/>
                          </a:solidFill>
                          <a:effectLst/>
                          <a:latin typeface="Arial" charset="0"/>
                          <a:cs typeface="Times New Roman" pitchFamily="18" charset="0"/>
                        </a:rPr>
                        <a:t>2</a:t>
                      </a:r>
                      <a:r>
                        <a:rPr kumimoji="0" lang="de-DE" sz="1000" b="0" i="0" u="none" strike="noStrike" cap="none" normalizeH="0" baseline="0" dirty="0" smtClean="0">
                          <a:ln>
                            <a:noFill/>
                          </a:ln>
                          <a:solidFill>
                            <a:srgbClr val="000408"/>
                          </a:solidFill>
                          <a:effectLst/>
                          <a:latin typeface="Arial" charset="0"/>
                          <a:cs typeface="Times New Roman" pitchFamily="18" charset="0"/>
                        </a:rPr>
                        <a:t>)</a:t>
                      </a:r>
                      <a:endParaRPr kumimoji="0" lang="de-DE" sz="10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254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1" i="0" u="none" strike="noStrike" kern="1200" cap="none" normalizeH="0" baseline="0" dirty="0" err="1" smtClean="0">
                          <a:ln>
                            <a:noFill/>
                          </a:ln>
                          <a:solidFill>
                            <a:srgbClr val="000408"/>
                          </a:solidFill>
                          <a:effectLst/>
                          <a:latin typeface="Arial" charset="0"/>
                          <a:ea typeface="+mn-ea"/>
                          <a:cs typeface="Times New Roman" pitchFamily="18" charset="0"/>
                        </a:rPr>
                        <a:t>Meteo</a:t>
                      </a:r>
                      <a:r>
                        <a:rPr kumimoji="0" lang="en-GB" sz="1300" b="1" i="0" u="none" strike="noStrike" kern="1200" cap="none" normalizeH="0" baseline="0" dirty="0" smtClean="0">
                          <a:ln>
                            <a:noFill/>
                          </a:ln>
                          <a:solidFill>
                            <a:srgbClr val="000408"/>
                          </a:solidFill>
                          <a:effectLst/>
                          <a:latin typeface="Arial" charset="0"/>
                          <a:ea typeface="+mn-ea"/>
                          <a:cs typeface="Times New Roman" pitchFamily="18" charset="0"/>
                        </a:rPr>
                        <a:t> </a:t>
                      </a:r>
                      <a:r>
                        <a:rPr kumimoji="0" lang="en-GB" sz="1300" b="1" i="0" u="none" strike="noStrike" kern="1200" cap="none" normalizeH="0" baseline="0" dirty="0" err="1" smtClean="0">
                          <a:ln>
                            <a:noFill/>
                          </a:ln>
                          <a:solidFill>
                            <a:srgbClr val="000408"/>
                          </a:solidFill>
                          <a:effectLst/>
                          <a:latin typeface="Arial" charset="0"/>
                          <a:ea typeface="+mn-ea"/>
                          <a:cs typeface="Times New Roman" pitchFamily="18" charset="0"/>
                        </a:rPr>
                        <a:t>Treshholds</a:t>
                      </a:r>
                      <a:endParaRPr kumimoji="0" lang="de-DE" sz="1300" b="1" i="0" u="none" strike="noStrike" kern="1200" cap="none" normalizeH="0" baseline="0" dirty="0" smtClean="0">
                        <a:ln>
                          <a:noFill/>
                        </a:ln>
                        <a:solidFill>
                          <a:srgbClr val="000408"/>
                        </a:solidFill>
                        <a:effectLst/>
                        <a:latin typeface="Arial"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408"/>
                          </a:solidFill>
                          <a:effectLst/>
                          <a:latin typeface="Arial" charset="0"/>
                          <a:cs typeface="Times New Roman" pitchFamily="18" charset="0"/>
                        </a:rPr>
                        <a:t>e.g. Rain</a:t>
                      </a:r>
                      <a:endParaRPr kumimoji="0" lang="de-DE" sz="1000" b="0" i="0" u="none" strike="noStrike" cap="none" normalizeH="0" baseline="0" dirty="0" smtClean="0">
                        <a:ln>
                          <a:noFill/>
                        </a:ln>
                        <a:solidFill>
                          <a:srgbClr val="000408"/>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408"/>
                          </a:solidFill>
                          <a:effectLst/>
                          <a:latin typeface="Arial" charset="0"/>
                          <a:cs typeface="Times New Roman" pitchFamily="18" charset="0"/>
                        </a:rPr>
                        <a:t>(area + impact related)</a:t>
                      </a:r>
                      <a:endParaRPr kumimoji="0" lang="en-GB" sz="10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25400" cap="flat" cmpd="sng" algn="ctr">
                      <a:solidFill>
                        <a:srgbClr val="C7E2FF"/>
                      </a:solidFill>
                      <a:prstDash val="solid"/>
                      <a:round/>
                      <a:headEnd type="none" w="med" len="med"/>
                      <a:tailEnd type="none" w="med" len="med"/>
                    </a:lnR>
                    <a:lnT w="254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noFill/>
                  </a:tcPr>
                </a:tc>
              </a:tr>
              <a:tr h="51961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0408"/>
                          </a:solidFill>
                          <a:effectLst/>
                          <a:latin typeface="Arial" charset="0"/>
                          <a:cs typeface="Times New Roman" pitchFamily="18" charset="0"/>
                        </a:rPr>
                        <a:t>Green</a:t>
                      </a:r>
                      <a:endParaRPr kumimoji="0" lang="de-DE" sz="1200" b="0" i="0" u="none" strike="noStrike" cap="none" normalizeH="0" baseline="0" dirty="0" smtClean="0">
                        <a:ln>
                          <a:noFill/>
                        </a:ln>
                        <a:solidFill>
                          <a:srgbClr val="000408"/>
                        </a:solidFill>
                        <a:effectLst/>
                        <a:latin typeface="Arial" charset="0"/>
                      </a:endParaRPr>
                    </a:p>
                  </a:txBody>
                  <a:tcPr horzOverflow="overflow">
                    <a:lnL w="254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err="1" smtClean="0">
                          <a:ln>
                            <a:noFill/>
                          </a:ln>
                          <a:solidFill>
                            <a:srgbClr val="000408"/>
                          </a:solidFill>
                          <a:effectLst/>
                          <a:latin typeface="Arial" charset="0"/>
                          <a:cs typeface="Times New Roman" pitchFamily="18" charset="0"/>
                        </a:rPr>
                        <a:t>Weather</a:t>
                      </a:r>
                      <a:r>
                        <a:rPr kumimoji="0" lang="de-DE" sz="1300" b="1" i="0" u="none" strike="noStrike" cap="none" normalizeH="0" baseline="0" dirty="0" smtClean="0">
                          <a:ln>
                            <a:noFill/>
                          </a:ln>
                          <a:solidFill>
                            <a:srgbClr val="000408"/>
                          </a:solidFill>
                          <a:effectLst/>
                          <a:latin typeface="Arial" charset="0"/>
                          <a:cs typeface="Times New Roman" pitchFamily="18" charset="0"/>
                        </a:rPr>
                        <a:t> </a:t>
                      </a:r>
                      <a:r>
                        <a:rPr kumimoji="0" lang="de-DE" sz="1300" b="1" i="0" u="none" strike="noStrike" cap="none" normalizeH="0" baseline="0" dirty="0" err="1" smtClean="0">
                          <a:ln>
                            <a:noFill/>
                          </a:ln>
                          <a:solidFill>
                            <a:srgbClr val="000408"/>
                          </a:solidFill>
                          <a:effectLst/>
                          <a:latin typeface="Arial" charset="0"/>
                          <a:cs typeface="Times New Roman" pitchFamily="18" charset="0"/>
                        </a:rPr>
                        <a:t>report</a:t>
                      </a:r>
                      <a:endParaRPr kumimoji="0" lang="de-DE" sz="1300" b="1"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err="1" smtClean="0">
                          <a:ln>
                            <a:noFill/>
                          </a:ln>
                          <a:solidFill>
                            <a:srgbClr val="000408"/>
                          </a:solidFill>
                          <a:effectLst/>
                          <a:latin typeface="Arial" charset="0"/>
                          <a:cs typeface="Times New Roman" pitchFamily="18" charset="0"/>
                        </a:rPr>
                        <a:t>usual</a:t>
                      </a:r>
                      <a:r>
                        <a:rPr kumimoji="0" lang="de-DE" sz="1300" b="0" i="0" u="none" strike="noStrike" cap="none" normalizeH="0" baseline="0" dirty="0" smtClean="0">
                          <a:ln>
                            <a:noFill/>
                          </a:ln>
                          <a:solidFill>
                            <a:srgbClr val="000408"/>
                          </a:solidFill>
                          <a:effectLst/>
                          <a:latin typeface="Arial" charset="0"/>
                          <a:cs typeface="Times New Roman" pitchFamily="18" charset="0"/>
                        </a:rPr>
                        <a:t> </a:t>
                      </a:r>
                      <a:r>
                        <a:rPr kumimoji="0" lang="de-DE" sz="1300" b="0" i="0" u="none" strike="noStrike" cap="none" normalizeH="0" baseline="0" dirty="0" err="1" smtClean="0">
                          <a:ln>
                            <a:noFill/>
                          </a:ln>
                          <a:solidFill>
                            <a:srgbClr val="000408"/>
                          </a:solidFill>
                          <a:effectLst/>
                          <a:latin typeface="Arial" charset="0"/>
                          <a:cs typeface="Times New Roman" pitchFamily="18" charset="0"/>
                        </a:rPr>
                        <a:t>phenomena</a:t>
                      </a:r>
                      <a:endParaRPr kumimoji="0" lang="de-DE" sz="13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408"/>
                          </a:solidFill>
                          <a:effectLst/>
                          <a:latin typeface="Arial" charset="0"/>
                          <a:cs typeface="Times New Roman" pitchFamily="18" charset="0"/>
                        </a:rPr>
                        <a:t>- - - </a:t>
                      </a:r>
                      <a:endParaRPr kumimoji="0" lang="de-DE" sz="24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err="1" smtClean="0">
                          <a:ln>
                            <a:noFill/>
                          </a:ln>
                          <a:solidFill>
                            <a:srgbClr val="000408"/>
                          </a:solidFill>
                          <a:effectLst/>
                          <a:latin typeface="Arial" charset="0"/>
                          <a:cs typeface="Times New Roman" pitchFamily="18" charset="0"/>
                        </a:rPr>
                        <a:t>usual</a:t>
                      </a:r>
                      <a:r>
                        <a:rPr kumimoji="0" lang="de-DE" sz="1300" b="0" i="0" u="none" strike="noStrike" cap="none" normalizeH="0" baseline="0" dirty="0" smtClean="0">
                          <a:ln>
                            <a:noFill/>
                          </a:ln>
                          <a:solidFill>
                            <a:srgbClr val="000408"/>
                          </a:solidFill>
                          <a:effectLst/>
                          <a:latin typeface="Arial" charset="0"/>
                          <a:cs typeface="Times New Roman" pitchFamily="18" charset="0"/>
                        </a:rPr>
                        <a:t> </a:t>
                      </a:r>
                      <a:r>
                        <a:rPr kumimoji="0" lang="de-DE" sz="1300" b="0" i="0" u="none" strike="noStrike" cap="none" normalizeH="0" baseline="0" dirty="0" err="1" smtClean="0">
                          <a:ln>
                            <a:noFill/>
                          </a:ln>
                          <a:solidFill>
                            <a:srgbClr val="000408"/>
                          </a:solidFill>
                          <a:effectLst/>
                          <a:latin typeface="Arial" charset="0"/>
                          <a:cs typeface="Times New Roman" pitchFamily="18" charset="0"/>
                        </a:rPr>
                        <a:t>phenomena</a:t>
                      </a:r>
                      <a:endParaRPr kumimoji="0" lang="de-DE" sz="1300" b="0" i="0" u="none" strike="noStrike" cap="none" normalizeH="0" baseline="0" dirty="0" smtClean="0">
                        <a:ln>
                          <a:noFill/>
                        </a:ln>
                        <a:solidFill>
                          <a:srgbClr val="000408"/>
                        </a:solidFill>
                        <a:effectLst/>
                        <a:latin typeface="Arial" charset="0"/>
                        <a:cs typeface="Times New Roman" pitchFamily="18"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AT" sz="1200" b="0" i="0" u="none" strike="noStrike" cap="none" normalizeH="0" baseline="0" dirty="0" err="1" smtClean="0">
                          <a:ln>
                            <a:noFill/>
                          </a:ln>
                          <a:solidFill>
                            <a:srgbClr val="000408"/>
                          </a:solidFill>
                          <a:effectLst/>
                          <a:latin typeface="Arial" charset="0"/>
                          <a:cs typeface="Times New Roman" pitchFamily="18" charset="0"/>
                        </a:rPr>
                        <a:t>Examples</a:t>
                      </a:r>
                      <a:r>
                        <a:rPr kumimoji="0" lang="de-AT" sz="1200" b="0" i="0" u="none" strike="noStrike" cap="none" normalizeH="0" baseline="0" dirty="0" smtClean="0">
                          <a:ln>
                            <a:noFill/>
                          </a:ln>
                          <a:solidFill>
                            <a:srgbClr val="000408"/>
                          </a:solidFill>
                          <a:effectLst/>
                          <a:latin typeface="Arial" charset="0"/>
                          <a:cs typeface="Times New Roman" pitchFamily="18" charset="0"/>
                        </a:rPr>
                        <a:t> </a:t>
                      </a:r>
                      <a:endParaRPr kumimoji="0" lang="de-AT" sz="24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254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33CC33"/>
                    </a:solidFill>
                  </a:tcPr>
                </a:tc>
              </a:tr>
              <a:tr h="65635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err="1" smtClean="0">
                          <a:ln>
                            <a:noFill/>
                          </a:ln>
                          <a:solidFill>
                            <a:srgbClr val="000408"/>
                          </a:solidFill>
                          <a:effectLst/>
                          <a:latin typeface="Arial" charset="0"/>
                          <a:cs typeface="Times New Roman" pitchFamily="18" charset="0"/>
                        </a:rPr>
                        <a:t>yellow</a:t>
                      </a:r>
                      <a:endParaRPr kumimoji="0" lang="de-DE" sz="1200" b="0" i="0" u="none" strike="noStrike" cap="none" normalizeH="0" baseline="0" dirty="0" smtClean="0">
                        <a:ln>
                          <a:noFill/>
                        </a:ln>
                        <a:solidFill>
                          <a:srgbClr val="000408"/>
                        </a:solidFill>
                        <a:effectLst/>
                        <a:latin typeface="Arial" charset="0"/>
                      </a:endParaRPr>
                    </a:p>
                  </a:txBody>
                  <a:tcPr horzOverflow="overflow">
                    <a:lnL w="254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err="1" smtClean="0">
                          <a:ln>
                            <a:noFill/>
                          </a:ln>
                          <a:solidFill>
                            <a:srgbClr val="000408"/>
                          </a:solidFill>
                          <a:effectLst/>
                          <a:latin typeface="Arial" charset="0"/>
                          <a:cs typeface="Times New Roman" pitchFamily="18" charset="0"/>
                        </a:rPr>
                        <a:t>Be</a:t>
                      </a:r>
                      <a:r>
                        <a:rPr kumimoji="0" lang="de-DE" sz="1300" b="1" i="0" u="none" strike="noStrike" cap="none" normalizeH="0" baseline="0" dirty="0" smtClean="0">
                          <a:ln>
                            <a:noFill/>
                          </a:ln>
                          <a:solidFill>
                            <a:srgbClr val="000408"/>
                          </a:solidFill>
                          <a:effectLst/>
                          <a:latin typeface="Arial" charset="0"/>
                          <a:cs typeface="Times New Roman" pitchFamily="18" charset="0"/>
                        </a:rPr>
                        <a:t> </a:t>
                      </a:r>
                      <a:r>
                        <a:rPr kumimoji="0" lang="de-DE" sz="1300" b="1" i="0" u="none" strike="noStrike" cap="none" normalizeH="0" baseline="0" dirty="0" err="1" smtClean="0">
                          <a:ln>
                            <a:noFill/>
                          </a:ln>
                          <a:solidFill>
                            <a:srgbClr val="000408"/>
                          </a:solidFill>
                          <a:effectLst/>
                          <a:latin typeface="Arial" charset="0"/>
                          <a:cs typeface="Times New Roman" pitchFamily="18" charset="0"/>
                        </a:rPr>
                        <a:t>aware</a:t>
                      </a:r>
                      <a:r>
                        <a:rPr kumimoji="0" lang="de-DE" sz="1300" b="1" i="0" u="none" strike="noStrike" cap="none" normalizeH="0" baseline="0" dirty="0" smtClean="0">
                          <a:ln>
                            <a:noFill/>
                          </a:ln>
                          <a:solidFill>
                            <a:srgbClr val="000408"/>
                          </a:solidFill>
                          <a:effectLst/>
                          <a:latin typeface="Arial" charset="0"/>
                          <a:cs typeface="Times New Roman" pitchFamily="18" charset="0"/>
                        </a:rPr>
                        <a:t>!</a:t>
                      </a:r>
                      <a:endParaRPr kumimoji="0" lang="de-DE" sz="1300" b="1"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err="1" smtClean="0">
                          <a:ln>
                            <a:noFill/>
                          </a:ln>
                          <a:solidFill>
                            <a:srgbClr val="000408"/>
                          </a:solidFill>
                          <a:effectLst/>
                          <a:latin typeface="Arial" charset="0"/>
                          <a:cs typeface="Times New Roman" pitchFamily="18" charset="0"/>
                        </a:rPr>
                        <a:t>caution</a:t>
                      </a:r>
                      <a:r>
                        <a:rPr kumimoji="0" lang="de-DE" sz="1300" b="0" i="0" u="none" strike="noStrike" cap="none" normalizeH="0" baseline="0" dirty="0" smtClean="0">
                          <a:ln>
                            <a:noFill/>
                          </a:ln>
                          <a:solidFill>
                            <a:srgbClr val="000408"/>
                          </a:solidFill>
                          <a:effectLst/>
                          <a:latin typeface="Arial" charset="0"/>
                          <a:cs typeface="Times New Roman" pitchFamily="18" charset="0"/>
                        </a:rPr>
                        <a:t> </a:t>
                      </a:r>
                      <a:r>
                        <a:rPr kumimoji="0" lang="de-DE" sz="1300" b="0" i="0" u="none" strike="noStrike" cap="none" normalizeH="0" baseline="0" dirty="0" err="1" smtClean="0">
                          <a:ln>
                            <a:noFill/>
                          </a:ln>
                          <a:solidFill>
                            <a:srgbClr val="000408"/>
                          </a:solidFill>
                          <a:effectLst/>
                          <a:latin typeface="Arial" charset="0"/>
                          <a:cs typeface="Times New Roman" pitchFamily="18" charset="0"/>
                        </a:rPr>
                        <a:t>with</a:t>
                      </a:r>
                      <a:r>
                        <a:rPr kumimoji="0" lang="de-DE" sz="1300" b="0" i="0" u="none" strike="noStrike" cap="none" normalizeH="0" baseline="0" dirty="0" smtClean="0">
                          <a:ln>
                            <a:noFill/>
                          </a:ln>
                          <a:solidFill>
                            <a:srgbClr val="000408"/>
                          </a:solidFill>
                          <a:effectLst/>
                          <a:latin typeface="Arial" charset="0"/>
                          <a:cs typeface="Times New Roman" pitchFamily="18" charset="0"/>
                        </a:rPr>
                        <a:t> </a:t>
                      </a:r>
                      <a:r>
                        <a:rPr kumimoji="0" lang="de-DE" sz="1300" b="0" i="0" u="none" strike="noStrike" cap="none" normalizeH="0" baseline="0" dirty="0" err="1" smtClean="0">
                          <a:ln>
                            <a:noFill/>
                          </a:ln>
                          <a:solidFill>
                            <a:srgbClr val="000408"/>
                          </a:solidFill>
                          <a:effectLst/>
                          <a:latin typeface="Arial" charset="0"/>
                          <a:cs typeface="Times New Roman" pitchFamily="18" charset="0"/>
                        </a:rPr>
                        <a:t>exposed</a:t>
                      </a:r>
                      <a:r>
                        <a:rPr kumimoji="0" lang="de-DE" sz="1300" b="0" i="0" u="none" strike="noStrike" cap="none" normalizeH="0" baseline="0" dirty="0" smtClean="0">
                          <a:ln>
                            <a:noFill/>
                          </a:ln>
                          <a:solidFill>
                            <a:srgbClr val="000408"/>
                          </a:solidFill>
                          <a:effectLst/>
                          <a:latin typeface="Arial" charset="0"/>
                          <a:cs typeface="Times New Roman" pitchFamily="18" charset="0"/>
                        </a:rPr>
                        <a:t> </a:t>
                      </a:r>
                      <a:r>
                        <a:rPr kumimoji="0" lang="de-DE" sz="1300" b="0" i="0" u="none" strike="noStrike" cap="none" normalizeH="0" baseline="0" dirty="0" err="1" smtClean="0">
                          <a:ln>
                            <a:noFill/>
                          </a:ln>
                          <a:solidFill>
                            <a:srgbClr val="000408"/>
                          </a:solidFill>
                          <a:effectLst/>
                          <a:latin typeface="Arial" charset="0"/>
                          <a:cs typeface="Times New Roman" pitchFamily="18" charset="0"/>
                        </a:rPr>
                        <a:t>activities</a:t>
                      </a:r>
                      <a:endParaRPr kumimoji="0" lang="de-DE" sz="13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err="1" smtClean="0">
                          <a:ln>
                            <a:noFill/>
                          </a:ln>
                          <a:solidFill>
                            <a:srgbClr val="000408"/>
                          </a:solidFill>
                          <a:effectLst/>
                          <a:latin typeface="Arial" charset="0"/>
                          <a:cs typeface="Times New Roman" pitchFamily="18" charset="0"/>
                        </a:rPr>
                        <a:t>exposed</a:t>
                      </a:r>
                      <a:r>
                        <a:rPr kumimoji="0" lang="de-DE" sz="1300" b="0" i="0" u="none" strike="noStrike" cap="none" normalizeH="0" baseline="0" dirty="0" smtClean="0">
                          <a:ln>
                            <a:noFill/>
                          </a:ln>
                          <a:solidFill>
                            <a:srgbClr val="000408"/>
                          </a:solidFill>
                          <a:effectLst/>
                          <a:latin typeface="Arial" charset="0"/>
                          <a:cs typeface="Times New Roman" pitchFamily="18" charset="0"/>
                        </a:rPr>
                        <a:t> </a:t>
                      </a:r>
                      <a:r>
                        <a:rPr kumimoji="0" lang="de-DE" sz="1300" b="0" i="0" u="none" strike="noStrike" cap="none" normalizeH="0" baseline="0" dirty="0" err="1" smtClean="0">
                          <a:ln>
                            <a:noFill/>
                          </a:ln>
                          <a:solidFill>
                            <a:srgbClr val="000408"/>
                          </a:solidFill>
                          <a:effectLst/>
                          <a:latin typeface="Arial" charset="0"/>
                          <a:cs typeface="Times New Roman" pitchFamily="18" charset="0"/>
                        </a:rPr>
                        <a:t>objects</a:t>
                      </a:r>
                      <a:endParaRPr kumimoji="0" lang="de-DE" sz="1300" b="0" i="0" u="none" strike="noStrike" cap="none" normalizeH="0" baseline="0" dirty="0" smtClean="0">
                        <a:ln>
                          <a:noFill/>
                        </a:ln>
                        <a:solidFill>
                          <a:srgbClr val="000408"/>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smtClean="0">
                          <a:ln>
                            <a:noFill/>
                          </a:ln>
                          <a:solidFill>
                            <a:srgbClr val="000408"/>
                          </a:solidFill>
                          <a:effectLst/>
                          <a:latin typeface="Arial" charset="0"/>
                          <a:cs typeface="Times New Roman" pitchFamily="18" charset="0"/>
                        </a:rPr>
                        <a:t>(</a:t>
                      </a:r>
                      <a:r>
                        <a:rPr kumimoji="0" lang="de-DE" sz="1300" b="0" i="0" u="none" strike="noStrike" cap="none" normalizeH="0" baseline="0" dirty="0" err="1" smtClean="0">
                          <a:ln>
                            <a:noFill/>
                          </a:ln>
                          <a:solidFill>
                            <a:srgbClr val="000408"/>
                          </a:solidFill>
                          <a:effectLst/>
                          <a:latin typeface="Arial" charset="0"/>
                          <a:cs typeface="Times New Roman" pitchFamily="18" charset="0"/>
                        </a:rPr>
                        <a:t>avoidable</a:t>
                      </a:r>
                      <a:r>
                        <a:rPr kumimoji="0" lang="de-DE" sz="1300" b="0" i="0" u="none" strike="noStrike" cap="none" normalizeH="0" baseline="0" dirty="0" smtClean="0">
                          <a:ln>
                            <a:noFill/>
                          </a:ln>
                          <a:solidFill>
                            <a:srgbClr val="000408"/>
                          </a:solidFill>
                          <a:effectLst/>
                          <a:latin typeface="Arial" charset="0"/>
                          <a:cs typeface="Times New Roman" pitchFamily="18" charset="0"/>
                        </a:rPr>
                        <a:t>)</a:t>
                      </a:r>
                      <a:endParaRPr kumimoji="0" lang="de-DE" sz="13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smtClean="0">
                          <a:ln>
                            <a:noFill/>
                          </a:ln>
                          <a:solidFill>
                            <a:srgbClr val="000408"/>
                          </a:solidFill>
                          <a:effectLst/>
                          <a:latin typeface="Arial" charset="0"/>
                          <a:cs typeface="Times New Roman" pitchFamily="18" charset="0"/>
                        </a:rPr>
                        <a:t>&gt; 30 per </a:t>
                      </a:r>
                      <a:r>
                        <a:rPr kumimoji="0" lang="de-DE" sz="1300" b="0" i="0" u="none" strike="noStrike" cap="none" normalizeH="0" baseline="0" dirty="0" err="1" smtClean="0">
                          <a:ln>
                            <a:noFill/>
                          </a:ln>
                          <a:solidFill>
                            <a:srgbClr val="000408"/>
                          </a:solidFill>
                          <a:effectLst/>
                          <a:latin typeface="Arial" charset="0"/>
                          <a:cs typeface="Times New Roman" pitchFamily="18" charset="0"/>
                        </a:rPr>
                        <a:t>year</a:t>
                      </a:r>
                      <a:endParaRPr kumimoji="0" lang="de-DE" sz="13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408"/>
                          </a:solidFill>
                          <a:effectLst/>
                          <a:latin typeface="Arial" charset="0"/>
                          <a:cs typeface="Times New Roman" pitchFamily="18" charset="0"/>
                        </a:rPr>
                        <a:t>&gt; 54 mm/12h</a:t>
                      </a:r>
                      <a:endParaRPr kumimoji="0" lang="de-DE" sz="24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254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FFFF00"/>
                    </a:solidFill>
                  </a:tcPr>
                </a:tc>
              </a:tr>
              <a:tr h="75946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0408"/>
                          </a:solidFill>
                          <a:effectLst/>
                          <a:latin typeface="Arial" charset="0"/>
                          <a:cs typeface="Times New Roman" pitchFamily="18" charset="0"/>
                        </a:rPr>
                        <a:t>orange</a:t>
                      </a:r>
                      <a:endParaRPr kumimoji="0" lang="de-DE" sz="1200" b="0" i="0" u="none" strike="noStrike" cap="none" normalizeH="0" baseline="0" dirty="0" smtClean="0">
                        <a:ln>
                          <a:noFill/>
                        </a:ln>
                        <a:solidFill>
                          <a:srgbClr val="000408"/>
                        </a:solidFill>
                        <a:effectLst/>
                        <a:latin typeface="Arial" charset="0"/>
                      </a:endParaRPr>
                    </a:p>
                  </a:txBody>
                  <a:tcPr horzOverflow="overflow">
                    <a:lnL w="254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err="1" smtClean="0">
                          <a:ln>
                            <a:noFill/>
                          </a:ln>
                          <a:solidFill>
                            <a:srgbClr val="000408"/>
                          </a:solidFill>
                          <a:effectLst/>
                          <a:latin typeface="Arial" charset="0"/>
                          <a:cs typeface="Times New Roman" pitchFamily="18" charset="0"/>
                        </a:rPr>
                        <a:t>Be</a:t>
                      </a:r>
                      <a:r>
                        <a:rPr kumimoji="0" lang="de-DE" sz="1300" b="1" i="0" u="none" strike="noStrike" cap="none" normalizeH="0" baseline="0" dirty="0" smtClean="0">
                          <a:ln>
                            <a:noFill/>
                          </a:ln>
                          <a:solidFill>
                            <a:srgbClr val="000408"/>
                          </a:solidFill>
                          <a:effectLst/>
                          <a:latin typeface="Arial" charset="0"/>
                          <a:cs typeface="Times New Roman" pitchFamily="18" charset="0"/>
                        </a:rPr>
                        <a:t> </a:t>
                      </a:r>
                      <a:r>
                        <a:rPr kumimoji="0" lang="de-DE" sz="1300" b="1" i="0" u="none" strike="noStrike" cap="none" normalizeH="0" baseline="0" dirty="0" err="1" smtClean="0">
                          <a:ln>
                            <a:noFill/>
                          </a:ln>
                          <a:solidFill>
                            <a:srgbClr val="000408"/>
                          </a:solidFill>
                          <a:effectLst/>
                          <a:latin typeface="Arial" charset="0"/>
                          <a:cs typeface="Times New Roman" pitchFamily="18" charset="0"/>
                        </a:rPr>
                        <a:t>prepared</a:t>
                      </a:r>
                      <a:r>
                        <a:rPr kumimoji="0" lang="de-DE" sz="1300" b="1" i="0" u="none" strike="noStrike" cap="none" normalizeH="0" baseline="0" dirty="0" smtClean="0">
                          <a:ln>
                            <a:noFill/>
                          </a:ln>
                          <a:solidFill>
                            <a:srgbClr val="000408"/>
                          </a:solidFill>
                          <a:effectLst/>
                          <a:latin typeface="Arial" charset="0"/>
                          <a:cs typeface="Times New Roman" pitchFamily="18" charset="0"/>
                        </a:rPr>
                        <a:t>!</a:t>
                      </a:r>
                      <a:endParaRPr kumimoji="0" lang="de-DE" sz="1300" b="0" i="0" u="none" strike="noStrike" cap="none" normalizeH="0" baseline="0" dirty="0" smtClean="0">
                        <a:ln>
                          <a:noFill/>
                        </a:ln>
                        <a:solidFill>
                          <a:srgbClr val="000408"/>
                        </a:solidFill>
                        <a:effectLst/>
                        <a:latin typeface="Arial" charset="0"/>
                        <a:cs typeface="Times New Roman" pitchFamily="18"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smtClean="0">
                          <a:ln>
                            <a:noFill/>
                          </a:ln>
                          <a:solidFill>
                            <a:srgbClr val="000408"/>
                          </a:solidFill>
                          <a:effectLst/>
                          <a:latin typeface="Arial" charset="0"/>
                          <a:cs typeface="Times New Roman" pitchFamily="18" charset="0"/>
                        </a:rPr>
                        <a:t>keep informed in detail, follow advice of authorities</a:t>
                      </a:r>
                      <a:endParaRPr kumimoji="0" lang="en-GB" sz="13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err="1" smtClean="0">
                          <a:ln>
                            <a:noFill/>
                          </a:ln>
                          <a:solidFill>
                            <a:srgbClr val="000408"/>
                          </a:solidFill>
                          <a:effectLst/>
                          <a:latin typeface="Arial" charset="0"/>
                          <a:cs typeface="Times New Roman" pitchFamily="18" charset="0"/>
                        </a:rPr>
                        <a:t>general</a:t>
                      </a:r>
                      <a:r>
                        <a:rPr kumimoji="0" lang="de-DE" sz="1300" b="0" i="0" u="none" strike="noStrike" cap="none" normalizeH="0" baseline="0" dirty="0" smtClean="0">
                          <a:ln>
                            <a:noFill/>
                          </a:ln>
                          <a:solidFill>
                            <a:srgbClr val="000408"/>
                          </a:solidFill>
                          <a:effectLst/>
                          <a:latin typeface="Arial" charset="0"/>
                          <a:cs typeface="Times New Roman" pitchFamily="18" charset="0"/>
                        </a:rPr>
                        <a:t> </a:t>
                      </a:r>
                      <a:r>
                        <a:rPr kumimoji="0" lang="de-DE" sz="1300" b="0" i="0" u="none" strike="noStrike" cap="none" normalizeH="0" baseline="0" dirty="0" err="1" smtClean="0">
                          <a:ln>
                            <a:noFill/>
                          </a:ln>
                          <a:solidFill>
                            <a:srgbClr val="000408"/>
                          </a:solidFill>
                          <a:effectLst/>
                          <a:latin typeface="Arial" charset="0"/>
                          <a:cs typeface="Times New Roman" pitchFamily="18" charset="0"/>
                        </a:rPr>
                        <a:t>damages</a:t>
                      </a:r>
                      <a:endParaRPr kumimoji="0" lang="de-DE" sz="1300" b="0" i="0" u="none" strike="noStrike" cap="none" normalizeH="0" baseline="0" dirty="0" smtClean="0">
                        <a:ln>
                          <a:noFill/>
                        </a:ln>
                        <a:solidFill>
                          <a:srgbClr val="000408"/>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smtClean="0">
                          <a:ln>
                            <a:noFill/>
                          </a:ln>
                          <a:solidFill>
                            <a:srgbClr val="000408"/>
                          </a:solidFill>
                          <a:effectLst/>
                          <a:latin typeface="Arial" charset="0"/>
                          <a:cs typeface="Times New Roman" pitchFamily="18" charset="0"/>
                        </a:rPr>
                        <a:t>(not </a:t>
                      </a:r>
                      <a:r>
                        <a:rPr kumimoji="0" lang="de-DE" sz="1300" b="0" i="0" u="none" strike="noStrike" cap="none" normalizeH="0" baseline="0" dirty="0" err="1" smtClean="0">
                          <a:ln>
                            <a:noFill/>
                          </a:ln>
                          <a:solidFill>
                            <a:srgbClr val="000408"/>
                          </a:solidFill>
                          <a:effectLst/>
                          <a:latin typeface="Arial" charset="0"/>
                          <a:cs typeface="Times New Roman" pitchFamily="18" charset="0"/>
                        </a:rPr>
                        <a:t>avoidable</a:t>
                      </a:r>
                      <a:r>
                        <a:rPr kumimoji="0" lang="de-DE" sz="1300" b="0" i="0" u="none" strike="noStrike" cap="none" normalizeH="0" baseline="0" dirty="0" smtClean="0">
                          <a:ln>
                            <a:noFill/>
                          </a:ln>
                          <a:solidFill>
                            <a:srgbClr val="000408"/>
                          </a:solidFill>
                          <a:effectLst/>
                          <a:latin typeface="Arial" charset="0"/>
                          <a:cs typeface="Times New Roman" pitchFamily="18" charset="0"/>
                        </a:rPr>
                        <a:t>)</a:t>
                      </a:r>
                      <a:endParaRPr kumimoji="0" lang="de-DE" sz="13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smtClean="0">
                          <a:ln>
                            <a:noFill/>
                          </a:ln>
                          <a:solidFill>
                            <a:srgbClr val="000408"/>
                          </a:solidFill>
                          <a:effectLst/>
                          <a:latin typeface="Arial" charset="0"/>
                          <a:cs typeface="Times New Roman" pitchFamily="18" charset="0"/>
                        </a:rPr>
                        <a:t>2 to 30 per </a:t>
                      </a:r>
                      <a:r>
                        <a:rPr kumimoji="0" lang="de-DE" sz="1300" b="0" i="0" u="none" strike="noStrike" cap="none" normalizeH="0" baseline="0" dirty="0" err="1" smtClean="0">
                          <a:ln>
                            <a:noFill/>
                          </a:ln>
                          <a:solidFill>
                            <a:srgbClr val="000408"/>
                          </a:solidFill>
                          <a:effectLst/>
                          <a:latin typeface="Arial" charset="0"/>
                          <a:cs typeface="Times New Roman" pitchFamily="18" charset="0"/>
                        </a:rPr>
                        <a:t>year</a:t>
                      </a:r>
                      <a:endParaRPr kumimoji="0" lang="de-DE" sz="13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408"/>
                          </a:solidFill>
                          <a:effectLst/>
                          <a:latin typeface="Arial" charset="0"/>
                          <a:cs typeface="Times New Roman" pitchFamily="18" charset="0"/>
                        </a:rPr>
                        <a:t>&gt; 80 mm/12h</a:t>
                      </a:r>
                      <a:endParaRPr kumimoji="0" lang="de-DE" sz="24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254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12700" cap="flat" cmpd="sng" algn="ctr">
                      <a:solidFill>
                        <a:srgbClr val="C7E2FF"/>
                      </a:solidFill>
                      <a:prstDash val="solid"/>
                      <a:round/>
                      <a:headEnd type="none" w="med" len="med"/>
                      <a:tailEnd type="none" w="med" len="med"/>
                    </a:lnB>
                    <a:lnTlToBr>
                      <a:noFill/>
                    </a:lnTlToBr>
                    <a:lnBlToTr>
                      <a:noFill/>
                    </a:lnBlToTr>
                    <a:solidFill>
                      <a:srgbClr val="FF9900"/>
                    </a:solidFill>
                  </a:tcPr>
                </a:tc>
              </a:tr>
              <a:tr h="168679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err="1" smtClean="0">
                          <a:ln>
                            <a:noFill/>
                          </a:ln>
                          <a:solidFill>
                            <a:srgbClr val="000408"/>
                          </a:solidFill>
                          <a:effectLst/>
                          <a:latin typeface="Arial" charset="0"/>
                          <a:cs typeface="Times New Roman" pitchFamily="18" charset="0"/>
                        </a:rPr>
                        <a:t>red</a:t>
                      </a:r>
                      <a:endParaRPr kumimoji="0" lang="de-DE" sz="1400" b="0" i="0" u="none" strike="noStrike" cap="none" normalizeH="0" baseline="0" dirty="0" smtClean="0">
                        <a:ln>
                          <a:noFill/>
                        </a:ln>
                        <a:solidFill>
                          <a:srgbClr val="000408"/>
                        </a:solidFill>
                        <a:effectLst/>
                        <a:latin typeface="Arial" charset="0"/>
                      </a:endParaRPr>
                    </a:p>
                  </a:txBody>
                  <a:tcPr horzOverflow="overflow">
                    <a:lnL w="254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25400" cap="flat" cmpd="sng" algn="ctr">
                      <a:solidFill>
                        <a:srgbClr val="C7E2FF"/>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rgbClr val="000408"/>
                          </a:solidFill>
                          <a:effectLst/>
                          <a:latin typeface="Arial" charset="0"/>
                          <a:cs typeface="Times New Roman" pitchFamily="18" charset="0"/>
                        </a:rPr>
                        <a:t>Take </a:t>
                      </a:r>
                      <a:r>
                        <a:rPr kumimoji="0" lang="de-DE" sz="1400" b="1" i="0" u="none" strike="noStrike" cap="none" normalizeH="0" baseline="0" dirty="0" err="1" smtClean="0">
                          <a:ln>
                            <a:noFill/>
                          </a:ln>
                          <a:solidFill>
                            <a:srgbClr val="000408"/>
                          </a:solidFill>
                          <a:effectLst/>
                          <a:latin typeface="Arial" charset="0"/>
                          <a:cs typeface="Times New Roman" pitchFamily="18" charset="0"/>
                        </a:rPr>
                        <a:t>action</a:t>
                      </a:r>
                      <a:r>
                        <a:rPr kumimoji="0" lang="de-DE" sz="1400" b="1" i="0" u="none" strike="noStrike" cap="none" normalizeH="0" baseline="0" dirty="0" smtClean="0">
                          <a:ln>
                            <a:noFill/>
                          </a:ln>
                          <a:solidFill>
                            <a:srgbClr val="000408"/>
                          </a:solidFill>
                          <a:effectLst/>
                          <a:latin typeface="Arial" charset="0"/>
                          <a:cs typeface="Times New Roman" pitchFamily="18" charset="0"/>
                        </a:rPr>
                        <a:t>!</a:t>
                      </a:r>
                      <a:endParaRPr kumimoji="0" lang="de-DE" sz="1400" b="0" i="0" u="none" strike="noStrike" cap="none" normalizeH="0" baseline="0" dirty="0" smtClean="0">
                        <a:ln>
                          <a:noFill/>
                        </a:ln>
                        <a:solidFill>
                          <a:srgbClr val="000408"/>
                        </a:solidFill>
                        <a:effectLst/>
                        <a:latin typeface="Arial" charset="0"/>
                        <a:cs typeface="Times New Roman" pitchFamily="18"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25400" cap="flat" cmpd="sng" algn="ctr">
                      <a:solidFill>
                        <a:srgbClr val="C7E2FF"/>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408"/>
                          </a:solidFill>
                          <a:effectLst/>
                          <a:latin typeface="Arial" charset="0"/>
                          <a:cs typeface="Times New Roman" pitchFamily="18" charset="0"/>
                        </a:rPr>
                        <a:t>follow order of authorities under </a:t>
                      </a:r>
                      <a:r>
                        <a:rPr kumimoji="0" lang="en-GB" sz="1400" b="1" i="0" u="none" strike="noStrike" cap="none" spc="-30" normalizeH="0" baseline="0" dirty="0" smtClean="0">
                          <a:ln>
                            <a:noFill/>
                          </a:ln>
                          <a:solidFill>
                            <a:srgbClr val="000408"/>
                          </a:solidFill>
                          <a:effectLst/>
                          <a:latin typeface="Arial" charset="0"/>
                          <a:cs typeface="Times New Roman" pitchFamily="18" charset="0"/>
                        </a:rPr>
                        <a:t>all circumstances!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spc="-30" normalizeH="0" baseline="0" dirty="0" smtClean="0">
                        <a:ln>
                          <a:noFill/>
                        </a:ln>
                        <a:solidFill>
                          <a:srgbClr val="000408"/>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408"/>
                          </a:solidFill>
                          <a:effectLst/>
                          <a:latin typeface="Arial" charset="0"/>
                          <a:cs typeface="Times New Roman" pitchFamily="18" charset="0"/>
                        </a:rPr>
                        <a:t>be prepared for extraordinary measures!</a:t>
                      </a:r>
                      <a:endParaRPr kumimoji="0" lang="en-GB" sz="14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25400" cap="flat" cmpd="sng" algn="ctr">
                      <a:solidFill>
                        <a:srgbClr val="C7E2FF"/>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smtClean="0">
                          <a:ln>
                            <a:noFill/>
                          </a:ln>
                          <a:solidFill>
                            <a:srgbClr val="000408"/>
                          </a:solidFill>
                          <a:effectLst/>
                          <a:latin typeface="Arial" charset="0"/>
                          <a:cs typeface="Times New Roman" pitchFamily="18" charset="0"/>
                        </a:rPr>
                        <a:t>extreme damage and / or casualties </a:t>
                      </a:r>
                      <a:endParaRPr kumimoji="0" lang="de-DE" sz="1300" b="0" i="0" u="none" strike="noStrike" cap="none" normalizeH="0" baseline="0" dirty="0" smtClean="0">
                        <a:ln>
                          <a:noFill/>
                        </a:ln>
                        <a:solidFill>
                          <a:srgbClr val="000408"/>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smtClean="0">
                          <a:ln>
                            <a:noFill/>
                          </a:ln>
                          <a:solidFill>
                            <a:srgbClr val="000408"/>
                          </a:solidFill>
                          <a:effectLst/>
                          <a:latin typeface="Arial" charset="0"/>
                          <a:cs typeface="Times New Roman" pitchFamily="18" charset="0"/>
                        </a:rPr>
                        <a:t>extreme damage (mostly) on large areas, threatening life and properties</a:t>
                      </a:r>
                      <a:endParaRPr kumimoji="0" lang="de-DE" sz="1300" b="0" i="0" u="none" strike="noStrike" cap="none" normalizeH="0" baseline="0" dirty="0" smtClean="0">
                        <a:ln>
                          <a:noFill/>
                        </a:ln>
                        <a:solidFill>
                          <a:srgbClr val="000408"/>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smtClean="0">
                          <a:ln>
                            <a:noFill/>
                          </a:ln>
                          <a:solidFill>
                            <a:srgbClr val="000408"/>
                          </a:solidFill>
                          <a:effectLst/>
                          <a:latin typeface="Arial" charset="0"/>
                          <a:cs typeface="Times New Roman" pitchFamily="18" charset="0"/>
                        </a:rPr>
                        <a:t>(not avoidable, even in otherwise safe places)</a:t>
                      </a:r>
                      <a:endParaRPr kumimoji="0" lang="en-GB" sz="13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25400" cap="flat" cmpd="sng" algn="ctr">
                      <a:solidFill>
                        <a:srgbClr val="C7E2FF"/>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kern="1200" cap="none" normalizeH="0" baseline="0" dirty="0" smtClean="0">
                          <a:ln>
                            <a:noFill/>
                          </a:ln>
                          <a:solidFill>
                            <a:srgbClr val="000408"/>
                          </a:solidFill>
                          <a:effectLst/>
                          <a:latin typeface="Arial" charset="0"/>
                          <a:ea typeface="+mn-ea"/>
                          <a:cs typeface="Times New Roman" pitchFamily="18" charset="0"/>
                        </a:rPr>
                        <a:t>less then 1/ year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300" b="0" i="0" u="none" strike="noStrike" kern="1200" cap="none" normalizeH="0" baseline="0" dirty="0" smtClean="0">
                        <a:ln>
                          <a:noFill/>
                        </a:ln>
                        <a:solidFill>
                          <a:srgbClr val="000408"/>
                        </a:solidFill>
                        <a:effectLst/>
                        <a:latin typeface="Arial"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kern="1200" cap="none" normalizeH="0" baseline="0" dirty="0" smtClean="0">
                          <a:ln>
                            <a:noFill/>
                          </a:ln>
                          <a:solidFill>
                            <a:srgbClr val="000408"/>
                          </a:solidFill>
                          <a:effectLst/>
                          <a:latin typeface="Arial" charset="0"/>
                          <a:ea typeface="+mn-ea"/>
                          <a:cs typeface="Times New Roman" pitchFamily="18" charset="0"/>
                        </a:rPr>
                        <a:t>+  large (5000km</a:t>
                      </a:r>
                      <a:r>
                        <a:rPr kumimoji="0" lang="en-GB" sz="1300" b="0" i="0" u="none" strike="noStrike" kern="1200" cap="none" normalizeH="0" baseline="30000" dirty="0" smtClean="0">
                          <a:ln>
                            <a:noFill/>
                          </a:ln>
                          <a:solidFill>
                            <a:srgbClr val="000408"/>
                          </a:solidFill>
                          <a:effectLst/>
                          <a:latin typeface="Arial" charset="0"/>
                          <a:ea typeface="+mn-ea"/>
                          <a:cs typeface="Times New Roman" pitchFamily="18" charset="0"/>
                        </a:rPr>
                        <a:t>2</a:t>
                      </a:r>
                      <a:r>
                        <a:rPr kumimoji="0" lang="en-GB" sz="1300" b="0" i="0" u="none" strike="noStrike" kern="1200" cap="none" normalizeH="0" baseline="0" dirty="0" smtClean="0">
                          <a:ln>
                            <a:noFill/>
                          </a:ln>
                          <a:solidFill>
                            <a:srgbClr val="000408"/>
                          </a:solidFill>
                          <a:effectLst/>
                          <a:latin typeface="Arial" charset="0"/>
                          <a:ea typeface="+mn-ea"/>
                          <a:cs typeface="Times New Roman" pitchFamily="18" charset="0"/>
                        </a:rPr>
                        <a:t>) scale phenomena</a:t>
                      </a:r>
                      <a:endParaRPr kumimoji="0" lang="de-DE" sz="1300" b="0" i="0" u="none" strike="noStrike" kern="1200" cap="none" normalizeH="0" baseline="0" dirty="0" smtClean="0">
                        <a:ln>
                          <a:noFill/>
                        </a:ln>
                        <a:solidFill>
                          <a:srgbClr val="000408"/>
                        </a:solidFill>
                        <a:effectLst/>
                        <a:latin typeface="Arial" charset="0"/>
                        <a:ea typeface="+mn-ea"/>
                        <a:cs typeface="Times New Roman" pitchFamily="18" charset="0"/>
                      </a:endParaRPr>
                    </a:p>
                  </a:txBody>
                  <a:tcPr horzOverflow="overflow">
                    <a:lnL w="12700" cap="flat" cmpd="sng" algn="ctr">
                      <a:solidFill>
                        <a:srgbClr val="C7E2FF"/>
                      </a:solidFill>
                      <a:prstDash val="solid"/>
                      <a:round/>
                      <a:headEnd type="none" w="med" len="med"/>
                      <a:tailEnd type="none" w="med" len="med"/>
                    </a:lnL>
                    <a:lnR w="127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25400" cap="flat" cmpd="sng" algn="ctr">
                      <a:solidFill>
                        <a:srgbClr val="C7E2FF"/>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rgbClr val="000408"/>
                          </a:solidFill>
                          <a:effectLst/>
                          <a:latin typeface="Arial" charset="0"/>
                          <a:cs typeface="Times New Roman" pitchFamily="18" charset="0"/>
                        </a:rPr>
                        <a:t>&gt; 140 mm/12h</a:t>
                      </a:r>
                      <a:endParaRPr kumimoji="0" lang="de-DE" sz="1000" b="0" i="0" u="none" strike="noStrike" cap="none" normalizeH="0" baseline="0" dirty="0" smtClean="0">
                        <a:ln>
                          <a:noFill/>
                        </a:ln>
                        <a:solidFill>
                          <a:srgbClr val="000408"/>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000408"/>
                          </a:solidFill>
                          <a:effectLst/>
                          <a:latin typeface="Arial" charset="0"/>
                          <a:cs typeface="Times New Roman" pitchFamily="18" charset="0"/>
                        </a:rPr>
                        <a:t>  </a:t>
                      </a:r>
                      <a:endParaRPr kumimoji="0" lang="de-DE" sz="2400" b="0" i="0" u="none" strike="noStrike" cap="none" normalizeH="0" baseline="0" dirty="0" smtClean="0">
                        <a:ln>
                          <a:noFill/>
                        </a:ln>
                        <a:solidFill>
                          <a:srgbClr val="000408"/>
                        </a:solidFill>
                        <a:effectLst/>
                        <a:latin typeface="Arial" charset="0"/>
                      </a:endParaRPr>
                    </a:p>
                  </a:txBody>
                  <a:tcPr horzOverflow="overflow">
                    <a:lnL w="12700" cap="flat" cmpd="sng" algn="ctr">
                      <a:solidFill>
                        <a:srgbClr val="C7E2FF"/>
                      </a:solidFill>
                      <a:prstDash val="solid"/>
                      <a:round/>
                      <a:headEnd type="none" w="med" len="med"/>
                      <a:tailEnd type="none" w="med" len="med"/>
                    </a:lnL>
                    <a:lnR w="25400" cap="flat" cmpd="sng" algn="ctr">
                      <a:solidFill>
                        <a:srgbClr val="C7E2FF"/>
                      </a:solidFill>
                      <a:prstDash val="solid"/>
                      <a:round/>
                      <a:headEnd type="none" w="med" len="med"/>
                      <a:tailEnd type="none" w="med" len="med"/>
                    </a:lnR>
                    <a:lnT w="12700" cap="flat" cmpd="sng" algn="ctr">
                      <a:solidFill>
                        <a:srgbClr val="C7E2FF"/>
                      </a:solidFill>
                      <a:prstDash val="solid"/>
                      <a:round/>
                      <a:headEnd type="none" w="med" len="med"/>
                      <a:tailEnd type="none" w="med" len="med"/>
                    </a:lnT>
                    <a:lnB w="25400" cap="flat" cmpd="sng" algn="ctr">
                      <a:solidFill>
                        <a:srgbClr val="C7E2FF"/>
                      </a:solidFill>
                      <a:prstDash val="solid"/>
                      <a:round/>
                      <a:headEnd type="none" w="med" len="med"/>
                      <a:tailEnd type="none" w="med" len="med"/>
                    </a:lnB>
                    <a:lnTlToBr>
                      <a:noFill/>
                    </a:lnTlToBr>
                    <a:lnBlToTr>
                      <a:noFill/>
                    </a:lnBlToTr>
                    <a:solidFill>
                      <a:srgbClr val="FF3300"/>
                    </a:solidFill>
                  </a:tcPr>
                </a:tc>
              </a:tr>
            </a:tbl>
          </a:graphicData>
        </a:graphic>
      </p:graphicFrame>
    </p:spTree>
    <p:extLst>
      <p:ext uri="{BB962C8B-B14F-4D97-AF65-F5344CB8AC3E}">
        <p14:creationId xmlns:p14="http://schemas.microsoft.com/office/powerpoint/2010/main" val="277739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Meteoalarm</a:t>
            </a:r>
            <a:endParaRPr lang="de-DE" dirty="0"/>
          </a:p>
        </p:txBody>
      </p:sp>
      <p:sp>
        <p:nvSpPr>
          <p:cNvPr id="7" name="Textfeld 6"/>
          <p:cNvSpPr txBox="1"/>
          <p:nvPr/>
        </p:nvSpPr>
        <p:spPr>
          <a:xfrm>
            <a:off x="179512" y="1259468"/>
            <a:ext cx="4789837" cy="369332"/>
          </a:xfrm>
          <a:prstGeom prst="rect">
            <a:avLst/>
          </a:prstGeom>
          <a:noFill/>
        </p:spPr>
        <p:txBody>
          <a:bodyPr wrap="none" rtlCol="0">
            <a:spAutoFit/>
          </a:bodyPr>
          <a:lstStyle/>
          <a:p>
            <a:r>
              <a:rPr lang="de-DE" dirty="0" smtClean="0"/>
              <a:t>e.g. 36h </a:t>
            </a:r>
            <a:r>
              <a:rPr lang="de-DE" dirty="0" err="1" smtClean="0"/>
              <a:t>ahead</a:t>
            </a:r>
            <a:r>
              <a:rPr lang="de-DE" dirty="0" smtClean="0"/>
              <a:t>: </a:t>
            </a:r>
            <a:r>
              <a:rPr lang="de-DE" dirty="0" err="1" smtClean="0"/>
              <a:t>how</a:t>
            </a:r>
            <a:r>
              <a:rPr lang="de-DE" dirty="0" smtClean="0"/>
              <a:t> </a:t>
            </a:r>
            <a:r>
              <a:rPr lang="de-DE" dirty="0" err="1" smtClean="0"/>
              <a:t>much</a:t>
            </a:r>
            <a:r>
              <a:rPr lang="de-DE" dirty="0" smtClean="0"/>
              <a:t> </a:t>
            </a:r>
            <a:r>
              <a:rPr lang="de-DE" dirty="0" err="1" smtClean="0"/>
              <a:t>certainty</a:t>
            </a:r>
            <a:r>
              <a:rPr lang="de-DE" dirty="0" smtClean="0"/>
              <a:t> do </a:t>
            </a:r>
            <a:r>
              <a:rPr lang="de-DE" dirty="0" err="1" smtClean="0"/>
              <a:t>we</a:t>
            </a:r>
            <a:r>
              <a:rPr lang="de-DE" dirty="0" smtClean="0"/>
              <a:t> </a:t>
            </a:r>
            <a:r>
              <a:rPr lang="de-DE" dirty="0" err="1" smtClean="0"/>
              <a:t>have</a:t>
            </a:r>
            <a:r>
              <a:rPr lang="de-DE" dirty="0" smtClean="0"/>
              <a:t>?</a:t>
            </a:r>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2250370"/>
            <a:ext cx="7560840" cy="4130958"/>
          </a:xfrm>
          <a:prstGeom prst="rect">
            <a:avLst/>
          </a:prstGeom>
        </p:spPr>
      </p:pic>
    </p:spTree>
    <p:extLst>
      <p:ext uri="{BB962C8B-B14F-4D97-AF65-F5344CB8AC3E}">
        <p14:creationId xmlns:p14="http://schemas.microsoft.com/office/powerpoint/2010/main" val="93122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hteck 114"/>
          <p:cNvSpPr/>
          <p:nvPr/>
        </p:nvSpPr>
        <p:spPr>
          <a:xfrm>
            <a:off x="7884368" y="5701258"/>
            <a:ext cx="1008112" cy="104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European </a:t>
            </a:r>
            <a:r>
              <a:rPr lang="de-DE" dirty="0" err="1" smtClean="0"/>
              <a:t>coordination</a:t>
            </a:r>
            <a:endParaRPr lang="de-DE" dirty="0"/>
          </a:p>
        </p:txBody>
      </p:sp>
      <p:sp>
        <p:nvSpPr>
          <p:cNvPr id="7" name="Textfeld 6"/>
          <p:cNvSpPr txBox="1"/>
          <p:nvPr/>
        </p:nvSpPr>
        <p:spPr>
          <a:xfrm>
            <a:off x="179512" y="1259468"/>
            <a:ext cx="290464" cy="369332"/>
          </a:xfrm>
          <a:prstGeom prst="rect">
            <a:avLst/>
          </a:prstGeom>
          <a:noFill/>
        </p:spPr>
        <p:txBody>
          <a:bodyPr wrap="none" rtlCol="0">
            <a:spAutoFit/>
          </a:bodyPr>
          <a:lstStyle/>
          <a:p>
            <a:r>
              <a:rPr lang="de-DE" dirty="0" smtClean="0"/>
              <a:t>  </a:t>
            </a:r>
            <a:endParaRPr lang="de-DE" dirty="0"/>
          </a:p>
        </p:txBody>
      </p:sp>
      <p:sp>
        <p:nvSpPr>
          <p:cNvPr id="9" name="Text Box 7"/>
          <p:cNvSpPr txBox="1">
            <a:spLocks noChangeArrowheads="1"/>
          </p:cNvSpPr>
          <p:nvPr/>
        </p:nvSpPr>
        <p:spPr bwMode="auto">
          <a:xfrm>
            <a:off x="6488012" y="1390634"/>
            <a:ext cx="1274763" cy="357188"/>
          </a:xfrm>
          <a:prstGeom prst="rect">
            <a:avLst/>
          </a:prstGeom>
          <a:noFill/>
          <a:ln w="9525" algn="ctr">
            <a:noFill/>
            <a:miter lim="800000"/>
            <a:headEnd/>
            <a:tailEnd/>
          </a:ln>
        </p:spPr>
        <p:txBody>
          <a:bodyPr wrap="none" anchor="ctr"/>
          <a:lstStyle/>
          <a:p>
            <a:pPr algn="ctr"/>
            <a:endParaRPr lang="de-DE" sz="1100" b="1">
              <a:solidFill>
                <a:srgbClr val="000000"/>
              </a:solidFill>
              <a:latin typeface="Arial" charset="0"/>
            </a:endParaRPr>
          </a:p>
        </p:txBody>
      </p:sp>
      <p:sp>
        <p:nvSpPr>
          <p:cNvPr id="10" name="AutoShape 13"/>
          <p:cNvSpPr>
            <a:spLocks noChangeArrowheads="1"/>
          </p:cNvSpPr>
          <p:nvPr/>
        </p:nvSpPr>
        <p:spPr bwMode="auto">
          <a:xfrm>
            <a:off x="717581" y="6369000"/>
            <a:ext cx="268287" cy="260350"/>
          </a:xfrm>
          <a:prstGeom prst="rightArrow">
            <a:avLst>
              <a:gd name="adj1" fmla="val 50000"/>
              <a:gd name="adj2" fmla="val 25018"/>
            </a:avLst>
          </a:prstGeom>
          <a:solidFill>
            <a:schemeClr val="accent1"/>
          </a:solidFill>
          <a:ln w="9525" algn="ctr">
            <a:solidFill>
              <a:schemeClr val="tx1"/>
            </a:solidFill>
            <a:miter lim="800000"/>
            <a:headEnd/>
            <a:tailEnd/>
          </a:ln>
        </p:spPr>
        <p:txBody>
          <a:bodyPr wrap="none" anchor="ctr"/>
          <a:lstStyle/>
          <a:p>
            <a:endParaRPr lang="de-DE" sz="1100"/>
          </a:p>
        </p:txBody>
      </p:sp>
      <p:sp>
        <p:nvSpPr>
          <p:cNvPr id="11" name="Rechteck 10"/>
          <p:cNvSpPr/>
          <p:nvPr/>
        </p:nvSpPr>
        <p:spPr bwMode="auto">
          <a:xfrm>
            <a:off x="107504" y="2060848"/>
            <a:ext cx="504056" cy="4608512"/>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vert270"/>
          <a:lstStyle/>
          <a:p>
            <a:pPr algn="ctr">
              <a:defRPr/>
            </a:pPr>
            <a:r>
              <a:rPr lang="de-DE" dirty="0">
                <a:solidFill>
                  <a:schemeClr val="bg1"/>
                </a:solidFill>
              </a:rPr>
              <a:t>EMI -  </a:t>
            </a:r>
            <a:r>
              <a:rPr lang="de-DE" dirty="0" err="1">
                <a:solidFill>
                  <a:schemeClr val="bg1"/>
                </a:solidFill>
              </a:rPr>
              <a:t>Europen</a:t>
            </a:r>
            <a:r>
              <a:rPr lang="de-DE" dirty="0">
                <a:solidFill>
                  <a:schemeClr val="bg1"/>
                </a:solidFill>
              </a:rPr>
              <a:t> </a:t>
            </a:r>
            <a:r>
              <a:rPr lang="de-DE" dirty="0" err="1">
                <a:solidFill>
                  <a:schemeClr val="bg1"/>
                </a:solidFill>
              </a:rPr>
              <a:t>Meteorological</a:t>
            </a:r>
            <a:r>
              <a:rPr lang="de-DE" dirty="0">
                <a:solidFill>
                  <a:schemeClr val="bg1"/>
                </a:solidFill>
              </a:rPr>
              <a:t> Infrastructure</a:t>
            </a:r>
          </a:p>
        </p:txBody>
      </p:sp>
      <p:sp>
        <p:nvSpPr>
          <p:cNvPr id="12" name="Rechteck 11"/>
          <p:cNvSpPr/>
          <p:nvPr/>
        </p:nvSpPr>
        <p:spPr bwMode="auto">
          <a:xfrm>
            <a:off x="1464696" y="6269310"/>
            <a:ext cx="864096" cy="4000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de-DE" sz="1400" b="1" dirty="0" err="1" smtClean="0">
                <a:solidFill>
                  <a:schemeClr val="bg1"/>
                </a:solidFill>
                <a:latin typeface="Calibri" panose="020F0502020204030204" pitchFamily="34" charset="0"/>
              </a:rPr>
              <a:t>NHMS´s</a:t>
            </a:r>
            <a:endParaRPr lang="de-DE" sz="1100" b="1" dirty="0">
              <a:solidFill>
                <a:schemeClr val="bg1"/>
              </a:solidFill>
              <a:latin typeface="Calibri" panose="020F0502020204030204" pitchFamily="34" charset="0"/>
            </a:endParaRPr>
          </a:p>
        </p:txBody>
      </p:sp>
      <p:sp>
        <p:nvSpPr>
          <p:cNvPr id="13" name="AutoShape 13"/>
          <p:cNvSpPr>
            <a:spLocks noChangeArrowheads="1"/>
          </p:cNvSpPr>
          <p:nvPr/>
        </p:nvSpPr>
        <p:spPr bwMode="auto">
          <a:xfrm>
            <a:off x="2472808" y="3601856"/>
            <a:ext cx="268288" cy="260350"/>
          </a:xfrm>
          <a:prstGeom prst="rightArrow">
            <a:avLst>
              <a:gd name="adj1" fmla="val 50000"/>
              <a:gd name="adj2" fmla="val 25018"/>
            </a:avLst>
          </a:prstGeom>
          <a:solidFill>
            <a:schemeClr val="accent1"/>
          </a:solidFill>
          <a:ln w="9525" algn="ctr">
            <a:solidFill>
              <a:schemeClr val="tx1"/>
            </a:solidFill>
            <a:miter lim="800000"/>
            <a:headEnd/>
            <a:tailEnd/>
          </a:ln>
        </p:spPr>
        <p:txBody>
          <a:bodyPr wrap="none" anchor="ctr"/>
          <a:lstStyle/>
          <a:p>
            <a:endParaRPr lang="de-DE" sz="1100"/>
          </a:p>
        </p:txBody>
      </p:sp>
      <p:sp>
        <p:nvSpPr>
          <p:cNvPr id="16" name="Text Box 7"/>
          <p:cNvSpPr txBox="1">
            <a:spLocks noChangeArrowheads="1"/>
          </p:cNvSpPr>
          <p:nvPr/>
        </p:nvSpPr>
        <p:spPr bwMode="auto">
          <a:xfrm>
            <a:off x="7199681" y="2385997"/>
            <a:ext cx="1273175" cy="357187"/>
          </a:xfrm>
          <a:prstGeom prst="rect">
            <a:avLst/>
          </a:prstGeom>
          <a:noFill/>
          <a:ln w="9525" algn="ctr">
            <a:noFill/>
            <a:miter lim="800000"/>
            <a:headEnd/>
            <a:tailEnd/>
          </a:ln>
        </p:spPr>
        <p:txBody>
          <a:bodyPr wrap="none" anchor="ctr"/>
          <a:lstStyle/>
          <a:p>
            <a:pPr algn="ctr"/>
            <a:endParaRPr lang="de-DE" sz="1100" b="1">
              <a:solidFill>
                <a:srgbClr val="000000"/>
              </a:solidFill>
              <a:latin typeface="Arial" charset="0"/>
            </a:endParaRPr>
          </a:p>
        </p:txBody>
      </p:sp>
      <p:sp>
        <p:nvSpPr>
          <p:cNvPr id="17" name="AutoShape 13"/>
          <p:cNvSpPr>
            <a:spLocks noChangeArrowheads="1"/>
          </p:cNvSpPr>
          <p:nvPr/>
        </p:nvSpPr>
        <p:spPr bwMode="auto">
          <a:xfrm>
            <a:off x="715993" y="3645024"/>
            <a:ext cx="268288" cy="260350"/>
          </a:xfrm>
          <a:prstGeom prst="rightArrow">
            <a:avLst>
              <a:gd name="adj1" fmla="val 50000"/>
              <a:gd name="adj2" fmla="val 25018"/>
            </a:avLst>
          </a:prstGeom>
          <a:solidFill>
            <a:schemeClr val="accent1"/>
          </a:solidFill>
          <a:ln w="9525" algn="ctr">
            <a:solidFill>
              <a:schemeClr val="tx1"/>
            </a:solidFill>
            <a:miter lim="800000"/>
            <a:headEnd/>
            <a:tailEnd/>
          </a:ln>
        </p:spPr>
        <p:txBody>
          <a:bodyPr wrap="none" anchor="ctr"/>
          <a:lstStyle/>
          <a:p>
            <a:endParaRPr lang="de-DE" sz="1100"/>
          </a:p>
        </p:txBody>
      </p:sp>
      <p:sp>
        <p:nvSpPr>
          <p:cNvPr id="31" name="Text Box 7"/>
          <p:cNvSpPr txBox="1">
            <a:spLocks noChangeArrowheads="1"/>
          </p:cNvSpPr>
          <p:nvPr/>
        </p:nvSpPr>
        <p:spPr bwMode="auto">
          <a:xfrm>
            <a:off x="7221906" y="4011597"/>
            <a:ext cx="1273175" cy="357187"/>
          </a:xfrm>
          <a:prstGeom prst="rect">
            <a:avLst/>
          </a:prstGeom>
          <a:noFill/>
          <a:ln w="9525" algn="ctr">
            <a:noFill/>
            <a:miter lim="800000"/>
            <a:headEnd/>
            <a:tailEnd/>
          </a:ln>
        </p:spPr>
        <p:txBody>
          <a:bodyPr wrap="none" anchor="ctr"/>
          <a:lstStyle/>
          <a:p>
            <a:pPr algn="ctr"/>
            <a:endParaRPr lang="de-DE" sz="1100" b="1">
              <a:solidFill>
                <a:srgbClr val="000000"/>
              </a:solidFill>
              <a:latin typeface="Arial" charset="0"/>
            </a:endParaRPr>
          </a:p>
        </p:txBody>
      </p:sp>
      <p:sp>
        <p:nvSpPr>
          <p:cNvPr id="32" name="AutoShape 13"/>
          <p:cNvSpPr>
            <a:spLocks noChangeArrowheads="1"/>
          </p:cNvSpPr>
          <p:nvPr/>
        </p:nvSpPr>
        <p:spPr bwMode="auto">
          <a:xfrm>
            <a:off x="738218" y="4464794"/>
            <a:ext cx="268288" cy="260350"/>
          </a:xfrm>
          <a:prstGeom prst="rightArrow">
            <a:avLst>
              <a:gd name="adj1" fmla="val 50000"/>
              <a:gd name="adj2" fmla="val 25018"/>
            </a:avLst>
          </a:prstGeom>
          <a:solidFill>
            <a:schemeClr val="accent1"/>
          </a:solidFill>
          <a:ln w="9525" algn="ctr">
            <a:solidFill>
              <a:schemeClr val="tx1"/>
            </a:solidFill>
            <a:miter lim="800000"/>
            <a:headEnd/>
            <a:tailEnd/>
          </a:ln>
        </p:spPr>
        <p:txBody>
          <a:bodyPr wrap="none" anchor="ctr"/>
          <a:lstStyle/>
          <a:p>
            <a:endParaRPr lang="de-DE" sz="1100"/>
          </a:p>
        </p:txBody>
      </p:sp>
      <p:pic>
        <p:nvPicPr>
          <p:cNvPr id="43" name="Picture 2"/>
          <p:cNvPicPr>
            <a:picLocks noChangeAspect="1" noChangeArrowheads="1"/>
          </p:cNvPicPr>
          <p:nvPr/>
        </p:nvPicPr>
        <p:blipFill>
          <a:blip r:embed="rId3"/>
          <a:srcRect l="591" t="739" r="591" b="65698"/>
          <a:stretch>
            <a:fillRect/>
          </a:stretch>
        </p:blipFill>
        <p:spPr bwMode="auto">
          <a:xfrm>
            <a:off x="3203849" y="2132896"/>
            <a:ext cx="1420151" cy="360000"/>
          </a:xfrm>
          <a:prstGeom prst="rect">
            <a:avLst/>
          </a:prstGeom>
          <a:noFill/>
          <a:ln w="9525">
            <a:noFill/>
            <a:miter lim="800000"/>
            <a:headEnd/>
            <a:tailEnd/>
          </a:ln>
        </p:spPr>
      </p:pic>
      <p:pic>
        <p:nvPicPr>
          <p:cNvPr id="53" name="Picture 2" descr="E:\Users\staudinger\Documents\ZAMG VIE\E M M A II\WP s\Communication\UNISDR, WMO, EUMETNET\eumetnet.jpg"/>
          <p:cNvPicPr>
            <a:picLocks noChangeAspect="1" noChangeArrowheads="1"/>
          </p:cNvPicPr>
          <p:nvPr/>
        </p:nvPicPr>
        <p:blipFill>
          <a:blip r:embed="rId4" cstate="print"/>
          <a:srcRect/>
          <a:stretch>
            <a:fillRect/>
          </a:stretch>
        </p:blipFill>
        <p:spPr bwMode="auto">
          <a:xfrm>
            <a:off x="1259632" y="2110626"/>
            <a:ext cx="1285184" cy="360336"/>
          </a:xfrm>
          <a:prstGeom prst="rect">
            <a:avLst/>
          </a:prstGeom>
          <a:noFill/>
          <a:ln w="22225">
            <a:solidFill>
              <a:schemeClr val="tx1"/>
            </a:solidFill>
          </a:ln>
        </p:spPr>
      </p:pic>
      <p:sp>
        <p:nvSpPr>
          <p:cNvPr id="54" name="Rectangle 4"/>
          <p:cNvSpPr>
            <a:spLocks noChangeArrowheads="1"/>
          </p:cNvSpPr>
          <p:nvPr/>
        </p:nvSpPr>
        <p:spPr bwMode="auto">
          <a:xfrm>
            <a:off x="6365376" y="2132856"/>
            <a:ext cx="1268413" cy="442912"/>
          </a:xfrm>
          <a:prstGeom prst="rect">
            <a:avLst/>
          </a:prstGeom>
          <a:solidFill>
            <a:srgbClr val="FFC000">
              <a:alpha val="79999"/>
            </a:srgbClr>
          </a:solidFill>
          <a:ln w="9525" algn="ctr">
            <a:solidFill>
              <a:schemeClr val="tx1"/>
            </a:solidFill>
            <a:miter lim="800000"/>
            <a:headEnd/>
            <a:tailEnd/>
          </a:ln>
        </p:spPr>
        <p:txBody>
          <a:bodyPr wrap="none" anchor="ctr"/>
          <a:lstStyle/>
          <a:p>
            <a:pPr algn="ctr"/>
            <a:r>
              <a:rPr lang="de-DE" b="1" dirty="0" smtClean="0">
                <a:solidFill>
                  <a:srgbClr val="000000"/>
                </a:solidFill>
                <a:latin typeface="Arial" charset="0"/>
              </a:rPr>
              <a:t>ERCC</a:t>
            </a:r>
            <a:endParaRPr lang="de-DE" b="1" dirty="0">
              <a:solidFill>
                <a:srgbClr val="000000"/>
              </a:solidFill>
              <a:latin typeface="Arial" charset="0"/>
            </a:endParaRPr>
          </a:p>
        </p:txBody>
      </p:sp>
      <p:sp>
        <p:nvSpPr>
          <p:cNvPr id="55" name="AutoShape 17"/>
          <p:cNvSpPr>
            <a:spLocks noChangeArrowheads="1"/>
          </p:cNvSpPr>
          <p:nvPr/>
        </p:nvSpPr>
        <p:spPr bwMode="auto">
          <a:xfrm>
            <a:off x="7365508" y="2412256"/>
            <a:ext cx="249237" cy="160337"/>
          </a:xfrm>
          <a:prstGeom prst="triangle">
            <a:avLst>
              <a:gd name="adj" fmla="val 50000"/>
            </a:avLst>
          </a:prstGeom>
          <a:solidFill>
            <a:srgbClr val="3366FF"/>
          </a:solidFill>
          <a:ln w="9525">
            <a:solidFill>
              <a:schemeClr val="tx1"/>
            </a:solidFill>
            <a:miter lim="800000"/>
            <a:headEnd/>
            <a:tailEnd/>
          </a:ln>
        </p:spPr>
        <p:txBody>
          <a:bodyPr wrap="none" anchor="ctr"/>
          <a:lstStyle/>
          <a:p>
            <a:endParaRPr lang="de-DE" sz="1100"/>
          </a:p>
        </p:txBody>
      </p:sp>
      <p:sp>
        <p:nvSpPr>
          <p:cNvPr id="58" name="AutoShape 13"/>
          <p:cNvSpPr>
            <a:spLocks noChangeArrowheads="1"/>
          </p:cNvSpPr>
          <p:nvPr/>
        </p:nvSpPr>
        <p:spPr bwMode="auto">
          <a:xfrm>
            <a:off x="755576" y="5368900"/>
            <a:ext cx="268288" cy="260350"/>
          </a:xfrm>
          <a:prstGeom prst="rightArrow">
            <a:avLst>
              <a:gd name="adj1" fmla="val 50000"/>
              <a:gd name="adj2" fmla="val 25018"/>
            </a:avLst>
          </a:prstGeom>
          <a:solidFill>
            <a:schemeClr val="accent1"/>
          </a:solidFill>
          <a:ln w="9525" algn="ctr">
            <a:solidFill>
              <a:schemeClr val="tx1"/>
            </a:solidFill>
            <a:miter lim="800000"/>
            <a:headEnd/>
            <a:tailEnd/>
          </a:ln>
        </p:spPr>
        <p:txBody>
          <a:bodyPr wrap="none" anchor="ctr"/>
          <a:lstStyle/>
          <a:p>
            <a:endParaRPr lang="de-DE" sz="1100"/>
          </a:p>
        </p:txBody>
      </p:sp>
      <p:sp>
        <p:nvSpPr>
          <p:cNvPr id="59" name="Rechteck 58"/>
          <p:cNvSpPr/>
          <p:nvPr/>
        </p:nvSpPr>
        <p:spPr bwMode="auto">
          <a:xfrm>
            <a:off x="1464696" y="3533006"/>
            <a:ext cx="864096" cy="4000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de-DE" sz="1400" b="1" dirty="0" err="1" smtClean="0">
                <a:solidFill>
                  <a:schemeClr val="bg1"/>
                </a:solidFill>
                <a:latin typeface="Calibri" panose="020F0502020204030204" pitchFamily="34" charset="0"/>
              </a:rPr>
              <a:t>NHMS´s</a:t>
            </a:r>
            <a:endParaRPr lang="de-DE" sz="1100" b="1" dirty="0">
              <a:solidFill>
                <a:schemeClr val="bg1"/>
              </a:solidFill>
              <a:latin typeface="Calibri" panose="020F0502020204030204" pitchFamily="34" charset="0"/>
            </a:endParaRPr>
          </a:p>
        </p:txBody>
      </p:sp>
      <p:sp>
        <p:nvSpPr>
          <p:cNvPr id="60" name="Rechteck 59"/>
          <p:cNvSpPr/>
          <p:nvPr/>
        </p:nvSpPr>
        <p:spPr bwMode="auto">
          <a:xfrm>
            <a:off x="1464696" y="4397102"/>
            <a:ext cx="864096" cy="4000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de-DE" sz="1400" b="1" dirty="0" err="1" smtClean="0">
                <a:solidFill>
                  <a:schemeClr val="bg1"/>
                </a:solidFill>
                <a:latin typeface="Calibri" panose="020F0502020204030204" pitchFamily="34" charset="0"/>
              </a:rPr>
              <a:t>NHMS´s</a:t>
            </a:r>
            <a:endParaRPr lang="de-DE" sz="1100" b="1" dirty="0">
              <a:solidFill>
                <a:schemeClr val="bg1"/>
              </a:solidFill>
              <a:latin typeface="Calibri" panose="020F0502020204030204" pitchFamily="34" charset="0"/>
            </a:endParaRPr>
          </a:p>
        </p:txBody>
      </p:sp>
      <p:sp>
        <p:nvSpPr>
          <p:cNvPr id="61" name="Rechteck 60"/>
          <p:cNvSpPr/>
          <p:nvPr/>
        </p:nvSpPr>
        <p:spPr bwMode="auto">
          <a:xfrm>
            <a:off x="1464696" y="5301208"/>
            <a:ext cx="864096" cy="4000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de-DE" sz="1400" b="1" dirty="0" err="1" smtClean="0">
                <a:solidFill>
                  <a:schemeClr val="bg1"/>
                </a:solidFill>
                <a:latin typeface="Calibri" panose="020F0502020204030204" pitchFamily="34" charset="0"/>
              </a:rPr>
              <a:t>NHMS´s</a:t>
            </a:r>
            <a:endParaRPr lang="de-DE" sz="1100" b="1" dirty="0">
              <a:solidFill>
                <a:schemeClr val="bg1"/>
              </a:solidFill>
              <a:latin typeface="Calibri" panose="020F0502020204030204" pitchFamily="34" charset="0"/>
            </a:endParaRPr>
          </a:p>
        </p:txBody>
      </p:sp>
      <p:sp>
        <p:nvSpPr>
          <p:cNvPr id="62" name="AutoShape 13"/>
          <p:cNvSpPr>
            <a:spLocks noChangeArrowheads="1"/>
          </p:cNvSpPr>
          <p:nvPr/>
        </p:nvSpPr>
        <p:spPr bwMode="auto">
          <a:xfrm>
            <a:off x="2472808" y="4465952"/>
            <a:ext cx="268288" cy="260350"/>
          </a:xfrm>
          <a:prstGeom prst="rightArrow">
            <a:avLst>
              <a:gd name="adj1" fmla="val 50000"/>
              <a:gd name="adj2" fmla="val 25018"/>
            </a:avLst>
          </a:prstGeom>
          <a:solidFill>
            <a:schemeClr val="accent1"/>
          </a:solidFill>
          <a:ln w="9525" algn="ctr">
            <a:solidFill>
              <a:schemeClr val="tx1"/>
            </a:solidFill>
            <a:miter lim="800000"/>
            <a:headEnd/>
            <a:tailEnd/>
          </a:ln>
        </p:spPr>
        <p:txBody>
          <a:bodyPr wrap="none" anchor="ctr"/>
          <a:lstStyle/>
          <a:p>
            <a:endParaRPr lang="de-DE" sz="1100"/>
          </a:p>
        </p:txBody>
      </p:sp>
      <p:sp>
        <p:nvSpPr>
          <p:cNvPr id="66" name="AutoShape 13"/>
          <p:cNvSpPr>
            <a:spLocks noChangeArrowheads="1"/>
          </p:cNvSpPr>
          <p:nvPr/>
        </p:nvSpPr>
        <p:spPr bwMode="auto">
          <a:xfrm>
            <a:off x="2472808" y="5373216"/>
            <a:ext cx="268288" cy="260350"/>
          </a:xfrm>
          <a:prstGeom prst="rightArrow">
            <a:avLst>
              <a:gd name="adj1" fmla="val 50000"/>
              <a:gd name="adj2" fmla="val 25018"/>
            </a:avLst>
          </a:prstGeom>
          <a:solidFill>
            <a:schemeClr val="accent1"/>
          </a:solidFill>
          <a:ln w="9525" algn="ctr">
            <a:solidFill>
              <a:schemeClr val="tx1"/>
            </a:solidFill>
            <a:miter lim="800000"/>
            <a:headEnd/>
            <a:tailEnd/>
          </a:ln>
        </p:spPr>
        <p:txBody>
          <a:bodyPr wrap="none" anchor="ctr"/>
          <a:lstStyle/>
          <a:p>
            <a:endParaRPr lang="de-DE" sz="1100"/>
          </a:p>
        </p:txBody>
      </p:sp>
      <p:sp>
        <p:nvSpPr>
          <p:cNvPr id="70" name="AutoShape 13"/>
          <p:cNvSpPr>
            <a:spLocks noChangeArrowheads="1"/>
          </p:cNvSpPr>
          <p:nvPr/>
        </p:nvSpPr>
        <p:spPr bwMode="auto">
          <a:xfrm>
            <a:off x="2472808" y="6338160"/>
            <a:ext cx="268288" cy="260350"/>
          </a:xfrm>
          <a:prstGeom prst="rightArrow">
            <a:avLst>
              <a:gd name="adj1" fmla="val 50000"/>
              <a:gd name="adj2" fmla="val 25018"/>
            </a:avLst>
          </a:prstGeom>
          <a:solidFill>
            <a:schemeClr val="accent1"/>
          </a:solidFill>
          <a:ln w="9525" algn="ctr">
            <a:solidFill>
              <a:schemeClr val="tx1"/>
            </a:solidFill>
            <a:miter lim="800000"/>
            <a:headEnd/>
            <a:tailEnd/>
          </a:ln>
        </p:spPr>
        <p:txBody>
          <a:bodyPr wrap="none" anchor="ctr"/>
          <a:lstStyle/>
          <a:p>
            <a:endParaRPr lang="de-DE" sz="1100"/>
          </a:p>
        </p:txBody>
      </p:sp>
      <p:sp>
        <p:nvSpPr>
          <p:cNvPr id="71" name="Rectangle 4"/>
          <p:cNvSpPr>
            <a:spLocks noChangeArrowheads="1"/>
          </p:cNvSpPr>
          <p:nvPr/>
        </p:nvSpPr>
        <p:spPr bwMode="auto">
          <a:xfrm>
            <a:off x="3336044" y="6093296"/>
            <a:ext cx="1230459" cy="334800"/>
          </a:xfrm>
          <a:prstGeom prst="rect">
            <a:avLst/>
          </a:prstGeom>
          <a:solidFill>
            <a:srgbClr val="FFC000">
              <a:alpha val="79999"/>
            </a:srgbClr>
          </a:solidFill>
          <a:ln w="9525" algn="ctr">
            <a:solidFill>
              <a:schemeClr val="tx1"/>
            </a:solidFill>
            <a:miter lim="800000"/>
            <a:headEnd/>
            <a:tailEnd/>
          </a:ln>
        </p:spPr>
        <p:txBody>
          <a:bodyPr wrap="none" anchor="ctr"/>
          <a:lstStyle/>
          <a:p>
            <a:r>
              <a:rPr lang="de-DE" sz="1000" b="1" dirty="0" err="1">
                <a:solidFill>
                  <a:srgbClr val="000000"/>
                </a:solidFill>
                <a:latin typeface="Arial" charset="0"/>
              </a:rPr>
              <a:t>Civil</a:t>
            </a:r>
            <a:r>
              <a:rPr lang="de-DE" sz="1000" b="1" dirty="0">
                <a:solidFill>
                  <a:srgbClr val="000000"/>
                </a:solidFill>
                <a:latin typeface="Arial" charset="0"/>
              </a:rPr>
              <a:t> </a:t>
            </a:r>
            <a:r>
              <a:rPr lang="de-DE" sz="1000" b="1" dirty="0" err="1">
                <a:solidFill>
                  <a:srgbClr val="000000"/>
                </a:solidFill>
                <a:latin typeface="Arial" charset="0"/>
              </a:rPr>
              <a:t>Protection</a:t>
            </a:r>
            <a:r>
              <a:rPr lang="de-DE" sz="1000" b="1" dirty="0">
                <a:solidFill>
                  <a:srgbClr val="000000"/>
                </a:solidFill>
                <a:latin typeface="Arial" charset="0"/>
              </a:rPr>
              <a:t> </a:t>
            </a:r>
          </a:p>
        </p:txBody>
      </p:sp>
      <p:sp>
        <p:nvSpPr>
          <p:cNvPr id="72" name="AutoShape 17"/>
          <p:cNvSpPr>
            <a:spLocks noChangeArrowheads="1"/>
          </p:cNvSpPr>
          <p:nvPr/>
        </p:nvSpPr>
        <p:spPr bwMode="auto">
          <a:xfrm>
            <a:off x="4322763" y="6268112"/>
            <a:ext cx="249237" cy="160337"/>
          </a:xfrm>
          <a:prstGeom prst="triangle">
            <a:avLst>
              <a:gd name="adj" fmla="val 50000"/>
            </a:avLst>
          </a:prstGeom>
          <a:solidFill>
            <a:srgbClr val="3366FF"/>
          </a:solidFill>
          <a:ln w="9525">
            <a:solidFill>
              <a:schemeClr val="tx1"/>
            </a:solidFill>
            <a:miter lim="800000"/>
            <a:headEnd/>
            <a:tailEnd/>
          </a:ln>
        </p:spPr>
        <p:txBody>
          <a:bodyPr wrap="none" anchor="ctr"/>
          <a:lstStyle/>
          <a:p>
            <a:endParaRPr lang="de-DE" sz="1100"/>
          </a:p>
        </p:txBody>
      </p:sp>
      <p:sp>
        <p:nvSpPr>
          <p:cNvPr id="73" name="Rectangle 6"/>
          <p:cNvSpPr>
            <a:spLocks noChangeArrowheads="1"/>
          </p:cNvSpPr>
          <p:nvPr/>
        </p:nvSpPr>
        <p:spPr bwMode="auto">
          <a:xfrm>
            <a:off x="3338066" y="6457289"/>
            <a:ext cx="1233934" cy="331200"/>
          </a:xfrm>
          <a:prstGeom prst="rect">
            <a:avLst/>
          </a:prstGeom>
          <a:solidFill>
            <a:srgbClr val="04AFFC">
              <a:alpha val="79999"/>
            </a:srgbClr>
          </a:solidFill>
          <a:ln w="9525" algn="ctr">
            <a:solidFill>
              <a:schemeClr val="tx1"/>
            </a:solidFill>
            <a:miter lim="800000"/>
            <a:headEnd/>
            <a:tailEnd/>
          </a:ln>
        </p:spPr>
        <p:txBody>
          <a:bodyPr wrap="none" anchor="ctr"/>
          <a:lstStyle/>
          <a:p>
            <a:pPr algn="ctr"/>
            <a:r>
              <a:rPr lang="de-DE" sz="1100" b="1" dirty="0" err="1" smtClean="0">
                <a:solidFill>
                  <a:srgbClr val="000000"/>
                </a:solidFill>
                <a:latin typeface="Arial" charset="0"/>
              </a:rPr>
              <a:t>public</a:t>
            </a:r>
            <a:endParaRPr lang="de-DE" sz="1100" b="1" dirty="0">
              <a:solidFill>
                <a:srgbClr val="000000"/>
              </a:solidFill>
              <a:latin typeface="Arial" charset="0"/>
            </a:endParaRPr>
          </a:p>
        </p:txBody>
      </p:sp>
      <p:sp>
        <p:nvSpPr>
          <p:cNvPr id="74" name="Rectangle 4"/>
          <p:cNvSpPr>
            <a:spLocks noChangeArrowheads="1"/>
          </p:cNvSpPr>
          <p:nvPr/>
        </p:nvSpPr>
        <p:spPr bwMode="auto">
          <a:xfrm>
            <a:off x="3316250" y="5132305"/>
            <a:ext cx="1230459" cy="334800"/>
          </a:xfrm>
          <a:prstGeom prst="rect">
            <a:avLst/>
          </a:prstGeom>
          <a:solidFill>
            <a:srgbClr val="FFC000">
              <a:alpha val="79999"/>
            </a:srgbClr>
          </a:solidFill>
          <a:ln w="9525" algn="ctr">
            <a:solidFill>
              <a:schemeClr val="tx1"/>
            </a:solidFill>
            <a:miter lim="800000"/>
            <a:headEnd/>
            <a:tailEnd/>
          </a:ln>
        </p:spPr>
        <p:txBody>
          <a:bodyPr wrap="none" anchor="ctr"/>
          <a:lstStyle/>
          <a:p>
            <a:r>
              <a:rPr lang="de-DE" sz="1000" b="1" dirty="0" err="1">
                <a:solidFill>
                  <a:srgbClr val="000000"/>
                </a:solidFill>
                <a:latin typeface="Arial" charset="0"/>
              </a:rPr>
              <a:t>Civil</a:t>
            </a:r>
            <a:r>
              <a:rPr lang="de-DE" sz="1000" b="1" dirty="0">
                <a:solidFill>
                  <a:srgbClr val="000000"/>
                </a:solidFill>
                <a:latin typeface="Arial" charset="0"/>
              </a:rPr>
              <a:t> </a:t>
            </a:r>
            <a:r>
              <a:rPr lang="de-DE" sz="1000" b="1" dirty="0" err="1">
                <a:solidFill>
                  <a:srgbClr val="000000"/>
                </a:solidFill>
                <a:latin typeface="Arial" charset="0"/>
              </a:rPr>
              <a:t>Protection</a:t>
            </a:r>
            <a:r>
              <a:rPr lang="de-DE" sz="1000" b="1" dirty="0">
                <a:solidFill>
                  <a:srgbClr val="000000"/>
                </a:solidFill>
                <a:latin typeface="Arial" charset="0"/>
              </a:rPr>
              <a:t> </a:t>
            </a:r>
          </a:p>
        </p:txBody>
      </p:sp>
      <p:sp>
        <p:nvSpPr>
          <p:cNvPr id="75" name="AutoShape 17"/>
          <p:cNvSpPr>
            <a:spLocks noChangeArrowheads="1"/>
          </p:cNvSpPr>
          <p:nvPr/>
        </p:nvSpPr>
        <p:spPr bwMode="auto">
          <a:xfrm>
            <a:off x="4302969" y="5307121"/>
            <a:ext cx="249237" cy="160337"/>
          </a:xfrm>
          <a:prstGeom prst="triangle">
            <a:avLst>
              <a:gd name="adj" fmla="val 50000"/>
            </a:avLst>
          </a:prstGeom>
          <a:solidFill>
            <a:srgbClr val="3366FF"/>
          </a:solidFill>
          <a:ln w="9525">
            <a:solidFill>
              <a:schemeClr val="tx1"/>
            </a:solidFill>
            <a:miter lim="800000"/>
            <a:headEnd/>
            <a:tailEnd/>
          </a:ln>
        </p:spPr>
        <p:txBody>
          <a:bodyPr wrap="none" anchor="ctr"/>
          <a:lstStyle/>
          <a:p>
            <a:endParaRPr lang="de-DE" sz="1100"/>
          </a:p>
        </p:txBody>
      </p:sp>
      <p:sp>
        <p:nvSpPr>
          <p:cNvPr id="76" name="Rectangle 6"/>
          <p:cNvSpPr>
            <a:spLocks noChangeArrowheads="1"/>
          </p:cNvSpPr>
          <p:nvPr/>
        </p:nvSpPr>
        <p:spPr bwMode="auto">
          <a:xfrm>
            <a:off x="3318272" y="5496298"/>
            <a:ext cx="1233934" cy="331200"/>
          </a:xfrm>
          <a:prstGeom prst="rect">
            <a:avLst/>
          </a:prstGeom>
          <a:solidFill>
            <a:srgbClr val="04AFFC">
              <a:alpha val="79999"/>
            </a:srgbClr>
          </a:solidFill>
          <a:ln w="9525" algn="ctr">
            <a:solidFill>
              <a:schemeClr val="tx1"/>
            </a:solidFill>
            <a:miter lim="800000"/>
            <a:headEnd/>
            <a:tailEnd/>
          </a:ln>
        </p:spPr>
        <p:txBody>
          <a:bodyPr wrap="none" anchor="ctr"/>
          <a:lstStyle/>
          <a:p>
            <a:pPr algn="ctr"/>
            <a:r>
              <a:rPr lang="de-DE" sz="1100" b="1" dirty="0" err="1" smtClean="0">
                <a:solidFill>
                  <a:srgbClr val="000000"/>
                </a:solidFill>
                <a:latin typeface="Arial" charset="0"/>
              </a:rPr>
              <a:t>public</a:t>
            </a:r>
            <a:endParaRPr lang="de-DE" sz="1100" b="1" dirty="0">
              <a:solidFill>
                <a:srgbClr val="000000"/>
              </a:solidFill>
              <a:latin typeface="Arial" charset="0"/>
            </a:endParaRPr>
          </a:p>
        </p:txBody>
      </p:sp>
      <p:sp>
        <p:nvSpPr>
          <p:cNvPr id="77" name="Rectangle 4"/>
          <p:cNvSpPr>
            <a:spLocks noChangeArrowheads="1"/>
          </p:cNvSpPr>
          <p:nvPr/>
        </p:nvSpPr>
        <p:spPr bwMode="auto">
          <a:xfrm>
            <a:off x="3316250" y="4268209"/>
            <a:ext cx="1230459" cy="334800"/>
          </a:xfrm>
          <a:prstGeom prst="rect">
            <a:avLst/>
          </a:prstGeom>
          <a:solidFill>
            <a:srgbClr val="FFC000">
              <a:alpha val="79999"/>
            </a:srgbClr>
          </a:solidFill>
          <a:ln w="9525" algn="ctr">
            <a:solidFill>
              <a:schemeClr val="tx1"/>
            </a:solidFill>
            <a:miter lim="800000"/>
            <a:headEnd/>
            <a:tailEnd/>
          </a:ln>
        </p:spPr>
        <p:txBody>
          <a:bodyPr wrap="none" anchor="ctr"/>
          <a:lstStyle/>
          <a:p>
            <a:r>
              <a:rPr lang="de-DE" sz="1000" b="1" dirty="0" err="1">
                <a:solidFill>
                  <a:srgbClr val="000000"/>
                </a:solidFill>
                <a:latin typeface="Arial" charset="0"/>
              </a:rPr>
              <a:t>Civil</a:t>
            </a:r>
            <a:r>
              <a:rPr lang="de-DE" sz="1000" b="1" dirty="0">
                <a:solidFill>
                  <a:srgbClr val="000000"/>
                </a:solidFill>
                <a:latin typeface="Arial" charset="0"/>
              </a:rPr>
              <a:t> </a:t>
            </a:r>
            <a:r>
              <a:rPr lang="de-DE" sz="1000" b="1" dirty="0" err="1">
                <a:solidFill>
                  <a:srgbClr val="000000"/>
                </a:solidFill>
                <a:latin typeface="Arial" charset="0"/>
              </a:rPr>
              <a:t>Protection</a:t>
            </a:r>
            <a:r>
              <a:rPr lang="de-DE" sz="1000" b="1" dirty="0">
                <a:solidFill>
                  <a:srgbClr val="000000"/>
                </a:solidFill>
                <a:latin typeface="Arial" charset="0"/>
              </a:rPr>
              <a:t> </a:t>
            </a:r>
          </a:p>
        </p:txBody>
      </p:sp>
      <p:sp>
        <p:nvSpPr>
          <p:cNvPr id="78" name="AutoShape 17"/>
          <p:cNvSpPr>
            <a:spLocks noChangeArrowheads="1"/>
          </p:cNvSpPr>
          <p:nvPr/>
        </p:nvSpPr>
        <p:spPr bwMode="auto">
          <a:xfrm>
            <a:off x="4302969" y="4443025"/>
            <a:ext cx="249237" cy="160337"/>
          </a:xfrm>
          <a:prstGeom prst="triangle">
            <a:avLst>
              <a:gd name="adj" fmla="val 50000"/>
            </a:avLst>
          </a:prstGeom>
          <a:solidFill>
            <a:srgbClr val="3366FF"/>
          </a:solidFill>
          <a:ln w="9525">
            <a:solidFill>
              <a:schemeClr val="tx1"/>
            </a:solidFill>
            <a:miter lim="800000"/>
            <a:headEnd/>
            <a:tailEnd/>
          </a:ln>
        </p:spPr>
        <p:txBody>
          <a:bodyPr wrap="none" anchor="ctr"/>
          <a:lstStyle/>
          <a:p>
            <a:endParaRPr lang="de-DE" sz="1100"/>
          </a:p>
        </p:txBody>
      </p:sp>
      <p:sp>
        <p:nvSpPr>
          <p:cNvPr id="79" name="Rectangle 6"/>
          <p:cNvSpPr>
            <a:spLocks noChangeArrowheads="1"/>
          </p:cNvSpPr>
          <p:nvPr/>
        </p:nvSpPr>
        <p:spPr bwMode="auto">
          <a:xfrm>
            <a:off x="3318272" y="4632202"/>
            <a:ext cx="1233934" cy="331200"/>
          </a:xfrm>
          <a:prstGeom prst="rect">
            <a:avLst/>
          </a:prstGeom>
          <a:solidFill>
            <a:srgbClr val="04AFFC">
              <a:alpha val="79999"/>
            </a:srgbClr>
          </a:solidFill>
          <a:ln w="9525" algn="ctr">
            <a:solidFill>
              <a:schemeClr val="tx1"/>
            </a:solidFill>
            <a:miter lim="800000"/>
            <a:headEnd/>
            <a:tailEnd/>
          </a:ln>
        </p:spPr>
        <p:txBody>
          <a:bodyPr wrap="none" anchor="ctr"/>
          <a:lstStyle/>
          <a:p>
            <a:pPr algn="ctr"/>
            <a:r>
              <a:rPr lang="de-DE" sz="1100" b="1" dirty="0" err="1" smtClean="0">
                <a:solidFill>
                  <a:srgbClr val="000000"/>
                </a:solidFill>
                <a:latin typeface="Arial" charset="0"/>
              </a:rPr>
              <a:t>public</a:t>
            </a:r>
            <a:endParaRPr lang="de-DE" sz="1100" b="1" dirty="0">
              <a:solidFill>
                <a:srgbClr val="000000"/>
              </a:solidFill>
              <a:latin typeface="Arial" charset="0"/>
            </a:endParaRPr>
          </a:p>
        </p:txBody>
      </p:sp>
      <p:sp>
        <p:nvSpPr>
          <p:cNvPr id="80" name="Rectangle 4"/>
          <p:cNvSpPr>
            <a:spLocks noChangeArrowheads="1"/>
          </p:cNvSpPr>
          <p:nvPr/>
        </p:nvSpPr>
        <p:spPr bwMode="auto">
          <a:xfrm>
            <a:off x="3316250" y="3356992"/>
            <a:ext cx="1230459" cy="334800"/>
          </a:xfrm>
          <a:prstGeom prst="rect">
            <a:avLst/>
          </a:prstGeom>
          <a:solidFill>
            <a:srgbClr val="FFC000">
              <a:alpha val="79999"/>
            </a:srgbClr>
          </a:solidFill>
          <a:ln w="9525" algn="ctr">
            <a:solidFill>
              <a:schemeClr val="tx1"/>
            </a:solidFill>
            <a:miter lim="800000"/>
            <a:headEnd/>
            <a:tailEnd/>
          </a:ln>
        </p:spPr>
        <p:txBody>
          <a:bodyPr wrap="none" anchor="ctr"/>
          <a:lstStyle/>
          <a:p>
            <a:r>
              <a:rPr lang="de-DE" sz="1000" b="1" dirty="0" err="1">
                <a:solidFill>
                  <a:srgbClr val="000000"/>
                </a:solidFill>
                <a:latin typeface="Arial" charset="0"/>
              </a:rPr>
              <a:t>Civil</a:t>
            </a:r>
            <a:r>
              <a:rPr lang="de-DE" sz="1000" b="1" dirty="0">
                <a:solidFill>
                  <a:srgbClr val="000000"/>
                </a:solidFill>
                <a:latin typeface="Arial" charset="0"/>
              </a:rPr>
              <a:t> </a:t>
            </a:r>
            <a:r>
              <a:rPr lang="de-DE" sz="1000" b="1" dirty="0" err="1">
                <a:solidFill>
                  <a:srgbClr val="000000"/>
                </a:solidFill>
                <a:latin typeface="Arial" charset="0"/>
              </a:rPr>
              <a:t>Protection</a:t>
            </a:r>
            <a:r>
              <a:rPr lang="de-DE" sz="1000" b="1" dirty="0">
                <a:solidFill>
                  <a:srgbClr val="000000"/>
                </a:solidFill>
                <a:latin typeface="Arial" charset="0"/>
              </a:rPr>
              <a:t> </a:t>
            </a:r>
          </a:p>
        </p:txBody>
      </p:sp>
      <p:sp>
        <p:nvSpPr>
          <p:cNvPr id="81" name="AutoShape 17"/>
          <p:cNvSpPr>
            <a:spLocks noChangeArrowheads="1"/>
          </p:cNvSpPr>
          <p:nvPr/>
        </p:nvSpPr>
        <p:spPr bwMode="auto">
          <a:xfrm>
            <a:off x="4302969" y="3531808"/>
            <a:ext cx="249237" cy="160337"/>
          </a:xfrm>
          <a:prstGeom prst="triangle">
            <a:avLst>
              <a:gd name="adj" fmla="val 50000"/>
            </a:avLst>
          </a:prstGeom>
          <a:solidFill>
            <a:srgbClr val="3366FF"/>
          </a:solidFill>
          <a:ln w="9525">
            <a:solidFill>
              <a:schemeClr val="tx1"/>
            </a:solidFill>
            <a:miter lim="800000"/>
            <a:headEnd/>
            <a:tailEnd/>
          </a:ln>
        </p:spPr>
        <p:txBody>
          <a:bodyPr wrap="none" anchor="ctr"/>
          <a:lstStyle/>
          <a:p>
            <a:endParaRPr lang="de-DE" sz="1100"/>
          </a:p>
        </p:txBody>
      </p:sp>
      <p:sp>
        <p:nvSpPr>
          <p:cNvPr id="82" name="Rectangle 6"/>
          <p:cNvSpPr>
            <a:spLocks noChangeArrowheads="1"/>
          </p:cNvSpPr>
          <p:nvPr/>
        </p:nvSpPr>
        <p:spPr bwMode="auto">
          <a:xfrm>
            <a:off x="3318272" y="3720985"/>
            <a:ext cx="1233934" cy="331200"/>
          </a:xfrm>
          <a:prstGeom prst="rect">
            <a:avLst/>
          </a:prstGeom>
          <a:solidFill>
            <a:srgbClr val="04AFFC">
              <a:alpha val="79999"/>
            </a:srgbClr>
          </a:solidFill>
          <a:ln w="9525" algn="ctr">
            <a:solidFill>
              <a:schemeClr val="tx1"/>
            </a:solidFill>
            <a:miter lim="800000"/>
            <a:headEnd/>
            <a:tailEnd/>
          </a:ln>
        </p:spPr>
        <p:txBody>
          <a:bodyPr wrap="none" anchor="ctr"/>
          <a:lstStyle/>
          <a:p>
            <a:pPr algn="ctr"/>
            <a:r>
              <a:rPr lang="de-DE" sz="1100" b="1" dirty="0" err="1" smtClean="0">
                <a:solidFill>
                  <a:srgbClr val="000000"/>
                </a:solidFill>
                <a:latin typeface="Arial" charset="0"/>
              </a:rPr>
              <a:t>public</a:t>
            </a:r>
            <a:endParaRPr lang="de-DE" sz="1100" b="1" dirty="0">
              <a:solidFill>
                <a:srgbClr val="000000"/>
              </a:solidFill>
              <a:latin typeface="Arial" charset="0"/>
            </a:endParaRPr>
          </a:p>
        </p:txBody>
      </p:sp>
      <p:sp>
        <p:nvSpPr>
          <p:cNvPr id="86" name="Rechteck 85"/>
          <p:cNvSpPr/>
          <p:nvPr/>
        </p:nvSpPr>
        <p:spPr bwMode="auto">
          <a:xfrm rot="10800000">
            <a:off x="8165576" y="2132856"/>
            <a:ext cx="504056" cy="4536504"/>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vert270"/>
          <a:lstStyle/>
          <a:p>
            <a:pPr algn="ctr">
              <a:defRPr/>
            </a:pPr>
            <a:r>
              <a:rPr lang="de-DE" dirty="0" smtClean="0">
                <a:solidFill>
                  <a:schemeClr val="bg1"/>
                </a:solidFill>
              </a:rPr>
              <a:t>EC</a:t>
            </a:r>
            <a:endParaRPr lang="de-DE" dirty="0">
              <a:solidFill>
                <a:schemeClr val="bg1"/>
              </a:solidFill>
            </a:endParaRPr>
          </a:p>
        </p:txBody>
      </p:sp>
      <p:sp>
        <p:nvSpPr>
          <p:cNvPr id="87" name="Rectangle 4"/>
          <p:cNvSpPr>
            <a:spLocks noChangeArrowheads="1"/>
          </p:cNvSpPr>
          <p:nvPr/>
        </p:nvSpPr>
        <p:spPr bwMode="auto">
          <a:xfrm>
            <a:off x="6365376" y="2636912"/>
            <a:ext cx="1268413" cy="442912"/>
          </a:xfrm>
          <a:prstGeom prst="rect">
            <a:avLst/>
          </a:prstGeom>
          <a:solidFill>
            <a:srgbClr val="FFC000">
              <a:alpha val="79999"/>
            </a:srgbClr>
          </a:solidFill>
          <a:ln w="9525" algn="ctr">
            <a:solidFill>
              <a:schemeClr val="tx1"/>
            </a:solidFill>
            <a:miter lim="800000"/>
            <a:headEnd/>
            <a:tailEnd/>
          </a:ln>
        </p:spPr>
        <p:txBody>
          <a:bodyPr wrap="none" anchor="ctr"/>
          <a:lstStyle/>
          <a:p>
            <a:pPr algn="ctr"/>
            <a:r>
              <a:rPr lang="de-DE" b="1" dirty="0" smtClean="0">
                <a:solidFill>
                  <a:srgbClr val="000000"/>
                </a:solidFill>
                <a:latin typeface="Arial" charset="0"/>
              </a:rPr>
              <a:t>Copernicus</a:t>
            </a:r>
            <a:endParaRPr lang="de-DE" b="1" dirty="0">
              <a:solidFill>
                <a:srgbClr val="000000"/>
              </a:solidFill>
              <a:latin typeface="Arial" charset="0"/>
            </a:endParaRPr>
          </a:p>
        </p:txBody>
      </p:sp>
      <p:sp>
        <p:nvSpPr>
          <p:cNvPr id="88" name="AutoShape 13"/>
          <p:cNvSpPr>
            <a:spLocks noChangeArrowheads="1"/>
          </p:cNvSpPr>
          <p:nvPr/>
        </p:nvSpPr>
        <p:spPr bwMode="auto">
          <a:xfrm>
            <a:off x="2544816" y="2204864"/>
            <a:ext cx="268288" cy="260350"/>
          </a:xfrm>
          <a:prstGeom prst="rightArrow">
            <a:avLst>
              <a:gd name="adj1" fmla="val 50000"/>
              <a:gd name="adj2" fmla="val 25018"/>
            </a:avLst>
          </a:prstGeom>
          <a:solidFill>
            <a:schemeClr val="accent1"/>
          </a:solidFill>
          <a:ln w="9525" algn="ctr">
            <a:solidFill>
              <a:schemeClr val="tx1"/>
            </a:solidFill>
            <a:miter lim="800000"/>
            <a:headEnd/>
            <a:tailEnd/>
          </a:ln>
        </p:spPr>
        <p:txBody>
          <a:bodyPr wrap="none" anchor="ctr"/>
          <a:lstStyle/>
          <a:p>
            <a:endParaRPr lang="de-DE" sz="1100"/>
          </a:p>
        </p:txBody>
      </p:sp>
      <p:sp>
        <p:nvSpPr>
          <p:cNvPr id="89" name="AutoShape 13"/>
          <p:cNvSpPr>
            <a:spLocks noChangeArrowheads="1"/>
          </p:cNvSpPr>
          <p:nvPr/>
        </p:nvSpPr>
        <p:spPr bwMode="auto">
          <a:xfrm>
            <a:off x="5167808" y="2204864"/>
            <a:ext cx="628328" cy="260350"/>
          </a:xfrm>
          <a:prstGeom prst="rightArrow">
            <a:avLst>
              <a:gd name="adj1" fmla="val 50000"/>
              <a:gd name="adj2" fmla="val 25018"/>
            </a:avLst>
          </a:prstGeom>
          <a:solidFill>
            <a:schemeClr val="accent1"/>
          </a:solidFill>
          <a:ln w="9525" algn="ctr">
            <a:solidFill>
              <a:schemeClr val="tx1"/>
            </a:solidFill>
            <a:miter lim="800000"/>
            <a:headEnd/>
            <a:tailEnd/>
          </a:ln>
        </p:spPr>
        <p:txBody>
          <a:bodyPr wrap="none" anchor="ctr"/>
          <a:lstStyle/>
          <a:p>
            <a:endParaRPr lang="de-DE" sz="1100"/>
          </a:p>
        </p:txBody>
      </p:sp>
      <p:sp>
        <p:nvSpPr>
          <p:cNvPr id="90" name="AutoShape 13"/>
          <p:cNvSpPr>
            <a:spLocks noChangeArrowheads="1"/>
          </p:cNvSpPr>
          <p:nvPr/>
        </p:nvSpPr>
        <p:spPr bwMode="auto">
          <a:xfrm rot="5400000">
            <a:off x="3634172" y="2766913"/>
            <a:ext cx="487760" cy="260350"/>
          </a:xfrm>
          <a:prstGeom prst="rightArrow">
            <a:avLst>
              <a:gd name="adj1" fmla="val 50000"/>
              <a:gd name="adj2" fmla="val 25018"/>
            </a:avLst>
          </a:prstGeom>
          <a:solidFill>
            <a:schemeClr val="accent1"/>
          </a:solidFill>
          <a:ln w="9525" algn="ctr">
            <a:solidFill>
              <a:schemeClr val="tx1"/>
            </a:solidFill>
            <a:miter lim="800000"/>
            <a:headEnd/>
            <a:tailEnd/>
          </a:ln>
        </p:spPr>
        <p:txBody>
          <a:bodyPr wrap="none" anchor="ctr"/>
          <a:lstStyle/>
          <a:p>
            <a:endParaRPr lang="de-DE" sz="1100"/>
          </a:p>
        </p:txBody>
      </p:sp>
      <p:sp>
        <p:nvSpPr>
          <p:cNvPr id="48" name="Rectangle 4"/>
          <p:cNvSpPr>
            <a:spLocks noChangeArrowheads="1"/>
          </p:cNvSpPr>
          <p:nvPr/>
        </p:nvSpPr>
        <p:spPr bwMode="auto">
          <a:xfrm>
            <a:off x="6365376" y="3202112"/>
            <a:ext cx="1268413" cy="442912"/>
          </a:xfrm>
          <a:prstGeom prst="rect">
            <a:avLst/>
          </a:prstGeom>
          <a:solidFill>
            <a:srgbClr val="FFC000">
              <a:alpha val="79999"/>
            </a:srgbClr>
          </a:solidFill>
          <a:ln w="9525" algn="ctr">
            <a:solidFill>
              <a:schemeClr val="tx1"/>
            </a:solidFill>
            <a:miter lim="800000"/>
            <a:headEnd/>
            <a:tailEnd/>
          </a:ln>
        </p:spPr>
        <p:txBody>
          <a:bodyPr wrap="none" anchor="ctr"/>
          <a:lstStyle/>
          <a:p>
            <a:pPr algn="ctr"/>
            <a:r>
              <a:rPr lang="de-DE" sz="1200" b="1" dirty="0" smtClean="0">
                <a:solidFill>
                  <a:srgbClr val="000000"/>
                </a:solidFill>
                <a:latin typeface="Arial" charset="0"/>
              </a:rPr>
              <a:t>EMS</a:t>
            </a:r>
          </a:p>
          <a:p>
            <a:pPr algn="ctr"/>
            <a:r>
              <a:rPr lang="de-DE" sz="600" b="1" dirty="0" smtClean="0">
                <a:solidFill>
                  <a:srgbClr val="000000"/>
                </a:solidFill>
                <a:latin typeface="Arial" charset="0"/>
              </a:rPr>
              <a:t>Emergency Management Service</a:t>
            </a:r>
            <a:endParaRPr lang="de-DE" sz="900" b="1" dirty="0">
              <a:solidFill>
                <a:srgbClr val="000000"/>
              </a:solidFill>
              <a:latin typeface="Arial" charset="0"/>
            </a:endParaRPr>
          </a:p>
        </p:txBody>
      </p:sp>
      <p:sp>
        <p:nvSpPr>
          <p:cNvPr id="49" name="AutoShape 13"/>
          <p:cNvSpPr>
            <a:spLocks noChangeArrowheads="1"/>
          </p:cNvSpPr>
          <p:nvPr/>
        </p:nvSpPr>
        <p:spPr bwMode="auto">
          <a:xfrm rot="16200000">
            <a:off x="6855652" y="3096581"/>
            <a:ext cx="185416" cy="130175"/>
          </a:xfrm>
          <a:prstGeom prst="rightArrow">
            <a:avLst>
              <a:gd name="adj1" fmla="val 50000"/>
              <a:gd name="adj2" fmla="val 25018"/>
            </a:avLst>
          </a:prstGeom>
          <a:solidFill>
            <a:schemeClr val="tx2"/>
          </a:solidFill>
          <a:ln w="9525" cap="flat" cmpd="sng" algn="ctr">
            <a:solidFill>
              <a:schemeClr val="tx1"/>
            </a:solidFill>
            <a:prstDash val="solid"/>
            <a:round/>
            <a:headEnd type="none" w="med" len="med"/>
            <a:tailEnd type="none" w="med" len="med"/>
          </a:ln>
          <a:effectLst/>
        </p:spPr>
        <p:txBody>
          <a:bodyPr vert="vert270"/>
          <a:lstStyle/>
          <a:p>
            <a:pPr algn="ctr"/>
            <a:endParaRPr lang="de-DE">
              <a:solidFill>
                <a:schemeClr val="bg1"/>
              </a:solidFill>
            </a:endParaRPr>
          </a:p>
        </p:txBody>
      </p:sp>
      <p:sp>
        <p:nvSpPr>
          <p:cNvPr id="50" name="Rectangle 4"/>
          <p:cNvSpPr>
            <a:spLocks noChangeArrowheads="1"/>
          </p:cNvSpPr>
          <p:nvPr/>
        </p:nvSpPr>
        <p:spPr bwMode="auto">
          <a:xfrm>
            <a:off x="6365376" y="3717032"/>
            <a:ext cx="1268413" cy="442912"/>
          </a:xfrm>
          <a:prstGeom prst="rect">
            <a:avLst/>
          </a:prstGeom>
          <a:solidFill>
            <a:srgbClr val="FFC000">
              <a:alpha val="79999"/>
            </a:srgbClr>
          </a:solidFill>
          <a:ln w="9525" algn="ctr">
            <a:solidFill>
              <a:schemeClr val="tx1"/>
            </a:solidFill>
            <a:miter lim="800000"/>
            <a:headEnd/>
            <a:tailEnd/>
          </a:ln>
        </p:spPr>
        <p:txBody>
          <a:bodyPr wrap="none" anchor="ctr"/>
          <a:lstStyle/>
          <a:p>
            <a:pPr algn="ctr"/>
            <a:r>
              <a:rPr lang="de-DE" sz="1200" b="1" dirty="0" smtClean="0">
                <a:solidFill>
                  <a:srgbClr val="000000"/>
                </a:solidFill>
                <a:latin typeface="Arial" charset="0"/>
              </a:rPr>
              <a:t>EFAS</a:t>
            </a:r>
          </a:p>
          <a:p>
            <a:pPr algn="ctr"/>
            <a:r>
              <a:rPr lang="de-DE" sz="600" b="1" dirty="0" smtClean="0">
                <a:solidFill>
                  <a:srgbClr val="000000"/>
                </a:solidFill>
                <a:latin typeface="Arial" charset="0"/>
              </a:rPr>
              <a:t>European </a:t>
            </a:r>
            <a:r>
              <a:rPr lang="de-DE" sz="600" b="1" dirty="0" err="1" smtClean="0">
                <a:solidFill>
                  <a:srgbClr val="000000"/>
                </a:solidFill>
                <a:latin typeface="Arial" charset="0"/>
              </a:rPr>
              <a:t>Flood</a:t>
            </a:r>
            <a:r>
              <a:rPr lang="de-DE" sz="600" b="1" dirty="0" smtClean="0">
                <a:solidFill>
                  <a:srgbClr val="000000"/>
                </a:solidFill>
                <a:latin typeface="Arial" charset="0"/>
              </a:rPr>
              <a:t> Alert System</a:t>
            </a:r>
            <a:endParaRPr lang="de-DE" sz="900" b="1" dirty="0">
              <a:solidFill>
                <a:srgbClr val="000000"/>
              </a:solidFill>
              <a:latin typeface="Arial" charset="0"/>
            </a:endParaRPr>
          </a:p>
        </p:txBody>
      </p:sp>
      <p:sp>
        <p:nvSpPr>
          <p:cNvPr id="51" name="Rectangle 4"/>
          <p:cNvSpPr>
            <a:spLocks noChangeArrowheads="1"/>
          </p:cNvSpPr>
          <p:nvPr/>
        </p:nvSpPr>
        <p:spPr bwMode="auto">
          <a:xfrm>
            <a:off x="6365376" y="4221088"/>
            <a:ext cx="1268413" cy="442912"/>
          </a:xfrm>
          <a:prstGeom prst="rect">
            <a:avLst/>
          </a:prstGeom>
          <a:solidFill>
            <a:srgbClr val="FFC000">
              <a:alpha val="79999"/>
            </a:srgbClr>
          </a:solidFill>
          <a:ln w="9525" algn="ctr">
            <a:solidFill>
              <a:schemeClr val="tx1"/>
            </a:solidFill>
            <a:miter lim="800000"/>
            <a:headEnd/>
            <a:tailEnd/>
          </a:ln>
        </p:spPr>
        <p:txBody>
          <a:bodyPr wrap="none" anchor="ctr"/>
          <a:lstStyle/>
          <a:p>
            <a:pPr algn="ctr"/>
            <a:r>
              <a:rPr lang="de-DE" sz="1200" b="1" dirty="0" smtClean="0">
                <a:solidFill>
                  <a:srgbClr val="000000"/>
                </a:solidFill>
                <a:latin typeface="Arial" charset="0"/>
              </a:rPr>
              <a:t>EFFIS</a:t>
            </a:r>
          </a:p>
          <a:p>
            <a:pPr algn="ctr"/>
            <a:r>
              <a:rPr lang="de-DE" sz="600" b="1" dirty="0" smtClean="0">
                <a:solidFill>
                  <a:srgbClr val="000000"/>
                </a:solidFill>
                <a:latin typeface="Arial" charset="0"/>
              </a:rPr>
              <a:t>European </a:t>
            </a:r>
            <a:r>
              <a:rPr lang="de-DE" sz="600" b="1" dirty="0" err="1" smtClean="0">
                <a:solidFill>
                  <a:srgbClr val="000000"/>
                </a:solidFill>
                <a:latin typeface="Arial" charset="0"/>
              </a:rPr>
              <a:t>Forest</a:t>
            </a:r>
            <a:r>
              <a:rPr lang="de-DE" sz="600" b="1" dirty="0" smtClean="0">
                <a:solidFill>
                  <a:srgbClr val="000000"/>
                </a:solidFill>
                <a:latin typeface="Arial" charset="0"/>
              </a:rPr>
              <a:t> </a:t>
            </a:r>
            <a:r>
              <a:rPr lang="de-DE" sz="600" b="1" dirty="0" err="1" smtClean="0">
                <a:solidFill>
                  <a:srgbClr val="000000"/>
                </a:solidFill>
                <a:latin typeface="Arial" charset="0"/>
              </a:rPr>
              <a:t>Fire</a:t>
            </a:r>
            <a:r>
              <a:rPr lang="de-DE" sz="600" b="1" dirty="0" smtClean="0">
                <a:solidFill>
                  <a:srgbClr val="000000"/>
                </a:solidFill>
                <a:latin typeface="Arial" charset="0"/>
              </a:rPr>
              <a:t> Info System</a:t>
            </a:r>
            <a:endParaRPr lang="de-DE" sz="900" b="1" dirty="0">
              <a:solidFill>
                <a:srgbClr val="000000"/>
              </a:solidFill>
              <a:latin typeface="Arial" charset="0"/>
            </a:endParaRPr>
          </a:p>
        </p:txBody>
      </p:sp>
      <p:sp>
        <p:nvSpPr>
          <p:cNvPr id="64" name="AutoShape 13"/>
          <p:cNvSpPr>
            <a:spLocks noChangeArrowheads="1"/>
          </p:cNvSpPr>
          <p:nvPr/>
        </p:nvSpPr>
        <p:spPr bwMode="auto">
          <a:xfrm rot="10800000">
            <a:off x="7753272" y="2204864"/>
            <a:ext cx="268288" cy="260350"/>
          </a:xfrm>
          <a:prstGeom prst="rightArrow">
            <a:avLst>
              <a:gd name="adj1" fmla="val 50000"/>
              <a:gd name="adj2" fmla="val 25018"/>
            </a:avLst>
          </a:prstGeom>
          <a:solidFill>
            <a:schemeClr val="tx2"/>
          </a:solidFill>
          <a:ln w="9525" cap="flat" cmpd="sng" algn="ctr">
            <a:solidFill>
              <a:schemeClr val="tx1"/>
            </a:solidFill>
            <a:prstDash val="solid"/>
            <a:round/>
            <a:headEnd type="none" w="med" len="med"/>
            <a:tailEnd type="none" w="med" len="med"/>
          </a:ln>
          <a:effectLst/>
        </p:spPr>
        <p:txBody>
          <a:bodyPr vert="vert270"/>
          <a:lstStyle/>
          <a:p>
            <a:pPr algn="ctr"/>
            <a:endParaRPr lang="de-DE">
              <a:solidFill>
                <a:schemeClr val="bg1"/>
              </a:solidFill>
            </a:endParaRPr>
          </a:p>
        </p:txBody>
      </p:sp>
      <p:sp>
        <p:nvSpPr>
          <p:cNvPr id="65" name="AutoShape 13"/>
          <p:cNvSpPr>
            <a:spLocks noChangeArrowheads="1"/>
          </p:cNvSpPr>
          <p:nvPr/>
        </p:nvSpPr>
        <p:spPr bwMode="auto">
          <a:xfrm rot="10800000">
            <a:off x="7740352" y="2736602"/>
            <a:ext cx="268288" cy="260350"/>
          </a:xfrm>
          <a:prstGeom prst="rightArrow">
            <a:avLst>
              <a:gd name="adj1" fmla="val 50000"/>
              <a:gd name="adj2" fmla="val 25018"/>
            </a:avLst>
          </a:prstGeom>
          <a:solidFill>
            <a:schemeClr val="tx2"/>
          </a:solidFill>
          <a:ln w="9525" cap="flat" cmpd="sng" algn="ctr">
            <a:solidFill>
              <a:schemeClr val="tx1"/>
            </a:solidFill>
            <a:prstDash val="solid"/>
            <a:round/>
            <a:headEnd type="none" w="med" len="med"/>
            <a:tailEnd type="none" w="med" len="med"/>
          </a:ln>
          <a:effectLst/>
        </p:spPr>
        <p:txBody>
          <a:bodyPr vert="vert270"/>
          <a:lstStyle/>
          <a:p>
            <a:pPr algn="ctr"/>
            <a:endParaRPr lang="de-DE">
              <a:solidFill>
                <a:schemeClr val="bg1"/>
              </a:solidFill>
            </a:endParaRPr>
          </a:p>
        </p:txBody>
      </p:sp>
      <p:sp>
        <p:nvSpPr>
          <p:cNvPr id="67" name="AutoShape 13"/>
          <p:cNvSpPr>
            <a:spLocks noChangeArrowheads="1"/>
          </p:cNvSpPr>
          <p:nvPr/>
        </p:nvSpPr>
        <p:spPr bwMode="auto">
          <a:xfrm rot="10800000">
            <a:off x="7740353" y="3789040"/>
            <a:ext cx="268288" cy="260350"/>
          </a:xfrm>
          <a:prstGeom prst="rightArrow">
            <a:avLst>
              <a:gd name="adj1" fmla="val 50000"/>
              <a:gd name="adj2" fmla="val 25018"/>
            </a:avLst>
          </a:prstGeom>
          <a:solidFill>
            <a:schemeClr val="tx2"/>
          </a:solidFill>
          <a:ln w="9525" cap="flat" cmpd="sng" algn="ctr">
            <a:solidFill>
              <a:schemeClr val="tx1"/>
            </a:solidFill>
            <a:prstDash val="solid"/>
            <a:round/>
            <a:headEnd type="none" w="med" len="med"/>
            <a:tailEnd type="none" w="med" len="med"/>
          </a:ln>
          <a:effectLst/>
        </p:spPr>
        <p:txBody>
          <a:bodyPr vert="vert270"/>
          <a:lstStyle/>
          <a:p>
            <a:pPr algn="ctr"/>
            <a:endParaRPr lang="de-DE">
              <a:solidFill>
                <a:schemeClr val="bg1"/>
              </a:solidFill>
            </a:endParaRPr>
          </a:p>
        </p:txBody>
      </p:sp>
      <p:sp>
        <p:nvSpPr>
          <p:cNvPr id="68" name="AutoShape 13"/>
          <p:cNvSpPr>
            <a:spLocks noChangeArrowheads="1"/>
          </p:cNvSpPr>
          <p:nvPr/>
        </p:nvSpPr>
        <p:spPr bwMode="auto">
          <a:xfrm rot="10800000">
            <a:off x="7740352" y="3312666"/>
            <a:ext cx="268288" cy="260350"/>
          </a:xfrm>
          <a:prstGeom prst="rightArrow">
            <a:avLst>
              <a:gd name="adj1" fmla="val 50000"/>
              <a:gd name="adj2" fmla="val 25018"/>
            </a:avLst>
          </a:prstGeom>
          <a:solidFill>
            <a:schemeClr val="tx2"/>
          </a:solidFill>
          <a:ln w="9525" cap="flat" cmpd="sng" algn="ctr">
            <a:solidFill>
              <a:schemeClr val="tx1"/>
            </a:solidFill>
            <a:prstDash val="solid"/>
            <a:round/>
            <a:headEnd type="none" w="med" len="med"/>
            <a:tailEnd type="none" w="med" len="med"/>
          </a:ln>
          <a:effectLst/>
        </p:spPr>
        <p:txBody>
          <a:bodyPr vert="vert270"/>
          <a:lstStyle/>
          <a:p>
            <a:pPr algn="ctr"/>
            <a:endParaRPr lang="de-DE">
              <a:solidFill>
                <a:schemeClr val="bg1"/>
              </a:solidFill>
            </a:endParaRPr>
          </a:p>
        </p:txBody>
      </p:sp>
      <p:sp>
        <p:nvSpPr>
          <p:cNvPr id="69" name="AutoShape 13"/>
          <p:cNvSpPr>
            <a:spLocks noChangeArrowheads="1"/>
          </p:cNvSpPr>
          <p:nvPr/>
        </p:nvSpPr>
        <p:spPr bwMode="auto">
          <a:xfrm rot="10800000">
            <a:off x="7760096" y="4293096"/>
            <a:ext cx="268288" cy="260350"/>
          </a:xfrm>
          <a:prstGeom prst="rightArrow">
            <a:avLst>
              <a:gd name="adj1" fmla="val 50000"/>
              <a:gd name="adj2" fmla="val 25018"/>
            </a:avLst>
          </a:prstGeom>
          <a:solidFill>
            <a:schemeClr val="tx2"/>
          </a:solidFill>
          <a:ln w="9525" cap="flat" cmpd="sng" algn="ctr">
            <a:solidFill>
              <a:schemeClr val="tx1"/>
            </a:solidFill>
            <a:prstDash val="solid"/>
            <a:round/>
            <a:headEnd type="none" w="med" len="med"/>
            <a:tailEnd type="none" w="med" len="med"/>
          </a:ln>
          <a:effectLst/>
        </p:spPr>
        <p:txBody>
          <a:bodyPr vert="vert270"/>
          <a:lstStyle/>
          <a:p>
            <a:pPr algn="ctr"/>
            <a:endParaRPr lang="de-DE">
              <a:solidFill>
                <a:schemeClr val="bg1"/>
              </a:solidFill>
            </a:endParaRPr>
          </a:p>
        </p:txBody>
      </p:sp>
      <p:sp>
        <p:nvSpPr>
          <p:cNvPr id="56" name="Rechteck 55"/>
          <p:cNvSpPr/>
          <p:nvPr/>
        </p:nvSpPr>
        <p:spPr>
          <a:xfrm>
            <a:off x="35496" y="1916832"/>
            <a:ext cx="2808312" cy="48716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67583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Meteoalarm</a:t>
            </a:r>
            <a:r>
              <a:rPr lang="en-US" dirty="0" smtClean="0"/>
              <a:t> cap import	</a:t>
            </a:r>
            <a:endParaRPr lang="de-DE" dirty="0"/>
          </a:p>
        </p:txBody>
      </p:sp>
      <p:sp>
        <p:nvSpPr>
          <p:cNvPr id="3" name="Inhaltsplatzhalter 2"/>
          <p:cNvSpPr>
            <a:spLocks noGrp="1"/>
          </p:cNvSpPr>
          <p:nvPr>
            <p:ph idx="1"/>
          </p:nvPr>
        </p:nvSpPr>
        <p:spPr>
          <a:effectLst>
            <a:outerShdw blurRad="50800" dist="38100" dir="2700000" algn="tl" rotWithShape="0">
              <a:prstClr val="black">
                <a:alpha val="40000"/>
              </a:prstClr>
            </a:outerShdw>
          </a:effectLst>
        </p:spPr>
        <p:txBody>
          <a:bodyPr>
            <a:normAutofit/>
          </a:bodyPr>
          <a:lstStyle/>
          <a:p>
            <a:pPr marL="285750" indent="-285750">
              <a:buFont typeface="Arial" panose="020B0604020202020204" pitchFamily="34" charset="0"/>
              <a:buChar char="•"/>
            </a:pPr>
            <a:endParaRPr lang="de-DE" sz="2800" dirty="0" smtClean="0">
              <a:effectLst>
                <a:outerShdw blurRad="50800" dist="50800" dir="5400000" sx="28000" sy="28000" algn="ctr" rotWithShape="0">
                  <a:srgbClr val="000000">
                    <a:alpha val="43137"/>
                  </a:srgbClr>
                </a:outerShdw>
              </a:effectLst>
            </a:endParaRPr>
          </a:p>
          <a:p>
            <a:pPr marL="457200" indent="-457200">
              <a:buFont typeface="Courier New" panose="02070309020205020404" pitchFamily="49" charset="0"/>
              <a:buChar char="o"/>
            </a:pPr>
            <a:r>
              <a:rPr lang="de-DE" sz="2000" dirty="0" smtClean="0">
                <a:effectLst>
                  <a:outerShdw blurRad="50800" dist="50800" dir="5400000" sx="28000" sy="28000" algn="ctr" rotWithShape="0">
                    <a:srgbClr val="000000">
                      <a:alpha val="43137"/>
                    </a:srgbClr>
                  </a:outerShdw>
                </a:effectLst>
              </a:rPr>
              <a:t>Uniform </a:t>
            </a:r>
            <a:r>
              <a:rPr lang="de-DE" sz="2000" dirty="0" err="1" smtClean="0">
                <a:effectLst>
                  <a:outerShdw blurRad="50800" dist="50800" dir="5400000" sx="28000" sy="28000" algn="ctr" rotWithShape="0">
                    <a:srgbClr val="000000">
                      <a:alpha val="43137"/>
                    </a:srgbClr>
                  </a:outerShdw>
                </a:effectLst>
              </a:rPr>
              <a:t>consistent</a:t>
            </a:r>
            <a:r>
              <a:rPr lang="de-DE" sz="2000" dirty="0" smtClean="0">
                <a:effectLst>
                  <a:outerShdw blurRad="50800" dist="50800" dir="5400000" sx="28000" sy="28000" algn="ctr" rotWithShape="0">
                    <a:srgbClr val="000000">
                      <a:alpha val="43137"/>
                    </a:srgbClr>
                  </a:outerShdw>
                </a:effectLst>
              </a:rPr>
              <a:t> </a:t>
            </a:r>
            <a:r>
              <a:rPr lang="de-DE" sz="2000" dirty="0" err="1" smtClean="0">
                <a:effectLst>
                  <a:outerShdw blurRad="50800" dist="50800" dir="5400000" sx="28000" sy="28000" algn="ctr" rotWithShape="0">
                    <a:srgbClr val="000000">
                      <a:alpha val="43137"/>
                    </a:srgbClr>
                  </a:outerShdw>
                </a:effectLst>
              </a:rPr>
              <a:t>file</a:t>
            </a:r>
            <a:r>
              <a:rPr lang="de-DE" sz="2000" dirty="0" smtClean="0">
                <a:effectLst>
                  <a:outerShdw blurRad="50800" dist="50800" dir="5400000" sx="28000" sy="28000" algn="ctr" rotWithShape="0">
                    <a:srgbClr val="000000">
                      <a:alpha val="43137"/>
                    </a:srgbClr>
                  </a:outerShdw>
                </a:effectLst>
              </a:rPr>
              <a:t> </a:t>
            </a:r>
            <a:r>
              <a:rPr lang="de-DE" sz="2000" dirty="0" err="1" smtClean="0">
                <a:effectLst>
                  <a:outerShdw blurRad="50800" dist="50800" dir="5400000" sx="28000" sy="28000" algn="ctr" rotWithShape="0">
                    <a:srgbClr val="000000">
                      <a:alpha val="43137"/>
                    </a:srgbClr>
                  </a:outerShdw>
                </a:effectLst>
              </a:rPr>
              <a:t>format</a:t>
            </a:r>
            <a:r>
              <a:rPr lang="de-DE" sz="2000" dirty="0" smtClean="0">
                <a:effectLst>
                  <a:outerShdw blurRad="50800" dist="50800" dir="5400000" sx="28000" sy="28000" algn="ctr" rotWithShape="0">
                    <a:srgbClr val="000000">
                      <a:alpha val="43137"/>
                    </a:srgbClr>
                  </a:outerShdw>
                </a:effectLst>
              </a:rPr>
              <a:t/>
            </a:r>
            <a:br>
              <a:rPr lang="de-DE" sz="2000" dirty="0" smtClean="0">
                <a:effectLst>
                  <a:outerShdw blurRad="50800" dist="50800" dir="5400000" sx="28000" sy="28000" algn="ctr" rotWithShape="0">
                    <a:srgbClr val="000000">
                      <a:alpha val="43137"/>
                    </a:srgbClr>
                  </a:outerShdw>
                </a:effectLst>
              </a:rPr>
            </a:br>
            <a:endParaRPr lang="de-DE" sz="2000" dirty="0" smtClean="0">
              <a:effectLst>
                <a:outerShdw blurRad="50800" dist="50800" dir="5400000" sx="28000" sy="28000" algn="ctr" rotWithShape="0">
                  <a:srgbClr val="000000">
                    <a:alpha val="43137"/>
                  </a:srgbClr>
                </a:outerShdw>
              </a:effectLst>
            </a:endParaRPr>
          </a:p>
          <a:p>
            <a:pPr marL="457200" indent="-457200">
              <a:buFont typeface="Courier New" panose="02070309020205020404" pitchFamily="49" charset="0"/>
              <a:buChar char="o"/>
            </a:pPr>
            <a:r>
              <a:rPr lang="de-DE" sz="2000" dirty="0" smtClean="0"/>
              <a:t>Secure </a:t>
            </a:r>
            <a:r>
              <a:rPr lang="de-DE" sz="2000" dirty="0" err="1" smtClean="0"/>
              <a:t>way</a:t>
            </a:r>
            <a:r>
              <a:rPr lang="de-DE" sz="2000" dirty="0" smtClean="0"/>
              <a:t> </a:t>
            </a:r>
            <a:r>
              <a:rPr lang="de-DE" sz="2000" dirty="0" err="1" smtClean="0"/>
              <a:t>for</a:t>
            </a:r>
            <a:r>
              <a:rPr lang="de-DE" sz="2000" dirty="0" smtClean="0"/>
              <a:t> </a:t>
            </a:r>
            <a:r>
              <a:rPr lang="de-DE" sz="2000" dirty="0" err="1" smtClean="0"/>
              <a:t>data</a:t>
            </a:r>
            <a:r>
              <a:rPr lang="de-DE" sz="2000" dirty="0" smtClean="0"/>
              <a:t> </a:t>
            </a:r>
            <a:r>
              <a:rPr lang="de-DE" sz="2000" dirty="0" err="1" smtClean="0"/>
              <a:t>transfer</a:t>
            </a:r>
            <a:endParaRPr lang="de-DE" sz="2000" dirty="0" smtClean="0"/>
          </a:p>
          <a:p>
            <a:pPr marL="457200" indent="-457200">
              <a:buFont typeface="Courier New" panose="02070309020205020404" pitchFamily="49" charset="0"/>
              <a:buChar char="o"/>
            </a:pPr>
            <a:endParaRPr lang="de-DE" sz="2000" dirty="0" smtClean="0"/>
          </a:p>
          <a:p>
            <a:pPr marL="457200" indent="-457200">
              <a:buFont typeface="Courier New" panose="02070309020205020404" pitchFamily="49" charset="0"/>
              <a:buChar char="o"/>
            </a:pPr>
            <a:r>
              <a:rPr lang="de-DE" sz="2000" dirty="0" smtClean="0"/>
              <a:t>Sender </a:t>
            </a:r>
            <a:r>
              <a:rPr lang="de-DE" sz="2000" dirty="0" err="1" smtClean="0"/>
              <a:t>verification</a:t>
            </a:r>
            <a:endParaRPr lang="de-DE" sz="2000" dirty="0" smtClean="0"/>
          </a:p>
          <a:p>
            <a:endParaRPr lang="de-DE" sz="2000" dirty="0" smtClean="0"/>
          </a:p>
          <a:p>
            <a:pPr marL="457200" indent="-457200">
              <a:buFont typeface="Courier New" panose="02070309020205020404" pitchFamily="49" charset="0"/>
              <a:buChar char="o"/>
            </a:pPr>
            <a:r>
              <a:rPr lang="de-AT" sz="2000" dirty="0" smtClean="0"/>
              <a:t>Small </a:t>
            </a:r>
            <a:r>
              <a:rPr lang="de-AT" sz="2000" dirty="0" err="1" smtClean="0"/>
              <a:t>data</a:t>
            </a:r>
            <a:r>
              <a:rPr lang="de-AT" sz="2000" dirty="0" smtClean="0"/>
              <a:t> </a:t>
            </a:r>
            <a:r>
              <a:rPr lang="de-AT" sz="2000" dirty="0" err="1" smtClean="0"/>
              <a:t>volume</a:t>
            </a:r>
            <a:endParaRPr lang="de-DE" sz="2000" dirty="0" smtClean="0"/>
          </a:p>
          <a:p>
            <a:endParaRPr lang="de-DE" dirty="0"/>
          </a:p>
        </p:txBody>
      </p:sp>
      <p:sp>
        <p:nvSpPr>
          <p:cNvPr id="4" name="Datumsplatzhalter 3"/>
          <p:cNvSpPr>
            <a:spLocks noGrp="1"/>
          </p:cNvSpPr>
          <p:nvPr>
            <p:ph type="dt" sz="half" idx="10"/>
          </p:nvPr>
        </p:nvSpPr>
        <p:spPr/>
        <p:txBody>
          <a:bodyPr/>
          <a:lstStyle/>
          <a:p>
            <a:fld id="{8257FADB-0602-4EE9-9DC4-136AD4C65B6B}" type="datetime1">
              <a:rPr lang="de-DE" smtClean="0"/>
              <a:pPr/>
              <a:t>24.09.2015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r>
              <a:rPr lang="de-DE" dirty="0" smtClean="0"/>
              <a:t>Folie </a:t>
            </a:r>
            <a:fld id="{926B1129-68A9-45EB-A8FC-F0EB4D55ADFA}" type="slidenum">
              <a:rPr lang="de-DE" smtClean="0"/>
              <a:pPr/>
              <a:t>16</a:t>
            </a:fld>
            <a:endParaRPr lang="de-DE" dirty="0"/>
          </a:p>
        </p:txBody>
      </p:sp>
      <p:sp>
        <p:nvSpPr>
          <p:cNvPr id="7" name="Inhaltsplatzhalter 6"/>
          <p:cNvSpPr>
            <a:spLocks noGrp="1"/>
          </p:cNvSpPr>
          <p:nvPr>
            <p:ph idx="13"/>
          </p:nvPr>
        </p:nvSpPr>
        <p:spPr/>
        <p:txBody>
          <a:bodyPr/>
          <a:lstStyle/>
          <a:p>
            <a:r>
              <a:rPr lang="en-US" dirty="0"/>
              <a:t>What </a:t>
            </a:r>
            <a:r>
              <a:rPr lang="en-US" dirty="0" smtClean="0"/>
              <a:t>are the most necessary points </a:t>
            </a:r>
            <a:r>
              <a:rPr lang="en-US" dirty="0"/>
              <a:t>for </a:t>
            </a:r>
            <a:r>
              <a:rPr lang="en-US" dirty="0" smtClean="0"/>
              <a:t>CAP data import</a:t>
            </a:r>
            <a:endParaRPr lang="de-DE" dirty="0"/>
          </a:p>
        </p:txBody>
      </p:sp>
      <p:pic>
        <p:nvPicPr>
          <p:cNvPr id="9" name="Grafik 8"/>
          <p:cNvPicPr>
            <a:picLocks noChangeAspect="1"/>
          </p:cNvPicPr>
          <p:nvPr/>
        </p:nvPicPr>
        <p:blipFill>
          <a:blip r:embed="rId2"/>
          <a:stretch>
            <a:fillRect/>
          </a:stretch>
        </p:blipFill>
        <p:spPr>
          <a:xfrm>
            <a:off x="5291501" y="1811322"/>
            <a:ext cx="3615397" cy="3683965"/>
          </a:xfrm>
          <a:prstGeom prst="rect">
            <a:avLst/>
          </a:prstGeom>
        </p:spPr>
      </p:pic>
      <p:pic>
        <p:nvPicPr>
          <p:cNvPr id="10" name="Grafik 9"/>
          <p:cNvPicPr>
            <a:picLocks noChangeAspect="1"/>
          </p:cNvPicPr>
          <p:nvPr/>
        </p:nvPicPr>
        <p:blipFill>
          <a:blip r:embed="rId3"/>
          <a:stretch>
            <a:fillRect/>
          </a:stretch>
        </p:blipFill>
        <p:spPr>
          <a:xfrm>
            <a:off x="3131840" y="4077072"/>
            <a:ext cx="3306819" cy="2588596"/>
          </a:xfrm>
          <a:prstGeom prst="rect">
            <a:avLst/>
          </a:prstGeom>
        </p:spPr>
      </p:pic>
    </p:spTree>
    <p:extLst>
      <p:ext uri="{BB962C8B-B14F-4D97-AF65-F5344CB8AC3E}">
        <p14:creationId xmlns:p14="http://schemas.microsoft.com/office/powerpoint/2010/main" val="333876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Meteoalarm</a:t>
            </a:r>
            <a:r>
              <a:rPr lang="en-US" dirty="0" smtClean="0"/>
              <a:t> cap import	</a:t>
            </a:r>
            <a:endParaRPr lang="de-DE" dirty="0"/>
          </a:p>
        </p:txBody>
      </p:sp>
      <p:sp>
        <p:nvSpPr>
          <p:cNvPr id="3" name="Inhaltsplatzhalter 2"/>
          <p:cNvSpPr>
            <a:spLocks noGrp="1"/>
          </p:cNvSpPr>
          <p:nvPr>
            <p:ph idx="1"/>
          </p:nvPr>
        </p:nvSpPr>
        <p:spPr>
          <a:xfrm>
            <a:off x="190800" y="1778400"/>
            <a:ext cx="7772400" cy="5006168"/>
          </a:xfrm>
          <a:effectLst>
            <a:outerShdw blurRad="50800" dist="38100" dir="2700000" algn="tl" rotWithShape="0">
              <a:prstClr val="black">
                <a:alpha val="40000"/>
              </a:prstClr>
            </a:outerShdw>
          </a:effectLst>
        </p:spPr>
        <p:txBody>
          <a:bodyPr>
            <a:normAutofit fontScale="25000" lnSpcReduction="20000"/>
          </a:bodyPr>
          <a:lstStyle/>
          <a:p>
            <a:r>
              <a:rPr lang="de-AT" sz="4000" dirty="0"/>
              <a:t>&lt;?</a:t>
            </a:r>
            <a:r>
              <a:rPr lang="de-AT" sz="4000" dirty="0" err="1"/>
              <a:t>xml</a:t>
            </a:r>
            <a:r>
              <a:rPr lang="de-AT" sz="4000" dirty="0"/>
              <a:t> </a:t>
            </a:r>
            <a:r>
              <a:rPr lang="de-AT" sz="4000" dirty="0" err="1"/>
              <a:t>version</a:t>
            </a:r>
            <a:r>
              <a:rPr lang="de-AT" sz="4000" dirty="0"/>
              <a:t> = "1.0" </a:t>
            </a:r>
            <a:r>
              <a:rPr lang="de-AT" sz="4000" dirty="0" err="1"/>
              <a:t>encoding</a:t>
            </a:r>
            <a:r>
              <a:rPr lang="de-AT" sz="4000" dirty="0"/>
              <a:t> = "UTF-8"?&gt;</a:t>
            </a:r>
          </a:p>
          <a:p>
            <a:r>
              <a:rPr lang="de-AT" sz="4000" dirty="0"/>
              <a:t>&lt;alert </a:t>
            </a:r>
            <a:r>
              <a:rPr lang="de-AT" sz="4000" dirty="0" err="1"/>
              <a:t>xmlns</a:t>
            </a:r>
            <a:r>
              <a:rPr lang="de-AT" sz="4000" dirty="0"/>
              <a:t> = "urn:oasis:names:tc:emergency:cap:1.2"&gt;</a:t>
            </a:r>
          </a:p>
          <a:p>
            <a:r>
              <a:rPr lang="de-AT" sz="4000" dirty="0"/>
              <a:t>  &lt;</a:t>
            </a:r>
            <a:r>
              <a:rPr lang="de-AT" sz="4000" dirty="0" err="1"/>
              <a:t>identifier</a:t>
            </a:r>
            <a:r>
              <a:rPr lang="de-AT" sz="4000" dirty="0"/>
              <a:t>&gt;KSTO1055887203&lt;/</a:t>
            </a:r>
            <a:r>
              <a:rPr lang="de-AT" sz="4000" dirty="0" err="1"/>
              <a:t>identifier</a:t>
            </a:r>
            <a:r>
              <a:rPr lang="de-AT" sz="4000" dirty="0"/>
              <a:t>&gt; </a:t>
            </a:r>
          </a:p>
          <a:p>
            <a:r>
              <a:rPr lang="de-AT" sz="4000" dirty="0"/>
              <a:t>  </a:t>
            </a:r>
            <a:r>
              <a:rPr lang="de-AT" sz="4000" dirty="0">
                <a:solidFill>
                  <a:srgbClr val="FF0000"/>
                </a:solidFill>
              </a:rPr>
              <a:t>&lt;</a:t>
            </a:r>
            <a:r>
              <a:rPr lang="de-AT" sz="4000" dirty="0" err="1">
                <a:solidFill>
                  <a:srgbClr val="FF0000"/>
                </a:solidFill>
              </a:rPr>
              <a:t>sender</a:t>
            </a:r>
            <a:r>
              <a:rPr lang="de-AT" sz="4000" dirty="0">
                <a:solidFill>
                  <a:srgbClr val="FF0000"/>
                </a:solidFill>
              </a:rPr>
              <a:t>&gt;KSTO@NWS.NOAA.GOV&lt;/</a:t>
            </a:r>
            <a:r>
              <a:rPr lang="de-AT" sz="4000" dirty="0" err="1">
                <a:solidFill>
                  <a:srgbClr val="FF0000"/>
                </a:solidFill>
              </a:rPr>
              <a:t>sender</a:t>
            </a:r>
            <a:r>
              <a:rPr lang="de-AT" sz="4000" dirty="0">
                <a:solidFill>
                  <a:srgbClr val="FF0000"/>
                </a:solidFill>
              </a:rPr>
              <a:t>&gt; </a:t>
            </a:r>
          </a:p>
          <a:p>
            <a:r>
              <a:rPr lang="de-AT" sz="4000" dirty="0">
                <a:solidFill>
                  <a:srgbClr val="FF0000"/>
                </a:solidFill>
              </a:rPr>
              <a:t>  &lt;</a:t>
            </a:r>
            <a:r>
              <a:rPr lang="de-AT" sz="4000" dirty="0" err="1">
                <a:solidFill>
                  <a:srgbClr val="FF0000"/>
                </a:solidFill>
              </a:rPr>
              <a:t>sent</a:t>
            </a:r>
            <a:r>
              <a:rPr lang="de-AT" sz="4000" dirty="0">
                <a:solidFill>
                  <a:srgbClr val="FF0000"/>
                </a:solidFill>
              </a:rPr>
              <a:t>&gt;2003-06-17T14:57:00-07:00&lt;/</a:t>
            </a:r>
            <a:r>
              <a:rPr lang="de-AT" sz="4000" dirty="0" err="1">
                <a:solidFill>
                  <a:srgbClr val="FF0000"/>
                </a:solidFill>
              </a:rPr>
              <a:t>sent</a:t>
            </a:r>
            <a:r>
              <a:rPr lang="de-AT" sz="4000" dirty="0">
                <a:solidFill>
                  <a:srgbClr val="FF0000"/>
                </a:solidFill>
              </a:rPr>
              <a:t>&gt;</a:t>
            </a:r>
          </a:p>
          <a:p>
            <a:r>
              <a:rPr lang="de-AT" sz="4000" dirty="0"/>
              <a:t>  </a:t>
            </a:r>
            <a:r>
              <a:rPr lang="de-AT" sz="4000" dirty="0">
                <a:solidFill>
                  <a:srgbClr val="FF0000"/>
                </a:solidFill>
              </a:rPr>
              <a:t>&lt;</a:t>
            </a:r>
            <a:r>
              <a:rPr lang="de-AT" sz="4000" dirty="0" err="1">
                <a:solidFill>
                  <a:srgbClr val="FF0000"/>
                </a:solidFill>
              </a:rPr>
              <a:t>status</a:t>
            </a:r>
            <a:r>
              <a:rPr lang="de-AT" sz="4000" dirty="0">
                <a:solidFill>
                  <a:srgbClr val="FF0000"/>
                </a:solidFill>
              </a:rPr>
              <a:t>&gt;</a:t>
            </a:r>
            <a:r>
              <a:rPr lang="de-AT" sz="4000" dirty="0" err="1">
                <a:solidFill>
                  <a:srgbClr val="FF0000"/>
                </a:solidFill>
              </a:rPr>
              <a:t>Actual</a:t>
            </a:r>
            <a:r>
              <a:rPr lang="de-AT" sz="4000" dirty="0">
                <a:solidFill>
                  <a:srgbClr val="FF0000"/>
                </a:solidFill>
              </a:rPr>
              <a:t>&lt;/</a:t>
            </a:r>
            <a:r>
              <a:rPr lang="de-AT" sz="4000" dirty="0" err="1">
                <a:solidFill>
                  <a:srgbClr val="FF0000"/>
                </a:solidFill>
              </a:rPr>
              <a:t>status</a:t>
            </a:r>
            <a:r>
              <a:rPr lang="de-AT" sz="4000" dirty="0">
                <a:solidFill>
                  <a:srgbClr val="FF0000"/>
                </a:solidFill>
              </a:rPr>
              <a:t>&gt; </a:t>
            </a:r>
          </a:p>
          <a:p>
            <a:r>
              <a:rPr lang="de-AT" sz="4000" dirty="0"/>
              <a:t> </a:t>
            </a:r>
            <a:r>
              <a:rPr lang="de-AT" sz="4000" dirty="0">
                <a:solidFill>
                  <a:srgbClr val="FF0000"/>
                </a:solidFill>
              </a:rPr>
              <a:t> &lt;</a:t>
            </a:r>
            <a:r>
              <a:rPr lang="de-AT" sz="4000" dirty="0" err="1">
                <a:solidFill>
                  <a:srgbClr val="FF0000"/>
                </a:solidFill>
              </a:rPr>
              <a:t>msgType</a:t>
            </a:r>
            <a:r>
              <a:rPr lang="de-AT" sz="4000" dirty="0">
                <a:solidFill>
                  <a:srgbClr val="FF0000"/>
                </a:solidFill>
              </a:rPr>
              <a:t>&gt;Alert&lt;/</a:t>
            </a:r>
            <a:r>
              <a:rPr lang="de-AT" sz="4000" dirty="0" err="1">
                <a:solidFill>
                  <a:srgbClr val="FF0000"/>
                </a:solidFill>
              </a:rPr>
              <a:t>msgType</a:t>
            </a:r>
            <a:r>
              <a:rPr lang="de-AT" sz="4000" dirty="0">
                <a:solidFill>
                  <a:srgbClr val="FF0000"/>
                </a:solidFill>
              </a:rPr>
              <a:t>&gt;</a:t>
            </a:r>
          </a:p>
          <a:p>
            <a:r>
              <a:rPr lang="de-AT" sz="4000" dirty="0"/>
              <a:t>  </a:t>
            </a:r>
            <a:r>
              <a:rPr lang="de-AT" sz="4000" dirty="0">
                <a:solidFill>
                  <a:srgbClr val="FF0000"/>
                </a:solidFill>
              </a:rPr>
              <a:t>&lt;</a:t>
            </a:r>
            <a:r>
              <a:rPr lang="de-AT" sz="4000" dirty="0" err="1">
                <a:solidFill>
                  <a:srgbClr val="FF0000"/>
                </a:solidFill>
              </a:rPr>
              <a:t>scope</a:t>
            </a:r>
            <a:r>
              <a:rPr lang="de-AT" sz="4000" dirty="0">
                <a:solidFill>
                  <a:srgbClr val="FF0000"/>
                </a:solidFill>
              </a:rPr>
              <a:t>&gt;Public&lt;/</a:t>
            </a:r>
            <a:r>
              <a:rPr lang="de-AT" sz="4000" dirty="0" err="1">
                <a:solidFill>
                  <a:srgbClr val="FF0000"/>
                </a:solidFill>
              </a:rPr>
              <a:t>scope</a:t>
            </a:r>
            <a:r>
              <a:rPr lang="de-AT" sz="4000" dirty="0">
                <a:solidFill>
                  <a:srgbClr val="FF0000"/>
                </a:solidFill>
              </a:rPr>
              <a:t>&gt;</a:t>
            </a:r>
            <a:r>
              <a:rPr lang="de-AT" sz="4000" dirty="0"/>
              <a:t> </a:t>
            </a:r>
          </a:p>
          <a:p>
            <a:r>
              <a:rPr lang="de-AT" sz="4000" dirty="0"/>
              <a:t>  &lt;</a:t>
            </a:r>
            <a:r>
              <a:rPr lang="de-AT" sz="4000" dirty="0" err="1"/>
              <a:t>info</a:t>
            </a:r>
            <a:r>
              <a:rPr lang="de-AT" sz="4000" dirty="0"/>
              <a:t>&gt;</a:t>
            </a:r>
          </a:p>
          <a:p>
            <a:r>
              <a:rPr lang="de-AT" sz="4000" dirty="0"/>
              <a:t>    </a:t>
            </a:r>
            <a:r>
              <a:rPr lang="de-AT" sz="4000" dirty="0">
                <a:solidFill>
                  <a:srgbClr val="FF0000"/>
                </a:solidFill>
              </a:rPr>
              <a:t>&lt;</a:t>
            </a:r>
            <a:r>
              <a:rPr lang="de-AT" sz="4000" dirty="0" err="1">
                <a:solidFill>
                  <a:srgbClr val="FF0000"/>
                </a:solidFill>
              </a:rPr>
              <a:t>category</a:t>
            </a:r>
            <a:r>
              <a:rPr lang="de-AT" sz="4000" dirty="0">
                <a:solidFill>
                  <a:srgbClr val="FF0000"/>
                </a:solidFill>
              </a:rPr>
              <a:t>&gt;Met&lt;/</a:t>
            </a:r>
            <a:r>
              <a:rPr lang="de-AT" sz="4000" dirty="0" err="1">
                <a:solidFill>
                  <a:srgbClr val="FF0000"/>
                </a:solidFill>
              </a:rPr>
              <a:t>category</a:t>
            </a:r>
            <a:r>
              <a:rPr lang="de-AT" sz="4000" dirty="0">
                <a:solidFill>
                  <a:srgbClr val="FF0000"/>
                </a:solidFill>
              </a:rPr>
              <a:t>&gt;   </a:t>
            </a:r>
          </a:p>
          <a:p>
            <a:r>
              <a:rPr lang="de-AT" sz="4000" dirty="0">
                <a:solidFill>
                  <a:srgbClr val="FF0000"/>
                </a:solidFill>
              </a:rPr>
              <a:t>    &lt;</a:t>
            </a:r>
            <a:r>
              <a:rPr lang="de-AT" sz="4000" dirty="0" err="1">
                <a:solidFill>
                  <a:srgbClr val="FF0000"/>
                </a:solidFill>
              </a:rPr>
              <a:t>event</a:t>
            </a:r>
            <a:r>
              <a:rPr lang="de-AT" sz="4000" dirty="0">
                <a:solidFill>
                  <a:srgbClr val="FF0000"/>
                </a:solidFill>
              </a:rPr>
              <a:t>&gt;SEVERE THUNDERSTORM&lt;/</a:t>
            </a:r>
            <a:r>
              <a:rPr lang="de-AT" sz="4000" dirty="0" err="1">
                <a:solidFill>
                  <a:srgbClr val="FF0000"/>
                </a:solidFill>
              </a:rPr>
              <a:t>event</a:t>
            </a:r>
            <a:r>
              <a:rPr lang="de-AT" sz="4000" dirty="0">
                <a:solidFill>
                  <a:srgbClr val="FF0000"/>
                </a:solidFill>
              </a:rPr>
              <a:t>&gt;</a:t>
            </a:r>
          </a:p>
          <a:p>
            <a:r>
              <a:rPr lang="de-AT" sz="4000" dirty="0">
                <a:solidFill>
                  <a:srgbClr val="FF0000"/>
                </a:solidFill>
              </a:rPr>
              <a:t>    &lt;</a:t>
            </a:r>
            <a:r>
              <a:rPr lang="de-AT" sz="4000" dirty="0" err="1">
                <a:solidFill>
                  <a:srgbClr val="FF0000"/>
                </a:solidFill>
              </a:rPr>
              <a:t>responseType</a:t>
            </a:r>
            <a:r>
              <a:rPr lang="de-AT" sz="4000" dirty="0">
                <a:solidFill>
                  <a:srgbClr val="FF0000"/>
                </a:solidFill>
              </a:rPr>
              <a:t>&gt;</a:t>
            </a:r>
            <a:r>
              <a:rPr lang="de-AT" sz="4000" dirty="0" err="1">
                <a:solidFill>
                  <a:srgbClr val="FF0000"/>
                </a:solidFill>
              </a:rPr>
              <a:t>Shelter</a:t>
            </a:r>
            <a:r>
              <a:rPr lang="de-AT" sz="4000" dirty="0">
                <a:solidFill>
                  <a:srgbClr val="FF0000"/>
                </a:solidFill>
              </a:rPr>
              <a:t>&lt;/</a:t>
            </a:r>
            <a:r>
              <a:rPr lang="de-AT" sz="4000" dirty="0" err="1">
                <a:solidFill>
                  <a:srgbClr val="FF0000"/>
                </a:solidFill>
              </a:rPr>
              <a:t>responseType</a:t>
            </a:r>
            <a:r>
              <a:rPr lang="de-AT" sz="4000" dirty="0">
                <a:solidFill>
                  <a:srgbClr val="FF0000"/>
                </a:solidFill>
              </a:rPr>
              <a:t>&gt; </a:t>
            </a:r>
          </a:p>
          <a:p>
            <a:r>
              <a:rPr lang="de-AT" sz="4000" dirty="0">
                <a:solidFill>
                  <a:srgbClr val="FF0000"/>
                </a:solidFill>
              </a:rPr>
              <a:t>    &lt;</a:t>
            </a:r>
            <a:r>
              <a:rPr lang="de-AT" sz="4000" dirty="0" err="1">
                <a:solidFill>
                  <a:srgbClr val="FF0000"/>
                </a:solidFill>
              </a:rPr>
              <a:t>urgency</a:t>
            </a:r>
            <a:r>
              <a:rPr lang="de-AT" sz="4000" dirty="0">
                <a:solidFill>
                  <a:srgbClr val="FF0000"/>
                </a:solidFill>
              </a:rPr>
              <a:t>&gt;Immediate&lt;/</a:t>
            </a:r>
            <a:r>
              <a:rPr lang="de-AT" sz="4000" dirty="0" err="1">
                <a:solidFill>
                  <a:srgbClr val="FF0000"/>
                </a:solidFill>
              </a:rPr>
              <a:t>urgency</a:t>
            </a:r>
            <a:r>
              <a:rPr lang="de-AT" sz="4000" dirty="0">
                <a:solidFill>
                  <a:srgbClr val="FF0000"/>
                </a:solidFill>
              </a:rPr>
              <a:t>&gt;   </a:t>
            </a:r>
          </a:p>
          <a:p>
            <a:r>
              <a:rPr lang="de-AT" sz="4000" dirty="0">
                <a:solidFill>
                  <a:srgbClr val="FF0000"/>
                </a:solidFill>
              </a:rPr>
              <a:t>    &lt;</a:t>
            </a:r>
            <a:r>
              <a:rPr lang="de-AT" sz="4000" dirty="0" err="1">
                <a:solidFill>
                  <a:srgbClr val="FF0000"/>
                </a:solidFill>
              </a:rPr>
              <a:t>severity</a:t>
            </a:r>
            <a:r>
              <a:rPr lang="de-AT" sz="4000" dirty="0">
                <a:solidFill>
                  <a:srgbClr val="FF0000"/>
                </a:solidFill>
              </a:rPr>
              <a:t>&gt;</a:t>
            </a:r>
            <a:r>
              <a:rPr lang="de-AT" sz="4000" dirty="0" err="1">
                <a:solidFill>
                  <a:srgbClr val="FF0000"/>
                </a:solidFill>
              </a:rPr>
              <a:t>Severe</a:t>
            </a:r>
            <a:r>
              <a:rPr lang="de-AT" sz="4000" dirty="0">
                <a:solidFill>
                  <a:srgbClr val="FF0000"/>
                </a:solidFill>
              </a:rPr>
              <a:t>&lt;/</a:t>
            </a:r>
            <a:r>
              <a:rPr lang="de-AT" sz="4000" dirty="0" err="1">
                <a:solidFill>
                  <a:srgbClr val="FF0000"/>
                </a:solidFill>
              </a:rPr>
              <a:t>severity</a:t>
            </a:r>
            <a:r>
              <a:rPr lang="de-AT" sz="4000" dirty="0">
                <a:solidFill>
                  <a:srgbClr val="FF0000"/>
                </a:solidFill>
              </a:rPr>
              <a:t>&gt;   </a:t>
            </a:r>
          </a:p>
          <a:p>
            <a:r>
              <a:rPr lang="de-AT" sz="4000" dirty="0">
                <a:solidFill>
                  <a:srgbClr val="FF0000"/>
                </a:solidFill>
              </a:rPr>
              <a:t>    &lt;</a:t>
            </a:r>
            <a:r>
              <a:rPr lang="de-AT" sz="4000" dirty="0" err="1">
                <a:solidFill>
                  <a:srgbClr val="FF0000"/>
                </a:solidFill>
              </a:rPr>
              <a:t>certainty</a:t>
            </a:r>
            <a:r>
              <a:rPr lang="de-AT" sz="4000" dirty="0">
                <a:solidFill>
                  <a:srgbClr val="FF0000"/>
                </a:solidFill>
              </a:rPr>
              <a:t>&gt;</a:t>
            </a:r>
            <a:r>
              <a:rPr lang="de-AT" sz="4000" dirty="0" err="1">
                <a:solidFill>
                  <a:srgbClr val="FF0000"/>
                </a:solidFill>
              </a:rPr>
              <a:t>Observed</a:t>
            </a:r>
            <a:r>
              <a:rPr lang="de-AT" sz="4000" dirty="0">
                <a:solidFill>
                  <a:srgbClr val="FF0000"/>
                </a:solidFill>
              </a:rPr>
              <a:t>&lt;/</a:t>
            </a:r>
            <a:r>
              <a:rPr lang="de-AT" sz="4000" dirty="0" err="1">
                <a:solidFill>
                  <a:srgbClr val="FF0000"/>
                </a:solidFill>
              </a:rPr>
              <a:t>certainty</a:t>
            </a:r>
            <a:r>
              <a:rPr lang="de-AT" sz="4000" dirty="0">
                <a:solidFill>
                  <a:srgbClr val="FF0000"/>
                </a:solidFill>
              </a:rPr>
              <a:t>&gt;</a:t>
            </a:r>
          </a:p>
          <a:p>
            <a:r>
              <a:rPr lang="de-AT" sz="4000" dirty="0"/>
              <a:t>    &lt;</a:t>
            </a:r>
            <a:r>
              <a:rPr lang="de-AT" sz="4000" dirty="0" err="1"/>
              <a:t>eventCode</a:t>
            </a:r>
            <a:r>
              <a:rPr lang="de-AT" sz="4000" dirty="0"/>
              <a:t>&gt;</a:t>
            </a:r>
          </a:p>
          <a:p>
            <a:r>
              <a:rPr lang="de-AT" sz="4000" dirty="0"/>
              <a:t>      &lt;</a:t>
            </a:r>
            <a:r>
              <a:rPr lang="de-AT" sz="4000" dirty="0" err="1"/>
              <a:t>valueName</a:t>
            </a:r>
            <a:r>
              <a:rPr lang="de-AT" sz="4000" dirty="0"/>
              <a:t>&gt;SAME&lt;/</a:t>
            </a:r>
            <a:r>
              <a:rPr lang="de-AT" sz="4000" dirty="0" err="1"/>
              <a:t>valueName</a:t>
            </a:r>
            <a:r>
              <a:rPr lang="de-AT" sz="4000" dirty="0"/>
              <a:t>&gt;</a:t>
            </a:r>
          </a:p>
          <a:p>
            <a:r>
              <a:rPr lang="de-AT" sz="4000" dirty="0"/>
              <a:t>      &lt;</a:t>
            </a:r>
            <a:r>
              <a:rPr lang="de-AT" sz="4000" dirty="0" err="1"/>
              <a:t>value</a:t>
            </a:r>
            <a:r>
              <a:rPr lang="de-AT" sz="4000" dirty="0"/>
              <a:t>&gt;SVR&lt;/</a:t>
            </a:r>
            <a:r>
              <a:rPr lang="de-AT" sz="4000" dirty="0" err="1"/>
              <a:t>value</a:t>
            </a:r>
            <a:r>
              <a:rPr lang="de-AT" sz="4000" dirty="0"/>
              <a:t>&gt;</a:t>
            </a:r>
          </a:p>
          <a:p>
            <a:r>
              <a:rPr lang="de-AT" sz="4000" dirty="0"/>
              <a:t>    &lt;/</a:t>
            </a:r>
            <a:r>
              <a:rPr lang="de-AT" sz="4000" dirty="0" err="1"/>
              <a:t>eventCode</a:t>
            </a:r>
            <a:r>
              <a:rPr lang="de-AT" sz="4000" dirty="0"/>
              <a:t>&gt;</a:t>
            </a:r>
          </a:p>
          <a:p>
            <a:r>
              <a:rPr lang="de-AT" sz="4000" dirty="0"/>
              <a:t>    </a:t>
            </a:r>
            <a:r>
              <a:rPr lang="de-AT" sz="4000" dirty="0">
                <a:solidFill>
                  <a:srgbClr val="FF0000"/>
                </a:solidFill>
              </a:rPr>
              <a:t>&lt;</a:t>
            </a:r>
            <a:r>
              <a:rPr lang="de-AT" sz="4000" dirty="0" err="1">
                <a:solidFill>
                  <a:srgbClr val="FF0000"/>
                </a:solidFill>
              </a:rPr>
              <a:t>expires</a:t>
            </a:r>
            <a:r>
              <a:rPr lang="de-AT" sz="4000" dirty="0">
                <a:solidFill>
                  <a:srgbClr val="FF0000"/>
                </a:solidFill>
              </a:rPr>
              <a:t>&gt;2003-06-17T16:00:00-07:00&lt;/</a:t>
            </a:r>
            <a:r>
              <a:rPr lang="de-AT" sz="4000" dirty="0" err="1">
                <a:solidFill>
                  <a:srgbClr val="FF0000"/>
                </a:solidFill>
              </a:rPr>
              <a:t>expires</a:t>
            </a:r>
            <a:r>
              <a:rPr lang="de-AT" sz="4000" dirty="0">
                <a:solidFill>
                  <a:srgbClr val="FF0000"/>
                </a:solidFill>
              </a:rPr>
              <a:t>&gt;  </a:t>
            </a:r>
          </a:p>
          <a:p>
            <a:r>
              <a:rPr lang="de-AT" sz="4000" dirty="0"/>
              <a:t>    </a:t>
            </a:r>
            <a:r>
              <a:rPr lang="de-AT" sz="4000" dirty="0">
                <a:solidFill>
                  <a:srgbClr val="FF0000"/>
                </a:solidFill>
              </a:rPr>
              <a:t>&lt;</a:t>
            </a:r>
            <a:r>
              <a:rPr lang="de-AT" sz="4000" dirty="0" err="1">
                <a:solidFill>
                  <a:srgbClr val="FF0000"/>
                </a:solidFill>
              </a:rPr>
              <a:t>senderName</a:t>
            </a:r>
            <a:r>
              <a:rPr lang="de-AT" sz="4000" dirty="0">
                <a:solidFill>
                  <a:srgbClr val="FF0000"/>
                </a:solidFill>
              </a:rPr>
              <a:t>&gt;NATIONAL WEATHER SERVICE SACRAMENTO CA&lt;/</a:t>
            </a:r>
            <a:r>
              <a:rPr lang="de-AT" sz="4000" dirty="0" err="1">
                <a:solidFill>
                  <a:srgbClr val="FF0000"/>
                </a:solidFill>
              </a:rPr>
              <a:t>senderName</a:t>
            </a:r>
            <a:r>
              <a:rPr lang="de-AT" sz="4000" dirty="0">
                <a:solidFill>
                  <a:srgbClr val="FF0000"/>
                </a:solidFill>
              </a:rPr>
              <a:t>&gt;</a:t>
            </a:r>
          </a:p>
          <a:p>
            <a:r>
              <a:rPr lang="de-AT" sz="4000" dirty="0">
                <a:solidFill>
                  <a:srgbClr val="FF0000"/>
                </a:solidFill>
              </a:rPr>
              <a:t>    &lt;</a:t>
            </a:r>
            <a:r>
              <a:rPr lang="de-AT" sz="4000" dirty="0" err="1">
                <a:solidFill>
                  <a:srgbClr val="FF0000"/>
                </a:solidFill>
              </a:rPr>
              <a:t>headline</a:t>
            </a:r>
            <a:r>
              <a:rPr lang="de-AT" sz="4000" dirty="0">
                <a:solidFill>
                  <a:srgbClr val="FF0000"/>
                </a:solidFill>
              </a:rPr>
              <a:t>&gt;SEVERE THUNDERSTORM WARNING&lt;/</a:t>
            </a:r>
            <a:r>
              <a:rPr lang="de-AT" sz="4000" dirty="0" err="1">
                <a:solidFill>
                  <a:srgbClr val="FF0000"/>
                </a:solidFill>
              </a:rPr>
              <a:t>headline</a:t>
            </a:r>
            <a:r>
              <a:rPr lang="de-AT" sz="4000" dirty="0">
                <a:solidFill>
                  <a:srgbClr val="FF0000"/>
                </a:solidFill>
              </a:rPr>
              <a:t>&gt;</a:t>
            </a:r>
          </a:p>
          <a:p>
            <a:r>
              <a:rPr lang="de-AT" sz="4000" dirty="0">
                <a:solidFill>
                  <a:srgbClr val="FF0000"/>
                </a:solidFill>
              </a:rPr>
              <a:t>    &lt;</a:t>
            </a:r>
            <a:r>
              <a:rPr lang="de-AT" sz="4000" dirty="0" err="1">
                <a:solidFill>
                  <a:srgbClr val="FF0000"/>
                </a:solidFill>
              </a:rPr>
              <a:t>description</a:t>
            </a:r>
            <a:r>
              <a:rPr lang="de-AT" sz="4000" dirty="0">
                <a:solidFill>
                  <a:srgbClr val="FF0000"/>
                </a:solidFill>
              </a:rPr>
              <a:t>&gt; AT 254 PM PDT</a:t>
            </a:r>
            <a:r>
              <a:rPr lang="de-AT" sz="4000" dirty="0" smtClean="0">
                <a:solidFill>
                  <a:srgbClr val="FF0000"/>
                </a:solidFill>
              </a:rPr>
              <a:t>... &lt;/</a:t>
            </a:r>
            <a:r>
              <a:rPr lang="de-AT" sz="4000" dirty="0" err="1">
                <a:solidFill>
                  <a:srgbClr val="FF0000"/>
                </a:solidFill>
              </a:rPr>
              <a:t>description</a:t>
            </a:r>
            <a:r>
              <a:rPr lang="de-AT" sz="4000" dirty="0">
                <a:solidFill>
                  <a:srgbClr val="FF0000"/>
                </a:solidFill>
              </a:rPr>
              <a:t>&gt;</a:t>
            </a:r>
          </a:p>
          <a:p>
            <a:r>
              <a:rPr lang="de-AT" sz="4000" dirty="0">
                <a:solidFill>
                  <a:srgbClr val="FF0000"/>
                </a:solidFill>
              </a:rPr>
              <a:t>    &lt;</a:t>
            </a:r>
            <a:r>
              <a:rPr lang="de-AT" sz="4000" dirty="0" err="1">
                <a:solidFill>
                  <a:srgbClr val="FF0000"/>
                </a:solidFill>
              </a:rPr>
              <a:t>instruction</a:t>
            </a:r>
            <a:r>
              <a:rPr lang="de-AT" sz="4000" dirty="0">
                <a:solidFill>
                  <a:srgbClr val="FF0000"/>
                </a:solidFill>
              </a:rPr>
              <a:t>&gt;TAKE COVER IN A SUBSTANTIAL SHELTER UNTIL THE STORM PASSES.&lt;/</a:t>
            </a:r>
            <a:r>
              <a:rPr lang="de-AT" sz="4000" dirty="0" err="1">
                <a:solidFill>
                  <a:srgbClr val="FF0000"/>
                </a:solidFill>
              </a:rPr>
              <a:t>instruction</a:t>
            </a:r>
            <a:r>
              <a:rPr lang="de-AT" sz="4000" dirty="0">
                <a:solidFill>
                  <a:srgbClr val="FF0000"/>
                </a:solidFill>
              </a:rPr>
              <a:t>&gt;</a:t>
            </a:r>
          </a:p>
          <a:p>
            <a:r>
              <a:rPr lang="de-AT" sz="4000" dirty="0"/>
              <a:t>    &lt;</a:t>
            </a:r>
            <a:r>
              <a:rPr lang="de-AT" sz="4000" dirty="0" err="1"/>
              <a:t>contact</a:t>
            </a:r>
            <a:r>
              <a:rPr lang="de-AT" sz="4000" dirty="0"/>
              <a:t>&gt;BARUFFALDI/JUSKIE&lt;/</a:t>
            </a:r>
            <a:r>
              <a:rPr lang="de-AT" sz="4000" dirty="0" err="1"/>
              <a:t>contact</a:t>
            </a:r>
            <a:r>
              <a:rPr lang="de-AT" sz="4000" dirty="0"/>
              <a:t>&gt;</a:t>
            </a:r>
          </a:p>
          <a:p>
            <a:r>
              <a:rPr lang="de-AT" sz="4000" dirty="0"/>
              <a:t>    &lt;</a:t>
            </a:r>
            <a:r>
              <a:rPr lang="de-AT" sz="4000" dirty="0" err="1">
                <a:solidFill>
                  <a:srgbClr val="FF0000"/>
                </a:solidFill>
              </a:rPr>
              <a:t>area</a:t>
            </a:r>
            <a:r>
              <a:rPr lang="de-AT" sz="4000" dirty="0">
                <a:solidFill>
                  <a:srgbClr val="FF0000"/>
                </a:solidFill>
              </a:rPr>
              <a:t>&gt;       </a:t>
            </a:r>
          </a:p>
          <a:p>
            <a:r>
              <a:rPr lang="de-AT" sz="4000" dirty="0">
                <a:solidFill>
                  <a:srgbClr val="FF0000"/>
                </a:solidFill>
              </a:rPr>
              <a:t>   </a:t>
            </a:r>
            <a:r>
              <a:rPr lang="de-AT" sz="4000" dirty="0">
                <a:solidFill>
                  <a:srgbClr val="FF0000"/>
                </a:solidFill>
                <a:latin typeface="+mj-lt"/>
              </a:rPr>
              <a:t>  </a:t>
            </a:r>
            <a:r>
              <a:rPr lang="de-AT" sz="4000" dirty="0" smtClean="0">
                <a:solidFill>
                  <a:srgbClr val="FF0000"/>
                </a:solidFill>
                <a:latin typeface="+mj-lt"/>
              </a:rPr>
              <a:t>&lt;</a:t>
            </a:r>
            <a:r>
              <a:rPr lang="de-AT" sz="4000" dirty="0" err="1">
                <a:solidFill>
                  <a:srgbClr val="FF0000"/>
                </a:solidFill>
                <a:latin typeface="+mj-lt"/>
              </a:rPr>
              <a:t>areaDesc</a:t>
            </a:r>
            <a:r>
              <a:rPr lang="de-AT" sz="4000" dirty="0">
                <a:solidFill>
                  <a:srgbClr val="FF0000"/>
                </a:solidFill>
                <a:latin typeface="+mj-lt"/>
              </a:rPr>
              <a:t>&gt;EXTREME NORTH CENTRAL TUOLUMNE COUNTY IN </a:t>
            </a:r>
            <a:r>
              <a:rPr lang="de-AT" sz="4000" dirty="0" smtClean="0">
                <a:solidFill>
                  <a:srgbClr val="FF0000"/>
                </a:solidFill>
                <a:latin typeface="+mj-lt"/>
              </a:rPr>
              <a:t>CALIFORNIA&lt;/</a:t>
            </a:r>
            <a:r>
              <a:rPr lang="de-AT" sz="4000" dirty="0" err="1">
                <a:solidFill>
                  <a:srgbClr val="FF0000"/>
                </a:solidFill>
                <a:latin typeface="+mj-lt"/>
              </a:rPr>
              <a:t>areaDesc</a:t>
            </a:r>
            <a:r>
              <a:rPr lang="de-AT" sz="4000" dirty="0" smtClean="0">
                <a:solidFill>
                  <a:srgbClr val="FF0000"/>
                </a:solidFill>
                <a:latin typeface="+mj-lt"/>
              </a:rPr>
              <a:t>&gt;</a:t>
            </a:r>
            <a:br>
              <a:rPr lang="de-AT" sz="4000" dirty="0" smtClean="0">
                <a:solidFill>
                  <a:srgbClr val="FF0000"/>
                </a:solidFill>
                <a:latin typeface="+mj-lt"/>
              </a:rPr>
            </a:br>
            <a:r>
              <a:rPr lang="de-AT" sz="4000" dirty="0" smtClean="0">
                <a:solidFill>
                  <a:srgbClr val="FF0000"/>
                </a:solidFill>
                <a:latin typeface="+mj-lt"/>
              </a:rPr>
              <a:t>       &lt;</a:t>
            </a:r>
            <a:r>
              <a:rPr lang="de-AT" sz="4000" dirty="0" err="1">
                <a:solidFill>
                  <a:srgbClr val="FF0000"/>
                </a:solidFill>
                <a:latin typeface="+mj-lt"/>
              </a:rPr>
              <a:t>polygon</a:t>
            </a:r>
            <a:r>
              <a:rPr lang="de-AT" sz="4000" dirty="0">
                <a:solidFill>
                  <a:srgbClr val="FF0000"/>
                </a:solidFill>
                <a:latin typeface="+mj-lt"/>
              </a:rPr>
              <a:t>&gt;38.47,-120.14 38.34,-119.95 38.52,-119.74 38.62,-119.89 38.47,-120.14&lt;/</a:t>
            </a:r>
            <a:r>
              <a:rPr lang="de-AT" sz="4000" dirty="0" err="1" smtClean="0">
                <a:solidFill>
                  <a:srgbClr val="FF0000"/>
                </a:solidFill>
                <a:latin typeface="+mj-lt"/>
              </a:rPr>
              <a:t>polygon</a:t>
            </a:r>
            <a:r>
              <a:rPr lang="de-AT" sz="4000" dirty="0" smtClean="0">
                <a:solidFill>
                  <a:srgbClr val="FF0000"/>
                </a:solidFill>
                <a:latin typeface="+mj-lt"/>
              </a:rPr>
              <a:t>&gt;</a:t>
            </a:r>
            <a:br>
              <a:rPr lang="de-AT" sz="4000" dirty="0" smtClean="0">
                <a:solidFill>
                  <a:srgbClr val="FF0000"/>
                </a:solidFill>
                <a:latin typeface="+mj-lt"/>
              </a:rPr>
            </a:br>
            <a:r>
              <a:rPr lang="de-AT" sz="4000" dirty="0" smtClean="0">
                <a:solidFill>
                  <a:srgbClr val="FF0000"/>
                </a:solidFill>
                <a:latin typeface="+mj-lt"/>
              </a:rPr>
              <a:t>       &lt;</a:t>
            </a:r>
            <a:r>
              <a:rPr lang="de-AT" sz="4000" dirty="0" err="1" smtClean="0">
                <a:solidFill>
                  <a:srgbClr val="FF0000"/>
                </a:solidFill>
                <a:latin typeface="+mj-lt"/>
              </a:rPr>
              <a:t>geocode</a:t>
            </a:r>
            <a:r>
              <a:rPr lang="de-AT" sz="4000" dirty="0" smtClean="0">
                <a:solidFill>
                  <a:srgbClr val="FF0000"/>
                </a:solidFill>
                <a:latin typeface="+mj-lt"/>
              </a:rPr>
              <a:t>&gt;</a:t>
            </a:r>
            <a:br>
              <a:rPr lang="de-AT" sz="4000" dirty="0" smtClean="0">
                <a:solidFill>
                  <a:srgbClr val="FF0000"/>
                </a:solidFill>
                <a:latin typeface="+mj-lt"/>
              </a:rPr>
            </a:br>
            <a:r>
              <a:rPr lang="de-AT" sz="4000" dirty="0" smtClean="0">
                <a:solidFill>
                  <a:srgbClr val="FF0000"/>
                </a:solidFill>
                <a:latin typeface="+mj-lt"/>
              </a:rPr>
              <a:t>	&lt;</a:t>
            </a:r>
            <a:r>
              <a:rPr lang="de-AT" sz="4000" dirty="0" err="1">
                <a:solidFill>
                  <a:srgbClr val="FF0000"/>
                </a:solidFill>
                <a:latin typeface="+mj-lt"/>
              </a:rPr>
              <a:t>valueName</a:t>
            </a:r>
            <a:r>
              <a:rPr lang="de-AT" sz="4000" dirty="0">
                <a:solidFill>
                  <a:srgbClr val="FF0000"/>
                </a:solidFill>
                <a:latin typeface="+mj-lt"/>
              </a:rPr>
              <a:t>&gt;SAME&lt;/</a:t>
            </a:r>
            <a:r>
              <a:rPr lang="de-AT" sz="4000" dirty="0" err="1">
                <a:solidFill>
                  <a:srgbClr val="FF0000"/>
                </a:solidFill>
                <a:latin typeface="+mj-lt"/>
              </a:rPr>
              <a:t>valueName</a:t>
            </a:r>
            <a:r>
              <a:rPr lang="de-AT" sz="4000" dirty="0" smtClean="0">
                <a:solidFill>
                  <a:srgbClr val="FF0000"/>
                </a:solidFill>
                <a:latin typeface="+mj-lt"/>
              </a:rPr>
              <a:t>&gt;</a:t>
            </a:r>
            <a:br>
              <a:rPr lang="de-AT" sz="4000" dirty="0" smtClean="0">
                <a:solidFill>
                  <a:srgbClr val="FF0000"/>
                </a:solidFill>
                <a:latin typeface="+mj-lt"/>
              </a:rPr>
            </a:br>
            <a:r>
              <a:rPr lang="de-AT" sz="4000" dirty="0" smtClean="0">
                <a:solidFill>
                  <a:srgbClr val="FF0000"/>
                </a:solidFill>
                <a:latin typeface="+mj-lt"/>
              </a:rPr>
              <a:t>	&lt;</a:t>
            </a:r>
            <a:r>
              <a:rPr lang="de-AT" sz="4000" dirty="0" err="1">
                <a:solidFill>
                  <a:srgbClr val="FF0000"/>
                </a:solidFill>
                <a:latin typeface="+mj-lt"/>
              </a:rPr>
              <a:t>value</a:t>
            </a:r>
            <a:r>
              <a:rPr lang="de-AT" sz="4000" dirty="0">
                <a:solidFill>
                  <a:srgbClr val="FF0000"/>
                </a:solidFill>
                <a:latin typeface="+mj-lt"/>
              </a:rPr>
              <a:t>&gt;006109&lt;/</a:t>
            </a:r>
            <a:r>
              <a:rPr lang="de-AT" sz="4000" dirty="0" err="1">
                <a:solidFill>
                  <a:srgbClr val="FF0000"/>
                </a:solidFill>
                <a:latin typeface="+mj-lt"/>
              </a:rPr>
              <a:t>value</a:t>
            </a:r>
            <a:r>
              <a:rPr lang="de-AT" sz="4000" dirty="0" smtClean="0">
                <a:solidFill>
                  <a:srgbClr val="FF0000"/>
                </a:solidFill>
                <a:latin typeface="+mj-lt"/>
              </a:rPr>
              <a:t>&gt;</a:t>
            </a:r>
          </a:p>
          <a:p>
            <a:r>
              <a:rPr lang="de-AT" sz="4000" dirty="0">
                <a:solidFill>
                  <a:srgbClr val="FF0000"/>
                </a:solidFill>
                <a:latin typeface="+mj-lt"/>
              </a:rPr>
              <a:t> </a:t>
            </a:r>
            <a:r>
              <a:rPr lang="de-AT" sz="4000" dirty="0" smtClean="0">
                <a:solidFill>
                  <a:srgbClr val="FF0000"/>
                </a:solidFill>
                <a:latin typeface="+mj-lt"/>
              </a:rPr>
              <a:t>      &lt;/</a:t>
            </a:r>
            <a:r>
              <a:rPr lang="de-AT" sz="4000" dirty="0" err="1" smtClean="0">
                <a:solidFill>
                  <a:srgbClr val="FF0000"/>
                </a:solidFill>
                <a:latin typeface="+mj-lt"/>
              </a:rPr>
              <a:t>geocode</a:t>
            </a:r>
            <a:r>
              <a:rPr lang="de-AT" sz="4000" dirty="0" smtClean="0">
                <a:solidFill>
                  <a:srgbClr val="FF0000"/>
                </a:solidFill>
                <a:latin typeface="+mj-lt"/>
              </a:rPr>
              <a:t>&gt;</a:t>
            </a:r>
            <a:br>
              <a:rPr lang="de-AT" sz="4000" dirty="0" smtClean="0">
                <a:solidFill>
                  <a:srgbClr val="FF0000"/>
                </a:solidFill>
                <a:latin typeface="+mj-lt"/>
              </a:rPr>
            </a:br>
            <a:r>
              <a:rPr lang="de-AT" sz="4000" dirty="0" smtClean="0">
                <a:solidFill>
                  <a:srgbClr val="FF0000"/>
                </a:solidFill>
                <a:latin typeface="+mj-lt"/>
              </a:rPr>
              <a:t>&lt;/</a:t>
            </a:r>
            <a:r>
              <a:rPr lang="de-AT" sz="4000" dirty="0" err="1">
                <a:solidFill>
                  <a:srgbClr val="FF0000"/>
                </a:solidFill>
                <a:latin typeface="+mj-lt"/>
              </a:rPr>
              <a:t>area</a:t>
            </a:r>
            <a:r>
              <a:rPr lang="de-AT" sz="4000" dirty="0">
                <a:solidFill>
                  <a:srgbClr val="FF0000"/>
                </a:solidFill>
                <a:latin typeface="+mj-lt"/>
              </a:rPr>
              <a:t>&gt;</a:t>
            </a:r>
          </a:p>
          <a:p>
            <a:endParaRPr lang="de-DE" dirty="0"/>
          </a:p>
        </p:txBody>
      </p:sp>
      <p:sp>
        <p:nvSpPr>
          <p:cNvPr id="4" name="Datumsplatzhalter 3"/>
          <p:cNvSpPr>
            <a:spLocks noGrp="1"/>
          </p:cNvSpPr>
          <p:nvPr>
            <p:ph type="dt" sz="half" idx="10"/>
          </p:nvPr>
        </p:nvSpPr>
        <p:spPr/>
        <p:txBody>
          <a:bodyPr/>
          <a:lstStyle/>
          <a:p>
            <a:fld id="{8257FADB-0602-4EE9-9DC4-136AD4C65B6B}" type="datetime1">
              <a:rPr lang="de-DE" smtClean="0"/>
              <a:pPr/>
              <a:t>24.09.2015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r>
              <a:rPr lang="de-DE" dirty="0" smtClean="0"/>
              <a:t>Folie </a:t>
            </a:r>
            <a:fld id="{926B1129-68A9-45EB-A8FC-F0EB4D55ADFA}" type="slidenum">
              <a:rPr lang="de-DE" smtClean="0"/>
              <a:pPr/>
              <a:t>17</a:t>
            </a:fld>
            <a:endParaRPr lang="de-DE" dirty="0"/>
          </a:p>
        </p:txBody>
      </p:sp>
      <p:sp>
        <p:nvSpPr>
          <p:cNvPr id="7" name="Inhaltsplatzhalter 6"/>
          <p:cNvSpPr>
            <a:spLocks noGrp="1"/>
          </p:cNvSpPr>
          <p:nvPr>
            <p:ph idx="13"/>
          </p:nvPr>
        </p:nvSpPr>
        <p:spPr/>
        <p:txBody>
          <a:bodyPr/>
          <a:lstStyle/>
          <a:p>
            <a:r>
              <a:rPr lang="de-AT" b="1" dirty="0"/>
              <a:t>A.2.  </a:t>
            </a:r>
            <a:r>
              <a:rPr lang="de-AT" b="1" dirty="0" err="1"/>
              <a:t>Severe</a:t>
            </a:r>
            <a:r>
              <a:rPr lang="de-AT" b="1" dirty="0"/>
              <a:t> </a:t>
            </a:r>
            <a:r>
              <a:rPr lang="de-AT" b="1" dirty="0" err="1"/>
              <a:t>Thunderstorm</a:t>
            </a:r>
            <a:r>
              <a:rPr lang="de-AT" b="1" dirty="0"/>
              <a:t> </a:t>
            </a:r>
            <a:r>
              <a:rPr lang="de-AT" b="1" dirty="0" err="1" smtClean="0"/>
              <a:t>Warning</a:t>
            </a:r>
            <a:r>
              <a:rPr lang="de-AT" b="1" dirty="0" smtClean="0"/>
              <a:t> </a:t>
            </a:r>
            <a:endParaRPr lang="de-DE" dirty="0"/>
          </a:p>
        </p:txBody>
      </p:sp>
      <p:sp>
        <p:nvSpPr>
          <p:cNvPr id="8" name="Textfeld 7"/>
          <p:cNvSpPr txBox="1"/>
          <p:nvPr/>
        </p:nvSpPr>
        <p:spPr>
          <a:xfrm>
            <a:off x="4077000" y="1918319"/>
            <a:ext cx="3339000" cy="430887"/>
          </a:xfrm>
          <a:prstGeom prst="rect">
            <a:avLst/>
          </a:prstGeom>
          <a:noFill/>
        </p:spPr>
        <p:txBody>
          <a:bodyPr wrap="square" rtlCol="0">
            <a:spAutoFit/>
          </a:bodyPr>
          <a:lstStyle/>
          <a:p>
            <a:r>
              <a:rPr lang="fr-FR" sz="1100" b="1" dirty="0" err="1">
                <a:solidFill>
                  <a:schemeClr val="tx2">
                    <a:lumMod val="60000"/>
                    <a:lumOff val="40000"/>
                  </a:schemeClr>
                </a:solidFill>
              </a:rPr>
              <a:t>Appendix</a:t>
            </a:r>
            <a:r>
              <a:rPr lang="fr-FR" sz="1100" b="1" dirty="0">
                <a:solidFill>
                  <a:schemeClr val="tx2">
                    <a:lumMod val="60000"/>
                    <a:lumOff val="40000"/>
                  </a:schemeClr>
                </a:solidFill>
              </a:rPr>
              <a:t> A.  </a:t>
            </a:r>
            <a:r>
              <a:rPr lang="fr-FR" sz="1100" b="1" dirty="0" smtClean="0">
                <a:solidFill>
                  <a:schemeClr val="tx2">
                    <a:lumMod val="60000"/>
                    <a:lumOff val="40000"/>
                  </a:schemeClr>
                </a:solidFill>
              </a:rPr>
              <a:t>CAP </a:t>
            </a:r>
            <a:r>
              <a:rPr lang="fr-FR" sz="1100" b="1" dirty="0" err="1">
                <a:solidFill>
                  <a:schemeClr val="tx2">
                    <a:lumMod val="60000"/>
                    <a:lumOff val="40000"/>
                  </a:schemeClr>
                </a:solidFill>
              </a:rPr>
              <a:t>Alert</a:t>
            </a:r>
            <a:r>
              <a:rPr lang="fr-FR" sz="1100" b="1" dirty="0">
                <a:solidFill>
                  <a:schemeClr val="tx2">
                    <a:lumMod val="60000"/>
                    <a:lumOff val="40000"/>
                  </a:schemeClr>
                </a:solidFill>
              </a:rPr>
              <a:t> Message </a:t>
            </a:r>
            <a:r>
              <a:rPr lang="fr-FR" sz="1100" b="1" dirty="0" err="1" smtClean="0">
                <a:solidFill>
                  <a:schemeClr val="tx2">
                    <a:lumMod val="60000"/>
                    <a:lumOff val="40000"/>
                  </a:schemeClr>
                </a:solidFill>
              </a:rPr>
              <a:t>Example</a:t>
            </a:r>
            <a:r>
              <a:rPr lang="fr-FR" sz="1100" b="1" dirty="0" smtClean="0">
                <a:solidFill>
                  <a:schemeClr val="tx2">
                    <a:lumMod val="60000"/>
                    <a:lumOff val="40000"/>
                  </a:schemeClr>
                </a:solidFill>
              </a:rPr>
              <a:t> </a:t>
            </a:r>
            <a:br>
              <a:rPr lang="fr-FR" sz="1100" b="1" dirty="0" smtClean="0">
                <a:solidFill>
                  <a:schemeClr val="tx2">
                    <a:lumMod val="60000"/>
                    <a:lumOff val="40000"/>
                  </a:schemeClr>
                </a:solidFill>
              </a:rPr>
            </a:br>
            <a:r>
              <a:rPr lang="fr-FR" sz="1100" b="1" dirty="0" err="1" smtClean="0">
                <a:solidFill>
                  <a:schemeClr val="tx2">
                    <a:lumMod val="60000"/>
                    <a:lumOff val="40000"/>
                  </a:schemeClr>
                </a:solidFill>
              </a:rPr>
              <a:t>from</a:t>
            </a:r>
            <a:r>
              <a:rPr lang="fr-FR" sz="1100" b="1" dirty="0" smtClean="0">
                <a:solidFill>
                  <a:schemeClr val="tx2">
                    <a:lumMod val="60000"/>
                    <a:lumOff val="40000"/>
                  </a:schemeClr>
                </a:solidFill>
              </a:rPr>
              <a:t> CAP 1.2 </a:t>
            </a:r>
            <a:r>
              <a:rPr lang="fr-FR" sz="1100" b="1" dirty="0" err="1" smtClean="0">
                <a:solidFill>
                  <a:schemeClr val="tx2">
                    <a:lumMod val="60000"/>
                    <a:lumOff val="40000"/>
                  </a:schemeClr>
                </a:solidFill>
              </a:rPr>
              <a:t>Definition</a:t>
            </a:r>
            <a:r>
              <a:rPr lang="fr-FR" sz="1100" b="1" dirty="0" smtClean="0">
                <a:solidFill>
                  <a:schemeClr val="tx2">
                    <a:lumMod val="60000"/>
                    <a:lumOff val="40000"/>
                  </a:schemeClr>
                </a:solidFill>
              </a:rPr>
              <a:t> </a:t>
            </a:r>
          </a:p>
        </p:txBody>
      </p:sp>
      <p:pic>
        <p:nvPicPr>
          <p:cNvPr id="16" name="Grafik 15"/>
          <p:cNvPicPr>
            <a:picLocks noChangeAspect="1"/>
          </p:cNvPicPr>
          <p:nvPr/>
        </p:nvPicPr>
        <p:blipFill>
          <a:blip r:embed="rId3"/>
          <a:stretch>
            <a:fillRect/>
          </a:stretch>
        </p:blipFill>
        <p:spPr>
          <a:xfrm>
            <a:off x="0" y="1683548"/>
            <a:ext cx="7308304" cy="5341163"/>
          </a:xfrm>
          <a:prstGeom prst="rect">
            <a:avLst/>
          </a:prstGeom>
        </p:spPr>
      </p:pic>
      <p:pic>
        <p:nvPicPr>
          <p:cNvPr id="17" name="Grafik 16"/>
          <p:cNvPicPr>
            <a:picLocks noChangeAspect="1"/>
          </p:cNvPicPr>
          <p:nvPr/>
        </p:nvPicPr>
        <p:blipFill>
          <a:blip r:embed="rId4"/>
          <a:stretch>
            <a:fillRect/>
          </a:stretch>
        </p:blipFill>
        <p:spPr>
          <a:xfrm>
            <a:off x="755576" y="3516098"/>
            <a:ext cx="7943850" cy="1809750"/>
          </a:xfrm>
          <a:prstGeom prst="rect">
            <a:avLst/>
          </a:prstGeom>
        </p:spPr>
      </p:pic>
      <p:sp>
        <p:nvSpPr>
          <p:cNvPr id="13" name="Textfeld 12"/>
          <p:cNvSpPr txBox="1"/>
          <p:nvPr/>
        </p:nvSpPr>
        <p:spPr>
          <a:xfrm>
            <a:off x="0" y="2943645"/>
            <a:ext cx="32592316" cy="2954655"/>
          </a:xfrm>
          <a:prstGeom prst="rect">
            <a:avLst/>
          </a:prstGeom>
          <a:solidFill>
            <a:schemeClr val="bg2"/>
          </a:solidFill>
        </p:spPr>
        <p:txBody>
          <a:bodyPr wrap="square" rtlCol="0">
            <a:spAutoFit/>
          </a:bodyPr>
          <a:lstStyle/>
          <a:p>
            <a:r>
              <a:rPr lang="de-AT" b="1" dirty="0" smtClean="0">
                <a:solidFill>
                  <a:schemeClr val="accent6">
                    <a:lumMod val="75000"/>
                  </a:schemeClr>
                </a:solidFill>
              </a:rPr>
              <a:t>DWD – Detail Event-Code</a:t>
            </a:r>
          </a:p>
          <a:p>
            <a:r>
              <a:rPr lang="de-AT" sz="1400" dirty="0" smtClean="0">
                <a:solidFill>
                  <a:schemeClr val="accent6">
                    <a:lumMod val="75000"/>
                  </a:schemeClr>
                </a:solidFill>
              </a:rPr>
              <a:t>&lt;</a:t>
            </a:r>
            <a:r>
              <a:rPr lang="de-AT" sz="1400" dirty="0" err="1">
                <a:solidFill>
                  <a:schemeClr val="accent6">
                    <a:lumMod val="75000"/>
                  </a:schemeClr>
                </a:solidFill>
              </a:rPr>
              <a:t>eventCode</a:t>
            </a:r>
            <a:r>
              <a:rPr lang="de-AT" sz="1400" dirty="0">
                <a:solidFill>
                  <a:schemeClr val="accent6">
                    <a:lumMod val="75000"/>
                  </a:schemeClr>
                </a:solidFill>
              </a:rPr>
              <a:t>&gt;	</a:t>
            </a:r>
            <a:endParaRPr lang="de-AT" sz="1400" dirty="0" smtClean="0">
              <a:solidFill>
                <a:schemeClr val="accent6">
                  <a:lumMod val="75000"/>
                </a:schemeClr>
              </a:solidFill>
            </a:endParaRPr>
          </a:p>
          <a:p>
            <a:r>
              <a:rPr lang="de-AT" sz="1400" dirty="0" smtClean="0">
                <a:solidFill>
                  <a:schemeClr val="accent6">
                    <a:lumMod val="75000"/>
                  </a:schemeClr>
                </a:solidFill>
              </a:rPr>
              <a:t>  &lt;</a:t>
            </a:r>
            <a:r>
              <a:rPr lang="de-AT" sz="1400" dirty="0" err="1">
                <a:solidFill>
                  <a:schemeClr val="accent6">
                    <a:lumMod val="75000"/>
                  </a:schemeClr>
                </a:solidFill>
              </a:rPr>
              <a:t>valueName</a:t>
            </a:r>
            <a:r>
              <a:rPr lang="de-AT" sz="1400" dirty="0">
                <a:solidFill>
                  <a:schemeClr val="accent6">
                    <a:lumMod val="75000"/>
                  </a:schemeClr>
                </a:solidFill>
              </a:rPr>
              <a:t>&gt;II&lt;/</a:t>
            </a:r>
            <a:r>
              <a:rPr lang="de-AT" sz="1400" dirty="0" err="1">
                <a:solidFill>
                  <a:schemeClr val="accent6">
                    <a:lumMod val="75000"/>
                  </a:schemeClr>
                </a:solidFill>
              </a:rPr>
              <a:t>valueName</a:t>
            </a:r>
            <a:r>
              <a:rPr lang="de-AT" sz="1400" dirty="0" smtClean="0">
                <a:solidFill>
                  <a:schemeClr val="accent6">
                    <a:lumMod val="75000"/>
                  </a:schemeClr>
                </a:solidFill>
              </a:rPr>
              <a:t>&gt;</a:t>
            </a:r>
          </a:p>
          <a:p>
            <a:r>
              <a:rPr lang="de-AT" sz="1400" dirty="0" smtClean="0">
                <a:solidFill>
                  <a:schemeClr val="accent6">
                    <a:lumMod val="75000"/>
                  </a:schemeClr>
                </a:solidFill>
              </a:rPr>
              <a:t>  &lt;</a:t>
            </a:r>
            <a:r>
              <a:rPr lang="de-AT" sz="1400" dirty="0" err="1">
                <a:solidFill>
                  <a:schemeClr val="accent6">
                    <a:lumMod val="75000"/>
                  </a:schemeClr>
                </a:solidFill>
              </a:rPr>
              <a:t>value</a:t>
            </a:r>
            <a:r>
              <a:rPr lang="de-AT" sz="1400" dirty="0">
                <a:solidFill>
                  <a:schemeClr val="accent6">
                    <a:lumMod val="75000"/>
                  </a:schemeClr>
                </a:solidFill>
              </a:rPr>
              <a:t>&gt;40&lt;/</a:t>
            </a:r>
            <a:r>
              <a:rPr lang="de-AT" sz="1400" dirty="0" err="1">
                <a:solidFill>
                  <a:schemeClr val="accent6">
                    <a:lumMod val="75000"/>
                  </a:schemeClr>
                </a:solidFill>
              </a:rPr>
              <a:t>value</a:t>
            </a:r>
            <a:r>
              <a:rPr lang="de-AT" sz="1400" dirty="0" smtClean="0">
                <a:solidFill>
                  <a:schemeClr val="accent6">
                    <a:lumMod val="75000"/>
                  </a:schemeClr>
                </a:solidFill>
              </a:rPr>
              <a:t>&gt;</a:t>
            </a:r>
          </a:p>
          <a:p>
            <a:r>
              <a:rPr lang="de-AT" sz="1400" dirty="0" smtClean="0">
                <a:solidFill>
                  <a:schemeClr val="accent6">
                    <a:lumMod val="75000"/>
                  </a:schemeClr>
                </a:solidFill>
              </a:rPr>
              <a:t>&lt;/</a:t>
            </a:r>
            <a:r>
              <a:rPr lang="de-AT" sz="1400" dirty="0" err="1">
                <a:solidFill>
                  <a:schemeClr val="accent6">
                    <a:lumMod val="75000"/>
                  </a:schemeClr>
                </a:solidFill>
              </a:rPr>
              <a:t>eventCode</a:t>
            </a:r>
            <a:r>
              <a:rPr lang="de-AT" sz="1400" dirty="0">
                <a:solidFill>
                  <a:schemeClr val="accent6">
                    <a:lumMod val="75000"/>
                  </a:schemeClr>
                </a:solidFill>
              </a:rPr>
              <a:t>&gt;		</a:t>
            </a:r>
            <a:endParaRPr lang="de-AT" sz="1400" dirty="0" smtClean="0">
              <a:solidFill>
                <a:schemeClr val="accent6">
                  <a:lumMod val="75000"/>
                </a:schemeClr>
              </a:solidFill>
            </a:endParaRPr>
          </a:p>
          <a:p>
            <a:r>
              <a:rPr lang="de-AT" sz="1400" dirty="0" smtClean="0">
                <a:solidFill>
                  <a:schemeClr val="accent6">
                    <a:lumMod val="75000"/>
                  </a:schemeClr>
                </a:solidFill>
              </a:rPr>
              <a:t>&lt;</a:t>
            </a:r>
            <a:r>
              <a:rPr lang="de-AT" sz="1400" dirty="0" err="1">
                <a:solidFill>
                  <a:schemeClr val="accent6">
                    <a:lumMod val="75000"/>
                  </a:schemeClr>
                </a:solidFill>
              </a:rPr>
              <a:t>eventCode</a:t>
            </a:r>
            <a:r>
              <a:rPr lang="de-AT" sz="1400" dirty="0" smtClean="0">
                <a:solidFill>
                  <a:schemeClr val="accent6">
                    <a:lumMod val="75000"/>
                  </a:schemeClr>
                </a:solidFill>
              </a:rPr>
              <a:t>&gt;</a:t>
            </a:r>
          </a:p>
          <a:p>
            <a:r>
              <a:rPr lang="de-AT" sz="1400" dirty="0">
                <a:solidFill>
                  <a:schemeClr val="accent6">
                    <a:lumMod val="75000"/>
                  </a:schemeClr>
                </a:solidFill>
              </a:rPr>
              <a:t> </a:t>
            </a:r>
            <a:r>
              <a:rPr lang="de-AT" sz="1400" dirty="0" smtClean="0">
                <a:solidFill>
                  <a:schemeClr val="accent6">
                    <a:lumMod val="75000"/>
                  </a:schemeClr>
                </a:solidFill>
              </a:rPr>
              <a:t> &lt;</a:t>
            </a:r>
            <a:r>
              <a:rPr lang="de-AT" sz="1400" dirty="0" err="1">
                <a:solidFill>
                  <a:schemeClr val="accent6">
                    <a:lumMod val="75000"/>
                  </a:schemeClr>
                </a:solidFill>
              </a:rPr>
              <a:t>valueName</a:t>
            </a:r>
            <a:r>
              <a:rPr lang="de-AT" sz="1400" dirty="0">
                <a:solidFill>
                  <a:schemeClr val="accent6">
                    <a:lumMod val="75000"/>
                  </a:schemeClr>
                </a:solidFill>
              </a:rPr>
              <a:t>&gt;GROUP&lt;/</a:t>
            </a:r>
            <a:r>
              <a:rPr lang="de-AT" sz="1400" dirty="0" err="1">
                <a:solidFill>
                  <a:schemeClr val="accent6">
                    <a:lumMod val="75000"/>
                  </a:schemeClr>
                </a:solidFill>
              </a:rPr>
              <a:t>valueName</a:t>
            </a:r>
            <a:r>
              <a:rPr lang="de-AT" sz="1400" dirty="0">
                <a:solidFill>
                  <a:schemeClr val="accent6">
                    <a:lumMod val="75000"/>
                  </a:schemeClr>
                </a:solidFill>
              </a:rPr>
              <a:t>&gt;	</a:t>
            </a:r>
            <a:endParaRPr lang="de-AT" sz="1400" dirty="0" smtClean="0">
              <a:solidFill>
                <a:schemeClr val="accent6">
                  <a:lumMod val="75000"/>
                </a:schemeClr>
              </a:solidFill>
            </a:endParaRPr>
          </a:p>
          <a:p>
            <a:r>
              <a:rPr lang="de-AT" sz="1400" dirty="0" smtClean="0">
                <a:solidFill>
                  <a:schemeClr val="accent6">
                    <a:lumMod val="75000"/>
                  </a:schemeClr>
                </a:solidFill>
              </a:rPr>
              <a:t>  &lt;</a:t>
            </a:r>
            <a:r>
              <a:rPr lang="de-AT" sz="1400" dirty="0" err="1" smtClean="0">
                <a:solidFill>
                  <a:schemeClr val="accent6">
                    <a:lumMod val="75000"/>
                  </a:schemeClr>
                </a:solidFill>
              </a:rPr>
              <a:t>value</a:t>
            </a:r>
            <a:r>
              <a:rPr lang="de-AT" sz="1400" dirty="0" smtClean="0">
                <a:solidFill>
                  <a:schemeClr val="accent6">
                    <a:lumMod val="75000"/>
                  </a:schemeClr>
                </a:solidFill>
              </a:rPr>
              <a:t>&gt;THUNDERSTORM&lt;/</a:t>
            </a:r>
            <a:r>
              <a:rPr lang="de-AT" sz="1400" dirty="0" err="1">
                <a:solidFill>
                  <a:schemeClr val="accent6">
                    <a:lumMod val="75000"/>
                  </a:schemeClr>
                </a:solidFill>
              </a:rPr>
              <a:t>value</a:t>
            </a:r>
            <a:r>
              <a:rPr lang="de-AT" sz="1400" dirty="0">
                <a:solidFill>
                  <a:schemeClr val="accent6">
                    <a:lumMod val="75000"/>
                  </a:schemeClr>
                </a:solidFill>
              </a:rPr>
              <a:t>&gt;		</a:t>
            </a:r>
            <a:endParaRPr lang="de-AT" sz="1400" dirty="0" smtClean="0">
              <a:solidFill>
                <a:schemeClr val="accent6">
                  <a:lumMod val="75000"/>
                </a:schemeClr>
              </a:solidFill>
            </a:endParaRPr>
          </a:p>
          <a:p>
            <a:r>
              <a:rPr lang="de-AT" sz="1400" dirty="0" smtClean="0">
                <a:solidFill>
                  <a:schemeClr val="accent6">
                    <a:lumMod val="75000"/>
                  </a:schemeClr>
                </a:solidFill>
              </a:rPr>
              <a:t>&lt;/</a:t>
            </a:r>
            <a:r>
              <a:rPr lang="de-AT" sz="1400" dirty="0" err="1">
                <a:solidFill>
                  <a:schemeClr val="accent6">
                    <a:lumMod val="75000"/>
                  </a:schemeClr>
                </a:solidFill>
              </a:rPr>
              <a:t>eventCode</a:t>
            </a:r>
            <a:r>
              <a:rPr lang="de-AT" sz="1400" dirty="0">
                <a:solidFill>
                  <a:schemeClr val="accent6">
                    <a:lumMod val="75000"/>
                  </a:schemeClr>
                </a:solidFill>
              </a:rPr>
              <a:t>&gt;		</a:t>
            </a:r>
            <a:endParaRPr lang="de-AT" sz="1400" dirty="0" smtClean="0">
              <a:solidFill>
                <a:schemeClr val="accent6">
                  <a:lumMod val="75000"/>
                </a:schemeClr>
              </a:solidFill>
            </a:endParaRPr>
          </a:p>
          <a:p>
            <a:r>
              <a:rPr lang="de-AT" sz="1400" dirty="0" smtClean="0">
                <a:solidFill>
                  <a:schemeClr val="accent6">
                    <a:lumMod val="75000"/>
                  </a:schemeClr>
                </a:solidFill>
              </a:rPr>
              <a:t>&lt;</a:t>
            </a:r>
            <a:r>
              <a:rPr lang="de-AT" sz="1400" dirty="0" err="1">
                <a:solidFill>
                  <a:schemeClr val="accent6">
                    <a:lumMod val="75000"/>
                  </a:schemeClr>
                </a:solidFill>
              </a:rPr>
              <a:t>eventCode</a:t>
            </a:r>
            <a:r>
              <a:rPr lang="de-AT" sz="1400" dirty="0">
                <a:solidFill>
                  <a:schemeClr val="accent6">
                    <a:lumMod val="75000"/>
                  </a:schemeClr>
                </a:solidFill>
              </a:rPr>
              <a:t>&gt;			</a:t>
            </a:r>
            <a:endParaRPr lang="de-AT" sz="1400" dirty="0" smtClean="0">
              <a:solidFill>
                <a:schemeClr val="accent6">
                  <a:lumMod val="75000"/>
                </a:schemeClr>
              </a:solidFill>
            </a:endParaRPr>
          </a:p>
          <a:p>
            <a:r>
              <a:rPr lang="de-AT" sz="1400" dirty="0" smtClean="0">
                <a:solidFill>
                  <a:schemeClr val="accent6">
                    <a:lumMod val="75000"/>
                  </a:schemeClr>
                </a:solidFill>
              </a:rPr>
              <a:t>  &lt;</a:t>
            </a:r>
            <a:r>
              <a:rPr lang="de-AT" sz="1400" dirty="0" err="1">
                <a:solidFill>
                  <a:schemeClr val="accent6">
                    <a:lumMod val="75000"/>
                  </a:schemeClr>
                </a:solidFill>
              </a:rPr>
              <a:t>valueName</a:t>
            </a:r>
            <a:r>
              <a:rPr lang="de-AT" sz="1400" dirty="0">
                <a:solidFill>
                  <a:schemeClr val="accent6">
                    <a:lumMod val="75000"/>
                  </a:schemeClr>
                </a:solidFill>
              </a:rPr>
              <a:t>&gt;AREA_COLOR&lt;/</a:t>
            </a:r>
            <a:r>
              <a:rPr lang="de-AT" sz="1400" dirty="0" err="1">
                <a:solidFill>
                  <a:schemeClr val="accent6">
                    <a:lumMod val="75000"/>
                  </a:schemeClr>
                </a:solidFill>
              </a:rPr>
              <a:t>valueName</a:t>
            </a:r>
            <a:r>
              <a:rPr lang="de-AT" sz="1400" dirty="0">
                <a:solidFill>
                  <a:schemeClr val="accent6">
                    <a:lumMod val="75000"/>
                  </a:schemeClr>
                </a:solidFill>
              </a:rPr>
              <a:t>&gt;			</a:t>
            </a:r>
            <a:endParaRPr lang="de-AT" sz="1400" dirty="0" smtClean="0">
              <a:solidFill>
                <a:schemeClr val="accent6">
                  <a:lumMod val="75000"/>
                </a:schemeClr>
              </a:solidFill>
            </a:endParaRPr>
          </a:p>
          <a:p>
            <a:r>
              <a:rPr lang="de-AT" sz="1400" dirty="0" smtClean="0">
                <a:solidFill>
                  <a:schemeClr val="accent6">
                    <a:lumMod val="75000"/>
                  </a:schemeClr>
                </a:solidFill>
              </a:rPr>
              <a:t>  &lt;</a:t>
            </a:r>
            <a:r>
              <a:rPr lang="de-AT" sz="1400" dirty="0" err="1">
                <a:solidFill>
                  <a:schemeClr val="accent6">
                    <a:lumMod val="75000"/>
                  </a:schemeClr>
                </a:solidFill>
              </a:rPr>
              <a:t>value</a:t>
            </a:r>
            <a:r>
              <a:rPr lang="de-AT" sz="1400" dirty="0">
                <a:solidFill>
                  <a:schemeClr val="accent6">
                    <a:lumMod val="75000"/>
                  </a:schemeClr>
                </a:solidFill>
              </a:rPr>
              <a:t>&gt;255 128 128&lt;/</a:t>
            </a:r>
            <a:r>
              <a:rPr lang="de-AT" sz="1400" dirty="0" err="1">
                <a:solidFill>
                  <a:schemeClr val="accent6">
                    <a:lumMod val="75000"/>
                  </a:schemeClr>
                </a:solidFill>
              </a:rPr>
              <a:t>value</a:t>
            </a:r>
            <a:r>
              <a:rPr lang="de-AT" sz="1400" dirty="0">
                <a:solidFill>
                  <a:schemeClr val="accent6">
                    <a:lumMod val="75000"/>
                  </a:schemeClr>
                </a:solidFill>
              </a:rPr>
              <a:t>&gt;		</a:t>
            </a:r>
            <a:endParaRPr lang="de-AT" sz="1400" dirty="0" smtClean="0">
              <a:solidFill>
                <a:schemeClr val="accent6">
                  <a:lumMod val="75000"/>
                </a:schemeClr>
              </a:solidFill>
            </a:endParaRPr>
          </a:p>
          <a:p>
            <a:r>
              <a:rPr lang="de-AT" sz="1400" dirty="0" smtClean="0">
                <a:solidFill>
                  <a:schemeClr val="accent6">
                    <a:lumMod val="75000"/>
                  </a:schemeClr>
                </a:solidFill>
              </a:rPr>
              <a:t>&lt;/</a:t>
            </a:r>
            <a:r>
              <a:rPr lang="de-AT" sz="1400" dirty="0" err="1">
                <a:solidFill>
                  <a:schemeClr val="accent6">
                    <a:lumMod val="75000"/>
                  </a:schemeClr>
                </a:solidFill>
              </a:rPr>
              <a:t>eventCode</a:t>
            </a:r>
            <a:r>
              <a:rPr lang="de-AT" sz="1400" dirty="0">
                <a:solidFill>
                  <a:schemeClr val="accent6">
                    <a:lumMod val="75000"/>
                  </a:schemeClr>
                </a:solidFill>
              </a:rPr>
              <a:t>&gt;</a:t>
            </a:r>
          </a:p>
        </p:txBody>
      </p:sp>
      <p:sp>
        <p:nvSpPr>
          <p:cNvPr id="14" name="Textfeld 13"/>
          <p:cNvSpPr txBox="1"/>
          <p:nvPr/>
        </p:nvSpPr>
        <p:spPr>
          <a:xfrm>
            <a:off x="-36512" y="2992303"/>
            <a:ext cx="32564260" cy="2092881"/>
          </a:xfrm>
          <a:prstGeom prst="rect">
            <a:avLst/>
          </a:prstGeom>
          <a:solidFill>
            <a:schemeClr val="bg2"/>
          </a:solidFill>
        </p:spPr>
        <p:txBody>
          <a:bodyPr wrap="square" rtlCol="0">
            <a:spAutoFit/>
          </a:bodyPr>
          <a:lstStyle/>
          <a:p>
            <a:r>
              <a:rPr lang="de-AT" b="1" dirty="0" err="1" smtClean="0">
                <a:solidFill>
                  <a:schemeClr val="tx2">
                    <a:lumMod val="75000"/>
                  </a:schemeClr>
                </a:solidFill>
              </a:rPr>
              <a:t>meteoalarm</a:t>
            </a:r>
            <a:r>
              <a:rPr lang="de-AT" b="1" dirty="0" smtClean="0">
                <a:solidFill>
                  <a:schemeClr val="tx2">
                    <a:lumMod val="75000"/>
                  </a:schemeClr>
                </a:solidFill>
              </a:rPr>
              <a:t> – Detail Event-Code</a:t>
            </a:r>
          </a:p>
          <a:p>
            <a:r>
              <a:rPr lang="de-AT" sz="1400" dirty="0">
                <a:solidFill>
                  <a:schemeClr val="tx2">
                    <a:lumMod val="75000"/>
                  </a:schemeClr>
                </a:solidFill>
              </a:rPr>
              <a:t>&lt;</a:t>
            </a:r>
            <a:r>
              <a:rPr lang="de-AT" sz="1400" dirty="0" err="1">
                <a:solidFill>
                  <a:schemeClr val="tx2">
                    <a:lumMod val="75000"/>
                  </a:schemeClr>
                </a:solidFill>
              </a:rPr>
              <a:t>parameter</a:t>
            </a:r>
            <a:r>
              <a:rPr lang="de-AT" sz="1400" dirty="0">
                <a:solidFill>
                  <a:schemeClr val="tx2">
                    <a:lumMod val="75000"/>
                  </a:schemeClr>
                </a:solidFill>
              </a:rPr>
              <a:t>&gt;</a:t>
            </a:r>
          </a:p>
          <a:p>
            <a:r>
              <a:rPr lang="de-AT" sz="1400" dirty="0" smtClean="0">
                <a:solidFill>
                  <a:schemeClr val="tx2">
                    <a:lumMod val="75000"/>
                  </a:schemeClr>
                </a:solidFill>
              </a:rPr>
              <a:t> &lt;</a:t>
            </a:r>
            <a:r>
              <a:rPr lang="de-AT" sz="1400" dirty="0" err="1">
                <a:solidFill>
                  <a:schemeClr val="tx2">
                    <a:lumMod val="75000"/>
                  </a:schemeClr>
                </a:solidFill>
              </a:rPr>
              <a:t>valueName</a:t>
            </a:r>
            <a:r>
              <a:rPr lang="de-AT" sz="1400" dirty="0">
                <a:solidFill>
                  <a:schemeClr val="tx2">
                    <a:lumMod val="75000"/>
                  </a:schemeClr>
                </a:solidFill>
              </a:rPr>
              <a:t>&gt;</a:t>
            </a:r>
            <a:r>
              <a:rPr lang="de-AT" sz="1400" dirty="0" err="1">
                <a:solidFill>
                  <a:schemeClr val="tx2">
                    <a:lumMod val="75000"/>
                  </a:schemeClr>
                </a:solidFill>
              </a:rPr>
              <a:t>awareness_level</a:t>
            </a:r>
            <a:r>
              <a:rPr lang="de-AT" sz="1400" dirty="0">
                <a:solidFill>
                  <a:schemeClr val="tx2">
                    <a:lumMod val="75000"/>
                  </a:schemeClr>
                </a:solidFill>
              </a:rPr>
              <a:t>&lt;/</a:t>
            </a:r>
            <a:r>
              <a:rPr lang="de-AT" sz="1400" dirty="0" err="1">
                <a:solidFill>
                  <a:schemeClr val="tx2">
                    <a:lumMod val="75000"/>
                  </a:schemeClr>
                </a:solidFill>
              </a:rPr>
              <a:t>valueName</a:t>
            </a:r>
            <a:r>
              <a:rPr lang="de-AT" sz="1400" dirty="0">
                <a:solidFill>
                  <a:schemeClr val="tx2">
                    <a:lumMod val="75000"/>
                  </a:schemeClr>
                </a:solidFill>
              </a:rPr>
              <a:t>&gt;</a:t>
            </a:r>
          </a:p>
          <a:p>
            <a:r>
              <a:rPr lang="de-AT" sz="1400" dirty="0" smtClean="0">
                <a:solidFill>
                  <a:schemeClr val="tx2">
                    <a:lumMod val="75000"/>
                  </a:schemeClr>
                </a:solidFill>
              </a:rPr>
              <a:t> &lt;</a:t>
            </a:r>
            <a:r>
              <a:rPr lang="de-AT" sz="1400" dirty="0" err="1">
                <a:solidFill>
                  <a:schemeClr val="tx2">
                    <a:lumMod val="75000"/>
                  </a:schemeClr>
                </a:solidFill>
              </a:rPr>
              <a:t>value</a:t>
            </a:r>
            <a:r>
              <a:rPr lang="de-AT" sz="1400" dirty="0">
                <a:solidFill>
                  <a:schemeClr val="tx2">
                    <a:lumMod val="75000"/>
                  </a:schemeClr>
                </a:solidFill>
              </a:rPr>
              <a:t>&gt;2; </a:t>
            </a:r>
            <a:r>
              <a:rPr lang="de-AT" sz="1400" dirty="0" err="1">
                <a:solidFill>
                  <a:schemeClr val="tx2">
                    <a:lumMod val="75000"/>
                  </a:schemeClr>
                </a:solidFill>
              </a:rPr>
              <a:t>yellow</a:t>
            </a:r>
            <a:r>
              <a:rPr lang="de-AT" sz="1400" dirty="0">
                <a:solidFill>
                  <a:schemeClr val="tx2">
                    <a:lumMod val="75000"/>
                  </a:schemeClr>
                </a:solidFill>
              </a:rPr>
              <a:t>; Moderate&lt;/</a:t>
            </a:r>
            <a:r>
              <a:rPr lang="de-AT" sz="1400" dirty="0" err="1">
                <a:solidFill>
                  <a:schemeClr val="tx2">
                    <a:lumMod val="75000"/>
                  </a:schemeClr>
                </a:solidFill>
              </a:rPr>
              <a:t>value</a:t>
            </a:r>
            <a:r>
              <a:rPr lang="de-AT" sz="1400" dirty="0">
                <a:solidFill>
                  <a:schemeClr val="tx2">
                    <a:lumMod val="75000"/>
                  </a:schemeClr>
                </a:solidFill>
              </a:rPr>
              <a:t>&gt;</a:t>
            </a:r>
          </a:p>
          <a:p>
            <a:r>
              <a:rPr lang="de-AT" sz="1400" dirty="0">
                <a:solidFill>
                  <a:schemeClr val="tx2">
                    <a:lumMod val="75000"/>
                  </a:schemeClr>
                </a:solidFill>
              </a:rPr>
              <a:t>&lt;/</a:t>
            </a:r>
            <a:r>
              <a:rPr lang="de-AT" sz="1400" dirty="0" err="1">
                <a:solidFill>
                  <a:schemeClr val="tx2">
                    <a:lumMod val="75000"/>
                  </a:schemeClr>
                </a:solidFill>
              </a:rPr>
              <a:t>parameter</a:t>
            </a:r>
            <a:r>
              <a:rPr lang="de-AT" sz="1400" dirty="0">
                <a:solidFill>
                  <a:schemeClr val="tx2">
                    <a:lumMod val="75000"/>
                  </a:schemeClr>
                </a:solidFill>
              </a:rPr>
              <a:t>&gt;</a:t>
            </a:r>
          </a:p>
          <a:p>
            <a:r>
              <a:rPr lang="de-AT" sz="1400" dirty="0">
                <a:solidFill>
                  <a:schemeClr val="tx2">
                    <a:lumMod val="75000"/>
                  </a:schemeClr>
                </a:solidFill>
              </a:rPr>
              <a:t>&lt;</a:t>
            </a:r>
            <a:r>
              <a:rPr lang="de-AT" sz="1400" dirty="0" err="1">
                <a:solidFill>
                  <a:schemeClr val="tx2">
                    <a:lumMod val="75000"/>
                  </a:schemeClr>
                </a:solidFill>
              </a:rPr>
              <a:t>parameter</a:t>
            </a:r>
            <a:r>
              <a:rPr lang="de-AT" sz="1400" dirty="0">
                <a:solidFill>
                  <a:schemeClr val="tx2">
                    <a:lumMod val="75000"/>
                  </a:schemeClr>
                </a:solidFill>
              </a:rPr>
              <a:t>&gt;</a:t>
            </a:r>
          </a:p>
          <a:p>
            <a:r>
              <a:rPr lang="de-AT" sz="1400" dirty="0" smtClean="0">
                <a:solidFill>
                  <a:schemeClr val="tx2">
                    <a:lumMod val="75000"/>
                  </a:schemeClr>
                </a:solidFill>
              </a:rPr>
              <a:t> &lt;</a:t>
            </a:r>
            <a:r>
              <a:rPr lang="de-AT" sz="1400" dirty="0" err="1">
                <a:solidFill>
                  <a:schemeClr val="tx2">
                    <a:lumMod val="75000"/>
                  </a:schemeClr>
                </a:solidFill>
              </a:rPr>
              <a:t>valueName</a:t>
            </a:r>
            <a:r>
              <a:rPr lang="de-AT" sz="1400" dirty="0">
                <a:solidFill>
                  <a:schemeClr val="tx2">
                    <a:lumMod val="75000"/>
                  </a:schemeClr>
                </a:solidFill>
              </a:rPr>
              <a:t>&gt;</a:t>
            </a:r>
            <a:r>
              <a:rPr lang="de-AT" sz="1400" dirty="0" err="1">
                <a:solidFill>
                  <a:schemeClr val="tx2">
                    <a:lumMod val="75000"/>
                  </a:schemeClr>
                </a:solidFill>
              </a:rPr>
              <a:t>awareness_type</a:t>
            </a:r>
            <a:r>
              <a:rPr lang="de-AT" sz="1400" dirty="0">
                <a:solidFill>
                  <a:schemeClr val="tx2">
                    <a:lumMod val="75000"/>
                  </a:schemeClr>
                </a:solidFill>
              </a:rPr>
              <a:t>&lt;/</a:t>
            </a:r>
            <a:r>
              <a:rPr lang="de-AT" sz="1400" dirty="0" err="1">
                <a:solidFill>
                  <a:schemeClr val="tx2">
                    <a:lumMod val="75000"/>
                  </a:schemeClr>
                </a:solidFill>
              </a:rPr>
              <a:t>valueName</a:t>
            </a:r>
            <a:r>
              <a:rPr lang="de-AT" sz="1400" dirty="0" smtClean="0">
                <a:solidFill>
                  <a:schemeClr val="tx2">
                    <a:lumMod val="75000"/>
                  </a:schemeClr>
                </a:solidFill>
              </a:rPr>
              <a:t>&gt; </a:t>
            </a:r>
            <a:endParaRPr lang="de-AT" sz="1400" dirty="0">
              <a:solidFill>
                <a:schemeClr val="tx2">
                  <a:lumMod val="75000"/>
                </a:schemeClr>
              </a:solidFill>
            </a:endParaRPr>
          </a:p>
          <a:p>
            <a:r>
              <a:rPr lang="de-AT" sz="1400" dirty="0" smtClean="0">
                <a:solidFill>
                  <a:schemeClr val="tx2">
                    <a:lumMod val="75000"/>
                  </a:schemeClr>
                </a:solidFill>
              </a:rPr>
              <a:t> &lt;</a:t>
            </a:r>
            <a:r>
              <a:rPr lang="de-AT" sz="1400" dirty="0" err="1">
                <a:solidFill>
                  <a:schemeClr val="tx2">
                    <a:lumMod val="75000"/>
                  </a:schemeClr>
                </a:solidFill>
              </a:rPr>
              <a:t>value</a:t>
            </a:r>
            <a:r>
              <a:rPr lang="de-AT" sz="1400" dirty="0">
                <a:solidFill>
                  <a:schemeClr val="tx2">
                    <a:lumMod val="75000"/>
                  </a:schemeClr>
                </a:solidFill>
              </a:rPr>
              <a:t>&gt;3; </a:t>
            </a:r>
            <a:r>
              <a:rPr lang="de-AT" sz="1400" dirty="0" err="1">
                <a:solidFill>
                  <a:schemeClr val="tx2">
                    <a:lumMod val="75000"/>
                  </a:schemeClr>
                </a:solidFill>
              </a:rPr>
              <a:t>Thunderstorm</a:t>
            </a:r>
            <a:r>
              <a:rPr lang="de-AT" sz="1400" dirty="0">
                <a:solidFill>
                  <a:schemeClr val="tx2">
                    <a:lumMod val="75000"/>
                  </a:schemeClr>
                </a:solidFill>
              </a:rPr>
              <a:t>&lt;/</a:t>
            </a:r>
            <a:r>
              <a:rPr lang="de-AT" sz="1400" dirty="0" err="1">
                <a:solidFill>
                  <a:schemeClr val="tx2">
                    <a:lumMod val="75000"/>
                  </a:schemeClr>
                </a:solidFill>
              </a:rPr>
              <a:t>value</a:t>
            </a:r>
            <a:r>
              <a:rPr lang="de-AT" sz="1400" dirty="0">
                <a:solidFill>
                  <a:schemeClr val="tx2">
                    <a:lumMod val="75000"/>
                  </a:schemeClr>
                </a:solidFill>
              </a:rPr>
              <a:t>&gt;</a:t>
            </a:r>
          </a:p>
          <a:p>
            <a:r>
              <a:rPr lang="de-AT" sz="1400" dirty="0">
                <a:solidFill>
                  <a:schemeClr val="tx2">
                    <a:lumMod val="75000"/>
                  </a:schemeClr>
                </a:solidFill>
              </a:rPr>
              <a:t>&lt;/</a:t>
            </a:r>
            <a:r>
              <a:rPr lang="de-AT" sz="1400" dirty="0" err="1">
                <a:solidFill>
                  <a:schemeClr val="tx2">
                    <a:lumMod val="75000"/>
                  </a:schemeClr>
                </a:solidFill>
              </a:rPr>
              <a:t>parameter</a:t>
            </a:r>
            <a:r>
              <a:rPr lang="de-AT" sz="1400" dirty="0">
                <a:solidFill>
                  <a:schemeClr val="tx2">
                    <a:lumMod val="75000"/>
                  </a:schemeClr>
                </a:solidFill>
              </a:rPr>
              <a:t>&gt;</a:t>
            </a:r>
          </a:p>
        </p:txBody>
      </p:sp>
      <p:pic>
        <p:nvPicPr>
          <p:cNvPr id="2050" name="Picture 2" descr="Warn-typs 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Warn-typs 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arn-typs 0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Warn-typs 0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arn-typs 0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Warn-typs 0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arn-typs 07.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Warn-typs 0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arn-typs 09.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Warn-typs 10.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Warn-typs 1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Warn-typs 12.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Warn-typs 13.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5259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xEl>
                                              <p:pRg st="17" end="17"/>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xEl>
                                              <p:pRg st="24" end="24"/>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
                                            <p:txEl>
                                              <p:pRg st="25" end="25"/>
                                            </p:tx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
                                            <p:txEl>
                                              <p:pRg st="26" end="26"/>
                                            </p:tx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
                                            <p:txEl>
                                              <p:pRg st="27" end="27"/>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Meteoalarm</a:t>
            </a:r>
            <a:r>
              <a:rPr lang="en-US" dirty="0" smtClean="0"/>
              <a:t> CAP Import	</a:t>
            </a:r>
            <a:endParaRPr lang="de-DE" dirty="0"/>
          </a:p>
        </p:txBody>
      </p:sp>
      <p:sp>
        <p:nvSpPr>
          <p:cNvPr id="3" name="Inhaltsplatzhalter 2"/>
          <p:cNvSpPr>
            <a:spLocks noGrp="1"/>
          </p:cNvSpPr>
          <p:nvPr>
            <p:ph idx="1"/>
          </p:nvPr>
        </p:nvSpPr>
        <p:spPr>
          <a:xfrm>
            <a:off x="190800" y="1735200"/>
            <a:ext cx="7772400" cy="3638016"/>
          </a:xfrm>
          <a:effectLst>
            <a:outerShdw blurRad="50800" dist="38100" dir="2700000" algn="tl" rotWithShape="0">
              <a:prstClr val="black">
                <a:alpha val="40000"/>
              </a:prstClr>
            </a:outerShdw>
          </a:effectLst>
        </p:spPr>
        <p:txBody>
          <a:bodyPr>
            <a:normAutofit fontScale="47500" lnSpcReduction="20000"/>
          </a:bodyPr>
          <a:lstStyle/>
          <a:p>
            <a:endParaRPr lang="en-US" sz="2800" dirty="0" smtClean="0"/>
          </a:p>
          <a:p>
            <a:r>
              <a:rPr lang="en-US" sz="2800" dirty="0" smtClean="0"/>
              <a:t>Hazard </a:t>
            </a:r>
            <a:r>
              <a:rPr lang="en-US" sz="2800" dirty="0"/>
              <a:t>families &amp; types</a:t>
            </a:r>
            <a:endParaRPr lang="de-DE" sz="2800" dirty="0"/>
          </a:p>
          <a:p>
            <a:endParaRPr lang="de-AT" sz="3300" dirty="0" smtClean="0">
              <a:effectLst>
                <a:outerShdw blurRad="50800" dist="50800" dir="5400000" sx="28000" sy="28000" algn="ctr" rotWithShape="0">
                  <a:srgbClr val="000000">
                    <a:alpha val="43137"/>
                  </a:srgbClr>
                </a:outerShdw>
              </a:effectLst>
            </a:endParaRPr>
          </a:p>
          <a:p>
            <a:r>
              <a:rPr lang="de-AT" sz="3300" dirty="0" err="1" smtClean="0">
                <a:effectLst>
                  <a:outerShdw blurRad="50800" dist="50800" dir="5400000" sx="28000" sy="28000" algn="ctr" rotWithShape="0">
                    <a:srgbClr val="000000">
                      <a:alpha val="43137"/>
                    </a:srgbClr>
                  </a:outerShdw>
                </a:effectLst>
              </a:rPr>
              <a:t>Example</a:t>
            </a:r>
            <a:r>
              <a:rPr lang="de-AT" sz="3300" dirty="0" smtClean="0">
                <a:effectLst>
                  <a:outerShdw blurRad="50800" dist="50800" dir="5400000" sx="28000" sy="28000" algn="ctr" rotWithShape="0">
                    <a:srgbClr val="000000">
                      <a:alpha val="43137"/>
                    </a:srgbClr>
                  </a:outerShdw>
                </a:effectLst>
              </a:rPr>
              <a:t>:</a:t>
            </a:r>
          </a:p>
          <a:p>
            <a:endParaRPr lang="de-AT" sz="3300" dirty="0" smtClean="0">
              <a:effectLst>
                <a:outerShdw blurRad="50800" dist="50800" dir="5400000" sx="28000" sy="28000" algn="ctr" rotWithShape="0">
                  <a:srgbClr val="000000">
                    <a:alpha val="43137"/>
                  </a:srgbClr>
                </a:outerShdw>
              </a:effectLst>
            </a:endParaRPr>
          </a:p>
          <a:p>
            <a:endParaRPr lang="de-AT" sz="3300" dirty="0">
              <a:effectLst>
                <a:outerShdw blurRad="50800" dist="50800" dir="5400000" sx="28000" sy="28000" algn="ctr" rotWithShape="0">
                  <a:srgbClr val="000000">
                    <a:alpha val="43137"/>
                  </a:srgbClr>
                </a:outerShdw>
              </a:effectLst>
            </a:endParaRPr>
          </a:p>
          <a:p>
            <a:pPr marL="285750" indent="-285750">
              <a:buFont typeface="Arial" panose="020B0604020202020204" pitchFamily="34" charset="0"/>
              <a:buChar char="•"/>
            </a:pPr>
            <a:r>
              <a:rPr lang="de-AT" sz="3300" dirty="0" smtClean="0">
                <a:effectLst>
                  <a:outerShdw blurRad="50800" dist="50800" dir="5400000" sx="28000" sy="28000" algn="ctr" rotWithShape="0">
                    <a:srgbClr val="000000">
                      <a:alpha val="43137"/>
                    </a:srgbClr>
                  </a:outerShdw>
                </a:effectLst>
              </a:rPr>
              <a:t>WIND (Family) </a:t>
            </a:r>
          </a:p>
          <a:p>
            <a:pPr lvl="1" indent="0">
              <a:buNone/>
            </a:pPr>
            <a:r>
              <a:rPr lang="sv-SE" sz="2900" dirty="0" smtClean="0"/>
              <a:t>Types:</a:t>
            </a:r>
            <a:endParaRPr lang="sv-SE" sz="2900" dirty="0"/>
          </a:p>
          <a:p>
            <a:pPr marL="1028700" lvl="1">
              <a:buFont typeface="Arial" panose="020B0604020202020204" pitchFamily="34" charset="0"/>
              <a:buChar char="•"/>
            </a:pPr>
            <a:r>
              <a:rPr lang="de-AT" sz="2900" dirty="0" smtClean="0"/>
              <a:t>WIND </a:t>
            </a:r>
            <a:r>
              <a:rPr lang="de-AT" sz="2900" dirty="0"/>
              <a:t>GUST</a:t>
            </a:r>
          </a:p>
          <a:p>
            <a:pPr marL="1028700" lvl="1">
              <a:buFont typeface="Arial" panose="020B0604020202020204" pitchFamily="34" charset="0"/>
              <a:buChar char="•"/>
            </a:pPr>
            <a:r>
              <a:rPr lang="sv-SE" sz="2900" dirty="0"/>
              <a:t>STRONG WIND</a:t>
            </a:r>
          </a:p>
          <a:p>
            <a:pPr marL="1028700" lvl="1">
              <a:buFont typeface="Arial" panose="020B0604020202020204" pitchFamily="34" charset="0"/>
              <a:buChar char="•"/>
            </a:pPr>
            <a:r>
              <a:rPr lang="sv-SE" sz="2900" dirty="0" smtClean="0"/>
              <a:t>STORM</a:t>
            </a:r>
          </a:p>
          <a:p>
            <a:pPr marL="1028700" lvl="1">
              <a:buFont typeface="Arial" panose="020B0604020202020204" pitchFamily="34" charset="0"/>
              <a:buChar char="•"/>
            </a:pPr>
            <a:r>
              <a:rPr lang="de-AT" sz="2900" dirty="0" smtClean="0"/>
              <a:t>STORM GUST </a:t>
            </a:r>
          </a:p>
          <a:p>
            <a:pPr marL="1028700" lvl="1">
              <a:buFont typeface="Arial" panose="020B0604020202020204" pitchFamily="34" charset="0"/>
              <a:buChar char="•"/>
            </a:pPr>
            <a:r>
              <a:rPr lang="de-AT" sz="2900" dirty="0"/>
              <a:t>STRONG STORM </a:t>
            </a:r>
            <a:r>
              <a:rPr lang="de-AT" sz="2900" dirty="0" smtClean="0"/>
              <a:t>GUST</a:t>
            </a:r>
          </a:p>
          <a:p>
            <a:pPr marL="1028700" lvl="1">
              <a:buFont typeface="Arial" panose="020B0604020202020204" pitchFamily="34" charset="0"/>
              <a:buChar char="•"/>
            </a:pPr>
            <a:r>
              <a:rPr lang="sv-SE" sz="2900" dirty="0"/>
              <a:t>HURRICANE GUST</a:t>
            </a:r>
          </a:p>
          <a:p>
            <a:pPr marL="1028700" lvl="1">
              <a:buFont typeface="Arial" panose="020B0604020202020204" pitchFamily="34" charset="0"/>
              <a:buChar char="•"/>
            </a:pPr>
            <a:r>
              <a:rPr lang="sv-SE" sz="2900" dirty="0"/>
              <a:t>EXTREME HURRICANE</a:t>
            </a:r>
          </a:p>
          <a:p>
            <a:pPr marL="1028700" lvl="1">
              <a:buFont typeface="Arial" panose="020B0604020202020204" pitchFamily="34" charset="0"/>
              <a:buChar char="•"/>
            </a:pPr>
            <a:endParaRPr lang="de-AT" sz="2900" dirty="0"/>
          </a:p>
        </p:txBody>
      </p:sp>
      <p:sp>
        <p:nvSpPr>
          <p:cNvPr id="4" name="Datumsplatzhalter 3"/>
          <p:cNvSpPr>
            <a:spLocks noGrp="1"/>
          </p:cNvSpPr>
          <p:nvPr>
            <p:ph type="dt" sz="half" idx="10"/>
          </p:nvPr>
        </p:nvSpPr>
        <p:spPr/>
        <p:txBody>
          <a:bodyPr/>
          <a:lstStyle/>
          <a:p>
            <a:fld id="{8257FADB-0602-4EE9-9DC4-136AD4C65B6B}" type="datetime1">
              <a:rPr lang="de-DE" smtClean="0"/>
              <a:pPr/>
              <a:t>24.09.2015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r>
              <a:rPr lang="de-DE" dirty="0" smtClean="0"/>
              <a:t>Folie </a:t>
            </a:r>
            <a:fld id="{926B1129-68A9-45EB-A8FC-F0EB4D55ADFA}" type="slidenum">
              <a:rPr lang="de-DE" smtClean="0"/>
              <a:pPr/>
              <a:t>18</a:t>
            </a:fld>
            <a:endParaRPr lang="de-DE" dirty="0"/>
          </a:p>
        </p:txBody>
      </p:sp>
      <p:sp>
        <p:nvSpPr>
          <p:cNvPr id="7" name="Inhaltsplatzhalter 6"/>
          <p:cNvSpPr>
            <a:spLocks noGrp="1"/>
          </p:cNvSpPr>
          <p:nvPr>
            <p:ph idx="13"/>
          </p:nvPr>
        </p:nvSpPr>
        <p:spPr/>
        <p:txBody>
          <a:bodyPr/>
          <a:lstStyle/>
          <a:p>
            <a:r>
              <a:rPr lang="en-US" dirty="0" smtClean="0"/>
              <a:t>To be considered: More meteorological definitions in the cap standard </a:t>
            </a:r>
            <a:endParaRPr lang="de-DE" dirty="0"/>
          </a:p>
        </p:txBody>
      </p:sp>
      <p:sp>
        <p:nvSpPr>
          <p:cNvPr id="11" name="Textfeld 10"/>
          <p:cNvSpPr txBox="1"/>
          <p:nvPr/>
        </p:nvSpPr>
        <p:spPr>
          <a:xfrm>
            <a:off x="4046808" y="2445976"/>
            <a:ext cx="4557640" cy="2308324"/>
          </a:xfrm>
          <a:prstGeom prst="rect">
            <a:avLst/>
          </a:prstGeom>
          <a:solidFill>
            <a:schemeClr val="bg1">
              <a:lumMod val="95000"/>
            </a:schemeClr>
          </a:solidFill>
        </p:spPr>
        <p:txBody>
          <a:bodyPr wrap="square" rtlCol="0">
            <a:spAutoFit/>
          </a:bodyPr>
          <a:lstStyle/>
          <a:p>
            <a:r>
              <a:rPr lang="en-US" dirty="0"/>
              <a:t>&lt;category&gt;met&lt;/category&gt;</a:t>
            </a:r>
          </a:p>
          <a:p>
            <a:r>
              <a:rPr lang="en-US" dirty="0"/>
              <a:t>&lt;event&gt;wind&lt;/event&gt; // family </a:t>
            </a:r>
            <a:r>
              <a:rPr lang="en-US" dirty="0" err="1"/>
              <a:t>i.E.</a:t>
            </a:r>
            <a:r>
              <a:rPr lang="en-US" dirty="0"/>
              <a:t> wind</a:t>
            </a:r>
          </a:p>
          <a:p>
            <a:endParaRPr lang="en-US" dirty="0"/>
          </a:p>
          <a:p>
            <a:r>
              <a:rPr lang="en-US" dirty="0"/>
              <a:t>or</a:t>
            </a:r>
          </a:p>
          <a:p>
            <a:endParaRPr lang="en-US" dirty="0"/>
          </a:p>
          <a:p>
            <a:r>
              <a:rPr lang="en-US" dirty="0"/>
              <a:t>&lt;category&gt;met&lt;/category&gt;</a:t>
            </a:r>
          </a:p>
          <a:p>
            <a:r>
              <a:rPr lang="en-US" dirty="0"/>
              <a:t>&lt;event&gt;STORM GUST&lt;/event</a:t>
            </a:r>
            <a:r>
              <a:rPr lang="en-US" dirty="0" smtClean="0"/>
              <a:t>&gt;</a:t>
            </a:r>
          </a:p>
          <a:p>
            <a:endParaRPr lang="en-US" dirty="0"/>
          </a:p>
        </p:txBody>
      </p:sp>
      <p:pic>
        <p:nvPicPr>
          <p:cNvPr id="3076" name="Picture 4" descr="http://www.meteoalarm.eu:8080/mediawiki3/images/9/9d/Warn-typs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306" y="3140968"/>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meteoalarm.eu:8080/mediawiki3/images/9/9d/Warn-typs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220" y="3548137"/>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meteoalarm.eu:8080/mediawiki3/images/9/9d/Warn-typs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220" y="3768269"/>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meteoalarm.eu:8080/mediawiki3/images/9/9d/Warn-typs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220" y="4001181"/>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meteoalarm.eu:8080/mediawiki3/images/9/9d/Warn-typs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220" y="4396450"/>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meteoalarm.eu:8080/mediawiki3/images/9/9d/Warn-typs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220" y="4616582"/>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meteoalarm.eu:8080/mediawiki3/images/9/9d/Warn-typs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220" y="4849494"/>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meteoalarm.eu:8080/mediawiki3/images/9/9d/Warn-typs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220" y="4188110"/>
            <a:ext cx="238125" cy="190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323529" y="5780016"/>
            <a:ext cx="7560840" cy="923330"/>
          </a:xfrm>
          <a:prstGeom prst="rect">
            <a:avLst/>
          </a:prstGeom>
          <a:solidFill>
            <a:schemeClr val="accent5">
              <a:lumMod val="60000"/>
              <a:lumOff val="40000"/>
            </a:schemeClr>
          </a:solidFill>
          <a:effectLst>
            <a:outerShdw blurRad="50800" dist="50800" dir="5400000" algn="ctr" rotWithShape="0">
              <a:schemeClr val="bg1"/>
            </a:outerShdw>
          </a:effectLst>
        </p:spPr>
        <p:txBody>
          <a:bodyPr wrap="square" rtlCol="0">
            <a:spAutoFit/>
          </a:bodyPr>
          <a:lstStyle/>
          <a:p>
            <a:r>
              <a:rPr lang="en-US" dirty="0"/>
              <a:t>If there </a:t>
            </a:r>
            <a:r>
              <a:rPr lang="en-US" dirty="0" smtClean="0"/>
              <a:t>were </a:t>
            </a:r>
            <a:r>
              <a:rPr lang="en-US" dirty="0"/>
              <a:t>precisely defined hazard families and types (only in </a:t>
            </a:r>
            <a:r>
              <a:rPr lang="en-US" dirty="0" err="1"/>
              <a:t>english</a:t>
            </a:r>
            <a:r>
              <a:rPr lang="en-US" dirty="0"/>
              <a:t>) </a:t>
            </a:r>
          </a:p>
          <a:p>
            <a:r>
              <a:rPr lang="en-US" dirty="0"/>
              <a:t>the automated processing of CAP Import is easier if the contents is submitted </a:t>
            </a:r>
            <a:r>
              <a:rPr lang="en-US" dirty="0" smtClean="0"/>
              <a:t>from  </a:t>
            </a:r>
            <a:r>
              <a:rPr lang="en-US" dirty="0"/>
              <a:t>different data providers.</a:t>
            </a:r>
            <a:endParaRPr lang="de-AT" dirty="0"/>
          </a:p>
        </p:txBody>
      </p:sp>
    </p:spTree>
    <p:extLst>
      <p:ext uri="{BB962C8B-B14F-4D97-AF65-F5344CB8AC3E}">
        <p14:creationId xmlns:p14="http://schemas.microsoft.com/office/powerpoint/2010/main" val="195788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Meteoalarm</a:t>
            </a:r>
            <a:r>
              <a:rPr lang="en-US" dirty="0" smtClean="0"/>
              <a:t> cap import	</a:t>
            </a:r>
            <a:endParaRPr lang="de-DE" dirty="0"/>
          </a:p>
        </p:txBody>
      </p:sp>
      <p:sp>
        <p:nvSpPr>
          <p:cNvPr id="3" name="Inhaltsplatzhalter 2"/>
          <p:cNvSpPr>
            <a:spLocks noGrp="1"/>
          </p:cNvSpPr>
          <p:nvPr>
            <p:ph idx="1"/>
          </p:nvPr>
        </p:nvSpPr>
        <p:spPr>
          <a:effectLst>
            <a:outerShdw blurRad="50800" dist="38100" dir="2700000" algn="tl" rotWithShape="0">
              <a:prstClr val="black">
                <a:alpha val="40000"/>
              </a:prstClr>
            </a:outerShdw>
          </a:effectLst>
        </p:spPr>
        <p:txBody>
          <a:bodyPr>
            <a:normAutofit/>
          </a:bodyPr>
          <a:lstStyle/>
          <a:p>
            <a:r>
              <a:rPr lang="de-DE" sz="2800" dirty="0" err="1" smtClean="0">
                <a:effectLst>
                  <a:outerShdw blurRad="50800" dist="50800" dir="5400000" sx="28000" sy="28000" algn="ctr" rotWithShape="0">
                    <a:srgbClr val="000000">
                      <a:alpha val="43137"/>
                    </a:srgbClr>
                  </a:outerShdw>
                </a:effectLst>
              </a:rPr>
              <a:t>How</a:t>
            </a:r>
            <a:r>
              <a:rPr lang="de-DE" sz="2800" dirty="0" smtClean="0">
                <a:effectLst>
                  <a:outerShdw blurRad="50800" dist="50800" dir="5400000" sx="28000" sy="28000" algn="ctr" rotWithShape="0">
                    <a:srgbClr val="000000">
                      <a:alpha val="43137"/>
                    </a:srgbClr>
                  </a:outerShdw>
                </a:effectLst>
              </a:rPr>
              <a:t> </a:t>
            </a:r>
            <a:r>
              <a:rPr lang="de-DE" sz="2800" dirty="0" err="1" smtClean="0">
                <a:effectLst>
                  <a:outerShdw blurRad="50800" dist="50800" dir="5400000" sx="28000" sy="28000" algn="ctr" rotWithShape="0">
                    <a:srgbClr val="000000">
                      <a:alpha val="43137"/>
                    </a:srgbClr>
                  </a:outerShdw>
                </a:effectLst>
              </a:rPr>
              <a:t>we</a:t>
            </a:r>
            <a:r>
              <a:rPr lang="de-DE" sz="2800" dirty="0" smtClean="0">
                <a:effectLst>
                  <a:outerShdw blurRad="50800" dist="50800" dir="5400000" sx="28000" sy="28000" algn="ctr" rotWithShape="0">
                    <a:srgbClr val="000000">
                      <a:alpha val="43137"/>
                    </a:srgbClr>
                  </a:outerShdw>
                </a:effectLst>
              </a:rPr>
              <a:t> </a:t>
            </a:r>
            <a:r>
              <a:rPr lang="de-DE" sz="2800" dirty="0" err="1" smtClean="0">
                <a:effectLst>
                  <a:outerShdw blurRad="50800" dist="50800" dir="5400000" sx="28000" sy="28000" algn="ctr" rotWithShape="0">
                    <a:srgbClr val="000000">
                      <a:alpha val="43137"/>
                    </a:srgbClr>
                  </a:outerShdw>
                </a:effectLst>
              </a:rPr>
              <a:t>can</a:t>
            </a:r>
            <a:r>
              <a:rPr lang="de-DE" sz="2800" dirty="0" smtClean="0">
                <a:effectLst>
                  <a:outerShdw blurRad="50800" dist="50800" dir="5400000" sx="28000" sy="28000" algn="ctr" rotWithShape="0">
                    <a:srgbClr val="000000">
                      <a:alpha val="43137"/>
                    </a:srgbClr>
                  </a:outerShdw>
                </a:effectLst>
              </a:rPr>
              <a:t> handle </a:t>
            </a:r>
            <a:r>
              <a:rPr lang="de-DE" sz="2800" dirty="0" err="1" smtClean="0">
                <a:effectLst>
                  <a:outerShdw blurRad="50800" dist="50800" dir="5400000" sx="28000" sy="28000" algn="ctr" rotWithShape="0">
                    <a:srgbClr val="000000">
                      <a:alpha val="43137"/>
                    </a:srgbClr>
                  </a:outerShdw>
                </a:effectLst>
              </a:rPr>
              <a:t>it</a:t>
            </a:r>
            <a:r>
              <a:rPr lang="de-DE" sz="2800" dirty="0" smtClean="0">
                <a:effectLst>
                  <a:outerShdw blurRad="50800" dist="50800" dir="5400000" sx="28000" sy="28000" algn="ctr" rotWithShape="0">
                    <a:srgbClr val="000000">
                      <a:alpha val="43137"/>
                    </a:srgbClr>
                  </a:outerShdw>
                </a:effectLst>
              </a:rPr>
              <a:t>:</a:t>
            </a:r>
          </a:p>
          <a:p>
            <a:pPr marL="285750" indent="-285750">
              <a:buFont typeface="Arial" panose="020B0604020202020204" pitchFamily="34" charset="0"/>
              <a:buChar char="•"/>
            </a:pPr>
            <a:r>
              <a:rPr lang="de-DE" sz="2800" dirty="0">
                <a:effectLst>
                  <a:outerShdw blurRad="50800" dist="50800" dir="5400000" sx="28000" sy="28000" algn="ctr" rotWithShape="0">
                    <a:srgbClr val="000000">
                      <a:alpha val="43137"/>
                    </a:srgbClr>
                  </a:outerShdw>
                </a:effectLst>
                <a:hlinkClick r:id="rId2"/>
              </a:rPr>
              <a:t>https://www.transifex.com</a:t>
            </a:r>
            <a:r>
              <a:rPr lang="de-DE" sz="2800" dirty="0" smtClean="0">
                <a:effectLst>
                  <a:outerShdw blurRad="50800" dist="50800" dir="5400000" sx="28000" sy="28000" algn="ctr" rotWithShape="0">
                    <a:srgbClr val="000000">
                      <a:alpha val="43137"/>
                    </a:srgbClr>
                  </a:outerShdw>
                </a:effectLst>
                <a:hlinkClick r:id="rId2"/>
              </a:rPr>
              <a:t>/</a:t>
            </a:r>
            <a:endParaRPr lang="de-DE" sz="2800" dirty="0" smtClean="0">
              <a:effectLst>
                <a:outerShdw blurRad="50800" dist="50800" dir="5400000" sx="28000" sy="28000" algn="ctr" rotWithShape="0">
                  <a:srgbClr val="000000">
                    <a:alpha val="43137"/>
                  </a:srgbClr>
                </a:outerShdw>
              </a:effectLst>
            </a:endParaRPr>
          </a:p>
          <a:p>
            <a:pPr marL="285750" indent="-285750">
              <a:buFont typeface="Arial" panose="020B0604020202020204" pitchFamily="34" charset="0"/>
              <a:buChar char="•"/>
            </a:pPr>
            <a:endParaRPr lang="de-DE" sz="2800" dirty="0">
              <a:effectLst>
                <a:outerShdw blurRad="50800" dist="50800" dir="5400000" sx="28000" sy="28000" algn="ctr" rotWithShape="0">
                  <a:srgbClr val="000000">
                    <a:alpha val="43137"/>
                  </a:srgbClr>
                </a:outerShdw>
              </a:effectLst>
            </a:endParaRPr>
          </a:p>
          <a:p>
            <a:pPr marL="285750" indent="-285750">
              <a:buFont typeface="Arial" panose="020B0604020202020204" pitchFamily="34" charset="0"/>
              <a:buChar char="•"/>
            </a:pPr>
            <a:endParaRPr lang="de-DE" sz="2800" dirty="0" smtClean="0">
              <a:effectLst>
                <a:outerShdw blurRad="50800" dist="50800" dir="5400000" sx="28000" sy="28000" algn="ctr" rotWithShape="0">
                  <a:srgbClr val="000000">
                    <a:alpha val="43137"/>
                  </a:srgbClr>
                </a:outerShdw>
              </a:effectLst>
            </a:endParaRPr>
          </a:p>
          <a:p>
            <a:pPr marL="285750" indent="-285750">
              <a:buFont typeface="Arial" panose="020B0604020202020204" pitchFamily="34" charset="0"/>
              <a:buChar char="•"/>
            </a:pPr>
            <a:endParaRPr lang="de-DE" sz="2800" dirty="0" smtClean="0">
              <a:effectLst>
                <a:outerShdw blurRad="50800" dist="50800" dir="5400000" sx="28000" sy="28000" algn="ctr" rotWithShape="0">
                  <a:srgbClr val="000000">
                    <a:alpha val="43137"/>
                  </a:srgbClr>
                </a:outerShdw>
              </a:effectLst>
            </a:endParaRPr>
          </a:p>
          <a:p>
            <a:pPr marL="285750" indent="-285750">
              <a:buFont typeface="Arial" panose="020B0604020202020204" pitchFamily="34" charset="0"/>
              <a:buChar char="•"/>
            </a:pPr>
            <a:endParaRPr lang="de-DE" sz="2800" dirty="0">
              <a:effectLst>
                <a:outerShdw blurRad="50800" dist="50800" dir="5400000" sx="28000" sy="28000" algn="ctr" rotWithShape="0">
                  <a:srgbClr val="000000">
                    <a:alpha val="43137"/>
                  </a:srgbClr>
                </a:outerShdw>
              </a:effectLst>
            </a:endParaRPr>
          </a:p>
          <a:p>
            <a:pPr marL="285750" indent="-285750">
              <a:buFont typeface="Arial" panose="020B0604020202020204" pitchFamily="34" charset="0"/>
              <a:buChar char="•"/>
            </a:pPr>
            <a:endParaRPr lang="de-DE" sz="2800" dirty="0" smtClean="0">
              <a:effectLst>
                <a:outerShdw blurRad="50800" dist="50800" dir="5400000" sx="28000" sy="28000" algn="ctr" rotWithShape="0">
                  <a:srgbClr val="000000">
                    <a:alpha val="43137"/>
                  </a:srgbClr>
                </a:outerShdw>
              </a:effectLst>
            </a:endParaRP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r>
              <a:rPr lang="de-DE" dirty="0" smtClean="0"/>
              <a:t>Folie </a:t>
            </a:r>
            <a:fld id="{926B1129-68A9-45EB-A8FC-F0EB4D55ADFA}" type="slidenum">
              <a:rPr lang="de-DE" smtClean="0"/>
              <a:pPr/>
              <a:t>19</a:t>
            </a:fld>
            <a:endParaRPr lang="de-DE" dirty="0"/>
          </a:p>
        </p:txBody>
      </p:sp>
      <p:sp>
        <p:nvSpPr>
          <p:cNvPr id="7" name="Inhaltsplatzhalter 6"/>
          <p:cNvSpPr>
            <a:spLocks noGrp="1"/>
          </p:cNvSpPr>
          <p:nvPr>
            <p:ph idx="13"/>
          </p:nvPr>
        </p:nvSpPr>
        <p:spPr/>
        <p:txBody>
          <a:bodyPr/>
          <a:lstStyle/>
          <a:p>
            <a:r>
              <a:rPr lang="en-US" dirty="0"/>
              <a:t>Next step: More definitions in cap standard </a:t>
            </a:r>
            <a:endParaRPr lang="de-DE" dirty="0"/>
          </a:p>
        </p:txBody>
      </p:sp>
    </p:spTree>
    <p:extLst>
      <p:ext uri="{BB962C8B-B14F-4D97-AF65-F5344CB8AC3E}">
        <p14:creationId xmlns:p14="http://schemas.microsoft.com/office/powerpoint/2010/main" val="1048475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16601" t="13541" r="18398" b="58473"/>
          <a:stretch>
            <a:fillRect/>
          </a:stretch>
        </p:blipFill>
        <p:spPr bwMode="auto">
          <a:xfrm>
            <a:off x="6178378" y="-24"/>
            <a:ext cx="2965622" cy="928694"/>
          </a:xfrm>
          <a:prstGeom prst="rect">
            <a:avLst/>
          </a:prstGeom>
          <a:noFill/>
          <a:ln w="9525">
            <a:noFill/>
            <a:miter lim="800000"/>
            <a:headEnd/>
            <a:tailEnd/>
          </a:ln>
          <a:effectLst/>
        </p:spPr>
      </p:pic>
      <p:sp>
        <p:nvSpPr>
          <p:cNvPr id="5" name="Rechteck 4"/>
          <p:cNvSpPr/>
          <p:nvPr/>
        </p:nvSpPr>
        <p:spPr>
          <a:xfrm>
            <a:off x="0" y="0"/>
            <a:ext cx="6929454" cy="928670"/>
          </a:xfrm>
          <a:prstGeom prst="rect">
            <a:avLst/>
          </a:prstGeom>
          <a:solidFill>
            <a:srgbClr val="215DB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5"/>
          <p:cNvCxnSpPr/>
          <p:nvPr/>
        </p:nvCxnSpPr>
        <p:spPr>
          <a:xfrm>
            <a:off x="0" y="285728"/>
            <a:ext cx="692945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rot="5400000" flipH="1" flipV="1">
            <a:off x="6607983" y="607199"/>
            <a:ext cx="642942"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8001024" y="6000768"/>
            <a:ext cx="1000132" cy="396912"/>
          </a:xfrm>
          <a:prstGeom prst="rect">
            <a:avLst/>
          </a:prstGeom>
          <a:noFill/>
          <a:ln w="9525">
            <a:noFill/>
            <a:miter lim="800000"/>
            <a:headEnd/>
            <a:tailEnd/>
          </a:ln>
          <a:effectLst/>
        </p:spPr>
      </p:pic>
      <p:sp>
        <p:nvSpPr>
          <p:cNvPr id="12" name="Textfeld 11"/>
          <p:cNvSpPr txBox="1"/>
          <p:nvPr/>
        </p:nvSpPr>
        <p:spPr>
          <a:xfrm>
            <a:off x="8308992" y="6357958"/>
            <a:ext cx="977916" cy="510717"/>
          </a:xfrm>
          <a:prstGeom prst="rect">
            <a:avLst/>
          </a:prstGeom>
          <a:noFill/>
        </p:spPr>
        <p:txBody>
          <a:bodyPr wrap="square" rtlCol="0">
            <a:spAutoFit/>
          </a:bodyPr>
          <a:lstStyle/>
          <a:p>
            <a:pPr algn="just">
              <a:lnSpc>
                <a:spcPts val="1100"/>
              </a:lnSpc>
            </a:pPr>
            <a:r>
              <a:rPr lang="de-DE" sz="900" b="1" spc="-90">
                <a:solidFill>
                  <a:schemeClr val="bg1">
                    <a:lumMod val="50000"/>
                  </a:schemeClr>
                </a:solidFill>
              </a:rPr>
              <a:t>Zentralanstalt für</a:t>
            </a:r>
          </a:p>
          <a:p>
            <a:pPr algn="just">
              <a:lnSpc>
                <a:spcPts val="1100"/>
              </a:lnSpc>
            </a:pPr>
            <a:r>
              <a:rPr lang="de-DE" sz="900" b="1" spc="-120">
                <a:solidFill>
                  <a:schemeClr val="bg1">
                    <a:lumMod val="50000"/>
                  </a:schemeClr>
                </a:solidFill>
              </a:rPr>
              <a:t>Meteorologie und</a:t>
            </a:r>
          </a:p>
          <a:p>
            <a:pPr algn="just">
              <a:lnSpc>
                <a:spcPts val="1100"/>
              </a:lnSpc>
            </a:pPr>
            <a:r>
              <a:rPr lang="de-DE" sz="900" b="1" spc="-100" smtClean="0">
                <a:solidFill>
                  <a:schemeClr val="bg1">
                    <a:lumMod val="50000"/>
                  </a:schemeClr>
                </a:solidFill>
              </a:rPr>
              <a:t>Geodynamik</a:t>
            </a:r>
            <a:endParaRPr lang="de-DE" sz="900" b="1" spc="-100">
              <a:solidFill>
                <a:schemeClr val="bg1">
                  <a:lumMod val="50000"/>
                </a:schemeClr>
              </a:solidFill>
            </a:endParaRPr>
          </a:p>
        </p:txBody>
      </p:sp>
      <p:sp>
        <p:nvSpPr>
          <p:cNvPr id="13" name="Textfeld 12"/>
          <p:cNvSpPr txBox="1"/>
          <p:nvPr/>
        </p:nvSpPr>
        <p:spPr>
          <a:xfrm>
            <a:off x="214282" y="345024"/>
            <a:ext cx="4455900" cy="523220"/>
          </a:xfrm>
          <a:prstGeom prst="rect">
            <a:avLst/>
          </a:prstGeom>
          <a:noFill/>
        </p:spPr>
        <p:txBody>
          <a:bodyPr wrap="none" rtlCol="0">
            <a:spAutoFit/>
          </a:bodyPr>
          <a:lstStyle/>
          <a:p>
            <a:r>
              <a:rPr lang="de-DE" sz="2800" dirty="0" smtClean="0">
                <a:solidFill>
                  <a:schemeClr val="bg1"/>
                </a:solidFill>
              </a:rPr>
              <a:t>Definition </a:t>
            </a:r>
            <a:r>
              <a:rPr lang="de-DE" sz="2800" dirty="0" err="1" smtClean="0">
                <a:solidFill>
                  <a:schemeClr val="bg1"/>
                </a:solidFill>
              </a:rPr>
              <a:t>of</a:t>
            </a:r>
            <a:r>
              <a:rPr lang="de-DE" sz="2800" dirty="0" smtClean="0">
                <a:solidFill>
                  <a:schemeClr val="bg1"/>
                </a:solidFill>
              </a:rPr>
              <a:t> </a:t>
            </a:r>
            <a:r>
              <a:rPr lang="de-DE" sz="2800" dirty="0" err="1" smtClean="0">
                <a:solidFill>
                  <a:schemeClr val="bg1"/>
                </a:solidFill>
              </a:rPr>
              <a:t>warnings</a:t>
            </a:r>
            <a:r>
              <a:rPr lang="de-DE" sz="2800" dirty="0" smtClean="0">
                <a:solidFill>
                  <a:schemeClr val="bg1"/>
                </a:solidFill>
              </a:rPr>
              <a:t>  (ISDR)</a:t>
            </a:r>
            <a:endParaRPr lang="de-DE" sz="2800" dirty="0">
              <a:solidFill>
                <a:schemeClr val="bg1"/>
              </a:solidFill>
            </a:endParaRPr>
          </a:p>
        </p:txBody>
      </p:sp>
      <p:sp>
        <p:nvSpPr>
          <p:cNvPr id="14" name="Textfeld 13"/>
          <p:cNvSpPr txBox="1"/>
          <p:nvPr/>
        </p:nvSpPr>
        <p:spPr>
          <a:xfrm>
            <a:off x="857224" y="2143116"/>
            <a:ext cx="184731" cy="369332"/>
          </a:xfrm>
          <a:prstGeom prst="rect">
            <a:avLst/>
          </a:prstGeom>
          <a:noFill/>
        </p:spPr>
        <p:txBody>
          <a:bodyPr wrap="none" rtlCol="0">
            <a:spAutoFit/>
          </a:bodyPr>
          <a:lstStyle/>
          <a:p>
            <a:endParaRPr lang="de-DE" dirty="0"/>
          </a:p>
        </p:txBody>
      </p:sp>
      <p:sp>
        <p:nvSpPr>
          <p:cNvPr id="10" name="Textfeld 9"/>
          <p:cNvSpPr txBox="1"/>
          <p:nvPr/>
        </p:nvSpPr>
        <p:spPr>
          <a:xfrm>
            <a:off x="500034" y="1785926"/>
            <a:ext cx="2902589" cy="954107"/>
          </a:xfrm>
          <a:prstGeom prst="rect">
            <a:avLst/>
          </a:prstGeom>
          <a:noFill/>
        </p:spPr>
        <p:txBody>
          <a:bodyPr wrap="none" rtlCol="0">
            <a:spAutoFit/>
          </a:bodyPr>
          <a:lstStyle/>
          <a:p>
            <a:r>
              <a:rPr lang="en-US" sz="2800" dirty="0" smtClean="0"/>
              <a:t>What is a warning</a:t>
            </a:r>
            <a:r>
              <a:rPr lang="de-DE" sz="2800" dirty="0" smtClean="0"/>
              <a:t>?</a:t>
            </a:r>
          </a:p>
          <a:p>
            <a:endParaRPr lang="de-DE" sz="2800" dirty="0" smtClean="0"/>
          </a:p>
        </p:txBody>
      </p:sp>
      <p:pic>
        <p:nvPicPr>
          <p:cNvPr id="15" name="Picture 2" descr="E:\Users\staudinger\Documents\ZAMG VIE\E M M A II\WP s\Communication\UNISDR, WMO, EUMETNET\eumetnet.jpg"/>
          <p:cNvPicPr>
            <a:picLocks noChangeAspect="1" noChangeArrowheads="1"/>
          </p:cNvPicPr>
          <p:nvPr/>
        </p:nvPicPr>
        <p:blipFill>
          <a:blip r:embed="rId4"/>
          <a:srcRect/>
          <a:stretch>
            <a:fillRect/>
          </a:stretch>
        </p:blipFill>
        <p:spPr bwMode="auto">
          <a:xfrm>
            <a:off x="285720" y="6162262"/>
            <a:ext cx="2071702" cy="522328"/>
          </a:xfrm>
          <a:prstGeom prst="rect">
            <a:avLst/>
          </a:prstGeom>
          <a:noFill/>
        </p:spPr>
      </p:pic>
    </p:spTree>
    <p:extLst>
      <p:ext uri="{BB962C8B-B14F-4D97-AF65-F5344CB8AC3E}">
        <p14:creationId xmlns:p14="http://schemas.microsoft.com/office/powerpoint/2010/main" val="120878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thumb/9/9f/NUTS_3_regions_EU-27.svg/762px-NUTS_3_regions_EU-27.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697508"/>
            <a:ext cx="7596336" cy="7546492"/>
          </a:xfrm>
          <a:prstGeom prst="rect">
            <a:avLst/>
          </a:prstGeom>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dirty="0" err="1"/>
              <a:t>Meteoalarm</a:t>
            </a:r>
            <a:r>
              <a:rPr lang="en-US" dirty="0"/>
              <a:t> CAP Import</a:t>
            </a:r>
            <a:endParaRPr lang="de-DE" dirty="0"/>
          </a:p>
        </p:txBody>
      </p:sp>
      <p:sp>
        <p:nvSpPr>
          <p:cNvPr id="3" name="Inhaltsplatzhalter 2"/>
          <p:cNvSpPr>
            <a:spLocks noGrp="1"/>
          </p:cNvSpPr>
          <p:nvPr>
            <p:ph idx="1"/>
          </p:nvPr>
        </p:nvSpPr>
        <p:spPr>
          <a:xfrm>
            <a:off x="3779912" y="1722360"/>
            <a:ext cx="5364088" cy="5198608"/>
          </a:xfrm>
          <a:solidFill>
            <a:schemeClr val="bg2">
              <a:alpha val="60000"/>
            </a:schemeClr>
          </a:solidFill>
          <a:effectLst>
            <a:outerShdw blurRad="50800" dist="50800" dir="5400000" algn="ctr" rotWithShape="0">
              <a:schemeClr val="bg1">
                <a:lumMod val="95000"/>
              </a:schemeClr>
            </a:outerShdw>
          </a:effectLst>
        </p:spPr>
        <p:txBody>
          <a:bodyPr>
            <a:normAutofit fontScale="40000" lnSpcReduction="20000"/>
          </a:bodyPr>
          <a:lstStyle/>
          <a:p>
            <a:r>
              <a:rPr lang="de-AT" sz="2500" dirty="0"/>
              <a:t>&lt;</a:t>
            </a:r>
            <a:r>
              <a:rPr lang="de-AT" sz="2500" dirty="0" err="1"/>
              <a:t>area</a:t>
            </a:r>
            <a:r>
              <a:rPr lang="de-AT" sz="2500" dirty="0"/>
              <a:t>&gt;</a:t>
            </a:r>
          </a:p>
          <a:p>
            <a:r>
              <a:rPr lang="de-AT" sz="2500" dirty="0"/>
              <a:t> &lt;</a:t>
            </a:r>
            <a:r>
              <a:rPr lang="de-AT" sz="2500" dirty="0" err="1"/>
              <a:t>areaDesc</a:t>
            </a:r>
            <a:r>
              <a:rPr lang="de-AT" sz="2500" dirty="0"/>
              <a:t>&gt;Tirol&lt;/</a:t>
            </a:r>
            <a:r>
              <a:rPr lang="de-AT" sz="2500" dirty="0" err="1"/>
              <a:t>areaDesc</a:t>
            </a:r>
            <a:r>
              <a:rPr lang="de-AT" sz="2500" dirty="0"/>
              <a:t>&gt;</a:t>
            </a:r>
          </a:p>
          <a:p>
            <a:r>
              <a:rPr lang="de-AT" sz="2500" dirty="0"/>
              <a:t> &lt;</a:t>
            </a:r>
            <a:r>
              <a:rPr lang="de-AT" sz="2500" dirty="0" err="1"/>
              <a:t>geocode</a:t>
            </a:r>
            <a:r>
              <a:rPr lang="de-AT" sz="2500" dirty="0"/>
              <a:t>&gt;</a:t>
            </a:r>
          </a:p>
          <a:p>
            <a:r>
              <a:rPr lang="de-AT" sz="2500" dirty="0"/>
              <a:t> 	&lt;</a:t>
            </a:r>
            <a:r>
              <a:rPr lang="de-AT" sz="2500" dirty="0" err="1"/>
              <a:t>valueName</a:t>
            </a:r>
            <a:r>
              <a:rPr lang="de-AT" sz="2500" dirty="0"/>
              <a:t>&gt;NUTS3&lt;/</a:t>
            </a:r>
            <a:r>
              <a:rPr lang="de-AT" sz="2500" dirty="0" err="1"/>
              <a:t>valueName</a:t>
            </a:r>
            <a:r>
              <a:rPr lang="de-AT" sz="2500" dirty="0"/>
              <a:t>&gt;</a:t>
            </a:r>
          </a:p>
          <a:p>
            <a:r>
              <a:rPr lang="de-AT" sz="2500" dirty="0"/>
              <a:t>	&lt;</a:t>
            </a:r>
            <a:r>
              <a:rPr lang="de-AT" sz="2500" dirty="0" err="1"/>
              <a:t>value</a:t>
            </a:r>
            <a:r>
              <a:rPr lang="de-AT" sz="2500" dirty="0"/>
              <a:t>&gt;AT331&lt;/</a:t>
            </a:r>
            <a:r>
              <a:rPr lang="de-AT" sz="2500" dirty="0" err="1"/>
              <a:t>value</a:t>
            </a:r>
            <a:r>
              <a:rPr lang="de-AT" sz="2500" dirty="0"/>
              <a:t>&gt;</a:t>
            </a:r>
          </a:p>
          <a:p>
            <a:r>
              <a:rPr lang="de-AT" sz="2500" dirty="0"/>
              <a:t> &lt;/</a:t>
            </a:r>
            <a:r>
              <a:rPr lang="de-AT" sz="2500" dirty="0" err="1"/>
              <a:t>geocode</a:t>
            </a:r>
            <a:r>
              <a:rPr lang="de-AT" sz="2500" dirty="0"/>
              <a:t>&gt;</a:t>
            </a:r>
          </a:p>
          <a:p>
            <a:r>
              <a:rPr lang="de-AT" sz="2500" dirty="0"/>
              <a:t> &lt;</a:t>
            </a:r>
            <a:r>
              <a:rPr lang="de-AT" sz="2500" dirty="0" err="1"/>
              <a:t>geocode</a:t>
            </a:r>
            <a:r>
              <a:rPr lang="de-AT" sz="2500" dirty="0"/>
              <a:t>&gt;</a:t>
            </a:r>
          </a:p>
          <a:p>
            <a:r>
              <a:rPr lang="de-AT" sz="2500" dirty="0"/>
              <a:t> 	&lt;</a:t>
            </a:r>
            <a:r>
              <a:rPr lang="de-AT" sz="2500" dirty="0" err="1"/>
              <a:t>valueName</a:t>
            </a:r>
            <a:r>
              <a:rPr lang="de-AT" sz="2500" dirty="0"/>
              <a:t>&gt;NUTS3&lt;/</a:t>
            </a:r>
            <a:r>
              <a:rPr lang="de-AT" sz="2500" dirty="0" err="1"/>
              <a:t>valueName</a:t>
            </a:r>
            <a:r>
              <a:rPr lang="de-AT" sz="2500" dirty="0"/>
              <a:t>&gt;</a:t>
            </a:r>
          </a:p>
          <a:p>
            <a:r>
              <a:rPr lang="de-AT" sz="2500" dirty="0"/>
              <a:t>	&lt;</a:t>
            </a:r>
            <a:r>
              <a:rPr lang="de-AT" sz="2500" dirty="0" err="1"/>
              <a:t>value</a:t>
            </a:r>
            <a:r>
              <a:rPr lang="de-AT" sz="2500" dirty="0"/>
              <a:t>&gt;AT332&lt;/</a:t>
            </a:r>
            <a:r>
              <a:rPr lang="de-AT" sz="2500" dirty="0" err="1"/>
              <a:t>value</a:t>
            </a:r>
            <a:r>
              <a:rPr lang="de-AT" sz="2500" dirty="0"/>
              <a:t>&gt;</a:t>
            </a:r>
          </a:p>
          <a:p>
            <a:r>
              <a:rPr lang="de-AT" sz="2500" dirty="0"/>
              <a:t> &lt;/</a:t>
            </a:r>
            <a:r>
              <a:rPr lang="de-AT" sz="2500" dirty="0" err="1"/>
              <a:t>geocode</a:t>
            </a:r>
            <a:r>
              <a:rPr lang="de-AT" sz="2500" dirty="0"/>
              <a:t>&gt;</a:t>
            </a:r>
          </a:p>
          <a:p>
            <a:r>
              <a:rPr lang="de-AT" sz="2500" dirty="0"/>
              <a:t> &lt;</a:t>
            </a:r>
            <a:r>
              <a:rPr lang="de-AT" sz="2500" dirty="0" err="1"/>
              <a:t>geocode</a:t>
            </a:r>
            <a:r>
              <a:rPr lang="de-AT" sz="2500" dirty="0"/>
              <a:t>&gt;</a:t>
            </a:r>
          </a:p>
          <a:p>
            <a:r>
              <a:rPr lang="de-AT" sz="2500" dirty="0"/>
              <a:t> 	&lt;</a:t>
            </a:r>
            <a:r>
              <a:rPr lang="de-AT" sz="2500" dirty="0" err="1"/>
              <a:t>valueName</a:t>
            </a:r>
            <a:r>
              <a:rPr lang="de-AT" sz="2500" dirty="0"/>
              <a:t>&gt;NUTS3&lt;/</a:t>
            </a:r>
            <a:r>
              <a:rPr lang="de-AT" sz="2500" dirty="0" err="1"/>
              <a:t>valueName</a:t>
            </a:r>
            <a:r>
              <a:rPr lang="de-AT" sz="2500" dirty="0"/>
              <a:t>&gt;</a:t>
            </a:r>
          </a:p>
          <a:p>
            <a:r>
              <a:rPr lang="de-AT" sz="2500" dirty="0"/>
              <a:t>	&lt;</a:t>
            </a:r>
            <a:r>
              <a:rPr lang="de-AT" sz="2500" dirty="0" err="1"/>
              <a:t>value</a:t>
            </a:r>
            <a:r>
              <a:rPr lang="de-AT" sz="2500" dirty="0"/>
              <a:t>&gt;AT334&lt;/</a:t>
            </a:r>
            <a:r>
              <a:rPr lang="de-AT" sz="2500" dirty="0" err="1"/>
              <a:t>value</a:t>
            </a:r>
            <a:r>
              <a:rPr lang="de-AT" sz="2500" dirty="0"/>
              <a:t>&gt;</a:t>
            </a:r>
          </a:p>
          <a:p>
            <a:r>
              <a:rPr lang="de-AT" sz="2500" dirty="0"/>
              <a:t> &lt;/</a:t>
            </a:r>
            <a:r>
              <a:rPr lang="de-AT" sz="2500" dirty="0" err="1"/>
              <a:t>geocode</a:t>
            </a:r>
            <a:r>
              <a:rPr lang="de-AT" sz="2500" dirty="0"/>
              <a:t>&gt;</a:t>
            </a:r>
          </a:p>
          <a:p>
            <a:r>
              <a:rPr lang="de-AT" sz="2500" dirty="0"/>
              <a:t> &lt;</a:t>
            </a:r>
            <a:r>
              <a:rPr lang="de-AT" sz="2500" dirty="0" err="1"/>
              <a:t>geocode</a:t>
            </a:r>
            <a:r>
              <a:rPr lang="de-AT" sz="2500" dirty="0"/>
              <a:t>&gt;</a:t>
            </a:r>
          </a:p>
          <a:p>
            <a:r>
              <a:rPr lang="de-AT" sz="2500" dirty="0"/>
              <a:t> 	&lt;</a:t>
            </a:r>
            <a:r>
              <a:rPr lang="de-AT" sz="2500" dirty="0" err="1"/>
              <a:t>valueName</a:t>
            </a:r>
            <a:r>
              <a:rPr lang="de-AT" sz="2500" dirty="0"/>
              <a:t>&gt;NUTS3&lt;/</a:t>
            </a:r>
            <a:r>
              <a:rPr lang="de-AT" sz="2500" dirty="0" err="1"/>
              <a:t>valueName</a:t>
            </a:r>
            <a:r>
              <a:rPr lang="de-AT" sz="2500" dirty="0"/>
              <a:t>&gt;</a:t>
            </a:r>
          </a:p>
          <a:p>
            <a:r>
              <a:rPr lang="de-AT" sz="2500" dirty="0"/>
              <a:t>	&lt;</a:t>
            </a:r>
            <a:r>
              <a:rPr lang="de-AT" sz="2500" dirty="0" err="1"/>
              <a:t>value</a:t>
            </a:r>
            <a:r>
              <a:rPr lang="de-AT" sz="2500" dirty="0"/>
              <a:t>&gt;AT335&lt;/</a:t>
            </a:r>
            <a:r>
              <a:rPr lang="de-AT" sz="2500" dirty="0" err="1"/>
              <a:t>value</a:t>
            </a:r>
            <a:r>
              <a:rPr lang="de-AT" sz="2500" dirty="0"/>
              <a:t>&gt;</a:t>
            </a:r>
          </a:p>
          <a:p>
            <a:r>
              <a:rPr lang="de-AT" sz="2500" dirty="0"/>
              <a:t> &lt;/</a:t>
            </a:r>
            <a:r>
              <a:rPr lang="de-AT" sz="2500" dirty="0" err="1"/>
              <a:t>geocode</a:t>
            </a:r>
            <a:r>
              <a:rPr lang="de-AT" sz="2500" dirty="0"/>
              <a:t>&gt;</a:t>
            </a:r>
          </a:p>
          <a:p>
            <a:r>
              <a:rPr lang="de-AT" sz="2500" dirty="0"/>
              <a:t>&lt;/</a:t>
            </a:r>
            <a:r>
              <a:rPr lang="de-AT" sz="2500" dirty="0" err="1"/>
              <a:t>area</a:t>
            </a:r>
            <a:r>
              <a:rPr lang="de-AT" sz="2500" dirty="0" smtClean="0"/>
              <a:t>&gt;</a:t>
            </a:r>
          </a:p>
          <a:p>
            <a:endParaRPr lang="de-DE" sz="3600" dirty="0" smtClean="0"/>
          </a:p>
          <a:p>
            <a:r>
              <a:rPr lang="de-AT" sz="3000" dirty="0" err="1" smtClean="0"/>
              <a:t>GeoCodeType</a:t>
            </a:r>
            <a:r>
              <a:rPr lang="de-AT" sz="3000" dirty="0"/>
              <a:t> </a:t>
            </a:r>
            <a:r>
              <a:rPr lang="de-AT" sz="3000" dirty="0" smtClean="0"/>
              <a:t>= </a:t>
            </a:r>
            <a:r>
              <a:rPr lang="de-AT" sz="3000" dirty="0" err="1" smtClean="0"/>
              <a:t>valueName</a:t>
            </a:r>
            <a:r>
              <a:rPr lang="de-AT" sz="3000" dirty="0" smtClean="0"/>
              <a:t> (NUTS1, NUTS2, NUTS3, FIPS,ISO,POLYGON)</a:t>
            </a:r>
          </a:p>
          <a:p>
            <a:r>
              <a:rPr lang="de-AT" sz="3000" dirty="0" err="1" smtClean="0"/>
              <a:t>GeoCodeValue</a:t>
            </a:r>
            <a:r>
              <a:rPr lang="de-AT" sz="3000" dirty="0"/>
              <a:t> </a:t>
            </a:r>
            <a:r>
              <a:rPr lang="de-AT" sz="3000" dirty="0" smtClean="0"/>
              <a:t>= Value</a:t>
            </a:r>
          </a:p>
          <a:p>
            <a:endParaRPr lang="de-AT" sz="3000" dirty="0" smtClean="0"/>
          </a:p>
          <a:p>
            <a:r>
              <a:rPr lang="de-AT" sz="3000" dirty="0" err="1" smtClean="0"/>
              <a:t>Meteoalarm</a:t>
            </a:r>
            <a:r>
              <a:rPr lang="de-AT" sz="3000" dirty="0"/>
              <a:t> </a:t>
            </a:r>
            <a:r>
              <a:rPr lang="de-AT" sz="3000" dirty="0" err="1" smtClean="0"/>
              <a:t>accep</a:t>
            </a:r>
            <a:endParaRPr lang="de-AT" sz="3000" dirty="0"/>
          </a:p>
          <a:p>
            <a:r>
              <a:rPr lang="de-DE" sz="3000" dirty="0" smtClean="0"/>
              <a:t>FIPS = Federal </a:t>
            </a:r>
            <a:r>
              <a:rPr lang="de-DE" sz="3000" dirty="0"/>
              <a:t>Information Processing </a:t>
            </a:r>
            <a:r>
              <a:rPr lang="de-DE" sz="3000" dirty="0" smtClean="0"/>
              <a:t>Standard</a:t>
            </a:r>
            <a:br>
              <a:rPr lang="de-DE" sz="3000" dirty="0" smtClean="0"/>
            </a:br>
            <a:r>
              <a:rPr lang="de-DE" sz="3000" dirty="0" smtClean="0"/>
              <a:t>NUTS = </a:t>
            </a:r>
            <a:r>
              <a:rPr lang="de-DE" sz="3000" dirty="0" err="1" smtClean="0"/>
              <a:t>Nomenclature</a:t>
            </a:r>
            <a:r>
              <a:rPr lang="de-DE" sz="3000" dirty="0" smtClean="0"/>
              <a:t> </a:t>
            </a:r>
            <a:r>
              <a:rPr lang="de-DE" sz="3000" dirty="0" err="1" smtClean="0"/>
              <a:t>of</a:t>
            </a:r>
            <a:r>
              <a:rPr lang="de-DE" sz="3000" dirty="0" smtClean="0"/>
              <a:t> Territorial Units </a:t>
            </a:r>
            <a:r>
              <a:rPr lang="de-DE" sz="3000" dirty="0" err="1" smtClean="0"/>
              <a:t>for</a:t>
            </a:r>
            <a:r>
              <a:rPr lang="de-DE" sz="3000" dirty="0" smtClean="0"/>
              <a:t> </a:t>
            </a:r>
            <a:r>
              <a:rPr lang="de-DE" sz="3000" dirty="0" err="1" smtClean="0"/>
              <a:t>Statistics</a:t>
            </a:r>
            <a:endParaRPr lang="de-DE" sz="3000" dirty="0" smtClean="0"/>
          </a:p>
          <a:p>
            <a:r>
              <a:rPr lang="de-DE" sz="3600" dirty="0" smtClean="0"/>
              <a:t/>
            </a:r>
            <a:br>
              <a:rPr lang="de-DE" sz="3600" dirty="0" smtClean="0"/>
            </a:br>
            <a:r>
              <a:rPr lang="de-DE" sz="3600" dirty="0" smtClean="0"/>
              <a:t>More </a:t>
            </a:r>
            <a:r>
              <a:rPr lang="de-DE" sz="3600" dirty="0"/>
              <a:t>Infos</a:t>
            </a:r>
            <a:r>
              <a:rPr lang="de-DE" sz="3600" dirty="0" smtClean="0"/>
              <a:t>:</a:t>
            </a:r>
          </a:p>
          <a:p>
            <a:r>
              <a:rPr lang="de-DE" sz="2500" dirty="0" smtClean="0">
                <a:hlinkClick r:id="rId3"/>
              </a:rPr>
              <a:t>https</a:t>
            </a:r>
            <a:r>
              <a:rPr lang="de-DE" sz="2500" dirty="0">
                <a:hlinkClick r:id="rId3"/>
              </a:rPr>
              <a:t>://</a:t>
            </a:r>
            <a:r>
              <a:rPr lang="de-DE" sz="2500" dirty="0" smtClean="0">
                <a:hlinkClick r:id="rId3"/>
              </a:rPr>
              <a:t>en.wikipedia.org/wiki/Nomenclature_of_Territorial_Units_for_Statistics</a:t>
            </a:r>
            <a:endParaRPr lang="de-DE" sz="2500" dirty="0" smtClean="0"/>
          </a:p>
          <a:p>
            <a:endParaRPr lang="de-DE" sz="2500" dirty="0" smtClean="0"/>
          </a:p>
          <a:p>
            <a:endParaRPr lang="de-DE" sz="3600" dirty="0" smtClean="0"/>
          </a:p>
          <a:p>
            <a:endParaRPr lang="de-DE" sz="3600" dirty="0"/>
          </a:p>
          <a:p>
            <a:endParaRPr lang="de-AT" sz="3500" dirty="0"/>
          </a:p>
          <a:p>
            <a:endParaRPr lang="de-DE" sz="4000" dirty="0" smtClean="0"/>
          </a:p>
          <a:p>
            <a:endParaRPr lang="de-DE" sz="4000" dirty="0" smtClean="0"/>
          </a:p>
        </p:txBody>
      </p:sp>
      <p:sp>
        <p:nvSpPr>
          <p:cNvPr id="4" name="Datumsplatzhalter 3"/>
          <p:cNvSpPr>
            <a:spLocks noGrp="1"/>
          </p:cNvSpPr>
          <p:nvPr>
            <p:ph type="dt" sz="half" idx="10"/>
          </p:nvPr>
        </p:nvSpPr>
        <p:spPr/>
        <p:txBody>
          <a:bodyPr/>
          <a:lstStyle/>
          <a:p>
            <a:fld id="{8257FADB-0602-4EE9-9DC4-136AD4C65B6B}" type="datetime1">
              <a:rPr lang="de-DE" smtClean="0"/>
              <a:pPr/>
              <a:t>24.09.2015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r>
              <a:rPr lang="de-DE" dirty="0" smtClean="0"/>
              <a:t>Folie </a:t>
            </a:r>
            <a:fld id="{926B1129-68A9-45EB-A8FC-F0EB4D55ADFA}" type="slidenum">
              <a:rPr lang="de-DE" smtClean="0"/>
              <a:pPr/>
              <a:t>20</a:t>
            </a:fld>
            <a:endParaRPr lang="de-DE" dirty="0"/>
          </a:p>
        </p:txBody>
      </p:sp>
      <p:sp>
        <p:nvSpPr>
          <p:cNvPr id="7" name="Inhaltsplatzhalter 6"/>
          <p:cNvSpPr>
            <a:spLocks noGrp="1"/>
          </p:cNvSpPr>
          <p:nvPr>
            <p:ph idx="13"/>
          </p:nvPr>
        </p:nvSpPr>
        <p:spPr/>
        <p:txBody>
          <a:bodyPr>
            <a:normAutofit/>
          </a:bodyPr>
          <a:lstStyle/>
          <a:p>
            <a:r>
              <a:rPr lang="de-DE" dirty="0" smtClean="0"/>
              <a:t>Area (GEO-Block)</a:t>
            </a:r>
            <a:endParaRPr lang="de-DE" dirty="0"/>
          </a:p>
        </p:txBody>
      </p:sp>
      <p:sp>
        <p:nvSpPr>
          <p:cNvPr id="8" name="Textfeld 7"/>
          <p:cNvSpPr txBox="1"/>
          <p:nvPr/>
        </p:nvSpPr>
        <p:spPr>
          <a:xfrm>
            <a:off x="14400" y="1772816"/>
            <a:ext cx="9129599" cy="5016758"/>
          </a:xfrm>
          <a:prstGeom prst="rect">
            <a:avLst/>
          </a:prstGeom>
          <a:solidFill>
            <a:schemeClr val="accent1">
              <a:lumMod val="20000"/>
              <a:lumOff val="80000"/>
            </a:schemeClr>
          </a:solidFill>
        </p:spPr>
        <p:txBody>
          <a:bodyPr wrap="square" rtlCol="0">
            <a:spAutoFit/>
          </a:bodyPr>
          <a:lstStyle/>
          <a:p>
            <a:r>
              <a:rPr lang="de-AT" sz="1000" dirty="0"/>
              <a:t>&lt;</a:t>
            </a:r>
            <a:r>
              <a:rPr lang="de-AT" sz="1000" dirty="0" err="1"/>
              <a:t>area</a:t>
            </a:r>
            <a:r>
              <a:rPr lang="de-AT" sz="1000" dirty="0" smtClean="0"/>
              <a:t>&gt;</a:t>
            </a:r>
          </a:p>
          <a:p>
            <a:r>
              <a:rPr lang="de-AT" sz="1000" dirty="0" smtClean="0"/>
              <a:t>&lt;</a:t>
            </a:r>
            <a:r>
              <a:rPr lang="de-AT" sz="1000" dirty="0" err="1"/>
              <a:t>areaDesc</a:t>
            </a:r>
            <a:r>
              <a:rPr lang="de-AT" sz="1000" dirty="0"/>
              <a:t>&gt;Kreis Oberspreewald-Lausitz&lt;/</a:t>
            </a:r>
            <a:r>
              <a:rPr lang="de-AT" sz="1000" dirty="0" err="1"/>
              <a:t>areaDesc</a:t>
            </a:r>
            <a:r>
              <a:rPr lang="de-AT" sz="1000" dirty="0" smtClean="0"/>
              <a:t>&gt;</a:t>
            </a:r>
          </a:p>
          <a:p>
            <a:r>
              <a:rPr lang="de-AT" sz="1000" dirty="0" smtClean="0"/>
              <a:t>&lt;</a:t>
            </a:r>
            <a:r>
              <a:rPr lang="de-AT" sz="1000" dirty="0" err="1"/>
              <a:t>polygon</a:t>
            </a:r>
            <a:r>
              <a:rPr lang="de-AT" sz="1000" dirty="0" smtClean="0"/>
              <a:t>&gt;</a:t>
            </a:r>
          </a:p>
          <a:p>
            <a:r>
              <a:rPr lang="de-AT" sz="600" dirty="0" smtClean="0"/>
              <a:t>51.87702940004095,14.088675621569617 </a:t>
            </a:r>
            <a:r>
              <a:rPr lang="de-AT" sz="600" dirty="0"/>
              <a:t>51.87003708685973,14.08044216993074 51.85287887420008,14.078102990128762 51.83181773504938,14.075865993426012 51.82706623838247,14.097179068038894 51.82684476221858,14.101507564489555 51.825008128972684,14.104152903925536 51.82395668771882,14.105261468447232 51.81712557967945,14.111318180615598 51.79937845016187,14.124437728439165 51.789932521158526,14.123192516544806 51.789839060932586,14.116228306327562 51.76600063924773,14.10493102500672 51.76189012966807,14.10327067199027 51.753246972167425,14.101092988801115 51.74501037236926,14.10656544750579 51.739392087837025,14.110342861223197 51.73848359414081,14.111779676060694 51.73762413900528,14.114264839047609 51.736939868027676,14.117793755818383 51.736667458880746,14.121398803251727 51.7370196253839,14.126663684993929 51.73821534273755,14.132315011441092 51.73997537030715,14.139230299499328 51.731087846542785,14.144714978852136 51.73003810248211,14.145167774353812 51.72934268956448,14.145228281611555 51.71286698798225,14.13709772191297 51.711901858790505,14.136556846336301 51.70641771957343,14.130364566426307 51.70393130302965,14.12597744235497 51.708284045134924,14.118842432314796 51.70814802579275,14.116222098152537 51.67395956715359,14.092539063618304 51.63935235666194,14.127687642102774 51.638113355767636,14.130194898605955 51.635648401434175,14.138582682909492 51.636121653054325,14.144265569889066 51.63750045805619,14.155897947406904 51.639291397012705,14.167274632974426 51.63681417532019,14.180595998667854 51.61627604561934,14.209111401136028 51.59981782055382,14.190478210380142 51.59255099832793,14.175980122723699 51.5920384029101,14.17479650194943 51.59138693957095,14.169972031583528 51.592321680058745,14.160762849340331 51.56170862638352,14.152520475615752 51.555590540043724,14.161583759366442 51.54584594382782,14.165008784117077 51.54142057326542,14.163065806020654 51.54353360148195,14.143140624124479 51.54410019279341,14.137046216944958 51.520974588523046,14.105814587433947 51.51424198559985,14.100651026872821 51.49448840993483,14.08946103355693 51.479727072152514,14.088522458621508 51.459770772573535,14.05636569256592 51.44561251986365,14.063470622434213 51.41703603336865,14.037716171199165 51.4089486769928,14.020890870440583 51.404791708707755,14.015935287390414 51.3945844887321,14.004557832544167 51.392747850819084,14.003625958537329 51.38090186752533,13.999758272245558 51.384708497871685,13.971043442581315 51.39180830939773,13.944960773092854 51.39112600864139,13.943657177395261 51.379127351803376,13.90977201745779 51.37871920767281,13.907698117572961 51.3755209775276,13.884378525772359 51.375434100662204,13.881767448365014 51.375621042459194,13.87871600196981 51.37664455379963,13.87130802541435 51.37705228430846,13.869654151315649 51.378189418941844,13.86706068212743 51.380049615978294,13.864376116156427 51.382097175520336,13.859862807988643 51.38542904908963,13.834918003375929 51.38261261662941,13.833878984824421 51.376978319543106,13.83502467437571 51.37019061088592,13.81935275788522 51.36066270567282,13.776387397729286 51.36259887550695,13.73874927850229 51.365086934819274,13.717043481545401 51.36701179340383,13.7036261676739 51.370410887868275,13.694885241271491 51.37424374832082,13.690043602234917 51.3766335391937,13.69521682189048 51.3829619250146,13.701585767055109 51.42394503478599,13.718730798102587 51.432517110723744,13.722054417132448 51.44410527345951,13.720143918339256 51.45901932861353,13.714169895075093 51.48021605920311,13.695377703132145 51.4823888310371,13.69329356659638 51.48770842982653,13.679744698846719 51.4934854327953,13.658492291123645 51.50496670907536,13.636254222210294 51.5279182153779,13.653848917281195 51.52794309038774,13.666684590862019 51.527950246731514,13.683792365697638 51.52556949067516,13.682587637774217 51.52333854874166,13.682836899555916 51.52129512594276,13.687472884901268 51.520348619858524,13.707413022340411 51.520442665075905,13.711562307467426 51.53655146417128,13.796067337140311 51.544453590154234,13.808767779545772 51.54861511790862,13.816102697735952 51.55122111771315,13.821419363342688 51.56354434010647,13.849621992566659 51.564931128122545,13.85754072372234 51.56412927144907,13.869547344530496 51.567409473428974,13.87577128254674 51.57103999733813,13.8791894414096 51.57555107302472,13.880476327675398 51.59541518176651,13.871446043534489 51.60002893324619,13.87670265630302 51.619037620615245,13.889043091291763 51.61988141544714,13.889452872581519 51.621191795381876,13.88960780557675 51.63161104026817,13.88836867047428 51.64791363776218,13.8854658697328 51.65195639544036,13.878888497576796 51.659168162365376,13.862219887943661 51.665608762949766,13.846300639750018 51.69545457814168,13.827084811011499 51.70869997421126,13.80851103930277 51.72704214023788,13.800169069115524 51.73718150824058,13.796623901774671 51.743386259839134,13.814667857053957 51.75939868585494,13.827455162331018 51.78766762696262,13.837940993168884 51.80502808554023,13.83478281570907 51.81900038663032,13.830095670675286 51.825202979878874,13.83720502043338 51.82815256659188,13.841185306751616 51.835905618051775,13.851086241653345 51.839057194609936,13.852684722863847 51.84848035339542,13.843288402036128 51.84931324090679,13.842171891643478 51.853371800342394,13.83041540688087 51.853508371730584,13.82747353654812 51.8567604167178,13.82614084018867 51.86385808951064,13.832812051876681 51.89263288393924,13.863621545220335 51.903165279208615,13.922995125460107 51.89837622837356,13.980263866763645 51.89805861047196,13.982190152728613 51.89692970889123,13.987824328042416 51.895661061125374,13.993913330992383 51.89494915898223,13.997293770858883 51.894067756307265,14.000006096695477 51.887245071716414,14.020903700972768 51.885143572790064,14.027988358278161 51.884668879199694,14.030323644368574 51.880517992215445,14.055947041602467 51.88022707099954,14.058441761770307 51.87702940004095,14.088675621569617 </a:t>
            </a:r>
            <a:r>
              <a:rPr lang="de-AT" sz="600" dirty="0" smtClean="0"/>
              <a:t>51.87702940004095,14.088675621569617</a:t>
            </a:r>
          </a:p>
          <a:p>
            <a:r>
              <a:rPr lang="de-AT" sz="1000" dirty="0" smtClean="0"/>
              <a:t>&lt;/</a:t>
            </a:r>
            <a:r>
              <a:rPr lang="de-AT" sz="1000" dirty="0" err="1"/>
              <a:t>polygon</a:t>
            </a:r>
            <a:r>
              <a:rPr lang="de-AT" sz="1000" dirty="0" smtClean="0"/>
              <a:t>&gt;</a:t>
            </a:r>
          </a:p>
          <a:p>
            <a:r>
              <a:rPr lang="de-AT" sz="1000" dirty="0" smtClean="0"/>
              <a:t>&lt;</a:t>
            </a:r>
            <a:r>
              <a:rPr lang="de-AT" sz="1000" dirty="0" err="1"/>
              <a:t>geocode</a:t>
            </a:r>
            <a:r>
              <a:rPr lang="de-AT" sz="1000" dirty="0" smtClean="0"/>
              <a:t>&gt;</a:t>
            </a:r>
          </a:p>
          <a:p>
            <a:r>
              <a:rPr lang="de-AT" sz="1000" dirty="0" smtClean="0"/>
              <a:t>&lt;</a:t>
            </a:r>
            <a:r>
              <a:rPr lang="de-AT" sz="1000" dirty="0" err="1"/>
              <a:t>valueName</a:t>
            </a:r>
            <a:r>
              <a:rPr lang="de-AT" sz="1000" dirty="0"/>
              <a:t>&gt;WARNCELLID&lt;/</a:t>
            </a:r>
            <a:r>
              <a:rPr lang="de-AT" sz="1000" dirty="0" err="1"/>
              <a:t>valueName</a:t>
            </a:r>
            <a:r>
              <a:rPr lang="de-AT" sz="1000" dirty="0" smtClean="0"/>
              <a:t>&gt;</a:t>
            </a:r>
          </a:p>
          <a:p>
            <a:r>
              <a:rPr lang="de-AT" sz="1000" dirty="0" smtClean="0"/>
              <a:t>&lt;</a:t>
            </a:r>
            <a:r>
              <a:rPr lang="de-AT" sz="1000" dirty="0" err="1"/>
              <a:t>value</a:t>
            </a:r>
            <a:r>
              <a:rPr lang="de-AT" sz="1000" dirty="0"/>
              <a:t>&gt;112066000&lt;/</a:t>
            </a:r>
            <a:r>
              <a:rPr lang="de-AT" sz="1000" dirty="0" err="1"/>
              <a:t>value</a:t>
            </a:r>
            <a:r>
              <a:rPr lang="de-AT" sz="1000" dirty="0" smtClean="0"/>
              <a:t>&gt;</a:t>
            </a:r>
          </a:p>
          <a:p>
            <a:r>
              <a:rPr lang="de-AT" sz="1000" dirty="0" smtClean="0"/>
              <a:t>&lt;/</a:t>
            </a:r>
            <a:r>
              <a:rPr lang="de-AT" sz="1000" dirty="0" err="1"/>
              <a:t>geocode</a:t>
            </a:r>
            <a:r>
              <a:rPr lang="de-AT" sz="1000" dirty="0"/>
              <a:t>&gt;&lt;</a:t>
            </a:r>
            <a:r>
              <a:rPr lang="de-AT" sz="1000" dirty="0" err="1"/>
              <a:t>geocode</a:t>
            </a:r>
            <a:r>
              <a:rPr lang="de-AT" sz="1000" dirty="0" smtClean="0"/>
              <a:t>&gt;</a:t>
            </a:r>
          </a:p>
          <a:p>
            <a:r>
              <a:rPr lang="de-AT" sz="1000" dirty="0" smtClean="0"/>
              <a:t>&lt;</a:t>
            </a:r>
            <a:r>
              <a:rPr lang="de-AT" sz="1000" dirty="0" err="1"/>
              <a:t>valueName</a:t>
            </a:r>
            <a:r>
              <a:rPr lang="de-AT" sz="1000" dirty="0"/>
              <a:t>&gt;STATE&lt;/</a:t>
            </a:r>
            <a:r>
              <a:rPr lang="de-AT" sz="1000" dirty="0" err="1"/>
              <a:t>valueName</a:t>
            </a:r>
            <a:r>
              <a:rPr lang="de-AT" sz="1000" dirty="0" smtClean="0"/>
              <a:t>&gt;</a:t>
            </a:r>
          </a:p>
          <a:p>
            <a:r>
              <a:rPr lang="de-AT" sz="1000" dirty="0" smtClean="0"/>
              <a:t>&lt;</a:t>
            </a:r>
            <a:r>
              <a:rPr lang="de-AT" sz="1000" dirty="0" err="1"/>
              <a:t>value</a:t>
            </a:r>
            <a:r>
              <a:rPr lang="de-AT" sz="1000" dirty="0"/>
              <a:t>&gt;BB&lt;/</a:t>
            </a:r>
            <a:r>
              <a:rPr lang="de-AT" sz="1000" dirty="0" err="1"/>
              <a:t>value</a:t>
            </a:r>
            <a:r>
              <a:rPr lang="de-AT" sz="1000" dirty="0" smtClean="0"/>
              <a:t>&gt;</a:t>
            </a:r>
          </a:p>
          <a:p>
            <a:r>
              <a:rPr lang="de-AT" sz="1000" dirty="0" smtClean="0"/>
              <a:t>&lt;/</a:t>
            </a:r>
            <a:r>
              <a:rPr lang="de-AT" sz="1000" dirty="0" err="1"/>
              <a:t>geocode</a:t>
            </a:r>
            <a:r>
              <a:rPr lang="de-AT" sz="1000" dirty="0" smtClean="0"/>
              <a:t>&gt;</a:t>
            </a:r>
          </a:p>
          <a:p>
            <a:r>
              <a:rPr lang="de-AT" sz="1000" dirty="0" smtClean="0"/>
              <a:t>&lt;</a:t>
            </a:r>
            <a:r>
              <a:rPr lang="de-AT" sz="1000" dirty="0" err="1"/>
              <a:t>altitude</a:t>
            </a:r>
            <a:r>
              <a:rPr lang="de-AT" sz="1000" dirty="0"/>
              <a:t>&gt;0.0&lt;/</a:t>
            </a:r>
            <a:r>
              <a:rPr lang="de-AT" sz="1000" dirty="0" err="1"/>
              <a:t>altitude</a:t>
            </a:r>
            <a:r>
              <a:rPr lang="de-AT" sz="1000" dirty="0" smtClean="0"/>
              <a:t>&gt;</a:t>
            </a:r>
          </a:p>
          <a:p>
            <a:r>
              <a:rPr lang="de-AT" sz="1000" dirty="0" smtClean="0"/>
              <a:t>&lt;</a:t>
            </a:r>
            <a:r>
              <a:rPr lang="de-AT" sz="1000" dirty="0" err="1"/>
              <a:t>ceiling</a:t>
            </a:r>
            <a:r>
              <a:rPr lang="de-AT" sz="1000" dirty="0"/>
              <a:t>&gt;9842.5197&lt;/</a:t>
            </a:r>
            <a:r>
              <a:rPr lang="de-AT" sz="1000" dirty="0" err="1"/>
              <a:t>ceiling</a:t>
            </a:r>
            <a:r>
              <a:rPr lang="de-AT" sz="1000" dirty="0" smtClean="0"/>
              <a:t>&gt;</a:t>
            </a:r>
          </a:p>
          <a:p>
            <a:r>
              <a:rPr lang="de-AT" sz="1000" dirty="0" smtClean="0"/>
              <a:t>&lt;/</a:t>
            </a:r>
            <a:r>
              <a:rPr lang="de-AT" sz="1000" dirty="0" err="1"/>
              <a:t>area</a:t>
            </a:r>
            <a:r>
              <a:rPr lang="de-AT" sz="1000" dirty="0"/>
              <a:t>&gt;</a:t>
            </a:r>
          </a:p>
        </p:txBody>
      </p:sp>
    </p:spTree>
    <p:extLst>
      <p:ext uri="{BB962C8B-B14F-4D97-AF65-F5344CB8AC3E}">
        <p14:creationId xmlns:p14="http://schemas.microsoft.com/office/powerpoint/2010/main" val="149324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normAutofit/>
          </a:bodyPr>
          <a:lstStyle/>
          <a:p>
            <a:r>
              <a:rPr lang="de-DE" dirty="0" smtClean="0">
                <a:latin typeface="+mj-lt"/>
                <a:ea typeface="Unit SC Offc Light" pitchFamily="34" charset="0"/>
                <a:cs typeface="Unit SC Offc Light" pitchFamily="34" charset="0"/>
              </a:rPr>
              <a:t>National </a:t>
            </a:r>
            <a:r>
              <a:rPr lang="de-DE" dirty="0" err="1" smtClean="0">
                <a:latin typeface="+mj-lt"/>
                <a:ea typeface="Unit SC Offc Light" pitchFamily="34" charset="0"/>
                <a:cs typeface="Unit SC Offc Light" pitchFamily="34" charset="0"/>
              </a:rPr>
              <a:t>Warnings</a:t>
            </a:r>
            <a:r>
              <a:rPr lang="de-DE" dirty="0" smtClean="0">
                <a:latin typeface="+mj-lt"/>
                <a:ea typeface="Unit SC Offc Light" pitchFamily="34" charset="0"/>
                <a:cs typeface="Unit SC Offc Light" pitchFamily="34" charset="0"/>
              </a:rPr>
              <a:t> </a:t>
            </a:r>
            <a:r>
              <a:rPr lang="de-DE" dirty="0" err="1" smtClean="0">
                <a:latin typeface="+mj-lt"/>
                <a:ea typeface="Unit SC Offc Light" pitchFamily="34" charset="0"/>
                <a:cs typeface="Unit SC Offc Light" pitchFamily="34" charset="0"/>
              </a:rPr>
              <a:t>and</a:t>
            </a:r>
            <a:r>
              <a:rPr lang="de-DE" dirty="0" smtClean="0">
                <a:latin typeface="+mj-lt"/>
                <a:ea typeface="Unit SC Offc Light" pitchFamily="34" charset="0"/>
                <a:cs typeface="Unit SC Offc Light" pitchFamily="34" charset="0"/>
              </a:rPr>
              <a:t> Meteoalarm</a:t>
            </a:r>
            <a:endParaRPr lang="de-DE" dirty="0">
              <a:latin typeface="+mj-lt"/>
              <a:ea typeface="Unit SC Offc Light" pitchFamily="34" charset="0"/>
              <a:cs typeface="Unit SC Offc Light" pitchFamily="34" charset="0"/>
            </a:endParaRPr>
          </a:p>
        </p:txBody>
      </p:sp>
      <p:sp>
        <p:nvSpPr>
          <p:cNvPr id="9" name="Inhaltsplatzhalter 8"/>
          <p:cNvSpPr>
            <a:spLocks noGrp="1"/>
          </p:cNvSpPr>
          <p:nvPr>
            <p:ph idx="13"/>
          </p:nvPr>
        </p:nvSpPr>
        <p:spPr/>
        <p:txBody>
          <a:bodyPr>
            <a:normAutofit fontScale="92500" lnSpcReduction="10000"/>
          </a:bodyPr>
          <a:lstStyle/>
          <a:p>
            <a:r>
              <a:rPr lang="de-DE" dirty="0" err="1"/>
              <a:t>Warnings</a:t>
            </a:r>
            <a:r>
              <a:rPr lang="de-DE" dirty="0"/>
              <a:t> </a:t>
            </a:r>
            <a:r>
              <a:rPr lang="de-DE" dirty="0" err="1"/>
              <a:t>are</a:t>
            </a:r>
            <a:r>
              <a:rPr lang="de-DE" dirty="0"/>
              <a:t> </a:t>
            </a:r>
            <a:r>
              <a:rPr lang="de-DE" dirty="0" err="1"/>
              <a:t>both</a:t>
            </a:r>
            <a:r>
              <a:rPr lang="de-DE" dirty="0"/>
              <a:t> </a:t>
            </a:r>
            <a:r>
              <a:rPr lang="de-DE" dirty="0" err="1"/>
              <a:t>displayed</a:t>
            </a:r>
            <a:r>
              <a:rPr lang="de-DE" dirty="0"/>
              <a:t> at </a:t>
            </a:r>
            <a:r>
              <a:rPr lang="de-DE" dirty="0" err="1"/>
              <a:t>the</a:t>
            </a:r>
            <a:r>
              <a:rPr lang="de-DE" dirty="0"/>
              <a:t> ZAMG </a:t>
            </a:r>
            <a:r>
              <a:rPr lang="de-DE" dirty="0" err="1"/>
              <a:t>website</a:t>
            </a:r>
            <a:r>
              <a:rPr lang="de-DE" dirty="0"/>
              <a:t> </a:t>
            </a:r>
            <a:r>
              <a:rPr lang="de-DE" dirty="0" err="1"/>
              <a:t>and</a:t>
            </a:r>
            <a:r>
              <a:rPr lang="de-DE" dirty="0"/>
              <a:t> </a:t>
            </a:r>
            <a:r>
              <a:rPr lang="de-DE" dirty="0" err="1"/>
              <a:t>sent</a:t>
            </a:r>
            <a:r>
              <a:rPr lang="de-DE" dirty="0"/>
              <a:t> </a:t>
            </a:r>
            <a:r>
              <a:rPr lang="de-DE" dirty="0" err="1"/>
              <a:t>to</a:t>
            </a:r>
            <a:r>
              <a:rPr lang="de-DE" dirty="0"/>
              <a:t> </a:t>
            </a:r>
            <a:r>
              <a:rPr lang="de-DE" dirty="0" err="1"/>
              <a:t>Meteoalarm</a:t>
            </a:r>
            <a:r>
              <a:rPr lang="de-DE" sz="2000" dirty="0"/>
              <a:t>.</a:t>
            </a:r>
          </a:p>
          <a:p>
            <a:endParaRPr lang="de-AT" dirty="0"/>
          </a:p>
        </p:txBody>
      </p:sp>
      <p:sp>
        <p:nvSpPr>
          <p:cNvPr id="3" name="Textfeld 2"/>
          <p:cNvSpPr txBox="1"/>
          <p:nvPr/>
        </p:nvSpPr>
        <p:spPr>
          <a:xfrm>
            <a:off x="366963" y="2238600"/>
            <a:ext cx="3923298" cy="1015663"/>
          </a:xfrm>
          <a:prstGeom prst="rect">
            <a:avLst/>
          </a:prstGeom>
          <a:noFill/>
        </p:spPr>
        <p:txBody>
          <a:bodyPr wrap="square" numCol="1" rtlCol="0">
            <a:spAutoFit/>
          </a:bodyPr>
          <a:lstStyle/>
          <a:p>
            <a:endParaRPr lang="de-DE" sz="1400" dirty="0" smtClean="0"/>
          </a:p>
          <a:p>
            <a:pPr marL="342900" indent="-342900">
              <a:buFont typeface="+mj-lt"/>
              <a:buAutoNum type="arabicPeriod"/>
            </a:pPr>
            <a:endParaRPr lang="de-DE" sz="1400" dirty="0" smtClean="0"/>
          </a:p>
          <a:p>
            <a:pPr marL="285750" indent="-285750">
              <a:buFont typeface="Arial" panose="020B0604020202020204" pitchFamily="34" charset="0"/>
              <a:buChar char="•"/>
            </a:pPr>
            <a:endParaRPr lang="de-DE" sz="1400" dirty="0"/>
          </a:p>
          <a:p>
            <a:endParaRPr lang="de-D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63" y="1820447"/>
            <a:ext cx="3254042" cy="415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ylinder 1"/>
          <p:cNvSpPr/>
          <p:nvPr/>
        </p:nvSpPr>
        <p:spPr>
          <a:xfrm>
            <a:off x="4232479" y="3007330"/>
            <a:ext cx="774030" cy="81012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smtClean="0"/>
              <a:t>ZAMG </a:t>
            </a:r>
            <a:r>
              <a:rPr lang="de-DE" sz="1000" dirty="0" err="1" smtClean="0"/>
              <a:t>WarningsDatabase</a:t>
            </a:r>
            <a:endParaRPr lang="de-DE" sz="1000" dirty="0"/>
          </a:p>
        </p:txBody>
      </p:sp>
      <p:cxnSp>
        <p:nvCxnSpPr>
          <p:cNvPr id="5" name="Gerade Verbindung mit Pfeil 4"/>
          <p:cNvCxnSpPr/>
          <p:nvPr/>
        </p:nvCxnSpPr>
        <p:spPr>
          <a:xfrm flipH="1" flipV="1">
            <a:off x="3687046" y="3223898"/>
            <a:ext cx="409074" cy="68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Gerade Verbindung mit Pfeil 13"/>
          <p:cNvCxnSpPr/>
          <p:nvPr/>
        </p:nvCxnSpPr>
        <p:spPr>
          <a:xfrm flipV="1">
            <a:off x="5331364" y="4162354"/>
            <a:ext cx="425115" cy="108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flipH="1" flipV="1">
            <a:off x="5347406" y="4274649"/>
            <a:ext cx="228601" cy="68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4889499" y="4342829"/>
            <a:ext cx="670465" cy="523301"/>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27" name="Diagramm 26"/>
          <p:cNvGraphicFramePr/>
          <p:nvPr>
            <p:extLst/>
          </p:nvPr>
        </p:nvGraphicFramePr>
        <p:xfrm>
          <a:off x="1169570" y="4194647"/>
          <a:ext cx="715377"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2470" y="1887241"/>
            <a:ext cx="3096376" cy="365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feld 28"/>
          <p:cNvSpPr txBox="1"/>
          <p:nvPr/>
        </p:nvSpPr>
        <p:spPr>
          <a:xfrm>
            <a:off x="5083214" y="4663336"/>
            <a:ext cx="689809" cy="307777"/>
          </a:xfrm>
          <a:prstGeom prst="rect">
            <a:avLst/>
          </a:prstGeom>
          <a:noFill/>
        </p:spPr>
        <p:txBody>
          <a:bodyPr wrap="square" rtlCol="0">
            <a:spAutoFit/>
          </a:bodyPr>
          <a:lstStyle/>
          <a:p>
            <a:r>
              <a:rPr lang="de-DE" sz="1400" dirty="0" smtClean="0"/>
              <a:t>SOAP</a:t>
            </a:r>
            <a:endParaRPr lang="de-DE" sz="1400" dirty="0"/>
          </a:p>
        </p:txBody>
      </p:sp>
      <p:pic>
        <p:nvPicPr>
          <p:cNvPr id="1030" name="Picture 6" descr="W:\zamg_transparent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3267" y="2649277"/>
            <a:ext cx="947738" cy="350820"/>
          </a:xfrm>
          <a:prstGeom prst="rect">
            <a:avLst/>
          </a:prstGeom>
          <a:noFill/>
          <a:extLst>
            <a:ext uri="{909E8E84-426E-40DD-AFC4-6F175D3DCCD1}">
              <a14:hiddenFill xmlns:a14="http://schemas.microsoft.com/office/drawing/2010/main">
                <a:solidFill>
                  <a:srgbClr val="FFFFFF"/>
                </a:solidFill>
              </a14:hiddenFill>
            </a:ext>
          </a:extLst>
        </p:spPr>
      </p:pic>
      <p:sp>
        <p:nvSpPr>
          <p:cNvPr id="31" name="Flussdiagramm: Mehrere Dokumente 30"/>
          <p:cNvSpPr/>
          <p:nvPr/>
        </p:nvSpPr>
        <p:spPr>
          <a:xfrm>
            <a:off x="4227817" y="4342828"/>
            <a:ext cx="592796" cy="1046605"/>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smtClean="0"/>
              <a:t>CAP</a:t>
            </a:r>
            <a:endParaRPr lang="de-DE" sz="1200" dirty="0"/>
          </a:p>
        </p:txBody>
      </p:sp>
      <p:cxnSp>
        <p:nvCxnSpPr>
          <p:cNvPr id="38" name="Gerade Verbindung mit Pfeil 37"/>
          <p:cNvCxnSpPr>
            <a:endCxn id="31" idx="0"/>
          </p:cNvCxnSpPr>
          <p:nvPr/>
        </p:nvCxnSpPr>
        <p:spPr>
          <a:xfrm flipH="1">
            <a:off x="4564997" y="3917718"/>
            <a:ext cx="89587" cy="425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336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401" y="4324084"/>
            <a:ext cx="5095389" cy="241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ach links gekrümmter Pfeil 2"/>
          <p:cNvSpPr/>
          <p:nvPr/>
        </p:nvSpPr>
        <p:spPr>
          <a:xfrm rot="18148429">
            <a:off x="2817639" y="2718954"/>
            <a:ext cx="513779" cy="1576155"/>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5" name="Nach rechts gekrümmter Pfeil 4"/>
          <p:cNvSpPr/>
          <p:nvPr/>
        </p:nvSpPr>
        <p:spPr>
          <a:xfrm rot="3508177">
            <a:off x="4076544" y="2745486"/>
            <a:ext cx="579529" cy="153078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1" name="Titel 10"/>
          <p:cNvSpPr>
            <a:spLocks noGrp="1"/>
          </p:cNvSpPr>
          <p:nvPr>
            <p:ph type="title"/>
          </p:nvPr>
        </p:nvSpPr>
        <p:spPr/>
        <p:txBody>
          <a:bodyPr>
            <a:normAutofit/>
          </a:bodyPr>
          <a:lstStyle/>
          <a:p>
            <a:r>
              <a:rPr lang="de-DE" dirty="0" err="1">
                <a:latin typeface="+mj-lt"/>
                <a:ea typeface="Unit SC Offc Light" pitchFamily="34" charset="0"/>
                <a:cs typeface="Unit SC Offc Light" pitchFamily="34" charset="0"/>
              </a:rPr>
              <a:t>Modified</a:t>
            </a:r>
            <a:r>
              <a:rPr lang="de-DE" dirty="0">
                <a:latin typeface="+mj-lt"/>
                <a:ea typeface="Unit SC Offc Light" pitchFamily="34" charset="0"/>
                <a:cs typeface="Unit SC Offc Light" pitchFamily="34" charset="0"/>
              </a:rPr>
              <a:t> Version </a:t>
            </a:r>
            <a:r>
              <a:rPr lang="de-DE" dirty="0" err="1">
                <a:latin typeface="+mj-lt"/>
                <a:ea typeface="Unit SC Offc Light" pitchFamily="34" charset="0"/>
                <a:cs typeface="Unit SC Offc Light" pitchFamily="34" charset="0"/>
              </a:rPr>
              <a:t>of</a:t>
            </a:r>
            <a:r>
              <a:rPr lang="de-DE" dirty="0">
                <a:latin typeface="+mj-lt"/>
                <a:ea typeface="Unit SC Offc Light" pitchFamily="34" charset="0"/>
                <a:cs typeface="Unit SC Offc Light" pitchFamily="34" charset="0"/>
              </a:rPr>
              <a:t> CAP</a:t>
            </a:r>
          </a:p>
        </p:txBody>
      </p:sp>
      <p:sp>
        <p:nvSpPr>
          <p:cNvPr id="7" name="Inhaltsplatzhalter 6"/>
          <p:cNvSpPr>
            <a:spLocks noGrp="1"/>
          </p:cNvSpPr>
          <p:nvPr>
            <p:ph idx="13"/>
          </p:nvPr>
        </p:nvSpPr>
        <p:spPr/>
        <p:txBody>
          <a:bodyPr>
            <a:normAutofit/>
          </a:bodyPr>
          <a:lstStyle/>
          <a:p>
            <a:r>
              <a:rPr lang="de-DE" dirty="0" err="1"/>
              <a:t>To</a:t>
            </a:r>
            <a:r>
              <a:rPr lang="de-DE" dirty="0"/>
              <a:t> </a:t>
            </a:r>
            <a:r>
              <a:rPr lang="de-DE" dirty="0" err="1"/>
              <a:t>use</a:t>
            </a:r>
            <a:r>
              <a:rPr lang="de-DE" dirty="0"/>
              <a:t> </a:t>
            </a:r>
            <a:r>
              <a:rPr lang="de-DE" dirty="0" err="1"/>
              <a:t>the</a:t>
            </a:r>
            <a:r>
              <a:rPr lang="de-DE" dirty="0"/>
              <a:t> CAP Standard </a:t>
            </a:r>
            <a:r>
              <a:rPr lang="de-DE" dirty="0" err="1"/>
              <a:t>for</a:t>
            </a:r>
            <a:r>
              <a:rPr lang="de-DE" dirty="0"/>
              <a:t> </a:t>
            </a:r>
            <a:r>
              <a:rPr lang="de-DE" dirty="0" err="1"/>
              <a:t>meteorology</a:t>
            </a:r>
            <a:r>
              <a:rPr lang="de-DE" dirty="0"/>
              <a:t>, </a:t>
            </a:r>
            <a:r>
              <a:rPr lang="de-DE" dirty="0" err="1"/>
              <a:t>amendments</a:t>
            </a:r>
            <a:r>
              <a:rPr lang="de-DE" dirty="0"/>
              <a:t> </a:t>
            </a:r>
            <a:r>
              <a:rPr lang="de-DE" dirty="0" err="1"/>
              <a:t>had</a:t>
            </a:r>
            <a:r>
              <a:rPr lang="de-DE" dirty="0"/>
              <a:t> </a:t>
            </a:r>
            <a:r>
              <a:rPr lang="de-DE" dirty="0" err="1"/>
              <a:t>to</a:t>
            </a:r>
            <a:r>
              <a:rPr lang="de-DE" dirty="0"/>
              <a:t> </a:t>
            </a:r>
            <a:r>
              <a:rPr lang="de-DE" dirty="0" err="1"/>
              <a:t>be</a:t>
            </a:r>
            <a:r>
              <a:rPr lang="de-DE" dirty="0"/>
              <a:t> </a:t>
            </a:r>
            <a:r>
              <a:rPr lang="de-DE" dirty="0" err="1"/>
              <a:t>made</a:t>
            </a:r>
            <a:endParaRPr lang="de-DE" dirty="0"/>
          </a:p>
          <a:p>
            <a:endParaRPr lang="de-AT"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597" y="1780912"/>
            <a:ext cx="1926344" cy="2484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359" y="1878999"/>
            <a:ext cx="1259089" cy="23728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2978" y="2100805"/>
            <a:ext cx="2901629" cy="15356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9655" y="3597685"/>
            <a:ext cx="3479177" cy="11942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9035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smtClean="0"/>
              <a:t>Google CAP Examples</a:t>
            </a:r>
            <a:endParaRPr lang="de-DE" dirty="0"/>
          </a:p>
        </p:txBody>
      </p:sp>
      <p:sp>
        <p:nvSpPr>
          <p:cNvPr id="2" name="Textplatzhalter 1"/>
          <p:cNvSpPr>
            <a:spLocks noGrp="1"/>
          </p:cNvSpPr>
          <p:nvPr>
            <p:ph idx="1"/>
          </p:nvPr>
        </p:nvSpPr>
        <p:spPr/>
        <p:txBody>
          <a:bodyPr/>
          <a:lstStyle/>
          <a:p>
            <a:r>
              <a:rPr lang="de-DE" smtClean="0"/>
              <a:t>Wind Warning #1913-0 (ALERT)</a:t>
            </a:r>
          </a:p>
          <a:p>
            <a:endParaRPr lang="de-DE" dirty="0"/>
          </a:p>
        </p:txBody>
      </p:sp>
      <p:sp>
        <p:nvSpPr>
          <p:cNvPr id="3" name="Textfeld 2"/>
          <p:cNvSpPr txBox="1"/>
          <p:nvPr/>
        </p:nvSpPr>
        <p:spPr>
          <a:xfrm>
            <a:off x="366962" y="1669109"/>
            <a:ext cx="8351921" cy="1169551"/>
          </a:xfrm>
          <a:prstGeom prst="rect">
            <a:avLst/>
          </a:prstGeom>
          <a:noFill/>
        </p:spPr>
        <p:txBody>
          <a:bodyPr wrap="square" numCol="1" rtlCol="0">
            <a:spAutoFit/>
          </a:bodyPr>
          <a:lstStyle/>
          <a:p>
            <a:r>
              <a:rPr lang="de-DE" sz="1400" dirty="0" smtClean="0"/>
              <a:t>This (</a:t>
            </a:r>
            <a:r>
              <a:rPr lang="de-DE" sz="1400" dirty="0" err="1" smtClean="0"/>
              <a:t>fictional</a:t>
            </a:r>
            <a:r>
              <a:rPr lang="de-DE" sz="1400" dirty="0" smtClean="0"/>
              <a:t>) </a:t>
            </a:r>
            <a:r>
              <a:rPr lang="de-DE" sz="1400" dirty="0" err="1" smtClean="0"/>
              <a:t>warning</a:t>
            </a:r>
            <a:r>
              <a:rPr lang="de-DE" sz="1400" dirty="0" smtClean="0"/>
              <a:t> </a:t>
            </a:r>
            <a:r>
              <a:rPr lang="de-DE" sz="1400" dirty="0" err="1" smtClean="0"/>
              <a:t>describes</a:t>
            </a:r>
            <a:r>
              <a:rPr lang="de-DE" sz="1400" dirty="0" smtClean="0"/>
              <a:t> </a:t>
            </a:r>
            <a:r>
              <a:rPr lang="de-DE" sz="1400" dirty="0" err="1" smtClean="0"/>
              <a:t>one</a:t>
            </a:r>
            <a:r>
              <a:rPr lang="de-DE" sz="1400" dirty="0" smtClean="0"/>
              <a:t> </a:t>
            </a:r>
            <a:r>
              <a:rPr lang="de-DE" sz="1400" dirty="0" err="1" smtClean="0"/>
              <a:t>event</a:t>
            </a:r>
            <a:r>
              <a:rPr lang="de-DE" sz="1400" dirty="0" smtClean="0"/>
              <a:t> </a:t>
            </a:r>
            <a:r>
              <a:rPr lang="de-DE" sz="1400" dirty="0" err="1" smtClean="0"/>
              <a:t>as</a:t>
            </a:r>
            <a:r>
              <a:rPr lang="de-DE" sz="1400" dirty="0" smtClean="0"/>
              <a:t> </a:t>
            </a:r>
            <a:r>
              <a:rPr lang="de-DE" sz="1400" dirty="0" err="1" smtClean="0"/>
              <a:t>follows</a:t>
            </a:r>
            <a:r>
              <a:rPr lang="de-DE" sz="1400" dirty="0" smtClean="0"/>
              <a:t>:</a:t>
            </a:r>
          </a:p>
          <a:p>
            <a:endParaRPr lang="de-DE" sz="1400" dirty="0" smtClean="0"/>
          </a:p>
          <a:p>
            <a:r>
              <a:rPr lang="de-DE" sz="1400" dirty="0" err="1" smtClean="0"/>
              <a:t>Upper</a:t>
            </a:r>
            <a:r>
              <a:rPr lang="de-DE" sz="1400" dirty="0" smtClean="0"/>
              <a:t> Austria:	</a:t>
            </a:r>
            <a:r>
              <a:rPr lang="de-DE" sz="1100" dirty="0" smtClean="0"/>
              <a:t>Gusts </a:t>
            </a:r>
            <a:r>
              <a:rPr lang="de-DE" sz="1100" dirty="0" err="1" smtClean="0"/>
              <a:t>up</a:t>
            </a:r>
            <a:r>
              <a:rPr lang="de-DE" sz="1100" dirty="0" smtClean="0"/>
              <a:t> </a:t>
            </a:r>
            <a:r>
              <a:rPr lang="de-DE" sz="1100" dirty="0" err="1" smtClean="0"/>
              <a:t>to</a:t>
            </a:r>
            <a:r>
              <a:rPr lang="de-DE" sz="1100" dirty="0" smtClean="0"/>
              <a:t> 75 </a:t>
            </a:r>
            <a:r>
              <a:rPr lang="de-DE" sz="1100" dirty="0" err="1" smtClean="0"/>
              <a:t>kph</a:t>
            </a:r>
            <a:r>
              <a:rPr lang="de-DE" sz="1100" dirty="0" smtClean="0"/>
              <a:t> </a:t>
            </a:r>
            <a:r>
              <a:rPr lang="de-DE" sz="1100" dirty="0" err="1" smtClean="0"/>
              <a:t>from</a:t>
            </a:r>
            <a:r>
              <a:rPr lang="de-DE" sz="1100" dirty="0" smtClean="0"/>
              <a:t> 2015-07-01 15:00 </a:t>
            </a:r>
            <a:r>
              <a:rPr lang="de-DE" sz="1100" dirty="0" err="1" smtClean="0"/>
              <a:t>to</a:t>
            </a:r>
            <a:r>
              <a:rPr lang="de-DE" sz="1100" dirty="0" smtClean="0"/>
              <a:t> </a:t>
            </a:r>
            <a:r>
              <a:rPr lang="de-DE" sz="1100" dirty="0"/>
              <a:t>2015-07-01 </a:t>
            </a:r>
            <a:r>
              <a:rPr lang="de-DE" sz="1100" dirty="0" smtClean="0"/>
              <a:t>22:00  </a:t>
            </a:r>
          </a:p>
          <a:p>
            <a:r>
              <a:rPr lang="de-DE" sz="1400" dirty="0" smtClean="0"/>
              <a:t>Salzburg: 		</a:t>
            </a:r>
            <a:r>
              <a:rPr lang="de-DE" sz="1100" dirty="0"/>
              <a:t>Gusts </a:t>
            </a:r>
            <a:r>
              <a:rPr lang="de-DE" sz="1100" dirty="0" err="1"/>
              <a:t>up</a:t>
            </a:r>
            <a:r>
              <a:rPr lang="de-DE" sz="1100" dirty="0"/>
              <a:t> </a:t>
            </a:r>
            <a:r>
              <a:rPr lang="de-DE" sz="1100" dirty="0" err="1"/>
              <a:t>to</a:t>
            </a:r>
            <a:r>
              <a:rPr lang="de-DE" sz="1100" dirty="0"/>
              <a:t> </a:t>
            </a:r>
            <a:r>
              <a:rPr lang="de-DE" sz="1100" dirty="0" smtClean="0"/>
              <a:t>75 </a:t>
            </a:r>
            <a:r>
              <a:rPr lang="de-DE" sz="1100" dirty="0" err="1"/>
              <a:t>kph</a:t>
            </a:r>
            <a:r>
              <a:rPr lang="de-DE" sz="1100" dirty="0"/>
              <a:t> </a:t>
            </a:r>
            <a:r>
              <a:rPr lang="de-DE" sz="1100" dirty="0" err="1"/>
              <a:t>from</a:t>
            </a:r>
            <a:r>
              <a:rPr lang="de-DE" sz="1100" dirty="0"/>
              <a:t> 2015-07-01 15:00 </a:t>
            </a:r>
            <a:r>
              <a:rPr lang="de-DE" sz="1100" dirty="0" err="1"/>
              <a:t>to</a:t>
            </a:r>
            <a:r>
              <a:rPr lang="de-DE" sz="1100" dirty="0"/>
              <a:t> 2015-07-01 22:00  </a:t>
            </a:r>
          </a:p>
          <a:p>
            <a:r>
              <a:rPr lang="de-DE" sz="1400" dirty="0" err="1" smtClean="0"/>
              <a:t>Lower</a:t>
            </a:r>
            <a:r>
              <a:rPr lang="de-DE" sz="1400" dirty="0" smtClean="0"/>
              <a:t> Austria:	</a:t>
            </a:r>
            <a:r>
              <a:rPr lang="de-DE" sz="1100" dirty="0" smtClean="0"/>
              <a:t>Gusts </a:t>
            </a:r>
            <a:r>
              <a:rPr lang="de-DE" sz="1100" dirty="0" err="1"/>
              <a:t>up</a:t>
            </a:r>
            <a:r>
              <a:rPr lang="de-DE" sz="1100" dirty="0"/>
              <a:t> </a:t>
            </a:r>
            <a:r>
              <a:rPr lang="de-DE" sz="1100" dirty="0" err="1"/>
              <a:t>to</a:t>
            </a:r>
            <a:r>
              <a:rPr lang="de-DE" sz="1100" dirty="0"/>
              <a:t> </a:t>
            </a:r>
            <a:r>
              <a:rPr lang="de-DE" sz="1100" dirty="0" smtClean="0"/>
              <a:t>85 </a:t>
            </a:r>
            <a:r>
              <a:rPr lang="de-DE" sz="1100" dirty="0" err="1"/>
              <a:t>kph</a:t>
            </a:r>
            <a:r>
              <a:rPr lang="de-DE" sz="1100" dirty="0"/>
              <a:t> </a:t>
            </a:r>
            <a:r>
              <a:rPr lang="de-DE" sz="1100" dirty="0" err="1"/>
              <a:t>from</a:t>
            </a:r>
            <a:r>
              <a:rPr lang="de-DE" sz="1100" dirty="0"/>
              <a:t> 2015-07-01 </a:t>
            </a:r>
            <a:r>
              <a:rPr lang="de-DE" sz="1100" dirty="0" smtClean="0"/>
              <a:t>17:00 </a:t>
            </a:r>
            <a:r>
              <a:rPr lang="de-DE" sz="1100" dirty="0" err="1"/>
              <a:t>to</a:t>
            </a:r>
            <a:r>
              <a:rPr lang="de-DE" sz="1100" dirty="0"/>
              <a:t> 2015-07-01 </a:t>
            </a:r>
            <a:r>
              <a:rPr lang="de-DE" sz="1100" dirty="0" smtClean="0"/>
              <a:t>23:00</a:t>
            </a:r>
            <a:endParaRPr lang="de-DE" sz="1100" dirty="0"/>
          </a:p>
        </p:txBody>
      </p:sp>
      <p:sp>
        <p:nvSpPr>
          <p:cNvPr id="5" name="Textfeld 4"/>
          <p:cNvSpPr txBox="1"/>
          <p:nvPr/>
        </p:nvSpPr>
        <p:spPr>
          <a:xfrm>
            <a:off x="360948" y="3007897"/>
            <a:ext cx="8301790" cy="2246769"/>
          </a:xfrm>
          <a:prstGeom prst="rect">
            <a:avLst/>
          </a:prstGeom>
          <a:noFill/>
        </p:spPr>
        <p:txBody>
          <a:bodyPr wrap="square" rtlCol="0">
            <a:spAutoFit/>
          </a:bodyPr>
          <a:lstStyle/>
          <a:p>
            <a:r>
              <a:rPr lang="de-DE" sz="1400" dirty="0" smtClean="0"/>
              <a:t>XML </a:t>
            </a:r>
            <a:r>
              <a:rPr lang="de-DE" sz="1400" dirty="0" err="1" smtClean="0"/>
              <a:t>files</a:t>
            </a:r>
            <a:r>
              <a:rPr lang="de-DE" sz="1400" dirty="0" smtClean="0"/>
              <a:t> </a:t>
            </a:r>
            <a:r>
              <a:rPr lang="de-DE" sz="1400" dirty="0" err="1" smtClean="0"/>
              <a:t>for</a:t>
            </a:r>
            <a:r>
              <a:rPr lang="de-DE" sz="1400" dirty="0" smtClean="0"/>
              <a:t> Meteoalarm:	   1</a:t>
            </a:r>
          </a:p>
          <a:p>
            <a:r>
              <a:rPr lang="de-DE" sz="1400" dirty="0" smtClean="0"/>
              <a:t>CAP </a:t>
            </a:r>
            <a:r>
              <a:rPr lang="de-DE" sz="1400" dirty="0" err="1" smtClean="0"/>
              <a:t>files</a:t>
            </a:r>
            <a:r>
              <a:rPr lang="de-DE" sz="1400" dirty="0" smtClean="0"/>
              <a:t>:		   3</a:t>
            </a:r>
          </a:p>
          <a:p>
            <a:endParaRPr lang="de-DE" sz="1400" dirty="0"/>
          </a:p>
          <a:p>
            <a:r>
              <a:rPr lang="en-US" sz="1400" dirty="0"/>
              <a:t>While </a:t>
            </a:r>
            <a:r>
              <a:rPr lang="en-US" sz="1400" dirty="0" err="1"/>
              <a:t>Meteoalarm</a:t>
            </a:r>
            <a:r>
              <a:rPr lang="en-US" sz="1400" dirty="0"/>
              <a:t> XML accepts more than one warning within one file, </a:t>
            </a:r>
            <a:r>
              <a:rPr lang="en-US" sz="1400" dirty="0" err="1"/>
              <a:t>Meteoalarm</a:t>
            </a:r>
            <a:r>
              <a:rPr lang="en-US" sz="1400" dirty="0"/>
              <a:t> CAP needs the warning to be split up into several files due to its </a:t>
            </a:r>
            <a:r>
              <a:rPr lang="en-US" sz="1400" dirty="0" err="1"/>
              <a:t>inhomogenous</a:t>
            </a:r>
            <a:r>
              <a:rPr lang="en-US" sz="1400" dirty="0"/>
              <a:t> </a:t>
            </a:r>
            <a:r>
              <a:rPr lang="en-US" sz="1400" dirty="0" smtClean="0"/>
              <a:t>characteristics and the limitation to one info segment.</a:t>
            </a:r>
          </a:p>
          <a:p>
            <a:endParaRPr lang="en-US" sz="1400" dirty="0"/>
          </a:p>
          <a:p>
            <a:r>
              <a:rPr lang="en-US" sz="1400" dirty="0" smtClean="0"/>
              <a:t>The warning for Salzburg and Upper Austria could have been combined in one file, because the characteristics are identical in this specific case. </a:t>
            </a:r>
          </a:p>
          <a:p>
            <a:endParaRPr lang="en-US" sz="1400" dirty="0"/>
          </a:p>
          <a:p>
            <a:r>
              <a:rPr lang="en-US" sz="1400" dirty="0" smtClean="0"/>
              <a:t>This apparent advantage quickly can turn into a disadvantage, as the next example will show.</a:t>
            </a:r>
            <a:endParaRPr lang="de-DE" sz="1400"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961" y="1669109"/>
            <a:ext cx="2351915" cy="1214444"/>
          </a:xfrm>
          <a:prstGeom prst="rect">
            <a:avLst/>
          </a:prstGeom>
        </p:spPr>
      </p:pic>
    </p:spTree>
    <p:extLst>
      <p:ext uri="{BB962C8B-B14F-4D97-AF65-F5344CB8AC3E}">
        <p14:creationId xmlns:p14="http://schemas.microsoft.com/office/powerpoint/2010/main" val="1279785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smtClean="0"/>
              <a:t>Google CAP Examples</a:t>
            </a:r>
            <a:endParaRPr lang="de-DE" dirty="0"/>
          </a:p>
        </p:txBody>
      </p:sp>
      <p:sp>
        <p:nvSpPr>
          <p:cNvPr id="2" name="Textplatzhalter 1"/>
          <p:cNvSpPr>
            <a:spLocks noGrp="1"/>
          </p:cNvSpPr>
          <p:nvPr>
            <p:ph idx="1"/>
          </p:nvPr>
        </p:nvSpPr>
        <p:spPr/>
        <p:txBody>
          <a:bodyPr/>
          <a:lstStyle/>
          <a:p>
            <a:r>
              <a:rPr lang="de-DE" smtClean="0"/>
              <a:t>Wind Warning #1913-1 (UPDATE)</a:t>
            </a:r>
          </a:p>
          <a:p>
            <a:endParaRPr lang="de-DE" dirty="0"/>
          </a:p>
        </p:txBody>
      </p:sp>
      <p:sp>
        <p:nvSpPr>
          <p:cNvPr id="3" name="Textfeld 2"/>
          <p:cNvSpPr txBox="1"/>
          <p:nvPr/>
        </p:nvSpPr>
        <p:spPr>
          <a:xfrm>
            <a:off x="366962" y="1669109"/>
            <a:ext cx="8351921" cy="1169551"/>
          </a:xfrm>
          <a:prstGeom prst="rect">
            <a:avLst/>
          </a:prstGeom>
          <a:noFill/>
        </p:spPr>
        <p:txBody>
          <a:bodyPr wrap="square" numCol="1" rtlCol="0">
            <a:spAutoFit/>
          </a:bodyPr>
          <a:lstStyle/>
          <a:p>
            <a:r>
              <a:rPr lang="de-DE" sz="1400" dirty="0" err="1" smtClean="0"/>
              <a:t>Several</a:t>
            </a:r>
            <a:r>
              <a:rPr lang="de-DE" sz="1400" dirty="0" smtClean="0"/>
              <a:t> </a:t>
            </a:r>
            <a:r>
              <a:rPr lang="de-DE" sz="1400" dirty="0" err="1" smtClean="0"/>
              <a:t>hours</a:t>
            </a:r>
            <a:r>
              <a:rPr lang="de-DE" sz="1400" dirty="0" smtClean="0"/>
              <a:t> after </a:t>
            </a:r>
            <a:r>
              <a:rPr lang="de-DE" sz="1400" dirty="0" err="1" smtClean="0"/>
              <a:t>the</a:t>
            </a:r>
            <a:r>
              <a:rPr lang="de-DE" sz="1400" dirty="0" smtClean="0"/>
              <a:t> </a:t>
            </a:r>
            <a:r>
              <a:rPr lang="de-DE" sz="1400" dirty="0" err="1" smtClean="0"/>
              <a:t>issue</a:t>
            </a:r>
            <a:r>
              <a:rPr lang="de-DE" sz="1400" dirty="0" smtClean="0"/>
              <a:t> </a:t>
            </a:r>
            <a:r>
              <a:rPr lang="de-DE" sz="1400" dirty="0" err="1" smtClean="0"/>
              <a:t>of</a:t>
            </a:r>
            <a:r>
              <a:rPr lang="de-DE" sz="1400" dirty="0" smtClean="0"/>
              <a:t> </a:t>
            </a:r>
            <a:r>
              <a:rPr lang="de-DE" sz="1400" dirty="0" err="1" smtClean="0"/>
              <a:t>the</a:t>
            </a:r>
            <a:r>
              <a:rPr lang="de-DE" sz="1400" dirty="0" smtClean="0"/>
              <a:t> alert </a:t>
            </a:r>
            <a:r>
              <a:rPr lang="de-DE" sz="1400" dirty="0" err="1" smtClean="0"/>
              <a:t>the</a:t>
            </a:r>
            <a:r>
              <a:rPr lang="de-DE" sz="1400" dirty="0" smtClean="0"/>
              <a:t> </a:t>
            </a:r>
            <a:r>
              <a:rPr lang="de-DE" sz="1400" dirty="0" err="1" smtClean="0"/>
              <a:t>following</a:t>
            </a:r>
            <a:r>
              <a:rPr lang="de-DE" sz="1400" dirty="0" smtClean="0"/>
              <a:t> </a:t>
            </a:r>
            <a:r>
              <a:rPr lang="de-DE" sz="1400" dirty="0" err="1" smtClean="0"/>
              <a:t>changes</a:t>
            </a:r>
            <a:r>
              <a:rPr lang="de-DE" sz="1400" dirty="0" smtClean="0"/>
              <a:t> </a:t>
            </a:r>
            <a:r>
              <a:rPr lang="de-DE" sz="1400" dirty="0" err="1" smtClean="0"/>
              <a:t>are</a:t>
            </a:r>
            <a:r>
              <a:rPr lang="de-DE" sz="1400" dirty="0" smtClean="0"/>
              <a:t> </a:t>
            </a:r>
            <a:r>
              <a:rPr lang="de-DE" sz="1400" dirty="0" err="1" smtClean="0"/>
              <a:t>made</a:t>
            </a:r>
            <a:r>
              <a:rPr lang="de-DE" sz="1400" dirty="0" smtClean="0"/>
              <a:t>:</a:t>
            </a:r>
          </a:p>
          <a:p>
            <a:endParaRPr lang="de-DE" sz="1400" dirty="0" smtClean="0"/>
          </a:p>
          <a:p>
            <a:r>
              <a:rPr lang="de-DE" sz="1400" dirty="0" err="1" smtClean="0"/>
              <a:t>Upper</a:t>
            </a:r>
            <a:r>
              <a:rPr lang="de-DE" sz="1400" dirty="0" smtClean="0"/>
              <a:t> Austria:	</a:t>
            </a:r>
            <a:r>
              <a:rPr lang="de-DE" sz="1400" dirty="0" err="1" smtClean="0"/>
              <a:t>warning</a:t>
            </a:r>
            <a:r>
              <a:rPr lang="de-DE" sz="1400" dirty="0" smtClean="0"/>
              <a:t> </a:t>
            </a:r>
            <a:r>
              <a:rPr lang="de-DE" sz="1400" dirty="0" err="1" smtClean="0"/>
              <a:t>remains</a:t>
            </a:r>
            <a:r>
              <a:rPr lang="de-DE" sz="1400" dirty="0" smtClean="0"/>
              <a:t> </a:t>
            </a:r>
            <a:r>
              <a:rPr lang="de-DE" sz="1400" dirty="0" err="1" smtClean="0"/>
              <a:t>unchanged</a:t>
            </a:r>
            <a:endParaRPr lang="de-DE" sz="1400" dirty="0" smtClean="0"/>
          </a:p>
          <a:p>
            <a:r>
              <a:rPr lang="de-DE" sz="1400" dirty="0" smtClean="0"/>
              <a:t>Salzburg: 		</a:t>
            </a:r>
            <a:r>
              <a:rPr lang="de-DE" sz="1400" dirty="0" err="1" smtClean="0"/>
              <a:t>no</a:t>
            </a:r>
            <a:r>
              <a:rPr lang="de-DE" sz="1400" dirty="0" smtClean="0"/>
              <a:t> </a:t>
            </a:r>
            <a:r>
              <a:rPr lang="de-DE" sz="1400" dirty="0" err="1" smtClean="0"/>
              <a:t>longer</a:t>
            </a:r>
            <a:r>
              <a:rPr lang="de-DE" sz="1400" dirty="0" smtClean="0"/>
              <a:t> </a:t>
            </a:r>
            <a:r>
              <a:rPr lang="de-DE" sz="1400" dirty="0" err="1" smtClean="0"/>
              <a:t>affected</a:t>
            </a:r>
            <a:r>
              <a:rPr lang="de-DE" sz="1400" dirty="0" smtClean="0"/>
              <a:t>, </a:t>
            </a:r>
            <a:r>
              <a:rPr lang="de-DE" sz="1400" dirty="0" err="1" smtClean="0"/>
              <a:t>warning</a:t>
            </a:r>
            <a:r>
              <a:rPr lang="de-DE" sz="1400" dirty="0" smtClean="0"/>
              <a:t> </a:t>
            </a:r>
            <a:r>
              <a:rPr lang="de-DE" sz="1400" dirty="0" err="1" smtClean="0"/>
              <a:t>is</a:t>
            </a:r>
            <a:r>
              <a:rPr lang="de-DE" sz="1400" dirty="0" smtClean="0"/>
              <a:t> obsolete</a:t>
            </a:r>
            <a:endParaRPr lang="de-DE" sz="1400" dirty="0"/>
          </a:p>
          <a:p>
            <a:r>
              <a:rPr lang="de-DE" sz="1400" dirty="0" err="1" smtClean="0"/>
              <a:t>Lower</a:t>
            </a:r>
            <a:r>
              <a:rPr lang="de-DE" sz="1400" dirty="0" smtClean="0"/>
              <a:t> Austria:	</a:t>
            </a:r>
            <a:r>
              <a:rPr lang="de-DE" sz="1400" dirty="0" err="1" smtClean="0"/>
              <a:t>increased</a:t>
            </a:r>
            <a:r>
              <a:rPr lang="de-DE" sz="1400" dirty="0" smtClean="0"/>
              <a:t> </a:t>
            </a:r>
            <a:r>
              <a:rPr lang="de-DE" sz="1400" dirty="0" err="1" smtClean="0"/>
              <a:t>to</a:t>
            </a:r>
            <a:r>
              <a:rPr lang="de-DE" sz="1400" dirty="0" smtClean="0"/>
              <a:t> 95 </a:t>
            </a:r>
            <a:r>
              <a:rPr lang="de-DE" sz="1400" dirty="0" err="1" smtClean="0"/>
              <a:t>kph</a:t>
            </a:r>
            <a:r>
              <a:rPr lang="de-DE" sz="1400" dirty="0" smtClean="0"/>
              <a:t>,  </a:t>
            </a:r>
            <a:r>
              <a:rPr lang="de-DE" sz="1400" dirty="0" err="1" smtClean="0"/>
              <a:t>extended</a:t>
            </a:r>
            <a:r>
              <a:rPr lang="de-DE" sz="1400" dirty="0" smtClean="0"/>
              <a:t> </a:t>
            </a:r>
            <a:r>
              <a:rPr lang="de-DE" sz="1400" dirty="0" err="1" smtClean="0"/>
              <a:t>to</a:t>
            </a:r>
            <a:r>
              <a:rPr lang="de-DE" sz="1400" dirty="0" smtClean="0"/>
              <a:t>  2015-07-02 04:00</a:t>
            </a:r>
            <a:endParaRPr lang="de-DE" sz="1400" dirty="0"/>
          </a:p>
        </p:txBody>
      </p:sp>
      <p:sp>
        <p:nvSpPr>
          <p:cNvPr id="5" name="Textfeld 4"/>
          <p:cNvSpPr txBox="1"/>
          <p:nvPr/>
        </p:nvSpPr>
        <p:spPr>
          <a:xfrm>
            <a:off x="360948" y="3007897"/>
            <a:ext cx="8301790" cy="3323987"/>
          </a:xfrm>
          <a:prstGeom prst="rect">
            <a:avLst/>
          </a:prstGeom>
          <a:noFill/>
        </p:spPr>
        <p:txBody>
          <a:bodyPr wrap="square" rtlCol="0">
            <a:spAutoFit/>
          </a:bodyPr>
          <a:lstStyle/>
          <a:p>
            <a:r>
              <a:rPr lang="de-DE" sz="1400" dirty="0" smtClean="0"/>
              <a:t>XML </a:t>
            </a:r>
            <a:r>
              <a:rPr lang="de-DE" sz="1400" dirty="0" err="1" smtClean="0"/>
              <a:t>files</a:t>
            </a:r>
            <a:r>
              <a:rPr lang="de-DE" sz="1400" dirty="0" smtClean="0"/>
              <a:t> </a:t>
            </a:r>
            <a:r>
              <a:rPr lang="de-DE" sz="1400" dirty="0" err="1" smtClean="0"/>
              <a:t>for</a:t>
            </a:r>
            <a:r>
              <a:rPr lang="de-DE" sz="1400" dirty="0" smtClean="0"/>
              <a:t> Meteoalarm:		1    </a:t>
            </a:r>
            <a:r>
              <a:rPr lang="de-DE" sz="1200" dirty="0" smtClean="0"/>
              <a:t>(Salzburg =</a:t>
            </a:r>
            <a:r>
              <a:rPr lang="de-DE" sz="1200" dirty="0" err="1" smtClean="0"/>
              <a:t>green</a:t>
            </a:r>
            <a:r>
              <a:rPr lang="de-DE" sz="1200" dirty="0" smtClean="0"/>
              <a:t>, </a:t>
            </a:r>
            <a:r>
              <a:rPr lang="de-DE" sz="1200" dirty="0" err="1" smtClean="0"/>
              <a:t>Lower</a:t>
            </a:r>
            <a:r>
              <a:rPr lang="de-DE" sz="1200" dirty="0" smtClean="0"/>
              <a:t> Austria </a:t>
            </a:r>
            <a:r>
              <a:rPr lang="de-DE" sz="1200" dirty="0" err="1" smtClean="0"/>
              <a:t>with</a:t>
            </a:r>
            <a:r>
              <a:rPr lang="de-DE" sz="1200" dirty="0" smtClean="0"/>
              <a:t> </a:t>
            </a:r>
            <a:r>
              <a:rPr lang="de-DE" sz="1200" dirty="0" err="1" smtClean="0"/>
              <a:t>new</a:t>
            </a:r>
            <a:r>
              <a:rPr lang="de-DE" sz="1200" dirty="0" smtClean="0"/>
              <a:t> </a:t>
            </a:r>
            <a:r>
              <a:rPr lang="de-DE" sz="1200" dirty="0" err="1" smtClean="0"/>
              <a:t>windspeed</a:t>
            </a:r>
            <a:r>
              <a:rPr lang="de-DE" sz="1200" dirty="0" smtClean="0"/>
              <a:t> </a:t>
            </a:r>
            <a:r>
              <a:rPr lang="de-DE" sz="1200" dirty="0" err="1" smtClean="0"/>
              <a:t>and</a:t>
            </a:r>
            <a:r>
              <a:rPr lang="de-DE" sz="1200" dirty="0" smtClean="0"/>
              <a:t> </a:t>
            </a:r>
            <a:r>
              <a:rPr lang="de-DE" sz="1200" dirty="0" err="1" smtClean="0"/>
              <a:t>expiration</a:t>
            </a:r>
            <a:r>
              <a:rPr lang="de-DE" sz="1200" dirty="0" smtClean="0"/>
              <a:t> time)</a:t>
            </a:r>
          </a:p>
          <a:p>
            <a:r>
              <a:rPr lang="de-DE" sz="1400" dirty="0" smtClean="0"/>
              <a:t>CAP </a:t>
            </a:r>
            <a:r>
              <a:rPr lang="de-DE" sz="1400" dirty="0" err="1" smtClean="0"/>
              <a:t>files</a:t>
            </a:r>
            <a:r>
              <a:rPr lang="de-DE" sz="1400" dirty="0" smtClean="0"/>
              <a:t>:			2    </a:t>
            </a:r>
            <a:r>
              <a:rPr lang="de-DE" sz="1200" dirty="0" smtClean="0"/>
              <a:t>(CANCEL </a:t>
            </a:r>
            <a:r>
              <a:rPr lang="de-DE" sz="1200" dirty="0" err="1" smtClean="0"/>
              <a:t>for</a:t>
            </a:r>
            <a:r>
              <a:rPr lang="de-DE" sz="1200" dirty="0" smtClean="0"/>
              <a:t> Salzburg, UPDATE </a:t>
            </a:r>
            <a:r>
              <a:rPr lang="de-DE" sz="1200" dirty="0" err="1" smtClean="0"/>
              <a:t>for</a:t>
            </a:r>
            <a:r>
              <a:rPr lang="de-DE" sz="1200" dirty="0" smtClean="0"/>
              <a:t> </a:t>
            </a:r>
            <a:r>
              <a:rPr lang="de-DE" sz="1200" dirty="0" err="1" smtClean="0"/>
              <a:t>Lower</a:t>
            </a:r>
            <a:r>
              <a:rPr lang="de-DE" sz="1200" dirty="0" smtClean="0"/>
              <a:t> Austria)	 </a:t>
            </a:r>
            <a:r>
              <a:rPr lang="de-DE" sz="1400" dirty="0" smtClean="0"/>
              <a:t>	</a:t>
            </a:r>
          </a:p>
          <a:p>
            <a:endParaRPr lang="de-DE" sz="1400" dirty="0"/>
          </a:p>
          <a:p>
            <a:r>
              <a:rPr lang="en-US" sz="1400" dirty="0" smtClean="0"/>
              <a:t>If we had combined Upper Austria and Salzburg in the previous example, we needed to create three files for CAP instead of two. </a:t>
            </a:r>
          </a:p>
          <a:p>
            <a:endParaRPr lang="en-US" sz="1400" dirty="0" smtClean="0"/>
          </a:p>
          <a:p>
            <a:r>
              <a:rPr lang="en-US" sz="1400" dirty="0" smtClean="0"/>
              <a:t>Firstly, one file to cancel the warnings for both Salzburg and Upper Austria. There is no possibility to cancel only a part of a warning. </a:t>
            </a:r>
          </a:p>
          <a:p>
            <a:endParaRPr lang="en-US" sz="1400" dirty="0" smtClean="0"/>
          </a:p>
          <a:p>
            <a:r>
              <a:rPr lang="en-US" sz="1400" dirty="0" smtClean="0"/>
              <a:t>Secondly, one file with the warning for Upper Austria as a new alert. In fact, this warning is neither new nor has it changed at all.</a:t>
            </a:r>
          </a:p>
          <a:p>
            <a:endParaRPr lang="en-US" sz="1400" dirty="0" smtClean="0"/>
          </a:p>
          <a:p>
            <a:r>
              <a:rPr lang="en-US" sz="1400" dirty="0" smtClean="0"/>
              <a:t>The third file would contain the increased and extended warning for Lower Austria.</a:t>
            </a:r>
          </a:p>
          <a:p>
            <a:endParaRPr lang="en-US" sz="1400" dirty="0"/>
          </a:p>
          <a:p>
            <a:endParaRPr lang="en-US" sz="14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5375" y="1653068"/>
            <a:ext cx="2367784" cy="1222638"/>
          </a:xfrm>
          <a:prstGeom prst="rect">
            <a:avLst/>
          </a:prstGeom>
        </p:spPr>
      </p:pic>
    </p:spTree>
    <p:extLst>
      <p:ext uri="{BB962C8B-B14F-4D97-AF65-F5344CB8AC3E}">
        <p14:creationId xmlns:p14="http://schemas.microsoft.com/office/powerpoint/2010/main" val="1333530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Meteoalarm</a:t>
            </a:r>
            <a:r>
              <a:rPr lang="en-US" dirty="0" smtClean="0"/>
              <a:t> CAP Import</a:t>
            </a:r>
            <a:endParaRPr lang="de-DE" dirty="0"/>
          </a:p>
        </p:txBody>
      </p:sp>
      <p:sp>
        <p:nvSpPr>
          <p:cNvPr id="3" name="Inhaltsplatzhalter 2"/>
          <p:cNvSpPr>
            <a:spLocks noGrp="1"/>
          </p:cNvSpPr>
          <p:nvPr>
            <p:ph idx="1"/>
          </p:nvPr>
        </p:nvSpPr>
        <p:spPr>
          <a:xfrm>
            <a:off x="190800" y="1735200"/>
            <a:ext cx="7772400" cy="4790144"/>
          </a:xfrm>
        </p:spPr>
        <p:txBody>
          <a:bodyPr>
            <a:normAutofit fontScale="92500" lnSpcReduction="20000"/>
          </a:bodyPr>
          <a:lstStyle/>
          <a:p>
            <a:endParaRPr lang="de-DE" dirty="0" smtClean="0"/>
          </a:p>
          <a:p>
            <a:r>
              <a:rPr lang="de-DE" dirty="0" err="1" smtClean="0"/>
              <a:t>Reasons</a:t>
            </a:r>
            <a:r>
              <a:rPr lang="de-DE" dirty="0" smtClean="0"/>
              <a:t>:</a:t>
            </a:r>
          </a:p>
          <a:p>
            <a:pPr lvl="1"/>
            <a:r>
              <a:rPr lang="de-DE" sz="1600" dirty="0" err="1" smtClean="0"/>
              <a:t>No</a:t>
            </a:r>
            <a:r>
              <a:rPr lang="de-DE" sz="1600" dirty="0" smtClean="0"/>
              <a:t> Fix IP – </a:t>
            </a:r>
            <a:r>
              <a:rPr lang="de-DE" sz="1600" dirty="0" err="1" smtClean="0"/>
              <a:t>addresses</a:t>
            </a:r>
            <a:endParaRPr lang="de-DE" sz="1600" dirty="0" smtClean="0"/>
          </a:p>
          <a:p>
            <a:pPr lvl="1"/>
            <a:r>
              <a:rPr lang="de-DE" sz="1600" dirty="0" err="1" smtClean="0"/>
              <a:t>Authentification</a:t>
            </a:r>
            <a:r>
              <a:rPr lang="de-DE" sz="1600" dirty="0" smtClean="0"/>
              <a:t> </a:t>
            </a:r>
            <a:r>
              <a:rPr lang="de-DE" sz="1600" dirty="0" err="1" smtClean="0"/>
              <a:t>with</a:t>
            </a:r>
            <a:r>
              <a:rPr lang="de-DE" sz="1600" dirty="0" smtClean="0"/>
              <a:t> </a:t>
            </a:r>
            <a:r>
              <a:rPr lang="de-DE" sz="1600" dirty="0" err="1" smtClean="0"/>
              <a:t>username</a:t>
            </a:r>
            <a:r>
              <a:rPr lang="de-DE" sz="1600" dirty="0" smtClean="0"/>
              <a:t> / </a:t>
            </a:r>
            <a:r>
              <a:rPr lang="de-DE" sz="1600" dirty="0" err="1" smtClean="0"/>
              <a:t>password</a:t>
            </a:r>
            <a:r>
              <a:rPr lang="de-DE" sz="1600" dirty="0" smtClean="0"/>
              <a:t> / </a:t>
            </a:r>
            <a:r>
              <a:rPr lang="de-DE" sz="1600" dirty="0" err="1" smtClean="0"/>
              <a:t>security</a:t>
            </a:r>
            <a:r>
              <a:rPr lang="de-DE" sz="1600" dirty="0" smtClean="0"/>
              <a:t> </a:t>
            </a:r>
            <a:r>
              <a:rPr lang="de-DE" sz="1600" dirty="0" err="1" smtClean="0"/>
              <a:t>key</a:t>
            </a:r>
            <a:endParaRPr lang="de-DE" sz="1600" dirty="0"/>
          </a:p>
          <a:p>
            <a:pPr lvl="1"/>
            <a:r>
              <a:rPr lang="de-DE" sz="1600" dirty="0" smtClean="0"/>
              <a:t>User </a:t>
            </a:r>
            <a:r>
              <a:rPr lang="de-DE" sz="1600" dirty="0" err="1" smtClean="0"/>
              <a:t>Permissions</a:t>
            </a:r>
            <a:r>
              <a:rPr lang="de-DE" sz="1600" dirty="0" smtClean="0"/>
              <a:t> </a:t>
            </a:r>
            <a:r>
              <a:rPr lang="de-DE" sz="1600" dirty="0" err="1" smtClean="0"/>
              <a:t>for</a:t>
            </a:r>
            <a:r>
              <a:rPr lang="de-DE" sz="1600" dirty="0" smtClean="0"/>
              <a:t> </a:t>
            </a:r>
            <a:r>
              <a:rPr lang="de-DE" sz="1600" dirty="0" err="1" smtClean="0"/>
              <a:t>each</a:t>
            </a:r>
            <a:r>
              <a:rPr lang="de-DE" sz="1600" dirty="0" smtClean="0"/>
              <a:t> Soap-</a:t>
            </a:r>
            <a:r>
              <a:rPr lang="de-DE" sz="1600" dirty="0" err="1"/>
              <a:t>F</a:t>
            </a:r>
            <a:r>
              <a:rPr lang="de-DE" sz="1600" dirty="0" err="1" smtClean="0"/>
              <a:t>unction</a:t>
            </a:r>
            <a:r>
              <a:rPr lang="de-DE" sz="1600" dirty="0" smtClean="0"/>
              <a:t> </a:t>
            </a:r>
          </a:p>
          <a:p>
            <a:pPr lvl="1"/>
            <a:r>
              <a:rPr lang="de-DE" sz="1600" dirty="0" err="1" smtClean="0"/>
              <a:t>Direct</a:t>
            </a:r>
            <a:r>
              <a:rPr lang="de-DE" sz="1600" dirty="0" smtClean="0"/>
              <a:t> </a:t>
            </a:r>
            <a:r>
              <a:rPr lang="de-DE" sz="1600" dirty="0" err="1" smtClean="0"/>
              <a:t>warning</a:t>
            </a:r>
            <a:r>
              <a:rPr lang="de-DE" sz="1600" dirty="0" smtClean="0"/>
              <a:t> </a:t>
            </a:r>
            <a:r>
              <a:rPr lang="de-DE" sz="1600" dirty="0" err="1" smtClean="0"/>
              <a:t>calculation</a:t>
            </a:r>
            <a:endParaRPr lang="de-DE" sz="1600" dirty="0" smtClean="0"/>
          </a:p>
          <a:p>
            <a:pPr lvl="1"/>
            <a:r>
              <a:rPr lang="de-DE" sz="1600" dirty="0" smtClean="0"/>
              <a:t>Error Debugging </a:t>
            </a:r>
            <a:r>
              <a:rPr lang="de-DE" sz="1600" dirty="0" err="1" smtClean="0"/>
              <a:t>and</a:t>
            </a:r>
            <a:r>
              <a:rPr lang="de-DE" sz="1600" dirty="0" smtClean="0"/>
              <a:t> </a:t>
            </a:r>
            <a:r>
              <a:rPr lang="de-DE" sz="1600" dirty="0" err="1" smtClean="0"/>
              <a:t>Logging</a:t>
            </a:r>
            <a:r>
              <a:rPr lang="de-DE" sz="1600" dirty="0" smtClean="0"/>
              <a:t> </a:t>
            </a:r>
          </a:p>
          <a:p>
            <a:pPr lvl="1"/>
            <a:r>
              <a:rPr lang="de-DE" sz="1600" dirty="0" smtClean="0"/>
              <a:t>Software </a:t>
            </a:r>
            <a:r>
              <a:rPr lang="de-DE" sz="1600" dirty="0"/>
              <a:t>Interface (</a:t>
            </a:r>
            <a:r>
              <a:rPr lang="de-DE" sz="1600" dirty="0" err="1"/>
              <a:t>integration</a:t>
            </a:r>
            <a:r>
              <a:rPr lang="de-DE" sz="1600" dirty="0"/>
              <a:t> </a:t>
            </a:r>
            <a:r>
              <a:rPr lang="de-DE" sz="1600" dirty="0" err="1"/>
              <a:t>into</a:t>
            </a:r>
            <a:r>
              <a:rPr lang="de-DE" sz="1600" dirty="0"/>
              <a:t> </a:t>
            </a:r>
            <a:r>
              <a:rPr lang="de-DE" sz="1600" dirty="0" err="1"/>
              <a:t>various</a:t>
            </a:r>
            <a:r>
              <a:rPr lang="de-DE" sz="1600" dirty="0"/>
              <a:t> </a:t>
            </a:r>
            <a:r>
              <a:rPr lang="de-DE" sz="1600" dirty="0" err="1" smtClean="0"/>
              <a:t>applications</a:t>
            </a:r>
            <a:r>
              <a:rPr lang="de-DE" sz="1600" dirty="0"/>
              <a:t>)</a:t>
            </a:r>
            <a:endParaRPr lang="de-DE" sz="1600" dirty="0" smtClean="0"/>
          </a:p>
          <a:p>
            <a:pPr lvl="1"/>
            <a:r>
              <a:rPr lang="de-DE" sz="1600" dirty="0" err="1" smtClean="0"/>
              <a:t>Direct</a:t>
            </a:r>
            <a:r>
              <a:rPr lang="de-DE" sz="1600" dirty="0" smtClean="0"/>
              <a:t> Response</a:t>
            </a:r>
          </a:p>
          <a:p>
            <a:pPr lvl="1"/>
            <a:r>
              <a:rPr lang="de-DE" sz="1600" dirty="0" err="1" smtClean="0"/>
              <a:t>Faster</a:t>
            </a:r>
            <a:r>
              <a:rPr lang="de-DE" sz="1600" dirty="0" smtClean="0"/>
              <a:t> Error </a:t>
            </a:r>
            <a:r>
              <a:rPr lang="de-DE" sz="1600" dirty="0" err="1" smtClean="0"/>
              <a:t>debugging</a:t>
            </a:r>
            <a:r>
              <a:rPr lang="de-DE" sz="1600" dirty="0" smtClean="0"/>
              <a:t> </a:t>
            </a:r>
            <a:r>
              <a:rPr lang="de-DE" sz="1600" dirty="0" err="1" smtClean="0"/>
              <a:t>and</a:t>
            </a:r>
            <a:r>
              <a:rPr lang="de-DE" sz="1600" dirty="0" smtClean="0"/>
              <a:t> </a:t>
            </a:r>
            <a:r>
              <a:rPr lang="de-DE" sz="1600" dirty="0" err="1" smtClean="0"/>
              <a:t>warnings</a:t>
            </a:r>
            <a:r>
              <a:rPr lang="de-DE" sz="1600" dirty="0" smtClean="0"/>
              <a:t>-import</a:t>
            </a:r>
          </a:p>
          <a:p>
            <a:pPr lvl="1"/>
            <a:r>
              <a:rPr lang="de-DE" sz="1600" dirty="0" smtClean="0"/>
              <a:t>Secure Syntax / </a:t>
            </a:r>
            <a:r>
              <a:rPr lang="de-DE" sz="1600" dirty="0" err="1" smtClean="0"/>
              <a:t>Transmittion</a:t>
            </a:r>
            <a:endParaRPr lang="de-DE" sz="1600" dirty="0" smtClean="0"/>
          </a:p>
          <a:p>
            <a:pPr lvl="1"/>
            <a:r>
              <a:rPr lang="de-DE" sz="1600" dirty="0" smtClean="0"/>
              <a:t>Open Standard </a:t>
            </a:r>
            <a:endParaRPr lang="de-DE" sz="1600" dirty="0"/>
          </a:p>
          <a:p>
            <a:pPr lvl="1"/>
            <a:r>
              <a:rPr lang="de-DE" sz="1600" dirty="0" err="1" smtClean="0"/>
              <a:t>No</a:t>
            </a:r>
            <a:r>
              <a:rPr lang="de-DE" sz="1600" dirty="0" smtClean="0"/>
              <a:t> Limits </a:t>
            </a:r>
            <a:r>
              <a:rPr lang="de-DE" sz="1600" dirty="0" err="1" smtClean="0"/>
              <a:t>for</a:t>
            </a:r>
            <a:r>
              <a:rPr lang="de-DE" sz="1600" dirty="0" smtClean="0"/>
              <a:t> </a:t>
            </a:r>
            <a:r>
              <a:rPr lang="de-DE" sz="1600" dirty="0"/>
              <a:t>F</a:t>
            </a:r>
            <a:r>
              <a:rPr lang="de-DE" sz="1600" dirty="0" smtClean="0"/>
              <a:t>uture </a:t>
            </a:r>
            <a:r>
              <a:rPr lang="de-DE" sz="1600" dirty="0" err="1" smtClean="0"/>
              <a:t>Functions</a:t>
            </a:r>
            <a:r>
              <a:rPr lang="de-DE" sz="1600" dirty="0"/>
              <a:t/>
            </a:r>
            <a:br>
              <a:rPr lang="de-DE" sz="1600" dirty="0"/>
            </a:br>
            <a:endParaRPr lang="de-DE" sz="1600" dirty="0" smtClean="0"/>
          </a:p>
          <a:p>
            <a:pPr indent="-285750"/>
            <a:r>
              <a:rPr lang="de-DE" dirty="0" smtClean="0"/>
              <a:t>More Infos:</a:t>
            </a:r>
            <a:endParaRPr lang="de-DE" dirty="0"/>
          </a:p>
          <a:p>
            <a:pPr indent="-285750"/>
            <a:r>
              <a:rPr lang="de-DE" dirty="0">
                <a:hlinkClick r:id="rId2"/>
              </a:rPr>
              <a:t>http://www.w3.org/TR/soap/</a:t>
            </a:r>
            <a:endParaRPr lang="de-DE" dirty="0"/>
          </a:p>
          <a:p>
            <a:pPr indent="-285750"/>
            <a:r>
              <a:rPr lang="de-DE" dirty="0" smtClean="0">
                <a:hlinkClick r:id="rId3"/>
              </a:rPr>
              <a:t>https</a:t>
            </a:r>
            <a:r>
              <a:rPr lang="de-DE" dirty="0">
                <a:hlinkClick r:id="rId3"/>
              </a:rPr>
              <a:t>://</a:t>
            </a:r>
            <a:r>
              <a:rPr lang="de-DE" dirty="0" smtClean="0">
                <a:hlinkClick r:id="rId3"/>
              </a:rPr>
              <a:t>en.wikipedia.org/wiki/SOAP</a:t>
            </a:r>
            <a:r>
              <a:rPr lang="de-DE" dirty="0"/>
              <a:t/>
            </a:r>
            <a:br>
              <a:rPr lang="de-DE" dirty="0"/>
            </a:br>
            <a:r>
              <a:rPr lang="de-DE" dirty="0">
                <a:hlinkClick r:id="rId4"/>
              </a:rPr>
              <a:t>http://sourceforge.net/projects/nusoap</a:t>
            </a:r>
            <a:r>
              <a:rPr lang="de-DE" dirty="0" smtClean="0">
                <a:hlinkClick r:id="rId4"/>
              </a:rPr>
              <a:t>/</a:t>
            </a:r>
            <a:endParaRPr lang="de-DE" dirty="0" smtClean="0"/>
          </a:p>
          <a:p>
            <a:pPr indent="-285750"/>
            <a:r>
              <a:rPr lang="de-DE" dirty="0">
                <a:hlinkClick r:id="rId5"/>
              </a:rPr>
              <a:t>http://www.codeproject.com/Articles/140189/PHP-NuSOAP-Tutorial</a:t>
            </a:r>
            <a:endParaRPr lang="de-DE" dirty="0" smtClean="0"/>
          </a:p>
          <a:p>
            <a:endParaRPr lang="de-DE" dirty="0"/>
          </a:p>
        </p:txBody>
      </p:sp>
      <p:sp>
        <p:nvSpPr>
          <p:cNvPr id="4" name="Datumsplatzhalter 3"/>
          <p:cNvSpPr>
            <a:spLocks noGrp="1"/>
          </p:cNvSpPr>
          <p:nvPr>
            <p:ph type="dt" sz="half" idx="10"/>
          </p:nvPr>
        </p:nvSpPr>
        <p:spPr/>
        <p:txBody>
          <a:bodyPr/>
          <a:lstStyle/>
          <a:p>
            <a:fld id="{8257FADB-0602-4EE9-9DC4-136AD4C65B6B}" type="datetime1">
              <a:rPr lang="de-DE" smtClean="0"/>
              <a:pPr/>
              <a:t>24.09.2015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r>
              <a:rPr lang="de-DE" dirty="0" smtClean="0"/>
              <a:t>Folie </a:t>
            </a:r>
            <a:fld id="{926B1129-68A9-45EB-A8FC-F0EB4D55ADFA}" type="slidenum">
              <a:rPr lang="de-DE" smtClean="0"/>
              <a:pPr/>
              <a:t>25</a:t>
            </a:fld>
            <a:endParaRPr lang="de-DE" dirty="0"/>
          </a:p>
        </p:txBody>
      </p:sp>
      <p:sp>
        <p:nvSpPr>
          <p:cNvPr id="7" name="Inhaltsplatzhalter 6"/>
          <p:cNvSpPr>
            <a:spLocks noGrp="1"/>
          </p:cNvSpPr>
          <p:nvPr>
            <p:ph idx="13"/>
          </p:nvPr>
        </p:nvSpPr>
        <p:spPr/>
        <p:txBody>
          <a:bodyPr/>
          <a:lstStyle/>
          <a:p>
            <a:r>
              <a:rPr lang="de-DE" dirty="0" smtClean="0"/>
              <a:t>SOAP-Webservice (</a:t>
            </a:r>
            <a:r>
              <a:rPr lang="de-AT" dirty="0"/>
              <a:t>S</a:t>
            </a:r>
            <a:r>
              <a:rPr lang="de-AT" dirty="0" smtClean="0"/>
              <a:t>imple </a:t>
            </a:r>
            <a:r>
              <a:rPr lang="de-AT" dirty="0" err="1"/>
              <a:t>Object</a:t>
            </a:r>
            <a:r>
              <a:rPr lang="de-AT" dirty="0"/>
              <a:t> Access </a:t>
            </a:r>
            <a:r>
              <a:rPr lang="de-AT" dirty="0" smtClean="0"/>
              <a:t>Protocol)</a:t>
            </a:r>
            <a:endParaRPr lang="de-DE" dirty="0"/>
          </a:p>
          <a:p>
            <a:endParaRPr lang="de-DE" dirty="0"/>
          </a:p>
        </p:txBody>
      </p:sp>
    </p:spTree>
    <p:extLst>
      <p:ext uri="{BB962C8B-B14F-4D97-AF65-F5344CB8AC3E}">
        <p14:creationId xmlns:p14="http://schemas.microsoft.com/office/powerpoint/2010/main" val="3576924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Meteoalarm</a:t>
            </a:r>
            <a:r>
              <a:rPr lang="en-US" dirty="0"/>
              <a:t> CAP Import</a:t>
            </a:r>
            <a:endParaRPr lang="de-DE" dirty="0"/>
          </a:p>
        </p:txBody>
      </p:sp>
      <p:sp>
        <p:nvSpPr>
          <p:cNvPr id="3" name="Inhaltsplatzhalter 2"/>
          <p:cNvSpPr>
            <a:spLocks noGrp="1"/>
          </p:cNvSpPr>
          <p:nvPr>
            <p:ph idx="1"/>
          </p:nvPr>
        </p:nvSpPr>
        <p:spPr>
          <a:xfrm>
            <a:off x="190800" y="1735200"/>
            <a:ext cx="7772400" cy="4790144"/>
          </a:xfrm>
        </p:spPr>
        <p:txBody>
          <a:bodyPr>
            <a:normAutofit fontScale="25000" lnSpcReduction="20000"/>
          </a:bodyPr>
          <a:lstStyle/>
          <a:p>
            <a:r>
              <a:rPr lang="de-DE" sz="4000" dirty="0"/>
              <a:t>&lt;</a:t>
            </a:r>
            <a:r>
              <a:rPr lang="de-DE" sz="4000" dirty="0" err="1"/>
              <a:t>info</a:t>
            </a:r>
            <a:r>
              <a:rPr lang="de-DE" sz="4000" dirty="0"/>
              <a:t>&gt;</a:t>
            </a:r>
          </a:p>
          <a:p>
            <a:r>
              <a:rPr lang="de-DE" sz="4000" dirty="0"/>
              <a:t>                &lt;</a:t>
            </a:r>
            <a:r>
              <a:rPr lang="de-DE" sz="4000" dirty="0" err="1"/>
              <a:t>language</a:t>
            </a:r>
            <a:r>
              <a:rPr lang="de-DE" sz="4000" dirty="0"/>
              <a:t>&gt;en-GB&lt;/</a:t>
            </a:r>
            <a:r>
              <a:rPr lang="de-DE" sz="4000" dirty="0" err="1"/>
              <a:t>language</a:t>
            </a:r>
            <a:r>
              <a:rPr lang="de-DE" sz="4000" dirty="0"/>
              <a:t>&gt;</a:t>
            </a:r>
          </a:p>
          <a:p>
            <a:r>
              <a:rPr lang="de-DE" sz="4000" dirty="0"/>
              <a:t>                &lt;</a:t>
            </a:r>
            <a:r>
              <a:rPr lang="de-DE" sz="4000" dirty="0" err="1"/>
              <a:t>category</a:t>
            </a:r>
            <a:r>
              <a:rPr lang="de-DE" sz="4000" dirty="0"/>
              <a:t>&gt;Met&lt;/</a:t>
            </a:r>
            <a:r>
              <a:rPr lang="de-DE" sz="4000" dirty="0" err="1"/>
              <a:t>category</a:t>
            </a:r>
            <a:r>
              <a:rPr lang="de-DE" sz="4000" dirty="0"/>
              <a:t>&gt;</a:t>
            </a:r>
          </a:p>
          <a:p>
            <a:r>
              <a:rPr lang="de-DE" sz="4000" dirty="0"/>
              <a:t>                &lt;</a:t>
            </a:r>
            <a:r>
              <a:rPr lang="de-DE" sz="4000" dirty="0" err="1"/>
              <a:t>event</a:t>
            </a:r>
            <a:r>
              <a:rPr lang="de-DE" sz="4000" dirty="0"/>
              <a:t>&gt;</a:t>
            </a:r>
            <a:r>
              <a:rPr lang="de-DE" sz="4000" dirty="0" err="1"/>
              <a:t>Thunderstormwarning</a:t>
            </a:r>
            <a:r>
              <a:rPr lang="de-DE" sz="4000" dirty="0"/>
              <a:t>&lt;/</a:t>
            </a:r>
            <a:r>
              <a:rPr lang="de-DE" sz="4000" dirty="0" err="1"/>
              <a:t>event</a:t>
            </a:r>
            <a:r>
              <a:rPr lang="de-DE" sz="4000" dirty="0"/>
              <a:t>&gt;</a:t>
            </a:r>
          </a:p>
          <a:p>
            <a:r>
              <a:rPr lang="de-DE" sz="4000" dirty="0"/>
              <a:t>                &lt;</a:t>
            </a:r>
            <a:r>
              <a:rPr lang="de-DE" sz="4000" dirty="0" err="1"/>
              <a:t>responseType</a:t>
            </a:r>
            <a:r>
              <a:rPr lang="de-DE" sz="4000" dirty="0"/>
              <a:t>&gt;Monitor&lt;/</a:t>
            </a:r>
            <a:r>
              <a:rPr lang="de-DE" sz="4000" dirty="0" err="1"/>
              <a:t>responseType</a:t>
            </a:r>
            <a:r>
              <a:rPr lang="de-DE" sz="4000" dirty="0"/>
              <a:t>&gt;</a:t>
            </a:r>
          </a:p>
          <a:p>
            <a:r>
              <a:rPr lang="de-DE" sz="4000" dirty="0"/>
              <a:t>                &lt;</a:t>
            </a:r>
            <a:r>
              <a:rPr lang="de-DE" sz="4000" dirty="0" err="1"/>
              <a:t>urgency</a:t>
            </a:r>
            <a:r>
              <a:rPr lang="de-DE" sz="4000" dirty="0"/>
              <a:t>&gt;Future&lt;/</a:t>
            </a:r>
            <a:r>
              <a:rPr lang="de-DE" sz="4000" dirty="0" err="1"/>
              <a:t>urgency</a:t>
            </a:r>
            <a:r>
              <a:rPr lang="de-DE" sz="4000" dirty="0"/>
              <a:t>&gt;</a:t>
            </a:r>
          </a:p>
          <a:p>
            <a:r>
              <a:rPr lang="de-DE" sz="4000" dirty="0"/>
              <a:t>                &lt;</a:t>
            </a:r>
            <a:r>
              <a:rPr lang="de-DE" sz="4000" dirty="0" err="1"/>
              <a:t>severity</a:t>
            </a:r>
            <a:r>
              <a:rPr lang="de-DE" sz="4000" dirty="0"/>
              <a:t>&gt;Moderate&lt;/</a:t>
            </a:r>
            <a:r>
              <a:rPr lang="de-DE" sz="4000" dirty="0" err="1"/>
              <a:t>severity</a:t>
            </a:r>
            <a:r>
              <a:rPr lang="de-DE" sz="4000" dirty="0"/>
              <a:t>&gt;</a:t>
            </a:r>
          </a:p>
          <a:p>
            <a:r>
              <a:rPr lang="de-DE" sz="4000" dirty="0"/>
              <a:t>                &lt;</a:t>
            </a:r>
            <a:r>
              <a:rPr lang="de-DE" sz="4000" dirty="0" err="1"/>
              <a:t>certainty</a:t>
            </a:r>
            <a:r>
              <a:rPr lang="de-DE" sz="4000" dirty="0"/>
              <a:t>&gt;</a:t>
            </a:r>
            <a:r>
              <a:rPr lang="de-DE" sz="4000" dirty="0" err="1"/>
              <a:t>Likely</a:t>
            </a:r>
            <a:r>
              <a:rPr lang="de-DE" sz="4000" dirty="0"/>
              <a:t>&lt;/</a:t>
            </a:r>
            <a:r>
              <a:rPr lang="de-DE" sz="4000" dirty="0" err="1"/>
              <a:t>certainty</a:t>
            </a:r>
            <a:r>
              <a:rPr lang="de-DE" sz="4000" dirty="0"/>
              <a:t>&gt;</a:t>
            </a:r>
          </a:p>
          <a:p>
            <a:r>
              <a:rPr lang="de-DE" sz="4000" dirty="0"/>
              <a:t>                &lt;</a:t>
            </a:r>
            <a:r>
              <a:rPr lang="de-DE" sz="4000" dirty="0" err="1"/>
              <a:t>effective</a:t>
            </a:r>
            <a:r>
              <a:rPr lang="de-DE" sz="4000" dirty="0"/>
              <a:t>&gt;2015-07-01T15:11:16+02:00&lt;/</a:t>
            </a:r>
            <a:r>
              <a:rPr lang="de-DE" sz="4000" dirty="0" err="1"/>
              <a:t>effective</a:t>
            </a:r>
            <a:r>
              <a:rPr lang="de-DE" sz="4000" dirty="0"/>
              <a:t>&gt;</a:t>
            </a:r>
          </a:p>
          <a:p>
            <a:r>
              <a:rPr lang="de-DE" sz="4000" dirty="0"/>
              <a:t>                &lt;</a:t>
            </a:r>
            <a:r>
              <a:rPr lang="de-DE" sz="4000" dirty="0" err="1"/>
              <a:t>onset</a:t>
            </a:r>
            <a:r>
              <a:rPr lang="de-DE" sz="4000" dirty="0"/>
              <a:t>&gt;2015-07-02T15:00:00+02:00&lt;/</a:t>
            </a:r>
            <a:r>
              <a:rPr lang="de-DE" sz="4000" dirty="0" err="1"/>
              <a:t>onset</a:t>
            </a:r>
            <a:r>
              <a:rPr lang="de-DE" sz="4000" dirty="0"/>
              <a:t>&gt;</a:t>
            </a:r>
          </a:p>
          <a:p>
            <a:r>
              <a:rPr lang="de-DE" sz="4000" dirty="0"/>
              <a:t>                &lt;</a:t>
            </a:r>
            <a:r>
              <a:rPr lang="de-DE" sz="4000" dirty="0" err="1"/>
              <a:t>expires</a:t>
            </a:r>
            <a:r>
              <a:rPr lang="de-DE" sz="4000" dirty="0"/>
              <a:t>&gt;2015-07-02T22:00:00+02:00&lt;/</a:t>
            </a:r>
            <a:r>
              <a:rPr lang="de-DE" sz="4000" dirty="0" err="1"/>
              <a:t>expires</a:t>
            </a:r>
            <a:r>
              <a:rPr lang="de-DE" sz="4000" dirty="0"/>
              <a:t>&gt;</a:t>
            </a:r>
          </a:p>
          <a:p>
            <a:r>
              <a:rPr lang="de-DE" sz="4000" dirty="0"/>
              <a:t>                &lt;</a:t>
            </a:r>
            <a:r>
              <a:rPr lang="de-DE" sz="4000" dirty="0" err="1"/>
              <a:t>senderName</a:t>
            </a:r>
            <a:r>
              <a:rPr lang="de-DE" sz="4000" dirty="0"/>
              <a:t>&gt;ZAMG Central Institute </a:t>
            </a:r>
            <a:r>
              <a:rPr lang="de-DE" sz="4000" dirty="0" err="1"/>
              <a:t>for</a:t>
            </a:r>
            <a:r>
              <a:rPr lang="de-DE" sz="4000" dirty="0"/>
              <a:t> </a:t>
            </a:r>
            <a:r>
              <a:rPr lang="de-DE" sz="4000" dirty="0" err="1"/>
              <a:t>Meteorology</a:t>
            </a:r>
            <a:r>
              <a:rPr lang="de-DE" sz="4000" dirty="0"/>
              <a:t> </a:t>
            </a:r>
            <a:r>
              <a:rPr lang="de-DE" sz="4000" dirty="0" err="1"/>
              <a:t>and</a:t>
            </a:r>
            <a:r>
              <a:rPr lang="de-DE" sz="4000" dirty="0"/>
              <a:t> </a:t>
            </a:r>
            <a:r>
              <a:rPr lang="de-DE" sz="4000" dirty="0" err="1"/>
              <a:t>Geodynamics</a:t>
            </a:r>
            <a:r>
              <a:rPr lang="de-DE" sz="4000" dirty="0"/>
              <a:t>&lt;/</a:t>
            </a:r>
            <a:r>
              <a:rPr lang="de-DE" sz="4000" dirty="0" err="1"/>
              <a:t>senderName</a:t>
            </a:r>
            <a:r>
              <a:rPr lang="de-DE" sz="4000" dirty="0"/>
              <a:t>&gt;</a:t>
            </a:r>
          </a:p>
          <a:p>
            <a:r>
              <a:rPr lang="de-DE" sz="4000" dirty="0"/>
              <a:t>                &lt;</a:t>
            </a:r>
            <a:r>
              <a:rPr lang="de-DE" sz="4000" dirty="0" err="1"/>
              <a:t>headline</a:t>
            </a:r>
            <a:r>
              <a:rPr lang="de-DE" sz="4000" dirty="0"/>
              <a:t>&gt;</a:t>
            </a:r>
            <a:r>
              <a:rPr lang="de-DE" sz="4000" dirty="0" err="1"/>
              <a:t>Thunderstormwarning</a:t>
            </a:r>
            <a:r>
              <a:rPr lang="de-DE" sz="4000" dirty="0"/>
              <a:t>&lt;/</a:t>
            </a:r>
            <a:r>
              <a:rPr lang="de-DE" sz="4000" dirty="0" err="1"/>
              <a:t>headline</a:t>
            </a:r>
            <a:r>
              <a:rPr lang="de-DE" sz="4000" dirty="0"/>
              <a:t>&gt;</a:t>
            </a:r>
          </a:p>
          <a:p>
            <a:r>
              <a:rPr lang="de-DE" sz="4000" dirty="0"/>
              <a:t>                &lt;</a:t>
            </a:r>
            <a:r>
              <a:rPr lang="de-DE" sz="4000" dirty="0" err="1"/>
              <a:t>description</a:t>
            </a:r>
            <a:r>
              <a:rPr lang="de-DE" sz="4000" dirty="0"/>
              <a:t>&gt;</a:t>
            </a:r>
          </a:p>
          <a:p>
            <a:r>
              <a:rPr lang="de-DE" sz="4000" dirty="0"/>
              <a:t>                        </a:t>
            </a:r>
            <a:r>
              <a:rPr lang="de-DE" sz="4000" dirty="0" err="1"/>
              <a:t>Thunderstorms</a:t>
            </a:r>
            <a:r>
              <a:rPr lang="de-DE" sz="4000" dirty="0"/>
              <a:t> </a:t>
            </a:r>
            <a:r>
              <a:rPr lang="de-DE" sz="4000" dirty="0" err="1"/>
              <a:t>with</a:t>
            </a:r>
            <a:r>
              <a:rPr lang="de-DE" sz="4000" dirty="0"/>
              <a:t> </a:t>
            </a:r>
            <a:r>
              <a:rPr lang="de-DE" sz="4000" dirty="0" err="1"/>
              <a:t>gusts</a:t>
            </a:r>
            <a:r>
              <a:rPr lang="de-DE" sz="4000" dirty="0"/>
              <a:t> </a:t>
            </a:r>
            <a:r>
              <a:rPr lang="de-DE" sz="4000" dirty="0" err="1"/>
              <a:t>are</a:t>
            </a:r>
            <a:r>
              <a:rPr lang="de-DE" sz="4000" dirty="0"/>
              <a:t> </a:t>
            </a:r>
            <a:r>
              <a:rPr lang="de-DE" sz="4000" dirty="0" err="1"/>
              <a:t>expected</a:t>
            </a:r>
            <a:r>
              <a:rPr lang="de-DE" sz="4000" dirty="0"/>
              <a:t>.</a:t>
            </a:r>
          </a:p>
          <a:p>
            <a:r>
              <a:rPr lang="de-DE" sz="4000" dirty="0"/>
              <a:t>                &lt;/</a:t>
            </a:r>
            <a:r>
              <a:rPr lang="de-DE" sz="4000" dirty="0" err="1"/>
              <a:t>description</a:t>
            </a:r>
            <a:r>
              <a:rPr lang="de-DE" sz="4000" dirty="0"/>
              <a:t>&gt;</a:t>
            </a:r>
          </a:p>
          <a:p>
            <a:r>
              <a:rPr lang="de-DE" sz="4000" dirty="0"/>
              <a:t>                &lt;web&gt;http://warnungen.zamg.at/html/de/morgen/Gewitter/at/tirol/&lt;/web&gt;</a:t>
            </a:r>
          </a:p>
          <a:p>
            <a:r>
              <a:rPr lang="de-DE" sz="4000" dirty="0"/>
              <a:t>                &lt;</a:t>
            </a:r>
            <a:r>
              <a:rPr lang="de-DE" sz="4000" dirty="0" err="1"/>
              <a:t>parameter</a:t>
            </a:r>
            <a:r>
              <a:rPr lang="de-DE" sz="4000" dirty="0"/>
              <a:t>&gt;</a:t>
            </a:r>
          </a:p>
          <a:p>
            <a:r>
              <a:rPr lang="de-DE" sz="4000" dirty="0"/>
              <a:t>                        &lt;</a:t>
            </a:r>
            <a:r>
              <a:rPr lang="de-DE" sz="4000" dirty="0" err="1"/>
              <a:t>valueName</a:t>
            </a:r>
            <a:r>
              <a:rPr lang="de-DE" sz="4000" dirty="0"/>
              <a:t>&gt;</a:t>
            </a:r>
            <a:r>
              <a:rPr lang="de-DE" sz="4000" dirty="0" err="1"/>
              <a:t>awareness_level</a:t>
            </a:r>
            <a:r>
              <a:rPr lang="de-DE" sz="4000" dirty="0"/>
              <a:t>&lt;/</a:t>
            </a:r>
            <a:r>
              <a:rPr lang="de-DE" sz="4000" dirty="0" err="1"/>
              <a:t>valueName</a:t>
            </a:r>
            <a:r>
              <a:rPr lang="de-DE" sz="4000" dirty="0"/>
              <a:t>&gt;</a:t>
            </a:r>
          </a:p>
          <a:p>
            <a:r>
              <a:rPr lang="de-DE" sz="4000" dirty="0"/>
              <a:t>                        &lt;</a:t>
            </a:r>
            <a:r>
              <a:rPr lang="de-DE" sz="4000" dirty="0" err="1"/>
              <a:t>value</a:t>
            </a:r>
            <a:r>
              <a:rPr lang="de-DE" sz="4000" dirty="0"/>
              <a:t>&gt;2; </a:t>
            </a:r>
            <a:r>
              <a:rPr lang="de-DE" sz="4000" dirty="0" err="1"/>
              <a:t>yellow</a:t>
            </a:r>
            <a:r>
              <a:rPr lang="de-DE" sz="4000" dirty="0"/>
              <a:t>; Moderate&lt;/</a:t>
            </a:r>
            <a:r>
              <a:rPr lang="de-DE" sz="4000" dirty="0" err="1"/>
              <a:t>value</a:t>
            </a:r>
            <a:r>
              <a:rPr lang="de-DE" sz="4000" dirty="0"/>
              <a:t>&gt;</a:t>
            </a:r>
          </a:p>
          <a:p>
            <a:r>
              <a:rPr lang="de-DE" sz="4000" dirty="0"/>
              <a:t>                &lt;/</a:t>
            </a:r>
            <a:r>
              <a:rPr lang="de-DE" sz="4000" dirty="0" err="1"/>
              <a:t>parameter</a:t>
            </a:r>
            <a:r>
              <a:rPr lang="de-DE" sz="4000" dirty="0"/>
              <a:t>&gt;</a:t>
            </a:r>
          </a:p>
          <a:p>
            <a:r>
              <a:rPr lang="de-DE" sz="4000" dirty="0"/>
              <a:t>                &lt;</a:t>
            </a:r>
            <a:r>
              <a:rPr lang="de-DE" sz="4000" dirty="0" err="1"/>
              <a:t>parameter</a:t>
            </a:r>
            <a:r>
              <a:rPr lang="de-DE" sz="4000" dirty="0"/>
              <a:t>&gt;</a:t>
            </a:r>
          </a:p>
          <a:p>
            <a:r>
              <a:rPr lang="de-DE" sz="4000" dirty="0"/>
              <a:t>                        &lt;</a:t>
            </a:r>
            <a:r>
              <a:rPr lang="de-DE" sz="4000" dirty="0" err="1"/>
              <a:t>valueName</a:t>
            </a:r>
            <a:r>
              <a:rPr lang="de-DE" sz="4000" dirty="0"/>
              <a:t>&gt;</a:t>
            </a:r>
            <a:r>
              <a:rPr lang="de-DE" sz="4000" dirty="0" err="1"/>
              <a:t>awareness_type</a:t>
            </a:r>
            <a:r>
              <a:rPr lang="de-DE" sz="4000" dirty="0"/>
              <a:t>&lt;/</a:t>
            </a:r>
            <a:r>
              <a:rPr lang="de-DE" sz="4000" dirty="0" err="1"/>
              <a:t>valueName</a:t>
            </a:r>
            <a:r>
              <a:rPr lang="de-DE" sz="4000" dirty="0"/>
              <a:t>&gt;</a:t>
            </a:r>
          </a:p>
          <a:p>
            <a:r>
              <a:rPr lang="de-DE" sz="4000" dirty="0"/>
              <a:t>                        &lt;</a:t>
            </a:r>
            <a:r>
              <a:rPr lang="de-DE" sz="4000" dirty="0" err="1"/>
              <a:t>value</a:t>
            </a:r>
            <a:r>
              <a:rPr lang="de-DE" sz="4000" dirty="0"/>
              <a:t>&gt;3; </a:t>
            </a:r>
            <a:r>
              <a:rPr lang="de-DE" sz="4000" dirty="0" err="1"/>
              <a:t>Thunderstorm</a:t>
            </a:r>
            <a:r>
              <a:rPr lang="de-DE" sz="4000" dirty="0"/>
              <a:t>&lt;/</a:t>
            </a:r>
            <a:r>
              <a:rPr lang="de-DE" sz="4000" dirty="0" err="1"/>
              <a:t>value</a:t>
            </a:r>
            <a:r>
              <a:rPr lang="de-DE" sz="4000" dirty="0"/>
              <a:t>&gt;</a:t>
            </a:r>
          </a:p>
          <a:p>
            <a:r>
              <a:rPr lang="de-DE" sz="4000" dirty="0"/>
              <a:t>                &lt;/</a:t>
            </a:r>
            <a:r>
              <a:rPr lang="de-DE" sz="4000" dirty="0" err="1"/>
              <a:t>parameter</a:t>
            </a:r>
            <a:r>
              <a:rPr lang="de-DE" sz="4000" dirty="0"/>
              <a:t>&gt;</a:t>
            </a:r>
          </a:p>
          <a:p>
            <a:r>
              <a:rPr lang="de-DE" sz="4000" dirty="0"/>
              <a:t>                &lt;</a:t>
            </a:r>
            <a:r>
              <a:rPr lang="de-DE" sz="4000" dirty="0" err="1"/>
              <a:t>area</a:t>
            </a:r>
            <a:r>
              <a:rPr lang="de-DE" sz="4000" dirty="0"/>
              <a:t>&gt;</a:t>
            </a:r>
          </a:p>
          <a:p>
            <a:r>
              <a:rPr lang="de-DE" sz="4000" dirty="0"/>
              <a:t>                        &lt;</a:t>
            </a:r>
            <a:r>
              <a:rPr lang="de-DE" sz="4000" dirty="0" err="1"/>
              <a:t>areaDesc</a:t>
            </a:r>
            <a:r>
              <a:rPr lang="de-DE" sz="4000" dirty="0"/>
              <a:t>&gt;Osttirol&lt;/</a:t>
            </a:r>
            <a:r>
              <a:rPr lang="de-DE" sz="4000" dirty="0" err="1"/>
              <a:t>areaDesc</a:t>
            </a:r>
            <a:r>
              <a:rPr lang="de-DE" sz="4000" dirty="0"/>
              <a:t>&gt;</a:t>
            </a:r>
          </a:p>
          <a:p>
            <a:r>
              <a:rPr lang="de-DE" sz="4000" dirty="0"/>
              <a:t>                        &lt;</a:t>
            </a:r>
            <a:r>
              <a:rPr lang="de-DE" sz="4000" dirty="0" err="1"/>
              <a:t>geocode</a:t>
            </a:r>
            <a:r>
              <a:rPr lang="de-DE" sz="4000" dirty="0"/>
              <a:t>&gt;</a:t>
            </a:r>
          </a:p>
          <a:p>
            <a:r>
              <a:rPr lang="de-DE" sz="4000" dirty="0"/>
              <a:t>                                &lt;</a:t>
            </a:r>
            <a:r>
              <a:rPr lang="de-DE" sz="4000" dirty="0" err="1"/>
              <a:t>valueName</a:t>
            </a:r>
            <a:r>
              <a:rPr lang="de-DE" sz="4000" dirty="0"/>
              <a:t>&gt;NUTS3&lt;/</a:t>
            </a:r>
            <a:r>
              <a:rPr lang="de-DE" sz="4000" dirty="0" err="1"/>
              <a:t>valueName</a:t>
            </a:r>
            <a:r>
              <a:rPr lang="de-DE" sz="4000" dirty="0"/>
              <a:t>&gt;</a:t>
            </a:r>
          </a:p>
          <a:p>
            <a:r>
              <a:rPr lang="de-DE" sz="4000" dirty="0"/>
              <a:t>                                &lt;</a:t>
            </a:r>
            <a:r>
              <a:rPr lang="de-DE" sz="4000" dirty="0" err="1"/>
              <a:t>value</a:t>
            </a:r>
            <a:r>
              <a:rPr lang="de-DE" sz="4000" dirty="0"/>
              <a:t>&gt;AT333&lt;/</a:t>
            </a:r>
            <a:r>
              <a:rPr lang="de-DE" sz="4000" dirty="0" err="1"/>
              <a:t>value</a:t>
            </a:r>
            <a:r>
              <a:rPr lang="de-DE" sz="4000" dirty="0"/>
              <a:t>&gt;</a:t>
            </a:r>
          </a:p>
          <a:p>
            <a:r>
              <a:rPr lang="de-DE" sz="4000" dirty="0"/>
              <a:t>                        &lt;/</a:t>
            </a:r>
            <a:r>
              <a:rPr lang="de-DE" sz="4000" dirty="0" err="1"/>
              <a:t>geocode</a:t>
            </a:r>
            <a:r>
              <a:rPr lang="de-DE" sz="4000" dirty="0"/>
              <a:t>&gt;</a:t>
            </a:r>
          </a:p>
          <a:p>
            <a:r>
              <a:rPr lang="de-DE" sz="4000" dirty="0"/>
              <a:t>                &lt;/</a:t>
            </a:r>
            <a:r>
              <a:rPr lang="de-DE" sz="4000" dirty="0" err="1"/>
              <a:t>area</a:t>
            </a:r>
            <a:r>
              <a:rPr lang="de-DE" sz="4000" dirty="0"/>
              <a:t>&gt;</a:t>
            </a:r>
          </a:p>
          <a:p>
            <a:r>
              <a:rPr lang="de-DE" sz="4000" dirty="0"/>
              <a:t>        &lt;/</a:t>
            </a:r>
            <a:r>
              <a:rPr lang="de-DE" sz="4000" dirty="0" err="1"/>
              <a:t>info</a:t>
            </a:r>
            <a:r>
              <a:rPr lang="de-DE" sz="4000" dirty="0" smtClean="0"/>
              <a:t>&gt;</a:t>
            </a:r>
          </a:p>
        </p:txBody>
      </p:sp>
      <p:sp>
        <p:nvSpPr>
          <p:cNvPr id="4" name="Datumsplatzhalter 3"/>
          <p:cNvSpPr>
            <a:spLocks noGrp="1"/>
          </p:cNvSpPr>
          <p:nvPr>
            <p:ph type="dt" sz="half" idx="10"/>
          </p:nvPr>
        </p:nvSpPr>
        <p:spPr/>
        <p:txBody>
          <a:bodyPr/>
          <a:lstStyle/>
          <a:p>
            <a:fld id="{8257FADB-0602-4EE9-9DC4-136AD4C65B6B}" type="datetime1">
              <a:rPr lang="de-DE" smtClean="0"/>
              <a:pPr/>
              <a:t>24.09.2015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r>
              <a:rPr lang="de-DE" dirty="0" smtClean="0"/>
              <a:t>Folie </a:t>
            </a:r>
            <a:fld id="{926B1129-68A9-45EB-A8FC-F0EB4D55ADFA}" type="slidenum">
              <a:rPr lang="de-DE" smtClean="0"/>
              <a:pPr/>
              <a:t>26</a:t>
            </a:fld>
            <a:endParaRPr lang="de-DE" dirty="0"/>
          </a:p>
        </p:txBody>
      </p:sp>
      <p:sp>
        <p:nvSpPr>
          <p:cNvPr id="7" name="Inhaltsplatzhalter 6"/>
          <p:cNvSpPr>
            <a:spLocks noGrp="1"/>
          </p:cNvSpPr>
          <p:nvPr>
            <p:ph idx="13"/>
          </p:nvPr>
        </p:nvSpPr>
        <p:spPr/>
        <p:txBody>
          <a:bodyPr>
            <a:normAutofit/>
          </a:bodyPr>
          <a:lstStyle/>
          <a:p>
            <a:r>
              <a:rPr lang="de-DE" dirty="0" err="1" smtClean="0"/>
              <a:t>Meteoalarm</a:t>
            </a:r>
            <a:r>
              <a:rPr lang="de-DE" dirty="0" smtClean="0"/>
              <a:t> </a:t>
            </a:r>
            <a:r>
              <a:rPr lang="de-DE" dirty="0" err="1" smtClean="0"/>
              <a:t>info</a:t>
            </a:r>
            <a:r>
              <a:rPr lang="de-DE" dirty="0" smtClean="0"/>
              <a:t> block</a:t>
            </a:r>
            <a:endParaRPr lang="de-DE" dirty="0"/>
          </a:p>
        </p:txBody>
      </p:sp>
    </p:spTree>
    <p:extLst>
      <p:ext uri="{BB962C8B-B14F-4D97-AF65-F5344CB8AC3E}">
        <p14:creationId xmlns:p14="http://schemas.microsoft.com/office/powerpoint/2010/main" val="4267468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CAP changes for producers and users</a:t>
            </a:r>
            <a:endParaRPr lang="de-DE" dirty="0"/>
          </a:p>
        </p:txBody>
      </p:sp>
      <p:sp>
        <p:nvSpPr>
          <p:cNvPr id="3" name="Inhaltsplatzhalter 2"/>
          <p:cNvSpPr>
            <a:spLocks noGrp="1"/>
          </p:cNvSpPr>
          <p:nvPr>
            <p:ph idx="1"/>
          </p:nvPr>
        </p:nvSpPr>
        <p:spPr>
          <a:xfrm>
            <a:off x="190800" y="1735200"/>
            <a:ext cx="7772400" cy="4790144"/>
          </a:xfrm>
        </p:spPr>
        <p:txBody>
          <a:bodyPr>
            <a:normAutofit/>
          </a:bodyPr>
          <a:lstStyle/>
          <a:p>
            <a:endParaRPr lang="de-DE" dirty="0" smtClean="0"/>
          </a:p>
          <a:p>
            <a:endParaRPr lang="en-US" dirty="0" smtClean="0"/>
          </a:p>
          <a:p>
            <a:r>
              <a:rPr lang="en-US" dirty="0" smtClean="0"/>
              <a:t>Hotline:</a:t>
            </a:r>
            <a:endParaRPr lang="en-US" dirty="0"/>
          </a:p>
          <a:p>
            <a:r>
              <a:rPr lang="en-US" dirty="0"/>
              <a:t>email: </a:t>
            </a:r>
            <a:r>
              <a:rPr lang="en-US" dirty="0">
                <a:hlinkClick r:id="rId2"/>
              </a:rPr>
              <a:t>meteoalarm@backbone.co.at</a:t>
            </a:r>
            <a:endParaRPr lang="en-US" dirty="0"/>
          </a:p>
          <a:p>
            <a:endParaRPr lang="en-US" dirty="0" smtClean="0"/>
          </a:p>
          <a:p>
            <a:r>
              <a:rPr lang="en-US" dirty="0" smtClean="0"/>
              <a:t>Team:</a:t>
            </a:r>
          </a:p>
          <a:p>
            <a:r>
              <a:rPr lang="en-US" dirty="0" smtClean="0"/>
              <a:t>Guido </a:t>
            </a:r>
            <a:r>
              <a:rPr lang="en-US" dirty="0" err="1" smtClean="0"/>
              <a:t>Schratzer</a:t>
            </a:r>
            <a:r>
              <a:rPr lang="en-US" dirty="0" smtClean="0"/>
              <a:t> (Hardware &amp; </a:t>
            </a:r>
            <a:r>
              <a:rPr lang="en-US" dirty="0" err="1" smtClean="0"/>
              <a:t>Softwaredevelopment</a:t>
            </a:r>
            <a:r>
              <a:rPr lang="en-US" dirty="0" smtClean="0"/>
              <a:t>)</a:t>
            </a:r>
          </a:p>
          <a:p>
            <a:r>
              <a:rPr lang="de-DE" dirty="0" smtClean="0"/>
              <a:t>Tobias </a:t>
            </a:r>
            <a:r>
              <a:rPr lang="de-DE" dirty="0" err="1" smtClean="0"/>
              <a:t>Absmann</a:t>
            </a:r>
            <a:r>
              <a:rPr lang="de-DE" dirty="0" smtClean="0"/>
              <a:t> (</a:t>
            </a:r>
            <a:r>
              <a:rPr lang="de-DE" dirty="0" err="1" smtClean="0"/>
              <a:t>Hardwareoperating</a:t>
            </a:r>
            <a:r>
              <a:rPr lang="de-DE" dirty="0" smtClean="0"/>
              <a:t>)</a:t>
            </a:r>
          </a:p>
          <a:p>
            <a:r>
              <a:rPr lang="de-DE" dirty="0" smtClean="0"/>
              <a:t>Niklas </a:t>
            </a:r>
            <a:r>
              <a:rPr lang="de-DE" dirty="0" err="1" smtClean="0"/>
              <a:t>Spanring</a:t>
            </a:r>
            <a:r>
              <a:rPr lang="de-DE" dirty="0" smtClean="0"/>
              <a:t> (</a:t>
            </a:r>
            <a:r>
              <a:rPr lang="de-DE" dirty="0" err="1" smtClean="0"/>
              <a:t>Softwaredevelopment</a:t>
            </a:r>
            <a:r>
              <a:rPr lang="de-DE" dirty="0" smtClean="0"/>
              <a:t>)</a:t>
            </a:r>
          </a:p>
          <a:p>
            <a:endParaRPr lang="de-DE" dirty="0" smtClean="0"/>
          </a:p>
          <a:p>
            <a:r>
              <a:rPr lang="en-US" dirty="0" smtClean="0"/>
              <a:t>phone</a:t>
            </a:r>
            <a:r>
              <a:rPr lang="en-US" dirty="0"/>
              <a:t>: +43 (0)662 633434</a:t>
            </a:r>
          </a:p>
          <a:p>
            <a:r>
              <a:rPr lang="en-US" dirty="0" smtClean="0"/>
              <a:t>mobile: </a:t>
            </a:r>
            <a:r>
              <a:rPr lang="en-US" dirty="0"/>
              <a:t>+43 (0)664 </a:t>
            </a:r>
            <a:r>
              <a:rPr lang="en-US" dirty="0" smtClean="0"/>
              <a:t>2027035</a:t>
            </a:r>
            <a:endParaRPr lang="de-DE" dirty="0"/>
          </a:p>
        </p:txBody>
      </p:sp>
      <p:sp>
        <p:nvSpPr>
          <p:cNvPr id="4" name="Datumsplatzhalter 3"/>
          <p:cNvSpPr>
            <a:spLocks noGrp="1"/>
          </p:cNvSpPr>
          <p:nvPr>
            <p:ph type="dt" sz="half" idx="10"/>
          </p:nvPr>
        </p:nvSpPr>
        <p:spPr/>
        <p:txBody>
          <a:bodyPr/>
          <a:lstStyle/>
          <a:p>
            <a:fld id="{8257FADB-0602-4EE9-9DC4-136AD4C65B6B}" type="datetime1">
              <a:rPr lang="de-DE" smtClean="0"/>
              <a:pPr/>
              <a:t>24.09.2015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r>
              <a:rPr lang="de-DE" dirty="0" smtClean="0"/>
              <a:t>Folie </a:t>
            </a:r>
            <a:fld id="{926B1129-68A9-45EB-A8FC-F0EB4D55ADFA}" type="slidenum">
              <a:rPr lang="de-DE" smtClean="0"/>
              <a:pPr/>
              <a:t>27</a:t>
            </a:fld>
            <a:endParaRPr lang="de-DE" dirty="0"/>
          </a:p>
        </p:txBody>
      </p:sp>
      <p:sp>
        <p:nvSpPr>
          <p:cNvPr id="7" name="Inhaltsplatzhalter 6"/>
          <p:cNvSpPr>
            <a:spLocks noGrp="1"/>
          </p:cNvSpPr>
          <p:nvPr>
            <p:ph idx="13"/>
          </p:nvPr>
        </p:nvSpPr>
        <p:spPr/>
        <p:txBody>
          <a:bodyPr vert="horz" lIns="91440" tIns="45720" rIns="91440" bIns="45720" rtlCol="0">
            <a:normAutofit fontScale="77500" lnSpcReduction="20000"/>
          </a:bodyPr>
          <a:lstStyle/>
          <a:p>
            <a:pPr marL="0" lvl="1" indent="0">
              <a:lnSpc>
                <a:spcPct val="120000"/>
              </a:lnSpc>
              <a:buNone/>
            </a:pPr>
            <a:r>
              <a:rPr lang="de-DE" sz="2300" dirty="0" err="1" smtClean="0">
                <a:solidFill>
                  <a:srgbClr val="3C3C3C"/>
                </a:solidFill>
                <a:latin typeface="Unit Offc Light" pitchFamily="34" charset="0"/>
                <a:ea typeface="Unit Offc Light" pitchFamily="34" charset="0"/>
                <a:cs typeface="Unit Offc Light" pitchFamily="34" charset="0"/>
              </a:rPr>
              <a:t>Thanks</a:t>
            </a:r>
            <a:r>
              <a:rPr lang="de-DE" sz="2300" dirty="0" smtClean="0">
                <a:solidFill>
                  <a:srgbClr val="3C3C3C"/>
                </a:solidFill>
                <a:latin typeface="Unit Offc Light" pitchFamily="34" charset="0"/>
                <a:ea typeface="Unit Offc Light" pitchFamily="34" charset="0"/>
                <a:cs typeface="Unit Offc Light" pitchFamily="34" charset="0"/>
              </a:rPr>
              <a:t> </a:t>
            </a:r>
            <a:r>
              <a:rPr lang="de-DE" sz="2300" dirty="0" err="1" smtClean="0">
                <a:solidFill>
                  <a:srgbClr val="3C3C3C"/>
                </a:solidFill>
                <a:latin typeface="Unit Offc Light" pitchFamily="34" charset="0"/>
                <a:ea typeface="Unit Offc Light" pitchFamily="34" charset="0"/>
                <a:cs typeface="Unit Offc Light" pitchFamily="34" charset="0"/>
              </a:rPr>
              <a:t>for</a:t>
            </a:r>
            <a:r>
              <a:rPr lang="de-DE" sz="2300" dirty="0" smtClean="0">
                <a:solidFill>
                  <a:srgbClr val="3C3C3C"/>
                </a:solidFill>
                <a:latin typeface="Unit Offc Light" pitchFamily="34" charset="0"/>
                <a:ea typeface="Unit Offc Light" pitchFamily="34" charset="0"/>
                <a:cs typeface="Unit Offc Light" pitchFamily="34" charset="0"/>
              </a:rPr>
              <a:t> </a:t>
            </a:r>
            <a:r>
              <a:rPr lang="de-DE" sz="2300" dirty="0" err="1" smtClean="0">
                <a:solidFill>
                  <a:srgbClr val="3C3C3C"/>
                </a:solidFill>
                <a:latin typeface="Unit Offc Light" pitchFamily="34" charset="0"/>
                <a:ea typeface="Unit Offc Light" pitchFamily="34" charset="0"/>
                <a:cs typeface="Unit Offc Light" pitchFamily="34" charset="0"/>
              </a:rPr>
              <a:t>your</a:t>
            </a:r>
            <a:r>
              <a:rPr lang="de-DE" sz="2300" dirty="0" smtClean="0">
                <a:solidFill>
                  <a:srgbClr val="3C3C3C"/>
                </a:solidFill>
                <a:latin typeface="Unit Offc Light" pitchFamily="34" charset="0"/>
                <a:ea typeface="Unit Offc Light" pitchFamily="34" charset="0"/>
                <a:cs typeface="Unit Offc Light" pitchFamily="34" charset="0"/>
              </a:rPr>
              <a:t> </a:t>
            </a:r>
            <a:r>
              <a:rPr lang="de-DE" sz="2300" dirty="0" err="1" smtClean="0">
                <a:solidFill>
                  <a:srgbClr val="3C3C3C"/>
                </a:solidFill>
                <a:latin typeface="Unit Offc Light" pitchFamily="34" charset="0"/>
                <a:ea typeface="Unit Offc Light" pitchFamily="34" charset="0"/>
                <a:cs typeface="Unit Offc Light" pitchFamily="34" charset="0"/>
              </a:rPr>
              <a:t>attention</a:t>
            </a:r>
            <a:endParaRPr lang="de-DE" sz="2300" dirty="0">
              <a:solidFill>
                <a:srgbClr val="3C3C3C"/>
              </a:solidFill>
              <a:latin typeface="Unit Offc Light" pitchFamily="34" charset="0"/>
              <a:ea typeface="Unit Offc Light" pitchFamily="34" charset="0"/>
              <a:cs typeface="Unit Offc Light" pitchFamily="34" charset="0"/>
            </a:endParaRPr>
          </a:p>
        </p:txBody>
      </p:sp>
    </p:spTree>
    <p:extLst>
      <p:ext uri="{BB962C8B-B14F-4D97-AF65-F5344CB8AC3E}">
        <p14:creationId xmlns:p14="http://schemas.microsoft.com/office/powerpoint/2010/main" val="1956579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16601" t="13541" r="18398" b="58473"/>
          <a:stretch>
            <a:fillRect/>
          </a:stretch>
        </p:blipFill>
        <p:spPr bwMode="auto">
          <a:xfrm>
            <a:off x="6178378" y="-24"/>
            <a:ext cx="2965622" cy="928694"/>
          </a:xfrm>
          <a:prstGeom prst="rect">
            <a:avLst/>
          </a:prstGeom>
          <a:noFill/>
          <a:ln w="9525">
            <a:noFill/>
            <a:miter lim="800000"/>
            <a:headEnd/>
            <a:tailEnd/>
          </a:ln>
          <a:effectLst/>
        </p:spPr>
      </p:pic>
      <p:sp>
        <p:nvSpPr>
          <p:cNvPr id="5" name="Rechteck 4"/>
          <p:cNvSpPr/>
          <p:nvPr/>
        </p:nvSpPr>
        <p:spPr>
          <a:xfrm>
            <a:off x="0" y="0"/>
            <a:ext cx="6929454" cy="928670"/>
          </a:xfrm>
          <a:prstGeom prst="rect">
            <a:avLst/>
          </a:prstGeom>
          <a:solidFill>
            <a:srgbClr val="215DB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5"/>
          <p:cNvCxnSpPr/>
          <p:nvPr/>
        </p:nvCxnSpPr>
        <p:spPr>
          <a:xfrm>
            <a:off x="0" y="285728"/>
            <a:ext cx="692945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rot="5400000" flipH="1" flipV="1">
            <a:off x="6607983" y="607199"/>
            <a:ext cx="642942"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8001024" y="6000768"/>
            <a:ext cx="1000132" cy="396912"/>
          </a:xfrm>
          <a:prstGeom prst="rect">
            <a:avLst/>
          </a:prstGeom>
          <a:noFill/>
          <a:ln w="9525">
            <a:noFill/>
            <a:miter lim="800000"/>
            <a:headEnd/>
            <a:tailEnd/>
          </a:ln>
          <a:effectLst/>
        </p:spPr>
      </p:pic>
      <p:sp>
        <p:nvSpPr>
          <p:cNvPr id="12" name="Textfeld 11"/>
          <p:cNvSpPr txBox="1"/>
          <p:nvPr/>
        </p:nvSpPr>
        <p:spPr>
          <a:xfrm>
            <a:off x="8308992" y="6357958"/>
            <a:ext cx="977916" cy="510717"/>
          </a:xfrm>
          <a:prstGeom prst="rect">
            <a:avLst/>
          </a:prstGeom>
          <a:noFill/>
        </p:spPr>
        <p:txBody>
          <a:bodyPr wrap="square" rtlCol="0">
            <a:spAutoFit/>
          </a:bodyPr>
          <a:lstStyle/>
          <a:p>
            <a:pPr algn="just">
              <a:lnSpc>
                <a:spcPts val="1100"/>
              </a:lnSpc>
            </a:pPr>
            <a:r>
              <a:rPr lang="de-DE" sz="900" b="1" spc="-90">
                <a:solidFill>
                  <a:schemeClr val="bg1">
                    <a:lumMod val="50000"/>
                  </a:schemeClr>
                </a:solidFill>
              </a:rPr>
              <a:t>Zentralanstalt für</a:t>
            </a:r>
          </a:p>
          <a:p>
            <a:pPr algn="just">
              <a:lnSpc>
                <a:spcPts val="1100"/>
              </a:lnSpc>
            </a:pPr>
            <a:r>
              <a:rPr lang="de-DE" sz="900" b="1" spc="-120">
                <a:solidFill>
                  <a:schemeClr val="bg1">
                    <a:lumMod val="50000"/>
                  </a:schemeClr>
                </a:solidFill>
              </a:rPr>
              <a:t>Meteorologie und</a:t>
            </a:r>
          </a:p>
          <a:p>
            <a:pPr algn="just">
              <a:lnSpc>
                <a:spcPts val="1100"/>
              </a:lnSpc>
            </a:pPr>
            <a:r>
              <a:rPr lang="de-DE" sz="900" b="1" spc="-100" smtClean="0">
                <a:solidFill>
                  <a:schemeClr val="bg1">
                    <a:lumMod val="50000"/>
                  </a:schemeClr>
                </a:solidFill>
              </a:rPr>
              <a:t>Geodynamik</a:t>
            </a:r>
            <a:endParaRPr lang="de-DE" sz="900" b="1" spc="-100">
              <a:solidFill>
                <a:schemeClr val="bg1">
                  <a:lumMod val="50000"/>
                </a:schemeClr>
              </a:solidFill>
            </a:endParaRPr>
          </a:p>
        </p:txBody>
      </p:sp>
      <p:sp>
        <p:nvSpPr>
          <p:cNvPr id="13" name="Textfeld 12"/>
          <p:cNvSpPr txBox="1"/>
          <p:nvPr/>
        </p:nvSpPr>
        <p:spPr>
          <a:xfrm>
            <a:off x="214282" y="345024"/>
            <a:ext cx="4455900" cy="523220"/>
          </a:xfrm>
          <a:prstGeom prst="rect">
            <a:avLst/>
          </a:prstGeom>
          <a:noFill/>
        </p:spPr>
        <p:txBody>
          <a:bodyPr wrap="none" rtlCol="0">
            <a:spAutoFit/>
          </a:bodyPr>
          <a:lstStyle/>
          <a:p>
            <a:r>
              <a:rPr lang="de-DE" sz="2800" dirty="0" smtClean="0">
                <a:solidFill>
                  <a:schemeClr val="bg1"/>
                </a:solidFill>
              </a:rPr>
              <a:t>Definition </a:t>
            </a:r>
            <a:r>
              <a:rPr lang="de-DE" sz="2800" dirty="0" err="1" smtClean="0">
                <a:solidFill>
                  <a:schemeClr val="bg1"/>
                </a:solidFill>
              </a:rPr>
              <a:t>of</a:t>
            </a:r>
            <a:r>
              <a:rPr lang="de-DE" sz="2800" dirty="0" smtClean="0">
                <a:solidFill>
                  <a:schemeClr val="bg1"/>
                </a:solidFill>
              </a:rPr>
              <a:t> </a:t>
            </a:r>
            <a:r>
              <a:rPr lang="de-DE" sz="2800" dirty="0" err="1" smtClean="0">
                <a:solidFill>
                  <a:schemeClr val="bg1"/>
                </a:solidFill>
              </a:rPr>
              <a:t>warnings</a:t>
            </a:r>
            <a:r>
              <a:rPr lang="de-DE" sz="2800" dirty="0" smtClean="0">
                <a:solidFill>
                  <a:schemeClr val="bg1"/>
                </a:solidFill>
              </a:rPr>
              <a:t>  (ISDR)</a:t>
            </a:r>
            <a:endParaRPr lang="de-DE" sz="2800" dirty="0">
              <a:solidFill>
                <a:schemeClr val="bg1"/>
              </a:solidFill>
            </a:endParaRPr>
          </a:p>
        </p:txBody>
      </p:sp>
      <p:sp>
        <p:nvSpPr>
          <p:cNvPr id="14" name="Textfeld 13"/>
          <p:cNvSpPr txBox="1"/>
          <p:nvPr/>
        </p:nvSpPr>
        <p:spPr>
          <a:xfrm>
            <a:off x="857224" y="2143116"/>
            <a:ext cx="184731" cy="369332"/>
          </a:xfrm>
          <a:prstGeom prst="rect">
            <a:avLst/>
          </a:prstGeom>
          <a:noFill/>
        </p:spPr>
        <p:txBody>
          <a:bodyPr wrap="none" rtlCol="0">
            <a:spAutoFit/>
          </a:bodyPr>
          <a:lstStyle/>
          <a:p>
            <a:endParaRPr lang="de-DE" dirty="0"/>
          </a:p>
        </p:txBody>
      </p:sp>
      <p:sp>
        <p:nvSpPr>
          <p:cNvPr id="10" name="Textfeld 9"/>
          <p:cNvSpPr txBox="1"/>
          <p:nvPr/>
        </p:nvSpPr>
        <p:spPr>
          <a:xfrm>
            <a:off x="500034" y="1785926"/>
            <a:ext cx="8425063" cy="3170099"/>
          </a:xfrm>
          <a:prstGeom prst="rect">
            <a:avLst/>
          </a:prstGeom>
          <a:noFill/>
        </p:spPr>
        <p:txBody>
          <a:bodyPr wrap="none" rtlCol="0">
            <a:spAutoFit/>
          </a:bodyPr>
          <a:lstStyle/>
          <a:p>
            <a:r>
              <a:rPr lang="en-US" sz="2800" dirty="0" smtClean="0"/>
              <a:t>What is a warning</a:t>
            </a:r>
            <a:r>
              <a:rPr lang="de-DE" sz="2800" dirty="0" smtClean="0"/>
              <a:t>?</a:t>
            </a:r>
          </a:p>
          <a:p>
            <a:endParaRPr lang="de-DE" sz="2800" dirty="0" smtClean="0"/>
          </a:p>
          <a:p>
            <a:r>
              <a:rPr lang="de-DE" sz="2800" dirty="0" err="1" smtClean="0"/>
              <a:t>Tangible</a:t>
            </a:r>
            <a:r>
              <a:rPr lang="de-DE" sz="2800" dirty="0" smtClean="0"/>
              <a:t> </a:t>
            </a:r>
            <a:r>
              <a:rPr lang="de-DE" sz="2800" dirty="0" err="1" smtClean="0"/>
              <a:t>and</a:t>
            </a:r>
            <a:r>
              <a:rPr lang="de-DE" sz="2800" dirty="0" smtClean="0"/>
              <a:t> </a:t>
            </a:r>
            <a:r>
              <a:rPr lang="de-DE" sz="2800" dirty="0" err="1" smtClean="0"/>
              <a:t>understandable</a:t>
            </a:r>
            <a:r>
              <a:rPr lang="de-DE" sz="2800" dirty="0" smtClean="0"/>
              <a:t> </a:t>
            </a:r>
            <a:r>
              <a:rPr lang="de-DE" sz="2800" dirty="0" err="1" smtClean="0"/>
              <a:t>description</a:t>
            </a:r>
            <a:r>
              <a:rPr lang="de-DE" sz="2800" dirty="0" smtClean="0"/>
              <a:t> </a:t>
            </a:r>
            <a:r>
              <a:rPr lang="de-DE" sz="2800" dirty="0" err="1" smtClean="0"/>
              <a:t>of</a:t>
            </a:r>
            <a:r>
              <a:rPr lang="de-DE" sz="2800" dirty="0" smtClean="0"/>
              <a:t> an </a:t>
            </a:r>
            <a:r>
              <a:rPr lang="de-DE" sz="2800" dirty="0" err="1" smtClean="0"/>
              <a:t>expected</a:t>
            </a:r>
            <a:r>
              <a:rPr lang="de-DE" sz="2800" dirty="0" smtClean="0"/>
              <a:t> </a:t>
            </a:r>
          </a:p>
          <a:p>
            <a:r>
              <a:rPr lang="de-DE" sz="2800" dirty="0" err="1" smtClean="0"/>
              <a:t>damage</a:t>
            </a:r>
            <a:r>
              <a:rPr lang="de-DE" sz="2800" dirty="0" smtClean="0"/>
              <a:t> </a:t>
            </a:r>
            <a:r>
              <a:rPr lang="de-DE" sz="2800" dirty="0" err="1" smtClean="0"/>
              <a:t>scenario</a:t>
            </a:r>
            <a:endParaRPr lang="de-DE" sz="2800" dirty="0" smtClean="0"/>
          </a:p>
          <a:p>
            <a:r>
              <a:rPr lang="de-DE" sz="4800" dirty="0" smtClean="0"/>
              <a:t>         </a:t>
            </a:r>
            <a:r>
              <a:rPr lang="de-DE" sz="6000" dirty="0" smtClean="0"/>
              <a:t>+ </a:t>
            </a:r>
          </a:p>
          <a:p>
            <a:r>
              <a:rPr lang="de-DE" sz="2800" dirty="0" smtClean="0"/>
              <a:t>a </a:t>
            </a:r>
            <a:r>
              <a:rPr lang="de-DE" sz="2800" dirty="0" err="1" smtClean="0"/>
              <a:t>clear</a:t>
            </a:r>
            <a:r>
              <a:rPr lang="de-DE" sz="2800" dirty="0" smtClean="0"/>
              <a:t> </a:t>
            </a:r>
            <a:r>
              <a:rPr lang="de-DE" sz="2800" dirty="0" err="1" smtClean="0"/>
              <a:t>advice</a:t>
            </a:r>
            <a:r>
              <a:rPr lang="de-DE" sz="2800" dirty="0" smtClean="0"/>
              <a:t> </a:t>
            </a:r>
            <a:r>
              <a:rPr lang="de-DE" sz="2800" dirty="0" err="1" smtClean="0"/>
              <a:t>what</a:t>
            </a:r>
            <a:r>
              <a:rPr lang="de-DE" sz="2800" dirty="0" smtClean="0"/>
              <a:t> </a:t>
            </a:r>
            <a:r>
              <a:rPr lang="de-DE" sz="2800" dirty="0" err="1" smtClean="0"/>
              <a:t>to</a:t>
            </a:r>
            <a:r>
              <a:rPr lang="de-DE" sz="2800" dirty="0" smtClean="0"/>
              <a:t> do</a:t>
            </a:r>
          </a:p>
        </p:txBody>
      </p:sp>
      <p:pic>
        <p:nvPicPr>
          <p:cNvPr id="15" name="Picture 2" descr="E:\Users\staudinger\Documents\ZAMG VIE\E M M A II\WP s\Communication\UNISDR, WMO, EUMETNET\eumetnet.jpg"/>
          <p:cNvPicPr>
            <a:picLocks noChangeAspect="1" noChangeArrowheads="1"/>
          </p:cNvPicPr>
          <p:nvPr/>
        </p:nvPicPr>
        <p:blipFill>
          <a:blip r:embed="rId4"/>
          <a:srcRect/>
          <a:stretch>
            <a:fillRect/>
          </a:stretch>
        </p:blipFill>
        <p:spPr bwMode="auto">
          <a:xfrm>
            <a:off x="285720" y="6162262"/>
            <a:ext cx="2071702" cy="522328"/>
          </a:xfrm>
          <a:prstGeom prst="rect">
            <a:avLst/>
          </a:prstGeom>
          <a:noFill/>
        </p:spPr>
      </p:pic>
    </p:spTree>
    <p:extLst>
      <p:ext uri="{BB962C8B-B14F-4D97-AF65-F5344CB8AC3E}">
        <p14:creationId xmlns:p14="http://schemas.microsoft.com/office/powerpoint/2010/main" val="2096674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16601" t="13541" r="18398" b="58473"/>
          <a:stretch>
            <a:fillRect/>
          </a:stretch>
        </p:blipFill>
        <p:spPr bwMode="auto">
          <a:xfrm>
            <a:off x="6178378" y="-24"/>
            <a:ext cx="2965622" cy="928694"/>
          </a:xfrm>
          <a:prstGeom prst="rect">
            <a:avLst/>
          </a:prstGeom>
          <a:noFill/>
          <a:ln w="9525">
            <a:noFill/>
            <a:miter lim="800000"/>
            <a:headEnd/>
            <a:tailEnd/>
          </a:ln>
          <a:effectLst/>
        </p:spPr>
      </p:pic>
      <p:sp>
        <p:nvSpPr>
          <p:cNvPr id="5" name="Rechteck 4"/>
          <p:cNvSpPr/>
          <p:nvPr/>
        </p:nvSpPr>
        <p:spPr>
          <a:xfrm>
            <a:off x="0" y="0"/>
            <a:ext cx="6929454" cy="928670"/>
          </a:xfrm>
          <a:prstGeom prst="rect">
            <a:avLst/>
          </a:prstGeom>
          <a:solidFill>
            <a:srgbClr val="215DB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5"/>
          <p:cNvCxnSpPr/>
          <p:nvPr/>
        </p:nvCxnSpPr>
        <p:spPr>
          <a:xfrm>
            <a:off x="0" y="285728"/>
            <a:ext cx="692945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rot="5400000" flipH="1" flipV="1">
            <a:off x="6607983" y="607199"/>
            <a:ext cx="642942"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8001024" y="6000768"/>
            <a:ext cx="1000132" cy="396912"/>
          </a:xfrm>
          <a:prstGeom prst="rect">
            <a:avLst/>
          </a:prstGeom>
          <a:noFill/>
          <a:ln w="9525">
            <a:noFill/>
            <a:miter lim="800000"/>
            <a:headEnd/>
            <a:tailEnd/>
          </a:ln>
          <a:effectLst/>
        </p:spPr>
      </p:pic>
      <p:sp>
        <p:nvSpPr>
          <p:cNvPr id="12" name="Textfeld 11"/>
          <p:cNvSpPr txBox="1"/>
          <p:nvPr/>
        </p:nvSpPr>
        <p:spPr>
          <a:xfrm>
            <a:off x="8308992" y="6357958"/>
            <a:ext cx="977916" cy="510717"/>
          </a:xfrm>
          <a:prstGeom prst="rect">
            <a:avLst/>
          </a:prstGeom>
          <a:noFill/>
        </p:spPr>
        <p:txBody>
          <a:bodyPr wrap="square" rtlCol="0">
            <a:spAutoFit/>
          </a:bodyPr>
          <a:lstStyle/>
          <a:p>
            <a:pPr algn="just">
              <a:lnSpc>
                <a:spcPts val="1100"/>
              </a:lnSpc>
            </a:pPr>
            <a:r>
              <a:rPr lang="de-DE" sz="900" b="1" spc="-90">
                <a:solidFill>
                  <a:schemeClr val="bg1">
                    <a:lumMod val="50000"/>
                  </a:schemeClr>
                </a:solidFill>
              </a:rPr>
              <a:t>Zentralanstalt für</a:t>
            </a:r>
          </a:p>
          <a:p>
            <a:pPr algn="just">
              <a:lnSpc>
                <a:spcPts val="1100"/>
              </a:lnSpc>
            </a:pPr>
            <a:r>
              <a:rPr lang="de-DE" sz="900" b="1" spc="-120">
                <a:solidFill>
                  <a:schemeClr val="bg1">
                    <a:lumMod val="50000"/>
                  </a:schemeClr>
                </a:solidFill>
              </a:rPr>
              <a:t>Meteorologie und</a:t>
            </a:r>
          </a:p>
          <a:p>
            <a:pPr algn="just">
              <a:lnSpc>
                <a:spcPts val="1100"/>
              </a:lnSpc>
            </a:pPr>
            <a:r>
              <a:rPr lang="de-DE" sz="900" b="1" spc="-100" smtClean="0">
                <a:solidFill>
                  <a:schemeClr val="bg1">
                    <a:lumMod val="50000"/>
                  </a:schemeClr>
                </a:solidFill>
              </a:rPr>
              <a:t>Geodynamik</a:t>
            </a:r>
            <a:endParaRPr lang="de-DE" sz="900" b="1" spc="-100">
              <a:solidFill>
                <a:schemeClr val="bg1">
                  <a:lumMod val="50000"/>
                </a:schemeClr>
              </a:solidFill>
            </a:endParaRPr>
          </a:p>
        </p:txBody>
      </p:sp>
      <p:sp>
        <p:nvSpPr>
          <p:cNvPr id="13" name="Textfeld 12"/>
          <p:cNvSpPr txBox="1"/>
          <p:nvPr/>
        </p:nvSpPr>
        <p:spPr>
          <a:xfrm>
            <a:off x="214282" y="345024"/>
            <a:ext cx="5375895" cy="523220"/>
          </a:xfrm>
          <a:prstGeom prst="rect">
            <a:avLst/>
          </a:prstGeom>
          <a:noFill/>
        </p:spPr>
        <p:txBody>
          <a:bodyPr wrap="none" rtlCol="0">
            <a:spAutoFit/>
          </a:bodyPr>
          <a:lstStyle/>
          <a:p>
            <a:r>
              <a:rPr lang="de-DE" sz="2800" dirty="0" err="1" smtClean="0">
                <a:solidFill>
                  <a:schemeClr val="bg1"/>
                </a:solidFill>
              </a:rPr>
              <a:t>Warnings</a:t>
            </a:r>
            <a:r>
              <a:rPr lang="de-DE" sz="2800" dirty="0" smtClean="0">
                <a:solidFill>
                  <a:schemeClr val="bg1"/>
                </a:solidFill>
              </a:rPr>
              <a:t> – </a:t>
            </a:r>
            <a:r>
              <a:rPr lang="de-DE" sz="2800" dirty="0" err="1" smtClean="0">
                <a:solidFill>
                  <a:schemeClr val="bg1"/>
                </a:solidFill>
              </a:rPr>
              <a:t>From</a:t>
            </a:r>
            <a:r>
              <a:rPr lang="de-DE" sz="2800" dirty="0" smtClean="0">
                <a:solidFill>
                  <a:schemeClr val="bg1"/>
                </a:solidFill>
              </a:rPr>
              <a:t> </a:t>
            </a:r>
            <a:r>
              <a:rPr lang="de-DE" sz="2800" dirty="0" err="1" smtClean="0">
                <a:solidFill>
                  <a:schemeClr val="bg1"/>
                </a:solidFill>
              </a:rPr>
              <a:t>science</a:t>
            </a:r>
            <a:r>
              <a:rPr lang="de-DE" sz="2800" dirty="0" smtClean="0">
                <a:solidFill>
                  <a:schemeClr val="bg1"/>
                </a:solidFill>
              </a:rPr>
              <a:t> to </a:t>
            </a:r>
            <a:r>
              <a:rPr lang="de-DE" sz="2800" dirty="0" err="1" smtClean="0">
                <a:solidFill>
                  <a:schemeClr val="bg1"/>
                </a:solidFill>
              </a:rPr>
              <a:t>the</a:t>
            </a:r>
            <a:r>
              <a:rPr lang="de-DE" sz="2800" dirty="0" smtClean="0">
                <a:solidFill>
                  <a:schemeClr val="bg1"/>
                </a:solidFill>
              </a:rPr>
              <a:t> </a:t>
            </a:r>
            <a:r>
              <a:rPr lang="de-DE" sz="2800" dirty="0" err="1" smtClean="0">
                <a:solidFill>
                  <a:schemeClr val="bg1"/>
                </a:solidFill>
              </a:rPr>
              <a:t>user</a:t>
            </a:r>
            <a:endParaRPr lang="de-DE" sz="2800" dirty="0">
              <a:solidFill>
                <a:schemeClr val="bg1"/>
              </a:solidFill>
            </a:endParaRPr>
          </a:p>
        </p:txBody>
      </p:sp>
      <p:sp>
        <p:nvSpPr>
          <p:cNvPr id="14" name="Textfeld 13"/>
          <p:cNvSpPr txBox="1"/>
          <p:nvPr/>
        </p:nvSpPr>
        <p:spPr>
          <a:xfrm>
            <a:off x="214282" y="1142984"/>
            <a:ext cx="4786346" cy="523220"/>
          </a:xfrm>
          <a:prstGeom prst="rect">
            <a:avLst/>
          </a:prstGeom>
          <a:noFill/>
        </p:spPr>
        <p:txBody>
          <a:bodyPr wrap="square" rtlCol="0">
            <a:spAutoFit/>
          </a:bodyPr>
          <a:lstStyle/>
          <a:p>
            <a:r>
              <a:rPr lang="de-DE" sz="2800" dirty="0"/>
              <a:t>Flow </a:t>
            </a:r>
            <a:r>
              <a:rPr lang="de-DE" sz="2800" dirty="0" err="1"/>
              <a:t>of</a:t>
            </a:r>
            <a:r>
              <a:rPr lang="de-DE" sz="2800" dirty="0"/>
              <a:t> </a:t>
            </a:r>
            <a:r>
              <a:rPr lang="de-DE" sz="2800" dirty="0" err="1"/>
              <a:t>information</a:t>
            </a:r>
            <a:r>
              <a:rPr lang="de-DE" sz="2800" dirty="0"/>
              <a:t> –real </a:t>
            </a:r>
            <a:r>
              <a:rPr lang="de-DE" sz="2800" dirty="0" err="1"/>
              <a:t>world</a:t>
            </a:r>
            <a:endParaRPr lang="de-DE" sz="2800" dirty="0"/>
          </a:p>
        </p:txBody>
      </p:sp>
      <p:sp>
        <p:nvSpPr>
          <p:cNvPr id="16" name="Pfeil nach rechts 15"/>
          <p:cNvSpPr/>
          <p:nvPr/>
        </p:nvSpPr>
        <p:spPr>
          <a:xfrm>
            <a:off x="6286512" y="2857496"/>
            <a:ext cx="928694" cy="1428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7177596" y="2060848"/>
            <a:ext cx="1489831" cy="3600986"/>
          </a:xfrm>
          <a:prstGeom prst="rect">
            <a:avLst/>
          </a:prstGeom>
          <a:noFill/>
        </p:spPr>
        <p:txBody>
          <a:bodyPr wrap="none" rtlCol="0">
            <a:spAutoFit/>
          </a:bodyPr>
          <a:lstStyle/>
          <a:p>
            <a:r>
              <a:rPr lang="de-DE" sz="2000" dirty="0"/>
              <a:t>User </a:t>
            </a:r>
            <a:r>
              <a:rPr lang="de-DE" sz="2000" dirty="0" err="1"/>
              <a:t>types</a:t>
            </a:r>
            <a:r>
              <a:rPr lang="de-DE" sz="2000" dirty="0"/>
              <a:t>:</a:t>
            </a:r>
          </a:p>
          <a:p>
            <a:endParaRPr lang="de-DE" sz="2000" dirty="0"/>
          </a:p>
          <a:p>
            <a:endParaRPr lang="de-DE" sz="2000" dirty="0"/>
          </a:p>
          <a:p>
            <a:endParaRPr lang="de-DE" sz="2000" dirty="0"/>
          </a:p>
          <a:p>
            <a:r>
              <a:rPr lang="de-DE" sz="2000" dirty="0"/>
              <a:t>Responsible </a:t>
            </a:r>
          </a:p>
          <a:p>
            <a:r>
              <a:rPr lang="de-DE" sz="2000" dirty="0" err="1"/>
              <a:t>authorities</a:t>
            </a:r>
            <a:endParaRPr lang="de-DE" sz="2000" dirty="0"/>
          </a:p>
          <a:p>
            <a:r>
              <a:rPr lang="de-DE" sz="2000" dirty="0" err="1"/>
              <a:t>Individuals</a:t>
            </a:r>
            <a:endParaRPr lang="de-DE" sz="2000" dirty="0"/>
          </a:p>
          <a:p>
            <a:r>
              <a:rPr lang="de-DE" sz="2000" dirty="0" smtClean="0"/>
              <a:t>Companies</a:t>
            </a:r>
          </a:p>
          <a:p>
            <a:r>
              <a:rPr lang="de-DE" sz="2000" dirty="0" smtClean="0"/>
              <a:t>. . . . .</a:t>
            </a:r>
            <a:endParaRPr lang="de-DE" sz="2000" dirty="0"/>
          </a:p>
          <a:p>
            <a:endParaRPr lang="de-DE" sz="2400" dirty="0" smtClean="0">
              <a:solidFill>
                <a:schemeClr val="tx1">
                  <a:lumMod val="65000"/>
                  <a:lumOff val="35000"/>
                </a:schemeClr>
              </a:solidFill>
            </a:endParaRPr>
          </a:p>
          <a:p>
            <a:endParaRPr lang="de-DE" sz="2400" dirty="0" smtClean="0">
              <a:solidFill>
                <a:schemeClr val="tx1">
                  <a:lumMod val="65000"/>
                  <a:lumOff val="35000"/>
                </a:schemeClr>
              </a:solidFill>
            </a:endParaRPr>
          </a:p>
        </p:txBody>
      </p:sp>
      <p:pic>
        <p:nvPicPr>
          <p:cNvPr id="18" name="Grafik 17" descr="Internet_map_1024-2.jpg"/>
          <p:cNvPicPr>
            <a:picLocks noChangeAspect="1"/>
          </p:cNvPicPr>
          <p:nvPr/>
        </p:nvPicPr>
        <p:blipFill>
          <a:blip r:embed="rId4"/>
          <a:srcRect b="33219"/>
          <a:stretch>
            <a:fillRect/>
          </a:stretch>
        </p:blipFill>
        <p:spPr>
          <a:xfrm>
            <a:off x="71454" y="2000240"/>
            <a:ext cx="6525359" cy="4357718"/>
          </a:xfrm>
          <a:prstGeom prst="rect">
            <a:avLst/>
          </a:prstGeom>
        </p:spPr>
      </p:pic>
    </p:spTree>
    <p:extLst>
      <p:ext uri="{BB962C8B-B14F-4D97-AF65-F5344CB8AC3E}">
        <p14:creationId xmlns:p14="http://schemas.microsoft.com/office/powerpoint/2010/main" val="3055919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l="16601" t="13541" r="18398" b="58473"/>
          <a:stretch>
            <a:fillRect/>
          </a:stretch>
        </p:blipFill>
        <p:spPr bwMode="auto">
          <a:xfrm>
            <a:off x="6178378" y="-24"/>
            <a:ext cx="2965622" cy="928694"/>
          </a:xfrm>
          <a:prstGeom prst="rect">
            <a:avLst/>
          </a:prstGeom>
          <a:noFill/>
          <a:ln w="9525">
            <a:noFill/>
            <a:miter lim="800000"/>
            <a:headEnd/>
            <a:tailEnd/>
          </a:ln>
          <a:effectLst/>
        </p:spPr>
      </p:pic>
      <p:sp>
        <p:nvSpPr>
          <p:cNvPr id="5" name="Rechteck 4"/>
          <p:cNvSpPr/>
          <p:nvPr/>
        </p:nvSpPr>
        <p:spPr>
          <a:xfrm>
            <a:off x="0" y="0"/>
            <a:ext cx="7308304" cy="928670"/>
          </a:xfrm>
          <a:prstGeom prst="rect">
            <a:avLst/>
          </a:prstGeom>
          <a:solidFill>
            <a:srgbClr val="215DB5"/>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 name="Gerade Verbindung 5"/>
          <p:cNvCxnSpPr/>
          <p:nvPr/>
        </p:nvCxnSpPr>
        <p:spPr>
          <a:xfrm>
            <a:off x="0" y="285728"/>
            <a:ext cx="6929454"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rot="5400000" flipH="1" flipV="1">
            <a:off x="6986039" y="607199"/>
            <a:ext cx="642942"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8001024" y="6000768"/>
            <a:ext cx="1000132" cy="396912"/>
          </a:xfrm>
          <a:prstGeom prst="rect">
            <a:avLst/>
          </a:prstGeom>
          <a:noFill/>
          <a:ln w="9525">
            <a:noFill/>
            <a:miter lim="800000"/>
            <a:headEnd/>
            <a:tailEnd/>
          </a:ln>
          <a:effectLst/>
        </p:spPr>
      </p:pic>
      <p:sp>
        <p:nvSpPr>
          <p:cNvPr id="12" name="Textfeld 11"/>
          <p:cNvSpPr txBox="1"/>
          <p:nvPr/>
        </p:nvSpPr>
        <p:spPr>
          <a:xfrm>
            <a:off x="8308992" y="6357958"/>
            <a:ext cx="977916" cy="510717"/>
          </a:xfrm>
          <a:prstGeom prst="rect">
            <a:avLst/>
          </a:prstGeom>
          <a:noFill/>
        </p:spPr>
        <p:txBody>
          <a:bodyPr wrap="square" rtlCol="0">
            <a:spAutoFit/>
          </a:bodyPr>
          <a:lstStyle/>
          <a:p>
            <a:pPr algn="just">
              <a:lnSpc>
                <a:spcPts val="1100"/>
              </a:lnSpc>
            </a:pPr>
            <a:r>
              <a:rPr lang="de-DE" sz="900" b="1" spc="-90">
                <a:solidFill>
                  <a:schemeClr val="bg1">
                    <a:lumMod val="50000"/>
                  </a:schemeClr>
                </a:solidFill>
              </a:rPr>
              <a:t>Zentralanstalt für</a:t>
            </a:r>
          </a:p>
          <a:p>
            <a:pPr algn="just">
              <a:lnSpc>
                <a:spcPts val="1100"/>
              </a:lnSpc>
            </a:pPr>
            <a:r>
              <a:rPr lang="de-DE" sz="900" b="1" spc="-120">
                <a:solidFill>
                  <a:schemeClr val="bg1">
                    <a:lumMod val="50000"/>
                  </a:schemeClr>
                </a:solidFill>
              </a:rPr>
              <a:t>Meteorologie und</a:t>
            </a:r>
          </a:p>
          <a:p>
            <a:pPr algn="just">
              <a:lnSpc>
                <a:spcPts val="1100"/>
              </a:lnSpc>
            </a:pPr>
            <a:r>
              <a:rPr lang="de-DE" sz="900" b="1" spc="-100" smtClean="0">
                <a:solidFill>
                  <a:schemeClr val="bg1">
                    <a:lumMod val="50000"/>
                  </a:schemeClr>
                </a:solidFill>
              </a:rPr>
              <a:t>Geodynamik</a:t>
            </a:r>
            <a:endParaRPr lang="de-DE" sz="900" b="1" spc="-100">
              <a:solidFill>
                <a:schemeClr val="bg1">
                  <a:lumMod val="50000"/>
                </a:schemeClr>
              </a:solidFill>
            </a:endParaRPr>
          </a:p>
        </p:txBody>
      </p:sp>
      <p:sp>
        <p:nvSpPr>
          <p:cNvPr id="13" name="Textfeld 12"/>
          <p:cNvSpPr txBox="1"/>
          <p:nvPr/>
        </p:nvSpPr>
        <p:spPr>
          <a:xfrm>
            <a:off x="214282" y="345024"/>
            <a:ext cx="5375895" cy="523220"/>
          </a:xfrm>
          <a:prstGeom prst="rect">
            <a:avLst/>
          </a:prstGeom>
          <a:noFill/>
        </p:spPr>
        <p:txBody>
          <a:bodyPr wrap="none" rtlCol="0">
            <a:spAutoFit/>
          </a:bodyPr>
          <a:lstStyle/>
          <a:p>
            <a:r>
              <a:rPr lang="de-DE" sz="2800" dirty="0" err="1" smtClean="0">
                <a:solidFill>
                  <a:schemeClr val="bg1"/>
                </a:solidFill>
              </a:rPr>
              <a:t>Warnings</a:t>
            </a:r>
            <a:r>
              <a:rPr lang="de-DE" sz="2800" dirty="0" smtClean="0">
                <a:solidFill>
                  <a:schemeClr val="bg1"/>
                </a:solidFill>
              </a:rPr>
              <a:t> – </a:t>
            </a:r>
            <a:r>
              <a:rPr lang="de-DE" sz="2800" dirty="0" err="1" smtClean="0">
                <a:solidFill>
                  <a:schemeClr val="bg1"/>
                </a:solidFill>
              </a:rPr>
              <a:t>From</a:t>
            </a:r>
            <a:r>
              <a:rPr lang="de-DE" sz="2800" dirty="0" smtClean="0">
                <a:solidFill>
                  <a:schemeClr val="bg1"/>
                </a:solidFill>
              </a:rPr>
              <a:t> </a:t>
            </a:r>
            <a:r>
              <a:rPr lang="de-DE" sz="2800" dirty="0" err="1" smtClean="0">
                <a:solidFill>
                  <a:schemeClr val="bg1"/>
                </a:solidFill>
              </a:rPr>
              <a:t>science</a:t>
            </a:r>
            <a:r>
              <a:rPr lang="de-DE" sz="2800" dirty="0" smtClean="0">
                <a:solidFill>
                  <a:schemeClr val="bg1"/>
                </a:solidFill>
              </a:rPr>
              <a:t> to </a:t>
            </a:r>
            <a:r>
              <a:rPr lang="de-DE" sz="2800" dirty="0" err="1" smtClean="0">
                <a:solidFill>
                  <a:schemeClr val="bg1"/>
                </a:solidFill>
              </a:rPr>
              <a:t>the</a:t>
            </a:r>
            <a:r>
              <a:rPr lang="de-DE" sz="2800" dirty="0" smtClean="0">
                <a:solidFill>
                  <a:schemeClr val="bg1"/>
                </a:solidFill>
              </a:rPr>
              <a:t> </a:t>
            </a:r>
            <a:r>
              <a:rPr lang="de-DE" sz="2800" dirty="0" err="1" smtClean="0">
                <a:solidFill>
                  <a:schemeClr val="bg1"/>
                </a:solidFill>
              </a:rPr>
              <a:t>user</a:t>
            </a:r>
            <a:endParaRPr lang="de-DE" sz="2800" dirty="0">
              <a:solidFill>
                <a:schemeClr val="bg1"/>
              </a:solidFill>
            </a:endParaRPr>
          </a:p>
        </p:txBody>
      </p:sp>
      <p:sp>
        <p:nvSpPr>
          <p:cNvPr id="14" name="Textfeld 13"/>
          <p:cNvSpPr txBox="1"/>
          <p:nvPr/>
        </p:nvSpPr>
        <p:spPr>
          <a:xfrm>
            <a:off x="237977" y="1142984"/>
            <a:ext cx="5352200" cy="523220"/>
          </a:xfrm>
          <a:prstGeom prst="rect">
            <a:avLst/>
          </a:prstGeom>
          <a:noFill/>
        </p:spPr>
        <p:txBody>
          <a:bodyPr wrap="square" rtlCol="0">
            <a:spAutoFit/>
          </a:bodyPr>
          <a:lstStyle/>
          <a:p>
            <a:r>
              <a:rPr lang="de-DE" sz="2800" dirty="0"/>
              <a:t>Flow </a:t>
            </a:r>
            <a:r>
              <a:rPr lang="de-DE" sz="2800" dirty="0" err="1"/>
              <a:t>of</a:t>
            </a:r>
            <a:r>
              <a:rPr lang="de-DE" sz="2800" dirty="0"/>
              <a:t> </a:t>
            </a:r>
            <a:r>
              <a:rPr lang="de-DE" sz="2800" dirty="0" err="1"/>
              <a:t>information</a:t>
            </a:r>
            <a:r>
              <a:rPr lang="de-DE" sz="2800" dirty="0"/>
              <a:t> </a:t>
            </a:r>
            <a:r>
              <a:rPr lang="de-DE" sz="2800" dirty="0" smtClean="0"/>
              <a:t>–CAP </a:t>
            </a:r>
            <a:r>
              <a:rPr lang="de-DE" sz="2800" dirty="0" err="1" smtClean="0"/>
              <a:t>format</a:t>
            </a:r>
            <a:endParaRPr lang="de-DE" sz="2800" dirty="0"/>
          </a:p>
        </p:txBody>
      </p:sp>
      <p:sp>
        <p:nvSpPr>
          <p:cNvPr id="16" name="Pfeil nach rechts 15"/>
          <p:cNvSpPr/>
          <p:nvPr/>
        </p:nvSpPr>
        <p:spPr>
          <a:xfrm>
            <a:off x="6286512" y="2857496"/>
            <a:ext cx="928694" cy="1428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7177596" y="2060848"/>
            <a:ext cx="1489831" cy="3600986"/>
          </a:xfrm>
          <a:prstGeom prst="rect">
            <a:avLst/>
          </a:prstGeom>
          <a:noFill/>
        </p:spPr>
        <p:txBody>
          <a:bodyPr wrap="none" rtlCol="0">
            <a:spAutoFit/>
          </a:bodyPr>
          <a:lstStyle/>
          <a:p>
            <a:r>
              <a:rPr lang="de-DE" sz="2000" dirty="0"/>
              <a:t>User </a:t>
            </a:r>
            <a:r>
              <a:rPr lang="de-DE" sz="2000" dirty="0" err="1"/>
              <a:t>types</a:t>
            </a:r>
            <a:r>
              <a:rPr lang="de-DE" sz="2000" dirty="0"/>
              <a:t>:</a:t>
            </a:r>
          </a:p>
          <a:p>
            <a:endParaRPr lang="de-DE" sz="2000" dirty="0"/>
          </a:p>
          <a:p>
            <a:endParaRPr lang="de-DE" sz="2000" dirty="0"/>
          </a:p>
          <a:p>
            <a:endParaRPr lang="de-DE" sz="2000" dirty="0"/>
          </a:p>
          <a:p>
            <a:r>
              <a:rPr lang="de-DE" sz="2000" dirty="0"/>
              <a:t>Responsible </a:t>
            </a:r>
          </a:p>
          <a:p>
            <a:r>
              <a:rPr lang="de-DE" sz="2000" dirty="0" err="1"/>
              <a:t>authorities</a:t>
            </a:r>
            <a:endParaRPr lang="de-DE" sz="2000" dirty="0"/>
          </a:p>
          <a:p>
            <a:r>
              <a:rPr lang="de-DE" sz="2000" dirty="0" err="1"/>
              <a:t>Individuals</a:t>
            </a:r>
            <a:endParaRPr lang="de-DE" sz="2000" dirty="0"/>
          </a:p>
          <a:p>
            <a:r>
              <a:rPr lang="de-DE" sz="2000" dirty="0" smtClean="0"/>
              <a:t>Companies</a:t>
            </a:r>
          </a:p>
          <a:p>
            <a:r>
              <a:rPr lang="de-DE" sz="2000" dirty="0" smtClean="0"/>
              <a:t>. . . . </a:t>
            </a:r>
            <a:r>
              <a:rPr lang="de-DE" sz="2000" smtClean="0"/>
              <a:t>.</a:t>
            </a:r>
            <a:endParaRPr lang="de-DE" sz="2000" dirty="0"/>
          </a:p>
          <a:p>
            <a:endParaRPr lang="de-DE" sz="2400" dirty="0" smtClean="0">
              <a:solidFill>
                <a:schemeClr val="tx1">
                  <a:lumMod val="65000"/>
                  <a:lumOff val="35000"/>
                </a:schemeClr>
              </a:solidFill>
            </a:endParaRPr>
          </a:p>
          <a:p>
            <a:endParaRPr lang="de-DE" sz="2400" dirty="0" smtClean="0">
              <a:solidFill>
                <a:schemeClr val="tx1">
                  <a:lumMod val="65000"/>
                  <a:lumOff val="35000"/>
                </a:schemeClr>
              </a:solidFill>
            </a:endParaRPr>
          </a:p>
        </p:txBody>
      </p:sp>
      <p:pic>
        <p:nvPicPr>
          <p:cNvPr id="18" name="Grafik 17" descr="Internet_map_1024-2.jpg"/>
          <p:cNvPicPr>
            <a:picLocks noChangeAspect="1"/>
          </p:cNvPicPr>
          <p:nvPr/>
        </p:nvPicPr>
        <p:blipFill>
          <a:blip r:embed="rId4"/>
          <a:srcRect b="33219"/>
          <a:stretch>
            <a:fillRect/>
          </a:stretch>
        </p:blipFill>
        <p:spPr>
          <a:xfrm>
            <a:off x="71454" y="1975945"/>
            <a:ext cx="6525359" cy="4357718"/>
          </a:xfrm>
          <a:prstGeom prst="rect">
            <a:avLst/>
          </a:prstGeom>
        </p:spPr>
      </p:pic>
      <p:sp>
        <p:nvSpPr>
          <p:cNvPr id="2" name="Ellipse 1"/>
          <p:cNvSpPr/>
          <p:nvPr/>
        </p:nvSpPr>
        <p:spPr>
          <a:xfrm>
            <a:off x="2267744" y="2996952"/>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971600" y="3717032"/>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2051720" y="5373216"/>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5292080" y="4221088"/>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3779912" y="4509120"/>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Pfeil nach unten 2"/>
          <p:cNvSpPr/>
          <p:nvPr/>
        </p:nvSpPr>
        <p:spPr>
          <a:xfrm rot="18925604">
            <a:off x="2991013" y="3101857"/>
            <a:ext cx="331478" cy="15813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unten 21"/>
          <p:cNvSpPr/>
          <p:nvPr/>
        </p:nvSpPr>
        <p:spPr>
          <a:xfrm rot="19765509">
            <a:off x="1494766" y="3907429"/>
            <a:ext cx="331478" cy="15813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Pfeil nach unten 22"/>
          <p:cNvSpPr/>
          <p:nvPr/>
        </p:nvSpPr>
        <p:spPr>
          <a:xfrm rot="17602122">
            <a:off x="3765191" y="2334371"/>
            <a:ext cx="331478" cy="27006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1970054" y="3645024"/>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3923928" y="5589240"/>
            <a:ext cx="216024"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unten 25"/>
          <p:cNvSpPr/>
          <p:nvPr/>
        </p:nvSpPr>
        <p:spPr>
          <a:xfrm rot="18910058">
            <a:off x="2889782" y="3621554"/>
            <a:ext cx="331478" cy="23342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mit Pfeil 8"/>
          <p:cNvCxnSpPr/>
          <p:nvPr/>
        </p:nvCxnSpPr>
        <p:spPr>
          <a:xfrm>
            <a:off x="5580112" y="4545124"/>
            <a:ext cx="281192" cy="18002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5436096" y="4589512"/>
            <a:ext cx="128792" cy="3516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a:off x="5720708" y="4437112"/>
            <a:ext cx="363460" cy="18002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5792716" y="4293096"/>
            <a:ext cx="363460"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a:off x="3995936" y="4833156"/>
            <a:ext cx="281192" cy="18002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a:off x="3851920" y="4877544"/>
            <a:ext cx="128792" cy="3516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a:off x="4136532" y="4725144"/>
            <a:ext cx="363460" cy="18002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a:off x="4208540" y="4581128"/>
            <a:ext cx="363460"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p:nvPr/>
        </p:nvCxnSpPr>
        <p:spPr>
          <a:xfrm>
            <a:off x="4148336" y="5913276"/>
            <a:ext cx="281192" cy="18002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p:nvPr/>
        </p:nvCxnSpPr>
        <p:spPr>
          <a:xfrm>
            <a:off x="4004320" y="5957664"/>
            <a:ext cx="128792" cy="3516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a:off x="4288932" y="5805264"/>
            <a:ext cx="363460" cy="18002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a:off x="4360940" y="5661248"/>
            <a:ext cx="363460"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a:off x="2267744" y="5697252"/>
            <a:ext cx="281192" cy="18002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2123728" y="5741640"/>
            <a:ext cx="128792" cy="35165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p:nvCxnSpPr>
        <p:spPr>
          <a:xfrm>
            <a:off x="2408340" y="5589240"/>
            <a:ext cx="363460" cy="18002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a:off x="2480348" y="5445224"/>
            <a:ext cx="363460"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844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 - ISDR Sendai Framework </a:t>
            </a:r>
            <a:r>
              <a:rPr lang="de-DE" dirty="0" err="1" smtClean="0"/>
              <a:t>of</a:t>
            </a:r>
            <a:r>
              <a:rPr lang="de-DE" dirty="0" smtClean="0"/>
              <a:t> Actions, 2015</a:t>
            </a:r>
            <a:endParaRPr lang="de-DE" dirty="0"/>
          </a:p>
        </p:txBody>
      </p:sp>
      <p:sp>
        <p:nvSpPr>
          <p:cNvPr id="7" name="Textfeld 6"/>
          <p:cNvSpPr txBox="1"/>
          <p:nvPr/>
        </p:nvSpPr>
        <p:spPr>
          <a:xfrm>
            <a:off x="179512" y="1259468"/>
            <a:ext cx="2778261" cy="369332"/>
          </a:xfrm>
          <a:prstGeom prst="rect">
            <a:avLst/>
          </a:prstGeom>
          <a:noFill/>
        </p:spPr>
        <p:txBody>
          <a:bodyPr wrap="none" rtlCol="0">
            <a:spAutoFit/>
          </a:bodyPr>
          <a:lstStyle/>
          <a:p>
            <a:r>
              <a:rPr lang="de-DE" dirty="0" smtClean="0"/>
              <a:t>Early </a:t>
            </a:r>
            <a:r>
              <a:rPr lang="de-DE" dirty="0" err="1" smtClean="0"/>
              <a:t>warning</a:t>
            </a:r>
            <a:r>
              <a:rPr lang="de-DE" dirty="0" smtClean="0"/>
              <a:t> </a:t>
            </a:r>
            <a:r>
              <a:rPr lang="de-DE" dirty="0" err="1" smtClean="0"/>
              <a:t>criteria</a:t>
            </a:r>
            <a:r>
              <a:rPr lang="de-DE" dirty="0" smtClean="0"/>
              <a:t>: </a:t>
            </a:r>
            <a:r>
              <a:rPr lang="de-DE" b="1" dirty="0" err="1" smtClean="0"/>
              <a:t>users</a:t>
            </a:r>
            <a:endParaRPr lang="de-DE" b="1" dirty="0"/>
          </a:p>
        </p:txBody>
      </p:sp>
      <p:sp>
        <p:nvSpPr>
          <p:cNvPr id="3" name="Textfeld 2"/>
          <p:cNvSpPr txBox="1"/>
          <p:nvPr/>
        </p:nvSpPr>
        <p:spPr>
          <a:xfrm>
            <a:off x="251520" y="1988840"/>
            <a:ext cx="8160439" cy="3354765"/>
          </a:xfrm>
          <a:prstGeom prst="rect">
            <a:avLst/>
          </a:prstGeom>
          <a:noFill/>
        </p:spPr>
        <p:txBody>
          <a:bodyPr wrap="none" rtlCol="0">
            <a:spAutoFit/>
          </a:bodyPr>
          <a:lstStyle/>
          <a:p>
            <a:endParaRPr lang="en-US" dirty="0" smtClean="0"/>
          </a:p>
          <a:p>
            <a:endParaRPr lang="en-US" dirty="0"/>
          </a:p>
          <a:p>
            <a:r>
              <a:rPr lang="en-US" sz="2000" dirty="0" smtClean="0"/>
              <a:t>To develop and strengthen: </a:t>
            </a:r>
          </a:p>
          <a:p>
            <a:endParaRPr lang="en-US" sz="2000" dirty="0" smtClean="0"/>
          </a:p>
          <a:p>
            <a:r>
              <a:rPr lang="en-US" sz="2000" b="1" dirty="0" smtClean="0"/>
              <a:t>people-</a:t>
            </a:r>
            <a:r>
              <a:rPr lang="en-US" sz="2000" b="1" dirty="0" err="1" smtClean="0"/>
              <a:t>centred</a:t>
            </a:r>
            <a:r>
              <a:rPr lang="en-US" sz="2000" b="1" dirty="0" smtClean="0"/>
              <a:t> </a:t>
            </a:r>
            <a:r>
              <a:rPr lang="en-US" sz="2000" dirty="0" smtClean="0"/>
              <a:t>multi-hazard forecasting </a:t>
            </a:r>
            <a:r>
              <a:rPr lang="en-US" sz="2000" dirty="0"/>
              <a:t>and early warning systems, </a:t>
            </a:r>
            <a:endParaRPr lang="en-US" sz="2000" dirty="0" smtClean="0"/>
          </a:p>
          <a:p>
            <a:endParaRPr lang="en-US" sz="2000" dirty="0"/>
          </a:p>
          <a:p>
            <a:r>
              <a:rPr lang="en-US" sz="2000" dirty="0" smtClean="0"/>
              <a:t>tailor </a:t>
            </a:r>
            <a:r>
              <a:rPr lang="en-US" sz="2000" dirty="0"/>
              <a:t>them to the </a:t>
            </a:r>
            <a:r>
              <a:rPr lang="en-US" sz="2000" b="1" dirty="0"/>
              <a:t>needs of </a:t>
            </a:r>
            <a:r>
              <a:rPr lang="en-US" sz="2000" b="1" dirty="0" smtClean="0"/>
              <a:t>users</a:t>
            </a:r>
            <a:r>
              <a:rPr lang="en-US" sz="2000" dirty="0" smtClean="0"/>
              <a:t>, including </a:t>
            </a:r>
            <a:r>
              <a:rPr lang="en-US" sz="2000" dirty="0"/>
              <a:t>social and cultural </a:t>
            </a:r>
            <a:r>
              <a:rPr lang="en-US" sz="2000" dirty="0" smtClean="0"/>
              <a:t>requirements </a:t>
            </a:r>
          </a:p>
          <a:p>
            <a:endParaRPr lang="en-US" sz="2000" dirty="0" smtClean="0"/>
          </a:p>
          <a:p>
            <a:r>
              <a:rPr lang="en-US" sz="2000" dirty="0" smtClean="0"/>
              <a:t>and </a:t>
            </a:r>
            <a:r>
              <a:rPr lang="en-US" sz="2000" dirty="0"/>
              <a:t>broaden </a:t>
            </a:r>
            <a:r>
              <a:rPr lang="en-US" sz="2000" b="1" dirty="0"/>
              <a:t>release </a:t>
            </a:r>
            <a:r>
              <a:rPr lang="en-US" sz="2000" b="1" dirty="0" smtClean="0"/>
              <a:t>channels </a:t>
            </a:r>
            <a:r>
              <a:rPr lang="en-US" sz="2000" dirty="0" smtClean="0"/>
              <a:t>for disaster </a:t>
            </a:r>
            <a:r>
              <a:rPr lang="en-US" sz="2000" dirty="0"/>
              <a:t>early warning </a:t>
            </a:r>
            <a:r>
              <a:rPr lang="en-US" sz="2000" dirty="0" smtClean="0"/>
              <a:t>information</a:t>
            </a:r>
          </a:p>
          <a:p>
            <a:endParaRPr lang="en-US" dirty="0"/>
          </a:p>
          <a:p>
            <a:endParaRPr lang="en-US" dirty="0" smtClean="0"/>
          </a:p>
        </p:txBody>
      </p:sp>
    </p:spTree>
    <p:extLst>
      <p:ext uri="{BB962C8B-B14F-4D97-AF65-F5344CB8AC3E}">
        <p14:creationId xmlns:p14="http://schemas.microsoft.com/office/powerpoint/2010/main" val="317735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Sendai Framework </a:t>
            </a:r>
            <a:r>
              <a:rPr lang="de-DE" dirty="0" err="1" smtClean="0"/>
              <a:t>of</a:t>
            </a:r>
            <a:r>
              <a:rPr lang="de-DE" dirty="0" smtClean="0"/>
              <a:t> Actions 2015</a:t>
            </a:r>
            <a:endParaRPr lang="de-DE" dirty="0"/>
          </a:p>
        </p:txBody>
      </p:sp>
      <p:sp>
        <p:nvSpPr>
          <p:cNvPr id="7" name="Textfeld 6"/>
          <p:cNvSpPr txBox="1"/>
          <p:nvPr/>
        </p:nvSpPr>
        <p:spPr>
          <a:xfrm>
            <a:off x="179512" y="1259468"/>
            <a:ext cx="2778261" cy="369332"/>
          </a:xfrm>
          <a:prstGeom prst="rect">
            <a:avLst/>
          </a:prstGeom>
          <a:noFill/>
        </p:spPr>
        <p:txBody>
          <a:bodyPr wrap="none" rtlCol="0">
            <a:spAutoFit/>
          </a:bodyPr>
          <a:lstStyle/>
          <a:p>
            <a:r>
              <a:rPr lang="de-DE" dirty="0" smtClean="0"/>
              <a:t>Early </a:t>
            </a:r>
            <a:r>
              <a:rPr lang="de-DE" dirty="0" err="1" smtClean="0"/>
              <a:t>warning</a:t>
            </a:r>
            <a:r>
              <a:rPr lang="de-DE" dirty="0" smtClean="0"/>
              <a:t> </a:t>
            </a:r>
            <a:r>
              <a:rPr lang="de-DE" dirty="0" err="1" smtClean="0"/>
              <a:t>criteria</a:t>
            </a:r>
            <a:r>
              <a:rPr lang="de-DE" dirty="0" smtClean="0"/>
              <a:t>: </a:t>
            </a:r>
            <a:r>
              <a:rPr lang="de-DE" b="1" dirty="0" err="1" smtClean="0"/>
              <a:t>users</a:t>
            </a:r>
            <a:endParaRPr lang="de-DE" b="1" dirty="0"/>
          </a:p>
        </p:txBody>
      </p:sp>
      <p:sp>
        <p:nvSpPr>
          <p:cNvPr id="3" name="Textfeld 2"/>
          <p:cNvSpPr txBox="1"/>
          <p:nvPr/>
        </p:nvSpPr>
        <p:spPr>
          <a:xfrm>
            <a:off x="251520" y="1988840"/>
            <a:ext cx="8160439" cy="3724096"/>
          </a:xfrm>
          <a:prstGeom prst="rect">
            <a:avLst/>
          </a:prstGeom>
          <a:noFill/>
        </p:spPr>
        <p:txBody>
          <a:bodyPr wrap="none" rtlCol="0">
            <a:spAutoFit/>
          </a:bodyPr>
          <a:lstStyle/>
          <a:p>
            <a:endParaRPr lang="en-US" dirty="0" smtClean="0"/>
          </a:p>
          <a:p>
            <a:endParaRPr lang="en-US" dirty="0"/>
          </a:p>
          <a:p>
            <a:r>
              <a:rPr lang="en-US" sz="2000" dirty="0" smtClean="0"/>
              <a:t>To develop and strengthen: </a:t>
            </a:r>
          </a:p>
          <a:p>
            <a:endParaRPr lang="en-US" sz="2000" dirty="0" smtClean="0"/>
          </a:p>
          <a:p>
            <a:r>
              <a:rPr lang="en-US" sz="2000" b="1" dirty="0" smtClean="0"/>
              <a:t>people-</a:t>
            </a:r>
            <a:r>
              <a:rPr lang="en-US" sz="2000" b="1" dirty="0" err="1" smtClean="0"/>
              <a:t>centred</a:t>
            </a:r>
            <a:r>
              <a:rPr lang="en-US" sz="2000" b="1" dirty="0" smtClean="0"/>
              <a:t> </a:t>
            </a:r>
            <a:r>
              <a:rPr lang="en-US" sz="2000" dirty="0" smtClean="0"/>
              <a:t>multi-hazard forecasting </a:t>
            </a:r>
            <a:r>
              <a:rPr lang="en-US" sz="2000" dirty="0"/>
              <a:t>and early warning systems, </a:t>
            </a:r>
            <a:endParaRPr lang="en-US" sz="2000" dirty="0" smtClean="0"/>
          </a:p>
          <a:p>
            <a:endParaRPr lang="en-US" sz="2000" dirty="0"/>
          </a:p>
          <a:p>
            <a:r>
              <a:rPr lang="en-US" sz="2000" dirty="0" smtClean="0"/>
              <a:t>tailor </a:t>
            </a:r>
            <a:r>
              <a:rPr lang="en-US" sz="2000" dirty="0"/>
              <a:t>them to the </a:t>
            </a:r>
            <a:r>
              <a:rPr lang="en-US" sz="2000" b="1" dirty="0"/>
              <a:t>needs of </a:t>
            </a:r>
            <a:r>
              <a:rPr lang="en-US" sz="2000" b="1" dirty="0" smtClean="0"/>
              <a:t>users</a:t>
            </a:r>
            <a:r>
              <a:rPr lang="en-US" sz="2000" dirty="0" smtClean="0"/>
              <a:t>, including </a:t>
            </a:r>
            <a:r>
              <a:rPr lang="en-US" sz="2000" dirty="0"/>
              <a:t>social and cultural </a:t>
            </a:r>
            <a:r>
              <a:rPr lang="en-US" sz="2000" dirty="0" smtClean="0"/>
              <a:t>requirements </a:t>
            </a:r>
          </a:p>
          <a:p>
            <a:endParaRPr lang="en-US" sz="2000" dirty="0" smtClean="0"/>
          </a:p>
          <a:p>
            <a:r>
              <a:rPr lang="en-US" sz="2000" dirty="0" smtClean="0"/>
              <a:t>and </a:t>
            </a:r>
            <a:r>
              <a:rPr lang="en-US" sz="2000" dirty="0"/>
              <a:t>broaden </a:t>
            </a:r>
            <a:r>
              <a:rPr lang="en-US" sz="2000" b="1" dirty="0"/>
              <a:t>release </a:t>
            </a:r>
            <a:r>
              <a:rPr lang="en-US" sz="2000" b="1" dirty="0" smtClean="0"/>
              <a:t>channels </a:t>
            </a:r>
            <a:r>
              <a:rPr lang="en-US" sz="2000" dirty="0" smtClean="0"/>
              <a:t>for disaster </a:t>
            </a:r>
            <a:r>
              <a:rPr lang="en-US" sz="2000" dirty="0"/>
              <a:t>early warning </a:t>
            </a:r>
            <a:r>
              <a:rPr lang="en-US" sz="2000" dirty="0" smtClean="0"/>
              <a:t>information</a:t>
            </a:r>
          </a:p>
          <a:p>
            <a:endParaRPr lang="en-US" sz="2000" dirty="0"/>
          </a:p>
          <a:p>
            <a:endParaRPr lang="en-US" sz="2000" dirty="0" smtClean="0"/>
          </a:p>
          <a:p>
            <a:r>
              <a:rPr lang="en-US" sz="2000" b="1" dirty="0" smtClean="0"/>
              <a:t>	Imagine how your user thinks, feels and what she/he reacts on!</a:t>
            </a:r>
            <a:endParaRPr lang="de-DE" sz="2000" b="1" dirty="0"/>
          </a:p>
        </p:txBody>
      </p:sp>
    </p:spTree>
    <p:extLst>
      <p:ext uri="{BB962C8B-B14F-4D97-AF65-F5344CB8AC3E}">
        <p14:creationId xmlns:p14="http://schemas.microsoft.com/office/powerpoint/2010/main" val="180372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Meteoalarm</a:t>
            </a:r>
            <a:endParaRPr lang="de-DE" dirty="0"/>
          </a:p>
        </p:txBody>
      </p:sp>
      <p:sp>
        <p:nvSpPr>
          <p:cNvPr id="7" name="Textfeld 6"/>
          <p:cNvSpPr txBox="1"/>
          <p:nvPr/>
        </p:nvSpPr>
        <p:spPr>
          <a:xfrm>
            <a:off x="179512" y="1259468"/>
            <a:ext cx="1997022" cy="369332"/>
          </a:xfrm>
          <a:prstGeom prst="rect">
            <a:avLst/>
          </a:prstGeom>
          <a:noFill/>
        </p:spPr>
        <p:txBody>
          <a:bodyPr wrap="none" rtlCol="0">
            <a:spAutoFit/>
          </a:bodyPr>
          <a:lstStyle/>
          <a:p>
            <a:r>
              <a:rPr lang="de-DE" dirty="0" err="1" smtClean="0"/>
              <a:t>Eumetnet</a:t>
            </a:r>
            <a:r>
              <a:rPr lang="de-DE" dirty="0" smtClean="0"/>
              <a:t> </a:t>
            </a:r>
            <a:r>
              <a:rPr lang="de-DE" dirty="0" err="1" smtClean="0"/>
              <a:t>mandate</a:t>
            </a:r>
            <a:endParaRPr lang="de-DE" dirty="0"/>
          </a:p>
        </p:txBody>
      </p:sp>
      <p:sp>
        <p:nvSpPr>
          <p:cNvPr id="5" name="Textfeld 4"/>
          <p:cNvSpPr txBox="1"/>
          <p:nvPr/>
        </p:nvSpPr>
        <p:spPr>
          <a:xfrm>
            <a:off x="251520" y="2060848"/>
            <a:ext cx="8400441" cy="4401205"/>
          </a:xfrm>
          <a:prstGeom prst="rect">
            <a:avLst/>
          </a:prstGeom>
          <a:noFill/>
        </p:spPr>
        <p:txBody>
          <a:bodyPr wrap="none" rtlCol="0">
            <a:spAutoFit/>
          </a:bodyPr>
          <a:lstStyle/>
          <a:p>
            <a:pPr marL="457200" indent="-457200">
              <a:buFont typeface="+mj-lt"/>
              <a:buAutoNum type="arabicPeriod"/>
            </a:pPr>
            <a:r>
              <a:rPr lang="de-DE" sz="2000" dirty="0" err="1"/>
              <a:t>Make</a:t>
            </a:r>
            <a:r>
              <a:rPr lang="de-DE" sz="2000" dirty="0"/>
              <a:t> </a:t>
            </a:r>
            <a:r>
              <a:rPr lang="de-DE" sz="2000" dirty="0" smtClean="0"/>
              <a:t>NHMS </a:t>
            </a:r>
            <a:r>
              <a:rPr lang="de-DE" sz="2000" dirty="0" err="1" smtClean="0"/>
              <a:t>warnings</a:t>
            </a:r>
            <a:r>
              <a:rPr lang="de-DE" sz="2000" dirty="0" smtClean="0"/>
              <a:t> </a:t>
            </a:r>
            <a:r>
              <a:rPr lang="de-DE" sz="2000" dirty="0" err="1"/>
              <a:t>visible</a:t>
            </a:r>
            <a:r>
              <a:rPr lang="de-DE" sz="2000" dirty="0"/>
              <a:t> in an </a:t>
            </a:r>
            <a:r>
              <a:rPr lang="de-DE" sz="2000" dirty="0" err="1" smtClean="0"/>
              <a:t>understandable</a:t>
            </a:r>
            <a:r>
              <a:rPr lang="de-DE" sz="2000" dirty="0" smtClean="0"/>
              <a:t> </a:t>
            </a:r>
            <a:r>
              <a:rPr lang="de-DE" sz="2000" dirty="0" err="1" smtClean="0"/>
              <a:t>way</a:t>
            </a:r>
            <a:r>
              <a:rPr lang="de-DE" sz="2000" dirty="0" smtClean="0"/>
              <a:t> </a:t>
            </a:r>
          </a:p>
          <a:p>
            <a:pPr marL="457200" indent="-457200">
              <a:buFont typeface="+mj-lt"/>
              <a:buAutoNum type="arabicPeriod"/>
            </a:pPr>
            <a:endParaRPr lang="de-DE" sz="2000" dirty="0" smtClean="0"/>
          </a:p>
          <a:p>
            <a:pPr marL="457200" indent="-457200">
              <a:buFont typeface="+mj-lt"/>
              <a:buAutoNum type="arabicPeriod"/>
            </a:pPr>
            <a:r>
              <a:rPr lang="de-DE" sz="2000" dirty="0" smtClean="0"/>
              <a:t>C</a:t>
            </a:r>
            <a:r>
              <a:rPr lang="en-GB" sz="2000" dirty="0" err="1" smtClean="0"/>
              <a:t>ooperation</a:t>
            </a:r>
            <a:r>
              <a:rPr lang="en-GB" sz="2000" dirty="0" smtClean="0"/>
              <a:t> </a:t>
            </a:r>
            <a:r>
              <a:rPr lang="en-GB" sz="2000" dirty="0"/>
              <a:t>with users from Civil Protection – media – </a:t>
            </a:r>
            <a:r>
              <a:rPr lang="en-GB" sz="2000" dirty="0" smtClean="0"/>
              <a:t>ERCC</a:t>
            </a:r>
            <a:endParaRPr lang="en-GB" sz="2000" dirty="0"/>
          </a:p>
          <a:p>
            <a:pPr marL="457200" indent="-457200">
              <a:buFont typeface="+mj-lt"/>
              <a:buAutoNum type="arabicPeriod"/>
            </a:pPr>
            <a:endParaRPr lang="en-GB" sz="2000" dirty="0"/>
          </a:p>
          <a:p>
            <a:pPr marL="457200" indent="-457200">
              <a:buFont typeface="+mj-lt"/>
              <a:buAutoNum type="arabicPeriod"/>
            </a:pPr>
            <a:r>
              <a:rPr lang="en-GB" sz="2000" dirty="0" smtClean="0"/>
              <a:t>See </a:t>
            </a:r>
            <a:r>
              <a:rPr lang="en-GB" sz="2000" dirty="0"/>
              <a:t>harmonisation as permanent task, not </a:t>
            </a:r>
            <a:r>
              <a:rPr lang="en-GB" sz="2000" dirty="0" smtClean="0"/>
              <a:t>precondition</a:t>
            </a:r>
            <a:endParaRPr lang="de-DE" sz="2000" dirty="0"/>
          </a:p>
          <a:p>
            <a:pPr marL="457200" indent="-457200">
              <a:buFont typeface="+mj-lt"/>
              <a:buAutoNum type="arabicPeriod"/>
            </a:pPr>
            <a:endParaRPr lang="de-DE" sz="2000" dirty="0"/>
          </a:p>
          <a:p>
            <a:pPr marL="457200" indent="-457200">
              <a:buFont typeface="+mj-lt"/>
              <a:buAutoNum type="arabicPeriod"/>
            </a:pPr>
            <a:r>
              <a:rPr lang="en-GB" sz="2000" dirty="0" smtClean="0"/>
              <a:t>Start </a:t>
            </a:r>
            <a:r>
              <a:rPr lang="en-GB" sz="2000" dirty="0"/>
              <a:t>simple and upgrade later </a:t>
            </a:r>
            <a:r>
              <a:rPr lang="en-GB" sz="2000" dirty="0" smtClean="0"/>
              <a:t>(multi </a:t>
            </a:r>
            <a:r>
              <a:rPr lang="en-GB" sz="2000" dirty="0"/>
              <a:t>hazard and integrating new </a:t>
            </a:r>
            <a:r>
              <a:rPr lang="en-GB" sz="2000" dirty="0" smtClean="0"/>
              <a:t>partners)</a:t>
            </a:r>
            <a:endParaRPr lang="en-GB" sz="2000" dirty="0"/>
          </a:p>
          <a:p>
            <a:pPr marL="457200" indent="-457200">
              <a:buFont typeface="+mj-lt"/>
              <a:buAutoNum type="arabicPeriod"/>
            </a:pPr>
            <a:endParaRPr lang="en-GB" sz="2000" dirty="0"/>
          </a:p>
          <a:p>
            <a:pPr marL="457200" indent="-457200">
              <a:buFont typeface="+mj-lt"/>
              <a:buAutoNum type="arabicPeriod"/>
            </a:pPr>
            <a:r>
              <a:rPr lang="en-GB" sz="2000" dirty="0" smtClean="0"/>
              <a:t>Offer </a:t>
            </a:r>
            <a:r>
              <a:rPr lang="en-GB" sz="2000" dirty="0"/>
              <a:t>other partners access to a highly visible </a:t>
            </a:r>
            <a:r>
              <a:rPr lang="en-GB" sz="2000" dirty="0" smtClean="0"/>
              <a:t>platform (Hydro . . . )</a:t>
            </a:r>
          </a:p>
          <a:p>
            <a:pPr marL="457200" indent="-457200">
              <a:buFont typeface="+mj-lt"/>
              <a:buAutoNum type="arabicPeriod"/>
            </a:pPr>
            <a:endParaRPr lang="en-GB" sz="2000" dirty="0"/>
          </a:p>
          <a:p>
            <a:pPr marL="457200" indent="-457200">
              <a:buFont typeface="+mj-lt"/>
              <a:buAutoNum type="arabicPeriod"/>
            </a:pPr>
            <a:r>
              <a:rPr lang="en-GB" sz="2000" dirty="0" smtClean="0"/>
              <a:t>Clear </a:t>
            </a:r>
            <a:r>
              <a:rPr lang="en-GB" sz="2000" dirty="0" err="1"/>
              <a:t>datapolicy</a:t>
            </a:r>
            <a:r>
              <a:rPr lang="en-GB" sz="2000" dirty="0"/>
              <a:t> for the re-use of data</a:t>
            </a:r>
            <a:endParaRPr lang="de-DE" sz="2000" dirty="0"/>
          </a:p>
          <a:p>
            <a:endParaRPr lang="de-DE" sz="2000" dirty="0" smtClean="0">
              <a:solidFill>
                <a:schemeClr val="tx1">
                  <a:lumMod val="65000"/>
                  <a:lumOff val="35000"/>
                </a:schemeClr>
              </a:solidFill>
            </a:endParaRPr>
          </a:p>
          <a:p>
            <a:endParaRPr lang="de-DE" sz="2000" dirty="0">
              <a:solidFill>
                <a:schemeClr val="tx1">
                  <a:lumMod val="65000"/>
                  <a:lumOff val="35000"/>
                </a:schemeClr>
              </a:solidFill>
            </a:endParaRPr>
          </a:p>
          <a:p>
            <a:endParaRPr lang="de-DE" sz="2000" dirty="0">
              <a:solidFill>
                <a:schemeClr val="tx1">
                  <a:lumMod val="65000"/>
                  <a:lumOff val="35000"/>
                </a:schemeClr>
              </a:solidFill>
            </a:endParaRPr>
          </a:p>
        </p:txBody>
      </p:sp>
    </p:spTree>
    <p:extLst>
      <p:ext uri="{BB962C8B-B14F-4D97-AF65-F5344CB8AC3E}">
        <p14:creationId xmlns:p14="http://schemas.microsoft.com/office/powerpoint/2010/main" val="3026579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EUMETNET:  European Plattform </a:t>
            </a:r>
            <a:r>
              <a:rPr lang="de-DE" dirty="0" err="1" smtClean="0"/>
              <a:t>for</a:t>
            </a:r>
            <a:r>
              <a:rPr lang="de-DE" dirty="0" smtClean="0"/>
              <a:t> </a:t>
            </a:r>
            <a:r>
              <a:rPr lang="de-DE" dirty="0" err="1" smtClean="0"/>
              <a:t>Alerts</a:t>
            </a:r>
            <a:endParaRPr lang="de-DE" dirty="0"/>
          </a:p>
        </p:txBody>
      </p:sp>
      <p:pic>
        <p:nvPicPr>
          <p:cNvPr id="4" name="Grafik 3" descr="screenshotEU 2014 04 27.jpg"/>
          <p:cNvPicPr>
            <a:picLocks noChangeAspect="1"/>
          </p:cNvPicPr>
          <p:nvPr/>
        </p:nvPicPr>
        <p:blipFill>
          <a:blip r:embed="rId3"/>
          <a:stretch>
            <a:fillRect/>
          </a:stretch>
        </p:blipFill>
        <p:spPr>
          <a:xfrm>
            <a:off x="0" y="1428736"/>
            <a:ext cx="9144000" cy="5429288"/>
          </a:xfrm>
          <a:prstGeom prst="rect">
            <a:avLst/>
          </a:prstGeom>
        </p:spPr>
      </p:pic>
    </p:spTree>
    <p:extLst>
      <p:ext uri="{BB962C8B-B14F-4D97-AF65-F5344CB8AC3E}">
        <p14:creationId xmlns:p14="http://schemas.microsoft.com/office/powerpoint/2010/main" val="1100739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ZAMG">
      <a:dk1>
        <a:srgbClr val="3C3C3C"/>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AMG">
      <a:majorFont>
        <a:latin typeface="Unit Offc Light"/>
        <a:ea typeface=""/>
        <a:cs typeface=""/>
      </a:majorFont>
      <a:minorFont>
        <a:latin typeface="Unit Offc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1421</Words>
  <Application>Microsoft Office PowerPoint</Application>
  <PresentationFormat>Bildschirmpräsentation (4:3)</PresentationFormat>
  <Paragraphs>442</Paragraphs>
  <Slides>27</Slides>
  <Notes>11</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Larissa</vt:lpstr>
      <vt:lpstr>Meteoalarm CAP Topics</vt:lpstr>
      <vt:lpstr>PowerPoint-Präsentation</vt:lpstr>
      <vt:lpstr>PowerPoint-Präsentation</vt:lpstr>
      <vt:lpstr>PowerPoint-Präsentation</vt:lpstr>
      <vt:lpstr>PowerPoint-Präsentation</vt:lpstr>
      <vt:lpstr>UN - ISDR Sendai Framework of Actions, 2015</vt:lpstr>
      <vt:lpstr>Sendai Framework of Actions 2015</vt:lpstr>
      <vt:lpstr>Meteoalarm</vt:lpstr>
      <vt:lpstr>EUMETNET:  European Plattform for Alerts</vt:lpstr>
      <vt:lpstr>Meteoalarm - ERCC</vt:lpstr>
      <vt:lpstr>Meteoalarm</vt:lpstr>
      <vt:lpstr>Meteoalarm</vt:lpstr>
      <vt:lpstr>Meteoalarm: 33 Partners</vt:lpstr>
      <vt:lpstr>Meteoalarm</vt:lpstr>
      <vt:lpstr>European coordination</vt:lpstr>
      <vt:lpstr>Meteoalarm cap import </vt:lpstr>
      <vt:lpstr>Meteoalarm cap import </vt:lpstr>
      <vt:lpstr>Meteoalarm CAP Import </vt:lpstr>
      <vt:lpstr>Meteoalarm cap import </vt:lpstr>
      <vt:lpstr>Meteoalarm CAP Import</vt:lpstr>
      <vt:lpstr>National Warnings and Meteoalarm</vt:lpstr>
      <vt:lpstr>Modified Version of CAP</vt:lpstr>
      <vt:lpstr>Google CAP Examples</vt:lpstr>
      <vt:lpstr>Google CAP Examples</vt:lpstr>
      <vt:lpstr>Meteoalarm CAP Import</vt:lpstr>
      <vt:lpstr>Meteoalarm CAP Import</vt:lpstr>
      <vt:lpstr>CAP changes for producers and users</vt:lpstr>
    </vt:vector>
  </TitlesOfParts>
  <Company>ZAMG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Fürst</dc:creator>
  <cp:lastModifiedBy>Staudinger Michael</cp:lastModifiedBy>
  <cp:revision>128</cp:revision>
  <dcterms:created xsi:type="dcterms:W3CDTF">2013-02-19T14:20:09Z</dcterms:created>
  <dcterms:modified xsi:type="dcterms:W3CDTF">2015-09-24T05:40:32Z</dcterms:modified>
</cp:coreProperties>
</file>