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91" r:id="rId5"/>
    <p:sldId id="540" r:id="rId6"/>
    <p:sldId id="557" r:id="rId7"/>
    <p:sldId id="541" r:id="rId8"/>
    <p:sldId id="543" r:id="rId9"/>
    <p:sldId id="576" r:id="rId10"/>
    <p:sldId id="558" r:id="rId11"/>
    <p:sldId id="574" r:id="rId12"/>
    <p:sldId id="553" r:id="rId13"/>
    <p:sldId id="566" r:id="rId14"/>
    <p:sldId id="561" r:id="rId15"/>
    <p:sldId id="562" r:id="rId16"/>
    <p:sldId id="563" r:id="rId17"/>
    <p:sldId id="564" r:id="rId18"/>
    <p:sldId id="565" r:id="rId19"/>
    <p:sldId id="567" r:id="rId20"/>
    <p:sldId id="568" r:id="rId21"/>
    <p:sldId id="569" r:id="rId22"/>
    <p:sldId id="570" r:id="rId23"/>
    <p:sldId id="571" r:id="rId24"/>
    <p:sldId id="572" r:id="rId25"/>
    <p:sldId id="559" r:id="rId26"/>
    <p:sldId id="544" r:id="rId27"/>
    <p:sldId id="577" r:id="rId28"/>
    <p:sldId id="550" r:id="rId29"/>
    <p:sldId id="545" r:id="rId30"/>
    <p:sldId id="552" r:id="rId31"/>
    <p:sldId id="575" r:id="rId32"/>
    <p:sldId id="546" r:id="rId33"/>
    <p:sldId id="560" r:id="rId34"/>
    <p:sldId id="554" r:id="rId35"/>
    <p:sldId id="578" r:id="rId36"/>
    <p:sldId id="579" r:id="rId37"/>
    <p:sldId id="556" r:id="rId38"/>
    <p:sldId id="555" r:id="rId39"/>
    <p:sldId id="549" r:id="rId40"/>
    <p:sldId id="580" r:id="rId41"/>
    <p:sldId id="573" r:id="rId4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a:srgbClr val="541818"/>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606" autoAdjust="0"/>
    <p:restoredTop sz="76264" autoAdjust="0"/>
  </p:normalViewPr>
  <p:slideViewPr>
    <p:cSldViewPr>
      <p:cViewPr varScale="1">
        <p:scale>
          <a:sx n="93" d="100"/>
          <a:sy n="93" d="100"/>
        </p:scale>
        <p:origin x="2032" y="192"/>
      </p:cViewPr>
      <p:guideLst>
        <p:guide orient="horz" pos="2115"/>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7" d="100"/>
          <a:sy n="67" d="100"/>
        </p:scale>
        <p:origin x="1800"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74FB40-AA12-4FCB-A959-9DCFCAB07B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0ECE571-69EE-4B3E-942B-B4A28418CE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572476-88CC-4C21-A1CC-3DB09CE80668}" type="datetimeFigureOut">
              <a:rPr lang="en-GB" smtClean="0"/>
              <a:t>21/04/2020</a:t>
            </a:fld>
            <a:endParaRPr lang="en-GB"/>
          </a:p>
        </p:txBody>
      </p:sp>
      <p:sp>
        <p:nvSpPr>
          <p:cNvPr id="4" name="Footer Placeholder 3">
            <a:extLst>
              <a:ext uri="{FF2B5EF4-FFF2-40B4-BE49-F238E27FC236}">
                <a16:creationId xmlns:a16="http://schemas.microsoft.com/office/drawing/2014/main" id="{E002A741-100C-4B5F-B0DE-EC4ED7189B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6BF0DC5-2316-4F3F-B8A1-D8AA9E447B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BAE617-F8C1-4558-81C5-29B6E44E4957}" type="slidenum">
              <a:rPr lang="en-GB" smtClean="0"/>
              <a:t>‹#›</a:t>
            </a:fld>
            <a:endParaRPr lang="en-GB"/>
          </a:p>
        </p:txBody>
      </p:sp>
    </p:spTree>
    <p:extLst>
      <p:ext uri="{BB962C8B-B14F-4D97-AF65-F5344CB8AC3E}">
        <p14:creationId xmlns:p14="http://schemas.microsoft.com/office/powerpoint/2010/main" val="250621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0ECCCF-9EFE-4930-B357-E4EBACB60C90}" type="datetimeFigureOut">
              <a:rPr lang="en-GB" smtClean="0"/>
              <a:t>21/04/2020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8F308-40A5-4C3C-8062-21C73BAB46E4}" type="slidenum">
              <a:rPr lang="en-GB" smtClean="0"/>
              <a:t>‹#›</a:t>
            </a:fld>
            <a:endParaRPr lang="en-GB"/>
          </a:p>
        </p:txBody>
      </p:sp>
    </p:spTree>
    <p:extLst>
      <p:ext uri="{BB962C8B-B14F-4D97-AF65-F5344CB8AC3E}">
        <p14:creationId xmlns:p14="http://schemas.microsoft.com/office/powerpoint/2010/main" val="1878453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E8F308-40A5-4C3C-8062-21C73BAB46E4}" type="slidenum">
              <a:rPr lang="en-GB" smtClean="0"/>
              <a:t>1</a:t>
            </a:fld>
            <a:endParaRPr lang="en-GB"/>
          </a:p>
        </p:txBody>
      </p:sp>
    </p:spTree>
    <p:extLst>
      <p:ext uri="{BB962C8B-B14F-4D97-AF65-F5344CB8AC3E}">
        <p14:creationId xmlns:p14="http://schemas.microsoft.com/office/powerpoint/2010/main" val="11056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E8F308-40A5-4C3C-8062-21C73BAB46E4}" type="slidenum">
              <a:rPr lang="en-GB" smtClean="0"/>
              <a:t>23</a:t>
            </a:fld>
            <a:endParaRPr lang="en-GB"/>
          </a:p>
        </p:txBody>
      </p:sp>
    </p:spTree>
    <p:extLst>
      <p:ext uri="{BB962C8B-B14F-4D97-AF65-F5344CB8AC3E}">
        <p14:creationId xmlns:p14="http://schemas.microsoft.com/office/powerpoint/2010/main" val="2532054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E8F308-40A5-4C3C-8062-21C73BAB46E4}" type="slidenum">
              <a:rPr lang="en-GB" smtClean="0"/>
              <a:t>26</a:t>
            </a:fld>
            <a:endParaRPr lang="en-GB"/>
          </a:p>
        </p:txBody>
      </p:sp>
    </p:spTree>
    <p:extLst>
      <p:ext uri="{BB962C8B-B14F-4D97-AF65-F5344CB8AC3E}">
        <p14:creationId xmlns:p14="http://schemas.microsoft.com/office/powerpoint/2010/main" val="388268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E8F308-40A5-4C3C-8062-21C73BAB46E4}" type="slidenum">
              <a:rPr lang="en-GB" smtClean="0"/>
              <a:t>29</a:t>
            </a:fld>
            <a:endParaRPr lang="en-GB"/>
          </a:p>
        </p:txBody>
      </p:sp>
    </p:spTree>
    <p:extLst>
      <p:ext uri="{BB962C8B-B14F-4D97-AF65-F5344CB8AC3E}">
        <p14:creationId xmlns:p14="http://schemas.microsoft.com/office/powerpoint/2010/main" val="361859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a 5 minute discussion and then move to next slides where gloves are discussed in more detail</a:t>
            </a:r>
          </a:p>
          <a:p>
            <a:endParaRPr lang="en-US" dirty="0"/>
          </a:p>
        </p:txBody>
      </p:sp>
      <p:sp>
        <p:nvSpPr>
          <p:cNvPr id="4" name="Slide Number Placeholder 3"/>
          <p:cNvSpPr>
            <a:spLocks noGrp="1"/>
          </p:cNvSpPr>
          <p:nvPr>
            <p:ph type="sldNum" sz="quarter" idx="5"/>
          </p:nvPr>
        </p:nvSpPr>
        <p:spPr/>
        <p:txBody>
          <a:bodyPr/>
          <a:lstStyle/>
          <a:p>
            <a:fld id="{1DE8F308-40A5-4C3C-8062-21C73BAB46E4}" type="slidenum">
              <a:rPr lang="en-GB" smtClean="0"/>
              <a:t>30</a:t>
            </a:fld>
            <a:endParaRPr lang="en-GB"/>
          </a:p>
        </p:txBody>
      </p:sp>
    </p:spTree>
    <p:extLst>
      <p:ext uri="{BB962C8B-B14F-4D97-AF65-F5344CB8AC3E}">
        <p14:creationId xmlns:p14="http://schemas.microsoft.com/office/powerpoint/2010/main" val="2720706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past all of the data collected during disease outbreak was collected </a:t>
            </a:r>
            <a:r>
              <a:rPr lang="en-AU" sz="1200" dirty="0"/>
              <a:t>in hospital and health facility</a:t>
            </a:r>
            <a:endParaRPr lang="en-US" dirty="0"/>
          </a:p>
        </p:txBody>
      </p:sp>
      <p:sp>
        <p:nvSpPr>
          <p:cNvPr id="4" name="Slide Number Placeholder 3"/>
          <p:cNvSpPr>
            <a:spLocks noGrp="1"/>
          </p:cNvSpPr>
          <p:nvPr>
            <p:ph type="sldNum" sz="quarter" idx="5"/>
          </p:nvPr>
        </p:nvSpPr>
        <p:spPr/>
        <p:txBody>
          <a:bodyPr/>
          <a:lstStyle/>
          <a:p>
            <a:fld id="{1DE8F308-40A5-4C3C-8062-21C73BAB46E4}" type="slidenum">
              <a:rPr lang="en-GB" smtClean="0"/>
              <a:t>34</a:t>
            </a:fld>
            <a:endParaRPr lang="en-GB"/>
          </a:p>
        </p:txBody>
      </p:sp>
    </p:spTree>
    <p:extLst>
      <p:ext uri="{BB962C8B-B14F-4D97-AF65-F5344CB8AC3E}">
        <p14:creationId xmlns:p14="http://schemas.microsoft.com/office/powerpoint/2010/main" val="14907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person has mild symptoms only – no breathing difficulties, able to eat and drink without any problem</a:t>
            </a:r>
          </a:p>
          <a:p>
            <a:r>
              <a:rPr lang="en-US" dirty="0"/>
              <a:t>The family have a separate area for the sick person to rest and stay while they have symptoms</a:t>
            </a:r>
          </a:p>
          <a:p>
            <a:r>
              <a:rPr lang="en-US" dirty="0"/>
              <a:t>Someone in the family is happy to be the </a:t>
            </a:r>
            <a:r>
              <a:rPr lang="en-US" dirty="0" err="1"/>
              <a:t>carer</a:t>
            </a:r>
            <a:endParaRPr lang="en-US" dirty="0"/>
          </a:p>
          <a:p>
            <a:r>
              <a:rPr lang="en-US" dirty="0"/>
              <a:t>The family understand that no other visitors allowed</a:t>
            </a:r>
          </a:p>
          <a:p>
            <a:r>
              <a:rPr lang="en-US" dirty="0"/>
              <a:t>The </a:t>
            </a:r>
            <a:r>
              <a:rPr lang="en-US" dirty="0" err="1"/>
              <a:t>carer</a:t>
            </a:r>
            <a:r>
              <a:rPr lang="en-US" dirty="0"/>
              <a:t> and the sick person will practice good hygiene </a:t>
            </a:r>
            <a:r>
              <a:rPr lang="en-US" dirty="0" err="1"/>
              <a:t>behaviours</a:t>
            </a:r>
            <a:endParaRPr lang="en-US" dirty="0"/>
          </a:p>
        </p:txBody>
      </p:sp>
      <p:sp>
        <p:nvSpPr>
          <p:cNvPr id="4" name="Slide Number Placeholder 3"/>
          <p:cNvSpPr>
            <a:spLocks noGrp="1"/>
          </p:cNvSpPr>
          <p:nvPr>
            <p:ph type="sldNum" sz="quarter" idx="5"/>
          </p:nvPr>
        </p:nvSpPr>
        <p:spPr/>
        <p:txBody>
          <a:bodyPr/>
          <a:lstStyle/>
          <a:p>
            <a:fld id="{1DE8F308-40A5-4C3C-8062-21C73BAB46E4}" type="slidenum">
              <a:rPr lang="en-GB" smtClean="0"/>
              <a:t>3</a:t>
            </a:fld>
            <a:endParaRPr lang="en-GB"/>
          </a:p>
        </p:txBody>
      </p:sp>
    </p:spTree>
    <p:extLst>
      <p:ext uri="{BB962C8B-B14F-4D97-AF65-F5344CB8AC3E}">
        <p14:creationId xmlns:p14="http://schemas.microsoft.com/office/powerpoint/2010/main" val="204497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E8F308-40A5-4C3C-8062-21C73BAB46E4}" type="slidenum">
              <a:rPr lang="en-GB" smtClean="0"/>
              <a:t>5</a:t>
            </a:fld>
            <a:endParaRPr lang="en-GB"/>
          </a:p>
        </p:txBody>
      </p:sp>
    </p:spTree>
    <p:extLst>
      <p:ext uri="{BB962C8B-B14F-4D97-AF65-F5344CB8AC3E}">
        <p14:creationId xmlns:p14="http://schemas.microsoft.com/office/powerpoint/2010/main" val="2618426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Deliver key messages about strict hygiene practices – washing hands before and after care, wearing a mask when caring or the sick person whenever the </a:t>
            </a:r>
            <a:r>
              <a:rPr lang="en-US" dirty="0" err="1"/>
              <a:t>carer</a:t>
            </a:r>
            <a:r>
              <a:rPr lang="en-US" dirty="0"/>
              <a:t> enters the room, getting rid of rubbish safely</a:t>
            </a:r>
          </a:p>
          <a:p>
            <a:r>
              <a:rPr lang="en-US" dirty="0"/>
              <a:t>Sick person should rest and make sure they are drinking plenty of fluids (especially water)</a:t>
            </a:r>
          </a:p>
          <a:p>
            <a:r>
              <a:rPr lang="en-US" dirty="0"/>
              <a:t>How to treat a fever (ECV tool)</a:t>
            </a:r>
          </a:p>
          <a:p>
            <a:r>
              <a:rPr lang="en-US" dirty="0"/>
              <a:t>Refer to health facility if condition deteriorates (breathing difficulties or can’t wake them up)</a:t>
            </a:r>
          </a:p>
          <a:p>
            <a:r>
              <a:rPr lang="en-US" dirty="0"/>
              <a:t>Notify supervisor – </a:t>
            </a:r>
            <a:r>
              <a:rPr lang="en-US" dirty="0" err="1"/>
              <a:t>MoH</a:t>
            </a:r>
            <a:r>
              <a:rPr lang="en-US" dirty="0"/>
              <a:t> if any sick people on the community</a:t>
            </a:r>
          </a:p>
          <a:p>
            <a:r>
              <a:rPr lang="en-US" dirty="0"/>
              <a:t>Notify supervisor if a large amount of vulnerable people in a community</a:t>
            </a:r>
          </a:p>
        </p:txBody>
      </p:sp>
      <p:sp>
        <p:nvSpPr>
          <p:cNvPr id="4" name="Slide Number Placeholder 3"/>
          <p:cNvSpPr>
            <a:spLocks noGrp="1"/>
          </p:cNvSpPr>
          <p:nvPr>
            <p:ph type="sldNum" sz="quarter" idx="5"/>
          </p:nvPr>
        </p:nvSpPr>
        <p:spPr/>
        <p:txBody>
          <a:bodyPr/>
          <a:lstStyle/>
          <a:p>
            <a:fld id="{1DE8F308-40A5-4C3C-8062-21C73BAB46E4}" type="slidenum">
              <a:rPr lang="en-GB" smtClean="0"/>
              <a:t>7</a:t>
            </a:fld>
            <a:endParaRPr lang="en-GB"/>
          </a:p>
        </p:txBody>
      </p:sp>
    </p:spTree>
    <p:extLst>
      <p:ext uri="{BB962C8B-B14F-4D97-AF65-F5344CB8AC3E}">
        <p14:creationId xmlns:p14="http://schemas.microsoft.com/office/powerpoint/2010/main" val="112108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E8F308-40A5-4C3C-8062-21C73BAB46E4}" type="slidenum">
              <a:rPr lang="en-GB" smtClean="0"/>
              <a:t>9</a:t>
            </a:fld>
            <a:endParaRPr lang="en-GB"/>
          </a:p>
        </p:txBody>
      </p:sp>
    </p:spTree>
    <p:extLst>
      <p:ext uri="{BB962C8B-B14F-4D97-AF65-F5344CB8AC3E}">
        <p14:creationId xmlns:p14="http://schemas.microsoft.com/office/powerpoint/2010/main" val="3232394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unsure contact your supervisor first:</a:t>
            </a:r>
          </a:p>
          <a:p>
            <a:pPr marL="171450" indent="-171450">
              <a:buFont typeface="Arial" panose="020B0604020202020204" pitchFamily="34" charset="0"/>
              <a:buChar char="•"/>
            </a:pPr>
            <a:r>
              <a:rPr lang="en-US" dirty="0"/>
              <a:t> Avoid close contact (social distancing) by staying at least 1 </a:t>
            </a:r>
            <a:r>
              <a:rPr lang="en-US" dirty="0" err="1"/>
              <a:t>metre</a:t>
            </a:r>
            <a:r>
              <a:rPr lang="en-US" dirty="0"/>
              <a:t> away</a:t>
            </a:r>
          </a:p>
          <a:p>
            <a:pPr marL="171450" indent="-171450">
              <a:buFont typeface="Arial" panose="020B0604020202020204" pitchFamily="34" charset="0"/>
              <a:buChar char="•"/>
            </a:pPr>
            <a:r>
              <a:rPr lang="en-US" dirty="0"/>
              <a:t>Wash you hands with soap and water for at least 20 seconds </a:t>
            </a:r>
          </a:p>
          <a:p>
            <a:pPr marL="171450" indent="-171450">
              <a:buFont typeface="Arial" panose="020B0604020202020204" pitchFamily="34" charset="0"/>
              <a:buChar char="•"/>
            </a:pPr>
            <a:r>
              <a:rPr lang="en-US" dirty="0"/>
              <a:t>Put on a mask to protect yourself because you have been told that the woman has a cough</a:t>
            </a:r>
          </a:p>
          <a:p>
            <a:pPr marL="171450" indent="-171450">
              <a:buFont typeface="Arial" panose="020B0604020202020204" pitchFamily="34" charset="0"/>
              <a:buChar char="•"/>
            </a:pPr>
            <a:r>
              <a:rPr lang="en-US" dirty="0"/>
              <a:t>Take a mask in with you and ask the woman to put it on while you are there</a:t>
            </a:r>
          </a:p>
          <a:p>
            <a:pPr marL="171450" indent="-171450">
              <a:buFont typeface="Arial" panose="020B0604020202020204" pitchFamily="34" charset="0"/>
              <a:buChar char="•"/>
            </a:pPr>
            <a:r>
              <a:rPr lang="en-US" dirty="0"/>
              <a:t>Do not touch the person</a:t>
            </a:r>
          </a:p>
          <a:p>
            <a:pPr marL="171450" indent="-171450">
              <a:buFont typeface="Arial" panose="020B0604020202020204" pitchFamily="34" charset="0"/>
              <a:buChar char="•"/>
            </a:pPr>
            <a:r>
              <a:rPr lang="en-US" dirty="0"/>
              <a:t>Advise the person that they should go to the clinic to be checked (especially if elderly or has other diseases such as asthma, heart disease, diabetes )</a:t>
            </a:r>
          </a:p>
          <a:p>
            <a:pPr marL="171450" indent="-171450">
              <a:buFont typeface="Arial" panose="020B0604020202020204" pitchFamily="34" charset="0"/>
              <a:buChar char="•"/>
            </a:pPr>
            <a:r>
              <a:rPr lang="en-US" dirty="0"/>
              <a:t>Offer to ring the closest clinic to advise them a sick person is in the community and is coming to be checked</a:t>
            </a:r>
          </a:p>
          <a:p>
            <a:pPr marL="171450" indent="-171450">
              <a:buFont typeface="Arial" panose="020B0604020202020204" pitchFamily="34" charset="0"/>
              <a:buChar char="•"/>
            </a:pPr>
            <a:r>
              <a:rPr lang="en-US" dirty="0"/>
              <a:t>Discuss with her son the importance of:</a:t>
            </a:r>
          </a:p>
          <a:p>
            <a:pPr marL="628650" lvl="1" indent="-171450">
              <a:buFont typeface="Arial" panose="020B0604020202020204" pitchFamily="34" charset="0"/>
              <a:buChar char="•"/>
            </a:pPr>
            <a:r>
              <a:rPr lang="en-US" dirty="0"/>
              <a:t>Social distancing by the rest of the family</a:t>
            </a:r>
          </a:p>
          <a:p>
            <a:pPr marL="628650" lvl="1" indent="-171450">
              <a:buFont typeface="Arial" panose="020B0604020202020204" pitchFamily="34" charset="0"/>
              <a:buChar char="•"/>
            </a:pPr>
            <a:r>
              <a:rPr lang="en-US" dirty="0"/>
              <a:t>Ensuring his mother stays in a separate room</a:t>
            </a:r>
          </a:p>
          <a:p>
            <a:pPr marL="628650" lvl="1" indent="-171450">
              <a:buFont typeface="Arial" panose="020B0604020202020204" pitchFamily="34" charset="0"/>
              <a:buChar char="•"/>
            </a:pPr>
            <a:r>
              <a:rPr lang="en-US" dirty="0"/>
              <a:t>Ensuring that if the same bathroom facilities are used by the whole family that surfaces are cleaned with an alcohol based cleaner or household bleach</a:t>
            </a:r>
          </a:p>
          <a:p>
            <a:pPr marL="628650" lvl="1" indent="-171450">
              <a:buFont typeface="Arial" panose="020B0604020202020204" pitchFamily="34" charset="0"/>
              <a:buChar char="•"/>
            </a:pPr>
            <a:r>
              <a:rPr lang="en-US" dirty="0"/>
              <a:t>Ensure that separate kitchen utensils are sued and washed properly in boiling water and kept aside for his mother only</a:t>
            </a:r>
          </a:p>
          <a:p>
            <a:pPr marL="628650" lvl="1" indent="-171450">
              <a:buFont typeface="Arial" panose="020B0604020202020204" pitchFamily="34" charset="0"/>
              <a:buChar char="•"/>
            </a:pPr>
            <a:r>
              <a:rPr lang="en-US" dirty="0"/>
              <a:t>Make sure a rubbish bin with a lid is in the room with his mother so she can dispose of dirty tissues or any other rubbish separately. </a:t>
            </a:r>
          </a:p>
          <a:p>
            <a:pPr marL="628650" lvl="1" indent="-171450">
              <a:buFont typeface="Arial" panose="020B0604020202020204" pitchFamily="34" charset="0"/>
              <a:buChar char="•"/>
            </a:pPr>
            <a:r>
              <a:rPr lang="en-US" dirty="0"/>
              <a:t>make sure only one </a:t>
            </a:r>
            <a:r>
              <a:rPr lang="en-US" dirty="0" err="1"/>
              <a:t>carer</a:t>
            </a:r>
            <a:r>
              <a:rPr lang="en-US" dirty="0"/>
              <a:t> provides care for his mother (the </a:t>
            </a:r>
            <a:r>
              <a:rPr lang="en-US" dirty="0" err="1"/>
              <a:t>carer</a:t>
            </a:r>
            <a:r>
              <a:rPr lang="en-US" dirty="0"/>
              <a:t> should be healthy, understand the infection prevention measures necessary to decrease the risk of the virus spreading to other family members or people in the community and the need to only make contact if absolutely necessary otherwise keep one </a:t>
            </a:r>
            <a:r>
              <a:rPr lang="en-US" dirty="0" err="1"/>
              <a:t>metre</a:t>
            </a:r>
            <a:r>
              <a:rPr lang="en-US" dirty="0"/>
              <a:t> distance)</a:t>
            </a:r>
          </a:p>
          <a:p>
            <a:pPr marL="628650" lvl="1" indent="-171450">
              <a:buFont typeface="Arial" panose="020B0604020202020204" pitchFamily="34" charset="0"/>
              <a:buChar char="•"/>
            </a:pPr>
            <a:r>
              <a:rPr lang="en-US" dirty="0"/>
              <a:t>The </a:t>
            </a:r>
            <a:r>
              <a:rPr lang="en-US" dirty="0" err="1"/>
              <a:t>carer</a:t>
            </a:r>
            <a:r>
              <a:rPr lang="en-US" dirty="0"/>
              <a:t> should be provided/ purchase soap, some masks and gloves for when he/she has to deliver care that involves contact </a:t>
            </a:r>
            <a:r>
              <a:rPr lang="en-US" dirty="0" err="1"/>
              <a:t>i.e</a:t>
            </a:r>
            <a:r>
              <a:rPr lang="en-US" dirty="0"/>
              <a:t> changing the linen, assisting with personal care, removing rubbish)</a:t>
            </a:r>
          </a:p>
        </p:txBody>
      </p:sp>
      <p:sp>
        <p:nvSpPr>
          <p:cNvPr id="4" name="Slide Number Placeholder 3"/>
          <p:cNvSpPr>
            <a:spLocks noGrp="1"/>
          </p:cNvSpPr>
          <p:nvPr>
            <p:ph type="sldNum" sz="quarter" idx="5"/>
          </p:nvPr>
        </p:nvSpPr>
        <p:spPr/>
        <p:txBody>
          <a:bodyPr/>
          <a:lstStyle/>
          <a:p>
            <a:fld id="{1DE8F308-40A5-4C3C-8062-21C73BAB46E4}" type="slidenum">
              <a:rPr lang="en-GB" smtClean="0"/>
              <a:t>12</a:t>
            </a:fld>
            <a:endParaRPr lang="en-GB"/>
          </a:p>
        </p:txBody>
      </p:sp>
    </p:spTree>
    <p:extLst>
      <p:ext uri="{BB962C8B-B14F-4D97-AF65-F5344CB8AC3E}">
        <p14:creationId xmlns:p14="http://schemas.microsoft.com/office/powerpoint/2010/main" val="58924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entering house vs not entering.</a:t>
            </a:r>
          </a:p>
          <a:p>
            <a:r>
              <a:rPr lang="en-US" dirty="0"/>
              <a:t>If the volunteer feels vulnerable they may just call the clinic and notify them of someone sick with COVID-19 symptoms and help facilitate her getting there to be assessed.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observe 1-2 </a:t>
            </a:r>
            <a:r>
              <a:rPr lang="en-US" sz="1200" dirty="0" err="1"/>
              <a:t>metre</a:t>
            </a:r>
            <a:r>
              <a:rPr lang="en-US" sz="1200" dirty="0"/>
              <a:t> distance there is no need to wear a mask</a:t>
            </a:r>
            <a:endParaRPr lang="en-US" dirty="0"/>
          </a:p>
        </p:txBody>
      </p:sp>
      <p:sp>
        <p:nvSpPr>
          <p:cNvPr id="4" name="Slide Number Placeholder 3"/>
          <p:cNvSpPr>
            <a:spLocks noGrp="1"/>
          </p:cNvSpPr>
          <p:nvPr>
            <p:ph type="sldNum" sz="quarter" idx="5"/>
          </p:nvPr>
        </p:nvSpPr>
        <p:spPr/>
        <p:txBody>
          <a:bodyPr/>
          <a:lstStyle/>
          <a:p>
            <a:fld id="{1DE8F308-40A5-4C3C-8062-21C73BAB46E4}" type="slidenum">
              <a:rPr lang="en-GB" smtClean="0"/>
              <a:t>13</a:t>
            </a:fld>
            <a:endParaRPr lang="en-GB"/>
          </a:p>
        </p:txBody>
      </p:sp>
    </p:spTree>
    <p:extLst>
      <p:ext uri="{BB962C8B-B14F-4D97-AF65-F5344CB8AC3E}">
        <p14:creationId xmlns:p14="http://schemas.microsoft.com/office/powerpoint/2010/main" val="53844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volunteer is too frightened to enter the house advise the son to take her to the clinic to be assessed and ask him to notify the clinic first </a:t>
            </a:r>
          </a:p>
          <a:p>
            <a:r>
              <a:rPr lang="en-US" dirty="0"/>
              <a:t>It’s ok to enter the house to speak to the woman but:</a:t>
            </a:r>
          </a:p>
          <a:p>
            <a:pPr marL="171450" indent="-171450">
              <a:buFont typeface="Arial" panose="020B0604020202020204" pitchFamily="34" charset="0"/>
              <a:buChar char="•"/>
            </a:pPr>
            <a:r>
              <a:rPr lang="en-US" dirty="0"/>
              <a:t>Wash hands with soap and water before entering the house and immediately upon leaving (minimum 20 seconds)</a:t>
            </a:r>
          </a:p>
          <a:p>
            <a:pPr marL="171450" indent="-171450">
              <a:buFont typeface="Arial" panose="020B0604020202020204" pitchFamily="34" charset="0"/>
              <a:buChar char="•"/>
            </a:pPr>
            <a:r>
              <a:rPr lang="en-US" dirty="0"/>
              <a:t>Avoid close contact and ensure at least 1 </a:t>
            </a:r>
            <a:r>
              <a:rPr lang="en-US" dirty="0" err="1"/>
              <a:t>metre</a:t>
            </a:r>
            <a:r>
              <a:rPr lang="en-US" dirty="0"/>
              <a:t> distance is between you and the sick person</a:t>
            </a:r>
          </a:p>
          <a:p>
            <a:pPr marL="171450" indent="-171450">
              <a:buFont typeface="Arial" panose="020B0604020202020204" pitchFamily="34" charset="0"/>
              <a:buChar char="•"/>
            </a:pPr>
            <a:r>
              <a:rPr lang="en-US" dirty="0"/>
              <a:t>Ask if she has been to the clinic and if not advise that she should go and be assessed</a:t>
            </a:r>
          </a:p>
          <a:p>
            <a:pPr marL="171450" indent="-171450">
              <a:buFont typeface="Arial" panose="020B0604020202020204" pitchFamily="34" charset="0"/>
              <a:buChar char="•"/>
            </a:pPr>
            <a:r>
              <a:rPr lang="en-US" dirty="0"/>
              <a:t>Advise the son that he should call the clinic first to notify them he is bringing his mother who may have the virus</a:t>
            </a:r>
          </a:p>
          <a:p>
            <a:pPr marL="171450" indent="-171450">
              <a:buFont typeface="Arial" panose="020B0604020202020204" pitchFamily="34" charset="0"/>
              <a:buChar char="•"/>
            </a:pPr>
            <a:r>
              <a:rPr lang="en-US" dirty="0"/>
              <a:t>If you have a mask you can give it to the sick person and ask her to put it on while you are talking to her</a:t>
            </a:r>
          </a:p>
          <a:p>
            <a:pPr marL="171450" indent="-171450">
              <a:buFont typeface="Arial" panose="020B0604020202020204" pitchFamily="34" charset="0"/>
              <a:buChar char="•"/>
            </a:pPr>
            <a:r>
              <a:rPr lang="en-US" dirty="0"/>
              <a:t>After returning outside and after washing hands it is useful if the volunteer can get a list of names of all people inside the house who has been in contact with the sick person. This information can be given to the clinic as a list of contacts</a:t>
            </a:r>
          </a:p>
        </p:txBody>
      </p:sp>
      <p:sp>
        <p:nvSpPr>
          <p:cNvPr id="4" name="Slide Number Placeholder 3"/>
          <p:cNvSpPr>
            <a:spLocks noGrp="1"/>
          </p:cNvSpPr>
          <p:nvPr>
            <p:ph type="sldNum" sz="quarter" idx="5"/>
          </p:nvPr>
        </p:nvSpPr>
        <p:spPr/>
        <p:txBody>
          <a:bodyPr/>
          <a:lstStyle/>
          <a:p>
            <a:fld id="{1DE8F308-40A5-4C3C-8062-21C73BAB46E4}" type="slidenum">
              <a:rPr lang="en-GB" smtClean="0"/>
              <a:t>18</a:t>
            </a:fld>
            <a:endParaRPr lang="en-GB"/>
          </a:p>
        </p:txBody>
      </p:sp>
    </p:spTree>
    <p:extLst>
      <p:ext uri="{BB962C8B-B14F-4D97-AF65-F5344CB8AC3E}">
        <p14:creationId xmlns:p14="http://schemas.microsoft.com/office/powerpoint/2010/main" val="817531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a 5 minute discussion and then move to next slides where masks are discussed in more detail</a:t>
            </a:r>
          </a:p>
          <a:p>
            <a:endParaRPr lang="en-US" dirty="0"/>
          </a:p>
        </p:txBody>
      </p:sp>
      <p:sp>
        <p:nvSpPr>
          <p:cNvPr id="4" name="Slide Number Placeholder 3"/>
          <p:cNvSpPr>
            <a:spLocks noGrp="1"/>
          </p:cNvSpPr>
          <p:nvPr>
            <p:ph type="sldNum" sz="quarter" idx="5"/>
          </p:nvPr>
        </p:nvSpPr>
        <p:spPr/>
        <p:txBody>
          <a:bodyPr/>
          <a:lstStyle/>
          <a:p>
            <a:fld id="{1DE8F308-40A5-4C3C-8062-21C73BAB46E4}" type="slidenum">
              <a:rPr lang="en-GB" smtClean="0"/>
              <a:t>22</a:t>
            </a:fld>
            <a:endParaRPr lang="en-GB"/>
          </a:p>
        </p:txBody>
      </p:sp>
    </p:spTree>
    <p:extLst>
      <p:ext uri="{BB962C8B-B14F-4D97-AF65-F5344CB8AC3E}">
        <p14:creationId xmlns:p14="http://schemas.microsoft.com/office/powerpoint/2010/main" val="2765629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out photo">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E59E066-010B-4EC5-9C02-4420ACFB21BA}"/>
              </a:ext>
            </a:extLst>
          </p:cNvPr>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11" name="Subtitle 2">
            <a:extLst>
              <a:ext uri="{FF2B5EF4-FFF2-40B4-BE49-F238E27FC236}">
                <a16:creationId xmlns:a16="http://schemas.microsoft.com/office/drawing/2014/main" id="{3E76DAB4-1FF0-4DE9-B601-F4DF54C64CED}"/>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99850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D24FDE-B273-4BE9-82B0-DB5C152E5E52}"/>
              </a:ext>
            </a:extLst>
          </p:cNvPr>
          <p:cNvSpPr>
            <a:spLocks noGrp="1"/>
          </p:cNvSpPr>
          <p:nvPr>
            <p:ph type="title"/>
          </p:nvPr>
        </p:nvSpPr>
        <p:spPr>
          <a:xfrm>
            <a:off x="457200" y="274638"/>
            <a:ext cx="8229600" cy="11430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7" name="Content Placeholder 2">
            <a:extLst>
              <a:ext uri="{FF2B5EF4-FFF2-40B4-BE49-F238E27FC236}">
                <a16:creationId xmlns:a16="http://schemas.microsoft.com/office/drawing/2014/main" id="{DA1AC8A0-C72D-4230-9742-7EC5B22967C0}"/>
              </a:ext>
            </a:extLst>
          </p:cNvPr>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454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a:prstGeom prst="rect">
            <a:avLst/>
          </a:prstGeom>
        </p:spPr>
        <p:txBody>
          <a:bodyPr rtlCol="0">
            <a:normAutofit/>
          </a:bodyPr>
          <a:lstStyle/>
          <a:p>
            <a:pPr lvl="0"/>
            <a:r>
              <a:rPr lang="en-US" noProof="0"/>
              <a:t>Click icon to add chart</a:t>
            </a:r>
            <a:endParaRPr lang="en-GB" noProof="0" dirty="0"/>
          </a:p>
        </p:txBody>
      </p:sp>
      <p:sp>
        <p:nvSpPr>
          <p:cNvPr id="5" name="Title 4"/>
          <p:cNvSpPr>
            <a:spLocks noGrp="1"/>
          </p:cNvSpPr>
          <p:nvPr>
            <p:ph type="title"/>
          </p:nvPr>
        </p:nvSpPr>
        <p:spPr>
          <a:xfrm>
            <a:off x="1828800" y="350838"/>
            <a:ext cx="6858000" cy="1143000"/>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1"/>
          </p:nvPr>
        </p:nvSpPr>
        <p:spPr>
          <a:xfrm>
            <a:off x="3959770" y="1676400"/>
            <a:ext cx="4724400"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3329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28800" y="350838"/>
            <a:ext cx="6858000" cy="1143000"/>
          </a:xfrm>
          <a:prstGeom prst="rect">
            <a:avLst/>
          </a:prstGeom>
        </p:spPr>
        <p:txBody>
          <a:bodyPr/>
          <a:lstStyle/>
          <a:p>
            <a:r>
              <a:rPr lang="en-US"/>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a:prstGeom prst="rect">
            <a:avLst/>
          </a:prstGeom>
        </p:spPr>
        <p:txBody>
          <a:bodyPr rtlCol="0">
            <a:normAutofit/>
          </a:bodyPr>
          <a:lstStyle/>
          <a:p>
            <a:pPr lvl="0"/>
            <a:r>
              <a:rPr lang="en-US" noProof="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153405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28800" y="350838"/>
            <a:ext cx="6858000" cy="1143000"/>
          </a:xfrm>
          <a:prstGeom prst="rect">
            <a:avLst/>
          </a:prstGeom>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76400"/>
            <a:ext cx="4038600" cy="4191000"/>
          </a:xfrm>
          <a:prstGeom prst="rect">
            <a:avLst/>
          </a:prstGeo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76400"/>
            <a:ext cx="4038600" cy="4191000"/>
          </a:xfrm>
          <a:prstGeom prst="rect">
            <a:avLst/>
          </a:prstGeo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6463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28800" y="350838"/>
            <a:ext cx="6858000" cy="1143000"/>
          </a:xfrm>
          <a:prstGeom prst="rect">
            <a:avLst/>
          </a:prstGeo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676399"/>
            <a:ext cx="4040188" cy="574675"/>
          </a:xfrm>
          <a:prstGeom prst="rect">
            <a:avLst/>
          </a:prstGeo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51075"/>
            <a:ext cx="4040188" cy="3616325"/>
          </a:xfrm>
          <a:prstGeom prst="rect">
            <a:avLst/>
          </a:prstGeo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676399"/>
            <a:ext cx="4041775" cy="574675"/>
          </a:xfrm>
          <a:prstGeom prst="rect">
            <a:avLst/>
          </a:prstGeo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51075"/>
            <a:ext cx="4041775" cy="3616325"/>
          </a:xfrm>
          <a:prstGeom prst="rect">
            <a:avLst/>
          </a:prstGeo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9312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cs typeface="Arial" pitchFamily="34" charset="0"/>
                </a:rPr>
                <a:t>NAME SURNAME, TITLE</a:t>
              </a:r>
              <a:br>
                <a:rPr lang="en-US" sz="2000"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INTERNATIONAL FEDERATION OF </a:t>
              </a:r>
              <a:br>
                <a:rPr lang="en-US" sz="2000" b="1"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FAX.: +41 22 733 03 95</a:t>
              </a:r>
              <a:endParaRPr lang="en-US" sz="2000" dirty="0">
                <a:solidFill>
                  <a:schemeClr val="bg1"/>
                </a:solidFill>
                <a:latin typeface="Arial" pitchFamily="34" charset="0"/>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7335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28800" y="350838"/>
            <a:ext cx="6858000" cy="1143000"/>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222143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69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4BAE51B-6D78-4C9D-BC24-131F672026FE}"/>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8" name="Text Placeholder 2">
            <a:extLst>
              <a:ext uri="{FF2B5EF4-FFF2-40B4-BE49-F238E27FC236}">
                <a16:creationId xmlns:a16="http://schemas.microsoft.com/office/drawing/2014/main" id="{CD20BE41-7C17-4A2D-8482-4BE0EEC08489}"/>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2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spcBef>
          <a:spcPct val="0"/>
        </a:spcBef>
        <a:spcAft>
          <a:spcPct val="0"/>
        </a:spcAft>
        <a:defRPr sz="2600" b="1" i="1" kern="1200" baseline="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0" indent="0" algn="l" rtl="0" eaLnBrk="1" fontAlgn="base" hangingPunct="1">
        <a:spcBef>
          <a:spcPct val="20000"/>
        </a:spcBef>
        <a:spcAft>
          <a:spcPct val="0"/>
        </a:spcAft>
        <a:buClr>
          <a:srgbClr val="CF1C21"/>
        </a:buClr>
        <a:buSzPct val="80000"/>
        <a:buFont typeface="Wingdings" pitchFamily="2" charset="2"/>
        <a:buNone/>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Ded_AxFfJo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epi-win.com/sites/epiwin/files/content/attachments/2020-02-03/How-to-use-mask-v0.1-digital.png" TargetMode="External"/><Relationship Id="rId4" Type="http://schemas.openxmlformats.org/officeDocument/2006/relationships/hyperlink" Target="https://youtu.be/lrvFrH_npQ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epi-win.com/sites/epiwin/files/content/attachments/2020-03-11/WHO-2019-nCov-IHR_Quarantine-2020.1-eng.pdf" TargetMode="External"/><Relationship Id="rId2" Type="http://schemas.openxmlformats.org/officeDocument/2006/relationships/hyperlink" Target="https://www.epi-win.com/sites/epiwin/files/content/attachments/2020-03-11/WHO-nCov-IPC-HomeCare-2020.2-eng.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epi-win.com/sites/epiwin/files/content/attachments/2020-03-11/WHO-nCov-IPC_Masks-2020.1-eng%20(1).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26B37A-44B1-464C-98AF-E18619E039F6}"/>
              </a:ext>
            </a:extLst>
          </p:cNvPr>
          <p:cNvSpPr/>
          <p:nvPr/>
        </p:nvSpPr>
        <p:spPr>
          <a:xfrm>
            <a:off x="1607074" y="1159564"/>
            <a:ext cx="7536926" cy="3794176"/>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4">
            <a:extLst>
              <a:ext uri="{FF2B5EF4-FFF2-40B4-BE49-F238E27FC236}">
                <a16:creationId xmlns:a16="http://schemas.microsoft.com/office/drawing/2014/main" id="{57BEF655-E3E0-45EB-A616-614484D7806C}"/>
              </a:ext>
            </a:extLst>
          </p:cNvPr>
          <p:cNvSpPr txBox="1">
            <a:spLocks/>
          </p:cNvSpPr>
          <p:nvPr/>
        </p:nvSpPr>
        <p:spPr>
          <a:xfrm>
            <a:off x="1979711" y="1130681"/>
            <a:ext cx="6696745" cy="329012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2600" b="1" i="1" kern="1200" baseline="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GB" sz="4000" i="0" dirty="0">
                <a:solidFill>
                  <a:schemeClr val="bg1"/>
                </a:solidFill>
              </a:rPr>
              <a:t>Community based home care, PPE, introduction to contact tracing and community based surveillance</a:t>
            </a:r>
          </a:p>
        </p:txBody>
      </p:sp>
      <p:cxnSp>
        <p:nvCxnSpPr>
          <p:cNvPr id="9" name="Straight Connector 8">
            <a:extLst>
              <a:ext uri="{FF2B5EF4-FFF2-40B4-BE49-F238E27FC236}">
                <a16:creationId xmlns:a16="http://schemas.microsoft.com/office/drawing/2014/main" id="{C8ED2BA1-10DC-433E-A953-579C7C9FDF6E}"/>
              </a:ext>
            </a:extLst>
          </p:cNvPr>
          <p:cNvCxnSpPr>
            <a:cxnSpLocks/>
          </p:cNvCxnSpPr>
          <p:nvPr/>
        </p:nvCxnSpPr>
        <p:spPr>
          <a:xfrm>
            <a:off x="107950" y="6215063"/>
            <a:ext cx="8856663" cy="0"/>
          </a:xfrm>
          <a:prstGeom prst="line">
            <a:avLst/>
          </a:prstGeom>
          <a:ln>
            <a:solidFill>
              <a:srgbClr val="CF1C2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144A75A-989A-864C-AC13-2D895494B98F}"/>
              </a:ext>
            </a:extLst>
          </p:cNvPr>
          <p:cNvSpPr txBox="1"/>
          <p:nvPr/>
        </p:nvSpPr>
        <p:spPr>
          <a:xfrm>
            <a:off x="543339" y="5698435"/>
            <a:ext cx="2680798" cy="400110"/>
          </a:xfrm>
          <a:prstGeom prst="rect">
            <a:avLst/>
          </a:prstGeom>
          <a:noFill/>
        </p:spPr>
        <p:txBody>
          <a:bodyPr wrap="none" rtlCol="0">
            <a:spAutoFit/>
          </a:bodyPr>
          <a:lstStyle/>
          <a:p>
            <a:r>
              <a:rPr lang="en-US" sz="2000" dirty="0"/>
              <a:t>Revised 14 April 2020</a:t>
            </a:r>
          </a:p>
        </p:txBody>
      </p:sp>
      <p:pic>
        <p:nvPicPr>
          <p:cNvPr id="10" name="Content Placeholder 5">
            <a:extLst>
              <a:ext uri="{FF2B5EF4-FFF2-40B4-BE49-F238E27FC236}">
                <a16:creationId xmlns:a16="http://schemas.microsoft.com/office/drawing/2014/main" id="{C76321DD-3DB5-4640-AF84-7283AE630C83}"/>
              </a:ext>
            </a:extLst>
          </p:cNvPr>
          <p:cNvPicPr>
            <a:picLocks noChangeAspect="1"/>
          </p:cNvPicPr>
          <p:nvPr/>
        </p:nvPicPr>
        <p:blipFill rotWithShape="1">
          <a:blip r:embed="rId3">
            <a:extLst>
              <a:ext uri="{28A0092B-C50C-407E-A947-70E740481C1C}">
                <a14:useLocalDpi xmlns:a14="http://schemas.microsoft.com/office/drawing/2010/main" val="0"/>
              </a:ext>
            </a:extLst>
          </a:blip>
          <a:srcRect l="-159248" t="-6170" r="159248" b="22537"/>
          <a:stretch/>
        </p:blipFill>
        <p:spPr>
          <a:xfrm>
            <a:off x="1403647" y="3082960"/>
            <a:ext cx="2786793" cy="2615476"/>
          </a:xfrm>
          <a:prstGeom prst="rect">
            <a:avLst/>
          </a:prstGeom>
        </p:spPr>
      </p:pic>
      <p:pic>
        <p:nvPicPr>
          <p:cNvPr id="11" name="Content Placeholder 5">
            <a:extLst>
              <a:ext uri="{FF2B5EF4-FFF2-40B4-BE49-F238E27FC236}">
                <a16:creationId xmlns:a16="http://schemas.microsoft.com/office/drawing/2014/main" id="{E13E3D6F-75D7-C144-B3C2-562CC6579A8B}"/>
              </a:ext>
            </a:extLst>
          </p:cNvPr>
          <p:cNvPicPr>
            <a:picLocks noChangeAspect="1"/>
          </p:cNvPicPr>
          <p:nvPr/>
        </p:nvPicPr>
        <p:blipFill rotWithShape="1">
          <a:blip r:embed="rId3">
            <a:extLst>
              <a:ext uri="{28A0092B-C50C-407E-A947-70E740481C1C}">
                <a14:useLocalDpi xmlns:a14="http://schemas.microsoft.com/office/drawing/2010/main" val="0"/>
              </a:ext>
            </a:extLst>
          </a:blip>
          <a:srcRect l="6674" r="6554" b="13860"/>
          <a:stretch/>
        </p:blipFill>
        <p:spPr>
          <a:xfrm>
            <a:off x="-252536" y="25092"/>
            <a:ext cx="2520281" cy="2789657"/>
          </a:xfrm>
          <a:prstGeom prst="rect">
            <a:avLst/>
          </a:prstGeom>
        </p:spPr>
      </p:pic>
      <p:sp>
        <p:nvSpPr>
          <p:cNvPr id="3" name="TextBox 2">
            <a:extLst>
              <a:ext uri="{FF2B5EF4-FFF2-40B4-BE49-F238E27FC236}">
                <a16:creationId xmlns:a16="http://schemas.microsoft.com/office/drawing/2014/main" id="{158E80C5-51EE-1542-B3A4-BB0621E6B0DB}"/>
              </a:ext>
            </a:extLst>
          </p:cNvPr>
          <p:cNvSpPr txBox="1"/>
          <p:nvPr/>
        </p:nvSpPr>
        <p:spPr>
          <a:xfrm>
            <a:off x="6353847" y="5828051"/>
            <a:ext cx="2518638" cy="369332"/>
          </a:xfrm>
          <a:prstGeom prst="rect">
            <a:avLst/>
          </a:prstGeom>
          <a:noFill/>
        </p:spPr>
        <p:txBody>
          <a:bodyPr wrap="none" rtlCol="0">
            <a:spAutoFit/>
          </a:bodyPr>
          <a:lstStyle/>
          <a:p>
            <a:r>
              <a:rPr lang="en-US" dirty="0"/>
              <a:t>Presentation number 3</a:t>
            </a:r>
          </a:p>
        </p:txBody>
      </p:sp>
      <p:pic>
        <p:nvPicPr>
          <p:cNvPr id="12" name="Picture 11">
            <a:extLst>
              <a:ext uri="{FF2B5EF4-FFF2-40B4-BE49-F238E27FC236}">
                <a16:creationId xmlns:a16="http://schemas.microsoft.com/office/drawing/2014/main" id="{22AF7878-C602-0240-979D-36BAB3DA5AB7}"/>
              </a:ext>
            </a:extLst>
          </p:cNvPr>
          <p:cNvPicPr/>
          <p:nvPr/>
        </p:nvPicPr>
        <p:blipFill rotWithShape="1">
          <a:blip r:embed="rId4" cstate="print">
            <a:extLst>
              <a:ext uri="{28A0092B-C50C-407E-A947-70E740481C1C}">
                <a14:useLocalDpi xmlns:a14="http://schemas.microsoft.com/office/drawing/2010/main" val="0"/>
              </a:ext>
            </a:extLst>
          </a:blip>
          <a:srcRect l="10988" t="23282" r="12088" b="24856"/>
          <a:stretch/>
        </p:blipFill>
        <p:spPr bwMode="auto">
          <a:xfrm>
            <a:off x="7081832" y="6246452"/>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032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E1BA-BEE3-F248-8E8C-56F36DD8B3C2}"/>
              </a:ext>
            </a:extLst>
          </p:cNvPr>
          <p:cNvSpPr>
            <a:spLocks noGrp="1"/>
          </p:cNvSpPr>
          <p:nvPr>
            <p:ph type="title"/>
          </p:nvPr>
        </p:nvSpPr>
        <p:spPr>
          <a:xfrm>
            <a:off x="251520" y="1124744"/>
            <a:ext cx="7272808" cy="1728192"/>
          </a:xfrm>
        </p:spPr>
        <p:txBody>
          <a:bodyPr>
            <a:normAutofit/>
          </a:bodyPr>
          <a:lstStyle/>
          <a:p>
            <a:pPr algn="ctr"/>
            <a:r>
              <a:rPr lang="en-US" dirty="0"/>
              <a:t>Group scenario for volunteers</a:t>
            </a:r>
          </a:p>
        </p:txBody>
      </p:sp>
      <p:sp>
        <p:nvSpPr>
          <p:cNvPr id="4" name="Content Placeholder 3">
            <a:extLst>
              <a:ext uri="{FF2B5EF4-FFF2-40B4-BE49-F238E27FC236}">
                <a16:creationId xmlns:a16="http://schemas.microsoft.com/office/drawing/2014/main" id="{67652A5A-4BE0-CA4C-83BD-9B4D5D9E891A}"/>
              </a:ext>
            </a:extLst>
          </p:cNvPr>
          <p:cNvSpPr>
            <a:spLocks noGrp="1"/>
          </p:cNvSpPr>
          <p:nvPr>
            <p:ph idx="1"/>
          </p:nvPr>
        </p:nvSpPr>
        <p:spPr>
          <a:xfrm>
            <a:off x="457200" y="3284985"/>
            <a:ext cx="8579296" cy="1440160"/>
          </a:xfrm>
        </p:spPr>
        <p:txBody>
          <a:bodyPr/>
          <a:lstStyle/>
          <a:p>
            <a:r>
              <a:rPr lang="en-US" dirty="0"/>
              <a:t>The following scenario can be completed as a group or individually, ask yourself what you would do</a:t>
            </a:r>
          </a:p>
        </p:txBody>
      </p:sp>
      <p:pic>
        <p:nvPicPr>
          <p:cNvPr id="3" name="Picture 2">
            <a:extLst>
              <a:ext uri="{FF2B5EF4-FFF2-40B4-BE49-F238E27FC236}">
                <a16:creationId xmlns:a16="http://schemas.microsoft.com/office/drawing/2014/main" id="{98244FF8-DED2-694D-B05E-B4F047EA8E4D}"/>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901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B2FA-E9A5-D64F-9B18-7ED24702DCE8}"/>
              </a:ext>
            </a:extLst>
          </p:cNvPr>
          <p:cNvSpPr>
            <a:spLocks noGrp="1"/>
          </p:cNvSpPr>
          <p:nvPr>
            <p:ph type="title"/>
          </p:nvPr>
        </p:nvSpPr>
        <p:spPr/>
        <p:txBody>
          <a:bodyPr/>
          <a:lstStyle/>
          <a:p>
            <a:r>
              <a:rPr lang="en-US" dirty="0"/>
              <a:t>Scenario</a:t>
            </a:r>
          </a:p>
        </p:txBody>
      </p:sp>
      <p:sp>
        <p:nvSpPr>
          <p:cNvPr id="3" name="Content Placeholder 2">
            <a:extLst>
              <a:ext uri="{FF2B5EF4-FFF2-40B4-BE49-F238E27FC236}">
                <a16:creationId xmlns:a16="http://schemas.microsoft.com/office/drawing/2014/main" id="{33449449-87B8-8D49-A1DC-2B37C57FA78D}"/>
              </a:ext>
            </a:extLst>
          </p:cNvPr>
          <p:cNvSpPr>
            <a:spLocks noGrp="1"/>
          </p:cNvSpPr>
          <p:nvPr>
            <p:ph idx="1"/>
          </p:nvPr>
        </p:nvSpPr>
        <p:spPr/>
        <p:txBody>
          <a:bodyPr/>
          <a:lstStyle/>
          <a:p>
            <a:r>
              <a:rPr lang="en-US" sz="2400" dirty="0"/>
              <a:t>You are visiting the community to deliver key messages when the community leader asks you to come to his house to see his mother. He asks you to come inside to check her as she has been very unwell with a fever and cough for the last 2 days. He thinks she may have the virus.</a:t>
            </a:r>
          </a:p>
          <a:p>
            <a:endParaRPr lang="en-US" dirty="0"/>
          </a:p>
          <a:p>
            <a:endParaRPr lang="en-US" dirty="0"/>
          </a:p>
        </p:txBody>
      </p:sp>
      <p:pic>
        <p:nvPicPr>
          <p:cNvPr id="4" name="Picture 3">
            <a:extLst>
              <a:ext uri="{FF2B5EF4-FFF2-40B4-BE49-F238E27FC236}">
                <a16:creationId xmlns:a16="http://schemas.microsoft.com/office/drawing/2014/main" id="{5D766134-BC6A-1B49-8E08-1221342449A1}"/>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191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FA2A-A1D3-F742-859C-BBD77DAC68B0}"/>
              </a:ext>
            </a:extLst>
          </p:cNvPr>
          <p:cNvSpPr>
            <a:spLocks noGrp="1"/>
          </p:cNvSpPr>
          <p:nvPr>
            <p:ph type="title"/>
          </p:nvPr>
        </p:nvSpPr>
        <p:spPr/>
        <p:txBody>
          <a:bodyPr/>
          <a:lstStyle/>
          <a:p>
            <a:r>
              <a:rPr lang="en-US" dirty="0"/>
              <a:t>Group work</a:t>
            </a:r>
          </a:p>
        </p:txBody>
      </p:sp>
      <p:sp>
        <p:nvSpPr>
          <p:cNvPr id="3" name="Content Placeholder 2">
            <a:extLst>
              <a:ext uri="{FF2B5EF4-FFF2-40B4-BE49-F238E27FC236}">
                <a16:creationId xmlns:a16="http://schemas.microsoft.com/office/drawing/2014/main" id="{6ED2E759-1494-C842-B906-F8B7CE28CC9B}"/>
              </a:ext>
            </a:extLst>
          </p:cNvPr>
          <p:cNvSpPr>
            <a:spLocks noGrp="1"/>
          </p:cNvSpPr>
          <p:nvPr>
            <p:ph idx="1"/>
          </p:nvPr>
        </p:nvSpPr>
        <p:spPr/>
        <p:txBody>
          <a:bodyPr/>
          <a:lstStyle/>
          <a:p>
            <a:r>
              <a:rPr lang="en-US" sz="2400" dirty="0"/>
              <a:t>In your group discuss the following:</a:t>
            </a:r>
          </a:p>
          <a:p>
            <a:pPr marL="457200" indent="-457200">
              <a:buClr>
                <a:schemeClr val="tx1"/>
              </a:buClr>
              <a:buFont typeface="+mj-lt"/>
              <a:buAutoNum type="arabicPeriod"/>
            </a:pPr>
            <a:r>
              <a:rPr lang="en-US" sz="2400" dirty="0"/>
              <a:t>Do you enter the house? Is it safe?</a:t>
            </a:r>
          </a:p>
          <a:p>
            <a:pPr marL="457200" indent="-457200">
              <a:buClr>
                <a:schemeClr val="tx1"/>
              </a:buClr>
              <a:buFont typeface="+mj-lt"/>
              <a:buAutoNum type="arabicPeriod"/>
            </a:pPr>
            <a:r>
              <a:rPr lang="en-US" sz="2400" dirty="0"/>
              <a:t>What infection prevention control measures should you use?</a:t>
            </a:r>
          </a:p>
          <a:p>
            <a:pPr marL="457200" indent="-457200">
              <a:buClr>
                <a:schemeClr val="tx1"/>
              </a:buClr>
              <a:buFont typeface="+mj-lt"/>
              <a:buAutoNum type="arabicPeriod"/>
            </a:pPr>
            <a:r>
              <a:rPr lang="en-US" sz="2400" dirty="0"/>
              <a:t>What support could you give?</a:t>
            </a:r>
          </a:p>
          <a:p>
            <a:pPr marL="908050" lvl="1" indent="-457200">
              <a:buClr>
                <a:schemeClr val="tx1"/>
              </a:buClr>
              <a:buFont typeface="Arial" panose="020B0604020202020204" pitchFamily="34" charset="0"/>
              <a:buChar char="•"/>
            </a:pPr>
            <a:r>
              <a:rPr lang="en-US" sz="2400" dirty="0"/>
              <a:t>To the person who is sick</a:t>
            </a:r>
          </a:p>
          <a:p>
            <a:pPr marL="908050" lvl="1" indent="-457200">
              <a:buClr>
                <a:schemeClr val="tx1"/>
              </a:buClr>
              <a:buFont typeface="Arial" panose="020B0604020202020204" pitchFamily="34" charset="0"/>
              <a:buChar char="•"/>
            </a:pPr>
            <a:r>
              <a:rPr lang="en-US" sz="2400" dirty="0"/>
              <a:t>To the family</a:t>
            </a:r>
          </a:p>
          <a:p>
            <a:pPr marL="908050" lvl="1" indent="-457200">
              <a:buClr>
                <a:schemeClr val="tx1"/>
              </a:buClr>
              <a:buFont typeface="Arial" panose="020B0604020202020204" pitchFamily="34" charset="0"/>
              <a:buChar char="•"/>
            </a:pPr>
            <a:r>
              <a:rPr lang="en-US" sz="2400" dirty="0"/>
              <a:t>To the </a:t>
            </a:r>
            <a:r>
              <a:rPr lang="en-US" sz="2400" dirty="0" err="1"/>
              <a:t>carer</a:t>
            </a:r>
            <a:endParaRPr lang="en-US" sz="2400" dirty="0"/>
          </a:p>
          <a:p>
            <a:pPr marL="457200" indent="-457200">
              <a:buFont typeface="+mj-lt"/>
              <a:buAutoNum type="arabicPeriod"/>
            </a:pPr>
            <a:endParaRPr lang="en-US" sz="2400" dirty="0"/>
          </a:p>
          <a:p>
            <a:pPr marL="457200" indent="-457200">
              <a:buFont typeface="+mj-lt"/>
              <a:buAutoNum type="arabicPeriod"/>
            </a:pPr>
            <a:endParaRPr lang="en-US" sz="2400" dirty="0"/>
          </a:p>
          <a:p>
            <a:endParaRPr lang="en-US" dirty="0"/>
          </a:p>
        </p:txBody>
      </p:sp>
      <p:pic>
        <p:nvPicPr>
          <p:cNvPr id="4" name="Picture 3">
            <a:extLst>
              <a:ext uri="{FF2B5EF4-FFF2-40B4-BE49-F238E27FC236}">
                <a16:creationId xmlns:a16="http://schemas.microsoft.com/office/drawing/2014/main" id="{22605B6D-C6B7-2B4D-AB65-E05DF1FB423A}"/>
              </a:ext>
            </a:extLst>
          </p:cNvPr>
          <p:cNvPicPr/>
          <p:nvPr/>
        </p:nvPicPr>
        <p:blipFill rotWithShape="1">
          <a:blip r:embed="rId3"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027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686-5F9A-BC41-9AC0-367B5261117A}"/>
              </a:ext>
            </a:extLst>
          </p:cNvPr>
          <p:cNvSpPr>
            <a:spLocks noGrp="1"/>
          </p:cNvSpPr>
          <p:nvPr>
            <p:ph type="title"/>
          </p:nvPr>
        </p:nvSpPr>
        <p:spPr/>
        <p:txBody>
          <a:bodyPr/>
          <a:lstStyle/>
          <a:p>
            <a:r>
              <a:rPr lang="en-US" dirty="0"/>
              <a:t>Scenario - Entering the house</a:t>
            </a:r>
          </a:p>
        </p:txBody>
      </p:sp>
      <p:sp>
        <p:nvSpPr>
          <p:cNvPr id="3" name="Content Placeholder 2">
            <a:extLst>
              <a:ext uri="{FF2B5EF4-FFF2-40B4-BE49-F238E27FC236}">
                <a16:creationId xmlns:a16="http://schemas.microsoft.com/office/drawing/2014/main" id="{20C3787B-788A-6E4D-A902-81C493F3FB8D}"/>
              </a:ext>
            </a:extLst>
          </p:cNvPr>
          <p:cNvSpPr>
            <a:spLocks noGrp="1"/>
          </p:cNvSpPr>
          <p:nvPr>
            <p:ph idx="1"/>
          </p:nvPr>
        </p:nvSpPr>
        <p:spPr>
          <a:xfrm>
            <a:off x="457200" y="1124744"/>
            <a:ext cx="8229600" cy="5458618"/>
          </a:xfrm>
        </p:spPr>
        <p:txBody>
          <a:bodyPr>
            <a:normAutofit fontScale="92500"/>
          </a:bodyPr>
          <a:lstStyle/>
          <a:p>
            <a:r>
              <a:rPr lang="en-US" sz="2600" dirty="0"/>
              <a:t>If unsure contact your branch supervisor first:</a:t>
            </a:r>
          </a:p>
          <a:p>
            <a:pPr marL="171450" indent="-171450">
              <a:buFont typeface="Arial" panose="020B0604020202020204" pitchFamily="34" charset="0"/>
              <a:buChar char="•"/>
            </a:pPr>
            <a:r>
              <a:rPr lang="en-US" sz="2600" dirty="0"/>
              <a:t> Avoid close contact (social distancing) by staying at least 1 </a:t>
            </a:r>
            <a:r>
              <a:rPr lang="en-US" sz="2600" dirty="0" err="1"/>
              <a:t>metre</a:t>
            </a:r>
            <a:r>
              <a:rPr lang="en-US" sz="2600" dirty="0"/>
              <a:t> away</a:t>
            </a:r>
          </a:p>
          <a:p>
            <a:pPr marL="171450" indent="-171450">
              <a:buFont typeface="Arial" panose="020B0604020202020204" pitchFamily="34" charset="0"/>
              <a:buChar char="•"/>
            </a:pPr>
            <a:r>
              <a:rPr lang="en-US" sz="2600" dirty="0"/>
              <a:t>Wash you hands with soap and water for at least 20 seconds </a:t>
            </a:r>
          </a:p>
          <a:p>
            <a:pPr marL="171450" indent="-171450">
              <a:buFont typeface="Arial" panose="020B0604020202020204" pitchFamily="34" charset="0"/>
              <a:buChar char="•"/>
            </a:pPr>
            <a:r>
              <a:rPr lang="en-US" sz="2600" dirty="0"/>
              <a:t>Take a mask in with you and ask the woman to put it on while you are there</a:t>
            </a:r>
          </a:p>
          <a:p>
            <a:pPr marL="171450" indent="-171450">
              <a:buFont typeface="Arial" panose="020B0604020202020204" pitchFamily="34" charset="0"/>
              <a:buChar char="•"/>
            </a:pPr>
            <a:r>
              <a:rPr lang="en-US" sz="2600" dirty="0"/>
              <a:t>Do not touch the person</a:t>
            </a:r>
          </a:p>
          <a:p>
            <a:pPr marL="171450" indent="-171450">
              <a:buFont typeface="Arial" panose="020B0604020202020204" pitchFamily="34" charset="0"/>
              <a:buChar char="•"/>
            </a:pPr>
            <a:r>
              <a:rPr lang="en-US" sz="2600" dirty="0"/>
              <a:t>Advise the person that they should go to the clinic to be checked (especially if elderly or has other diseases such as asthma, heart disease, diabetes )</a:t>
            </a:r>
          </a:p>
          <a:p>
            <a:pPr marL="171450" indent="-171450">
              <a:buFont typeface="Arial" panose="020B0604020202020204" pitchFamily="34" charset="0"/>
              <a:buChar char="•"/>
            </a:pPr>
            <a:r>
              <a:rPr lang="en-US" sz="2600" dirty="0"/>
              <a:t>Offer to ring the closest clinic to advise them a sick person is in the community and is coming to be checked</a:t>
            </a:r>
          </a:p>
          <a:p>
            <a:endParaRPr lang="en-US" dirty="0"/>
          </a:p>
        </p:txBody>
      </p:sp>
      <p:pic>
        <p:nvPicPr>
          <p:cNvPr id="4" name="Picture 3">
            <a:extLst>
              <a:ext uri="{FF2B5EF4-FFF2-40B4-BE49-F238E27FC236}">
                <a16:creationId xmlns:a16="http://schemas.microsoft.com/office/drawing/2014/main" id="{067F401A-8056-E249-A8CA-A12F7243334B}"/>
              </a:ext>
            </a:extLst>
          </p:cNvPr>
          <p:cNvPicPr/>
          <p:nvPr/>
        </p:nvPicPr>
        <p:blipFill rotWithShape="1">
          <a:blip r:embed="rId3" cstate="print">
            <a:extLst>
              <a:ext uri="{28A0092B-C50C-407E-A947-70E740481C1C}">
                <a14:useLocalDpi xmlns:a14="http://schemas.microsoft.com/office/drawing/2010/main" val="0"/>
              </a:ext>
            </a:extLst>
          </a:blip>
          <a:srcRect l="10988" t="23282" r="12088" b="24856"/>
          <a:stretch/>
        </p:blipFill>
        <p:spPr bwMode="auto">
          <a:xfrm>
            <a:off x="7092176" y="6325975"/>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980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6C7C7-24C2-814B-B986-1328C18EF8F8}"/>
              </a:ext>
            </a:extLst>
          </p:cNvPr>
          <p:cNvSpPr>
            <a:spLocks noGrp="1"/>
          </p:cNvSpPr>
          <p:nvPr>
            <p:ph type="title"/>
          </p:nvPr>
        </p:nvSpPr>
        <p:spPr/>
        <p:txBody>
          <a:bodyPr/>
          <a:lstStyle/>
          <a:p>
            <a:r>
              <a:rPr lang="en-US" dirty="0"/>
              <a:t>Scenario – advice for home care</a:t>
            </a:r>
          </a:p>
        </p:txBody>
      </p:sp>
      <p:sp>
        <p:nvSpPr>
          <p:cNvPr id="3" name="Content Placeholder 2">
            <a:extLst>
              <a:ext uri="{FF2B5EF4-FFF2-40B4-BE49-F238E27FC236}">
                <a16:creationId xmlns:a16="http://schemas.microsoft.com/office/drawing/2014/main" id="{22BAF393-F71D-E34B-9111-4942F22B15DF}"/>
              </a:ext>
            </a:extLst>
          </p:cNvPr>
          <p:cNvSpPr>
            <a:spLocks noGrp="1"/>
          </p:cNvSpPr>
          <p:nvPr>
            <p:ph idx="1"/>
          </p:nvPr>
        </p:nvSpPr>
        <p:spPr>
          <a:xfrm>
            <a:off x="457200" y="1417638"/>
            <a:ext cx="8229600" cy="5323730"/>
          </a:xfrm>
        </p:spPr>
        <p:txBody>
          <a:bodyPr>
            <a:normAutofit/>
          </a:bodyPr>
          <a:lstStyle/>
          <a:p>
            <a:pPr marL="177800" indent="-171450">
              <a:buFont typeface="Arial" panose="020B0604020202020204" pitchFamily="34" charset="0"/>
              <a:buChar char="•"/>
            </a:pPr>
            <a:r>
              <a:rPr lang="en-US" sz="2400" dirty="0"/>
              <a:t>Social distancing by the rest of the family (only one </a:t>
            </a:r>
            <a:r>
              <a:rPr lang="en-US" sz="2400" dirty="0" err="1"/>
              <a:t>carer</a:t>
            </a:r>
            <a:r>
              <a:rPr lang="en-US" sz="2400" dirty="0"/>
              <a:t> should provide any direct care)</a:t>
            </a:r>
          </a:p>
          <a:p>
            <a:pPr marL="177800" indent="-171450">
              <a:buFont typeface="Arial" panose="020B0604020202020204" pitchFamily="34" charset="0"/>
              <a:buChar char="•"/>
            </a:pPr>
            <a:r>
              <a:rPr lang="en-US" sz="2400" dirty="0"/>
              <a:t>Sick person must stay in a separate room</a:t>
            </a:r>
          </a:p>
          <a:p>
            <a:pPr marL="177800" indent="-171450">
              <a:buFont typeface="Arial" panose="020B0604020202020204" pitchFamily="34" charset="0"/>
              <a:buChar char="•"/>
            </a:pPr>
            <a:r>
              <a:rPr lang="en-US" sz="2400" dirty="0"/>
              <a:t>Ensure that if the same bathroom is used by the whole family that surfaces are cleaned with an alcohol based cleaner or household bleach every day</a:t>
            </a:r>
          </a:p>
          <a:p>
            <a:pPr marL="177800" indent="-171450">
              <a:buFont typeface="Arial" panose="020B0604020202020204" pitchFamily="34" charset="0"/>
              <a:buChar char="•"/>
            </a:pPr>
            <a:r>
              <a:rPr lang="en-US" sz="2400" dirty="0"/>
              <a:t>Ensure that separate kitchen utensils are used and washed properly in boiling water and kept aside for the sick person only</a:t>
            </a:r>
          </a:p>
          <a:p>
            <a:pPr marL="177800" indent="-171450">
              <a:buFont typeface="Arial" panose="020B0604020202020204" pitchFamily="34" charset="0"/>
              <a:buChar char="•"/>
            </a:pPr>
            <a:r>
              <a:rPr lang="en-US" sz="2400" dirty="0"/>
              <a:t>Make sure a rubbish bin with a lid is in the room with the sick person so she can dispose of dirty tissues or any other rubbish separately. </a:t>
            </a:r>
          </a:p>
          <a:p>
            <a:endParaRPr lang="en-US" dirty="0"/>
          </a:p>
        </p:txBody>
      </p:sp>
      <p:pic>
        <p:nvPicPr>
          <p:cNvPr id="4" name="Picture 3">
            <a:extLst>
              <a:ext uri="{FF2B5EF4-FFF2-40B4-BE49-F238E27FC236}">
                <a16:creationId xmlns:a16="http://schemas.microsoft.com/office/drawing/2014/main" id="{342E1D67-4953-9B4A-9A2C-E7431C1CFF1B}"/>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837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D45A-E1BD-6C4C-AD06-A018BE1C381C}"/>
              </a:ext>
            </a:extLst>
          </p:cNvPr>
          <p:cNvSpPr>
            <a:spLocks noGrp="1"/>
          </p:cNvSpPr>
          <p:nvPr>
            <p:ph type="title"/>
          </p:nvPr>
        </p:nvSpPr>
        <p:spPr/>
        <p:txBody>
          <a:bodyPr/>
          <a:lstStyle/>
          <a:p>
            <a:r>
              <a:rPr lang="en-US" dirty="0"/>
              <a:t>Scenario – discussion with son/family</a:t>
            </a:r>
          </a:p>
        </p:txBody>
      </p:sp>
      <p:sp>
        <p:nvSpPr>
          <p:cNvPr id="3" name="Content Placeholder 2">
            <a:extLst>
              <a:ext uri="{FF2B5EF4-FFF2-40B4-BE49-F238E27FC236}">
                <a16:creationId xmlns:a16="http://schemas.microsoft.com/office/drawing/2014/main" id="{B764DAAC-E93A-9742-AD79-DD3BEB1C19C4}"/>
              </a:ext>
            </a:extLst>
          </p:cNvPr>
          <p:cNvSpPr>
            <a:spLocks noGrp="1"/>
          </p:cNvSpPr>
          <p:nvPr>
            <p:ph idx="1"/>
          </p:nvPr>
        </p:nvSpPr>
        <p:spPr>
          <a:xfrm>
            <a:off x="457200" y="1196752"/>
            <a:ext cx="8229600" cy="4929411"/>
          </a:xfrm>
        </p:spPr>
        <p:txBody>
          <a:bodyPr>
            <a:normAutofit fontScale="92500" lnSpcReduction="10000"/>
          </a:bodyPr>
          <a:lstStyle/>
          <a:p>
            <a:pPr marL="177800" indent="-171450">
              <a:buFont typeface="Arial" panose="020B0604020202020204" pitchFamily="34" charset="0"/>
              <a:buChar char="•"/>
            </a:pPr>
            <a:r>
              <a:rPr lang="en-US" sz="2600" dirty="0"/>
              <a:t>Make sure only one </a:t>
            </a:r>
            <a:r>
              <a:rPr lang="en-US" sz="2600" dirty="0" err="1"/>
              <a:t>carer</a:t>
            </a:r>
            <a:r>
              <a:rPr lang="en-US" sz="2600" dirty="0"/>
              <a:t> provides care for his mother (the </a:t>
            </a:r>
            <a:r>
              <a:rPr lang="en-US" sz="2600" dirty="0" err="1"/>
              <a:t>carer</a:t>
            </a:r>
            <a:r>
              <a:rPr lang="en-US" sz="2600" dirty="0"/>
              <a:t> should be healthy, understand the infection prevention measures necessary to decrease the risk of the virus spreading to other family members or people in the community and the need to only make contact if absolutely necessary otherwise keep at least one </a:t>
            </a:r>
            <a:r>
              <a:rPr lang="en-US" sz="2600" dirty="0" err="1"/>
              <a:t>metre</a:t>
            </a:r>
            <a:r>
              <a:rPr lang="en-US" sz="2600" dirty="0"/>
              <a:t> distance)</a:t>
            </a:r>
          </a:p>
          <a:p>
            <a:pPr marL="177800" indent="-171450">
              <a:buFont typeface="Arial" panose="020B0604020202020204" pitchFamily="34" charset="0"/>
              <a:buChar char="•"/>
            </a:pPr>
            <a:r>
              <a:rPr lang="en-US" sz="2600" dirty="0"/>
              <a:t>The </a:t>
            </a:r>
            <a:r>
              <a:rPr lang="en-US" sz="2600" dirty="0" err="1"/>
              <a:t>carer</a:t>
            </a:r>
            <a:r>
              <a:rPr lang="en-US" sz="2600" dirty="0"/>
              <a:t> should have access to PPE, (masks and gloves) for when he/she has to deliver direct care that involves contact </a:t>
            </a:r>
            <a:r>
              <a:rPr lang="en-US" sz="2600" dirty="0" err="1"/>
              <a:t>i.e</a:t>
            </a:r>
            <a:r>
              <a:rPr lang="en-US" sz="2600" dirty="0"/>
              <a:t> changing the linen, assisting with personal care, removing rubbish)</a:t>
            </a:r>
          </a:p>
          <a:p>
            <a:pPr marL="177800" indent="-171450">
              <a:buFont typeface="Arial" panose="020B0604020202020204" pitchFamily="34" charset="0"/>
              <a:buChar char="•"/>
            </a:pPr>
            <a:r>
              <a:rPr lang="en-US" sz="2600" dirty="0"/>
              <a:t>Family should purchase soap and household bleach or disinfectant for cleaning</a:t>
            </a:r>
          </a:p>
          <a:p>
            <a:endParaRPr lang="en-US" dirty="0"/>
          </a:p>
        </p:txBody>
      </p:sp>
      <p:pic>
        <p:nvPicPr>
          <p:cNvPr id="4" name="Picture 3">
            <a:extLst>
              <a:ext uri="{FF2B5EF4-FFF2-40B4-BE49-F238E27FC236}">
                <a16:creationId xmlns:a16="http://schemas.microsoft.com/office/drawing/2014/main" id="{3363BD1B-27B3-B649-832D-29A157B5715C}"/>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869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D8DEF8-4895-F349-B229-CE7B4FF2016D}"/>
              </a:ext>
            </a:extLst>
          </p:cNvPr>
          <p:cNvSpPr>
            <a:spLocks noGrp="1"/>
          </p:cNvSpPr>
          <p:nvPr>
            <p:ph type="ctrTitle"/>
          </p:nvPr>
        </p:nvSpPr>
        <p:spPr>
          <a:xfrm>
            <a:off x="685800" y="1556793"/>
            <a:ext cx="7772400" cy="1512167"/>
          </a:xfrm>
        </p:spPr>
        <p:txBody>
          <a:bodyPr/>
          <a:lstStyle/>
          <a:p>
            <a:r>
              <a:rPr lang="en-US" dirty="0"/>
              <a:t>Scenario for Branch Health Coordinators and Supervisors</a:t>
            </a:r>
          </a:p>
        </p:txBody>
      </p:sp>
      <p:sp>
        <p:nvSpPr>
          <p:cNvPr id="2" name="Subtitle 1">
            <a:extLst>
              <a:ext uri="{FF2B5EF4-FFF2-40B4-BE49-F238E27FC236}">
                <a16:creationId xmlns:a16="http://schemas.microsoft.com/office/drawing/2014/main" id="{DD255BAC-72CC-674F-890C-4A31CD892C89}"/>
              </a:ext>
            </a:extLst>
          </p:cNvPr>
          <p:cNvSpPr>
            <a:spLocks noGrp="1"/>
          </p:cNvSpPr>
          <p:nvPr>
            <p:ph type="subTitle" idx="1"/>
          </p:nvPr>
        </p:nvSpPr>
        <p:spPr>
          <a:xfrm>
            <a:off x="827584" y="3886200"/>
            <a:ext cx="7630616" cy="1752600"/>
          </a:xfrm>
        </p:spPr>
        <p:txBody>
          <a:bodyPr/>
          <a:lstStyle/>
          <a:p>
            <a:pPr algn="l"/>
            <a:r>
              <a:rPr lang="en-US" dirty="0">
                <a:solidFill>
                  <a:schemeClr val="tx1"/>
                </a:solidFill>
              </a:rPr>
              <a:t>The following scenario can be completed as a group or individually, ask yourself what you would do</a:t>
            </a:r>
          </a:p>
          <a:p>
            <a:endParaRPr lang="en-US" dirty="0"/>
          </a:p>
        </p:txBody>
      </p:sp>
      <p:pic>
        <p:nvPicPr>
          <p:cNvPr id="4" name="Picture 3">
            <a:extLst>
              <a:ext uri="{FF2B5EF4-FFF2-40B4-BE49-F238E27FC236}">
                <a16:creationId xmlns:a16="http://schemas.microsoft.com/office/drawing/2014/main" id="{046E8E62-1DA9-7C44-8A66-D2BDAE0E34E2}"/>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130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075B-828E-C44C-A5CF-EF49AB8C69FD}"/>
              </a:ext>
            </a:extLst>
          </p:cNvPr>
          <p:cNvSpPr>
            <a:spLocks noGrp="1"/>
          </p:cNvSpPr>
          <p:nvPr>
            <p:ph type="title"/>
          </p:nvPr>
        </p:nvSpPr>
        <p:spPr/>
        <p:txBody>
          <a:bodyPr/>
          <a:lstStyle/>
          <a:p>
            <a:r>
              <a:rPr lang="en-US" dirty="0"/>
              <a:t>Scenario</a:t>
            </a:r>
          </a:p>
        </p:txBody>
      </p:sp>
      <p:sp>
        <p:nvSpPr>
          <p:cNvPr id="3" name="Content Placeholder 2">
            <a:extLst>
              <a:ext uri="{FF2B5EF4-FFF2-40B4-BE49-F238E27FC236}">
                <a16:creationId xmlns:a16="http://schemas.microsoft.com/office/drawing/2014/main" id="{C2D42D24-4A26-6A41-A2CC-F57BC26701E0}"/>
              </a:ext>
            </a:extLst>
          </p:cNvPr>
          <p:cNvSpPr>
            <a:spLocks noGrp="1"/>
          </p:cNvSpPr>
          <p:nvPr>
            <p:ph idx="1"/>
          </p:nvPr>
        </p:nvSpPr>
        <p:spPr/>
        <p:txBody>
          <a:bodyPr/>
          <a:lstStyle/>
          <a:p>
            <a:r>
              <a:rPr lang="en-US" sz="2400" dirty="0"/>
              <a:t>Your volunteers are visiting a community to deliver key messages when the community leader asks one of them to go to his house to see his mother. He asks him to go inside to check her as she has been very unwell with a fever and cough for the last 2 days. He thinks she may have the virus.</a:t>
            </a:r>
          </a:p>
          <a:p>
            <a:endParaRPr lang="en-US" sz="2400" dirty="0"/>
          </a:p>
          <a:p>
            <a:r>
              <a:rPr lang="en-US" sz="2400" dirty="0"/>
              <a:t>The volunteer calls you to see what he should do, he admits to feeling frightened.</a:t>
            </a:r>
          </a:p>
          <a:p>
            <a:endParaRPr lang="en-US" sz="2000" dirty="0"/>
          </a:p>
          <a:p>
            <a:r>
              <a:rPr lang="en-US" dirty="0"/>
              <a:t> </a:t>
            </a:r>
          </a:p>
          <a:p>
            <a:endParaRPr lang="en-US" dirty="0"/>
          </a:p>
        </p:txBody>
      </p:sp>
      <p:pic>
        <p:nvPicPr>
          <p:cNvPr id="5" name="Picture 4">
            <a:extLst>
              <a:ext uri="{FF2B5EF4-FFF2-40B4-BE49-F238E27FC236}">
                <a16:creationId xmlns:a16="http://schemas.microsoft.com/office/drawing/2014/main" id="{4A2ADE39-0A15-AE46-8E5E-03EAC0CF214A}"/>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238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A7AD-344E-C94E-ACE8-40D77D8EED8E}"/>
              </a:ext>
            </a:extLst>
          </p:cNvPr>
          <p:cNvSpPr>
            <a:spLocks noGrp="1"/>
          </p:cNvSpPr>
          <p:nvPr>
            <p:ph type="title"/>
          </p:nvPr>
        </p:nvSpPr>
        <p:spPr>
          <a:xfrm>
            <a:off x="323528" y="764704"/>
            <a:ext cx="8229600" cy="1628800"/>
          </a:xfrm>
        </p:spPr>
        <p:txBody>
          <a:bodyPr/>
          <a:lstStyle/>
          <a:p>
            <a:r>
              <a:rPr lang="en-US" dirty="0"/>
              <a:t>Group work or can be done individually</a:t>
            </a:r>
          </a:p>
        </p:txBody>
      </p:sp>
      <p:sp>
        <p:nvSpPr>
          <p:cNvPr id="3" name="Content Placeholder 2">
            <a:extLst>
              <a:ext uri="{FF2B5EF4-FFF2-40B4-BE49-F238E27FC236}">
                <a16:creationId xmlns:a16="http://schemas.microsoft.com/office/drawing/2014/main" id="{19D898D5-97CB-B74F-A00C-87DC626F24AA}"/>
              </a:ext>
            </a:extLst>
          </p:cNvPr>
          <p:cNvSpPr>
            <a:spLocks noGrp="1"/>
          </p:cNvSpPr>
          <p:nvPr>
            <p:ph idx="1"/>
          </p:nvPr>
        </p:nvSpPr>
        <p:spPr>
          <a:xfrm>
            <a:off x="457200" y="3573016"/>
            <a:ext cx="8229600" cy="3284984"/>
          </a:xfrm>
        </p:spPr>
        <p:txBody>
          <a:bodyPr>
            <a:noAutofit/>
          </a:bodyPr>
          <a:lstStyle/>
          <a:p>
            <a:r>
              <a:rPr lang="en-US" sz="2400" dirty="0"/>
              <a:t>    What will you advise your volunteer? </a:t>
            </a:r>
          </a:p>
          <a:p>
            <a:pPr algn="ctr"/>
            <a:endParaRPr lang="en-US" sz="2400" dirty="0"/>
          </a:p>
        </p:txBody>
      </p:sp>
      <p:pic>
        <p:nvPicPr>
          <p:cNvPr id="4" name="Picture 3">
            <a:extLst>
              <a:ext uri="{FF2B5EF4-FFF2-40B4-BE49-F238E27FC236}">
                <a16:creationId xmlns:a16="http://schemas.microsoft.com/office/drawing/2014/main" id="{9A465AAF-5283-EE4E-ADF6-360EA6145696}"/>
              </a:ext>
            </a:extLst>
          </p:cNvPr>
          <p:cNvPicPr/>
          <p:nvPr/>
        </p:nvPicPr>
        <p:blipFill rotWithShape="1">
          <a:blip r:embed="rId3"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578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0791-D2A3-114B-AD2F-28F8DB00BAA7}"/>
              </a:ext>
            </a:extLst>
          </p:cNvPr>
          <p:cNvSpPr>
            <a:spLocks noGrp="1"/>
          </p:cNvSpPr>
          <p:nvPr>
            <p:ph type="title"/>
          </p:nvPr>
        </p:nvSpPr>
        <p:spPr>
          <a:xfrm>
            <a:off x="457200" y="0"/>
            <a:ext cx="8229600" cy="1124744"/>
          </a:xfrm>
        </p:spPr>
        <p:txBody>
          <a:bodyPr/>
          <a:lstStyle/>
          <a:p>
            <a:r>
              <a:rPr lang="en-US" dirty="0"/>
              <a:t>Advice to the volunteer</a:t>
            </a:r>
          </a:p>
        </p:txBody>
      </p:sp>
      <p:sp>
        <p:nvSpPr>
          <p:cNvPr id="3" name="Content Placeholder 2">
            <a:extLst>
              <a:ext uri="{FF2B5EF4-FFF2-40B4-BE49-F238E27FC236}">
                <a16:creationId xmlns:a16="http://schemas.microsoft.com/office/drawing/2014/main" id="{90A92EF6-689E-8A4C-822F-ADA47BC87B00}"/>
              </a:ext>
            </a:extLst>
          </p:cNvPr>
          <p:cNvSpPr>
            <a:spLocks noGrp="1"/>
          </p:cNvSpPr>
          <p:nvPr>
            <p:ph idx="1"/>
          </p:nvPr>
        </p:nvSpPr>
        <p:spPr>
          <a:xfrm>
            <a:off x="457200" y="908720"/>
            <a:ext cx="8229600" cy="5832648"/>
          </a:xfrm>
        </p:spPr>
        <p:txBody>
          <a:bodyPr>
            <a:normAutofit lnSpcReduction="10000"/>
          </a:bodyPr>
          <a:lstStyle/>
          <a:p>
            <a:pPr marL="342900" indent="-342900">
              <a:buClr>
                <a:schemeClr val="tx1"/>
              </a:buClr>
              <a:buFont typeface="Arial" panose="020B0604020202020204" pitchFamily="34" charset="0"/>
              <a:buChar char="•"/>
            </a:pPr>
            <a:r>
              <a:rPr lang="en-US" sz="2400" dirty="0"/>
              <a:t>If worried it’s ok to stay outside but advise the son to take her to the clinic to be assessed and ask him to notify the clinic first </a:t>
            </a:r>
          </a:p>
          <a:p>
            <a:pPr marL="342900" indent="-342900">
              <a:buClr>
                <a:schemeClr val="tx1"/>
              </a:buClr>
              <a:buFont typeface="Arial" panose="020B0604020202020204" pitchFamily="34" charset="0"/>
              <a:buChar char="•"/>
            </a:pPr>
            <a:r>
              <a:rPr lang="en-US" sz="2400" dirty="0"/>
              <a:t>According to the risk it is ok to go into the house however :</a:t>
            </a:r>
          </a:p>
          <a:p>
            <a:pPr marL="622300" lvl="1" indent="-171450">
              <a:buClr>
                <a:schemeClr val="tx1"/>
              </a:buClr>
              <a:buFont typeface="Arial" panose="020B0604020202020204" pitchFamily="34" charset="0"/>
              <a:buChar char="•"/>
            </a:pPr>
            <a:r>
              <a:rPr lang="en-US" sz="2200" dirty="0"/>
              <a:t>Wash hands with soap and water before entering the house and immediately upon leaving (minimum 20 seconds)</a:t>
            </a:r>
          </a:p>
          <a:p>
            <a:pPr marL="622300" lvl="1" indent="-171450">
              <a:buClr>
                <a:schemeClr val="tx1"/>
              </a:buClr>
              <a:buFont typeface="Arial" panose="020B0604020202020204" pitchFamily="34" charset="0"/>
              <a:buChar char="•"/>
            </a:pPr>
            <a:r>
              <a:rPr lang="en-US" sz="2200" dirty="0"/>
              <a:t>Avoid close contact and ensure at least 1 </a:t>
            </a:r>
            <a:r>
              <a:rPr lang="en-US" sz="2200" dirty="0" err="1"/>
              <a:t>metre</a:t>
            </a:r>
            <a:r>
              <a:rPr lang="en-US" sz="2200" dirty="0"/>
              <a:t> distance is between you and the sick person</a:t>
            </a:r>
          </a:p>
          <a:p>
            <a:pPr marL="622300" lvl="1" indent="-171450">
              <a:buClr>
                <a:schemeClr val="tx1"/>
              </a:buClr>
              <a:buFont typeface="Arial" panose="020B0604020202020204" pitchFamily="34" charset="0"/>
              <a:buChar char="•"/>
            </a:pPr>
            <a:r>
              <a:rPr lang="en-US" sz="2200" dirty="0"/>
              <a:t>If you have a mask you can give it to the sick person and ask her to put it on while you are talking to her. If you have a second mask it is ok to put it on whilst in close contact</a:t>
            </a:r>
          </a:p>
          <a:p>
            <a:pPr marL="622300" lvl="1" indent="-171450">
              <a:buClr>
                <a:schemeClr val="tx1"/>
              </a:buClr>
              <a:buFont typeface="Arial" panose="020B0604020202020204" pitchFamily="34" charset="0"/>
              <a:buChar char="•"/>
            </a:pPr>
            <a:r>
              <a:rPr lang="en-US" sz="2200" dirty="0"/>
              <a:t>If she hasn’t been to the clinic advise that she should go and be assessed</a:t>
            </a:r>
          </a:p>
          <a:p>
            <a:pPr marL="622300" lvl="1" indent="-171450">
              <a:buClr>
                <a:schemeClr val="tx1"/>
              </a:buClr>
              <a:buFont typeface="Arial" panose="020B0604020202020204" pitchFamily="34" charset="0"/>
              <a:buChar char="•"/>
            </a:pPr>
            <a:r>
              <a:rPr lang="en-US" sz="2200" dirty="0"/>
              <a:t>Advise the son that he should call the clinic first to notify them he is bringing his mother who may have the virus</a:t>
            </a:r>
          </a:p>
          <a:p>
            <a:endParaRPr lang="en-US" dirty="0"/>
          </a:p>
        </p:txBody>
      </p:sp>
      <p:pic>
        <p:nvPicPr>
          <p:cNvPr id="4" name="Picture 3">
            <a:extLst>
              <a:ext uri="{FF2B5EF4-FFF2-40B4-BE49-F238E27FC236}">
                <a16:creationId xmlns:a16="http://schemas.microsoft.com/office/drawing/2014/main" id="{1E6CFCBB-FB1C-D243-996E-60911799A27A}"/>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7092176" y="6343227"/>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282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8B1E-C354-D348-A0C4-B3DFE25FEB26}"/>
              </a:ext>
            </a:extLst>
          </p:cNvPr>
          <p:cNvSpPr>
            <a:spLocks noGrp="1"/>
          </p:cNvSpPr>
          <p:nvPr>
            <p:ph type="title"/>
          </p:nvPr>
        </p:nvSpPr>
        <p:spPr/>
        <p:txBody>
          <a:bodyPr>
            <a:normAutofit/>
          </a:bodyPr>
          <a:lstStyle/>
          <a:p>
            <a:r>
              <a:rPr lang="en-US" sz="3200" dirty="0"/>
              <a:t>Learning objectives</a:t>
            </a:r>
          </a:p>
        </p:txBody>
      </p:sp>
      <p:sp>
        <p:nvSpPr>
          <p:cNvPr id="3" name="Content Placeholder 2">
            <a:extLst>
              <a:ext uri="{FF2B5EF4-FFF2-40B4-BE49-F238E27FC236}">
                <a16:creationId xmlns:a16="http://schemas.microsoft.com/office/drawing/2014/main" id="{7DD50121-BE23-8D40-A9F2-F0A04C3DCAFE}"/>
              </a:ext>
            </a:extLst>
          </p:cNvPr>
          <p:cNvSpPr>
            <a:spLocks noGrp="1"/>
          </p:cNvSpPr>
          <p:nvPr>
            <p:ph idx="1"/>
          </p:nvPr>
        </p:nvSpPr>
        <p:spPr>
          <a:xfrm>
            <a:off x="457200" y="1196752"/>
            <a:ext cx="8229600" cy="4929411"/>
          </a:xfrm>
        </p:spPr>
        <p:txBody>
          <a:bodyPr>
            <a:normAutofit fontScale="92500"/>
          </a:bodyPr>
          <a:lstStyle/>
          <a:p>
            <a:pPr marL="273050" lvl="1" indent="0">
              <a:buNone/>
            </a:pPr>
            <a:r>
              <a:rPr lang="en-AU" sz="3200" dirty="0"/>
              <a:t>By the end of this session, participants will understand:</a:t>
            </a:r>
          </a:p>
          <a:p>
            <a:pPr lvl="1">
              <a:buFont typeface="Arial" panose="020B0604020202020204" pitchFamily="34" charset="0"/>
              <a:buChar char="•"/>
            </a:pPr>
            <a:r>
              <a:rPr lang="en-GB" sz="3200" dirty="0"/>
              <a:t>How to support the community in safe home based care messages</a:t>
            </a:r>
          </a:p>
          <a:p>
            <a:pPr lvl="1">
              <a:buFont typeface="Arial" panose="020B0604020202020204" pitchFamily="34" charset="0"/>
              <a:buChar char="•"/>
            </a:pPr>
            <a:r>
              <a:rPr lang="en-GB" sz="3200" dirty="0"/>
              <a:t>Minimise the spread to other family and community members through key messages</a:t>
            </a:r>
          </a:p>
          <a:p>
            <a:pPr lvl="1">
              <a:buFont typeface="Arial" panose="020B0604020202020204" pitchFamily="34" charset="0"/>
              <a:buChar char="•"/>
            </a:pPr>
            <a:r>
              <a:rPr lang="en-US" sz="3200" dirty="0"/>
              <a:t>Protect yourself</a:t>
            </a:r>
          </a:p>
          <a:p>
            <a:pPr lvl="1">
              <a:buFont typeface="Arial" panose="020B0604020202020204" pitchFamily="34" charset="0"/>
              <a:buChar char="•"/>
            </a:pPr>
            <a:r>
              <a:rPr lang="en-US" sz="3200" dirty="0"/>
              <a:t>Protect your family</a:t>
            </a:r>
          </a:p>
          <a:p>
            <a:pPr lvl="1">
              <a:buFont typeface="Arial" panose="020B0604020202020204" pitchFamily="34" charset="0"/>
              <a:buChar char="•"/>
            </a:pPr>
            <a:r>
              <a:rPr lang="en-US" sz="3200" dirty="0"/>
              <a:t>Protect your community</a:t>
            </a:r>
          </a:p>
          <a:p>
            <a:endParaRPr lang="en-US" dirty="0"/>
          </a:p>
        </p:txBody>
      </p:sp>
      <p:pic>
        <p:nvPicPr>
          <p:cNvPr id="6" name="Picture 5">
            <a:extLst>
              <a:ext uri="{FF2B5EF4-FFF2-40B4-BE49-F238E27FC236}">
                <a16:creationId xmlns:a16="http://schemas.microsoft.com/office/drawing/2014/main" id="{15163D0C-8E03-E84E-AB8B-176F177AA63E}"/>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7308304" y="6315371"/>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639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4699-DFE4-5245-A60C-F852153BACA4}"/>
              </a:ext>
            </a:extLst>
          </p:cNvPr>
          <p:cNvSpPr>
            <a:spLocks noGrp="1"/>
          </p:cNvSpPr>
          <p:nvPr>
            <p:ph type="title"/>
          </p:nvPr>
        </p:nvSpPr>
        <p:spPr/>
        <p:txBody>
          <a:bodyPr/>
          <a:lstStyle/>
          <a:p>
            <a:r>
              <a:rPr lang="en-US" dirty="0"/>
              <a:t>Contacts</a:t>
            </a:r>
          </a:p>
        </p:txBody>
      </p:sp>
      <p:sp>
        <p:nvSpPr>
          <p:cNvPr id="3" name="Content Placeholder 2">
            <a:extLst>
              <a:ext uri="{FF2B5EF4-FFF2-40B4-BE49-F238E27FC236}">
                <a16:creationId xmlns:a16="http://schemas.microsoft.com/office/drawing/2014/main" id="{2739D4E5-3F10-8A4F-B5F4-2FD563B9BB73}"/>
              </a:ext>
            </a:extLst>
          </p:cNvPr>
          <p:cNvSpPr>
            <a:spLocks noGrp="1"/>
          </p:cNvSpPr>
          <p:nvPr>
            <p:ph idx="1"/>
          </p:nvPr>
        </p:nvSpPr>
        <p:spPr/>
        <p:txBody>
          <a:bodyPr/>
          <a:lstStyle/>
          <a:p>
            <a:pPr marL="342900" indent="-342900">
              <a:buClr>
                <a:schemeClr val="tx1"/>
              </a:buClr>
              <a:buFont typeface="Arial" panose="020B0604020202020204" pitchFamily="34" charset="0"/>
              <a:buChar char="•"/>
            </a:pPr>
            <a:r>
              <a:rPr lang="en-US" sz="2400" dirty="0"/>
              <a:t>After returning outside and after washing hands thoroughly with soap and water it is useful if the volunteer can get a list of names of all people inside the house who has been in contact with the sick person. This information can be given to the clinic as a list of contacts.</a:t>
            </a:r>
          </a:p>
          <a:p>
            <a:pPr marL="342900" indent="-342900">
              <a:buClr>
                <a:schemeClr val="tx1"/>
              </a:buClr>
              <a:buFont typeface="Arial" panose="020B0604020202020204" pitchFamily="34" charset="0"/>
              <a:buChar char="•"/>
            </a:pPr>
            <a:r>
              <a:rPr lang="en-US" sz="2400" dirty="0"/>
              <a:t>All contacts should be advised to stay at home until further information becomes available regarding the sick family member ( it is likely someone from the </a:t>
            </a:r>
            <a:r>
              <a:rPr lang="en-US" sz="2400" dirty="0" err="1"/>
              <a:t>MoH</a:t>
            </a:r>
            <a:r>
              <a:rPr lang="en-US" sz="2400" dirty="0"/>
              <a:t> will follow up all contacts and provide instructions about the next steps)</a:t>
            </a:r>
          </a:p>
          <a:p>
            <a:pPr marL="793750" lvl="1" indent="-342900">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id="{7120B033-9ADD-2841-9D4A-0142A0C2ED97}"/>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121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67D5-EC98-E44B-9916-7152A666C512}"/>
              </a:ext>
            </a:extLst>
          </p:cNvPr>
          <p:cNvSpPr>
            <a:spLocks noGrp="1"/>
          </p:cNvSpPr>
          <p:nvPr>
            <p:ph type="title"/>
          </p:nvPr>
        </p:nvSpPr>
        <p:spPr/>
        <p:txBody>
          <a:bodyPr/>
          <a:lstStyle/>
          <a:p>
            <a:r>
              <a:rPr lang="en-US" dirty="0"/>
              <a:t>Offer debrief to volunteer</a:t>
            </a:r>
          </a:p>
        </p:txBody>
      </p:sp>
      <p:sp>
        <p:nvSpPr>
          <p:cNvPr id="3" name="Content Placeholder 2">
            <a:extLst>
              <a:ext uri="{FF2B5EF4-FFF2-40B4-BE49-F238E27FC236}">
                <a16:creationId xmlns:a16="http://schemas.microsoft.com/office/drawing/2014/main" id="{B0608232-0DE5-7E4E-B5F7-71270914FB6E}"/>
              </a:ext>
            </a:extLst>
          </p:cNvPr>
          <p:cNvSpPr>
            <a:spLocks noGrp="1"/>
          </p:cNvSpPr>
          <p:nvPr>
            <p:ph idx="1"/>
          </p:nvPr>
        </p:nvSpPr>
        <p:spPr/>
        <p:txBody>
          <a:bodyPr/>
          <a:lstStyle/>
          <a:p>
            <a:pPr marL="342900" indent="-342900">
              <a:buClr>
                <a:schemeClr val="tx1"/>
              </a:buClr>
              <a:buFont typeface="Arial" panose="020B0604020202020204" pitchFamily="34" charset="0"/>
              <a:buChar char="•"/>
            </a:pPr>
            <a:r>
              <a:rPr lang="en-US" sz="2400" dirty="0"/>
              <a:t>Ask the volunteer team to come back to the office after their activities</a:t>
            </a:r>
          </a:p>
          <a:p>
            <a:pPr marL="342900" indent="-342900">
              <a:buClr>
                <a:schemeClr val="tx1"/>
              </a:buClr>
              <a:buFont typeface="Arial" panose="020B0604020202020204" pitchFamily="34" charset="0"/>
              <a:buChar char="•"/>
            </a:pPr>
            <a:r>
              <a:rPr lang="en-US" sz="2400" dirty="0"/>
              <a:t>Provide an opportunity for them to share how they are feeling</a:t>
            </a:r>
          </a:p>
          <a:p>
            <a:pPr marL="342900" indent="-342900">
              <a:buClr>
                <a:schemeClr val="tx1"/>
              </a:buClr>
              <a:buFont typeface="Arial" panose="020B0604020202020204" pitchFamily="34" charset="0"/>
              <a:buChar char="•"/>
            </a:pPr>
            <a:r>
              <a:rPr lang="en-US" sz="2400" dirty="0"/>
              <a:t>Take the opportunity to discuss their concerns</a:t>
            </a:r>
          </a:p>
          <a:p>
            <a:pPr>
              <a:buClr>
                <a:schemeClr val="tx1"/>
              </a:buClr>
            </a:pPr>
            <a:endParaRPr lang="en-US" dirty="0"/>
          </a:p>
        </p:txBody>
      </p:sp>
      <p:pic>
        <p:nvPicPr>
          <p:cNvPr id="4" name="Picture 3">
            <a:extLst>
              <a:ext uri="{FF2B5EF4-FFF2-40B4-BE49-F238E27FC236}">
                <a16:creationId xmlns:a16="http://schemas.microsoft.com/office/drawing/2014/main" id="{C4F282B1-083D-1348-835D-3D338AF19052}"/>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015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7FA1-7999-9740-97E0-B27C8E418E1C}"/>
              </a:ext>
            </a:extLst>
          </p:cNvPr>
          <p:cNvSpPr>
            <a:spLocks noGrp="1"/>
          </p:cNvSpPr>
          <p:nvPr>
            <p:ph type="title"/>
          </p:nvPr>
        </p:nvSpPr>
        <p:spPr/>
        <p:txBody>
          <a:bodyPr/>
          <a:lstStyle/>
          <a:p>
            <a:r>
              <a:rPr lang="en-US" dirty="0"/>
              <a:t>Wearing a mask</a:t>
            </a:r>
          </a:p>
        </p:txBody>
      </p:sp>
      <p:sp>
        <p:nvSpPr>
          <p:cNvPr id="3" name="Content Placeholder 2">
            <a:extLst>
              <a:ext uri="{FF2B5EF4-FFF2-40B4-BE49-F238E27FC236}">
                <a16:creationId xmlns:a16="http://schemas.microsoft.com/office/drawing/2014/main" id="{2DA89365-1FE0-C140-BB2B-BB7DDCC94633}"/>
              </a:ext>
            </a:extLst>
          </p:cNvPr>
          <p:cNvSpPr>
            <a:spLocks noGrp="1"/>
          </p:cNvSpPr>
          <p:nvPr>
            <p:ph idx="1"/>
          </p:nvPr>
        </p:nvSpPr>
        <p:spPr/>
        <p:txBody>
          <a:bodyPr/>
          <a:lstStyle/>
          <a:p>
            <a:r>
              <a:rPr lang="en-US" sz="2400" dirty="0"/>
              <a:t>Now you know that the corona virus can spread from person to person via air-droplets when someone who is infected coughs and sneezes and the key messages when do you think it is important to wear a mask?</a:t>
            </a:r>
          </a:p>
          <a:p>
            <a:endParaRPr lang="en-US" sz="2400" dirty="0"/>
          </a:p>
          <a:p>
            <a:r>
              <a:rPr lang="en-US" sz="2400" dirty="0"/>
              <a:t>Should everyone in the family wear a mask?</a:t>
            </a:r>
          </a:p>
          <a:p>
            <a:endParaRPr lang="en-US" sz="2400" dirty="0"/>
          </a:p>
          <a:p>
            <a:r>
              <a:rPr lang="en-US" sz="2400" dirty="0"/>
              <a:t>When you are in the community as a volunteer delivering messages should you wear a mask ? If so when?</a:t>
            </a:r>
          </a:p>
          <a:p>
            <a:endParaRPr lang="en-US" dirty="0"/>
          </a:p>
          <a:p>
            <a:endParaRPr lang="en-US" dirty="0"/>
          </a:p>
        </p:txBody>
      </p:sp>
      <p:pic>
        <p:nvPicPr>
          <p:cNvPr id="4" name="Picture 3">
            <a:extLst>
              <a:ext uri="{FF2B5EF4-FFF2-40B4-BE49-F238E27FC236}">
                <a16:creationId xmlns:a16="http://schemas.microsoft.com/office/drawing/2014/main" id="{72E1322A-06DF-7845-AAFA-3F0717574B79}"/>
              </a:ext>
            </a:extLst>
          </p:cNvPr>
          <p:cNvPicPr/>
          <p:nvPr/>
        </p:nvPicPr>
        <p:blipFill rotWithShape="1">
          <a:blip r:embed="rId3"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165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51C0-A75E-AD4D-A8A4-AA8688AAE652}"/>
              </a:ext>
            </a:extLst>
          </p:cNvPr>
          <p:cNvSpPr>
            <a:spLocks noGrp="1"/>
          </p:cNvSpPr>
          <p:nvPr>
            <p:ph type="title"/>
          </p:nvPr>
        </p:nvSpPr>
        <p:spPr/>
        <p:txBody>
          <a:bodyPr/>
          <a:lstStyle/>
          <a:p>
            <a:r>
              <a:rPr lang="en-US" dirty="0"/>
              <a:t>Wearing a mask</a:t>
            </a:r>
          </a:p>
        </p:txBody>
      </p:sp>
      <p:sp>
        <p:nvSpPr>
          <p:cNvPr id="3" name="Content Placeholder 2">
            <a:extLst>
              <a:ext uri="{FF2B5EF4-FFF2-40B4-BE49-F238E27FC236}">
                <a16:creationId xmlns:a16="http://schemas.microsoft.com/office/drawing/2014/main" id="{4EFCDC0A-19DF-AF43-9F2A-BEE3455E60BD}"/>
              </a:ext>
            </a:extLst>
          </p:cNvPr>
          <p:cNvSpPr>
            <a:spLocks noGrp="1"/>
          </p:cNvSpPr>
          <p:nvPr>
            <p:ph idx="1"/>
          </p:nvPr>
        </p:nvSpPr>
        <p:spPr>
          <a:xfrm>
            <a:off x="457200" y="1124744"/>
            <a:ext cx="8229600" cy="5001419"/>
          </a:xfrm>
        </p:spPr>
        <p:txBody>
          <a:bodyPr>
            <a:normAutofit lnSpcReduction="10000"/>
          </a:bodyPr>
          <a:lstStyle/>
          <a:p>
            <a:pPr>
              <a:buClr>
                <a:schemeClr val="tx1"/>
              </a:buClr>
            </a:pPr>
            <a:r>
              <a:rPr lang="en-US" sz="2400" dirty="0"/>
              <a:t>Anyone who is sick with the virus and coughing and sneezing should wear a mask when a </a:t>
            </a:r>
            <a:r>
              <a:rPr lang="en-US" sz="2400" dirty="0" err="1"/>
              <a:t>carer</a:t>
            </a:r>
            <a:r>
              <a:rPr lang="en-US" sz="2400" dirty="0"/>
              <a:t> enters the room or if they move outside of the room</a:t>
            </a:r>
          </a:p>
          <a:p>
            <a:pPr>
              <a:buClr>
                <a:schemeClr val="tx1"/>
              </a:buClr>
            </a:pPr>
            <a:r>
              <a:rPr lang="en-US" sz="2400" dirty="0"/>
              <a:t>Anyone caring for a sick person suspected of having the virus should wear a mask when in the same room</a:t>
            </a:r>
          </a:p>
          <a:p>
            <a:pPr>
              <a:buClr>
                <a:schemeClr val="tx1"/>
              </a:buClr>
            </a:pPr>
            <a:r>
              <a:rPr lang="en-US" sz="2400" dirty="0"/>
              <a:t>Anyone who wears a mask should know how to:</a:t>
            </a:r>
          </a:p>
          <a:p>
            <a:pPr marL="342900" indent="-342900">
              <a:buClr>
                <a:schemeClr val="tx1"/>
              </a:buClr>
              <a:buFont typeface="Arial" panose="020B0604020202020204" pitchFamily="34" charset="0"/>
              <a:buChar char="•"/>
            </a:pPr>
            <a:r>
              <a:rPr lang="en-US" sz="2400" dirty="0"/>
              <a:t>Put it on properly</a:t>
            </a:r>
          </a:p>
          <a:p>
            <a:pPr marL="342900" indent="-342900">
              <a:buClr>
                <a:schemeClr val="tx1"/>
              </a:buClr>
              <a:buFont typeface="Arial" panose="020B0604020202020204" pitchFamily="34" charset="0"/>
              <a:buChar char="•"/>
            </a:pPr>
            <a:r>
              <a:rPr lang="en-US" sz="2400" dirty="0"/>
              <a:t>Fit it firmly over the nose and face for protection</a:t>
            </a:r>
          </a:p>
          <a:p>
            <a:pPr marL="342900" indent="-342900">
              <a:buClr>
                <a:schemeClr val="tx1"/>
              </a:buClr>
              <a:buFont typeface="Arial" panose="020B0604020202020204" pitchFamily="34" charset="0"/>
              <a:buChar char="•"/>
            </a:pPr>
            <a:r>
              <a:rPr lang="en-US" sz="2400" dirty="0"/>
              <a:t>Not touch their own face whilst caring for the sick person</a:t>
            </a:r>
          </a:p>
          <a:p>
            <a:pPr marL="342900" indent="-342900">
              <a:buClr>
                <a:schemeClr val="tx1"/>
              </a:buClr>
              <a:buFont typeface="Arial" panose="020B0604020202020204" pitchFamily="34" charset="0"/>
              <a:buChar char="•"/>
            </a:pPr>
            <a:r>
              <a:rPr lang="en-US" sz="2400" dirty="0"/>
              <a:t>Remove carefully </a:t>
            </a:r>
          </a:p>
          <a:p>
            <a:pPr marL="342900" indent="-342900">
              <a:buClr>
                <a:schemeClr val="tx1"/>
              </a:buClr>
              <a:buFont typeface="Arial" panose="020B0604020202020204" pitchFamily="34" charset="0"/>
              <a:buChar char="•"/>
            </a:pPr>
            <a:r>
              <a:rPr lang="en-US" sz="2400" dirty="0"/>
              <a:t>Dispose properly</a:t>
            </a:r>
          </a:p>
          <a:p>
            <a:pPr marL="342900" indent="-342900">
              <a:buClr>
                <a:schemeClr val="tx1"/>
              </a:buClr>
              <a:buFont typeface="Arial" panose="020B0604020202020204" pitchFamily="34" charset="0"/>
              <a:buChar char="•"/>
            </a:pPr>
            <a:r>
              <a:rPr lang="en-US" sz="2400" dirty="0"/>
              <a:t>Wash hands thoroughly with soap and water before and after</a:t>
            </a:r>
          </a:p>
        </p:txBody>
      </p:sp>
      <p:pic>
        <p:nvPicPr>
          <p:cNvPr id="7" name="Picture 6">
            <a:extLst>
              <a:ext uri="{FF2B5EF4-FFF2-40B4-BE49-F238E27FC236}">
                <a16:creationId xmlns:a16="http://schemas.microsoft.com/office/drawing/2014/main" id="{0451F6F8-1E85-444D-BC13-D0F9FC2CFE3F}"/>
              </a:ext>
            </a:extLst>
          </p:cNvPr>
          <p:cNvPicPr/>
          <p:nvPr/>
        </p:nvPicPr>
        <p:blipFill rotWithShape="1">
          <a:blip r:embed="rId3"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535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F1594-3B2A-494A-8B99-E95C5DF190F6}"/>
              </a:ext>
            </a:extLst>
          </p:cNvPr>
          <p:cNvSpPr>
            <a:spLocks noGrp="1"/>
          </p:cNvSpPr>
          <p:nvPr>
            <p:ph type="title"/>
          </p:nvPr>
        </p:nvSpPr>
        <p:spPr/>
        <p:txBody>
          <a:bodyPr/>
          <a:lstStyle/>
          <a:p>
            <a:r>
              <a:rPr lang="en-US" dirty="0"/>
              <a:t>More information about wearing a mask</a:t>
            </a:r>
          </a:p>
        </p:txBody>
      </p:sp>
      <p:sp>
        <p:nvSpPr>
          <p:cNvPr id="3" name="Content Placeholder 2">
            <a:extLst>
              <a:ext uri="{FF2B5EF4-FFF2-40B4-BE49-F238E27FC236}">
                <a16:creationId xmlns:a16="http://schemas.microsoft.com/office/drawing/2014/main" id="{8DA80431-311C-0748-B23A-400F9E00AB35}"/>
              </a:ext>
            </a:extLst>
          </p:cNvPr>
          <p:cNvSpPr>
            <a:spLocks noGrp="1"/>
          </p:cNvSpPr>
          <p:nvPr>
            <p:ph idx="1"/>
          </p:nvPr>
        </p:nvSpPr>
        <p:spPr>
          <a:xfrm>
            <a:off x="457200" y="1196752"/>
            <a:ext cx="8229600" cy="5184576"/>
          </a:xfrm>
        </p:spPr>
        <p:txBody>
          <a:bodyPr>
            <a:normAutofit lnSpcReduction="10000"/>
          </a:bodyPr>
          <a:lstStyle/>
          <a:p>
            <a:pPr marL="342900" indent="-342900">
              <a:buClr>
                <a:schemeClr val="tx1"/>
              </a:buClr>
              <a:buFont typeface="Arial" panose="020B0604020202020204" pitchFamily="34" charset="0"/>
              <a:buChar char="•"/>
            </a:pPr>
            <a:r>
              <a:rPr lang="en-US" dirty="0"/>
              <a:t>We know some country authorities are mandating the wearing of masks</a:t>
            </a:r>
          </a:p>
          <a:p>
            <a:pPr marL="342900" indent="-342900">
              <a:buClr>
                <a:schemeClr val="tx1"/>
              </a:buClr>
              <a:buFont typeface="Arial" panose="020B0604020202020204" pitchFamily="34" charset="0"/>
              <a:buChar char="•"/>
            </a:pPr>
            <a:r>
              <a:rPr lang="en-US" dirty="0"/>
              <a:t>We know that there is a risk that the supply of masks around the world may run out and not be available for healthcare workers if everyone starts wearing masks unnecessarily</a:t>
            </a:r>
          </a:p>
          <a:p>
            <a:pPr marL="342900" indent="-342900">
              <a:buClr>
                <a:schemeClr val="tx1"/>
              </a:buClr>
              <a:buFont typeface="Arial" panose="020B0604020202020204" pitchFamily="34" charset="0"/>
              <a:buChar char="•"/>
            </a:pPr>
            <a:r>
              <a:rPr lang="en-US" dirty="0"/>
              <a:t>IFRC, WHO and other responding </a:t>
            </a:r>
            <a:r>
              <a:rPr lang="en-US" dirty="0" err="1"/>
              <a:t>organisations</a:t>
            </a:r>
            <a:r>
              <a:rPr lang="en-US" dirty="0"/>
              <a:t> understand that many people are frightened and want to wear a mask</a:t>
            </a:r>
          </a:p>
          <a:p>
            <a:pPr marL="342900" indent="-342900">
              <a:buClr>
                <a:schemeClr val="tx1"/>
              </a:buClr>
              <a:buFont typeface="Arial" panose="020B0604020202020204" pitchFamily="34" charset="0"/>
              <a:buChar char="•"/>
            </a:pPr>
            <a:r>
              <a:rPr lang="en-US" dirty="0"/>
              <a:t>Currently there is no evidence that supports if you are not sick that the mask offers any protection.</a:t>
            </a:r>
          </a:p>
          <a:p>
            <a:pPr marL="342900" indent="-342900">
              <a:buClr>
                <a:schemeClr val="tx1"/>
              </a:buClr>
              <a:buFont typeface="Arial" panose="020B0604020202020204" pitchFamily="34" charset="0"/>
              <a:buChar char="•"/>
            </a:pPr>
            <a:r>
              <a:rPr lang="en-US" dirty="0"/>
              <a:t>There is a lot of work going on to look further into the use of masks and everyone will be updated if anything changes</a:t>
            </a:r>
          </a:p>
          <a:p>
            <a:pPr marL="342900" indent="-342900">
              <a:buClr>
                <a:schemeClr val="tx1"/>
              </a:buClr>
              <a:buFont typeface="Arial" panose="020B0604020202020204" pitchFamily="34" charset="0"/>
              <a:buChar char="•"/>
            </a:pPr>
            <a:r>
              <a:rPr lang="en-US" dirty="0"/>
              <a:t>If community members feel strongly about making their own mask from cloth there is a pattern and recommendations available - contact your branch supervisor for more information</a:t>
            </a:r>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FD8F3C24-E3FE-A341-A901-3633C9885EE9}"/>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541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
            <a:extLst>
              <a:ext uri="{FF2B5EF4-FFF2-40B4-BE49-F238E27FC236}">
                <a16:creationId xmlns:a16="http://schemas.microsoft.com/office/drawing/2014/main" id="{789467EC-2B4E-D944-AB0D-9FAA2D08011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51720" y="476672"/>
            <a:ext cx="5328592" cy="5328592"/>
          </a:xfrm>
        </p:spPr>
      </p:pic>
      <p:pic>
        <p:nvPicPr>
          <p:cNvPr id="3" name="Picture 2">
            <a:extLst>
              <a:ext uri="{FF2B5EF4-FFF2-40B4-BE49-F238E27FC236}">
                <a16:creationId xmlns:a16="http://schemas.microsoft.com/office/drawing/2014/main" id="{9CB3EDAA-2BC7-B747-ABF7-AC9C5584CC0D}"/>
              </a:ext>
            </a:extLst>
          </p:cNvPr>
          <p:cNvPicPr/>
          <p:nvPr/>
        </p:nvPicPr>
        <p:blipFill rotWithShape="1">
          <a:blip r:embed="rId3"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381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0DE1-FE61-224A-9F32-87930A547ABF}"/>
              </a:ext>
            </a:extLst>
          </p:cNvPr>
          <p:cNvSpPr>
            <a:spLocks noGrp="1"/>
          </p:cNvSpPr>
          <p:nvPr>
            <p:ph type="title"/>
          </p:nvPr>
        </p:nvSpPr>
        <p:spPr/>
        <p:txBody>
          <a:bodyPr/>
          <a:lstStyle/>
          <a:p>
            <a:r>
              <a:rPr lang="en-US" dirty="0"/>
              <a:t>Mask management</a:t>
            </a:r>
          </a:p>
        </p:txBody>
      </p:sp>
      <p:sp>
        <p:nvSpPr>
          <p:cNvPr id="3" name="Content Placeholder 2">
            <a:extLst>
              <a:ext uri="{FF2B5EF4-FFF2-40B4-BE49-F238E27FC236}">
                <a16:creationId xmlns:a16="http://schemas.microsoft.com/office/drawing/2014/main" id="{2FEE5ECA-EFE3-9246-9248-C2C34E2710B2}"/>
              </a:ext>
            </a:extLst>
          </p:cNvPr>
          <p:cNvSpPr>
            <a:spLocks noGrp="1"/>
          </p:cNvSpPr>
          <p:nvPr>
            <p:ph idx="1"/>
          </p:nvPr>
        </p:nvSpPr>
        <p:spPr>
          <a:xfrm>
            <a:off x="457200" y="1340768"/>
            <a:ext cx="8229600" cy="4968552"/>
          </a:xfrm>
        </p:spPr>
        <p:txBody>
          <a:bodyPr>
            <a:normAutofit/>
          </a:bodyPr>
          <a:lstStyle/>
          <a:p>
            <a:pPr marL="342900" indent="-342900">
              <a:buClr>
                <a:schemeClr val="tx1"/>
              </a:buClr>
              <a:buFont typeface="Arial" panose="020B0604020202020204" pitchFamily="34" charset="0"/>
              <a:buChar char="•"/>
            </a:pPr>
            <a:r>
              <a:rPr lang="en-US" dirty="0"/>
              <a:t>Locate the metal strip at top of mask and place over top of nose, secure the elastic around ears or tie strings behind your head</a:t>
            </a:r>
          </a:p>
          <a:p>
            <a:pPr marL="342900" indent="-342900">
              <a:buClr>
                <a:schemeClr val="tx1"/>
              </a:buClr>
              <a:buFont typeface="Arial" panose="020B0604020202020204" pitchFamily="34" charset="0"/>
              <a:buChar char="•"/>
            </a:pPr>
            <a:r>
              <a:rPr lang="en-US" dirty="0"/>
              <a:t>Make sure it covers nose mouth and chin</a:t>
            </a:r>
          </a:p>
          <a:p>
            <a:pPr marL="342900" indent="-342900">
              <a:buClr>
                <a:schemeClr val="tx1"/>
              </a:buClr>
              <a:buFont typeface="Arial" panose="020B0604020202020204" pitchFamily="34" charset="0"/>
              <a:buChar char="•"/>
            </a:pPr>
            <a:r>
              <a:rPr lang="en-US" dirty="0"/>
              <a:t>While in use do not touch the front of the mask</a:t>
            </a:r>
          </a:p>
          <a:p>
            <a:pPr marL="342900" indent="-342900">
              <a:buClr>
                <a:schemeClr val="tx1"/>
              </a:buClr>
              <a:buFont typeface="Arial" panose="020B0604020202020204" pitchFamily="34" charset="0"/>
              <a:buChar char="•"/>
            </a:pPr>
            <a:r>
              <a:rPr lang="en-US" dirty="0"/>
              <a:t>To remove the mask take the elastic form behind your ears or untie from behind your heads</a:t>
            </a:r>
          </a:p>
          <a:p>
            <a:pPr marL="342900" indent="-342900">
              <a:buClr>
                <a:schemeClr val="tx1"/>
              </a:buClr>
              <a:buFont typeface="Arial" panose="020B0604020202020204" pitchFamily="34" charset="0"/>
              <a:buChar char="•"/>
            </a:pPr>
            <a:r>
              <a:rPr lang="en-US" dirty="0"/>
              <a:t>Do not touch the front of the mask as it may be contaminated</a:t>
            </a:r>
          </a:p>
          <a:p>
            <a:pPr marL="342900" indent="-342900">
              <a:buClr>
                <a:schemeClr val="tx1"/>
              </a:buClr>
              <a:buFont typeface="Arial" panose="020B0604020202020204" pitchFamily="34" charset="0"/>
              <a:buChar char="•"/>
            </a:pPr>
            <a:r>
              <a:rPr lang="en-US" dirty="0"/>
              <a:t>Remove the mask and discard into a closed rubbish bin or allocated waste disposal place</a:t>
            </a:r>
          </a:p>
          <a:p>
            <a:pPr marL="342900" indent="-342900">
              <a:buClr>
                <a:schemeClr val="tx1"/>
              </a:buClr>
              <a:buFont typeface="Arial" panose="020B0604020202020204" pitchFamily="34" charset="0"/>
              <a:buChar char="•"/>
            </a:pPr>
            <a:r>
              <a:rPr lang="en-US" dirty="0"/>
              <a:t>Wash your hands with soap and water</a:t>
            </a:r>
          </a:p>
          <a:p>
            <a:pPr marL="342900" indent="-342900">
              <a:buClr>
                <a:schemeClr val="tx1"/>
              </a:buClr>
              <a:buFont typeface="Arial" panose="020B0604020202020204" pitchFamily="34" charset="0"/>
              <a:buChar char="•"/>
            </a:pPr>
            <a:r>
              <a:rPr lang="en-US" dirty="0"/>
              <a:t>If your mask becomes damp or humid discard and replace with a new one</a:t>
            </a:r>
          </a:p>
          <a:p>
            <a:endParaRPr lang="en-US" dirty="0"/>
          </a:p>
        </p:txBody>
      </p:sp>
      <p:pic>
        <p:nvPicPr>
          <p:cNvPr id="6" name="Picture 5" descr="A picture containing toy, woman&#10;&#10;Description automatically generated">
            <a:extLst>
              <a:ext uri="{FF2B5EF4-FFF2-40B4-BE49-F238E27FC236}">
                <a16:creationId xmlns:a16="http://schemas.microsoft.com/office/drawing/2014/main" id="{8E201027-C90A-924D-B580-F2391A1C999B}"/>
              </a:ext>
            </a:extLst>
          </p:cNvPr>
          <p:cNvPicPr>
            <a:picLocks noChangeAspect="1"/>
          </p:cNvPicPr>
          <p:nvPr/>
        </p:nvPicPr>
        <p:blipFill rotWithShape="1">
          <a:blip r:embed="rId3">
            <a:extLst>
              <a:ext uri="{28A0092B-C50C-407E-A947-70E740481C1C}">
                <a14:useLocalDpi xmlns:a14="http://schemas.microsoft.com/office/drawing/2010/main" val="0"/>
              </a:ext>
            </a:extLst>
          </a:blip>
          <a:srcRect l="10602" t="12061" r="17454" b="10294"/>
          <a:stretch/>
        </p:blipFill>
        <p:spPr>
          <a:xfrm>
            <a:off x="7671387" y="-258701"/>
            <a:ext cx="1440159" cy="1676339"/>
          </a:xfrm>
          <a:prstGeom prst="rect">
            <a:avLst/>
          </a:prstGeom>
        </p:spPr>
      </p:pic>
      <p:pic>
        <p:nvPicPr>
          <p:cNvPr id="7" name="Picture 6">
            <a:extLst>
              <a:ext uri="{FF2B5EF4-FFF2-40B4-BE49-F238E27FC236}">
                <a16:creationId xmlns:a16="http://schemas.microsoft.com/office/drawing/2014/main" id="{BF46CC15-7849-7F4F-A84F-D6A23AD5EC0C}"/>
              </a:ext>
            </a:extLst>
          </p:cNvPr>
          <p:cNvPicPr/>
          <p:nvPr/>
        </p:nvPicPr>
        <p:blipFill rotWithShape="1">
          <a:blip r:embed="rId4"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171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909B3076-F348-5D44-AEBF-3BA75C59C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pic>
        <p:nvPicPr>
          <p:cNvPr id="3" name="Picture 2">
            <a:extLst>
              <a:ext uri="{FF2B5EF4-FFF2-40B4-BE49-F238E27FC236}">
                <a16:creationId xmlns:a16="http://schemas.microsoft.com/office/drawing/2014/main" id="{73A2BDDE-A669-C145-AB74-1F418C6CAF9D}"/>
              </a:ext>
            </a:extLst>
          </p:cNvPr>
          <p:cNvPicPr/>
          <p:nvPr/>
        </p:nvPicPr>
        <p:blipFill rotWithShape="1">
          <a:blip r:embed="rId3" cstate="print">
            <a:extLst>
              <a:ext uri="{28A0092B-C50C-407E-A947-70E740481C1C}">
                <a14:useLocalDpi xmlns:a14="http://schemas.microsoft.com/office/drawing/2010/main" val="0"/>
              </a:ext>
            </a:extLst>
          </a:blip>
          <a:srcRect l="10988" t="23282" r="12088" b="24856"/>
          <a:stretch/>
        </p:blipFill>
        <p:spPr bwMode="auto">
          <a:xfrm>
            <a:off x="345688" y="6237312"/>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710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26B0DA-A5CC-B24E-BB39-51E7D8E7C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100" y="241300"/>
            <a:ext cx="4749800" cy="6375400"/>
          </a:xfrm>
          <a:prstGeom prst="rect">
            <a:avLst/>
          </a:prstGeom>
        </p:spPr>
      </p:pic>
      <p:pic>
        <p:nvPicPr>
          <p:cNvPr id="6" name="Picture 5">
            <a:extLst>
              <a:ext uri="{FF2B5EF4-FFF2-40B4-BE49-F238E27FC236}">
                <a16:creationId xmlns:a16="http://schemas.microsoft.com/office/drawing/2014/main" id="{EED9A8A9-FBFE-A74F-94B0-BA05CF9872C0}"/>
              </a:ext>
            </a:extLst>
          </p:cNvPr>
          <p:cNvPicPr/>
          <p:nvPr/>
        </p:nvPicPr>
        <p:blipFill rotWithShape="1">
          <a:blip r:embed="rId3"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86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4B4BA-51CD-8E42-B6B6-5E3F4A263BCE}"/>
              </a:ext>
            </a:extLst>
          </p:cNvPr>
          <p:cNvSpPr>
            <a:spLocks noGrp="1"/>
          </p:cNvSpPr>
          <p:nvPr>
            <p:ph type="title"/>
          </p:nvPr>
        </p:nvSpPr>
        <p:spPr/>
        <p:txBody>
          <a:bodyPr/>
          <a:lstStyle/>
          <a:p>
            <a:r>
              <a:rPr lang="en-US" dirty="0"/>
              <a:t>Fitting and removal of a mask </a:t>
            </a:r>
            <a:br>
              <a:rPr lang="en-US" dirty="0"/>
            </a:br>
            <a:endParaRPr lang="en-US" dirty="0"/>
          </a:p>
        </p:txBody>
      </p:sp>
      <p:sp>
        <p:nvSpPr>
          <p:cNvPr id="3" name="Content Placeholder 2">
            <a:extLst>
              <a:ext uri="{FF2B5EF4-FFF2-40B4-BE49-F238E27FC236}">
                <a16:creationId xmlns:a16="http://schemas.microsoft.com/office/drawing/2014/main" id="{A0CF5806-5827-1142-A21F-13DEB65EEBD0}"/>
              </a:ext>
            </a:extLst>
          </p:cNvPr>
          <p:cNvSpPr>
            <a:spLocks noGrp="1"/>
          </p:cNvSpPr>
          <p:nvPr>
            <p:ph idx="1"/>
          </p:nvPr>
        </p:nvSpPr>
        <p:spPr/>
        <p:txBody>
          <a:bodyPr/>
          <a:lstStyle/>
          <a:p>
            <a:endParaRPr lang="en-US" dirty="0">
              <a:hlinkClick r:id="rId3"/>
            </a:endParaRPr>
          </a:p>
          <a:p>
            <a:r>
              <a:rPr lang="en-US" dirty="0"/>
              <a:t>- Click on and watch WHO video links below demonstra</a:t>
            </a:r>
            <a:r>
              <a:rPr lang="en-US" dirty="0">
                <a:hlinkClick r:id="rId3"/>
              </a:rPr>
              <a:t>t</a:t>
            </a:r>
            <a:r>
              <a:rPr lang="en-US" dirty="0"/>
              <a:t>ing putting on and removal of a mask</a:t>
            </a:r>
            <a:endParaRPr lang="en-US" dirty="0">
              <a:hlinkClick r:id="rId3"/>
            </a:endParaRPr>
          </a:p>
          <a:p>
            <a:r>
              <a:rPr lang="en-US" dirty="0">
                <a:hlinkClick r:id="rId3"/>
              </a:rPr>
              <a:t>https://youtu.be/Ded_AxFfJoQ</a:t>
            </a:r>
            <a:endParaRPr lang="en-US" dirty="0"/>
          </a:p>
          <a:p>
            <a:endParaRPr lang="en-US" dirty="0">
              <a:hlinkClick r:id="rId4"/>
            </a:endParaRPr>
          </a:p>
          <a:p>
            <a:r>
              <a:rPr lang="en-US" dirty="0">
                <a:hlinkClick r:id="rId4"/>
              </a:rPr>
              <a:t>https://youtu.be/lrvFrH_npQI</a:t>
            </a:r>
            <a:endParaRPr lang="en-US" dirty="0"/>
          </a:p>
          <a:p>
            <a:endParaRPr lang="en-US" dirty="0">
              <a:hlinkClick r:id="rId5"/>
            </a:endParaRPr>
          </a:p>
          <a:p>
            <a:r>
              <a:rPr lang="en-US" dirty="0">
                <a:hlinkClick r:id="rId5"/>
              </a:rPr>
              <a:t>https://www.epi-win.com/sites/epiwin/files/content/attachments/2020-02-03/How-to-use-mask-v0.1-digital.png</a:t>
            </a:r>
            <a:endParaRPr lang="en-US" dirty="0"/>
          </a:p>
          <a:p>
            <a:endParaRPr lang="en-US" dirty="0"/>
          </a:p>
          <a:p>
            <a:endParaRPr lang="en-US" dirty="0"/>
          </a:p>
        </p:txBody>
      </p:sp>
      <p:sp>
        <p:nvSpPr>
          <p:cNvPr id="4" name="TextBox 3">
            <a:extLst>
              <a:ext uri="{FF2B5EF4-FFF2-40B4-BE49-F238E27FC236}">
                <a16:creationId xmlns:a16="http://schemas.microsoft.com/office/drawing/2014/main" id="{36046C2D-FD38-6F41-B398-424FBFE27DE9}"/>
              </a:ext>
            </a:extLst>
          </p:cNvPr>
          <p:cNvSpPr txBox="1"/>
          <p:nvPr/>
        </p:nvSpPr>
        <p:spPr>
          <a:xfrm>
            <a:off x="702365" y="2703443"/>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05F0086E-24FA-2D42-A697-E63CA2407D73}"/>
              </a:ext>
            </a:extLst>
          </p:cNvPr>
          <p:cNvPicPr/>
          <p:nvPr/>
        </p:nvPicPr>
        <p:blipFill rotWithShape="1">
          <a:blip r:embed="rId6"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969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B4F3-280D-C044-848A-74BF00406224}"/>
              </a:ext>
            </a:extLst>
          </p:cNvPr>
          <p:cNvSpPr>
            <a:spLocks noGrp="1"/>
          </p:cNvSpPr>
          <p:nvPr>
            <p:ph type="title"/>
          </p:nvPr>
        </p:nvSpPr>
        <p:spPr/>
        <p:txBody>
          <a:bodyPr/>
          <a:lstStyle/>
          <a:p>
            <a:r>
              <a:rPr lang="en-US" dirty="0"/>
              <a:t>….let’s start with a question….</a:t>
            </a:r>
          </a:p>
        </p:txBody>
      </p:sp>
      <p:sp>
        <p:nvSpPr>
          <p:cNvPr id="3" name="Content Placeholder 2">
            <a:extLst>
              <a:ext uri="{FF2B5EF4-FFF2-40B4-BE49-F238E27FC236}">
                <a16:creationId xmlns:a16="http://schemas.microsoft.com/office/drawing/2014/main" id="{63FAF96D-E95E-994F-B486-810050B8DF9B}"/>
              </a:ext>
            </a:extLst>
          </p:cNvPr>
          <p:cNvSpPr>
            <a:spLocks noGrp="1"/>
          </p:cNvSpPr>
          <p:nvPr>
            <p:ph idx="1"/>
          </p:nvPr>
        </p:nvSpPr>
        <p:spPr/>
        <p:txBody>
          <a:bodyPr>
            <a:normAutofit/>
          </a:bodyPr>
          <a:lstStyle/>
          <a:p>
            <a:pPr marL="273050" lvl="1" indent="0">
              <a:buNone/>
            </a:pPr>
            <a:r>
              <a:rPr lang="en-US" sz="2800" dirty="0"/>
              <a:t>What do you think are important considerations if someone wants to be at home with the Corona virus instead of being in hospital?</a:t>
            </a:r>
          </a:p>
        </p:txBody>
      </p:sp>
      <p:pic>
        <p:nvPicPr>
          <p:cNvPr id="4" name="Picture 3">
            <a:extLst>
              <a:ext uri="{FF2B5EF4-FFF2-40B4-BE49-F238E27FC236}">
                <a16:creationId xmlns:a16="http://schemas.microsoft.com/office/drawing/2014/main" id="{4EFA77C2-254C-6F4F-9EB2-EA36DD04226A}"/>
              </a:ext>
            </a:extLst>
          </p:cNvPr>
          <p:cNvPicPr/>
          <p:nvPr/>
        </p:nvPicPr>
        <p:blipFill rotWithShape="1">
          <a:blip r:embed="rId3" cstate="print">
            <a:extLst>
              <a:ext uri="{28A0092B-C50C-407E-A947-70E740481C1C}">
                <a14:useLocalDpi xmlns:a14="http://schemas.microsoft.com/office/drawing/2010/main" val="0"/>
              </a:ext>
            </a:extLst>
          </a:blip>
          <a:srcRect l="10988" t="23282" r="12088" b="24856"/>
          <a:stretch/>
        </p:blipFill>
        <p:spPr bwMode="auto">
          <a:xfrm>
            <a:off x="7549376" y="6294724"/>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221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42FF7-8F2C-C841-92EB-24C3E8044EB6}"/>
              </a:ext>
            </a:extLst>
          </p:cNvPr>
          <p:cNvSpPr>
            <a:spLocks noGrp="1"/>
          </p:cNvSpPr>
          <p:nvPr>
            <p:ph type="title"/>
          </p:nvPr>
        </p:nvSpPr>
        <p:spPr/>
        <p:txBody>
          <a:bodyPr/>
          <a:lstStyle/>
          <a:p>
            <a:r>
              <a:rPr lang="en-US" dirty="0"/>
              <a:t>Wearing gloves</a:t>
            </a:r>
          </a:p>
        </p:txBody>
      </p:sp>
      <p:sp>
        <p:nvSpPr>
          <p:cNvPr id="3" name="Content Placeholder 2">
            <a:extLst>
              <a:ext uri="{FF2B5EF4-FFF2-40B4-BE49-F238E27FC236}">
                <a16:creationId xmlns:a16="http://schemas.microsoft.com/office/drawing/2014/main" id="{6BEE3A86-BC63-314C-90E3-C295216465A5}"/>
              </a:ext>
            </a:extLst>
          </p:cNvPr>
          <p:cNvSpPr>
            <a:spLocks noGrp="1"/>
          </p:cNvSpPr>
          <p:nvPr>
            <p:ph idx="1"/>
          </p:nvPr>
        </p:nvSpPr>
        <p:spPr/>
        <p:txBody>
          <a:bodyPr/>
          <a:lstStyle/>
          <a:p>
            <a:r>
              <a:rPr lang="en-US" sz="2400" dirty="0"/>
              <a:t>Now you know the way the corona virus spreads from person to person and the key messages, when do you think it is important:</a:t>
            </a:r>
          </a:p>
          <a:p>
            <a:r>
              <a:rPr lang="en-US" sz="2400" dirty="0"/>
              <a:t>to wear gloves?</a:t>
            </a:r>
          </a:p>
          <a:p>
            <a:endParaRPr lang="en-US" sz="2400" dirty="0"/>
          </a:p>
          <a:p>
            <a:r>
              <a:rPr lang="en-US" sz="2400" dirty="0"/>
              <a:t>Should everyone in the family wear gloves?</a:t>
            </a:r>
          </a:p>
          <a:p>
            <a:endParaRPr lang="en-US" sz="2400" dirty="0"/>
          </a:p>
          <a:p>
            <a:r>
              <a:rPr lang="en-US" sz="2400" dirty="0"/>
              <a:t>Should you as a volunteer in the community wear gloves? If so when?</a:t>
            </a:r>
          </a:p>
          <a:p>
            <a:endParaRPr lang="en-US" dirty="0"/>
          </a:p>
        </p:txBody>
      </p:sp>
      <p:pic>
        <p:nvPicPr>
          <p:cNvPr id="4" name="Picture 3">
            <a:extLst>
              <a:ext uri="{FF2B5EF4-FFF2-40B4-BE49-F238E27FC236}">
                <a16:creationId xmlns:a16="http://schemas.microsoft.com/office/drawing/2014/main" id="{0265EB20-3035-994A-A004-5C605E9C5142}"/>
              </a:ext>
            </a:extLst>
          </p:cNvPr>
          <p:cNvPicPr/>
          <p:nvPr/>
        </p:nvPicPr>
        <p:blipFill rotWithShape="1">
          <a:blip r:embed="rId3"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447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AE98A-2A37-2D4A-B1FC-A3C83666B7AC}"/>
              </a:ext>
            </a:extLst>
          </p:cNvPr>
          <p:cNvSpPr>
            <a:spLocks noGrp="1"/>
          </p:cNvSpPr>
          <p:nvPr>
            <p:ph type="title"/>
          </p:nvPr>
        </p:nvSpPr>
        <p:spPr/>
        <p:txBody>
          <a:bodyPr/>
          <a:lstStyle/>
          <a:p>
            <a:r>
              <a:rPr lang="en-US" dirty="0"/>
              <a:t>Gloves</a:t>
            </a:r>
          </a:p>
        </p:txBody>
      </p:sp>
      <p:sp>
        <p:nvSpPr>
          <p:cNvPr id="3" name="Content Placeholder 2">
            <a:extLst>
              <a:ext uri="{FF2B5EF4-FFF2-40B4-BE49-F238E27FC236}">
                <a16:creationId xmlns:a16="http://schemas.microsoft.com/office/drawing/2014/main" id="{995F4B2E-D20F-2D49-8F56-0DAB1FB69A42}"/>
              </a:ext>
            </a:extLst>
          </p:cNvPr>
          <p:cNvSpPr>
            <a:spLocks noGrp="1"/>
          </p:cNvSpPr>
          <p:nvPr>
            <p:ph idx="1"/>
          </p:nvPr>
        </p:nvSpPr>
        <p:spPr>
          <a:xfrm>
            <a:off x="457200" y="1340768"/>
            <a:ext cx="8229600" cy="4785395"/>
          </a:xfrm>
        </p:spPr>
        <p:txBody>
          <a:bodyPr>
            <a:normAutofit lnSpcReduction="10000"/>
          </a:bodyPr>
          <a:lstStyle/>
          <a:p>
            <a:pPr marL="342900" indent="-342900">
              <a:buClr>
                <a:schemeClr val="tx1"/>
              </a:buClr>
              <a:buFont typeface="Arial" panose="020B0604020202020204" pitchFamily="34" charset="0"/>
              <a:buChar char="•"/>
            </a:pPr>
            <a:r>
              <a:rPr lang="en-US" sz="2400" dirty="0"/>
              <a:t>It is more important to practice regular washing hands with soap and water before and after caring for someone who is sick or handling their belongings.</a:t>
            </a:r>
          </a:p>
          <a:p>
            <a:pPr marL="342900" indent="-342900">
              <a:buClr>
                <a:schemeClr val="tx1"/>
              </a:buClr>
              <a:buFont typeface="Arial" panose="020B0604020202020204" pitchFamily="34" charset="0"/>
              <a:buChar char="•"/>
            </a:pPr>
            <a:r>
              <a:rPr lang="en-US" sz="2400" dirty="0"/>
              <a:t>If gloves are available it is advisable to use gloves when handling the persons belongings (washing) cleaning dirty surfaces and removal of any waste materials (</a:t>
            </a:r>
            <a:r>
              <a:rPr lang="en-US" sz="2400" dirty="0" err="1"/>
              <a:t>e.g</a:t>
            </a:r>
            <a:r>
              <a:rPr lang="en-US" sz="2400" dirty="0"/>
              <a:t> used tissues or vomit)</a:t>
            </a:r>
          </a:p>
          <a:p>
            <a:pPr marL="342900" indent="-342900">
              <a:buClr>
                <a:schemeClr val="tx1"/>
              </a:buClr>
              <a:buFont typeface="Arial" panose="020B0604020202020204" pitchFamily="34" charset="0"/>
              <a:buChar char="•"/>
            </a:pPr>
            <a:r>
              <a:rPr lang="en-US" sz="2400" dirty="0"/>
              <a:t>Ensure gloves are disposed of immediately into the same rubbish container as the waste and wash hands thoroughly straight away</a:t>
            </a:r>
          </a:p>
          <a:p>
            <a:pPr marL="342900" indent="-342900">
              <a:buClr>
                <a:schemeClr val="tx1"/>
              </a:buClr>
              <a:buFont typeface="Arial" panose="020B0604020202020204" pitchFamily="34" charset="0"/>
              <a:buChar char="•"/>
            </a:pPr>
            <a:r>
              <a:rPr lang="en-US" sz="2400" dirty="0"/>
              <a:t>If gloves are not available follow hand hygiene practices strictly after doing any of the above or discuss another plan</a:t>
            </a:r>
          </a:p>
        </p:txBody>
      </p:sp>
      <p:pic>
        <p:nvPicPr>
          <p:cNvPr id="4" name="Picture 3">
            <a:extLst>
              <a:ext uri="{FF2B5EF4-FFF2-40B4-BE49-F238E27FC236}">
                <a16:creationId xmlns:a16="http://schemas.microsoft.com/office/drawing/2014/main" id="{AFF92868-C015-D34F-AE92-FB7549CAFB8D}"/>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565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84186-FF53-C648-B120-FB33DAD2EBB4}"/>
              </a:ext>
            </a:extLst>
          </p:cNvPr>
          <p:cNvSpPr>
            <a:spLocks noGrp="1"/>
          </p:cNvSpPr>
          <p:nvPr>
            <p:ph type="ctrTitle"/>
          </p:nvPr>
        </p:nvSpPr>
        <p:spPr>
          <a:xfrm>
            <a:off x="1691680" y="2130425"/>
            <a:ext cx="6766520" cy="1470025"/>
          </a:xfrm>
        </p:spPr>
        <p:txBody>
          <a:bodyPr/>
          <a:lstStyle/>
          <a:p>
            <a:r>
              <a:rPr lang="en-US" dirty="0"/>
              <a:t>Surveillance and contact tracing</a:t>
            </a:r>
          </a:p>
        </p:txBody>
      </p:sp>
      <p:sp>
        <p:nvSpPr>
          <p:cNvPr id="5" name="Subtitle 4">
            <a:extLst>
              <a:ext uri="{FF2B5EF4-FFF2-40B4-BE49-F238E27FC236}">
                <a16:creationId xmlns:a16="http://schemas.microsoft.com/office/drawing/2014/main" id="{949FED10-A80F-0545-898C-C3B98B2E36CB}"/>
              </a:ext>
            </a:extLst>
          </p:cNvPr>
          <p:cNvSpPr>
            <a:spLocks noGrp="1"/>
          </p:cNvSpPr>
          <p:nvPr>
            <p:ph type="subTitle" idx="1"/>
          </p:nvPr>
        </p:nvSpPr>
        <p:spPr/>
        <p:txBody>
          <a:bodyPr>
            <a:normAutofit/>
          </a:bodyPr>
          <a:lstStyle/>
          <a:p>
            <a:r>
              <a:rPr lang="en-US" sz="2400" dirty="0">
                <a:solidFill>
                  <a:schemeClr val="tx1"/>
                </a:solidFill>
              </a:rPr>
              <a:t>What does it mean to us as RCRC?</a:t>
            </a:r>
          </a:p>
        </p:txBody>
      </p:sp>
      <p:pic>
        <p:nvPicPr>
          <p:cNvPr id="6" name="Picture 5">
            <a:extLst>
              <a:ext uri="{FF2B5EF4-FFF2-40B4-BE49-F238E27FC236}">
                <a16:creationId xmlns:a16="http://schemas.microsoft.com/office/drawing/2014/main" id="{64A53516-AD2C-A34F-A71C-070F8BA3CEF1}"/>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855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CE49-9208-7C43-9EE3-AAD8D122489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9B34DB25-34B9-D448-B2D2-5381257634CA}"/>
              </a:ext>
            </a:extLst>
          </p:cNvPr>
          <p:cNvSpPr>
            <a:spLocks noGrp="1"/>
          </p:cNvSpPr>
          <p:nvPr>
            <p:ph idx="1"/>
          </p:nvPr>
        </p:nvSpPr>
        <p:spPr/>
        <p:txBody>
          <a:bodyPr/>
          <a:lstStyle/>
          <a:p>
            <a:pPr marL="342900" indent="-342900">
              <a:buClr>
                <a:schemeClr val="tx1"/>
              </a:buClr>
              <a:buFont typeface="Arial" panose="020B0604020202020204" pitchFamily="34" charset="0"/>
              <a:buChar char="•"/>
            </a:pPr>
            <a:r>
              <a:rPr lang="en-AU" sz="2400" dirty="0"/>
              <a:t>The introduction of community based surveillance (CBS) gives us a much better picture of what is actually happening across the country and how far it is spreading. </a:t>
            </a:r>
          </a:p>
          <a:p>
            <a:pPr marL="342900" indent="-342900">
              <a:buClr>
                <a:schemeClr val="tx1"/>
              </a:buClr>
              <a:buFont typeface="Arial" panose="020B0604020202020204" pitchFamily="34" charset="0"/>
              <a:buChar char="•"/>
            </a:pPr>
            <a:r>
              <a:rPr lang="en-AU" sz="2400" dirty="0"/>
              <a:t>It gives us opportunities to try and stop it when we know where it is.</a:t>
            </a:r>
          </a:p>
          <a:p>
            <a:pPr marL="342900" indent="-342900">
              <a:buClr>
                <a:schemeClr val="tx1"/>
              </a:buClr>
              <a:buFont typeface="Arial" panose="020B0604020202020204" pitchFamily="34" charset="0"/>
              <a:buChar char="•"/>
            </a:pPr>
            <a:r>
              <a:rPr lang="en-AU" sz="2400" dirty="0"/>
              <a:t>RCRC are often asked to be involved in gathering information (new cases, deaths and contacts) due to their existing relationships with communities.</a:t>
            </a:r>
          </a:p>
          <a:p>
            <a:endParaRPr lang="en-US" dirty="0"/>
          </a:p>
        </p:txBody>
      </p:sp>
      <p:pic>
        <p:nvPicPr>
          <p:cNvPr id="4" name="Picture 3">
            <a:extLst>
              <a:ext uri="{FF2B5EF4-FFF2-40B4-BE49-F238E27FC236}">
                <a16:creationId xmlns:a16="http://schemas.microsoft.com/office/drawing/2014/main" id="{A400C28B-9964-814E-A1D8-01BA15C560C6}"/>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942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990A-E563-2243-BF18-2CF3F877ED73}"/>
              </a:ext>
            </a:extLst>
          </p:cNvPr>
          <p:cNvSpPr>
            <a:spLocks noGrp="1"/>
          </p:cNvSpPr>
          <p:nvPr>
            <p:ph type="title"/>
          </p:nvPr>
        </p:nvSpPr>
        <p:spPr/>
        <p:txBody>
          <a:bodyPr/>
          <a:lstStyle/>
          <a:p>
            <a:r>
              <a:rPr lang="en-US" dirty="0"/>
              <a:t>Community based surveillance (CBS)- what does it mean?</a:t>
            </a:r>
          </a:p>
        </p:txBody>
      </p:sp>
      <p:sp>
        <p:nvSpPr>
          <p:cNvPr id="3" name="Content Placeholder 2">
            <a:extLst>
              <a:ext uri="{FF2B5EF4-FFF2-40B4-BE49-F238E27FC236}">
                <a16:creationId xmlns:a16="http://schemas.microsoft.com/office/drawing/2014/main" id="{5CAAB660-E1F3-B841-AF8A-C27BD599801E}"/>
              </a:ext>
            </a:extLst>
          </p:cNvPr>
          <p:cNvSpPr>
            <a:spLocks noGrp="1"/>
          </p:cNvSpPr>
          <p:nvPr>
            <p:ph idx="1"/>
          </p:nvPr>
        </p:nvSpPr>
        <p:spPr/>
        <p:txBody>
          <a:bodyPr>
            <a:normAutofit/>
          </a:bodyPr>
          <a:lstStyle/>
          <a:p>
            <a:pPr marL="457200" indent="-457200">
              <a:buClr>
                <a:schemeClr val="tx1"/>
              </a:buClr>
              <a:buFont typeface="Arial" panose="020B0604020202020204" pitchFamily="34" charset="0"/>
              <a:buChar char="•"/>
            </a:pPr>
            <a:r>
              <a:rPr lang="en-AU" sz="2800" dirty="0"/>
              <a:t>Being alert to clusters (groups) of people with the disease and reporting it to the </a:t>
            </a:r>
            <a:r>
              <a:rPr lang="en-AU" sz="2800" dirty="0" err="1"/>
              <a:t>MoH</a:t>
            </a:r>
            <a:endParaRPr lang="en-AU" sz="2800" dirty="0"/>
          </a:p>
          <a:p>
            <a:pPr marL="457200" indent="-457200">
              <a:buClr>
                <a:schemeClr val="tx1"/>
              </a:buClr>
              <a:buFont typeface="Arial" panose="020B0604020202020204" pitchFamily="34" charset="0"/>
              <a:buChar char="•"/>
            </a:pPr>
            <a:r>
              <a:rPr lang="en-AU" sz="2800" dirty="0"/>
              <a:t>Being alert to rumours of disease in a community and reporting it to the </a:t>
            </a:r>
            <a:r>
              <a:rPr lang="en-AU" sz="2800" dirty="0" err="1"/>
              <a:t>MoH</a:t>
            </a:r>
            <a:endParaRPr lang="en-AU" sz="2800" dirty="0"/>
          </a:p>
          <a:p>
            <a:pPr marL="457200" indent="-457200">
              <a:buClr>
                <a:schemeClr val="tx1"/>
              </a:buClr>
              <a:buFont typeface="Arial" panose="020B0604020202020204" pitchFamily="34" charset="0"/>
              <a:buChar char="•"/>
            </a:pPr>
            <a:r>
              <a:rPr lang="en-AU" sz="2800" dirty="0"/>
              <a:t>Identify cases and refer if necessary</a:t>
            </a:r>
          </a:p>
          <a:p>
            <a:pPr marL="457200" indent="-457200">
              <a:buClr>
                <a:schemeClr val="tx1"/>
              </a:buClr>
              <a:buFont typeface="Arial" panose="020B0604020202020204" pitchFamily="34" charset="0"/>
              <a:buChar char="•"/>
            </a:pPr>
            <a:r>
              <a:rPr lang="en-AU" sz="2800" dirty="0"/>
              <a:t>Being alert to contacts</a:t>
            </a:r>
          </a:p>
          <a:p>
            <a:pPr marL="457200" indent="-457200">
              <a:buClr>
                <a:schemeClr val="tx1"/>
              </a:buClr>
              <a:buFont typeface="Arial" panose="020B0604020202020204" pitchFamily="34" charset="0"/>
              <a:buChar char="•"/>
            </a:pPr>
            <a:r>
              <a:rPr lang="en-AU" sz="2800" dirty="0"/>
              <a:t>Allows us to get a better picture of the spread of the epidemic if we capture information at the community level</a:t>
            </a:r>
            <a:endParaRPr lang="en-AU" sz="2400" dirty="0"/>
          </a:p>
          <a:p>
            <a:pPr marL="342900" indent="-342900">
              <a:buClr>
                <a:schemeClr val="tx1"/>
              </a:buClr>
              <a:buFont typeface="Arial" panose="020B0604020202020204" pitchFamily="34" charset="0"/>
              <a:buChar char="•"/>
            </a:pPr>
            <a:endParaRPr lang="en-AU" sz="2400" dirty="0"/>
          </a:p>
          <a:p>
            <a:pPr marL="342900" indent="-342900">
              <a:buClr>
                <a:schemeClr val="tx1"/>
              </a:buClr>
              <a:buFont typeface="Arial" panose="020B0604020202020204" pitchFamily="34" charset="0"/>
              <a:buChar char="•"/>
            </a:pPr>
            <a:endParaRPr lang="en-AU" sz="2400" dirty="0"/>
          </a:p>
          <a:p>
            <a:pPr>
              <a:buClr>
                <a:srgbClr val="C00000"/>
              </a:buClr>
            </a:pPr>
            <a:endParaRPr lang="en-US" i="1" dirty="0"/>
          </a:p>
        </p:txBody>
      </p:sp>
      <p:pic>
        <p:nvPicPr>
          <p:cNvPr id="4" name="Picture 3">
            <a:extLst>
              <a:ext uri="{FF2B5EF4-FFF2-40B4-BE49-F238E27FC236}">
                <a16:creationId xmlns:a16="http://schemas.microsoft.com/office/drawing/2014/main" id="{E3996FE8-8A6C-164B-A096-610595C31F0E}"/>
              </a:ext>
            </a:extLst>
          </p:cNvPr>
          <p:cNvPicPr/>
          <p:nvPr/>
        </p:nvPicPr>
        <p:blipFill rotWithShape="1">
          <a:blip r:embed="rId3"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928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F41E-7EDD-2844-A801-706CD465BB25}"/>
              </a:ext>
            </a:extLst>
          </p:cNvPr>
          <p:cNvSpPr>
            <a:spLocks noGrp="1"/>
          </p:cNvSpPr>
          <p:nvPr>
            <p:ph type="title"/>
          </p:nvPr>
        </p:nvSpPr>
        <p:spPr/>
        <p:txBody>
          <a:bodyPr/>
          <a:lstStyle/>
          <a:p>
            <a:r>
              <a:rPr lang="en-US" dirty="0"/>
              <a:t>Contact tracing</a:t>
            </a:r>
          </a:p>
        </p:txBody>
      </p:sp>
      <p:sp>
        <p:nvSpPr>
          <p:cNvPr id="3" name="Content Placeholder 2">
            <a:extLst>
              <a:ext uri="{FF2B5EF4-FFF2-40B4-BE49-F238E27FC236}">
                <a16:creationId xmlns:a16="http://schemas.microsoft.com/office/drawing/2014/main" id="{11295481-64D1-A84E-8402-710D46A45ED7}"/>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sz="2400" dirty="0"/>
              <a:t>Anyone who is in close contact with a sick person is known as a contact and is at risk of developing the sickness themselves</a:t>
            </a:r>
          </a:p>
          <a:p>
            <a:pPr marL="342900" indent="-342900">
              <a:buFont typeface="Arial" panose="020B0604020202020204" pitchFamily="34" charset="0"/>
              <a:buChar char="•"/>
            </a:pPr>
            <a:r>
              <a:rPr lang="en-US" sz="2400" dirty="0"/>
              <a:t>Contacts should also stay away form the rest of the community for a period of 14 days from the time that the person developed symptoms</a:t>
            </a:r>
          </a:p>
          <a:p>
            <a:pPr marL="342900" indent="-342900">
              <a:buFont typeface="Arial" panose="020B0604020202020204" pitchFamily="34" charset="0"/>
              <a:buChar char="•"/>
            </a:pPr>
            <a:r>
              <a:rPr lang="en-US" sz="2400" dirty="0"/>
              <a:t>It is important to notify the </a:t>
            </a:r>
            <a:r>
              <a:rPr lang="en-US" sz="2400" dirty="0" err="1"/>
              <a:t>MoH</a:t>
            </a:r>
            <a:r>
              <a:rPr lang="en-US" sz="2400" dirty="0"/>
              <a:t> when a new case develops so they can provide information to the community about what quarantine means</a:t>
            </a:r>
          </a:p>
          <a:p>
            <a:pPr marL="342900" indent="-342900">
              <a:buFont typeface="Arial" panose="020B0604020202020204" pitchFamily="34" charset="0"/>
              <a:buChar char="•"/>
            </a:pPr>
            <a:r>
              <a:rPr lang="en-US" sz="2400" dirty="0"/>
              <a:t>RCRC may be asked by the community to be involved in contact tracing (the volunteer should receive training on this first)</a:t>
            </a:r>
          </a:p>
          <a:p>
            <a:endParaRPr lang="en-US" dirty="0"/>
          </a:p>
        </p:txBody>
      </p:sp>
      <p:pic>
        <p:nvPicPr>
          <p:cNvPr id="4" name="Picture 3">
            <a:extLst>
              <a:ext uri="{FF2B5EF4-FFF2-40B4-BE49-F238E27FC236}">
                <a16:creationId xmlns:a16="http://schemas.microsoft.com/office/drawing/2014/main" id="{3C721415-53C5-974D-9F86-B9411298CEA1}"/>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747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2DEA-4463-9D46-A2BF-FF0F87257E78}"/>
              </a:ext>
            </a:extLst>
          </p:cNvPr>
          <p:cNvSpPr>
            <a:spLocks noGrp="1"/>
          </p:cNvSpPr>
          <p:nvPr>
            <p:ph type="title"/>
          </p:nvPr>
        </p:nvSpPr>
        <p:spPr/>
        <p:txBody>
          <a:bodyPr/>
          <a:lstStyle/>
          <a:p>
            <a:r>
              <a:rPr lang="en-US" dirty="0"/>
              <a:t>Follow up </a:t>
            </a:r>
          </a:p>
        </p:txBody>
      </p:sp>
      <p:sp>
        <p:nvSpPr>
          <p:cNvPr id="3" name="Content Placeholder 2">
            <a:extLst>
              <a:ext uri="{FF2B5EF4-FFF2-40B4-BE49-F238E27FC236}">
                <a16:creationId xmlns:a16="http://schemas.microsoft.com/office/drawing/2014/main" id="{E252FD91-7540-EF46-B126-9A19BFE2F6A6}"/>
              </a:ext>
            </a:extLst>
          </p:cNvPr>
          <p:cNvSpPr>
            <a:spLocks noGrp="1"/>
          </p:cNvSpPr>
          <p:nvPr>
            <p:ph idx="1"/>
          </p:nvPr>
        </p:nvSpPr>
        <p:spPr/>
        <p:txBody>
          <a:bodyPr>
            <a:normAutofit/>
          </a:bodyPr>
          <a:lstStyle/>
          <a:p>
            <a:r>
              <a:rPr lang="en-US" sz="2400" dirty="0"/>
              <a:t>The volunteer is the face on the ground so is well placed to:</a:t>
            </a:r>
          </a:p>
          <a:p>
            <a:pPr marL="342900" indent="-342900">
              <a:buFont typeface="Arial" panose="020B0604020202020204" pitchFamily="34" charset="0"/>
              <a:buChar char="•"/>
            </a:pPr>
            <a:r>
              <a:rPr lang="en-US" sz="2400" dirty="0"/>
              <a:t>Notify their supervisor about any cases of home based care (the NS will have a contact within the </a:t>
            </a:r>
            <a:r>
              <a:rPr lang="en-US" sz="2400" dirty="0" err="1"/>
              <a:t>MoH</a:t>
            </a:r>
            <a:r>
              <a:rPr lang="en-US" sz="2400" dirty="0"/>
              <a:t> to report this information to)</a:t>
            </a:r>
          </a:p>
          <a:p>
            <a:pPr marL="342900" indent="-342900">
              <a:buFont typeface="Arial" panose="020B0604020202020204" pitchFamily="34" charset="0"/>
              <a:buChar char="•"/>
            </a:pPr>
            <a:r>
              <a:rPr lang="en-US" sz="2400" dirty="0"/>
              <a:t>Notify the supervisor of any problems, </a:t>
            </a:r>
            <a:r>
              <a:rPr lang="en-US" sz="2400" dirty="0" err="1"/>
              <a:t>rumours</a:t>
            </a:r>
            <a:r>
              <a:rPr lang="en-US" sz="2400" dirty="0"/>
              <a:t> or concerns in the community</a:t>
            </a:r>
          </a:p>
        </p:txBody>
      </p:sp>
      <p:pic>
        <p:nvPicPr>
          <p:cNvPr id="6" name="Picture 5">
            <a:extLst>
              <a:ext uri="{FF2B5EF4-FFF2-40B4-BE49-F238E27FC236}">
                <a16:creationId xmlns:a16="http://schemas.microsoft.com/office/drawing/2014/main" id="{5AC7493F-4EEF-1346-A9E1-109787B05544}"/>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489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0F11-3B96-6149-85C9-960EA07507F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20247329-A063-0342-9BED-E904080C17B0}"/>
              </a:ext>
            </a:extLst>
          </p:cNvPr>
          <p:cNvSpPr>
            <a:spLocks noGrp="1"/>
          </p:cNvSpPr>
          <p:nvPr>
            <p:ph idx="1"/>
          </p:nvPr>
        </p:nvSpPr>
        <p:spPr>
          <a:xfrm>
            <a:off x="457200" y="1417638"/>
            <a:ext cx="8229600" cy="4708525"/>
          </a:xfrm>
        </p:spPr>
        <p:txBody>
          <a:bodyPr/>
          <a:lstStyle/>
          <a:p>
            <a:pPr marL="342900" indent="-342900">
              <a:buClr>
                <a:schemeClr val="tx1"/>
              </a:buClr>
              <a:buFont typeface="Arial" panose="020B0604020202020204" pitchFamily="34" charset="0"/>
              <a:buChar char="•"/>
            </a:pPr>
            <a:r>
              <a:rPr lang="en-US" dirty="0"/>
              <a:t>RCRC volunteers usually have existing relationships with communities so are often well placed to provide information and support to families during this disease outbreak</a:t>
            </a:r>
          </a:p>
          <a:p>
            <a:pPr marL="342900" indent="-342900">
              <a:buClr>
                <a:schemeClr val="tx1"/>
              </a:buClr>
              <a:buFont typeface="Arial" panose="020B0604020202020204" pitchFamily="34" charset="0"/>
              <a:buChar char="•"/>
            </a:pPr>
            <a:r>
              <a:rPr lang="en-US" dirty="0"/>
              <a:t>People with mild symptoms may be asked to stay and home and isolate</a:t>
            </a:r>
          </a:p>
          <a:p>
            <a:pPr marL="342900" indent="-342900">
              <a:buClr>
                <a:schemeClr val="tx1"/>
              </a:buClr>
              <a:buFont typeface="Arial" panose="020B0604020202020204" pitchFamily="34" charset="0"/>
              <a:buChar char="•"/>
            </a:pPr>
            <a:r>
              <a:rPr lang="en-US" dirty="0"/>
              <a:t>A </a:t>
            </a:r>
            <a:r>
              <a:rPr lang="en-US" dirty="0" err="1"/>
              <a:t>carer</a:t>
            </a:r>
            <a:r>
              <a:rPr lang="en-US" dirty="0"/>
              <a:t> should be chosen from within the family to provide basic minimal direct care when needed, no other visitors</a:t>
            </a:r>
          </a:p>
          <a:p>
            <a:pPr marL="342900" indent="-342900">
              <a:buClr>
                <a:schemeClr val="tx1"/>
              </a:buClr>
              <a:buFont typeface="Arial" panose="020B0604020202020204" pitchFamily="34" charset="0"/>
              <a:buChar char="•"/>
            </a:pPr>
            <a:r>
              <a:rPr lang="en-US" dirty="0"/>
              <a:t>Home care requires some level of PPE to provide safety to the </a:t>
            </a:r>
            <a:r>
              <a:rPr lang="en-US" dirty="0" err="1"/>
              <a:t>carer</a:t>
            </a:r>
            <a:r>
              <a:rPr lang="en-US" dirty="0"/>
              <a:t> and others in the community</a:t>
            </a:r>
          </a:p>
          <a:p>
            <a:pPr marL="342900" indent="-342900">
              <a:buClr>
                <a:schemeClr val="tx1"/>
              </a:buClr>
              <a:buFont typeface="Arial" panose="020B0604020202020204" pitchFamily="34" charset="0"/>
              <a:buChar char="•"/>
            </a:pPr>
            <a:r>
              <a:rPr lang="en-US" dirty="0"/>
              <a:t>When someone becomes sick with the virus it is important that all contacts are found and self quarantine and the </a:t>
            </a:r>
            <a:r>
              <a:rPr lang="en-US" dirty="0" err="1"/>
              <a:t>MoH</a:t>
            </a:r>
            <a:r>
              <a:rPr lang="en-US" dirty="0"/>
              <a:t> is notified</a:t>
            </a:r>
          </a:p>
          <a:p>
            <a:pPr marL="342900" indent="-342900">
              <a:buClr>
                <a:schemeClr val="tx1"/>
              </a:buClr>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id="{C2A66CDE-7C0D-3E4E-8BE2-25A52B5D9566}"/>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344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D5B4-2413-424B-A055-38161B912986}"/>
              </a:ext>
            </a:extLst>
          </p:cNvPr>
          <p:cNvSpPr>
            <a:spLocks noGrp="1"/>
          </p:cNvSpPr>
          <p:nvPr>
            <p:ph type="title"/>
          </p:nvPr>
        </p:nvSpPr>
        <p:spPr>
          <a:xfrm>
            <a:off x="457200" y="-243408"/>
            <a:ext cx="8229600" cy="1661046"/>
          </a:xfrm>
        </p:spPr>
        <p:txBody>
          <a:bodyPr/>
          <a:lstStyle/>
          <a:p>
            <a:r>
              <a:rPr lang="en-US" dirty="0"/>
              <a:t>Resources</a:t>
            </a:r>
          </a:p>
        </p:txBody>
      </p:sp>
      <p:sp>
        <p:nvSpPr>
          <p:cNvPr id="3" name="Content Placeholder 2">
            <a:extLst>
              <a:ext uri="{FF2B5EF4-FFF2-40B4-BE49-F238E27FC236}">
                <a16:creationId xmlns:a16="http://schemas.microsoft.com/office/drawing/2014/main" id="{B9269E69-C6F5-6940-819D-CD75A9F0CDEA}"/>
              </a:ext>
            </a:extLst>
          </p:cNvPr>
          <p:cNvSpPr>
            <a:spLocks noGrp="1"/>
          </p:cNvSpPr>
          <p:nvPr>
            <p:ph idx="1"/>
          </p:nvPr>
        </p:nvSpPr>
        <p:spPr>
          <a:xfrm>
            <a:off x="457200" y="836712"/>
            <a:ext cx="8229600" cy="5289451"/>
          </a:xfrm>
        </p:spPr>
        <p:txBody>
          <a:bodyPr>
            <a:normAutofit fontScale="92500"/>
          </a:bodyPr>
          <a:lstStyle/>
          <a:p>
            <a:r>
              <a:rPr lang="en-US" dirty="0"/>
              <a:t>1.Home</a:t>
            </a:r>
            <a:r>
              <a:rPr lang="en-US" dirty="0">
                <a:solidFill>
                  <a:srgbClr val="0000FF"/>
                </a:solidFill>
              </a:rPr>
              <a:t> </a:t>
            </a:r>
            <a:r>
              <a:rPr lang="en-US" dirty="0"/>
              <a:t>Care for patients with suspected Corona virus (COVID-19)</a:t>
            </a:r>
            <a:endParaRPr lang="en-US" dirty="0">
              <a:solidFill>
                <a:srgbClr val="0000FF"/>
              </a:solidFill>
              <a:hlinkClick r:id="rId2">
                <a:extLst>
                  <a:ext uri="{A12FA001-AC4F-418D-AE19-62706E023703}">
                    <ahyp:hlinkClr xmlns:ahyp="http://schemas.microsoft.com/office/drawing/2018/hyperlinkcolor" val="tx"/>
                  </a:ext>
                </a:extLst>
              </a:hlinkClick>
            </a:endParaRPr>
          </a:p>
          <a:p>
            <a:r>
              <a:rPr lang="en-US" dirty="0">
                <a:solidFill>
                  <a:srgbClr val="0000FF"/>
                </a:solidFill>
                <a:hlinkClick r:id="rId2">
                  <a:extLst>
                    <a:ext uri="{A12FA001-AC4F-418D-AE19-62706E023703}">
                      <ahyp:hlinkClr xmlns:ahyp="http://schemas.microsoft.com/office/drawing/2018/hyperlinkcolor" val="tx"/>
                    </a:ext>
                  </a:extLst>
                </a:hlinkClick>
              </a:rPr>
              <a:t>https://www.epi-win.com/sites/epiwin/files/content/attachments/2020-03-11/WHO-nCov-IPC-HomeCare-2020.2-eng.pdf</a:t>
            </a:r>
            <a:endParaRPr lang="en-US" dirty="0">
              <a:solidFill>
                <a:srgbClr val="0000FF"/>
              </a:solidFill>
            </a:endParaRPr>
          </a:p>
          <a:p>
            <a:endParaRPr lang="en-US" dirty="0"/>
          </a:p>
          <a:p>
            <a:r>
              <a:rPr lang="en-US" dirty="0"/>
              <a:t>2. Considerations for quarantine of individuals  in the context of </a:t>
            </a:r>
          </a:p>
          <a:p>
            <a:r>
              <a:rPr lang="en-US" dirty="0"/>
              <a:t>Corona virus (COVID-19)</a:t>
            </a:r>
          </a:p>
          <a:p>
            <a:r>
              <a:rPr lang="en-US" u="sng" dirty="0">
                <a:solidFill>
                  <a:srgbClr val="0070C0"/>
                </a:solidFill>
                <a:hlinkClick r:id="rId3"/>
              </a:rPr>
              <a:t>https://www.epi-win.com/sites/epiwin/files/content/attachments/2020-03-11/WHO-2019-nCov-IHR_Quarantine-2020.1-eng.pdf</a:t>
            </a:r>
            <a:endParaRPr lang="en-US" u="sng" dirty="0">
              <a:solidFill>
                <a:srgbClr val="0070C0"/>
              </a:solidFill>
            </a:endParaRPr>
          </a:p>
          <a:p>
            <a:endParaRPr lang="en-US" dirty="0"/>
          </a:p>
          <a:p>
            <a:r>
              <a:rPr lang="en-US" dirty="0"/>
              <a:t>3. Advice on the use of masks in the community during home care and in health settings in the context of the Corona virus (COVID-19)</a:t>
            </a:r>
          </a:p>
          <a:p>
            <a:r>
              <a:rPr lang="en-US" dirty="0"/>
              <a:t> </a:t>
            </a:r>
            <a:r>
              <a:rPr lang="en-US" dirty="0">
                <a:hlinkClick r:id="rId4"/>
              </a:rPr>
              <a:t>https://www.epi-win.com/sites/epiwin/files/content/attachments/2020-03-11/WHO-nCov-IPC_Masks-2020.1-eng%20%281%29.pdf</a:t>
            </a:r>
            <a:endParaRPr lang="en-US" dirty="0"/>
          </a:p>
          <a:p>
            <a:endParaRPr lang="en-US" dirty="0"/>
          </a:p>
          <a:p>
            <a:endParaRPr lang="en-US" dirty="0"/>
          </a:p>
        </p:txBody>
      </p:sp>
      <p:pic>
        <p:nvPicPr>
          <p:cNvPr id="4" name="Picture 3">
            <a:extLst>
              <a:ext uri="{FF2B5EF4-FFF2-40B4-BE49-F238E27FC236}">
                <a16:creationId xmlns:a16="http://schemas.microsoft.com/office/drawing/2014/main" id="{30F74D94-4506-7741-8133-9C8FA595EF0A}"/>
              </a:ext>
            </a:extLst>
          </p:cNvPr>
          <p:cNvPicPr/>
          <p:nvPr/>
        </p:nvPicPr>
        <p:blipFill rotWithShape="1">
          <a:blip r:embed="rId5"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351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01B8-3373-F440-B5C7-B96AEE345751}"/>
              </a:ext>
            </a:extLst>
          </p:cNvPr>
          <p:cNvSpPr>
            <a:spLocks noGrp="1"/>
          </p:cNvSpPr>
          <p:nvPr>
            <p:ph type="title"/>
          </p:nvPr>
        </p:nvSpPr>
        <p:spPr/>
        <p:txBody>
          <a:bodyPr>
            <a:normAutofit/>
          </a:bodyPr>
          <a:lstStyle/>
          <a:p>
            <a:r>
              <a:rPr lang="en-US" sz="3200" dirty="0"/>
              <a:t>Home based care – why?</a:t>
            </a:r>
          </a:p>
        </p:txBody>
      </p:sp>
      <p:sp>
        <p:nvSpPr>
          <p:cNvPr id="3" name="Content Placeholder 2">
            <a:extLst>
              <a:ext uri="{FF2B5EF4-FFF2-40B4-BE49-F238E27FC236}">
                <a16:creationId xmlns:a16="http://schemas.microsoft.com/office/drawing/2014/main" id="{B6B16625-1D1E-A848-9ECA-5758EE778682}"/>
              </a:ext>
            </a:extLst>
          </p:cNvPr>
          <p:cNvSpPr>
            <a:spLocks noGrp="1"/>
          </p:cNvSpPr>
          <p:nvPr>
            <p:ph idx="1"/>
          </p:nvPr>
        </p:nvSpPr>
        <p:spPr/>
        <p:txBody>
          <a:bodyPr>
            <a:normAutofit/>
          </a:bodyPr>
          <a:lstStyle/>
          <a:p>
            <a:pPr marL="342900" indent="-342900">
              <a:buFont typeface="Arial" panose="020B0604020202020204" pitchFamily="34" charset="0"/>
              <a:buChar char="•"/>
            </a:pPr>
            <a:r>
              <a:rPr lang="en-US" sz="3200" dirty="0"/>
              <a:t>Health facility care not available </a:t>
            </a:r>
          </a:p>
          <a:p>
            <a:pPr marL="793750" lvl="1" indent="-342900">
              <a:buFont typeface="Arial" panose="020B0604020202020204" pitchFamily="34" charset="0"/>
              <a:buChar char="•"/>
            </a:pPr>
            <a:r>
              <a:rPr lang="en-US" sz="3200" dirty="0"/>
              <a:t>Too far away</a:t>
            </a:r>
          </a:p>
          <a:p>
            <a:pPr marL="793750" lvl="1" indent="-342900">
              <a:buFont typeface="Arial" panose="020B0604020202020204" pitchFamily="34" charset="0"/>
              <a:buChar char="•"/>
            </a:pPr>
            <a:r>
              <a:rPr lang="en-US" sz="3200" dirty="0"/>
              <a:t>Overwhelmed with cases</a:t>
            </a:r>
          </a:p>
          <a:p>
            <a:pPr marL="793750" lvl="1" indent="-342900">
              <a:buFont typeface="Arial" panose="020B0604020202020204" pitchFamily="34" charset="0"/>
              <a:buChar char="•"/>
            </a:pPr>
            <a:r>
              <a:rPr lang="en-US" sz="3200" dirty="0"/>
              <a:t>Limited resources available</a:t>
            </a:r>
          </a:p>
          <a:p>
            <a:pPr marL="793750" lvl="1" indent="-342900">
              <a:buFont typeface="Arial" panose="020B0604020202020204" pitchFamily="34" charset="0"/>
              <a:buChar char="•"/>
            </a:pPr>
            <a:r>
              <a:rPr lang="en-US" sz="3200" dirty="0"/>
              <a:t>Refusal by the sick person to go to a health facility for care</a:t>
            </a:r>
          </a:p>
          <a:p>
            <a:pPr marL="342900" indent="-342900">
              <a:buFont typeface="Arial" panose="020B0604020202020204" pitchFamily="34" charset="0"/>
              <a:buChar char="•"/>
            </a:pPr>
            <a:r>
              <a:rPr lang="en-US" sz="3200" dirty="0"/>
              <a:t>Mild symptoms only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4DD5972B-927F-1540-A194-CE9780422AF1}"/>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7549376" y="6297459"/>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143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2B6A-22B5-C643-9D55-E8D9861ADF5E}"/>
              </a:ext>
            </a:extLst>
          </p:cNvPr>
          <p:cNvSpPr>
            <a:spLocks noGrp="1"/>
          </p:cNvSpPr>
          <p:nvPr>
            <p:ph type="title"/>
          </p:nvPr>
        </p:nvSpPr>
        <p:spPr/>
        <p:txBody>
          <a:bodyPr/>
          <a:lstStyle/>
          <a:p>
            <a:r>
              <a:rPr lang="en-US" dirty="0"/>
              <a:t>Home based care messaging - infection prevention</a:t>
            </a:r>
          </a:p>
        </p:txBody>
      </p:sp>
      <p:sp>
        <p:nvSpPr>
          <p:cNvPr id="3" name="Content Placeholder 2">
            <a:extLst>
              <a:ext uri="{FF2B5EF4-FFF2-40B4-BE49-F238E27FC236}">
                <a16:creationId xmlns:a16="http://schemas.microsoft.com/office/drawing/2014/main" id="{0CD7EDA2-7CB8-A148-842C-6DAE604F5BF0}"/>
              </a:ext>
            </a:extLst>
          </p:cNvPr>
          <p:cNvSpPr>
            <a:spLocks noGrp="1"/>
          </p:cNvSpPr>
          <p:nvPr>
            <p:ph idx="1"/>
          </p:nvPr>
        </p:nvSpPr>
        <p:spPr>
          <a:xfrm>
            <a:off x="457200" y="1268760"/>
            <a:ext cx="8579296" cy="4857403"/>
          </a:xfrm>
        </p:spPr>
        <p:txBody>
          <a:bodyPr>
            <a:normAutofit/>
          </a:bodyPr>
          <a:lstStyle/>
          <a:p>
            <a:pPr marL="342900" indent="-342900">
              <a:buFont typeface="Arial" panose="020B0604020202020204" pitchFamily="34" charset="0"/>
              <a:buChar char="•"/>
            </a:pPr>
            <a:r>
              <a:rPr lang="en-US" sz="2400" dirty="0"/>
              <a:t>The sick person must be isolated from rest of family in different room and should wear a mask when their </a:t>
            </a:r>
            <a:r>
              <a:rPr lang="en-US" sz="2400" dirty="0" err="1"/>
              <a:t>carer</a:t>
            </a:r>
            <a:r>
              <a:rPr lang="en-US" sz="2400" dirty="0"/>
              <a:t> comes into room</a:t>
            </a:r>
          </a:p>
          <a:p>
            <a:pPr marL="342900" indent="-342900">
              <a:buFont typeface="Arial" panose="020B0604020202020204" pitchFamily="34" charset="0"/>
              <a:buChar char="•"/>
            </a:pPr>
            <a:r>
              <a:rPr lang="en-US" sz="2400" dirty="0"/>
              <a:t>The room should have good ventilation (air flow)</a:t>
            </a:r>
          </a:p>
          <a:p>
            <a:pPr marL="342900" indent="-342900">
              <a:buFont typeface="Arial" panose="020B0604020202020204" pitchFamily="34" charset="0"/>
              <a:buChar char="•"/>
            </a:pPr>
            <a:r>
              <a:rPr lang="en-US" sz="2400" dirty="0"/>
              <a:t>One person in the family should be the care giver (someone who is in good health)</a:t>
            </a:r>
          </a:p>
          <a:p>
            <a:pPr marL="342900" indent="-342900">
              <a:buFont typeface="Arial" panose="020B0604020202020204" pitchFamily="34" charset="0"/>
              <a:buChar char="•"/>
            </a:pPr>
            <a:r>
              <a:rPr lang="en-US" sz="2400" dirty="0"/>
              <a:t>The </a:t>
            </a:r>
            <a:r>
              <a:rPr lang="en-US" sz="2400" dirty="0" err="1"/>
              <a:t>carer</a:t>
            </a:r>
            <a:r>
              <a:rPr lang="en-US" sz="2400" dirty="0"/>
              <a:t> should observe social distancing when not providing immediate care</a:t>
            </a:r>
          </a:p>
          <a:p>
            <a:pPr marL="342900" indent="-342900">
              <a:buFont typeface="Arial" panose="020B0604020202020204" pitchFamily="34" charset="0"/>
              <a:buChar char="•"/>
            </a:pPr>
            <a:r>
              <a:rPr lang="en-US" sz="2400" dirty="0"/>
              <a:t>The </a:t>
            </a:r>
            <a:r>
              <a:rPr lang="en-US" sz="2400" dirty="0" err="1"/>
              <a:t>carer</a:t>
            </a:r>
            <a:r>
              <a:rPr lang="en-US" sz="2400" dirty="0"/>
              <a:t> should practice good hand hygiene frequently – before  and after caring for the sick person</a:t>
            </a:r>
          </a:p>
          <a:p>
            <a:pPr marL="342900" indent="-34290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230DA9DE-733E-7B40-827B-C4D28ADBFD0D}"/>
              </a:ext>
            </a:extLst>
          </p:cNvPr>
          <p:cNvPicPr/>
          <p:nvPr/>
        </p:nvPicPr>
        <p:blipFill rotWithShape="1">
          <a:blip r:embed="rId3"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390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6EC4-4BD9-5A44-ACAF-C42D399FA2E0}"/>
              </a:ext>
            </a:extLst>
          </p:cNvPr>
          <p:cNvSpPr>
            <a:spLocks noGrp="1"/>
          </p:cNvSpPr>
          <p:nvPr>
            <p:ph type="title"/>
          </p:nvPr>
        </p:nvSpPr>
        <p:spPr/>
        <p:txBody>
          <a:bodyPr/>
          <a:lstStyle/>
          <a:p>
            <a:r>
              <a:rPr lang="en-US" dirty="0"/>
              <a:t>Home based care messaging - infection prevention continued</a:t>
            </a:r>
          </a:p>
        </p:txBody>
      </p:sp>
      <p:sp>
        <p:nvSpPr>
          <p:cNvPr id="3" name="Content Placeholder 2">
            <a:extLst>
              <a:ext uri="{FF2B5EF4-FFF2-40B4-BE49-F238E27FC236}">
                <a16:creationId xmlns:a16="http://schemas.microsoft.com/office/drawing/2014/main" id="{5E66EA1B-1C3A-C34E-BC8E-9CF80B249D09}"/>
              </a:ext>
            </a:extLst>
          </p:cNvPr>
          <p:cNvSpPr>
            <a:spLocks noGrp="1"/>
          </p:cNvSpPr>
          <p:nvPr>
            <p:ph idx="1"/>
          </p:nvPr>
        </p:nvSpPr>
        <p:spPr/>
        <p:txBody>
          <a:bodyPr/>
          <a:lstStyle/>
          <a:p>
            <a:pPr marL="342900" indent="-342900">
              <a:buFont typeface="Arial" panose="020B0604020202020204" pitchFamily="34" charset="0"/>
              <a:buChar char="•"/>
            </a:pPr>
            <a:r>
              <a:rPr lang="en-US" sz="2400" dirty="0"/>
              <a:t>No other visitors!</a:t>
            </a:r>
          </a:p>
          <a:p>
            <a:pPr marL="342900" indent="-342900">
              <a:buFont typeface="Arial" panose="020B0604020202020204" pitchFamily="34" charset="0"/>
              <a:buChar char="•"/>
            </a:pPr>
            <a:r>
              <a:rPr lang="en-US" sz="2400" dirty="0"/>
              <a:t>The </a:t>
            </a:r>
            <a:r>
              <a:rPr lang="en-US" sz="2400" dirty="0" err="1"/>
              <a:t>carer</a:t>
            </a:r>
            <a:r>
              <a:rPr lang="en-US" sz="2400" dirty="0"/>
              <a:t> should be supplied with personal protection equipment (masks and gloves)</a:t>
            </a:r>
          </a:p>
          <a:p>
            <a:pPr marL="342900" indent="-342900">
              <a:buFont typeface="Arial" panose="020B0604020202020204" pitchFamily="34" charset="0"/>
              <a:buChar char="•"/>
            </a:pPr>
            <a:r>
              <a:rPr lang="en-US" sz="2400" dirty="0"/>
              <a:t>The room should be cleaned each day (wash bedlinen, clothes and wipe down surfaces with HH bleach or disinfectant)</a:t>
            </a:r>
          </a:p>
          <a:p>
            <a:endParaRPr lang="en-US" dirty="0"/>
          </a:p>
        </p:txBody>
      </p:sp>
      <p:pic>
        <p:nvPicPr>
          <p:cNvPr id="4" name="Picture 3">
            <a:extLst>
              <a:ext uri="{FF2B5EF4-FFF2-40B4-BE49-F238E27FC236}">
                <a16:creationId xmlns:a16="http://schemas.microsoft.com/office/drawing/2014/main" id="{11350AAB-104F-D043-BA2F-A4964F8610DC}"/>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225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DD18-AF05-324B-8485-D867E883BA11}"/>
              </a:ext>
            </a:extLst>
          </p:cNvPr>
          <p:cNvSpPr>
            <a:spLocks noGrp="1"/>
          </p:cNvSpPr>
          <p:nvPr>
            <p:ph type="title"/>
          </p:nvPr>
        </p:nvSpPr>
        <p:spPr/>
        <p:txBody>
          <a:bodyPr/>
          <a:lstStyle/>
          <a:p>
            <a:r>
              <a:rPr lang="en-US" dirty="0"/>
              <a:t>RCRC volunteer role</a:t>
            </a:r>
          </a:p>
        </p:txBody>
      </p:sp>
      <p:sp>
        <p:nvSpPr>
          <p:cNvPr id="3" name="Content Placeholder 2">
            <a:extLst>
              <a:ext uri="{FF2B5EF4-FFF2-40B4-BE49-F238E27FC236}">
                <a16:creationId xmlns:a16="http://schemas.microsoft.com/office/drawing/2014/main" id="{01CB4D31-B9B3-5D4D-A454-E391D67D2923}"/>
              </a:ext>
            </a:extLst>
          </p:cNvPr>
          <p:cNvSpPr>
            <a:spLocks noGrp="1"/>
          </p:cNvSpPr>
          <p:nvPr>
            <p:ph idx="1"/>
          </p:nvPr>
        </p:nvSpPr>
        <p:spPr/>
        <p:txBody>
          <a:bodyPr>
            <a:normAutofit/>
          </a:bodyPr>
          <a:lstStyle/>
          <a:p>
            <a:pPr marL="273050" lvl="1" indent="0">
              <a:buNone/>
            </a:pPr>
            <a:r>
              <a:rPr lang="en-US" sz="2400" dirty="0"/>
              <a:t>What do you think the RCRC volunteer can do to help with someone who is receiving home based care?</a:t>
            </a:r>
          </a:p>
        </p:txBody>
      </p:sp>
      <p:pic>
        <p:nvPicPr>
          <p:cNvPr id="4" name="Picture 3">
            <a:extLst>
              <a:ext uri="{FF2B5EF4-FFF2-40B4-BE49-F238E27FC236}">
                <a16:creationId xmlns:a16="http://schemas.microsoft.com/office/drawing/2014/main" id="{DE9F6BEB-DA1F-084E-9313-122A70FAADB1}"/>
              </a:ext>
            </a:extLst>
          </p:cNvPr>
          <p:cNvPicPr/>
          <p:nvPr/>
        </p:nvPicPr>
        <p:blipFill rotWithShape="1">
          <a:blip r:embed="rId3"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422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2BB3-5E66-4644-9D65-743C2F257979}"/>
              </a:ext>
            </a:extLst>
          </p:cNvPr>
          <p:cNvSpPr>
            <a:spLocks noGrp="1"/>
          </p:cNvSpPr>
          <p:nvPr>
            <p:ph type="title"/>
          </p:nvPr>
        </p:nvSpPr>
        <p:spPr/>
        <p:txBody>
          <a:bodyPr/>
          <a:lstStyle/>
          <a:p>
            <a:r>
              <a:rPr lang="en-US" dirty="0"/>
              <a:t>RCRC role</a:t>
            </a:r>
          </a:p>
        </p:txBody>
      </p:sp>
      <p:sp>
        <p:nvSpPr>
          <p:cNvPr id="3" name="Content Placeholder 2">
            <a:extLst>
              <a:ext uri="{FF2B5EF4-FFF2-40B4-BE49-F238E27FC236}">
                <a16:creationId xmlns:a16="http://schemas.microsoft.com/office/drawing/2014/main" id="{738FB5E5-3564-A84A-8386-C3472F09C821}"/>
              </a:ext>
            </a:extLst>
          </p:cNvPr>
          <p:cNvSpPr>
            <a:spLocks noGrp="1"/>
          </p:cNvSpPr>
          <p:nvPr>
            <p:ph idx="1"/>
          </p:nvPr>
        </p:nvSpPr>
        <p:spPr/>
        <p:txBody>
          <a:bodyPr/>
          <a:lstStyle/>
          <a:p>
            <a:pPr marL="342900" indent="-342900">
              <a:buFont typeface="Arial" panose="020B0604020202020204" pitchFamily="34" charset="0"/>
              <a:buChar char="•"/>
            </a:pPr>
            <a:r>
              <a:rPr lang="en-US" sz="2400" dirty="0"/>
              <a:t>Deliver key messages in the community and ensure family members of anyone who is sick is aware</a:t>
            </a:r>
          </a:p>
          <a:p>
            <a:pPr marL="342900" indent="-342900">
              <a:buFont typeface="Arial" panose="020B0604020202020204" pitchFamily="34" charset="0"/>
              <a:buChar char="•"/>
            </a:pPr>
            <a:r>
              <a:rPr lang="en-US" sz="2400" dirty="0"/>
              <a:t>Social distancing (advise family about </a:t>
            </a:r>
            <a:r>
              <a:rPr lang="en-US" sz="2400" dirty="0" err="1"/>
              <a:t>carers</a:t>
            </a:r>
            <a:r>
              <a:rPr lang="en-US" sz="2400" dirty="0"/>
              <a:t> role and no other visitors)</a:t>
            </a:r>
          </a:p>
          <a:p>
            <a:pPr marL="342900" indent="-342900">
              <a:buFont typeface="Arial" panose="020B0604020202020204" pitchFamily="34" charset="0"/>
              <a:buChar char="•"/>
            </a:pPr>
            <a:r>
              <a:rPr lang="en-US" sz="2400" dirty="0"/>
              <a:t>Volunteer may have to assist with referral to clinic</a:t>
            </a:r>
          </a:p>
          <a:p>
            <a:pPr marL="342900" indent="-342900">
              <a:buFont typeface="Arial" panose="020B0604020202020204" pitchFamily="34" charset="0"/>
              <a:buChar char="•"/>
            </a:pPr>
            <a:r>
              <a:rPr lang="en-US" sz="2400" dirty="0"/>
              <a:t>Notify branch supervisor who can notify </a:t>
            </a:r>
            <a:r>
              <a:rPr lang="en-US" sz="2400" dirty="0" err="1"/>
              <a:t>MoH</a:t>
            </a:r>
            <a:r>
              <a:rPr lang="en-US" sz="2400" dirty="0"/>
              <a:t> health personnel</a:t>
            </a:r>
          </a:p>
          <a:p>
            <a:pPr marL="342900" indent="-342900">
              <a:buFont typeface="Arial" panose="020B0604020202020204" pitchFamily="34" charset="0"/>
              <a:buChar char="•"/>
            </a:pPr>
            <a:r>
              <a:rPr lang="en-US" sz="2400" dirty="0"/>
              <a:t>Notify supervisor if a lot of vulnerable people in the community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9465D3C0-32AD-B849-B9F5-B63A5A15470C}"/>
              </a:ext>
            </a:extLst>
          </p:cNvPr>
          <p:cNvPicPr/>
          <p:nvPr/>
        </p:nvPicPr>
        <p:blipFill rotWithShape="1">
          <a:blip r:embed="rId2"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859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5DED-6AD4-CF4B-A019-2A0F50357DF5}"/>
              </a:ext>
            </a:extLst>
          </p:cNvPr>
          <p:cNvSpPr>
            <a:spLocks noGrp="1"/>
          </p:cNvSpPr>
          <p:nvPr>
            <p:ph type="title"/>
          </p:nvPr>
        </p:nvSpPr>
        <p:spPr/>
        <p:txBody>
          <a:bodyPr/>
          <a:lstStyle/>
          <a:p>
            <a:r>
              <a:rPr lang="en-US" dirty="0"/>
              <a:t>Case management and referral</a:t>
            </a:r>
          </a:p>
        </p:txBody>
      </p:sp>
      <p:sp>
        <p:nvSpPr>
          <p:cNvPr id="3" name="Content Placeholder 2">
            <a:extLst>
              <a:ext uri="{FF2B5EF4-FFF2-40B4-BE49-F238E27FC236}">
                <a16:creationId xmlns:a16="http://schemas.microsoft.com/office/drawing/2014/main" id="{23CA2254-A49C-654F-A14C-D52F0F32516A}"/>
              </a:ext>
            </a:extLst>
          </p:cNvPr>
          <p:cNvSpPr>
            <a:spLocks noGrp="1"/>
          </p:cNvSpPr>
          <p:nvPr>
            <p:ph idx="1"/>
          </p:nvPr>
        </p:nvSpPr>
        <p:spPr/>
        <p:txBody>
          <a:bodyPr/>
          <a:lstStyle/>
          <a:p>
            <a:pPr marL="342900" indent="-342900">
              <a:buFont typeface="Arial" panose="020B0604020202020204" pitchFamily="34" charset="0"/>
              <a:buChar char="•"/>
            </a:pPr>
            <a:r>
              <a:rPr lang="en-US" sz="2400" dirty="0"/>
              <a:t>Encourage the sick person to have plenty of rest</a:t>
            </a:r>
          </a:p>
          <a:p>
            <a:pPr marL="342900" indent="-342900">
              <a:buFont typeface="Arial" panose="020B0604020202020204" pitchFamily="34" charset="0"/>
              <a:buChar char="•"/>
            </a:pPr>
            <a:r>
              <a:rPr lang="en-US" sz="2400" dirty="0"/>
              <a:t>Encourage them to drink plenty of fluids</a:t>
            </a:r>
          </a:p>
          <a:p>
            <a:pPr marL="342900" indent="-342900">
              <a:buFont typeface="Arial" panose="020B0604020202020204" pitchFamily="34" charset="0"/>
              <a:buChar char="•"/>
            </a:pPr>
            <a:r>
              <a:rPr lang="en-US" sz="2400" dirty="0"/>
              <a:t>Assist in getting help if the person is having trouble breathing or unconscious (can’t wake them up)</a:t>
            </a:r>
          </a:p>
          <a:p>
            <a:pPr marL="342900" indent="-342900">
              <a:buFont typeface="Arial" panose="020B0604020202020204" pitchFamily="34" charset="0"/>
              <a:buChar char="•"/>
            </a:pPr>
            <a:r>
              <a:rPr lang="en-US" sz="2400" dirty="0"/>
              <a:t>Managing fever and dehydration (ECV tools for managing a fever and preparation of ORS)</a:t>
            </a:r>
          </a:p>
          <a:p>
            <a:pPr marL="342900" indent="-3429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F23F4155-EE3D-874A-A8E8-F4898EF3BF1C}"/>
              </a:ext>
            </a:extLst>
          </p:cNvPr>
          <p:cNvPicPr/>
          <p:nvPr/>
        </p:nvPicPr>
        <p:blipFill rotWithShape="1">
          <a:blip r:embed="rId3" cstate="print">
            <a:extLst>
              <a:ext uri="{28A0092B-C50C-407E-A947-70E740481C1C}">
                <a14:useLocalDpi xmlns:a14="http://schemas.microsoft.com/office/drawing/2010/main" val="0"/>
              </a:ext>
            </a:extLst>
          </a:blip>
          <a:srcRect l="10988" t="23282" r="12088" b="24856"/>
          <a:stretch/>
        </p:blipFill>
        <p:spPr bwMode="auto">
          <a:xfrm>
            <a:off x="6876256" y="6156460"/>
            <a:ext cx="1594624" cy="514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583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FRC_2010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0B81F92DC9F743AB69193ABF7D6812" ma:contentTypeVersion="4" ma:contentTypeDescription="Create a new document." ma:contentTypeScope="" ma:versionID="c4e7fca2746a49d39921e562502d22c7">
  <xsd:schema xmlns:xsd="http://www.w3.org/2001/XMLSchema" xmlns:xs="http://www.w3.org/2001/XMLSchema" xmlns:p="http://schemas.microsoft.com/office/2006/metadata/properties" xmlns:ns2="ece866b8-f57f-4e89-adfa-3780fda1f197" targetNamespace="http://schemas.microsoft.com/office/2006/metadata/properties" ma:root="true" ma:fieldsID="c74a4932db03aec47fa521e8e71c2fdf" ns2:_="">
    <xsd:import namespace="ece866b8-f57f-4e89-adfa-3780fda1f1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866b8-f57f-4e89-adfa-3780fda1f1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8EF249-3112-46E5-AE63-AF85B556C27B}">
  <ds:schemaRefs>
    <ds:schemaRef ds:uri="http://schemas.microsoft.com/sharepoint/v3/contenttype/forms"/>
  </ds:schemaRefs>
</ds:datastoreItem>
</file>

<file path=customXml/itemProps2.xml><?xml version="1.0" encoding="utf-8"?>
<ds:datastoreItem xmlns:ds="http://schemas.openxmlformats.org/officeDocument/2006/customXml" ds:itemID="{C8F6822E-C854-41CA-81D0-0E039438405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ece866b8-f57f-4e89-adfa-3780fda1f197"/>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06E77D0-A882-476D-9DDF-E30DFB39B6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866b8-f57f-4e89-adfa-3780fda1f1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3132</TotalTime>
  <Words>3285</Words>
  <Application>Microsoft Macintosh PowerPoint</Application>
  <PresentationFormat>On-screen Show (4:3)</PresentationFormat>
  <Paragraphs>243</Paragraphs>
  <Slides>38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IFRC_2010 presentation-EN</vt:lpstr>
      <vt:lpstr>PowerPoint Presentation</vt:lpstr>
      <vt:lpstr>Learning objectives</vt:lpstr>
      <vt:lpstr>….let’s start with a question….</vt:lpstr>
      <vt:lpstr>Home based care – why?</vt:lpstr>
      <vt:lpstr>Home based care messaging - infection prevention</vt:lpstr>
      <vt:lpstr>Home based care messaging - infection prevention continued</vt:lpstr>
      <vt:lpstr>RCRC volunteer role</vt:lpstr>
      <vt:lpstr>RCRC role</vt:lpstr>
      <vt:lpstr>Case management and referral</vt:lpstr>
      <vt:lpstr>Group scenario for volunteers</vt:lpstr>
      <vt:lpstr>Scenario</vt:lpstr>
      <vt:lpstr>Group work</vt:lpstr>
      <vt:lpstr>Scenario - Entering the house</vt:lpstr>
      <vt:lpstr>Scenario – advice for home care</vt:lpstr>
      <vt:lpstr>Scenario – discussion with son/family</vt:lpstr>
      <vt:lpstr>Scenario for Branch Health Coordinators and Supervisors</vt:lpstr>
      <vt:lpstr>Scenario</vt:lpstr>
      <vt:lpstr>Group work or can be done individually</vt:lpstr>
      <vt:lpstr>Advice to the volunteer</vt:lpstr>
      <vt:lpstr>Contacts</vt:lpstr>
      <vt:lpstr>Offer debrief to volunteer</vt:lpstr>
      <vt:lpstr>Wearing a mask</vt:lpstr>
      <vt:lpstr>Wearing a mask</vt:lpstr>
      <vt:lpstr>More information about wearing a mask</vt:lpstr>
      <vt:lpstr>PowerPoint Presentation</vt:lpstr>
      <vt:lpstr>Mask management</vt:lpstr>
      <vt:lpstr>PowerPoint Presentation</vt:lpstr>
      <vt:lpstr>PowerPoint Presentation</vt:lpstr>
      <vt:lpstr>Fitting and removal of a mask  </vt:lpstr>
      <vt:lpstr>Wearing gloves</vt:lpstr>
      <vt:lpstr>Gloves</vt:lpstr>
      <vt:lpstr>Surveillance and contact tracing</vt:lpstr>
      <vt:lpstr>Background</vt:lpstr>
      <vt:lpstr>Community based surveillance (CBS)- what does it mean?</vt:lpstr>
      <vt:lpstr>Contact tracing</vt:lpstr>
      <vt:lpstr>Follow up </vt:lpstr>
      <vt:lpstr>Summary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LESUEUR</dc:creator>
  <cp:lastModifiedBy>June Pastor</cp:lastModifiedBy>
  <cp:revision>113</cp:revision>
  <dcterms:created xsi:type="dcterms:W3CDTF">2019-05-04T15:11:35Z</dcterms:created>
  <dcterms:modified xsi:type="dcterms:W3CDTF">2020-04-21T06:43:25Z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0x0101009F0B81F92DC9F743AB69193ABF7D6812</vt:lpwstr>
  </property>
</Properties>
</file>