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1363" r:id="rId3"/>
    <p:sldId id="1367" r:id="rId4"/>
    <p:sldId id="1369" r:id="rId5"/>
    <p:sldId id="1368" r:id="rId6"/>
    <p:sldId id="1370" r:id="rId7"/>
    <p:sldId id="1371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0054" autoAdjust="0"/>
  </p:normalViewPr>
  <p:slideViewPr>
    <p:cSldViewPr>
      <p:cViewPr varScale="1">
        <p:scale>
          <a:sx n="72" d="100"/>
          <a:sy n="72" d="100"/>
        </p:scale>
        <p:origin x="110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2C0C-E500-4359-BFE6-01BC7F12F87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5B6F-DEB4-44EB-AD74-48CE85C0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 20, 2013 – first AMBER Alert success story</a:t>
            </a:r>
          </a:p>
          <a:p>
            <a:r>
              <a:rPr lang="en-US" dirty="0"/>
              <a:t>	8 month old Carlos Orozco stolen from his home in Minnesota</a:t>
            </a:r>
          </a:p>
          <a:p>
            <a:r>
              <a:rPr lang="en-US" dirty="0"/>
              <a:t>	Recovered within minutes of AMBER alert issued state-wide</a:t>
            </a:r>
          </a:p>
          <a:p>
            <a:r>
              <a:rPr lang="en-US" dirty="0"/>
              <a:t>As of Sep 25, 2020 – 76 child recoveries directly attributed to WEA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5B6F-DEB4-44EB-AD74-48CE85C0F1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5B6F-DEB4-44EB-AD74-48CE85C0F1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5B6F-DEB4-44EB-AD74-48CE85C0F1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4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5B6F-DEB4-44EB-AD74-48CE85C0F1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5B6F-DEB4-44EB-AD74-48CE85C0F1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50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B436-B758-4165-BC8B-58746B1D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3A33-64DB-4719-B181-07462C947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FD8C-DA54-4ED7-A5F0-337D9DA1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FADD-462C-4786-9DBA-9BCA8B4B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8FA2D-CD79-42A0-BCFA-D89416E0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7210A-8FC2-42FC-9BFF-E12AD468C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F95F0-87B7-4ED2-AF03-F99A02FF7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0597-0D76-4F28-8DA1-40164CB9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0AC26-6F87-4D6E-AB1A-91428A38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8900C-B935-4ECD-9E4D-AB8CF7F6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F939-0108-4193-9F3B-43951615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67CDD-F73E-49DD-B374-DF875809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517" y="6405544"/>
            <a:ext cx="521825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C6EEB27-3B4D-4CF3-B4A6-5B3A76C2A8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68326-D641-470A-AC7C-E954D5FB9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10" y="6028393"/>
            <a:ext cx="2008411" cy="7118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052A13-A8E4-4408-8A44-11011B61F7D8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35D716-4DF9-4E9D-BB10-B90AF980492F}"/>
              </a:ext>
            </a:extLst>
          </p:cNvPr>
          <p:cNvGrpSpPr/>
          <p:nvPr userDrawn="1"/>
        </p:nvGrpSpPr>
        <p:grpSpPr>
          <a:xfrm>
            <a:off x="10703738" y="129122"/>
            <a:ext cx="1526220" cy="1009239"/>
            <a:chOff x="10310195" y="163847"/>
            <a:chExt cx="1526220" cy="10092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C3F019-D72E-4C15-8358-F6B478F20F67}"/>
                </a:ext>
              </a:extLst>
            </p:cNvPr>
            <p:cNvGrpSpPr/>
            <p:nvPr userDrawn="1"/>
          </p:nvGrpSpPr>
          <p:grpSpPr>
            <a:xfrm>
              <a:off x="10720336" y="163847"/>
              <a:ext cx="725770" cy="794132"/>
              <a:chOff x="344600" y="5457419"/>
              <a:chExt cx="914400" cy="1000530"/>
            </a:xfrm>
          </p:grpSpPr>
          <p:pic>
            <p:nvPicPr>
              <p:cNvPr id="11" name="Graphic 10" descr="Wireless">
                <a:extLst>
                  <a:ext uri="{FF2B5EF4-FFF2-40B4-BE49-F238E27FC236}">
                    <a16:creationId xmlns:a16="http://schemas.microsoft.com/office/drawing/2014/main" id="{177DFE93-3D90-4339-B7E3-942C250C64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700000">
                <a:off x="344600" y="545741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D81728E-C81F-4CD0-A52D-D9DB39F482E4}"/>
                  </a:ext>
                </a:extLst>
              </p:cNvPr>
              <p:cNvSpPr/>
              <p:nvPr userDrawn="1"/>
            </p:nvSpPr>
            <p:spPr>
              <a:xfrm>
                <a:off x="626821" y="6141860"/>
                <a:ext cx="327378" cy="316089"/>
              </a:xfrm>
              <a:prstGeom prst="ellipse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CCCB93-4C9B-4222-9465-C5187EFEEA06}"/>
                </a:ext>
              </a:extLst>
            </p:cNvPr>
            <p:cNvSpPr txBox="1"/>
            <p:nvPr userDrawn="1"/>
          </p:nvSpPr>
          <p:spPr>
            <a:xfrm>
              <a:off x="10310195" y="649866"/>
              <a:ext cx="1526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IPAWS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38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3010-0FD2-4CD3-8D64-72AEEA4D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ADA11-B9D6-48F9-A482-13455DC4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85010-A60D-4042-BEF4-20203259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1E4CA-2AA9-4DC6-96FD-9B71390F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638F5-992F-40E0-B458-90FB1C21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9203-49E7-406C-A8EE-699E551F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87BD3-CC33-4EBF-A725-60F3A001A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BD860-D5C2-4ACD-9ED9-F10330F66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0600B-562C-4FBC-8C16-2117EEF8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55E7A-A2CD-41BB-B9CA-060B0584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441EA-5E18-433A-A766-782E2759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102A-AF40-44D1-A370-49A33A84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7BF33-23A3-4503-9D17-FBFF0FAE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40FF2-4C1B-44F7-958B-A57BA645A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E9197-758E-4F9E-BFB1-6E03BD837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33CD5-9F25-48AE-BAFD-6FC8259BA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4AAB0-8578-4B32-A42C-FBDD0126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9A889-5629-446E-804B-C8C5D2EA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F4550-7243-475F-987B-DB52A595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B932-21AE-4C30-AED3-1DEBCC8D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597CF-67EE-4D31-9FF4-67777672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A8C4C-04DD-42B9-B2C7-1F8EE679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07D45-80C3-40A5-BB51-A6DE2AFC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7C78D-CD13-4F1A-A6A5-56A9DB48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A0DCF-E110-45A9-8A60-A528682D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64072-A29C-4576-B563-21590423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6C27-8F82-4C0F-A85B-2A2E0C73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A5CF-26BA-4F32-8CE5-D8E9BB93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34AE6-1D5F-4942-9697-057FA0929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4BF38-0425-4373-9EA9-FA7CCDC1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FE142-5E80-4F37-AA88-610F92BB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1B44B-281F-4291-A831-D830801F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4B30-472D-440D-A698-B3965B8F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3F300-0A0C-4912-A484-D898FC6C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32FFC-B9E8-47F1-B281-F0ABF670E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1BE0A-BDFA-4468-885E-60CF8D60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FE65C-13C5-4AB2-A90D-D663642F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D3290-AD2E-49A1-A4C4-F6690B64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EEB27-3B4D-4CF3-B4A6-5B3A76C2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0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0260-1B1B-4A53-9D6F-931DA9751FB9}"/>
              </a:ext>
            </a:extLst>
          </p:cNvPr>
          <p:cNvSpPr/>
          <p:nvPr/>
        </p:nvSpPr>
        <p:spPr>
          <a:xfrm>
            <a:off x="0" y="0"/>
            <a:ext cx="6616512" cy="68580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B1D4C-E9D1-4E56-808A-7A36B86A6D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435502"/>
            <a:ext cx="6616512" cy="931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50" dirty="0">
                <a:solidFill>
                  <a:schemeClr val="bg1"/>
                </a:solidFill>
              </a:rPr>
              <a:t>Integrated Public Alert &amp; Warning 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DC5341-E775-4721-B4D0-BB0121463D5D}"/>
              </a:ext>
            </a:extLst>
          </p:cNvPr>
          <p:cNvGrpSpPr/>
          <p:nvPr/>
        </p:nvGrpSpPr>
        <p:grpSpPr>
          <a:xfrm>
            <a:off x="1618152" y="379332"/>
            <a:ext cx="3605376" cy="3580272"/>
            <a:chOff x="4561504" y="-114399"/>
            <a:chExt cx="3428967" cy="3566238"/>
          </a:xfrm>
        </p:grpSpPr>
        <p:pic>
          <p:nvPicPr>
            <p:cNvPr id="5" name="Graphic 4" descr="Wireless">
              <a:extLst>
                <a:ext uri="{FF2B5EF4-FFF2-40B4-BE49-F238E27FC236}">
                  <a16:creationId xmlns:a16="http://schemas.microsoft.com/office/drawing/2014/main" id="{E87B3F6D-8CCF-472D-BA23-89E317513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54866">
              <a:off x="4561505" y="-114399"/>
              <a:ext cx="3428966" cy="3428966"/>
            </a:xfrm>
            <a:prstGeom prst="rect">
              <a:avLst/>
            </a:prstGeom>
          </p:spPr>
        </p:pic>
        <p:pic>
          <p:nvPicPr>
            <p:cNvPr id="6" name="Graphic 5" descr="Wireless">
              <a:extLst>
                <a:ext uri="{FF2B5EF4-FFF2-40B4-BE49-F238E27FC236}">
                  <a16:creationId xmlns:a16="http://schemas.microsoft.com/office/drawing/2014/main" id="{269DB086-3185-40A6-AF65-C4748579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54866">
              <a:off x="4561504" y="22873"/>
              <a:ext cx="3428966" cy="342896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B52EA5-83E8-4A63-B120-A632B49B77E9}"/>
                </a:ext>
              </a:extLst>
            </p:cNvPr>
            <p:cNvSpPr/>
            <p:nvPr/>
          </p:nvSpPr>
          <p:spPr>
            <a:xfrm>
              <a:off x="5650524" y="2327757"/>
              <a:ext cx="1066800" cy="931985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068552-B7FE-41A9-BEDF-08B37322F1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" y="2940543"/>
            <a:ext cx="6616512" cy="20365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1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893F5-77C5-45CB-820D-11A14ADBE2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144" y="5458667"/>
            <a:ext cx="2322300" cy="8230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74A470-E4AF-4FC7-8C1F-82EB2BBA0DA3}"/>
              </a:ext>
            </a:extLst>
          </p:cNvPr>
          <p:cNvSpPr txBox="1"/>
          <p:nvPr/>
        </p:nvSpPr>
        <p:spPr>
          <a:xfrm>
            <a:off x="6616512" y="2083443"/>
            <a:ext cx="557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CAP Implementation Workshop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15248-0A24-4672-A241-FE6DCC8E2E1A}"/>
              </a:ext>
            </a:extLst>
          </p:cNvPr>
          <p:cNvSpPr txBox="1"/>
          <p:nvPr/>
        </p:nvSpPr>
        <p:spPr>
          <a:xfrm>
            <a:off x="6641058" y="4039834"/>
            <a:ext cx="55509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Mark Lucero, Chief, IPAWS Engineering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www.fema.gov/ipaws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ipaws@fema.dhs.gov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mark.lucero@fema.dhs.gov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202-646-1386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 SEP 2020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B4A7A31-70F3-4B9C-A772-2F62D5FD7803}"/>
              </a:ext>
            </a:extLst>
          </p:cNvPr>
          <p:cNvSpPr txBox="1">
            <a:spLocks/>
          </p:cNvSpPr>
          <p:nvPr/>
        </p:nvSpPr>
        <p:spPr>
          <a:xfrm>
            <a:off x="11551517" y="6405544"/>
            <a:ext cx="5218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6EEB27-3B4D-4CF3-B4A6-5B3A76C2A8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951262-89DB-46A1-BD62-1ACA5E9A0F51}"/>
              </a:ext>
            </a:extLst>
          </p:cNvPr>
          <p:cNvSpPr txBox="1">
            <a:spLocks/>
          </p:cNvSpPr>
          <p:nvPr/>
        </p:nvSpPr>
        <p:spPr>
          <a:xfrm>
            <a:off x="9166998" y="661853"/>
            <a:ext cx="2774631" cy="530351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“Key benefits of CAP will include </a:t>
            </a:r>
            <a:r>
              <a:rPr lang="en-US" sz="2800" dirty="0">
                <a:solidFill>
                  <a:srgbClr val="FF0000"/>
                </a:solidFill>
              </a:rPr>
              <a:t>reduction of costs and operational complexity </a:t>
            </a:r>
            <a:r>
              <a:rPr lang="en-US" sz="2800" dirty="0">
                <a:solidFill>
                  <a:schemeClr val="bg1"/>
                </a:solidFill>
              </a:rPr>
              <a:t>by eliminating the need for multiple custom software interfaces to the many warning sources and dissemination systems involved in all-hazard warning.”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F47AE763-715F-40BD-9ADE-651D7D24B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99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79F2A6-2ECF-4B01-89C8-8349B66D11FD}"/>
              </a:ext>
            </a:extLst>
          </p:cNvPr>
          <p:cNvSpPr/>
          <p:nvPr/>
        </p:nvSpPr>
        <p:spPr>
          <a:xfrm>
            <a:off x="3972871" y="6519446"/>
            <a:ext cx="2973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https://stmedia.stimg.co/07BABY.JPG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 http://docs.oasis-open.org/emergency/cap/v1.2/CAP-v1.2-os.doc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3BEF5F-64D6-4D08-9462-90F245452C68}"/>
              </a:ext>
            </a:extLst>
          </p:cNvPr>
          <p:cNvSpPr txBox="1">
            <a:spLocks/>
          </p:cNvSpPr>
          <p:nvPr/>
        </p:nvSpPr>
        <p:spPr>
          <a:xfrm>
            <a:off x="11551517" y="6405544"/>
            <a:ext cx="5218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6EEB27-3B4D-4CF3-B4A6-5B3A76C2A8D3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5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825CB-641C-4E52-A14D-ED192DD6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517" y="6405544"/>
            <a:ext cx="521825" cy="365125"/>
          </a:xfrm>
        </p:spPr>
        <p:txBody>
          <a:bodyPr/>
          <a:lstStyle/>
          <a:p>
            <a:fld id="{8C6EEB27-3B4D-4CF3-B4A6-5B3A76C2A8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951262-89DB-46A1-BD62-1ACA5E9A0F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IPAWS-OPEN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D479C-6F0C-4FA8-AF6D-96747C5E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Public Alert and Warning System</a:t>
            </a:r>
          </a:p>
          <a:p>
            <a:pPr lvl="1"/>
            <a:r>
              <a:rPr lang="en-US" dirty="0"/>
              <a:t>Program within FEMA National Continuity Programs portfolio</a:t>
            </a:r>
          </a:p>
          <a:p>
            <a:pPr lvl="1"/>
            <a:r>
              <a:rPr lang="en-US" dirty="0"/>
              <a:t>Established to effectuate Presidential Executive Order 13407, later codified as 6 USC § 321o</a:t>
            </a:r>
          </a:p>
          <a:p>
            <a:r>
              <a:rPr lang="en-US" dirty="0"/>
              <a:t>Open Platform for Emergency Networks</a:t>
            </a:r>
          </a:p>
          <a:p>
            <a:pPr lvl="1"/>
            <a:r>
              <a:rPr lang="en-US" dirty="0"/>
              <a:t>Message broker between Alerting Authorities and Dissemination Channels</a:t>
            </a:r>
          </a:p>
          <a:p>
            <a:pPr lvl="1"/>
            <a:r>
              <a:rPr lang="en-US" dirty="0"/>
              <a:t>1,538 Alerting Authorities</a:t>
            </a:r>
          </a:p>
          <a:p>
            <a:pPr lvl="1"/>
            <a:r>
              <a:rPr lang="en-US" dirty="0"/>
              <a:t>3 Dissemination Channels</a:t>
            </a:r>
          </a:p>
          <a:p>
            <a:pPr lvl="2"/>
            <a:r>
              <a:rPr lang="en-US" dirty="0"/>
              <a:t>Emergency Alert System (TV/radio)</a:t>
            </a:r>
          </a:p>
          <a:p>
            <a:pPr lvl="2"/>
            <a:r>
              <a:rPr lang="en-US" dirty="0"/>
              <a:t>Wireless Emergency Alerts (wireless devices)</a:t>
            </a:r>
          </a:p>
          <a:p>
            <a:pPr lvl="2"/>
            <a:r>
              <a:rPr lang="en-US" dirty="0"/>
              <a:t>Internet-based systems (signs, apps,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7F870-845C-4D63-AAD5-9126F4CF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57" y="4313763"/>
            <a:ext cx="4005943" cy="24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0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825CB-641C-4E52-A14D-ED192DD6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517" y="6405544"/>
            <a:ext cx="521825" cy="365125"/>
          </a:xfrm>
        </p:spPr>
        <p:txBody>
          <a:bodyPr/>
          <a:lstStyle/>
          <a:p>
            <a:fld id="{8C6EEB27-3B4D-4CF3-B4A6-5B3A76C2A8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951262-89DB-46A1-BD62-1ACA5E9A0F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IPAWS-OPEN Recent 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D479C-6F0C-4FA8-AF6D-96747C5E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514 Alerts sent for COVID-19</a:t>
            </a:r>
          </a:p>
          <a:p>
            <a:pPr lvl="1"/>
            <a:r>
              <a:rPr lang="en-US" dirty="0"/>
              <a:t>425 WEA messages</a:t>
            </a:r>
          </a:p>
          <a:p>
            <a:pPr lvl="1"/>
            <a:r>
              <a:rPr lang="en-US" dirty="0"/>
              <a:t>89 EAS messages</a:t>
            </a:r>
          </a:p>
          <a:p>
            <a:r>
              <a:rPr lang="en-US" dirty="0"/>
              <a:t>sent by 118 Alerting Authorities within</a:t>
            </a:r>
          </a:p>
          <a:p>
            <a:pPr lvl="1"/>
            <a:r>
              <a:rPr lang="en-US" dirty="0"/>
              <a:t>30 States</a:t>
            </a:r>
          </a:p>
          <a:p>
            <a:pPr lvl="1"/>
            <a:r>
              <a:rPr lang="en-US" dirty="0"/>
              <a:t>1 Tribal Nation</a:t>
            </a:r>
          </a:p>
          <a:p>
            <a:pPr lvl="1"/>
            <a:r>
              <a:rPr lang="en-US" dirty="0"/>
              <a:t>1 Territory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68A58-572D-48CA-BBDC-5B93483A6280}"/>
              </a:ext>
            </a:extLst>
          </p:cNvPr>
          <p:cNvSpPr/>
          <p:nvPr/>
        </p:nvSpPr>
        <p:spPr>
          <a:xfrm>
            <a:off x="4986670" y="6410288"/>
            <a:ext cx="625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https://dcist.com/wp-content/uploads/sites/3/2020/03/Image-from-iOS-4.jpg</a:t>
            </a:r>
          </a:p>
          <a:p>
            <a:pPr algn="r"/>
            <a:r>
              <a:rPr lang="en-US" sz="800" dirty="0"/>
              <a:t>https://laistassets.scprdev.org/i/19839d0efe95af94ee84701ff3aebbb8/5e7ea467b18a9b000a3f58f4-eight.jpg</a:t>
            </a:r>
          </a:p>
          <a:p>
            <a:pPr algn="r"/>
            <a:r>
              <a:rPr lang="en-US" sz="800" dirty="0"/>
              <a:t>https://dfw.cbslocal.com/wp-content/uploads/sites/15909545/2020/07/Screen-Shot-2020-03-19-at-4.13.21-PM-6.jpg</a:t>
            </a:r>
          </a:p>
        </p:txBody>
      </p:sp>
      <p:pic>
        <p:nvPicPr>
          <p:cNvPr id="10" name="Picture 9" descr="Text, chat or text message&#10;&#10;Description automatically generated">
            <a:extLst>
              <a:ext uri="{FF2B5EF4-FFF2-40B4-BE49-F238E27FC236}">
                <a16:creationId xmlns:a16="http://schemas.microsoft.com/office/drawing/2014/main" id="{D2A5CFE7-174A-4DDB-A3AB-3941B1300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57" y="4096287"/>
            <a:ext cx="3657600" cy="2405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2A7608-EB61-4D70-8FBF-2C69D7FA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079" y="3303894"/>
            <a:ext cx="3657600" cy="2053485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F10C917-6D23-4EC6-9F11-2BE2A6F8D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42" y="1500621"/>
            <a:ext cx="3657600" cy="23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825CB-641C-4E52-A14D-ED192DD6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517" y="6405544"/>
            <a:ext cx="521825" cy="365125"/>
          </a:xfrm>
        </p:spPr>
        <p:txBody>
          <a:bodyPr/>
          <a:lstStyle/>
          <a:p>
            <a:fld id="{8C6EEB27-3B4D-4CF3-B4A6-5B3A76C2A8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951262-89DB-46A1-BD62-1ACA5E9A0F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IPAWS-OPEN and 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D479C-6F0C-4FA8-AF6D-96747C5E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JUN 2006 - E.O. 13407 signed (FEMA IPAWS inception)</a:t>
            </a:r>
          </a:p>
          <a:p>
            <a:r>
              <a:rPr lang="en-US" dirty="0"/>
              <a:t>29 AUG 2010 - IPAWS-OPEN online (NOAA Weather Radio only)</a:t>
            </a:r>
          </a:p>
          <a:p>
            <a:r>
              <a:rPr lang="en-US" dirty="0">
                <a:highlight>
                  <a:srgbClr val="FFFF00"/>
                </a:highlight>
              </a:rPr>
              <a:t>30 SEP 2010 - FEMA adopts CAP as the standard for alert and warning</a:t>
            </a:r>
          </a:p>
          <a:p>
            <a:r>
              <a:rPr lang="en-US" dirty="0"/>
              <a:t>30 SEP 2011 - EAS</a:t>
            </a:r>
          </a:p>
          <a:p>
            <a:r>
              <a:rPr lang="en-US" dirty="0"/>
              <a:t>07 APR 2012 - WEA</a:t>
            </a:r>
          </a:p>
          <a:p>
            <a:r>
              <a:rPr lang="en-US" dirty="0"/>
              <a:t>18 DEC 2019 - WEA 2.0/3.0</a:t>
            </a:r>
          </a:p>
          <a:p>
            <a:r>
              <a:rPr lang="en-US" dirty="0"/>
              <a:t>08 JUN 2020 - 4 million alerts</a:t>
            </a:r>
          </a:p>
          <a:p>
            <a:r>
              <a:rPr lang="en-US" dirty="0"/>
              <a:t>11 JAN 2021 - IPAWS Cloud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68F64-D2DD-4C6D-A3C2-2C4146CA08EB}"/>
              </a:ext>
            </a:extLst>
          </p:cNvPr>
          <p:cNvSpPr/>
          <p:nvPr/>
        </p:nvSpPr>
        <p:spPr>
          <a:xfrm>
            <a:off x="7394044" y="6588106"/>
            <a:ext cx="26019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http://www.fema.gov/news/newsrelease.fema?id=52880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D1BF0D-5229-451C-BC97-1A39DA36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611" y="3345989"/>
            <a:ext cx="5781399" cy="30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F937C7-3F55-4438-B905-8E2DE3565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32" b="15154"/>
          <a:stretch/>
        </p:blipFill>
        <p:spPr>
          <a:xfrm>
            <a:off x="6686170" y="4189228"/>
            <a:ext cx="5505830" cy="26084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825CB-641C-4E52-A14D-ED192DD6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517" y="6405544"/>
            <a:ext cx="521825" cy="365125"/>
          </a:xfrm>
        </p:spPr>
        <p:txBody>
          <a:bodyPr/>
          <a:lstStyle/>
          <a:p>
            <a:fld id="{8C6EEB27-3B4D-4CF3-B4A6-5B3A76C2A8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951262-89DB-46A1-BD62-1ACA5E9A0F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Implementation Key Takeaways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D479C-6F0C-4FA8-AF6D-96747C5E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IPAWS Profile: Constraints to CAP for EAS and WEA distro, however...</a:t>
            </a:r>
          </a:p>
          <a:p>
            <a:pPr lvl="1"/>
            <a:r>
              <a:rPr lang="en-US" dirty="0"/>
              <a:t>For 10 years no CAP changes required by IPAWS</a:t>
            </a:r>
          </a:p>
          <a:p>
            <a:pPr lvl="1"/>
            <a:r>
              <a:rPr lang="en-US" i="1" u="sng" dirty="0"/>
              <a:t>Retain the multi-use, multi-distribution core of the CAP standard</a:t>
            </a:r>
          </a:p>
          <a:p>
            <a:r>
              <a:rPr lang="en-US" dirty="0"/>
              <a:t>FEMA must balance wiz-bang with interoperability</a:t>
            </a:r>
          </a:p>
          <a:p>
            <a:pPr lvl="1"/>
            <a:r>
              <a:rPr lang="en-US" dirty="0"/>
              <a:t>Manage advanced features at the distribution level</a:t>
            </a:r>
          </a:p>
          <a:p>
            <a:pPr lvl="2"/>
            <a:r>
              <a:rPr lang="en-US" dirty="0"/>
              <a:t>Device-based Geofencing</a:t>
            </a:r>
          </a:p>
          <a:p>
            <a:pPr lvl="2"/>
            <a:r>
              <a:rPr lang="en-US" dirty="0"/>
              <a:t>ATSC 3.0</a:t>
            </a:r>
          </a:p>
          <a:p>
            <a:pPr lvl="1"/>
            <a:r>
              <a:rPr lang="en-US" dirty="0"/>
              <a:t>Avoid distributed business rules/process</a:t>
            </a:r>
          </a:p>
          <a:p>
            <a:pPr lvl="2"/>
            <a:r>
              <a:rPr lang="en-US" dirty="0"/>
              <a:t>Unique vs. universal</a:t>
            </a:r>
          </a:p>
          <a:p>
            <a:pPr lvl="2"/>
            <a:r>
              <a:rPr lang="en-US" dirty="0"/>
              <a:t>Are we sliding into a parameter trap?</a:t>
            </a:r>
          </a:p>
          <a:p>
            <a:r>
              <a:rPr lang="en-US" dirty="0"/>
              <a:t>USA CAP </a:t>
            </a:r>
            <a:r>
              <a:rPr lang="en-US" i="1" dirty="0"/>
              <a:t>should</a:t>
            </a:r>
            <a:r>
              <a:rPr lang="en-US" dirty="0"/>
              <a:t> work anywhere!</a:t>
            </a:r>
          </a:p>
        </p:txBody>
      </p:sp>
    </p:spTree>
    <p:extLst>
      <p:ext uri="{BB962C8B-B14F-4D97-AF65-F5344CB8AC3E}">
        <p14:creationId xmlns:p14="http://schemas.microsoft.com/office/powerpoint/2010/main" val="234512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825CB-641C-4E52-A14D-ED192DD6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517" y="6405544"/>
            <a:ext cx="521825" cy="365125"/>
          </a:xfrm>
        </p:spPr>
        <p:txBody>
          <a:bodyPr/>
          <a:lstStyle/>
          <a:p>
            <a:fld id="{8C6EEB27-3B4D-4CF3-B4A6-5B3A76C2A8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951262-89DB-46A1-BD62-1ACA5E9A0F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Implementation Key Takeaways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D479C-6F0C-4FA8-AF6D-96747C5E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Stick to the standard</a:t>
            </a:r>
          </a:p>
          <a:p>
            <a:r>
              <a:rPr lang="en-US" dirty="0"/>
              <a:t>It works so don’t mess with it (unless </a:t>
            </a:r>
            <a:r>
              <a:rPr lang="en-US" dirty="0" err="1"/>
              <a:t>Elysa</a:t>
            </a:r>
            <a:r>
              <a:rPr lang="en-US" dirty="0"/>
              <a:t> says so)</a:t>
            </a:r>
          </a:p>
          <a:p>
            <a:r>
              <a:rPr lang="en-US" dirty="0"/>
              <a:t>Take credit for all the hard work of those who came before you</a:t>
            </a:r>
          </a:p>
          <a:p>
            <a:endParaRPr lang="en-US" dirty="0"/>
          </a:p>
        </p:txBody>
      </p:sp>
      <p:pic>
        <p:nvPicPr>
          <p:cNvPr id="44" name="Picture 4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A165C73-7D3E-4387-846B-3E7A1E5F4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2800"/>
            <a:ext cx="1371600" cy="1371600"/>
          </a:xfrm>
          <a:prstGeom prst="rect">
            <a:avLst/>
          </a:prstGeom>
        </p:spPr>
      </p:pic>
      <p:pic>
        <p:nvPicPr>
          <p:cNvPr id="45" name="Picture 44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6EB340C7-7871-4E49-A16C-D97A41E63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52800"/>
            <a:ext cx="1371600" cy="1371600"/>
          </a:xfrm>
          <a:prstGeom prst="rect">
            <a:avLst/>
          </a:prstGeom>
        </p:spPr>
      </p:pic>
      <p:pic>
        <p:nvPicPr>
          <p:cNvPr id="46" name="Picture 45" descr="A person wearing a hat&#10;&#10;Description automatically generated">
            <a:extLst>
              <a:ext uri="{FF2B5EF4-FFF2-40B4-BE49-F238E27FC236}">
                <a16:creationId xmlns:a16="http://schemas.microsoft.com/office/drawing/2014/main" id="{9C392079-A9DE-4E94-81A0-03224A96F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1371600" cy="1371600"/>
          </a:xfrm>
          <a:prstGeom prst="rect">
            <a:avLst/>
          </a:prstGeom>
        </p:spPr>
      </p:pic>
      <p:pic>
        <p:nvPicPr>
          <p:cNvPr id="47" name="Picture 46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0DEA887-E0D5-4414-8E1A-AFF8AFE83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2800"/>
            <a:ext cx="1371600" cy="1371600"/>
          </a:xfrm>
          <a:prstGeom prst="rect">
            <a:avLst/>
          </a:prstGeom>
        </p:spPr>
      </p:pic>
      <p:pic>
        <p:nvPicPr>
          <p:cNvPr id="48" name="Picture 47" descr="A person wearing glasses&#10;&#10;Description automatically generated">
            <a:extLst>
              <a:ext uri="{FF2B5EF4-FFF2-40B4-BE49-F238E27FC236}">
                <a16:creationId xmlns:a16="http://schemas.microsoft.com/office/drawing/2014/main" id="{F41BA212-9786-47CB-B7CD-360C4B7E7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352800"/>
            <a:ext cx="1371600" cy="1371600"/>
          </a:xfrm>
          <a:prstGeom prst="rect">
            <a:avLst/>
          </a:prstGeom>
        </p:spPr>
      </p:pic>
      <p:pic>
        <p:nvPicPr>
          <p:cNvPr id="49" name="Picture 48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6F77572F-13CC-4C5A-80E6-58F18692A4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00600"/>
            <a:ext cx="1371600" cy="1371600"/>
          </a:xfrm>
          <a:prstGeom prst="rect">
            <a:avLst/>
          </a:prstGeom>
        </p:spPr>
      </p:pic>
      <p:pic>
        <p:nvPicPr>
          <p:cNvPr id="50" name="Picture 4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02C9131-F575-48A6-92B0-EDB0BF9EE3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352800"/>
            <a:ext cx="1371600" cy="1371600"/>
          </a:xfrm>
          <a:prstGeom prst="rect">
            <a:avLst/>
          </a:prstGeom>
        </p:spPr>
      </p:pic>
      <p:pic>
        <p:nvPicPr>
          <p:cNvPr id="51" name="Picture 5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C914896-EFE5-4CFD-8D03-A856603518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00600"/>
            <a:ext cx="1371600" cy="1371600"/>
          </a:xfrm>
          <a:prstGeom prst="rect">
            <a:avLst/>
          </a:prstGeom>
        </p:spPr>
      </p:pic>
      <p:pic>
        <p:nvPicPr>
          <p:cNvPr id="52" name="Picture 5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94DC13D-1117-41A4-929B-7BD7890BD4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00600"/>
            <a:ext cx="1371600" cy="1371600"/>
          </a:xfrm>
          <a:prstGeom prst="rect">
            <a:avLst/>
          </a:prstGeom>
        </p:spPr>
      </p:pic>
      <p:pic>
        <p:nvPicPr>
          <p:cNvPr id="53" name="Picture 5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9B8A0E9-1F92-400B-912A-3A0210562B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800600"/>
            <a:ext cx="1371600" cy="1371600"/>
          </a:xfrm>
          <a:prstGeom prst="rect">
            <a:avLst/>
          </a:prstGeom>
        </p:spPr>
      </p:pic>
      <p:pic>
        <p:nvPicPr>
          <p:cNvPr id="54" name="Picture 5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022D010-E932-4F9F-81F6-E1E76C82AA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800600"/>
            <a:ext cx="1371600" cy="1371600"/>
          </a:xfrm>
          <a:prstGeom prst="rect">
            <a:avLst/>
          </a:prstGeom>
        </p:spPr>
      </p:pic>
      <p:pic>
        <p:nvPicPr>
          <p:cNvPr id="55" name="Picture 5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94A52C1-AC66-4C5C-8A0C-A14243D2728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8157" r="11388" b="14064"/>
          <a:stretch/>
        </p:blipFill>
        <p:spPr>
          <a:xfrm>
            <a:off x="1752600" y="48006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7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0260-1B1B-4A53-9D6F-931DA9751FB9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B1D4C-E9D1-4E56-808A-7A36B86A6D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206026"/>
            <a:ext cx="12191998" cy="931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Integrated Public Alert &amp; Warning 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DC5341-E775-4721-B4D0-BB0121463D5D}"/>
              </a:ext>
            </a:extLst>
          </p:cNvPr>
          <p:cNvGrpSpPr/>
          <p:nvPr/>
        </p:nvGrpSpPr>
        <p:grpSpPr>
          <a:xfrm>
            <a:off x="4815070" y="-15780"/>
            <a:ext cx="2743200" cy="2724099"/>
            <a:chOff x="4561504" y="-114399"/>
            <a:chExt cx="3428967" cy="3566238"/>
          </a:xfrm>
        </p:grpSpPr>
        <p:pic>
          <p:nvPicPr>
            <p:cNvPr id="5" name="Graphic 4" descr="Wireless">
              <a:extLst>
                <a:ext uri="{FF2B5EF4-FFF2-40B4-BE49-F238E27FC236}">
                  <a16:creationId xmlns:a16="http://schemas.microsoft.com/office/drawing/2014/main" id="{E87B3F6D-8CCF-472D-BA23-89E317513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54866">
              <a:off x="4561505" y="-114399"/>
              <a:ext cx="3428966" cy="3428966"/>
            </a:xfrm>
            <a:prstGeom prst="rect">
              <a:avLst/>
            </a:prstGeom>
          </p:spPr>
        </p:pic>
        <p:pic>
          <p:nvPicPr>
            <p:cNvPr id="6" name="Graphic 5" descr="Wireless">
              <a:extLst>
                <a:ext uri="{FF2B5EF4-FFF2-40B4-BE49-F238E27FC236}">
                  <a16:creationId xmlns:a16="http://schemas.microsoft.com/office/drawing/2014/main" id="{269DB086-3185-40A6-AF65-C4748579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54866">
              <a:off x="4561504" y="22873"/>
              <a:ext cx="3428966" cy="342896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B52EA5-83E8-4A63-B120-A632B49B77E9}"/>
                </a:ext>
              </a:extLst>
            </p:cNvPr>
            <p:cNvSpPr/>
            <p:nvPr/>
          </p:nvSpPr>
          <p:spPr>
            <a:xfrm>
              <a:off x="5650524" y="2327757"/>
              <a:ext cx="1066800" cy="931985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068552-B7FE-41A9-BEDF-08B37322F1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2" y="1940081"/>
            <a:ext cx="12191999" cy="19808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10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08452-FAC1-4BD1-81F6-FC1268C57323}"/>
              </a:ext>
            </a:extLst>
          </p:cNvPr>
          <p:cNvSpPr txBox="1"/>
          <p:nvPr/>
        </p:nvSpPr>
        <p:spPr>
          <a:xfrm>
            <a:off x="0" y="3751263"/>
            <a:ext cx="1219199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ipaws@fema.dhs.gov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A58154-3DCB-43E1-97DC-95C5A79DA6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322" y="5718920"/>
            <a:ext cx="2322300" cy="8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2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531</Words>
  <Application>Microsoft Office PowerPoint</Application>
  <PresentationFormat>Widescreen</PresentationFormat>
  <Paragraphs>82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IPAWS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IPAWS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IPAWS</dc:title>
  <dc:creator>Swan, Natalie (CTR)</dc:creator>
  <cp:lastModifiedBy>Lucero, Mark</cp:lastModifiedBy>
  <cp:revision>285</cp:revision>
  <cp:lastPrinted>2019-11-18T11:16:17Z</cp:lastPrinted>
  <dcterms:created xsi:type="dcterms:W3CDTF">2019-08-01T17:50:54Z</dcterms:created>
  <dcterms:modified xsi:type="dcterms:W3CDTF">2020-09-25T23:43:48Z</dcterms:modified>
</cp:coreProperties>
</file>