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9" r:id="rId2"/>
    <p:sldId id="362" r:id="rId3"/>
    <p:sldId id="257" r:id="rId4"/>
    <p:sldId id="364" r:id="rId5"/>
    <p:sldId id="347" r:id="rId6"/>
  </p:sldIdLst>
  <p:sldSz cx="12192000" cy="6858000"/>
  <p:notesSz cx="6858000" cy="9144000"/>
  <p:embeddedFontLst>
    <p:embeddedFont>
      <p:font typeface="Lato"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Avenir Next LT Pro Light" panose="020B0604020202020204" charset="0"/>
      <p:regular r:id="rId16"/>
      <p:italic r:id="rId17"/>
    </p:embeddedFont>
    <p:embeddedFont>
      <p:font typeface="Lato Black" panose="020B0604020202020204" charset="0"/>
      <p:bold r:id="rId18"/>
      <p:italic r:id="rId19"/>
      <p:boldItalic r:id="rId20"/>
    </p:embeddedFont>
    <p:embeddedFont>
      <p:font typeface="Rockwell" panose="02060603020205020403" pitchFamily="18" charset="0"/>
      <p:regular r:id="rId21"/>
      <p:bold r:id="rId22"/>
      <p:italic r:id="rId23"/>
      <p:boldItalic r:id="rId24"/>
    </p:embeddedFont>
    <p:embeddedFont>
      <p:font typeface="Ebrima" panose="020000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0" autoAdjust="0"/>
    <p:restoredTop sz="72463" autoAdjust="0"/>
  </p:normalViewPr>
  <p:slideViewPr>
    <p:cSldViewPr snapToGrid="0">
      <p:cViewPr>
        <p:scale>
          <a:sx n="41" d="100"/>
          <a:sy n="41" d="100"/>
        </p:scale>
        <p:origin x="-96" y="-360"/>
      </p:cViewPr>
      <p:guideLst>
        <p:guide orient="horz" pos="2160"/>
        <p:guide pos="3840"/>
      </p:guideLst>
    </p:cSldViewPr>
  </p:slideViewPr>
  <p:outlineViewPr>
    <p:cViewPr>
      <p:scale>
        <a:sx n="33" d="100"/>
        <a:sy n="33" d="100"/>
      </p:scale>
      <p:origin x="0" y="0"/>
    </p:cViewPr>
  </p:outlineViewPr>
  <p:notesTextViewPr>
    <p:cViewPr>
      <p:scale>
        <a:sx n="1" d="1"/>
        <a:sy n="1" d="1"/>
      </p:scale>
      <p:origin x="0" y="3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109707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everyone to the 2020 CAP Implementation Workshop.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 Guy Martin, and I’m the (relatively) new Executive Director for OASIS Open, the organization that hosts the CAP standards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year is certainly challenging for all of us on a global scale, but I’m thankful that this pandemic has at least allowed us to have greater participation at this year’s workshop!  Thanks to all of you for being here!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I’d like to give you all some perspectives I have regarding the excellent CAP and Emergency Management work being led by Eliot,  </a:t>
            </a:r>
            <a:r>
              <a:rPr lang="en-US" dirty="0" err="1"/>
              <a:t>Elysa</a:t>
            </a:r>
            <a:r>
              <a:rPr lang="en-US" dirty="0"/>
              <a:t>, and Rex and hopefully give you some things to think about as you approach this year’s workshop.</a:t>
            </a:r>
            <a:endParaRPr dirty="0"/>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l"/>
            <a:r>
              <a:rPr lang="en-US" dirty="0"/>
              <a:t>I come to this workshop and Emergency Management standards in general with potentially a different background than a lot of you.  I’ve been fortunate in my career to practice software engineering and open source business/software strategy at some well-known organizations that you may recognize.  However, don’t read too much into the picture of me with hardware – my soldering skills are really bad!</a:t>
            </a:r>
          </a:p>
          <a:p>
            <a:pPr algn="l"/>
            <a:endParaRPr lang="en-US" dirty="0"/>
          </a:p>
          <a:p>
            <a:pPr algn="l"/>
            <a:r>
              <a:rPr lang="en-US" dirty="0"/>
              <a:t>I also had the honor and privilege to serve the citizens of CA for 10 years as a volunteer with Cal Fire before moving here to the beautiful Pacific Northwest of Oregon.  In that time, I helped build a volunteer communications staff that would deploy our communications command post vehicle to wildland incidents in our local area and other parts of the state.  During this time, I gained first-hand experience in the downstream products build upon CAP, even before I knew what it was.</a:t>
            </a:r>
          </a:p>
          <a:p>
            <a:pPr algn="l"/>
            <a:endParaRPr lang="en-US" dirty="0"/>
          </a:p>
          <a:p>
            <a:pPr algn="l"/>
            <a:r>
              <a:rPr lang="en-US" dirty="0"/>
              <a:t>As </a:t>
            </a:r>
            <a:r>
              <a:rPr lang="en-US" dirty="0" err="1"/>
              <a:t>Elysa</a:t>
            </a:r>
            <a:r>
              <a:rPr lang="en-US" dirty="0"/>
              <a:t>, Eliot and others will tell you, finally understanding the importance of what CAP provides has only fueled my continuing passion to support the work all of you are doing and to try to find ways to promote and enhance it.</a:t>
            </a:r>
          </a:p>
          <a:p>
            <a:endParaRPr lang="en-US" dirty="0"/>
          </a:p>
          <a:p>
            <a:pPr marL="0" lvl="0" indent="0" algn="l" rtl="0">
              <a:spcBef>
                <a:spcPts val="0"/>
              </a:spcBef>
              <a:spcAft>
                <a:spcPts val="0"/>
              </a:spcAft>
              <a:buNone/>
            </a:pPr>
            <a:endParaRPr dirty="0"/>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94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None/>
            </a:pPr>
            <a:r>
              <a:rPr lang="en-US" dirty="0"/>
              <a:t>OASIS is a nonprofit, international, member-driven organization founded in 1993. We provide support for open standards and open source development.</a:t>
            </a:r>
          </a:p>
          <a:p>
            <a:pPr marL="0" lvl="0" indent="0">
              <a:spcBef>
                <a:spcPts val="0"/>
              </a:spcBef>
              <a:buNone/>
            </a:pPr>
            <a:endParaRPr lang="en-US" dirty="0"/>
          </a:p>
          <a:p>
            <a:pPr marL="0" lvl="0" indent="0">
              <a:spcBef>
                <a:spcPts val="0"/>
              </a:spcBef>
              <a:buNone/>
            </a:pPr>
            <a:r>
              <a:rPr lang="en-US" dirty="0"/>
              <a:t>We’re the home of a lot of standards that you’re probably familiar with—SAML, OpenDocument Format,. We have a broad scope of work, including cybersecurity, blockchain, privacy, sharing economy, cryptography, cloud computing, augmented reality, emergency management, legal…</a:t>
            </a:r>
          </a:p>
          <a:p>
            <a:pPr marL="0" lvl="0" indent="0">
              <a:spcBef>
                <a:spcPts val="0"/>
              </a:spcBef>
              <a:buNone/>
            </a:pPr>
            <a:endParaRPr lang="en-US" dirty="0"/>
          </a:p>
          <a:p>
            <a:pPr marL="0" lvl="0" indent="0">
              <a:spcBef>
                <a:spcPts val="0"/>
              </a:spcBef>
              <a:buNone/>
            </a:pPr>
            <a:r>
              <a:rPr lang="en-US" dirty="0"/>
              <a:t>We understand how transparent, fair community development gets done. We know how to support it and we know what it takes to get work adopted. </a:t>
            </a:r>
          </a:p>
          <a:p>
            <a:pPr marL="0" lvl="0" indent="0">
              <a:spcBef>
                <a:spcPts val="0"/>
              </a:spcBef>
              <a:buNone/>
            </a:pPr>
            <a:endParaRPr lang="en-US" dirty="0"/>
          </a:p>
          <a:p>
            <a:pPr marL="0" lvl="0" indent="0">
              <a:spcBef>
                <a:spcPts val="0"/>
              </a:spcBef>
              <a:buNone/>
            </a:pPr>
            <a:r>
              <a:rPr lang="en-US" dirty="0"/>
              <a:t>We try to be as flexible as possible in serving the varying needs of different communities. Groups at OASIS work autonomously, setting their own goals, making their own decisions… but openness, transparency, inclusivity…those are things we stand firm on. </a:t>
            </a:r>
          </a:p>
          <a:p>
            <a:pPr marL="0" lvl="0" indent="0">
              <a:spcBef>
                <a:spcPts val="0"/>
              </a:spcBef>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process is recognized by the de jure bodies and much of our work has gone on to be published by ISO, IEC, and ITU.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https://www.oasis-open.org/</a:t>
            </a:r>
          </a:p>
          <a:p>
            <a:pPr marL="0" lvl="0" indent="0">
              <a:spcBef>
                <a:spcPts val="0"/>
              </a:spcBef>
              <a:buNone/>
            </a:pPr>
            <a:endParaRPr lang="en-US" dirty="0"/>
          </a:p>
          <a:p>
            <a:pPr marL="0" lvl="0" indent="0">
              <a:spcBef>
                <a:spcPts val="0"/>
              </a:spcBef>
              <a:buNone/>
            </a:pPr>
            <a:endParaRPr lang="en-US" dirty="0"/>
          </a:p>
          <a:p>
            <a:pPr marL="0" lvl="0" indent="0">
              <a:spcBef>
                <a:spcPts val="0"/>
              </a:spcBef>
              <a:buNone/>
            </a:pPr>
            <a:endParaRPr lang="en-US" dirty="0"/>
          </a:p>
          <a:p>
            <a:pPr marL="0" lvl="0" indent="0">
              <a:spcBef>
                <a:spcPts val="0"/>
              </a:spcBef>
              <a:buNone/>
            </a:pPr>
            <a:endParaRPr lang="en-US" dirty="0"/>
          </a:p>
          <a:p>
            <a:endParaRPr lang="en-US" dirty="0"/>
          </a:p>
        </p:txBody>
      </p:sp>
      <p:sp>
        <p:nvSpPr>
          <p:cNvPr id="4" name="Slide Number Placeholder 3"/>
          <p:cNvSpPr>
            <a:spLocks noGrp="1"/>
          </p:cNvSpPr>
          <p:nvPr>
            <p:ph type="sldNum" sz="quarter" idx="5"/>
          </p:nvPr>
        </p:nvSpPr>
        <p:spPr/>
        <p:txBody>
          <a:bodyPr/>
          <a:lstStyle/>
          <a:p>
            <a:fld id="{1FA47DEB-2367-4A88-9940-F29DF763A199}" type="slidenum">
              <a:rPr lang="en-US" smtClean="0"/>
              <a:t>3</a:t>
            </a:fld>
            <a:endParaRPr lang="en-US"/>
          </a:p>
        </p:txBody>
      </p:sp>
    </p:spTree>
    <p:extLst>
      <p:ext uri="{BB962C8B-B14F-4D97-AF65-F5344CB8AC3E}">
        <p14:creationId xmlns:p14="http://schemas.microsoft.com/office/powerpoint/2010/main" val="22429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thinking through how to best describe what OASIS Open is about, I reflected on an exercise that I’ve been going through with our staff – trying to crystalize our overall mission into something that resonates both internally and externally.</a:t>
            </a:r>
          </a:p>
          <a:p>
            <a:endParaRPr lang="en-US" dirty="0"/>
          </a:p>
          <a:p>
            <a:r>
              <a:rPr lang="en-US" dirty="0"/>
              <a:t>As a 501c6 non-profit, driven by our members, our goal is to be the neutral place where members can come together, take advantage of the platform and processes we’ve built over the years, and create innovative technology and solutions for the global public good.  We also have a responsibility to help continue to promote these standards and projects in whatever way we can to help increase adoption and participation in these projects. </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4</a:t>
            </a:fld>
            <a:endParaRPr lang="en-US"/>
          </a:p>
        </p:txBody>
      </p:sp>
    </p:spTree>
    <p:extLst>
      <p:ext uri="{BB962C8B-B14F-4D97-AF65-F5344CB8AC3E}">
        <p14:creationId xmlns:p14="http://schemas.microsoft.com/office/powerpoint/2010/main" val="407547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support the goal of greater CAP and Emergency Management standards in general, I think it’s important to combine both the Foundational standards work that is happening with common open source implementations of the core CAP standard.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of the main reasons I think this is important is that my experience as an engineer in product organizations has shown me that having these common pieces of working software that aren’t differentiated intellectual property allows vendors to easily incorporate this functionality into products they create, while more easily conforming to the standards.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know it’s sometimes challenging in the emergency management space (and my experience at Cal Fire bears this out) to get vendors to cooperate in implementing standards, but I know that larger tech vendors like Google and others have expressed a desire to help build open source/freely available implementations of important standards that serve the public good.  I also think that getting some of the existing implementations from public agencies to contribute to a common CAP core that can be reused within other larger implementations is a laudable goal.  I’d encourage us as a community to consider how to make that happen.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it’s important to remember that getting De Jure approval for a standards gives greater flexibility and recognition in policy and procurement for *both* the standard and any approved software implementations that are built using the same transparent, open and collaborative process we advocate at OASIS Open.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Thanks for your time and I wish you a wonderful and productive conference!</a:t>
            </a:r>
            <a:endParaRPr dirty="0"/>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66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
        <p:cNvGrpSpPr/>
        <p:nvPr/>
      </p:nvGrpSpPr>
      <p:grpSpPr>
        <a:xfrm>
          <a:off x="0" y="0"/>
          <a:ext cx="0" cy="0"/>
          <a:chOff x="0" y="0"/>
          <a:chExt cx="0" cy="0"/>
        </a:xfrm>
      </p:grpSpPr>
      <p:sp>
        <p:nvSpPr>
          <p:cNvPr id="14" name="Google Shape;14;p3"/>
          <p:cNvSpPr/>
          <p:nvPr/>
        </p:nvSpPr>
        <p:spPr>
          <a:xfrm>
            <a:off x="0" y="6035327"/>
            <a:ext cx="12192000" cy="835373"/>
          </a:xfrm>
          <a:prstGeom prst="rect">
            <a:avLst/>
          </a:prstGeom>
          <a:gradFill>
            <a:gsLst>
              <a:gs pos="0">
                <a:srgbClr val="77B2C3"/>
              </a:gs>
              <a:gs pos="100000">
                <a:srgbClr val="41629B"/>
              </a:gs>
            </a:gsLst>
            <a:lin ang="54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15;p3"/>
          <p:cNvSpPr txBox="1">
            <a:spLocks noGrp="1"/>
          </p:cNvSpPr>
          <p:nvPr>
            <p:ph type="sldNum" idx="12"/>
          </p:nvPr>
        </p:nvSpPr>
        <p:spPr>
          <a:xfrm>
            <a:off x="11560629" y="6343806"/>
            <a:ext cx="313871" cy="246858"/>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DFF"/>
              </a:buClr>
              <a:buSzPts val="1000"/>
              <a:buFont typeface="Rockwell"/>
              <a:buNone/>
              <a:defRPr>
                <a:solidFill>
                  <a:srgbClr val="FEFDFF"/>
                </a:solidFill>
              </a:defRPr>
            </a:lvl1pPr>
            <a:lvl2pPr marL="0" lvl="1" indent="0" algn="r">
              <a:lnSpc>
                <a:spcPct val="100000"/>
              </a:lnSpc>
              <a:spcBef>
                <a:spcPts val="0"/>
              </a:spcBef>
              <a:spcAft>
                <a:spcPts val="0"/>
              </a:spcAft>
              <a:buClr>
                <a:srgbClr val="FEFDFF"/>
              </a:buClr>
              <a:buSzPts val="1000"/>
              <a:buFont typeface="Rockwell"/>
              <a:buNone/>
              <a:defRPr>
                <a:solidFill>
                  <a:srgbClr val="FEFDFF"/>
                </a:solidFill>
              </a:defRPr>
            </a:lvl2pPr>
            <a:lvl3pPr marL="0" lvl="2" indent="0" algn="r">
              <a:lnSpc>
                <a:spcPct val="100000"/>
              </a:lnSpc>
              <a:spcBef>
                <a:spcPts val="0"/>
              </a:spcBef>
              <a:spcAft>
                <a:spcPts val="0"/>
              </a:spcAft>
              <a:buClr>
                <a:srgbClr val="FEFDFF"/>
              </a:buClr>
              <a:buSzPts val="1000"/>
              <a:buFont typeface="Rockwell"/>
              <a:buNone/>
              <a:defRPr>
                <a:solidFill>
                  <a:srgbClr val="FEFDFF"/>
                </a:solidFill>
              </a:defRPr>
            </a:lvl3pPr>
            <a:lvl4pPr marL="0" lvl="3" indent="0" algn="r">
              <a:lnSpc>
                <a:spcPct val="100000"/>
              </a:lnSpc>
              <a:spcBef>
                <a:spcPts val="0"/>
              </a:spcBef>
              <a:spcAft>
                <a:spcPts val="0"/>
              </a:spcAft>
              <a:buClr>
                <a:srgbClr val="FEFDFF"/>
              </a:buClr>
              <a:buSzPts val="1000"/>
              <a:buFont typeface="Rockwell"/>
              <a:buNone/>
              <a:defRPr>
                <a:solidFill>
                  <a:srgbClr val="FEFDFF"/>
                </a:solidFill>
              </a:defRPr>
            </a:lvl4pPr>
            <a:lvl5pPr marL="0" lvl="4" indent="0" algn="r">
              <a:lnSpc>
                <a:spcPct val="100000"/>
              </a:lnSpc>
              <a:spcBef>
                <a:spcPts val="0"/>
              </a:spcBef>
              <a:spcAft>
                <a:spcPts val="0"/>
              </a:spcAft>
              <a:buClr>
                <a:srgbClr val="FEFDFF"/>
              </a:buClr>
              <a:buSzPts val="1000"/>
              <a:buFont typeface="Rockwell"/>
              <a:buNone/>
              <a:defRPr>
                <a:solidFill>
                  <a:srgbClr val="FEFDFF"/>
                </a:solidFill>
              </a:defRPr>
            </a:lvl5pPr>
            <a:lvl6pPr marL="0" lvl="5" indent="0" algn="r">
              <a:lnSpc>
                <a:spcPct val="100000"/>
              </a:lnSpc>
              <a:spcBef>
                <a:spcPts val="0"/>
              </a:spcBef>
              <a:spcAft>
                <a:spcPts val="0"/>
              </a:spcAft>
              <a:buClr>
                <a:srgbClr val="FEFDFF"/>
              </a:buClr>
              <a:buSzPts val="1000"/>
              <a:buFont typeface="Rockwell"/>
              <a:buNone/>
              <a:defRPr>
                <a:solidFill>
                  <a:srgbClr val="FEFDFF"/>
                </a:solidFill>
              </a:defRPr>
            </a:lvl6pPr>
            <a:lvl7pPr marL="0" lvl="6" indent="0" algn="r">
              <a:lnSpc>
                <a:spcPct val="100000"/>
              </a:lnSpc>
              <a:spcBef>
                <a:spcPts val="0"/>
              </a:spcBef>
              <a:spcAft>
                <a:spcPts val="0"/>
              </a:spcAft>
              <a:buClr>
                <a:srgbClr val="FEFDFF"/>
              </a:buClr>
              <a:buSzPts val="1000"/>
              <a:buFont typeface="Rockwell"/>
              <a:buNone/>
              <a:defRPr>
                <a:solidFill>
                  <a:srgbClr val="FEFDFF"/>
                </a:solidFill>
              </a:defRPr>
            </a:lvl7pPr>
            <a:lvl8pPr marL="0" lvl="7" indent="0" algn="r">
              <a:lnSpc>
                <a:spcPct val="100000"/>
              </a:lnSpc>
              <a:spcBef>
                <a:spcPts val="0"/>
              </a:spcBef>
              <a:spcAft>
                <a:spcPts val="0"/>
              </a:spcAft>
              <a:buClr>
                <a:srgbClr val="FEFDFF"/>
              </a:buClr>
              <a:buSzPts val="1000"/>
              <a:buFont typeface="Rockwell"/>
              <a:buNone/>
              <a:defRPr>
                <a:solidFill>
                  <a:srgbClr val="FEFDFF"/>
                </a:solidFill>
              </a:defRPr>
            </a:lvl8pPr>
            <a:lvl9pPr marL="0" lvl="8" indent="0" algn="r">
              <a:lnSpc>
                <a:spcPct val="100000"/>
              </a:lnSpc>
              <a:spcBef>
                <a:spcPts val="0"/>
              </a:spcBef>
              <a:spcAft>
                <a:spcPts val="0"/>
              </a:spcAft>
              <a:buClr>
                <a:srgbClr val="FEFDFF"/>
              </a:buClr>
              <a:buSzPts val="1000"/>
              <a:buFont typeface="Rockwell"/>
              <a:buNone/>
              <a:defRPr>
                <a:solidFill>
                  <a:srgbClr val="FEFDFF"/>
                </a:solidFill>
              </a:defRPr>
            </a:lvl9pPr>
          </a:lstStyle>
          <a:p>
            <a:pPr marL="0" lvl="0" indent="0" algn="r" rtl="0">
              <a:spcBef>
                <a:spcPts val="0"/>
              </a:spcBef>
              <a:spcAft>
                <a:spcPts val="0"/>
              </a:spcAft>
              <a:buNone/>
            </a:pPr>
            <a:fld id="{00000000-1234-1234-1234-123412341234}" type="slidenum">
              <a:rPr lang="en-US"/>
              <a:t>‹#›</a:t>
            </a:fld>
            <a:endParaRPr sz="1000" b="0" i="0" u="none" strike="noStrike" cap="none" dirty="0">
              <a:latin typeface="Rockwell"/>
              <a:ea typeface="Rockwell"/>
              <a:cs typeface="Rockwell"/>
              <a:sym typeface="Rockwell"/>
            </a:endParaRPr>
          </a:p>
        </p:txBody>
      </p:sp>
      <p:sp>
        <p:nvSpPr>
          <p:cNvPr id="16" name="Google Shape;16;p3"/>
          <p:cNvSpPr txBox="1"/>
          <p:nvPr/>
        </p:nvSpPr>
        <p:spPr>
          <a:xfrm>
            <a:off x="3884060" y="6282887"/>
            <a:ext cx="4569519" cy="30777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400"/>
              <a:buFont typeface="Lato"/>
              <a:buNone/>
            </a:pPr>
            <a:r>
              <a:rPr lang="en-US" sz="1400" b="1" i="0" strike="noStrike" cap="none">
                <a:solidFill>
                  <a:srgbClr val="FFFFFF"/>
                </a:solidFill>
                <a:latin typeface="Lato"/>
                <a:ea typeface="Lato"/>
                <a:cs typeface="Lato"/>
                <a:sym typeface="Lato"/>
              </a:rPr>
              <a:t>Open standards  </a:t>
            </a:r>
            <a:r>
              <a:rPr lang="en-US" sz="1400" b="1" i="0" u="none" strike="noStrike" cap="none">
                <a:solidFill>
                  <a:srgbClr val="FFFFFF"/>
                </a:solidFill>
                <a:latin typeface="Lato"/>
                <a:ea typeface="Lato"/>
                <a:cs typeface="Lato"/>
                <a:sym typeface="Lato"/>
              </a:rPr>
              <a:t>| </a:t>
            </a:r>
            <a:r>
              <a:rPr lang="en-US" sz="1400" b="1" i="0" u="none" strike="noStrike" cap="none">
                <a:solidFill>
                  <a:schemeClr val="lt1"/>
                </a:solidFill>
                <a:latin typeface="Lato"/>
                <a:ea typeface="Lato"/>
                <a:cs typeface="Lato"/>
                <a:sym typeface="Lato"/>
              </a:rPr>
              <a:t>www.oasis-open.org </a:t>
            </a:r>
            <a:r>
              <a:rPr lang="en-US" sz="1400" b="1" i="0" u="none" strike="noStrike" cap="none">
                <a:solidFill>
                  <a:srgbClr val="FFFFFF"/>
                </a:solidFill>
                <a:latin typeface="Lato"/>
                <a:ea typeface="Lato"/>
                <a:cs typeface="Lato"/>
                <a:sym typeface="Lato"/>
              </a:rPr>
              <a:t>| </a:t>
            </a:r>
            <a:r>
              <a:rPr lang="en-US" sz="1400" b="1" i="0" strike="noStrike" cap="none">
                <a:solidFill>
                  <a:srgbClr val="FFFFFF"/>
                </a:solidFill>
                <a:latin typeface="Lato"/>
                <a:ea typeface="Lato"/>
                <a:cs typeface="Lato"/>
                <a:sym typeface="Lato"/>
              </a:rPr>
              <a:t>Open source</a:t>
            </a:r>
            <a:endParaRPr sz="1800" b="1" i="0" strike="noStrike" cap="none">
              <a:solidFill>
                <a:srgbClr val="000000"/>
              </a:solidFill>
              <a:latin typeface="Calibri"/>
              <a:ea typeface="Calibri"/>
              <a:cs typeface="Calibri"/>
              <a:sym typeface="Calibri"/>
            </a:endParaRPr>
          </a:p>
        </p:txBody>
      </p:sp>
      <p:pic>
        <p:nvPicPr>
          <p:cNvPr id="17" name="Google Shape;17;p3" descr="A picture containing drawing&#10;&#10;Description automatically generated"/>
          <p:cNvPicPr preferRelativeResize="0"/>
          <p:nvPr/>
        </p:nvPicPr>
        <p:blipFill rotWithShape="1">
          <a:blip r:embed="rId2">
            <a:alphaModFix/>
          </a:blip>
          <a:srcRect/>
          <a:stretch/>
        </p:blipFill>
        <p:spPr>
          <a:xfrm>
            <a:off x="317500" y="6288612"/>
            <a:ext cx="1372544" cy="3020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800"/>
              </a:spcBef>
              <a:spcAft>
                <a:spcPts val="0"/>
              </a:spcAft>
              <a:buClr>
                <a:srgbClr val="005A9E"/>
              </a:buClr>
              <a:buFont typeface="Wingdings" pitchFamily="2" charset="2"/>
              <a:buChar char="§"/>
              <a:defRPr lang="en-US" sz="2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1pPr>
            <a:lvl2pPr>
              <a:spcBef>
                <a:spcPts val="800"/>
              </a:spcBef>
              <a:spcAft>
                <a:spcPts val="0"/>
              </a:spcAft>
              <a:buClr>
                <a:srgbClr val="595959"/>
              </a:buClr>
              <a:defRPr sz="2400"/>
            </a:lvl2pPr>
            <a:lvl3pPr marL="1143000" indent="-228600">
              <a:spcBef>
                <a:spcPts val="800"/>
              </a:spcBef>
              <a:spcAft>
                <a:spcPts val="0"/>
              </a:spcAft>
              <a:buClr>
                <a:srgbClr val="005A9E"/>
              </a:buClr>
              <a:buFont typeface="Wingdings" pitchFamily="2" charset="2"/>
              <a:buChar char="§"/>
              <a:defRPr lang="en-US" sz="20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spcBef>
                <a:spcPts val="800"/>
              </a:spcBef>
              <a:spcAft>
                <a:spcPts val="0"/>
              </a:spcAft>
              <a:buClr>
                <a:srgbClr val="595959"/>
              </a:buClr>
              <a:defRPr lang="en-US" sz="1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057400" indent="-228600">
              <a:spcBef>
                <a:spcPts val="800"/>
              </a:spcBef>
              <a:spcAft>
                <a:spcPts val="0"/>
              </a:spcAft>
              <a:buClr>
                <a:srgbClr val="005A9E"/>
              </a:buClr>
              <a:buFont typeface="Wingdings" pitchFamily="2" charset="2"/>
              <a:buChar char="§"/>
              <a:defRPr lang="en-US" sz="1800" dirty="0">
                <a:solidFill>
                  <a:srgbClr val="7F7F7F"/>
                </a:solidFill>
                <a:latin typeface="Calibri" panose="020F0502020204030204" pitchFamily="34"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BCF21690-B1E2-42E3-BE87-79349418BA48}" type="slidenum">
              <a:rPr lang="en-US"/>
              <a:pPr>
                <a:defRPr/>
              </a:pPr>
              <a:t>‹#›</a:t>
            </a:fld>
            <a:endParaRPr lang="en-US" dirty="0"/>
          </a:p>
        </p:txBody>
      </p:sp>
    </p:spTree>
    <p:extLst>
      <p:ext uri="{BB962C8B-B14F-4D97-AF65-F5344CB8AC3E}">
        <p14:creationId xmlns:p14="http://schemas.microsoft.com/office/powerpoint/2010/main" val="30401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4"/>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5" name="Google Shape;25;p5"/>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6"/>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7"/>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3" name="Google Shape;33;p7"/>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7"/>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8"/>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3" name="Google Shape;43;p10"/>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10"/>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913775" y="618516"/>
            <a:ext cx="10364452" cy="1596178"/>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4400"/>
              <a:buFont typeface="Calibri"/>
              <a:buNone/>
              <a:defRPr>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11"/>
          <p:cNvSpPr txBox="1">
            <a:spLocks noGrp="1"/>
          </p:cNvSpPr>
          <p:nvPr>
            <p:ph type="body" idx="1"/>
          </p:nvPr>
        </p:nvSpPr>
        <p:spPr>
          <a:xfrm>
            <a:off x="913773" y="2367091"/>
            <a:ext cx="5106027" cy="3424108"/>
          </a:xfrm>
          <a:prstGeom prst="rect">
            <a:avLst/>
          </a:prstGeom>
          <a:noFill/>
          <a:ln>
            <a:noFill/>
          </a:ln>
        </p:spPr>
        <p:txBody>
          <a:bodyPr spcFirstLastPara="1" wrap="square" lIns="45700" tIns="45700" rIns="45700" bIns="45700" anchor="t" anchorCtr="0">
            <a:noAutofit/>
          </a:bodyPr>
          <a:lstStyle>
            <a:lvl1pPr marL="457200" lvl="0" indent="-406400" algn="l">
              <a:lnSpc>
                <a:spcPct val="90000"/>
              </a:lnSpc>
              <a:spcBef>
                <a:spcPts val="1000"/>
              </a:spcBef>
              <a:spcAft>
                <a:spcPts val="0"/>
              </a:spcAft>
              <a:buClr>
                <a:srgbClr val="000000"/>
              </a:buClr>
              <a:buSzPts val="2800"/>
              <a:buChar char="•"/>
              <a:defRPr>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Char char="•"/>
              <a:defRPr>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Char char="•"/>
              <a:defRPr>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Char char="•"/>
              <a:defRPr>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Char char="•"/>
              <a:defRPr>
                <a:latin typeface="Calibri"/>
                <a:ea typeface="Calibri"/>
                <a:cs typeface="Calibri"/>
                <a:sym typeface="Calibri"/>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8" name="Google Shape;48;p11"/>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0">
  <p:cSld name="1_Two Content 0">
    <p:bg>
      <p:bgPr>
        <a:solidFill>
          <a:srgbClr val="414141"/>
        </a:solidFill>
        <a:effectLst/>
      </p:bgPr>
    </p:bg>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913775" y="618516"/>
            <a:ext cx="10364452" cy="1596178"/>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FFFFFF"/>
              </a:buClr>
              <a:buSzPts val="4400"/>
              <a:buFont typeface="Calibri"/>
              <a:buNone/>
              <a:defRPr>
                <a:solidFill>
                  <a:srgbClr val="FFFFFF"/>
                </a:solidFill>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 name="Google Shape;51;p12"/>
          <p:cNvSpPr txBox="1">
            <a:spLocks noGrp="1"/>
          </p:cNvSpPr>
          <p:nvPr>
            <p:ph type="body" idx="1"/>
          </p:nvPr>
        </p:nvSpPr>
        <p:spPr>
          <a:xfrm>
            <a:off x="913773" y="2367091"/>
            <a:ext cx="5106027" cy="3424108"/>
          </a:xfrm>
          <a:prstGeom prst="rect">
            <a:avLst/>
          </a:prstGeom>
          <a:noFill/>
          <a:ln>
            <a:noFill/>
          </a:ln>
        </p:spPr>
        <p:txBody>
          <a:bodyPr spcFirstLastPara="1" wrap="square" lIns="45700" tIns="45700" rIns="45700" bIns="45700" anchor="t" anchorCtr="0">
            <a:noAutofit/>
          </a:bodyPr>
          <a:lstStyle>
            <a:lvl1pPr marL="457200" lvl="0" indent="-406400" algn="l">
              <a:lnSpc>
                <a:spcPct val="90000"/>
              </a:lnSpc>
              <a:spcBef>
                <a:spcPts val="1000"/>
              </a:spcBef>
              <a:spcAft>
                <a:spcPts val="0"/>
              </a:spcAft>
              <a:buClr>
                <a:srgbClr val="FFFFFF"/>
              </a:buClr>
              <a:buSzPts val="2800"/>
              <a:buChar char="•"/>
              <a:defRPr>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Char char="•"/>
              <a:defRPr>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Char char="•"/>
              <a:defRPr>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Char char="•"/>
              <a:defRPr>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Char char="•"/>
              <a:defRPr>
                <a:solidFill>
                  <a:srgbClr val="FFFFFF"/>
                </a:solidFill>
                <a:latin typeface="Calibri"/>
                <a:ea typeface="Calibri"/>
                <a:cs typeface="Calibri"/>
                <a:sym typeface="Calibri"/>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2" name="Google Shape;52;p12"/>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1pPr>
            <a:lvl2pPr marL="0" lvl="1"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2pPr>
            <a:lvl3pPr marL="0" lvl="2"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3pPr>
            <a:lvl4pPr marL="0" lvl="3"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4pPr>
            <a:lvl5pPr marL="0" lvl="4"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5pPr>
            <a:lvl6pPr marL="0" lvl="5"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6pPr>
            <a:lvl7pPr marL="0" lvl="6"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7pPr>
            <a:lvl8pPr marL="0" lvl="7"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8pPr>
            <a:lvl9pPr marL="0" lvl="8" indent="0" algn="r">
              <a:lnSpc>
                <a:spcPct val="100000"/>
              </a:lnSpc>
              <a:spcBef>
                <a:spcPts val="0"/>
              </a:spcBef>
              <a:spcAft>
                <a:spcPts val="0"/>
              </a:spcAft>
              <a:buClr>
                <a:srgbClr val="888888"/>
              </a:buClr>
              <a:buSzPts val="1000"/>
              <a:buFont typeface="Rockwell"/>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00583" y="6429704"/>
            <a:ext cx="253217" cy="21841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1pPr>
            <a:lvl2pPr marL="0" marR="0" lvl="1"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2pPr>
            <a:lvl3pPr marL="0" marR="0" lvl="2"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3pPr>
            <a:lvl4pPr marL="0" marR="0" lvl="3"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4pPr>
            <a:lvl5pPr marL="0" marR="0" lvl="4"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5pPr>
            <a:lvl6pPr marL="0" marR="0" lvl="5"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6pPr>
            <a:lvl7pPr marL="0" marR="0" lvl="6"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7pPr>
            <a:lvl8pPr marL="0" marR="0" lvl="7"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8pPr>
            <a:lvl9pPr marL="0" marR="0" lvl="8" indent="0" algn="r" rtl="0">
              <a:lnSpc>
                <a:spcPct val="100000"/>
              </a:lnSpc>
              <a:spcBef>
                <a:spcPts val="0"/>
              </a:spcBef>
              <a:spcAft>
                <a:spcPts val="0"/>
              </a:spcAft>
              <a:buClr>
                <a:srgbClr val="888888"/>
              </a:buClr>
              <a:buSzPts val="1000"/>
              <a:buFont typeface="Rockwel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11621283" y="6343806"/>
            <a:ext cx="253200" cy="218400"/>
          </a:xfrm>
          <a:prstGeom prst="rect">
            <a:avLst/>
          </a:prstGeom>
          <a:noFill/>
          <a:ln>
            <a:noFill/>
          </a:ln>
        </p:spPr>
        <p:txBody>
          <a:bodyPr spcFirstLastPara="1" wrap="square" lIns="45700" tIns="45700" rIns="45700" bIns="45700" anchor="ctr" anchorCtr="0">
            <a:noAutofit/>
          </a:bodyPr>
          <a:lstStyle/>
          <a:p>
            <a:pPr marL="0" lvl="0" indent="0" algn="r" rtl="0">
              <a:spcBef>
                <a:spcPts val="0"/>
              </a:spcBef>
              <a:spcAft>
                <a:spcPts val="0"/>
              </a:spcAft>
              <a:buClr>
                <a:srgbClr val="FEFDFF"/>
              </a:buClr>
              <a:buSzPts val="1000"/>
              <a:buFont typeface="Rockwell"/>
              <a:buNone/>
            </a:pPr>
            <a:fld id="{00000000-1234-1234-1234-123412341234}" type="slidenum">
              <a:rPr lang="en-US"/>
              <a:t>1</a:t>
            </a:fld>
            <a:endParaRPr/>
          </a:p>
        </p:txBody>
      </p:sp>
      <p:pic>
        <p:nvPicPr>
          <p:cNvPr id="3" name="Picture 2" descr="A picture containing star, dark, sky, water&#10;&#10;Description automatically generated">
            <a:extLst>
              <a:ext uri="{FF2B5EF4-FFF2-40B4-BE49-F238E27FC236}">
                <a16:creationId xmlns:a16="http://schemas.microsoft.com/office/drawing/2014/main" xmlns="" id="{DD7B6541-83DC-4BE1-9078-56E53DCC9698}"/>
              </a:ext>
            </a:extLst>
          </p:cNvPr>
          <p:cNvPicPr>
            <a:picLocks noChangeAspect="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l="752" t="-407" r="48551" b="4617"/>
          <a:stretch/>
        </p:blipFill>
        <p:spPr>
          <a:xfrm>
            <a:off x="6525039" y="-25578"/>
            <a:ext cx="5666961" cy="6022893"/>
          </a:xfrm>
          <a:prstGeom prst="rect">
            <a:avLst/>
          </a:prstGeom>
        </p:spPr>
      </p:pic>
      <p:sp>
        <p:nvSpPr>
          <p:cNvPr id="10" name="Google Shape;86;p16">
            <a:extLst>
              <a:ext uri="{FF2B5EF4-FFF2-40B4-BE49-F238E27FC236}">
                <a16:creationId xmlns:a16="http://schemas.microsoft.com/office/drawing/2014/main" xmlns="" id="{AAEAA7CD-9676-4200-AB16-30AEB4A0DA50}"/>
              </a:ext>
            </a:extLst>
          </p:cNvPr>
          <p:cNvSpPr/>
          <p:nvPr/>
        </p:nvSpPr>
        <p:spPr>
          <a:xfrm rot="10800000">
            <a:off x="2941680" y="-65335"/>
            <a:ext cx="7166718" cy="6062650"/>
          </a:xfrm>
          <a:custGeom>
            <a:avLst/>
            <a:gdLst/>
            <a:ahLst/>
            <a:cxnLst/>
            <a:rect l="l" t="t" r="r" b="b"/>
            <a:pathLst>
              <a:path w="21600" h="21600" extrusionOk="0">
                <a:moveTo>
                  <a:pt x="10800" y="0"/>
                </a:moveTo>
                <a:lnTo>
                  <a:pt x="21600" y="21600"/>
                </a:lnTo>
                <a:lnTo>
                  <a:pt x="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88;p16">
            <a:extLst>
              <a:ext uri="{FF2B5EF4-FFF2-40B4-BE49-F238E27FC236}">
                <a16:creationId xmlns:a16="http://schemas.microsoft.com/office/drawing/2014/main" xmlns="" id="{BB956155-2AFD-4789-80BB-D410F99DDFB2}"/>
              </a:ext>
            </a:extLst>
          </p:cNvPr>
          <p:cNvSpPr txBox="1"/>
          <p:nvPr/>
        </p:nvSpPr>
        <p:spPr>
          <a:xfrm>
            <a:off x="159027" y="345442"/>
            <a:ext cx="7583555" cy="1821288"/>
          </a:xfrm>
          <a:prstGeom prst="rect">
            <a:avLst/>
          </a:prstGeom>
          <a:noFill/>
          <a:ln>
            <a:noFill/>
          </a:ln>
        </p:spPr>
        <p:txBody>
          <a:bodyPr spcFirstLastPara="1" wrap="square" lIns="45700" tIns="45700" rIns="45700" bIns="45700" anchor="t" anchorCtr="0">
            <a:noAutofit/>
          </a:bodyPr>
          <a:lstStyle/>
          <a:p>
            <a:pPr marL="203200" lvl="0" indent="-203200" algn="ctr">
              <a:lnSpc>
                <a:spcPct val="90000"/>
              </a:lnSpc>
              <a:buClr>
                <a:srgbClr val="4B6CA5"/>
              </a:buClr>
              <a:buSzPts val="4500"/>
            </a:pPr>
            <a:r>
              <a:rPr lang="en-US" sz="4000" dirty="0">
                <a:solidFill>
                  <a:srgbClr val="4B6CA5"/>
                </a:solidFill>
                <a:latin typeface="+mj-lt"/>
                <a:ea typeface="Lato Black"/>
                <a:cs typeface="Lato Black"/>
                <a:sym typeface="Lato Black"/>
              </a:rPr>
              <a:t>Welcome</a:t>
            </a:r>
          </a:p>
          <a:p>
            <a:pPr marL="203200" lvl="0" indent="-203200" algn="ctr">
              <a:lnSpc>
                <a:spcPct val="90000"/>
              </a:lnSpc>
              <a:buClr>
                <a:srgbClr val="4B6CA5"/>
              </a:buClr>
              <a:buSzPts val="4500"/>
            </a:pPr>
            <a:r>
              <a:rPr lang="en-US" sz="4000" dirty="0">
                <a:solidFill>
                  <a:srgbClr val="4B6CA5"/>
                </a:solidFill>
                <a:latin typeface="+mj-lt"/>
                <a:ea typeface="Lato Black"/>
                <a:cs typeface="Lato Black"/>
                <a:sym typeface="Lato Black"/>
              </a:rPr>
              <a:t>2020 CAP Implementation Workshop</a:t>
            </a:r>
          </a:p>
          <a:p>
            <a:pPr marL="203200" lvl="0" indent="-203200" algn="ctr">
              <a:lnSpc>
                <a:spcPct val="90000"/>
              </a:lnSpc>
              <a:buClr>
                <a:srgbClr val="4B6CA5"/>
              </a:buClr>
              <a:buSzPts val="4500"/>
            </a:pPr>
            <a:endParaRPr lang="en-US" sz="4000" dirty="0">
              <a:latin typeface="+mj-lt"/>
            </a:endParaRPr>
          </a:p>
        </p:txBody>
      </p:sp>
      <p:sp>
        <p:nvSpPr>
          <p:cNvPr id="11" name="Google Shape;87;p16">
            <a:extLst>
              <a:ext uri="{FF2B5EF4-FFF2-40B4-BE49-F238E27FC236}">
                <a16:creationId xmlns:a16="http://schemas.microsoft.com/office/drawing/2014/main" xmlns="" id="{0E6FB063-2698-1643-87D8-EB784E04B95A}"/>
              </a:ext>
            </a:extLst>
          </p:cNvPr>
          <p:cNvSpPr txBox="1"/>
          <p:nvPr/>
        </p:nvSpPr>
        <p:spPr>
          <a:xfrm>
            <a:off x="940083" y="2657793"/>
            <a:ext cx="3949969" cy="1663315"/>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r>
              <a:rPr lang="en-US" sz="2800" kern="0" dirty="0">
                <a:solidFill>
                  <a:srgbClr val="000000"/>
                </a:solidFill>
                <a:latin typeface="Lato"/>
                <a:cs typeface="Arial"/>
                <a:sym typeface="Lato"/>
              </a:rPr>
              <a:t>Guy Martin</a:t>
            </a:r>
          </a:p>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r>
              <a:rPr kumimoji="0" lang="en-US" sz="2000" b="0" i="0" u="none" strike="noStrike" kern="0" cap="none" spc="0" normalizeH="0" baseline="0" noProof="0" dirty="0">
                <a:ln>
                  <a:noFill/>
                </a:ln>
                <a:solidFill>
                  <a:srgbClr val="000000"/>
                </a:solidFill>
                <a:effectLst/>
                <a:uLnTx/>
                <a:uFillTx/>
                <a:latin typeface="Lato"/>
                <a:cs typeface="Arial"/>
                <a:sym typeface="Lato"/>
              </a:rPr>
              <a:t>Executive Director, OASIS Open</a:t>
            </a:r>
          </a:p>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endParaRPr kumimoji="0" lang="en-US" sz="2000" b="0" i="0" u="none" strike="noStrike" kern="0" cap="none" spc="0" normalizeH="0" baseline="0" noProof="0" dirty="0">
              <a:ln>
                <a:noFill/>
              </a:ln>
              <a:solidFill>
                <a:srgbClr val="000000"/>
              </a:solidFill>
              <a:effectLst/>
              <a:uLnTx/>
              <a:uFillTx/>
              <a:latin typeface="Lato"/>
              <a:cs typeface="Arial"/>
              <a:sym typeface="La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r>
              <a:rPr lang="en-US" sz="2000" kern="0" dirty="0">
                <a:solidFill>
                  <a:srgbClr val="000000"/>
                </a:solidFill>
                <a:latin typeface="Lato"/>
                <a:cs typeface="Arial"/>
                <a:sym typeface="Lato"/>
              </a:rPr>
              <a:t>guy.martin@oasis-open.org</a:t>
            </a:r>
          </a:p>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r>
              <a:rPr kumimoji="0" lang="en-US" sz="2000" b="0" i="0" u="none" strike="noStrike" kern="0" cap="none" spc="0" normalizeH="0" baseline="0" noProof="0" dirty="0">
                <a:ln>
                  <a:noFill/>
                </a:ln>
                <a:solidFill>
                  <a:srgbClr val="000000"/>
                </a:solidFill>
                <a:effectLst/>
                <a:uLnTx/>
                <a:uFillTx/>
                <a:latin typeface="Lato"/>
                <a:cs typeface="Arial"/>
                <a:sym typeface="Lato"/>
              </a:rPr>
              <a:t>@</a:t>
            </a:r>
            <a:r>
              <a:rPr kumimoji="0" lang="en-US" sz="2000" b="0" i="0" u="none" strike="noStrike" kern="0" cap="none" spc="0" normalizeH="0" baseline="0" noProof="0" dirty="0" err="1">
                <a:ln>
                  <a:noFill/>
                </a:ln>
                <a:solidFill>
                  <a:srgbClr val="000000"/>
                </a:solidFill>
                <a:effectLst/>
                <a:uLnTx/>
                <a:uFillTx/>
                <a:latin typeface="Lato"/>
                <a:cs typeface="Arial"/>
                <a:sym typeface="Lato"/>
              </a:rPr>
              <a:t>guyma</a:t>
            </a:r>
            <a:endParaRPr kumimoji="0" lang="en-US" sz="2000" b="0" i="0" u="none" strike="noStrike" kern="0" cap="none" spc="0" normalizeH="0" baseline="0" noProof="0" dirty="0">
              <a:ln>
                <a:noFill/>
              </a:ln>
              <a:solidFill>
                <a:srgbClr val="000000"/>
              </a:solidFill>
              <a:effectLst/>
              <a:uLnTx/>
              <a:uFillTx/>
              <a:latin typeface="Lato"/>
              <a:cs typeface="Arial"/>
              <a:sym typeface="La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endParaRPr lang="en-US" sz="2000" dirty="0">
              <a:latin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r>
              <a:rPr kumimoji="0" lang="en-US" sz="2000" b="0" i="0" u="none" strike="noStrike" kern="0" cap="none" spc="0" normalizeH="0" baseline="0" noProof="0" dirty="0">
                <a:ln>
                  <a:noFill/>
                </a:ln>
                <a:solidFill>
                  <a:srgbClr val="000000"/>
                </a:solidFill>
                <a:effectLst/>
                <a:uLnTx/>
                <a:uFillTx/>
                <a:latin typeface="Lato"/>
                <a:cs typeface="Arial"/>
                <a:sym typeface="Lato"/>
              </a:rPr>
              <a:t>September </a:t>
            </a:r>
            <a:r>
              <a:rPr kumimoji="0" lang="en-US" sz="2000" b="0" i="0" u="none" strike="noStrike" kern="0" cap="none" spc="0" normalizeH="0" baseline="0" noProof="0" dirty="0" smtClean="0">
                <a:ln>
                  <a:noFill/>
                </a:ln>
                <a:solidFill>
                  <a:srgbClr val="000000"/>
                </a:solidFill>
                <a:effectLst/>
                <a:uLnTx/>
                <a:uFillTx/>
                <a:latin typeface="Lato"/>
                <a:cs typeface="Arial"/>
                <a:sym typeface="Lato"/>
              </a:rPr>
              <a:t>29, </a:t>
            </a:r>
            <a:r>
              <a:rPr kumimoji="0" lang="en-US" sz="2000" b="0" i="0" u="none" strike="noStrike" kern="0" cap="none" spc="0" normalizeH="0" baseline="0" noProof="0" dirty="0">
                <a:ln>
                  <a:noFill/>
                </a:ln>
                <a:solidFill>
                  <a:srgbClr val="000000"/>
                </a:solidFill>
                <a:effectLst/>
                <a:uLnTx/>
                <a:uFillTx/>
                <a:latin typeface="Lato"/>
                <a:cs typeface="Arial"/>
                <a:sym typeface="Lato"/>
              </a:rPr>
              <a:t>2020</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sldNum" idx="12"/>
          </p:nvPr>
        </p:nvSpPr>
        <p:spPr>
          <a:xfrm>
            <a:off x="11621283" y="6343806"/>
            <a:ext cx="253200" cy="218400"/>
          </a:xfrm>
          <a:prstGeom prst="rect">
            <a:avLst/>
          </a:prstGeom>
          <a:noFill/>
          <a:ln>
            <a:noFill/>
          </a:ln>
        </p:spPr>
        <p:txBody>
          <a:bodyPr spcFirstLastPara="1" wrap="square" lIns="45700" tIns="45700" rIns="45700" bIns="45700" anchor="ctr" anchorCtr="0">
            <a:noAutofit/>
          </a:bodyPr>
          <a:lstStyle/>
          <a:p>
            <a:pPr marL="0" marR="0" lvl="0" indent="0" algn="r" defTabSz="914400" rtl="0" eaLnBrk="1" fontAlgn="auto" latinLnBrk="0" hangingPunct="1">
              <a:lnSpc>
                <a:spcPct val="100000"/>
              </a:lnSpc>
              <a:spcBef>
                <a:spcPts val="0"/>
              </a:spcBef>
              <a:spcAft>
                <a:spcPts val="0"/>
              </a:spcAft>
              <a:buClr>
                <a:srgbClr val="FEFDFF"/>
              </a:buClr>
              <a:buSzPts val="1000"/>
              <a:buFont typeface="Rockwell"/>
              <a:buNone/>
              <a:tabLst/>
              <a:defRPr/>
            </a:pPr>
            <a:fld id="{00000000-1234-1234-1234-123412341234}" type="slidenum">
              <a:rPr kumimoji="0" lang="en-US" sz="1000" b="0" i="0" u="none" strike="noStrike" kern="0" cap="none" spc="0" normalizeH="0" baseline="0" noProof="0">
                <a:ln>
                  <a:noFill/>
                </a:ln>
                <a:solidFill>
                  <a:srgbClr val="FEFD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
                  <a:srgbClr val="FEFDFF"/>
                </a:buClr>
                <a:buSzPts val="1000"/>
                <a:buFont typeface="Rockwell"/>
                <a:buNone/>
                <a:tabLst/>
                <a:defRPr/>
              </a:pPr>
              <a:t>2</a:t>
            </a:fld>
            <a:endParaRPr kumimoji="0" sz="1000" b="0" i="0" u="none" strike="noStrike" kern="0" cap="none" spc="0" normalizeH="0" baseline="0" noProof="0">
              <a:ln>
                <a:noFill/>
              </a:ln>
              <a:solidFill>
                <a:srgbClr val="FEFDFF"/>
              </a:solidFill>
              <a:effectLst/>
              <a:uLnTx/>
              <a:uFillTx/>
              <a:latin typeface="Rockwell"/>
              <a:sym typeface="Rockwell"/>
            </a:endParaRPr>
          </a:p>
        </p:txBody>
      </p:sp>
      <p:sp>
        <p:nvSpPr>
          <p:cNvPr id="68" name="Google Shape;68;p14"/>
          <p:cNvSpPr txBox="1"/>
          <p:nvPr/>
        </p:nvSpPr>
        <p:spPr>
          <a:xfrm>
            <a:off x="838200" y="239828"/>
            <a:ext cx="10515601" cy="800453"/>
          </a:xfrm>
          <a:prstGeom prst="rect">
            <a:avLst/>
          </a:prstGeom>
          <a:noFill/>
          <a:ln>
            <a:noFill/>
          </a:ln>
        </p:spPr>
        <p:txBody>
          <a:bodyPr spcFirstLastPara="1" wrap="square" lIns="45700" tIns="45700" rIns="45700" bIns="45700" anchor="t" anchorCtr="0">
            <a:noAutofit/>
          </a:bodyPr>
          <a:lstStyle/>
          <a:p>
            <a:pPr marL="203200" lvl="0" indent="-203200" algn="ctr">
              <a:lnSpc>
                <a:spcPct val="90000"/>
              </a:lnSpc>
              <a:buClr>
                <a:srgbClr val="4B6CA5"/>
              </a:buClr>
              <a:buSzPts val="4500"/>
            </a:pPr>
            <a:r>
              <a:rPr lang="en-US" sz="4500" kern="0" dirty="0">
                <a:solidFill>
                  <a:srgbClr val="4B6CA5"/>
                </a:solidFill>
                <a:latin typeface="Lato Black"/>
                <a:ea typeface="Lato Black"/>
                <a:cs typeface="Lato Black"/>
                <a:sym typeface="Lato Black"/>
              </a:rPr>
              <a:t>Perspectives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69;p14"/>
          <p:cNvSpPr/>
          <p:nvPr/>
        </p:nvSpPr>
        <p:spPr>
          <a:xfrm>
            <a:off x="1809698" y="1231830"/>
            <a:ext cx="8638548" cy="12770"/>
          </a:xfrm>
          <a:prstGeom prst="rect">
            <a:avLst/>
          </a:prstGeom>
          <a:solidFill>
            <a:srgbClr val="526CA1"/>
          </a:solidFill>
          <a:ln>
            <a:noFill/>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70;p14"/>
          <p:cNvSpPr txBox="1"/>
          <p:nvPr/>
        </p:nvSpPr>
        <p:spPr>
          <a:xfrm>
            <a:off x="5832875" y="2147432"/>
            <a:ext cx="526250" cy="370841"/>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1" name="Straight Connector 10">
            <a:extLst>
              <a:ext uri="{FF2B5EF4-FFF2-40B4-BE49-F238E27FC236}">
                <a16:creationId xmlns:a16="http://schemas.microsoft.com/office/drawing/2014/main" xmlns="" id="{87BD278D-1CEB-9C4D-AA79-2B563CBA716E}"/>
              </a:ext>
            </a:extLst>
          </p:cNvPr>
          <p:cNvCxnSpPr>
            <a:cxnSpLocks/>
          </p:cNvCxnSpPr>
          <p:nvPr/>
        </p:nvCxnSpPr>
        <p:spPr>
          <a:xfrm>
            <a:off x="475129" y="3723709"/>
            <a:ext cx="11146154" cy="0"/>
          </a:xfrm>
          <a:prstGeom prst="line">
            <a:avLst/>
          </a:prstGeom>
        </p:spPr>
        <p:style>
          <a:lnRef idx="2">
            <a:schemeClr val="accent3"/>
          </a:lnRef>
          <a:fillRef idx="0">
            <a:schemeClr val="accent3"/>
          </a:fillRef>
          <a:effectRef idx="1">
            <a:schemeClr val="accent3"/>
          </a:effectRef>
          <a:fontRef idx="minor">
            <a:schemeClr val="tx1"/>
          </a:fontRef>
        </p:style>
      </p:cxnSp>
      <p:pic>
        <p:nvPicPr>
          <p:cNvPr id="18" name="Picture 17" descr="A person standing in front of a computer&#10;&#10;Description automatically generated">
            <a:extLst>
              <a:ext uri="{FF2B5EF4-FFF2-40B4-BE49-F238E27FC236}">
                <a16:creationId xmlns:a16="http://schemas.microsoft.com/office/drawing/2014/main" xmlns="" id="{191D1082-567F-8D48-BE05-5A36B4E08866}"/>
              </a:ext>
            </a:extLst>
          </p:cNvPr>
          <p:cNvPicPr>
            <a:picLocks noChangeAspect="1"/>
          </p:cNvPicPr>
          <p:nvPr/>
        </p:nvPicPr>
        <p:blipFill>
          <a:blip r:embed="rId3"/>
          <a:stretch>
            <a:fillRect/>
          </a:stretch>
        </p:blipFill>
        <p:spPr>
          <a:xfrm>
            <a:off x="5458700" y="1414704"/>
            <a:ext cx="1604176" cy="2138901"/>
          </a:xfrm>
          <a:prstGeom prst="rect">
            <a:avLst/>
          </a:prstGeom>
        </p:spPr>
      </p:pic>
      <p:pic>
        <p:nvPicPr>
          <p:cNvPr id="3" name="Picture 2" descr="A picture containing person, person, holding, looking&#10;&#10;Description automatically generated">
            <a:extLst>
              <a:ext uri="{FF2B5EF4-FFF2-40B4-BE49-F238E27FC236}">
                <a16:creationId xmlns:a16="http://schemas.microsoft.com/office/drawing/2014/main" xmlns="" id="{7C9B5B3F-591F-0B4A-A977-BD844D8FBD7D}"/>
              </a:ext>
            </a:extLst>
          </p:cNvPr>
          <p:cNvPicPr>
            <a:picLocks noChangeAspect="1"/>
          </p:cNvPicPr>
          <p:nvPr/>
        </p:nvPicPr>
        <p:blipFill>
          <a:blip r:embed="rId4"/>
          <a:stretch>
            <a:fillRect/>
          </a:stretch>
        </p:blipFill>
        <p:spPr>
          <a:xfrm>
            <a:off x="838200" y="4111335"/>
            <a:ext cx="2492637" cy="1663298"/>
          </a:xfrm>
          <a:prstGeom prst="rect">
            <a:avLst/>
          </a:prstGeom>
        </p:spPr>
      </p:pic>
      <p:pic>
        <p:nvPicPr>
          <p:cNvPr id="5" name="Picture 4" descr="A child wearing a helmet posing for the camera&#10;&#10;Description automatically generated">
            <a:extLst>
              <a:ext uri="{FF2B5EF4-FFF2-40B4-BE49-F238E27FC236}">
                <a16:creationId xmlns:a16="http://schemas.microsoft.com/office/drawing/2014/main" xmlns="" id="{63258E0B-BDF9-9B4B-BDDD-FAD6CCE2F31E}"/>
              </a:ext>
            </a:extLst>
          </p:cNvPr>
          <p:cNvPicPr>
            <a:picLocks noChangeAspect="1"/>
          </p:cNvPicPr>
          <p:nvPr/>
        </p:nvPicPr>
        <p:blipFill>
          <a:blip r:embed="rId5"/>
          <a:stretch>
            <a:fillRect/>
          </a:stretch>
        </p:blipFill>
        <p:spPr>
          <a:xfrm>
            <a:off x="5227516" y="3836995"/>
            <a:ext cx="2066544" cy="2066544"/>
          </a:xfrm>
          <a:prstGeom prst="rect">
            <a:avLst/>
          </a:prstGeom>
        </p:spPr>
      </p:pic>
      <p:pic>
        <p:nvPicPr>
          <p:cNvPr id="19" name="Picture 18" descr="A person in a military uniform&#10;&#10;Description automatically generated">
            <a:extLst>
              <a:ext uri="{FF2B5EF4-FFF2-40B4-BE49-F238E27FC236}">
                <a16:creationId xmlns:a16="http://schemas.microsoft.com/office/drawing/2014/main" xmlns="" id="{9DE3567F-4D02-DC47-926C-3A6A891C5AFB}"/>
              </a:ext>
            </a:extLst>
          </p:cNvPr>
          <p:cNvPicPr>
            <a:picLocks noChangeAspect="1"/>
          </p:cNvPicPr>
          <p:nvPr/>
        </p:nvPicPr>
        <p:blipFill>
          <a:blip r:embed="rId6"/>
          <a:stretch>
            <a:fillRect/>
          </a:stretch>
        </p:blipFill>
        <p:spPr>
          <a:xfrm>
            <a:off x="9302463" y="3827719"/>
            <a:ext cx="1556865" cy="2075820"/>
          </a:xfrm>
          <a:prstGeom prst="rect">
            <a:avLst/>
          </a:prstGeom>
        </p:spPr>
      </p:pic>
      <p:pic>
        <p:nvPicPr>
          <p:cNvPr id="24" name="Picture 23" descr="Autodesk-Logo.png">
            <a:extLst>
              <a:ext uri="{FF2B5EF4-FFF2-40B4-BE49-F238E27FC236}">
                <a16:creationId xmlns:a16="http://schemas.microsoft.com/office/drawing/2014/main" xmlns="" id="{EC26AF0C-EC54-8648-9D49-5636523F2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518" y="1610291"/>
            <a:ext cx="1524000" cy="1524000"/>
          </a:xfrm>
          <a:prstGeom prst="rect">
            <a:avLst/>
          </a:prstGeom>
        </p:spPr>
      </p:pic>
      <p:pic>
        <p:nvPicPr>
          <p:cNvPr id="25" name="Picture 24" descr="Samsung-BIG-Logo.jpg">
            <a:extLst>
              <a:ext uri="{FF2B5EF4-FFF2-40B4-BE49-F238E27FC236}">
                <a16:creationId xmlns:a16="http://schemas.microsoft.com/office/drawing/2014/main" xmlns="" id="{FD5874A3-775D-434E-994A-9140846F13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0509" y="2022438"/>
            <a:ext cx="2362200" cy="791429"/>
          </a:xfrm>
          <a:prstGeom prst="rect">
            <a:avLst/>
          </a:prstGeom>
        </p:spPr>
      </p:pic>
      <p:pic>
        <p:nvPicPr>
          <p:cNvPr id="26" name="Picture 25">
            <a:extLst>
              <a:ext uri="{FF2B5EF4-FFF2-40B4-BE49-F238E27FC236}">
                <a16:creationId xmlns:a16="http://schemas.microsoft.com/office/drawing/2014/main" xmlns="" id="{F009F17C-9B7B-B441-BA16-67099FE6FF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1214" y="1679730"/>
            <a:ext cx="1342587" cy="1476846"/>
          </a:xfrm>
          <a:prstGeom prst="rect">
            <a:avLst/>
          </a:prstGeom>
        </p:spPr>
      </p:pic>
      <p:pic>
        <p:nvPicPr>
          <p:cNvPr id="27" name="Picture 26">
            <a:extLst>
              <a:ext uri="{FF2B5EF4-FFF2-40B4-BE49-F238E27FC236}">
                <a16:creationId xmlns:a16="http://schemas.microsoft.com/office/drawing/2014/main" xmlns="" id="{6FE41B4C-97D3-B645-84FA-F341EA667C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75104" y="1809857"/>
            <a:ext cx="1219200" cy="1219200"/>
          </a:xfrm>
          <a:prstGeom prst="rect">
            <a:avLst/>
          </a:prstGeom>
        </p:spPr>
      </p:pic>
    </p:spTree>
    <p:extLst>
      <p:ext uri="{BB962C8B-B14F-4D97-AF65-F5344CB8AC3E}">
        <p14:creationId xmlns:p14="http://schemas.microsoft.com/office/powerpoint/2010/main" val="25952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dissolve">
                                      <p:cBhvr>
                                        <p:cTn id="9" dur="500"/>
                                        <p:tgtEl>
                                          <p:spTgt spid="18"/>
                                        </p:tgtEl>
                                      </p:cBhvr>
                                    </p:animEffect>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xmlns="" id="{48E37378-DCE2-4DC6-BB52-9B96B6EF54B7}"/>
              </a:ext>
            </a:extLst>
          </p:cNvPr>
          <p:cNvSpPr>
            <a:spLocks noGrp="1"/>
          </p:cNvSpPr>
          <p:nvPr>
            <p:ph type="sldNum" idx="12"/>
          </p:nvPr>
        </p:nvSpPr>
        <p:spPr>
          <a:prstGeom prst="rect">
            <a:avLst/>
          </a:prstGeom>
        </p:spPr>
        <p:txBody>
          <a:bodyPr vert="horz" lIns="91440" tIns="45720" rIns="91440" bIns="45720" rtlCol="0" anchor="ctr">
            <a:normAutofit fontScale="77500" lnSpcReduction="20000"/>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B9EAB3BA-07EE-4B64-A177-47C30D775877}" type="slidenum">
              <a:rPr lang="en-US" smtClean="0"/>
              <a:pPr/>
              <a:t>3</a:t>
            </a:fld>
            <a:endParaRPr kumimoji="0" lang="en-US" sz="800" b="0" i="0" u="none" strike="noStrike" kern="1200" cap="none" spc="0" normalizeH="0" baseline="0" noProof="0">
              <a:ln>
                <a:noFill/>
              </a:ln>
              <a:solidFill>
                <a:prstClr val="black">
                  <a:alpha val="80000"/>
                </a:prstClr>
              </a:solidFill>
              <a:effectLst/>
              <a:uLnTx/>
              <a:uFillTx/>
              <a:latin typeface="Avenir Next LT Pro Light"/>
              <a:ea typeface="+mn-ea"/>
              <a:cs typeface="+mn-cs"/>
              <a:sym typeface="Rockwell"/>
            </a:endParaRPr>
          </a:p>
        </p:txBody>
      </p:sp>
      <p:sp>
        <p:nvSpPr>
          <p:cNvPr id="3" name="Content Placeholder 2">
            <a:extLst>
              <a:ext uri="{FF2B5EF4-FFF2-40B4-BE49-F238E27FC236}">
                <a16:creationId xmlns:a16="http://schemas.microsoft.com/office/drawing/2014/main" xmlns="" id="{B5F74EBB-8F78-4375-A35F-52FA0DE8EF50}"/>
              </a:ext>
            </a:extLst>
          </p:cNvPr>
          <p:cNvSpPr>
            <a:spLocks noGrp="1"/>
          </p:cNvSpPr>
          <p:nvPr>
            <p:ph idx="4294967295"/>
          </p:nvPr>
        </p:nvSpPr>
        <p:spPr>
          <a:xfrm>
            <a:off x="124150" y="1250459"/>
            <a:ext cx="7604102" cy="4774536"/>
          </a:xfrm>
        </p:spPr>
        <p:txBody>
          <a:bodyPr/>
          <a:lstStyle/>
          <a:p>
            <a:pPr>
              <a:spcBef>
                <a:spcPts val="750"/>
              </a:spcBef>
              <a:buClr>
                <a:srgbClr val="0070C0"/>
              </a:buClr>
              <a:buSzPts val="1980"/>
            </a:pPr>
            <a:r>
              <a:rPr lang="en-US" sz="2000" dirty="0">
                <a:latin typeface="+mn-lt"/>
                <a:sym typeface="Arial"/>
              </a:rPr>
              <a:t>G</a:t>
            </a:r>
            <a:r>
              <a:rPr lang="en-US" sz="2000" dirty="0">
                <a:latin typeface="+mn-lt"/>
              </a:rPr>
              <a:t>lobal, nonprofit consortium advancing open standards &amp; open source projects </a:t>
            </a:r>
          </a:p>
          <a:p>
            <a:pPr>
              <a:spcBef>
                <a:spcPts val="750"/>
              </a:spcBef>
              <a:buClr>
                <a:srgbClr val="0070C0"/>
              </a:buClr>
              <a:buSzPts val="1980"/>
            </a:pPr>
            <a:r>
              <a:rPr lang="en-US" sz="2000" dirty="0">
                <a:latin typeface="+mn-lt"/>
              </a:rPr>
              <a:t>Promotes interoperability, innovation, and freedom of choice</a:t>
            </a:r>
          </a:p>
          <a:p>
            <a:pPr>
              <a:spcBef>
                <a:spcPts val="750"/>
              </a:spcBef>
              <a:buClr>
                <a:srgbClr val="0070C0"/>
              </a:buClr>
              <a:buSzPts val="1980"/>
            </a:pPr>
            <a:r>
              <a:rPr lang="en-US" sz="2000" dirty="0">
                <a:latin typeface="+mn-lt"/>
              </a:rPr>
              <a:t>Broad agenda: emergency, management, cloud computing, cybersecurity, privacy, blockchain, IoT, legal…</a:t>
            </a:r>
            <a:endParaRPr lang="en-US" sz="2000" dirty="0">
              <a:latin typeface="+mn-lt"/>
              <a:sym typeface="Arial"/>
            </a:endParaRPr>
          </a:p>
          <a:p>
            <a:pPr>
              <a:buClr>
                <a:srgbClr val="0070C0"/>
              </a:buClr>
              <a:buSzPct val="99000"/>
            </a:pPr>
            <a:r>
              <a:rPr lang="en-US" sz="2000" dirty="0">
                <a:latin typeface="+mn-lt"/>
              </a:rPr>
              <a:t>Member of European Multi-Stakeholder Platform on ICT Standardization</a:t>
            </a:r>
            <a:endParaRPr lang="en-US" sz="2000" dirty="0">
              <a:latin typeface="+mn-lt"/>
              <a:sym typeface="Wingdings" panose="05000000000000000000" pitchFamily="2" charset="2"/>
            </a:endParaRPr>
          </a:p>
          <a:p>
            <a:pPr lvl="1">
              <a:buClr>
                <a:srgbClr val="0070C0"/>
              </a:buClr>
              <a:buSzPct val="99000"/>
            </a:pPr>
            <a:r>
              <a:rPr lang="en-US" sz="2000" dirty="0">
                <a:latin typeface="+mn-lt"/>
              </a:rPr>
              <a:t>EU allows OASIS specs to be referenced in public procurement</a:t>
            </a:r>
          </a:p>
          <a:p>
            <a:pPr>
              <a:buClr>
                <a:srgbClr val="0070C0"/>
              </a:buClr>
              <a:buSzPct val="99000"/>
            </a:pPr>
            <a:r>
              <a:rPr lang="en-US" sz="2000" dirty="0">
                <a:latin typeface="+mn-lt"/>
              </a:rPr>
              <a:t>De jure relationships offer path for ratification by ISO, IEC (JTC 1), and ITU</a:t>
            </a:r>
          </a:p>
          <a:p>
            <a:pPr>
              <a:buClr>
                <a:srgbClr val="0070C0"/>
              </a:buClr>
              <a:buSzPct val="99000"/>
            </a:pPr>
            <a:r>
              <a:rPr lang="en-US" sz="2000" dirty="0">
                <a:latin typeface="+mn-lt"/>
                <a:sym typeface="Arial"/>
              </a:rPr>
              <a:t>Home of CAP, EDXL, SAML, KMIP, PKCS, OpenC2, OpenDocument, TOSCA, OData, MQTT…</a:t>
            </a:r>
          </a:p>
          <a:p>
            <a:pPr marL="0" indent="0">
              <a:buNone/>
            </a:pPr>
            <a:endParaRPr lang="en-US" sz="2400" dirty="0"/>
          </a:p>
        </p:txBody>
      </p:sp>
      <p:sp>
        <p:nvSpPr>
          <p:cNvPr id="4" name="Shape 419">
            <a:extLst>
              <a:ext uri="{FF2B5EF4-FFF2-40B4-BE49-F238E27FC236}">
                <a16:creationId xmlns:a16="http://schemas.microsoft.com/office/drawing/2014/main" xmlns="" id="{D3C99E80-9FE1-4240-964A-90332640463B}"/>
              </a:ext>
            </a:extLst>
          </p:cNvPr>
          <p:cNvSpPr txBox="1">
            <a:spLocks/>
          </p:cNvSpPr>
          <p:nvPr/>
        </p:nvSpPr>
        <p:spPr>
          <a:xfrm>
            <a:off x="2034841" y="2712560"/>
            <a:ext cx="8122318" cy="396240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120000"/>
              </a:lnSpc>
              <a:spcBef>
                <a:spcPts val="750"/>
              </a:spcBef>
              <a:spcAft>
                <a:spcPts val="0"/>
              </a:spcAft>
              <a:buClr>
                <a:srgbClr val="A6025C"/>
              </a:buClr>
              <a:buSzPts val="198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Avenir Next LT Pro Light"/>
              <a:ea typeface="+mn-ea"/>
              <a:cs typeface="+mn-cs"/>
              <a:sym typeface="Arial"/>
            </a:endParaRPr>
          </a:p>
        </p:txBody>
      </p:sp>
      <p:sp>
        <p:nvSpPr>
          <p:cNvPr id="6" name="Shape 420">
            <a:extLst>
              <a:ext uri="{FF2B5EF4-FFF2-40B4-BE49-F238E27FC236}">
                <a16:creationId xmlns:a16="http://schemas.microsoft.com/office/drawing/2014/main" xmlns="" id="{ECFB4FDB-8BE5-40E2-BEE1-253B1792E326}"/>
              </a:ext>
            </a:extLst>
          </p:cNvPr>
          <p:cNvSpPr/>
          <p:nvPr/>
        </p:nvSpPr>
        <p:spPr>
          <a:xfrm>
            <a:off x="7660143" y="2502382"/>
            <a:ext cx="1016516" cy="1037403"/>
          </a:xfrm>
          <a:prstGeom prst="rect">
            <a:avLst/>
          </a:prstGeom>
          <a:solidFill>
            <a:schemeClr val="accent5"/>
          </a:solidFill>
          <a:ln>
            <a:noFill/>
          </a:ln>
        </p:spPr>
        <p:txBody>
          <a:bodyPr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Arial"/>
                <a:cs typeface="Arial"/>
                <a:sym typeface="Arial"/>
              </a:rPr>
              <a:t>6</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Arial"/>
                <a:cs typeface="Arial"/>
                <a:sym typeface="Arial"/>
              </a:rPr>
              <a:t>CONTINENTS</a:t>
            </a:r>
          </a:p>
        </p:txBody>
      </p:sp>
      <p:sp>
        <p:nvSpPr>
          <p:cNvPr id="7" name="Shape 421">
            <a:extLst>
              <a:ext uri="{FF2B5EF4-FFF2-40B4-BE49-F238E27FC236}">
                <a16:creationId xmlns:a16="http://schemas.microsoft.com/office/drawing/2014/main" xmlns="" id="{62D3BA82-7041-4F18-8EF6-A87B058107AB}"/>
              </a:ext>
            </a:extLst>
          </p:cNvPr>
          <p:cNvSpPr/>
          <p:nvPr/>
        </p:nvSpPr>
        <p:spPr>
          <a:xfrm>
            <a:off x="8790960" y="2502382"/>
            <a:ext cx="1016516" cy="1037403"/>
          </a:xfrm>
          <a:prstGeom prst="rect">
            <a:avLst/>
          </a:prstGeom>
          <a:solidFill>
            <a:srgbClr val="FFC000"/>
          </a:solidFill>
          <a:ln>
            <a:noFill/>
          </a:ln>
        </p:spPr>
        <p:txBody>
          <a:bodyPr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Arial"/>
                <a:cs typeface="Arial"/>
                <a:sym typeface="Arial"/>
              </a:rPr>
              <a:t>70+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Arial"/>
                <a:cs typeface="Arial"/>
                <a:sym typeface="Arial"/>
              </a:rPr>
              <a:t>COMMUNITIES</a:t>
            </a:r>
          </a:p>
        </p:txBody>
      </p:sp>
      <p:sp>
        <p:nvSpPr>
          <p:cNvPr id="8" name="Shape 422">
            <a:extLst>
              <a:ext uri="{FF2B5EF4-FFF2-40B4-BE49-F238E27FC236}">
                <a16:creationId xmlns:a16="http://schemas.microsoft.com/office/drawing/2014/main" xmlns="" id="{5267B8FE-1B3B-4255-92B7-B05C164DA69C}"/>
              </a:ext>
            </a:extLst>
          </p:cNvPr>
          <p:cNvSpPr/>
          <p:nvPr/>
        </p:nvSpPr>
        <p:spPr>
          <a:xfrm>
            <a:off x="9920517" y="2502382"/>
            <a:ext cx="1016516" cy="1037403"/>
          </a:xfrm>
          <a:prstGeom prst="rect">
            <a:avLst/>
          </a:prstGeom>
          <a:solidFill>
            <a:schemeClr val="accent4"/>
          </a:solidFill>
          <a:ln>
            <a:noFill/>
          </a:ln>
        </p:spPr>
        <p:txBody>
          <a:bodyPr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Arial"/>
                <a:cs typeface="Arial"/>
                <a:sym typeface="Arial"/>
              </a:rPr>
              <a:t>STANDARDS</a:t>
            </a:r>
          </a:p>
        </p:txBody>
      </p:sp>
      <p:sp>
        <p:nvSpPr>
          <p:cNvPr id="9" name="Shape 423">
            <a:extLst>
              <a:ext uri="{FF2B5EF4-FFF2-40B4-BE49-F238E27FC236}">
                <a16:creationId xmlns:a16="http://schemas.microsoft.com/office/drawing/2014/main" xmlns="" id="{6602B828-0D35-4D49-9513-5E524BF45800}"/>
              </a:ext>
            </a:extLst>
          </p:cNvPr>
          <p:cNvSpPr/>
          <p:nvPr/>
        </p:nvSpPr>
        <p:spPr>
          <a:xfrm>
            <a:off x="11051334" y="2502382"/>
            <a:ext cx="1016516" cy="1037403"/>
          </a:xfrm>
          <a:prstGeom prst="rect">
            <a:avLst/>
          </a:prstGeom>
          <a:solidFill>
            <a:schemeClr val="accent6"/>
          </a:solidFill>
          <a:ln>
            <a:noFill/>
          </a:ln>
        </p:spPr>
        <p:txBody>
          <a:bodyPr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Arial"/>
                <a:cs typeface="Arial"/>
                <a:sym typeface="Arial"/>
              </a:rPr>
              <a:t>2000+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Arial"/>
                <a:cs typeface="Arial"/>
                <a:sym typeface="Arial"/>
              </a:rPr>
              <a:t>PARTICIPANTS</a:t>
            </a:r>
          </a:p>
        </p:txBody>
      </p:sp>
      <p:sp>
        <p:nvSpPr>
          <p:cNvPr id="10" name="Google Shape;68;p14">
            <a:extLst>
              <a:ext uri="{FF2B5EF4-FFF2-40B4-BE49-F238E27FC236}">
                <a16:creationId xmlns:a16="http://schemas.microsoft.com/office/drawing/2014/main" xmlns="" id="{E53D7C7F-F6B9-E94A-BC5A-DC1322F1C3D5}"/>
              </a:ext>
            </a:extLst>
          </p:cNvPr>
          <p:cNvSpPr txBox="1"/>
          <p:nvPr/>
        </p:nvSpPr>
        <p:spPr>
          <a:xfrm>
            <a:off x="838200" y="239828"/>
            <a:ext cx="10515601" cy="800453"/>
          </a:xfrm>
          <a:prstGeom prst="rect">
            <a:avLst/>
          </a:prstGeom>
          <a:noFill/>
          <a:ln>
            <a:noFill/>
          </a:ln>
        </p:spPr>
        <p:txBody>
          <a:bodyPr spcFirstLastPara="1" wrap="square" lIns="45700" tIns="45700" rIns="45700" bIns="45700" anchor="t" anchorCtr="0">
            <a:noAutofit/>
          </a:bodyPr>
          <a:lstStyle/>
          <a:p>
            <a:pPr marL="203200" lvl="0" indent="-203200" algn="ctr">
              <a:lnSpc>
                <a:spcPct val="90000"/>
              </a:lnSpc>
              <a:buClr>
                <a:srgbClr val="4B6CA5"/>
              </a:buClr>
              <a:buSzPts val="4500"/>
            </a:pPr>
            <a:r>
              <a:rPr kumimoji="0" lang="en-US" sz="4500" b="0" i="0" u="none" strike="noStrike" cap="none" spc="0" normalizeH="0" baseline="0" noProof="0" dirty="0">
                <a:ln>
                  <a:noFill/>
                </a:ln>
                <a:solidFill>
                  <a:srgbClr val="4B6CA5"/>
                </a:solidFill>
                <a:effectLst/>
                <a:uLnTx/>
                <a:uFillTx/>
                <a:latin typeface="Lato Black"/>
                <a:ea typeface="Lato Black"/>
                <a:cs typeface="Lato Black"/>
                <a:sym typeface="Lato Black"/>
              </a:rPr>
              <a:t>OASIS Open Briefly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1512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6169" y="1040281"/>
            <a:ext cx="7239662" cy="6432530"/>
          </a:xfrm>
          <a:prstGeom prst="rect">
            <a:avLst/>
          </a:prstGeom>
          <a:noFill/>
        </p:spPr>
        <p:txBody>
          <a:bodyPr wrap="square" rtlCol="0">
            <a:spAutoFit/>
          </a:bodyPr>
          <a:lstStyle/>
          <a:p>
            <a:pPr marL="457200" indent="-457200">
              <a:buFont typeface="Wingdings" pitchFamily="2" charset="2"/>
              <a:buChar char="Ø"/>
            </a:pPr>
            <a:r>
              <a:rPr lang="en-US" sz="2400" dirty="0"/>
              <a:t>The mission of OASIS Open is to support, promote, and endorse development of open, innovative solutions based on transparency and interoperability.  </a:t>
            </a:r>
          </a:p>
          <a:p>
            <a:endParaRPr lang="en-US" sz="2400" dirty="0"/>
          </a:p>
          <a:p>
            <a:pPr marL="342900" indent="-342900">
              <a:buFont typeface="Wingdings" pitchFamily="2" charset="2"/>
              <a:buChar char="Ø"/>
            </a:pPr>
            <a:r>
              <a:rPr lang="en-US" sz="2400" dirty="0"/>
              <a:t>We do this by providing a platform and processes built upon the core tenets of freedom and community collaboration between our members and other interested parties.</a:t>
            </a:r>
          </a:p>
          <a:p>
            <a:endParaRPr lang="en-US" sz="2400" dirty="0"/>
          </a:p>
          <a:p>
            <a:pPr marL="342900" indent="-342900">
              <a:buFont typeface="Wingdings" pitchFamily="2" charset="2"/>
              <a:buChar char="Ø"/>
            </a:pPr>
            <a:r>
              <a:rPr lang="en-US" sz="2400" dirty="0"/>
              <a:t>Our role is to create the space to let industry experts build technology and solutions for the global public good.</a:t>
            </a:r>
          </a:p>
          <a:p>
            <a:endParaRPr lang="en-US" sz="4400" dirty="0">
              <a:solidFill>
                <a:srgbClr val="7030A0"/>
              </a:solidFill>
            </a:endParaRPr>
          </a:p>
          <a:p>
            <a:endParaRPr lang="en-US" sz="2800" dirty="0">
              <a:solidFill>
                <a:srgbClr val="7030A0"/>
              </a:solidFill>
            </a:endParaRPr>
          </a:p>
          <a:p>
            <a:endParaRPr lang="en-US" sz="2800" dirty="0">
              <a:solidFill>
                <a:srgbClr val="FFC000"/>
              </a:solidFill>
            </a:endParaRPr>
          </a:p>
        </p:txBody>
      </p:sp>
      <p:sp>
        <p:nvSpPr>
          <p:cNvPr id="6" name="Slide Number Placeholder 5"/>
          <p:cNvSpPr>
            <a:spLocks noGrp="1"/>
          </p:cNvSpPr>
          <p:nvPr>
            <p:ph type="sldNum" idx="12"/>
          </p:nvPr>
        </p:nvSpPr>
        <p:spPr>
          <a:prstGeom prst="rect">
            <a:avLst/>
          </a:prstGeom>
        </p:spPr>
        <p:txBody>
          <a:bodyPr/>
          <a:lstStyle/>
          <a:p>
            <a:fld id="{16D69D26-1485-7C4C-85B1-628A26625CE0}" type="slidenum">
              <a:rPr lang="en-US" smtClean="0"/>
              <a:pPr/>
              <a:t>4</a:t>
            </a:fld>
            <a:endParaRPr lang="en-US" dirty="0"/>
          </a:p>
        </p:txBody>
      </p:sp>
      <p:sp>
        <p:nvSpPr>
          <p:cNvPr id="7" name="Google Shape;68;p14">
            <a:extLst>
              <a:ext uri="{FF2B5EF4-FFF2-40B4-BE49-F238E27FC236}">
                <a16:creationId xmlns:a16="http://schemas.microsoft.com/office/drawing/2014/main" xmlns="" id="{F5D9B735-BB9E-5648-A35F-0BE0975E5F30}"/>
              </a:ext>
            </a:extLst>
          </p:cNvPr>
          <p:cNvSpPr txBox="1"/>
          <p:nvPr/>
        </p:nvSpPr>
        <p:spPr>
          <a:xfrm>
            <a:off x="838200" y="239828"/>
            <a:ext cx="10515601" cy="800453"/>
          </a:xfrm>
          <a:prstGeom prst="rect">
            <a:avLst/>
          </a:prstGeom>
          <a:noFill/>
          <a:ln>
            <a:noFill/>
          </a:ln>
        </p:spPr>
        <p:txBody>
          <a:bodyPr spcFirstLastPara="1" wrap="square" lIns="45700" tIns="45700" rIns="45700" bIns="45700" anchor="t" anchorCtr="0">
            <a:noAutofit/>
          </a:bodyPr>
          <a:lstStyle/>
          <a:p>
            <a:pPr marL="203200" lvl="0" indent="-203200" algn="ctr">
              <a:lnSpc>
                <a:spcPct val="90000"/>
              </a:lnSpc>
              <a:buClr>
                <a:srgbClr val="4B6CA5"/>
              </a:buClr>
              <a:buSzPts val="4500"/>
            </a:pPr>
            <a:r>
              <a:rPr kumimoji="0" lang="en-US" sz="4500" b="0" i="0" u="none" strike="noStrike" cap="none" spc="0" normalizeH="0" baseline="0" noProof="0" dirty="0">
                <a:ln>
                  <a:noFill/>
                </a:ln>
                <a:solidFill>
                  <a:srgbClr val="4B6CA5"/>
                </a:solidFill>
                <a:effectLst/>
                <a:uLnTx/>
                <a:uFillTx/>
                <a:latin typeface="Lato Black"/>
                <a:ea typeface="Lato Black"/>
                <a:cs typeface="Lato Black"/>
                <a:sym typeface="Lato Black"/>
              </a:rPr>
              <a:t>OASIS Open </a:t>
            </a:r>
            <a:r>
              <a:rPr lang="en-US" sz="4500" dirty="0">
                <a:solidFill>
                  <a:srgbClr val="4B6CA5"/>
                </a:solidFill>
                <a:latin typeface="Lato Black"/>
                <a:ea typeface="Lato Black"/>
                <a:cs typeface="Lato Black"/>
                <a:sym typeface="Lato Black"/>
              </a:rPr>
              <a:t>Mission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809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sldNum" idx="12"/>
          </p:nvPr>
        </p:nvSpPr>
        <p:spPr>
          <a:xfrm>
            <a:off x="11621283" y="6343806"/>
            <a:ext cx="253200" cy="218400"/>
          </a:xfrm>
          <a:prstGeom prst="rect">
            <a:avLst/>
          </a:prstGeom>
          <a:noFill/>
          <a:ln>
            <a:noFill/>
          </a:ln>
        </p:spPr>
        <p:txBody>
          <a:bodyPr spcFirstLastPara="1" wrap="square" lIns="45700" tIns="45700" rIns="45700" bIns="45700" anchor="ctr" anchorCtr="0">
            <a:noAutofit/>
          </a:bodyPr>
          <a:lstStyle/>
          <a:p>
            <a:pPr marL="0" marR="0" lvl="0" indent="0" algn="r" defTabSz="914400" rtl="0" eaLnBrk="1" fontAlgn="auto" latinLnBrk="0" hangingPunct="1">
              <a:lnSpc>
                <a:spcPct val="100000"/>
              </a:lnSpc>
              <a:spcBef>
                <a:spcPts val="0"/>
              </a:spcBef>
              <a:spcAft>
                <a:spcPts val="0"/>
              </a:spcAft>
              <a:buClr>
                <a:srgbClr val="FEFDFF"/>
              </a:buClr>
              <a:buSzPts val="1000"/>
              <a:buFont typeface="Rockwell"/>
              <a:buNone/>
              <a:tabLst/>
              <a:defRPr/>
            </a:pPr>
            <a:fld id="{00000000-1234-1234-1234-123412341234}" type="slidenum">
              <a:rPr kumimoji="0" lang="en-US" sz="1000" b="0" i="0" u="none" strike="noStrike" kern="0" cap="none" spc="0" normalizeH="0" baseline="0" noProof="0">
                <a:ln>
                  <a:noFill/>
                </a:ln>
                <a:solidFill>
                  <a:srgbClr val="FEFD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
                  <a:srgbClr val="FEFDFF"/>
                </a:buClr>
                <a:buSzPts val="1000"/>
                <a:buFont typeface="Rockwell"/>
                <a:buNone/>
                <a:tabLst/>
                <a:defRPr/>
              </a:pPr>
              <a:t>5</a:t>
            </a:fld>
            <a:endParaRPr kumimoji="0" sz="1000" b="0" i="0" u="none" strike="noStrike" kern="0" cap="none" spc="0" normalizeH="0" baseline="0" noProof="0">
              <a:ln>
                <a:noFill/>
              </a:ln>
              <a:solidFill>
                <a:srgbClr val="FEFDFF"/>
              </a:solidFill>
              <a:effectLst/>
              <a:uLnTx/>
              <a:uFillTx/>
              <a:latin typeface="Rockwell"/>
              <a:sym typeface="Rockwell"/>
            </a:endParaRPr>
          </a:p>
        </p:txBody>
      </p:sp>
      <p:sp>
        <p:nvSpPr>
          <p:cNvPr id="68" name="Google Shape;68;p14"/>
          <p:cNvSpPr txBox="1"/>
          <p:nvPr/>
        </p:nvSpPr>
        <p:spPr>
          <a:xfrm>
            <a:off x="697774" y="239828"/>
            <a:ext cx="10796452" cy="800453"/>
          </a:xfrm>
          <a:prstGeom prst="rect">
            <a:avLst/>
          </a:prstGeom>
          <a:noFill/>
          <a:ln>
            <a:noFill/>
          </a:ln>
        </p:spPr>
        <p:txBody>
          <a:bodyPr spcFirstLastPara="1" wrap="square" lIns="45700" tIns="45700" rIns="45700" bIns="45700" anchor="t" anchorCtr="0">
            <a:noAutofit/>
          </a:bodyPr>
          <a:lstStyle/>
          <a:p>
            <a:pPr marL="203200" lvl="0" indent="-203200" algn="ctr">
              <a:lnSpc>
                <a:spcPct val="90000"/>
              </a:lnSpc>
              <a:buClr>
                <a:srgbClr val="4B6CA5"/>
              </a:buClr>
              <a:buSzPts val="4500"/>
            </a:pPr>
            <a:r>
              <a:rPr lang="en-US" sz="4500" kern="0" dirty="0">
                <a:solidFill>
                  <a:srgbClr val="4B6CA5"/>
                </a:solidFill>
                <a:latin typeface="Lato Black"/>
                <a:ea typeface="Lato Black"/>
                <a:cs typeface="Lato Black"/>
                <a:sym typeface="Lato Black"/>
              </a:rPr>
              <a:t>Driving CAP Adoption with Open Source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69;p14"/>
          <p:cNvSpPr/>
          <p:nvPr/>
        </p:nvSpPr>
        <p:spPr>
          <a:xfrm>
            <a:off x="1809698" y="1231830"/>
            <a:ext cx="8638548" cy="12770"/>
          </a:xfrm>
          <a:prstGeom prst="rect">
            <a:avLst/>
          </a:prstGeom>
          <a:solidFill>
            <a:srgbClr val="526CA1"/>
          </a:solidFill>
          <a:ln>
            <a:noFill/>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70;p14"/>
          <p:cNvSpPr txBox="1"/>
          <p:nvPr/>
        </p:nvSpPr>
        <p:spPr>
          <a:xfrm>
            <a:off x="5832875" y="2147432"/>
            <a:ext cx="526250" cy="370841"/>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Lato"/>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xmlns="" id="{DE4554B2-93B9-324D-B4A7-F34E74266B4E}"/>
              </a:ext>
            </a:extLst>
          </p:cNvPr>
          <p:cNvSpPr/>
          <p:nvPr/>
        </p:nvSpPr>
        <p:spPr>
          <a:xfrm>
            <a:off x="1308393" y="3709482"/>
            <a:ext cx="9786520" cy="1938992"/>
          </a:xfrm>
          <a:prstGeom prst="rect">
            <a:avLst/>
          </a:prstGeom>
        </p:spPr>
        <p:txBody>
          <a:bodyPr wrap="square">
            <a:spAutoFit/>
          </a:bodyPr>
          <a:lstStyle/>
          <a:p>
            <a:pPr marL="285750" indent="-285750">
              <a:buClr>
                <a:srgbClr val="0070C0"/>
              </a:buClr>
              <a:buFont typeface="Arial" panose="020B0604020202020204" pitchFamily="34" charset="0"/>
              <a:buChar char="•"/>
            </a:pPr>
            <a:r>
              <a:rPr lang="en-US" sz="2000" dirty="0"/>
              <a:t>Open source implementations = ability for vendors to easily incorporate CAP</a:t>
            </a:r>
          </a:p>
          <a:p>
            <a:pPr marL="285750" indent="-285750">
              <a:buClr>
                <a:srgbClr val="0070C0"/>
              </a:buClr>
              <a:buFont typeface="Arial" panose="020B0604020202020204" pitchFamily="34" charset="0"/>
              <a:buChar char="•"/>
            </a:pPr>
            <a:r>
              <a:rPr lang="en-US" sz="2000" dirty="0"/>
              <a:t>Working software = excellent augmentation to internationally-adopted standards</a:t>
            </a:r>
          </a:p>
          <a:p>
            <a:pPr marL="285750" indent="-285750">
              <a:buClr>
                <a:srgbClr val="0070C0"/>
              </a:buClr>
              <a:buFont typeface="Arial" panose="020B0604020202020204" pitchFamily="34" charset="0"/>
              <a:buChar char="•"/>
            </a:pPr>
            <a:r>
              <a:rPr lang="en-US" sz="2000" dirty="0"/>
              <a:t>Approaching tech vendors (Google, etc.) to help drive open source for public good</a:t>
            </a:r>
          </a:p>
          <a:p>
            <a:pPr marL="285750" indent="-285750">
              <a:buClr>
                <a:srgbClr val="0070C0"/>
              </a:buClr>
              <a:buFont typeface="Arial" panose="020B0604020202020204" pitchFamily="34" charset="0"/>
              <a:buChar char="•"/>
            </a:pPr>
            <a:r>
              <a:rPr lang="en-US" sz="2000" dirty="0"/>
              <a:t>Leveraging implementations from public agencies (IPAWS, etc.)</a:t>
            </a:r>
          </a:p>
          <a:p>
            <a:pPr marL="285750" indent="-285750">
              <a:buClr>
                <a:srgbClr val="0070C0"/>
              </a:buClr>
              <a:buFont typeface="Arial" panose="020B0604020202020204" pitchFamily="34" charset="0"/>
              <a:buChar char="•"/>
            </a:pPr>
            <a:r>
              <a:rPr lang="en-US" sz="2000" dirty="0"/>
              <a:t>De Jure approval = recognition in global policy and procurement (for software and standards</a:t>
            </a:r>
          </a:p>
        </p:txBody>
      </p:sp>
      <p:sp>
        <p:nvSpPr>
          <p:cNvPr id="19" name="Freeform 18">
            <a:extLst>
              <a:ext uri="{FF2B5EF4-FFF2-40B4-BE49-F238E27FC236}">
                <a16:creationId xmlns:a16="http://schemas.microsoft.com/office/drawing/2014/main" xmlns="" id="{28CD64AA-47AB-264D-972B-FF41BE80DB4C}"/>
              </a:ext>
            </a:extLst>
          </p:cNvPr>
          <p:cNvSpPr/>
          <p:nvPr/>
        </p:nvSpPr>
        <p:spPr>
          <a:xfrm>
            <a:off x="1308393" y="1451918"/>
            <a:ext cx="3571336" cy="1845927"/>
          </a:xfrm>
          <a:custGeom>
            <a:avLst/>
            <a:gdLst>
              <a:gd name="connsiteX0" fmla="*/ 0 w 3929062"/>
              <a:gd name="connsiteY0" fmla="*/ 2553890 h 3929062"/>
              <a:gd name="connsiteX1" fmla="*/ 982266 w 3929062"/>
              <a:gd name="connsiteY1" fmla="*/ 2553890 h 3929062"/>
              <a:gd name="connsiteX2" fmla="*/ 982266 w 3929062"/>
              <a:gd name="connsiteY2" fmla="*/ 0 h 3929062"/>
              <a:gd name="connsiteX3" fmla="*/ 2946797 w 3929062"/>
              <a:gd name="connsiteY3" fmla="*/ 0 h 3929062"/>
              <a:gd name="connsiteX4" fmla="*/ 2946797 w 3929062"/>
              <a:gd name="connsiteY4" fmla="*/ 2553890 h 3929062"/>
              <a:gd name="connsiteX5" fmla="*/ 3929062 w 3929062"/>
              <a:gd name="connsiteY5" fmla="*/ 2553890 h 3929062"/>
              <a:gd name="connsiteX6" fmla="*/ 1964531 w 3929062"/>
              <a:gd name="connsiteY6" fmla="*/ 3929062 h 3929062"/>
              <a:gd name="connsiteX7" fmla="*/ 0 w 3929062"/>
              <a:gd name="connsiteY7" fmla="*/ 2553890 h 39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062" h="3929062">
                <a:moveTo>
                  <a:pt x="2553890" y="3929062"/>
                </a:moveTo>
                <a:lnTo>
                  <a:pt x="2553890" y="2946796"/>
                </a:lnTo>
                <a:lnTo>
                  <a:pt x="0" y="2946796"/>
                </a:lnTo>
                <a:lnTo>
                  <a:pt x="0" y="982265"/>
                </a:lnTo>
                <a:lnTo>
                  <a:pt x="2553890" y="982265"/>
                </a:lnTo>
                <a:lnTo>
                  <a:pt x="2553890" y="0"/>
                </a:lnTo>
                <a:lnTo>
                  <a:pt x="3929062" y="1964531"/>
                </a:lnTo>
                <a:lnTo>
                  <a:pt x="2553890" y="392906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84913" tIns="1167177" rIns="872497" bIns="1167178" numCol="1" spcCol="1270" anchor="ctr" anchorCtr="0">
            <a:noAutofit/>
          </a:bodyPr>
          <a:lstStyle/>
          <a:p>
            <a:pPr marL="0" lvl="0" indent="0" algn="ctr" defTabSz="1155700">
              <a:lnSpc>
                <a:spcPct val="90000"/>
              </a:lnSpc>
              <a:spcBef>
                <a:spcPct val="0"/>
              </a:spcBef>
              <a:spcAft>
                <a:spcPct val="35000"/>
              </a:spcAft>
              <a:buNone/>
            </a:pPr>
            <a:r>
              <a:rPr lang="en-US" sz="2600" kern="1200" dirty="0"/>
              <a:t>Foundational Standards</a:t>
            </a:r>
          </a:p>
        </p:txBody>
      </p:sp>
      <p:sp>
        <p:nvSpPr>
          <p:cNvPr id="20" name="Freeform 19">
            <a:extLst>
              <a:ext uri="{FF2B5EF4-FFF2-40B4-BE49-F238E27FC236}">
                <a16:creationId xmlns:a16="http://schemas.microsoft.com/office/drawing/2014/main" xmlns="" id="{D4737EE3-CB3C-D14E-B919-BAC9A274D999}"/>
              </a:ext>
            </a:extLst>
          </p:cNvPr>
          <p:cNvSpPr/>
          <p:nvPr/>
        </p:nvSpPr>
        <p:spPr>
          <a:xfrm>
            <a:off x="7082886" y="1451918"/>
            <a:ext cx="3872497" cy="1887693"/>
          </a:xfrm>
          <a:custGeom>
            <a:avLst/>
            <a:gdLst>
              <a:gd name="connsiteX0" fmla="*/ 0 w 3929062"/>
              <a:gd name="connsiteY0" fmla="*/ 2553890 h 3929062"/>
              <a:gd name="connsiteX1" fmla="*/ 982266 w 3929062"/>
              <a:gd name="connsiteY1" fmla="*/ 2553890 h 3929062"/>
              <a:gd name="connsiteX2" fmla="*/ 982266 w 3929062"/>
              <a:gd name="connsiteY2" fmla="*/ 0 h 3929062"/>
              <a:gd name="connsiteX3" fmla="*/ 2946797 w 3929062"/>
              <a:gd name="connsiteY3" fmla="*/ 0 h 3929062"/>
              <a:gd name="connsiteX4" fmla="*/ 2946797 w 3929062"/>
              <a:gd name="connsiteY4" fmla="*/ 2553890 h 3929062"/>
              <a:gd name="connsiteX5" fmla="*/ 3929062 w 3929062"/>
              <a:gd name="connsiteY5" fmla="*/ 2553890 h 3929062"/>
              <a:gd name="connsiteX6" fmla="*/ 1964531 w 3929062"/>
              <a:gd name="connsiteY6" fmla="*/ 3929062 h 3929062"/>
              <a:gd name="connsiteX7" fmla="*/ 0 w 3929062"/>
              <a:gd name="connsiteY7" fmla="*/ 2553890 h 39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062" h="3929062">
                <a:moveTo>
                  <a:pt x="1375172" y="0"/>
                </a:moveTo>
                <a:lnTo>
                  <a:pt x="1375172" y="982266"/>
                </a:lnTo>
                <a:lnTo>
                  <a:pt x="3929062" y="982266"/>
                </a:lnTo>
                <a:lnTo>
                  <a:pt x="3929062" y="2946797"/>
                </a:lnTo>
                <a:lnTo>
                  <a:pt x="1375172" y="2946797"/>
                </a:lnTo>
                <a:lnTo>
                  <a:pt x="1375172" y="3929062"/>
                </a:lnTo>
                <a:lnTo>
                  <a:pt x="0" y="1964531"/>
                </a:lnTo>
                <a:lnTo>
                  <a:pt x="1375172" y="0"/>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872499" tIns="1167178" rIns="184911" bIns="1167177" numCol="1" spcCol="1270" anchor="ctr" anchorCtr="0">
            <a:noAutofit/>
          </a:bodyPr>
          <a:lstStyle/>
          <a:p>
            <a:pPr marL="0" lvl="0" indent="0" algn="ctr" defTabSz="1155700">
              <a:lnSpc>
                <a:spcPct val="90000"/>
              </a:lnSpc>
              <a:spcBef>
                <a:spcPct val="0"/>
              </a:spcBef>
              <a:spcAft>
                <a:spcPct val="35000"/>
              </a:spcAft>
              <a:buNone/>
            </a:pPr>
            <a:r>
              <a:rPr lang="en-US" sz="2400" kern="1200" dirty="0"/>
              <a:t>Open Source Implementations</a:t>
            </a:r>
          </a:p>
        </p:txBody>
      </p:sp>
      <p:sp>
        <p:nvSpPr>
          <p:cNvPr id="21" name="Oval 20">
            <a:extLst>
              <a:ext uri="{FF2B5EF4-FFF2-40B4-BE49-F238E27FC236}">
                <a16:creationId xmlns:a16="http://schemas.microsoft.com/office/drawing/2014/main" xmlns="" id="{E5FB5CD7-1093-C949-9172-C8731CF63212}"/>
              </a:ext>
            </a:extLst>
          </p:cNvPr>
          <p:cNvSpPr/>
          <p:nvPr/>
        </p:nvSpPr>
        <p:spPr>
          <a:xfrm>
            <a:off x="4879729" y="1436149"/>
            <a:ext cx="2203157" cy="186169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a:t>Greater CAP &amp; EM Standards Adoption</a:t>
            </a:r>
          </a:p>
        </p:txBody>
      </p:sp>
    </p:spTree>
    <p:extLst>
      <p:ext uri="{BB962C8B-B14F-4D97-AF65-F5344CB8AC3E}">
        <p14:creationId xmlns:p14="http://schemas.microsoft.com/office/powerpoint/2010/main" val="20900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7598</TotalTime>
  <Words>1134</Words>
  <Application>Microsoft Office PowerPoint</Application>
  <PresentationFormat>Custom</PresentationFormat>
  <Paragraphs>89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Wingdings</vt:lpstr>
      <vt:lpstr>Lato</vt:lpstr>
      <vt:lpstr>Calibri</vt:lpstr>
      <vt:lpstr>Avenir Next LT Pro Light</vt:lpstr>
      <vt:lpstr>Lato Black</vt:lpstr>
      <vt:lpstr>Rockwell</vt:lpstr>
      <vt:lpstr>Ebrima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Harnad</dc:creator>
  <cp:lastModifiedBy>Admin</cp:lastModifiedBy>
  <cp:revision>123</cp:revision>
  <dcterms:modified xsi:type="dcterms:W3CDTF">2020-09-25T09:38:54Z</dcterms:modified>
</cp:coreProperties>
</file>