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303" r:id="rId5"/>
    <p:sldId id="307" r:id="rId6"/>
    <p:sldId id="329" r:id="rId7"/>
    <p:sldId id="314" r:id="rId8"/>
    <p:sldId id="316" r:id="rId9"/>
    <p:sldId id="318" r:id="rId10"/>
    <p:sldId id="317" r:id="rId11"/>
    <p:sldId id="319" r:id="rId12"/>
    <p:sldId id="328" r:id="rId13"/>
    <p:sldId id="331" r:id="rId14"/>
    <p:sldId id="330" r:id="rId15"/>
    <p:sldId id="332" r:id="rId16"/>
    <p:sldId id="320" r:id="rId17"/>
    <p:sldId id="324" r:id="rId18"/>
    <p:sldId id="321" r:id="rId19"/>
    <p:sldId id="333" r:id="rId20"/>
    <p:sldId id="323" r:id="rId21"/>
    <p:sldId id="326" r:id="rId22"/>
    <p:sldId id="334" r:id="rId23"/>
    <p:sldId id="327" r:id="rId24"/>
    <p:sldId id="325" r:id="rId25"/>
    <p:sldId id="31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40D"/>
    <a:srgbClr val="502A4B"/>
    <a:srgbClr val="793F72"/>
    <a:srgbClr val="B36FAB"/>
    <a:srgbClr val="E3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2" autoAdjust="0"/>
    <p:restoredTop sz="86412" autoAdjust="0"/>
  </p:normalViewPr>
  <p:slideViewPr>
    <p:cSldViewPr>
      <p:cViewPr varScale="1">
        <p:scale>
          <a:sx n="75" d="100"/>
          <a:sy n="75" d="100"/>
        </p:scale>
        <p:origin x="108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73E32D-BC95-4DDD-B1C8-8E81C6E36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CF7AC-B176-4FFB-B2F2-B864AA3496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D61B2-3374-401E-B628-1CA3DD9F13DF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E20AA0F-FA8B-4DDF-8DB5-099D09D4C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C5600D-4FA1-4124-BFF2-0BBD157F7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D92A6-275B-4E39-A4A4-8019338719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6569F-1782-4429-A7C8-5A8E1024A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6307359-CDD6-4AC3-B213-F85F412F6E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2D4D24A7-E4D6-4363-962E-3BFBBCA482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DFFA82A-D42A-4C5D-917E-BA8FBFD2B6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D745D-6DD6-4298-A1A6-187D2B17F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C23108-7C14-4E8B-B754-E3D126929623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929D8FD-894E-42E1-9AA5-6AC5CC8E4D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0E6337A4-B24A-4143-A9D2-04B9089FB9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200klms of Hiroshima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429B9-C260-4655-8E84-344B9A658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E2DFD17-8E25-4E32-AF2D-176DA30449CE}" type="slidenum">
              <a:rPr lang="en-US" altLang="en-US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A9FE7CF0-C7C5-463F-B1AB-7C0280A8E0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8B0A02A7-1C4E-4597-8C4E-1FF15C503A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But then came the clean up</a:t>
            </a:r>
          </a:p>
          <a:p>
            <a:r>
              <a:rPr lang="en-US" altLang="en-US"/>
              <a:t>And this is what happened to that waste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A8D2F-9871-4890-8D80-742694765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9C5498-F5FC-47E8-97C3-99B6BF5D9025}" type="slidenum">
              <a:rPr lang="en-US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4022E2F4-8CC1-494D-BC6E-87DAA79B1A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7785A8E0-689C-494F-B43F-CF75C5E59A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It was just bulldozed and trucked by government paid contractors to the edge of town and buried</a:t>
            </a:r>
          </a:p>
          <a:p>
            <a:r>
              <a:rPr lang="en-US" altLang="en-US"/>
              <a:t>Within Communities Aid agencies ran massive “cash for work” program</a:t>
            </a:r>
          </a:p>
          <a:p>
            <a:r>
              <a:rPr lang="en-US" altLang="en-US"/>
              <a:t>Providing Wheelbarrows, shovels, boots, gloves and paper dust masks</a:t>
            </a:r>
          </a:p>
          <a:p>
            <a:r>
              <a:rPr lang="en-US" altLang="en-US"/>
              <a:t>And of course logo’d t-shirts and hats</a:t>
            </a:r>
          </a:p>
          <a:p>
            <a:r>
              <a:rPr lang="en-US" altLang="en-US"/>
              <a:t>Wet or dry, asbestos or otherwise, it was piled up and buried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2F036-092A-44D3-BBBE-0C17AF925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78B2C0-DCCC-4AAD-9D84-FF3285134005}" type="slidenum">
              <a:rPr lang="en-US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B73CE50E-F1B6-4583-A901-A819F1E746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2DEA142C-BE3B-4411-B3CB-3F240BFF98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86D3F-F2C5-42AB-8C95-B094E713C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3C8089-9141-40BD-872A-27B6C56346DD}" type="slidenum">
              <a:rPr lang="en-US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8459ED14-1174-4D80-99AD-B96FC22FBE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1143379F-B3CE-4642-828B-93D0719079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charts below clearly shows increasing global cost of infrastructural damage from disasters</a:t>
            </a:r>
          </a:p>
          <a:p>
            <a:r>
              <a:rPr lang="en-US" altLang="en-US"/>
              <a:t>-Slightly distorted by developed country disasters such as Katrina (where costs were higher due to lifestyle difference) </a:t>
            </a:r>
          </a:p>
          <a:p>
            <a:r>
              <a:rPr lang="en-US" altLang="en-US"/>
              <a:t>Though scale of disaster was much smaller</a:t>
            </a:r>
          </a:p>
          <a:p>
            <a:r>
              <a:rPr lang="en-US" altLang="en-US"/>
              <a:t>_Asian disasters clearly larger</a:t>
            </a:r>
          </a:p>
          <a:p>
            <a:r>
              <a:rPr lang="en-US" altLang="en-US"/>
              <a:t>Increasing rates of homeless from disasters partially due to trend to urbanisation and poor constrcution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2F35D-E08E-4EF4-9EDA-89B76EE81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7107EF4-3A7B-4730-A562-8860525BAA26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F3AEE4EC-82F7-4F5D-8D9F-8D82DF46AB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877E0FC-FEAC-4103-940C-A718754837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r>
              <a:rPr lang="en-US" altLang="en-US"/>
              <a:t>Jogja Earthquake 2006</a:t>
            </a:r>
          </a:p>
          <a:p>
            <a:r>
              <a:rPr lang="en-US" altLang="en-US"/>
              <a:t>SCALE:</a:t>
            </a:r>
            <a:br>
              <a:rPr lang="en-US" altLang="en-US"/>
            </a:br>
            <a:r>
              <a:rPr lang="en-US" altLang="en-US"/>
              <a:t>Jogjakarta earthquake aprox 300,000 houses destroyed and a similar number heavily damaged</a:t>
            </a:r>
          </a:p>
          <a:p>
            <a:r>
              <a:rPr lang="en-US" altLang="en-US"/>
              <a:t>Created around 10 million cubic meters of rubble</a:t>
            </a:r>
          </a:p>
          <a:p>
            <a:r>
              <a:rPr lang="en-US" altLang="en-US"/>
              <a:t>SPEED: Communities instantly need and want to return to normality, so pressure to clean up</a:t>
            </a:r>
          </a:p>
          <a:p>
            <a:r>
              <a:rPr lang="en-US" altLang="en-US"/>
              <a:t>No cash for work</a:t>
            </a:r>
          </a:p>
          <a:p>
            <a:r>
              <a:rPr lang="en-US" altLang="en-US"/>
              <a:t>“Gotong Royong” Average communities cleaned up themselves, limited cleanup assistance from the Aid community</a:t>
            </a:r>
          </a:p>
          <a:p>
            <a:endParaRPr lang="en-US" altLang="en-US"/>
          </a:p>
          <a:p>
            <a:r>
              <a:rPr lang="en-US" altLang="en-US"/>
              <a:t>Almost no awareness amongst the population of the dangers of asbestos</a:t>
            </a:r>
          </a:p>
          <a:p>
            <a:endParaRPr lang="en-US" altLang="en-US"/>
          </a:p>
          <a:p>
            <a:r>
              <a:rPr lang="en-US" altLang="en-US"/>
              <a:t>International assistance largely focused on emergency shelter (tarpaulins and tents)food and household needs</a:t>
            </a:r>
          </a:p>
          <a:p>
            <a:r>
              <a:rPr lang="en-US" altLang="en-US"/>
              <a:t>Shelter Sector produced posters recommending keep rubble wet and wear gloves and face mask</a:t>
            </a:r>
          </a:p>
          <a:p>
            <a:r>
              <a:rPr lang="en-US" altLang="en-US"/>
              <a:t>But limited impact</a:t>
            </a:r>
          </a:p>
          <a:p>
            <a:r>
              <a:rPr lang="en-US" altLang="en-US"/>
              <a:t>Attempts at large scale Public Outreach programs were at least partly thwarted by biased interests of the Abestos Retailers and their connections</a:t>
            </a:r>
          </a:p>
          <a:p>
            <a:r>
              <a:rPr lang="en-US" altLang="en-US"/>
              <a:t>Example of Mayor Of Bantul</a:t>
            </a:r>
          </a:p>
          <a:p>
            <a:r>
              <a:rPr lang="en-US" altLang="en-US"/>
              <a:t>In higher density areas government sent in bulldozers and just rammed it all together and dumped it</a:t>
            </a:r>
          </a:p>
          <a:p>
            <a:r>
              <a:rPr lang="en-US" altLang="en-US"/>
              <a:t>In lower density areas, communities dumped the rubble on main roads and government trucks came round with mass labour and picked it all up</a:t>
            </a:r>
          </a:p>
          <a:p>
            <a:endParaRPr lang="en-US" altLang="en-US"/>
          </a:p>
          <a:p>
            <a:r>
              <a:rPr lang="en-US" altLang="en-US"/>
              <a:t>Increased rates of ARI’s throughout the area due to dust</a:t>
            </a:r>
          </a:p>
          <a:p>
            <a:r>
              <a:rPr lang="en-US" altLang="en-US"/>
              <a:t>My village and home destroyed and I like all residents coughed for months from the dust in the air as trucks charged past and rubble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4B2-5F33-4277-8C20-EE75299FB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0BD734-8B31-421E-B5A2-EE34D4EB024D}" type="slidenum">
              <a:rPr lang="en-US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F632B850-A734-4E5D-9A88-94337CF90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EF3F6546-668D-4016-9961-800F8C645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E9834-538B-4FDD-9E73-ABF3BA767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C8BA9D-194D-483A-BF3E-237F371E8FD3}" type="slidenum">
              <a:rPr lang="en-US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2005345B-7658-4240-B53A-372E1DF145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8A63A50-BED6-40A4-9FB6-0594F2A20F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en-US"/>
              <a:t>In the weeks and months after the Earthquake familes made do with what they had and purchased what ever they could afford</a:t>
            </a:r>
          </a:p>
          <a:p>
            <a:r>
              <a:rPr lang="en-US" altLang="en-US"/>
              <a:t>Asbestos was cheap and readily available and much had survived the quake an was reused</a:t>
            </a:r>
          </a:p>
          <a:p>
            <a:endParaRPr lang="en-US" altLang="en-US"/>
          </a:p>
          <a:p>
            <a:r>
              <a:rPr lang="en-US" altLang="en-US"/>
              <a:t>Shelter assistance agencies dispersed over 300,000 Tarpaulines and tents to affected families</a:t>
            </a:r>
          </a:p>
          <a:p>
            <a:endParaRPr lang="en-US" altLang="en-US"/>
          </a:p>
          <a:p>
            <a:r>
              <a:rPr lang="en-US" altLang="en-US"/>
              <a:t>Impossible to know the exact number of houses destroyed as it depends what u call a house</a:t>
            </a:r>
          </a:p>
          <a:p>
            <a:r>
              <a:rPr lang="en-US" altLang="en-US"/>
              <a:t>Extended families and their adjoining houses often counted as one family and left with very limited assistance</a:t>
            </a:r>
          </a:p>
          <a:p>
            <a:endParaRPr lang="en-US" altLang="en-US"/>
          </a:p>
          <a:p>
            <a:r>
              <a:rPr lang="en-US" altLang="en-US"/>
              <a:t>Families still live in remnant patchwork structures</a:t>
            </a:r>
          </a:p>
          <a:p>
            <a:endParaRPr lang="en-US" altLang="en-US"/>
          </a:p>
          <a:p>
            <a:r>
              <a:rPr lang="en-US" altLang="en-US"/>
              <a:t>In first few months after an earthquake we experience frequent aftershocks, further shaking and disturbing already damaged asbestos sheets</a:t>
            </a:r>
          </a:p>
          <a:p>
            <a:r>
              <a:rPr lang="en-US" altLang="en-US"/>
              <a:t>Nias Islan, first 10 days average 20 major after shocks per day</a:t>
            </a:r>
          </a:p>
          <a:p>
            <a:r>
              <a:rPr lang="en-US" altLang="en-US"/>
              <a:t>At least 4-5 per day above richter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38CD8-98B1-4EE2-839D-BB5ACA7B5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DAD449-49C8-47E9-941D-DB9D7E54B654}" type="slidenum">
              <a:rPr lang="en-US" altLang="en-US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C43B1B5C-0E81-417A-B96B-60F1C35D92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B2DF38F1-7540-4B3D-91BD-50020206A3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 work by Cluster and memmbers - ILO, UNEP, ABS, UNDP and other</a:t>
            </a:r>
          </a:p>
          <a:p>
            <a:r>
              <a:rPr lang="en-US" altLang="en-US"/>
              <a:t>Success in Jogja in building 75,000 asbestos free structures</a:t>
            </a:r>
          </a:p>
          <a:p>
            <a:r>
              <a:rPr lang="en-US" altLang="en-US"/>
              <a:t>Some programs chose “community procurement” based models</a:t>
            </a:r>
          </a:p>
          <a:p>
            <a:r>
              <a:rPr lang="en-US" altLang="en-US"/>
              <a:t>Some of these initially allowed for purchase of asbestos… these were later rectified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C93B7-0B90-4945-A8D8-2467DAA97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12E149-F51B-4326-A5BA-FA49C6167DA4}" type="slidenum">
              <a:rPr lang="en-US" altLang="en-US"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219A2623-74A5-4095-A103-8535D3AA0C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66D7E7AA-FD59-4E36-8813-309E7A5BCA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AD77-6C44-41A5-976D-999B6383E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F62423F-DC15-40CA-8545-048B8EE697E5}" type="slidenum">
              <a:rPr lang="en-US" altLang="en-US">
                <a:latin typeface="Calibri" panose="020F0502020204030204" pitchFamily="34" charset="0"/>
              </a:rPr>
              <a:pPr eaLnBrk="1" hangingPunct="1"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8C47D841-1ED3-44C7-8DBD-3F38B1B313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72E75DB2-490C-4041-AB2B-98343BF020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Quickly state who I am and what I do:</a:t>
            </a:r>
          </a:p>
          <a:p>
            <a:r>
              <a:rPr lang="en-US" altLang="en-US"/>
              <a:t>Emergency Shelter and Sustainable housing consultant</a:t>
            </a:r>
          </a:p>
          <a:p>
            <a:r>
              <a:rPr lang="en-US" altLang="en-US"/>
              <a:t>Worked across asia. Though this presentation focuses on recent major disasters in Indonesia in which I have worked</a:t>
            </a:r>
          </a:p>
          <a:p>
            <a:r>
              <a:rPr lang="en-US" altLang="en-US"/>
              <a:t>I don’t have long to speak so I will keep this to a brief intro to the issue, but would love discussion afterwards</a:t>
            </a:r>
          </a:p>
          <a:p>
            <a:r>
              <a:rPr lang="en-US" altLang="en-US"/>
              <a:t>The problem of absestos in disasters is two fold… firstly how to deal with the asbestos laden rubble we are left with</a:t>
            </a:r>
          </a:p>
          <a:p>
            <a:r>
              <a:rPr lang="en-US" altLang="en-US"/>
              <a:t>And secondly how to subvert the push to build back using more asbestos</a:t>
            </a:r>
          </a:p>
          <a:p>
            <a:r>
              <a:rPr lang="en-US" altLang="en-US"/>
              <a:t>Both of these problems are greatly enhanced by the highly pressured operating environment that we operate in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0D451-690D-4346-85A9-76DCBF822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839109-249B-462B-959E-528ED753E985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3AAA5984-8D0D-4CD5-84DE-413FDFC22C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2F31D4D6-1ACA-45FC-BF16-8EEF4E1E12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High profile case of 200 Asbestos houses built by the private foundation of Bakrie Coorporation one of the biggest contracting companies in indonesia </a:t>
            </a:r>
          </a:p>
          <a:p>
            <a:r>
              <a:rPr lang="en-US" altLang="en-US"/>
              <a:t>Something like 30% of the countries stock exchange</a:t>
            </a:r>
          </a:p>
          <a:p>
            <a:endParaRPr lang="en-US" altLang="en-US"/>
          </a:p>
          <a:p>
            <a:r>
              <a:rPr lang="en-US" altLang="en-US"/>
              <a:t>Little at this stage is undertaken by the aid agencies so</a:t>
            </a:r>
          </a:p>
          <a:p>
            <a:r>
              <a:rPr lang="en-US" altLang="en-US"/>
              <a:t>How can we the global community impact on this phase of disaster recovery?</a:t>
            </a:r>
          </a:p>
          <a:p>
            <a:endParaRPr lang="en-US" altLang="en-US"/>
          </a:p>
          <a:p>
            <a:r>
              <a:rPr lang="en-US" altLang="en-US"/>
              <a:t>Sales pitch by Asbestos comapanies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22247-0B4F-4B44-AD04-0BB181FC8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647272-6E43-427A-B21C-AC2A247E127B}" type="slidenum">
              <a:rPr lang="en-US" altLang="en-US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FDB3ED87-B08C-473A-81A7-97BFDEF7C4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3BFC1D92-0022-4F15-85B7-80B56589AA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0532D-59A2-4585-83AC-41EA95DBD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2B31F2B-FFB0-4391-B7A7-6FB44F28AFC8}" type="slidenum">
              <a:rPr lang="en-US" altLang="en-US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7A226DD-BC22-4E24-8073-4307361F10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182A4FC8-4F6D-470C-974F-F11A294D8B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A2D71-FB93-45FE-875F-5218911D1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C0CA92-AFC6-4798-92CA-44DFDCC25FBD}" type="slidenum">
              <a:rPr lang="en-US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B8CB942A-3C80-433A-B82C-59E7D859A7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7B862B71-7361-439B-AA41-A2B25F9C6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Firstly just to provide some context I thought I would zoom us all into a disaster</a:t>
            </a:r>
          </a:p>
          <a:p>
            <a:r>
              <a:rPr lang="en-US" altLang="en-US"/>
              <a:t>Here’s a composite satelite height imaging animation showing the Asian tsunami unfolding off the coast of Aceh</a:t>
            </a:r>
          </a:p>
          <a:p>
            <a:r>
              <a:rPr lang="en-US" altLang="en-US"/>
              <a:t>NOTE: The way the Tsunami wave slams into the coast of Aceh</a:t>
            </a:r>
          </a:p>
          <a:p>
            <a:r>
              <a:rPr lang="en-US" altLang="en-US"/>
              <a:t>           Bounces around the bay of Bengal</a:t>
            </a:r>
            <a:br>
              <a:rPr lang="en-US" altLang="en-US"/>
            </a:br>
            <a:r>
              <a:rPr lang="en-US" altLang="en-US"/>
              <a:t>           And strikes as far as 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813F3-1790-4DE8-9C68-CDC767302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23A91F-08AE-4947-AB19-3E43A4DE7389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32984F81-0405-4BEC-8316-8BD2F2EEB1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FAC4EEE1-B189-4773-9D69-EF2CA42682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This is the peninsular area at the fore front of the small town of Melaboh </a:t>
            </a:r>
          </a:p>
          <a:p>
            <a:r>
              <a:rPr lang="en-US" altLang="en-US"/>
              <a:t>Melaboh was one of the closest major towns to the epicenter of the Tsunami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D289E-BD65-47CF-9BC3-5121C7ACD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AE4E2E1-3CEE-4903-BD37-527DAA823C5F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349DF9D7-4967-4637-B79F-525A0DBE1F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34C5153-1682-48D0-9E65-BFD483EF7E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Peninsular area was slammed by waves up to 30m high from all sides</a:t>
            </a:r>
          </a:p>
          <a:p>
            <a:r>
              <a:rPr lang="en-US" altLang="en-US"/>
              <a:t>I am unaware of anyone who survived other than those who made it to the top floor of the police headquarters building you see to the 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76373-3F53-4B32-A3E6-2C27EE824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F4D0A6C-75C1-4269-AC33-E7164E99B7E5}" type="slidenum">
              <a:rPr lang="en-US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4EA393A7-1B89-4116-BC27-CC0EF31F06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52F3DC69-FD84-42DD-BFFD-F9A372064F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So this is what we saw flying in in the first few days after the tsunami</a:t>
            </a:r>
          </a:p>
          <a:p>
            <a:r>
              <a:rPr lang="en-US" altLang="en-US"/>
              <a:t>Fairly complete infrastructural devistation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85C79-BA0F-44A8-839D-06BF4E0CA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6D9FF0-71D0-4FA7-95D4-E2D7A82B0770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452F580C-BB56-4A72-877C-8F10AF6893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8C6790FD-1FE5-4EFC-9354-00FCD3D498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Between 150,000 and 250,000 died in Aceh alone</a:t>
            </a:r>
          </a:p>
          <a:p>
            <a:r>
              <a:rPr lang="en-US" altLang="en-US"/>
              <a:t>Around 600,000 survivors in need of shelter permanent housing</a:t>
            </a:r>
          </a:p>
          <a:p>
            <a:r>
              <a:rPr lang="en-US" altLang="en-US"/>
              <a:t>In construction terms this means we are talking about the total destruction of around 150,000 houses</a:t>
            </a:r>
          </a:p>
          <a:p>
            <a:r>
              <a:rPr lang="en-US" altLang="en-US"/>
              <a:t>In housing alone this means around 3-4 million cubic meters of rubble</a:t>
            </a:r>
          </a:p>
          <a:p>
            <a:r>
              <a:rPr lang="en-US" altLang="en-US"/>
              <a:t>Say half a million semi trailer loads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4228A-ABAD-4989-A833-C0FBEEDA6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F061A9-AAF4-4B1F-9470-916C66DB3465}" type="slidenum">
              <a:rPr lang="en-US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675D0C86-D8B7-4A41-B37B-C6D20D83F6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DF6F7C94-8732-4969-BD58-CF7A85A3B8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Scattered throughout this rubble are unknown and unknowable quantities of Asbestos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62D8C-97D0-4C59-95BF-E8E457C39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E907A0-2C71-4456-9FCB-509AF08BA556}" type="slidenum">
              <a:rPr lang="en-US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86DAF8C3-CE18-440B-9EDA-260A24E8F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238362C-3A3E-4F1C-8327-C4778B974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Of course first came the task of finding bodies amongst the rubble and in fact this went on for many months</a:t>
            </a:r>
          </a:p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42652-1231-4841-A44B-31568087B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569C9D-5BFF-42E5-A7A1-0BA03FC15AE9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337CC2-C3C4-4FD5-85F0-E75F4032034B}"/>
              </a:ext>
            </a:extLst>
          </p:cNvPr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3B4AA-63E9-45F6-9955-BBBA522C55E4}"/>
              </a:ext>
            </a:extLst>
          </p:cNvPr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875349-FFF1-4D82-B9BD-2D496A1B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DDB71-3CC4-4C6E-9A2B-27439DA95519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F6C425-C597-4D0A-894F-7817C13E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www.Humanitarianbamboo.org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0368FF-8A67-4056-82A4-37B2C23D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D294B-BB9B-4A7B-AB7C-EE0B7CA66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070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8249A-67A8-4183-9962-60B1DDB2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6B32D-2413-4815-9753-4D32B788FDC9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D17AB-CE1B-4E8B-AFA0-9FCCC32B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6A39B-B39A-4B73-9B19-D2B90863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5623D-3BC4-471C-B163-640F6666D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75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0DC2F6-348C-4332-8845-9E5DF8ADC382}"/>
              </a:ext>
            </a:extLst>
          </p:cNvPr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5DC9DD-E55D-4FE3-80B2-EE14688A8D31}"/>
              </a:ext>
            </a:extLst>
          </p:cNvPr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6F080C8-7254-400D-A98B-34398170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D36C5-50AE-46A8-A5A1-0EB79DD3AC23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2D2782-D25A-4E8F-902A-F60807EF1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5971FA-137A-415C-9917-508889D7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957B3-3B94-455F-8DA6-E92BCF297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58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26" y="155448"/>
            <a:ext cx="6072230" cy="1058974"/>
          </a:xfrm>
        </p:spPr>
        <p:txBody>
          <a:bodyPr/>
          <a:lstStyle>
            <a:lvl1pPr>
              <a:defRPr baseline="0">
                <a:solidFill>
                  <a:srgbClr val="92D050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>
              <a:defRPr>
                <a:solidFill>
                  <a:srgbClr val="E3EAF7"/>
                </a:solidFill>
              </a:defRPr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7E3DF-3AF9-4141-A9D7-FDFFC4266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06DC-429B-4FE7-9F6D-013F724C28F5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74833-4B99-4572-AD15-51281022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Asbestos in disaster recovery &amp; reconstruction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CEAC4-D3DC-4BC6-856D-CD4F71E1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2CE2B-60C1-4F0F-8507-F445C1077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54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0A174-906E-46B2-84C5-0016817F3416}"/>
              </a:ext>
            </a:extLst>
          </p:cNvPr>
          <p:cNvSpPr/>
          <p:nvPr/>
        </p:nvSpPr>
        <p:spPr bwMode="ltGray">
          <a:xfrm>
            <a:off x="0" y="0"/>
            <a:ext cx="9144000" cy="1571625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62F9D-64AE-4F84-AAAE-9528BC935F84}"/>
              </a:ext>
            </a:extLst>
          </p:cNvPr>
          <p:cNvSpPr/>
          <p:nvPr/>
        </p:nvSpPr>
        <p:spPr bwMode="invGray">
          <a:xfrm>
            <a:off x="0" y="1500188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11CCBF-948C-4BD4-B292-E9B41666B754}"/>
              </a:ext>
            </a:extLst>
          </p:cNvPr>
          <p:cNvSpPr txBox="1">
            <a:spLocks/>
          </p:cNvSpPr>
          <p:nvPr userDrawn="1"/>
        </p:nvSpPr>
        <p:spPr>
          <a:xfrm>
            <a:off x="1928813" y="6572250"/>
            <a:ext cx="4714875" cy="285750"/>
          </a:xfrm>
          <a:prstGeom prst="rect">
            <a:avLst/>
          </a:prstGeom>
        </p:spPr>
        <p:txBody>
          <a:bodyPr lIns="45720" rIns="45720" bIns="0" anchor="b"/>
          <a:lstStyle>
            <a:lvl1pPr>
              <a:defRPr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92D050"/>
                </a:solidFill>
                <a:latin typeface="+mn-lt"/>
              </a:rPr>
              <a:t>Asbestos in disaster recovery &amp; reconstruction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80" y="118872"/>
            <a:ext cx="7429520" cy="1309864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3688460" cy="1885952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EA0450D-2525-42B2-938F-1C0D2AD0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264B-2FA8-4EDE-B3F5-E1980015BBC3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8238011-B2AE-451B-B71B-990C9553F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374775-7B37-4F8A-AA0E-29701A215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33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8114CB-AC73-490C-A7E7-DBBC3257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5D1BA-8E6A-4F3F-9CC0-E61BADD485DA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BC5D9F-88C2-4B89-B263-7EEC7850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www.humanitarianbamboo.org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758AC4-F7CD-4A19-B864-4A32733B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E4DE3-AD53-4586-8531-6D9FDD2AD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7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7A1D064-F869-4F8F-93BE-3A46DEAB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A8926-5232-4BD0-B5EF-2DB78E91544D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8505C0-4D53-4E05-B5D6-0F38A576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www.humanitarianbamboo.org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B254D3-B108-4CDA-97E9-E336B050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5C473-8445-49D7-9073-76A0B5E77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55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B52544-F0F0-4D73-A8D1-1AC030E2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F11F9-6FF2-43E6-A25D-B41800DE95F4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B3D9EC-F34A-4D3B-8494-6252E121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www.humanitarianbamboo.org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73A6E2-C00D-4CE9-BF93-AE909ADE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A971A-A5F2-4BA2-BDEE-887BF3C58A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47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3A261-1266-4981-B68D-94B47548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3DFEC-C08C-497D-A215-C0DE6E0B868B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6D635-5EF3-480C-B046-7E40EFA6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www.humanitarianbamboo.org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A591A-6C7C-4979-AF95-556B5FAA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09521-CC33-44CC-A393-1993B6C58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16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02EEA4-BBF7-4CB9-A9F6-B08827DF0426}"/>
              </a:ext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3AEAAE-6267-407A-B698-F608C4E8842C}"/>
              </a:ext>
            </a:extLst>
          </p:cNvPr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26" y="0"/>
            <a:ext cx="6215074" cy="1214422"/>
          </a:xfrm>
        </p:spPr>
        <p:txBody>
          <a:bodyPr lIns="73152" bIns="0" anchor="b">
            <a:noAutofit/>
            <a:sp3d prstMaterial="matte"/>
          </a:bodyPr>
          <a:lstStyle>
            <a:lvl1pPr algn="l">
              <a:defRPr sz="4000" b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A0AA898-51BA-4AB1-BE69-19CB7F8F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71E2-FBD3-41E6-B7CF-8A6573CD3F26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C1262B2-E1C2-4A9A-B791-4D029226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8A51462-3F4E-40F7-A193-37832195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90F2B-B2B9-41D2-A8EB-85DFBCDBB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79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1AF164-93F3-4060-BB8E-66E772A61ECD}"/>
              </a:ext>
            </a:extLst>
          </p:cNvPr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32F226-7271-43B3-8E0C-215829462C1A}"/>
              </a:ext>
            </a:extLst>
          </p:cNvPr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88" y="0"/>
            <a:ext cx="6286512" cy="1142984"/>
          </a:xfrm>
        </p:spPr>
        <p:txBody>
          <a:bodyPr lIns="73152" bIns="0" anchor="b">
            <a:sp3d prstMaterial="matte"/>
          </a:bodyPr>
          <a:lstStyle>
            <a:lvl1pPr algn="l">
              <a:defRPr sz="3600" b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C86C81E-ADDD-4D6F-9B03-939DA139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FFCD-1550-4339-956C-62DA30192C3E}" type="datetime1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A32A09B-846D-4F0F-983E-1955776F9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7F1A38D-750F-49CD-8755-F25BE5E6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24DF79B1-C5C8-4514-816D-A6D2F17492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53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382742-AB10-4170-972C-5D25D1C437F8}"/>
              </a:ext>
            </a:extLst>
          </p:cNvPr>
          <p:cNvSpPr/>
          <p:nvPr/>
        </p:nvSpPr>
        <p:spPr bwMode="invGray">
          <a:xfrm>
            <a:off x="0" y="857250"/>
            <a:ext cx="9144000" cy="44450"/>
          </a:xfrm>
          <a:prstGeom prst="rect">
            <a:avLst/>
          </a:prstGeom>
          <a:solidFill>
            <a:srgbClr val="00B05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3A7F92-D88E-4744-BA87-C270FC6F80CB}"/>
              </a:ext>
            </a:extLst>
          </p:cNvPr>
          <p:cNvSpPr/>
          <p:nvPr/>
        </p:nvSpPr>
        <p:spPr bwMode="ltGray">
          <a:xfrm>
            <a:off x="0" y="0"/>
            <a:ext cx="9144000" cy="85725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5F49E-F00A-4EE2-A0E4-003BB852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3" y="0"/>
            <a:ext cx="7500937" cy="92868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53" name="Text Placeholder 2">
            <a:extLst>
              <a:ext uri="{FF2B5EF4-FFF2-40B4-BE49-F238E27FC236}">
                <a16:creationId xmlns:a16="http://schemas.microsoft.com/office/drawing/2014/main" id="{1BBCFCB2-14C4-4094-A218-69EE335E7E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28625" y="1428750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9545D-0927-4FB0-8493-7DD876276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875" y="6548438"/>
            <a:ext cx="1257300" cy="309562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26 April 2009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F34A9-0DC2-4C02-B0E0-6693A2F87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5938" y="6572250"/>
            <a:ext cx="4714875" cy="28575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92D050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/>
              <a:t>Asbestos in post disaster recovery operations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4D5AD-6692-426A-A993-C960EEDEE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583363"/>
            <a:ext cx="733425" cy="274637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orbel" panose="020B0503020204020204" pitchFamily="34" charset="0"/>
              </a:defRPr>
            </a:lvl1pPr>
          </a:lstStyle>
          <a:p>
            <a:fld id="{4A4E57D8-79A4-4631-8935-EA4F3DE7CCA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7" name="Picture 10" descr="benchmark logo white large transpaerant.gif">
            <a:extLst>
              <a:ext uri="{FF2B5EF4-FFF2-40B4-BE49-F238E27FC236}">
                <a16:creationId xmlns:a16="http://schemas.microsoft.com/office/drawing/2014/main" id="{79788D2A-A65E-4742-B814-1A84DF4791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4287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CCF17A8-88F4-4FB1-B62E-A24F54D52ECE}"/>
              </a:ext>
            </a:extLst>
          </p:cNvPr>
          <p:cNvSpPr txBox="1">
            <a:spLocks/>
          </p:cNvSpPr>
          <p:nvPr userDrawn="1"/>
        </p:nvSpPr>
        <p:spPr>
          <a:xfrm>
            <a:off x="6572250" y="6583363"/>
            <a:ext cx="1571625" cy="274637"/>
          </a:xfrm>
          <a:prstGeom prst="rect">
            <a:avLst/>
          </a:prstGeom>
        </p:spPr>
        <p:txBody>
          <a:bodyPr lIns="109728" rIns="4572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 sz="1000" dirty="0"/>
              <a:t>dave.hodgkin@gmail.com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92D0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92D05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7C05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Font typeface="Wingdings 3" panose="05040102010807070707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file:///F:\Photos\photos\2005%20Aceh\CRS%20Images\100CANON\MVI_0029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0070-6617-4A85-AE4C-FB972B5BD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36" y="642918"/>
            <a:ext cx="4143404" cy="478634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5400" dirty="0"/>
              <a:t>Dealing </a:t>
            </a:r>
            <a:br>
              <a:rPr lang="en-US" sz="5400" dirty="0"/>
            </a:br>
            <a:r>
              <a:rPr lang="en-US" sz="5400" dirty="0"/>
              <a:t>with </a:t>
            </a:r>
            <a:br>
              <a:rPr lang="en-US" sz="5400" dirty="0"/>
            </a:br>
            <a:r>
              <a:rPr lang="en-US" sz="5400" dirty="0"/>
              <a:t>Asbestos</a:t>
            </a:r>
            <a:br>
              <a:rPr lang="en-US" sz="2800" dirty="0"/>
            </a:br>
            <a:r>
              <a:rPr lang="en-US" sz="4000" dirty="0"/>
              <a:t>in </a:t>
            </a:r>
            <a:br>
              <a:rPr lang="en-US" sz="4000" dirty="0"/>
            </a:br>
            <a:r>
              <a:rPr lang="en-US" sz="4000" dirty="0"/>
              <a:t>Post Disaster </a:t>
            </a:r>
            <a:br>
              <a:rPr lang="en-US" sz="4000" dirty="0"/>
            </a:br>
            <a:r>
              <a:rPr lang="en-US" sz="4000" dirty="0"/>
              <a:t>Recovery and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76F7-2F72-49B4-BF45-E40726E6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F791C7-B695-4CE9-8C09-15FE58F23E97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14340" name="Picture 5" descr="IMGP1064.JPG">
            <a:extLst>
              <a:ext uri="{FF2B5EF4-FFF2-40B4-BE49-F238E27FC236}">
                <a16:creationId xmlns:a16="http://schemas.microsoft.com/office/drawing/2014/main" id="{E5D66DD7-454B-4713-AD0B-474EEBEC5E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22145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IMGP1829.JPG">
            <a:extLst>
              <a:ext uri="{FF2B5EF4-FFF2-40B4-BE49-F238E27FC236}">
                <a16:creationId xmlns:a16="http://schemas.microsoft.com/office/drawing/2014/main" id="{A2DF2AB0-9E6D-43BF-A8D5-B199A953F7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214313"/>
            <a:ext cx="2214563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A33B3DE-6422-47EA-A72A-6337BFC9C5A3}"/>
              </a:ext>
            </a:extLst>
          </p:cNvPr>
          <p:cNvSpPr txBox="1">
            <a:spLocks/>
          </p:cNvSpPr>
          <p:nvPr/>
        </p:nvSpPr>
        <p:spPr>
          <a:xfrm>
            <a:off x="6572264" y="2714620"/>
            <a:ext cx="2357454" cy="428628"/>
          </a:xfrm>
          <a:prstGeom prst="rect">
            <a:avLst/>
          </a:prstGeom>
        </p:spPr>
        <p:txBody>
          <a:bodyPr tIns="0" rIns="45720" bIns="0">
            <a:normAutofit fontScale="92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Reconstruction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439069-0757-4E64-8191-5D9AA29B4EF8}"/>
              </a:ext>
            </a:extLst>
          </p:cNvPr>
          <p:cNvSpPr txBox="1">
            <a:spLocks/>
          </p:cNvSpPr>
          <p:nvPr/>
        </p:nvSpPr>
        <p:spPr>
          <a:xfrm>
            <a:off x="357158" y="2643182"/>
            <a:ext cx="2147846" cy="500066"/>
          </a:xfrm>
          <a:prstGeom prst="rect">
            <a:avLst/>
          </a:prstGeom>
        </p:spPr>
        <p:txBody>
          <a:bodyPr tIns="0" rIns="45720" bIns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Clean up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A3E29F-CDD6-4AD9-B9DC-BB122D7E4C8E}"/>
              </a:ext>
            </a:extLst>
          </p:cNvPr>
          <p:cNvSpPr txBox="1">
            <a:spLocks/>
          </p:cNvSpPr>
          <p:nvPr/>
        </p:nvSpPr>
        <p:spPr>
          <a:xfrm>
            <a:off x="0" y="5929330"/>
            <a:ext cx="8858280" cy="928670"/>
          </a:xfrm>
          <a:prstGeom prst="rect">
            <a:avLst/>
          </a:prstGeom>
        </p:spPr>
        <p:txBody>
          <a:bodyPr tIns="0" rIns="45720" bIns="0">
            <a:normAutofit fontScale="925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92D050"/>
                </a:solidFill>
                <a:latin typeface="Arial" charset="0"/>
              </a:rPr>
              <a:t>Yogyakarta 		 			</a:t>
            </a:r>
            <a:r>
              <a:rPr lang="en-US" sz="40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Aceh</a:t>
            </a:r>
          </a:p>
        </p:txBody>
      </p:sp>
      <p:pic>
        <p:nvPicPr>
          <p:cNvPr id="14345" name="Picture 8" descr="peta gempa bumi.jpg">
            <a:extLst>
              <a:ext uri="{FF2B5EF4-FFF2-40B4-BE49-F238E27FC236}">
                <a16:creationId xmlns:a16="http://schemas.microsoft.com/office/drawing/2014/main" id="{263223B5-7410-45E1-A9B2-076A5546D4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3786188"/>
            <a:ext cx="23574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 descr="2004_Indonesia_Tsunami_Complete.gif">
            <a:extLst>
              <a:ext uri="{FF2B5EF4-FFF2-40B4-BE49-F238E27FC236}">
                <a16:creationId xmlns:a16="http://schemas.microsoft.com/office/drawing/2014/main" id="{ED175004-2835-4AF6-9C75-FE9373ED51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3857625"/>
            <a:ext cx="25193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61BC-CD38-44F4-8BB9-2DE07E6C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78CF8-47DC-416E-B4C2-656126B6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3B34F2-3BD3-44E3-9D02-E40C8F30921D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10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EFB88F-9CC2-44DF-A118-508AFBED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533" name="Picture 3" descr="F:\Photos\photos\2005 Aceh\Dane\101_0174.JPG">
            <a:extLst>
              <a:ext uri="{FF2B5EF4-FFF2-40B4-BE49-F238E27FC236}">
                <a16:creationId xmlns:a16="http://schemas.microsoft.com/office/drawing/2014/main" id="{AE6A4C8F-9056-4010-BAA3-96370D0D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928688"/>
            <a:ext cx="75247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3B689-1EC2-4946-B048-2240A0BB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52E41-C663-4D71-AE63-8A2855DEC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656996-06AA-4353-869A-592E14AB1401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11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C56B8A-DD6A-470C-A306-5063FFA1B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557" name="Picture 2" descr="F:\Photos\photos\2005 Aceh\CRS Images\100CANON\IMG_x016.JPG">
            <a:extLst>
              <a:ext uri="{FF2B5EF4-FFF2-40B4-BE49-F238E27FC236}">
                <a16:creationId xmlns:a16="http://schemas.microsoft.com/office/drawing/2014/main" id="{67363EC1-1614-49B4-B371-B77FEB7E8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928688"/>
            <a:ext cx="7572375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B030-A902-4B85-AA4C-482DA8017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7ABD1-CB7A-43BC-B441-7E583ACC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DDD198-F6A6-4ADF-8BAE-AD423B807857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12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24580" name="Picture 2" descr="F:\Photos\photos\2005 Aceh\CRS Images\100CANON\IMG_x019.JPG">
            <a:extLst>
              <a:ext uri="{FF2B5EF4-FFF2-40B4-BE49-F238E27FC236}">
                <a16:creationId xmlns:a16="http://schemas.microsoft.com/office/drawing/2014/main" id="{9C55062C-6563-46EC-B570-39B1B51A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928688"/>
            <a:ext cx="7643812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69AF-3329-49C2-8A20-6B4E722F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28" y="0"/>
            <a:ext cx="7715272" cy="8572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Asbestos in post disaster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A9BA9-6C92-4441-8CD5-F4634B7B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53B4535-35E6-4C31-993E-EA8D63FCDAC0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13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7953E6-6AE7-4C73-9764-8D21AA82CD79}"/>
              </a:ext>
            </a:extLst>
          </p:cNvPr>
          <p:cNvSpPr txBox="1">
            <a:spLocks/>
          </p:cNvSpPr>
          <p:nvPr/>
        </p:nvSpPr>
        <p:spPr bwMode="auto">
          <a:xfrm>
            <a:off x="214313" y="928688"/>
            <a:ext cx="50720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2400" dirty="0">
                <a:latin typeface="+mn-lt"/>
              </a:rPr>
              <a:t>      </a:t>
            </a:r>
            <a:r>
              <a:rPr lang="en-US" sz="2800" dirty="0">
                <a:solidFill>
                  <a:srgbClr val="92D050"/>
                </a:solidFill>
                <a:latin typeface="+mn-lt"/>
              </a:rPr>
              <a:t>Asbestos poses a problem </a:t>
            </a:r>
            <a:br>
              <a:rPr lang="en-US" sz="2800" dirty="0">
                <a:solidFill>
                  <a:srgbClr val="92D050"/>
                </a:solidFill>
                <a:latin typeface="+mn-lt"/>
              </a:rPr>
            </a:br>
            <a:r>
              <a:rPr lang="en-US" sz="2800" dirty="0">
                <a:solidFill>
                  <a:srgbClr val="92D050"/>
                </a:solidFill>
                <a:latin typeface="+mn-lt"/>
              </a:rPr>
              <a:t>in 4 distinct areas</a:t>
            </a: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+mn-lt"/>
              </a:rPr>
              <a:t>Contaminated rubble</a:t>
            </a: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endParaRPr lang="en-US" sz="2400" dirty="0">
              <a:latin typeface="+mn-lt"/>
            </a:endParaRP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+mn-lt"/>
              </a:rPr>
              <a:t>Remnant structures</a:t>
            </a: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endParaRPr lang="en-US" sz="2400" dirty="0">
              <a:latin typeface="+mn-lt"/>
            </a:endParaRP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+mn-lt"/>
              </a:rPr>
              <a:t>Use in emergency or temporary reconstruction</a:t>
            </a: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endParaRPr lang="en-US" sz="2400" dirty="0">
              <a:latin typeface="+mn-lt"/>
            </a:endParaRPr>
          </a:p>
          <a:p>
            <a:pPr marL="1033462" lvl="1" indent="-457200" eaLnBrk="0" hangingPunct="0"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+mn-lt"/>
              </a:rPr>
              <a:t>Reuse in permanent reconstruction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br>
              <a:rPr lang="en-US" sz="1000" dirty="0">
                <a:solidFill>
                  <a:srgbClr val="92D050"/>
                </a:solidFill>
                <a:latin typeface="+mn-lt"/>
              </a:rPr>
            </a:br>
            <a:endParaRPr lang="en-US" sz="1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25605" name="Picture 9" descr="IMGP1064.JPG">
            <a:extLst>
              <a:ext uri="{FF2B5EF4-FFF2-40B4-BE49-F238E27FC236}">
                <a16:creationId xmlns:a16="http://schemas.microsoft.com/office/drawing/2014/main" id="{2003B415-FE33-493A-BA6B-7DC646A531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0001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5F5D-C310-4CA5-BA88-0E9E5AF3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66" y="0"/>
            <a:ext cx="7643834" cy="1643050"/>
          </a:xfrm>
        </p:spPr>
        <p:txBody>
          <a:bodyPr/>
          <a:lstStyle/>
          <a:p>
            <a:pPr>
              <a:defRPr/>
            </a:pPr>
            <a:r>
              <a:rPr lang="en-US" dirty="0"/>
              <a:t>Asbestos: A growing problem </a:t>
            </a:r>
            <a:br>
              <a:rPr lang="en-US" dirty="0"/>
            </a:br>
            <a:endParaRPr lang="en-US" dirty="0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8C1027B1-6F52-4738-8F94-010A6C6F5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428750"/>
            <a:ext cx="8229600" cy="2571750"/>
          </a:xfrm>
        </p:spPr>
        <p:txBody>
          <a:bodyPr/>
          <a:lstStyle/>
          <a:p>
            <a:r>
              <a:rPr lang="en-US" altLang="en-US">
                <a:solidFill>
                  <a:srgbClr val="92D050"/>
                </a:solidFill>
              </a:rPr>
              <a:t>Increasing rates of homelessness from disasters</a:t>
            </a:r>
          </a:p>
          <a:p>
            <a:r>
              <a:rPr lang="en-US" altLang="en-US">
                <a:solidFill>
                  <a:srgbClr val="92D050"/>
                </a:solidFill>
              </a:rPr>
              <a:t>More and more asbestos dumped in 3</a:t>
            </a:r>
            <a:r>
              <a:rPr lang="en-US" altLang="en-US" baseline="30000">
                <a:solidFill>
                  <a:srgbClr val="92D050"/>
                </a:solidFill>
              </a:rPr>
              <a:t>rd</a:t>
            </a:r>
            <a:r>
              <a:rPr lang="en-US" altLang="en-US">
                <a:solidFill>
                  <a:srgbClr val="92D050"/>
                </a:solidFill>
              </a:rPr>
              <a:t> world</a:t>
            </a:r>
          </a:p>
          <a:p>
            <a:r>
              <a:rPr lang="en-US" altLang="en-US">
                <a:solidFill>
                  <a:srgbClr val="92D050"/>
                </a:solidFill>
              </a:rPr>
              <a:t>Developing countries more disaster prone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B3650-DB8F-4431-9C74-4E85EC29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9B144D-0B7E-4017-9D6A-8D0CA552C4CB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14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BA24F731-DB41-41B9-AFD4-724DC707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3929063"/>
            <a:ext cx="4214812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AF0D1A9F-0F57-41DC-97AC-6DB68F15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3929063"/>
            <a:ext cx="372745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4FE7-BDD5-4FF7-BF12-61459C0A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28" y="0"/>
            <a:ext cx="7715272" cy="8572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Asbestos contaminated rubble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F426A-A6DB-4409-8BDC-7C4994FD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CE1B06-6A59-422B-B7F2-42B033E2CD48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15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1BF14A-65A4-4D28-BF61-B1320C997A06}"/>
              </a:ext>
            </a:extLst>
          </p:cNvPr>
          <p:cNvSpPr txBox="1">
            <a:spLocks/>
          </p:cNvSpPr>
          <p:nvPr/>
        </p:nvSpPr>
        <p:spPr bwMode="auto">
          <a:xfrm>
            <a:off x="0" y="928688"/>
            <a:ext cx="792956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Large Quantities (scale)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Need for speed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Lack of awareness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Immediate </a:t>
            </a:r>
            <a:r>
              <a:rPr lang="en-US" sz="2400" dirty="0" err="1">
                <a:latin typeface="+mn-lt"/>
              </a:rPr>
              <a:t>vs</a:t>
            </a:r>
            <a:r>
              <a:rPr lang="en-US" sz="2400" dirty="0">
                <a:latin typeface="+mn-lt"/>
              </a:rPr>
              <a:t> long term risk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Disposal where?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sz="2400" dirty="0">
              <a:solidFill>
                <a:srgbClr val="92D050"/>
              </a:solidFill>
              <a:latin typeface="+mn-lt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br>
              <a:rPr lang="en-US" sz="1000" dirty="0">
                <a:solidFill>
                  <a:srgbClr val="92D050"/>
                </a:solidFill>
                <a:latin typeface="+mn-lt"/>
              </a:rPr>
            </a:br>
            <a:endParaRPr lang="en-US" sz="1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27653" name="Picture 13" descr="Resize of IMGP0851.JPG">
            <a:extLst>
              <a:ext uri="{FF2B5EF4-FFF2-40B4-BE49-F238E27FC236}">
                <a16:creationId xmlns:a16="http://schemas.microsoft.com/office/drawing/2014/main" id="{45C7D58A-4ACF-462C-9230-FBA22CD7F8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650" y="5357813"/>
            <a:ext cx="41973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I:\Photos\photos\2006 Indonesia\Earthquake images\landslip site\IMGP1065.JPG">
            <a:extLst>
              <a:ext uri="{FF2B5EF4-FFF2-40B4-BE49-F238E27FC236}">
                <a16:creationId xmlns:a16="http://schemas.microsoft.com/office/drawing/2014/main" id="{5033E16B-C9E5-4C82-A580-D7CC0ADDE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46672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IMGP0848.JPG">
            <a:extLst>
              <a:ext uri="{FF2B5EF4-FFF2-40B4-BE49-F238E27FC236}">
                <a16:creationId xmlns:a16="http://schemas.microsoft.com/office/drawing/2014/main" id="{B0CAC351-851C-4106-B9DF-BBCC02CE25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8" y="1571625"/>
            <a:ext cx="5643562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16CE-4EF6-4B99-910A-FE8AC1C8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42" y="155448"/>
            <a:ext cx="7358114" cy="77322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Asbestos contaminated rubble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B9FA1-487D-4C3D-BCE4-419EAE3C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990C97-5482-484F-B561-D6B3C25F306A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16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28676" name="Picture 4" descr="Java_061002 037">
            <a:extLst>
              <a:ext uri="{FF2B5EF4-FFF2-40B4-BE49-F238E27FC236}">
                <a16:creationId xmlns:a16="http://schemas.microsoft.com/office/drawing/2014/main" id="{A09B335F-D726-4B84-9D39-4132A676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000125"/>
            <a:ext cx="37385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Java_061004 016">
            <a:extLst>
              <a:ext uri="{FF2B5EF4-FFF2-40B4-BE49-F238E27FC236}">
                <a16:creationId xmlns:a16="http://schemas.microsoft.com/office/drawing/2014/main" id="{16C08C3D-732C-4231-9A96-E9ED3AB9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3857625"/>
            <a:ext cx="3754438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 descr="Java_061002 038">
            <a:extLst>
              <a:ext uri="{FF2B5EF4-FFF2-40B4-BE49-F238E27FC236}">
                <a16:creationId xmlns:a16="http://schemas.microsoft.com/office/drawing/2014/main" id="{7E6E86DF-3E8B-4881-8775-E65F4883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5" y="1714500"/>
            <a:ext cx="48577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CA04-A29F-44A0-96CE-192A06F9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28" y="0"/>
            <a:ext cx="7715272" cy="857232"/>
          </a:xfrm>
        </p:spPr>
        <p:txBody>
          <a:bodyPr>
            <a:noAutofit/>
          </a:bodyPr>
          <a:lstStyle/>
          <a:p>
            <a:pPr marL="438150" indent="-319088">
              <a:defRPr/>
            </a:pPr>
            <a:r>
              <a:rPr lang="en-US" sz="3600" dirty="0"/>
              <a:t>Remnant and damaged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D6510-C8E8-42DD-9887-77D2D9E2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ABB92D-6CDF-4694-846C-665BBFCD8BCD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17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1668DA-3253-48C0-83BF-F45F84FFDB16}"/>
              </a:ext>
            </a:extLst>
          </p:cNvPr>
          <p:cNvSpPr txBox="1">
            <a:spLocks/>
          </p:cNvSpPr>
          <p:nvPr/>
        </p:nvSpPr>
        <p:spPr bwMode="auto">
          <a:xfrm>
            <a:off x="214313" y="857250"/>
            <a:ext cx="40719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2400" dirty="0">
                <a:latin typeface="+mn-lt"/>
              </a:rPr>
              <a:t>People making do with what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2400" dirty="0">
                <a:latin typeface="+mn-lt"/>
              </a:rPr>
              <a:t>they have…. 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Disaster reoccurrence</a:t>
            </a:r>
          </a:p>
          <a:p>
            <a:pPr marL="895350" lvl="1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Aftershocks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Families patched together their only remaining asset with what little they can afford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Lack of any awareness around asbestos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Community  based construction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sz="2400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sz="2400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sz="2400" dirty="0">
              <a:solidFill>
                <a:srgbClr val="92D050"/>
              </a:solidFill>
              <a:latin typeface="+mn-lt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br>
              <a:rPr lang="en-US" sz="1000" dirty="0">
                <a:solidFill>
                  <a:srgbClr val="92D050"/>
                </a:solidFill>
                <a:latin typeface="+mn-lt"/>
              </a:rPr>
            </a:br>
            <a:endParaRPr lang="en-US" sz="1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29701" name="Picture 7" descr="F:\Photos\photos\2006 Indonesia\Earthquake images\100KV570\100_0415.JPG">
            <a:extLst>
              <a:ext uri="{FF2B5EF4-FFF2-40B4-BE49-F238E27FC236}">
                <a16:creationId xmlns:a16="http://schemas.microsoft.com/office/drawing/2014/main" id="{89E40AFE-C562-4B66-B2CC-D2B19886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857250"/>
            <a:ext cx="46434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 descr="I:\Photos\photos\2006 Indonesia\Earthquake images\Naniks Dlingo photos\IMGP0845.JPG">
            <a:extLst>
              <a:ext uri="{FF2B5EF4-FFF2-40B4-BE49-F238E27FC236}">
                <a16:creationId xmlns:a16="http://schemas.microsoft.com/office/drawing/2014/main" id="{47686DC7-B270-41AB-9F83-610185C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0" y="5072063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F:\Photos\photos\2006 Indonesia\Earthquake images\100KV570\100_0439.JPG">
            <a:extLst>
              <a:ext uri="{FF2B5EF4-FFF2-40B4-BE49-F238E27FC236}">
                <a16:creationId xmlns:a16="http://schemas.microsoft.com/office/drawing/2014/main" id="{1C497DF3-13FF-4773-9600-F4648F8E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4" descr="IMGP1886.JPG">
            <a:extLst>
              <a:ext uri="{FF2B5EF4-FFF2-40B4-BE49-F238E27FC236}">
                <a16:creationId xmlns:a16="http://schemas.microsoft.com/office/drawing/2014/main" id="{398C60BC-7071-49D7-AFFF-1086C23948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5572125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9908-F830-481B-8E02-A9C812F1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90" y="0"/>
            <a:ext cx="7786710" cy="8572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Emergency and Temporary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66DAA-6B14-4E88-817A-E3CA9CEE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F01E97C-662D-4736-82FB-2ECC6EEF9DE2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18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FF199F-9F88-4F9A-BDA6-409BB738D9ED}"/>
              </a:ext>
            </a:extLst>
          </p:cNvPr>
          <p:cNvSpPr txBox="1">
            <a:spLocks/>
          </p:cNvSpPr>
          <p:nvPr/>
        </p:nvSpPr>
        <p:spPr bwMode="auto">
          <a:xfrm>
            <a:off x="142875" y="1071563"/>
            <a:ext cx="88582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2400" dirty="0">
                <a:latin typeface="+mn-lt"/>
              </a:rPr>
              <a:t>Strong coordination 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2400" dirty="0">
                <a:latin typeface="+mn-lt"/>
              </a:rPr>
              <a:t>mechanisms do exist but…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Low General sector awareness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Private actors &amp; wildcards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Community built shelters</a:t>
            </a:r>
          </a:p>
          <a:p>
            <a:pPr marL="895350" lvl="1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Limited resources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Aggressive marketing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Personal interests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sz="2400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sz="2400" dirty="0">
              <a:solidFill>
                <a:srgbClr val="92D050"/>
              </a:solidFill>
              <a:latin typeface="+mn-lt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br>
              <a:rPr lang="en-US" sz="1000" dirty="0">
                <a:solidFill>
                  <a:srgbClr val="92D050"/>
                </a:solidFill>
                <a:latin typeface="+mn-lt"/>
              </a:rPr>
            </a:br>
            <a:endParaRPr lang="en-US" sz="1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30725" name="Picture 4" descr="IMGP1116.JPG">
            <a:extLst>
              <a:ext uri="{FF2B5EF4-FFF2-40B4-BE49-F238E27FC236}">
                <a16:creationId xmlns:a16="http://schemas.microsoft.com/office/drawing/2014/main" id="{61A5F14F-01AD-4525-8290-968FBD3204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857250"/>
            <a:ext cx="4786312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IMGP1067.JPG">
            <a:extLst>
              <a:ext uri="{FF2B5EF4-FFF2-40B4-BE49-F238E27FC236}">
                <a16:creationId xmlns:a16="http://schemas.microsoft.com/office/drawing/2014/main" id="{9A470C42-1B89-4875-B2C6-6BC3B4CF23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4276725"/>
            <a:ext cx="478631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F:\Photos\photos\2006 Indonesia\Earthquake images\100KV570\100_0441.JPG">
            <a:extLst>
              <a:ext uri="{FF2B5EF4-FFF2-40B4-BE49-F238E27FC236}">
                <a16:creationId xmlns:a16="http://schemas.microsoft.com/office/drawing/2014/main" id="{CB57F5F1-7282-4EFE-AC7C-517B85A9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89338"/>
            <a:ext cx="435768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7E92-26CA-49F2-80D0-0DBAC7AA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794" y="155448"/>
            <a:ext cx="7072362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Public outreach Programs</a:t>
            </a:r>
          </a:p>
        </p:txBody>
      </p:sp>
      <p:pic>
        <p:nvPicPr>
          <p:cNvPr id="31747" name="Content Placeholder 4" descr="transitional shelter poster.jpg">
            <a:extLst>
              <a:ext uri="{FF2B5EF4-FFF2-40B4-BE49-F238E27FC236}">
                <a16:creationId xmlns:a16="http://schemas.microsoft.com/office/drawing/2014/main" id="{81F61CED-BA11-4054-8274-C4F074999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850" y="928688"/>
            <a:ext cx="8185150" cy="5786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FF473-A5C3-4713-BAFF-578A21B5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E0039E-17BB-4DA0-B30A-8551438F521A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19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0845-70D0-42BF-ADE6-0527BEA9F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28" y="0"/>
            <a:ext cx="7715272" cy="8572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Presentation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BE6C0-30AF-48B0-B6B3-F944A4CE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08A4CBE-7816-422F-9EB2-4F197057C45A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2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15364" name="Picture 5" descr="IMGP1811.JPG">
            <a:extLst>
              <a:ext uri="{FF2B5EF4-FFF2-40B4-BE49-F238E27FC236}">
                <a16:creationId xmlns:a16="http://schemas.microsoft.com/office/drawing/2014/main" id="{35DAAFD0-E000-4741-B543-9DAE203CCD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4429125"/>
            <a:ext cx="47863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3FB0C8-7977-40AD-9D4F-E8F730239A29}"/>
              </a:ext>
            </a:extLst>
          </p:cNvPr>
          <p:cNvSpPr txBox="1">
            <a:spLocks/>
          </p:cNvSpPr>
          <p:nvPr/>
        </p:nvSpPr>
        <p:spPr bwMode="auto">
          <a:xfrm>
            <a:off x="0" y="1214438"/>
            <a:ext cx="8715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3600" dirty="0">
                <a:solidFill>
                  <a:srgbClr val="92D050"/>
                </a:solidFill>
                <a:latin typeface="+mn-lt"/>
              </a:rPr>
              <a:t>Two distinct issues…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sz="3600" dirty="0">
              <a:solidFill>
                <a:srgbClr val="92D050"/>
              </a:solidFill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r>
              <a:rPr lang="en-US" sz="2400" dirty="0">
                <a:latin typeface="+mn-lt"/>
              </a:rPr>
              <a:t>Asbestos contaminated rubble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dirty="0">
                <a:solidFill>
                  <a:srgbClr val="92D050"/>
                </a:solidFill>
                <a:latin typeface="+mn-lt"/>
              </a:rPr>
              <a:t>Cleanup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dirty="0">
                <a:solidFill>
                  <a:srgbClr val="92D050"/>
                </a:solidFill>
                <a:latin typeface="+mn-lt"/>
              </a:rPr>
              <a:t>Disposal</a:t>
            </a:r>
            <a:br>
              <a:rPr lang="en-US" dirty="0">
                <a:solidFill>
                  <a:srgbClr val="92D050"/>
                </a:solidFill>
                <a:latin typeface="+mn-lt"/>
              </a:rPr>
            </a:br>
            <a:endParaRPr lang="en-US" dirty="0">
              <a:solidFill>
                <a:srgbClr val="92D050"/>
              </a:solidFill>
              <a:latin typeface="+mn-lt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endParaRPr lang="en-US" dirty="0">
              <a:solidFill>
                <a:srgbClr val="92D050"/>
              </a:solidFill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/>
            </a:pPr>
            <a:r>
              <a:rPr lang="en-US" sz="2400" dirty="0">
                <a:latin typeface="+mn-lt"/>
              </a:rPr>
              <a:t>Asbestos in reconstruction</a:t>
            </a:r>
            <a:endParaRPr lang="en-US" dirty="0">
              <a:solidFill>
                <a:srgbClr val="92D050"/>
              </a:solidFill>
              <a:latin typeface="+mn-lt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dirty="0">
                <a:solidFill>
                  <a:srgbClr val="92D050"/>
                </a:solidFill>
                <a:latin typeface="+mn-lt"/>
              </a:rPr>
              <a:t>Remnant Housing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dirty="0">
                <a:solidFill>
                  <a:srgbClr val="92D050"/>
                </a:solidFill>
                <a:latin typeface="+mn-lt"/>
              </a:rPr>
              <a:t>Temporary Housing</a:t>
            </a: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/>
            </a:pPr>
            <a:r>
              <a:rPr lang="en-US" dirty="0">
                <a:solidFill>
                  <a:srgbClr val="92D050"/>
                </a:solidFill>
                <a:latin typeface="+mn-lt"/>
              </a:rPr>
              <a:t>Permanent Housing</a:t>
            </a:r>
            <a:br>
              <a:rPr lang="en-US" sz="1000" dirty="0">
                <a:solidFill>
                  <a:srgbClr val="92D050"/>
                </a:solidFill>
                <a:latin typeface="+mn-lt"/>
              </a:rPr>
            </a:br>
            <a:endParaRPr lang="en-US" sz="1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15366" name="Picture 7" descr="I:\Photos\photos\2006 Indonesia\Earthquake images\landslip site\IMGP1065.JPG">
            <a:extLst>
              <a:ext uri="{FF2B5EF4-FFF2-40B4-BE49-F238E27FC236}">
                <a16:creationId xmlns:a16="http://schemas.microsoft.com/office/drawing/2014/main" id="{B304519A-D50F-4D25-8B03-A4F367061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928688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4970E-5056-4B1D-A422-3BDF86B7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87371F-DD80-4E68-A193-738D6E7CDA65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20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32771" name="Picture 2" descr="C:\Documents and Settings\Dave\Desktop\asbestos conference\deya-raya.jpg">
            <a:extLst>
              <a:ext uri="{FF2B5EF4-FFF2-40B4-BE49-F238E27FC236}">
                <a16:creationId xmlns:a16="http://schemas.microsoft.com/office/drawing/2014/main" id="{9E646332-1803-4378-A39E-DACD82BA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928688"/>
            <a:ext cx="4357687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67DE66-34AF-48D1-B950-A5DAA0CE5750}"/>
              </a:ext>
            </a:extLst>
          </p:cNvPr>
          <p:cNvSpPr txBox="1">
            <a:spLocks/>
          </p:cNvSpPr>
          <p:nvPr/>
        </p:nvSpPr>
        <p:spPr bwMode="auto">
          <a:xfrm>
            <a:off x="142875" y="1071563"/>
            <a:ext cx="88582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3200" b="1" dirty="0">
                <a:solidFill>
                  <a:srgbClr val="92D050"/>
                </a:solidFill>
                <a:latin typeface="+mn-lt"/>
              </a:rPr>
              <a:t>Out of our hands?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In most disasters Aid agencies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don’t do permanent construction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(Aceh the exception)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Limited real coordination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Mostly private individuals,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governments and companies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Heavy marketing by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asbestos companies…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dirty="0">
                <a:latin typeface="+mn-lt"/>
              </a:rPr>
              <a:t>      “A big sales opportunity”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dirty="0">
              <a:latin typeface="+mn-lt"/>
            </a:endParaRP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dirty="0">
                <a:latin typeface="+mn-lt"/>
              </a:rPr>
              <a:t>Asbestos is :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dirty="0">
                <a:latin typeface="+mn-lt"/>
              </a:rPr>
              <a:t>	-Cheaper  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-Faster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-Stronger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-More Waterproof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-Lighter weight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endParaRPr lang="en-US" sz="2400" dirty="0">
              <a:solidFill>
                <a:srgbClr val="92D050"/>
              </a:solidFill>
              <a:latin typeface="+mn-lt"/>
            </a:endParaRPr>
          </a:p>
          <a:p>
            <a:pPr marL="730250" lvl="1" indent="-273050" eaLnBrk="0" hangingPunct="0">
              <a:spcBef>
                <a:spcPct val="20000"/>
              </a:spcBef>
              <a:buClr>
                <a:schemeClr val="accent2"/>
              </a:buClr>
              <a:buSzPct val="90000"/>
              <a:defRPr/>
            </a:pPr>
            <a:br>
              <a:rPr lang="en-US" sz="1000" dirty="0">
                <a:solidFill>
                  <a:srgbClr val="92D050"/>
                </a:solidFill>
                <a:latin typeface="+mn-lt"/>
              </a:rPr>
            </a:br>
            <a:endParaRPr lang="en-US" sz="10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E1046C-D1FD-451F-8BF9-EBD54152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28" y="0"/>
            <a:ext cx="7715272" cy="85723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Permanent reconstruction</a:t>
            </a:r>
          </a:p>
        </p:txBody>
      </p:sp>
      <p:pic>
        <p:nvPicPr>
          <p:cNvPr id="32774" name="Picture 5" descr="Java_061002 028">
            <a:extLst>
              <a:ext uri="{FF2B5EF4-FFF2-40B4-BE49-F238E27FC236}">
                <a16:creationId xmlns:a16="http://schemas.microsoft.com/office/drawing/2014/main" id="{3C6C4301-25FB-45EF-83CA-D04BF509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5" y="3786188"/>
            <a:ext cx="46799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10DF-4DEA-4012-ABC6-D1B06C73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80" y="0"/>
            <a:ext cx="7429520" cy="857232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3600" dirty="0"/>
            </a:br>
            <a:r>
              <a:rPr lang="en-US" sz="3600" dirty="0"/>
              <a:t>Asbestos free “</a:t>
            </a:r>
            <a:r>
              <a:rPr lang="en-US" sz="3600" dirty="0" err="1"/>
              <a:t>asbes</a:t>
            </a:r>
            <a:r>
              <a:rPr lang="en-US" sz="3600" dirty="0"/>
              <a:t>” sheeting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78605-3464-49B8-9BB3-5343BC42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1E9358-E271-457A-B94C-CC93844E6044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21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33796" name="Picture 5" descr="IMGP1811.JPG">
            <a:extLst>
              <a:ext uri="{FF2B5EF4-FFF2-40B4-BE49-F238E27FC236}">
                <a16:creationId xmlns:a16="http://schemas.microsoft.com/office/drawing/2014/main" id="{52AD16F5-1EAE-48A6-979A-06ECFAF685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46434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68209D-9C6F-4D9E-8E8B-337AC9FB481A}"/>
              </a:ext>
            </a:extLst>
          </p:cNvPr>
          <p:cNvSpPr txBox="1">
            <a:spLocks/>
          </p:cNvSpPr>
          <p:nvPr/>
        </p:nvSpPr>
        <p:spPr bwMode="auto">
          <a:xfrm>
            <a:off x="0" y="1000125"/>
            <a:ext cx="5572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defRPr/>
            </a:pPr>
            <a:r>
              <a:rPr lang="en-US" sz="2800" b="1" dirty="0">
                <a:solidFill>
                  <a:srgbClr val="92D050"/>
                </a:solidFill>
                <a:latin typeface="+mn-lt"/>
              </a:rPr>
              <a:t>There are alternatives, but….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Who regulates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Who  checks</a:t>
            </a:r>
          </a:p>
          <a:p>
            <a:pPr marL="438150" indent="-319088" eaLnBrk="0" hangingPunct="0"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</a:rPr>
              <a:t>Who cares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33798" name="Picture 8" descr="IMGP1799.JPG">
            <a:extLst>
              <a:ext uri="{FF2B5EF4-FFF2-40B4-BE49-F238E27FC236}">
                <a16:creationId xmlns:a16="http://schemas.microsoft.com/office/drawing/2014/main" id="{007AF71A-4545-4C17-99F9-C2CC8DF3F6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43000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0" descr="IMGP1798.JPG">
            <a:extLst>
              <a:ext uri="{FF2B5EF4-FFF2-40B4-BE49-F238E27FC236}">
                <a16:creationId xmlns:a16="http://schemas.microsoft.com/office/drawing/2014/main" id="{34A29AF8-C0E1-4F9C-A3DF-B6B2CC9A5D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5214938"/>
            <a:ext cx="9167813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CEB79-E708-4486-9196-75018C16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298" y="0"/>
            <a:ext cx="6500858" cy="857232"/>
          </a:xfrm>
        </p:spPr>
        <p:txBody>
          <a:bodyPr/>
          <a:lstStyle/>
          <a:p>
            <a:pPr>
              <a:defRPr/>
            </a:pPr>
            <a:r>
              <a:rPr lang="en-US" dirty="0"/>
              <a:t>Discussion points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E67986DF-0F5C-4D18-B438-BE880868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1563"/>
            <a:ext cx="5500688" cy="5786437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Dealing with contaminated rubble</a:t>
            </a:r>
          </a:p>
          <a:p>
            <a:r>
              <a:rPr lang="en-US" altLang="en-US" sz="2200">
                <a:solidFill>
                  <a:schemeClr val="tx1"/>
                </a:solidFill>
              </a:rPr>
              <a:t>Need for clear “practicable” and  simple guidelines </a:t>
            </a:r>
          </a:p>
          <a:p>
            <a:pPr lvl="1"/>
            <a:r>
              <a:rPr lang="en-US" altLang="en-US" sz="1800">
                <a:solidFill>
                  <a:schemeClr val="tx1"/>
                </a:solidFill>
              </a:rPr>
              <a:t>Readily available tools to support such guidelines such as :</a:t>
            </a:r>
          </a:p>
          <a:p>
            <a:pPr lvl="2"/>
            <a:r>
              <a:rPr lang="en-US" altLang="en-US" sz="1400">
                <a:solidFill>
                  <a:schemeClr val="tx1"/>
                </a:solidFill>
              </a:rPr>
              <a:t>posters, adds, brochures</a:t>
            </a:r>
          </a:p>
          <a:p>
            <a:pPr lvl="1"/>
            <a:r>
              <a:rPr lang="en-US" altLang="en-US" sz="1800">
                <a:solidFill>
                  <a:schemeClr val="tx1"/>
                </a:solidFill>
              </a:rPr>
              <a:t>Agreement and ownership by all agencies</a:t>
            </a:r>
            <a:br>
              <a:rPr lang="en-US" altLang="en-US" sz="1800">
                <a:solidFill>
                  <a:schemeClr val="tx1"/>
                </a:solidFill>
              </a:rPr>
            </a:br>
            <a:r>
              <a:rPr lang="en-US" altLang="en-US" sz="1800">
                <a:solidFill>
                  <a:schemeClr val="tx1"/>
                </a:solidFill>
              </a:rPr>
              <a:t>Incorporation into SOP’s of all agencies </a:t>
            </a:r>
          </a:p>
          <a:p>
            <a:pPr lvl="1"/>
            <a:r>
              <a:rPr lang="en-US" altLang="en-US" sz="1800" b="1">
                <a:solidFill>
                  <a:srgbClr val="FFFF00"/>
                </a:solidFill>
              </a:rPr>
              <a:t>Who could produce this? Funding? Ownership?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600">
              <a:solidFill>
                <a:schemeClr val="tx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Asbestos in reconstruction</a:t>
            </a:r>
          </a:p>
          <a:p>
            <a:r>
              <a:rPr lang="en-US" altLang="en-US" sz="2200">
                <a:solidFill>
                  <a:schemeClr val="tx1"/>
                </a:solidFill>
              </a:rPr>
              <a:t>Need for an agency dedicated to providing advice on asbestos in disasters.</a:t>
            </a:r>
          </a:p>
          <a:p>
            <a:pPr lvl="1"/>
            <a:r>
              <a:rPr lang="en-US" altLang="en-US" sz="1800">
                <a:solidFill>
                  <a:schemeClr val="tx1"/>
                </a:solidFill>
              </a:rPr>
              <a:t>Sent in after a disaster</a:t>
            </a:r>
          </a:p>
          <a:p>
            <a:pPr lvl="1"/>
            <a:r>
              <a:rPr lang="en-US" altLang="en-US" sz="1800">
                <a:solidFill>
                  <a:schemeClr val="tx1"/>
                </a:solidFill>
              </a:rPr>
              <a:t>With own budget</a:t>
            </a:r>
          </a:p>
          <a:p>
            <a:pPr lvl="1"/>
            <a:r>
              <a:rPr lang="en-US" altLang="en-US" sz="1800">
                <a:solidFill>
                  <a:schemeClr val="tx1"/>
                </a:solidFill>
              </a:rPr>
              <a:t>Clear mandate</a:t>
            </a:r>
          </a:p>
          <a:p>
            <a:pPr lvl="1"/>
            <a:r>
              <a:rPr lang="en-US" altLang="en-US" sz="1800">
                <a:solidFill>
                  <a:schemeClr val="tx1"/>
                </a:solidFill>
              </a:rPr>
              <a:t>Technical skills</a:t>
            </a:r>
          </a:p>
          <a:p>
            <a:pPr lvl="1"/>
            <a:r>
              <a:rPr lang="en-US" altLang="en-US" sz="1800" b="1">
                <a:solidFill>
                  <a:srgbClr val="FFFF00"/>
                </a:solidFill>
              </a:rPr>
              <a:t>Who could create this? Funding? Ownership?</a:t>
            </a:r>
            <a:br>
              <a:rPr lang="en-US" altLang="en-US" sz="1800">
                <a:solidFill>
                  <a:srgbClr val="FF0000"/>
                </a:solidFill>
              </a:rPr>
            </a:br>
            <a:br>
              <a:rPr lang="en-US" altLang="en-US" sz="600">
                <a:solidFill>
                  <a:srgbClr val="92D050"/>
                </a:solidFill>
              </a:rPr>
            </a:br>
            <a:endParaRPr lang="en-US" altLang="en-US" sz="600">
              <a:solidFill>
                <a:srgbClr val="92D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E5518-DF07-48E3-8ADB-0F3276E4F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D4D43B-B2A1-4736-9026-F17F48723E87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22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34821" name="Picture 4" descr="IMGP1066.JPG">
            <a:extLst>
              <a:ext uri="{FF2B5EF4-FFF2-40B4-BE49-F238E27FC236}">
                <a16:creationId xmlns:a16="http://schemas.microsoft.com/office/drawing/2014/main" id="{A5FE6A42-CC6A-4E95-A1FC-395D5A4C5B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0" y="896938"/>
            <a:ext cx="3714750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A5F8-A7F4-4DDA-AB1E-23AE115B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83F31-18C8-4893-A336-A64A4373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641228-C689-4FFB-AB06-962703835416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3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16388" name="Picture 6" descr="2004_Indonesia_Tsunami_Complete.gif">
            <a:extLst>
              <a:ext uri="{FF2B5EF4-FFF2-40B4-BE49-F238E27FC236}">
                <a16:creationId xmlns:a16="http://schemas.microsoft.com/office/drawing/2014/main" id="{3DDE4E4D-AA6E-40E3-9620-2593F945E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38" y="857250"/>
            <a:ext cx="614362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4" descr="IMG_0038.JPG">
            <a:extLst>
              <a:ext uri="{FF2B5EF4-FFF2-40B4-BE49-F238E27FC236}">
                <a16:creationId xmlns:a16="http://schemas.microsoft.com/office/drawing/2014/main" id="{818F998A-5A20-408C-9540-9E5A604D5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813" y="1000125"/>
            <a:ext cx="7572375" cy="5599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66583-9ACB-404A-A6EE-77B4F36C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B3D3C-7221-4569-A622-ECB0650F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698D9B-6642-4308-9FF8-85B0FADD739E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4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AF1DFE-C7B6-4114-8EB8-A3B90F21A1BD}"/>
              </a:ext>
            </a:extLst>
          </p:cNvPr>
          <p:cNvSpPr txBox="1">
            <a:spLocks/>
          </p:cNvSpPr>
          <p:nvPr/>
        </p:nvSpPr>
        <p:spPr bwMode="auto">
          <a:xfrm>
            <a:off x="785813" y="6072188"/>
            <a:ext cx="82296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eaLnBrk="0" hangingPunct="0"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Melaboh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Peninsula – Pre Tsunami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IMG_0037.JPG">
            <a:extLst>
              <a:ext uri="{FF2B5EF4-FFF2-40B4-BE49-F238E27FC236}">
                <a16:creationId xmlns:a16="http://schemas.microsoft.com/office/drawing/2014/main" id="{143C2AAD-4452-4DA8-87A7-FB04FD389C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000125"/>
            <a:ext cx="757237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F204C7-1D5D-46F5-9AD7-0EE9E093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9A63B-79E1-4BF0-B03F-DFBE3D4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4B3892-45FB-4B0A-B1EE-84D38A4C7182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5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8437" name="Content Placeholder 7">
            <a:extLst>
              <a:ext uri="{FF2B5EF4-FFF2-40B4-BE49-F238E27FC236}">
                <a16:creationId xmlns:a16="http://schemas.microsoft.com/office/drawing/2014/main" id="{30312785-51FE-46CC-8E12-90C836D05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3" y="6072188"/>
            <a:ext cx="8229600" cy="696912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b="1">
                <a:solidFill>
                  <a:schemeClr val="bg1"/>
                </a:solidFill>
              </a:rPr>
              <a:t>Melaboh Peninsula – Post Tsunami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BB52-3D8A-444B-AE6C-B826321F5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3BFAD-42D9-4654-A76B-5B44A84A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2A9176-4CB2-4689-B834-275DFFAA9958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6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19460" name="Picture 6" descr="IMG_0018.JPG">
            <a:extLst>
              <a:ext uri="{FF2B5EF4-FFF2-40B4-BE49-F238E27FC236}">
                <a16:creationId xmlns:a16="http://schemas.microsoft.com/office/drawing/2014/main" id="{E9DA4E6B-BC2A-4BE5-AB71-7A9DEFB879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1071563"/>
            <a:ext cx="8777288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6D6D-D06D-4455-A001-54D84840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0A881-224B-4216-A6CE-6D74D3D7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A0E850-760E-448C-A049-1080C87E4721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7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26" name="Object 5">
            <a:extLst>
              <a:ext uri="{FF2B5EF4-FFF2-40B4-BE49-F238E27FC236}">
                <a16:creationId xmlns:a16="http://schemas.microsoft.com/office/drawing/2014/main" id="{610CACFF-2A1A-4D59-A052-903B27B2A0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0963" y="5788025"/>
          <a:ext cx="7096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" r:id="rId5" imgW="708840" imgH="419040" progId="Package">
                  <p:embed/>
                </p:oleObj>
              </mc:Choice>
              <mc:Fallback>
                <p:oleObj name="Package" r:id="rId5" imgW="708840" imgH="419040" progId="Pack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963" y="5788025"/>
                        <a:ext cx="7096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MVI_0029.AVI">
            <a:hlinkClick r:id="" action="ppaction://media"/>
            <a:extLst>
              <a:ext uri="{FF2B5EF4-FFF2-40B4-BE49-F238E27FC236}">
                <a16:creationId xmlns:a16="http://schemas.microsoft.com/office/drawing/2014/main" id="{DBB50232-9C0E-4B2F-9BAE-35DFF27E1DF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71563"/>
            <a:ext cx="6715125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794D3-C113-4C1C-875D-62DCBA17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D24D2-57F0-4B22-BD71-23038ECB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7B0EE2-C7C9-4728-A4E1-33A8BD0E9F4B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8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20484" name="Content Placeholder 8" descr="IMG_0026.JPG">
            <a:extLst>
              <a:ext uri="{FF2B5EF4-FFF2-40B4-BE49-F238E27FC236}">
                <a16:creationId xmlns:a16="http://schemas.microsoft.com/office/drawing/2014/main" id="{595AD564-705C-4DD1-8CF0-3E994FA04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813" y="1000125"/>
            <a:ext cx="7429500" cy="49609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65B5-592C-44B5-8237-AA70DB31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56" y="155448"/>
            <a:ext cx="7143800" cy="7017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Aceh: Asbestos in clean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1486D-2DAB-47BC-9E76-1EA3F2A4C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89DA15-7842-4D15-94B6-4B3A9732EC5D}" type="slidenum"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pPr eaLnBrk="1" hangingPunct="1"/>
              <a:t>9</a:t>
            </a:fld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21508" name="Picture 5" descr="F:\Photos\photos\2005 Aceh\Dane\101_0171.JPG">
            <a:extLst>
              <a:ext uri="{FF2B5EF4-FFF2-40B4-BE49-F238E27FC236}">
                <a16:creationId xmlns:a16="http://schemas.microsoft.com/office/drawing/2014/main" id="{B970C7CF-4534-4206-A5DD-C9F302CCA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000125"/>
            <a:ext cx="752475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7BDDFF49513A42B7712415F1899E97" ma:contentTypeVersion="14" ma:contentTypeDescription="Create a new document." ma:contentTypeScope="" ma:versionID="58448b74337898866f374d782bd52c84">
  <xsd:schema xmlns:xsd="http://www.w3.org/2001/XMLSchema" xmlns:xs="http://www.w3.org/2001/XMLSchema" xmlns:p="http://schemas.microsoft.com/office/2006/metadata/properties" xmlns:ns1="http://schemas.microsoft.com/sharepoint/v3" xmlns:ns2="fa6ff249-84cd-4e98-87b6-f455e6b81eab" xmlns:ns3="026bfad4-81b3-43f4-884f-8fb15cc6b6b0" targetNamespace="http://schemas.microsoft.com/office/2006/metadata/properties" ma:root="true" ma:fieldsID="a8e66a24b16e0e06f7d8eb8db470b231" ns1:_="" ns2:_="" ns3:_="">
    <xsd:import namespace="http://schemas.microsoft.com/sharepoint/v3"/>
    <xsd:import namespace="fa6ff249-84cd-4e98-87b6-f455e6b81eab"/>
    <xsd:import namespace="026bfad4-81b3-43f4-884f-8fb15cc6b6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ff249-84cd-4e98-87b6-f455e6b81e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bfad4-81b3-43f4-884f-8fb15cc6b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E61CF4-029D-4B94-A20B-F18CEBE56A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a6ff249-84cd-4e98-87b6-f455e6b81eab"/>
    <ds:schemaRef ds:uri="026bfad4-81b3-43f4-884f-8fb15cc6b6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58F359-BFD6-4773-A04B-2AD61E809BC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6E4BBC7-A163-4A55-AD55-029F20B47C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4351</TotalTime>
  <Words>1433</Words>
  <Application>Microsoft Office PowerPoint</Application>
  <PresentationFormat>On-screen Show (4:3)</PresentationFormat>
  <Paragraphs>237</Paragraphs>
  <Slides>22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Corbel</vt:lpstr>
      <vt:lpstr>Wingdings</vt:lpstr>
      <vt:lpstr>Wingdings 2</vt:lpstr>
      <vt:lpstr>Wingdings 3</vt:lpstr>
      <vt:lpstr>Module</vt:lpstr>
      <vt:lpstr>Package</vt:lpstr>
      <vt:lpstr>Dealing  with  Asbestos in  Post Disaster  Recovery and Reconstruction</vt:lpstr>
      <vt:lpstr>Presentation outline</vt:lpstr>
      <vt:lpstr>Aceh: Asbestos in clean up</vt:lpstr>
      <vt:lpstr>Aceh: Asbestos in clean up</vt:lpstr>
      <vt:lpstr>Aceh: Asbestos in clean up</vt:lpstr>
      <vt:lpstr>Aceh: Asbestos in clean up</vt:lpstr>
      <vt:lpstr>Aceh: Asbestos in clean up</vt:lpstr>
      <vt:lpstr>Aceh: Asbestos in clean up</vt:lpstr>
      <vt:lpstr>Aceh: Asbestos in clean up</vt:lpstr>
      <vt:lpstr>Aceh: Asbestos in clean up</vt:lpstr>
      <vt:lpstr>Aceh: Asbestos in clean up</vt:lpstr>
      <vt:lpstr>Aceh: Asbestos in clean up</vt:lpstr>
      <vt:lpstr>Asbestos in post disaster recovery</vt:lpstr>
      <vt:lpstr>Asbestos: A growing problem  </vt:lpstr>
      <vt:lpstr>Asbestos contaminated rubble</vt:lpstr>
      <vt:lpstr>Asbestos contaminated rubble</vt:lpstr>
      <vt:lpstr>Remnant and damaged structures</vt:lpstr>
      <vt:lpstr>Emergency and Temporary reconstruction</vt:lpstr>
      <vt:lpstr>Public outreach Programs</vt:lpstr>
      <vt:lpstr>Permanent reconstruction</vt:lpstr>
      <vt:lpstr> Asbestos free “asbes” sheeting </vt:lpstr>
      <vt:lpstr>Discussion points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SCG Barisal Field trip report</dc:title>
  <dc:creator> </dc:creator>
  <cp:lastModifiedBy>Qashqo Bassam (OeRK)</cp:lastModifiedBy>
  <cp:revision>39</cp:revision>
  <dcterms:created xsi:type="dcterms:W3CDTF">2007-12-12T05:08:02Z</dcterms:created>
  <dcterms:modified xsi:type="dcterms:W3CDTF">2021-04-06T13:38:53Z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0x010100FC7BDDFF49513A42B7712415F1899E97</vt:lpwstr>
  </property>
</Properties>
</file>