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3" r:id="rId4"/>
  </p:sldMasterIdLst>
  <p:notesMasterIdLst>
    <p:notesMasterId r:id="rId27"/>
  </p:notesMasterIdLst>
  <p:handoutMasterIdLst>
    <p:handoutMasterId r:id="rId28"/>
  </p:handoutMasterIdLst>
  <p:sldIdLst>
    <p:sldId id="271" r:id="rId5"/>
    <p:sldId id="329" r:id="rId6"/>
    <p:sldId id="388" r:id="rId7"/>
    <p:sldId id="399" r:id="rId8"/>
    <p:sldId id="400" r:id="rId9"/>
    <p:sldId id="401" r:id="rId10"/>
    <p:sldId id="405" r:id="rId11"/>
    <p:sldId id="402" r:id="rId12"/>
    <p:sldId id="380" r:id="rId13"/>
    <p:sldId id="392" r:id="rId14"/>
    <p:sldId id="417" r:id="rId15"/>
    <p:sldId id="393" r:id="rId16"/>
    <p:sldId id="503" r:id="rId17"/>
    <p:sldId id="504" r:id="rId18"/>
    <p:sldId id="470" r:id="rId19"/>
    <p:sldId id="471" r:id="rId20"/>
    <p:sldId id="472" r:id="rId21"/>
    <p:sldId id="474" r:id="rId22"/>
    <p:sldId id="475" r:id="rId23"/>
    <p:sldId id="476" r:id="rId24"/>
    <p:sldId id="390" r:id="rId25"/>
    <p:sldId id="396" r:id="rId26"/>
  </p:sldIdLst>
  <p:sldSz cx="9144000" cy="6858000" type="screen4x3"/>
  <p:notesSz cx="7102475" cy="9388475"/>
  <p:defaultTextStyle>
    <a:defPPr rtl="0">
      <a:defRPr lang="es-419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521415D9-36F7-43E2-AB2F-B90AF26B5E84}">
      <p14:sectionLst xmlns:p14="http://schemas.microsoft.com/office/powerpoint/2010/main">
        <p14:section name="Default Section" id="{B099A522-3E6A-C94D-A652-3EE7DC7B9CEA}">
          <p14:sldIdLst>
            <p14:sldId id="271"/>
            <p14:sldId id="329"/>
            <p14:sldId id="388"/>
            <p14:sldId id="399"/>
            <p14:sldId id="400"/>
            <p14:sldId id="401"/>
            <p14:sldId id="405"/>
            <p14:sldId id="402"/>
            <p14:sldId id="380"/>
            <p14:sldId id="392"/>
            <p14:sldId id="417"/>
            <p14:sldId id="393"/>
            <p14:sldId id="503"/>
            <p14:sldId id="504"/>
            <p14:sldId id="470"/>
            <p14:sldId id="471"/>
            <p14:sldId id="472"/>
            <p14:sldId id="474"/>
            <p14:sldId id="475"/>
            <p14:sldId id="476"/>
            <p14:sldId id="390"/>
            <p14:sldId id="396"/>
          </p14:sldIdLst>
        </p14:section>
        <p14:section name="Old slides" id="{AF8EC6EF-36C2-FF4F-9077-6C2F862643D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2544">
          <p15:clr>
            <a:srgbClr val="A4A3A4"/>
          </p15:clr>
        </p15:guide>
        <p15:guide id="4" orient="horz" pos="1296">
          <p15:clr>
            <a:srgbClr val="A4A3A4"/>
          </p15:clr>
        </p15:guide>
        <p15:guide id="5" pos="2741">
          <p15:clr>
            <a:srgbClr val="A4A3A4"/>
          </p15:clr>
        </p15:guide>
        <p15:guide id="6" pos="2885">
          <p15:clr>
            <a:srgbClr val="A4A3A4"/>
          </p15:clr>
        </p15:guide>
        <p15:guide id="7" pos="3029">
          <p15:clr>
            <a:srgbClr val="A4A3A4"/>
          </p15:clr>
        </p15:guide>
        <p15:guide id="8" pos="293">
          <p15:clr>
            <a:srgbClr val="A4A3A4"/>
          </p15:clr>
        </p15:guide>
        <p15:guide id="9" pos="5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 Fox" initials="MF" lastIdx="0" clrIdx="0"/>
  <p:cmAuthor id="1" name="Syarifah Marlina" initials="SM" lastIdx="1" clrIdx="1">
    <p:extLst/>
  </p:cmAuthor>
  <p:cmAuthor id="2" name="Ian O'Donnell" initials="IO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46C7"/>
    <a:srgbClr val="0D2C56"/>
    <a:srgbClr val="662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8"/>
    <p:restoredTop sz="92288" autoAdjust="0"/>
  </p:normalViewPr>
  <p:slideViewPr>
    <p:cSldViewPr>
      <p:cViewPr varScale="1">
        <p:scale>
          <a:sx n="72" d="100"/>
          <a:sy n="72" d="100"/>
        </p:scale>
        <p:origin x="1632" y="58"/>
      </p:cViewPr>
      <p:guideLst>
        <p:guide orient="horz" pos="4032"/>
        <p:guide orient="horz" pos="288"/>
        <p:guide orient="horz" pos="2544"/>
        <p:guide orient="horz" pos="1296"/>
        <p:guide pos="2741"/>
        <p:guide pos="2885"/>
        <p:guide pos="3029"/>
        <p:guide pos="293"/>
        <p:guide pos="54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27"/>
    </p:cViewPr>
  </p:sorterViewPr>
  <p:notesViewPr>
    <p:cSldViewPr snapToGrid="0" snapToObjects="1">
      <p:cViewPr varScale="1">
        <p:scale>
          <a:sx n="62" d="100"/>
          <a:sy n="62" d="100"/>
        </p:scale>
        <p:origin x="-2584" y="-12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dihasanoglu, Aynur" userId="3997c4bd-ec0c-4cc0-ab9f-958da64cb8d3" providerId="ADAL" clId="{C396F8D7-D215-D74D-A9BD-7805FFBE5626}"/>
    <pc:docChg chg="custSel modSld">
      <pc:chgData name="Kadihasanoglu, Aynur" userId="3997c4bd-ec0c-4cc0-ab9f-958da64cb8d3" providerId="ADAL" clId="{C396F8D7-D215-D74D-A9BD-7805FFBE5626}" dt="2019-01-19T11:45:20.781" v="0" actId="21"/>
      <pc:docMkLst>
        <pc:docMk/>
      </pc:docMkLst>
      <pc:sldChg chg="delSp">
        <pc:chgData name="Kadihasanoglu, Aynur" userId="3997c4bd-ec0c-4cc0-ab9f-958da64cb8d3" providerId="ADAL" clId="{C396F8D7-D215-D74D-A9BD-7805FFBE5626}" dt="2019-01-19T11:45:20.781" v="0" actId="21"/>
        <pc:sldMkLst>
          <pc:docMk/>
          <pc:sldMk cId="0" sldId="271"/>
        </pc:sldMkLst>
        <pc:picChg chg="del">
          <ac:chgData name="Kadihasanoglu, Aynur" userId="3997c4bd-ec0c-4cc0-ab9f-958da64cb8d3" providerId="ADAL" clId="{C396F8D7-D215-D74D-A9BD-7805FFBE5626}" dt="2019-01-19T11:45:20.781" v="0" actId="21"/>
          <ac:picMkLst>
            <pc:docMk/>
            <pc:sldMk cId="0" sldId="271"/>
            <ac:picMk id="4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89D1D9CB-F8E5-7C41-BB73-A5BEB26F63B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C0A6DD13-1263-C947-A0E2-8E4EB96C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09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 rtl="0"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 rtl="0">
              <a:defRPr/>
            </a:pPr>
            <a:r>
              <a:rPr lang="en-US"/>
              <a:t>6/28/2021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 rt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 rtl="0"/>
            <a:r>
              <a:rPr lang="es-419" noProof="0"/>
              <a:t>Click to edit Master text styles</a:t>
            </a:r>
          </a:p>
          <a:p>
            <a:pPr lvl="1" rtl="0"/>
            <a:r>
              <a:rPr lang="es-419" noProof="0"/>
              <a:t>Second level</a:t>
            </a:r>
          </a:p>
          <a:p>
            <a:pPr lvl="2" rtl="0"/>
            <a:r>
              <a:rPr lang="es-419" noProof="0"/>
              <a:t>Third level</a:t>
            </a:r>
          </a:p>
          <a:p>
            <a:pPr lvl="3" rtl="0"/>
            <a:r>
              <a:rPr lang="es-419" noProof="0"/>
              <a:t>Fourth level</a:t>
            </a:r>
          </a:p>
          <a:p>
            <a:pPr lvl="4" rtl="0"/>
            <a:r>
              <a:rPr lang="es-419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 rtl="0"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 rtl="0">
              <a:defRPr/>
            </a:pPr>
            <a:fld id="{1C00B057-BCAB-0B45-A931-46D31BD842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25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10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6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88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1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66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40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51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00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34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56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82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44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6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70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5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0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1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2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90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1C00B057-BCAB-0B45-A931-46D31BD8429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rtlCol="0"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419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fld id="{52FB916C-88F4-854C-8B06-D25A803C67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 rtlCol="0"/>
          <a:lstStyle/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04836EBE-FDFC-B24A-8AB6-EB76D35208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 rtlCol="0"/>
          <a:lstStyle/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 rtlCol="0"/>
          <a:lstStyle/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7C022CE5-6639-924C-AAD5-28D5DE6F70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>
            <a:cxnSpLocks noChangeShapeType="1"/>
          </p:cNvCxnSpPr>
          <p:nvPr userDrawn="1"/>
        </p:nvCxnSpPr>
        <p:spPr bwMode="auto">
          <a:xfrm>
            <a:off x="228600" y="1447800"/>
            <a:ext cx="4191000" cy="1588"/>
          </a:xfrm>
          <a:prstGeom prst="line">
            <a:avLst/>
          </a:prstGeom>
          <a:noFill/>
          <a:ln w="3175">
            <a:solidFill>
              <a:srgbClr val="262626"/>
            </a:solidFill>
            <a:round/>
            <a:headEnd/>
            <a:tailEnd/>
          </a:ln>
          <a:effectLst>
            <a:outerShdw sx="999" sy="999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029200" y="0"/>
            <a:ext cx="3886200" cy="6858000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191000" cy="1143000"/>
          </a:xfrm>
        </p:spPr>
        <p:txBody>
          <a:bodyPr rtlCol="0">
            <a:noAutofit/>
          </a:bodyPr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419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191000" cy="5181600"/>
          </a:xfrm>
        </p:spPr>
        <p:txBody>
          <a:bodyPr rtlCol="0"/>
          <a:lstStyle>
            <a:lvl1pPr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3"/>
              </a:buClr>
              <a:buFont typeface="Wingdings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6"/>
              </a:buClr>
              <a:buFont typeface="Arial" pitchFamily="34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0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EF1AB98-3960-C446-AE69-2F285D15DC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84" y="6072386"/>
            <a:ext cx="43434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rtlCol="0"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419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fld id="{CEEDFCA3-014F-AE4E-A9CB-7E66746225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F7281327-A33B-6348-B344-49F06AF58D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ISETswirlfaded05_20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25" y="3688741"/>
            <a:ext cx="7544975" cy="33978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419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419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77DEA0BD-B77D-6A40-ADCD-F2B0C65E11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 descr="ISETswirlfaded05_20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25" y="3688741"/>
            <a:ext cx="7544975" cy="33978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3D8B15E-2916-1B48-B5EF-68FD7ACEEA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2E39A113-A9FE-5642-BA1F-9C0930CFDE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 rtlCol="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 rtlCol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s-419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fld id="{EBA860EC-9F66-FA4A-87F9-6D56C3E52F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ISETswirlfaded05_20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25" y="3688741"/>
            <a:ext cx="7544975" cy="33978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s-419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 rtlCol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s-419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fld id="{1D898098-EDD9-DE4F-B010-EDB5BA5813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ISETswirlfaded05_20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25" y="3688741"/>
            <a:ext cx="7544975" cy="339785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419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419"/>
              <a:t>Click to edit Master text styles</a:t>
            </a:r>
          </a:p>
          <a:p>
            <a:pPr lvl="1" rtl="0"/>
            <a:r>
              <a:rPr lang="es-419"/>
              <a:t>Second level</a:t>
            </a:r>
          </a:p>
          <a:p>
            <a:pPr lvl="2" rtl="0"/>
            <a:r>
              <a:rPr lang="es-419"/>
              <a:t>Third level</a:t>
            </a:r>
          </a:p>
          <a:p>
            <a:pPr lvl="3" rtl="0"/>
            <a:r>
              <a:rPr lang="es-419"/>
              <a:t>Fourth level</a:t>
            </a:r>
          </a:p>
          <a:p>
            <a:pPr lvl="4" rtl="0"/>
            <a:r>
              <a:rPr lang="es-419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r>
              <a:rPr lang="en-US" smtClean="0"/>
              <a:t>6/28/2021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fld id="{DBD2BDAF-4BA3-D34E-BCD6-4B5A0F17EC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920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  <p:sldLayoutId id="2147484356" r:id="rId12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 txBox="1">
            <a:spLocks/>
          </p:cNvSpPr>
          <p:nvPr/>
        </p:nvSpPr>
        <p:spPr>
          <a:xfrm>
            <a:off x="1143000" y="1600200"/>
            <a:ext cx="6858000" cy="2886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 rtl="0">
              <a:spcBef>
                <a:spcPct val="30000"/>
              </a:spcBef>
              <a:defRPr/>
            </a:pPr>
            <a:r>
              <a:rPr lang="es-419" sz="4400" b="1">
                <a:solidFill>
                  <a:srgbClr val="0D2C56"/>
                </a:solidFill>
                <a:latin typeface="Calibri (Headings)"/>
                <a:cs typeface="Calibri (Headings)"/>
              </a:rPr>
              <a:t>Taller de Formación sobre Creación de Coaliciones para la Resiliencia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943600"/>
            <a:ext cx="4343400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Identificación de los participantes interesadas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419" sz="2400" b="1"/>
              <a:t>Tiempo requerido</a:t>
            </a:r>
            <a:r>
              <a:rPr lang="es-419" sz="2400"/>
              <a:t>: 45 minutos</a:t>
            </a:r>
            <a:endParaRPr lang="en-US" sz="2400" b="1" dirty="0"/>
          </a:p>
          <a:p>
            <a:pPr marL="0" indent="0" rtl="0">
              <a:buNone/>
            </a:pPr>
            <a:endParaRPr lang="en-US" sz="2400" b="1" dirty="0"/>
          </a:p>
          <a:p>
            <a:pPr marL="0" indent="0" rtl="0">
              <a:buNone/>
            </a:pPr>
            <a:r>
              <a:rPr lang="es-419" sz="2400" b="1"/>
              <a:t>Objetivo:</a:t>
            </a:r>
            <a:endParaRPr lang="en-US" sz="2400" dirty="0"/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s-419" sz="2400"/>
              <a:t>Los participantes comprenden las organizaciones, los grupos y las personas claves de una comunidad y las relaciones entre ellos.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s-419" sz="2400"/>
              <a:t>Los participantes comprenden las percepciones que la gente tiene de su importancia para la coalición. </a:t>
            </a:r>
          </a:p>
        </p:txBody>
      </p:sp>
    </p:spTree>
    <p:extLst>
      <p:ext uri="{BB962C8B-B14F-4D97-AF65-F5344CB8AC3E}">
        <p14:creationId xmlns:p14="http://schemas.microsoft.com/office/powerpoint/2010/main" val="157096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7242"/>
            <a:ext cx="7543800" cy="6497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43000" y="990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Finca bananera</a:t>
            </a:r>
            <a:endParaRPr lang="bg-BG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-3742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/>
              <a:t>Ejemplo</a:t>
            </a:r>
            <a:endParaRPr lang="bg-BG" dirty="0"/>
          </a:p>
        </p:txBody>
      </p:sp>
      <p:sp>
        <p:nvSpPr>
          <p:cNvPr id="5" name="TextBox 4"/>
          <p:cNvSpPr txBox="1"/>
          <p:nvPr/>
        </p:nvSpPr>
        <p:spPr>
          <a:xfrm>
            <a:off x="3329940" y="53784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Cruz Roja</a:t>
            </a:r>
            <a:endParaRPr lang="bg-BG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1676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Agencia de Respuesta a los Desastres</a:t>
            </a:r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6461760" y="74629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Autoridades portuarias</a:t>
            </a:r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1981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/>
              <a:t>Centro de salud</a:t>
            </a:r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29057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Iglesia</a:t>
            </a:r>
            <a:endParaRPr lang="bg-BG" dirty="0"/>
          </a:p>
        </p:txBody>
      </p:sp>
      <p:sp>
        <p:nvSpPr>
          <p:cNvPr id="10" name="TextBox 9"/>
          <p:cNvSpPr txBox="1"/>
          <p:nvPr/>
        </p:nvSpPr>
        <p:spPr>
          <a:xfrm>
            <a:off x="3188970" y="3401692"/>
            <a:ext cx="261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Organización de la comunidad</a:t>
            </a:r>
            <a:endParaRPr lang="bg-BG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5486400"/>
            <a:ext cx="263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Industria hotelera</a:t>
            </a:r>
            <a:endParaRPr lang="bg-BG" dirty="0"/>
          </a:p>
        </p:txBody>
      </p:sp>
      <p:sp>
        <p:nvSpPr>
          <p:cNvPr id="12" name="TextBox 11"/>
          <p:cNvSpPr txBox="1"/>
          <p:nvPr/>
        </p:nvSpPr>
        <p:spPr>
          <a:xfrm>
            <a:off x="2621280" y="640235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Consejo municipal</a:t>
            </a:r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5905500" y="6154406"/>
            <a:ext cx="224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/>
              <a:t>Autoridades locales</a:t>
            </a:r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>
            <a:off x="7193280" y="3459246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Unidad de bienestar social</a:t>
            </a:r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4137660" y="5261162"/>
            <a:ext cx="188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dirty="0"/>
              <a:t>Club de críquet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5626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658100" cy="14859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Localización de las Partes Interesadas: Preguntas para el Debate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091267"/>
            <a:ext cx="7200900" cy="3581400"/>
          </a:xfrm>
        </p:spPr>
        <p:txBody>
          <a:bodyPr rtlCol="0">
            <a:normAutofit fontScale="92500"/>
          </a:bodyPr>
          <a:lstStyle/>
          <a:p>
            <a:pPr marL="171450" lvl="0" indent="-171450" rtl="0">
              <a:spcBef>
                <a:spcPts val="2568"/>
              </a:spcBef>
              <a:buFont typeface="Arial" panose="020B0604020202020204" pitchFamily="34" charset="0"/>
              <a:buChar char="•"/>
            </a:pPr>
            <a:r>
              <a:rPr lang="es-419" sz="2400"/>
              <a:t>¿Los sistemas centrales se ven muy afectados durante los eventos peligrosos representados en su gráfico?</a:t>
            </a:r>
          </a:p>
          <a:p>
            <a:pPr marL="171450" lvl="0" indent="-171450" rtl="0">
              <a:spcBef>
                <a:spcPts val="2568"/>
              </a:spcBef>
              <a:buFont typeface="Arial" panose="020B0604020202020204" pitchFamily="34" charset="0"/>
              <a:buChar char="•"/>
            </a:pPr>
            <a:r>
              <a:rPr lang="es-419" sz="2400"/>
              <a:t>¿Qué grupos tienen más influencia en relación con los objetivos de la coalición? </a:t>
            </a:r>
          </a:p>
          <a:p>
            <a:pPr marL="171450" lvl="0" indent="-171450" rtl="0">
              <a:spcBef>
                <a:spcPts val="2568"/>
              </a:spcBef>
              <a:buFont typeface="Arial" panose="020B0604020202020204" pitchFamily="34" charset="0"/>
              <a:buChar char="•"/>
            </a:pPr>
            <a:r>
              <a:rPr lang="es-419" sz="2400"/>
              <a:t>¿Qué grupos están relativamente aislados?</a:t>
            </a:r>
          </a:p>
          <a:p>
            <a:pPr marL="171450" lvl="0" indent="-171450" rtl="0">
              <a:spcBef>
                <a:spcPts val="2568"/>
              </a:spcBef>
              <a:buFont typeface="Arial" panose="020B0604020202020204" pitchFamily="34" charset="0"/>
              <a:buChar char="•"/>
            </a:pPr>
            <a:r>
              <a:rPr lang="es-419" sz="2400"/>
              <a:t>¿Qué grupos están más interesados ​​en formar parte de la coalición?</a:t>
            </a:r>
          </a:p>
        </p:txBody>
      </p:sp>
    </p:spTree>
    <p:extLst>
      <p:ext uri="{BB962C8B-B14F-4D97-AF65-F5344CB8AC3E}">
        <p14:creationId xmlns:p14="http://schemas.microsoft.com/office/powerpoint/2010/main" val="75638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Interés vs. Influencia.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676400"/>
            <a:ext cx="7200900" cy="3581400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es-419" sz="2400" b="1"/>
              <a:t>Tiempo requerido: </a:t>
            </a:r>
            <a:r>
              <a:rPr lang="es-419" sz="2400"/>
              <a:t>½ hora </a:t>
            </a:r>
            <a:endParaRPr lang="en-US" sz="2400" b="1" dirty="0"/>
          </a:p>
          <a:p>
            <a:pPr marL="0" indent="0" rtl="0">
              <a:buNone/>
            </a:pPr>
            <a:endParaRPr lang="en-US" sz="2400" b="1" dirty="0"/>
          </a:p>
          <a:p>
            <a:pPr marL="0" indent="0" rtl="0">
              <a:buNone/>
            </a:pPr>
            <a:r>
              <a:rPr lang="es-419" sz="2400" b="1"/>
              <a:t>Objetivo:</a:t>
            </a:r>
            <a:endParaRPr lang="en-US" sz="2400" dirty="0"/>
          </a:p>
          <a:p>
            <a:pPr lvl="0" rtl="0">
              <a:buFont typeface="Arial" charset="0"/>
              <a:buChar char="•"/>
            </a:pPr>
            <a:r>
              <a:rPr lang="es-419" sz="2400"/>
              <a:t>Enumere las partes interesadas locales más importantes para los principales impactos o tensiones y vulnerabilidades </a:t>
            </a:r>
          </a:p>
          <a:p>
            <a:pPr lvl="0" rtl="0">
              <a:buFont typeface="Arial" charset="0"/>
              <a:buChar char="•"/>
            </a:pPr>
            <a:r>
              <a:rPr lang="es-419" sz="2400"/>
              <a:t>Discuta sobre el grado de influencia de cada parte interesada sobre los temas más relevantes, los posibles objetivos de la asociación y su nivel de interés en participar como miembro de la coalición.</a:t>
            </a:r>
          </a:p>
        </p:txBody>
      </p:sp>
    </p:spTree>
    <p:extLst>
      <p:ext uri="{BB962C8B-B14F-4D97-AF65-F5344CB8AC3E}">
        <p14:creationId xmlns:p14="http://schemas.microsoft.com/office/powerpoint/2010/main" val="130392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962900" cy="14478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Interés vs. Influencia: Preguntas para el Debate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200900" cy="3581400"/>
          </a:xfrm>
        </p:spPr>
        <p:txBody>
          <a:bodyPr rtlCol="0">
            <a:normAutofit/>
          </a:bodyPr>
          <a:lstStyle/>
          <a:p>
            <a:pPr lvl="0" rtl="0">
              <a:buFont typeface="Arial" charset="0"/>
              <a:buChar char="•"/>
            </a:pPr>
            <a:r>
              <a:rPr lang="es-419" sz="2400"/>
              <a:t>¿Con quién tiene sentido comunicarse mientras construye su coalición inicial? ¿Quiénes serán tanto influyentes como interesados?</a:t>
            </a:r>
          </a:p>
          <a:p>
            <a:pPr lvl="0" rtl="0">
              <a:buFont typeface="Arial" charset="0"/>
              <a:buChar char="•"/>
            </a:pPr>
            <a:r>
              <a:rPr lang="es-419" sz="2400"/>
              <a:t>¿Quién podría unirse un poco más tarde, una vez que se forme la coalición y comience a actuar? </a:t>
            </a:r>
          </a:p>
          <a:p>
            <a:pPr lvl="0" rtl="0">
              <a:buFont typeface="Arial" charset="0"/>
              <a:buChar char="•"/>
            </a:pPr>
            <a:r>
              <a:rPr lang="es-419" sz="2400"/>
              <a:t>¿Hay actores críticos con poco interés en los que necesitará encontrar una forma de influir?</a:t>
            </a:r>
          </a:p>
        </p:txBody>
      </p:sp>
    </p:spTree>
    <p:extLst>
      <p:ext uri="{BB962C8B-B14F-4D97-AF65-F5344CB8AC3E}">
        <p14:creationId xmlns:p14="http://schemas.microsoft.com/office/powerpoint/2010/main" val="210329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419" sz="3300" b="1">
                <a:solidFill>
                  <a:srgbClr val="C00000"/>
                </a:solidFill>
              </a:rPr>
              <a:t>Juego de rol de coaliciones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419" sz="2400" b="1"/>
              <a:t>Objetivo: </a:t>
            </a:r>
          </a:p>
          <a:p>
            <a:pPr marL="171450" lvl="0" indent="-171450" rtl="0">
              <a:buFont typeface="Arial" pitchFamily="34" charset="0"/>
              <a:buChar char="•"/>
            </a:pPr>
            <a:r>
              <a:rPr lang="es-419" sz="2400"/>
              <a:t>Los participantes comprenden los diferentes roles y perspectivas de los miembros de la coalición, y cómo manejar estas diferencias.</a:t>
            </a:r>
          </a:p>
          <a:p>
            <a:pPr marL="171450" lvl="0" indent="-171450" rtl="0">
              <a:buFont typeface="Arial" pitchFamily="34" charset="0"/>
              <a:buChar char="•"/>
            </a:pPr>
            <a:r>
              <a:rPr lang="es-419" sz="2400"/>
              <a:t>Los participantes comprenden los acuerdos esenciales que requieren las coaliciones efectivas.</a:t>
            </a:r>
          </a:p>
        </p:txBody>
      </p:sp>
    </p:spTree>
    <p:extLst>
      <p:ext uri="{BB962C8B-B14F-4D97-AF65-F5344CB8AC3E}">
        <p14:creationId xmlns:p14="http://schemas.microsoft.com/office/powerpoint/2010/main" val="3079402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09600"/>
            <a:ext cx="7353300" cy="11430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Juego de rol de coaliciones: Debate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78000"/>
            <a:ext cx="7200900" cy="3581400"/>
          </a:xfrm>
        </p:spPr>
        <p:txBody>
          <a:bodyPr rtlCol="0">
            <a:normAutofit/>
          </a:bodyPr>
          <a:lstStyle/>
          <a:p>
            <a:pPr marL="171450" lvl="0" indent="-171450" rtl="0">
              <a:buFont typeface="Arial" pitchFamily="34" charset="0"/>
              <a:buChar char="•"/>
            </a:pPr>
            <a:r>
              <a:rPr lang="es-419" sz="2400"/>
              <a:t>¿Qué tipo de coalición era?</a:t>
            </a:r>
          </a:p>
          <a:p>
            <a:pPr marL="171450" lvl="0" indent="-171450" rtl="0">
              <a:buFont typeface="Arial" pitchFamily="34" charset="0"/>
              <a:buChar char="•"/>
            </a:pPr>
            <a:r>
              <a:rPr lang="es-419" sz="2400"/>
              <a:t>¿Cuáles fueron los beneficios al participar de los diferentes miembros?</a:t>
            </a:r>
          </a:p>
          <a:p>
            <a:pPr marL="171450" lvl="0" indent="-171450" rtl="0">
              <a:buFont typeface="Arial" pitchFamily="34" charset="0"/>
              <a:buChar char="•"/>
            </a:pPr>
            <a:r>
              <a:rPr lang="es-419" sz="2400"/>
              <a:t>¿Quién estuvo representado en la membresía? ¿Faltaba alguien importante?</a:t>
            </a:r>
          </a:p>
        </p:txBody>
      </p:sp>
    </p:spTree>
    <p:extLst>
      <p:ext uri="{BB962C8B-B14F-4D97-AF65-F5344CB8AC3E}">
        <p14:creationId xmlns:p14="http://schemas.microsoft.com/office/powerpoint/2010/main" val="194839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6" y="533400"/>
            <a:ext cx="8229600" cy="1143000"/>
          </a:xfrm>
        </p:spPr>
        <p:txBody>
          <a:bodyPr rtlCol="0">
            <a:normAutofit/>
          </a:bodyPr>
          <a:lstStyle/>
          <a:p>
            <a:pPr rtl="0">
              <a:spcBef>
                <a:spcPct val="30000"/>
              </a:spcBef>
              <a:defRPr/>
            </a:pPr>
            <a:r>
              <a:rPr lang="es-419" sz="3300" b="1">
                <a:solidFill>
                  <a:srgbClr val="C00000"/>
                </a:solidFill>
              </a:rPr>
              <a:t>Juego de rol de coaliciones: Debate 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6" y="1532467"/>
            <a:ext cx="8229600" cy="4525963"/>
          </a:xfrm>
        </p:spPr>
        <p:txBody>
          <a:bodyPr rtlCol="0">
            <a:normAutofit/>
          </a:bodyPr>
          <a:lstStyle/>
          <a:p>
            <a:pPr lvl="0" rtl="0">
              <a:buFont typeface="Arial" charset="0"/>
              <a:buChar char="•"/>
              <a:defRPr/>
            </a:pPr>
            <a:r>
              <a:rPr lang="es-419" sz="2400"/>
              <a:t>Gobierno: ¿Cuáles fueron las reglas? ¿Quién estuvo a cargo?</a:t>
            </a:r>
          </a:p>
          <a:p>
            <a:pPr lvl="0" rtl="0">
              <a:buFont typeface="Arial" charset="0"/>
              <a:buChar char="•"/>
              <a:defRPr/>
            </a:pPr>
            <a:r>
              <a:rPr lang="es-419" sz="2400"/>
              <a:t>Estructura: ¿Cómo se formó la coalición? ¿Había subcomisiones? ¿Todos tenían el mismo estatus?</a:t>
            </a:r>
          </a:p>
          <a:p>
            <a:pPr lvl="0" rtl="0">
              <a:buFont typeface="Arial" charset="0"/>
              <a:buChar char="•"/>
              <a:defRPr/>
            </a:pPr>
            <a:r>
              <a:rPr lang="es-419" sz="2400"/>
              <a:t>Principios operativos: ¿Cuáles eran las reglas de funcionamiento?</a:t>
            </a:r>
          </a:p>
          <a:p>
            <a:pPr lvl="0" rtl="0">
              <a:buFont typeface="Arial" charset="0"/>
              <a:buChar char="•"/>
              <a:defRPr/>
            </a:pPr>
            <a:r>
              <a:rPr lang="es-419" sz="2400"/>
              <a:t>Constructores de coaliciones: ¿algunos miembros desempeñaron roles que facilitaron el trabajo del grupo?</a:t>
            </a:r>
          </a:p>
        </p:txBody>
      </p:sp>
    </p:spTree>
    <p:extLst>
      <p:ext uri="{BB962C8B-B14F-4D97-AF65-F5344CB8AC3E}">
        <p14:creationId xmlns:p14="http://schemas.microsoft.com/office/powerpoint/2010/main" val="235401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Buenas prácticas para la colaboración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 rtlCol="0">
            <a:normAutofit/>
          </a:bodyPr>
          <a:lstStyle/>
          <a:p>
            <a:pPr marL="0" lvl="0" indent="0" rtl="0">
              <a:buNone/>
              <a:defRPr/>
            </a:pPr>
            <a:r>
              <a:rPr lang="es-419" sz="2400" b="1"/>
              <a:t>Cualidades Personales</a:t>
            </a:r>
            <a:r>
              <a:rPr lang="es-419" sz="2400"/>
              <a:t> </a:t>
            </a:r>
          </a:p>
          <a:p>
            <a:pPr lvl="0" rtl="0">
              <a:buFont typeface="Arial" charset="0"/>
              <a:buChar char="•"/>
              <a:defRPr/>
            </a:pPr>
            <a:r>
              <a:rPr lang="es-419" sz="2400"/>
              <a:t>¿Cuáles son las cualidades personales que apoyan a las personas que trabajan en grupo? </a:t>
            </a:r>
          </a:p>
          <a:p>
            <a:pPr lvl="0" rtl="0">
              <a:buFont typeface="Arial" charset="0"/>
              <a:buChar char="•"/>
              <a:defRPr/>
            </a:pPr>
            <a:r>
              <a:rPr lang="es-419" sz="2400"/>
              <a:t>¿Qué comportamientos personales se interponen en el camino?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5948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>
              <a:spcBef>
                <a:spcPct val="30000"/>
              </a:spcBef>
              <a:defRPr/>
            </a:pPr>
            <a:r>
              <a:rPr lang="es-419" sz="3300" b="1">
                <a:solidFill>
                  <a:srgbClr val="C00000"/>
                </a:solidFill>
              </a:rPr>
              <a:t>Buenas prácticas para la colaboración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419" sz="2400" b="1"/>
              <a:t>Prácticas organizacionales</a:t>
            </a:r>
          </a:p>
          <a:p>
            <a:pPr rtl="0">
              <a:buFont typeface="Arial" charset="0"/>
              <a:buChar char="•"/>
            </a:pPr>
            <a:r>
              <a:rPr lang="es-419" sz="2400"/>
              <a:t>¿Qué tan preparada está su organización para cooperar? Utilice un evento pasado cuando su organización colaboró ​​y donde las cosas funcionaron y donde no. </a:t>
            </a:r>
          </a:p>
        </p:txBody>
      </p:sp>
    </p:spTree>
    <p:extLst>
      <p:ext uri="{BB962C8B-B14F-4D97-AF65-F5344CB8AC3E}">
        <p14:creationId xmlns:p14="http://schemas.microsoft.com/office/powerpoint/2010/main" val="157398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419" b="1">
                <a:solidFill>
                  <a:srgbClr val="C00000"/>
                </a:solidFill>
              </a:rPr>
              <a:t>Enfoque de la capacitación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600201"/>
            <a:ext cx="8115300" cy="3810000"/>
          </a:xfrm>
        </p:spPr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419" sz="2400" b="1"/>
              <a:t>Objetivo</a:t>
            </a:r>
            <a:r>
              <a:rPr lang="es-419" sz="2400"/>
              <a:t>: Aprender la metodología de creación de coaliciones practicando cada paso</a:t>
            </a:r>
          </a:p>
          <a:p>
            <a:pPr rtl="0"/>
            <a:endParaRPr lang="en-US" sz="240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419" sz="2400"/>
              <a:t>¿Qué te gustaría sacar de este taller?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US" sz="2400" dirty="0"/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06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>
              <a:spcBef>
                <a:spcPct val="30000"/>
              </a:spcBef>
              <a:defRPr/>
            </a:pPr>
            <a:r>
              <a:rPr lang="es-419" sz="3300" b="1">
                <a:solidFill>
                  <a:srgbClr val="C00000"/>
                </a:solidFill>
              </a:rPr>
              <a:t>Buenas prácticas para la colaboración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419" sz="2400" b="1"/>
              <a:t>Principios</a:t>
            </a:r>
          </a:p>
          <a:p>
            <a:pPr rtl="0">
              <a:buFont typeface="Arial" charset="0"/>
              <a:buChar char="•"/>
            </a:pPr>
            <a:r>
              <a:rPr lang="es-419" sz="2400"/>
              <a:t>¿Cuáles son los principios y prácticas que hacen que una coalición sea efectiva?</a:t>
            </a:r>
          </a:p>
        </p:txBody>
      </p:sp>
    </p:spTree>
    <p:extLst>
      <p:ext uri="{BB962C8B-B14F-4D97-AF65-F5344CB8AC3E}">
        <p14:creationId xmlns:p14="http://schemas.microsoft.com/office/powerpoint/2010/main" val="4618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800100"/>
            <a:ext cx="7200900" cy="14859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Elaborar una Hoja de Ruta.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419" sz="2400" b="1"/>
              <a:t>Objetivo: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419" sz="2400"/>
              <a:t>Los participantes desarrollan un mapa de ruta para introducir una evaluación de la resiliencia comunitaria y un proceso de creación de coaliciones.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1844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 rtlCol="0"/>
          <a:lstStyle/>
          <a:p>
            <a:pPr rtl="0"/>
            <a:r>
              <a:rPr lang="es-419"/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54296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419" b="1">
                <a:solidFill>
                  <a:srgbClr val="C00000"/>
                </a:solidFill>
              </a:rPr>
              <a:t>Gestión de las coaliciones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057400"/>
            <a:ext cx="7200900" cy="358140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419" sz="2400" b="1"/>
              <a:t>Objetivo: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419" sz="2400"/>
              <a:t>Comprender el valor de las coaliciones, especialmente al abordar el riesgo y la resiliencia a través de los sistemas urbanos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419" sz="2400"/>
              <a:t>Comprender los acuerdos esenciales que necesitan hacer las coaliciones eficaces.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481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6" y="567622"/>
            <a:ext cx="7505700" cy="1489778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Cinco preguntas que las coaliciones deben responder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1772773"/>
            <a:ext cx="7200900" cy="3581400"/>
          </a:xfrm>
        </p:spPr>
        <p:txBody>
          <a:bodyPr rtlCol="0">
            <a:normAutofit/>
          </a:bodyPr>
          <a:lstStyle/>
          <a:p>
            <a:pPr marL="514350" indent="-514350" rtl="0">
              <a:buAutoNum type="arabicPeriod"/>
            </a:pPr>
            <a:r>
              <a:rPr lang="es-419" sz="2400" b="1"/>
              <a:t>¿Qué tipo de coalición deseas construir?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60611"/>
              </p:ext>
            </p:extLst>
          </p:nvPr>
        </p:nvGraphicFramePr>
        <p:xfrm>
          <a:off x="1028697" y="2175578"/>
          <a:ext cx="7200901" cy="3312795"/>
        </p:xfrm>
        <a:graphic>
          <a:graphicData uri="http://schemas.openxmlformats.org/drawingml/2006/table">
            <a:tbl>
              <a:tblPr firstRow="1" firstCol="1" bandRow="1"/>
              <a:tblGrid>
                <a:gridCol w="2376705">
                  <a:extLst>
                    <a:ext uri="{9D8B030D-6E8A-4147-A177-3AD203B41FA5}">
                      <a16:colId xmlns:a16="http://schemas.microsoft.com/office/drawing/2014/main" val="524873142"/>
                    </a:ext>
                  </a:extLst>
                </a:gridCol>
                <a:gridCol w="2478294">
                  <a:extLst>
                    <a:ext uri="{9D8B030D-6E8A-4147-A177-3AD203B41FA5}">
                      <a16:colId xmlns:a16="http://schemas.microsoft.com/office/drawing/2014/main" val="2298001649"/>
                    </a:ext>
                  </a:extLst>
                </a:gridCol>
                <a:gridCol w="2345902">
                  <a:extLst>
                    <a:ext uri="{9D8B030D-6E8A-4147-A177-3AD203B41FA5}">
                      <a16:colId xmlns:a16="http://schemas.microsoft.com/office/drawing/2014/main" val="4142312937"/>
                    </a:ext>
                  </a:extLst>
                </a:gridCol>
              </a:tblGrid>
              <a:tr h="92756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b="1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Intercambio de conocimientos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400" b="1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Alineamiento del programa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400" b="1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Integración del programa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980556"/>
                  </a:ext>
                </a:extLst>
              </a:tr>
              <a:tr h="2385228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Compartir información y contactos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Desarrollar una identidad de grupo y unos objetivos colectivos, aunque los miembros actúen de forma independiente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Acción conjunta para resultados específicos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55257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905000" y="5391279"/>
            <a:ext cx="5715000" cy="476121"/>
            <a:chOff x="3854444" y="2825117"/>
            <a:chExt cx="3847305" cy="46166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854444" y="3286782"/>
              <a:ext cx="384730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09960" y="2825117"/>
              <a:ext cx="3001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419" sz="2400">
                  <a:latin typeface="Calibri" panose="020F0502020204030204" pitchFamily="34" charset="0"/>
                  <a:cs typeface="Calibri" panose="020F0502020204030204" pitchFamily="34" charset="0"/>
                </a:rPr>
                <a:t>Aumento de la Cooperación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90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429500" cy="14859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Cinco preguntas que las coaliciones deben responder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81200"/>
            <a:ext cx="8115300" cy="3581400"/>
          </a:xfrm>
        </p:spPr>
        <p:txBody>
          <a:bodyPr rtlCol="0">
            <a:normAutofit/>
          </a:bodyPr>
          <a:lstStyle/>
          <a:p>
            <a:pPr marL="514350" lvl="0" indent="-514350" rtl="0">
              <a:buFont typeface="+mj-lt"/>
              <a:buAutoNum type="arabicPeriod" startAt="2"/>
              <a:defRPr/>
            </a:pPr>
            <a:r>
              <a:rPr lang="es-419" sz="2400" b="1"/>
              <a:t>¿Cuál es el valor o el beneficio de la coalición para los miembros?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2590800"/>
            <a:ext cx="5105400" cy="31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8115300" cy="14859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Cinco preguntas que las coaliciones deben responder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091267"/>
            <a:ext cx="7200900" cy="3581400"/>
          </a:xfrm>
        </p:spPr>
        <p:txBody>
          <a:bodyPr rtlCol="0"/>
          <a:lstStyle/>
          <a:p>
            <a:pPr marL="514350" indent="-514350" rtl="0">
              <a:buFont typeface="+mj-lt"/>
              <a:buAutoNum type="arabicPeriod" startAt="3"/>
              <a:defRPr/>
            </a:pPr>
            <a:r>
              <a:rPr lang="es-419" sz="2400" b="1"/>
              <a:t>¿Cuál es la membresía inicial de la coalición? ¿Quién falta que debería estar ahí?</a:t>
            </a:r>
          </a:p>
          <a:p>
            <a:pPr lvl="1" rtl="0"/>
            <a:r>
              <a:rPr lang="es-419" sz="2400"/>
              <a:t>¿Podría basarse en foros existentes?</a:t>
            </a:r>
          </a:p>
          <a:p>
            <a:pPr lvl="1" rtl="0"/>
            <a:r>
              <a:rPr lang="es-419" sz="2400"/>
              <a:t>¿O se necesita un nuevo foro?</a:t>
            </a:r>
          </a:p>
          <a:p>
            <a:pPr marL="514350" indent="-514350" rtl="0">
              <a:buFont typeface="+mj-lt"/>
              <a:buAutoNum type="arabicPeriod" startAt="3"/>
              <a:defRPr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35280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8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429500" cy="14859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Cinco preguntas que las coaliciones deben responder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125133"/>
            <a:ext cx="7200900" cy="3581400"/>
          </a:xfrm>
        </p:spPr>
        <p:txBody>
          <a:bodyPr rtlCol="0"/>
          <a:lstStyle/>
          <a:p>
            <a:pPr marL="514350" indent="-514350" rtl="0">
              <a:buFont typeface="+mj-lt"/>
              <a:buAutoNum type="arabicPeriod" startAt="4"/>
            </a:pPr>
            <a:r>
              <a:rPr lang="es-419" sz="2400" b="1"/>
              <a:t>¿Qué papel jugarán los miembros en la coalición? ¿Qué habilidades o recursos únicos aportan los diferentes miembros?</a:t>
            </a:r>
          </a:p>
          <a:p>
            <a:pPr marL="0" indent="0" rtl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698"/>
          <a:stretch/>
        </p:blipFill>
        <p:spPr>
          <a:xfrm>
            <a:off x="5410200" y="3048000"/>
            <a:ext cx="3048000" cy="290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2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353300" cy="14859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Cinco preguntas que las coaliciones deben responder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52600"/>
            <a:ext cx="8534400" cy="4525963"/>
          </a:xfrm>
        </p:spPr>
        <p:txBody>
          <a:bodyPr rtlCol="0">
            <a:normAutofit/>
          </a:bodyPr>
          <a:lstStyle/>
          <a:p>
            <a:pPr marL="514350" indent="-514350" rtl="0">
              <a:buFont typeface="+mj-lt"/>
              <a:buAutoNum type="arabicPeriod" startAt="5"/>
            </a:pPr>
            <a:r>
              <a:rPr lang="es-419" sz="2400" b="1"/>
              <a:t>¿Cómo debería funcionar la coalición?</a:t>
            </a:r>
          </a:p>
          <a:p>
            <a:pPr lvl="1" rtl="0"/>
            <a:r>
              <a:rPr lang="es-419" sz="2400"/>
              <a:t>¿Cómo toma decisiones?</a:t>
            </a:r>
          </a:p>
          <a:p>
            <a:pPr lvl="1" rtl="0"/>
            <a:r>
              <a:rPr lang="es-419" sz="2400"/>
              <a:t>¿Qué es la estructura interna?</a:t>
            </a:r>
          </a:p>
          <a:p>
            <a:pPr lvl="1" rtl="0"/>
            <a:r>
              <a:rPr lang="es-419" sz="2400"/>
              <a:t>¿Cuáles son las reglas de operación?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505200"/>
            <a:ext cx="3696376" cy="24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33" y="457200"/>
            <a:ext cx="8229600" cy="1143000"/>
          </a:xfrm>
        </p:spPr>
        <p:txBody>
          <a:bodyPr rtlCol="0">
            <a:normAutofit/>
          </a:bodyPr>
          <a:lstStyle/>
          <a:p>
            <a:pPr rtl="0"/>
            <a:r>
              <a:rPr lang="es-419" sz="3300" b="1">
                <a:solidFill>
                  <a:srgbClr val="C00000"/>
                </a:solidFill>
              </a:rPr>
              <a:t>Análisis Institucional y de Redes Sociales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533" y="1828800"/>
            <a:ext cx="7200900" cy="358140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419" sz="2400" b="1"/>
              <a:t>Objetivo: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419" sz="2400"/>
              <a:t>Los participantes comprenden qué organizaciones y grupos necesitan participar en una coalición para abordar los choques y tensiones priorizados en múltiples escalas.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390399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61A11"/>
      </a:accent1>
      <a:accent2>
        <a:srgbClr val="ED463A"/>
      </a:accent2>
      <a:accent3>
        <a:srgbClr val="E0623A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0 xmlns="fd85fe04-2fd8-4e4a-af8a-e46921e24e4f" xsi:nil="true"/>
    <Hyperlink xmlns="fd85fe04-2fd8-4e4a-af8a-e46921e24e4f">
      <Url xsi:nil="true"/>
      <Description xsi:nil="true"/>
    </Hyperlink>
    <Author_x002f_Custodian xmlns="fd85fe04-2fd8-4e4a-af8a-e46921e24e4f">
      <UserInfo>
        <DisplayName/>
        <AccountId xsi:nil="true"/>
        <AccountType/>
      </UserInfo>
    </Author_x002f_Custodia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0C97B169430741BB6089908BE00696" ma:contentTypeVersion="16" ma:contentTypeDescription="Create a new document." ma:contentTypeScope="" ma:versionID="c07029025d240c3d8c3736af2adf52c8">
  <xsd:schema xmlns:xsd="http://www.w3.org/2001/XMLSchema" xmlns:xs="http://www.w3.org/2001/XMLSchema" xmlns:p="http://schemas.microsoft.com/office/2006/metadata/properties" xmlns:ns2="fd85fe04-2fd8-4e4a-af8a-e46921e24e4f" xmlns:ns3="1a816407-3347-4b55-bae3-c297dd0a5413" targetNamespace="http://schemas.microsoft.com/office/2006/metadata/properties" ma:root="true" ma:fieldsID="b984879a6aaa47798a196f15952c3ac3" ns2:_="" ns3:_="">
    <xsd:import namespace="fd85fe04-2fd8-4e4a-af8a-e46921e24e4f"/>
    <xsd:import namespace="1a816407-3347-4b55-bae3-c297dd0a54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Notes0" minOccurs="0"/>
                <xsd:element ref="ns2:Hyperlink" minOccurs="0"/>
                <xsd:element ref="ns2:Author_x002f_Custodia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5fe04-2fd8-4e4a-af8a-e46921e24e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Notes0" ma:index="20" nillable="true" ma:displayName="Notes" ma:internalName="Notes0">
      <xsd:simpleType>
        <xsd:restriction base="dms:Note">
          <xsd:maxLength value="255"/>
        </xsd:restriction>
      </xsd:simpleType>
    </xsd:element>
    <xsd:element name="Hyperlink" ma:index="21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uthor_x002f_Custodian" ma:index="22" nillable="true" ma:displayName="Author/Custodian" ma:format="Dropdown" ma:list="UserInfo" ma:SharePointGroup="0" ma:internalName="Author_x002f_Custodian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16407-3347-4b55-bae3-c297dd0a541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CC66B3-59B4-4F46-BEDE-0FD311B0282A}">
  <ds:schemaRefs>
    <ds:schemaRef ds:uri="http://schemas.microsoft.com/office/2006/metadata/properties"/>
    <ds:schemaRef ds:uri="http://schemas.microsoft.com/office/infopath/2007/PartnerControls"/>
    <ds:schemaRef ds:uri="fd85fe04-2fd8-4e4a-af8a-e46921e24e4f"/>
  </ds:schemaRefs>
</ds:datastoreItem>
</file>

<file path=customXml/itemProps2.xml><?xml version="1.0" encoding="utf-8"?>
<ds:datastoreItem xmlns:ds="http://schemas.openxmlformats.org/officeDocument/2006/customXml" ds:itemID="{E80AED2E-96D8-4F1A-9088-AFEA80B887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85fe04-2fd8-4e4a-af8a-e46921e24e4f"/>
    <ds:schemaRef ds:uri="1a816407-3347-4b55-bae3-c297dd0a54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24A959-382B-4AB2-8D4D-7764BA7203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32308</TotalTime>
  <Words>849</Words>
  <Application>Microsoft Office PowerPoint</Application>
  <PresentationFormat>On-screen Show (4:3)</PresentationFormat>
  <Paragraphs>117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(Headings)</vt:lpstr>
      <vt:lpstr>Courier New</vt:lpstr>
      <vt:lpstr>DengXian</vt:lpstr>
      <vt:lpstr>Franklin Gothic Book</vt:lpstr>
      <vt:lpstr>Times New Roman</vt:lpstr>
      <vt:lpstr>Wingdings</vt:lpstr>
      <vt:lpstr>ヒラギノ角ゴ Pro W3</vt:lpstr>
      <vt:lpstr>Crop</vt:lpstr>
      <vt:lpstr>PowerPoint Presentation</vt:lpstr>
      <vt:lpstr>Enfoque de la capacitación</vt:lpstr>
      <vt:lpstr>Gestión de las coaliciones</vt:lpstr>
      <vt:lpstr>Cinco preguntas que las coaliciones deben responder</vt:lpstr>
      <vt:lpstr>Cinco preguntas que las coaliciones deben responder</vt:lpstr>
      <vt:lpstr>Cinco preguntas que las coaliciones deben responder</vt:lpstr>
      <vt:lpstr>Cinco preguntas que las coaliciones deben responder</vt:lpstr>
      <vt:lpstr>Cinco preguntas que las coaliciones deben responder</vt:lpstr>
      <vt:lpstr>Análisis Institucional y de Redes Sociales</vt:lpstr>
      <vt:lpstr>Identificación de los participantes interesadas</vt:lpstr>
      <vt:lpstr>PowerPoint Presentation</vt:lpstr>
      <vt:lpstr>Localización de las Partes Interesadas: Preguntas para el Debate</vt:lpstr>
      <vt:lpstr>Interés vs. Influencia.</vt:lpstr>
      <vt:lpstr>Interés vs. Influencia: Preguntas para el Debate</vt:lpstr>
      <vt:lpstr>Juego de rol de coaliciones</vt:lpstr>
      <vt:lpstr>Juego de rol de coaliciones: Debate</vt:lpstr>
      <vt:lpstr>Juego de rol de coaliciones: Debate </vt:lpstr>
      <vt:lpstr>Buenas prácticas para la colaboración</vt:lpstr>
      <vt:lpstr>Buenas prácticas para la colaboración</vt:lpstr>
      <vt:lpstr>Buenas prácticas para la colaboración</vt:lpstr>
      <vt:lpstr>Elaborar una Hoja de Ruta.</vt:lpstr>
      <vt:lpstr>¡Gracias!</vt:lpstr>
    </vt:vector>
  </TitlesOfParts>
  <Company>The Bridge Studio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Michelle Fox</dc:creator>
  <cp:lastModifiedBy>Dona Petkova</cp:lastModifiedBy>
  <cp:revision>497</cp:revision>
  <cp:lastPrinted>2017-06-06T20:15:01Z</cp:lastPrinted>
  <dcterms:created xsi:type="dcterms:W3CDTF">2012-05-09T22:48:13Z</dcterms:created>
  <dcterms:modified xsi:type="dcterms:W3CDTF">2021-08-11T06:14:14Z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0x010100B80C97B169430741BB6089908BE00696</vt:lpwstr>
  </property>
</Properties>
</file>