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6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Price" initials="EP" lastIdx="3" clrIdx="0">
    <p:extLst>
      <p:ext uri="{19B8F6BF-5375-455C-9EA6-DF929625EA0E}">
        <p15:presenceInfo xmlns:p15="http://schemas.microsoft.com/office/powerpoint/2012/main" userId="bb305f35c8f805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5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73D40-AB73-4667-8223-24DB1F4BACD9}" v="28" dt="2021-11-05T18:14:55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6" autoAdjust="0"/>
    <p:restoredTop sz="77365" autoAdjust="0"/>
  </p:normalViewPr>
  <p:slideViewPr>
    <p:cSldViewPr snapToGrid="0">
      <p:cViewPr varScale="1">
        <p:scale>
          <a:sx n="54" d="100"/>
          <a:sy n="54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z, Kristin" userId="009e29fd-b745-4ec0-a10c-1be23c9988e5" providerId="ADAL" clId="{E0A73D40-AB73-4667-8223-24DB1F4BACD9}"/>
    <pc:docChg chg="delSld modSld">
      <pc:chgData name="Helz, Kristin" userId="009e29fd-b745-4ec0-a10c-1be23c9988e5" providerId="ADAL" clId="{E0A73D40-AB73-4667-8223-24DB1F4BACD9}" dt="2021-11-05T18:15:19.348" v="13" actId="207"/>
      <pc:docMkLst>
        <pc:docMk/>
      </pc:docMkLst>
      <pc:sldChg chg="del">
        <pc:chgData name="Helz, Kristin" userId="009e29fd-b745-4ec0-a10c-1be23c9988e5" providerId="ADAL" clId="{E0A73D40-AB73-4667-8223-24DB1F4BACD9}" dt="2021-11-05T18:14:24.724" v="0" actId="47"/>
        <pc:sldMkLst>
          <pc:docMk/>
          <pc:sldMk cId="660608311" sldId="284"/>
        </pc:sldMkLst>
      </pc:sldChg>
      <pc:sldChg chg="del">
        <pc:chgData name="Helz, Kristin" userId="009e29fd-b745-4ec0-a10c-1be23c9988e5" providerId="ADAL" clId="{E0A73D40-AB73-4667-8223-24DB1F4BACD9}" dt="2021-11-05T18:14:33.027" v="1" actId="47"/>
        <pc:sldMkLst>
          <pc:docMk/>
          <pc:sldMk cId="727754503" sldId="285"/>
        </pc:sldMkLst>
      </pc:sldChg>
      <pc:sldChg chg="modSp mod">
        <pc:chgData name="Helz, Kristin" userId="009e29fd-b745-4ec0-a10c-1be23c9988e5" providerId="ADAL" clId="{E0A73D40-AB73-4667-8223-24DB1F4BACD9}" dt="2021-11-05T18:15:19.348" v="13" actId="207"/>
        <pc:sldMkLst>
          <pc:docMk/>
          <pc:sldMk cId="3945161370" sldId="286"/>
        </pc:sldMkLst>
        <pc:spChg chg="mod">
          <ac:chgData name="Helz, Kristin" userId="009e29fd-b745-4ec0-a10c-1be23c9988e5" providerId="ADAL" clId="{E0A73D40-AB73-4667-8223-24DB1F4BACD9}" dt="2021-11-05T18:15:03.436" v="11" actId="207"/>
          <ac:spMkLst>
            <pc:docMk/>
            <pc:sldMk cId="3945161370" sldId="286"/>
            <ac:spMk id="6" creationId="{00000000-0000-0000-0000-000000000000}"/>
          </ac:spMkLst>
        </pc:spChg>
        <pc:spChg chg="mod">
          <ac:chgData name="Helz, Kristin" userId="009e29fd-b745-4ec0-a10c-1be23c9988e5" providerId="ADAL" clId="{E0A73D40-AB73-4667-8223-24DB1F4BACD9}" dt="2021-11-05T18:15:00.768" v="10" actId="207"/>
          <ac:spMkLst>
            <pc:docMk/>
            <pc:sldMk cId="3945161370" sldId="286"/>
            <ac:spMk id="7" creationId="{00000000-0000-0000-0000-000000000000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10" creationId="{00000000-0000-0000-0000-000000000000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18" creationId="{FD821C8E-54CC-4629-80C4-45134CF7E7D0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22" creationId="{428CC1FD-FBFB-45BA-9105-3A9471C5D9E3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35" creationId="{807A0630-9E2C-4BA3-BB4A-0E6F23E43F0F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36" creationId="{40483C38-0965-4912-85C8-E74ADBAFF07B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39" creationId="{3ED498A8-F48B-4A4A-885D-F4DEA2523B8E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51" creationId="{D126070E-7D24-462C-BC1B-7EC41153A966}"/>
          </ac:spMkLst>
        </pc:spChg>
        <pc:spChg chg="mod">
          <ac:chgData name="Helz, Kristin" userId="009e29fd-b745-4ec0-a10c-1be23c9988e5" providerId="ADAL" clId="{E0A73D40-AB73-4667-8223-24DB1F4BACD9}" dt="2021-11-05T18:15:19.348" v="13" actId="207"/>
          <ac:spMkLst>
            <pc:docMk/>
            <pc:sldMk cId="3945161370" sldId="286"/>
            <ac:spMk id="60" creationId="{A860784B-7DF6-4B1E-9C2D-6FC8DF05D0A4}"/>
          </ac:spMkLst>
        </pc:spChg>
      </pc:sldChg>
      <pc:sldChg chg="modNotesTx">
        <pc:chgData name="Helz, Kristin" userId="009e29fd-b745-4ec0-a10c-1be23c9988e5" providerId="ADAL" clId="{E0A73D40-AB73-4667-8223-24DB1F4BACD9}" dt="2021-11-05T18:14:49.847" v="9" actId="20577"/>
        <pc:sldMkLst>
          <pc:docMk/>
          <pc:sldMk cId="536677065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0F858-BE46-4183-917E-4D039F136F0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1B120-B920-416D-8D50-45AB2AAC5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5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Theory of Change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1B120-B920-416D-8D50-45AB2AAC52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Theory of Change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1B120-B920-416D-8D50-45AB2AAC52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1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161299" y="1803296"/>
            <a:ext cx="2816782" cy="115305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none" strike="noStrike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OUTCOME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25384" y="312344"/>
            <a:ext cx="4258012" cy="859122"/>
          </a:xfrm>
          <a:prstGeom prst="roundRect">
            <a:avLst/>
          </a:prstGeom>
          <a:solidFill>
            <a:srgbClr val="AA5EA1"/>
          </a:solidFill>
          <a:ln>
            <a:solidFill>
              <a:srgbClr val="AA5EA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  <a:ea typeface="Arial" panose="020B0604020202020204" pitchFamily="34" charset="0"/>
              </a:rPr>
              <a:t>GOAL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62043" y="1819035"/>
            <a:ext cx="3032221" cy="1153051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</a:rPr>
              <a:t>OUTCOME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0F6D915-C9F6-467E-A513-7F82F9233F49}"/>
              </a:ext>
            </a:extLst>
          </p:cNvPr>
          <p:cNvCxnSpPr>
            <a:cxnSpLocks/>
            <a:stCxn id="6" idx="0"/>
            <a:endCxn id="7" idx="2"/>
          </p:cNvCxnSpPr>
          <p:nvPr/>
        </p:nvCxnSpPr>
        <p:spPr>
          <a:xfrm flipV="1">
            <a:off x="4569690" y="1171466"/>
            <a:ext cx="1684700" cy="631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11">
            <a:extLst>
              <a:ext uri="{FF2B5EF4-FFF2-40B4-BE49-F238E27FC236}">
                <a16:creationId xmlns:a16="http://schemas.microsoft.com/office/drawing/2014/main" id="{807A0630-9E2C-4BA3-BB4A-0E6F23E43F0F}"/>
              </a:ext>
            </a:extLst>
          </p:cNvPr>
          <p:cNvSpPr/>
          <p:nvPr/>
        </p:nvSpPr>
        <p:spPr>
          <a:xfrm>
            <a:off x="4556670" y="3636033"/>
            <a:ext cx="2680087" cy="1119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</a:rPr>
              <a:t>OUTPUT</a:t>
            </a:r>
          </a:p>
        </p:txBody>
      </p:sp>
      <p:sp>
        <p:nvSpPr>
          <p:cNvPr id="36" name="Rounded Rectangle 66">
            <a:extLst>
              <a:ext uri="{FF2B5EF4-FFF2-40B4-BE49-F238E27FC236}">
                <a16:creationId xmlns:a16="http://schemas.microsoft.com/office/drawing/2014/main" id="{40483C38-0965-4912-85C8-E74ADBAFF07B}"/>
              </a:ext>
            </a:extLst>
          </p:cNvPr>
          <p:cNvSpPr/>
          <p:nvPr/>
        </p:nvSpPr>
        <p:spPr>
          <a:xfrm>
            <a:off x="7537969" y="3566060"/>
            <a:ext cx="2680087" cy="1119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</a:rPr>
              <a:t>OUTPUT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F0C07C6-BA0A-4D1A-89F8-061CE24E2259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6711310" y="2972086"/>
            <a:ext cx="1066844" cy="612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5655F89-35FA-4E5E-846F-C15E979765F0}"/>
              </a:ext>
            </a:extLst>
          </p:cNvPr>
          <p:cNvCxnSpPr>
            <a:cxnSpLocks/>
            <a:endCxn id="6" idx="2"/>
          </p:cNvCxnSpPr>
          <p:nvPr/>
        </p:nvCxnSpPr>
        <p:spPr>
          <a:xfrm flipH="1" flipV="1">
            <a:off x="4569690" y="2956347"/>
            <a:ext cx="1431382" cy="628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3CEA554-D650-4BD9-A3E0-DBA106132824}"/>
              </a:ext>
            </a:extLst>
          </p:cNvPr>
          <p:cNvCxnSpPr>
            <a:cxnSpLocks/>
            <a:stCxn id="36" idx="0"/>
            <a:endCxn id="10" idx="2"/>
          </p:cNvCxnSpPr>
          <p:nvPr/>
        </p:nvCxnSpPr>
        <p:spPr>
          <a:xfrm flipH="1" flipV="1">
            <a:off x="7778154" y="2972086"/>
            <a:ext cx="1099859" cy="593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E4B586-EBF2-4ACC-B51D-CA45CE6E37B1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>
          <a:xfrm flipH="1" flipV="1">
            <a:off x="6254390" y="1171466"/>
            <a:ext cx="1523764" cy="647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BEC8B1E-7A0B-4813-A8E7-AE810281D228}"/>
              </a:ext>
            </a:extLst>
          </p:cNvPr>
          <p:cNvSpPr/>
          <p:nvPr/>
        </p:nvSpPr>
        <p:spPr>
          <a:xfrm>
            <a:off x="9701685" y="1870844"/>
            <a:ext cx="980315" cy="9064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26070E-7D24-462C-BC1B-7EC41153A966}"/>
              </a:ext>
            </a:extLst>
          </p:cNvPr>
          <p:cNvSpPr txBox="1"/>
          <p:nvPr/>
        </p:nvSpPr>
        <p:spPr>
          <a:xfrm>
            <a:off x="1070045" y="550842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</a:rPr>
              <a:t>Assumption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CA62D0C-F678-469A-AA63-18B5604CAD75}"/>
              </a:ext>
            </a:extLst>
          </p:cNvPr>
          <p:cNvSpPr/>
          <p:nvPr/>
        </p:nvSpPr>
        <p:spPr>
          <a:xfrm>
            <a:off x="8771677" y="335407"/>
            <a:ext cx="1132259" cy="8828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D5E4358-A7CE-4D01-8F36-5B2EDB68713A}"/>
              </a:ext>
            </a:extLst>
          </p:cNvPr>
          <p:cNvSpPr/>
          <p:nvPr/>
        </p:nvSpPr>
        <p:spPr>
          <a:xfrm>
            <a:off x="456429" y="4995149"/>
            <a:ext cx="613616" cy="3702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A1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D0C1EDD-88A2-4D93-970D-9CE79A79221A}"/>
              </a:ext>
            </a:extLst>
          </p:cNvPr>
          <p:cNvSpPr/>
          <p:nvPr/>
        </p:nvSpPr>
        <p:spPr>
          <a:xfrm>
            <a:off x="432045" y="5428548"/>
            <a:ext cx="613616" cy="3702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60784B-7DF6-4B1E-9C2D-6FC8DF05D0A4}"/>
              </a:ext>
            </a:extLst>
          </p:cNvPr>
          <p:cNvSpPr txBox="1"/>
          <p:nvPr/>
        </p:nvSpPr>
        <p:spPr>
          <a:xfrm>
            <a:off x="1070045" y="4996070"/>
            <a:ext cx="1075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</a:rPr>
              <a:t>Assumption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8" name="Rounded Rectangle 11">
            <a:extLst>
              <a:ext uri="{FF2B5EF4-FFF2-40B4-BE49-F238E27FC236}">
                <a16:creationId xmlns:a16="http://schemas.microsoft.com/office/drawing/2014/main" id="{FD821C8E-54CC-4629-80C4-45134CF7E7D0}"/>
              </a:ext>
            </a:extLst>
          </p:cNvPr>
          <p:cNvSpPr/>
          <p:nvPr/>
        </p:nvSpPr>
        <p:spPr>
          <a:xfrm>
            <a:off x="1660311" y="3636032"/>
            <a:ext cx="2709262" cy="1119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</a:rPr>
              <a:t>OUTPUT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5D9E28-4D6F-40F8-A98C-AE266087763B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2953365" y="2956347"/>
            <a:ext cx="1616325" cy="72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C3028EB-3196-49E1-88F0-0F7CBCF0586C}"/>
              </a:ext>
            </a:extLst>
          </p:cNvPr>
          <p:cNvSpPr/>
          <p:nvPr/>
        </p:nvSpPr>
        <p:spPr>
          <a:xfrm>
            <a:off x="10456809" y="3690721"/>
            <a:ext cx="1132259" cy="8828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4264793-6F62-405B-A300-55B38F2B5102}"/>
              </a:ext>
            </a:extLst>
          </p:cNvPr>
          <p:cNvSpPr/>
          <p:nvPr/>
        </p:nvSpPr>
        <p:spPr>
          <a:xfrm>
            <a:off x="424273" y="5861776"/>
            <a:ext cx="613616" cy="3702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8CC1FD-FBFB-45BA-9105-3A9471C5D9E3}"/>
              </a:ext>
            </a:extLst>
          </p:cNvPr>
          <p:cNvSpPr txBox="1"/>
          <p:nvPr/>
        </p:nvSpPr>
        <p:spPr>
          <a:xfrm>
            <a:off x="1070045" y="590252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</a:rPr>
              <a:t>Assumption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375B5AE-BC8F-4017-A212-9F58D5DCEACB}"/>
              </a:ext>
            </a:extLst>
          </p:cNvPr>
          <p:cNvSpPr/>
          <p:nvPr/>
        </p:nvSpPr>
        <p:spPr>
          <a:xfrm>
            <a:off x="239231" y="3779264"/>
            <a:ext cx="980315" cy="9064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A2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D1EAD6D-D174-42BE-9282-F1D2E0A51CD4}"/>
              </a:ext>
            </a:extLst>
          </p:cNvPr>
          <p:cNvSpPr/>
          <p:nvPr/>
        </p:nvSpPr>
        <p:spPr>
          <a:xfrm>
            <a:off x="424273" y="6306285"/>
            <a:ext cx="613616" cy="3702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498A8-F48B-4A4A-885D-F4DEA2523B8E}"/>
              </a:ext>
            </a:extLst>
          </p:cNvPr>
          <p:cNvSpPr txBox="1"/>
          <p:nvPr/>
        </p:nvSpPr>
        <p:spPr>
          <a:xfrm>
            <a:off x="1037889" y="6347907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</a:rPr>
              <a:t>Assumption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6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161299" y="1803296"/>
            <a:ext cx="2816782" cy="115305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none" strike="noStrike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ahoma" panose="020B0604030504040204" pitchFamily="34" charset="0"/>
              </a:rPr>
              <a:t>The capacity of schools to prepare for and respond to </a:t>
            </a:r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</a:rPr>
              <a:t>flooding is improved.</a:t>
            </a:r>
            <a:endParaRPr lang="en-US" sz="1600" u="none" strike="noStrike" dirty="0">
              <a:solidFill>
                <a:schemeClr val="tx1"/>
              </a:solidFill>
              <a:effectLst/>
              <a:latin typeface="Georgia" panose="02040502050405020303" pitchFamily="18" charset="0"/>
              <a:ea typeface="Tahom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25384" y="312344"/>
            <a:ext cx="4258012" cy="859122"/>
          </a:xfrm>
          <a:prstGeom prst="roundRect">
            <a:avLst/>
          </a:prstGeom>
          <a:solidFill>
            <a:srgbClr val="AA5EA1"/>
          </a:solidFill>
          <a:ln>
            <a:solidFill>
              <a:srgbClr val="AA5EA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  <a:ea typeface="Arial" panose="020B0604020202020204" pitchFamily="34" charset="0"/>
              </a:rPr>
              <a:t>Reduce deaths and injuries related to disasters in the target communities.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62043" y="1819035"/>
            <a:ext cx="3032221" cy="1153051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  <a:ea typeface="Arial" panose="020B0604020202020204" pitchFamily="34" charset="0"/>
              </a:rPr>
              <a:t>The capacity of communities to prepare for and respond to flooding is improved.</a:t>
            </a: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0F6D915-C9F6-467E-A513-7F82F9233F49}"/>
              </a:ext>
            </a:extLst>
          </p:cNvPr>
          <p:cNvCxnSpPr>
            <a:cxnSpLocks/>
            <a:stCxn id="6" idx="0"/>
            <a:endCxn id="7" idx="2"/>
          </p:cNvCxnSpPr>
          <p:nvPr/>
        </p:nvCxnSpPr>
        <p:spPr>
          <a:xfrm flipV="1">
            <a:off x="4569690" y="1171466"/>
            <a:ext cx="1684700" cy="631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11">
            <a:extLst>
              <a:ext uri="{FF2B5EF4-FFF2-40B4-BE49-F238E27FC236}">
                <a16:creationId xmlns:a16="http://schemas.microsoft.com/office/drawing/2014/main" id="{807A0630-9E2C-4BA3-BB4A-0E6F23E43F0F}"/>
              </a:ext>
            </a:extLst>
          </p:cNvPr>
          <p:cNvSpPr/>
          <p:nvPr/>
        </p:nvSpPr>
        <p:spPr>
          <a:xfrm>
            <a:off x="4556670" y="3636033"/>
            <a:ext cx="2680087" cy="1119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</a:rPr>
              <a:t>Community Flood Management Plans are developed and tested by schools and households.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Rounded Rectangle 66">
            <a:extLst>
              <a:ext uri="{FF2B5EF4-FFF2-40B4-BE49-F238E27FC236}">
                <a16:creationId xmlns:a16="http://schemas.microsoft.com/office/drawing/2014/main" id="{40483C38-0965-4912-85C8-E74ADBAFF07B}"/>
              </a:ext>
            </a:extLst>
          </p:cNvPr>
          <p:cNvSpPr/>
          <p:nvPr/>
        </p:nvSpPr>
        <p:spPr>
          <a:xfrm>
            <a:off x="7537969" y="3566060"/>
            <a:ext cx="2680087" cy="1119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</a:rPr>
              <a:t>Early warning systems to monitor flood risks are established in target communities.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F0C07C6-BA0A-4D1A-89F8-061CE24E2259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6711310" y="2972086"/>
            <a:ext cx="1066844" cy="612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5655F89-35FA-4E5E-846F-C15E979765F0}"/>
              </a:ext>
            </a:extLst>
          </p:cNvPr>
          <p:cNvCxnSpPr>
            <a:cxnSpLocks/>
            <a:endCxn id="6" idx="2"/>
          </p:cNvCxnSpPr>
          <p:nvPr/>
        </p:nvCxnSpPr>
        <p:spPr>
          <a:xfrm flipH="1" flipV="1">
            <a:off x="4569690" y="2956347"/>
            <a:ext cx="1431382" cy="628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3CEA554-D650-4BD9-A3E0-DBA106132824}"/>
              </a:ext>
            </a:extLst>
          </p:cNvPr>
          <p:cNvCxnSpPr>
            <a:cxnSpLocks/>
            <a:stCxn id="36" idx="0"/>
            <a:endCxn id="10" idx="2"/>
          </p:cNvCxnSpPr>
          <p:nvPr/>
        </p:nvCxnSpPr>
        <p:spPr>
          <a:xfrm flipH="1" flipV="1">
            <a:off x="7778154" y="2972086"/>
            <a:ext cx="1099859" cy="593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E4B586-EBF2-4ACC-B51D-CA45CE6E37B1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>
          <a:xfrm flipH="1" flipV="1">
            <a:off x="6254390" y="1171466"/>
            <a:ext cx="1523764" cy="647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BEC8B1E-7A0B-4813-A8E7-AE810281D228}"/>
              </a:ext>
            </a:extLst>
          </p:cNvPr>
          <p:cNvSpPr/>
          <p:nvPr/>
        </p:nvSpPr>
        <p:spPr>
          <a:xfrm>
            <a:off x="9701685" y="1870844"/>
            <a:ext cx="980315" cy="9064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26070E-7D24-462C-BC1B-7EC41153A966}"/>
              </a:ext>
            </a:extLst>
          </p:cNvPr>
          <p:cNvSpPr txBox="1"/>
          <p:nvPr/>
        </p:nvSpPr>
        <p:spPr>
          <a:xfrm>
            <a:off x="1070045" y="5508426"/>
            <a:ext cx="733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</a:rPr>
              <a:t>The student and teacher population remains stable during the 2 years.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CA62D0C-F678-469A-AA63-18B5604CAD75}"/>
              </a:ext>
            </a:extLst>
          </p:cNvPr>
          <p:cNvSpPr/>
          <p:nvPr/>
        </p:nvSpPr>
        <p:spPr>
          <a:xfrm>
            <a:off x="8771677" y="335407"/>
            <a:ext cx="1132259" cy="8828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D5E4358-A7CE-4D01-8F36-5B2EDB68713A}"/>
              </a:ext>
            </a:extLst>
          </p:cNvPr>
          <p:cNvSpPr/>
          <p:nvPr/>
        </p:nvSpPr>
        <p:spPr>
          <a:xfrm>
            <a:off x="456429" y="4995149"/>
            <a:ext cx="613616" cy="3702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A1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D0C1EDD-88A2-4D93-970D-9CE79A79221A}"/>
              </a:ext>
            </a:extLst>
          </p:cNvPr>
          <p:cNvSpPr/>
          <p:nvPr/>
        </p:nvSpPr>
        <p:spPr>
          <a:xfrm>
            <a:off x="432045" y="5428548"/>
            <a:ext cx="613616" cy="3702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60784B-7DF6-4B1E-9C2D-6FC8DF05D0A4}"/>
              </a:ext>
            </a:extLst>
          </p:cNvPr>
          <p:cNvSpPr txBox="1"/>
          <p:nvPr/>
        </p:nvSpPr>
        <p:spPr>
          <a:xfrm>
            <a:off x="1070045" y="4996070"/>
            <a:ext cx="1075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The target communities have the resources and knowledge to maintain the early warning system. </a:t>
            </a:r>
          </a:p>
        </p:txBody>
      </p:sp>
      <p:sp>
        <p:nvSpPr>
          <p:cNvPr id="18" name="Rounded Rectangle 11">
            <a:extLst>
              <a:ext uri="{FF2B5EF4-FFF2-40B4-BE49-F238E27FC236}">
                <a16:creationId xmlns:a16="http://schemas.microsoft.com/office/drawing/2014/main" id="{FD821C8E-54CC-4629-80C4-45134CF7E7D0}"/>
              </a:ext>
            </a:extLst>
          </p:cNvPr>
          <p:cNvSpPr/>
          <p:nvPr/>
        </p:nvSpPr>
        <p:spPr>
          <a:xfrm>
            <a:off x="1660311" y="3636032"/>
            <a:ext cx="2709262" cy="1119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Georgia" panose="02040502050405020303" pitchFamily="18" charset="0"/>
              </a:rPr>
              <a:t>Flood preparedness learning and games are integrated into school curriculum.  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5D9E28-4D6F-40F8-A98C-AE266087763B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2953365" y="2956347"/>
            <a:ext cx="1616325" cy="72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C3028EB-3196-49E1-88F0-0F7CBCF0586C}"/>
              </a:ext>
            </a:extLst>
          </p:cNvPr>
          <p:cNvSpPr/>
          <p:nvPr/>
        </p:nvSpPr>
        <p:spPr>
          <a:xfrm>
            <a:off x="10456809" y="3690721"/>
            <a:ext cx="1132259" cy="8828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4264793-6F62-405B-A300-55B38F2B5102}"/>
              </a:ext>
            </a:extLst>
          </p:cNvPr>
          <p:cNvSpPr/>
          <p:nvPr/>
        </p:nvSpPr>
        <p:spPr>
          <a:xfrm>
            <a:off x="424273" y="5861776"/>
            <a:ext cx="613616" cy="3702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8CC1FD-FBFB-45BA-9105-3A9471C5D9E3}"/>
              </a:ext>
            </a:extLst>
          </p:cNvPr>
          <p:cNvSpPr txBox="1"/>
          <p:nvPr/>
        </p:nvSpPr>
        <p:spPr>
          <a:xfrm>
            <a:off x="1070045" y="5902522"/>
            <a:ext cx="1112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</a:rPr>
              <a:t>The CFM plans respond to all needs in the community, including the youngest, the oldest, and the disabled.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375B5AE-BC8F-4017-A212-9F58D5DCEACB}"/>
              </a:ext>
            </a:extLst>
          </p:cNvPr>
          <p:cNvSpPr/>
          <p:nvPr/>
        </p:nvSpPr>
        <p:spPr>
          <a:xfrm>
            <a:off x="239231" y="3779264"/>
            <a:ext cx="980315" cy="9064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A2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D1EAD6D-D174-42BE-9282-F1D2E0A51CD4}"/>
              </a:ext>
            </a:extLst>
          </p:cNvPr>
          <p:cNvSpPr/>
          <p:nvPr/>
        </p:nvSpPr>
        <p:spPr>
          <a:xfrm>
            <a:off x="424273" y="6306285"/>
            <a:ext cx="613616" cy="3702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A4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498A8-F48B-4A4A-885D-F4DEA2523B8E}"/>
              </a:ext>
            </a:extLst>
          </p:cNvPr>
          <p:cNvSpPr txBox="1"/>
          <p:nvPr/>
        </p:nvSpPr>
        <p:spPr>
          <a:xfrm>
            <a:off x="958174" y="6347031"/>
            <a:ext cx="1097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 No floods occur that are more extreme than the National Flood Management Agency’s 5-year predictions.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161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1992</TotalTime>
  <Words>179</Words>
  <Application>Microsoft Office PowerPoint</Application>
  <PresentationFormat>Widescreen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Helz, Kristin</cp:lastModifiedBy>
  <cp:revision>45</cp:revision>
  <dcterms:created xsi:type="dcterms:W3CDTF">2021-10-17T10:22:17Z</dcterms:created>
  <dcterms:modified xsi:type="dcterms:W3CDTF">2021-11-05T18:15:30Z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7860DFBD-B8A4-4266-A231-55C87B5B8724</vt:lpwstr>
  </property>
  <property fmtid="{D5CDD505-2E9C-101B-9397-08002B2CF9AE}" pid="3" name="ArticulatePath">
    <vt:lpwstr>https://americanredcross-my.sharepoint.com/personal/kristin_helz_redcross_org/Documents/My Files/DMERL Framework/E-learning series/MERL Plan e learning course/Presentation</vt:lpwstr>
  </property>
</Properties>
</file>