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B508E01-13DE-8AAA-B17B-9891907AEC14}" name="Karin Metz" initials="KM" userId="d3d14c81dc0c6fb9" providerId="Windows Live"/>
  <p188:author id="{D5D99A5A-1D6D-D9C3-8EC1-DF4C5085016B}" name="Kelman, Ilan" initials="KI" userId="S::sejjike@ucl.ac.uk::6780cfb6-7776-4cdb-989a-f534843e792b"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43"/>
    <p:restoredTop sz="94565"/>
  </p:normalViewPr>
  <p:slideViewPr>
    <p:cSldViewPr snapToGrid="0">
      <p:cViewPr>
        <p:scale>
          <a:sx n="117" d="100"/>
          <a:sy n="117" d="100"/>
        </p:scale>
        <p:origin x="2008" y="-9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656111-A4F7-5945-9B46-1730AB10B89A}" type="datetimeFigureOut">
              <a:rPr lang="en-GB" smtClean="0"/>
              <a:t>01/12/2022</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55FD66-7559-E54D-9ADE-4E50636EABB5}" type="slidenum">
              <a:rPr lang="en-GB" smtClean="0"/>
              <a:t>‹#›</a:t>
            </a:fld>
            <a:endParaRPr lang="en-GB"/>
          </a:p>
        </p:txBody>
      </p:sp>
    </p:spTree>
    <p:extLst>
      <p:ext uri="{BB962C8B-B14F-4D97-AF65-F5344CB8AC3E}">
        <p14:creationId xmlns:p14="http://schemas.microsoft.com/office/powerpoint/2010/main" val="3725006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55FD66-7559-E54D-9ADE-4E50636EABB5}" type="slidenum">
              <a:rPr lang="en-GB" smtClean="0"/>
              <a:t>2</a:t>
            </a:fld>
            <a:endParaRPr lang="en-GB"/>
          </a:p>
        </p:txBody>
      </p:sp>
    </p:spTree>
    <p:extLst>
      <p:ext uri="{BB962C8B-B14F-4D97-AF65-F5344CB8AC3E}">
        <p14:creationId xmlns:p14="http://schemas.microsoft.com/office/powerpoint/2010/main" val="226407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1E3E201E-E3A3-F34E-8F66-2958DD9ED7E5}" type="datetimeFigureOut">
              <a:rPr lang="en-GB" smtClean="0"/>
              <a:t>01/12/2022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4A069D-E5E3-9344-B659-8DFCBE96605F}" type="slidenum">
              <a:rPr lang="en-GB" smtClean="0"/>
              <a:t>‹#›</a:t>
            </a:fld>
            <a:endParaRPr lang="en-GB"/>
          </a:p>
        </p:txBody>
      </p:sp>
    </p:spTree>
    <p:extLst>
      <p:ext uri="{BB962C8B-B14F-4D97-AF65-F5344CB8AC3E}">
        <p14:creationId xmlns:p14="http://schemas.microsoft.com/office/powerpoint/2010/main" val="2516919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E3E201E-E3A3-F34E-8F66-2958DD9ED7E5}" type="datetimeFigureOut">
              <a:rPr lang="en-GB" smtClean="0"/>
              <a:t>01/12/2022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4A069D-E5E3-9344-B659-8DFCBE96605F}" type="slidenum">
              <a:rPr lang="en-GB" smtClean="0"/>
              <a:t>‹#›</a:t>
            </a:fld>
            <a:endParaRPr lang="en-GB"/>
          </a:p>
        </p:txBody>
      </p:sp>
    </p:spTree>
    <p:extLst>
      <p:ext uri="{BB962C8B-B14F-4D97-AF65-F5344CB8AC3E}">
        <p14:creationId xmlns:p14="http://schemas.microsoft.com/office/powerpoint/2010/main" val="962196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E3E201E-E3A3-F34E-8F66-2958DD9ED7E5}" type="datetimeFigureOut">
              <a:rPr lang="en-GB" smtClean="0"/>
              <a:t>01/12/2022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4A069D-E5E3-9344-B659-8DFCBE96605F}" type="slidenum">
              <a:rPr lang="en-GB" smtClean="0"/>
              <a:t>‹#›</a:t>
            </a:fld>
            <a:endParaRPr lang="en-GB"/>
          </a:p>
        </p:txBody>
      </p:sp>
    </p:spTree>
    <p:extLst>
      <p:ext uri="{BB962C8B-B14F-4D97-AF65-F5344CB8AC3E}">
        <p14:creationId xmlns:p14="http://schemas.microsoft.com/office/powerpoint/2010/main" val="2116570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E3E201E-E3A3-F34E-8F66-2958DD9ED7E5}" type="datetimeFigureOut">
              <a:rPr lang="en-GB" smtClean="0"/>
              <a:t>01/12/2022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4A069D-E5E3-9344-B659-8DFCBE96605F}" type="slidenum">
              <a:rPr lang="en-GB" smtClean="0"/>
              <a:t>‹#›</a:t>
            </a:fld>
            <a:endParaRPr lang="en-GB"/>
          </a:p>
        </p:txBody>
      </p:sp>
    </p:spTree>
    <p:extLst>
      <p:ext uri="{BB962C8B-B14F-4D97-AF65-F5344CB8AC3E}">
        <p14:creationId xmlns:p14="http://schemas.microsoft.com/office/powerpoint/2010/main" val="1767527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E3E201E-E3A3-F34E-8F66-2958DD9ED7E5}" type="datetimeFigureOut">
              <a:rPr lang="en-GB" smtClean="0"/>
              <a:t>01/12/2022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4A069D-E5E3-9344-B659-8DFCBE96605F}" type="slidenum">
              <a:rPr lang="en-GB" smtClean="0"/>
              <a:t>‹#›</a:t>
            </a:fld>
            <a:endParaRPr lang="en-GB"/>
          </a:p>
        </p:txBody>
      </p:sp>
    </p:spTree>
    <p:extLst>
      <p:ext uri="{BB962C8B-B14F-4D97-AF65-F5344CB8AC3E}">
        <p14:creationId xmlns:p14="http://schemas.microsoft.com/office/powerpoint/2010/main" val="2269425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1E3E201E-E3A3-F34E-8F66-2958DD9ED7E5}" type="datetimeFigureOut">
              <a:rPr lang="en-GB" smtClean="0"/>
              <a:t>01/12/2022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4A069D-E5E3-9344-B659-8DFCBE96605F}" type="slidenum">
              <a:rPr lang="en-GB" smtClean="0"/>
              <a:t>‹#›</a:t>
            </a:fld>
            <a:endParaRPr lang="en-GB"/>
          </a:p>
        </p:txBody>
      </p:sp>
    </p:spTree>
    <p:extLst>
      <p:ext uri="{BB962C8B-B14F-4D97-AF65-F5344CB8AC3E}">
        <p14:creationId xmlns:p14="http://schemas.microsoft.com/office/powerpoint/2010/main" val="2496253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1E3E201E-E3A3-F34E-8F66-2958DD9ED7E5}" type="datetimeFigureOut">
              <a:rPr lang="en-GB" smtClean="0"/>
              <a:t>01/12/2022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4A069D-E5E3-9344-B659-8DFCBE96605F}" type="slidenum">
              <a:rPr lang="en-GB" smtClean="0"/>
              <a:t>‹#›</a:t>
            </a:fld>
            <a:endParaRPr lang="en-GB"/>
          </a:p>
        </p:txBody>
      </p:sp>
    </p:spTree>
    <p:extLst>
      <p:ext uri="{BB962C8B-B14F-4D97-AF65-F5344CB8AC3E}">
        <p14:creationId xmlns:p14="http://schemas.microsoft.com/office/powerpoint/2010/main" val="1922172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E3E201E-E3A3-F34E-8F66-2958DD9ED7E5}" type="datetimeFigureOut">
              <a:rPr lang="en-GB" smtClean="0"/>
              <a:t>01/12/2022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4A069D-E5E3-9344-B659-8DFCBE96605F}" type="slidenum">
              <a:rPr lang="en-GB" smtClean="0"/>
              <a:t>‹#›</a:t>
            </a:fld>
            <a:endParaRPr lang="en-GB"/>
          </a:p>
        </p:txBody>
      </p:sp>
    </p:spTree>
    <p:extLst>
      <p:ext uri="{BB962C8B-B14F-4D97-AF65-F5344CB8AC3E}">
        <p14:creationId xmlns:p14="http://schemas.microsoft.com/office/powerpoint/2010/main" val="2567443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3E201E-E3A3-F34E-8F66-2958DD9ED7E5}" type="datetimeFigureOut">
              <a:rPr lang="en-GB" smtClean="0"/>
              <a:t>01/12/2022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4A069D-E5E3-9344-B659-8DFCBE96605F}" type="slidenum">
              <a:rPr lang="en-GB" smtClean="0"/>
              <a:t>‹#›</a:t>
            </a:fld>
            <a:endParaRPr lang="en-GB"/>
          </a:p>
        </p:txBody>
      </p:sp>
    </p:spTree>
    <p:extLst>
      <p:ext uri="{BB962C8B-B14F-4D97-AF65-F5344CB8AC3E}">
        <p14:creationId xmlns:p14="http://schemas.microsoft.com/office/powerpoint/2010/main" val="425059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1E3E201E-E3A3-F34E-8F66-2958DD9ED7E5}" type="datetimeFigureOut">
              <a:rPr lang="en-GB" smtClean="0"/>
              <a:t>01/12/2022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4A069D-E5E3-9344-B659-8DFCBE96605F}" type="slidenum">
              <a:rPr lang="en-GB" smtClean="0"/>
              <a:t>‹#›</a:t>
            </a:fld>
            <a:endParaRPr lang="en-GB"/>
          </a:p>
        </p:txBody>
      </p:sp>
    </p:spTree>
    <p:extLst>
      <p:ext uri="{BB962C8B-B14F-4D97-AF65-F5344CB8AC3E}">
        <p14:creationId xmlns:p14="http://schemas.microsoft.com/office/powerpoint/2010/main" val="2363203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1E3E201E-E3A3-F34E-8F66-2958DD9ED7E5}" type="datetimeFigureOut">
              <a:rPr lang="en-GB" smtClean="0"/>
              <a:t>01/12/2022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4A069D-E5E3-9344-B659-8DFCBE96605F}" type="slidenum">
              <a:rPr lang="en-GB" smtClean="0"/>
              <a:t>‹#›</a:t>
            </a:fld>
            <a:endParaRPr lang="en-GB"/>
          </a:p>
        </p:txBody>
      </p:sp>
    </p:spTree>
    <p:extLst>
      <p:ext uri="{BB962C8B-B14F-4D97-AF65-F5344CB8AC3E}">
        <p14:creationId xmlns:p14="http://schemas.microsoft.com/office/powerpoint/2010/main" val="3628226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E3E201E-E3A3-F34E-8F66-2958DD9ED7E5}" type="datetimeFigureOut">
              <a:rPr lang="en-GB" smtClean="0"/>
              <a:t>01/12/2022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44A069D-E5E3-9344-B659-8DFCBE96605F}" type="slidenum">
              <a:rPr lang="en-GB" smtClean="0"/>
              <a:t>‹#›</a:t>
            </a:fld>
            <a:endParaRPr lang="en-GB"/>
          </a:p>
        </p:txBody>
      </p:sp>
    </p:spTree>
    <p:extLst>
      <p:ext uri="{BB962C8B-B14F-4D97-AF65-F5344CB8AC3E}">
        <p14:creationId xmlns:p14="http://schemas.microsoft.com/office/powerpoint/2010/main" val="37753317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hyperlink" Target="https://www.landaware.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undrr.org/publication/sendai-framework-disaster-risk-reduction-2015-2030" TargetMode="External"/><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periodicos.fundaj.gov.br/CIC/article/view/1588" TargetMode="External"/><Relationship Id="rId5" Type="http://schemas.openxmlformats.org/officeDocument/2006/relationships/hyperlink" Target="https://doi.org/10.1016/j.ijdrr.2014.10.005" TargetMode="External"/><Relationship Id="rId4" Type="http://schemas.openxmlformats.org/officeDocument/2006/relationships/hyperlink" Target="http://dx.doi.org/10.5380/dma.v46i0.501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AF2BA6A-673C-7A0B-20F3-C855E735D329}"/>
              </a:ext>
            </a:extLst>
          </p:cNvPr>
          <p:cNvSpPr txBox="1"/>
          <p:nvPr/>
        </p:nvSpPr>
        <p:spPr>
          <a:xfrm>
            <a:off x="141890" y="1677910"/>
            <a:ext cx="553998" cy="1636215"/>
          </a:xfrm>
          <a:prstGeom prst="rect">
            <a:avLst/>
          </a:prstGeom>
          <a:noFill/>
        </p:spPr>
        <p:txBody>
          <a:bodyPr vert="vert270" wrap="square">
            <a:spAutoFit/>
          </a:bodyPr>
          <a:lstStyle/>
          <a:p>
            <a:r>
              <a:rPr lang="en-GB" sz="2400" b="1" dirty="0">
                <a:effectLst/>
                <a:latin typeface="Calibri" panose="020F0502020204030204" pitchFamily="34" charset="0"/>
                <a:ea typeface="MS Mincho" panose="02020609040205080304" pitchFamily="49" charset="-128"/>
                <a:cs typeface="Calibri" panose="020F0502020204030204" pitchFamily="34" charset="0"/>
              </a:rPr>
              <a:t>WARNINGS </a:t>
            </a:r>
          </a:p>
        </p:txBody>
      </p:sp>
      <p:sp>
        <p:nvSpPr>
          <p:cNvPr id="12" name="TextBox 11">
            <a:extLst>
              <a:ext uri="{FF2B5EF4-FFF2-40B4-BE49-F238E27FC236}">
                <a16:creationId xmlns:a16="http://schemas.microsoft.com/office/drawing/2014/main" id="{1409B801-B233-D5F5-3467-B4AD5D422E64}"/>
              </a:ext>
            </a:extLst>
          </p:cNvPr>
          <p:cNvSpPr txBox="1"/>
          <p:nvPr/>
        </p:nvSpPr>
        <p:spPr>
          <a:xfrm>
            <a:off x="472482" y="1923397"/>
            <a:ext cx="400110" cy="1390728"/>
          </a:xfrm>
          <a:prstGeom prst="rect">
            <a:avLst/>
          </a:prstGeom>
          <a:noFill/>
        </p:spPr>
        <p:txBody>
          <a:bodyPr vert="vert270" wrap="square">
            <a:spAutoFit/>
          </a:bodyPr>
          <a:lstStyle/>
          <a:p>
            <a:r>
              <a:rPr lang="en-GB" sz="1400" b="1" dirty="0">
                <a:solidFill>
                  <a:srgbClr val="C00000"/>
                </a:solidFill>
                <a:effectLst/>
                <a:latin typeface="Calibri" panose="020F0502020204030204" pitchFamily="34" charset="0"/>
                <a:ea typeface="MS Mincho" panose="02020609040205080304" pitchFamily="49" charset="-128"/>
                <a:cs typeface="Calibri" panose="020F0502020204030204" pitchFamily="34" charset="0"/>
              </a:rPr>
              <a:t>BRIEFING NOTE </a:t>
            </a:r>
          </a:p>
        </p:txBody>
      </p:sp>
      <p:cxnSp>
        <p:nvCxnSpPr>
          <p:cNvPr id="14" name="Straight Connector 13">
            <a:extLst>
              <a:ext uri="{FF2B5EF4-FFF2-40B4-BE49-F238E27FC236}">
                <a16:creationId xmlns:a16="http://schemas.microsoft.com/office/drawing/2014/main" id="{F4B2E03E-BD38-3D62-7B46-0B3E987C9B5A}"/>
              </a:ext>
            </a:extLst>
          </p:cNvPr>
          <p:cNvCxnSpPr>
            <a:cxnSpLocks/>
          </p:cNvCxnSpPr>
          <p:nvPr/>
        </p:nvCxnSpPr>
        <p:spPr>
          <a:xfrm>
            <a:off x="287867" y="3456014"/>
            <a:ext cx="62239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F1CA2A4-13A3-7CB8-4445-651D5B7FC314}"/>
              </a:ext>
            </a:extLst>
          </p:cNvPr>
          <p:cNvSpPr txBox="1"/>
          <p:nvPr/>
        </p:nvSpPr>
        <p:spPr>
          <a:xfrm>
            <a:off x="1026480" y="1467487"/>
            <a:ext cx="5831520" cy="707886"/>
          </a:xfrm>
          <a:prstGeom prst="rect">
            <a:avLst/>
          </a:prstGeom>
          <a:noFill/>
        </p:spPr>
        <p:txBody>
          <a:bodyPr wrap="square">
            <a:spAutoFit/>
          </a:bodyPr>
          <a:lstStyle/>
          <a:p>
            <a:r>
              <a:rPr lang="en-US" sz="2400" b="1" dirty="0">
                <a:effectLst/>
                <a:latin typeface="Calibri" panose="020F0502020204030204" pitchFamily="34" charset="0"/>
                <a:ea typeface="MS Mincho" panose="02020609040205080304" pitchFamily="49" charset="-128"/>
                <a:cs typeface="Times New Roman" panose="02020603050405020304" pitchFamily="18" charset="0"/>
              </a:rPr>
              <a:t>EARLY WARNING SYSTEMS FOR LANDSLIDES</a:t>
            </a:r>
            <a:endParaRPr lang="en-GB" sz="2400" b="1" dirty="0">
              <a:effectLst/>
              <a:latin typeface="Calibri" panose="020F0502020204030204" pitchFamily="34" charset="0"/>
              <a:ea typeface="MS Mincho" panose="02020609040205080304" pitchFamily="49" charset="-128"/>
              <a:cs typeface="Times New Roman" panose="02020603050405020304" pitchFamily="18" charset="0"/>
            </a:endParaRPr>
          </a:p>
          <a:p>
            <a:r>
              <a:rPr lang="en-US" sz="1600" b="1" dirty="0">
                <a:solidFill>
                  <a:srgbClr val="C00000"/>
                </a:solidFill>
                <a:latin typeface="Calibri" panose="020F0502020204030204" pitchFamily="34" charset="0"/>
                <a:ea typeface="MS Mincho" panose="02020609040205080304" pitchFamily="49" charset="-128"/>
                <a:cs typeface="Times New Roman" panose="02020603050405020304" pitchFamily="18" charset="0"/>
              </a:rPr>
              <a:t>The necessity of a systematic and bottom-up approach</a:t>
            </a:r>
            <a:endParaRPr lang="en-GB" sz="1600" b="1" dirty="0">
              <a:solidFill>
                <a:srgbClr val="C00000"/>
              </a:solidFill>
            </a:endParaRPr>
          </a:p>
        </p:txBody>
      </p:sp>
      <p:pic>
        <p:nvPicPr>
          <p:cNvPr id="18" name="Picture 17" descr="A picture containing text, bottle, sign&#10;&#10;Description automatically generated">
            <a:extLst>
              <a:ext uri="{FF2B5EF4-FFF2-40B4-BE49-F238E27FC236}">
                <a16:creationId xmlns:a16="http://schemas.microsoft.com/office/drawing/2014/main" id="{FF0B3973-48BE-9340-4128-9A0101BA81FE}"/>
              </a:ext>
            </a:extLst>
          </p:cNvPr>
          <p:cNvPicPr>
            <a:picLocks noChangeAspect="1"/>
          </p:cNvPicPr>
          <p:nvPr/>
        </p:nvPicPr>
        <p:blipFill>
          <a:blip r:embed="rId2"/>
          <a:stretch>
            <a:fillRect/>
          </a:stretch>
        </p:blipFill>
        <p:spPr>
          <a:xfrm>
            <a:off x="5385131" y="8893816"/>
            <a:ext cx="772072" cy="772072"/>
          </a:xfrm>
          <a:prstGeom prst="rect">
            <a:avLst/>
          </a:prstGeom>
        </p:spPr>
      </p:pic>
      <p:sp>
        <p:nvSpPr>
          <p:cNvPr id="24" name="TextBox 23">
            <a:extLst>
              <a:ext uri="{FF2B5EF4-FFF2-40B4-BE49-F238E27FC236}">
                <a16:creationId xmlns:a16="http://schemas.microsoft.com/office/drawing/2014/main" id="{BC7DC683-0BF1-EE11-6DE7-7A5D8BDD9E94}"/>
              </a:ext>
            </a:extLst>
          </p:cNvPr>
          <p:cNvSpPr txBox="1"/>
          <p:nvPr/>
        </p:nvSpPr>
        <p:spPr>
          <a:xfrm>
            <a:off x="768096" y="2113659"/>
            <a:ext cx="6074263" cy="1384995"/>
          </a:xfrm>
          <a:prstGeom prst="rect">
            <a:avLst/>
          </a:prstGeom>
          <a:noFill/>
        </p:spPr>
        <p:txBody>
          <a:bodyPr wrap="square" rtlCol="0">
            <a:spAutoFit/>
          </a:bodyPr>
          <a:lstStyle/>
          <a:p>
            <a:r>
              <a:rPr lang="en-GB" sz="1200" b="1" dirty="0"/>
              <a:t>Key Points </a:t>
            </a:r>
          </a:p>
          <a:p>
            <a:pPr marL="285750" indent="-285750">
              <a:buFont typeface="Arial" panose="020B0604020202020204" pitchFamily="34" charset="0"/>
              <a:buChar char="•"/>
            </a:pPr>
            <a:r>
              <a:rPr lang="en-US" sz="1200" dirty="0"/>
              <a:t>Bottom-up methodology: Landslide Early Warning Systems (LEWS) must consider the knowledge and participation of local communities.</a:t>
            </a:r>
          </a:p>
          <a:p>
            <a:pPr marL="285750" indent="-285750">
              <a:buFont typeface="Arial" panose="020B0604020202020204" pitchFamily="34" charset="0"/>
              <a:buChar char="•"/>
            </a:pPr>
            <a:r>
              <a:rPr lang="en-US" sz="1200" dirty="0"/>
              <a:t>Systematic approach: It is necessary to systematically implement the different elements involved in a LEWS.</a:t>
            </a:r>
          </a:p>
          <a:p>
            <a:pPr marL="285750" indent="-285750">
              <a:buFont typeface="Arial" panose="020B0604020202020204" pitchFamily="34" charset="0"/>
              <a:buChar char="•"/>
            </a:pPr>
            <a:r>
              <a:rPr lang="en-US" sz="1200" dirty="0"/>
              <a:t>Emergency phase: LEWS must properly address evacuation routes and emergency shelters.</a:t>
            </a:r>
          </a:p>
        </p:txBody>
      </p:sp>
      <p:pic>
        <p:nvPicPr>
          <p:cNvPr id="25" name="Picture 24" descr="A picture containing guitar, bowed instrument&#10;&#10;Description automatically generated">
            <a:extLst>
              <a:ext uri="{FF2B5EF4-FFF2-40B4-BE49-F238E27FC236}">
                <a16:creationId xmlns:a16="http://schemas.microsoft.com/office/drawing/2014/main" id="{5CC38021-08BF-C078-7B04-81346004E0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766"/>
            <a:ext cx="6858000" cy="1553703"/>
          </a:xfrm>
          <a:prstGeom prst="rect">
            <a:avLst/>
          </a:prstGeom>
        </p:spPr>
      </p:pic>
      <p:sp>
        <p:nvSpPr>
          <p:cNvPr id="26" name="TextBox 25">
            <a:extLst>
              <a:ext uri="{FF2B5EF4-FFF2-40B4-BE49-F238E27FC236}">
                <a16:creationId xmlns:a16="http://schemas.microsoft.com/office/drawing/2014/main" id="{252E9033-F913-76C6-E01B-429F8EC29A47}"/>
              </a:ext>
            </a:extLst>
          </p:cNvPr>
          <p:cNvSpPr txBox="1"/>
          <p:nvPr/>
        </p:nvSpPr>
        <p:spPr>
          <a:xfrm>
            <a:off x="201160" y="3483003"/>
            <a:ext cx="6455680" cy="5632311"/>
          </a:xfrm>
          <a:prstGeom prst="rect">
            <a:avLst/>
          </a:prstGeom>
          <a:noFill/>
        </p:spPr>
        <p:txBody>
          <a:bodyPr wrap="square" rtlCol="0">
            <a:spAutoFit/>
          </a:bodyPr>
          <a:lstStyle/>
          <a:p>
            <a:r>
              <a:rPr lang="en-GB" sz="1200" b="1" dirty="0"/>
              <a:t>State of the Art</a:t>
            </a:r>
          </a:p>
          <a:p>
            <a:pPr algn="just"/>
            <a:r>
              <a:rPr lang="en-US" sz="1200" dirty="0"/>
              <a:t>UNDRR recommends adopting early warning systems as tools to achieve the primary goal of preventing new and reducing existing disaster risks [1]. Early warning systems include 4 key elements: Risk knowledge; Monitoring and Warning service; Dissemination and Communication; and Response capability [2]. To operate effective and efficient warning systems for landslides, i.e., systems leading to increasing resilience of communities exposed to landslide risk, a set of interdisciplinary analyses and procedures needs to be defined and implemented. A significant example of the many local, national, and international recent initiatives on these issues, is the creation in 2020 of </a:t>
            </a:r>
            <a:r>
              <a:rPr lang="en-US" sz="1200" dirty="0" err="1"/>
              <a:t>LandAware</a:t>
            </a:r>
            <a:r>
              <a:rPr lang="en-US" sz="1200" dirty="0"/>
              <a:t> (</a:t>
            </a:r>
            <a:r>
              <a:rPr lang="en-US" sz="1200" dirty="0">
                <a:hlinkClick r:id="rId4"/>
              </a:rPr>
              <a:t>https://</a:t>
            </a:r>
            <a:r>
              <a:rPr lang="en-US" sz="1200" dirty="0" err="1">
                <a:hlinkClick r:id="rId4"/>
              </a:rPr>
              <a:t>www.landaware.org</a:t>
            </a:r>
            <a:r>
              <a:rPr lang="en-US" sz="1200" dirty="0">
                <a:hlinkClick r:id="rId4"/>
              </a:rPr>
              <a:t>/), </a:t>
            </a:r>
            <a:r>
              <a:rPr lang="en-US" sz="1200" dirty="0"/>
              <a:t>a multi-disciplinary, knowledge-based, non-profit network of people interested in cooperating and in sharing experiences, needs and innovations on LEWS.</a:t>
            </a:r>
          </a:p>
          <a:p>
            <a:pPr algn="just"/>
            <a:endParaRPr lang="en-GB" sz="1200" b="1" dirty="0"/>
          </a:p>
          <a:p>
            <a:r>
              <a:rPr lang="en-GB" sz="1200" b="1" dirty="0"/>
              <a:t>Core Needs</a:t>
            </a:r>
          </a:p>
          <a:p>
            <a:pPr algn="just"/>
            <a:r>
              <a:rPr lang="en-US" sz="1200" dirty="0"/>
              <a:t>For the design and management of a LEWS, it is fundamental to always include the target community in planning, elaborating, and implementing the various components. It also requires proper synergy between technical and social know-hows. The main objective of the designers of the technical subsystem is the definition of efficient processes; the procedures defined within the social subsystem are essential in making Early Warning Systems an effective tool to reduce mortality risk [3]. LEWS managers need to integrate the two know-hows and propose technical and social solutions that integrate the knowledge and enable participation of local communities.</a:t>
            </a:r>
          </a:p>
          <a:p>
            <a:pPr algn="just"/>
            <a:endParaRPr lang="en-GB" sz="1200" b="1" dirty="0"/>
          </a:p>
          <a:p>
            <a:r>
              <a:rPr lang="en-GB" sz="1200" b="1" dirty="0"/>
              <a:t>Recommendations / Guidance</a:t>
            </a:r>
            <a:endParaRPr lang="en-GB" sz="1200" dirty="0"/>
          </a:p>
          <a:p>
            <a:pPr marL="171450" indent="-171450" algn="just">
              <a:buFont typeface="Arial" panose="020B0604020202020204" pitchFamily="34" charset="0"/>
              <a:buChar char="•"/>
            </a:pPr>
            <a:r>
              <a:rPr lang="en-US" sz="1200" dirty="0"/>
              <a:t>The design and implementation of a LEWS must consider the four abovementioned key elements of an EWS, properly acknowledging that social and technical parts are interdependent and interact.</a:t>
            </a:r>
          </a:p>
          <a:p>
            <a:pPr marL="171450" indent="-171450" algn="just">
              <a:buFont typeface="Arial" panose="020B0604020202020204" pitchFamily="34" charset="0"/>
              <a:buChar char="•"/>
            </a:pPr>
            <a:r>
              <a:rPr lang="en-US" sz="1200" dirty="0"/>
              <a:t>A LEWS must be thoroughly planned as Anticipatory Action, following a prospective and preventive perspective to address landslide risk reduction. When warnings are issued, the operational framework of the LEWS must be known by everyone, including people monitoring, institutional stakeholders, and residents.</a:t>
            </a:r>
          </a:p>
          <a:p>
            <a:pPr marL="171450" indent="-171450" algn="just">
              <a:buFont typeface="Arial" panose="020B0604020202020204" pitchFamily="34" charset="0"/>
              <a:buChar char="•"/>
            </a:pPr>
            <a:r>
              <a:rPr lang="en-US" sz="1200" dirty="0"/>
              <a:t>During the design of a LEWS, a bottom-up methodology must be adopted, to fully incorporate the knowledge of everyone involved.</a:t>
            </a:r>
          </a:p>
        </p:txBody>
      </p:sp>
      <p:pic>
        <p:nvPicPr>
          <p:cNvPr id="9" name="Graphic 8">
            <a:extLst>
              <a:ext uri="{FF2B5EF4-FFF2-40B4-BE49-F238E27FC236}">
                <a16:creationId xmlns:a16="http://schemas.microsoft.com/office/drawing/2014/main" id="{BE9E16E1-2F94-EB15-2A29-FEDE2D617A4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12521" y="9107155"/>
            <a:ext cx="1282700" cy="457200"/>
          </a:xfrm>
          <a:prstGeom prst="rect">
            <a:avLst/>
          </a:prstGeom>
        </p:spPr>
      </p:pic>
      <p:pic>
        <p:nvPicPr>
          <p:cNvPr id="13" name="Picture 12">
            <a:extLst>
              <a:ext uri="{FF2B5EF4-FFF2-40B4-BE49-F238E27FC236}">
                <a16:creationId xmlns:a16="http://schemas.microsoft.com/office/drawing/2014/main" id="{4D253928-FCDE-D541-B4FB-E1B22A483F9C}"/>
              </a:ext>
            </a:extLst>
          </p:cNvPr>
          <p:cNvPicPr>
            <a:picLocks noChangeAspect="1"/>
          </p:cNvPicPr>
          <p:nvPr/>
        </p:nvPicPr>
        <p:blipFill>
          <a:blip r:embed="rId7" cstate="screen"/>
          <a:stretch>
            <a:fillRect/>
          </a:stretch>
        </p:blipFill>
        <p:spPr>
          <a:xfrm>
            <a:off x="2788234" y="9068998"/>
            <a:ext cx="1893570" cy="492125"/>
          </a:xfrm>
          <a:prstGeom prst="rect">
            <a:avLst/>
          </a:prstGeom>
        </p:spPr>
      </p:pic>
    </p:spTree>
    <p:extLst>
      <p:ext uri="{BB962C8B-B14F-4D97-AF65-F5344CB8AC3E}">
        <p14:creationId xmlns:p14="http://schemas.microsoft.com/office/powerpoint/2010/main" val="559968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0F67900C-1EF1-AB9B-BE5E-4DB7C0CC6ABC}"/>
              </a:ext>
            </a:extLst>
          </p:cNvPr>
          <p:cNvSpPr txBox="1"/>
          <p:nvPr/>
        </p:nvSpPr>
        <p:spPr>
          <a:xfrm>
            <a:off x="63921" y="54056"/>
            <a:ext cx="553998" cy="1636215"/>
          </a:xfrm>
          <a:prstGeom prst="rect">
            <a:avLst/>
          </a:prstGeom>
          <a:noFill/>
        </p:spPr>
        <p:txBody>
          <a:bodyPr vert="vert270" wrap="square">
            <a:spAutoFit/>
          </a:bodyPr>
          <a:lstStyle/>
          <a:p>
            <a:r>
              <a:rPr lang="en-GB" sz="2400" b="1" dirty="0">
                <a:effectLst/>
                <a:latin typeface="Calibri" panose="020F0502020204030204" pitchFamily="34" charset="0"/>
                <a:ea typeface="MS Mincho" panose="02020609040205080304" pitchFamily="49" charset="-128"/>
                <a:cs typeface="Calibri" panose="020F0502020204030204" pitchFamily="34" charset="0"/>
              </a:rPr>
              <a:t>WARNINGS </a:t>
            </a:r>
          </a:p>
        </p:txBody>
      </p:sp>
      <p:sp>
        <p:nvSpPr>
          <p:cNvPr id="12" name="TextBox 11">
            <a:extLst>
              <a:ext uri="{FF2B5EF4-FFF2-40B4-BE49-F238E27FC236}">
                <a16:creationId xmlns:a16="http://schemas.microsoft.com/office/drawing/2014/main" id="{745EE8E6-D3B4-0B07-2F2F-A1DDDC67ED3C}"/>
              </a:ext>
            </a:extLst>
          </p:cNvPr>
          <p:cNvSpPr txBox="1"/>
          <p:nvPr/>
        </p:nvSpPr>
        <p:spPr>
          <a:xfrm>
            <a:off x="366160" y="299543"/>
            <a:ext cx="400110" cy="1390728"/>
          </a:xfrm>
          <a:prstGeom prst="rect">
            <a:avLst/>
          </a:prstGeom>
          <a:noFill/>
        </p:spPr>
        <p:txBody>
          <a:bodyPr vert="vert270" wrap="square">
            <a:spAutoFit/>
          </a:bodyPr>
          <a:lstStyle/>
          <a:p>
            <a:r>
              <a:rPr lang="en-GB" sz="1400" b="1" dirty="0">
                <a:solidFill>
                  <a:srgbClr val="C00000"/>
                </a:solidFill>
                <a:effectLst/>
                <a:latin typeface="Calibri" panose="020F0502020204030204" pitchFamily="34" charset="0"/>
                <a:ea typeface="MS Mincho" panose="02020609040205080304" pitchFamily="49" charset="-128"/>
                <a:cs typeface="Calibri" panose="020F0502020204030204" pitchFamily="34" charset="0"/>
              </a:rPr>
              <a:t>BRIEFING NOTE </a:t>
            </a:r>
          </a:p>
        </p:txBody>
      </p:sp>
      <p:cxnSp>
        <p:nvCxnSpPr>
          <p:cNvPr id="13" name="Straight Connector 12">
            <a:extLst>
              <a:ext uri="{FF2B5EF4-FFF2-40B4-BE49-F238E27FC236}">
                <a16:creationId xmlns:a16="http://schemas.microsoft.com/office/drawing/2014/main" id="{4A304106-2EAD-40FB-E5E9-45417A8844C4}"/>
              </a:ext>
            </a:extLst>
          </p:cNvPr>
          <p:cNvCxnSpPr>
            <a:cxnSpLocks/>
          </p:cNvCxnSpPr>
          <p:nvPr/>
        </p:nvCxnSpPr>
        <p:spPr>
          <a:xfrm>
            <a:off x="225734" y="1832160"/>
            <a:ext cx="40010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65F4E100-E387-C342-A5AD-02E98D052CDE}"/>
              </a:ext>
            </a:extLst>
          </p:cNvPr>
          <p:cNvSpPr txBox="1"/>
          <p:nvPr/>
        </p:nvSpPr>
        <p:spPr>
          <a:xfrm>
            <a:off x="196802" y="7549184"/>
            <a:ext cx="6487498" cy="1731243"/>
          </a:xfrm>
          <a:prstGeom prst="rect">
            <a:avLst/>
          </a:prstGeom>
          <a:noFill/>
        </p:spPr>
        <p:txBody>
          <a:bodyPr wrap="square" rtlCol="0">
            <a:spAutoFit/>
          </a:bodyPr>
          <a:lstStyle/>
          <a:p>
            <a:r>
              <a:rPr lang="en-GB" sz="1200" b="1" dirty="0"/>
              <a:t>References </a:t>
            </a:r>
          </a:p>
          <a:p>
            <a:pPr algn="just"/>
            <a:r>
              <a:rPr lang="en-US" sz="1050" dirty="0">
                <a:effectLst/>
                <a:latin typeface="Calibri" panose="020F0502020204030204" pitchFamily="34" charset="0"/>
                <a:ea typeface="Calibri" panose="020F0502020204030204" pitchFamily="34" charset="0"/>
                <a:cs typeface="Times New Roman" panose="02020603050405020304" pitchFamily="18" charset="0"/>
              </a:rPr>
              <a:t>[1] UNDRR, 2015. </a:t>
            </a:r>
            <a:r>
              <a:rPr lang="en-US" sz="105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Sendai Framework for Disaster Risk Reduction, 2015-2030</a:t>
            </a: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r>
              <a:rPr lang="pt-BR" sz="1050" dirty="0">
                <a:effectLst/>
                <a:latin typeface="Calibri" panose="020F0502020204030204" pitchFamily="34" charset="0"/>
                <a:ea typeface="Calibri" panose="020F0502020204030204" pitchFamily="34" charset="0"/>
                <a:cs typeface="Times New Roman" panose="02020603050405020304" pitchFamily="18" charset="0"/>
              </a:rPr>
              <a:t>UNDRR (UN Office for </a:t>
            </a:r>
            <a:r>
              <a:rPr lang="pt-BR" sz="1050" dirty="0" err="1">
                <a:effectLst/>
                <a:latin typeface="Calibri" panose="020F0502020204030204" pitchFamily="34" charset="0"/>
                <a:ea typeface="Calibri" panose="020F0502020204030204" pitchFamily="34" charset="0"/>
                <a:cs typeface="Times New Roman" panose="02020603050405020304" pitchFamily="18" charset="0"/>
              </a:rPr>
              <a:t>Disaster</a:t>
            </a:r>
            <a:r>
              <a:rPr lang="pt-BR" sz="1050" dirty="0">
                <a:effectLst/>
                <a:latin typeface="Calibri" panose="020F0502020204030204" pitchFamily="34" charset="0"/>
                <a:ea typeface="Calibri" panose="020F0502020204030204" pitchFamily="34" charset="0"/>
                <a:cs typeface="Times New Roman" panose="02020603050405020304" pitchFamily="18" charset="0"/>
              </a:rPr>
              <a:t> Risk </a:t>
            </a:r>
            <a:r>
              <a:rPr lang="pt-BR" sz="1050" dirty="0" err="1">
                <a:effectLst/>
                <a:latin typeface="Calibri" panose="020F0502020204030204" pitchFamily="34" charset="0"/>
                <a:ea typeface="Calibri" panose="020F0502020204030204" pitchFamily="34" charset="0"/>
                <a:cs typeface="Times New Roman" panose="02020603050405020304" pitchFamily="18" charset="0"/>
              </a:rPr>
              <a:t>Reduction</a:t>
            </a:r>
            <a:r>
              <a:rPr lang="pt-BR" sz="1050" dirty="0">
                <a:effectLst/>
                <a:latin typeface="Calibri" panose="020F0502020204030204" pitchFamily="34" charset="0"/>
                <a:ea typeface="Calibri" panose="020F0502020204030204" pitchFamily="34" charset="0"/>
                <a:cs typeface="Times New Roman" panose="02020603050405020304" pitchFamily="18" charset="0"/>
              </a:rPr>
              <a:t>), Sendai.</a:t>
            </a:r>
          </a:p>
          <a:p>
            <a:pPr algn="just"/>
            <a:r>
              <a:rPr lang="pt-BR" sz="1050" dirty="0">
                <a:latin typeface="Calibri" panose="020F0502020204030204" pitchFamily="34" charset="0"/>
                <a:ea typeface="Calibri" panose="020F0502020204030204" pitchFamily="34" charset="0"/>
                <a:cs typeface="Times New Roman" panose="02020603050405020304" pitchFamily="18" charset="0"/>
              </a:rPr>
              <a:t>[2] UN/ISDR, 2006. </a:t>
            </a:r>
            <a:r>
              <a:rPr lang="pt-BR" sz="1050" dirty="0">
                <a:latin typeface="Calibri" panose="020F0502020204030204" pitchFamily="34" charset="0"/>
                <a:ea typeface="Calibri" panose="020F0502020204030204" pitchFamily="34" charset="0"/>
                <a:cs typeface="Times New Roman" panose="02020603050405020304" pitchFamily="18" charset="0"/>
                <a:hlinkClick r:id="rId4"/>
              </a:rPr>
              <a:t>G</a:t>
            </a:r>
            <a:r>
              <a:rPr lang="en-US" sz="1050" dirty="0">
                <a:latin typeface="Calibri" panose="020F0502020204030204" pitchFamily="34" charset="0"/>
                <a:ea typeface="Calibri" panose="020F0502020204030204" pitchFamily="34" charset="0"/>
                <a:cs typeface="Times New Roman" panose="02020603050405020304" pitchFamily="18" charset="0"/>
                <a:hlinkClick r:id="rId4"/>
              </a:rPr>
              <a:t>lobal Survey of Early Warning Systems</a:t>
            </a:r>
            <a:r>
              <a:rPr lang="en-US" sz="1050" dirty="0">
                <a:latin typeface="Calibri" panose="020F0502020204030204" pitchFamily="34" charset="0"/>
                <a:ea typeface="Calibri" panose="020F0502020204030204" pitchFamily="34" charset="0"/>
                <a:cs typeface="Times New Roman" panose="02020603050405020304" pitchFamily="18" charset="0"/>
              </a:rPr>
              <a:t>. UN/ISDR Report, 56p. </a:t>
            </a:r>
          </a:p>
          <a:p>
            <a:pPr algn="just"/>
            <a:r>
              <a:rPr lang="en-US" sz="1050" dirty="0">
                <a:effectLst/>
                <a:latin typeface="Calibri" panose="020F0502020204030204" pitchFamily="34" charset="0"/>
                <a:ea typeface="Calibri" panose="020F0502020204030204" pitchFamily="34" charset="0"/>
                <a:cs typeface="Times New Roman" panose="02020603050405020304" pitchFamily="18" charset="0"/>
              </a:rPr>
              <a:t>[</a:t>
            </a:r>
            <a:r>
              <a:rPr lang="en-US" sz="1050" dirty="0">
                <a:latin typeface="Calibri" panose="020F0502020204030204" pitchFamily="34" charset="0"/>
                <a:ea typeface="Calibri" panose="020F0502020204030204" pitchFamily="34" charset="0"/>
                <a:cs typeface="Times New Roman" panose="02020603050405020304" pitchFamily="18" charset="0"/>
              </a:rPr>
              <a:t>3</a:t>
            </a:r>
            <a:r>
              <a:rPr lang="en-US" sz="1050" dirty="0">
                <a:effectLst/>
                <a:latin typeface="Calibri" panose="020F0502020204030204" pitchFamily="34" charset="0"/>
                <a:ea typeface="Calibri" panose="020F0502020204030204" pitchFamily="34" charset="0"/>
                <a:cs typeface="Times New Roman" panose="02020603050405020304" pitchFamily="18" charset="0"/>
              </a:rPr>
              <a:t>] CALVELLO, M et al., 2015. </a:t>
            </a:r>
            <a:r>
              <a:rPr lang="en-US" sz="105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The Rio de Janeiro early warning system for rainfall-induced landslides: Analysis of</a:t>
            </a: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r>
              <a:rPr lang="en-US" sz="105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performance for the years 2010–2013</a:t>
            </a:r>
            <a:r>
              <a:rPr lang="en-US" sz="1050" dirty="0">
                <a:effectLst/>
                <a:latin typeface="Calibri" panose="020F0502020204030204" pitchFamily="34" charset="0"/>
                <a:ea typeface="Calibri" panose="020F0502020204030204" pitchFamily="34" charset="0"/>
                <a:cs typeface="Times New Roman" panose="02020603050405020304" pitchFamily="18" charset="0"/>
              </a:rPr>
              <a:t>. International Journal of Disaster Risk Reduction, 12:3-15.</a:t>
            </a:r>
            <a:endParaRPr lang="pt-BR" sz="105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t-BR" sz="1050" dirty="0">
                <a:effectLst/>
                <a:latin typeface="Calibri" panose="020F0502020204030204" pitchFamily="34" charset="0"/>
                <a:ea typeface="Calibri" panose="020F0502020204030204" pitchFamily="34" charset="0"/>
                <a:cs typeface="Times New Roman" panose="02020603050405020304" pitchFamily="18" charset="0"/>
              </a:rPr>
              <a:t>[4] CARVALHO, NL.; SILVA, VE; COELHO NETTO, AL., 2018. </a:t>
            </a:r>
            <a:r>
              <a:rPr lang="pt-BR" sz="105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O sistema de alerta e alarme como estratégia de redução de riscos: participação popular e avaliação de políticas públicas</a:t>
            </a:r>
            <a:r>
              <a:rPr lang="pt-BR" sz="1050" dirty="0">
                <a:effectLst/>
                <a:latin typeface="Calibri" panose="020F0502020204030204" pitchFamily="34" charset="0"/>
                <a:ea typeface="Calibri" panose="020F0502020204030204" pitchFamily="34" charset="0"/>
                <a:cs typeface="Times New Roman" panose="02020603050405020304" pitchFamily="18" charset="0"/>
              </a:rPr>
              <a:t>. </a:t>
            </a:r>
            <a:r>
              <a:rPr lang="en-US" sz="1050" dirty="0" err="1">
                <a:effectLst/>
                <a:latin typeface="Calibri" panose="020F0502020204030204" pitchFamily="34" charset="0"/>
                <a:ea typeface="Calibri" panose="020F0502020204030204" pitchFamily="34" charset="0"/>
                <a:cs typeface="Times New Roman" panose="02020603050405020304" pitchFamily="18" charset="0"/>
              </a:rPr>
              <a:t>Desenvolv</a:t>
            </a: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r>
              <a:rPr lang="en-US" sz="1050" dirty="0" err="1">
                <a:effectLst/>
                <a:latin typeface="Calibri" panose="020F0502020204030204" pitchFamily="34" charset="0"/>
                <a:ea typeface="Calibri" panose="020F0502020204030204" pitchFamily="34" charset="0"/>
                <a:cs typeface="Times New Roman" panose="02020603050405020304" pitchFamily="18" charset="0"/>
              </a:rPr>
              <a:t>Meio</a:t>
            </a: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r>
              <a:rPr lang="en-US" sz="1050" dirty="0" err="1">
                <a:effectLst/>
                <a:latin typeface="Calibri" panose="020F0502020204030204" pitchFamily="34" charset="0"/>
                <a:ea typeface="Calibri" panose="020F0502020204030204" pitchFamily="34" charset="0"/>
                <a:cs typeface="Times New Roman" panose="02020603050405020304" pitchFamily="18" charset="0"/>
              </a:rPr>
              <a:t>Ambiente</a:t>
            </a:r>
            <a:r>
              <a:rPr lang="en-US" sz="1050" dirty="0">
                <a:effectLst/>
                <a:latin typeface="Calibri" panose="020F0502020204030204" pitchFamily="34" charset="0"/>
                <a:ea typeface="Calibri" panose="020F0502020204030204" pitchFamily="34" charset="0"/>
                <a:cs typeface="Times New Roman" panose="02020603050405020304" pitchFamily="18" charset="0"/>
              </a:rPr>
              <a:t>, V. 46</a:t>
            </a:r>
            <a:r>
              <a:rPr lang="en-US" sz="1050" dirty="0">
                <a:latin typeface="Calibri" panose="020F0502020204030204" pitchFamily="34" charset="0"/>
                <a:ea typeface="Calibri" panose="020F0502020204030204" pitchFamily="34" charset="0"/>
                <a:cs typeface="Times New Roman" panose="02020603050405020304" pitchFamily="18" charset="0"/>
              </a:rPr>
              <a:t>.</a:t>
            </a:r>
            <a:endParaRPr lang="pt-BR" sz="105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t-BR" sz="1050" dirty="0">
                <a:effectLst/>
                <a:latin typeface="Calibri" panose="020F0502020204030204" pitchFamily="34" charset="0"/>
                <a:ea typeface="Calibri" panose="020F0502020204030204" pitchFamily="34" charset="0"/>
                <a:cs typeface="Times New Roman" panose="02020603050405020304" pitchFamily="18" charset="0"/>
              </a:rPr>
              <a:t>[5] FREITAS, LE; COELHO NETTO, AL., 2016. </a:t>
            </a:r>
            <a:r>
              <a:rPr lang="pt-BR" sz="105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REGER CÓRREGO DANTAS: UMA AÇÃO COLETIVA PARA ENFRENTAMENTO DE AMEAÇAS NATURAIS E REDUÇÃO DE DESASTRES SOCIOAMBIENTAIS</a:t>
            </a:r>
            <a:r>
              <a:rPr lang="pt-BR" sz="1050" dirty="0">
                <a:effectLst/>
                <a:latin typeface="Calibri" panose="020F0502020204030204" pitchFamily="34" charset="0"/>
                <a:ea typeface="Calibri" panose="020F0502020204030204" pitchFamily="34" charset="0"/>
                <a:cs typeface="Times New Roman" panose="02020603050405020304" pitchFamily="18" charset="0"/>
              </a:rPr>
              <a:t>. Ciência &amp; Trópico, 40(1).</a:t>
            </a:r>
            <a:endParaRPr lang="en-GB" sz="1100" b="1" dirty="0"/>
          </a:p>
        </p:txBody>
      </p:sp>
      <p:pic>
        <p:nvPicPr>
          <p:cNvPr id="2050" name="Graphic 60" descr="Receiver">
            <a:extLst>
              <a:ext uri="{FF2B5EF4-FFF2-40B4-BE49-F238E27FC236}">
                <a16:creationId xmlns:a16="http://schemas.microsoft.com/office/drawing/2014/main" id="{0D58EB4E-821F-D3B7-734F-003C1F4E0848}"/>
              </a:ext>
            </a:extLst>
          </p:cNvPr>
          <p:cNvPicPr>
            <a:picLocks noChangeAspect="1" noChangeArrowheads="1"/>
          </p:cNvPicPr>
          <p:nvPr/>
        </p:nvPicPr>
        <p:blipFill>
          <a:blip>
            <a:extLst>
              <a:ext uri="{28A0092B-C50C-407E-A947-70E740481C1C}">
                <a14:useLocalDpi xmlns:a14="http://schemas.microsoft.com/office/drawing/2010/main" val="0"/>
              </a:ext>
            </a:extLst>
          </a:blip>
          <a:srcRect r="-3889" b="-3889"/>
          <a:stretch>
            <a:fillRect/>
          </a:stretch>
        </p:blipFill>
        <p:spPr bwMode="auto">
          <a:xfrm>
            <a:off x="0" y="0"/>
            <a:ext cx="241300" cy="2413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Graphic 61" descr="Email address">
            <a:extLst>
              <a:ext uri="{FF2B5EF4-FFF2-40B4-BE49-F238E27FC236}">
                <a16:creationId xmlns:a16="http://schemas.microsoft.com/office/drawing/2014/main" id="{B975F358-2D0F-3F58-D4A2-03D288FC6856}"/>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241300" cy="241300"/>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608C24E4-141F-9844-A76A-39FE7F56CC25}"/>
              </a:ext>
            </a:extLst>
          </p:cNvPr>
          <p:cNvSpPr txBox="1"/>
          <p:nvPr/>
        </p:nvSpPr>
        <p:spPr>
          <a:xfrm>
            <a:off x="837" y="9358513"/>
            <a:ext cx="6857163" cy="553998"/>
          </a:xfrm>
          <a:prstGeom prst="rect">
            <a:avLst/>
          </a:prstGeom>
          <a:solidFill>
            <a:srgbClr val="C00000"/>
          </a:solidFill>
        </p:spPr>
        <p:txBody>
          <a:bodyPr wrap="square" numCol="2" spcCol="144000">
            <a:spAutoFit/>
          </a:bodyPr>
          <a:lstStyle/>
          <a:p>
            <a:endParaRPr lang="en-GB" sz="1200" dirty="0">
              <a:solidFill>
                <a:schemeClr val="bg1"/>
              </a:solidFill>
            </a:endParaRPr>
          </a:p>
          <a:p>
            <a:endParaRPr lang="en-GB" sz="1200" dirty="0">
              <a:solidFill>
                <a:schemeClr val="bg1"/>
              </a:solidFill>
              <a:effectLst/>
            </a:endParaRPr>
          </a:p>
          <a:p>
            <a:endParaRPr lang="en-GB" sz="500" dirty="0">
              <a:solidFill>
                <a:schemeClr val="bg1"/>
              </a:solidFill>
            </a:endParaRPr>
          </a:p>
        </p:txBody>
      </p:sp>
      <p:sp>
        <p:nvSpPr>
          <p:cNvPr id="16" name="TextBox 15">
            <a:extLst>
              <a:ext uri="{FF2B5EF4-FFF2-40B4-BE49-F238E27FC236}">
                <a16:creationId xmlns:a16="http://schemas.microsoft.com/office/drawing/2014/main" id="{2FB93F08-2B8A-D147-8055-A39DEEEAC95E}"/>
              </a:ext>
            </a:extLst>
          </p:cNvPr>
          <p:cNvSpPr txBox="1"/>
          <p:nvPr/>
        </p:nvSpPr>
        <p:spPr>
          <a:xfrm>
            <a:off x="141890" y="9403071"/>
            <a:ext cx="3667717" cy="400110"/>
          </a:xfrm>
          <a:prstGeom prst="rect">
            <a:avLst/>
          </a:prstGeom>
          <a:noFill/>
        </p:spPr>
        <p:txBody>
          <a:bodyPr wrap="square" numCol="1" rtlCol="0">
            <a:spAutoFit/>
          </a:bodyPr>
          <a:lstStyle/>
          <a:p>
            <a:r>
              <a:rPr lang="en-GB" sz="1000" b="1" dirty="0">
                <a:solidFill>
                  <a:schemeClr val="bg1"/>
                </a:solidFill>
                <a:latin typeface="Calibri" panose="020F0502020204030204" pitchFamily="34" charset="0"/>
              </a:rPr>
              <a:t>UCL Warning Research Centre </a:t>
            </a:r>
            <a:endParaRPr lang="en-GB" sz="1000" dirty="0">
              <a:solidFill>
                <a:schemeClr val="bg1"/>
              </a:solidFill>
            </a:endParaRPr>
          </a:p>
          <a:p>
            <a:r>
              <a:rPr lang="en-GB" sz="1000" dirty="0">
                <a:solidFill>
                  <a:schemeClr val="bg1"/>
                </a:solidFill>
                <a:latin typeface="Calibri" panose="020F0502020204030204" pitchFamily="34" charset="0"/>
              </a:rPr>
              <a:t>www.ucl.ac.uk/</a:t>
            </a:r>
            <a:r>
              <a:rPr lang="en-GB" sz="1000" dirty="0" err="1">
                <a:solidFill>
                  <a:schemeClr val="bg1"/>
                </a:solidFill>
                <a:latin typeface="Calibri" panose="020F0502020204030204" pitchFamily="34" charset="0"/>
              </a:rPr>
              <a:t>sts</a:t>
            </a:r>
            <a:r>
              <a:rPr lang="en-GB" sz="1000" dirty="0">
                <a:solidFill>
                  <a:schemeClr val="bg1"/>
                </a:solidFill>
                <a:latin typeface="Calibri" panose="020F0502020204030204" pitchFamily="34" charset="0"/>
              </a:rPr>
              <a:t>/</a:t>
            </a:r>
            <a:r>
              <a:rPr lang="en-GB" sz="1000" dirty="0" err="1">
                <a:solidFill>
                  <a:schemeClr val="bg1"/>
                </a:solidFill>
                <a:latin typeface="Calibri" panose="020F0502020204030204" pitchFamily="34" charset="0"/>
              </a:rPr>
              <a:t>wrc</a:t>
            </a:r>
            <a:r>
              <a:rPr lang="en-GB" sz="1000" dirty="0">
                <a:solidFill>
                  <a:schemeClr val="bg1"/>
                </a:solidFill>
                <a:latin typeface="Calibri" panose="020F0502020204030204" pitchFamily="34" charset="0"/>
              </a:rPr>
              <a:t>  </a:t>
            </a:r>
          </a:p>
        </p:txBody>
      </p:sp>
      <p:sp>
        <p:nvSpPr>
          <p:cNvPr id="17" name="TextBox 16">
            <a:extLst>
              <a:ext uri="{FF2B5EF4-FFF2-40B4-BE49-F238E27FC236}">
                <a16:creationId xmlns:a16="http://schemas.microsoft.com/office/drawing/2014/main" id="{B70EA662-E8F5-F242-A25E-8894D38A6A17}"/>
              </a:ext>
            </a:extLst>
          </p:cNvPr>
          <p:cNvSpPr txBox="1"/>
          <p:nvPr/>
        </p:nvSpPr>
        <p:spPr>
          <a:xfrm>
            <a:off x="2466753" y="9441112"/>
            <a:ext cx="4108683" cy="553998"/>
          </a:xfrm>
          <a:prstGeom prst="rect">
            <a:avLst/>
          </a:prstGeom>
          <a:noFill/>
        </p:spPr>
        <p:txBody>
          <a:bodyPr wrap="square" rtlCol="0">
            <a:spAutoFit/>
          </a:bodyPr>
          <a:lstStyle/>
          <a:p>
            <a:pPr algn="r"/>
            <a:r>
              <a:rPr lang="en-GB" sz="1000" b="1" dirty="0">
                <a:solidFill>
                  <a:schemeClr val="bg1"/>
                </a:solidFill>
              </a:rPr>
              <a:t>Authors:	</a:t>
            </a:r>
          </a:p>
          <a:p>
            <a:pPr algn="r"/>
            <a:r>
              <a:rPr lang="en-GB" sz="1000" b="1" dirty="0">
                <a:solidFill>
                  <a:schemeClr val="bg1"/>
                </a:solidFill>
              </a:rPr>
              <a:t>Isadora Vida de </a:t>
            </a:r>
            <a:r>
              <a:rPr lang="en-GB" sz="1000" b="1" dirty="0" err="1">
                <a:solidFill>
                  <a:schemeClr val="bg1"/>
                </a:solidFill>
              </a:rPr>
              <a:t>Mefano</a:t>
            </a:r>
            <a:r>
              <a:rPr lang="en-GB" sz="1000" b="1" dirty="0">
                <a:solidFill>
                  <a:schemeClr val="bg1"/>
                </a:solidFill>
              </a:rPr>
              <a:t> e Silva, Ana Luiza Coelho </a:t>
            </a:r>
            <a:r>
              <a:rPr lang="en-GB" sz="1000" b="1" dirty="0" err="1">
                <a:solidFill>
                  <a:schemeClr val="bg1"/>
                </a:solidFill>
              </a:rPr>
              <a:t>Netto</a:t>
            </a:r>
            <a:r>
              <a:rPr lang="en-GB" sz="1000" b="1" dirty="0">
                <a:solidFill>
                  <a:schemeClr val="bg1"/>
                </a:solidFill>
              </a:rPr>
              <a:t>, Michele </a:t>
            </a:r>
            <a:r>
              <a:rPr lang="en-GB" sz="1000" b="1" dirty="0" err="1">
                <a:solidFill>
                  <a:schemeClr val="bg1"/>
                </a:solidFill>
              </a:rPr>
              <a:t>Calvello</a:t>
            </a:r>
            <a:r>
              <a:rPr lang="en-GB" sz="1000" b="1" dirty="0">
                <a:solidFill>
                  <a:schemeClr val="bg1"/>
                </a:solidFill>
              </a:rPr>
              <a:t>.</a:t>
            </a:r>
          </a:p>
          <a:p>
            <a:pPr algn="r"/>
            <a:endParaRPr lang="en-GB" sz="1000" b="1" dirty="0">
              <a:solidFill>
                <a:schemeClr val="bg1"/>
              </a:solidFill>
            </a:endParaRPr>
          </a:p>
        </p:txBody>
      </p:sp>
      <p:sp>
        <p:nvSpPr>
          <p:cNvPr id="9" name="CaixaDeTexto 8">
            <a:extLst>
              <a:ext uri="{FF2B5EF4-FFF2-40B4-BE49-F238E27FC236}">
                <a16:creationId xmlns:a16="http://schemas.microsoft.com/office/drawing/2014/main" id="{C78BA8AD-FA30-FAD4-66B3-B18C9FF4C0F6}"/>
              </a:ext>
            </a:extLst>
          </p:cNvPr>
          <p:cNvSpPr txBox="1"/>
          <p:nvPr/>
        </p:nvSpPr>
        <p:spPr>
          <a:xfrm>
            <a:off x="625843" y="464135"/>
            <a:ext cx="5976584" cy="3785652"/>
          </a:xfrm>
          <a:prstGeom prst="rect">
            <a:avLst/>
          </a:prstGeom>
          <a:noFill/>
        </p:spPr>
        <p:txBody>
          <a:bodyPr wrap="square" rtlCol="0">
            <a:spAutoFit/>
          </a:bodyPr>
          <a:lstStyle/>
          <a:p>
            <a:pPr algn="just"/>
            <a:r>
              <a:rPr lang="en-GB" sz="1200" b="1" kern="1200" dirty="0" err="1">
                <a:solidFill>
                  <a:srgbClr val="000000"/>
                </a:solidFill>
                <a:effectLst/>
                <a:ea typeface="Times New Roman" panose="02020603050405020304" pitchFamily="18" charset="0"/>
                <a:cs typeface="Times New Roman" panose="02020603050405020304" pitchFamily="18" charset="0"/>
              </a:rPr>
              <a:t>Reger-Córrego</a:t>
            </a:r>
            <a:r>
              <a:rPr lang="en-GB" sz="1200" b="1" kern="1200" dirty="0">
                <a:solidFill>
                  <a:srgbClr val="000000"/>
                </a:solidFill>
                <a:effectLst/>
                <a:ea typeface="Times New Roman" panose="02020603050405020304" pitchFamily="18" charset="0"/>
                <a:cs typeface="Times New Roman" panose="02020603050405020304" pitchFamily="18" charset="0"/>
              </a:rPr>
              <a:t> </a:t>
            </a:r>
            <a:r>
              <a:rPr lang="en-GB" sz="1200" b="1" kern="1200" dirty="0" err="1">
                <a:solidFill>
                  <a:srgbClr val="000000"/>
                </a:solidFill>
                <a:effectLst/>
                <a:ea typeface="Times New Roman" panose="02020603050405020304" pitchFamily="18" charset="0"/>
                <a:cs typeface="Times New Roman" panose="02020603050405020304" pitchFamily="18" charset="0"/>
              </a:rPr>
              <a:t>D’Antas</a:t>
            </a:r>
            <a:r>
              <a:rPr lang="en-GB" sz="1200" b="1" kern="1200" dirty="0">
                <a:solidFill>
                  <a:srgbClr val="000000"/>
                </a:solidFill>
                <a:effectLst/>
                <a:ea typeface="Times New Roman" panose="02020603050405020304" pitchFamily="18" charset="0"/>
                <a:cs typeface="Times New Roman" panose="02020603050405020304" pitchFamily="18" charset="0"/>
              </a:rPr>
              <a:t> (</a:t>
            </a:r>
            <a:r>
              <a:rPr lang="en-GB" sz="1200" b="1" kern="1200" dirty="0" err="1">
                <a:solidFill>
                  <a:srgbClr val="000000"/>
                </a:solidFill>
                <a:effectLst/>
                <a:ea typeface="Times New Roman" panose="02020603050405020304" pitchFamily="18" charset="0"/>
                <a:cs typeface="Times New Roman" panose="02020603050405020304" pitchFamily="18" charset="0"/>
              </a:rPr>
              <a:t>Reger</a:t>
            </a:r>
            <a:r>
              <a:rPr lang="en-GB" sz="1200" b="1" kern="1200" dirty="0">
                <a:solidFill>
                  <a:srgbClr val="000000"/>
                </a:solidFill>
                <a:effectLst/>
                <a:ea typeface="Times New Roman" panose="02020603050405020304" pitchFamily="18" charset="0"/>
                <a:cs typeface="Times New Roman" panose="02020603050405020304" pitchFamily="18" charset="0"/>
              </a:rPr>
              <a:t>-CD): participatory Disaster Risk Management Network in the river basin of </a:t>
            </a:r>
            <a:r>
              <a:rPr lang="en-GB" sz="1200" b="1" kern="1200" dirty="0" err="1">
                <a:solidFill>
                  <a:srgbClr val="000000"/>
                </a:solidFill>
                <a:effectLst/>
                <a:ea typeface="Times New Roman" panose="02020603050405020304" pitchFamily="18" charset="0"/>
                <a:cs typeface="Times New Roman" panose="02020603050405020304" pitchFamily="18" charset="0"/>
              </a:rPr>
              <a:t>Córrego</a:t>
            </a:r>
            <a:r>
              <a:rPr lang="en-GB" sz="1200" b="1" kern="1200" dirty="0">
                <a:solidFill>
                  <a:srgbClr val="000000"/>
                </a:solidFill>
                <a:effectLst/>
                <a:ea typeface="Times New Roman" panose="02020603050405020304" pitchFamily="18" charset="0"/>
                <a:cs typeface="Times New Roman" panose="02020603050405020304" pitchFamily="18" charset="0"/>
              </a:rPr>
              <a:t> </a:t>
            </a:r>
            <a:r>
              <a:rPr lang="en-GB" sz="1200" b="1" kern="1200" dirty="0" err="1">
                <a:solidFill>
                  <a:srgbClr val="000000"/>
                </a:solidFill>
                <a:effectLst/>
                <a:ea typeface="Times New Roman" panose="02020603050405020304" pitchFamily="18" charset="0"/>
                <a:cs typeface="Times New Roman" panose="02020603050405020304" pitchFamily="18" charset="0"/>
              </a:rPr>
              <a:t>D’Antas</a:t>
            </a:r>
            <a:r>
              <a:rPr lang="en-GB" sz="1200" b="1" kern="1200" dirty="0">
                <a:solidFill>
                  <a:srgbClr val="000000"/>
                </a:solidFill>
                <a:effectLst/>
                <a:ea typeface="Times New Roman" panose="02020603050405020304" pitchFamily="18" charset="0"/>
                <a:cs typeface="Times New Roman" panose="02020603050405020304" pitchFamily="18" charset="0"/>
              </a:rPr>
              <a:t>, Nova </a:t>
            </a:r>
            <a:r>
              <a:rPr lang="en-GB" sz="1200" b="1" kern="1200" dirty="0" err="1">
                <a:solidFill>
                  <a:srgbClr val="000000"/>
                </a:solidFill>
                <a:effectLst/>
                <a:ea typeface="Times New Roman" panose="02020603050405020304" pitchFamily="18" charset="0"/>
                <a:cs typeface="Times New Roman" panose="02020603050405020304" pitchFamily="18" charset="0"/>
              </a:rPr>
              <a:t>Friburgo</a:t>
            </a:r>
            <a:r>
              <a:rPr lang="en-GB" sz="1200" b="1" kern="1200" dirty="0">
                <a:solidFill>
                  <a:srgbClr val="000000"/>
                </a:solidFill>
                <a:effectLst/>
                <a:ea typeface="Times New Roman" panose="02020603050405020304" pitchFamily="18" charset="0"/>
                <a:cs typeface="Times New Roman" panose="02020603050405020304" pitchFamily="18" charset="0"/>
              </a:rPr>
              <a:t> – Rio de Janeiro, Brazil</a:t>
            </a:r>
            <a:endParaRPr lang="pt-BR" sz="1200" dirty="0">
              <a:effectLst/>
              <a:ea typeface="Times New Roman" panose="02020603050405020304" pitchFamily="18" charset="0"/>
            </a:endParaRPr>
          </a:p>
          <a:p>
            <a:pPr indent="177800" algn="just"/>
            <a:r>
              <a:rPr lang="en-US" sz="1200" kern="1200" dirty="0">
                <a:solidFill>
                  <a:srgbClr val="000000"/>
                </a:solidFill>
                <a:effectLst/>
                <a:ea typeface="Times New Roman" panose="02020603050405020304" pitchFamily="18" charset="0"/>
                <a:cs typeface="Times New Roman" panose="02020603050405020304" pitchFamily="18" charset="0"/>
              </a:rPr>
              <a:t>In 2011 a high-magnitude disaster occurred in the mountainous region of the Rio de Janeiro state, Brazil. Floods and landslides, triggered by extreme rainfalls, reached densely inhabited slopes and valleys. Research carried out in </a:t>
            </a:r>
            <a:r>
              <a:rPr lang="en-US" sz="1200" dirty="0">
                <a:solidFill>
                  <a:srgbClr val="000000"/>
                </a:solidFill>
                <a:ea typeface="Times New Roman" panose="02020603050405020304" pitchFamily="18" charset="0"/>
                <a:cs typeface="Times New Roman" panose="02020603050405020304" pitchFamily="18" charset="0"/>
              </a:rPr>
              <a:t>a specific neighborhood of Nova </a:t>
            </a:r>
            <a:r>
              <a:rPr lang="en-US" sz="1200" kern="1200" dirty="0" err="1">
                <a:solidFill>
                  <a:srgbClr val="000000"/>
                </a:solidFill>
                <a:effectLst/>
                <a:ea typeface="Times New Roman" panose="02020603050405020304" pitchFamily="18" charset="0"/>
                <a:cs typeface="Times New Roman" panose="02020603050405020304" pitchFamily="18" charset="0"/>
              </a:rPr>
              <a:t>Friburgo</a:t>
            </a:r>
            <a:r>
              <a:rPr lang="en-US" sz="1200" kern="1200" dirty="0">
                <a:solidFill>
                  <a:srgbClr val="000000"/>
                </a:solidFill>
                <a:effectLst/>
                <a:ea typeface="Times New Roman" panose="02020603050405020304" pitchFamily="18" charset="0"/>
                <a:cs typeface="Times New Roman" panose="02020603050405020304" pitchFamily="18" charset="0"/>
              </a:rPr>
              <a:t>, one of the most affected municipalities in this disaster, showed that inside an area of 18 km², the sound of the sirens of the LEWS did not reach all the people living there. Only 57% of people could hear the alarm, and some of those who heard it refused to leave their homes. They did not feel safe along the evacuation routes mapped by the civil defense (all those routes are also in susceptible areas to slides or floods) and they considered their own residencies to be safer than the emergency shelters [4].</a:t>
            </a:r>
            <a:endParaRPr lang="pt-BR" sz="1200" dirty="0">
              <a:effectLst/>
              <a:ea typeface="Times New Roman" panose="02020603050405020304" pitchFamily="18" charset="0"/>
            </a:endParaRPr>
          </a:p>
          <a:p>
            <a:pPr indent="177800" algn="just"/>
            <a:r>
              <a:rPr lang="en-US" sz="1200" kern="1200" dirty="0">
                <a:solidFill>
                  <a:srgbClr val="000000"/>
                </a:solidFill>
                <a:effectLst/>
                <a:ea typeface="Times New Roman" panose="02020603050405020304" pitchFamily="18" charset="0"/>
                <a:cs typeface="Times New Roman" panose="02020603050405020304" pitchFamily="18" charset="0"/>
              </a:rPr>
              <a:t>Since the 2011 disaster, many institutions have been working to understand and reduce landslide risk. In 2013, the Geo-</a:t>
            </a:r>
            <a:r>
              <a:rPr lang="en-US" sz="1200" kern="1200" dirty="0" err="1">
                <a:solidFill>
                  <a:srgbClr val="000000"/>
                </a:solidFill>
                <a:effectLst/>
                <a:ea typeface="Times New Roman" panose="02020603050405020304" pitchFamily="18" charset="0"/>
                <a:cs typeface="Times New Roman" panose="02020603050405020304" pitchFamily="18" charset="0"/>
              </a:rPr>
              <a:t>Hydroecological</a:t>
            </a:r>
            <a:r>
              <a:rPr lang="en-US" sz="1200" kern="1200" dirty="0">
                <a:solidFill>
                  <a:srgbClr val="000000"/>
                </a:solidFill>
                <a:effectLst/>
                <a:ea typeface="Times New Roman" panose="02020603050405020304" pitchFamily="18" charset="0"/>
                <a:cs typeface="Times New Roman" panose="02020603050405020304" pitchFamily="18" charset="0"/>
              </a:rPr>
              <a:t> and Disaster Risk Management Office from the Federal University of Rio de Janeiro (GEOHECO-UFRJ) and the Residents Association of </a:t>
            </a:r>
            <a:r>
              <a:rPr lang="en-US" sz="1200" kern="1200" dirty="0" err="1">
                <a:solidFill>
                  <a:srgbClr val="000000"/>
                </a:solidFill>
                <a:effectLst/>
                <a:ea typeface="Times New Roman" panose="02020603050405020304" pitchFamily="18" charset="0"/>
                <a:cs typeface="Times New Roman" panose="02020603050405020304" pitchFamily="18" charset="0"/>
              </a:rPr>
              <a:t>Córrego</a:t>
            </a:r>
            <a:r>
              <a:rPr lang="en-US" sz="1200" kern="1200" dirty="0">
                <a:solidFill>
                  <a:srgbClr val="000000"/>
                </a:solidFill>
                <a:effectLst/>
                <a:ea typeface="Times New Roman" panose="02020603050405020304" pitchFamily="18" charset="0"/>
                <a:cs typeface="Times New Roman" panose="02020603050405020304" pitchFamily="18" charset="0"/>
              </a:rPr>
              <a:t> </a:t>
            </a:r>
            <a:r>
              <a:rPr lang="en-US" sz="1200" kern="1200" dirty="0" err="1">
                <a:solidFill>
                  <a:srgbClr val="000000"/>
                </a:solidFill>
                <a:effectLst/>
                <a:ea typeface="Times New Roman" panose="02020603050405020304" pitchFamily="18" charset="0"/>
                <a:cs typeface="Times New Roman" panose="02020603050405020304" pitchFamily="18" charset="0"/>
              </a:rPr>
              <a:t>D’Antas</a:t>
            </a:r>
            <a:r>
              <a:rPr lang="en-US" sz="1200" kern="1200" dirty="0">
                <a:solidFill>
                  <a:srgbClr val="000000"/>
                </a:solidFill>
                <a:effectLst/>
                <a:ea typeface="Times New Roman" panose="02020603050405020304" pitchFamily="18" charset="0"/>
                <a:cs typeface="Times New Roman" panose="02020603050405020304" pitchFamily="18" charset="0"/>
              </a:rPr>
              <a:t> neighborhood in the municipality of Nova </a:t>
            </a:r>
            <a:r>
              <a:rPr lang="en-US" sz="1200" kern="1200" dirty="0" err="1">
                <a:solidFill>
                  <a:srgbClr val="000000"/>
                </a:solidFill>
                <a:effectLst/>
                <a:ea typeface="Times New Roman" panose="02020603050405020304" pitchFamily="18" charset="0"/>
                <a:cs typeface="Times New Roman" panose="02020603050405020304" pitchFamily="18" charset="0"/>
              </a:rPr>
              <a:t>Friburgo</a:t>
            </a:r>
            <a:r>
              <a:rPr lang="en-US" sz="1200" kern="1200" dirty="0">
                <a:solidFill>
                  <a:srgbClr val="000000"/>
                </a:solidFill>
                <a:effectLst/>
                <a:ea typeface="Times New Roman" panose="02020603050405020304" pitchFamily="18" charset="0"/>
                <a:cs typeface="Times New Roman" panose="02020603050405020304" pitchFamily="18" charset="0"/>
              </a:rPr>
              <a:t> (AMBCD) met to discuss disaster risk management and other issues relevant to the community. From this meeting, the Disaster Risk Management Network for the </a:t>
            </a:r>
            <a:r>
              <a:rPr lang="en-US" sz="1200" kern="1200" dirty="0" err="1">
                <a:solidFill>
                  <a:srgbClr val="000000"/>
                </a:solidFill>
                <a:effectLst/>
                <a:ea typeface="Times New Roman" panose="02020603050405020304" pitchFamily="18" charset="0"/>
                <a:cs typeface="Times New Roman" panose="02020603050405020304" pitchFamily="18" charset="0"/>
              </a:rPr>
              <a:t>Córrego</a:t>
            </a:r>
            <a:r>
              <a:rPr lang="en-US" sz="1200" kern="1200" dirty="0">
                <a:solidFill>
                  <a:srgbClr val="000000"/>
                </a:solidFill>
                <a:effectLst/>
                <a:ea typeface="Times New Roman" panose="02020603050405020304" pitchFamily="18" charset="0"/>
                <a:cs typeface="Times New Roman" panose="02020603050405020304" pitchFamily="18" charset="0"/>
              </a:rPr>
              <a:t> </a:t>
            </a:r>
            <a:r>
              <a:rPr lang="en-US" sz="1200" kern="1200" dirty="0" err="1">
                <a:solidFill>
                  <a:srgbClr val="000000"/>
                </a:solidFill>
                <a:effectLst/>
                <a:ea typeface="Times New Roman" panose="02020603050405020304" pitchFamily="18" charset="0"/>
                <a:cs typeface="Times New Roman" panose="02020603050405020304" pitchFamily="18" charset="0"/>
              </a:rPr>
              <a:t>d'Antas</a:t>
            </a:r>
            <a:r>
              <a:rPr lang="en-US" sz="1200" kern="1200" dirty="0">
                <a:solidFill>
                  <a:srgbClr val="000000"/>
                </a:solidFill>
                <a:effectLst/>
                <a:ea typeface="Times New Roman" panose="02020603050405020304" pitchFamily="18" charset="0"/>
                <a:cs typeface="Times New Roman" panose="02020603050405020304" pitchFamily="18" charset="0"/>
              </a:rPr>
              <a:t> Basin (</a:t>
            </a:r>
            <a:r>
              <a:rPr lang="en-US" sz="1200" kern="1200" dirty="0" err="1">
                <a:solidFill>
                  <a:srgbClr val="000000"/>
                </a:solidFill>
                <a:effectLst/>
                <a:ea typeface="Times New Roman" panose="02020603050405020304" pitchFamily="18" charset="0"/>
                <a:cs typeface="Times New Roman" panose="02020603050405020304" pitchFamily="18" charset="0"/>
              </a:rPr>
              <a:t>Reger</a:t>
            </a:r>
            <a:r>
              <a:rPr lang="en-US" sz="1200" kern="1200" dirty="0">
                <a:solidFill>
                  <a:srgbClr val="000000"/>
                </a:solidFill>
                <a:effectLst/>
                <a:ea typeface="Times New Roman" panose="02020603050405020304" pitchFamily="18" charset="0"/>
                <a:cs typeface="Times New Roman" panose="02020603050405020304" pitchFamily="18" charset="0"/>
              </a:rPr>
              <a:t>-CD) was created. This is an example of social participation based on a systematic approach, integrating the various actors involved in disaster risk reduction. It emphasizes the empowerment of the local community, seen as a protagonist in the management of the territory [5].</a:t>
            </a:r>
            <a:endParaRPr lang="en-US" sz="1200" dirty="0">
              <a:solidFill>
                <a:srgbClr val="000000"/>
              </a:solidFill>
              <a:effectLst/>
              <a:ea typeface="Times New Roman" panose="02020603050405020304" pitchFamily="18" charset="0"/>
              <a:cs typeface="Times New Roman" panose="02020603050405020304" pitchFamily="18" charset="0"/>
            </a:endParaRPr>
          </a:p>
        </p:txBody>
      </p:sp>
      <p:sp>
        <p:nvSpPr>
          <p:cNvPr id="18" name="CaixaDeTexto 17">
            <a:extLst>
              <a:ext uri="{FF2B5EF4-FFF2-40B4-BE49-F238E27FC236}">
                <a16:creationId xmlns:a16="http://schemas.microsoft.com/office/drawing/2014/main" id="{18908F62-2612-FBAA-071D-C7DE56AE821C}"/>
              </a:ext>
            </a:extLst>
          </p:cNvPr>
          <p:cNvSpPr txBox="1"/>
          <p:nvPr/>
        </p:nvSpPr>
        <p:spPr>
          <a:xfrm>
            <a:off x="3477460" y="5998361"/>
            <a:ext cx="3206840" cy="276999"/>
          </a:xfrm>
          <a:prstGeom prst="rect">
            <a:avLst/>
          </a:prstGeom>
          <a:noFill/>
        </p:spPr>
        <p:txBody>
          <a:bodyPr wrap="square" rtlCol="0">
            <a:spAutoFit/>
          </a:bodyPr>
          <a:lstStyle/>
          <a:p>
            <a:r>
              <a:rPr lang="pt-BR" sz="1200" b="1" dirty="0"/>
              <a:t>Reger-CD meeting </a:t>
            </a:r>
            <a:r>
              <a:rPr lang="pt-BR" sz="1200" b="1" dirty="0" err="1"/>
              <a:t>at</a:t>
            </a:r>
            <a:r>
              <a:rPr lang="pt-BR" sz="1200" b="1" dirty="0"/>
              <a:t> AMBCD – Nova Friburgo</a:t>
            </a:r>
          </a:p>
        </p:txBody>
      </p:sp>
      <p:pic>
        <p:nvPicPr>
          <p:cNvPr id="10" name="Imagem 9" descr="Grupo de pessoas sentadas ao redor de uma mesa&#10;&#10;Descrição gerada automaticamente">
            <a:extLst>
              <a:ext uri="{FF2B5EF4-FFF2-40B4-BE49-F238E27FC236}">
                <a16:creationId xmlns:a16="http://schemas.microsoft.com/office/drawing/2014/main" id="{1B015830-72EF-EECE-F1F2-5289F3E66264}"/>
              </a:ext>
            </a:extLst>
          </p:cNvPr>
          <p:cNvPicPr>
            <a:picLocks noChangeAspect="1"/>
          </p:cNvPicPr>
          <p:nvPr/>
        </p:nvPicPr>
        <p:blipFill>
          <a:blip r:embed="rId7"/>
          <a:stretch>
            <a:fillRect/>
          </a:stretch>
        </p:blipFill>
        <p:spPr>
          <a:xfrm>
            <a:off x="3629071" y="4225934"/>
            <a:ext cx="2763000" cy="1824187"/>
          </a:xfrm>
          <a:prstGeom prst="rect">
            <a:avLst/>
          </a:prstGeom>
        </p:spPr>
      </p:pic>
      <p:sp>
        <p:nvSpPr>
          <p:cNvPr id="2" name="CaixaDeTexto 1">
            <a:extLst>
              <a:ext uri="{FF2B5EF4-FFF2-40B4-BE49-F238E27FC236}">
                <a16:creationId xmlns:a16="http://schemas.microsoft.com/office/drawing/2014/main" id="{47118879-07B2-3300-A2D7-A0E0D7E4639C}"/>
              </a:ext>
            </a:extLst>
          </p:cNvPr>
          <p:cNvSpPr txBox="1"/>
          <p:nvPr/>
        </p:nvSpPr>
        <p:spPr>
          <a:xfrm>
            <a:off x="617919" y="4175446"/>
            <a:ext cx="2889250" cy="2123658"/>
          </a:xfrm>
          <a:prstGeom prst="rect">
            <a:avLst/>
          </a:prstGeom>
          <a:noFill/>
        </p:spPr>
        <p:txBody>
          <a:bodyPr wrap="square" rtlCol="0">
            <a:spAutoFit/>
          </a:bodyPr>
          <a:lstStyle/>
          <a:p>
            <a:pPr indent="182563" algn="just"/>
            <a:r>
              <a:rPr lang="en-US" sz="1200" kern="1200" dirty="0" err="1">
                <a:solidFill>
                  <a:srgbClr val="000000"/>
                </a:solidFill>
                <a:effectLst/>
                <a:ea typeface="Times New Roman" panose="02020603050405020304" pitchFamily="18" charset="0"/>
                <a:cs typeface="Times New Roman" panose="02020603050405020304" pitchFamily="18" charset="0"/>
              </a:rPr>
              <a:t>Reger</a:t>
            </a:r>
            <a:r>
              <a:rPr lang="en-US" sz="1200" kern="1200" dirty="0">
                <a:solidFill>
                  <a:srgbClr val="000000"/>
                </a:solidFill>
                <a:effectLst/>
                <a:ea typeface="Times New Roman" panose="02020603050405020304" pitchFamily="18" charset="0"/>
                <a:cs typeface="Times New Roman" panose="02020603050405020304" pitchFamily="18" charset="0"/>
              </a:rPr>
              <a:t>-CD has already carried out several actions bringing together institutions and communities to promote a culture of safety and participatory disaster risk management in the </a:t>
            </a:r>
            <a:r>
              <a:rPr lang="en-US" sz="1200" kern="1200" dirty="0" err="1">
                <a:solidFill>
                  <a:srgbClr val="000000"/>
                </a:solidFill>
                <a:effectLst/>
                <a:ea typeface="Times New Roman" panose="02020603050405020304" pitchFamily="18" charset="0"/>
                <a:cs typeface="Times New Roman" panose="02020603050405020304" pitchFamily="18" charset="0"/>
              </a:rPr>
              <a:t>Córrego</a:t>
            </a:r>
            <a:r>
              <a:rPr lang="en-US" sz="1200" kern="1200" dirty="0">
                <a:solidFill>
                  <a:srgbClr val="000000"/>
                </a:solidFill>
                <a:effectLst/>
                <a:ea typeface="Times New Roman" panose="02020603050405020304" pitchFamily="18" charset="0"/>
                <a:cs typeface="Times New Roman" panose="02020603050405020304" pitchFamily="18" charset="0"/>
              </a:rPr>
              <a:t> </a:t>
            </a:r>
            <a:r>
              <a:rPr lang="en-US" sz="1200" kern="1200" dirty="0" err="1">
                <a:solidFill>
                  <a:srgbClr val="000000"/>
                </a:solidFill>
                <a:effectLst/>
                <a:ea typeface="Times New Roman" panose="02020603050405020304" pitchFamily="18" charset="0"/>
                <a:cs typeface="Times New Roman" panose="02020603050405020304" pitchFamily="18" charset="0"/>
              </a:rPr>
              <a:t>d'Antas</a:t>
            </a:r>
            <a:r>
              <a:rPr lang="en-US" sz="1200" kern="1200" dirty="0">
                <a:solidFill>
                  <a:srgbClr val="000000"/>
                </a:solidFill>
                <a:effectLst/>
                <a:ea typeface="Times New Roman" panose="02020603050405020304" pitchFamily="18" charset="0"/>
                <a:cs typeface="Times New Roman" panose="02020603050405020304" pitchFamily="18" charset="0"/>
              </a:rPr>
              <a:t> Basin. One was developing a communication network via radio. The radio network includes residents of all the neighborhoods in the </a:t>
            </a:r>
            <a:r>
              <a:rPr lang="en-US" sz="1200" kern="1200" dirty="0" err="1">
                <a:solidFill>
                  <a:srgbClr val="000000"/>
                </a:solidFill>
                <a:effectLst/>
                <a:ea typeface="Times New Roman" panose="02020603050405020304" pitchFamily="18" charset="0"/>
                <a:cs typeface="Times New Roman" panose="02020603050405020304" pitchFamily="18" charset="0"/>
              </a:rPr>
              <a:t>Córrego</a:t>
            </a:r>
            <a:r>
              <a:rPr lang="en-US" sz="1200" kern="1200" dirty="0">
                <a:solidFill>
                  <a:srgbClr val="000000"/>
                </a:solidFill>
                <a:effectLst/>
                <a:ea typeface="Times New Roman" panose="02020603050405020304" pitchFamily="18" charset="0"/>
                <a:cs typeface="Times New Roman" panose="02020603050405020304" pitchFamily="18" charset="0"/>
              </a:rPr>
              <a:t> </a:t>
            </a:r>
            <a:r>
              <a:rPr lang="en-US" sz="1200" kern="1200" dirty="0" err="1">
                <a:solidFill>
                  <a:srgbClr val="000000"/>
                </a:solidFill>
                <a:effectLst/>
                <a:ea typeface="Times New Roman" panose="02020603050405020304" pitchFamily="18" charset="0"/>
                <a:cs typeface="Times New Roman" panose="02020603050405020304" pitchFamily="18" charset="0"/>
              </a:rPr>
              <a:t>D’antas</a:t>
            </a:r>
            <a:r>
              <a:rPr lang="en-US" sz="1200" kern="1200" dirty="0">
                <a:solidFill>
                  <a:srgbClr val="000000"/>
                </a:solidFill>
                <a:effectLst/>
                <a:ea typeface="Times New Roman" panose="02020603050405020304" pitchFamily="18" charset="0"/>
                <a:cs typeface="Times New Roman" panose="02020603050405020304" pitchFamily="18" charset="0"/>
              </a:rPr>
              <a:t> river basin with the objectives to support actions during emergencies and to assist in the evacuation </a:t>
            </a:r>
            <a:r>
              <a:rPr lang="en-US" sz="1200" dirty="0">
                <a:solidFill>
                  <a:srgbClr val="000000"/>
                </a:solidFill>
                <a:cs typeface="Times New Roman" panose="02020603050405020304" pitchFamily="18" charset="0"/>
              </a:rPr>
              <a:t>processes.</a:t>
            </a:r>
            <a:endParaRPr lang="pt-BR" dirty="0"/>
          </a:p>
        </p:txBody>
      </p:sp>
      <p:sp>
        <p:nvSpPr>
          <p:cNvPr id="3" name="CaixaDeTexto 2">
            <a:extLst>
              <a:ext uri="{FF2B5EF4-FFF2-40B4-BE49-F238E27FC236}">
                <a16:creationId xmlns:a16="http://schemas.microsoft.com/office/drawing/2014/main" id="{7FE4FA5E-C785-715A-63A8-D29CE6D40D6B}"/>
              </a:ext>
            </a:extLst>
          </p:cNvPr>
          <p:cNvSpPr txBox="1"/>
          <p:nvPr/>
        </p:nvSpPr>
        <p:spPr>
          <a:xfrm>
            <a:off x="625843" y="6229581"/>
            <a:ext cx="5877542" cy="1200329"/>
          </a:xfrm>
          <a:prstGeom prst="rect">
            <a:avLst/>
          </a:prstGeom>
          <a:noFill/>
        </p:spPr>
        <p:txBody>
          <a:bodyPr wrap="square" rtlCol="0">
            <a:spAutoFit/>
          </a:bodyPr>
          <a:lstStyle/>
          <a:p>
            <a:pPr indent="182563" algn="just"/>
            <a:r>
              <a:rPr lang="en-US" sz="1200" dirty="0"/>
              <a:t>Residents located in the upper part of the river basin can warn the rest of the community whenever the river begins to flood or landslides occur that have a potential to turn into a debris flow. These messages can also help orient people to follow safer evacuation routes and to move to the available emergency shelters or health facilities. To have access to the radios, some residents of the river basin volunteer to study and take the civil defense test that grants authorization to have a radio with a communication channel.</a:t>
            </a:r>
            <a:endParaRPr lang="pt-BR" sz="1200" dirty="0"/>
          </a:p>
        </p:txBody>
      </p:sp>
    </p:spTree>
    <p:extLst>
      <p:ext uri="{BB962C8B-B14F-4D97-AF65-F5344CB8AC3E}">
        <p14:creationId xmlns:p14="http://schemas.microsoft.com/office/powerpoint/2010/main" val="32667116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{B8DB584B-A357-3540-800B-687DEE5583DC}tf10001123</Template>
  <TotalTime>11164</TotalTime>
  <Words>1126</Words>
  <Application>Microsoft Macintosh PowerPoint</Application>
  <PresentationFormat>A4 Paper (210x297 mm)</PresentationFormat>
  <Paragraphs>38</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Fearnley, Carina</dc:creator>
  <cp:lastModifiedBy>Karin Metz</cp:lastModifiedBy>
  <cp:revision>27</cp:revision>
  <dcterms:created xsi:type="dcterms:W3CDTF">2022-09-09T22:51:29Z</dcterms:created>
  <dcterms:modified xsi:type="dcterms:W3CDTF">2022-12-01T20:24:19Z</dcterms:modified>
</cp:coreProperties>
</file>