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10288575" cx="18288000"/>
  <p:notesSz cx="6858000" cy="9144000"/>
  <p:embeddedFontLst>
    <p:embeddedFont>
      <p:font typeface="Montserrat SemiBold"/>
      <p:regular r:id="rId19"/>
      <p:bold r:id="rId20"/>
      <p:italic r:id="rId21"/>
      <p:boldItalic r:id="rId22"/>
    </p:embeddedFont>
    <p:embeddedFont>
      <p:font typeface="Montserrat"/>
      <p:regular r:id="rId23"/>
      <p:bold r:id="rId24"/>
      <p:italic r:id="rId25"/>
      <p:boldItalic r:id="rId26"/>
    </p:embeddedFont>
    <p:embeddedFont>
      <p:font typeface="Open Sans"/>
      <p:regular r:id="rId27"/>
      <p:bold r:id="rId28"/>
      <p:italic r:id="rId29"/>
      <p:boldItalic r:id="rId30"/>
    </p:embeddedFont>
    <p:embeddedFont>
      <p:font typeface="Century Gothic"/>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5" roundtripDataSignature="AMtx7mhJyzu66hHst4qHCxV82fX58MFOb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6016B61-C4A7-441F-A025-2820E6402B50}">
  <a:tblStyle styleId="{36016B61-C4A7-441F-A025-2820E6402B50}"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font" Target="fonts/MontserratSemiBold-bold.fntdata"/><Relationship Id="rId22" Type="http://schemas.openxmlformats.org/officeDocument/2006/relationships/font" Target="fonts/MontserratSemiBold-boldItalic.fntdata"/><Relationship Id="rId21" Type="http://schemas.openxmlformats.org/officeDocument/2006/relationships/font" Target="fonts/MontserratSemiBold-italic.fntdata"/><Relationship Id="rId24" Type="http://schemas.openxmlformats.org/officeDocument/2006/relationships/font" Target="fonts/Montserrat-bold.fntdata"/><Relationship Id="rId23" Type="http://schemas.openxmlformats.org/officeDocument/2006/relationships/font" Target="fonts/Montserra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Montserrat-boldItalic.fntdata"/><Relationship Id="rId25" Type="http://schemas.openxmlformats.org/officeDocument/2006/relationships/font" Target="fonts/Montserrat-italic.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OpenSans-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CenturyGothic-regular.fntdata"/><Relationship Id="rId30" Type="http://schemas.openxmlformats.org/officeDocument/2006/relationships/font" Target="fonts/OpenSans-boldItalic.fntdata"/><Relationship Id="rId11" Type="http://schemas.openxmlformats.org/officeDocument/2006/relationships/slide" Target="slides/slide5.xml"/><Relationship Id="rId33" Type="http://schemas.openxmlformats.org/officeDocument/2006/relationships/font" Target="fonts/CenturyGothic-italic.fntdata"/><Relationship Id="rId10" Type="http://schemas.openxmlformats.org/officeDocument/2006/relationships/slide" Target="slides/slide4.xml"/><Relationship Id="rId32" Type="http://schemas.openxmlformats.org/officeDocument/2006/relationships/font" Target="fonts/CenturyGothic-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CenturyGothic-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MontserratSemiBold-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1pPr>
            <a:lvl2pPr indent="-228600" lvl="1" marL="9144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2pPr>
            <a:lvl3pPr indent="-228600" lvl="2" marL="13716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3pPr>
            <a:lvl4pPr indent="-228600" lvl="3" marL="18288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4pPr>
            <a:lvl5pPr indent="-228600" lvl="4" marL="2286000" marR="0" rtl="0" algn="l">
              <a:lnSpc>
                <a:spcPct val="100000"/>
              </a:lnSpc>
              <a:spcBef>
                <a:spcPts val="542"/>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804"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pidemics.ifrc.org/volunteer/disease"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pidemics.ifrc.org/volunteer/disease"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 name="Shape 20"/>
        <p:cNvGrpSpPr/>
        <p:nvPr/>
      </p:nvGrpSpPr>
      <p:grpSpPr>
        <a:xfrm>
          <a:off x="0" y="0"/>
          <a:ext cx="0" cy="0"/>
          <a:chOff x="0" y="0"/>
          <a:chExt cx="0" cy="0"/>
        </a:xfrm>
      </p:grpSpPr>
      <p:sp>
        <p:nvSpPr>
          <p:cNvPr id="21" name="Google Shape;2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542"/>
              </a:spcBef>
              <a:spcAft>
                <a:spcPts val="0"/>
              </a:spcAft>
              <a:buSzPts val="1400"/>
              <a:buNone/>
            </a:pPr>
            <a:r>
              <a:t/>
            </a:r>
            <a:endParaRPr/>
          </a:p>
        </p:txBody>
      </p:sp>
      <p:sp>
        <p:nvSpPr>
          <p:cNvPr id="22" name="Google Shape;22;p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0: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t>Refer to CBHFA  et Epidemic Control Tool kit for prevention and preparedness actions</a:t>
            </a:r>
            <a:endParaRPr/>
          </a:p>
          <a:p>
            <a:pPr indent="0" lvl="0" marL="0" rtl="0" algn="l">
              <a:lnSpc>
                <a:spcPct val="100000"/>
              </a:lnSpc>
              <a:spcBef>
                <a:spcPts val="330"/>
              </a:spcBef>
              <a:spcAft>
                <a:spcPts val="0"/>
              </a:spcAft>
              <a:buSzPts val="1400"/>
              <a:buNone/>
            </a:pPr>
            <a:r>
              <a:rPr lang="en-US" sz="1100"/>
              <a:t>Define your epidemic scenario using triggers (when it is an outbreak) in line with specific context of the community</a:t>
            </a:r>
            <a:endParaRPr/>
          </a:p>
          <a:p>
            <a:pPr indent="0" lvl="0" marL="0" rtl="0" algn="l">
              <a:lnSpc>
                <a:spcPct val="100000"/>
              </a:lnSpc>
              <a:spcBef>
                <a:spcPts val="330"/>
              </a:spcBef>
              <a:spcAft>
                <a:spcPts val="0"/>
              </a:spcAft>
              <a:buSzPts val="1400"/>
              <a:buNone/>
            </a:pPr>
            <a:r>
              <a:rPr lang="en-US" sz="1100"/>
              <a:t>Activate actions accordingly to the triggers define with the community members</a:t>
            </a:r>
            <a:endParaRPr/>
          </a:p>
          <a:p>
            <a:pPr indent="0" lvl="0" marL="0" rtl="0" algn="l">
              <a:lnSpc>
                <a:spcPct val="100000"/>
              </a:lnSpc>
              <a:spcBef>
                <a:spcPts val="330"/>
              </a:spcBef>
              <a:spcAft>
                <a:spcPts val="0"/>
              </a:spcAft>
              <a:buSzPts val="1400"/>
              <a:buNone/>
            </a:pPr>
            <a:r>
              <a:rPr lang="en-US" sz="1100"/>
              <a:t>Document and share with </a:t>
            </a:r>
            <a:r>
              <a:rPr b="1" lang="en-US" sz="1100"/>
              <a:t>MoH, Health Dpt</a:t>
            </a:r>
            <a:r>
              <a:rPr lang="en-US" sz="1100"/>
              <a:t>, etc.</a:t>
            </a:r>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Communities need to link up to health authorities to ensure epidemic control and prevention actions included in their community plans are coordinated and complementary to those by the Ministry of Health. Note that a unique feature of epidemic contingency planning is that the alert phase needs to be officially communicated by the Ministry of Health. This phase starts for certain diseases when the first case of the disease occurs (e.g Ebola), and starts for other diseases when cases of the disease begin to increase rapidly (e.g. malaria). The role of the extension health workers, community health committees, or equivalent community counterparts, in facilitating that communication is essential and therefore setting up regular communication should part of the contingency plan.</a:t>
            </a:r>
            <a:r>
              <a:rPr b="1" lang="en-US" sz="1100">
                <a:solidFill>
                  <a:schemeClr val="dk1"/>
                </a:solidFill>
                <a:latin typeface="Calibri"/>
                <a:ea typeface="Calibri"/>
                <a:cs typeface="Calibri"/>
                <a:sym typeface="Calibri"/>
              </a:rPr>
              <a:t>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a:p>
            <a:pPr indent="0" lvl="0" marL="0" rtl="0" algn="l">
              <a:lnSpc>
                <a:spcPct val="100000"/>
              </a:lnSpc>
              <a:spcBef>
                <a:spcPts val="330"/>
              </a:spcBef>
              <a:spcAft>
                <a:spcPts val="0"/>
              </a:spcAft>
              <a:buSzPts val="1400"/>
              <a:buNone/>
            </a:pPr>
            <a:r>
              <a:rPr lang="en-US" sz="1100"/>
              <a:t>Ensure </a:t>
            </a:r>
            <a:r>
              <a:rPr b="1" lang="en-US" sz="1100"/>
              <a:t>actions are in line with community and National Society capacities </a:t>
            </a:r>
            <a:endParaRPr/>
          </a:p>
          <a:p>
            <a:pPr indent="0" lvl="0" marL="0" rtl="0" algn="l">
              <a:lnSpc>
                <a:spcPct val="100000"/>
              </a:lnSpc>
              <a:spcBef>
                <a:spcPts val="330"/>
              </a:spcBef>
              <a:spcAft>
                <a:spcPts val="0"/>
              </a:spcAft>
              <a:buSzPts val="1400"/>
              <a:buNone/>
            </a:pPr>
            <a:r>
              <a:rPr lang="en-US" sz="1100">
                <a:solidFill>
                  <a:schemeClr val="dk1"/>
                </a:solidFill>
                <a:latin typeface="Calibri"/>
                <a:ea typeface="Calibri"/>
                <a:cs typeface="Calibri"/>
                <a:sym typeface="Calibri"/>
              </a:rPr>
              <a:t>The first objective of the plan is preparing the community to contain and / reduce cases in affected area by treating ill people, and searching for contact people who can became eventually ill adding to the case count. For example RCRC volunteers train community members to prepare home-made oral rehydration salts (ORS) in preparation of a cholera epidemic. It is important to consult the IFRC Epidemic Control Toolkit for epidemic contingency plan preparation. The toolkit includes a list of diseases with a list of actions that volunteers can undertake to control an epidemic. </a:t>
            </a:r>
            <a:endParaRPr sz="1100"/>
          </a:p>
          <a:p>
            <a:pPr indent="-342900" lvl="0" marL="342900" rtl="0" algn="l">
              <a:lnSpc>
                <a:spcPct val="100000"/>
              </a:lnSpc>
              <a:spcBef>
                <a:spcPts val="330"/>
              </a:spcBef>
              <a:spcAft>
                <a:spcPts val="0"/>
              </a:spcAft>
              <a:buClr>
                <a:schemeClr val="dk1"/>
              </a:buClr>
              <a:buSzPts val="1100"/>
              <a:buFont typeface="Arial"/>
              <a:buChar char="•"/>
            </a:pPr>
            <a:r>
              <a:rPr b="1" lang="en-US" sz="1100"/>
              <a:t>To each phase its actions:</a:t>
            </a:r>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Actions during alert phase differ from response phase, and this should be taken into account into the contingency plan. For Ebola-prone area for example, the health district office may have a contingency plan that includes Ebola as a priority threat. When the few first cases are detected, the health district may officially request communities to activate alert-phase actions such as community-based surveillance and general sensitization on identification of symptom and the need to seek specialized health care. Later on, when Ebola is moving towards a rapidly increase of cases and death ratios, the health authorities may also request additional actions by the community within the response phase, for example supporting safe and dignified burial activities and managing dead bodies in health facilities. It is therefore very useful if the community contingency plan already details an agreed list of alert and response phase activities and the resources needed.</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p:txBody>
      </p:sp>
      <p:sp>
        <p:nvSpPr>
          <p:cNvPr id="105" name="Google Shape;105;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1: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t>Community Resilience Measurement Dashboard - https://rmd.ifrc.org/tools</a:t>
            </a:r>
            <a:endParaRPr/>
          </a:p>
          <a:p>
            <a:pPr indent="0" lvl="0" marL="0" rtl="0" algn="l">
              <a:lnSpc>
                <a:spcPct val="100000"/>
              </a:lnSpc>
              <a:spcBef>
                <a:spcPts val="330"/>
              </a:spcBef>
              <a:spcAft>
                <a:spcPts val="0"/>
              </a:spcAft>
              <a:buSzPts val="1400"/>
              <a:buNone/>
            </a:pPr>
            <a:r>
              <a:rPr lang="en-US" sz="1100"/>
              <a:t>Among the tool in the website, the SCAN and STAR process will allow you to better program your intervention.</a:t>
            </a:r>
            <a:endParaRPr sz="1100"/>
          </a:p>
        </p:txBody>
      </p:sp>
      <p:sp>
        <p:nvSpPr>
          <p:cNvPr id="116" name="Google Shape;116;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2: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 name="Google Shape;126;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 name="Shape 25"/>
        <p:cNvGrpSpPr/>
        <p:nvPr/>
      </p:nvGrpSpPr>
      <p:grpSpPr>
        <a:xfrm>
          <a:off x="0" y="0"/>
          <a:ext cx="0" cy="0"/>
          <a:chOff x="0" y="0"/>
          <a:chExt cx="0" cy="0"/>
        </a:xfrm>
      </p:grpSpPr>
      <p:sp>
        <p:nvSpPr>
          <p:cNvPr id="26" name="Google Shape;26;p2: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 name="Google Shape;2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 name="Google Shape;28;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p3: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 name="Google Shape;3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69850" lvl="0" marL="0" rtl="0" algn="l">
              <a:lnSpc>
                <a:spcPct val="100000"/>
              </a:lnSpc>
              <a:spcBef>
                <a:spcPts val="0"/>
              </a:spcBef>
              <a:spcAft>
                <a:spcPts val="0"/>
              </a:spcAft>
              <a:buClr>
                <a:srgbClr val="000000"/>
              </a:buClr>
              <a:buSzPts val="1100"/>
              <a:buFont typeface="Calibri"/>
              <a:buAutoNum type="arabicPeriod"/>
            </a:pPr>
            <a:r>
              <a:rPr b="0" i="0" lang="en-US" sz="1100">
                <a:solidFill>
                  <a:srgbClr val="000000"/>
                </a:solidFill>
                <a:highlight>
                  <a:srgbClr val="FFFF00"/>
                </a:highlight>
                <a:latin typeface="Calibri"/>
                <a:ea typeface="Calibri"/>
                <a:cs typeface="Calibri"/>
                <a:sym typeface="Calibri"/>
              </a:rPr>
              <a:t>Transect walk,  </a:t>
            </a:r>
            <a:endParaRPr/>
          </a:p>
          <a:p>
            <a:pPr indent="-69850" lvl="0" marL="0" rtl="0" algn="l">
              <a:lnSpc>
                <a:spcPct val="100000"/>
              </a:lnSpc>
              <a:spcBef>
                <a:spcPts val="330"/>
              </a:spcBef>
              <a:spcAft>
                <a:spcPts val="0"/>
              </a:spcAft>
              <a:buClr>
                <a:srgbClr val="000000"/>
              </a:buClr>
              <a:buSzPts val="1100"/>
              <a:buFont typeface="Calibri"/>
              <a:buAutoNum type="arabicPeriod"/>
            </a:pPr>
            <a:r>
              <a:rPr b="0" i="0" lang="en-US" sz="1100">
                <a:solidFill>
                  <a:srgbClr val="000000"/>
                </a:solidFill>
                <a:highlight>
                  <a:srgbClr val="FFFF00"/>
                </a:highlight>
                <a:latin typeface="Calibri"/>
                <a:ea typeface="Calibri"/>
                <a:cs typeface="Calibri"/>
                <a:sym typeface="Calibri"/>
              </a:rPr>
              <a:t>Direct observations ;  </a:t>
            </a:r>
            <a:endParaRPr/>
          </a:p>
          <a:p>
            <a:pPr indent="-69850" lvl="0" marL="0" rtl="0" algn="l">
              <a:lnSpc>
                <a:spcPct val="100000"/>
              </a:lnSpc>
              <a:spcBef>
                <a:spcPts val="330"/>
              </a:spcBef>
              <a:spcAft>
                <a:spcPts val="0"/>
              </a:spcAft>
              <a:buClr>
                <a:srgbClr val="000000"/>
              </a:buClr>
              <a:buSzPts val="1100"/>
              <a:buFont typeface="Calibri"/>
              <a:buAutoNum type="arabicPeriod"/>
            </a:pPr>
            <a:r>
              <a:rPr lang="en-US" sz="1100">
                <a:solidFill>
                  <a:srgbClr val="000000"/>
                </a:solidFill>
                <a:highlight>
                  <a:srgbClr val="FFFF00"/>
                </a:highlight>
                <a:latin typeface="Calibri"/>
                <a:ea typeface="Calibri"/>
                <a:cs typeface="Calibri"/>
                <a:sym typeface="Calibri"/>
              </a:rPr>
              <a:t>Mapping;  </a:t>
            </a:r>
            <a:endParaRPr/>
          </a:p>
          <a:p>
            <a:pPr indent="-69850" lvl="0" marL="0" rtl="0" algn="l">
              <a:lnSpc>
                <a:spcPct val="100000"/>
              </a:lnSpc>
              <a:spcBef>
                <a:spcPts val="330"/>
              </a:spcBef>
              <a:spcAft>
                <a:spcPts val="0"/>
              </a:spcAft>
              <a:buClr>
                <a:srgbClr val="000000"/>
              </a:buClr>
              <a:buSzPts val="1100"/>
              <a:buFont typeface="Calibri"/>
              <a:buAutoNum type="arabicPeriod"/>
            </a:pPr>
            <a:r>
              <a:rPr b="0" i="0" lang="en-US" sz="1100">
                <a:solidFill>
                  <a:srgbClr val="000000"/>
                </a:solidFill>
                <a:highlight>
                  <a:srgbClr val="00FFFF"/>
                </a:highlight>
                <a:latin typeface="Calibri"/>
                <a:ea typeface="Calibri"/>
                <a:cs typeface="Calibri"/>
                <a:sym typeface="Calibri"/>
              </a:rPr>
              <a:t>Seasonal Calendar;  </a:t>
            </a:r>
            <a:endParaRPr/>
          </a:p>
          <a:p>
            <a:pPr indent="-69850" lvl="0" marL="0" rtl="0" algn="l">
              <a:lnSpc>
                <a:spcPct val="100000"/>
              </a:lnSpc>
              <a:spcBef>
                <a:spcPts val="330"/>
              </a:spcBef>
              <a:spcAft>
                <a:spcPts val="0"/>
              </a:spcAft>
              <a:buClr>
                <a:srgbClr val="000000"/>
              </a:buClr>
              <a:buSzPts val="1100"/>
              <a:buFont typeface="Calibri"/>
              <a:buAutoNum type="arabicPeriod" startAt="4"/>
            </a:pPr>
            <a:r>
              <a:rPr b="0" i="0" lang="en-US" sz="1100">
                <a:solidFill>
                  <a:srgbClr val="000000"/>
                </a:solidFill>
                <a:latin typeface="Calibri"/>
                <a:ea typeface="Calibri"/>
                <a:cs typeface="Calibri"/>
                <a:sym typeface="Calibri"/>
              </a:rPr>
              <a:t>FGD / Semi-structured interview;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latin typeface="Calibri"/>
                <a:ea typeface="Calibri"/>
                <a:cs typeface="Calibri"/>
                <a:sym typeface="Calibri"/>
              </a:rPr>
              <a:t>Community Factsheet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highlight>
                  <a:srgbClr val="FF00FF"/>
                </a:highlight>
                <a:latin typeface="Calibri"/>
                <a:ea typeface="Calibri"/>
                <a:cs typeface="Calibri"/>
                <a:sym typeface="Calibri"/>
              </a:rPr>
              <a:t>Key Concepts (terms); </a:t>
            </a:r>
            <a:r>
              <a:rPr b="0" i="0" lang="en-US" sz="1100">
                <a:solidFill>
                  <a:srgbClr val="000000"/>
                </a:solidFill>
                <a:latin typeface="Calibri"/>
                <a:ea typeface="Calibri"/>
                <a:cs typeface="Calibri"/>
                <a:sym typeface="Calibri"/>
              </a:rPr>
              <a:t>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latin typeface="Calibri"/>
                <a:ea typeface="Calibri"/>
                <a:cs typeface="Calibri"/>
                <a:sym typeface="Calibri"/>
              </a:rPr>
              <a:t>Historical profile;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latin typeface="Calibri"/>
                <a:ea typeface="Calibri"/>
                <a:cs typeface="Calibri"/>
                <a:sym typeface="Calibri"/>
              </a:rPr>
              <a:t>Review Secondary data;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highlight>
                  <a:srgbClr val="00FF00"/>
                </a:highlight>
                <a:latin typeface="Calibri"/>
                <a:ea typeface="Calibri"/>
                <a:cs typeface="Calibri"/>
                <a:sym typeface="Calibri"/>
              </a:rPr>
              <a:t>Problem Tree; </a:t>
            </a:r>
            <a:endParaRPr/>
          </a:p>
          <a:p>
            <a:pPr indent="-69850" lvl="0" marL="0" rtl="0" algn="l">
              <a:lnSpc>
                <a:spcPct val="100000"/>
              </a:lnSpc>
              <a:spcBef>
                <a:spcPts val="330"/>
              </a:spcBef>
              <a:spcAft>
                <a:spcPts val="0"/>
              </a:spcAft>
              <a:buClr>
                <a:srgbClr val="000000"/>
              </a:buClr>
              <a:buSzPts val="1100"/>
              <a:buFont typeface="Calibri"/>
              <a:buAutoNum type="arabicPeriod" startAt="6"/>
            </a:pPr>
            <a:r>
              <a:rPr b="0" i="0" lang="en-US" sz="1100">
                <a:solidFill>
                  <a:srgbClr val="000000"/>
                </a:solidFill>
                <a:latin typeface="Calibri"/>
                <a:ea typeface="Calibri"/>
                <a:cs typeface="Calibri"/>
                <a:sym typeface="Calibri"/>
              </a:rPr>
              <a:t>Annex to the guide Road to community resilience – following the four stages structure and consolidating main points added to the eVCA guideline </a:t>
            </a:r>
            <a:endParaRPr/>
          </a:p>
          <a:p>
            <a:pPr indent="0" lvl="0" marL="0" rtl="0" algn="l">
              <a:lnSpc>
                <a:spcPct val="100000"/>
              </a:lnSpc>
              <a:spcBef>
                <a:spcPts val="330"/>
              </a:spcBef>
              <a:spcAft>
                <a:spcPts val="0"/>
              </a:spcAft>
              <a:buSzPts val="1400"/>
              <a:buNone/>
            </a:pPr>
            <a:r>
              <a:t/>
            </a:r>
            <a:endParaRPr sz="1100">
              <a:latin typeface="Calibri"/>
              <a:ea typeface="Calibri"/>
              <a:cs typeface="Calibri"/>
              <a:sym typeface="Calibri"/>
            </a:endParaRPr>
          </a:p>
          <a:p>
            <a:pPr indent="0" lvl="0" marL="0" rtl="0" algn="l">
              <a:lnSpc>
                <a:spcPct val="100000"/>
              </a:lnSpc>
              <a:spcBef>
                <a:spcPts val="330"/>
              </a:spcBef>
              <a:spcAft>
                <a:spcPts val="0"/>
              </a:spcAft>
              <a:buSzPts val="1400"/>
              <a:buNone/>
            </a:pPr>
            <a:r>
              <a:rPr b="0" i="0" lang="en-US" sz="1100">
                <a:solidFill>
                  <a:srgbClr val="000000"/>
                </a:solidFill>
                <a:latin typeface="Calibri"/>
                <a:ea typeface="Calibri"/>
                <a:cs typeface="Calibri"/>
                <a:sym typeface="Calibri"/>
              </a:rPr>
              <a:t>Highlights:</a:t>
            </a:r>
            <a:endParaRPr/>
          </a:p>
          <a:p>
            <a:pPr indent="0" lvl="0" marL="0" rtl="0" algn="l">
              <a:lnSpc>
                <a:spcPct val="100000"/>
              </a:lnSpc>
              <a:spcBef>
                <a:spcPts val="930"/>
              </a:spcBef>
              <a:spcAft>
                <a:spcPts val="0"/>
              </a:spcAft>
              <a:buSzPts val="1400"/>
              <a:buNone/>
            </a:pPr>
            <a:r>
              <a:t/>
            </a:r>
            <a:endParaRPr sz="1100">
              <a:solidFill>
                <a:srgbClr val="000000"/>
              </a:solidFill>
              <a:latin typeface="Calibri"/>
              <a:ea typeface="Calibri"/>
              <a:cs typeface="Calibri"/>
              <a:sym typeface="Calibri"/>
            </a:endParaRPr>
          </a:p>
          <a:p>
            <a:pPr indent="-285750" lvl="0" marL="285750" rtl="0" algn="l">
              <a:lnSpc>
                <a:spcPct val="100000"/>
              </a:lnSpc>
              <a:spcBef>
                <a:spcPts val="930"/>
              </a:spcBef>
              <a:spcAft>
                <a:spcPts val="0"/>
              </a:spcAft>
              <a:buClr>
                <a:srgbClr val="000000"/>
              </a:buClr>
              <a:buSzPts val="1100"/>
              <a:buFont typeface="Arial"/>
              <a:buChar char="•"/>
            </a:pPr>
            <a:r>
              <a:rPr b="0" i="0" lang="en-US" sz="1100">
                <a:solidFill>
                  <a:srgbClr val="000000"/>
                </a:solidFill>
                <a:highlight>
                  <a:srgbClr val="FFFF00"/>
                </a:highlight>
                <a:latin typeface="Calibri"/>
                <a:ea typeface="Calibri"/>
                <a:cs typeface="Calibri"/>
                <a:sym typeface="Calibri"/>
              </a:rPr>
              <a:t>Transect walk &amp; mapping &amp; Direct observation tools </a:t>
            </a:r>
            <a:r>
              <a:rPr b="0" i="0" lang="en-US" sz="1100">
                <a:solidFill>
                  <a:srgbClr val="000000"/>
                </a:solidFill>
                <a:latin typeface="Calibri"/>
                <a:ea typeface="Calibri"/>
                <a:cs typeface="Calibri"/>
                <a:sym typeface="Calibri"/>
              </a:rPr>
              <a:t>– understand the transmission route of main diseases with epidemic potential first and then plan how to use the tool</a:t>
            </a:r>
            <a:endParaRPr/>
          </a:p>
          <a:p>
            <a:pPr indent="-285750" lvl="0" marL="285750" rtl="0" algn="l">
              <a:lnSpc>
                <a:spcPct val="100000"/>
              </a:lnSpc>
              <a:spcBef>
                <a:spcPts val="930"/>
              </a:spcBef>
              <a:spcAft>
                <a:spcPts val="0"/>
              </a:spcAft>
              <a:buClr>
                <a:srgbClr val="000000"/>
              </a:buClr>
              <a:buSzPts val="1100"/>
              <a:buFont typeface="Arial"/>
              <a:buChar char="•"/>
            </a:pPr>
            <a:r>
              <a:rPr b="0" i="0" lang="en-US" sz="1100">
                <a:solidFill>
                  <a:srgbClr val="000000"/>
                </a:solidFill>
                <a:highlight>
                  <a:srgbClr val="00FFFF"/>
                </a:highlight>
                <a:latin typeface="Calibri"/>
                <a:ea typeface="Calibri"/>
                <a:cs typeface="Calibri"/>
                <a:sym typeface="Calibri"/>
              </a:rPr>
              <a:t>Seasonal calendar </a:t>
            </a:r>
            <a:r>
              <a:rPr b="0" i="0" lang="en-US" sz="1100">
                <a:solidFill>
                  <a:srgbClr val="000000"/>
                </a:solidFill>
                <a:latin typeface="Calibri"/>
                <a:ea typeface="Calibri"/>
                <a:cs typeface="Calibri"/>
                <a:sym typeface="Calibri"/>
              </a:rPr>
              <a:t>– understanding seasonal patterns of disease transmission</a:t>
            </a:r>
            <a:endParaRPr/>
          </a:p>
          <a:p>
            <a:pPr indent="-285750" lvl="0" marL="285750" rtl="0" algn="l">
              <a:lnSpc>
                <a:spcPct val="100000"/>
              </a:lnSpc>
              <a:spcBef>
                <a:spcPts val="930"/>
              </a:spcBef>
              <a:spcAft>
                <a:spcPts val="0"/>
              </a:spcAft>
              <a:buClr>
                <a:srgbClr val="000000"/>
              </a:buClr>
              <a:buSzPts val="1100"/>
              <a:buFont typeface="Arial"/>
              <a:buChar char="•"/>
            </a:pPr>
            <a:r>
              <a:rPr lang="en-US" sz="1100">
                <a:solidFill>
                  <a:srgbClr val="000000"/>
                </a:solidFill>
                <a:highlight>
                  <a:srgbClr val="FF00FF"/>
                </a:highlight>
                <a:latin typeface="Calibri"/>
                <a:ea typeface="Calibri"/>
                <a:cs typeface="Calibri"/>
                <a:sym typeface="Calibri"/>
              </a:rPr>
              <a:t>Key concepts </a:t>
            </a:r>
            <a:r>
              <a:rPr lang="en-US" sz="1100">
                <a:solidFill>
                  <a:srgbClr val="000000"/>
                </a:solidFill>
                <a:latin typeface="Calibri"/>
                <a:ea typeface="Calibri"/>
                <a:cs typeface="Calibri"/>
                <a:sym typeface="Calibri"/>
              </a:rPr>
              <a:t>– difference between endemic, epidemic and pandemic</a:t>
            </a:r>
            <a:endParaRPr b="0" i="0" sz="1100">
              <a:solidFill>
                <a:srgbClr val="000000"/>
              </a:solidFill>
              <a:latin typeface="Calibri"/>
              <a:ea typeface="Calibri"/>
              <a:cs typeface="Calibri"/>
              <a:sym typeface="Calibri"/>
            </a:endParaRPr>
          </a:p>
          <a:p>
            <a:pPr indent="-285750" lvl="0" marL="285750" rtl="0" algn="l">
              <a:lnSpc>
                <a:spcPct val="100000"/>
              </a:lnSpc>
              <a:spcBef>
                <a:spcPts val="930"/>
              </a:spcBef>
              <a:spcAft>
                <a:spcPts val="0"/>
              </a:spcAft>
              <a:buClr>
                <a:srgbClr val="000000"/>
              </a:buClr>
              <a:buSzPts val="1100"/>
              <a:buFont typeface="Arial"/>
              <a:buChar char="•"/>
            </a:pPr>
            <a:r>
              <a:rPr b="0" i="0" lang="en-US" sz="1100">
                <a:solidFill>
                  <a:srgbClr val="000000"/>
                </a:solidFill>
                <a:latin typeface="Calibri"/>
                <a:ea typeface="Calibri"/>
                <a:cs typeface="Calibri"/>
                <a:sym typeface="Calibri"/>
              </a:rPr>
              <a:t>We included an example of a </a:t>
            </a:r>
            <a:r>
              <a:rPr b="0" i="0" lang="en-US" sz="1100">
                <a:solidFill>
                  <a:srgbClr val="000000"/>
                </a:solidFill>
                <a:highlight>
                  <a:srgbClr val="00FF00"/>
                </a:highlight>
                <a:latin typeface="Calibri"/>
                <a:ea typeface="Calibri"/>
                <a:cs typeface="Calibri"/>
                <a:sym typeface="Calibri"/>
              </a:rPr>
              <a:t>problem tree for epidemic. </a:t>
            </a:r>
            <a:endParaRPr/>
          </a:p>
          <a:p>
            <a:pPr indent="0" lvl="0" marL="0" rtl="0" algn="l">
              <a:lnSpc>
                <a:spcPct val="100000"/>
              </a:lnSpc>
              <a:spcBef>
                <a:spcPts val="930"/>
              </a:spcBef>
              <a:spcAft>
                <a:spcPts val="0"/>
              </a:spcAft>
              <a:buSzPts val="1400"/>
              <a:buNone/>
            </a:pPr>
            <a:r>
              <a:t/>
            </a:r>
            <a:endParaRPr sz="1100">
              <a:latin typeface="Calibri"/>
              <a:ea typeface="Calibri"/>
              <a:cs typeface="Calibri"/>
              <a:sym typeface="Calibri"/>
            </a:endParaRPr>
          </a:p>
        </p:txBody>
      </p:sp>
      <p:sp>
        <p:nvSpPr>
          <p:cNvPr id="39" name="Google Shape;39;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4: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 name="Google Shape;4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National Societies wishing to support communities in addressing epidemic risk need to actively invest in technical health capacity of their staff and training of volunteers, combining disaster management and health knowledge and skills. Different approaches and tools available in the RCRC Movement to support this investment are the Enhanced Vulnerability and Capacity Assessment (EVCA), Community Based and Health First Aid (CBHFA) and the IFRC Epidemic Control Toolkit (for volunteers and managers).</a:t>
            </a:r>
            <a:endParaRPr sz="1100">
              <a:solidFill>
                <a:schemeClr val="dk1"/>
              </a:solidFill>
              <a:latin typeface="Calibri"/>
              <a:ea typeface="Calibri"/>
              <a:cs typeface="Calibri"/>
              <a:sym typeface="Calibri"/>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When planning community resilience interventions connect with key health stakeholders for example Government health and water officials from the nearest Ministry of Health (MOH) Office, Community Health Workers (CHW, or equivalent) integrated in community outreach systems, medical staff such as nurses and doctors in nearest health facility, local pharmacist, midwifes and traditional healers from within the community. It is important to discuss animal health when assessing epidemic risk, so it can be relevant to contact Veterinary and Animal Health officials who often sit at the Ministry of Agriculture, Natural and/or Animal Resources.</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p:txBody>
      </p:sp>
      <p:sp>
        <p:nvSpPr>
          <p:cNvPr id="48" name="Google Shape;48;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5: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100"/>
              <a:t>Ensure common understanding:</a:t>
            </a:r>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Health experts use technical indicators (e.g. mortality and morbidity) to assess impact of an epidemic that are different for each disease. RCRC volunteers and staff do not need to understand the indicators, but be aware that different diseases infect different number of people and cause different level of death and disability, and that this may change rapidly as diseases have different patterns of occurrence depending of a variety of factors.  It is only health trained staff who can make sense of different health statistics to assess potential impact of a health risk. Health officials use different parameters to declare an outbreak official depending on the disease. For example, in a certain community, malaria cases and related mortality were low. Suddenly cases and death increase in a high percentage. Making sense of this information to assess potential impact of changes in malaria requires specialized training.</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a:p>
            <a:pPr indent="0" lvl="0" marL="0" rtl="0" algn="l">
              <a:lnSpc>
                <a:spcPct val="100000"/>
              </a:lnSpc>
              <a:spcBef>
                <a:spcPts val="330"/>
              </a:spcBef>
              <a:spcAft>
                <a:spcPts val="0"/>
              </a:spcAft>
              <a:buSzPts val="1400"/>
              <a:buNone/>
            </a:pPr>
            <a:r>
              <a:t/>
            </a:r>
            <a:endParaRPr sz="1100"/>
          </a:p>
          <a:p>
            <a:pPr indent="0" lvl="0" marL="0" rtl="0" algn="l">
              <a:lnSpc>
                <a:spcPct val="100000"/>
              </a:lnSpc>
              <a:spcBef>
                <a:spcPts val="330"/>
              </a:spcBef>
              <a:spcAft>
                <a:spcPts val="0"/>
              </a:spcAft>
              <a:buSzPts val="1400"/>
              <a:buNone/>
            </a:pPr>
            <a:r>
              <a:rPr lang="en-US" sz="1100"/>
              <a:t>Defining criteria:</a:t>
            </a:r>
            <a:endParaRPr/>
          </a:p>
          <a:p>
            <a:pPr indent="0" lvl="0" marL="0" rtl="0" algn="l">
              <a:lnSpc>
                <a:spcPct val="100000"/>
              </a:lnSpc>
              <a:spcBef>
                <a:spcPts val="330"/>
              </a:spcBef>
              <a:spcAft>
                <a:spcPts val="0"/>
              </a:spcAft>
              <a:buSzPts val="1400"/>
              <a:buNone/>
            </a:pPr>
            <a:r>
              <a:rPr lang="en-US" sz="1100">
                <a:solidFill>
                  <a:schemeClr val="dk1"/>
                </a:solidFill>
                <a:latin typeface="Calibri"/>
                <a:ea typeface="Calibri"/>
                <a:cs typeface="Calibri"/>
                <a:sym typeface="Calibri"/>
              </a:rPr>
              <a:t>Before selecting which tool can be relevant, RCRC volunteers and staff need to understand the basic transmission routes for the diseases since many diseases are caused by more than one source or exposure. </a:t>
            </a:r>
            <a:endParaRPr sz="1100"/>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Capacity of the community to face an epidemic can be analyzed from different perspective using the resilience characteristics. But the main criteria used by the health sector is the capacity of the health system. Seek support from the health trained staff to brainstorm about the capacity of the health units, clinics and hospitals at different levels to respond to a sudden increase of cases plus maintaining the normal services. It is important to asses also the capacity to keep standard hygienic conditions within the facility to prevent the further spread of the disease to non-infected patients, health staff and visitors. Include in this also capacity of other health stakeholders that can engage in prevention and response at community level such as Community Health Workers, local pharmacists, midwifes and traditional healers.</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rPr lang="en-US" sz="1100"/>
              <a:t>Coordinate closely with MoH and Health dpt as they might already have define the triggers for the area where your community is in.</a:t>
            </a:r>
            <a:endParaRPr/>
          </a:p>
        </p:txBody>
      </p:sp>
      <p:sp>
        <p:nvSpPr>
          <p:cNvPr id="58" name="Google Shape;5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6: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chemeClr val="dk1"/>
              </a:buClr>
              <a:buSzPts val="1100"/>
              <a:buFont typeface="Noto Sans Symbols"/>
              <a:buChar char="∙"/>
            </a:pPr>
            <a:r>
              <a:rPr lang="en-US" sz="1100">
                <a:latin typeface="Calibri"/>
                <a:ea typeface="Calibri"/>
                <a:cs typeface="Calibri"/>
                <a:sym typeface="Calibri"/>
              </a:rPr>
              <a:t>Mapping is a way to </a:t>
            </a:r>
            <a:r>
              <a:rPr b="1" lang="en-US" sz="1100">
                <a:latin typeface="Calibri"/>
                <a:ea typeface="Calibri"/>
                <a:cs typeface="Calibri"/>
                <a:sym typeface="Calibri"/>
              </a:rPr>
              <a:t>visualize</a:t>
            </a:r>
            <a:r>
              <a:rPr lang="en-US" sz="1100">
                <a:latin typeface="Calibri"/>
                <a:ea typeface="Calibri"/>
                <a:cs typeface="Calibri"/>
                <a:sym typeface="Calibri"/>
              </a:rPr>
              <a:t> the resources, vulnerabilities and hazards in a community</a:t>
            </a:r>
            <a:endParaRPr sz="1100">
              <a:solidFill>
                <a:srgbClr val="FF0000"/>
              </a:solidFill>
              <a:latin typeface="Calibri"/>
              <a:ea typeface="Calibri"/>
              <a:cs typeface="Calibri"/>
              <a:sym typeface="Calibri"/>
            </a:endParaRPr>
          </a:p>
          <a:p>
            <a:pPr indent="-273050" lvl="0" marL="342900" rtl="0" algn="l">
              <a:lnSpc>
                <a:spcPct val="100000"/>
              </a:lnSpc>
              <a:spcBef>
                <a:spcPts val="330"/>
              </a:spcBef>
              <a:spcAft>
                <a:spcPts val="0"/>
              </a:spcAft>
              <a:buClr>
                <a:schemeClr val="dk1"/>
              </a:buClr>
              <a:buSzPts val="1100"/>
              <a:buFont typeface="Noto Sans Symbols"/>
              <a:buNone/>
            </a:pPr>
            <a:r>
              <a:t/>
            </a:r>
            <a:endParaRPr sz="1100">
              <a:latin typeface="Calibri"/>
              <a:ea typeface="Calibri"/>
              <a:cs typeface="Calibri"/>
              <a:sym typeface="Calibri"/>
            </a:endParaRPr>
          </a:p>
          <a:p>
            <a:pPr indent="-342900" lvl="0" marL="342900" marR="0" rtl="0" algn="l">
              <a:lnSpc>
                <a:spcPct val="100000"/>
              </a:lnSpc>
              <a:spcBef>
                <a:spcPts val="330"/>
              </a:spcBef>
              <a:spcAft>
                <a:spcPts val="0"/>
              </a:spcAft>
              <a:buClr>
                <a:schemeClr val="dk1"/>
              </a:buClr>
              <a:buSzPts val="1100"/>
              <a:buFont typeface="Noto Sans Symbols"/>
              <a:buChar char="∙"/>
            </a:pPr>
            <a:r>
              <a:rPr lang="en-US" sz="1100">
                <a:solidFill>
                  <a:schemeClr val="dk1"/>
                </a:solidFill>
                <a:latin typeface="Calibri"/>
                <a:ea typeface="Calibri"/>
                <a:cs typeface="Calibri"/>
                <a:sym typeface="Calibri"/>
              </a:rPr>
              <a:t>Mapping is a very useful tool to identify exposure to health epidemic hazards. To integrate epidemic risk into your eVCA mapping, it is essential to understand the transmission route of the disease considered. This could be found on the IFRC </a:t>
            </a:r>
            <a:r>
              <a:rPr lang="en-US" sz="1100" u="sng">
                <a:solidFill>
                  <a:schemeClr val="dk1"/>
                </a:solidFill>
                <a:latin typeface="Calibri"/>
                <a:ea typeface="Calibri"/>
                <a:cs typeface="Calibri"/>
                <a:sym typeface="Calibri"/>
                <a:hlinkClick r:id="rId2">
                  <a:extLst>
                    <a:ext uri="{A12FA001-AC4F-418D-AE19-62706E023703}">
                      <ahyp:hlinkClr val="tx"/>
                    </a:ext>
                  </a:extLst>
                </a:hlinkClick>
              </a:rPr>
              <a:t>epidemic control toolkit website</a:t>
            </a:r>
            <a:r>
              <a:rPr lang="en-US" sz="1100">
                <a:solidFill>
                  <a:schemeClr val="dk1"/>
                </a:solidFill>
                <a:latin typeface="Calibri"/>
                <a:ea typeface="Calibri"/>
                <a:cs typeface="Calibri"/>
                <a:sym typeface="Calibri"/>
              </a:rPr>
              <a:t>. And it is always recommended to have a member in the EVCA with health background.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Noto Sans Symbols"/>
              <a:buNone/>
            </a:pPr>
            <a:r>
              <a:t/>
            </a:r>
            <a:endParaRPr sz="1100">
              <a:latin typeface="Calibri"/>
              <a:ea typeface="Calibri"/>
              <a:cs typeface="Calibri"/>
              <a:sym typeface="Calibri"/>
            </a:endParaRPr>
          </a:p>
          <a:p>
            <a:pPr indent="0" lvl="0" marL="0" rtl="0" algn="l">
              <a:lnSpc>
                <a:spcPct val="100000"/>
              </a:lnSpc>
              <a:spcBef>
                <a:spcPts val="330"/>
              </a:spcBef>
              <a:spcAft>
                <a:spcPts val="0"/>
              </a:spcAft>
              <a:buClr>
                <a:srgbClr val="011E41"/>
              </a:buClr>
              <a:buSzPts val="1100"/>
              <a:buFont typeface="Arial"/>
              <a:buNone/>
            </a:pPr>
            <a:r>
              <a:rPr b="1" lang="en-US" sz="1100">
                <a:solidFill>
                  <a:srgbClr val="011E41"/>
                </a:solidFill>
                <a:latin typeface="Calibri"/>
                <a:ea typeface="Calibri"/>
                <a:cs typeface="Calibri"/>
                <a:sym typeface="Calibri"/>
              </a:rPr>
              <a:t>What to consider in mapping for epidemic risk</a:t>
            </a:r>
            <a:endParaRPr/>
          </a:p>
          <a:p>
            <a:pPr indent="-457200" lvl="0" marL="457200" rtl="0" algn="l">
              <a:lnSpc>
                <a:spcPct val="100000"/>
              </a:lnSpc>
              <a:spcBef>
                <a:spcPts val="330"/>
              </a:spcBef>
              <a:spcAft>
                <a:spcPts val="0"/>
              </a:spcAft>
              <a:buClr>
                <a:srgbClr val="011E41"/>
              </a:buClr>
              <a:buSzPts val="1100"/>
              <a:buFont typeface="Arial"/>
              <a:buChar char="•"/>
            </a:pPr>
            <a:r>
              <a:rPr b="1" lang="en-US" sz="1100">
                <a:solidFill>
                  <a:srgbClr val="011E41"/>
                </a:solidFill>
                <a:latin typeface="Calibri"/>
                <a:ea typeface="Calibri"/>
                <a:cs typeface="Calibri"/>
                <a:sym typeface="Calibri"/>
              </a:rPr>
              <a:t>Sources of contamination </a:t>
            </a:r>
            <a:r>
              <a:rPr lang="en-US" sz="1100">
                <a:solidFill>
                  <a:srgbClr val="011E41"/>
                </a:solidFill>
                <a:latin typeface="Calibri"/>
                <a:ea typeface="Calibri"/>
                <a:cs typeface="Calibri"/>
                <a:sym typeface="Calibri"/>
              </a:rPr>
              <a:t>(open defecation sites, non functional latrines, exposed water sources, etc.)</a:t>
            </a:r>
            <a:endParaRPr/>
          </a:p>
          <a:p>
            <a:pPr indent="0" lvl="0" marL="0" marR="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There is large group of diseases that, like cholera, have high epidemic potential and which exposure is strongly connected to the level of access to safe water and sanitation in the community. This is the case of hepatitis A, typhoid fever, acute watery diarrhoea, measles, etc.</a:t>
            </a:r>
            <a:endParaRPr sz="1100">
              <a:solidFill>
                <a:schemeClr val="dk1"/>
              </a:solidFill>
              <a:latin typeface="Calibri"/>
              <a:ea typeface="Calibri"/>
              <a:cs typeface="Calibri"/>
              <a:sym typeface="Calibri"/>
            </a:endParaRPr>
          </a:p>
          <a:p>
            <a:pPr indent="-457200" lvl="0" marL="4572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Map </a:t>
            </a:r>
            <a:r>
              <a:rPr b="1" lang="en-US" sz="1100">
                <a:solidFill>
                  <a:srgbClr val="011E41"/>
                </a:solidFill>
                <a:latin typeface="Calibri"/>
                <a:ea typeface="Calibri"/>
                <a:cs typeface="Calibri"/>
                <a:sym typeface="Calibri"/>
              </a:rPr>
              <a:t>masses of water </a:t>
            </a:r>
            <a:r>
              <a:rPr lang="en-US" sz="1100">
                <a:solidFill>
                  <a:srgbClr val="011E41"/>
                </a:solidFill>
                <a:latin typeface="Calibri"/>
                <a:ea typeface="Calibri"/>
                <a:cs typeface="Calibri"/>
                <a:sym typeface="Calibri"/>
              </a:rPr>
              <a:t>(clean or muddy, stagnant or not)</a:t>
            </a:r>
            <a:endParaRPr/>
          </a:p>
          <a:p>
            <a:pPr indent="0" lvl="0" marL="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Mapping is also very relevant for diseases that are transmitted by an animal vector. For example, in communities that have faced dengue outbreaks in the past, it is recommended to map masses of water (clean or muddy water, stagnant or not) where Aedes mosquito can easily breed and neighborhoods with poor housing/shelter where people are very exposed to mosquito bites. </a:t>
            </a:r>
            <a:endParaRPr/>
          </a:p>
          <a:p>
            <a:pPr indent="0" lvl="0" marL="0" rtl="0" algn="l">
              <a:lnSpc>
                <a:spcPct val="100000"/>
              </a:lnSpc>
              <a:spcBef>
                <a:spcPts val="330"/>
              </a:spcBef>
              <a:spcAft>
                <a:spcPts val="0"/>
              </a:spcAft>
              <a:buClr>
                <a:schemeClr val="dk1"/>
              </a:buClr>
              <a:buSzPts val="1100"/>
              <a:buFont typeface="Arial"/>
              <a:buNone/>
            </a:pPr>
            <a:r>
              <a:t/>
            </a:r>
            <a:endParaRPr b="1" sz="1100">
              <a:solidFill>
                <a:schemeClr val="dk1"/>
              </a:solidFill>
              <a:latin typeface="Calibri"/>
              <a:ea typeface="Calibri"/>
              <a:cs typeface="Calibri"/>
              <a:sym typeface="Calibri"/>
            </a:endParaRPr>
          </a:p>
          <a:p>
            <a:pPr indent="-342900" lvl="0" marL="342900" rtl="0" algn="l">
              <a:lnSpc>
                <a:spcPct val="100000"/>
              </a:lnSpc>
              <a:spcBef>
                <a:spcPts val="330"/>
              </a:spcBef>
              <a:spcAft>
                <a:spcPts val="0"/>
              </a:spcAft>
              <a:buClr>
                <a:srgbClr val="011E41"/>
              </a:buClr>
              <a:buSzPts val="1100"/>
              <a:buFont typeface="Arial"/>
              <a:buChar char="•"/>
            </a:pPr>
            <a:r>
              <a:rPr b="1" lang="en-US" sz="1100">
                <a:solidFill>
                  <a:srgbClr val="011E41"/>
                </a:solidFill>
                <a:latin typeface="Calibri"/>
                <a:ea typeface="Calibri"/>
                <a:cs typeface="Calibri"/>
                <a:sym typeface="Calibri"/>
              </a:rPr>
              <a:t>Livestock</a:t>
            </a:r>
            <a:r>
              <a:rPr lang="en-US" sz="1100">
                <a:solidFill>
                  <a:srgbClr val="011E41"/>
                </a:solidFill>
                <a:latin typeface="Calibri"/>
                <a:ea typeface="Calibri"/>
                <a:cs typeface="Calibri"/>
                <a:sym typeface="Calibri"/>
              </a:rPr>
              <a:t> mapping (cattle, sheep, goats, etc.)</a:t>
            </a:r>
            <a:endParaRPr/>
          </a:p>
          <a:p>
            <a:pPr indent="0" lvl="0" marL="0" marR="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There are emerging diseases transmitted by animals, less known than dengue or malaria, like Rift Valley Fever, with increasing epidemic risk, that can be well assessed through mapping. In this case, mapping where cattle (buffalo, sheep, goats, and camels) are kept and in closer contact with humans is necessary for proper risk assessment.</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Arial"/>
              <a:buNone/>
            </a:pPr>
            <a:r>
              <a:t/>
            </a:r>
            <a:endParaRPr sz="1100">
              <a:solidFill>
                <a:srgbClr val="011E41"/>
              </a:solidFill>
              <a:latin typeface="Calibri"/>
              <a:ea typeface="Calibri"/>
              <a:cs typeface="Calibri"/>
              <a:sym typeface="Calibri"/>
            </a:endParaRPr>
          </a:p>
          <a:p>
            <a:pPr indent="-457200" lvl="0" marL="4572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Increased vulnerability areas</a:t>
            </a:r>
            <a:endParaRPr/>
          </a:p>
          <a:p>
            <a:pPr indent="0" lvl="0" marL="0" rtl="0" algn="l">
              <a:lnSpc>
                <a:spcPct val="100000"/>
              </a:lnSpc>
              <a:spcBef>
                <a:spcPts val="330"/>
              </a:spcBef>
              <a:spcAft>
                <a:spcPts val="0"/>
              </a:spcAft>
              <a:buSzPts val="1400"/>
              <a:buNone/>
            </a:pPr>
            <a:r>
              <a:rPr lang="en-US" sz="1100">
                <a:solidFill>
                  <a:schemeClr val="dk1"/>
                </a:solidFill>
                <a:latin typeface="Calibri"/>
                <a:ea typeface="Calibri"/>
                <a:cs typeface="Calibri"/>
                <a:sym typeface="Calibri"/>
              </a:rPr>
              <a:t>Factors that increase vulnerability of the community against health hazards can be mapped:</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Ultra-poor families with no proper shelter, often living in crowded spaces with poor hygienic status and no commodities such as insecticide treated mosquito net, safe water, hygienic toilet and soap.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Families that include people with special needs (elderly, disable, people with chronic diseases like HIV AIDS).</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Families with malnourished children.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Arial"/>
              <a:buNone/>
            </a:pPr>
            <a:r>
              <a:t/>
            </a:r>
            <a:endParaRPr sz="1100">
              <a:solidFill>
                <a:srgbClr val="011E41"/>
              </a:solidFill>
              <a:latin typeface="Calibri"/>
              <a:ea typeface="Calibri"/>
              <a:cs typeface="Calibri"/>
              <a:sym typeface="Calibri"/>
            </a:endParaRPr>
          </a:p>
          <a:p>
            <a:pPr indent="-457200" lvl="0" marL="4572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Health capacities</a:t>
            </a:r>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Mapping is also very useful to map local capacities that enable communities to manage health epidemic risk:</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Health infrastructure and facilities (clinic, hospital, local pharmacy or first aid point)</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Social care facilities (old people’s homes, primary school).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Presence of health-trained staff in the community (trained midwife, Red Cross Red Crescent volunteers, community health worker, veterinary, traditional healer, etc.)</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Sites/places where health information is communicated (churches, local NGOs, Red Cross branch office).</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Informal water vendors, water pump technicians, plumbers, latrine builders, latrine desludgers, etc.</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Courier New"/>
              <a:buChar char="o"/>
            </a:pPr>
            <a:r>
              <a:rPr lang="en-US" sz="1100">
                <a:solidFill>
                  <a:schemeClr val="dk1"/>
                </a:solidFill>
                <a:latin typeface="Calibri"/>
                <a:ea typeface="Calibri"/>
                <a:cs typeface="Calibri"/>
                <a:sym typeface="Calibri"/>
              </a:rPr>
              <a:t>Availability of tools and manpower for communal cleaning, debris clearance, water drainage.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Arial"/>
              <a:buNone/>
            </a:pPr>
            <a:r>
              <a:t/>
            </a:r>
            <a:endParaRPr sz="1100">
              <a:solidFill>
                <a:srgbClr val="011E41"/>
              </a:solidFill>
              <a:latin typeface="Calibri"/>
              <a:ea typeface="Calibri"/>
              <a:cs typeface="Calibri"/>
              <a:sym typeface="Calibri"/>
            </a:endParaRPr>
          </a:p>
          <a:p>
            <a:pPr indent="0" lvl="0" marL="0" rtl="0" algn="l">
              <a:lnSpc>
                <a:spcPct val="100000"/>
              </a:lnSpc>
              <a:spcBef>
                <a:spcPts val="330"/>
              </a:spcBef>
              <a:spcAft>
                <a:spcPts val="0"/>
              </a:spcAft>
              <a:buSzPts val="1400"/>
              <a:buNone/>
            </a:pPr>
            <a:r>
              <a:t/>
            </a:r>
            <a:endParaRPr sz="1100"/>
          </a:p>
        </p:txBody>
      </p:sp>
      <p:sp>
        <p:nvSpPr>
          <p:cNvPr id="69" name="Google Shape;6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7: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 name="Google Shape;7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100"/>
              <a:buFont typeface="Noto Sans Symbols"/>
              <a:buNone/>
            </a:pPr>
            <a:r>
              <a:rPr lang="en-US" sz="1100"/>
              <a:t>This tool visualizes how key aspects of the community life have </a:t>
            </a:r>
            <a:r>
              <a:rPr b="1" lang="en-US" sz="1100"/>
              <a:t>changed over time.</a:t>
            </a:r>
            <a:r>
              <a:rPr lang="en-US" sz="1100"/>
              <a:t> Shows changes in hazard, vulnerability and capacity.</a:t>
            </a:r>
            <a:endParaRPr/>
          </a:p>
          <a:p>
            <a:pPr indent="0" lvl="0" marL="0" rtl="0" algn="l">
              <a:lnSpc>
                <a:spcPct val="100000"/>
              </a:lnSpc>
              <a:spcBef>
                <a:spcPts val="330"/>
              </a:spcBef>
              <a:spcAft>
                <a:spcPts val="0"/>
              </a:spcAft>
              <a:buClr>
                <a:schemeClr val="dk1"/>
              </a:buClr>
              <a:buSzPts val="1100"/>
              <a:buFont typeface="Noto Sans Symbols"/>
              <a:buNone/>
            </a:pPr>
            <a:r>
              <a:t/>
            </a:r>
            <a:endParaRPr b="1" sz="1100"/>
          </a:p>
          <a:p>
            <a:pPr indent="0" lvl="0" marL="0" rtl="0" algn="l">
              <a:lnSpc>
                <a:spcPct val="100000"/>
              </a:lnSpc>
              <a:spcBef>
                <a:spcPts val="330"/>
              </a:spcBef>
              <a:spcAft>
                <a:spcPts val="0"/>
              </a:spcAft>
              <a:buClr>
                <a:schemeClr val="dk1"/>
              </a:buClr>
              <a:buSzPts val="1100"/>
              <a:buFont typeface="Noto Sans Symbols"/>
              <a:buNone/>
            </a:pPr>
            <a:r>
              <a:rPr b="1" lang="en-US" sz="1100"/>
              <a:t>Adaptations:</a:t>
            </a:r>
            <a:endParaRPr/>
          </a:p>
          <a:p>
            <a:pPr indent="0" lvl="0" marL="0" rtl="0" algn="l">
              <a:lnSpc>
                <a:spcPct val="100000"/>
              </a:lnSpc>
              <a:spcBef>
                <a:spcPts val="330"/>
              </a:spcBef>
              <a:spcAft>
                <a:spcPts val="0"/>
              </a:spcAft>
              <a:buClr>
                <a:schemeClr val="dk1"/>
              </a:buClr>
              <a:buSzPts val="1100"/>
              <a:buFont typeface="Noto Sans Symbols"/>
              <a:buNone/>
            </a:pPr>
            <a:r>
              <a:rPr lang="en-US" sz="1100"/>
              <a:t>This tool visualizes how key aspects of the community life have </a:t>
            </a:r>
            <a:r>
              <a:rPr b="1" lang="en-US" sz="1100"/>
              <a:t>changed over time.</a:t>
            </a:r>
            <a:r>
              <a:rPr lang="en-US" sz="1100"/>
              <a:t> Shows changes in hazard, vulnerability and capacity.</a:t>
            </a:r>
            <a:endParaRPr/>
          </a:p>
          <a:p>
            <a:pPr indent="0" lvl="0" marL="0" marR="0" rtl="0" algn="l">
              <a:lnSpc>
                <a:spcPct val="100000"/>
              </a:lnSpc>
              <a:spcBef>
                <a:spcPts val="330"/>
              </a:spcBef>
              <a:spcAft>
                <a:spcPts val="0"/>
              </a:spcAft>
              <a:buClr>
                <a:schemeClr val="dk1"/>
              </a:buClr>
              <a:buSzPts val="1100"/>
              <a:buFont typeface="Calibri"/>
              <a:buNone/>
            </a:pPr>
            <a:r>
              <a:rPr lang="en-US" sz="1100">
                <a:solidFill>
                  <a:schemeClr val="dk1"/>
                </a:solidFill>
                <a:latin typeface="Calibri"/>
                <a:ea typeface="Calibri"/>
                <a:cs typeface="Calibri"/>
                <a:sym typeface="Calibri"/>
              </a:rPr>
              <a:t>In identifying the area of interest, timeframe and participants (step 1 and 2), ensure for health and epidemic related risk participants with health background are identified and participating actively into the discussion. It is better to have in the team a facilitator with health background.</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rPr b="1" lang="en-US" sz="1100">
                <a:solidFill>
                  <a:schemeClr val="dk1"/>
                </a:solidFill>
                <a:latin typeface="Calibri"/>
                <a:ea typeface="Calibri"/>
                <a:cs typeface="Calibri"/>
                <a:sym typeface="Calibri"/>
              </a:rPr>
              <a:t>Guiding questions:</a:t>
            </a:r>
            <a:endParaRPr/>
          </a:p>
          <a:p>
            <a:pPr indent="0" lvl="0" marL="0" rtl="0" algn="l">
              <a:lnSpc>
                <a:spcPct val="100000"/>
              </a:lnSpc>
              <a:spcBef>
                <a:spcPts val="330"/>
              </a:spcBef>
              <a:spcAft>
                <a:spcPts val="0"/>
              </a:spcAft>
              <a:buSzPts val="1400"/>
              <a:buNone/>
            </a:pPr>
            <a:r>
              <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SzPts val="1400"/>
              <a:buNone/>
            </a:pPr>
            <a:r>
              <a:rPr b="1" lang="en-US" sz="1100">
                <a:solidFill>
                  <a:schemeClr val="dk1"/>
                </a:solidFill>
                <a:latin typeface="Calibri"/>
                <a:ea typeface="Calibri"/>
                <a:cs typeface="Calibri"/>
                <a:sym typeface="Calibri"/>
              </a:rPr>
              <a:t>Recommendations to lead discussion</a:t>
            </a:r>
            <a:endParaRPr/>
          </a:p>
          <a:p>
            <a:pPr indent="-171450" lvl="0" marL="171450"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When identifying the health and epidemic problems, ensure to be as precise as possible in term of dates, number of people impacted, etc. </a:t>
            </a:r>
            <a:endParaRPr/>
          </a:p>
          <a:p>
            <a:pPr indent="-171450" lvl="0" marL="171450"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If epidemic is identify as major risk, this might be relevant to go through the key terminology to clarify the terms.</a:t>
            </a:r>
            <a:endParaRPr sz="1100">
              <a:solidFill>
                <a:schemeClr val="dk1"/>
              </a:solidFill>
              <a:latin typeface="Calibri"/>
              <a:ea typeface="Calibri"/>
              <a:cs typeface="Calibri"/>
              <a:sym typeface="Calibri"/>
            </a:endParaRPr>
          </a:p>
          <a:p>
            <a:pPr indent="-171450" lvl="0" marL="171450"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Ensure what is recorded is in line with existing secondary information and MoH data on the geographic area you are working on. </a:t>
            </a:r>
            <a:endParaRPr/>
          </a:p>
          <a:p>
            <a:pPr indent="-171450" lvl="0" marL="171450"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Do not raise fears and be clear with information shared and collected.</a:t>
            </a:r>
            <a:endParaRPr sz="1100">
              <a:solidFill>
                <a:schemeClr val="dk1"/>
              </a:solidFill>
              <a:latin typeface="Calibri"/>
              <a:ea typeface="Calibri"/>
              <a:cs typeface="Calibri"/>
              <a:sym typeface="Calibri"/>
            </a:endParaRPr>
          </a:p>
        </p:txBody>
      </p:sp>
      <p:sp>
        <p:nvSpPr>
          <p:cNvPr id="79" name="Google Shape;7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8: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 name="Google Shape;8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100"/>
              <a:buFont typeface="Noto Sans Symbols"/>
              <a:buNone/>
            </a:pPr>
            <a:r>
              <a:rPr lang="en-US" sz="1100">
                <a:solidFill>
                  <a:schemeClr val="dk1"/>
                </a:solidFill>
                <a:latin typeface="Calibri"/>
                <a:ea typeface="Calibri"/>
                <a:cs typeface="Calibri"/>
                <a:sym typeface="Calibri"/>
              </a:rPr>
              <a:t>Epidemics can occur spontaneously at any time of year  however there are seasonal factors that increase the risk for diseases to spread more rapidly, resulting in epidemic outbreaks. In fact, certain epidemics occur at specific times of the year showing seasonal patterns, like cholera for example, because of changes in the whether (e.g. rainy season), or specific conditions (e.g. seasonal pilgrimage) or activities (e.g. fishing season). </a:t>
            </a:r>
            <a:endParaRPr sz="1100">
              <a:latin typeface="Calibri"/>
              <a:ea typeface="Calibri"/>
              <a:cs typeface="Calibri"/>
              <a:sym typeface="Calibri"/>
            </a:endParaRPr>
          </a:p>
          <a:p>
            <a:pPr indent="0" lvl="0" marL="0" rtl="0" algn="l">
              <a:lnSpc>
                <a:spcPct val="100000"/>
              </a:lnSpc>
              <a:spcBef>
                <a:spcPts val="330"/>
              </a:spcBef>
              <a:spcAft>
                <a:spcPts val="0"/>
              </a:spcAft>
              <a:buSzPts val="1400"/>
              <a:buNone/>
            </a:pPr>
            <a:r>
              <a:rPr b="1" lang="en-US" sz="1100">
                <a:solidFill>
                  <a:srgbClr val="011E41"/>
                </a:solidFill>
                <a:latin typeface="Calibri"/>
                <a:ea typeface="Calibri"/>
                <a:cs typeface="Calibri"/>
                <a:sym typeface="Calibri"/>
              </a:rPr>
              <a:t>Adaptations</a:t>
            </a:r>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Similarly than for the historic profile discussion, it is important to include health practitioners into the facilitation and discussion.</a:t>
            </a:r>
            <a:endParaRPr/>
          </a:p>
          <a:p>
            <a:pPr indent="0" lvl="0" marL="0" rtl="0" algn="l">
              <a:lnSpc>
                <a:spcPct val="100000"/>
              </a:lnSpc>
              <a:spcBef>
                <a:spcPts val="330"/>
              </a:spcBef>
              <a:spcAft>
                <a:spcPts val="0"/>
              </a:spcAft>
              <a:buSzPts val="1400"/>
              <a:buNone/>
            </a:pPr>
            <a:r>
              <a:rPr lang="en-US" sz="1100">
                <a:solidFill>
                  <a:schemeClr val="dk1"/>
                </a:solidFill>
                <a:latin typeface="Calibri"/>
                <a:ea typeface="Calibri"/>
                <a:cs typeface="Calibri"/>
                <a:sym typeface="Calibri"/>
              </a:rPr>
              <a:t>As the team need to know the nature of the pathogen and its transmission route. This implies to have health profile involved into the discussions. Transmission route could be found on the </a:t>
            </a:r>
            <a:r>
              <a:rPr lang="en-US" sz="1100" u="sng">
                <a:solidFill>
                  <a:schemeClr val="dk1"/>
                </a:solidFill>
                <a:latin typeface="Calibri"/>
                <a:ea typeface="Calibri"/>
                <a:cs typeface="Calibri"/>
                <a:sym typeface="Calibri"/>
                <a:hlinkClick r:id="rId2">
                  <a:extLst>
                    <a:ext uri="{A12FA001-AC4F-418D-AE19-62706E023703}">
                      <ahyp:hlinkClr val="tx"/>
                    </a:ext>
                  </a:extLst>
                </a:hlinkClick>
              </a:rPr>
              <a:t>epidemic control toolkit website</a:t>
            </a:r>
            <a:r>
              <a:rPr lang="en-US" sz="1100">
                <a:solidFill>
                  <a:schemeClr val="dk1"/>
                </a:solidFill>
                <a:latin typeface="Calibri"/>
                <a:ea typeface="Calibri"/>
                <a:cs typeface="Calibri"/>
                <a:sym typeface="Calibri"/>
              </a:rPr>
              <a:t>.</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Noto Sans Symbols"/>
              <a:buNone/>
            </a:pPr>
            <a:r>
              <a:t/>
            </a:r>
            <a:endParaRPr sz="1100">
              <a:latin typeface="Calibri"/>
              <a:ea typeface="Calibri"/>
              <a:cs typeface="Calibri"/>
              <a:sym typeface="Calibri"/>
            </a:endParaRPr>
          </a:p>
          <a:p>
            <a:pPr indent="0" lvl="0" marL="0" rtl="0" algn="l">
              <a:lnSpc>
                <a:spcPct val="100000"/>
              </a:lnSpc>
              <a:spcBef>
                <a:spcPts val="330"/>
              </a:spcBef>
              <a:spcAft>
                <a:spcPts val="0"/>
              </a:spcAft>
              <a:buClr>
                <a:srgbClr val="011E41"/>
              </a:buClr>
              <a:buSzPts val="1100"/>
              <a:buFont typeface="Arial"/>
              <a:buNone/>
            </a:pPr>
            <a:r>
              <a:rPr b="1" lang="en-US" sz="1100">
                <a:solidFill>
                  <a:srgbClr val="011E41"/>
                </a:solidFill>
                <a:latin typeface="Calibri"/>
                <a:ea typeface="Calibri"/>
                <a:cs typeface="Calibri"/>
                <a:sym typeface="Calibri"/>
              </a:rPr>
              <a:t>Related facilitation questions</a:t>
            </a:r>
            <a:endParaRPr/>
          </a:p>
          <a:p>
            <a:pPr indent="0" lvl="0" marL="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If we understand the seasonal factors that may increase the risk of diseases to evolve in epidemics in our communities , we put ourselves in a better position to prevent and control epidemics as we can anticipate. To do this, we need to map the relationship between the seasonal changes in weather, activities and community events, and their impact on epidemic risks.</a:t>
            </a:r>
            <a:endParaRPr b="1"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Risk: What are the times of lower risk to people’s health and lives during the year? Higher risk?</a:t>
            </a:r>
            <a:endParaRPr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Possible actions: Which actions should be considered in the months of low and high risk?</a:t>
            </a:r>
            <a:endParaRPr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Change in frequency: Has there been a change in the timing of events in the past few years? How?</a:t>
            </a:r>
            <a:endParaRPr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Impact of changes: What effects did these changes have on your household and/or community?</a:t>
            </a:r>
            <a:endParaRPr sz="1100">
              <a:solidFill>
                <a:srgbClr val="011E41"/>
              </a:solidFill>
              <a:latin typeface="Calibri"/>
              <a:ea typeface="Calibri"/>
              <a:cs typeface="Calibri"/>
              <a:sym typeface="Calibri"/>
            </a:endParaRPr>
          </a:p>
          <a:p>
            <a:pPr indent="-342900" lvl="1" marL="342900" rtl="0" algn="l">
              <a:lnSpc>
                <a:spcPct val="100000"/>
              </a:lnSpc>
              <a:spcBef>
                <a:spcPts val="330"/>
              </a:spcBef>
              <a:spcAft>
                <a:spcPts val="0"/>
              </a:spcAft>
              <a:buClr>
                <a:srgbClr val="011E41"/>
              </a:buClr>
              <a:buSzPts val="1100"/>
              <a:buFont typeface="Arial"/>
              <a:buChar char="•"/>
            </a:pPr>
            <a:r>
              <a:rPr lang="en-US" sz="1100">
                <a:solidFill>
                  <a:srgbClr val="011E41"/>
                </a:solidFill>
                <a:latin typeface="Calibri"/>
                <a:ea typeface="Calibri"/>
                <a:cs typeface="Calibri"/>
                <a:sym typeface="Calibri"/>
              </a:rPr>
              <a:t>Other questions: The facilitator should note other important events and discuss with the group.</a:t>
            </a:r>
            <a:endParaRPr sz="1100">
              <a:solidFill>
                <a:srgbClr val="011E4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Noto Sans Symbols"/>
              <a:buNone/>
            </a:pPr>
            <a:r>
              <a:t/>
            </a:r>
            <a:endParaRPr sz="1100">
              <a:latin typeface="Calibri"/>
              <a:ea typeface="Calibri"/>
              <a:cs typeface="Calibri"/>
              <a:sym typeface="Calibri"/>
            </a:endParaRPr>
          </a:p>
        </p:txBody>
      </p:sp>
      <p:sp>
        <p:nvSpPr>
          <p:cNvPr id="89" name="Google Shape;8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9:notes"/>
          <p:cNvSpPr/>
          <p:nvPr>
            <p:ph idx="2" type="sldImg"/>
          </p:nvPr>
        </p:nvSpPr>
        <p:spPr>
          <a:xfrm>
            <a:off x="687388" y="1143000"/>
            <a:ext cx="548322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 name="Google Shape;9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Noto Sans Symbols"/>
              <a:buNone/>
            </a:pPr>
            <a:r>
              <a:rPr b="1" lang="en-US" sz="1100"/>
              <a:t>Adaptations:</a:t>
            </a:r>
            <a:endParaRPr/>
          </a:p>
          <a:p>
            <a:pPr indent="0" lvl="0" marL="0" marR="0" rtl="0" algn="l">
              <a:lnSpc>
                <a:spcPct val="100000"/>
              </a:lnSpc>
              <a:spcBef>
                <a:spcPts val="330"/>
              </a:spcBef>
              <a:spcAft>
                <a:spcPts val="0"/>
              </a:spcAft>
              <a:buClr>
                <a:srgbClr val="011E41"/>
              </a:buClr>
              <a:buSzPts val="1100"/>
              <a:buFont typeface="Noto Sans Symbols"/>
              <a:buNone/>
            </a:pPr>
            <a:r>
              <a:rPr lang="en-US" sz="1100">
                <a:solidFill>
                  <a:srgbClr val="011E41"/>
                </a:solidFill>
                <a:latin typeface="Calibri"/>
                <a:ea typeface="Calibri"/>
                <a:cs typeface="Calibri"/>
                <a:sym typeface="Calibri"/>
              </a:rPr>
              <a:t>Include health practitioners into the facilitation and discussion</a:t>
            </a:r>
            <a:endParaRPr/>
          </a:p>
          <a:p>
            <a:pPr indent="0" lvl="0" marL="0" rtl="0" algn="l">
              <a:lnSpc>
                <a:spcPct val="100000"/>
              </a:lnSpc>
              <a:spcBef>
                <a:spcPts val="330"/>
              </a:spcBef>
              <a:spcAft>
                <a:spcPts val="0"/>
              </a:spcAft>
              <a:buClr>
                <a:schemeClr val="dk1"/>
              </a:buClr>
              <a:buSzPts val="1100"/>
              <a:buFont typeface="Arial"/>
              <a:buNone/>
            </a:pPr>
            <a:r>
              <a:rPr lang="en-US" sz="1100">
                <a:solidFill>
                  <a:schemeClr val="dk1"/>
                </a:solidFill>
                <a:latin typeface="Calibri"/>
                <a:ea typeface="Calibri"/>
                <a:cs typeface="Calibri"/>
                <a:sym typeface="Calibri"/>
              </a:rPr>
              <a:t>To integrate health into eVCA Focus Group Discussion, it is essential to include: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doctors and nurses, other health care providers, such as community health workers, midwives, traditional healers and midwives </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regional/local health ministry staff (especially those dealing with community health)</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local and international NGO staff who work in community health programmes in the vicinity</a:t>
            </a:r>
            <a:endParaRPr sz="1100">
              <a:solidFill>
                <a:schemeClr val="dk1"/>
              </a:solidFill>
              <a:latin typeface="Calibri"/>
              <a:ea typeface="Calibri"/>
              <a:cs typeface="Calibri"/>
              <a:sym typeface="Calibri"/>
            </a:endParaRPr>
          </a:p>
          <a:p>
            <a:pPr indent="-342900" lvl="1" marL="1030517" rtl="0" algn="l">
              <a:lnSpc>
                <a:spcPct val="100000"/>
              </a:lnSpc>
              <a:spcBef>
                <a:spcPts val="330"/>
              </a:spcBef>
              <a:spcAft>
                <a:spcPts val="0"/>
              </a:spcAft>
              <a:buClr>
                <a:schemeClr val="dk1"/>
              </a:buClr>
              <a:buSzPts val="1100"/>
              <a:buFont typeface="Arial"/>
              <a:buChar char="•"/>
            </a:pPr>
            <a:r>
              <a:rPr lang="en-US" sz="1100">
                <a:solidFill>
                  <a:schemeClr val="dk1"/>
                </a:solidFill>
                <a:latin typeface="Calibri"/>
                <a:ea typeface="Calibri"/>
                <a:cs typeface="Calibri"/>
                <a:sym typeface="Calibri"/>
              </a:rPr>
              <a:t>community health committee leaders</a:t>
            </a:r>
            <a:endParaRPr sz="1100">
              <a:solidFill>
                <a:schemeClr val="dk1"/>
              </a:solidFill>
              <a:latin typeface="Calibri"/>
              <a:ea typeface="Calibri"/>
              <a:cs typeface="Calibri"/>
              <a:sym typeface="Calibri"/>
            </a:endParaRPr>
          </a:p>
          <a:p>
            <a:pPr indent="0" lvl="0" marL="0" rtl="0" algn="l">
              <a:lnSpc>
                <a:spcPct val="100000"/>
              </a:lnSpc>
              <a:spcBef>
                <a:spcPts val="330"/>
              </a:spcBef>
              <a:spcAft>
                <a:spcPts val="0"/>
              </a:spcAft>
              <a:buClr>
                <a:schemeClr val="dk1"/>
              </a:buClr>
              <a:buSzPts val="1100"/>
              <a:buFont typeface="Noto Sans Symbols"/>
              <a:buNone/>
            </a:pPr>
            <a:r>
              <a:rPr b="1" lang="en-US" sz="1100"/>
              <a:t>Guiding questions:</a:t>
            </a:r>
            <a:endParaRPr/>
          </a:p>
          <a:p>
            <a:pPr indent="0" lvl="0" marL="0" rtl="0" algn="l">
              <a:lnSpc>
                <a:spcPct val="100000"/>
              </a:lnSpc>
              <a:spcBef>
                <a:spcPts val="330"/>
              </a:spcBef>
              <a:spcAft>
                <a:spcPts val="0"/>
              </a:spcAft>
              <a:buClr>
                <a:schemeClr val="dk1"/>
              </a:buClr>
              <a:buSzPts val="1100"/>
              <a:buFont typeface="Noto Sans Symbols"/>
              <a:buNone/>
            </a:pPr>
            <a:r>
              <a:rPr lang="en-US" sz="1100"/>
              <a:t>In additions to the already existing health related questions in the tool called “Additional questions for FGD and Interviews”, specific epidemic related questions have been added. The questions used in the historical profile and seasonal calendar can be used as introductory approach of the FGD.</a:t>
            </a:r>
            <a:endParaRPr sz="1100"/>
          </a:p>
        </p:txBody>
      </p:sp>
      <p:sp>
        <p:nvSpPr>
          <p:cNvPr id="97" name="Google Shape;9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8">
  <p:cSld name="08">
    <p:spTree>
      <p:nvGrpSpPr>
        <p:cNvPr id="11" name="Shape 11"/>
        <p:cNvGrpSpPr/>
        <p:nvPr/>
      </p:nvGrpSpPr>
      <p:grpSpPr>
        <a:xfrm>
          <a:off x="0" y="0"/>
          <a:ext cx="0" cy="0"/>
          <a:chOff x="0" y="0"/>
          <a:chExt cx="0" cy="0"/>
        </a:xfrm>
      </p:grpSpPr>
      <p:sp>
        <p:nvSpPr>
          <p:cNvPr id="12" name="Google Shape;12;p14"/>
          <p:cNvSpPr/>
          <p:nvPr/>
        </p:nvSpPr>
        <p:spPr>
          <a:xfrm rot="-2700000">
            <a:off x="12735456" y="7087331"/>
            <a:ext cx="8322977" cy="411333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 name="Google Shape;13;p14"/>
          <p:cNvSpPr txBox="1"/>
          <p:nvPr>
            <p:ph type="title"/>
          </p:nvPr>
        </p:nvSpPr>
        <p:spPr>
          <a:xfrm>
            <a:off x="6974958" y="5805497"/>
            <a:ext cx="10167255" cy="2490076"/>
          </a:xfrm>
          <a:prstGeom prst="rect">
            <a:avLst/>
          </a:prstGeom>
          <a:solidFill>
            <a:schemeClr val="lt2"/>
          </a:solidFill>
          <a:ln>
            <a:noFill/>
          </a:ln>
        </p:spPr>
        <p:txBody>
          <a:bodyPr anchorCtr="0" anchor="t" bIns="45700" lIns="91425" spcFirstLastPara="1" rIns="91425" wrap="square" tIns="45700">
            <a:noAutofit/>
          </a:bodyPr>
          <a:lstStyle>
            <a:lvl1pPr lvl="0" marR="0" rtl="0" algn="r">
              <a:lnSpc>
                <a:spcPct val="80000"/>
              </a:lnSpc>
              <a:spcBef>
                <a:spcPts val="0"/>
              </a:spcBef>
              <a:spcAft>
                <a:spcPts val="0"/>
              </a:spcAft>
              <a:buClr>
                <a:srgbClr val="F5333F"/>
              </a:buClr>
              <a:buSzPts val="6600"/>
              <a:buFont typeface="Montserrat"/>
              <a:buNone/>
              <a:defRPr b="1" i="0" sz="6600" u="none" cap="none" strike="noStrike">
                <a:solidFill>
                  <a:srgbClr val="F5333F"/>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4" name="Google Shape;14;p14"/>
          <p:cNvSpPr txBox="1"/>
          <p:nvPr/>
        </p:nvSpPr>
        <p:spPr>
          <a:xfrm>
            <a:off x="11942955" y="9036862"/>
            <a:ext cx="5199258" cy="461665"/>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2400"/>
              <a:buFont typeface="Arial"/>
              <a:buNone/>
            </a:pPr>
            <a:r>
              <a:rPr b="1" i="0" lang="en-US" sz="2400" u="none" cap="none" strike="noStrike">
                <a:solidFill>
                  <a:srgbClr val="011E41"/>
                </a:solidFill>
                <a:latin typeface="Montserrat SemiBold"/>
                <a:ea typeface="Montserrat SemiBold"/>
                <a:cs typeface="Montserrat SemiBold"/>
                <a:sym typeface="Montserrat SemiBold"/>
              </a:rPr>
              <a:t>6 February 2023</a:t>
            </a:r>
            <a:endParaRPr b="1" i="0" sz="2400" u="none" cap="none" strike="noStrike">
              <a:solidFill>
                <a:srgbClr val="011E41"/>
              </a:solidFill>
              <a:latin typeface="Montserrat SemiBold"/>
              <a:ea typeface="Montserrat SemiBold"/>
              <a:cs typeface="Montserrat SemiBold"/>
              <a:sym typeface="Montserrat SemiBo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04">
  <p:cSld name="04">
    <p:spTree>
      <p:nvGrpSpPr>
        <p:cNvPr id="15" name="Shape 15"/>
        <p:cNvGrpSpPr/>
        <p:nvPr/>
      </p:nvGrpSpPr>
      <p:grpSpPr>
        <a:xfrm>
          <a:off x="0" y="0"/>
          <a:ext cx="0" cy="0"/>
          <a:chOff x="0" y="0"/>
          <a:chExt cx="0" cy="0"/>
        </a:xfrm>
      </p:grpSpPr>
      <p:sp>
        <p:nvSpPr>
          <p:cNvPr id="16" name="Google Shape;16;p15"/>
          <p:cNvSpPr txBox="1"/>
          <p:nvPr/>
        </p:nvSpPr>
        <p:spPr>
          <a:xfrm>
            <a:off x="16859165" y="9198396"/>
            <a:ext cx="660400" cy="338554"/>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600"/>
              <a:buFont typeface="Arial"/>
              <a:buNone/>
            </a:pPr>
            <a:fld id="{00000000-1234-1234-1234-123412341234}" type="slidenum">
              <a:rPr b="0" i="0" lang="en-US" sz="1600" u="none" cap="none" strike="noStrike">
                <a:solidFill>
                  <a:schemeClr val="dk1"/>
                </a:solidFill>
                <a:latin typeface="Open Sans"/>
                <a:ea typeface="Open Sans"/>
                <a:cs typeface="Open Sans"/>
                <a:sym typeface="Open Sans"/>
              </a:rPr>
              <a:t>‹#›</a:t>
            </a:fld>
            <a:endParaRPr b="0" i="0" sz="1600" u="none" cap="none" strike="noStrike">
              <a:solidFill>
                <a:schemeClr val="dk1"/>
              </a:solidFill>
              <a:latin typeface="Open Sans"/>
              <a:ea typeface="Open Sans"/>
              <a:cs typeface="Open Sans"/>
              <a:sym typeface="Open Sans"/>
            </a:endParaRPr>
          </a:p>
        </p:txBody>
      </p:sp>
      <p:cxnSp>
        <p:nvCxnSpPr>
          <p:cNvPr id="17" name="Google Shape;17;p15"/>
          <p:cNvCxnSpPr/>
          <p:nvPr/>
        </p:nvCxnSpPr>
        <p:spPr>
          <a:xfrm flipH="1" rot="10800000">
            <a:off x="17568333" y="9352284"/>
            <a:ext cx="719667" cy="15389"/>
          </a:xfrm>
          <a:prstGeom prst="straightConnector1">
            <a:avLst/>
          </a:prstGeom>
          <a:noFill/>
          <a:ln cap="flat" cmpd="sng" w="15875">
            <a:solidFill>
              <a:schemeClr val="accent1"/>
            </a:solidFill>
            <a:prstDash val="solid"/>
            <a:miter lim="800000"/>
            <a:headEnd len="sm" w="sm" type="none"/>
            <a:tailEnd len="sm" w="sm" type="none"/>
          </a:ln>
        </p:spPr>
      </p:cxnSp>
      <p:pic>
        <p:nvPicPr>
          <p:cNvPr descr="A picture containing drawing&#10;&#10;Description automatically generated" id="18" name="Google Shape;18;p15"/>
          <p:cNvPicPr preferRelativeResize="0"/>
          <p:nvPr/>
        </p:nvPicPr>
        <p:blipFill rotWithShape="1">
          <a:blip r:embed="rId2">
            <a:alphaModFix/>
          </a:blip>
          <a:srcRect b="0" l="0" r="0" t="0"/>
          <a:stretch/>
        </p:blipFill>
        <p:spPr>
          <a:xfrm>
            <a:off x="15541413" y="0"/>
            <a:ext cx="2746587" cy="2683239"/>
          </a:xfrm>
          <a:prstGeom prst="rect">
            <a:avLst/>
          </a:prstGeom>
          <a:noFill/>
          <a:ln>
            <a:noFill/>
          </a:ln>
        </p:spPr>
      </p:pic>
      <p:pic>
        <p:nvPicPr>
          <p:cNvPr id="19" name="Google Shape;19;p15"/>
          <p:cNvPicPr preferRelativeResize="0"/>
          <p:nvPr/>
        </p:nvPicPr>
        <p:blipFill rotWithShape="1">
          <a:blip r:embed="rId3">
            <a:alphaModFix/>
          </a:blip>
          <a:srcRect b="0" l="5844" r="5329" t="0"/>
          <a:stretch/>
        </p:blipFill>
        <p:spPr>
          <a:xfrm>
            <a:off x="12722142" y="829050"/>
            <a:ext cx="3057562" cy="102516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 name="Shape 9"/>
        <p:cNvGrpSpPr/>
        <p:nvPr/>
      </p:nvGrpSpPr>
      <p:grpSpPr>
        <a:xfrm>
          <a:off x="0" y="0"/>
          <a:ext cx="0" cy="0"/>
          <a:chOff x="0" y="0"/>
          <a:chExt cx="0" cy="0"/>
        </a:xfrm>
      </p:grpSpPr>
      <p:sp>
        <p:nvSpPr>
          <p:cNvPr descr="{&quot;HashCode&quot;:-45436510,&quot;Placement&quot;:&quot;Footer&quot;,&quot;Top&quot;:789.467957,&quot;Left&quot;:0.0,&quot;SlideWidth&quot;:1440,&quot;SlideHeight&quot;:810}" id="10" name="Google Shape;10;p13"/>
          <p:cNvSpPr txBox="1"/>
          <p:nvPr/>
        </p:nvSpPr>
        <p:spPr>
          <a:xfrm>
            <a:off x="0" y="10026243"/>
            <a:ext cx="581126" cy="262344"/>
          </a:xfrm>
          <a:prstGeom prst="rect">
            <a:avLst/>
          </a:prstGeom>
          <a:noFill/>
          <a:ln>
            <a:noFill/>
          </a:ln>
        </p:spPr>
        <p:txBody>
          <a:bodyPr anchorCtr="1" anchor="ctr" bIns="0" lIns="0" spcFirstLastPara="1" rIns="0" wrap="square" tIns="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Calibri"/>
                <a:ea typeface="Calibri"/>
                <a:cs typeface="Calibri"/>
                <a:sym typeface="Calibri"/>
              </a:rPr>
              <a:t>Public</a:t>
            </a:r>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jp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 name="Shape 23"/>
        <p:cNvGrpSpPr/>
        <p:nvPr/>
      </p:nvGrpSpPr>
      <p:grpSpPr>
        <a:xfrm>
          <a:off x="0" y="0"/>
          <a:ext cx="0" cy="0"/>
          <a:chOff x="0" y="0"/>
          <a:chExt cx="0" cy="0"/>
        </a:xfrm>
      </p:grpSpPr>
      <p:sp>
        <p:nvSpPr>
          <p:cNvPr id="24" name="Google Shape;24;p1"/>
          <p:cNvSpPr txBox="1"/>
          <p:nvPr>
            <p:ph type="title"/>
          </p:nvPr>
        </p:nvSpPr>
        <p:spPr>
          <a:xfrm>
            <a:off x="6974958" y="5144294"/>
            <a:ext cx="10167255" cy="3151279"/>
          </a:xfrm>
          <a:prstGeom prst="rect">
            <a:avLst/>
          </a:prstGeom>
          <a:solidFill>
            <a:schemeClr val="lt2"/>
          </a:solid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F5333F"/>
              </a:buClr>
              <a:buSzPts val="6600"/>
              <a:buFont typeface="Calibri"/>
              <a:buNone/>
            </a:pPr>
            <a:r>
              <a:rPr lang="en-US">
                <a:latin typeface="Calibri"/>
                <a:ea typeface="Calibri"/>
                <a:cs typeface="Calibri"/>
                <a:sym typeface="Calibri"/>
              </a:rPr>
              <a:t>Integrating epidemics</a:t>
            </a:r>
            <a:br>
              <a:rPr lang="en-US">
                <a:latin typeface="Calibri"/>
                <a:ea typeface="Calibri"/>
                <a:cs typeface="Calibri"/>
                <a:sym typeface="Calibri"/>
              </a:rPr>
            </a:br>
            <a:r>
              <a:rPr lang="en-US">
                <a:latin typeface="Calibri"/>
                <a:ea typeface="Calibri"/>
                <a:cs typeface="Calibri"/>
                <a:sym typeface="Calibri"/>
              </a:rPr>
              <a:t>in the R2R via eVCA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0"/>
          <p:cNvSpPr txBox="1"/>
          <p:nvPr/>
        </p:nvSpPr>
        <p:spPr>
          <a:xfrm>
            <a:off x="702734" y="1598025"/>
            <a:ext cx="15251018" cy="4570482"/>
          </a:xfrm>
          <a:prstGeom prst="rect">
            <a:avLst/>
          </a:prstGeom>
          <a:noFill/>
          <a:ln>
            <a:noFill/>
          </a:ln>
        </p:spPr>
        <p:txBody>
          <a:bodyPr anchorCtr="0" anchor="t" bIns="68575" lIns="137150" spcFirstLastPara="1" rIns="137150" wrap="square" tIns="68575">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D4C502"/>
                </a:solidFill>
                <a:latin typeface="Calibri"/>
                <a:ea typeface="Calibri"/>
                <a:cs typeface="Calibri"/>
                <a:sym typeface="Calibri"/>
              </a:rPr>
              <a:t>Stage 3: Take action to strengthen Resilience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p:txBody>
      </p:sp>
      <p:sp>
        <p:nvSpPr>
          <p:cNvPr id="108" name="Google Shape;108;p10"/>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In practice – Stage 3</a:t>
            </a:r>
            <a:endParaRPr b="1" i="0" sz="4800" u="none" cap="none" strike="noStrike">
              <a:solidFill>
                <a:srgbClr val="F5333F"/>
              </a:solidFill>
              <a:latin typeface="Calibri"/>
              <a:ea typeface="Calibri"/>
              <a:cs typeface="Calibri"/>
              <a:sym typeface="Calibri"/>
            </a:endParaRPr>
          </a:p>
        </p:txBody>
      </p:sp>
      <p:sp>
        <p:nvSpPr>
          <p:cNvPr id="109" name="Google Shape;109;p10"/>
          <p:cNvSpPr/>
          <p:nvPr/>
        </p:nvSpPr>
        <p:spPr>
          <a:xfrm>
            <a:off x="12385687" y="2943027"/>
            <a:ext cx="4765687" cy="2638278"/>
          </a:xfrm>
          <a:prstGeom prst="rect">
            <a:avLst/>
          </a:prstGeom>
          <a:solidFill>
            <a:srgbClr val="D0D3E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1" i="0" lang="en-US" sz="3200" u="none" cap="none" strike="noStrike">
                <a:solidFill>
                  <a:srgbClr val="011E41"/>
                </a:solidFill>
                <a:latin typeface="Calibri"/>
                <a:ea typeface="Calibri"/>
                <a:cs typeface="Calibri"/>
                <a:sym typeface="Calibri"/>
              </a:rPr>
              <a:t>Insist on preventive / preparedness measures</a:t>
            </a:r>
            <a:endParaRPr b="1" i="0" sz="3200" u="none" cap="none" strike="noStrike">
              <a:solidFill>
                <a:srgbClr val="011E4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3200"/>
              <a:buFont typeface="Arial"/>
              <a:buNone/>
            </a:pPr>
            <a:r>
              <a:rPr b="1" i="0" lang="en-US" sz="3200" u="none" cap="none" strike="noStrike">
                <a:solidFill>
                  <a:srgbClr val="011E41"/>
                </a:solidFill>
                <a:latin typeface="Calibri"/>
                <a:ea typeface="Calibri"/>
                <a:cs typeface="Calibri"/>
                <a:sym typeface="Calibri"/>
              </a:rPr>
              <a:t>Plan accordingly to resources / capacities</a:t>
            </a:r>
            <a:endParaRPr b="1" i="0" sz="3200" u="none" cap="none" strike="noStrike">
              <a:solidFill>
                <a:srgbClr val="011E41"/>
              </a:solidFill>
              <a:latin typeface="Calibri"/>
              <a:ea typeface="Calibri"/>
              <a:cs typeface="Calibri"/>
              <a:sym typeface="Calibri"/>
            </a:endParaRPr>
          </a:p>
        </p:txBody>
      </p:sp>
      <p:sp>
        <p:nvSpPr>
          <p:cNvPr id="110" name="Google Shape;110;p10"/>
          <p:cNvSpPr/>
          <p:nvPr/>
        </p:nvSpPr>
        <p:spPr>
          <a:xfrm>
            <a:off x="893234" y="6337737"/>
            <a:ext cx="5087493" cy="3279665"/>
          </a:xfrm>
          <a:prstGeom prst="rect">
            <a:avLst/>
          </a:prstGeom>
          <a:solidFill>
            <a:srgbClr val="DEDE1E">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Approach</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Context specific </a:t>
            </a:r>
            <a:r>
              <a:rPr b="1" i="0" lang="en-US" sz="2800" u="none" cap="none" strike="noStrike">
                <a:solidFill>
                  <a:srgbClr val="011E41"/>
                </a:solidFill>
                <a:latin typeface="Calibri"/>
                <a:ea typeface="Calibri"/>
                <a:cs typeface="Calibri"/>
                <a:sym typeface="Calibri"/>
              </a:rPr>
              <a:t>action plan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Calibri"/>
              <a:ea typeface="Calibri"/>
              <a:cs typeface="Calibri"/>
              <a:sym typeface="Calibri"/>
            </a:endParaRPr>
          </a:p>
        </p:txBody>
      </p:sp>
      <p:sp>
        <p:nvSpPr>
          <p:cNvPr id="111" name="Google Shape;111;p10"/>
          <p:cNvSpPr/>
          <p:nvPr/>
        </p:nvSpPr>
        <p:spPr>
          <a:xfrm>
            <a:off x="6424108" y="6337737"/>
            <a:ext cx="10727266" cy="3301937"/>
          </a:xfrm>
          <a:prstGeom prst="rect">
            <a:avLst/>
          </a:prstGeom>
          <a:solidFill>
            <a:srgbClr val="DEDE1E">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Epidemic tweak</a:t>
            </a:r>
            <a:endParaRPr b="1" i="0" sz="28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Preventive actions are key to reduce the risk:</a:t>
            </a:r>
            <a:endParaRPr b="0" i="0" sz="1400" u="none" cap="none" strike="noStrike">
              <a:solidFill>
                <a:srgbClr val="000000"/>
              </a:solidFill>
              <a:latin typeface="Arial"/>
              <a:ea typeface="Arial"/>
              <a:cs typeface="Arial"/>
              <a:sym typeface="Arial"/>
            </a:endParaRPr>
          </a:p>
          <a:p>
            <a:pPr indent="-514350" lvl="1" marL="1201967" marR="0" rtl="0" algn="l">
              <a:lnSpc>
                <a:spcPct val="100000"/>
              </a:lnSpc>
              <a:spcBef>
                <a:spcPts val="0"/>
              </a:spcBef>
              <a:spcAft>
                <a:spcPts val="0"/>
              </a:spcAft>
              <a:buClr>
                <a:srgbClr val="011E41"/>
              </a:buClr>
              <a:buSzPts val="2400"/>
              <a:buFont typeface="Courier New"/>
              <a:buChar char="o"/>
            </a:pPr>
            <a:r>
              <a:rPr b="0" i="0" lang="en-US" sz="2400" u="none" cap="none" strike="noStrike">
                <a:solidFill>
                  <a:srgbClr val="011E41"/>
                </a:solidFill>
                <a:latin typeface="Calibri"/>
                <a:ea typeface="Calibri"/>
                <a:cs typeface="Calibri"/>
                <a:sym typeface="Calibri"/>
              </a:rPr>
              <a:t>Ex. treating breeding sites, awareness sessions, etc.</a:t>
            </a:r>
            <a:endParaRPr b="0" i="0" sz="1400" u="none" cap="none" strike="noStrike">
              <a:solidFill>
                <a:srgbClr val="000000"/>
              </a:solidFill>
              <a:latin typeface="Arial"/>
              <a:ea typeface="Arial"/>
              <a:cs typeface="Arial"/>
              <a:sym typeface="Arial"/>
            </a:endParaRPr>
          </a:p>
          <a:p>
            <a:pPr indent="-514350" lvl="1" marL="1201967" marR="0" rtl="0" algn="l">
              <a:lnSpc>
                <a:spcPct val="100000"/>
              </a:lnSpc>
              <a:spcBef>
                <a:spcPts val="0"/>
              </a:spcBef>
              <a:spcAft>
                <a:spcPts val="0"/>
              </a:spcAft>
              <a:buClr>
                <a:srgbClr val="011E41"/>
              </a:buClr>
              <a:buSzPts val="2400"/>
              <a:buFont typeface="Courier New"/>
              <a:buChar char="o"/>
            </a:pPr>
            <a:r>
              <a:rPr b="0" i="0" lang="en-US" sz="2400" u="none" cap="none" strike="noStrike">
                <a:solidFill>
                  <a:srgbClr val="011E41"/>
                </a:solidFill>
                <a:latin typeface="Calibri"/>
                <a:ea typeface="Calibri"/>
                <a:cs typeface="Calibri"/>
                <a:sym typeface="Calibri"/>
              </a:rPr>
              <a:t>Based on scenario – plan for preparedness actions</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Ensure the plan is in line with community/NS capacities</a:t>
            </a:r>
            <a:endParaRPr b="0" i="0" sz="24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Link up and coordinate closely with health authorities</a:t>
            </a:r>
            <a:endParaRPr b="0" i="0" sz="24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To each phase its actions.</a:t>
            </a:r>
            <a:endParaRPr b="0" i="0" sz="2400" u="none" cap="none" strike="noStrike">
              <a:solidFill>
                <a:srgbClr val="011E41"/>
              </a:solidFill>
              <a:latin typeface="Calibri"/>
              <a:ea typeface="Calibri"/>
              <a:cs typeface="Calibri"/>
              <a:sym typeface="Calibri"/>
            </a:endParaRPr>
          </a:p>
          <a:p>
            <a:pPr indent="-361950" lvl="0" marL="514350" marR="0" rtl="0" algn="l">
              <a:lnSpc>
                <a:spcPct val="100000"/>
              </a:lnSpc>
              <a:spcBef>
                <a:spcPts val="0"/>
              </a:spcBef>
              <a:spcAft>
                <a:spcPts val="0"/>
              </a:spcAft>
              <a:buClr>
                <a:schemeClr val="dk1"/>
              </a:buClr>
              <a:buSzPts val="2400"/>
              <a:buFont typeface="Arial"/>
              <a:buNone/>
            </a:pPr>
            <a:r>
              <a:t/>
            </a:r>
            <a:endParaRPr b="0" i="0" sz="24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p:txBody>
      </p:sp>
      <p:pic>
        <p:nvPicPr>
          <p:cNvPr descr="Timeline&#10;&#10;Description automatically generated" id="112" name="Google Shape;112;p10"/>
          <p:cNvPicPr preferRelativeResize="0"/>
          <p:nvPr/>
        </p:nvPicPr>
        <p:blipFill rotWithShape="1">
          <a:blip r:embed="rId3">
            <a:alphaModFix/>
          </a:blip>
          <a:srcRect b="0" l="0" r="0" t="0"/>
          <a:stretch/>
        </p:blipFill>
        <p:spPr>
          <a:xfrm>
            <a:off x="702734" y="2733356"/>
            <a:ext cx="11714933" cy="267872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1"/>
          <p:cNvSpPr txBox="1"/>
          <p:nvPr/>
        </p:nvSpPr>
        <p:spPr>
          <a:xfrm>
            <a:off x="702734" y="1598025"/>
            <a:ext cx="15251018" cy="4570482"/>
          </a:xfrm>
          <a:prstGeom prst="rect">
            <a:avLst/>
          </a:prstGeom>
          <a:noFill/>
          <a:ln>
            <a:noFill/>
          </a:ln>
        </p:spPr>
        <p:txBody>
          <a:bodyPr anchorCtr="0" anchor="t" bIns="68575" lIns="137150" spcFirstLastPara="1" rIns="137150" wrap="square" tIns="68575">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4C216D"/>
                </a:solidFill>
                <a:latin typeface="Calibri"/>
                <a:ea typeface="Calibri"/>
                <a:cs typeface="Calibri"/>
                <a:sym typeface="Calibri"/>
              </a:rPr>
              <a:t>Stage 4: Learn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p:txBody>
      </p:sp>
      <p:sp>
        <p:nvSpPr>
          <p:cNvPr id="119" name="Google Shape;119;p11"/>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In practice – Stage 4</a:t>
            </a:r>
            <a:endParaRPr b="1" i="0" sz="4800" u="none" cap="none" strike="noStrike">
              <a:solidFill>
                <a:srgbClr val="F5333F"/>
              </a:solidFill>
              <a:latin typeface="Calibri"/>
              <a:ea typeface="Calibri"/>
              <a:cs typeface="Calibri"/>
              <a:sym typeface="Calibri"/>
            </a:endParaRPr>
          </a:p>
        </p:txBody>
      </p:sp>
      <p:pic>
        <p:nvPicPr>
          <p:cNvPr descr="Diagram&#10;&#10;Description automatically generated" id="120" name="Google Shape;120;p11"/>
          <p:cNvPicPr preferRelativeResize="0"/>
          <p:nvPr/>
        </p:nvPicPr>
        <p:blipFill rotWithShape="1">
          <a:blip r:embed="rId3">
            <a:alphaModFix/>
          </a:blip>
          <a:srcRect b="0" l="0" r="0" t="0"/>
          <a:stretch/>
        </p:blipFill>
        <p:spPr>
          <a:xfrm>
            <a:off x="940877" y="2572344"/>
            <a:ext cx="11710310" cy="3238499"/>
          </a:xfrm>
          <a:prstGeom prst="rect">
            <a:avLst/>
          </a:prstGeom>
          <a:noFill/>
          <a:ln>
            <a:noFill/>
          </a:ln>
        </p:spPr>
      </p:pic>
      <p:sp>
        <p:nvSpPr>
          <p:cNvPr id="121" name="Google Shape;121;p11"/>
          <p:cNvSpPr/>
          <p:nvPr/>
        </p:nvSpPr>
        <p:spPr>
          <a:xfrm>
            <a:off x="702734" y="6564923"/>
            <a:ext cx="5087493" cy="3052480"/>
          </a:xfrm>
          <a:prstGeom prst="rect">
            <a:avLst/>
          </a:prstGeom>
          <a:solidFill>
            <a:srgbClr val="5E3670">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Approach</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Monitor</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Evaluate </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Increase knowledge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Calibri"/>
              <a:ea typeface="Calibri"/>
              <a:cs typeface="Calibri"/>
              <a:sym typeface="Calibri"/>
            </a:endParaRPr>
          </a:p>
        </p:txBody>
      </p:sp>
      <p:sp>
        <p:nvSpPr>
          <p:cNvPr id="122" name="Google Shape;122;p11"/>
          <p:cNvSpPr/>
          <p:nvPr/>
        </p:nvSpPr>
        <p:spPr>
          <a:xfrm>
            <a:off x="6254448" y="6168507"/>
            <a:ext cx="10727266" cy="3448896"/>
          </a:xfrm>
          <a:prstGeom prst="rect">
            <a:avLst/>
          </a:prstGeom>
          <a:solidFill>
            <a:srgbClr val="5E3670">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Epidemic tweak</a:t>
            </a:r>
            <a:endParaRPr b="1" i="0" sz="28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Foster </a:t>
            </a:r>
            <a:r>
              <a:rPr b="1" i="0" lang="en-US" sz="2400" u="none" cap="none" strike="noStrike">
                <a:solidFill>
                  <a:srgbClr val="011E41"/>
                </a:solidFill>
                <a:latin typeface="Calibri"/>
                <a:ea typeface="Calibri"/>
                <a:cs typeface="Calibri"/>
                <a:sym typeface="Calibri"/>
              </a:rPr>
              <a:t>Peer Learning </a:t>
            </a:r>
            <a:r>
              <a:rPr b="0" i="0" lang="en-US" sz="2400" u="none" cap="none" strike="noStrike">
                <a:solidFill>
                  <a:srgbClr val="011E41"/>
                </a:solidFill>
                <a:latin typeface="Calibri"/>
                <a:ea typeface="Calibri"/>
                <a:cs typeface="Calibri"/>
                <a:sym typeface="Calibri"/>
              </a:rPr>
              <a:t>across NS</a:t>
            </a:r>
            <a:endParaRPr b="1" i="0" sz="24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Use</a:t>
            </a:r>
            <a:r>
              <a:rPr b="1" i="0" lang="en-US" sz="2400" u="none" cap="none" strike="noStrike">
                <a:solidFill>
                  <a:srgbClr val="011E41"/>
                </a:solidFill>
                <a:latin typeface="Calibri"/>
                <a:ea typeface="Calibri"/>
                <a:cs typeface="Calibri"/>
                <a:sym typeface="Calibri"/>
              </a:rPr>
              <a:t> Community Resilience Measurement Dashboard</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Carry on </a:t>
            </a:r>
            <a:r>
              <a:rPr b="1" i="0" lang="en-US" sz="2400" u="none" cap="none" strike="noStrike">
                <a:solidFill>
                  <a:srgbClr val="011E41"/>
                </a:solidFill>
                <a:latin typeface="Calibri"/>
                <a:ea typeface="Calibri"/>
                <a:cs typeface="Calibri"/>
                <a:sym typeface="Calibri"/>
              </a:rPr>
              <a:t>eVCA process with epidemic considerations at each key stage </a:t>
            </a:r>
            <a:r>
              <a:rPr b="0" i="0" lang="en-US" sz="2400" u="none" cap="none" strike="noStrike">
                <a:solidFill>
                  <a:srgbClr val="011E41"/>
                </a:solidFill>
                <a:latin typeface="Calibri"/>
                <a:ea typeface="Calibri"/>
                <a:cs typeface="Calibri"/>
                <a:sym typeface="Calibri"/>
              </a:rPr>
              <a:t>of your program (initial assessment, Mid Term Review, Final evaluation)</a:t>
            </a:r>
            <a:endParaRPr b="0" i="0" sz="2400" u="none" cap="none" strike="noStrike">
              <a:solidFill>
                <a:srgbClr val="011E4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2"/>
          <p:cNvSpPr txBox="1"/>
          <p:nvPr/>
        </p:nvSpPr>
        <p:spPr>
          <a:xfrm>
            <a:off x="702734" y="767028"/>
            <a:ext cx="12175066" cy="126188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F5333F"/>
              </a:buClr>
              <a:buSzPts val="4800"/>
              <a:buFont typeface="Calibri"/>
              <a:buNone/>
            </a:pPr>
            <a:r>
              <a:rPr b="1" i="0" lang="en-US" sz="4800" u="none" cap="none" strike="noStrike">
                <a:solidFill>
                  <a:srgbClr val="F5333F"/>
                </a:solidFill>
                <a:latin typeface="Calibri"/>
                <a:ea typeface="Calibri"/>
                <a:cs typeface="Calibri"/>
                <a:sym typeface="Calibri"/>
              </a:rPr>
              <a:t>Questions / Answers</a:t>
            </a:r>
            <a:endParaRPr b="1" i="0" sz="4800" u="none" cap="none" strike="noStrike">
              <a:solidFill>
                <a:srgbClr val="F5333F"/>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F5333F"/>
              </a:solidFill>
              <a:latin typeface="Calibri"/>
              <a:ea typeface="Calibri"/>
              <a:cs typeface="Calibri"/>
              <a:sym typeface="Calibri"/>
            </a:endParaRPr>
          </a:p>
        </p:txBody>
      </p:sp>
      <p:pic>
        <p:nvPicPr>
          <p:cNvPr id="129" name="Google Shape;129;p12"/>
          <p:cNvPicPr preferRelativeResize="0"/>
          <p:nvPr/>
        </p:nvPicPr>
        <p:blipFill rotWithShape="1">
          <a:blip r:embed="rId3">
            <a:alphaModFix/>
          </a:blip>
          <a:srcRect b="0" l="0" r="0" t="0"/>
          <a:stretch/>
        </p:blipFill>
        <p:spPr>
          <a:xfrm>
            <a:off x="1274064" y="1861598"/>
            <a:ext cx="4821936" cy="5307832"/>
          </a:xfrm>
          <a:prstGeom prst="rect">
            <a:avLst/>
          </a:prstGeom>
          <a:noFill/>
          <a:ln>
            <a:noFill/>
          </a:ln>
        </p:spPr>
      </p:pic>
      <p:sp>
        <p:nvSpPr>
          <p:cNvPr id="130" name="Google Shape;130;p12"/>
          <p:cNvSpPr/>
          <p:nvPr/>
        </p:nvSpPr>
        <p:spPr>
          <a:xfrm>
            <a:off x="1787269" y="7169430"/>
            <a:ext cx="379552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000"/>
              <a:buFont typeface="Arial"/>
              <a:buNone/>
            </a:pPr>
            <a:r>
              <a:rPr b="0" i="0" lang="en-US" sz="3000" u="none" cap="none" strike="noStrike">
                <a:solidFill>
                  <a:schemeClr val="dk1"/>
                </a:solidFill>
                <a:latin typeface="Calibri"/>
                <a:ea typeface="Calibri"/>
                <a:cs typeface="Calibri"/>
                <a:sym typeface="Calibri"/>
              </a:rPr>
              <a:t>https://ecbhfa.ifrc.org/</a:t>
            </a:r>
            <a:endParaRPr b="0" i="0" sz="1400" u="none" cap="none" strike="noStrike">
              <a:solidFill>
                <a:srgbClr val="000000"/>
              </a:solidFill>
              <a:latin typeface="Arial"/>
              <a:ea typeface="Arial"/>
              <a:cs typeface="Arial"/>
              <a:sym typeface="Arial"/>
            </a:endParaRPr>
          </a:p>
        </p:txBody>
      </p:sp>
      <p:pic>
        <p:nvPicPr>
          <p:cNvPr id="131" name="Google Shape;131;p12"/>
          <p:cNvPicPr preferRelativeResize="0"/>
          <p:nvPr/>
        </p:nvPicPr>
        <p:blipFill rotWithShape="1">
          <a:blip r:embed="rId4">
            <a:alphaModFix/>
          </a:blip>
          <a:srcRect b="0" l="0" r="0" t="0"/>
          <a:stretch/>
        </p:blipFill>
        <p:spPr>
          <a:xfrm>
            <a:off x="9684739" y="3052372"/>
            <a:ext cx="7018301" cy="5788034"/>
          </a:xfrm>
          <a:prstGeom prst="rect">
            <a:avLst/>
          </a:prstGeom>
          <a:noFill/>
          <a:ln>
            <a:noFill/>
          </a:ln>
        </p:spPr>
      </p:pic>
      <p:sp>
        <p:nvSpPr>
          <p:cNvPr id="132" name="Google Shape;132;p12"/>
          <p:cNvSpPr/>
          <p:nvPr/>
        </p:nvSpPr>
        <p:spPr>
          <a:xfrm>
            <a:off x="10887841" y="2248254"/>
            <a:ext cx="4612096"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0" i="0" lang="en-US" sz="3200" u="none" cap="none" strike="noStrike">
                <a:solidFill>
                  <a:schemeClr val="dk1"/>
                </a:solidFill>
                <a:latin typeface="Calibri"/>
                <a:ea typeface="Calibri"/>
                <a:cs typeface="Calibri"/>
                <a:sym typeface="Calibri"/>
              </a:rPr>
              <a:t>https://epidemics.ifrc.org/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 name="Shape 29"/>
        <p:cNvGrpSpPr/>
        <p:nvPr/>
      </p:nvGrpSpPr>
      <p:grpSpPr>
        <a:xfrm>
          <a:off x="0" y="0"/>
          <a:ext cx="0" cy="0"/>
          <a:chOff x="0" y="0"/>
          <a:chExt cx="0" cy="0"/>
        </a:xfrm>
      </p:grpSpPr>
      <p:sp>
        <p:nvSpPr>
          <p:cNvPr id="30" name="Google Shape;30;p2"/>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Health is anchored in concept of resilience</a:t>
            </a:r>
            <a:endParaRPr b="1" i="0" sz="4800" u="none" cap="none" strike="noStrike">
              <a:solidFill>
                <a:srgbClr val="F5333F"/>
              </a:solidFill>
              <a:latin typeface="Calibri"/>
              <a:ea typeface="Calibri"/>
              <a:cs typeface="Calibri"/>
              <a:sym typeface="Calibri"/>
            </a:endParaRPr>
          </a:p>
        </p:txBody>
      </p:sp>
      <p:sp>
        <p:nvSpPr>
          <p:cNvPr id="31" name="Google Shape;31;p2"/>
          <p:cNvSpPr txBox="1"/>
          <p:nvPr/>
        </p:nvSpPr>
        <p:spPr>
          <a:xfrm>
            <a:off x="9099979" y="7960618"/>
            <a:ext cx="8639381" cy="1077218"/>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011E41"/>
              </a:buClr>
              <a:buSzPts val="3200"/>
              <a:buFont typeface="Arial"/>
              <a:buChar char="•"/>
            </a:pPr>
            <a:r>
              <a:rPr b="1" i="0" lang="en-US" sz="3200" u="none" cap="none" strike="noStrike">
                <a:solidFill>
                  <a:srgbClr val="011E41"/>
                </a:solidFill>
                <a:latin typeface="Calibri"/>
                <a:ea typeface="Calibri"/>
                <a:cs typeface="Calibri"/>
                <a:sym typeface="Calibri"/>
              </a:rPr>
              <a:t>Health </a:t>
            </a:r>
            <a:r>
              <a:rPr b="0" i="0" lang="en-US" sz="3200" u="none" cap="none" strike="noStrike">
                <a:solidFill>
                  <a:srgbClr val="011E41"/>
                </a:solidFill>
                <a:latin typeface="Calibri"/>
                <a:ea typeface="Calibri"/>
                <a:cs typeface="Calibri"/>
                <a:sym typeface="Calibri"/>
              </a:rPr>
              <a:t>(Knowledge, practices and health services) </a:t>
            </a:r>
            <a:r>
              <a:rPr b="1" i="0" lang="en-US" sz="3200" u="none" cap="none" strike="noStrike">
                <a:solidFill>
                  <a:srgbClr val="011E41"/>
                </a:solidFill>
                <a:latin typeface="Calibri"/>
                <a:ea typeface="Calibri"/>
                <a:cs typeface="Calibri"/>
                <a:sym typeface="Calibri"/>
              </a:rPr>
              <a:t>is</a:t>
            </a:r>
            <a:r>
              <a:rPr b="0" i="0" lang="en-US" sz="3200" u="none" cap="none" strike="noStrike">
                <a:solidFill>
                  <a:srgbClr val="011E41"/>
                </a:solidFill>
                <a:latin typeface="Calibri"/>
                <a:ea typeface="Calibri"/>
                <a:cs typeface="Calibri"/>
                <a:sym typeface="Calibri"/>
              </a:rPr>
              <a:t> </a:t>
            </a:r>
            <a:r>
              <a:rPr b="1" i="0" lang="en-US" sz="3200" u="none" cap="none" strike="noStrike">
                <a:solidFill>
                  <a:srgbClr val="011E41"/>
                </a:solidFill>
                <a:latin typeface="Calibri"/>
                <a:ea typeface="Calibri"/>
                <a:cs typeface="Calibri"/>
                <a:sym typeface="Calibri"/>
              </a:rPr>
              <a:t>one of these 11 dimensions</a:t>
            </a:r>
            <a:endParaRPr b="1" i="0" sz="3200" u="none" cap="none" strike="noStrike">
              <a:solidFill>
                <a:srgbClr val="011E41"/>
              </a:solidFill>
              <a:latin typeface="Calibri"/>
              <a:ea typeface="Calibri"/>
              <a:cs typeface="Calibri"/>
              <a:sym typeface="Calibri"/>
            </a:endParaRPr>
          </a:p>
        </p:txBody>
      </p:sp>
      <p:sp>
        <p:nvSpPr>
          <p:cNvPr id="32" name="Google Shape;32;p2"/>
          <p:cNvSpPr txBox="1"/>
          <p:nvPr/>
        </p:nvSpPr>
        <p:spPr>
          <a:xfrm>
            <a:off x="702734" y="3292961"/>
            <a:ext cx="7418009" cy="600164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011E41"/>
                </a:solidFill>
                <a:latin typeface="Calibri"/>
                <a:ea typeface="Calibri"/>
                <a:cs typeface="Calibri"/>
                <a:sym typeface="Calibri"/>
              </a:rPr>
              <a:t>Community resilience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11E41"/>
              </a:buClr>
              <a:buSzPts val="3200"/>
              <a:buFont typeface="Arial"/>
              <a:buNone/>
            </a:pPr>
            <a:r>
              <a:rPr b="0" i="1" lang="en-US" sz="3200" u="none" cap="none" strike="noStrike">
                <a:solidFill>
                  <a:srgbClr val="011E41"/>
                </a:solidFill>
                <a:latin typeface="Calibri"/>
                <a:ea typeface="Calibri"/>
                <a:cs typeface="Calibri"/>
                <a:sym typeface="Calibri"/>
              </a:rPr>
              <a:t>The </a:t>
            </a:r>
            <a:r>
              <a:rPr b="1" i="1" lang="en-US" sz="3200" u="none" cap="none" strike="noStrike">
                <a:solidFill>
                  <a:srgbClr val="011E41"/>
                </a:solidFill>
                <a:latin typeface="Calibri"/>
                <a:ea typeface="Calibri"/>
                <a:cs typeface="Calibri"/>
                <a:sym typeface="Calibri"/>
              </a:rPr>
              <a:t>ability</a:t>
            </a:r>
            <a:r>
              <a:rPr b="0" i="1" lang="en-US" sz="3200" u="none" cap="none" strike="noStrike">
                <a:solidFill>
                  <a:srgbClr val="011E41"/>
                </a:solidFill>
                <a:latin typeface="Calibri"/>
                <a:ea typeface="Calibri"/>
                <a:cs typeface="Calibri"/>
                <a:sym typeface="Calibri"/>
              </a:rPr>
              <a:t> of communities - and their members - exposed to disasters, crises and underlying vulnerabilities, to anticipate, prepare for, reduce the impact of, cope with and recover from the effects of shocks and stressors without compromising their long‑term prospects.</a:t>
            </a:r>
            <a:endParaRPr b="0" i="1" sz="32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3200"/>
              <a:buFont typeface="Arial"/>
              <a:buNone/>
            </a:pPr>
            <a:r>
              <a:t/>
            </a:r>
            <a:endParaRPr b="1" i="0" sz="3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200"/>
              <a:buFont typeface="Arial"/>
              <a:buNone/>
            </a:pPr>
            <a:r>
              <a:t/>
            </a:r>
            <a:endParaRPr b="0" i="0" sz="32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3200"/>
              <a:buFont typeface="Arial"/>
              <a:buNone/>
            </a:pPr>
            <a:r>
              <a:rPr b="0" i="0" lang="en-US" sz="3200" u="none" cap="none" strike="noStrike">
                <a:solidFill>
                  <a:srgbClr val="011E41"/>
                </a:solidFill>
                <a:latin typeface="Calibri"/>
                <a:ea typeface="Calibri"/>
                <a:cs typeface="Calibri"/>
                <a:sym typeface="Calibri"/>
              </a:rPr>
              <a:t>this </a:t>
            </a:r>
            <a:r>
              <a:rPr b="1" i="0" lang="en-US" sz="3200" u="none" cap="none" strike="noStrike">
                <a:solidFill>
                  <a:srgbClr val="011E41"/>
                </a:solidFill>
                <a:latin typeface="Calibri"/>
                <a:ea typeface="Calibri"/>
                <a:cs typeface="Calibri"/>
                <a:sym typeface="Calibri"/>
              </a:rPr>
              <a:t>ability lies on 11 dimensions </a:t>
            </a:r>
            <a:r>
              <a:rPr b="0" i="0" lang="en-US" sz="3200" u="none" cap="none" strike="noStrike">
                <a:solidFill>
                  <a:srgbClr val="011E41"/>
                </a:solidFill>
                <a:latin typeface="Calibri"/>
                <a:ea typeface="Calibri"/>
                <a:cs typeface="Calibri"/>
                <a:sym typeface="Calibri"/>
              </a:rPr>
              <a:t>(IFRC, 2021)</a:t>
            </a:r>
            <a:endParaRPr b="0" i="0" sz="1400" u="none" cap="none" strike="noStrike">
              <a:solidFill>
                <a:srgbClr val="000000"/>
              </a:solidFill>
              <a:latin typeface="Arial"/>
              <a:ea typeface="Arial"/>
              <a:cs typeface="Arial"/>
              <a:sym typeface="Arial"/>
            </a:endParaRPr>
          </a:p>
        </p:txBody>
      </p:sp>
      <p:pic>
        <p:nvPicPr>
          <p:cNvPr id="33" name="Google Shape;33;p2"/>
          <p:cNvPicPr preferRelativeResize="0"/>
          <p:nvPr/>
        </p:nvPicPr>
        <p:blipFill rotWithShape="1">
          <a:blip r:embed="rId3">
            <a:alphaModFix/>
          </a:blip>
          <a:srcRect b="0" l="0" r="0" t="0"/>
          <a:stretch/>
        </p:blipFill>
        <p:spPr>
          <a:xfrm>
            <a:off x="8717280" y="2336688"/>
            <a:ext cx="5645816" cy="5558958"/>
          </a:xfrm>
          <a:prstGeom prst="rect">
            <a:avLst/>
          </a:prstGeom>
          <a:noFill/>
          <a:ln>
            <a:noFill/>
          </a:ln>
        </p:spPr>
      </p:pic>
      <p:sp>
        <p:nvSpPr>
          <p:cNvPr id="34" name="Google Shape;34;p2"/>
          <p:cNvSpPr/>
          <p:nvPr/>
        </p:nvSpPr>
        <p:spPr>
          <a:xfrm>
            <a:off x="14463734" y="2331915"/>
            <a:ext cx="3275626" cy="1514237"/>
          </a:xfrm>
          <a:prstGeom prst="rect">
            <a:avLst/>
          </a:prstGeom>
          <a:solidFill>
            <a:srgbClr val="8FC0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“A resilient community is healthy, have access to and use the health services.”</a:t>
            </a:r>
            <a:endParaRPr b="0" i="0" sz="2400" u="none" cap="none" strike="noStrike">
              <a:solidFill>
                <a:schemeClr val="lt1"/>
              </a:solidFill>
              <a:latin typeface="Calibri"/>
              <a:ea typeface="Calibri"/>
              <a:cs typeface="Calibri"/>
              <a:sym typeface="Calibri"/>
            </a:endParaRPr>
          </a:p>
        </p:txBody>
      </p:sp>
      <p:cxnSp>
        <p:nvCxnSpPr>
          <p:cNvPr id="35" name="Google Shape;35;p2"/>
          <p:cNvCxnSpPr/>
          <p:nvPr/>
        </p:nvCxnSpPr>
        <p:spPr>
          <a:xfrm rot="10800000">
            <a:off x="13083425" y="3089034"/>
            <a:ext cx="1380309" cy="0"/>
          </a:xfrm>
          <a:prstGeom prst="straightConnector1">
            <a:avLst/>
          </a:prstGeom>
          <a:noFill/>
          <a:ln cap="rnd" cmpd="sng" w="38100">
            <a:solidFill>
              <a:srgbClr val="1F1F1F"/>
            </a:solidFill>
            <a:prstDash val="dot"/>
            <a:miter lim="800000"/>
            <a:headEnd len="sm" w="sm" type="none"/>
            <a:tailEnd len="med" w="med"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3"/>
          <p:cNvSpPr txBox="1"/>
          <p:nvPr/>
        </p:nvSpPr>
        <p:spPr>
          <a:xfrm>
            <a:off x="702734" y="767028"/>
            <a:ext cx="10908019"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What has been updated in eVCA process</a:t>
            </a:r>
            <a:endParaRPr b="1" i="0" sz="4800" u="none" cap="none" strike="noStrike">
              <a:solidFill>
                <a:srgbClr val="F5333F"/>
              </a:solidFill>
              <a:latin typeface="Calibri"/>
              <a:ea typeface="Calibri"/>
              <a:cs typeface="Calibri"/>
              <a:sym typeface="Calibri"/>
            </a:endParaRPr>
          </a:p>
        </p:txBody>
      </p:sp>
      <p:sp>
        <p:nvSpPr>
          <p:cNvPr id="42" name="Google Shape;42;p3"/>
          <p:cNvSpPr txBox="1"/>
          <p:nvPr/>
        </p:nvSpPr>
        <p:spPr>
          <a:xfrm>
            <a:off x="2027988" y="2492115"/>
            <a:ext cx="7420811" cy="7284209"/>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Transect walk,  </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Direct observations ;  </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Mapping;  </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Seasonal Calendar;  </a:t>
            </a:r>
            <a:endParaRPr b="0" i="0" sz="1400" u="none" cap="none" strike="noStrike">
              <a:solidFill>
                <a:srgbClr val="000000"/>
              </a:solidFill>
              <a:latin typeface="Arial"/>
              <a:ea typeface="Arial"/>
              <a:cs typeface="Arial"/>
              <a:sym typeface="Arial"/>
            </a:endParaRPr>
          </a:p>
          <a:p>
            <a:pPr indent="-514350" lvl="0" marL="51435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FGD / Semi-structured interview; </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Community Factsheet </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Key Concepts (terms);  </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Historical profile;  </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Review Secondary data;  </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Problem Tree; </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Annex to Road to community resilience</a:t>
            </a:r>
            <a:endParaRPr b="0" i="0" sz="1400" u="none" cap="none" strike="noStrike">
              <a:solidFill>
                <a:srgbClr val="000000"/>
              </a:solidFill>
              <a:latin typeface="Arial"/>
              <a:ea typeface="Arial"/>
              <a:cs typeface="Arial"/>
              <a:sym typeface="Arial"/>
            </a:endParaRPr>
          </a:p>
          <a:p>
            <a:pPr indent="-342900" lvl="0" marL="342900" marR="0" rtl="0" algn="l">
              <a:lnSpc>
                <a:spcPct val="90000"/>
              </a:lnSpc>
              <a:spcBef>
                <a:spcPts val="1500"/>
              </a:spcBef>
              <a:spcAft>
                <a:spcPts val="0"/>
              </a:spcAft>
              <a:buClr>
                <a:schemeClr val="dk1"/>
              </a:buClr>
              <a:buSzPts val="3200"/>
              <a:buFont typeface="Calibri"/>
              <a:buAutoNum type="arabicPeriod"/>
            </a:pPr>
            <a:r>
              <a:rPr b="0" i="0" lang="en-US" sz="3200" u="none" cap="none" strike="noStrike">
                <a:solidFill>
                  <a:schemeClr val="dk1"/>
                </a:solidFill>
                <a:latin typeface="Calibri"/>
                <a:ea typeface="Calibri"/>
                <a:cs typeface="Calibri"/>
                <a:sym typeface="Calibri"/>
              </a:rPr>
              <a:t> Resilience Star</a:t>
            </a:r>
            <a:endParaRPr b="0" i="0" sz="3200" u="none" cap="none" strike="noStrike">
              <a:solidFill>
                <a:schemeClr val="dk1"/>
              </a:solidFill>
              <a:latin typeface="Calibri"/>
              <a:ea typeface="Calibri"/>
              <a:cs typeface="Calibri"/>
              <a:sym typeface="Calibri"/>
            </a:endParaRPr>
          </a:p>
        </p:txBody>
      </p:sp>
      <p:sp>
        <p:nvSpPr>
          <p:cNvPr id="43" name="Google Shape;43;p3"/>
          <p:cNvSpPr txBox="1"/>
          <p:nvPr/>
        </p:nvSpPr>
        <p:spPr>
          <a:xfrm>
            <a:off x="9954295" y="1809041"/>
            <a:ext cx="7630320" cy="6638740"/>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Clr>
                <a:srgbClr val="000000"/>
              </a:buClr>
              <a:buSzPts val="3200"/>
              <a:buFont typeface="Arial"/>
              <a:buNone/>
            </a:pPr>
            <a:r>
              <a:rPr b="0" i="0" lang="en-US" sz="3200" u="none" cap="none" strike="noStrike">
                <a:solidFill>
                  <a:schemeClr val="accent3"/>
                </a:solidFill>
                <a:latin typeface="Calibri"/>
                <a:ea typeface="Calibri"/>
                <a:cs typeface="Calibri"/>
                <a:sym typeface="Calibri"/>
              </a:rPr>
              <a:t>Highlights: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1200"/>
              <a:buFont typeface="Arial"/>
              <a:buNone/>
            </a:pPr>
            <a:r>
              <a:t/>
            </a:r>
            <a:endParaRPr b="0" i="0" sz="1200" u="none" cap="none" strike="noStrike">
              <a:solidFill>
                <a:schemeClr val="dk1"/>
              </a:solidFill>
              <a:latin typeface="Calibri"/>
              <a:ea typeface="Calibri"/>
              <a:cs typeface="Calibri"/>
              <a:sym typeface="Calibri"/>
            </a:endParaRPr>
          </a:p>
          <a:p>
            <a:pPr indent="-285750" lvl="0" marL="285750" marR="0" rtl="0" algn="l">
              <a:lnSpc>
                <a:spcPct val="100000"/>
              </a:lnSpc>
              <a:spcBef>
                <a:spcPts val="600"/>
              </a:spcBef>
              <a:spcAft>
                <a:spcPts val="0"/>
              </a:spcAft>
              <a:buClr>
                <a:srgbClr val="C00000"/>
              </a:buClr>
              <a:buSzPts val="3200"/>
              <a:buFont typeface="Noto Sans Symbols"/>
              <a:buChar char="⇒"/>
            </a:pPr>
            <a:r>
              <a:rPr b="0" i="0" lang="en-US" sz="3200" u="none" cap="none" strike="noStrike">
                <a:solidFill>
                  <a:schemeClr val="dk1"/>
                </a:solidFill>
                <a:latin typeface="Calibri"/>
                <a:ea typeface="Calibri"/>
                <a:cs typeface="Calibri"/>
                <a:sym typeface="Calibri"/>
              </a:rPr>
              <a:t>Transmission route of main diseases</a:t>
            </a:r>
            <a:endParaRPr b="0" i="0" sz="1400" u="none" cap="none" strike="noStrike">
              <a:solidFill>
                <a:srgbClr val="000000"/>
              </a:solidFill>
              <a:latin typeface="Arial"/>
              <a:ea typeface="Arial"/>
              <a:cs typeface="Arial"/>
              <a:sym typeface="Arial"/>
            </a:endParaRPr>
          </a:p>
          <a:p>
            <a:pPr indent="-82550" lvl="0" marL="285750" marR="0" rtl="0" algn="l">
              <a:lnSpc>
                <a:spcPct val="100000"/>
              </a:lnSpc>
              <a:spcBef>
                <a:spcPts val="600"/>
              </a:spcBef>
              <a:spcAft>
                <a:spcPts val="0"/>
              </a:spcAft>
              <a:buClr>
                <a:schemeClr val="accent1"/>
              </a:buClr>
              <a:buSzPts val="3200"/>
              <a:buFont typeface="Noto Sans Symbols"/>
              <a:buNone/>
            </a:pPr>
            <a:r>
              <a:t/>
            </a:r>
            <a:endParaRPr b="0" i="0" sz="3200" u="none" cap="none" strike="noStrike">
              <a:solidFill>
                <a:schemeClr val="dk1"/>
              </a:solidFill>
              <a:latin typeface="Calibri"/>
              <a:ea typeface="Calibri"/>
              <a:cs typeface="Calibri"/>
              <a:sym typeface="Calibri"/>
            </a:endParaRPr>
          </a:p>
          <a:p>
            <a:pPr indent="-285750" lvl="0" marL="285750" marR="0" rtl="0" algn="l">
              <a:lnSpc>
                <a:spcPct val="100000"/>
              </a:lnSpc>
              <a:spcBef>
                <a:spcPts val="600"/>
              </a:spcBef>
              <a:spcAft>
                <a:spcPts val="0"/>
              </a:spcAft>
              <a:buClr>
                <a:srgbClr val="C00000"/>
              </a:buClr>
              <a:buSzPts val="3200"/>
              <a:buFont typeface="Noto Sans Symbols"/>
              <a:buChar char="⇒"/>
            </a:pPr>
            <a:r>
              <a:rPr b="0" i="0" lang="en-US" sz="3200" u="none" cap="none" strike="noStrike">
                <a:solidFill>
                  <a:schemeClr val="dk1"/>
                </a:solidFill>
                <a:latin typeface="Calibri"/>
                <a:ea typeface="Calibri"/>
                <a:cs typeface="Calibri"/>
                <a:sym typeface="Calibri"/>
              </a:rPr>
              <a:t>Seasonal patterns of disease transmission</a:t>
            </a:r>
            <a:endParaRPr b="0" i="0" sz="1400" u="none" cap="none" strike="noStrike">
              <a:solidFill>
                <a:srgbClr val="000000"/>
              </a:solidFill>
              <a:latin typeface="Arial"/>
              <a:ea typeface="Arial"/>
              <a:cs typeface="Arial"/>
              <a:sym typeface="Arial"/>
            </a:endParaRPr>
          </a:p>
          <a:p>
            <a:pPr indent="-82550" lvl="0" marL="285750" marR="0" rtl="0" algn="l">
              <a:lnSpc>
                <a:spcPct val="100000"/>
              </a:lnSpc>
              <a:spcBef>
                <a:spcPts val="600"/>
              </a:spcBef>
              <a:spcAft>
                <a:spcPts val="0"/>
              </a:spcAft>
              <a:buClr>
                <a:srgbClr val="C00000"/>
              </a:buClr>
              <a:buSzPts val="3200"/>
              <a:buFont typeface="Noto Sans Symbols"/>
              <a:buNone/>
            </a:pPr>
            <a:r>
              <a:t/>
            </a:r>
            <a:endParaRPr b="0" i="0" sz="3200" u="none" cap="none" strike="noStrike">
              <a:solidFill>
                <a:schemeClr val="dk1"/>
              </a:solidFill>
              <a:latin typeface="Calibri"/>
              <a:ea typeface="Calibri"/>
              <a:cs typeface="Calibri"/>
              <a:sym typeface="Calibri"/>
            </a:endParaRPr>
          </a:p>
          <a:p>
            <a:pPr indent="-82550" lvl="0" marL="285750" marR="0" rtl="0" algn="l">
              <a:lnSpc>
                <a:spcPct val="100000"/>
              </a:lnSpc>
              <a:spcBef>
                <a:spcPts val="600"/>
              </a:spcBef>
              <a:spcAft>
                <a:spcPts val="0"/>
              </a:spcAft>
              <a:buClr>
                <a:srgbClr val="C00000"/>
              </a:buClr>
              <a:buSzPts val="3200"/>
              <a:buFont typeface="Noto Sans Symbols"/>
              <a:buNone/>
            </a:pPr>
            <a:r>
              <a:t/>
            </a:r>
            <a:endParaRPr b="0" i="0" sz="3200" u="none" cap="none" strike="noStrike">
              <a:solidFill>
                <a:schemeClr val="dk1"/>
              </a:solidFill>
              <a:latin typeface="Calibri"/>
              <a:ea typeface="Calibri"/>
              <a:cs typeface="Calibri"/>
              <a:sym typeface="Calibri"/>
            </a:endParaRPr>
          </a:p>
          <a:p>
            <a:pPr indent="-82550" lvl="0" marL="285750" marR="0" rtl="0" algn="l">
              <a:lnSpc>
                <a:spcPct val="100000"/>
              </a:lnSpc>
              <a:spcBef>
                <a:spcPts val="600"/>
              </a:spcBef>
              <a:spcAft>
                <a:spcPts val="0"/>
              </a:spcAft>
              <a:buClr>
                <a:srgbClr val="C00000"/>
              </a:buClr>
              <a:buSzPts val="3200"/>
              <a:buFont typeface="Noto Sans Symbols"/>
              <a:buNone/>
            </a:pPr>
            <a:r>
              <a:t/>
            </a:r>
            <a:endParaRPr b="0" i="0" sz="3200" u="none" cap="none" strike="noStrike">
              <a:solidFill>
                <a:schemeClr val="dk1"/>
              </a:solidFill>
              <a:latin typeface="Calibri"/>
              <a:ea typeface="Calibri"/>
              <a:cs typeface="Calibri"/>
              <a:sym typeface="Calibri"/>
            </a:endParaRPr>
          </a:p>
          <a:p>
            <a:pPr indent="-285750" lvl="0" marL="285750" marR="0" rtl="0" algn="l">
              <a:lnSpc>
                <a:spcPct val="100000"/>
              </a:lnSpc>
              <a:spcBef>
                <a:spcPts val="600"/>
              </a:spcBef>
              <a:spcAft>
                <a:spcPts val="0"/>
              </a:spcAft>
              <a:buClr>
                <a:srgbClr val="C00000"/>
              </a:buClr>
              <a:buSzPts val="3200"/>
              <a:buFont typeface="Noto Sans Symbols"/>
              <a:buChar char="⇒"/>
            </a:pPr>
            <a:r>
              <a:rPr b="0" i="0" lang="en-US" sz="3200" u="none" cap="none" strike="noStrike">
                <a:solidFill>
                  <a:schemeClr val="dk1"/>
                </a:solidFill>
                <a:latin typeface="Calibri"/>
                <a:ea typeface="Calibri"/>
                <a:cs typeface="Calibri"/>
                <a:sym typeface="Calibri"/>
              </a:rPr>
              <a:t>Endemic, epidemic and pandemic</a:t>
            </a:r>
            <a:endParaRPr b="0" i="0" sz="1400" u="none" cap="none" strike="noStrike">
              <a:solidFill>
                <a:srgbClr val="000000"/>
              </a:solidFill>
              <a:latin typeface="Arial"/>
              <a:ea typeface="Arial"/>
              <a:cs typeface="Arial"/>
              <a:sym typeface="Arial"/>
            </a:endParaRPr>
          </a:p>
          <a:p>
            <a:pPr indent="-82550" lvl="0" marL="285750" marR="0" rtl="0" algn="l">
              <a:lnSpc>
                <a:spcPct val="100000"/>
              </a:lnSpc>
              <a:spcBef>
                <a:spcPts val="600"/>
              </a:spcBef>
              <a:spcAft>
                <a:spcPts val="0"/>
              </a:spcAft>
              <a:buClr>
                <a:srgbClr val="C00000"/>
              </a:buClr>
              <a:buSzPts val="3200"/>
              <a:buFont typeface="Noto Sans Symbols"/>
              <a:buNone/>
            </a:pPr>
            <a:r>
              <a:t/>
            </a:r>
            <a:endParaRPr b="0" i="0" sz="3200" u="none" cap="none" strike="noStrike">
              <a:solidFill>
                <a:schemeClr val="dk1"/>
              </a:solidFill>
              <a:latin typeface="Calibri"/>
              <a:ea typeface="Calibri"/>
              <a:cs typeface="Calibri"/>
              <a:sym typeface="Calibri"/>
            </a:endParaRPr>
          </a:p>
          <a:p>
            <a:pPr indent="-82550" lvl="0" marL="285750" marR="0" rtl="0" algn="l">
              <a:lnSpc>
                <a:spcPct val="100000"/>
              </a:lnSpc>
              <a:spcBef>
                <a:spcPts val="600"/>
              </a:spcBef>
              <a:spcAft>
                <a:spcPts val="0"/>
              </a:spcAft>
              <a:buClr>
                <a:srgbClr val="C00000"/>
              </a:buClr>
              <a:buSzPts val="3200"/>
              <a:buFont typeface="Noto Sans Symbols"/>
              <a:buNone/>
            </a:pPr>
            <a:r>
              <a:t/>
            </a:r>
            <a:endParaRPr b="0" i="0" sz="3200" u="none" cap="none" strike="noStrike">
              <a:solidFill>
                <a:schemeClr val="dk1"/>
              </a:solidFill>
              <a:latin typeface="Calibri"/>
              <a:ea typeface="Calibri"/>
              <a:cs typeface="Calibri"/>
              <a:sym typeface="Calibri"/>
            </a:endParaRPr>
          </a:p>
          <a:p>
            <a:pPr indent="-285750" lvl="0" marL="285750" marR="0" rtl="0" algn="l">
              <a:lnSpc>
                <a:spcPct val="100000"/>
              </a:lnSpc>
              <a:spcBef>
                <a:spcPts val="600"/>
              </a:spcBef>
              <a:spcAft>
                <a:spcPts val="0"/>
              </a:spcAft>
              <a:buClr>
                <a:srgbClr val="C00000"/>
              </a:buClr>
              <a:buSzPts val="3200"/>
              <a:buFont typeface="Noto Sans Symbols"/>
              <a:buChar char="⇒"/>
            </a:pPr>
            <a:r>
              <a:rPr b="0" i="0" lang="en-US" sz="3200" u="none" cap="none" strike="noStrike">
                <a:solidFill>
                  <a:schemeClr val="dk1"/>
                </a:solidFill>
                <a:latin typeface="Calibri"/>
                <a:ea typeface="Calibri"/>
                <a:cs typeface="Calibri"/>
                <a:sym typeface="Calibri"/>
              </a:rPr>
              <a:t>Example of problem tree for epidemic</a:t>
            </a:r>
            <a:endParaRPr b="0" i="0" sz="1400" u="none" cap="none" strike="noStrike">
              <a:solidFill>
                <a:srgbClr val="000000"/>
              </a:solidFill>
              <a:latin typeface="Arial"/>
              <a:ea typeface="Arial"/>
              <a:cs typeface="Arial"/>
              <a:sym typeface="Arial"/>
            </a:endParaRPr>
          </a:p>
        </p:txBody>
      </p:sp>
      <p:sp>
        <p:nvSpPr>
          <p:cNvPr id="44" name="Google Shape;44;p3"/>
          <p:cNvSpPr/>
          <p:nvPr/>
        </p:nvSpPr>
        <p:spPr>
          <a:xfrm>
            <a:off x="8108561" y="2492115"/>
            <a:ext cx="677334" cy="1083733"/>
          </a:xfrm>
          <a:prstGeom prst="rightBrace">
            <a:avLst>
              <a:gd fmla="val 8333" name="adj1"/>
              <a:gd fmla="val 50000" name="adj2"/>
            </a:avLst>
          </a:prstGeom>
          <a:noFill/>
          <a:ln cap="flat" cmpd="sng" w="57150">
            <a:solidFill>
              <a:srgbClr val="C0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t/>
            </a:r>
            <a:endParaRPr b="0" i="0" sz="3200" u="none" cap="none" strike="noStrike">
              <a:solidFill>
                <a:srgbClr val="C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 name="Shape 49"/>
        <p:cNvGrpSpPr/>
        <p:nvPr/>
      </p:nvGrpSpPr>
      <p:grpSpPr>
        <a:xfrm>
          <a:off x="0" y="0"/>
          <a:ext cx="0" cy="0"/>
          <a:chOff x="0" y="0"/>
          <a:chExt cx="0" cy="0"/>
        </a:xfrm>
      </p:grpSpPr>
      <p:sp>
        <p:nvSpPr>
          <p:cNvPr id="50" name="Google Shape;50;p4"/>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In practice – Stage 1</a:t>
            </a:r>
            <a:endParaRPr b="1" i="0" sz="4800" u="none" cap="none" strike="noStrike">
              <a:solidFill>
                <a:srgbClr val="F5333F"/>
              </a:solidFill>
              <a:latin typeface="Calibri"/>
              <a:ea typeface="Calibri"/>
              <a:cs typeface="Calibri"/>
              <a:sym typeface="Calibri"/>
            </a:endParaRPr>
          </a:p>
        </p:txBody>
      </p:sp>
      <p:pic>
        <p:nvPicPr>
          <p:cNvPr descr="Timeline&#10;&#10;Description automatically generated" id="51" name="Google Shape;51;p4"/>
          <p:cNvPicPr preferRelativeResize="0"/>
          <p:nvPr/>
        </p:nvPicPr>
        <p:blipFill rotWithShape="1">
          <a:blip r:embed="rId3">
            <a:alphaModFix/>
          </a:blip>
          <a:srcRect b="0" l="0" r="0" t="0"/>
          <a:stretch/>
        </p:blipFill>
        <p:spPr>
          <a:xfrm>
            <a:off x="206440" y="2066624"/>
            <a:ext cx="12096016" cy="3631310"/>
          </a:xfrm>
          <a:prstGeom prst="rect">
            <a:avLst/>
          </a:prstGeom>
          <a:noFill/>
          <a:ln>
            <a:noFill/>
          </a:ln>
        </p:spPr>
      </p:pic>
      <p:sp>
        <p:nvSpPr>
          <p:cNvPr id="52" name="Google Shape;52;p4"/>
          <p:cNvSpPr/>
          <p:nvPr/>
        </p:nvSpPr>
        <p:spPr>
          <a:xfrm>
            <a:off x="702735" y="6006735"/>
            <a:ext cx="4946226" cy="3610668"/>
          </a:xfrm>
          <a:prstGeom prst="rect">
            <a:avLst/>
          </a:prstGeom>
          <a:solidFill>
            <a:srgbClr val="85BBB4">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Milestone</a:t>
            </a:r>
            <a:endParaRPr b="1" i="0" sz="28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Engage as a </a:t>
            </a:r>
            <a:r>
              <a:rPr b="1" i="0" lang="en-US" sz="2800" u="none" cap="none" strike="noStrike">
                <a:solidFill>
                  <a:srgbClr val="011E41"/>
                </a:solidFill>
                <a:latin typeface="Calibri"/>
                <a:ea typeface="Calibri"/>
                <a:cs typeface="Calibri"/>
                <a:sym typeface="Calibri"/>
              </a:rPr>
              <a:t>National Society </a:t>
            </a:r>
            <a:r>
              <a:rPr b="0" i="0" lang="en-US" sz="2800" u="none" cap="none" strike="noStrike">
                <a:solidFill>
                  <a:srgbClr val="011E41"/>
                </a:solidFill>
                <a:latin typeface="Calibri"/>
                <a:ea typeface="Calibri"/>
                <a:cs typeface="Calibri"/>
                <a:sym typeface="Calibri"/>
              </a:rPr>
              <a:t>and identify community</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Engage and characterise the </a:t>
            </a:r>
            <a:r>
              <a:rPr b="1" i="0" lang="en-US" sz="2800" u="none" cap="none" strike="noStrike">
                <a:solidFill>
                  <a:srgbClr val="011E41"/>
                </a:solidFill>
                <a:latin typeface="Calibri"/>
                <a:ea typeface="Calibri"/>
                <a:cs typeface="Calibri"/>
                <a:sym typeface="Calibri"/>
              </a:rPr>
              <a:t>community</a:t>
            </a:r>
            <a:r>
              <a:rPr b="0" i="0" lang="en-US" sz="2800" u="none" cap="none" strike="noStrike">
                <a:solidFill>
                  <a:srgbClr val="011E4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Connect with external </a:t>
            </a:r>
            <a:r>
              <a:rPr b="1" i="0" lang="en-US" sz="2800" u="none" cap="none" strike="noStrike">
                <a:solidFill>
                  <a:srgbClr val="011E41"/>
                </a:solidFill>
                <a:latin typeface="Calibri"/>
                <a:ea typeface="Calibri"/>
                <a:cs typeface="Calibri"/>
                <a:sym typeface="Calibri"/>
              </a:rPr>
              <a:t>stakeholders</a:t>
            </a:r>
            <a:r>
              <a:rPr b="0" i="0" lang="en-US" sz="2800" u="none" cap="none" strike="noStrike">
                <a:solidFill>
                  <a:srgbClr val="011E41"/>
                </a:solidFill>
                <a:latin typeface="Calibri"/>
                <a:ea typeface="Calibri"/>
                <a:cs typeface="Calibri"/>
                <a:sym typeface="Calibri"/>
              </a:rPr>
              <a:t> </a:t>
            </a:r>
            <a:endParaRPr b="0" i="0" sz="28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Calibri"/>
              <a:ea typeface="Calibri"/>
              <a:cs typeface="Calibri"/>
              <a:sym typeface="Calibri"/>
            </a:endParaRPr>
          </a:p>
        </p:txBody>
      </p:sp>
      <p:sp>
        <p:nvSpPr>
          <p:cNvPr id="53" name="Google Shape;53;p4"/>
          <p:cNvSpPr/>
          <p:nvPr/>
        </p:nvSpPr>
        <p:spPr>
          <a:xfrm>
            <a:off x="6254448" y="6006735"/>
            <a:ext cx="10509552" cy="3610668"/>
          </a:xfrm>
          <a:prstGeom prst="rect">
            <a:avLst/>
          </a:prstGeom>
          <a:solidFill>
            <a:srgbClr val="85BBB4">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Considering epidemic</a:t>
            </a:r>
            <a:endParaRPr b="1" i="0" sz="28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Include NS </a:t>
            </a:r>
            <a:r>
              <a:rPr b="1" i="0" lang="en-US" sz="2400" u="none" cap="none" strike="noStrike">
                <a:solidFill>
                  <a:srgbClr val="011E41"/>
                </a:solidFill>
                <a:latin typeface="Calibri"/>
                <a:ea typeface="Calibri"/>
                <a:cs typeface="Calibri"/>
                <a:sym typeface="Calibri"/>
              </a:rPr>
              <a:t>health team members </a:t>
            </a:r>
            <a:r>
              <a:rPr b="0" i="0" lang="en-US" sz="2400" u="none" cap="none" strike="noStrike">
                <a:solidFill>
                  <a:srgbClr val="011E41"/>
                </a:solidFill>
                <a:latin typeface="Calibri"/>
                <a:ea typeface="Calibri"/>
                <a:cs typeface="Calibri"/>
                <a:sym typeface="Calibri"/>
              </a:rPr>
              <a:t>when deciding on focus areas and communities and insure </a:t>
            </a:r>
            <a:r>
              <a:rPr b="1" i="0" lang="en-US" sz="2400" u="none" cap="none" strike="noStrike">
                <a:solidFill>
                  <a:srgbClr val="011E41"/>
                </a:solidFill>
                <a:latin typeface="Calibri"/>
                <a:ea typeface="Calibri"/>
                <a:cs typeface="Calibri"/>
                <a:sym typeface="Calibri"/>
              </a:rPr>
              <a:t>basic epidemic knowledge </a:t>
            </a:r>
            <a:r>
              <a:rPr b="0" i="0" lang="en-US" sz="2400" u="none" cap="none" strike="noStrike">
                <a:solidFill>
                  <a:srgbClr val="011E41"/>
                </a:solidFill>
                <a:latin typeface="Calibri"/>
                <a:ea typeface="Calibri"/>
                <a:cs typeface="Calibri"/>
                <a:sym typeface="Calibri"/>
              </a:rPr>
              <a:t>in the team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Include </a:t>
            </a:r>
            <a:r>
              <a:rPr b="1" i="0" lang="en-US" sz="2400" u="none" cap="none" strike="noStrike">
                <a:solidFill>
                  <a:srgbClr val="011E41"/>
                </a:solidFill>
                <a:latin typeface="Calibri"/>
                <a:ea typeface="Calibri"/>
                <a:cs typeface="Calibri"/>
                <a:sym typeface="Calibri"/>
              </a:rPr>
              <a:t>epidemic information </a:t>
            </a:r>
            <a:r>
              <a:rPr b="0" i="0" lang="en-US" sz="2400" u="none" cap="none" strike="noStrike">
                <a:solidFill>
                  <a:srgbClr val="011E41"/>
                </a:solidFill>
                <a:latin typeface="Calibri"/>
                <a:ea typeface="Calibri"/>
                <a:cs typeface="Calibri"/>
                <a:sym typeface="Calibri"/>
              </a:rPr>
              <a:t>in the community factsheet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Map and engage with </a:t>
            </a:r>
            <a:r>
              <a:rPr b="1" i="0" lang="en-US" sz="2400" u="none" cap="none" strike="noStrike">
                <a:solidFill>
                  <a:srgbClr val="011E41"/>
                </a:solidFill>
                <a:latin typeface="Calibri"/>
                <a:ea typeface="Calibri"/>
                <a:cs typeface="Calibri"/>
                <a:sym typeface="Calibri"/>
              </a:rPr>
              <a:t>stakeholders </a:t>
            </a:r>
            <a:r>
              <a:rPr b="0" i="0" lang="en-US" sz="2400" u="none" cap="none" strike="noStrike">
                <a:solidFill>
                  <a:srgbClr val="011E41"/>
                </a:solidFill>
                <a:latin typeface="Calibri"/>
                <a:ea typeface="Calibri"/>
                <a:cs typeface="Calibri"/>
                <a:sym typeface="Calibri"/>
              </a:rPr>
              <a:t>at Government and community levels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Consider </a:t>
            </a:r>
            <a:r>
              <a:rPr b="1" i="0" lang="en-US" sz="2400" u="none" cap="none" strike="noStrike">
                <a:solidFill>
                  <a:srgbClr val="011E41"/>
                </a:solidFill>
                <a:latin typeface="Calibri"/>
                <a:ea typeface="Calibri"/>
                <a:cs typeface="Calibri"/>
                <a:sym typeface="Calibri"/>
              </a:rPr>
              <a:t>animal health </a:t>
            </a:r>
            <a:r>
              <a:rPr b="0" i="0" lang="en-US" sz="2400" u="none" cap="none" strike="noStrike">
                <a:solidFill>
                  <a:srgbClr val="011E41"/>
                </a:solidFill>
                <a:latin typeface="Calibri"/>
                <a:ea typeface="Calibri"/>
                <a:cs typeface="Calibri"/>
                <a:sym typeface="Calibri"/>
              </a:rPr>
              <a:t>officials in the list of stakeholders.</a:t>
            </a:r>
            <a:endParaRPr b="0" i="0" sz="2400" u="none" cap="none" strike="noStrike">
              <a:solidFill>
                <a:srgbClr val="011E41"/>
              </a:solidFill>
              <a:latin typeface="Calibri"/>
              <a:ea typeface="Calibri"/>
              <a:cs typeface="Calibri"/>
              <a:sym typeface="Calibri"/>
            </a:endParaRPr>
          </a:p>
        </p:txBody>
      </p:sp>
      <p:sp>
        <p:nvSpPr>
          <p:cNvPr id="54" name="Google Shape;54;p4"/>
          <p:cNvSpPr/>
          <p:nvPr/>
        </p:nvSpPr>
        <p:spPr>
          <a:xfrm>
            <a:off x="12888686" y="2744313"/>
            <a:ext cx="3875314" cy="2275931"/>
          </a:xfrm>
          <a:prstGeom prst="rect">
            <a:avLst/>
          </a:prstGeom>
          <a:solidFill>
            <a:srgbClr val="D0D3E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1" i="0" lang="en-US" sz="3200" u="none" cap="none" strike="noStrike">
                <a:solidFill>
                  <a:srgbClr val="011E41"/>
                </a:solidFill>
                <a:latin typeface="Calibri"/>
                <a:ea typeface="Calibri"/>
                <a:cs typeface="Calibri"/>
                <a:sym typeface="Calibri"/>
              </a:rPr>
              <a:t>Involve health specialists at NS / community levels</a:t>
            </a:r>
            <a:endParaRPr b="0" i="0" sz="32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5"/>
          <p:cNvSpPr txBox="1"/>
          <p:nvPr/>
        </p:nvSpPr>
        <p:spPr>
          <a:xfrm>
            <a:off x="702734" y="1598025"/>
            <a:ext cx="15251018" cy="3831818"/>
          </a:xfrm>
          <a:prstGeom prst="rect">
            <a:avLst/>
          </a:prstGeom>
          <a:noFill/>
          <a:ln>
            <a:noFill/>
          </a:ln>
        </p:spPr>
        <p:txBody>
          <a:bodyPr anchorCtr="0" anchor="t" bIns="68575" lIns="137150" spcFirstLastPara="1" rIns="137150" wrap="square" tIns="68575">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97D46A"/>
                </a:solidFill>
                <a:latin typeface="Calibri"/>
                <a:ea typeface="Calibri"/>
                <a:cs typeface="Calibri"/>
                <a:sym typeface="Calibri"/>
              </a:rPr>
              <a:t>Stage 2: Understand Risks and Resilience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4800"/>
              <a:buFont typeface="Arial"/>
              <a:buNone/>
            </a:pPr>
            <a:r>
              <a:t/>
            </a:r>
            <a:endParaRPr b="1" i="0" sz="4800" u="none" cap="none" strike="noStrike">
              <a:solidFill>
                <a:srgbClr val="000000"/>
              </a:solidFill>
              <a:latin typeface="Calibri"/>
              <a:ea typeface="Calibri"/>
              <a:cs typeface="Calibri"/>
              <a:sym typeface="Calibri"/>
            </a:endParaRPr>
          </a:p>
        </p:txBody>
      </p:sp>
      <p:pic>
        <p:nvPicPr>
          <p:cNvPr descr="Timeline&#10;&#10;Description automatically generated" id="61" name="Google Shape;61;p5"/>
          <p:cNvPicPr preferRelativeResize="0"/>
          <p:nvPr/>
        </p:nvPicPr>
        <p:blipFill rotWithShape="1">
          <a:blip r:embed="rId3">
            <a:alphaModFix/>
          </a:blip>
          <a:srcRect b="0" l="0" r="0" t="0"/>
          <a:stretch/>
        </p:blipFill>
        <p:spPr>
          <a:xfrm>
            <a:off x="702734" y="2354147"/>
            <a:ext cx="11277434" cy="3441967"/>
          </a:xfrm>
          <a:prstGeom prst="rect">
            <a:avLst/>
          </a:prstGeom>
          <a:noFill/>
          <a:ln>
            <a:noFill/>
          </a:ln>
        </p:spPr>
      </p:pic>
      <p:sp>
        <p:nvSpPr>
          <p:cNvPr id="62" name="Google Shape;62;p5"/>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In practice – Stage 2</a:t>
            </a:r>
            <a:endParaRPr b="1" i="0" sz="4800" u="none" cap="none" strike="noStrike">
              <a:solidFill>
                <a:srgbClr val="F5333F"/>
              </a:solidFill>
              <a:latin typeface="Calibri"/>
              <a:ea typeface="Calibri"/>
              <a:cs typeface="Calibri"/>
              <a:sym typeface="Calibri"/>
            </a:endParaRPr>
          </a:p>
        </p:txBody>
      </p:sp>
      <p:sp>
        <p:nvSpPr>
          <p:cNvPr id="63" name="Google Shape;63;p5"/>
          <p:cNvSpPr/>
          <p:nvPr/>
        </p:nvSpPr>
        <p:spPr>
          <a:xfrm>
            <a:off x="702734" y="5796115"/>
            <a:ext cx="5087493" cy="3821288"/>
          </a:xfrm>
          <a:prstGeom prst="rect">
            <a:avLst/>
          </a:prstGeom>
          <a:solidFill>
            <a:srgbClr val="92D050">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Approach</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Similar to the </a:t>
            </a:r>
            <a:r>
              <a:rPr b="1" i="0" lang="en-US" sz="2800" u="none" cap="none" strike="noStrike">
                <a:solidFill>
                  <a:srgbClr val="011E41"/>
                </a:solidFill>
                <a:latin typeface="Calibri"/>
                <a:ea typeface="Calibri"/>
                <a:cs typeface="Calibri"/>
                <a:sym typeface="Calibri"/>
              </a:rPr>
              <a:t>VCA process</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Prepare and implement </a:t>
            </a:r>
            <a:r>
              <a:rPr b="1" i="0" lang="en-US" sz="2800" u="none" cap="none" strike="noStrike">
                <a:solidFill>
                  <a:srgbClr val="011E41"/>
                </a:solidFill>
                <a:latin typeface="Calibri"/>
                <a:ea typeface="Calibri"/>
                <a:cs typeface="Calibri"/>
                <a:sym typeface="Calibri"/>
              </a:rPr>
              <a:t>exchange sessions </a:t>
            </a:r>
            <a:r>
              <a:rPr b="0" i="0" lang="en-US" sz="2800" u="none" cap="none" strike="noStrike">
                <a:solidFill>
                  <a:srgbClr val="011E41"/>
                </a:solidFill>
                <a:latin typeface="Calibri"/>
                <a:ea typeface="Calibri"/>
                <a:cs typeface="Calibri"/>
                <a:sym typeface="Calibri"/>
              </a:rPr>
              <a:t>with the community  </a:t>
            </a:r>
            <a:endParaRPr b="0" i="0" sz="14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Understand </a:t>
            </a:r>
            <a:r>
              <a:rPr b="1" i="0" lang="en-US" sz="2800" u="none" cap="none" strike="noStrike">
                <a:solidFill>
                  <a:srgbClr val="011E41"/>
                </a:solidFill>
                <a:latin typeface="Calibri"/>
                <a:ea typeface="Calibri"/>
                <a:cs typeface="Calibri"/>
                <a:sym typeface="Calibri"/>
              </a:rPr>
              <a:t>risks</a:t>
            </a:r>
            <a:r>
              <a:rPr b="0" i="0" lang="en-US" sz="2800" u="none" cap="none" strike="noStrike">
                <a:solidFill>
                  <a:srgbClr val="011E41"/>
                </a:solidFill>
                <a:latin typeface="Calibri"/>
                <a:ea typeface="Calibri"/>
                <a:cs typeface="Calibri"/>
                <a:sym typeface="Calibri"/>
              </a:rPr>
              <a:t> face by the community and measure </a:t>
            </a:r>
            <a:r>
              <a:rPr b="1" i="0" lang="en-US" sz="2800" u="none" cap="none" strike="noStrike">
                <a:solidFill>
                  <a:srgbClr val="011E41"/>
                </a:solidFill>
                <a:latin typeface="Calibri"/>
                <a:ea typeface="Calibri"/>
                <a:cs typeface="Calibri"/>
                <a:sym typeface="Calibri"/>
              </a:rPr>
              <a:t>resilience</a:t>
            </a:r>
            <a:r>
              <a:rPr b="0" i="0" lang="en-US" sz="2800" u="none" cap="none" strike="noStrike">
                <a:solidFill>
                  <a:srgbClr val="011E4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Calibri"/>
              <a:ea typeface="Calibri"/>
              <a:cs typeface="Calibri"/>
              <a:sym typeface="Calibri"/>
            </a:endParaRPr>
          </a:p>
        </p:txBody>
      </p:sp>
      <p:sp>
        <p:nvSpPr>
          <p:cNvPr id="64" name="Google Shape;64;p5"/>
          <p:cNvSpPr/>
          <p:nvPr/>
        </p:nvSpPr>
        <p:spPr>
          <a:xfrm>
            <a:off x="6254448" y="5796115"/>
            <a:ext cx="10727266" cy="3821287"/>
          </a:xfrm>
          <a:prstGeom prst="rect">
            <a:avLst/>
          </a:prstGeom>
          <a:solidFill>
            <a:srgbClr val="92D050">
              <a:alpha val="6000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2800"/>
              <a:buFont typeface="Arial"/>
              <a:buNone/>
            </a:pPr>
            <a:r>
              <a:rPr b="1" i="0" lang="en-US" sz="2800" u="none" cap="none" strike="noStrike">
                <a:solidFill>
                  <a:srgbClr val="011E41"/>
                </a:solidFill>
                <a:latin typeface="Calibri"/>
                <a:ea typeface="Calibri"/>
                <a:cs typeface="Calibri"/>
                <a:sym typeface="Calibri"/>
              </a:rPr>
              <a:t>Epidemic tweak</a:t>
            </a:r>
            <a:endParaRPr b="1" i="0" sz="28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Ensure </a:t>
            </a:r>
            <a:r>
              <a:rPr b="1" i="0" lang="en-US" sz="2400" u="none" cap="none" strike="noStrike">
                <a:solidFill>
                  <a:srgbClr val="011E41"/>
                </a:solidFill>
                <a:latin typeface="Calibri"/>
                <a:ea typeface="Calibri"/>
                <a:cs typeface="Calibri"/>
                <a:sym typeface="Calibri"/>
              </a:rPr>
              <a:t>common understanding </a:t>
            </a:r>
            <a:r>
              <a:rPr b="0" i="0" lang="en-US" sz="2400" u="none" cap="none" strike="noStrike">
                <a:solidFill>
                  <a:srgbClr val="011E41"/>
                </a:solidFill>
                <a:latin typeface="Calibri"/>
                <a:ea typeface="Calibri"/>
                <a:cs typeface="Calibri"/>
                <a:sym typeface="Calibri"/>
              </a:rPr>
              <a:t>within the team and community</a:t>
            </a:r>
            <a:endParaRPr b="0" i="0" sz="2400" u="none" cap="none" strike="noStrike">
              <a:solidFill>
                <a:srgbClr val="011E41"/>
              </a:solidFill>
              <a:latin typeface="Calibri"/>
              <a:ea typeface="Calibri"/>
              <a:cs typeface="Calibri"/>
              <a:sym typeface="Calibri"/>
            </a:endParaRPr>
          </a:p>
          <a:p>
            <a:pPr indent="-514350" lvl="1" marL="1201967" marR="0" rtl="0" algn="l">
              <a:lnSpc>
                <a:spcPct val="100000"/>
              </a:lnSpc>
              <a:spcBef>
                <a:spcPts val="0"/>
              </a:spcBef>
              <a:spcAft>
                <a:spcPts val="0"/>
              </a:spcAft>
              <a:buClr>
                <a:srgbClr val="011E41"/>
              </a:buClr>
              <a:buSzPts val="2400"/>
              <a:buFont typeface="Courier New"/>
              <a:buChar char="o"/>
            </a:pPr>
            <a:r>
              <a:rPr b="0" i="0" lang="en-US" sz="2400" u="none" cap="none" strike="noStrike">
                <a:solidFill>
                  <a:srgbClr val="011E41"/>
                </a:solidFill>
                <a:latin typeface="Calibri"/>
                <a:ea typeface="Calibri"/>
                <a:cs typeface="Calibri"/>
                <a:sym typeface="Calibri"/>
              </a:rPr>
              <a:t>Include health experts in the team in facilitation and analysis</a:t>
            </a:r>
            <a:endParaRPr b="0" i="0" sz="1400" u="none" cap="none" strike="noStrike">
              <a:solidFill>
                <a:srgbClr val="000000"/>
              </a:solidFill>
              <a:latin typeface="Arial"/>
              <a:ea typeface="Arial"/>
              <a:cs typeface="Arial"/>
              <a:sym typeface="Arial"/>
            </a:endParaRPr>
          </a:p>
          <a:p>
            <a:pPr indent="-514350" lvl="1" marL="1201967" marR="0" rtl="0" algn="l">
              <a:lnSpc>
                <a:spcPct val="100000"/>
              </a:lnSpc>
              <a:spcBef>
                <a:spcPts val="0"/>
              </a:spcBef>
              <a:spcAft>
                <a:spcPts val="0"/>
              </a:spcAft>
              <a:buClr>
                <a:srgbClr val="011E41"/>
              </a:buClr>
              <a:buSzPts val="2400"/>
              <a:buFont typeface="Courier New"/>
              <a:buChar char="o"/>
            </a:pPr>
            <a:r>
              <a:rPr b="0" i="0" lang="en-US" sz="2400" u="none" cap="none" strike="noStrike">
                <a:solidFill>
                  <a:srgbClr val="011E41"/>
                </a:solidFill>
                <a:latin typeface="Calibri"/>
                <a:ea typeface="Calibri"/>
                <a:cs typeface="Calibri"/>
                <a:sym typeface="Calibri"/>
              </a:rPr>
              <a:t>Define key epidemic terms and train teams as necessary</a:t>
            </a:r>
            <a:endParaRPr b="0" i="0" sz="1400" u="none" cap="none" strike="noStrike">
              <a:solidFill>
                <a:srgbClr val="000000"/>
              </a:solidFill>
              <a:latin typeface="Arial"/>
              <a:ea typeface="Arial"/>
              <a:cs typeface="Arial"/>
              <a:sym typeface="Arial"/>
            </a:endParaRPr>
          </a:p>
          <a:p>
            <a:pPr indent="-514350" lvl="1" marL="1201967" marR="0" rtl="0" algn="l">
              <a:lnSpc>
                <a:spcPct val="100000"/>
              </a:lnSpc>
              <a:spcBef>
                <a:spcPts val="0"/>
              </a:spcBef>
              <a:spcAft>
                <a:spcPts val="0"/>
              </a:spcAft>
              <a:buClr>
                <a:srgbClr val="011E41"/>
              </a:buClr>
              <a:buSzPts val="2400"/>
              <a:buFont typeface="Courier New"/>
              <a:buChar char="o"/>
            </a:pPr>
            <a:r>
              <a:rPr b="0" i="0" lang="en-US" sz="2400" u="none" cap="none" strike="noStrike">
                <a:solidFill>
                  <a:srgbClr val="011E41"/>
                </a:solidFill>
                <a:latin typeface="Calibri"/>
                <a:ea typeface="Calibri"/>
                <a:cs typeface="Calibri"/>
                <a:sym typeface="Calibri"/>
              </a:rPr>
              <a:t>Ensure the community understand the risk</a:t>
            </a:r>
            <a:endParaRPr b="0" i="0" sz="2400" u="none" cap="none" strike="noStrike">
              <a:solidFill>
                <a:srgbClr val="011E41"/>
              </a:solidFill>
              <a:latin typeface="Calibri"/>
              <a:ea typeface="Calibri"/>
              <a:cs typeface="Calibri"/>
              <a:sym typeface="Calibri"/>
            </a:endParaRPr>
          </a:p>
          <a:p>
            <a:pPr indent="-514350" lvl="0" marL="51435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Define the </a:t>
            </a:r>
            <a:r>
              <a:rPr b="1" i="0" lang="en-US" sz="2400" u="none" cap="none" strike="noStrike">
                <a:solidFill>
                  <a:srgbClr val="011E41"/>
                </a:solidFill>
                <a:latin typeface="Calibri"/>
                <a:ea typeface="Calibri"/>
                <a:cs typeface="Calibri"/>
                <a:sym typeface="Calibri"/>
              </a:rPr>
              <a:t>criteria/characteristics</a:t>
            </a:r>
            <a:r>
              <a:rPr b="0" i="0" lang="en-US" sz="2400" u="none" cap="none" strike="noStrike">
                <a:solidFill>
                  <a:srgbClr val="011E41"/>
                </a:solidFill>
                <a:latin typeface="Calibri"/>
                <a:ea typeface="Calibri"/>
                <a:cs typeface="Calibri"/>
                <a:sym typeface="Calibri"/>
              </a:rPr>
              <a:t> on which to assess vulnerabilities and capacities of the community: </a:t>
            </a:r>
            <a:endParaRPr b="0" i="0" sz="2400" u="none" cap="none" strike="noStrike">
              <a:solidFill>
                <a:srgbClr val="011E41"/>
              </a:solidFill>
              <a:latin typeface="Calibri"/>
              <a:ea typeface="Calibri"/>
              <a:cs typeface="Calibri"/>
              <a:sym typeface="Calibri"/>
            </a:endParaRPr>
          </a:p>
          <a:p>
            <a:pPr indent="-514350" lvl="1" marL="1201967" marR="0" rtl="0" algn="l">
              <a:lnSpc>
                <a:spcPct val="100000"/>
              </a:lnSpc>
              <a:spcBef>
                <a:spcPts val="0"/>
              </a:spcBef>
              <a:spcAft>
                <a:spcPts val="0"/>
              </a:spcAft>
              <a:buClr>
                <a:srgbClr val="011E41"/>
              </a:buClr>
              <a:buSzPts val="2400"/>
              <a:buFont typeface="Courier New"/>
              <a:buChar char="o"/>
            </a:pPr>
            <a:r>
              <a:rPr b="0" i="0" lang="en-US" sz="2400" u="none" cap="none" strike="noStrike">
                <a:solidFill>
                  <a:srgbClr val="011E41"/>
                </a:solidFill>
                <a:latin typeface="Calibri"/>
                <a:ea typeface="Calibri"/>
                <a:cs typeface="Calibri"/>
                <a:sym typeface="Calibri"/>
              </a:rPr>
              <a:t>Understanding transmission routes to identify vulnerabilities /capacities</a:t>
            </a:r>
            <a:endParaRPr b="0" i="0" sz="1400" u="none" cap="none" strike="noStrike">
              <a:solidFill>
                <a:srgbClr val="000000"/>
              </a:solidFill>
              <a:latin typeface="Arial"/>
              <a:ea typeface="Arial"/>
              <a:cs typeface="Arial"/>
              <a:sym typeface="Arial"/>
            </a:endParaRPr>
          </a:p>
          <a:p>
            <a:pPr indent="-514350" lvl="1" marL="1201967" marR="0" rtl="0" algn="l">
              <a:lnSpc>
                <a:spcPct val="100000"/>
              </a:lnSpc>
              <a:spcBef>
                <a:spcPts val="0"/>
              </a:spcBef>
              <a:spcAft>
                <a:spcPts val="0"/>
              </a:spcAft>
              <a:buClr>
                <a:srgbClr val="011E41"/>
              </a:buClr>
              <a:buSzPts val="2400"/>
              <a:buFont typeface="Courier New"/>
              <a:buChar char="o"/>
            </a:pPr>
            <a:r>
              <a:rPr b="0" i="0" lang="en-US" sz="2400" u="none" cap="none" strike="noStrike">
                <a:solidFill>
                  <a:srgbClr val="011E41"/>
                </a:solidFill>
                <a:latin typeface="Calibri"/>
                <a:ea typeface="Calibri"/>
                <a:cs typeface="Calibri"/>
                <a:sym typeface="Calibri"/>
              </a:rPr>
              <a:t>Define what mean outbreak for each community (triggers)</a:t>
            </a:r>
            <a:endParaRPr b="0" i="0" sz="2400" u="none" cap="none" strike="noStrike">
              <a:solidFill>
                <a:srgbClr val="011E41"/>
              </a:solidFill>
              <a:latin typeface="Calibri"/>
              <a:ea typeface="Calibri"/>
              <a:cs typeface="Calibri"/>
              <a:sym typeface="Calibri"/>
            </a:endParaRPr>
          </a:p>
          <a:p>
            <a:pPr indent="-361950" lvl="0" marL="514350" marR="0" rtl="0" algn="l">
              <a:lnSpc>
                <a:spcPct val="100000"/>
              </a:lnSpc>
              <a:spcBef>
                <a:spcPts val="0"/>
              </a:spcBef>
              <a:spcAft>
                <a:spcPts val="0"/>
              </a:spcAft>
              <a:buClr>
                <a:schemeClr val="dk1"/>
              </a:buClr>
              <a:buSzPts val="2400"/>
              <a:buFont typeface="Arial"/>
              <a:buNone/>
            </a:pPr>
            <a:r>
              <a:t/>
            </a:r>
            <a:endParaRPr b="0" i="0" sz="24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Calibri"/>
              <a:ea typeface="Calibri"/>
              <a:cs typeface="Calibri"/>
              <a:sym typeface="Calibri"/>
            </a:endParaRPr>
          </a:p>
        </p:txBody>
      </p:sp>
      <p:sp>
        <p:nvSpPr>
          <p:cNvPr id="65" name="Google Shape;65;p5"/>
          <p:cNvSpPr/>
          <p:nvPr/>
        </p:nvSpPr>
        <p:spPr>
          <a:xfrm>
            <a:off x="13106400" y="2937164"/>
            <a:ext cx="3875314" cy="2275931"/>
          </a:xfrm>
          <a:prstGeom prst="rect">
            <a:avLst/>
          </a:prstGeom>
          <a:solidFill>
            <a:srgbClr val="D0D3E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1" i="0" lang="en-US" sz="3200" u="none" cap="none" strike="noStrike">
                <a:solidFill>
                  <a:srgbClr val="011E41"/>
                </a:solidFill>
                <a:latin typeface="Calibri"/>
                <a:ea typeface="Calibri"/>
                <a:cs typeface="Calibri"/>
                <a:sym typeface="Calibri"/>
              </a:rPr>
              <a:t>Understanding the transmission routes of epidemics</a:t>
            </a:r>
            <a:endParaRPr b="0" i="0" sz="32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6"/>
          <p:cNvSpPr txBox="1"/>
          <p:nvPr/>
        </p:nvSpPr>
        <p:spPr>
          <a:xfrm>
            <a:off x="702734" y="788293"/>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In practice – Mapping</a:t>
            </a:r>
            <a:endParaRPr b="1" i="0" sz="4800" u="none" cap="none" strike="noStrike">
              <a:solidFill>
                <a:srgbClr val="F5333F"/>
              </a:solidFill>
              <a:latin typeface="Calibri"/>
              <a:ea typeface="Calibri"/>
              <a:cs typeface="Calibri"/>
              <a:sym typeface="Calibri"/>
            </a:endParaRPr>
          </a:p>
        </p:txBody>
      </p:sp>
      <p:sp>
        <p:nvSpPr>
          <p:cNvPr id="72" name="Google Shape;72;p6"/>
          <p:cNvSpPr txBox="1"/>
          <p:nvPr/>
        </p:nvSpPr>
        <p:spPr>
          <a:xfrm>
            <a:off x="683770" y="2601918"/>
            <a:ext cx="5060537"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en-US" sz="2800" u="none" cap="none" strike="noStrike">
                <a:solidFill>
                  <a:srgbClr val="011E41"/>
                </a:solidFill>
                <a:latin typeface="Calibri"/>
                <a:ea typeface="Calibri"/>
                <a:cs typeface="Calibri"/>
                <a:sym typeface="Calibri"/>
              </a:rPr>
              <a:t>Use mapping to identify potential transmission routes</a:t>
            </a:r>
            <a:endParaRPr b="0" i="0" sz="2800" u="none" cap="none" strike="noStrike">
              <a:solidFill>
                <a:srgbClr val="011E41"/>
              </a:solidFill>
              <a:latin typeface="Calibri"/>
              <a:ea typeface="Calibri"/>
              <a:cs typeface="Calibri"/>
              <a:sym typeface="Calibri"/>
            </a:endParaRPr>
          </a:p>
        </p:txBody>
      </p:sp>
      <p:sp>
        <p:nvSpPr>
          <p:cNvPr id="73" name="Google Shape;73;p6"/>
          <p:cNvSpPr txBox="1"/>
          <p:nvPr/>
        </p:nvSpPr>
        <p:spPr>
          <a:xfrm>
            <a:off x="702734" y="1734813"/>
            <a:ext cx="6993467"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rgbClr val="011E41"/>
                </a:solidFill>
                <a:latin typeface="Calibri"/>
                <a:ea typeface="Calibri"/>
                <a:cs typeface="Calibri"/>
                <a:sym typeface="Calibri"/>
              </a:rPr>
              <a:t>Adaptations</a:t>
            </a:r>
            <a:endParaRPr b="0" i="0" sz="1400" u="none" cap="none" strike="noStrike">
              <a:solidFill>
                <a:srgbClr val="000000"/>
              </a:solidFill>
              <a:latin typeface="Arial"/>
              <a:ea typeface="Arial"/>
              <a:cs typeface="Arial"/>
              <a:sym typeface="Arial"/>
            </a:endParaRPr>
          </a:p>
        </p:txBody>
      </p:sp>
      <p:sp>
        <p:nvSpPr>
          <p:cNvPr id="74" name="Google Shape;74;p6"/>
          <p:cNvSpPr txBox="1"/>
          <p:nvPr/>
        </p:nvSpPr>
        <p:spPr>
          <a:xfrm>
            <a:off x="683770" y="4049212"/>
            <a:ext cx="7831666" cy="464742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11E41"/>
              </a:buClr>
              <a:buSzPts val="3600"/>
              <a:buFont typeface="Arial"/>
              <a:buNone/>
            </a:pPr>
            <a:r>
              <a:rPr b="1" i="0" lang="en-US" sz="3600" u="none" cap="none" strike="noStrike">
                <a:solidFill>
                  <a:srgbClr val="011E41"/>
                </a:solidFill>
                <a:latin typeface="Calibri"/>
                <a:ea typeface="Calibri"/>
                <a:cs typeface="Calibri"/>
                <a:sym typeface="Calibri"/>
              </a:rPr>
              <a:t>What to consider in mapping for epidemic risk</a:t>
            </a:r>
            <a:endParaRPr b="1" i="0" sz="3600" u="none" cap="none" strike="noStrike">
              <a:solidFill>
                <a:srgbClr val="011E41"/>
              </a:solidFill>
              <a:latin typeface="Calibri"/>
              <a:ea typeface="Calibri"/>
              <a:cs typeface="Calibri"/>
              <a:sym typeface="Calibri"/>
            </a:endParaRPr>
          </a:p>
          <a:p>
            <a:pPr indent="-457200" lvl="0" marL="457200" marR="0" rtl="0" algn="l">
              <a:lnSpc>
                <a:spcPct val="100000"/>
              </a:lnSpc>
              <a:spcBef>
                <a:spcPts val="0"/>
              </a:spcBef>
              <a:spcAft>
                <a:spcPts val="0"/>
              </a:spcAft>
              <a:buClr>
                <a:srgbClr val="011E41"/>
              </a:buClr>
              <a:buSzPts val="2800"/>
              <a:buFont typeface="Arial"/>
              <a:buChar char="•"/>
            </a:pPr>
            <a:r>
              <a:rPr b="1" i="0" lang="en-US" sz="2800" u="none" cap="none" strike="noStrike">
                <a:solidFill>
                  <a:srgbClr val="011E41"/>
                </a:solidFill>
                <a:latin typeface="Calibri"/>
                <a:ea typeface="Calibri"/>
                <a:cs typeface="Calibri"/>
                <a:sym typeface="Calibri"/>
              </a:rPr>
              <a:t>Sources of contamination </a:t>
            </a:r>
            <a:r>
              <a:rPr b="0" i="0" lang="en-US" sz="2800" u="none" cap="none" strike="noStrike">
                <a:solidFill>
                  <a:srgbClr val="011E41"/>
                </a:solidFill>
                <a:latin typeface="Calibri"/>
                <a:ea typeface="Calibri"/>
                <a:cs typeface="Calibri"/>
                <a:sym typeface="Calibri"/>
              </a:rPr>
              <a:t>(open defecation sites, non functional latrines, exposed water sources, etc.)</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Map </a:t>
            </a:r>
            <a:r>
              <a:rPr b="1" i="0" lang="en-US" sz="2800" u="none" cap="none" strike="noStrike">
                <a:solidFill>
                  <a:srgbClr val="011E41"/>
                </a:solidFill>
                <a:latin typeface="Calibri"/>
                <a:ea typeface="Calibri"/>
                <a:cs typeface="Calibri"/>
                <a:sym typeface="Calibri"/>
              </a:rPr>
              <a:t>masses of water </a:t>
            </a:r>
            <a:r>
              <a:rPr b="0" i="0" lang="en-US" sz="2800" u="none" cap="none" strike="noStrike">
                <a:solidFill>
                  <a:srgbClr val="011E41"/>
                </a:solidFill>
                <a:latin typeface="Calibri"/>
                <a:ea typeface="Calibri"/>
                <a:cs typeface="Calibri"/>
                <a:sym typeface="Calibri"/>
              </a:rPr>
              <a:t>(clean or muddy, stagnant or not)</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11E41"/>
              </a:buClr>
              <a:buSzPts val="2800"/>
              <a:buFont typeface="Arial"/>
              <a:buChar char="•"/>
            </a:pPr>
            <a:r>
              <a:rPr b="1" i="0" lang="en-US" sz="2800" u="none" cap="none" strike="noStrike">
                <a:solidFill>
                  <a:srgbClr val="011E41"/>
                </a:solidFill>
                <a:latin typeface="Calibri"/>
                <a:ea typeface="Calibri"/>
                <a:cs typeface="Calibri"/>
                <a:sym typeface="Calibri"/>
              </a:rPr>
              <a:t>Livestock</a:t>
            </a:r>
            <a:r>
              <a:rPr b="0" i="0" lang="en-US" sz="2800" u="none" cap="none" strike="noStrike">
                <a:solidFill>
                  <a:srgbClr val="011E41"/>
                </a:solidFill>
                <a:latin typeface="Calibri"/>
                <a:ea typeface="Calibri"/>
                <a:cs typeface="Calibri"/>
                <a:sym typeface="Calibri"/>
              </a:rPr>
              <a:t> mapping (cattle, sheep, goats, etc.)</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Increased vulnerability areas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Health capacities</a:t>
            </a:r>
            <a:endParaRPr b="0" i="0" sz="1400" u="none" cap="none" strike="noStrike">
              <a:solidFill>
                <a:srgbClr val="000000"/>
              </a:solidFill>
              <a:latin typeface="Arial"/>
              <a:ea typeface="Arial"/>
              <a:cs typeface="Arial"/>
              <a:sym typeface="Arial"/>
            </a:endParaRPr>
          </a:p>
        </p:txBody>
      </p:sp>
      <p:pic>
        <p:nvPicPr>
          <p:cNvPr id="75" name="Google Shape;75;p6"/>
          <p:cNvPicPr preferRelativeResize="0"/>
          <p:nvPr/>
        </p:nvPicPr>
        <p:blipFill rotWithShape="1">
          <a:blip r:embed="rId3">
            <a:alphaModFix/>
          </a:blip>
          <a:srcRect b="0" l="-678" r="0" t="0"/>
          <a:stretch/>
        </p:blipFill>
        <p:spPr>
          <a:xfrm>
            <a:off x="8739202" y="3078971"/>
            <a:ext cx="8175596" cy="39864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In practice – Historical profile</a:t>
            </a:r>
            <a:endParaRPr b="1" i="0" sz="4800" u="none" cap="none" strike="noStrike">
              <a:solidFill>
                <a:srgbClr val="F5333F"/>
              </a:solidFill>
              <a:latin typeface="Calibri"/>
              <a:ea typeface="Calibri"/>
              <a:cs typeface="Calibri"/>
              <a:sym typeface="Calibri"/>
            </a:endParaRPr>
          </a:p>
        </p:txBody>
      </p:sp>
      <p:sp>
        <p:nvSpPr>
          <p:cNvPr id="82" name="Google Shape;82;p7"/>
          <p:cNvSpPr txBox="1"/>
          <p:nvPr/>
        </p:nvSpPr>
        <p:spPr>
          <a:xfrm>
            <a:off x="702734" y="1734813"/>
            <a:ext cx="6993467" cy="563231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rgbClr val="011E41"/>
                </a:solidFill>
                <a:latin typeface="Calibri"/>
                <a:ea typeface="Calibri"/>
                <a:cs typeface="Calibri"/>
                <a:sym typeface="Calibri"/>
              </a:rPr>
              <a:t>Adaptations</a:t>
            </a:r>
            <a:endParaRPr b="0" i="0" sz="1400" u="none" cap="none" strike="noStrike">
              <a:solidFill>
                <a:srgbClr val="000000"/>
              </a:solidFill>
              <a:latin typeface="Arial"/>
              <a:ea typeface="Arial"/>
              <a:cs typeface="Arial"/>
              <a:sym typeface="Arial"/>
            </a:endParaRPr>
          </a:p>
          <a:p>
            <a:pPr indent="-342900" lvl="1" marL="3429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Include health practitioners into the facilitation and discussion</a:t>
            </a:r>
            <a:endParaRPr b="0" i="0" sz="28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3600"/>
              <a:buFont typeface="Arial"/>
              <a:buNone/>
            </a:pPr>
            <a:r>
              <a:t/>
            </a:r>
            <a:endParaRPr b="1" i="0" sz="36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11E41"/>
              </a:buClr>
              <a:buSzPts val="3600"/>
              <a:buFont typeface="Arial"/>
              <a:buNone/>
            </a:pPr>
            <a:r>
              <a:rPr b="1" i="0" lang="en-US" sz="3600" u="none" cap="none" strike="noStrike">
                <a:solidFill>
                  <a:srgbClr val="011E41"/>
                </a:solidFill>
                <a:latin typeface="Calibri"/>
                <a:ea typeface="Calibri"/>
                <a:cs typeface="Calibri"/>
                <a:sym typeface="Calibri"/>
              </a:rPr>
              <a:t>Guiding questions</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Have you found that some diseases have been increasing or decreasing in the last 5-15 years?</a:t>
            </a:r>
            <a:endParaRPr b="0" i="0" sz="2800" u="none" cap="none" strike="noStrike">
              <a:solidFill>
                <a:srgbClr val="011E41"/>
              </a:solidFill>
              <a:latin typeface="Calibri"/>
              <a:ea typeface="Calibri"/>
              <a:cs typeface="Calibri"/>
              <a:sym typeface="Calibri"/>
            </a:endParaRPr>
          </a:p>
          <a:p>
            <a:pPr indent="-342900" lvl="1" marL="3429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How have they impacted </a:t>
            </a:r>
            <a:r>
              <a:rPr b="1" i="0" lang="en-US" sz="2800" u="none" cap="none" strike="noStrike">
                <a:solidFill>
                  <a:srgbClr val="011E41"/>
                </a:solidFill>
                <a:latin typeface="Calibri"/>
                <a:ea typeface="Calibri"/>
                <a:cs typeface="Calibri"/>
                <a:sym typeface="Calibri"/>
              </a:rPr>
              <a:t>the community</a:t>
            </a:r>
            <a:r>
              <a:rPr b="0" i="0" lang="en-US" sz="2800" u="none" cap="none" strike="noStrike">
                <a:solidFill>
                  <a:srgbClr val="011E41"/>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342900" lvl="1" marL="3429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Have there been </a:t>
            </a:r>
            <a:r>
              <a:rPr b="1" i="0" lang="en-US" sz="2800" u="none" cap="none" strike="noStrike">
                <a:solidFill>
                  <a:srgbClr val="011E41"/>
                </a:solidFill>
                <a:latin typeface="Calibri"/>
                <a:ea typeface="Calibri"/>
                <a:cs typeface="Calibri"/>
                <a:sym typeface="Calibri"/>
              </a:rPr>
              <a:t>changes in behavior </a:t>
            </a:r>
            <a:r>
              <a:rPr b="0" i="0" lang="en-US" sz="2800" u="none" cap="none" strike="noStrike">
                <a:solidFill>
                  <a:srgbClr val="011E41"/>
                </a:solidFill>
                <a:latin typeface="Calibri"/>
                <a:ea typeface="Calibri"/>
                <a:cs typeface="Calibri"/>
                <a:sym typeface="Calibri"/>
              </a:rPr>
              <a:t>(positive of negative) that might influence this evolution? </a:t>
            </a:r>
            <a:endParaRPr b="0" i="0" sz="2800" u="none" cap="none" strike="noStrike">
              <a:solidFill>
                <a:srgbClr val="011E41"/>
              </a:solidFill>
              <a:latin typeface="Calibri"/>
              <a:ea typeface="Calibri"/>
              <a:cs typeface="Calibri"/>
              <a:sym typeface="Calibri"/>
            </a:endParaRPr>
          </a:p>
        </p:txBody>
      </p:sp>
      <p:graphicFrame>
        <p:nvGraphicFramePr>
          <p:cNvPr id="83" name="Google Shape;83;p7"/>
          <p:cNvGraphicFramePr/>
          <p:nvPr/>
        </p:nvGraphicFramePr>
        <p:xfrm>
          <a:off x="8574648" y="2502581"/>
          <a:ext cx="3000000" cy="3000000"/>
        </p:xfrm>
        <a:graphic>
          <a:graphicData uri="http://schemas.openxmlformats.org/drawingml/2006/table">
            <a:tbl>
              <a:tblPr>
                <a:noFill/>
                <a:tableStyleId>{36016B61-C4A7-441F-A025-2820E6402B50}</a:tableStyleId>
              </a:tblPr>
              <a:tblGrid>
                <a:gridCol w="771925"/>
                <a:gridCol w="1134700"/>
                <a:gridCol w="1266625"/>
                <a:gridCol w="1624850"/>
                <a:gridCol w="1509700"/>
                <a:gridCol w="1599275"/>
                <a:gridCol w="1330600"/>
              </a:tblGrid>
              <a:tr h="600225">
                <a:tc>
                  <a:txBody>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Year​</a:t>
                      </a:r>
                      <a:endParaRPr b="1" i="0" sz="36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0070C0"/>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Disasters​</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Health​</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Livelihoods​</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Development​</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Social​</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c>
                  <a:txBody>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a:t>
                      </a:r>
                      <a:endParaRPr sz="1400" u="none" cap="none" strike="noStrike"/>
                    </a:p>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FFFFFF"/>
                          </a:solidFill>
                          <a:latin typeface="Arial"/>
                          <a:ea typeface="Arial"/>
                          <a:cs typeface="Arial"/>
                          <a:sym typeface="Arial"/>
                        </a:rPr>
                        <a:t>Xxx​</a:t>
                      </a:r>
                      <a:endParaRPr b="1" i="0" sz="3600" u="none" cap="none" strike="noStrike">
                        <a:solidFill>
                          <a:srgbClr val="FFFFFF"/>
                        </a:solidFill>
                      </a:endParaRPr>
                    </a:p>
                  </a:txBody>
                  <a:tcPr marT="45725" marB="45725" marR="91450" marL="914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FF0000"/>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r>
                        <a:rPr b="1" i="0" lang="en-US" sz="1600" u="none" cap="none" strike="noStrike">
                          <a:solidFill>
                            <a:srgbClr val="FFFFFF"/>
                          </a:solidFill>
                          <a:latin typeface="Arial"/>
                          <a:ea typeface="Arial"/>
                          <a:cs typeface="Arial"/>
                          <a:sym typeface="Arial"/>
                        </a:rPr>
                        <a:t>19xx</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r>
                        <a:rPr b="1" i="0" lang="en-US" sz="1800" u="none" cap="none" strike="noStrike">
                          <a:solidFill>
                            <a:srgbClr val="FFFFFF"/>
                          </a:solidFill>
                          <a:latin typeface="Arial"/>
                          <a:ea typeface="Arial"/>
                          <a:cs typeface="Arial"/>
                          <a:sym typeface="Arial"/>
                        </a:rPr>
                        <a:t>2021</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r>
                        <a:rPr b="1" i="0" lang="en-US" sz="1800" u="none" cap="none" strike="noStrike">
                          <a:solidFill>
                            <a:srgbClr val="FFFFFF"/>
                          </a:solidFill>
                          <a:latin typeface="Arial"/>
                          <a:ea typeface="Arial"/>
                          <a:cs typeface="Arial"/>
                          <a:sym typeface="Arial"/>
                        </a:rPr>
                        <a:t>2022</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23585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 ​</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r h="30520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7F6EF"/>
                    </a:solidFill>
                  </a:tcPr>
                </a:tc>
              </a:tr>
              <a:tr h="305200">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Arial"/>
                          <a:ea typeface="Arial"/>
                          <a:cs typeface="Arial"/>
                          <a:sym typeface="Arial"/>
                        </a:rPr>
                        <a:t>​</a:t>
                      </a:r>
                      <a:r>
                        <a:rPr b="1" i="0" lang="en-US" sz="1800" u="none" cap="none" strike="noStrike">
                          <a:solidFill>
                            <a:srgbClr val="FFFFFF"/>
                          </a:solidFill>
                          <a:latin typeface="Arial"/>
                          <a:ea typeface="Arial"/>
                          <a:cs typeface="Arial"/>
                          <a:sym typeface="Arial"/>
                        </a:rPr>
                        <a:t>20xx</a:t>
                      </a:r>
                      <a:endParaRPr b="1" i="0" sz="2700" u="none" cap="none" strike="noStrike">
                        <a:solidFill>
                          <a:srgbClr val="FFFFFF"/>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0070C0"/>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0" i="0" lang="en-US" sz="1100" u="none" cap="none" strike="noStrike">
                          <a:solidFill>
                            <a:srgbClr val="000000"/>
                          </a:solidFill>
                          <a:latin typeface="Arial"/>
                          <a:ea typeface="Arial"/>
                          <a:cs typeface="Arial"/>
                          <a:sym typeface="Arial"/>
                        </a:rPr>
                        <a:t> ​</a:t>
                      </a:r>
                      <a:endParaRPr b="0" i="0" sz="2700" u="none" cap="none" strike="noStrike">
                        <a:solidFill>
                          <a:srgbClr val="000000"/>
                        </a:solidFill>
                      </a:endParaRPr>
                    </a:p>
                  </a:txBody>
                  <a:tcPr marT="45725" marB="45725" marR="91450" marL="9145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BECDE"/>
                    </a:solidFill>
                  </a:tcPr>
                </a:tc>
              </a:tr>
            </a:tbl>
          </a:graphicData>
        </a:graphic>
      </p:graphicFrame>
      <p:pic>
        <p:nvPicPr>
          <p:cNvPr id="84" name="Google Shape;84;p7"/>
          <p:cNvPicPr preferRelativeResize="0"/>
          <p:nvPr/>
        </p:nvPicPr>
        <p:blipFill rotWithShape="1">
          <a:blip r:embed="rId3">
            <a:alphaModFix/>
          </a:blip>
          <a:srcRect b="0" l="0" r="0" t="0"/>
          <a:stretch/>
        </p:blipFill>
        <p:spPr>
          <a:xfrm>
            <a:off x="10880188" y="4007100"/>
            <a:ext cx="5982026" cy="4652686"/>
          </a:xfrm>
          <a:prstGeom prst="rect">
            <a:avLst/>
          </a:prstGeom>
          <a:noFill/>
          <a:ln>
            <a:noFill/>
          </a:ln>
        </p:spPr>
      </p:pic>
      <p:sp>
        <p:nvSpPr>
          <p:cNvPr id="85" name="Google Shape;85;p7"/>
          <p:cNvSpPr/>
          <p:nvPr/>
        </p:nvSpPr>
        <p:spPr>
          <a:xfrm>
            <a:off x="4111545" y="7367124"/>
            <a:ext cx="4962117" cy="2369880"/>
          </a:xfrm>
          <a:prstGeom prst="rect">
            <a:avLst/>
          </a:prstGeom>
          <a:noFill/>
          <a:ln>
            <a:noFill/>
          </a:ln>
        </p:spPr>
        <p:txBody>
          <a:bodyPr anchorCtr="0" anchor="t" bIns="45700" lIns="91425" spcFirstLastPara="1" rIns="91425" wrap="square" tIns="45700">
            <a:spAutoFit/>
          </a:bodyPr>
          <a:lstStyle/>
          <a:p>
            <a:pPr indent="0" lvl="1" marL="0" marR="0" rtl="0" algn="l">
              <a:lnSpc>
                <a:spcPct val="100000"/>
              </a:lnSpc>
              <a:spcBef>
                <a:spcPts val="0"/>
              </a:spcBef>
              <a:spcAft>
                <a:spcPts val="0"/>
              </a:spcAft>
              <a:buClr>
                <a:srgbClr val="000000"/>
              </a:buClr>
              <a:buSzPts val="3600"/>
              <a:buFont typeface="Arial"/>
              <a:buNone/>
            </a:pPr>
            <a:r>
              <a:rPr b="1" i="0" lang="en-US" sz="3600" u="none" cap="none" strike="noStrike">
                <a:solidFill>
                  <a:srgbClr val="011E41"/>
                </a:solidFill>
                <a:latin typeface="Calibri"/>
                <a:ea typeface="Calibri"/>
                <a:cs typeface="Calibri"/>
                <a:sym typeface="Calibri"/>
              </a:rPr>
              <a:t>Recommendations:</a:t>
            </a:r>
            <a:endParaRPr b="0" i="0" sz="1400" u="none" cap="none" strike="noStrike">
              <a:solidFill>
                <a:srgbClr val="000000"/>
              </a:solidFill>
              <a:latin typeface="Arial"/>
              <a:ea typeface="Arial"/>
              <a:cs typeface="Arial"/>
              <a:sym typeface="Arial"/>
            </a:endParaRPr>
          </a:p>
          <a:p>
            <a:pPr indent="-457200" lvl="1"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Be precise in recording</a:t>
            </a:r>
            <a:endParaRPr b="0" i="0" sz="1400" u="none" cap="none" strike="noStrike">
              <a:solidFill>
                <a:srgbClr val="000000"/>
              </a:solidFill>
              <a:latin typeface="Arial"/>
              <a:ea typeface="Arial"/>
              <a:cs typeface="Arial"/>
              <a:sym typeface="Arial"/>
            </a:endParaRPr>
          </a:p>
          <a:p>
            <a:pPr indent="-457200" lvl="1"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Clarify terms used</a:t>
            </a:r>
            <a:endParaRPr b="0" i="0" sz="1400" u="none" cap="none" strike="noStrike">
              <a:solidFill>
                <a:srgbClr val="000000"/>
              </a:solidFill>
              <a:latin typeface="Arial"/>
              <a:ea typeface="Arial"/>
              <a:cs typeface="Arial"/>
              <a:sym typeface="Arial"/>
            </a:endParaRPr>
          </a:p>
          <a:p>
            <a:pPr indent="-457200" lvl="1"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Link with health authorities</a:t>
            </a:r>
            <a:endParaRPr b="0" i="0" sz="1400" u="none" cap="none" strike="noStrike">
              <a:solidFill>
                <a:srgbClr val="000000"/>
              </a:solidFill>
              <a:latin typeface="Arial"/>
              <a:ea typeface="Arial"/>
              <a:cs typeface="Arial"/>
              <a:sym typeface="Arial"/>
            </a:endParaRPr>
          </a:p>
          <a:p>
            <a:pPr indent="-457200" lvl="1" marL="4572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Do not raise fears.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8"/>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In practice – Seasonal Calendar</a:t>
            </a:r>
            <a:endParaRPr b="1" i="0" sz="4800" u="none" cap="none" strike="noStrike">
              <a:solidFill>
                <a:srgbClr val="F5333F"/>
              </a:solidFill>
              <a:latin typeface="Calibri"/>
              <a:ea typeface="Calibri"/>
              <a:cs typeface="Calibri"/>
              <a:sym typeface="Calibri"/>
            </a:endParaRPr>
          </a:p>
        </p:txBody>
      </p:sp>
      <p:sp>
        <p:nvSpPr>
          <p:cNvPr id="92" name="Google Shape;92;p8"/>
          <p:cNvSpPr txBox="1"/>
          <p:nvPr/>
        </p:nvSpPr>
        <p:spPr>
          <a:xfrm>
            <a:off x="702734" y="1734813"/>
            <a:ext cx="6446211" cy="747897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rgbClr val="011E41"/>
                </a:solidFill>
                <a:latin typeface="Calibri"/>
                <a:ea typeface="Calibri"/>
                <a:cs typeface="Calibri"/>
                <a:sym typeface="Calibri"/>
              </a:rPr>
              <a:t>Adaptations</a:t>
            </a:r>
            <a:endParaRPr b="0" i="0" sz="1400" u="none" cap="none" strike="noStrike">
              <a:solidFill>
                <a:srgbClr val="000000"/>
              </a:solidFill>
              <a:latin typeface="Arial"/>
              <a:ea typeface="Arial"/>
              <a:cs typeface="Arial"/>
              <a:sym typeface="Arial"/>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Include health practitioners into the facilitation and discussion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2400"/>
              <a:buFont typeface="Arial"/>
              <a:buNone/>
            </a:pPr>
            <a:r>
              <a:t/>
            </a:r>
            <a:endParaRPr b="1" i="0" sz="24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11E41"/>
              </a:buClr>
              <a:buSzPts val="3600"/>
              <a:buFont typeface="Arial"/>
              <a:buNone/>
            </a:pPr>
            <a:r>
              <a:rPr b="1" i="0" lang="en-US" sz="3600" u="none" cap="none" strike="noStrike">
                <a:solidFill>
                  <a:srgbClr val="011E41"/>
                </a:solidFill>
                <a:latin typeface="Calibri"/>
                <a:ea typeface="Calibri"/>
                <a:cs typeface="Calibri"/>
                <a:sym typeface="Calibri"/>
              </a:rPr>
              <a:t>Related facilitation questions</a:t>
            </a:r>
            <a:endParaRPr b="1" i="0" sz="3600" u="none" cap="none" strike="noStrike">
              <a:solidFill>
                <a:srgbClr val="011E41"/>
              </a:solidFill>
              <a:latin typeface="Calibri"/>
              <a:ea typeface="Calibri"/>
              <a:cs typeface="Calibri"/>
              <a:sym typeface="Calibri"/>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Risk: What are the times of lower risk to people’s health and lives during the year? Higher risk?</a:t>
            </a:r>
            <a:endParaRPr b="0" i="0" sz="2400" u="none" cap="none" strike="noStrike">
              <a:solidFill>
                <a:srgbClr val="011E41"/>
              </a:solidFill>
              <a:latin typeface="Calibri"/>
              <a:ea typeface="Calibri"/>
              <a:cs typeface="Calibri"/>
              <a:sym typeface="Calibri"/>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Possible actions: Which actions should be considered in the months of low and high risk?</a:t>
            </a:r>
            <a:endParaRPr b="0" i="0" sz="2400" u="none" cap="none" strike="noStrike">
              <a:solidFill>
                <a:srgbClr val="011E41"/>
              </a:solidFill>
              <a:latin typeface="Calibri"/>
              <a:ea typeface="Calibri"/>
              <a:cs typeface="Calibri"/>
              <a:sym typeface="Calibri"/>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Change in frequency: Has there been a change in the timing of events in the past few years? How?</a:t>
            </a:r>
            <a:endParaRPr b="0" i="0" sz="2400" u="none" cap="none" strike="noStrike">
              <a:solidFill>
                <a:srgbClr val="011E41"/>
              </a:solidFill>
              <a:latin typeface="Calibri"/>
              <a:ea typeface="Calibri"/>
              <a:cs typeface="Calibri"/>
              <a:sym typeface="Calibri"/>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Impact of changes: What effects did these changes have on your household and/or community?</a:t>
            </a:r>
            <a:endParaRPr b="0" i="0" sz="2400" u="none" cap="none" strike="noStrike">
              <a:solidFill>
                <a:srgbClr val="011E41"/>
              </a:solidFill>
              <a:latin typeface="Calibri"/>
              <a:ea typeface="Calibri"/>
              <a:cs typeface="Calibri"/>
              <a:sym typeface="Calibri"/>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Other questions: The facilitator should note other important events and discuss with the group.</a:t>
            </a:r>
            <a:endParaRPr b="0" i="0" sz="2400" u="none" cap="none" strike="noStrike">
              <a:solidFill>
                <a:srgbClr val="011E41"/>
              </a:solidFill>
              <a:latin typeface="Calibri"/>
              <a:ea typeface="Calibri"/>
              <a:cs typeface="Calibri"/>
              <a:sym typeface="Calibri"/>
            </a:endParaRPr>
          </a:p>
        </p:txBody>
      </p:sp>
      <p:graphicFrame>
        <p:nvGraphicFramePr>
          <p:cNvPr id="93" name="Google Shape;93;p8"/>
          <p:cNvGraphicFramePr/>
          <p:nvPr/>
        </p:nvGraphicFramePr>
        <p:xfrm>
          <a:off x="7481457" y="2280569"/>
          <a:ext cx="3000000" cy="3000000"/>
        </p:xfrm>
        <a:graphic>
          <a:graphicData uri="http://schemas.openxmlformats.org/drawingml/2006/table">
            <a:tbl>
              <a:tblPr>
                <a:noFill/>
                <a:tableStyleId>{36016B61-C4A7-441F-A025-2820E6402B50}</a:tableStyleId>
              </a:tblPr>
              <a:tblGrid>
                <a:gridCol w="1139150"/>
                <a:gridCol w="1185275"/>
                <a:gridCol w="536325"/>
                <a:gridCol w="556725"/>
                <a:gridCol w="582425"/>
                <a:gridCol w="608125"/>
                <a:gridCol w="650950"/>
                <a:gridCol w="650950"/>
                <a:gridCol w="565300"/>
                <a:gridCol w="582425"/>
                <a:gridCol w="582425"/>
                <a:gridCol w="539600"/>
                <a:gridCol w="565300"/>
                <a:gridCol w="565300"/>
              </a:tblGrid>
              <a:tr h="549825">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Jan​</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Feb​</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Mar​</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Apr​</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May​</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June​</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July​</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Aug​</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Sept​</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Oct​</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Nov​</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FFFFFF"/>
                          </a:solidFill>
                          <a:latin typeface="Calibri"/>
                          <a:ea typeface="Calibri"/>
                          <a:cs typeface="Calibri"/>
                          <a:sym typeface="Calibri"/>
                        </a:rPr>
                        <a:t>Dec​</a:t>
                      </a:r>
                      <a:endParaRPr b="1" i="0" sz="2300" u="none" cap="none" strike="noStrike">
                        <a:solidFill>
                          <a:srgbClr val="FFFFFF"/>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7775">
                      <a:solidFill>
                        <a:srgbClr val="FFFFFF"/>
                      </a:solidFill>
                      <a:prstDash val="solid"/>
                      <a:round/>
                      <a:headEnd len="sm" w="sm" type="none"/>
                      <a:tailEnd len="sm" w="sm" type="none"/>
                    </a:lnB>
                    <a:solidFill>
                      <a:srgbClr val="5B9BD5"/>
                    </a:solidFill>
                  </a:tcPr>
                </a:tc>
              </a:tr>
              <a:tr h="471375">
                <a:tc rowSpan="6">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Calibri"/>
                          <a:ea typeface="Calibri"/>
                          <a:cs typeface="Calibri"/>
                          <a:sym typeface="Calibri"/>
                        </a:rPr>
                        <a:t>Hazards</a:t>
                      </a:r>
                      <a:r>
                        <a:rPr b="0" i="0" lang="en-US" sz="15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Floods</a:t>
                      </a:r>
                      <a:r>
                        <a:rPr b="1" i="0" lang="en-US" sz="1000" u="none" cap="none" strike="noStrike">
                          <a:solidFill>
                            <a:srgbClr val="FF0000"/>
                          </a:solidFill>
                          <a:latin typeface="Calibri"/>
                          <a:ea typeface="Calibri"/>
                          <a:cs typeface="Calibri"/>
                          <a:sym typeface="Calibri"/>
                        </a:rPr>
                        <a:t>present</a:t>
                      </a:r>
                      <a:r>
                        <a:rPr b="0" i="0" lang="en-US" sz="10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777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r>
              <a:tr h="643975">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FF0000"/>
                          </a:solidFill>
                          <a:latin typeface="Calibri"/>
                          <a:ea typeface="Calibri"/>
                          <a:cs typeface="Calibri"/>
                          <a:sym typeface="Calibri"/>
                        </a:rPr>
                        <a:t>Past (&gt;20yrs)</a:t>
                      </a:r>
                      <a:r>
                        <a:rPr b="0" i="0" lang="en-US" sz="13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r h="419675">
                <a:tc vMerge="1"/>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Dry days​</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FF0000"/>
                          </a:solidFill>
                          <a:latin typeface="Calibri"/>
                          <a:ea typeface="Calibri"/>
                          <a:cs typeface="Calibri"/>
                          <a:sym typeface="Calibri"/>
                        </a:rPr>
                        <a:t>Past</a:t>
                      </a:r>
                      <a:r>
                        <a:rPr b="0" i="0" lang="en-US" sz="13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r h="500875">
                <a:tc vMerge="1"/>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Max temp​</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FF0000"/>
                          </a:solidFill>
                          <a:latin typeface="Calibri"/>
                          <a:ea typeface="Calibri"/>
                          <a:cs typeface="Calibri"/>
                          <a:sym typeface="Calibri"/>
                        </a:rPr>
                        <a:t>Past</a:t>
                      </a:r>
                      <a:r>
                        <a:rPr b="0" i="0" lang="en-US" sz="13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r h="314450">
                <a:tc rowSpan="6">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Calibri"/>
                          <a:ea typeface="Calibri"/>
                          <a:cs typeface="Calibri"/>
                          <a:sym typeface="Calibri"/>
                        </a:rPr>
                        <a:t>Liveli-hoods</a:t>
                      </a:r>
                      <a:r>
                        <a:rPr b="0" i="0" lang="en-US" sz="15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Fishing​</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9D9D9"/>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9D9D9"/>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9D9D9"/>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9D9D9"/>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FF0000"/>
                          </a:solidFill>
                          <a:latin typeface="Calibri"/>
                          <a:ea typeface="Calibri"/>
                          <a:cs typeface="Calibri"/>
                          <a:sym typeface="Calibri"/>
                        </a:rPr>
                        <a:t>Past</a:t>
                      </a:r>
                      <a:r>
                        <a:rPr b="0" i="0" lang="en-US" sz="13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r h="549825">
                <a:tc vMerge="1"/>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Vegetables​</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FF0000"/>
                          </a:solidFill>
                          <a:latin typeface="Calibri"/>
                          <a:ea typeface="Calibri"/>
                          <a:cs typeface="Calibri"/>
                          <a:sym typeface="Calibri"/>
                        </a:rPr>
                        <a:t>Past</a:t>
                      </a:r>
                      <a:r>
                        <a:rPr b="0" i="0" lang="en-US" sz="13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r>
              <a:tr h="549825">
                <a:tc vMerge="1"/>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Handicrafts​</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entury Gothic"/>
                          <a:ea typeface="Century Gothic"/>
                          <a:cs typeface="Century Gothic"/>
                          <a:sym typeface="Century Gothic"/>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AE3F3"/>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FF0000"/>
                          </a:solidFill>
                          <a:latin typeface="Calibri"/>
                          <a:ea typeface="Calibri"/>
                          <a:cs typeface="Calibri"/>
                          <a:sym typeface="Calibri"/>
                        </a:rPr>
                        <a:t>Past</a:t>
                      </a:r>
                      <a:r>
                        <a:rPr b="0" i="0" lang="en-US" sz="13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r>
              <a:tr h="500875">
                <a:tc rowSpan="2">
                  <a:txBody>
                    <a:bodyPr/>
                    <a:lstStyle/>
                    <a:p>
                      <a:pPr indent="0" lvl="0" marL="0" marR="0" rtl="0" algn="l">
                        <a:lnSpc>
                          <a:spcPct val="100000"/>
                        </a:lnSpc>
                        <a:spcBef>
                          <a:spcPts val="0"/>
                        </a:spcBef>
                        <a:spcAft>
                          <a:spcPts val="0"/>
                        </a:spcAft>
                        <a:buClr>
                          <a:srgbClr val="000000"/>
                        </a:buClr>
                        <a:buSzPts val="1500"/>
                        <a:buFont typeface="Arial"/>
                        <a:buNone/>
                      </a:pPr>
                      <a:r>
                        <a:rPr b="1" i="0" lang="en-US" sz="1500" u="none" cap="none" strike="noStrike">
                          <a:solidFill>
                            <a:srgbClr val="000000"/>
                          </a:solidFill>
                          <a:latin typeface="Calibri"/>
                          <a:ea typeface="Calibri"/>
                          <a:cs typeface="Calibri"/>
                          <a:sym typeface="Calibri"/>
                        </a:rPr>
                        <a:t>Health</a:t>
                      </a:r>
                      <a:r>
                        <a:rPr b="0" i="0" lang="en-US" sz="15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Dengue​</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C55A11"/>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D2DEEF"/>
                    </a:solidFill>
                  </a:tcPr>
                </a:tc>
              </a:tr>
              <a:tr h="314450">
                <a:tc vMerge="1"/>
                <a:tc>
                  <a:txBody>
                    <a:bodyPr/>
                    <a:lstStyle/>
                    <a:p>
                      <a:pPr indent="0" lvl="0" marL="0" marR="0" rtl="0" algn="l">
                        <a:lnSpc>
                          <a:spcPct val="100000"/>
                        </a:lnSpc>
                        <a:spcBef>
                          <a:spcPts val="0"/>
                        </a:spcBef>
                        <a:spcAft>
                          <a:spcPts val="0"/>
                        </a:spcAft>
                        <a:buClr>
                          <a:srgbClr val="000000"/>
                        </a:buClr>
                        <a:buSzPts val="1300"/>
                        <a:buFont typeface="Arial"/>
                        <a:buNone/>
                      </a:pPr>
                      <a:r>
                        <a:rPr b="0" i="0" lang="en-US" sz="1300" u="none" cap="none" strike="noStrike">
                          <a:solidFill>
                            <a:srgbClr val="FF0000"/>
                          </a:solidFill>
                          <a:latin typeface="Calibri"/>
                          <a:ea typeface="Calibri"/>
                          <a:cs typeface="Calibri"/>
                          <a:sym typeface="Calibri"/>
                        </a:rPr>
                        <a:t>Past</a:t>
                      </a:r>
                      <a:r>
                        <a:rPr b="0" i="0" lang="en-US" sz="1300" u="none" cap="none" strike="noStrike">
                          <a:solidFill>
                            <a:srgbClr val="000000"/>
                          </a:solidFill>
                          <a:latin typeface="Calibri"/>
                          <a:ea typeface="Calibri"/>
                          <a:cs typeface="Calibri"/>
                          <a:sym typeface="Calibri"/>
                        </a:rPr>
                        <a:t>​</a:t>
                      </a:r>
                      <a:endParaRPr b="0" i="0" sz="2300" u="none" cap="none" strike="noStrike">
                        <a:solidFill>
                          <a:srgbClr val="000000"/>
                        </a:solidFill>
                      </a:endParaRPr>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70AD4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c>
                  <a:txBody>
                    <a:bodyPr/>
                    <a:lstStyle/>
                    <a:p>
                      <a:pPr indent="0" lvl="0" marL="0" marR="0" rtl="0" algn="l">
                        <a:lnSpc>
                          <a:spcPct val="100000"/>
                        </a:lnSpc>
                        <a:spcBef>
                          <a:spcPts val="0"/>
                        </a:spcBef>
                        <a:spcAft>
                          <a:spcPts val="0"/>
                        </a:spcAft>
                        <a:buClr>
                          <a:srgbClr val="000000"/>
                        </a:buClr>
                        <a:buSzPts val="1500"/>
                        <a:buFont typeface="Arial"/>
                        <a:buNone/>
                      </a:pPr>
                      <a:r>
                        <a:rPr b="0" i="0" lang="en-US" sz="1500" u="none" cap="none" strike="noStrike">
                          <a:solidFill>
                            <a:srgbClr val="000000"/>
                          </a:solidFill>
                          <a:latin typeface="Calibri"/>
                          <a:ea typeface="Calibri"/>
                          <a:cs typeface="Calibri"/>
                          <a:sym typeface="Calibri"/>
                        </a:rPr>
                        <a:t>​</a:t>
                      </a:r>
                      <a:endParaRPr sz="1400" u="none" cap="none" strike="noStrike"/>
                    </a:p>
                  </a:txBody>
                  <a:tcPr marT="38400" marB="38400" marR="76800" marL="76800">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EAEFF7"/>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pic>
        <p:nvPicPr>
          <p:cNvPr id="99" name="Google Shape;99;p9"/>
          <p:cNvPicPr preferRelativeResize="0"/>
          <p:nvPr/>
        </p:nvPicPr>
        <p:blipFill rotWithShape="1">
          <a:blip r:embed="rId3">
            <a:alphaModFix/>
          </a:blip>
          <a:srcRect b="0" l="0" r="17819" t="0"/>
          <a:stretch/>
        </p:blipFill>
        <p:spPr>
          <a:xfrm>
            <a:off x="9265919" y="3667758"/>
            <a:ext cx="7550281" cy="3981211"/>
          </a:xfrm>
          <a:prstGeom prst="rect">
            <a:avLst/>
          </a:prstGeom>
          <a:noFill/>
          <a:ln>
            <a:noFill/>
          </a:ln>
        </p:spPr>
      </p:pic>
      <p:sp>
        <p:nvSpPr>
          <p:cNvPr id="100" name="Google Shape;100;p9"/>
          <p:cNvSpPr txBox="1"/>
          <p:nvPr/>
        </p:nvSpPr>
        <p:spPr>
          <a:xfrm>
            <a:off x="702734" y="767028"/>
            <a:ext cx="12124266"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800"/>
              <a:buFont typeface="Arial"/>
              <a:buNone/>
            </a:pPr>
            <a:r>
              <a:rPr b="1" i="0" lang="en-US" sz="4800" u="none" cap="none" strike="noStrike">
                <a:solidFill>
                  <a:srgbClr val="F5333F"/>
                </a:solidFill>
                <a:latin typeface="Calibri"/>
                <a:ea typeface="Calibri"/>
                <a:cs typeface="Calibri"/>
                <a:sym typeface="Calibri"/>
              </a:rPr>
              <a:t>In practice – Focus-Group Discussion</a:t>
            </a:r>
            <a:endParaRPr b="1" i="0" sz="4800" u="none" cap="none" strike="noStrike">
              <a:solidFill>
                <a:srgbClr val="F5333F"/>
              </a:solidFill>
              <a:latin typeface="Calibri"/>
              <a:ea typeface="Calibri"/>
              <a:cs typeface="Calibri"/>
              <a:sym typeface="Calibri"/>
            </a:endParaRPr>
          </a:p>
        </p:txBody>
      </p:sp>
      <p:sp>
        <p:nvSpPr>
          <p:cNvPr id="101" name="Google Shape;101;p9"/>
          <p:cNvSpPr txBox="1"/>
          <p:nvPr/>
        </p:nvSpPr>
        <p:spPr>
          <a:xfrm>
            <a:off x="702734" y="2349766"/>
            <a:ext cx="8563185" cy="661719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600"/>
              <a:buFont typeface="Arial"/>
              <a:buNone/>
            </a:pPr>
            <a:r>
              <a:rPr b="1" i="0" lang="en-US" sz="3600" u="none" cap="none" strike="noStrike">
                <a:solidFill>
                  <a:srgbClr val="011E41"/>
                </a:solidFill>
                <a:latin typeface="Calibri"/>
                <a:ea typeface="Calibri"/>
                <a:cs typeface="Calibri"/>
                <a:sym typeface="Calibri"/>
              </a:rPr>
              <a:t>Adaptations</a:t>
            </a:r>
            <a:endParaRPr b="0" i="0" sz="1400" u="none" cap="none" strike="noStrike">
              <a:solidFill>
                <a:srgbClr val="000000"/>
              </a:solidFill>
              <a:latin typeface="Arial"/>
              <a:ea typeface="Arial"/>
              <a:cs typeface="Arial"/>
              <a:sym typeface="Arial"/>
            </a:endParaRPr>
          </a:p>
          <a:p>
            <a:pPr indent="-342900" lvl="1" marL="342900" marR="0" rtl="0" algn="l">
              <a:lnSpc>
                <a:spcPct val="100000"/>
              </a:lnSpc>
              <a:spcBef>
                <a:spcPts val="0"/>
              </a:spcBef>
              <a:spcAft>
                <a:spcPts val="0"/>
              </a:spcAft>
              <a:buClr>
                <a:srgbClr val="011E41"/>
              </a:buClr>
              <a:buSzPts val="2800"/>
              <a:buFont typeface="Arial"/>
              <a:buChar char="•"/>
            </a:pPr>
            <a:r>
              <a:rPr b="0" i="0" lang="en-US" sz="2800" u="none" cap="none" strike="noStrike">
                <a:solidFill>
                  <a:srgbClr val="011E41"/>
                </a:solidFill>
                <a:latin typeface="Calibri"/>
                <a:ea typeface="Calibri"/>
                <a:cs typeface="Calibri"/>
                <a:sym typeface="Calibri"/>
              </a:rPr>
              <a:t>Include health practitioners into the facilitation and discussion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600"/>
              <a:buFont typeface="Arial"/>
              <a:buNone/>
            </a:pPr>
            <a:r>
              <a:t/>
            </a:r>
            <a:endParaRPr b="1" i="0" sz="3600" u="none" cap="none" strike="noStrike">
              <a:solidFill>
                <a:srgbClr val="011E41"/>
              </a:solidFill>
              <a:latin typeface="Calibri"/>
              <a:ea typeface="Calibri"/>
              <a:cs typeface="Calibri"/>
              <a:sym typeface="Calibri"/>
            </a:endParaRPr>
          </a:p>
          <a:p>
            <a:pPr indent="0" lvl="0" marL="0" marR="0" rtl="0" algn="l">
              <a:lnSpc>
                <a:spcPct val="100000"/>
              </a:lnSpc>
              <a:spcBef>
                <a:spcPts val="0"/>
              </a:spcBef>
              <a:spcAft>
                <a:spcPts val="0"/>
              </a:spcAft>
              <a:buClr>
                <a:srgbClr val="011E41"/>
              </a:buClr>
              <a:buSzPts val="3600"/>
              <a:buFont typeface="Arial"/>
              <a:buNone/>
            </a:pPr>
            <a:r>
              <a:rPr b="1" i="0" lang="en-US" sz="3600" u="none" cap="none" strike="noStrike">
                <a:solidFill>
                  <a:srgbClr val="011E41"/>
                </a:solidFill>
                <a:latin typeface="Calibri"/>
                <a:ea typeface="Calibri"/>
                <a:cs typeface="Calibri"/>
                <a:sym typeface="Calibri"/>
              </a:rPr>
              <a:t>Guiding questions</a:t>
            </a:r>
            <a:endParaRPr b="0" i="0" sz="1400" u="none" cap="none" strike="noStrike">
              <a:solidFill>
                <a:srgbClr val="000000"/>
              </a:solidFill>
              <a:latin typeface="Arial"/>
              <a:ea typeface="Arial"/>
              <a:cs typeface="Arial"/>
              <a:sym typeface="Arial"/>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Are there some diseases that are more common when it rains?</a:t>
            </a:r>
            <a:endParaRPr b="0" i="0" sz="2400" u="none" cap="none" strike="noStrike">
              <a:solidFill>
                <a:srgbClr val="011E41"/>
              </a:solidFill>
              <a:latin typeface="Calibri"/>
              <a:ea typeface="Calibri"/>
              <a:cs typeface="Calibri"/>
              <a:sym typeface="Calibri"/>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Are there some diseases that are more common when it is dry?</a:t>
            </a:r>
            <a:endParaRPr b="0" i="0" sz="2400" u="none" cap="none" strike="noStrike">
              <a:solidFill>
                <a:srgbClr val="011E41"/>
              </a:solidFill>
              <a:latin typeface="Calibri"/>
              <a:ea typeface="Calibri"/>
              <a:cs typeface="Calibri"/>
              <a:sym typeface="Calibri"/>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 If the answer is ‘yes’ to any of the above, ask these questions:</a:t>
            </a:r>
            <a:endParaRPr b="0" i="0" sz="2400" u="none" cap="none" strike="noStrike">
              <a:solidFill>
                <a:srgbClr val="011E41"/>
              </a:solidFill>
              <a:latin typeface="Calibri"/>
              <a:ea typeface="Calibri"/>
              <a:cs typeface="Calibri"/>
              <a:sym typeface="Calibri"/>
            </a:endParaRPr>
          </a:p>
          <a:p>
            <a:pPr indent="-342900" lvl="2" marL="1030518" marR="0" rtl="0" algn="l">
              <a:lnSpc>
                <a:spcPct val="100000"/>
              </a:lnSpc>
              <a:spcBef>
                <a:spcPts val="0"/>
              </a:spcBef>
              <a:spcAft>
                <a:spcPts val="0"/>
              </a:spcAft>
              <a:buClr>
                <a:srgbClr val="011E41"/>
              </a:buClr>
              <a:buSzPts val="2000"/>
              <a:buFont typeface="Courier New"/>
              <a:buChar char="o"/>
            </a:pPr>
            <a:r>
              <a:rPr b="0" i="0" lang="en-US" sz="2000" u="none" cap="none" strike="noStrike">
                <a:solidFill>
                  <a:srgbClr val="011E41"/>
                </a:solidFill>
                <a:latin typeface="Calibri"/>
                <a:ea typeface="Calibri"/>
                <a:cs typeface="Calibri"/>
                <a:sym typeface="Calibri"/>
              </a:rPr>
              <a:t>Which ones?</a:t>
            </a:r>
            <a:endParaRPr b="0" i="0" sz="2000" u="none" cap="none" strike="noStrike">
              <a:solidFill>
                <a:srgbClr val="011E41"/>
              </a:solidFill>
              <a:latin typeface="Calibri"/>
              <a:ea typeface="Calibri"/>
              <a:cs typeface="Calibri"/>
              <a:sym typeface="Calibri"/>
            </a:endParaRPr>
          </a:p>
          <a:p>
            <a:pPr indent="-342900" lvl="2" marL="1030518" marR="0" rtl="0" algn="l">
              <a:lnSpc>
                <a:spcPct val="100000"/>
              </a:lnSpc>
              <a:spcBef>
                <a:spcPts val="0"/>
              </a:spcBef>
              <a:spcAft>
                <a:spcPts val="0"/>
              </a:spcAft>
              <a:buClr>
                <a:srgbClr val="011E41"/>
              </a:buClr>
              <a:buSzPts val="2000"/>
              <a:buFont typeface="Courier New"/>
              <a:buChar char="o"/>
            </a:pPr>
            <a:r>
              <a:rPr b="0" i="0" lang="en-US" sz="2000" u="none" cap="none" strike="noStrike">
                <a:solidFill>
                  <a:srgbClr val="011E41"/>
                </a:solidFill>
                <a:latin typeface="Calibri"/>
                <a:ea typeface="Calibri"/>
                <a:cs typeface="Calibri"/>
                <a:sym typeface="Calibri"/>
              </a:rPr>
              <a:t>Why do you think that is?</a:t>
            </a:r>
            <a:endParaRPr b="0" i="0" sz="2000" u="none" cap="none" strike="noStrike">
              <a:solidFill>
                <a:srgbClr val="011E41"/>
              </a:solidFill>
              <a:latin typeface="Calibri"/>
              <a:ea typeface="Calibri"/>
              <a:cs typeface="Calibri"/>
              <a:sym typeface="Calibri"/>
            </a:endParaRPr>
          </a:p>
          <a:p>
            <a:pPr indent="-342900" lvl="2" marL="1030518" marR="0" rtl="0" algn="l">
              <a:lnSpc>
                <a:spcPct val="100000"/>
              </a:lnSpc>
              <a:spcBef>
                <a:spcPts val="0"/>
              </a:spcBef>
              <a:spcAft>
                <a:spcPts val="0"/>
              </a:spcAft>
              <a:buClr>
                <a:srgbClr val="011E41"/>
              </a:buClr>
              <a:buSzPts val="2000"/>
              <a:buFont typeface="Courier New"/>
              <a:buChar char="o"/>
            </a:pPr>
            <a:r>
              <a:rPr b="0" i="0" lang="en-US" sz="2000" u="none" cap="none" strike="noStrike">
                <a:solidFill>
                  <a:srgbClr val="011E41"/>
                </a:solidFill>
                <a:latin typeface="Calibri"/>
                <a:ea typeface="Calibri"/>
                <a:cs typeface="Calibri"/>
                <a:sym typeface="Calibri"/>
              </a:rPr>
              <a:t>Who is most affected?</a:t>
            </a:r>
            <a:endParaRPr b="0" i="0" sz="2000" u="none" cap="none" strike="noStrike">
              <a:solidFill>
                <a:srgbClr val="011E41"/>
              </a:solidFill>
              <a:latin typeface="Calibri"/>
              <a:ea typeface="Calibri"/>
              <a:cs typeface="Calibri"/>
              <a:sym typeface="Calibri"/>
            </a:endParaRPr>
          </a:p>
          <a:p>
            <a:pPr indent="-342900" lvl="2" marL="1030518" marR="0" rtl="0" algn="l">
              <a:lnSpc>
                <a:spcPct val="100000"/>
              </a:lnSpc>
              <a:spcBef>
                <a:spcPts val="0"/>
              </a:spcBef>
              <a:spcAft>
                <a:spcPts val="0"/>
              </a:spcAft>
              <a:buClr>
                <a:srgbClr val="011E41"/>
              </a:buClr>
              <a:buSzPts val="2000"/>
              <a:buFont typeface="Courier New"/>
              <a:buChar char="o"/>
            </a:pPr>
            <a:r>
              <a:rPr b="0" i="0" lang="en-US" sz="2000" u="none" cap="none" strike="noStrike">
                <a:solidFill>
                  <a:srgbClr val="011E41"/>
                </a:solidFill>
                <a:latin typeface="Calibri"/>
                <a:ea typeface="Calibri"/>
                <a:cs typeface="Calibri"/>
                <a:sym typeface="Calibri"/>
              </a:rPr>
              <a:t>What actions are people / the community taking?</a:t>
            </a:r>
            <a:endParaRPr b="0" i="0" sz="2000" u="none" cap="none" strike="noStrike">
              <a:solidFill>
                <a:srgbClr val="011E41"/>
              </a:solidFill>
              <a:latin typeface="Calibri"/>
              <a:ea typeface="Calibri"/>
              <a:cs typeface="Calibri"/>
              <a:sym typeface="Calibri"/>
            </a:endParaRPr>
          </a:p>
          <a:p>
            <a:pPr indent="-342900" lvl="2" marL="1030518" marR="0" rtl="0" algn="l">
              <a:lnSpc>
                <a:spcPct val="100000"/>
              </a:lnSpc>
              <a:spcBef>
                <a:spcPts val="0"/>
              </a:spcBef>
              <a:spcAft>
                <a:spcPts val="0"/>
              </a:spcAft>
              <a:buClr>
                <a:srgbClr val="011E41"/>
              </a:buClr>
              <a:buSzPts val="2000"/>
              <a:buFont typeface="Courier New"/>
              <a:buChar char="o"/>
            </a:pPr>
            <a:r>
              <a:rPr b="0" i="0" lang="en-US" sz="2000" u="none" cap="none" strike="noStrike">
                <a:solidFill>
                  <a:srgbClr val="011E41"/>
                </a:solidFill>
                <a:latin typeface="Calibri"/>
                <a:ea typeface="Calibri"/>
                <a:cs typeface="Calibri"/>
                <a:sym typeface="Calibri"/>
              </a:rPr>
              <a:t> If you know that it will rain / be dry / a certain season is approaching when a disease is more common – what do you do?</a:t>
            </a:r>
            <a:endParaRPr b="0" i="0" sz="2000" u="none" cap="none" strike="noStrike">
              <a:solidFill>
                <a:srgbClr val="011E41"/>
              </a:solidFill>
              <a:latin typeface="Calibri"/>
              <a:ea typeface="Calibri"/>
              <a:cs typeface="Calibri"/>
              <a:sym typeface="Calibri"/>
            </a:endParaRPr>
          </a:p>
          <a:p>
            <a:pPr indent="-342900" lvl="2" marL="1030518" marR="0" rtl="0" algn="l">
              <a:lnSpc>
                <a:spcPct val="100000"/>
              </a:lnSpc>
              <a:spcBef>
                <a:spcPts val="0"/>
              </a:spcBef>
              <a:spcAft>
                <a:spcPts val="0"/>
              </a:spcAft>
              <a:buClr>
                <a:srgbClr val="011E41"/>
              </a:buClr>
              <a:buSzPts val="2000"/>
              <a:buFont typeface="Courier New"/>
              <a:buChar char="o"/>
            </a:pPr>
            <a:r>
              <a:rPr b="0" i="0" lang="en-US" sz="2000" u="none" cap="none" strike="noStrike">
                <a:solidFill>
                  <a:srgbClr val="011E41"/>
                </a:solidFill>
                <a:latin typeface="Calibri"/>
                <a:ea typeface="Calibri"/>
                <a:cs typeface="Calibri"/>
                <a:sym typeface="Calibri"/>
              </a:rPr>
              <a:t>What could you do differently?</a:t>
            </a:r>
            <a:endParaRPr b="0" i="0" sz="2000" u="none" cap="none" strike="noStrike">
              <a:solidFill>
                <a:srgbClr val="011E41"/>
              </a:solidFill>
              <a:latin typeface="Calibri"/>
              <a:ea typeface="Calibri"/>
              <a:cs typeface="Calibri"/>
              <a:sym typeface="Calibri"/>
            </a:endParaRPr>
          </a:p>
          <a:p>
            <a:pPr indent="-342900" lvl="1" marL="342900" marR="0" rtl="0" algn="l">
              <a:lnSpc>
                <a:spcPct val="100000"/>
              </a:lnSpc>
              <a:spcBef>
                <a:spcPts val="0"/>
              </a:spcBef>
              <a:spcAft>
                <a:spcPts val="0"/>
              </a:spcAft>
              <a:buClr>
                <a:srgbClr val="011E41"/>
              </a:buClr>
              <a:buSzPts val="2400"/>
              <a:buFont typeface="Arial"/>
              <a:buChar char="•"/>
            </a:pPr>
            <a:r>
              <a:rPr b="0" i="0" lang="en-US" sz="2400" u="none" cap="none" strike="noStrike">
                <a:solidFill>
                  <a:srgbClr val="011E41"/>
                </a:solidFill>
                <a:latin typeface="Calibri"/>
                <a:ea typeface="Calibri"/>
                <a:cs typeface="Calibri"/>
                <a:sym typeface="Calibri"/>
              </a:rPr>
              <a:t>From which source do you receive most of your information about health problems?</a:t>
            </a:r>
            <a:endParaRPr b="0" i="0" sz="2400" u="none" cap="none" strike="noStrike">
              <a:solidFill>
                <a:srgbClr val="011E4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2022-06-08T10:21:43Z</dcterms:created>
  <dc:creator>Arnaud RAULIN</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af3f7fd-5cd4-4287-9002-aceb9af13c42_Enabled">
    <vt:lpwstr>true</vt:lpwstr>
  </property>
  <property fmtid="{D5CDD505-2E9C-101B-9397-08002B2CF9AE}" pid="3" name="MSIP_Label_caf3f7fd-5cd4-4287-9002-aceb9af13c42_SetDate">
    <vt:lpwstr>2022-06-08T11:17:42Z</vt:lpwstr>
  </property>
  <property fmtid="{D5CDD505-2E9C-101B-9397-08002B2CF9AE}" pid="4" name="MSIP_Label_caf3f7fd-5cd4-4287-9002-aceb9af13c42_Method">
    <vt:lpwstr>Privileged</vt:lpwstr>
  </property>
  <property fmtid="{D5CDD505-2E9C-101B-9397-08002B2CF9AE}" pid="5" name="MSIP_Label_caf3f7fd-5cd4-4287-9002-aceb9af13c42_Name">
    <vt:lpwstr>Public</vt:lpwstr>
  </property>
  <property fmtid="{D5CDD505-2E9C-101B-9397-08002B2CF9AE}" pid="6" name="MSIP_Label_caf3f7fd-5cd4-4287-9002-aceb9af13c42_SiteId">
    <vt:lpwstr>a2b53be5-734e-4e6c-ab0d-d184f60fd917</vt:lpwstr>
  </property>
  <property fmtid="{D5CDD505-2E9C-101B-9397-08002B2CF9AE}" pid="7" name="MSIP_Label_caf3f7fd-5cd4-4287-9002-aceb9af13c42_ActionId">
    <vt:lpwstr>8c2fd3ab-386e-41c9-ba41-838b0bfb32f4</vt:lpwstr>
  </property>
  <property fmtid="{D5CDD505-2E9C-101B-9397-08002B2CF9AE}" pid="8" name="MSIP_Label_caf3f7fd-5cd4-4287-9002-aceb9af13c42_ContentBits">
    <vt:lpwstr>2</vt:lpwstr>
  </property>
</Properties>
</file>